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embeddings/Microsoft_Equation3.bin" ContentType="application/vnd.openxmlformats-officedocument.oleObject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embeddings/Microsoft_Equation10.bin" ContentType="application/vnd.openxmlformats-officedocument.oleObject"/>
  <Override PartName="/ppt/slides/slide47.xml" ContentType="application/vnd.openxmlformats-officedocument.presentationml.slide+xml"/>
  <Override PartName="/ppt/embeddings/Microsoft_Equation20.bin" ContentType="application/vnd.openxmlformats-officedocument.oleObject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embeddings/Microsoft_Equation9.bin" ContentType="application/vnd.openxmlformats-officedocument.oleObject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embeddings/Microsoft_Equation16.bin" ContentType="application/vnd.openxmlformats-officedocument.oleObject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embeddings/oleObject23.bin" ContentType="application/vnd.openxmlformats-officedocument.oleObject"/>
  <Override PartName="/ppt/embeddings/Microsoft_Equation35.bin" ContentType="application/vnd.openxmlformats-officedocument.oleObject"/>
  <Default Extension="jpeg" ContentType="image/jpeg"/>
  <Override PartName="/ppt/notesSlides/notesSlide11.xml" ContentType="application/vnd.openxmlformats-officedocument.presentationml.notesSlide+xml"/>
  <Override PartName="/ppt/embeddings/Microsoft_Equation45.bin" ContentType="application/vnd.openxmlformats-officedocument.oleObject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embeddings/oleObject7.bin" ContentType="application/vnd.openxmlformats-officedocument.oleObject"/>
  <Override PartName="/ppt/slides/slide23.xml" ContentType="application/vnd.openxmlformats-officedocument.presentationml.slide+xml"/>
  <Override PartName="/ppt/embeddings/oleObject19.bin" ContentType="application/vnd.openxmlformats-officedocument.oleObject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embeddings/oleObject29.bin" ContentType="application/vnd.openxmlformats-officedocument.oleObject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embeddings/Microsoft_Equation4.bin" ContentType="application/vnd.openxmlformats-officedocument.oleObject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46.xml" ContentType="application/vnd.openxmlformats-officedocument.presentationml.notesSlide+xml"/>
  <Override PartName="/ppt/embeddings/Microsoft_Equation11.bin" ContentType="application/vnd.openxmlformats-officedocument.oleObject"/>
  <Override PartName="/ppt/slides/slide48.xml" ContentType="application/vnd.openxmlformats-officedocument.presentationml.slide+xml"/>
  <Override PartName="/ppt/embeddings/Microsoft_Equation21.bin" ContentType="application/vnd.openxmlformats-officedocument.oleObject"/>
  <Override PartName="/ppt/embeddings/Microsoft_Equation30.bin" ContentType="application/vnd.openxmlformats-officedocument.oleObject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embeddings/Microsoft_Equation40.bin" ContentType="application/vnd.openxmlformats-officedocument.oleObject"/>
  <Override PartName="/ppt/embeddings/Microsoft_Equation17.bin" ContentType="application/vnd.openxmlformats-officedocument.oleObject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Microsoft_Equation26.bin" ContentType="application/vnd.openxmlformats-officedocument.oleObject"/>
  <Override PartName="/ppt/embeddings/oleObject24.bin" ContentType="application/vnd.openxmlformats-officedocument.oleObject"/>
  <Override PartName="/ppt/embeddings/Microsoft_Equation36.bin" ContentType="application/vnd.openxmlformats-officedocument.oleObject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Microsoft_Equation46.bin" ContentType="application/vnd.openxmlformats-officedocument.oleObject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embeddings/oleObject8.bin" ContentType="application/vnd.openxmlformats-officedocument.oleObject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Microsoft_Equation5.bin" ContentType="application/vnd.openxmlformats-officedocument.oleObject"/>
  <Override PartName="/ppt/slideLayouts/slideLayout11.xml" ContentType="application/vnd.openxmlformats-officedocument.presentationml.slideLayout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embeddings/Microsoft_Equation12.bin" ContentType="application/vnd.openxmlformats-officedocument.oleObject"/>
  <Override PartName="/ppt/embeddings/oleObject10.bin" ContentType="application/vnd.openxmlformats-officedocument.oleObject"/>
  <Override PartName="/ppt/embeddings/Microsoft_Equation22.bin" ContentType="application/vnd.openxmlformats-officedocument.oleObject"/>
  <Override PartName="/docProps/core.xml" ContentType="application/vnd.openxmlformats-package.core-properties+xml"/>
  <Override PartName="/ppt/embeddings/Microsoft_Equation31.bin" ContentType="application/vnd.openxmlformats-officedocument.oleObject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embeddings/Microsoft_Equation41.bin" ContentType="application/vnd.openxmlformats-officedocument.oleObject"/>
  <Override PartName="/ppt/embeddings/Microsoft_Equation50.bin" ContentType="application/vnd.openxmlformats-officedocument.oleObject"/>
  <Override PartName="/ppt/embeddings/Microsoft_Equation18.bin" ContentType="application/vnd.openxmlformats-officedocument.oleObject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Microsoft_Equation27.bin" ContentType="application/vnd.openxmlformats-officedocument.oleObject"/>
  <Override PartName="/ppt/embeddings/oleObject25.bin" ContentType="application/vnd.openxmlformats-officedocument.oleObject"/>
  <Override PartName="/ppt/embeddings/Microsoft_Equation37.bin" ContentType="application/vnd.openxmlformats-officedocument.oleObject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Microsoft_Equation47.bin" ContentType="application/vnd.openxmlformats-officedocument.oleObject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embeddings/oleObject9.bin" ContentType="application/vnd.openxmlformats-officedocument.oleObject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Microsoft_Equation6.bin" ContentType="application/vnd.openxmlformats-officedocument.oleObject"/>
  <Override PartName="/ppt/slideLayouts/slideLayout12.xml" ContentType="application/vnd.openxmlformats-officedocument.presentationml.slideLayout+xml"/>
  <Override PartName="/ppt/notesSlides/notesSlide38.xml" ContentType="application/vnd.openxmlformats-officedocument.presentationml.notesSlide+xml"/>
  <Override PartName="/ppt/embeddings/Microsoft_Equation13.bin" ContentType="application/vnd.openxmlformats-officedocument.oleObject"/>
  <Override PartName="/ppt/embeddings/oleObject11.bin" ContentType="application/vnd.openxmlformats-officedocument.oleObject"/>
  <Override PartName="/ppt/embeddings/Microsoft_Equation23.bin" ContentType="application/vnd.openxmlformats-officedocument.oleObject"/>
  <Override PartName="/ppt/embeddings/oleObject20.bin" ContentType="application/vnd.openxmlformats-officedocument.oleObject"/>
  <Override PartName="/ppt/embeddings/Microsoft_Equation32.bin" ContentType="application/vnd.openxmlformats-officedocument.oleObject"/>
  <Override PartName="/ppt/embeddings/oleObject30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42.bin" ContentType="application/vnd.openxmlformats-officedocument.oleObject"/>
  <Override PartName="/ppt/slides/slide10.xml" ContentType="application/vnd.openxmlformats-officedocument.presentationml.slide+xml"/>
  <Override PartName="/ppt/embeddings/Microsoft_Equation51.bin" ContentType="application/vnd.openxmlformats-officedocument.oleObject"/>
  <Override PartName="/ppt/embeddings/Microsoft_Equation19.bin" ContentType="application/vnd.openxmlformats-officedocument.oleObject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slides/slide20.xml" ContentType="application/vnd.openxmlformats-officedocument.presentationml.slide+xml"/>
  <Override PartName="/ppt/embeddings/Microsoft_Equation28.bin" ContentType="application/vnd.openxmlformats-officedocument.oleObject"/>
  <Override PartName="/ppt/slides/slide1.xml" ContentType="application/vnd.openxmlformats-officedocument.presentationml.slide+xml"/>
  <Override PartName="/ppt/embeddings/oleObject26.bin" ContentType="application/vnd.openxmlformats-officedocument.oleObject"/>
  <Override PartName="/ppt/slideLayouts/slideLayout2.xml" ContentType="application/vnd.openxmlformats-officedocument.presentationml.slideLayout+xml"/>
  <Override PartName="/ppt/embeddings/Microsoft_Equation38.bin" ContentType="application/vnd.openxmlformats-officedocument.oleObject"/>
  <Override PartName="/ppt/notesSlides/notesSlide14.xml" ContentType="application/vnd.openxmlformats-officedocument.presentationml.notesSlide+xml"/>
  <Override PartName="/ppt/embeddings/Microsoft_Equation48.bin" ContentType="application/vnd.openxmlformats-officedocument.oleObject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Override PartName="/ppt/embeddings/Microsoft_Equation1.bin" ContentType="application/vnd.openxmlformats-officedocument.oleObject"/>
  <Override PartName="/ppt/slides/slide26.xml" ContentType="application/vnd.openxmlformats-officedocument.presentationml.slide+xml"/>
  <Default Extension="pict" ContentType="image/pict"/>
  <Override PartName="/ppt/notesSlides/notesSlide34.xml" ContentType="application/vnd.openxmlformats-officedocument.presentationml.notesSlide+xml"/>
  <Default Extension="rels" ContentType="application/vnd.openxmlformats-package.relationships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45.xml" ContentType="application/vnd.openxmlformats-officedocument.presentationml.slide+xml"/>
  <Override PartName="/ppt/embeddings/Microsoft_Equation7.bin" ContentType="application/vnd.openxmlformats-officedocument.oleObject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presentation.xml" ContentType="application/vnd.openxmlformats-officedocument.presentationml.presentation.main+xml"/>
  <Override PartName="/ppt/embeddings/Microsoft_Equation14.bin" ContentType="application/vnd.openxmlformats-officedocument.oleObject"/>
  <Override PartName="/ppt/embeddings/oleObject12.bin" ContentType="application/vnd.openxmlformats-officedocument.oleObject"/>
  <Override PartName="/ppt/embeddings/Microsoft_Equation24.bin" ContentType="application/vnd.openxmlformats-officedocument.oleObject"/>
  <Override PartName="/ppt/embeddings/oleObject21.bin" ContentType="application/vnd.openxmlformats-officedocument.oleObject"/>
  <Override PartName="/ppt/embeddings/Microsoft_Equation33.bin" ContentType="application/vnd.openxmlformats-officedocument.oleObject"/>
  <Override PartName="/ppt/embeddings/oleObject31.bin" ContentType="application/vnd.openxmlformats-officedocument.oleObject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Microsoft_Equation43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7.bin" ContentType="application/vnd.openxmlformats-officedocument.oleObject"/>
  <Override PartName="/ppt/slides/slide21.xml" ContentType="application/vnd.openxmlformats-officedocument.presentationml.slide+xml"/>
  <Override PartName="/ppt/embeddings/Microsoft_Equation29.bin" ContentType="application/vnd.openxmlformats-officedocument.oleObject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embeddings/oleObject27.bin" ContentType="application/vnd.openxmlformats-officedocument.oleObject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embeddings/Microsoft_Equation39.bin" ContentType="application/vnd.openxmlformats-officedocument.oleObject"/>
  <Override PartName="/ppt/notesSlides/notesSlide15.xml" ContentType="application/vnd.openxmlformats-officedocument.presentationml.notesSlide+xml"/>
  <Override PartName="/ppt/embeddings/Microsoft_Equation49.bin" ContentType="application/vnd.openxmlformats-officedocument.oleObject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embeddings/Microsoft_Equation2.bin" ContentType="application/vnd.openxmlformats-officedocument.oleObject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Default Extension="pdf" ContentType="application/pdf"/>
  <Override PartName="/ppt/slides/slide46.xml" ContentType="application/vnd.openxmlformats-officedocument.presentationml.slide+xml"/>
  <Override PartName="/ppt/embeddings/Microsoft_Equation8.bin" ContentType="application/vnd.openxmlformats-officedocument.oleObject"/>
  <Override PartName="/ppt/notesSlides/notesSlide1.xml" ContentType="application/vnd.openxmlformats-officedocument.presentationml.notesSlide+xml"/>
  <Override PartName="/ppt/embeddings/Microsoft_Equation15.bin" ContentType="application/vnd.openxmlformats-officedocument.oleObject"/>
  <Override PartName="/ppt/embeddings/Microsoft_Equation25.bin" ContentType="application/vnd.openxmlformats-officedocument.oleObject"/>
  <Override PartName="/ppt/embeddings/oleObject22.bin" ContentType="application/vnd.openxmlformats-officedocument.oleObject"/>
  <Override PartName="/ppt/embeddings/Microsoft_Equation34.bin" ContentType="application/vnd.openxmlformats-officedocument.oleObject"/>
  <Override PartName="/ppt/notesSlides/notesSlide7.xml" ContentType="application/vnd.openxmlformats-officedocument.presentationml.notesSlide+xml"/>
  <Override PartName="/ppt/embeddings/Microsoft_Equation44.bin" ContentType="application/vnd.openxmlformats-officedocument.oleObject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embeddings/oleObject6.bin" ContentType="application/vnd.openxmlformats-officedocument.oleObject"/>
  <Override PartName="/ppt/slides/slide22.xml" ContentType="application/vnd.openxmlformats-officedocument.presentationml.slide+xml"/>
  <Override PartName="/ppt/embeddings/oleObject18.bin" ContentType="application/vnd.openxmlformats-officedocument.oleObject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embeddings/oleObject28.bin" ContentType="application/vnd.openxmlformats-officedocument.oleObject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31" r:id="rId2"/>
    <p:sldId id="329" r:id="rId3"/>
    <p:sldId id="325" r:id="rId4"/>
    <p:sldId id="283" r:id="rId5"/>
    <p:sldId id="257" r:id="rId6"/>
    <p:sldId id="288" r:id="rId7"/>
    <p:sldId id="259" r:id="rId8"/>
    <p:sldId id="269" r:id="rId9"/>
    <p:sldId id="296" r:id="rId10"/>
    <p:sldId id="289" r:id="rId11"/>
    <p:sldId id="273" r:id="rId12"/>
    <p:sldId id="291" r:id="rId13"/>
    <p:sldId id="292" r:id="rId14"/>
    <p:sldId id="293" r:id="rId15"/>
    <p:sldId id="297" r:id="rId16"/>
    <p:sldId id="298" r:id="rId17"/>
    <p:sldId id="299" r:id="rId18"/>
    <p:sldId id="300" r:id="rId19"/>
    <p:sldId id="301" r:id="rId20"/>
    <p:sldId id="302" r:id="rId21"/>
    <p:sldId id="332" r:id="rId22"/>
    <p:sldId id="333" r:id="rId23"/>
    <p:sldId id="335" r:id="rId24"/>
    <p:sldId id="336" r:id="rId25"/>
    <p:sldId id="337" r:id="rId26"/>
    <p:sldId id="338" r:id="rId27"/>
    <p:sldId id="340" r:id="rId28"/>
    <p:sldId id="341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</p:sldIdLst>
  <p:sldSz cx="9144000" cy="6858000" type="screen4x3"/>
  <p:notesSz cx="6858000" cy="9180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08780B"/>
    <a:srgbClr val="9933FF"/>
    <a:srgbClr val="CC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6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8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image" Target="../media/image15.wmf"/><Relationship Id="rId8" Type="http://schemas.openxmlformats.org/officeDocument/2006/relationships/image" Target="../media/image16.wmf"/><Relationship Id="rId9" Type="http://schemas.openxmlformats.org/officeDocument/2006/relationships/image" Target="../media/image17.wmf"/><Relationship Id="rId10" Type="http://schemas.openxmlformats.org/officeDocument/2006/relationships/image" Target="../media/image18.w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ict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ict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ict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ict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ict"/><Relationship Id="rId2" Type="http://schemas.openxmlformats.org/officeDocument/2006/relationships/image" Target="../media/image37.pict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ict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ict"/><Relationship Id="rId2" Type="http://schemas.openxmlformats.org/officeDocument/2006/relationships/image" Target="../media/image38.pict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Relationship Id="rId2" Type="http://schemas.openxmlformats.org/officeDocument/2006/relationships/image" Target="../media/image20.pict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ict"/><Relationship Id="rId2" Type="http://schemas.openxmlformats.org/officeDocument/2006/relationships/image" Target="../media/image39.pict"/><Relationship Id="rId3" Type="http://schemas.openxmlformats.org/officeDocument/2006/relationships/image" Target="../media/image41.pict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ict"/><Relationship Id="rId4" Type="http://schemas.openxmlformats.org/officeDocument/2006/relationships/image" Target="../media/image43.pict"/><Relationship Id="rId1" Type="http://schemas.openxmlformats.org/officeDocument/2006/relationships/image" Target="../media/image42.pict"/><Relationship Id="rId2" Type="http://schemas.openxmlformats.org/officeDocument/2006/relationships/image" Target="../media/image39.pict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ict"/><Relationship Id="rId4" Type="http://schemas.openxmlformats.org/officeDocument/2006/relationships/image" Target="../media/image44.pict"/><Relationship Id="rId5" Type="http://schemas.openxmlformats.org/officeDocument/2006/relationships/image" Target="../media/image45.pict"/><Relationship Id="rId6" Type="http://schemas.openxmlformats.org/officeDocument/2006/relationships/image" Target="../media/image46.pict"/><Relationship Id="rId1" Type="http://schemas.openxmlformats.org/officeDocument/2006/relationships/image" Target="../media/image42.pict"/><Relationship Id="rId2" Type="http://schemas.openxmlformats.org/officeDocument/2006/relationships/image" Target="../media/image41.pict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ict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ict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ict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ict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ict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ict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ict"/><Relationship Id="rId4" Type="http://schemas.openxmlformats.org/officeDocument/2006/relationships/image" Target="../media/image52.pict"/><Relationship Id="rId5" Type="http://schemas.openxmlformats.org/officeDocument/2006/relationships/image" Target="../media/image39.pict"/><Relationship Id="rId6" Type="http://schemas.openxmlformats.org/officeDocument/2006/relationships/image" Target="../media/image53.pict"/><Relationship Id="rId7" Type="http://schemas.openxmlformats.org/officeDocument/2006/relationships/image" Target="../media/image54.pict"/><Relationship Id="rId1" Type="http://schemas.openxmlformats.org/officeDocument/2006/relationships/image" Target="../media/image49.pict"/><Relationship Id="rId2" Type="http://schemas.openxmlformats.org/officeDocument/2006/relationships/image" Target="../media/image50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Relationship Id="rId2" Type="http://schemas.openxmlformats.org/officeDocument/2006/relationships/image" Target="../media/image21.pict"/><Relationship Id="rId3" Type="http://schemas.openxmlformats.org/officeDocument/2006/relationships/image" Target="../media/image22.pict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ict"/><Relationship Id="rId4" Type="http://schemas.openxmlformats.org/officeDocument/2006/relationships/image" Target="../media/image58.pict"/><Relationship Id="rId5" Type="http://schemas.openxmlformats.org/officeDocument/2006/relationships/image" Target="../media/image59.pict"/><Relationship Id="rId6" Type="http://schemas.openxmlformats.org/officeDocument/2006/relationships/image" Target="../media/image53.pict"/><Relationship Id="rId7" Type="http://schemas.openxmlformats.org/officeDocument/2006/relationships/image" Target="../media/image52.pict"/><Relationship Id="rId1" Type="http://schemas.openxmlformats.org/officeDocument/2006/relationships/image" Target="../media/image55.pict"/><Relationship Id="rId2" Type="http://schemas.openxmlformats.org/officeDocument/2006/relationships/image" Target="../media/image56.pict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ict"/><Relationship Id="rId4" Type="http://schemas.openxmlformats.org/officeDocument/2006/relationships/image" Target="../media/image64.pict"/><Relationship Id="rId1" Type="http://schemas.openxmlformats.org/officeDocument/2006/relationships/image" Target="../media/image61.pict"/><Relationship Id="rId2" Type="http://schemas.openxmlformats.org/officeDocument/2006/relationships/image" Target="../media/image62.pict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ict"/><Relationship Id="rId4" Type="http://schemas.openxmlformats.org/officeDocument/2006/relationships/image" Target="../media/image25.pict"/><Relationship Id="rId5" Type="http://schemas.openxmlformats.org/officeDocument/2006/relationships/image" Target="../media/image26.pict"/><Relationship Id="rId6" Type="http://schemas.openxmlformats.org/officeDocument/2006/relationships/image" Target="../media/image27.pict"/><Relationship Id="rId7" Type="http://schemas.openxmlformats.org/officeDocument/2006/relationships/image" Target="../media/image28.pict"/><Relationship Id="rId1" Type="http://schemas.openxmlformats.org/officeDocument/2006/relationships/image" Target="../media/image19.pict"/><Relationship Id="rId2" Type="http://schemas.openxmlformats.org/officeDocument/2006/relationships/image" Target="../media/image23.pict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ict"/><Relationship Id="rId4" Type="http://schemas.openxmlformats.org/officeDocument/2006/relationships/image" Target="../media/image31.pict"/><Relationship Id="rId5" Type="http://schemas.openxmlformats.org/officeDocument/2006/relationships/image" Target="../media/image32.pict"/><Relationship Id="rId1" Type="http://schemas.openxmlformats.org/officeDocument/2006/relationships/image" Target="../media/image19.pict"/><Relationship Id="rId2" Type="http://schemas.openxmlformats.org/officeDocument/2006/relationships/image" Target="../media/image29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Relationship Id="rId2" Type="http://schemas.openxmlformats.org/officeDocument/2006/relationships/image" Target="../media/image33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50A58B-66AB-CE40-91FB-8F764E9AB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89462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7C1F46-468E-5143-8109-4E426B1B2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12606-DA7F-8A4A-A693-E1854EDAC237}" type="slidenum">
              <a:rPr lang="en-US"/>
              <a:pPr/>
              <a:t>2</a:t>
            </a:fld>
            <a:endParaRPr lang="en-US"/>
          </a:p>
        </p:txBody>
      </p:sp>
      <p:sp>
        <p:nvSpPr>
          <p:cNvPr id="3891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5063" y="688975"/>
            <a:ext cx="4587875" cy="3441700"/>
          </a:xfrm>
          <a:solidFill>
            <a:srgbClr val="FFFFFF"/>
          </a:solidFill>
          <a:ln/>
        </p:spPr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5C261-6418-6542-B8B9-10D81F81EAE7}" type="slidenum">
              <a:rPr lang="en-US"/>
              <a:pPr/>
              <a:t>12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B648B-D107-5744-86F2-EA3C80B8FF28}" type="slidenum">
              <a:rPr lang="en-US"/>
              <a:pPr/>
              <a:t>13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13C1D6-4EA6-DB49-AB4C-63DA8543FF3C}" type="slidenum">
              <a:rPr lang="en-US"/>
              <a:pPr/>
              <a:t>14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Wave on String…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E8CF0-A6FA-8E4F-AD50-752039229EE9}" type="slidenum">
              <a:rPr lang="en-US"/>
              <a:pPr/>
              <a:t>15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Show Wave on String Sim?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12644-3CD1-464A-A6D8-B4FB0E7E6C08}" type="slidenum">
              <a:rPr lang="en-US"/>
              <a:pPr/>
              <a:t>16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29063-F6CD-9347-A6F3-7E5F50AFC60C}" type="slidenum">
              <a:rPr lang="en-US"/>
              <a:pPr/>
              <a:t>17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56A1AB-60D4-8D45-AA62-CEC74556CBB3}" type="slidenum">
              <a:rPr lang="en-US"/>
              <a:pPr/>
              <a:t>18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24C2A-17B4-FF4D-AE39-997EB78BDCA9}" type="slidenum">
              <a:rPr lang="en-US"/>
              <a:pPr/>
              <a:t>19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65E1C-3B93-8E4C-AF9C-55637D9EF722}" type="slidenum">
              <a:rPr lang="en-US"/>
              <a:pPr/>
              <a:t>20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F72F5C-3C8D-7342-ACE8-BF03D952EC88}" type="slidenum">
              <a:rPr lang="en-US"/>
              <a:pPr/>
              <a:t>21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2400">
                <a:solidFill>
                  <a:srgbClr val="CC3300"/>
                </a:solidFill>
                <a:latin typeface="Comic Sans MS" charset="0"/>
              </a:rPr>
              <a:t>ALSO … note he says “rigid box” when we say infinite square well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3D100-E620-BB48-9942-E6CDBC64AA39}" type="slidenum">
              <a:rPr lang="en-US"/>
              <a:pPr/>
              <a:t>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93D4E-A33E-2C4F-952A-8D4D3E884727}" type="slidenum">
              <a:rPr lang="en-US"/>
              <a:pPr/>
              <a:t>22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BEB91-16F9-7042-89C8-BB0F4FC3A840}" type="slidenum">
              <a:rPr lang="en-US"/>
              <a:pPr/>
              <a:t>23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630C7-F416-6044-9336-CFC26FAE9172}" type="slidenum">
              <a:rPr lang="en-US"/>
              <a:pPr/>
              <a:t>24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B26E0D-A01C-1F4A-9245-A8E38D3D0D40}" type="slidenum">
              <a:rPr lang="en-US"/>
              <a:pPr/>
              <a:t>25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E9ED3-6703-8E4E-A829-D34CA8D2527B}" type="slidenum">
              <a:rPr lang="en-US"/>
              <a:pPr/>
              <a:t>26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8DEC8-E099-2542-8710-DAF4EE497E43}" type="slidenum">
              <a:rPr lang="en-US"/>
              <a:pPr/>
              <a:t>27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B815D5-9C61-B04F-8BC2-FABC538B6706}" type="slidenum">
              <a:rPr lang="en-US"/>
              <a:pPr/>
              <a:t>28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EE13B8-DFEB-EE49-B005-9CC601E1A1B0}" type="slidenum">
              <a:rPr lang="en-US"/>
              <a:pPr/>
              <a:t>29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17608-EE94-3D4E-AD9E-8A2D31899EE1}" type="slidenum">
              <a:rPr lang="en-US"/>
              <a:pPr/>
              <a:t>30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1BB73-2204-B54B-A51C-BDCBAA1786BE}" type="slidenum">
              <a:rPr lang="en-US"/>
              <a:pPr/>
              <a:t>31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5FDAAE-18FC-B047-A6B8-06A1218CAEAD}" type="slidenum">
              <a:rPr lang="en-US"/>
              <a:pPr/>
              <a:t>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617D3-24BA-3242-94BB-1CEA153D3CD6}" type="slidenum">
              <a:rPr lang="en-US"/>
              <a:pPr/>
              <a:t>32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A0E72D-9956-E347-9230-D1396D9DC28C}" type="slidenum">
              <a:rPr lang="en-US"/>
              <a:pPr/>
              <a:t>33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F6697-8BED-4F4A-8FB2-762CBD6D9A91}" type="slidenum">
              <a:rPr lang="en-US"/>
              <a:pPr/>
              <a:t>34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D46E9-D470-3442-B864-8E80D3010155}" type="slidenum">
              <a:rPr lang="en-US"/>
              <a:pPr/>
              <a:t>35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37F043-7BEC-0F4E-A56F-6F9E5717D53F}" type="slidenum">
              <a:rPr lang="en-US"/>
              <a:pPr/>
              <a:t>36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4EDF2-13BC-7842-8026-A3CE3BFF6223}" type="slidenum">
              <a:rPr lang="en-US"/>
              <a:pPr/>
              <a:t>37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AD6DB6-C95F-3249-BB54-3A120D44C2CB}" type="slidenum">
              <a:rPr lang="en-US"/>
              <a:pPr/>
              <a:t>38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2A661-B94A-BA4D-BE44-A515EC26AE41}" type="slidenum">
              <a:rPr lang="en-US"/>
              <a:pPr/>
              <a:t>39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5063" y="688975"/>
            <a:ext cx="4587875" cy="3441700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Note UP in one is energy.. Wire up is Y direction (don’t care about)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C4879-D479-884E-ABD6-14E186F8DEFC}" type="slidenum">
              <a:rPr lang="en-US"/>
              <a:pPr/>
              <a:t>40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5063" y="688975"/>
            <a:ext cx="4587875" cy="3441700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215D7-FBED-1044-9151-5725A38FFDB3}" type="slidenum">
              <a:rPr lang="en-US"/>
              <a:pPr/>
              <a:t>41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5063" y="688975"/>
            <a:ext cx="4587875" cy="3441700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D3E9D-40E6-E343-A8C5-5D2AC177F1D1}" type="slidenum">
              <a:rPr lang="en-US"/>
              <a:pPr/>
              <a:t>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70D37-85FD-344E-A8B5-FB4F674F5EFC}" type="slidenum">
              <a:rPr lang="en-US"/>
              <a:pPr/>
              <a:t>42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5063" y="688975"/>
            <a:ext cx="4587875" cy="3441700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Note… can move well around anywhere on graph!!!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FF302-7E95-0140-B53E-6106539413E5}" type="slidenum">
              <a:rPr lang="en-US"/>
              <a:pPr/>
              <a:t>43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5063" y="688975"/>
            <a:ext cx="4587875" cy="3441700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534E8F-645F-B045-9B4E-43B26771CCED}" type="slidenum">
              <a:rPr lang="en-US"/>
              <a:pPr/>
              <a:t>44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5063" y="688975"/>
            <a:ext cx="4587875" cy="3441700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B1751-77B5-FB4F-ACCF-E773559889AD}" type="slidenum">
              <a:rPr lang="en-US"/>
              <a:pPr/>
              <a:t>45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5063" y="688975"/>
            <a:ext cx="4587875" cy="3441700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7417F-BB97-6042-B780-4CF8A5892910}" type="slidenum">
              <a:rPr lang="en-US"/>
              <a:pPr/>
              <a:t>46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5063" y="688975"/>
            <a:ext cx="4587875" cy="3441700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Screwy rep…. Energy vs. space..!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952F6-F74E-5D49-BA7A-09625FD6B25D}" type="slidenum">
              <a:rPr lang="en-US"/>
              <a:pPr/>
              <a:t>47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5063" y="688975"/>
            <a:ext cx="4587875" cy="3441700"/>
          </a:xfrm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65451-92B2-1345-A3E5-19ABA514CF3F}" type="slidenum">
              <a:rPr lang="en-US"/>
              <a:pPr/>
              <a:t>48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8975"/>
            <a:ext cx="4587875" cy="3441700"/>
          </a:xfrm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Note two different energies plotted KE and PE!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85D12-7A04-7B42-A0C5-ABFC38090ED7}" type="slidenum">
              <a:rPr lang="en-US"/>
              <a:pPr/>
              <a:t>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A: 16</a:t>
            </a:r>
          </a:p>
          <a:p>
            <a:pPr eaLnBrk="1" hangingPunct="1"/>
            <a:r>
              <a:rPr lang="en-US"/>
              <a:t>B: 37</a:t>
            </a:r>
          </a:p>
          <a:p>
            <a:pPr eaLnBrk="1" hangingPunct="1"/>
            <a:r>
              <a:rPr lang="en-US"/>
              <a:t>C: 34</a:t>
            </a:r>
          </a:p>
          <a:p>
            <a:pPr eaLnBrk="1" hangingPunct="1"/>
            <a:r>
              <a:rPr lang="en-US"/>
              <a:t>D: 14</a:t>
            </a:r>
          </a:p>
          <a:p>
            <a:pPr eaLnBrk="1" hangingPunct="1"/>
            <a:r>
              <a:rPr lang="en-US"/>
              <a:t>169 responses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41811-4D72-3B40-95EE-9D52615A83E2}" type="slidenum">
              <a:rPr lang="en-US"/>
              <a:pPr/>
              <a:t>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A: 24</a:t>
            </a:r>
          </a:p>
          <a:p>
            <a:pPr eaLnBrk="1" hangingPunct="1"/>
            <a:r>
              <a:rPr lang="en-US"/>
              <a:t>B: 26</a:t>
            </a:r>
          </a:p>
          <a:p>
            <a:pPr eaLnBrk="1" hangingPunct="1"/>
            <a:r>
              <a:rPr lang="en-US"/>
              <a:t>C: 3</a:t>
            </a:r>
          </a:p>
          <a:p>
            <a:pPr eaLnBrk="1" hangingPunct="1"/>
            <a:r>
              <a:rPr lang="en-US"/>
              <a:t>D: 15</a:t>
            </a:r>
          </a:p>
          <a:p>
            <a:pPr eaLnBrk="1" hangingPunct="1"/>
            <a:r>
              <a:rPr lang="en-US"/>
              <a:t>E: 32</a:t>
            </a:r>
          </a:p>
          <a:p>
            <a:pPr eaLnBrk="1" hangingPunct="1"/>
            <a:r>
              <a:rPr lang="en-US"/>
              <a:t>170 responses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EAACF-7707-CA4F-9B3F-4E9BF70C7CA0}" type="slidenum">
              <a:rPr lang="en-US"/>
              <a:pPr/>
              <a:t>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A: 24</a:t>
            </a:r>
          </a:p>
          <a:p>
            <a:pPr eaLnBrk="1" hangingPunct="1"/>
            <a:r>
              <a:rPr lang="en-US"/>
              <a:t>B: 26</a:t>
            </a:r>
          </a:p>
          <a:p>
            <a:pPr eaLnBrk="1" hangingPunct="1"/>
            <a:r>
              <a:rPr lang="en-US"/>
              <a:t>C: 3</a:t>
            </a:r>
          </a:p>
          <a:p>
            <a:pPr eaLnBrk="1" hangingPunct="1"/>
            <a:r>
              <a:rPr lang="en-US"/>
              <a:t>D: 15</a:t>
            </a:r>
          </a:p>
          <a:p>
            <a:pPr eaLnBrk="1" hangingPunct="1"/>
            <a:r>
              <a:rPr lang="en-US"/>
              <a:t>E: 32</a:t>
            </a:r>
          </a:p>
          <a:p>
            <a:pPr eaLnBrk="1" hangingPunct="1"/>
            <a:r>
              <a:rPr lang="en-US"/>
              <a:t>170 responses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EEAEF-3328-5444-90BB-4A61D9B2AB18}" type="slidenum">
              <a:rPr lang="en-US"/>
              <a:pPr/>
              <a:t>10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E2A9F-9C81-1C4B-B1C1-44C2055829E3}" type="slidenum">
              <a:rPr lang="en-US"/>
              <a:pPr/>
              <a:t>11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E26BE-824B-7745-BFBE-CC83B9814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AB085-51B7-9343-8F8D-D1EE925AA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00D46-9A57-5A4B-9D07-80B5FAEFF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5D13A-A658-4B46-B6FC-717018F82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CC5E-2014-5D48-9943-7697CC311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0379F-5B62-B34B-B853-6CBFDFA98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3F9F9-B0B5-0646-8584-1144CD59D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A135C-7AA2-1A44-8227-9DE3C6183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4FAF8-D1C7-DD48-88AA-13EF4660D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C73F3-7406-ED46-BEEC-507D07924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2A662-5D9D-404F-8B45-489441CDC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9AF69-9F2C-1D4D-919A-2658D3DCE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5314ED-FC8D-254C-9B80-173ECC3B4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Equation16.bin"/><Relationship Id="rId5" Type="http://schemas.openxmlformats.org/officeDocument/2006/relationships/oleObject" Target="../embeddings/Microsoft_Equation17.bin"/><Relationship Id="rId6" Type="http://schemas.openxmlformats.org/officeDocument/2006/relationships/oleObject" Target="../embeddings/Microsoft_Equation18.bin"/><Relationship Id="rId7" Type="http://schemas.openxmlformats.org/officeDocument/2006/relationships/oleObject" Target="../embeddings/Microsoft_Equation19.bin"/><Relationship Id="rId8" Type="http://schemas.openxmlformats.org/officeDocument/2006/relationships/oleObject" Target="../embeddings/Microsoft_Equation2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quation21.bin"/><Relationship Id="rId5" Type="http://schemas.openxmlformats.org/officeDocument/2006/relationships/oleObject" Target="../embeddings/Microsoft_Equation2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Equation23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quation24.bin"/><Relationship Id="rId5" Type="http://schemas.openxmlformats.org/officeDocument/2006/relationships/image" Target="../media/image34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Microsoft_Equation25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df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Microsoft_Equation26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9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0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1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2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Microsoft_Equation27.bin"/><Relationship Id="rId5" Type="http://schemas.openxmlformats.org/officeDocument/2006/relationships/oleObject" Target="../embeddings/oleObject13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4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Microsoft_Equation1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0" Type="http://schemas.openxmlformats.org/officeDocument/2006/relationships/oleObject" Target="../embeddings/Microsoft_Equation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Microsoft_Equation28.bin"/><Relationship Id="rId5" Type="http://schemas.openxmlformats.org/officeDocument/2006/relationships/oleObject" Target="../embeddings/oleObject15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16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Microsoft_Equation29.bin"/><Relationship Id="rId5" Type="http://schemas.openxmlformats.org/officeDocument/2006/relationships/oleObject" Target="../embeddings/Microsoft_Equation30.bin"/><Relationship Id="rId6" Type="http://schemas.openxmlformats.org/officeDocument/2006/relationships/oleObject" Target="../embeddings/oleObject17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Microsoft_Equation31.bin"/><Relationship Id="rId5" Type="http://schemas.openxmlformats.org/officeDocument/2006/relationships/oleObject" Target="../embeddings/Microsoft_Equation32.bin"/><Relationship Id="rId6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Microsoft_Equation33.bin"/><Relationship Id="rId5" Type="http://schemas.openxmlformats.org/officeDocument/2006/relationships/oleObject" Target="../embeddings/oleObject20.bin"/><Relationship Id="rId6" Type="http://schemas.openxmlformats.org/officeDocument/2006/relationships/oleObject" Target="../embeddings/Microsoft_Equation34.bin"/><Relationship Id="rId7" Type="http://schemas.openxmlformats.org/officeDocument/2006/relationships/oleObject" Target="../embeddings/Microsoft_Equation35.bin"/><Relationship Id="rId8" Type="http://schemas.openxmlformats.org/officeDocument/2006/relationships/oleObject" Target="../embeddings/Microsoft_Equation36.bin"/><Relationship Id="rId9" Type="http://schemas.openxmlformats.org/officeDocument/2006/relationships/oleObject" Target="../embeddings/oleObject21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22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23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24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25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26.bin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27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Microsoft_Equation37.bin"/><Relationship Id="rId5" Type="http://schemas.openxmlformats.org/officeDocument/2006/relationships/oleObject" Target="../embeddings/oleObject28.bin"/><Relationship Id="rId6" Type="http://schemas.openxmlformats.org/officeDocument/2006/relationships/oleObject" Target="../embeddings/Microsoft_Equation38.bin"/><Relationship Id="rId7" Type="http://schemas.openxmlformats.org/officeDocument/2006/relationships/oleObject" Target="../embeddings/Microsoft_Equation39.bin"/><Relationship Id="rId8" Type="http://schemas.openxmlformats.org/officeDocument/2006/relationships/oleObject" Target="../embeddings/Microsoft_Equation40.bin"/><Relationship Id="rId9" Type="http://schemas.openxmlformats.org/officeDocument/2006/relationships/oleObject" Target="../embeddings/Microsoft_Equation41.bin"/><Relationship Id="rId10" Type="http://schemas.openxmlformats.org/officeDocument/2006/relationships/oleObject" Target="../embeddings/Microsoft_Equation42.bin"/><Relationship Id="rId11" Type="http://schemas.openxmlformats.org/officeDocument/2006/relationships/image" Target="../media/image34.png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image" Target="../media/image60.jpeg"/><Relationship Id="rId5" Type="http://schemas.openxmlformats.org/officeDocument/2006/relationships/oleObject" Target="../embeddings/Microsoft_Equation43.bin"/><Relationship Id="rId6" Type="http://schemas.openxmlformats.org/officeDocument/2006/relationships/oleObject" Target="../embeddings/Microsoft_Equation44.bin"/><Relationship Id="rId7" Type="http://schemas.openxmlformats.org/officeDocument/2006/relationships/oleObject" Target="../embeddings/Microsoft_Equation45.bin"/><Relationship Id="rId8" Type="http://schemas.openxmlformats.org/officeDocument/2006/relationships/oleObject" Target="../embeddings/Microsoft_Equation46.bin"/><Relationship Id="rId9" Type="http://schemas.openxmlformats.org/officeDocument/2006/relationships/oleObject" Target="../embeddings/Microsoft_Equation47.bin"/><Relationship Id="rId10" Type="http://schemas.openxmlformats.org/officeDocument/2006/relationships/oleObject" Target="../embeddings/Microsoft_Equation48.bin"/><Relationship Id="rId11" Type="http://schemas.openxmlformats.org/officeDocument/2006/relationships/oleObject" Target="../embeddings/oleObject29.bin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Microsoft_Equation49.bin"/><Relationship Id="rId5" Type="http://schemas.openxmlformats.org/officeDocument/2006/relationships/oleObject" Target="../embeddings/Microsoft_Equation50.bin"/><Relationship Id="rId6" Type="http://schemas.openxmlformats.org/officeDocument/2006/relationships/oleObject" Target="../embeddings/Microsoft_Equation51.bin"/><Relationship Id="rId7" Type="http://schemas.openxmlformats.org/officeDocument/2006/relationships/oleObject" Target="../embeddings/oleObject30.bin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image" Target="../media/image60.jpeg"/><Relationship Id="rId5" Type="http://schemas.openxmlformats.org/officeDocument/2006/relationships/image" Target="../media/image34.png"/><Relationship Id="rId6" Type="http://schemas.openxmlformats.org/officeDocument/2006/relationships/oleObject" Target="../embeddings/oleObject31.bin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quation5.bin"/><Relationship Id="rId5" Type="http://schemas.openxmlformats.org/officeDocument/2006/relationships/oleObject" Target="../embeddings/Microsoft_Equation6.bin"/><Relationship Id="rId6" Type="http://schemas.openxmlformats.org/officeDocument/2006/relationships/oleObject" Target="../embeddings/Microsoft_Equation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Equation9.bin"/><Relationship Id="rId5" Type="http://schemas.openxmlformats.org/officeDocument/2006/relationships/oleObject" Target="../embeddings/Microsoft_Equation10.bin"/><Relationship Id="rId6" Type="http://schemas.openxmlformats.org/officeDocument/2006/relationships/oleObject" Target="../embeddings/Microsoft_Equation11.bin"/><Relationship Id="rId7" Type="http://schemas.openxmlformats.org/officeDocument/2006/relationships/oleObject" Target="../embeddings/Microsoft_Equation12.bin"/><Relationship Id="rId8" Type="http://schemas.openxmlformats.org/officeDocument/2006/relationships/oleObject" Target="../embeddings/Microsoft_Equation13.bin"/><Relationship Id="rId9" Type="http://schemas.openxmlformats.org/officeDocument/2006/relationships/oleObject" Target="../embeddings/Microsoft_Equation14.bin"/><Relationship Id="rId10" Type="http://schemas.openxmlformats.org/officeDocument/2006/relationships/oleObject" Target="../embeddings/Microsoft_Equation1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9600" y="5334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</a:t>
            </a:r>
            <a:r>
              <a:rPr lang="en-US" dirty="0"/>
              <a:t>Is the state of the cat to be created only when a physicist investigates the situation at some definite time?  Nobody really doubts that the presence or absence of a</a:t>
            </a:r>
            <a:r>
              <a:rPr lang="en-US" dirty="0" smtClean="0"/>
              <a:t> dead </a:t>
            </a:r>
            <a:r>
              <a:rPr lang="en-US" dirty="0"/>
              <a:t>cat is something independent of observation</a:t>
            </a:r>
            <a:r>
              <a:rPr lang="en-US" dirty="0" smtClean="0"/>
              <a:t>.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 – Albert Einstein</a:t>
            </a:r>
            <a:endParaRPr lang="en-US" sz="2400" dirty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971997" y="107950"/>
            <a:ext cx="49888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PH300 </a:t>
            </a:r>
            <a:r>
              <a:rPr lang="en-US" sz="2800" dirty="0">
                <a:latin typeface="Comic Sans MS" pitchFamily="66" charset="0"/>
              </a:rPr>
              <a:t>Modern </a:t>
            </a:r>
            <a:r>
              <a:rPr lang="en-US" sz="2800" dirty="0" smtClean="0">
                <a:latin typeface="Comic Sans MS" pitchFamily="66" charset="0"/>
              </a:rPr>
              <a:t>Physics SP11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28600" y="4953534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4</a:t>
            </a:r>
            <a:r>
              <a:rPr lang="en-US" sz="2400" dirty="0" smtClean="0">
                <a:latin typeface="Calibri" charset="0"/>
              </a:rPr>
              <a:t>/</a:t>
            </a:r>
            <a:r>
              <a:rPr lang="en-US" dirty="0">
                <a:latin typeface="Calibri" charset="0"/>
              </a:rPr>
              <a:t>5</a:t>
            </a:r>
            <a:r>
              <a:rPr lang="en-US" sz="2400" dirty="0" smtClean="0">
                <a:latin typeface="Calibri" charset="0"/>
              </a:rPr>
              <a:t> Day </a:t>
            </a:r>
            <a:r>
              <a:rPr lang="en-US" dirty="0" smtClean="0">
                <a:latin typeface="Calibri" charset="0"/>
              </a:rPr>
              <a:t>20</a:t>
            </a:r>
            <a:r>
              <a:rPr lang="en-US" sz="2400" dirty="0" smtClean="0">
                <a:latin typeface="Calibri" charset="0"/>
              </a:rPr>
              <a:t>: </a:t>
            </a:r>
            <a:endParaRPr lang="en-US" sz="2400" dirty="0">
              <a:latin typeface="Calibri" charset="0"/>
            </a:endParaRPr>
          </a:p>
          <a:p>
            <a:r>
              <a:rPr lang="en-US" sz="2400" dirty="0">
                <a:latin typeface="Calibri" charset="0"/>
              </a:rPr>
              <a:t>Questions? </a:t>
            </a:r>
            <a:endParaRPr lang="en-US" sz="2400" dirty="0" smtClean="0">
              <a:latin typeface="Calibri" charset="0"/>
            </a:endParaRPr>
          </a:p>
          <a:p>
            <a:r>
              <a:rPr lang="en-US" sz="2400" dirty="0" smtClean="0">
                <a:latin typeface="Calibri" charset="0"/>
              </a:rPr>
              <a:t>Review </a:t>
            </a:r>
            <a:r>
              <a:rPr lang="en-US" dirty="0" smtClean="0">
                <a:latin typeface="Calibri" charset="0"/>
              </a:rPr>
              <a:t>waves and wave equations</a:t>
            </a:r>
          </a:p>
          <a:p>
            <a:r>
              <a:rPr lang="en-US" sz="2400" dirty="0" smtClean="0">
                <a:latin typeface="Calibri" charset="0"/>
              </a:rPr>
              <a:t>Schrodinger </a:t>
            </a:r>
            <a:r>
              <a:rPr lang="en-US" dirty="0" smtClean="0">
                <a:latin typeface="Calibri" charset="0"/>
              </a:rPr>
              <a:t>equation</a:t>
            </a:r>
          </a:p>
          <a:p>
            <a:r>
              <a:rPr lang="en-US" dirty="0" smtClean="0">
                <a:latin typeface="Calibri" charset="0"/>
              </a:rPr>
              <a:t>Square well potential</a:t>
            </a:r>
            <a:endParaRPr lang="en-US" sz="2400" dirty="0" smtClean="0">
              <a:latin typeface="Calibri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343400" y="5105400"/>
            <a:ext cx="4572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dirty="0" smtClean="0">
                <a:latin typeface="Calibri" charset="0"/>
              </a:rPr>
              <a:t>Thursday:</a:t>
            </a:r>
          </a:p>
          <a:p>
            <a:pPr algn="r"/>
            <a:r>
              <a:rPr lang="en-US" dirty="0" smtClean="0">
                <a:latin typeface="Calibri" charset="0"/>
              </a:rPr>
              <a:t>Finite Square Well</a:t>
            </a:r>
          </a:p>
          <a:p>
            <a:pPr algn="r"/>
            <a:r>
              <a:rPr lang="en-US" sz="2400" dirty="0" smtClean="0">
                <a:latin typeface="Calibri" charset="0"/>
              </a:rPr>
              <a:t>Quantum Tunneling</a:t>
            </a: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0310" y="2500104"/>
            <a:ext cx="40767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9074B-CDB9-7B44-8743-938D1E4FE93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5304" name="Text Box 2"/>
          <p:cNvSpPr txBox="1">
            <a:spLocks noChangeArrowheads="1"/>
          </p:cNvSpPr>
          <p:nvPr/>
        </p:nvSpPr>
        <p:spPr bwMode="auto">
          <a:xfrm>
            <a:off x="0" y="1524000"/>
            <a:ext cx="662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What functional form works? </a:t>
            </a:r>
            <a:r>
              <a:rPr lang="en-US"/>
              <a:t>Two examples: </a:t>
            </a:r>
          </a:p>
          <a:p>
            <a:endParaRPr lang="en-US">
              <a:solidFill>
                <a:srgbClr val="CC3300"/>
              </a:solidFill>
            </a:endParaRPr>
          </a:p>
        </p:txBody>
      </p:sp>
      <p:sp>
        <p:nvSpPr>
          <p:cNvPr id="55305" name="Text Box 3"/>
          <p:cNvSpPr txBox="1">
            <a:spLocks noChangeArrowheads="1"/>
          </p:cNvSpPr>
          <p:nvPr/>
        </p:nvSpPr>
        <p:spPr bwMode="auto">
          <a:xfrm>
            <a:off x="746125" y="2554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228600" y="228600"/>
          <a:ext cx="2425700" cy="1158875"/>
        </p:xfrm>
        <a:graphic>
          <a:graphicData uri="http://schemas.openxmlformats.org/presentationml/2006/ole">
            <p:oleObj spid="_x0000_s55298" name="Equation" r:id="rId4" imgW="876697" imgH="419497" progId="Equation.3">
              <p:embed/>
            </p:oleObj>
          </a:graphicData>
        </a:graphic>
      </p:graphicFrame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286000" y="2139950"/>
            <a:ext cx="6172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omic Sans MS" charset="0"/>
              </a:rPr>
              <a:t>y(x,t</a:t>
            </a:r>
            <a:r>
              <a:rPr lang="en-US" dirty="0">
                <a:latin typeface="Comic Sans MS" charset="0"/>
              </a:rPr>
              <a:t>)=</a:t>
            </a:r>
            <a:r>
              <a:rPr lang="en-US" dirty="0" err="1">
                <a:latin typeface="Comic Sans MS" charset="0"/>
              </a:rPr>
              <a:t>Asin(kx)cos</a:t>
            </a:r>
            <a:r>
              <a:rPr lang="en-US" dirty="0" err="1" smtClean="0">
                <a:latin typeface="Comic Sans MS" charset="0"/>
              </a:rPr>
              <a:t>(ωt</a:t>
            </a:r>
            <a:r>
              <a:rPr lang="en-US" dirty="0">
                <a:latin typeface="Comic Sans MS" charset="0"/>
              </a:rPr>
              <a:t>) + </a:t>
            </a:r>
            <a:r>
              <a:rPr lang="en-US" dirty="0" err="1">
                <a:latin typeface="Comic Sans MS" charset="0"/>
              </a:rPr>
              <a:t>Bcos(kx)sin</a:t>
            </a:r>
            <a:r>
              <a:rPr lang="en-US" dirty="0" err="1" smtClean="0">
                <a:latin typeface="Comic Sans MS" charset="0"/>
              </a:rPr>
              <a:t>(ωt</a:t>
            </a:r>
            <a:r>
              <a:rPr lang="en-US" dirty="0">
                <a:latin typeface="Comic Sans MS" charset="0"/>
              </a:rPr>
              <a:t>)</a:t>
            </a:r>
          </a:p>
          <a:p>
            <a:endParaRPr lang="en-US" dirty="0">
              <a:latin typeface="Comic Sans MS" charset="0"/>
            </a:endParaRPr>
          </a:p>
          <a:p>
            <a:r>
              <a:rPr lang="en-US" dirty="0" err="1">
                <a:latin typeface="Comic Sans MS" charset="0"/>
              </a:rPr>
              <a:t>y(x,t</a:t>
            </a:r>
            <a:r>
              <a:rPr lang="en-US" dirty="0">
                <a:latin typeface="Comic Sans MS" charset="0"/>
              </a:rPr>
              <a:t>)=</a:t>
            </a:r>
            <a:r>
              <a:rPr lang="en-US" dirty="0" err="1">
                <a:latin typeface="Comic Sans MS" charset="0"/>
              </a:rPr>
              <a:t>Csin(kx</a:t>
            </a:r>
            <a:r>
              <a:rPr lang="en-US" dirty="0" err="1" smtClean="0">
                <a:latin typeface="Comic Sans MS" charset="0"/>
              </a:rPr>
              <a:t>-ωt</a:t>
            </a:r>
            <a:r>
              <a:rPr lang="en-US" dirty="0">
                <a:latin typeface="Comic Sans MS" charset="0"/>
              </a:rPr>
              <a:t>) + </a:t>
            </a:r>
            <a:r>
              <a:rPr lang="en-US" dirty="0" err="1">
                <a:latin typeface="Comic Sans MS" charset="0"/>
              </a:rPr>
              <a:t>Dsin(kx</a:t>
            </a:r>
            <a:r>
              <a:rPr lang="en-US" dirty="0" err="1" smtClean="0">
                <a:latin typeface="Comic Sans MS" charset="0"/>
              </a:rPr>
              <a:t>+</a:t>
            </a:r>
            <a:r>
              <a:rPr lang="en-US" dirty="0" err="1" smtClean="0">
                <a:latin typeface="Symbol" charset="2"/>
              </a:rPr>
              <a:t>ω</a:t>
            </a:r>
            <a:r>
              <a:rPr lang="en-US" dirty="0" err="1" smtClean="0">
                <a:latin typeface="Comic Sans MS" charset="0"/>
              </a:rPr>
              <a:t>t</a:t>
            </a:r>
            <a:r>
              <a:rPr lang="en-US" dirty="0">
                <a:latin typeface="Comic Sans MS" charset="0"/>
              </a:rPr>
              <a:t>)</a:t>
            </a:r>
          </a:p>
        </p:txBody>
      </p:sp>
      <p:graphicFrame>
        <p:nvGraphicFramePr>
          <p:cNvPr id="64518" name="Object 3"/>
          <p:cNvGraphicFramePr>
            <a:graphicFrameLocks noChangeAspect="1"/>
          </p:cNvGraphicFramePr>
          <p:nvPr/>
        </p:nvGraphicFramePr>
        <p:xfrm>
          <a:off x="3505200" y="5748338"/>
          <a:ext cx="1049338" cy="804862"/>
        </p:xfrm>
        <a:graphic>
          <a:graphicData uri="http://schemas.openxmlformats.org/presentationml/2006/ole">
            <p:oleObj spid="_x0000_s55299" name="Equation" r:id="rId5" imgW="546260" imgH="419315" progId="Equation.3">
              <p:embed/>
            </p:oleObj>
          </a:graphicData>
        </a:graphic>
      </p:graphicFrame>
      <p:graphicFrame>
        <p:nvGraphicFramePr>
          <p:cNvPr id="64519" name="Object 4"/>
          <p:cNvGraphicFramePr>
            <a:graphicFrameLocks noChangeAspect="1"/>
          </p:cNvGraphicFramePr>
          <p:nvPr/>
        </p:nvGraphicFramePr>
        <p:xfrm>
          <a:off x="228600" y="4446588"/>
          <a:ext cx="2682875" cy="1022350"/>
        </p:xfrm>
        <a:graphic>
          <a:graphicData uri="http://schemas.openxmlformats.org/presentationml/2006/ole">
            <p:oleObj spid="_x0000_s55300" name="Equation" r:id="rId6" imgW="1396791" imgH="533565" progId="Equation.3">
              <p:embed/>
            </p:oleObj>
          </a:graphicData>
        </a:graphic>
      </p:graphicFrame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57200" y="5943600"/>
            <a:ext cx="344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Satisfies wave eqn if: </a:t>
            </a:r>
          </a:p>
        </p:txBody>
      </p:sp>
      <p:graphicFrame>
        <p:nvGraphicFramePr>
          <p:cNvPr id="64521" name="Object 5"/>
          <p:cNvGraphicFramePr>
            <a:graphicFrameLocks noChangeAspect="1"/>
          </p:cNvGraphicFramePr>
          <p:nvPr/>
        </p:nvGraphicFramePr>
        <p:xfrm>
          <a:off x="2590800" y="4800600"/>
          <a:ext cx="2268538" cy="804863"/>
        </p:xfrm>
        <a:graphic>
          <a:graphicData uri="http://schemas.openxmlformats.org/presentationml/2006/ole">
            <p:oleObj spid="_x0000_s55301" name="Equation" r:id="rId7" imgW="1180984" imgH="419315" progId="Equation.3">
              <p:embed/>
            </p:oleObj>
          </a:graphicData>
        </a:graphic>
      </p:graphicFrame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304800" y="5715000"/>
            <a:ext cx="6400800" cy="914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2895600" y="609600"/>
            <a:ext cx="27295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  <a:latin typeface="Symbol" charset="2"/>
              </a:rPr>
              <a:t>υ</a:t>
            </a:r>
            <a:r>
              <a:rPr lang="en-US" i="1" dirty="0" smtClean="0">
                <a:solidFill>
                  <a:srgbClr val="FF0000"/>
                </a:solidFill>
                <a:latin typeface="Symbol" charset="2"/>
              </a:rPr>
              <a:t>  </a:t>
            </a:r>
            <a:r>
              <a:rPr lang="en-US" dirty="0">
                <a:solidFill>
                  <a:srgbClr val="FF0000"/>
                </a:solidFill>
                <a:latin typeface="Comic Sans MS" charset="0"/>
              </a:rPr>
              <a:t>= speed of wave</a:t>
            </a:r>
          </a:p>
        </p:txBody>
      </p:sp>
      <p:sp>
        <p:nvSpPr>
          <p:cNvPr id="55310" name="Rectangle 12"/>
          <p:cNvSpPr>
            <a:spLocks noChangeArrowheads="1"/>
          </p:cNvSpPr>
          <p:nvPr/>
        </p:nvSpPr>
        <p:spPr bwMode="auto">
          <a:xfrm>
            <a:off x="2438400" y="3505200"/>
            <a:ext cx="4313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mic Sans MS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Comic Sans MS" charset="0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rgbClr val="FF0000"/>
                </a:solidFill>
                <a:latin typeface="Symbol" charset="2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 charset="0"/>
              </a:rPr>
              <a:t>A,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</a:rPr>
              <a:t>B</a:t>
            </a:r>
            <a:r>
              <a:rPr lang="en-US" dirty="0">
                <a:solidFill>
                  <a:srgbClr val="FF0000"/>
                </a:solidFill>
                <a:latin typeface="Comic Sans MS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</a:rPr>
              <a:t>C</a:t>
            </a:r>
            <a:r>
              <a:rPr lang="en-US" dirty="0">
                <a:solidFill>
                  <a:srgbClr val="FF0000"/>
                </a:solidFill>
                <a:latin typeface="Comic Sans MS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</a:rPr>
              <a:t>D</a:t>
            </a:r>
            <a:r>
              <a:rPr lang="en-US" dirty="0">
                <a:solidFill>
                  <a:srgbClr val="FF0000"/>
                </a:solidFill>
                <a:latin typeface="Comic Sans MS" charset="0"/>
              </a:rPr>
              <a:t> are constants</a:t>
            </a:r>
          </a:p>
        </p:txBody>
      </p:sp>
      <p:graphicFrame>
        <p:nvGraphicFramePr>
          <p:cNvPr id="64525" name="Object 6"/>
          <p:cNvGraphicFramePr>
            <a:graphicFrameLocks noChangeAspect="1"/>
          </p:cNvGraphicFramePr>
          <p:nvPr/>
        </p:nvGraphicFramePr>
        <p:xfrm>
          <a:off x="4945063" y="5786438"/>
          <a:ext cx="1390650" cy="754062"/>
        </p:xfrm>
        <a:graphic>
          <a:graphicData uri="http://schemas.openxmlformats.org/presentationml/2006/ole">
            <p:oleObj spid="_x0000_s55302" name="Equation" r:id="rId8" imgW="723983" imgH="39392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20" grpId="0"/>
      <p:bldP spid="645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2BD3CD-5E9C-C14F-8411-80C6384B27B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457200" y="0"/>
            <a:ext cx="8524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			</a:t>
            </a:r>
            <a:r>
              <a:rPr lang="en-US" dirty="0" err="1"/>
              <a:t>y(x,t</a:t>
            </a:r>
            <a:r>
              <a:rPr lang="en-US" dirty="0"/>
              <a:t>)=</a:t>
            </a:r>
            <a:r>
              <a:rPr lang="en-US" dirty="0" err="1"/>
              <a:t>Asin(kx)cos</a:t>
            </a:r>
            <a:r>
              <a:rPr lang="en-US" dirty="0" err="1" smtClean="0"/>
              <a:t>(ωt</a:t>
            </a:r>
            <a:r>
              <a:rPr lang="en-US" dirty="0"/>
              <a:t>) + </a:t>
            </a:r>
            <a:r>
              <a:rPr lang="en-US" dirty="0" err="1"/>
              <a:t>Bcos(kx)sin</a:t>
            </a:r>
            <a:r>
              <a:rPr lang="en-US" dirty="0" err="1" smtClean="0"/>
              <a:t>(ωt</a:t>
            </a:r>
            <a:r>
              <a:rPr lang="en-US" dirty="0"/>
              <a:t>)</a:t>
            </a:r>
          </a:p>
          <a:p>
            <a:r>
              <a:rPr lang="en-US" dirty="0"/>
              <a:t>			</a:t>
            </a:r>
            <a:r>
              <a:rPr lang="en-US" dirty="0" err="1"/>
              <a:t>y(x,t</a:t>
            </a:r>
            <a:r>
              <a:rPr lang="en-US" dirty="0"/>
              <a:t>)=</a:t>
            </a:r>
            <a:r>
              <a:rPr lang="en-US" dirty="0" err="1"/>
              <a:t>Csin(kx</a:t>
            </a:r>
            <a:r>
              <a:rPr lang="en-US" dirty="0" err="1" smtClean="0"/>
              <a:t>-ωt</a:t>
            </a:r>
            <a:r>
              <a:rPr lang="en-US" dirty="0"/>
              <a:t>) + </a:t>
            </a:r>
            <a:r>
              <a:rPr lang="en-US" dirty="0" err="1"/>
              <a:t>Dsin(kx</a:t>
            </a:r>
            <a:r>
              <a:rPr lang="en-US" dirty="0" err="1" smtClean="0"/>
              <a:t>+ωt</a:t>
            </a:r>
            <a:r>
              <a:rPr lang="en-US" dirty="0"/>
              <a:t>)</a:t>
            </a:r>
          </a:p>
        </p:txBody>
      </p:sp>
      <p:grpSp>
        <p:nvGrpSpPr>
          <p:cNvPr id="2" name="Group 204"/>
          <p:cNvGrpSpPr>
            <a:grpSpLocks/>
          </p:cNvGrpSpPr>
          <p:nvPr/>
        </p:nvGrpSpPr>
        <p:grpSpPr bwMode="auto">
          <a:xfrm>
            <a:off x="7467600" y="5596309"/>
            <a:ext cx="1447800" cy="914400"/>
            <a:chOff x="4704" y="3360"/>
            <a:chExt cx="912" cy="576"/>
          </a:xfrm>
        </p:grpSpPr>
        <p:graphicFrame>
          <p:nvGraphicFramePr>
            <p:cNvPr id="53251" name="Object 3"/>
            <p:cNvGraphicFramePr>
              <a:graphicFrameLocks noChangeAspect="1"/>
            </p:cNvGraphicFramePr>
            <p:nvPr/>
          </p:nvGraphicFramePr>
          <p:xfrm>
            <a:off x="4752" y="3368"/>
            <a:ext cx="815" cy="477"/>
          </p:xfrm>
          <a:graphic>
            <a:graphicData uri="http://schemas.openxmlformats.org/presentationml/2006/ole">
              <p:oleObj spid="_x0000_s53251" name="Equation" r:id="rId4" imgW="673205" imgH="393926" progId="Equation.3">
                <p:embed/>
              </p:oleObj>
            </a:graphicData>
          </a:graphic>
        </p:graphicFrame>
        <p:sp>
          <p:nvSpPr>
            <p:cNvPr id="53437" name="Rectangle 12"/>
            <p:cNvSpPr>
              <a:spLocks noChangeArrowheads="1"/>
            </p:cNvSpPr>
            <p:nvPr/>
          </p:nvSpPr>
          <p:spPr bwMode="auto">
            <a:xfrm>
              <a:off x="4704" y="3360"/>
              <a:ext cx="912" cy="57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02"/>
          <p:cNvGrpSpPr>
            <a:grpSpLocks/>
          </p:cNvGrpSpPr>
          <p:nvPr/>
        </p:nvGrpSpPr>
        <p:grpSpPr bwMode="auto">
          <a:xfrm>
            <a:off x="228600" y="1828800"/>
            <a:ext cx="8915400" cy="2514600"/>
            <a:chOff x="144" y="1152"/>
            <a:chExt cx="5616" cy="1584"/>
          </a:xfrm>
        </p:grpSpPr>
        <p:grpSp>
          <p:nvGrpSpPr>
            <p:cNvPr id="53430" name="Group 201"/>
            <p:cNvGrpSpPr>
              <a:grpSpLocks/>
            </p:cNvGrpSpPr>
            <p:nvPr/>
          </p:nvGrpSpPr>
          <p:grpSpPr bwMode="auto">
            <a:xfrm>
              <a:off x="144" y="1152"/>
              <a:ext cx="5520" cy="1401"/>
              <a:chOff x="144" y="1152"/>
              <a:chExt cx="5520" cy="1401"/>
            </a:xfrm>
          </p:grpSpPr>
          <p:sp>
            <p:nvSpPr>
              <p:cNvPr id="53432" name="Text Box 3"/>
              <p:cNvSpPr txBox="1">
                <a:spLocks noChangeArrowheads="1"/>
              </p:cNvSpPr>
              <p:nvPr/>
            </p:nvSpPr>
            <p:spPr bwMode="auto">
              <a:xfrm>
                <a:off x="470" y="1609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433" name="Text Box 17"/>
              <p:cNvSpPr txBox="1">
                <a:spLocks noChangeArrowheads="1"/>
              </p:cNvSpPr>
              <p:nvPr/>
            </p:nvSpPr>
            <p:spPr bwMode="auto">
              <a:xfrm>
                <a:off x="144" y="1152"/>
                <a:ext cx="5520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What is the </a:t>
                </a:r>
                <a:r>
                  <a:rPr lang="en-US" u="sng" dirty="0">
                    <a:solidFill>
                      <a:schemeClr val="accent2"/>
                    </a:solidFill>
                  </a:rPr>
                  <a:t>wavelength</a:t>
                </a:r>
                <a:r>
                  <a:rPr lang="en-US" dirty="0">
                    <a:solidFill>
                      <a:schemeClr val="accent2"/>
                    </a:solidFill>
                  </a:rPr>
                  <a:t> of this wave?</a:t>
                </a:r>
                <a:r>
                  <a:rPr lang="en-US" dirty="0"/>
                  <a:t> Ask yourself … </a:t>
                </a:r>
              </a:p>
              <a:p>
                <a:r>
                  <a:rPr lang="en-US" dirty="0" err="1">
                    <a:sym typeface="Wingdings" charset="2"/>
                  </a:rPr>
                  <a:t></a:t>
                </a:r>
                <a:r>
                  <a:rPr lang="en-US" dirty="0" err="1"/>
                  <a:t>How</a:t>
                </a:r>
                <a:r>
                  <a:rPr lang="en-US" dirty="0"/>
                  <a:t> much does x need to increase to increase </a:t>
                </a:r>
                <a:r>
                  <a:rPr lang="en-US" dirty="0" err="1"/>
                  <a:t>kx</a:t>
                </a:r>
                <a:r>
                  <a:rPr lang="en-US" dirty="0" err="1" smtClean="0"/>
                  <a:t>-ωt</a:t>
                </a:r>
                <a:r>
                  <a:rPr lang="en-US" dirty="0" smtClean="0"/>
                  <a:t> </a:t>
                </a:r>
                <a:r>
                  <a:rPr lang="en-US" dirty="0"/>
                  <a:t>by </a:t>
                </a:r>
                <a:r>
                  <a:rPr lang="en-US" dirty="0" smtClean="0"/>
                  <a:t>2π?</a:t>
                </a:r>
                <a:endParaRPr lang="en-US" dirty="0">
                  <a:latin typeface="Symbol" charset="2"/>
                </a:endParaRPr>
              </a:p>
            </p:txBody>
          </p:sp>
          <p:sp>
            <p:nvSpPr>
              <p:cNvPr id="53434" name="Text Box 18"/>
              <p:cNvSpPr txBox="1">
                <a:spLocks noChangeArrowheads="1"/>
              </p:cNvSpPr>
              <p:nvPr/>
            </p:nvSpPr>
            <p:spPr bwMode="auto">
              <a:xfrm>
                <a:off x="202" y="1751"/>
                <a:ext cx="404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err="1"/>
                  <a:t>sin(k(x</a:t>
                </a:r>
                <a:r>
                  <a:rPr lang="en-US" dirty="0" err="1" smtClean="0"/>
                  <a:t>+λ</a:t>
                </a:r>
                <a:r>
                  <a:rPr lang="en-US" dirty="0" smtClean="0"/>
                  <a:t>) – </a:t>
                </a:r>
                <a:r>
                  <a:rPr lang="en-US" dirty="0" err="1" smtClean="0"/>
                  <a:t>ωt</a:t>
                </a:r>
                <a:r>
                  <a:rPr lang="en-US" dirty="0" smtClean="0"/>
                  <a:t>) </a:t>
                </a:r>
                <a:r>
                  <a:rPr lang="en-US" dirty="0"/>
                  <a:t>= </a:t>
                </a:r>
                <a:r>
                  <a:rPr lang="en-US" dirty="0" err="1"/>
                  <a:t>sin(</a:t>
                </a:r>
                <a:r>
                  <a:rPr lang="en-US" dirty="0" err="1" smtClean="0"/>
                  <a:t>kx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ωt</a:t>
                </a:r>
                <a:r>
                  <a:rPr lang="en-US" dirty="0" smtClean="0"/>
                  <a:t> + 2π)</a:t>
                </a:r>
                <a:endParaRPr lang="en-US" dirty="0"/>
              </a:p>
            </p:txBody>
          </p:sp>
          <p:sp>
            <p:nvSpPr>
              <p:cNvPr id="53435" name="Rectangle 21"/>
              <p:cNvSpPr>
                <a:spLocks noChangeArrowheads="1"/>
              </p:cNvSpPr>
              <p:nvPr/>
            </p:nvSpPr>
            <p:spPr bwMode="auto">
              <a:xfrm>
                <a:off x="244" y="1991"/>
                <a:ext cx="2947" cy="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err="1"/>
                  <a:t>k(x</a:t>
                </a:r>
                <a:r>
                  <a:rPr lang="en-US" dirty="0" err="1" smtClean="0"/>
                  <a:t>+λ</a:t>
                </a:r>
                <a:r>
                  <a:rPr lang="en-US" dirty="0" smtClean="0"/>
                  <a:t>)</a:t>
                </a:r>
                <a:r>
                  <a:rPr lang="en-US" dirty="0"/>
                  <a:t>=kx+</a:t>
                </a:r>
                <a:r>
                  <a:rPr lang="en-US" dirty="0" smtClean="0"/>
                  <a:t>2π</a:t>
                </a:r>
              </a:p>
              <a:p>
                <a:r>
                  <a:rPr lang="en-US" dirty="0" err="1" smtClean="0"/>
                  <a:t>kλ</a:t>
                </a:r>
                <a:r>
                  <a:rPr lang="en-US" dirty="0" smtClean="0"/>
                  <a:t>=2π</a:t>
                </a:r>
                <a:r>
                  <a:rPr lang="en-US" dirty="0" smtClean="0">
                    <a:latin typeface="Symbol" charset="2"/>
                  </a:rPr>
                  <a:t>  </a:t>
                </a:r>
                <a:r>
                  <a:rPr lang="en-US" dirty="0" err="1">
                    <a:latin typeface="Wingdings" charset="2"/>
                    <a:ea typeface="Wingdings" charset="2"/>
                    <a:cs typeface="Wingdings" charset="2"/>
                    <a:sym typeface="Wingdings" charset="2"/>
                  </a:rPr>
                  <a:t></a:t>
                </a:r>
                <a:r>
                  <a:rPr lang="en-US" dirty="0">
                    <a:sym typeface="Wingdings" charset="2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sym typeface="Wingdings" charset="2"/>
                  </a:rPr>
                  <a:t>k</a:t>
                </a:r>
                <a:r>
                  <a:rPr lang="en-US" dirty="0">
                    <a:solidFill>
                      <a:srgbClr val="FF0000"/>
                    </a:solidFill>
                    <a:sym typeface="Wingdings" charset="2"/>
                  </a:rPr>
                  <a:t>=</a:t>
                </a:r>
                <a:r>
                  <a:rPr lang="en-US" u="sng" dirty="0" smtClean="0">
                    <a:solidFill>
                      <a:srgbClr val="FF0000"/>
                    </a:solidFill>
                    <a:sym typeface="Wingdings" charset="2"/>
                  </a:rPr>
                  <a:t>2</a:t>
                </a:r>
                <a:r>
                  <a:rPr lang="en-US" sz="2800" u="sng" dirty="0" smtClean="0">
                    <a:solidFill>
                      <a:srgbClr val="FF0000"/>
                    </a:solidFill>
                    <a:latin typeface="Symbol" charset="2"/>
                  </a:rPr>
                  <a:t>π/</a:t>
                </a:r>
                <a:r>
                  <a:rPr lang="en-US" u="sng" dirty="0" smtClean="0">
                    <a:solidFill>
                      <a:srgbClr val="FF0000"/>
                    </a:solidFill>
                    <a:latin typeface="Symbol" charset="2"/>
                    <a:sym typeface="Wingdings" charset="2"/>
                  </a:rPr>
                  <a:t> </a:t>
                </a:r>
                <a:r>
                  <a:rPr lang="en-US" u="sng" dirty="0" err="1" smtClean="0">
                    <a:solidFill>
                      <a:srgbClr val="FF0000"/>
                    </a:solidFill>
                    <a:latin typeface="Symbol" charset="2"/>
                    <a:sym typeface="Wingdings" charset="2"/>
                  </a:rPr>
                  <a:t>λ</a:t>
                </a:r>
                <a:endParaRPr lang="en-US" b="1" dirty="0">
                  <a:solidFill>
                    <a:srgbClr val="FF0000"/>
                  </a:solidFill>
                  <a:latin typeface="Symbol" charset="2"/>
                </a:endParaRPr>
              </a:p>
            </p:txBody>
          </p:sp>
          <p:sp>
            <p:nvSpPr>
              <p:cNvPr id="53436" name="Text Box 22"/>
              <p:cNvSpPr txBox="1">
                <a:spLocks noChangeArrowheads="1"/>
              </p:cNvSpPr>
              <p:nvPr/>
            </p:nvSpPr>
            <p:spPr bwMode="auto">
              <a:xfrm>
                <a:off x="2885" y="2203"/>
                <a:ext cx="26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err="1"/>
                  <a:t>k</a:t>
                </a:r>
                <a:r>
                  <a:rPr lang="en-US" dirty="0"/>
                  <a:t>=wave number (radians-m</a:t>
                </a:r>
                <a:r>
                  <a:rPr lang="en-US" baseline="30000" dirty="0"/>
                  <a:t>-1</a:t>
                </a:r>
                <a:r>
                  <a:rPr lang="en-US" dirty="0"/>
                  <a:t>)</a:t>
                </a:r>
              </a:p>
            </p:txBody>
          </p:sp>
        </p:grpSp>
        <p:sp>
          <p:nvSpPr>
            <p:cNvPr id="53431" name="Rectangle 29"/>
            <p:cNvSpPr>
              <a:spLocks noChangeArrowheads="1"/>
            </p:cNvSpPr>
            <p:nvPr/>
          </p:nvSpPr>
          <p:spPr bwMode="auto">
            <a:xfrm>
              <a:off x="144" y="1152"/>
              <a:ext cx="5616" cy="158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256" name="Line 31"/>
          <p:cNvSpPr>
            <a:spLocks noChangeShapeType="1"/>
          </p:cNvSpPr>
          <p:nvPr/>
        </p:nvSpPr>
        <p:spPr bwMode="auto">
          <a:xfrm>
            <a:off x="5278438" y="914400"/>
            <a:ext cx="1587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7" name="Line 32"/>
          <p:cNvSpPr>
            <a:spLocks noChangeShapeType="1"/>
          </p:cNvSpPr>
          <p:nvPr/>
        </p:nvSpPr>
        <p:spPr bwMode="auto">
          <a:xfrm flipH="1" flipV="1">
            <a:off x="3352800" y="1360488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3258" name="Group 33"/>
          <p:cNvGrpSpPr>
            <a:grpSpLocks/>
          </p:cNvGrpSpPr>
          <p:nvPr/>
        </p:nvGrpSpPr>
        <p:grpSpPr bwMode="auto">
          <a:xfrm>
            <a:off x="3429000" y="965200"/>
            <a:ext cx="3695700" cy="792163"/>
            <a:chOff x="1296" y="1350"/>
            <a:chExt cx="2328" cy="1579"/>
          </a:xfrm>
        </p:grpSpPr>
        <p:sp>
          <p:nvSpPr>
            <p:cNvPr id="53270" name="Line 34"/>
            <p:cNvSpPr>
              <a:spLocks noChangeShapeType="1"/>
            </p:cNvSpPr>
            <p:nvPr/>
          </p:nvSpPr>
          <p:spPr bwMode="auto">
            <a:xfrm>
              <a:off x="1296" y="2922"/>
              <a:ext cx="12" cy="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1" name="Line 35"/>
            <p:cNvSpPr>
              <a:spLocks noChangeShapeType="1"/>
            </p:cNvSpPr>
            <p:nvPr/>
          </p:nvSpPr>
          <p:spPr bwMode="auto">
            <a:xfrm>
              <a:off x="1308" y="2928"/>
              <a:ext cx="12" cy="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2" name="Freeform 36"/>
            <p:cNvSpPr>
              <a:spLocks/>
            </p:cNvSpPr>
            <p:nvPr/>
          </p:nvSpPr>
          <p:spPr bwMode="auto">
            <a:xfrm>
              <a:off x="1320" y="2922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6 w 18"/>
                <a:gd name="T3" fmla="*/ 6 h 6"/>
                <a:gd name="T4" fmla="*/ 18 w 18"/>
                <a:gd name="T5" fmla="*/ 0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3" name="Freeform 37"/>
            <p:cNvSpPr>
              <a:spLocks/>
            </p:cNvSpPr>
            <p:nvPr/>
          </p:nvSpPr>
          <p:spPr bwMode="auto">
            <a:xfrm>
              <a:off x="1338" y="2904"/>
              <a:ext cx="12" cy="18"/>
            </a:xfrm>
            <a:custGeom>
              <a:avLst/>
              <a:gdLst>
                <a:gd name="T0" fmla="*/ 0 w 12"/>
                <a:gd name="T1" fmla="*/ 18 h 18"/>
                <a:gd name="T2" fmla="*/ 6 w 12"/>
                <a:gd name="T3" fmla="*/ 12 h 18"/>
                <a:gd name="T4" fmla="*/ 12 w 12"/>
                <a:gd name="T5" fmla="*/ 0 h 18"/>
                <a:gd name="T6" fmla="*/ 0 60000 65536"/>
                <a:gd name="T7" fmla="*/ 0 60000 65536"/>
                <a:gd name="T8" fmla="*/ 0 60000 65536"/>
                <a:gd name="T9" fmla="*/ 0 w 12"/>
                <a:gd name="T10" fmla="*/ 0 h 18"/>
                <a:gd name="T11" fmla="*/ 12 w 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8">
                  <a:moveTo>
                    <a:pt x="0" y="18"/>
                  </a:moveTo>
                  <a:lnTo>
                    <a:pt x="6" y="12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4" name="Freeform 38"/>
            <p:cNvSpPr>
              <a:spLocks/>
            </p:cNvSpPr>
            <p:nvPr/>
          </p:nvSpPr>
          <p:spPr bwMode="auto">
            <a:xfrm>
              <a:off x="1350" y="2880"/>
              <a:ext cx="18" cy="24"/>
            </a:xfrm>
            <a:custGeom>
              <a:avLst/>
              <a:gdLst>
                <a:gd name="T0" fmla="*/ 0 w 18"/>
                <a:gd name="T1" fmla="*/ 24 h 24"/>
                <a:gd name="T2" fmla="*/ 6 w 18"/>
                <a:gd name="T3" fmla="*/ 12 h 24"/>
                <a:gd name="T4" fmla="*/ 18 w 18"/>
                <a:gd name="T5" fmla="*/ 0 h 24"/>
                <a:gd name="T6" fmla="*/ 0 60000 65536"/>
                <a:gd name="T7" fmla="*/ 0 60000 65536"/>
                <a:gd name="T8" fmla="*/ 0 60000 65536"/>
                <a:gd name="T9" fmla="*/ 0 w 18"/>
                <a:gd name="T10" fmla="*/ 0 h 24"/>
                <a:gd name="T11" fmla="*/ 18 w 1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4">
                  <a:moveTo>
                    <a:pt x="0" y="24"/>
                  </a:moveTo>
                  <a:lnTo>
                    <a:pt x="6" y="12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5" name="Line 39"/>
            <p:cNvSpPr>
              <a:spLocks noChangeShapeType="1"/>
            </p:cNvSpPr>
            <p:nvPr/>
          </p:nvSpPr>
          <p:spPr bwMode="auto">
            <a:xfrm flipV="1">
              <a:off x="1368" y="2850"/>
              <a:ext cx="12" cy="3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6" name="Freeform 40"/>
            <p:cNvSpPr>
              <a:spLocks/>
            </p:cNvSpPr>
            <p:nvPr/>
          </p:nvSpPr>
          <p:spPr bwMode="auto">
            <a:xfrm>
              <a:off x="1380" y="2808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6 w 12"/>
                <a:gd name="T3" fmla="*/ 24 h 42"/>
                <a:gd name="T4" fmla="*/ 12 w 12"/>
                <a:gd name="T5" fmla="*/ 0 h 42"/>
                <a:gd name="T6" fmla="*/ 0 60000 65536"/>
                <a:gd name="T7" fmla="*/ 0 60000 65536"/>
                <a:gd name="T8" fmla="*/ 0 60000 65536"/>
                <a:gd name="T9" fmla="*/ 0 w 12"/>
                <a:gd name="T10" fmla="*/ 0 h 42"/>
                <a:gd name="T11" fmla="*/ 12 w 12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2">
                  <a:moveTo>
                    <a:pt x="0" y="42"/>
                  </a:moveTo>
                  <a:lnTo>
                    <a:pt x="6" y="24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7" name="Freeform 41"/>
            <p:cNvSpPr>
              <a:spLocks/>
            </p:cNvSpPr>
            <p:nvPr/>
          </p:nvSpPr>
          <p:spPr bwMode="auto">
            <a:xfrm>
              <a:off x="1392" y="2766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6 w 18"/>
                <a:gd name="T3" fmla="*/ 24 h 42"/>
                <a:gd name="T4" fmla="*/ 18 w 18"/>
                <a:gd name="T5" fmla="*/ 0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42"/>
                  </a:moveTo>
                  <a:lnTo>
                    <a:pt x="6" y="24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8" name="Freeform 42"/>
            <p:cNvSpPr>
              <a:spLocks/>
            </p:cNvSpPr>
            <p:nvPr/>
          </p:nvSpPr>
          <p:spPr bwMode="auto">
            <a:xfrm>
              <a:off x="1410" y="2712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30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30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9" name="Freeform 43"/>
            <p:cNvSpPr>
              <a:spLocks/>
            </p:cNvSpPr>
            <p:nvPr/>
          </p:nvSpPr>
          <p:spPr bwMode="auto">
            <a:xfrm>
              <a:off x="1422" y="2658"/>
              <a:ext cx="18" cy="54"/>
            </a:xfrm>
            <a:custGeom>
              <a:avLst/>
              <a:gdLst>
                <a:gd name="T0" fmla="*/ 0 w 18"/>
                <a:gd name="T1" fmla="*/ 54 h 54"/>
                <a:gd name="T2" fmla="*/ 6 w 18"/>
                <a:gd name="T3" fmla="*/ 30 h 54"/>
                <a:gd name="T4" fmla="*/ 18 w 18"/>
                <a:gd name="T5" fmla="*/ 0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54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0" name="Line 44"/>
            <p:cNvSpPr>
              <a:spLocks noChangeShapeType="1"/>
            </p:cNvSpPr>
            <p:nvPr/>
          </p:nvSpPr>
          <p:spPr bwMode="auto">
            <a:xfrm flipV="1">
              <a:off x="1440" y="2598"/>
              <a:ext cx="12" cy="6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1" name="Freeform 45"/>
            <p:cNvSpPr>
              <a:spLocks/>
            </p:cNvSpPr>
            <p:nvPr/>
          </p:nvSpPr>
          <p:spPr bwMode="auto">
            <a:xfrm>
              <a:off x="1452" y="2532"/>
              <a:ext cx="18" cy="66"/>
            </a:xfrm>
            <a:custGeom>
              <a:avLst/>
              <a:gdLst>
                <a:gd name="T0" fmla="*/ 0 w 18"/>
                <a:gd name="T1" fmla="*/ 66 h 66"/>
                <a:gd name="T2" fmla="*/ 6 w 18"/>
                <a:gd name="T3" fmla="*/ 36 h 66"/>
                <a:gd name="T4" fmla="*/ 18 w 18"/>
                <a:gd name="T5" fmla="*/ 0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66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2" name="Line 46"/>
            <p:cNvSpPr>
              <a:spLocks noChangeShapeType="1"/>
            </p:cNvSpPr>
            <p:nvPr/>
          </p:nvSpPr>
          <p:spPr bwMode="auto">
            <a:xfrm flipV="1">
              <a:off x="1470" y="2460"/>
              <a:ext cx="12" cy="7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3" name="Line 47"/>
            <p:cNvSpPr>
              <a:spLocks noChangeShapeType="1"/>
            </p:cNvSpPr>
            <p:nvPr/>
          </p:nvSpPr>
          <p:spPr bwMode="auto">
            <a:xfrm flipV="1">
              <a:off x="1482" y="2388"/>
              <a:ext cx="12" cy="7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4" name="Freeform 48"/>
            <p:cNvSpPr>
              <a:spLocks/>
            </p:cNvSpPr>
            <p:nvPr/>
          </p:nvSpPr>
          <p:spPr bwMode="auto">
            <a:xfrm>
              <a:off x="1494" y="2310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42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42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5" name="Line 49"/>
            <p:cNvSpPr>
              <a:spLocks noChangeShapeType="1"/>
            </p:cNvSpPr>
            <p:nvPr/>
          </p:nvSpPr>
          <p:spPr bwMode="auto">
            <a:xfrm flipV="1">
              <a:off x="1512" y="2232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6" name="Freeform 50"/>
            <p:cNvSpPr>
              <a:spLocks/>
            </p:cNvSpPr>
            <p:nvPr/>
          </p:nvSpPr>
          <p:spPr bwMode="auto">
            <a:xfrm>
              <a:off x="1524" y="2154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36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7" name="Line 51"/>
            <p:cNvSpPr>
              <a:spLocks noChangeShapeType="1"/>
            </p:cNvSpPr>
            <p:nvPr/>
          </p:nvSpPr>
          <p:spPr bwMode="auto">
            <a:xfrm flipV="1">
              <a:off x="1542" y="2076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8" name="Freeform 52"/>
            <p:cNvSpPr>
              <a:spLocks/>
            </p:cNvSpPr>
            <p:nvPr/>
          </p:nvSpPr>
          <p:spPr bwMode="auto">
            <a:xfrm>
              <a:off x="1554" y="1998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36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9" name="Line 53"/>
            <p:cNvSpPr>
              <a:spLocks noChangeShapeType="1"/>
            </p:cNvSpPr>
            <p:nvPr/>
          </p:nvSpPr>
          <p:spPr bwMode="auto">
            <a:xfrm flipV="1">
              <a:off x="1572" y="1920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0" name="Line 54"/>
            <p:cNvSpPr>
              <a:spLocks noChangeShapeType="1"/>
            </p:cNvSpPr>
            <p:nvPr/>
          </p:nvSpPr>
          <p:spPr bwMode="auto">
            <a:xfrm flipV="1">
              <a:off x="1584" y="1842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1" name="Freeform 55"/>
            <p:cNvSpPr>
              <a:spLocks/>
            </p:cNvSpPr>
            <p:nvPr/>
          </p:nvSpPr>
          <p:spPr bwMode="auto">
            <a:xfrm>
              <a:off x="1596" y="1770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2" name="Line 56"/>
            <p:cNvSpPr>
              <a:spLocks noChangeShapeType="1"/>
            </p:cNvSpPr>
            <p:nvPr/>
          </p:nvSpPr>
          <p:spPr bwMode="auto">
            <a:xfrm flipV="1">
              <a:off x="1614" y="1704"/>
              <a:ext cx="12" cy="6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3" name="Freeform 57"/>
            <p:cNvSpPr>
              <a:spLocks/>
            </p:cNvSpPr>
            <p:nvPr/>
          </p:nvSpPr>
          <p:spPr bwMode="auto">
            <a:xfrm>
              <a:off x="1626" y="1638"/>
              <a:ext cx="18" cy="66"/>
            </a:xfrm>
            <a:custGeom>
              <a:avLst/>
              <a:gdLst>
                <a:gd name="T0" fmla="*/ 0 w 18"/>
                <a:gd name="T1" fmla="*/ 66 h 66"/>
                <a:gd name="T2" fmla="*/ 6 w 18"/>
                <a:gd name="T3" fmla="*/ 30 h 66"/>
                <a:gd name="T4" fmla="*/ 18 w 18"/>
                <a:gd name="T5" fmla="*/ 0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66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4" name="Freeform 58"/>
            <p:cNvSpPr>
              <a:spLocks/>
            </p:cNvSpPr>
            <p:nvPr/>
          </p:nvSpPr>
          <p:spPr bwMode="auto">
            <a:xfrm>
              <a:off x="1644" y="1584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24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24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5" name="Freeform 59"/>
            <p:cNvSpPr>
              <a:spLocks/>
            </p:cNvSpPr>
            <p:nvPr/>
          </p:nvSpPr>
          <p:spPr bwMode="auto">
            <a:xfrm>
              <a:off x="1656" y="1530"/>
              <a:ext cx="18" cy="54"/>
            </a:xfrm>
            <a:custGeom>
              <a:avLst/>
              <a:gdLst>
                <a:gd name="T0" fmla="*/ 0 w 18"/>
                <a:gd name="T1" fmla="*/ 54 h 54"/>
                <a:gd name="T2" fmla="*/ 6 w 18"/>
                <a:gd name="T3" fmla="*/ 24 h 54"/>
                <a:gd name="T4" fmla="*/ 18 w 18"/>
                <a:gd name="T5" fmla="*/ 0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54"/>
                  </a:moveTo>
                  <a:lnTo>
                    <a:pt x="6" y="24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6" name="Line 60"/>
            <p:cNvSpPr>
              <a:spLocks noChangeShapeType="1"/>
            </p:cNvSpPr>
            <p:nvPr/>
          </p:nvSpPr>
          <p:spPr bwMode="auto">
            <a:xfrm flipV="1">
              <a:off x="1674" y="1482"/>
              <a:ext cx="12" cy="4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7" name="Line 61"/>
            <p:cNvSpPr>
              <a:spLocks noChangeShapeType="1"/>
            </p:cNvSpPr>
            <p:nvPr/>
          </p:nvSpPr>
          <p:spPr bwMode="auto">
            <a:xfrm flipV="1">
              <a:off x="1686" y="1440"/>
              <a:ext cx="12" cy="4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8" name="Freeform 62"/>
            <p:cNvSpPr>
              <a:spLocks/>
            </p:cNvSpPr>
            <p:nvPr/>
          </p:nvSpPr>
          <p:spPr bwMode="auto">
            <a:xfrm>
              <a:off x="1698" y="1410"/>
              <a:ext cx="18" cy="30"/>
            </a:xfrm>
            <a:custGeom>
              <a:avLst/>
              <a:gdLst>
                <a:gd name="T0" fmla="*/ 0 w 18"/>
                <a:gd name="T1" fmla="*/ 30 h 30"/>
                <a:gd name="T2" fmla="*/ 6 w 18"/>
                <a:gd name="T3" fmla="*/ 12 h 30"/>
                <a:gd name="T4" fmla="*/ 18 w 18"/>
                <a:gd name="T5" fmla="*/ 0 h 30"/>
                <a:gd name="T6" fmla="*/ 0 60000 65536"/>
                <a:gd name="T7" fmla="*/ 0 60000 65536"/>
                <a:gd name="T8" fmla="*/ 0 60000 65536"/>
                <a:gd name="T9" fmla="*/ 0 w 18"/>
                <a:gd name="T10" fmla="*/ 0 h 30"/>
                <a:gd name="T11" fmla="*/ 18 w 1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0">
                  <a:moveTo>
                    <a:pt x="0" y="30"/>
                  </a:moveTo>
                  <a:lnTo>
                    <a:pt x="6" y="12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9" name="Freeform 63"/>
            <p:cNvSpPr>
              <a:spLocks/>
            </p:cNvSpPr>
            <p:nvPr/>
          </p:nvSpPr>
          <p:spPr bwMode="auto">
            <a:xfrm>
              <a:off x="1716" y="1380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6 w 12"/>
                <a:gd name="T3" fmla="*/ 12 h 30"/>
                <a:gd name="T4" fmla="*/ 12 w 12"/>
                <a:gd name="T5" fmla="*/ 0 h 30"/>
                <a:gd name="T6" fmla="*/ 0 60000 65536"/>
                <a:gd name="T7" fmla="*/ 0 60000 65536"/>
                <a:gd name="T8" fmla="*/ 0 60000 65536"/>
                <a:gd name="T9" fmla="*/ 0 w 12"/>
                <a:gd name="T10" fmla="*/ 0 h 30"/>
                <a:gd name="T11" fmla="*/ 12 w 1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0">
                  <a:moveTo>
                    <a:pt x="0" y="30"/>
                  </a:moveTo>
                  <a:lnTo>
                    <a:pt x="6" y="12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0" name="Freeform 64"/>
            <p:cNvSpPr>
              <a:spLocks/>
            </p:cNvSpPr>
            <p:nvPr/>
          </p:nvSpPr>
          <p:spPr bwMode="auto">
            <a:xfrm>
              <a:off x="1728" y="1362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6 w 18"/>
                <a:gd name="T3" fmla="*/ 6 h 18"/>
                <a:gd name="T4" fmla="*/ 18 w 18"/>
                <a:gd name="T5" fmla="*/ 0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0" y="18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1" name="Freeform 65"/>
            <p:cNvSpPr>
              <a:spLocks/>
            </p:cNvSpPr>
            <p:nvPr/>
          </p:nvSpPr>
          <p:spPr bwMode="auto">
            <a:xfrm>
              <a:off x="1746" y="135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6 w 12"/>
                <a:gd name="T3" fmla="*/ 6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0" y="12"/>
                  </a:moveTo>
                  <a:lnTo>
                    <a:pt x="6" y="6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2" name="Freeform 66"/>
            <p:cNvSpPr>
              <a:spLocks/>
            </p:cNvSpPr>
            <p:nvPr/>
          </p:nvSpPr>
          <p:spPr bwMode="auto">
            <a:xfrm>
              <a:off x="1758" y="1350"/>
              <a:ext cx="18" cy="1"/>
            </a:xfrm>
            <a:custGeom>
              <a:avLst/>
              <a:gdLst>
                <a:gd name="T0" fmla="*/ 0 w 18"/>
                <a:gd name="T1" fmla="*/ 0 h 1"/>
                <a:gd name="T2" fmla="*/ 6 w 18"/>
                <a:gd name="T3" fmla="*/ 0 h 1"/>
                <a:gd name="T4" fmla="*/ 18 w 18"/>
                <a:gd name="T5" fmla="*/ 0 h 1"/>
                <a:gd name="T6" fmla="*/ 0 60000 65536"/>
                <a:gd name="T7" fmla="*/ 0 60000 65536"/>
                <a:gd name="T8" fmla="*/ 0 60000 65536"/>
                <a:gd name="T9" fmla="*/ 0 w 18"/>
                <a:gd name="T10" fmla="*/ 0 h 1"/>
                <a:gd name="T11" fmla="*/ 18 w 1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3" name="Line 67"/>
            <p:cNvSpPr>
              <a:spLocks noChangeShapeType="1"/>
            </p:cNvSpPr>
            <p:nvPr/>
          </p:nvSpPr>
          <p:spPr bwMode="auto">
            <a:xfrm>
              <a:off x="1776" y="1350"/>
              <a:ext cx="12" cy="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4" name="Line 68"/>
            <p:cNvSpPr>
              <a:spLocks noChangeShapeType="1"/>
            </p:cNvSpPr>
            <p:nvPr/>
          </p:nvSpPr>
          <p:spPr bwMode="auto">
            <a:xfrm>
              <a:off x="1788" y="1356"/>
              <a:ext cx="12" cy="1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5" name="Freeform 69"/>
            <p:cNvSpPr>
              <a:spLocks/>
            </p:cNvSpPr>
            <p:nvPr/>
          </p:nvSpPr>
          <p:spPr bwMode="auto">
            <a:xfrm>
              <a:off x="1800" y="1368"/>
              <a:ext cx="18" cy="18"/>
            </a:xfrm>
            <a:custGeom>
              <a:avLst/>
              <a:gdLst>
                <a:gd name="T0" fmla="*/ 0 w 18"/>
                <a:gd name="T1" fmla="*/ 0 h 18"/>
                <a:gd name="T2" fmla="*/ 6 w 18"/>
                <a:gd name="T3" fmla="*/ 6 h 18"/>
                <a:gd name="T4" fmla="*/ 18 w 18"/>
                <a:gd name="T5" fmla="*/ 18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0" y="0"/>
                  </a:moveTo>
                  <a:lnTo>
                    <a:pt x="6" y="6"/>
                  </a:lnTo>
                  <a:lnTo>
                    <a:pt x="18" y="18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6" name="Freeform 70"/>
            <p:cNvSpPr>
              <a:spLocks/>
            </p:cNvSpPr>
            <p:nvPr/>
          </p:nvSpPr>
          <p:spPr bwMode="auto">
            <a:xfrm>
              <a:off x="1818" y="1386"/>
              <a:ext cx="12" cy="30"/>
            </a:xfrm>
            <a:custGeom>
              <a:avLst/>
              <a:gdLst>
                <a:gd name="T0" fmla="*/ 0 w 12"/>
                <a:gd name="T1" fmla="*/ 0 h 30"/>
                <a:gd name="T2" fmla="*/ 6 w 12"/>
                <a:gd name="T3" fmla="*/ 12 h 30"/>
                <a:gd name="T4" fmla="*/ 12 w 12"/>
                <a:gd name="T5" fmla="*/ 30 h 30"/>
                <a:gd name="T6" fmla="*/ 0 60000 65536"/>
                <a:gd name="T7" fmla="*/ 0 60000 65536"/>
                <a:gd name="T8" fmla="*/ 0 60000 65536"/>
                <a:gd name="T9" fmla="*/ 0 w 12"/>
                <a:gd name="T10" fmla="*/ 0 h 30"/>
                <a:gd name="T11" fmla="*/ 12 w 1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0">
                  <a:moveTo>
                    <a:pt x="0" y="0"/>
                  </a:moveTo>
                  <a:lnTo>
                    <a:pt x="6" y="12"/>
                  </a:lnTo>
                  <a:lnTo>
                    <a:pt x="12" y="3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7" name="Freeform 71"/>
            <p:cNvSpPr>
              <a:spLocks/>
            </p:cNvSpPr>
            <p:nvPr/>
          </p:nvSpPr>
          <p:spPr bwMode="auto">
            <a:xfrm>
              <a:off x="1830" y="1416"/>
              <a:ext cx="18" cy="36"/>
            </a:xfrm>
            <a:custGeom>
              <a:avLst/>
              <a:gdLst>
                <a:gd name="T0" fmla="*/ 0 w 18"/>
                <a:gd name="T1" fmla="*/ 0 h 36"/>
                <a:gd name="T2" fmla="*/ 6 w 18"/>
                <a:gd name="T3" fmla="*/ 18 h 36"/>
                <a:gd name="T4" fmla="*/ 18 w 18"/>
                <a:gd name="T5" fmla="*/ 36 h 36"/>
                <a:gd name="T6" fmla="*/ 0 60000 65536"/>
                <a:gd name="T7" fmla="*/ 0 60000 65536"/>
                <a:gd name="T8" fmla="*/ 0 60000 65536"/>
                <a:gd name="T9" fmla="*/ 0 w 18"/>
                <a:gd name="T10" fmla="*/ 0 h 36"/>
                <a:gd name="T11" fmla="*/ 18 w 18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6">
                  <a:moveTo>
                    <a:pt x="0" y="0"/>
                  </a:moveTo>
                  <a:lnTo>
                    <a:pt x="6" y="18"/>
                  </a:lnTo>
                  <a:lnTo>
                    <a:pt x="18" y="36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8" name="Line 72"/>
            <p:cNvSpPr>
              <a:spLocks noChangeShapeType="1"/>
            </p:cNvSpPr>
            <p:nvPr/>
          </p:nvSpPr>
          <p:spPr bwMode="auto">
            <a:xfrm>
              <a:off x="1848" y="1452"/>
              <a:ext cx="12" cy="4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9" name="Freeform 73"/>
            <p:cNvSpPr>
              <a:spLocks/>
            </p:cNvSpPr>
            <p:nvPr/>
          </p:nvSpPr>
          <p:spPr bwMode="auto">
            <a:xfrm>
              <a:off x="1860" y="1494"/>
              <a:ext cx="18" cy="48"/>
            </a:xfrm>
            <a:custGeom>
              <a:avLst/>
              <a:gdLst>
                <a:gd name="T0" fmla="*/ 0 w 18"/>
                <a:gd name="T1" fmla="*/ 0 h 48"/>
                <a:gd name="T2" fmla="*/ 6 w 18"/>
                <a:gd name="T3" fmla="*/ 24 h 48"/>
                <a:gd name="T4" fmla="*/ 18 w 18"/>
                <a:gd name="T5" fmla="*/ 48 h 48"/>
                <a:gd name="T6" fmla="*/ 0 60000 65536"/>
                <a:gd name="T7" fmla="*/ 0 60000 65536"/>
                <a:gd name="T8" fmla="*/ 0 60000 65536"/>
                <a:gd name="T9" fmla="*/ 0 w 18"/>
                <a:gd name="T10" fmla="*/ 0 h 48"/>
                <a:gd name="T11" fmla="*/ 18 w 1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8">
                  <a:moveTo>
                    <a:pt x="0" y="0"/>
                  </a:moveTo>
                  <a:lnTo>
                    <a:pt x="6" y="24"/>
                  </a:lnTo>
                  <a:lnTo>
                    <a:pt x="18" y="48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0" name="Line 74"/>
            <p:cNvSpPr>
              <a:spLocks noChangeShapeType="1"/>
            </p:cNvSpPr>
            <p:nvPr/>
          </p:nvSpPr>
          <p:spPr bwMode="auto">
            <a:xfrm>
              <a:off x="1878" y="1542"/>
              <a:ext cx="12" cy="5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1" name="Line 75"/>
            <p:cNvSpPr>
              <a:spLocks noChangeShapeType="1"/>
            </p:cNvSpPr>
            <p:nvPr/>
          </p:nvSpPr>
          <p:spPr bwMode="auto">
            <a:xfrm>
              <a:off x="1890" y="1596"/>
              <a:ext cx="12" cy="6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2" name="Freeform 76"/>
            <p:cNvSpPr>
              <a:spLocks/>
            </p:cNvSpPr>
            <p:nvPr/>
          </p:nvSpPr>
          <p:spPr bwMode="auto">
            <a:xfrm>
              <a:off x="1902" y="1656"/>
              <a:ext cx="18" cy="66"/>
            </a:xfrm>
            <a:custGeom>
              <a:avLst/>
              <a:gdLst>
                <a:gd name="T0" fmla="*/ 0 w 18"/>
                <a:gd name="T1" fmla="*/ 0 h 66"/>
                <a:gd name="T2" fmla="*/ 6 w 18"/>
                <a:gd name="T3" fmla="*/ 30 h 66"/>
                <a:gd name="T4" fmla="*/ 18 w 18"/>
                <a:gd name="T5" fmla="*/ 66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0"/>
                  </a:moveTo>
                  <a:lnTo>
                    <a:pt x="6" y="30"/>
                  </a:lnTo>
                  <a:lnTo>
                    <a:pt x="18" y="66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3" name="Line 77"/>
            <p:cNvSpPr>
              <a:spLocks noChangeShapeType="1"/>
            </p:cNvSpPr>
            <p:nvPr/>
          </p:nvSpPr>
          <p:spPr bwMode="auto">
            <a:xfrm>
              <a:off x="1920" y="1722"/>
              <a:ext cx="12" cy="6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4" name="Freeform 78"/>
            <p:cNvSpPr>
              <a:spLocks/>
            </p:cNvSpPr>
            <p:nvPr/>
          </p:nvSpPr>
          <p:spPr bwMode="auto">
            <a:xfrm>
              <a:off x="1932" y="1788"/>
              <a:ext cx="18" cy="72"/>
            </a:xfrm>
            <a:custGeom>
              <a:avLst/>
              <a:gdLst>
                <a:gd name="T0" fmla="*/ 0 w 18"/>
                <a:gd name="T1" fmla="*/ 0 h 72"/>
                <a:gd name="T2" fmla="*/ 6 w 18"/>
                <a:gd name="T3" fmla="*/ 36 h 72"/>
                <a:gd name="T4" fmla="*/ 18 w 18"/>
                <a:gd name="T5" fmla="*/ 72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0"/>
                  </a:moveTo>
                  <a:lnTo>
                    <a:pt x="6" y="36"/>
                  </a:lnTo>
                  <a:lnTo>
                    <a:pt x="18" y="72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5" name="Line 79"/>
            <p:cNvSpPr>
              <a:spLocks noChangeShapeType="1"/>
            </p:cNvSpPr>
            <p:nvPr/>
          </p:nvSpPr>
          <p:spPr bwMode="auto">
            <a:xfrm>
              <a:off x="1950" y="1860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6" name="Line 80"/>
            <p:cNvSpPr>
              <a:spLocks noChangeShapeType="1"/>
            </p:cNvSpPr>
            <p:nvPr/>
          </p:nvSpPr>
          <p:spPr bwMode="auto">
            <a:xfrm>
              <a:off x="1962" y="1938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7" name="Freeform 81"/>
            <p:cNvSpPr>
              <a:spLocks/>
            </p:cNvSpPr>
            <p:nvPr/>
          </p:nvSpPr>
          <p:spPr bwMode="auto">
            <a:xfrm>
              <a:off x="1974" y="2016"/>
              <a:ext cx="18" cy="78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36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36"/>
                  </a:lnTo>
                  <a:lnTo>
                    <a:pt x="18" y="78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8" name="Line 82"/>
            <p:cNvSpPr>
              <a:spLocks noChangeShapeType="1"/>
            </p:cNvSpPr>
            <p:nvPr/>
          </p:nvSpPr>
          <p:spPr bwMode="auto">
            <a:xfrm>
              <a:off x="1992" y="2094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9" name="Freeform 83"/>
            <p:cNvSpPr>
              <a:spLocks/>
            </p:cNvSpPr>
            <p:nvPr/>
          </p:nvSpPr>
          <p:spPr bwMode="auto">
            <a:xfrm>
              <a:off x="2004" y="2172"/>
              <a:ext cx="18" cy="78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36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36"/>
                  </a:lnTo>
                  <a:lnTo>
                    <a:pt x="18" y="78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20" name="Line 84"/>
            <p:cNvSpPr>
              <a:spLocks noChangeShapeType="1"/>
            </p:cNvSpPr>
            <p:nvPr/>
          </p:nvSpPr>
          <p:spPr bwMode="auto">
            <a:xfrm>
              <a:off x="2022" y="2250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21" name="Freeform 85"/>
            <p:cNvSpPr>
              <a:spLocks/>
            </p:cNvSpPr>
            <p:nvPr/>
          </p:nvSpPr>
          <p:spPr bwMode="auto">
            <a:xfrm>
              <a:off x="2034" y="2328"/>
              <a:ext cx="18" cy="78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42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42"/>
                  </a:lnTo>
                  <a:lnTo>
                    <a:pt x="18" y="78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22" name="Line 86"/>
            <p:cNvSpPr>
              <a:spLocks noChangeShapeType="1"/>
            </p:cNvSpPr>
            <p:nvPr/>
          </p:nvSpPr>
          <p:spPr bwMode="auto">
            <a:xfrm>
              <a:off x="2052" y="2406"/>
              <a:ext cx="12" cy="7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23" name="Line 87"/>
            <p:cNvSpPr>
              <a:spLocks noChangeShapeType="1"/>
            </p:cNvSpPr>
            <p:nvPr/>
          </p:nvSpPr>
          <p:spPr bwMode="auto">
            <a:xfrm>
              <a:off x="2064" y="2478"/>
              <a:ext cx="12" cy="6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24" name="Freeform 88"/>
            <p:cNvSpPr>
              <a:spLocks/>
            </p:cNvSpPr>
            <p:nvPr/>
          </p:nvSpPr>
          <p:spPr bwMode="auto">
            <a:xfrm>
              <a:off x="2076" y="2544"/>
              <a:ext cx="18" cy="66"/>
            </a:xfrm>
            <a:custGeom>
              <a:avLst/>
              <a:gdLst>
                <a:gd name="T0" fmla="*/ 0 w 18"/>
                <a:gd name="T1" fmla="*/ 0 h 66"/>
                <a:gd name="T2" fmla="*/ 6 w 18"/>
                <a:gd name="T3" fmla="*/ 36 h 66"/>
                <a:gd name="T4" fmla="*/ 18 w 18"/>
                <a:gd name="T5" fmla="*/ 66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0"/>
                  </a:moveTo>
                  <a:lnTo>
                    <a:pt x="6" y="36"/>
                  </a:lnTo>
                  <a:lnTo>
                    <a:pt x="18" y="66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25" name="Line 89"/>
            <p:cNvSpPr>
              <a:spLocks noChangeShapeType="1"/>
            </p:cNvSpPr>
            <p:nvPr/>
          </p:nvSpPr>
          <p:spPr bwMode="auto">
            <a:xfrm>
              <a:off x="2094" y="2610"/>
              <a:ext cx="12" cy="6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26" name="Freeform 90"/>
            <p:cNvSpPr>
              <a:spLocks/>
            </p:cNvSpPr>
            <p:nvPr/>
          </p:nvSpPr>
          <p:spPr bwMode="auto">
            <a:xfrm>
              <a:off x="2106" y="2670"/>
              <a:ext cx="18" cy="60"/>
            </a:xfrm>
            <a:custGeom>
              <a:avLst/>
              <a:gdLst>
                <a:gd name="T0" fmla="*/ 0 w 18"/>
                <a:gd name="T1" fmla="*/ 0 h 60"/>
                <a:gd name="T2" fmla="*/ 6 w 18"/>
                <a:gd name="T3" fmla="*/ 30 h 60"/>
                <a:gd name="T4" fmla="*/ 18 w 18"/>
                <a:gd name="T5" fmla="*/ 60 h 60"/>
                <a:gd name="T6" fmla="*/ 0 60000 65536"/>
                <a:gd name="T7" fmla="*/ 0 60000 65536"/>
                <a:gd name="T8" fmla="*/ 0 60000 65536"/>
                <a:gd name="T9" fmla="*/ 0 w 18"/>
                <a:gd name="T10" fmla="*/ 0 h 60"/>
                <a:gd name="T11" fmla="*/ 18 w 1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0">
                  <a:moveTo>
                    <a:pt x="0" y="0"/>
                  </a:moveTo>
                  <a:lnTo>
                    <a:pt x="6" y="30"/>
                  </a:lnTo>
                  <a:lnTo>
                    <a:pt x="18" y="6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27" name="Line 91"/>
            <p:cNvSpPr>
              <a:spLocks noChangeShapeType="1"/>
            </p:cNvSpPr>
            <p:nvPr/>
          </p:nvSpPr>
          <p:spPr bwMode="auto">
            <a:xfrm>
              <a:off x="2124" y="2730"/>
              <a:ext cx="12" cy="4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28" name="Freeform 92"/>
            <p:cNvSpPr>
              <a:spLocks/>
            </p:cNvSpPr>
            <p:nvPr/>
          </p:nvSpPr>
          <p:spPr bwMode="auto">
            <a:xfrm>
              <a:off x="2136" y="2778"/>
              <a:ext cx="18" cy="42"/>
            </a:xfrm>
            <a:custGeom>
              <a:avLst/>
              <a:gdLst>
                <a:gd name="T0" fmla="*/ 0 w 18"/>
                <a:gd name="T1" fmla="*/ 0 h 42"/>
                <a:gd name="T2" fmla="*/ 6 w 18"/>
                <a:gd name="T3" fmla="*/ 24 h 42"/>
                <a:gd name="T4" fmla="*/ 18 w 18"/>
                <a:gd name="T5" fmla="*/ 42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0"/>
                  </a:moveTo>
                  <a:lnTo>
                    <a:pt x="6" y="24"/>
                  </a:lnTo>
                  <a:lnTo>
                    <a:pt x="18" y="42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29" name="Line 93"/>
            <p:cNvSpPr>
              <a:spLocks noChangeShapeType="1"/>
            </p:cNvSpPr>
            <p:nvPr/>
          </p:nvSpPr>
          <p:spPr bwMode="auto">
            <a:xfrm>
              <a:off x="2154" y="2820"/>
              <a:ext cx="12" cy="3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0" name="Line 94"/>
            <p:cNvSpPr>
              <a:spLocks noChangeShapeType="1"/>
            </p:cNvSpPr>
            <p:nvPr/>
          </p:nvSpPr>
          <p:spPr bwMode="auto">
            <a:xfrm>
              <a:off x="2166" y="2856"/>
              <a:ext cx="12" cy="3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1" name="Freeform 95"/>
            <p:cNvSpPr>
              <a:spLocks/>
            </p:cNvSpPr>
            <p:nvPr/>
          </p:nvSpPr>
          <p:spPr bwMode="auto">
            <a:xfrm>
              <a:off x="2178" y="2886"/>
              <a:ext cx="18" cy="24"/>
            </a:xfrm>
            <a:custGeom>
              <a:avLst/>
              <a:gdLst>
                <a:gd name="T0" fmla="*/ 0 w 18"/>
                <a:gd name="T1" fmla="*/ 0 h 24"/>
                <a:gd name="T2" fmla="*/ 6 w 18"/>
                <a:gd name="T3" fmla="*/ 12 h 24"/>
                <a:gd name="T4" fmla="*/ 18 w 18"/>
                <a:gd name="T5" fmla="*/ 24 h 24"/>
                <a:gd name="T6" fmla="*/ 0 60000 65536"/>
                <a:gd name="T7" fmla="*/ 0 60000 65536"/>
                <a:gd name="T8" fmla="*/ 0 60000 65536"/>
                <a:gd name="T9" fmla="*/ 0 w 18"/>
                <a:gd name="T10" fmla="*/ 0 h 24"/>
                <a:gd name="T11" fmla="*/ 18 w 1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4">
                  <a:moveTo>
                    <a:pt x="0" y="0"/>
                  </a:moveTo>
                  <a:lnTo>
                    <a:pt x="6" y="12"/>
                  </a:lnTo>
                  <a:lnTo>
                    <a:pt x="18" y="24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2" name="Line 96"/>
            <p:cNvSpPr>
              <a:spLocks noChangeShapeType="1"/>
            </p:cNvSpPr>
            <p:nvPr/>
          </p:nvSpPr>
          <p:spPr bwMode="auto">
            <a:xfrm>
              <a:off x="2196" y="2910"/>
              <a:ext cx="12" cy="1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3" name="Freeform 97"/>
            <p:cNvSpPr>
              <a:spLocks/>
            </p:cNvSpPr>
            <p:nvPr/>
          </p:nvSpPr>
          <p:spPr bwMode="auto">
            <a:xfrm>
              <a:off x="2208" y="2922"/>
              <a:ext cx="18" cy="6"/>
            </a:xfrm>
            <a:custGeom>
              <a:avLst/>
              <a:gdLst>
                <a:gd name="T0" fmla="*/ 0 w 18"/>
                <a:gd name="T1" fmla="*/ 0 h 6"/>
                <a:gd name="T2" fmla="*/ 6 w 18"/>
                <a:gd name="T3" fmla="*/ 6 h 6"/>
                <a:gd name="T4" fmla="*/ 18 w 18"/>
                <a:gd name="T5" fmla="*/ 6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0"/>
                  </a:moveTo>
                  <a:lnTo>
                    <a:pt x="6" y="6"/>
                  </a:lnTo>
                  <a:lnTo>
                    <a:pt x="18" y="6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4" name="Line 98"/>
            <p:cNvSpPr>
              <a:spLocks noChangeShapeType="1"/>
            </p:cNvSpPr>
            <p:nvPr/>
          </p:nvSpPr>
          <p:spPr bwMode="auto">
            <a:xfrm>
              <a:off x="2226" y="2928"/>
              <a:ext cx="12" cy="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5" name="Freeform 99"/>
            <p:cNvSpPr>
              <a:spLocks/>
            </p:cNvSpPr>
            <p:nvPr/>
          </p:nvSpPr>
          <p:spPr bwMode="auto">
            <a:xfrm>
              <a:off x="2238" y="2916"/>
              <a:ext cx="18" cy="12"/>
            </a:xfrm>
            <a:custGeom>
              <a:avLst/>
              <a:gdLst>
                <a:gd name="T0" fmla="*/ 0 w 18"/>
                <a:gd name="T1" fmla="*/ 12 h 12"/>
                <a:gd name="T2" fmla="*/ 6 w 18"/>
                <a:gd name="T3" fmla="*/ 6 h 12"/>
                <a:gd name="T4" fmla="*/ 18 w 18"/>
                <a:gd name="T5" fmla="*/ 0 h 12"/>
                <a:gd name="T6" fmla="*/ 0 60000 65536"/>
                <a:gd name="T7" fmla="*/ 0 60000 65536"/>
                <a:gd name="T8" fmla="*/ 0 60000 65536"/>
                <a:gd name="T9" fmla="*/ 0 w 18"/>
                <a:gd name="T10" fmla="*/ 0 h 12"/>
                <a:gd name="T11" fmla="*/ 18 w 1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2">
                  <a:moveTo>
                    <a:pt x="0" y="12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6" name="Line 100"/>
            <p:cNvSpPr>
              <a:spLocks noChangeShapeType="1"/>
            </p:cNvSpPr>
            <p:nvPr/>
          </p:nvSpPr>
          <p:spPr bwMode="auto">
            <a:xfrm flipV="1">
              <a:off x="2256" y="2898"/>
              <a:ext cx="12" cy="1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7" name="Line 101"/>
            <p:cNvSpPr>
              <a:spLocks noChangeShapeType="1"/>
            </p:cNvSpPr>
            <p:nvPr/>
          </p:nvSpPr>
          <p:spPr bwMode="auto">
            <a:xfrm flipV="1">
              <a:off x="2268" y="2874"/>
              <a:ext cx="12" cy="2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8" name="Freeform 102"/>
            <p:cNvSpPr>
              <a:spLocks/>
            </p:cNvSpPr>
            <p:nvPr/>
          </p:nvSpPr>
          <p:spPr bwMode="auto">
            <a:xfrm>
              <a:off x="2280" y="2844"/>
              <a:ext cx="18" cy="30"/>
            </a:xfrm>
            <a:custGeom>
              <a:avLst/>
              <a:gdLst>
                <a:gd name="T0" fmla="*/ 0 w 18"/>
                <a:gd name="T1" fmla="*/ 30 h 30"/>
                <a:gd name="T2" fmla="*/ 6 w 18"/>
                <a:gd name="T3" fmla="*/ 18 h 30"/>
                <a:gd name="T4" fmla="*/ 18 w 18"/>
                <a:gd name="T5" fmla="*/ 0 h 30"/>
                <a:gd name="T6" fmla="*/ 0 60000 65536"/>
                <a:gd name="T7" fmla="*/ 0 60000 65536"/>
                <a:gd name="T8" fmla="*/ 0 60000 65536"/>
                <a:gd name="T9" fmla="*/ 0 w 18"/>
                <a:gd name="T10" fmla="*/ 0 h 30"/>
                <a:gd name="T11" fmla="*/ 18 w 1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0">
                  <a:moveTo>
                    <a:pt x="0" y="30"/>
                  </a:moveTo>
                  <a:lnTo>
                    <a:pt x="6" y="18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9" name="Freeform 103"/>
            <p:cNvSpPr>
              <a:spLocks/>
            </p:cNvSpPr>
            <p:nvPr/>
          </p:nvSpPr>
          <p:spPr bwMode="auto">
            <a:xfrm>
              <a:off x="2298" y="2802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6 w 12"/>
                <a:gd name="T3" fmla="*/ 24 h 42"/>
                <a:gd name="T4" fmla="*/ 12 w 12"/>
                <a:gd name="T5" fmla="*/ 0 h 42"/>
                <a:gd name="T6" fmla="*/ 0 60000 65536"/>
                <a:gd name="T7" fmla="*/ 0 60000 65536"/>
                <a:gd name="T8" fmla="*/ 0 60000 65536"/>
                <a:gd name="T9" fmla="*/ 0 w 12"/>
                <a:gd name="T10" fmla="*/ 0 h 42"/>
                <a:gd name="T11" fmla="*/ 12 w 12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2">
                  <a:moveTo>
                    <a:pt x="0" y="42"/>
                  </a:moveTo>
                  <a:lnTo>
                    <a:pt x="6" y="24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40" name="Freeform 104"/>
            <p:cNvSpPr>
              <a:spLocks/>
            </p:cNvSpPr>
            <p:nvPr/>
          </p:nvSpPr>
          <p:spPr bwMode="auto">
            <a:xfrm>
              <a:off x="2310" y="2760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6 w 18"/>
                <a:gd name="T3" fmla="*/ 24 h 42"/>
                <a:gd name="T4" fmla="*/ 18 w 18"/>
                <a:gd name="T5" fmla="*/ 0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42"/>
                  </a:moveTo>
                  <a:lnTo>
                    <a:pt x="6" y="24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41" name="Freeform 105"/>
            <p:cNvSpPr>
              <a:spLocks/>
            </p:cNvSpPr>
            <p:nvPr/>
          </p:nvSpPr>
          <p:spPr bwMode="auto">
            <a:xfrm>
              <a:off x="2328" y="2706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30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30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42" name="Freeform 106"/>
            <p:cNvSpPr>
              <a:spLocks/>
            </p:cNvSpPr>
            <p:nvPr/>
          </p:nvSpPr>
          <p:spPr bwMode="auto">
            <a:xfrm>
              <a:off x="2340" y="2646"/>
              <a:ext cx="18" cy="60"/>
            </a:xfrm>
            <a:custGeom>
              <a:avLst/>
              <a:gdLst>
                <a:gd name="T0" fmla="*/ 0 w 18"/>
                <a:gd name="T1" fmla="*/ 60 h 60"/>
                <a:gd name="T2" fmla="*/ 6 w 18"/>
                <a:gd name="T3" fmla="*/ 30 h 60"/>
                <a:gd name="T4" fmla="*/ 18 w 18"/>
                <a:gd name="T5" fmla="*/ 0 h 60"/>
                <a:gd name="T6" fmla="*/ 0 60000 65536"/>
                <a:gd name="T7" fmla="*/ 0 60000 65536"/>
                <a:gd name="T8" fmla="*/ 0 60000 65536"/>
                <a:gd name="T9" fmla="*/ 0 w 18"/>
                <a:gd name="T10" fmla="*/ 0 h 60"/>
                <a:gd name="T11" fmla="*/ 18 w 1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0">
                  <a:moveTo>
                    <a:pt x="0" y="60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43" name="Line 107"/>
            <p:cNvSpPr>
              <a:spLocks noChangeShapeType="1"/>
            </p:cNvSpPr>
            <p:nvPr/>
          </p:nvSpPr>
          <p:spPr bwMode="auto">
            <a:xfrm flipV="1">
              <a:off x="2358" y="2586"/>
              <a:ext cx="12" cy="6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44" name="Line 108"/>
            <p:cNvSpPr>
              <a:spLocks noChangeShapeType="1"/>
            </p:cNvSpPr>
            <p:nvPr/>
          </p:nvSpPr>
          <p:spPr bwMode="auto">
            <a:xfrm flipV="1">
              <a:off x="2370" y="2520"/>
              <a:ext cx="12" cy="6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45" name="Freeform 109"/>
            <p:cNvSpPr>
              <a:spLocks/>
            </p:cNvSpPr>
            <p:nvPr/>
          </p:nvSpPr>
          <p:spPr bwMode="auto">
            <a:xfrm>
              <a:off x="2382" y="2448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46" name="Freeform 110"/>
            <p:cNvSpPr>
              <a:spLocks/>
            </p:cNvSpPr>
            <p:nvPr/>
          </p:nvSpPr>
          <p:spPr bwMode="auto">
            <a:xfrm>
              <a:off x="2400" y="2370"/>
              <a:ext cx="12" cy="78"/>
            </a:xfrm>
            <a:custGeom>
              <a:avLst/>
              <a:gdLst>
                <a:gd name="T0" fmla="*/ 0 w 12"/>
                <a:gd name="T1" fmla="*/ 78 h 78"/>
                <a:gd name="T2" fmla="*/ 6 w 12"/>
                <a:gd name="T3" fmla="*/ 36 h 78"/>
                <a:gd name="T4" fmla="*/ 12 w 12"/>
                <a:gd name="T5" fmla="*/ 0 h 78"/>
                <a:gd name="T6" fmla="*/ 0 60000 65536"/>
                <a:gd name="T7" fmla="*/ 0 60000 65536"/>
                <a:gd name="T8" fmla="*/ 0 60000 65536"/>
                <a:gd name="T9" fmla="*/ 0 w 12"/>
                <a:gd name="T10" fmla="*/ 0 h 78"/>
                <a:gd name="T11" fmla="*/ 12 w 12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78">
                  <a:moveTo>
                    <a:pt x="0" y="78"/>
                  </a:moveTo>
                  <a:lnTo>
                    <a:pt x="6" y="36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47" name="Freeform 111"/>
            <p:cNvSpPr>
              <a:spLocks/>
            </p:cNvSpPr>
            <p:nvPr/>
          </p:nvSpPr>
          <p:spPr bwMode="auto">
            <a:xfrm>
              <a:off x="2412" y="2298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48" name="Line 112"/>
            <p:cNvSpPr>
              <a:spLocks noChangeShapeType="1"/>
            </p:cNvSpPr>
            <p:nvPr/>
          </p:nvSpPr>
          <p:spPr bwMode="auto">
            <a:xfrm flipV="1">
              <a:off x="2430" y="2220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49" name="Freeform 113"/>
            <p:cNvSpPr>
              <a:spLocks/>
            </p:cNvSpPr>
            <p:nvPr/>
          </p:nvSpPr>
          <p:spPr bwMode="auto">
            <a:xfrm>
              <a:off x="2442" y="2142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42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42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0" name="Line 114"/>
            <p:cNvSpPr>
              <a:spLocks noChangeShapeType="1"/>
            </p:cNvSpPr>
            <p:nvPr/>
          </p:nvSpPr>
          <p:spPr bwMode="auto">
            <a:xfrm flipV="1">
              <a:off x="2460" y="2058"/>
              <a:ext cx="12" cy="8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1" name="Line 115"/>
            <p:cNvSpPr>
              <a:spLocks noChangeShapeType="1"/>
            </p:cNvSpPr>
            <p:nvPr/>
          </p:nvSpPr>
          <p:spPr bwMode="auto">
            <a:xfrm flipV="1">
              <a:off x="2472" y="1980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2" name="Freeform 116"/>
            <p:cNvSpPr>
              <a:spLocks/>
            </p:cNvSpPr>
            <p:nvPr/>
          </p:nvSpPr>
          <p:spPr bwMode="auto">
            <a:xfrm>
              <a:off x="2484" y="1908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3" name="Freeform 117"/>
            <p:cNvSpPr>
              <a:spLocks/>
            </p:cNvSpPr>
            <p:nvPr/>
          </p:nvSpPr>
          <p:spPr bwMode="auto">
            <a:xfrm>
              <a:off x="2502" y="1830"/>
              <a:ext cx="12" cy="78"/>
            </a:xfrm>
            <a:custGeom>
              <a:avLst/>
              <a:gdLst>
                <a:gd name="T0" fmla="*/ 0 w 12"/>
                <a:gd name="T1" fmla="*/ 78 h 78"/>
                <a:gd name="T2" fmla="*/ 6 w 12"/>
                <a:gd name="T3" fmla="*/ 36 h 78"/>
                <a:gd name="T4" fmla="*/ 12 w 12"/>
                <a:gd name="T5" fmla="*/ 0 h 78"/>
                <a:gd name="T6" fmla="*/ 0 60000 65536"/>
                <a:gd name="T7" fmla="*/ 0 60000 65536"/>
                <a:gd name="T8" fmla="*/ 0 60000 65536"/>
                <a:gd name="T9" fmla="*/ 0 w 12"/>
                <a:gd name="T10" fmla="*/ 0 h 78"/>
                <a:gd name="T11" fmla="*/ 12 w 12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78">
                  <a:moveTo>
                    <a:pt x="0" y="78"/>
                  </a:moveTo>
                  <a:lnTo>
                    <a:pt x="6" y="36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4" name="Freeform 118"/>
            <p:cNvSpPr>
              <a:spLocks/>
            </p:cNvSpPr>
            <p:nvPr/>
          </p:nvSpPr>
          <p:spPr bwMode="auto">
            <a:xfrm>
              <a:off x="2514" y="1758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5" name="Line 119"/>
            <p:cNvSpPr>
              <a:spLocks noChangeShapeType="1"/>
            </p:cNvSpPr>
            <p:nvPr/>
          </p:nvSpPr>
          <p:spPr bwMode="auto">
            <a:xfrm flipV="1">
              <a:off x="2532" y="1692"/>
              <a:ext cx="12" cy="6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6" name="Line 120"/>
            <p:cNvSpPr>
              <a:spLocks noChangeShapeType="1"/>
            </p:cNvSpPr>
            <p:nvPr/>
          </p:nvSpPr>
          <p:spPr bwMode="auto">
            <a:xfrm flipV="1">
              <a:off x="2544" y="1632"/>
              <a:ext cx="12" cy="6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7" name="Freeform 121"/>
            <p:cNvSpPr>
              <a:spLocks/>
            </p:cNvSpPr>
            <p:nvPr/>
          </p:nvSpPr>
          <p:spPr bwMode="auto">
            <a:xfrm>
              <a:off x="2556" y="1572"/>
              <a:ext cx="18" cy="60"/>
            </a:xfrm>
            <a:custGeom>
              <a:avLst/>
              <a:gdLst>
                <a:gd name="T0" fmla="*/ 0 w 18"/>
                <a:gd name="T1" fmla="*/ 60 h 60"/>
                <a:gd name="T2" fmla="*/ 6 w 18"/>
                <a:gd name="T3" fmla="*/ 30 h 60"/>
                <a:gd name="T4" fmla="*/ 18 w 18"/>
                <a:gd name="T5" fmla="*/ 0 h 60"/>
                <a:gd name="T6" fmla="*/ 0 60000 65536"/>
                <a:gd name="T7" fmla="*/ 0 60000 65536"/>
                <a:gd name="T8" fmla="*/ 0 60000 65536"/>
                <a:gd name="T9" fmla="*/ 0 w 18"/>
                <a:gd name="T10" fmla="*/ 0 h 60"/>
                <a:gd name="T11" fmla="*/ 18 w 1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0">
                  <a:moveTo>
                    <a:pt x="0" y="60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8" name="Freeform 122"/>
            <p:cNvSpPr>
              <a:spLocks/>
            </p:cNvSpPr>
            <p:nvPr/>
          </p:nvSpPr>
          <p:spPr bwMode="auto">
            <a:xfrm>
              <a:off x="2574" y="1518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24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24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9" name="Freeform 123"/>
            <p:cNvSpPr>
              <a:spLocks/>
            </p:cNvSpPr>
            <p:nvPr/>
          </p:nvSpPr>
          <p:spPr bwMode="auto">
            <a:xfrm>
              <a:off x="2586" y="1476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6 w 18"/>
                <a:gd name="T3" fmla="*/ 18 h 42"/>
                <a:gd name="T4" fmla="*/ 18 w 18"/>
                <a:gd name="T5" fmla="*/ 0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42"/>
                  </a:moveTo>
                  <a:lnTo>
                    <a:pt x="6" y="18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60" name="Freeform 124"/>
            <p:cNvSpPr>
              <a:spLocks/>
            </p:cNvSpPr>
            <p:nvPr/>
          </p:nvSpPr>
          <p:spPr bwMode="auto">
            <a:xfrm>
              <a:off x="2604" y="1434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6 w 12"/>
                <a:gd name="T3" fmla="*/ 18 h 42"/>
                <a:gd name="T4" fmla="*/ 12 w 12"/>
                <a:gd name="T5" fmla="*/ 0 h 42"/>
                <a:gd name="T6" fmla="*/ 0 60000 65536"/>
                <a:gd name="T7" fmla="*/ 0 60000 65536"/>
                <a:gd name="T8" fmla="*/ 0 60000 65536"/>
                <a:gd name="T9" fmla="*/ 0 w 12"/>
                <a:gd name="T10" fmla="*/ 0 h 42"/>
                <a:gd name="T11" fmla="*/ 12 w 12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2">
                  <a:moveTo>
                    <a:pt x="0" y="42"/>
                  </a:moveTo>
                  <a:lnTo>
                    <a:pt x="6" y="18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61" name="Freeform 125"/>
            <p:cNvSpPr>
              <a:spLocks/>
            </p:cNvSpPr>
            <p:nvPr/>
          </p:nvSpPr>
          <p:spPr bwMode="auto">
            <a:xfrm>
              <a:off x="2616" y="1404"/>
              <a:ext cx="18" cy="30"/>
            </a:xfrm>
            <a:custGeom>
              <a:avLst/>
              <a:gdLst>
                <a:gd name="T0" fmla="*/ 0 w 18"/>
                <a:gd name="T1" fmla="*/ 30 h 30"/>
                <a:gd name="T2" fmla="*/ 6 w 18"/>
                <a:gd name="T3" fmla="*/ 12 h 30"/>
                <a:gd name="T4" fmla="*/ 18 w 18"/>
                <a:gd name="T5" fmla="*/ 0 h 30"/>
                <a:gd name="T6" fmla="*/ 0 60000 65536"/>
                <a:gd name="T7" fmla="*/ 0 60000 65536"/>
                <a:gd name="T8" fmla="*/ 0 60000 65536"/>
                <a:gd name="T9" fmla="*/ 0 w 18"/>
                <a:gd name="T10" fmla="*/ 0 h 30"/>
                <a:gd name="T11" fmla="*/ 18 w 1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0">
                  <a:moveTo>
                    <a:pt x="0" y="30"/>
                  </a:moveTo>
                  <a:lnTo>
                    <a:pt x="6" y="12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62" name="Line 126"/>
            <p:cNvSpPr>
              <a:spLocks noChangeShapeType="1"/>
            </p:cNvSpPr>
            <p:nvPr/>
          </p:nvSpPr>
          <p:spPr bwMode="auto">
            <a:xfrm flipV="1">
              <a:off x="2634" y="1380"/>
              <a:ext cx="12" cy="2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63" name="Line 127"/>
            <p:cNvSpPr>
              <a:spLocks noChangeShapeType="1"/>
            </p:cNvSpPr>
            <p:nvPr/>
          </p:nvSpPr>
          <p:spPr bwMode="auto">
            <a:xfrm flipV="1">
              <a:off x="2646" y="1362"/>
              <a:ext cx="12" cy="1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64" name="Freeform 128"/>
            <p:cNvSpPr>
              <a:spLocks/>
            </p:cNvSpPr>
            <p:nvPr/>
          </p:nvSpPr>
          <p:spPr bwMode="auto">
            <a:xfrm>
              <a:off x="2658" y="1350"/>
              <a:ext cx="18" cy="12"/>
            </a:xfrm>
            <a:custGeom>
              <a:avLst/>
              <a:gdLst>
                <a:gd name="T0" fmla="*/ 0 w 18"/>
                <a:gd name="T1" fmla="*/ 12 h 12"/>
                <a:gd name="T2" fmla="*/ 6 w 18"/>
                <a:gd name="T3" fmla="*/ 6 h 12"/>
                <a:gd name="T4" fmla="*/ 18 w 18"/>
                <a:gd name="T5" fmla="*/ 0 h 12"/>
                <a:gd name="T6" fmla="*/ 0 60000 65536"/>
                <a:gd name="T7" fmla="*/ 0 60000 65536"/>
                <a:gd name="T8" fmla="*/ 0 60000 65536"/>
                <a:gd name="T9" fmla="*/ 0 w 18"/>
                <a:gd name="T10" fmla="*/ 0 h 12"/>
                <a:gd name="T11" fmla="*/ 18 w 1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2">
                  <a:moveTo>
                    <a:pt x="0" y="12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65" name="Line 129"/>
            <p:cNvSpPr>
              <a:spLocks noChangeShapeType="1"/>
            </p:cNvSpPr>
            <p:nvPr/>
          </p:nvSpPr>
          <p:spPr bwMode="auto">
            <a:xfrm>
              <a:off x="2676" y="1350"/>
              <a:ext cx="12" cy="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66" name="Freeform 130"/>
            <p:cNvSpPr>
              <a:spLocks/>
            </p:cNvSpPr>
            <p:nvPr/>
          </p:nvSpPr>
          <p:spPr bwMode="auto">
            <a:xfrm>
              <a:off x="2688" y="1350"/>
              <a:ext cx="18" cy="6"/>
            </a:xfrm>
            <a:custGeom>
              <a:avLst/>
              <a:gdLst>
                <a:gd name="T0" fmla="*/ 0 w 18"/>
                <a:gd name="T1" fmla="*/ 0 h 6"/>
                <a:gd name="T2" fmla="*/ 6 w 18"/>
                <a:gd name="T3" fmla="*/ 0 h 6"/>
                <a:gd name="T4" fmla="*/ 18 w 18"/>
                <a:gd name="T5" fmla="*/ 6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0"/>
                  </a:moveTo>
                  <a:lnTo>
                    <a:pt x="6" y="0"/>
                  </a:lnTo>
                  <a:lnTo>
                    <a:pt x="18" y="6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67" name="Line 131"/>
            <p:cNvSpPr>
              <a:spLocks noChangeShapeType="1"/>
            </p:cNvSpPr>
            <p:nvPr/>
          </p:nvSpPr>
          <p:spPr bwMode="auto">
            <a:xfrm>
              <a:off x="2706" y="1356"/>
              <a:ext cx="12" cy="1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68" name="Freeform 132"/>
            <p:cNvSpPr>
              <a:spLocks/>
            </p:cNvSpPr>
            <p:nvPr/>
          </p:nvSpPr>
          <p:spPr bwMode="auto">
            <a:xfrm>
              <a:off x="2718" y="1368"/>
              <a:ext cx="18" cy="24"/>
            </a:xfrm>
            <a:custGeom>
              <a:avLst/>
              <a:gdLst>
                <a:gd name="T0" fmla="*/ 0 w 18"/>
                <a:gd name="T1" fmla="*/ 0 h 24"/>
                <a:gd name="T2" fmla="*/ 6 w 18"/>
                <a:gd name="T3" fmla="*/ 12 h 24"/>
                <a:gd name="T4" fmla="*/ 18 w 18"/>
                <a:gd name="T5" fmla="*/ 24 h 24"/>
                <a:gd name="T6" fmla="*/ 0 60000 65536"/>
                <a:gd name="T7" fmla="*/ 0 60000 65536"/>
                <a:gd name="T8" fmla="*/ 0 60000 65536"/>
                <a:gd name="T9" fmla="*/ 0 w 18"/>
                <a:gd name="T10" fmla="*/ 0 h 24"/>
                <a:gd name="T11" fmla="*/ 18 w 1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4">
                  <a:moveTo>
                    <a:pt x="0" y="0"/>
                  </a:moveTo>
                  <a:lnTo>
                    <a:pt x="6" y="12"/>
                  </a:lnTo>
                  <a:lnTo>
                    <a:pt x="18" y="24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69" name="Line 133"/>
            <p:cNvSpPr>
              <a:spLocks noChangeShapeType="1"/>
            </p:cNvSpPr>
            <p:nvPr/>
          </p:nvSpPr>
          <p:spPr bwMode="auto">
            <a:xfrm>
              <a:off x="2736" y="1392"/>
              <a:ext cx="12" cy="3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0" name="Line 134"/>
            <p:cNvSpPr>
              <a:spLocks noChangeShapeType="1"/>
            </p:cNvSpPr>
            <p:nvPr/>
          </p:nvSpPr>
          <p:spPr bwMode="auto">
            <a:xfrm>
              <a:off x="2748" y="1422"/>
              <a:ext cx="12" cy="3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1" name="Freeform 135"/>
            <p:cNvSpPr>
              <a:spLocks/>
            </p:cNvSpPr>
            <p:nvPr/>
          </p:nvSpPr>
          <p:spPr bwMode="auto">
            <a:xfrm>
              <a:off x="2760" y="1458"/>
              <a:ext cx="18" cy="42"/>
            </a:xfrm>
            <a:custGeom>
              <a:avLst/>
              <a:gdLst>
                <a:gd name="T0" fmla="*/ 0 w 18"/>
                <a:gd name="T1" fmla="*/ 0 h 42"/>
                <a:gd name="T2" fmla="*/ 6 w 18"/>
                <a:gd name="T3" fmla="*/ 18 h 42"/>
                <a:gd name="T4" fmla="*/ 18 w 18"/>
                <a:gd name="T5" fmla="*/ 42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0"/>
                  </a:moveTo>
                  <a:lnTo>
                    <a:pt x="6" y="18"/>
                  </a:lnTo>
                  <a:lnTo>
                    <a:pt x="18" y="42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2" name="Line 136"/>
            <p:cNvSpPr>
              <a:spLocks noChangeShapeType="1"/>
            </p:cNvSpPr>
            <p:nvPr/>
          </p:nvSpPr>
          <p:spPr bwMode="auto">
            <a:xfrm>
              <a:off x="2778" y="1500"/>
              <a:ext cx="12" cy="4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3" name="Freeform 137"/>
            <p:cNvSpPr>
              <a:spLocks/>
            </p:cNvSpPr>
            <p:nvPr/>
          </p:nvSpPr>
          <p:spPr bwMode="auto">
            <a:xfrm>
              <a:off x="2790" y="1548"/>
              <a:ext cx="18" cy="60"/>
            </a:xfrm>
            <a:custGeom>
              <a:avLst/>
              <a:gdLst>
                <a:gd name="T0" fmla="*/ 0 w 18"/>
                <a:gd name="T1" fmla="*/ 0 h 60"/>
                <a:gd name="T2" fmla="*/ 6 w 18"/>
                <a:gd name="T3" fmla="*/ 30 h 60"/>
                <a:gd name="T4" fmla="*/ 18 w 18"/>
                <a:gd name="T5" fmla="*/ 60 h 60"/>
                <a:gd name="T6" fmla="*/ 0 60000 65536"/>
                <a:gd name="T7" fmla="*/ 0 60000 65536"/>
                <a:gd name="T8" fmla="*/ 0 60000 65536"/>
                <a:gd name="T9" fmla="*/ 0 w 18"/>
                <a:gd name="T10" fmla="*/ 0 h 60"/>
                <a:gd name="T11" fmla="*/ 18 w 1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0">
                  <a:moveTo>
                    <a:pt x="0" y="0"/>
                  </a:moveTo>
                  <a:lnTo>
                    <a:pt x="6" y="30"/>
                  </a:lnTo>
                  <a:lnTo>
                    <a:pt x="18" y="6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4" name="Line 138"/>
            <p:cNvSpPr>
              <a:spLocks noChangeShapeType="1"/>
            </p:cNvSpPr>
            <p:nvPr/>
          </p:nvSpPr>
          <p:spPr bwMode="auto">
            <a:xfrm>
              <a:off x="2808" y="1608"/>
              <a:ext cx="12" cy="6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5" name="Freeform 139"/>
            <p:cNvSpPr>
              <a:spLocks/>
            </p:cNvSpPr>
            <p:nvPr/>
          </p:nvSpPr>
          <p:spPr bwMode="auto">
            <a:xfrm>
              <a:off x="2820" y="1668"/>
              <a:ext cx="18" cy="66"/>
            </a:xfrm>
            <a:custGeom>
              <a:avLst/>
              <a:gdLst>
                <a:gd name="T0" fmla="*/ 0 w 18"/>
                <a:gd name="T1" fmla="*/ 0 h 66"/>
                <a:gd name="T2" fmla="*/ 6 w 18"/>
                <a:gd name="T3" fmla="*/ 30 h 66"/>
                <a:gd name="T4" fmla="*/ 18 w 18"/>
                <a:gd name="T5" fmla="*/ 66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0"/>
                  </a:moveTo>
                  <a:lnTo>
                    <a:pt x="6" y="30"/>
                  </a:lnTo>
                  <a:lnTo>
                    <a:pt x="18" y="66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6" name="Line 140"/>
            <p:cNvSpPr>
              <a:spLocks noChangeShapeType="1"/>
            </p:cNvSpPr>
            <p:nvPr/>
          </p:nvSpPr>
          <p:spPr bwMode="auto">
            <a:xfrm>
              <a:off x="2838" y="1734"/>
              <a:ext cx="12" cy="6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7" name="Line 141"/>
            <p:cNvSpPr>
              <a:spLocks noChangeShapeType="1"/>
            </p:cNvSpPr>
            <p:nvPr/>
          </p:nvSpPr>
          <p:spPr bwMode="auto">
            <a:xfrm>
              <a:off x="2850" y="1800"/>
              <a:ext cx="12" cy="7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8" name="Freeform 142"/>
            <p:cNvSpPr>
              <a:spLocks/>
            </p:cNvSpPr>
            <p:nvPr/>
          </p:nvSpPr>
          <p:spPr bwMode="auto">
            <a:xfrm>
              <a:off x="2862" y="1872"/>
              <a:ext cx="18" cy="78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36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36"/>
                  </a:lnTo>
                  <a:lnTo>
                    <a:pt x="18" y="78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9" name="Line 143"/>
            <p:cNvSpPr>
              <a:spLocks noChangeShapeType="1"/>
            </p:cNvSpPr>
            <p:nvPr/>
          </p:nvSpPr>
          <p:spPr bwMode="auto">
            <a:xfrm>
              <a:off x="2880" y="1950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80" name="Freeform 144"/>
            <p:cNvSpPr>
              <a:spLocks/>
            </p:cNvSpPr>
            <p:nvPr/>
          </p:nvSpPr>
          <p:spPr bwMode="auto">
            <a:xfrm>
              <a:off x="2892" y="2028"/>
              <a:ext cx="18" cy="78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36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36"/>
                  </a:lnTo>
                  <a:lnTo>
                    <a:pt x="18" y="78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81" name="Line 145"/>
            <p:cNvSpPr>
              <a:spLocks noChangeShapeType="1"/>
            </p:cNvSpPr>
            <p:nvPr/>
          </p:nvSpPr>
          <p:spPr bwMode="auto">
            <a:xfrm>
              <a:off x="2910" y="2106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82" name="Freeform 146"/>
            <p:cNvSpPr>
              <a:spLocks/>
            </p:cNvSpPr>
            <p:nvPr/>
          </p:nvSpPr>
          <p:spPr bwMode="auto">
            <a:xfrm>
              <a:off x="2922" y="2184"/>
              <a:ext cx="18" cy="78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36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36"/>
                  </a:lnTo>
                  <a:lnTo>
                    <a:pt x="18" y="78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83" name="Line 147"/>
            <p:cNvSpPr>
              <a:spLocks noChangeShapeType="1"/>
            </p:cNvSpPr>
            <p:nvPr/>
          </p:nvSpPr>
          <p:spPr bwMode="auto">
            <a:xfrm>
              <a:off x="2940" y="2262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84" name="Line 148"/>
            <p:cNvSpPr>
              <a:spLocks noChangeShapeType="1"/>
            </p:cNvSpPr>
            <p:nvPr/>
          </p:nvSpPr>
          <p:spPr bwMode="auto">
            <a:xfrm>
              <a:off x="2952" y="2340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85" name="Freeform 149"/>
            <p:cNvSpPr>
              <a:spLocks/>
            </p:cNvSpPr>
            <p:nvPr/>
          </p:nvSpPr>
          <p:spPr bwMode="auto">
            <a:xfrm>
              <a:off x="2964" y="2418"/>
              <a:ext cx="18" cy="72"/>
            </a:xfrm>
            <a:custGeom>
              <a:avLst/>
              <a:gdLst>
                <a:gd name="T0" fmla="*/ 0 w 18"/>
                <a:gd name="T1" fmla="*/ 0 h 72"/>
                <a:gd name="T2" fmla="*/ 6 w 18"/>
                <a:gd name="T3" fmla="*/ 36 h 72"/>
                <a:gd name="T4" fmla="*/ 18 w 18"/>
                <a:gd name="T5" fmla="*/ 72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0"/>
                  </a:moveTo>
                  <a:lnTo>
                    <a:pt x="6" y="36"/>
                  </a:lnTo>
                  <a:lnTo>
                    <a:pt x="18" y="72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86" name="Line 150"/>
            <p:cNvSpPr>
              <a:spLocks noChangeShapeType="1"/>
            </p:cNvSpPr>
            <p:nvPr/>
          </p:nvSpPr>
          <p:spPr bwMode="auto">
            <a:xfrm>
              <a:off x="2982" y="2490"/>
              <a:ext cx="12" cy="6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87" name="Freeform 151"/>
            <p:cNvSpPr>
              <a:spLocks/>
            </p:cNvSpPr>
            <p:nvPr/>
          </p:nvSpPr>
          <p:spPr bwMode="auto">
            <a:xfrm>
              <a:off x="2994" y="2556"/>
              <a:ext cx="18" cy="66"/>
            </a:xfrm>
            <a:custGeom>
              <a:avLst/>
              <a:gdLst>
                <a:gd name="T0" fmla="*/ 0 w 18"/>
                <a:gd name="T1" fmla="*/ 0 h 66"/>
                <a:gd name="T2" fmla="*/ 6 w 18"/>
                <a:gd name="T3" fmla="*/ 36 h 66"/>
                <a:gd name="T4" fmla="*/ 18 w 18"/>
                <a:gd name="T5" fmla="*/ 66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0"/>
                  </a:moveTo>
                  <a:lnTo>
                    <a:pt x="6" y="36"/>
                  </a:lnTo>
                  <a:lnTo>
                    <a:pt x="18" y="66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88" name="Line 152"/>
            <p:cNvSpPr>
              <a:spLocks noChangeShapeType="1"/>
            </p:cNvSpPr>
            <p:nvPr/>
          </p:nvSpPr>
          <p:spPr bwMode="auto">
            <a:xfrm>
              <a:off x="3012" y="2622"/>
              <a:ext cx="12" cy="6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89" name="Freeform 153"/>
            <p:cNvSpPr>
              <a:spLocks/>
            </p:cNvSpPr>
            <p:nvPr/>
          </p:nvSpPr>
          <p:spPr bwMode="auto">
            <a:xfrm>
              <a:off x="3024" y="2682"/>
              <a:ext cx="18" cy="54"/>
            </a:xfrm>
            <a:custGeom>
              <a:avLst/>
              <a:gdLst>
                <a:gd name="T0" fmla="*/ 0 w 18"/>
                <a:gd name="T1" fmla="*/ 0 h 54"/>
                <a:gd name="T2" fmla="*/ 6 w 18"/>
                <a:gd name="T3" fmla="*/ 30 h 54"/>
                <a:gd name="T4" fmla="*/ 18 w 18"/>
                <a:gd name="T5" fmla="*/ 54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0"/>
                  </a:moveTo>
                  <a:lnTo>
                    <a:pt x="6" y="30"/>
                  </a:lnTo>
                  <a:lnTo>
                    <a:pt x="18" y="54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0" name="Line 154"/>
            <p:cNvSpPr>
              <a:spLocks noChangeShapeType="1"/>
            </p:cNvSpPr>
            <p:nvPr/>
          </p:nvSpPr>
          <p:spPr bwMode="auto">
            <a:xfrm>
              <a:off x="3042" y="2736"/>
              <a:ext cx="12" cy="4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1" name="Line 155"/>
            <p:cNvSpPr>
              <a:spLocks noChangeShapeType="1"/>
            </p:cNvSpPr>
            <p:nvPr/>
          </p:nvSpPr>
          <p:spPr bwMode="auto">
            <a:xfrm>
              <a:off x="3054" y="2784"/>
              <a:ext cx="12" cy="4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2" name="Freeform 156"/>
            <p:cNvSpPr>
              <a:spLocks/>
            </p:cNvSpPr>
            <p:nvPr/>
          </p:nvSpPr>
          <p:spPr bwMode="auto">
            <a:xfrm>
              <a:off x="3066" y="2826"/>
              <a:ext cx="18" cy="36"/>
            </a:xfrm>
            <a:custGeom>
              <a:avLst/>
              <a:gdLst>
                <a:gd name="T0" fmla="*/ 0 w 18"/>
                <a:gd name="T1" fmla="*/ 0 h 36"/>
                <a:gd name="T2" fmla="*/ 6 w 18"/>
                <a:gd name="T3" fmla="*/ 18 h 36"/>
                <a:gd name="T4" fmla="*/ 18 w 18"/>
                <a:gd name="T5" fmla="*/ 36 h 36"/>
                <a:gd name="T6" fmla="*/ 0 60000 65536"/>
                <a:gd name="T7" fmla="*/ 0 60000 65536"/>
                <a:gd name="T8" fmla="*/ 0 60000 65536"/>
                <a:gd name="T9" fmla="*/ 0 w 18"/>
                <a:gd name="T10" fmla="*/ 0 h 36"/>
                <a:gd name="T11" fmla="*/ 18 w 18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6">
                  <a:moveTo>
                    <a:pt x="0" y="0"/>
                  </a:moveTo>
                  <a:lnTo>
                    <a:pt x="6" y="18"/>
                  </a:lnTo>
                  <a:lnTo>
                    <a:pt x="18" y="36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3" name="Freeform 157"/>
            <p:cNvSpPr>
              <a:spLocks/>
            </p:cNvSpPr>
            <p:nvPr/>
          </p:nvSpPr>
          <p:spPr bwMode="auto">
            <a:xfrm>
              <a:off x="3084" y="2862"/>
              <a:ext cx="12" cy="30"/>
            </a:xfrm>
            <a:custGeom>
              <a:avLst/>
              <a:gdLst>
                <a:gd name="T0" fmla="*/ 0 w 12"/>
                <a:gd name="T1" fmla="*/ 0 h 30"/>
                <a:gd name="T2" fmla="*/ 6 w 12"/>
                <a:gd name="T3" fmla="*/ 18 h 30"/>
                <a:gd name="T4" fmla="*/ 12 w 12"/>
                <a:gd name="T5" fmla="*/ 30 h 30"/>
                <a:gd name="T6" fmla="*/ 0 60000 65536"/>
                <a:gd name="T7" fmla="*/ 0 60000 65536"/>
                <a:gd name="T8" fmla="*/ 0 60000 65536"/>
                <a:gd name="T9" fmla="*/ 0 w 12"/>
                <a:gd name="T10" fmla="*/ 0 h 30"/>
                <a:gd name="T11" fmla="*/ 12 w 1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0">
                  <a:moveTo>
                    <a:pt x="0" y="0"/>
                  </a:moveTo>
                  <a:lnTo>
                    <a:pt x="6" y="18"/>
                  </a:lnTo>
                  <a:lnTo>
                    <a:pt x="12" y="3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4" name="Freeform 158"/>
            <p:cNvSpPr>
              <a:spLocks/>
            </p:cNvSpPr>
            <p:nvPr/>
          </p:nvSpPr>
          <p:spPr bwMode="auto">
            <a:xfrm>
              <a:off x="3096" y="2892"/>
              <a:ext cx="18" cy="18"/>
            </a:xfrm>
            <a:custGeom>
              <a:avLst/>
              <a:gdLst>
                <a:gd name="T0" fmla="*/ 0 w 18"/>
                <a:gd name="T1" fmla="*/ 0 h 18"/>
                <a:gd name="T2" fmla="*/ 6 w 18"/>
                <a:gd name="T3" fmla="*/ 12 h 18"/>
                <a:gd name="T4" fmla="*/ 18 w 18"/>
                <a:gd name="T5" fmla="*/ 18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0" y="0"/>
                  </a:moveTo>
                  <a:lnTo>
                    <a:pt x="6" y="12"/>
                  </a:lnTo>
                  <a:lnTo>
                    <a:pt x="18" y="18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5" name="Line 159"/>
            <p:cNvSpPr>
              <a:spLocks noChangeShapeType="1"/>
            </p:cNvSpPr>
            <p:nvPr/>
          </p:nvSpPr>
          <p:spPr bwMode="auto">
            <a:xfrm>
              <a:off x="3114" y="2910"/>
              <a:ext cx="12" cy="1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6" name="Line 160"/>
            <p:cNvSpPr>
              <a:spLocks noChangeShapeType="1"/>
            </p:cNvSpPr>
            <p:nvPr/>
          </p:nvSpPr>
          <p:spPr bwMode="auto">
            <a:xfrm>
              <a:off x="3126" y="2922"/>
              <a:ext cx="12" cy="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7" name="Freeform 161"/>
            <p:cNvSpPr>
              <a:spLocks/>
            </p:cNvSpPr>
            <p:nvPr/>
          </p:nvSpPr>
          <p:spPr bwMode="auto">
            <a:xfrm>
              <a:off x="3138" y="2928"/>
              <a:ext cx="18" cy="1"/>
            </a:xfrm>
            <a:custGeom>
              <a:avLst/>
              <a:gdLst>
                <a:gd name="T0" fmla="*/ 0 w 18"/>
                <a:gd name="T1" fmla="*/ 0 h 1"/>
                <a:gd name="T2" fmla="*/ 6 w 18"/>
                <a:gd name="T3" fmla="*/ 0 h 1"/>
                <a:gd name="T4" fmla="*/ 18 w 18"/>
                <a:gd name="T5" fmla="*/ 0 h 1"/>
                <a:gd name="T6" fmla="*/ 0 60000 65536"/>
                <a:gd name="T7" fmla="*/ 0 60000 65536"/>
                <a:gd name="T8" fmla="*/ 0 60000 65536"/>
                <a:gd name="T9" fmla="*/ 0 w 18"/>
                <a:gd name="T10" fmla="*/ 0 h 1"/>
                <a:gd name="T11" fmla="*/ 18 w 1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8" name="Freeform 162"/>
            <p:cNvSpPr>
              <a:spLocks/>
            </p:cNvSpPr>
            <p:nvPr/>
          </p:nvSpPr>
          <p:spPr bwMode="auto">
            <a:xfrm>
              <a:off x="3156" y="2916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6 w 12"/>
                <a:gd name="T3" fmla="*/ 6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0" y="12"/>
                  </a:moveTo>
                  <a:lnTo>
                    <a:pt x="6" y="6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9" name="Freeform 163"/>
            <p:cNvSpPr>
              <a:spLocks/>
            </p:cNvSpPr>
            <p:nvPr/>
          </p:nvSpPr>
          <p:spPr bwMode="auto">
            <a:xfrm>
              <a:off x="3168" y="2898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6 w 18"/>
                <a:gd name="T3" fmla="*/ 12 h 18"/>
                <a:gd name="T4" fmla="*/ 18 w 18"/>
                <a:gd name="T5" fmla="*/ 0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0" y="18"/>
                  </a:moveTo>
                  <a:lnTo>
                    <a:pt x="6" y="12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00" name="Freeform 164"/>
            <p:cNvSpPr>
              <a:spLocks/>
            </p:cNvSpPr>
            <p:nvPr/>
          </p:nvSpPr>
          <p:spPr bwMode="auto">
            <a:xfrm>
              <a:off x="3186" y="2868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6 w 12"/>
                <a:gd name="T3" fmla="*/ 18 h 30"/>
                <a:gd name="T4" fmla="*/ 12 w 12"/>
                <a:gd name="T5" fmla="*/ 0 h 30"/>
                <a:gd name="T6" fmla="*/ 0 60000 65536"/>
                <a:gd name="T7" fmla="*/ 0 60000 65536"/>
                <a:gd name="T8" fmla="*/ 0 60000 65536"/>
                <a:gd name="T9" fmla="*/ 0 w 12"/>
                <a:gd name="T10" fmla="*/ 0 h 30"/>
                <a:gd name="T11" fmla="*/ 12 w 1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0">
                  <a:moveTo>
                    <a:pt x="0" y="30"/>
                  </a:moveTo>
                  <a:lnTo>
                    <a:pt x="6" y="18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01" name="Freeform 165"/>
            <p:cNvSpPr>
              <a:spLocks/>
            </p:cNvSpPr>
            <p:nvPr/>
          </p:nvSpPr>
          <p:spPr bwMode="auto">
            <a:xfrm>
              <a:off x="3198" y="2838"/>
              <a:ext cx="18" cy="30"/>
            </a:xfrm>
            <a:custGeom>
              <a:avLst/>
              <a:gdLst>
                <a:gd name="T0" fmla="*/ 0 w 18"/>
                <a:gd name="T1" fmla="*/ 30 h 30"/>
                <a:gd name="T2" fmla="*/ 6 w 18"/>
                <a:gd name="T3" fmla="*/ 18 h 30"/>
                <a:gd name="T4" fmla="*/ 18 w 18"/>
                <a:gd name="T5" fmla="*/ 0 h 30"/>
                <a:gd name="T6" fmla="*/ 0 60000 65536"/>
                <a:gd name="T7" fmla="*/ 0 60000 65536"/>
                <a:gd name="T8" fmla="*/ 0 60000 65536"/>
                <a:gd name="T9" fmla="*/ 0 w 18"/>
                <a:gd name="T10" fmla="*/ 0 h 30"/>
                <a:gd name="T11" fmla="*/ 18 w 1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0">
                  <a:moveTo>
                    <a:pt x="0" y="30"/>
                  </a:moveTo>
                  <a:lnTo>
                    <a:pt x="6" y="18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02" name="Line 166"/>
            <p:cNvSpPr>
              <a:spLocks noChangeShapeType="1"/>
            </p:cNvSpPr>
            <p:nvPr/>
          </p:nvSpPr>
          <p:spPr bwMode="auto">
            <a:xfrm flipV="1">
              <a:off x="3216" y="2796"/>
              <a:ext cx="12" cy="4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03" name="Line 167"/>
            <p:cNvSpPr>
              <a:spLocks noChangeShapeType="1"/>
            </p:cNvSpPr>
            <p:nvPr/>
          </p:nvSpPr>
          <p:spPr bwMode="auto">
            <a:xfrm flipV="1">
              <a:off x="3228" y="2748"/>
              <a:ext cx="12" cy="4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04" name="Freeform 168"/>
            <p:cNvSpPr>
              <a:spLocks/>
            </p:cNvSpPr>
            <p:nvPr/>
          </p:nvSpPr>
          <p:spPr bwMode="auto">
            <a:xfrm>
              <a:off x="3240" y="2694"/>
              <a:ext cx="18" cy="54"/>
            </a:xfrm>
            <a:custGeom>
              <a:avLst/>
              <a:gdLst>
                <a:gd name="T0" fmla="*/ 0 w 18"/>
                <a:gd name="T1" fmla="*/ 54 h 54"/>
                <a:gd name="T2" fmla="*/ 6 w 18"/>
                <a:gd name="T3" fmla="*/ 30 h 54"/>
                <a:gd name="T4" fmla="*/ 18 w 18"/>
                <a:gd name="T5" fmla="*/ 0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54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05" name="Freeform 169"/>
            <p:cNvSpPr>
              <a:spLocks/>
            </p:cNvSpPr>
            <p:nvPr/>
          </p:nvSpPr>
          <p:spPr bwMode="auto">
            <a:xfrm>
              <a:off x="3258" y="2640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30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30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06" name="Freeform 170"/>
            <p:cNvSpPr>
              <a:spLocks/>
            </p:cNvSpPr>
            <p:nvPr/>
          </p:nvSpPr>
          <p:spPr bwMode="auto">
            <a:xfrm>
              <a:off x="3270" y="2574"/>
              <a:ext cx="18" cy="66"/>
            </a:xfrm>
            <a:custGeom>
              <a:avLst/>
              <a:gdLst>
                <a:gd name="T0" fmla="*/ 0 w 18"/>
                <a:gd name="T1" fmla="*/ 66 h 66"/>
                <a:gd name="T2" fmla="*/ 6 w 18"/>
                <a:gd name="T3" fmla="*/ 36 h 66"/>
                <a:gd name="T4" fmla="*/ 18 w 18"/>
                <a:gd name="T5" fmla="*/ 0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66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07" name="Line 171"/>
            <p:cNvSpPr>
              <a:spLocks noChangeShapeType="1"/>
            </p:cNvSpPr>
            <p:nvPr/>
          </p:nvSpPr>
          <p:spPr bwMode="auto">
            <a:xfrm flipV="1">
              <a:off x="3288" y="2508"/>
              <a:ext cx="12" cy="6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08" name="Freeform 172"/>
            <p:cNvSpPr>
              <a:spLocks/>
            </p:cNvSpPr>
            <p:nvPr/>
          </p:nvSpPr>
          <p:spPr bwMode="auto">
            <a:xfrm>
              <a:off x="3300" y="2436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09" name="Line 173"/>
            <p:cNvSpPr>
              <a:spLocks noChangeShapeType="1"/>
            </p:cNvSpPr>
            <p:nvPr/>
          </p:nvSpPr>
          <p:spPr bwMode="auto">
            <a:xfrm flipV="1">
              <a:off x="3318" y="2358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0" name="Line 174"/>
            <p:cNvSpPr>
              <a:spLocks noChangeShapeType="1"/>
            </p:cNvSpPr>
            <p:nvPr/>
          </p:nvSpPr>
          <p:spPr bwMode="auto">
            <a:xfrm flipV="1">
              <a:off x="3330" y="2280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1" name="Freeform 175"/>
            <p:cNvSpPr>
              <a:spLocks/>
            </p:cNvSpPr>
            <p:nvPr/>
          </p:nvSpPr>
          <p:spPr bwMode="auto">
            <a:xfrm>
              <a:off x="3342" y="2202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36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2" name="Line 176"/>
            <p:cNvSpPr>
              <a:spLocks noChangeShapeType="1"/>
            </p:cNvSpPr>
            <p:nvPr/>
          </p:nvSpPr>
          <p:spPr bwMode="auto">
            <a:xfrm flipV="1">
              <a:off x="3360" y="2124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3" name="Freeform 177"/>
            <p:cNvSpPr>
              <a:spLocks/>
            </p:cNvSpPr>
            <p:nvPr/>
          </p:nvSpPr>
          <p:spPr bwMode="auto">
            <a:xfrm>
              <a:off x="3372" y="2046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36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4" name="Line 178"/>
            <p:cNvSpPr>
              <a:spLocks noChangeShapeType="1"/>
            </p:cNvSpPr>
            <p:nvPr/>
          </p:nvSpPr>
          <p:spPr bwMode="auto">
            <a:xfrm flipV="1">
              <a:off x="3390" y="1968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5" name="Freeform 179"/>
            <p:cNvSpPr>
              <a:spLocks/>
            </p:cNvSpPr>
            <p:nvPr/>
          </p:nvSpPr>
          <p:spPr bwMode="auto">
            <a:xfrm>
              <a:off x="3402" y="1890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36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6" name="Line 180"/>
            <p:cNvSpPr>
              <a:spLocks noChangeShapeType="1"/>
            </p:cNvSpPr>
            <p:nvPr/>
          </p:nvSpPr>
          <p:spPr bwMode="auto">
            <a:xfrm flipV="1">
              <a:off x="3420" y="1818"/>
              <a:ext cx="12" cy="7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7" name="Line 181"/>
            <p:cNvSpPr>
              <a:spLocks noChangeShapeType="1"/>
            </p:cNvSpPr>
            <p:nvPr/>
          </p:nvSpPr>
          <p:spPr bwMode="auto">
            <a:xfrm flipV="1">
              <a:off x="3432" y="1746"/>
              <a:ext cx="12" cy="7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8" name="Freeform 182"/>
            <p:cNvSpPr>
              <a:spLocks/>
            </p:cNvSpPr>
            <p:nvPr/>
          </p:nvSpPr>
          <p:spPr bwMode="auto">
            <a:xfrm>
              <a:off x="3444" y="1680"/>
              <a:ext cx="18" cy="66"/>
            </a:xfrm>
            <a:custGeom>
              <a:avLst/>
              <a:gdLst>
                <a:gd name="T0" fmla="*/ 0 w 18"/>
                <a:gd name="T1" fmla="*/ 66 h 66"/>
                <a:gd name="T2" fmla="*/ 6 w 18"/>
                <a:gd name="T3" fmla="*/ 30 h 66"/>
                <a:gd name="T4" fmla="*/ 18 w 18"/>
                <a:gd name="T5" fmla="*/ 0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66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9" name="Line 183"/>
            <p:cNvSpPr>
              <a:spLocks noChangeShapeType="1"/>
            </p:cNvSpPr>
            <p:nvPr/>
          </p:nvSpPr>
          <p:spPr bwMode="auto">
            <a:xfrm flipV="1">
              <a:off x="3462" y="1620"/>
              <a:ext cx="12" cy="6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20" name="Freeform 184"/>
            <p:cNvSpPr>
              <a:spLocks/>
            </p:cNvSpPr>
            <p:nvPr/>
          </p:nvSpPr>
          <p:spPr bwMode="auto">
            <a:xfrm>
              <a:off x="3474" y="1566"/>
              <a:ext cx="18" cy="54"/>
            </a:xfrm>
            <a:custGeom>
              <a:avLst/>
              <a:gdLst>
                <a:gd name="T0" fmla="*/ 0 w 18"/>
                <a:gd name="T1" fmla="*/ 54 h 54"/>
                <a:gd name="T2" fmla="*/ 6 w 18"/>
                <a:gd name="T3" fmla="*/ 24 h 54"/>
                <a:gd name="T4" fmla="*/ 18 w 18"/>
                <a:gd name="T5" fmla="*/ 0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54"/>
                  </a:moveTo>
                  <a:lnTo>
                    <a:pt x="6" y="24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21" name="Freeform 185"/>
            <p:cNvSpPr>
              <a:spLocks/>
            </p:cNvSpPr>
            <p:nvPr/>
          </p:nvSpPr>
          <p:spPr bwMode="auto">
            <a:xfrm>
              <a:off x="3492" y="1512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24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24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22" name="Freeform 186"/>
            <p:cNvSpPr>
              <a:spLocks/>
            </p:cNvSpPr>
            <p:nvPr/>
          </p:nvSpPr>
          <p:spPr bwMode="auto">
            <a:xfrm>
              <a:off x="3504" y="1470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6 w 18"/>
                <a:gd name="T3" fmla="*/ 18 h 42"/>
                <a:gd name="T4" fmla="*/ 18 w 18"/>
                <a:gd name="T5" fmla="*/ 0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42"/>
                  </a:moveTo>
                  <a:lnTo>
                    <a:pt x="6" y="18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23" name="Freeform 187"/>
            <p:cNvSpPr>
              <a:spLocks/>
            </p:cNvSpPr>
            <p:nvPr/>
          </p:nvSpPr>
          <p:spPr bwMode="auto">
            <a:xfrm>
              <a:off x="3522" y="1428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6 w 12"/>
                <a:gd name="T3" fmla="*/ 18 h 42"/>
                <a:gd name="T4" fmla="*/ 12 w 12"/>
                <a:gd name="T5" fmla="*/ 0 h 42"/>
                <a:gd name="T6" fmla="*/ 0 60000 65536"/>
                <a:gd name="T7" fmla="*/ 0 60000 65536"/>
                <a:gd name="T8" fmla="*/ 0 60000 65536"/>
                <a:gd name="T9" fmla="*/ 0 w 12"/>
                <a:gd name="T10" fmla="*/ 0 h 42"/>
                <a:gd name="T11" fmla="*/ 12 w 12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2">
                  <a:moveTo>
                    <a:pt x="0" y="42"/>
                  </a:moveTo>
                  <a:lnTo>
                    <a:pt x="6" y="18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24" name="Line 188"/>
            <p:cNvSpPr>
              <a:spLocks noChangeShapeType="1"/>
            </p:cNvSpPr>
            <p:nvPr/>
          </p:nvSpPr>
          <p:spPr bwMode="auto">
            <a:xfrm flipV="1">
              <a:off x="3534" y="1398"/>
              <a:ext cx="12" cy="3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25" name="Freeform 189"/>
            <p:cNvSpPr>
              <a:spLocks/>
            </p:cNvSpPr>
            <p:nvPr/>
          </p:nvSpPr>
          <p:spPr bwMode="auto">
            <a:xfrm>
              <a:off x="3546" y="1374"/>
              <a:ext cx="18" cy="24"/>
            </a:xfrm>
            <a:custGeom>
              <a:avLst/>
              <a:gdLst>
                <a:gd name="T0" fmla="*/ 0 w 18"/>
                <a:gd name="T1" fmla="*/ 24 h 24"/>
                <a:gd name="T2" fmla="*/ 6 w 18"/>
                <a:gd name="T3" fmla="*/ 12 h 24"/>
                <a:gd name="T4" fmla="*/ 18 w 18"/>
                <a:gd name="T5" fmla="*/ 0 h 24"/>
                <a:gd name="T6" fmla="*/ 0 60000 65536"/>
                <a:gd name="T7" fmla="*/ 0 60000 65536"/>
                <a:gd name="T8" fmla="*/ 0 60000 65536"/>
                <a:gd name="T9" fmla="*/ 0 w 18"/>
                <a:gd name="T10" fmla="*/ 0 h 24"/>
                <a:gd name="T11" fmla="*/ 18 w 1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4">
                  <a:moveTo>
                    <a:pt x="0" y="24"/>
                  </a:moveTo>
                  <a:lnTo>
                    <a:pt x="6" y="12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26" name="Freeform 190"/>
            <p:cNvSpPr>
              <a:spLocks/>
            </p:cNvSpPr>
            <p:nvPr/>
          </p:nvSpPr>
          <p:spPr bwMode="auto">
            <a:xfrm>
              <a:off x="3564" y="1356"/>
              <a:ext cx="12" cy="18"/>
            </a:xfrm>
            <a:custGeom>
              <a:avLst/>
              <a:gdLst>
                <a:gd name="T0" fmla="*/ 0 w 12"/>
                <a:gd name="T1" fmla="*/ 18 h 18"/>
                <a:gd name="T2" fmla="*/ 6 w 12"/>
                <a:gd name="T3" fmla="*/ 6 h 18"/>
                <a:gd name="T4" fmla="*/ 12 w 12"/>
                <a:gd name="T5" fmla="*/ 0 h 18"/>
                <a:gd name="T6" fmla="*/ 0 60000 65536"/>
                <a:gd name="T7" fmla="*/ 0 60000 65536"/>
                <a:gd name="T8" fmla="*/ 0 60000 65536"/>
                <a:gd name="T9" fmla="*/ 0 w 12"/>
                <a:gd name="T10" fmla="*/ 0 h 18"/>
                <a:gd name="T11" fmla="*/ 12 w 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8">
                  <a:moveTo>
                    <a:pt x="0" y="18"/>
                  </a:moveTo>
                  <a:lnTo>
                    <a:pt x="6" y="6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27" name="Freeform 191"/>
            <p:cNvSpPr>
              <a:spLocks/>
            </p:cNvSpPr>
            <p:nvPr/>
          </p:nvSpPr>
          <p:spPr bwMode="auto">
            <a:xfrm>
              <a:off x="3576" y="1350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6 w 18"/>
                <a:gd name="T3" fmla="*/ 0 h 6"/>
                <a:gd name="T4" fmla="*/ 18 w 18"/>
                <a:gd name="T5" fmla="*/ 0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6"/>
                  </a:moveTo>
                  <a:lnTo>
                    <a:pt x="6" y="0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28" name="Line 192"/>
            <p:cNvSpPr>
              <a:spLocks noChangeShapeType="1"/>
            </p:cNvSpPr>
            <p:nvPr/>
          </p:nvSpPr>
          <p:spPr bwMode="auto">
            <a:xfrm>
              <a:off x="3594" y="1350"/>
              <a:ext cx="12" cy="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29" name="Line 193"/>
            <p:cNvSpPr>
              <a:spLocks noChangeShapeType="1"/>
            </p:cNvSpPr>
            <p:nvPr/>
          </p:nvSpPr>
          <p:spPr bwMode="auto">
            <a:xfrm>
              <a:off x="3606" y="1350"/>
              <a:ext cx="18" cy="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259" name="Text Box 194"/>
          <p:cNvSpPr txBox="1">
            <a:spLocks noChangeArrowheads="1"/>
          </p:cNvSpPr>
          <p:nvPr/>
        </p:nvSpPr>
        <p:spPr bwMode="auto">
          <a:xfrm>
            <a:off x="7086600" y="12747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53260" name="Text Box 196"/>
          <p:cNvSpPr txBox="1">
            <a:spLocks noChangeArrowheads="1"/>
          </p:cNvSpPr>
          <p:nvPr/>
        </p:nvSpPr>
        <p:spPr bwMode="auto">
          <a:xfrm>
            <a:off x="4953000" y="76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53261" name="Text Box 197"/>
          <p:cNvSpPr txBox="1">
            <a:spLocks noChangeArrowheads="1"/>
          </p:cNvSpPr>
          <p:nvPr/>
        </p:nvSpPr>
        <p:spPr bwMode="auto">
          <a:xfrm>
            <a:off x="3352800" y="838200"/>
            <a:ext cx="61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t=0</a:t>
            </a:r>
          </a:p>
        </p:txBody>
      </p:sp>
      <p:grpSp>
        <p:nvGrpSpPr>
          <p:cNvPr id="6" name="Group 203"/>
          <p:cNvGrpSpPr>
            <a:grpSpLocks/>
          </p:cNvGrpSpPr>
          <p:nvPr/>
        </p:nvGrpSpPr>
        <p:grpSpPr bwMode="auto">
          <a:xfrm>
            <a:off x="228600" y="4343401"/>
            <a:ext cx="8915400" cy="2241551"/>
            <a:chOff x="144" y="2736"/>
            <a:chExt cx="5616" cy="1412"/>
          </a:xfrm>
        </p:grpSpPr>
        <p:sp>
          <p:nvSpPr>
            <p:cNvPr id="53264" name="Rectangle 23"/>
            <p:cNvSpPr>
              <a:spLocks noChangeArrowheads="1"/>
            </p:cNvSpPr>
            <p:nvPr/>
          </p:nvSpPr>
          <p:spPr bwMode="auto">
            <a:xfrm>
              <a:off x="144" y="2736"/>
              <a:ext cx="561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9933FF"/>
                  </a:solidFill>
                </a:rPr>
                <a:t>What is the </a:t>
              </a:r>
              <a:r>
                <a:rPr lang="en-US" u="sng" dirty="0">
                  <a:solidFill>
                    <a:srgbClr val="9933FF"/>
                  </a:solidFill>
                </a:rPr>
                <a:t>period</a:t>
              </a:r>
              <a:r>
                <a:rPr lang="en-US" dirty="0">
                  <a:solidFill>
                    <a:srgbClr val="9933FF"/>
                  </a:solidFill>
                </a:rPr>
                <a:t> of this wave?  </a:t>
              </a:r>
              <a:r>
                <a:rPr lang="en-US" dirty="0"/>
                <a:t>Ask yourself </a:t>
              </a:r>
              <a:r>
                <a:rPr lang="en-US" dirty="0" smtClean="0"/>
                <a:t>…</a:t>
              </a:r>
            </a:p>
            <a:p>
              <a:r>
                <a:rPr lang="en-US" dirty="0" err="1" smtClean="0">
                  <a:sym typeface="Wingdings" charset="2"/>
                </a:rPr>
                <a:t></a:t>
              </a:r>
              <a:r>
                <a:rPr lang="en-US" dirty="0" err="1"/>
                <a:t>How</a:t>
              </a:r>
              <a:r>
                <a:rPr lang="en-US" dirty="0"/>
                <a:t> much does </a:t>
              </a:r>
              <a:r>
                <a:rPr lang="en-US" dirty="0" err="1"/>
                <a:t>t</a:t>
              </a:r>
              <a:r>
                <a:rPr lang="en-US" dirty="0"/>
                <a:t> need to increase to increase </a:t>
              </a:r>
              <a:r>
                <a:rPr lang="en-US" dirty="0" err="1"/>
                <a:t>kx</a:t>
              </a:r>
              <a:r>
                <a:rPr lang="en-US" dirty="0" err="1" smtClean="0"/>
                <a:t>-ωt</a:t>
              </a:r>
              <a:r>
                <a:rPr lang="en-US" dirty="0" smtClean="0"/>
                <a:t> </a:t>
              </a:r>
              <a:r>
                <a:rPr lang="en-US" dirty="0"/>
                <a:t>by </a:t>
              </a:r>
              <a:r>
                <a:rPr lang="en-US" dirty="0" smtClean="0"/>
                <a:t>2π?</a:t>
              </a:r>
              <a:endParaRPr lang="en-US" dirty="0"/>
            </a:p>
          </p:txBody>
        </p:sp>
        <p:sp>
          <p:nvSpPr>
            <p:cNvPr id="53265" name="Text Box 24"/>
            <p:cNvSpPr txBox="1">
              <a:spLocks noChangeArrowheads="1"/>
            </p:cNvSpPr>
            <p:nvPr/>
          </p:nvSpPr>
          <p:spPr bwMode="auto">
            <a:xfrm>
              <a:off x="192" y="3264"/>
              <a:ext cx="310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err="1"/>
                <a:t>sin(kx</a:t>
              </a:r>
              <a:r>
                <a:rPr lang="en-US" dirty="0" err="1" smtClean="0"/>
                <a:t>-ω</a:t>
              </a:r>
              <a:r>
                <a:rPr lang="en-US" dirty="0" smtClean="0"/>
                <a:t> </a:t>
              </a:r>
              <a:r>
                <a:rPr lang="en-US" dirty="0" smtClean="0">
                  <a:latin typeface="Symbol" charset="2"/>
                </a:rPr>
                <a:t>(</a:t>
              </a:r>
              <a:r>
                <a:rPr lang="en-US" dirty="0" err="1"/>
                <a:t>t+</a:t>
              </a:r>
              <a:r>
                <a:rPr lang="en-US" dirty="0" err="1">
                  <a:latin typeface="Symbol" charset="2"/>
                </a:rPr>
                <a:t>T</a:t>
              </a:r>
              <a:r>
                <a:rPr lang="en-US" dirty="0"/>
                <a:t>)) = </a:t>
              </a:r>
              <a:r>
                <a:rPr lang="en-US" dirty="0" err="1"/>
                <a:t>sin(kx</a:t>
              </a:r>
              <a:r>
                <a:rPr lang="en-US" dirty="0"/>
                <a:t> –</a:t>
              </a:r>
              <a:r>
                <a:rPr lang="en-US" dirty="0" smtClean="0"/>
                <a:t> </a:t>
              </a:r>
              <a:r>
                <a:rPr lang="en-US" dirty="0" err="1" smtClean="0"/>
                <a:t>ωt</a:t>
              </a:r>
              <a:r>
                <a:rPr lang="en-US" dirty="0" smtClean="0"/>
                <a:t> </a:t>
              </a:r>
              <a:r>
                <a:rPr lang="en-US" dirty="0"/>
                <a:t>+ </a:t>
              </a:r>
              <a:r>
                <a:rPr lang="en-US" dirty="0" smtClean="0"/>
                <a:t>2π </a:t>
              </a:r>
              <a:r>
                <a:rPr lang="en-US" dirty="0"/>
                <a:t>)</a:t>
              </a:r>
            </a:p>
          </p:txBody>
        </p:sp>
        <p:sp>
          <p:nvSpPr>
            <p:cNvPr id="53266" name="Rectangle 27"/>
            <p:cNvSpPr>
              <a:spLocks noChangeArrowheads="1"/>
            </p:cNvSpPr>
            <p:nvPr/>
          </p:nvSpPr>
          <p:spPr bwMode="auto">
            <a:xfrm>
              <a:off x="240" y="3504"/>
              <a:ext cx="3091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 err="1" smtClean="0">
                  <a:latin typeface="Symbol" charset="2"/>
                </a:rPr>
                <a:t>ωT</a:t>
              </a:r>
              <a:r>
                <a:rPr lang="en-US" dirty="0"/>
                <a:t>=</a:t>
              </a:r>
              <a:r>
                <a:rPr lang="en-US" dirty="0" smtClean="0"/>
                <a:t>2π</a:t>
              </a:r>
              <a:r>
                <a:rPr lang="en-US" dirty="0" smtClean="0">
                  <a:latin typeface="Symbol" charset="2"/>
                </a:rPr>
                <a:t>  </a:t>
              </a:r>
              <a:r>
                <a:rPr lang="en-US" dirty="0" err="1">
                  <a:latin typeface="Wingdings" charset="2"/>
                  <a:ea typeface="Wingdings" charset="2"/>
                  <a:cs typeface="Wingdings" charset="2"/>
                  <a:sym typeface="Wingdings" charset="2"/>
                </a:rPr>
                <a:t></a:t>
              </a:r>
              <a:r>
                <a:rPr lang="en-US" dirty="0" smtClean="0">
                  <a:sym typeface="Wingdings" charset="2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sym typeface="Wingdings" charset="2"/>
                </a:rPr>
                <a:t>ω</a:t>
              </a:r>
              <a:r>
                <a:rPr lang="en-US" dirty="0" smtClean="0">
                  <a:solidFill>
                    <a:srgbClr val="FF0000"/>
                  </a:solidFill>
                </a:rPr>
                <a:t>=2π/</a:t>
              </a:r>
              <a:r>
                <a:rPr lang="en-US" dirty="0" smtClean="0">
                  <a:solidFill>
                    <a:srgbClr val="FF0000"/>
                  </a:solidFill>
                  <a:latin typeface="Symbol" charset="2"/>
                </a:rPr>
                <a:t>T </a:t>
              </a:r>
              <a:endParaRPr lang="en-US" dirty="0">
                <a:solidFill>
                  <a:srgbClr val="FF0000"/>
                </a:solidFill>
                <a:latin typeface="Symbol" charset="2"/>
              </a:endParaRPr>
            </a:p>
            <a:p>
              <a:r>
                <a:rPr lang="en-US" dirty="0">
                  <a:latin typeface="Symbol" charset="2"/>
                  <a:sym typeface="Wingdings" charset="2"/>
                </a:rPr>
                <a:t>= </a:t>
              </a:r>
              <a:r>
                <a:rPr lang="en-US" dirty="0" smtClean="0">
                  <a:sym typeface="Wingdings" charset="2"/>
                </a:rPr>
                <a:t>2πf</a:t>
              </a:r>
              <a:endParaRPr lang="en-US" dirty="0">
                <a:sym typeface="Wingdings" charset="2"/>
              </a:endParaRPr>
            </a:p>
          </p:txBody>
        </p:sp>
        <p:sp>
          <p:nvSpPr>
            <p:cNvPr id="53267" name="Text Box 28"/>
            <p:cNvSpPr txBox="1">
              <a:spLocks noChangeArrowheads="1"/>
            </p:cNvSpPr>
            <p:nvPr/>
          </p:nvSpPr>
          <p:spPr bwMode="auto">
            <a:xfrm>
              <a:off x="2448" y="3504"/>
              <a:ext cx="19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err="1" smtClean="0"/>
                <a:t>ω</a:t>
              </a:r>
              <a:r>
                <a:rPr lang="en-US" dirty="0" smtClean="0"/>
                <a:t>= </a:t>
              </a:r>
              <a:r>
                <a:rPr lang="en-US" dirty="0"/>
                <a:t>angular frequency</a:t>
              </a:r>
            </a:p>
          </p:txBody>
        </p:sp>
        <p:sp>
          <p:nvSpPr>
            <p:cNvPr id="53268" name="Rectangle 30"/>
            <p:cNvSpPr>
              <a:spLocks noChangeArrowheads="1"/>
            </p:cNvSpPr>
            <p:nvPr/>
          </p:nvSpPr>
          <p:spPr bwMode="auto">
            <a:xfrm>
              <a:off x="144" y="2784"/>
              <a:ext cx="5616" cy="1364"/>
            </a:xfrm>
            <a:prstGeom prst="rect">
              <a:avLst/>
            </a:prstGeom>
            <a:noFill/>
            <a:ln w="38100">
              <a:solidFill>
                <a:srgbClr val="9933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9" name="Text Box 198"/>
            <p:cNvSpPr txBox="1">
              <a:spLocks noChangeArrowheads="1"/>
            </p:cNvSpPr>
            <p:nvPr/>
          </p:nvSpPr>
          <p:spPr bwMode="auto">
            <a:xfrm>
              <a:off x="4764" y="3210"/>
              <a:ext cx="7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Speed </a:t>
              </a:r>
            </a:p>
          </p:txBody>
        </p:sp>
      </p:grp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228600" y="0"/>
          <a:ext cx="2057400" cy="982663"/>
        </p:xfrm>
        <a:graphic>
          <a:graphicData uri="http://schemas.openxmlformats.org/presentationml/2006/ole">
            <p:oleObj spid="_x0000_s53250" name="Equation" r:id="rId5" imgW="876697" imgH="41949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236CDC-C093-C449-8F49-EADE77CF77E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746125" y="2554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152400" y="2209800"/>
            <a:ext cx="6657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Boundary conditions? </a:t>
            </a:r>
          </a:p>
          <a:p>
            <a:r>
              <a:rPr lang="en-US"/>
              <a:t>	l. y(x,t) = 0                at x=0 and x=L  </a:t>
            </a: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228600" y="228600"/>
          <a:ext cx="2425700" cy="1158875"/>
        </p:xfrm>
        <a:graphic>
          <a:graphicData uri="http://schemas.openxmlformats.org/presentationml/2006/ole">
            <p:oleObj spid="_x0000_s57346" name="Equation" r:id="rId4" imgW="876697" imgH="419497" progId="Equation.3">
              <p:embed/>
            </p:oleObj>
          </a:graphicData>
        </a:graphic>
      </p:graphicFrame>
      <p:grpSp>
        <p:nvGrpSpPr>
          <p:cNvPr id="57350" name="Group 5"/>
          <p:cNvGrpSpPr>
            <a:grpSpLocks/>
          </p:cNvGrpSpPr>
          <p:nvPr/>
        </p:nvGrpSpPr>
        <p:grpSpPr bwMode="auto">
          <a:xfrm>
            <a:off x="4038600" y="-76200"/>
            <a:ext cx="4860925" cy="1871663"/>
            <a:chOff x="2096" y="-48"/>
            <a:chExt cx="3510" cy="1352"/>
          </a:xfrm>
        </p:grpSpPr>
        <p:sp>
          <p:nvSpPr>
            <p:cNvPr id="57357" name="Line 6"/>
            <p:cNvSpPr>
              <a:spLocks noChangeShapeType="1"/>
            </p:cNvSpPr>
            <p:nvPr/>
          </p:nvSpPr>
          <p:spPr bwMode="auto">
            <a:xfrm>
              <a:off x="2352" y="3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8" name="Line 7"/>
            <p:cNvSpPr>
              <a:spLocks noChangeShapeType="1"/>
            </p:cNvSpPr>
            <p:nvPr/>
          </p:nvSpPr>
          <p:spPr bwMode="auto">
            <a:xfrm>
              <a:off x="5088" y="4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9" name="Line 8"/>
            <p:cNvSpPr>
              <a:spLocks noChangeShapeType="1"/>
            </p:cNvSpPr>
            <p:nvPr/>
          </p:nvSpPr>
          <p:spPr bwMode="auto">
            <a:xfrm>
              <a:off x="2352" y="528"/>
              <a:ext cx="27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0" name="Freeform 9"/>
            <p:cNvSpPr>
              <a:spLocks/>
            </p:cNvSpPr>
            <p:nvPr/>
          </p:nvSpPr>
          <p:spPr bwMode="auto">
            <a:xfrm>
              <a:off x="2096" y="-48"/>
              <a:ext cx="1984" cy="1352"/>
            </a:xfrm>
            <a:custGeom>
              <a:avLst/>
              <a:gdLst>
                <a:gd name="T0" fmla="*/ 1939 w 3208"/>
                <a:gd name="T1" fmla="*/ 272 h 1352"/>
                <a:gd name="T2" fmla="*/ 1850 w 3208"/>
                <a:gd name="T3" fmla="*/ 128 h 1352"/>
                <a:gd name="T4" fmla="*/ 1375 w 3208"/>
                <a:gd name="T5" fmla="*/ 368 h 1352"/>
                <a:gd name="T6" fmla="*/ 633 w 3208"/>
                <a:gd name="T7" fmla="*/ 32 h 1352"/>
                <a:gd name="T8" fmla="*/ 158 w 3208"/>
                <a:gd name="T9" fmla="*/ 176 h 1352"/>
                <a:gd name="T10" fmla="*/ 40 w 3208"/>
                <a:gd name="T11" fmla="*/ 800 h 1352"/>
                <a:gd name="T12" fmla="*/ 396 w 3208"/>
                <a:gd name="T13" fmla="*/ 1328 h 1352"/>
                <a:gd name="T14" fmla="*/ 1227 w 3208"/>
                <a:gd name="T15" fmla="*/ 944 h 1352"/>
                <a:gd name="T16" fmla="*/ 1524 w 3208"/>
                <a:gd name="T17" fmla="*/ 800 h 1352"/>
                <a:gd name="T18" fmla="*/ 1910 w 3208"/>
                <a:gd name="T19" fmla="*/ 992 h 1352"/>
                <a:gd name="T20" fmla="*/ 1969 w 3208"/>
                <a:gd name="T21" fmla="*/ 560 h 1352"/>
                <a:gd name="T22" fmla="*/ 1939 w 3208"/>
                <a:gd name="T23" fmla="*/ 176 h 13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08"/>
                <a:gd name="T37" fmla="*/ 0 h 1352"/>
                <a:gd name="T38" fmla="*/ 3208 w 3208"/>
                <a:gd name="T39" fmla="*/ 1352 h 13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08" h="1352">
                  <a:moveTo>
                    <a:pt x="3136" y="272"/>
                  </a:moveTo>
                  <a:cubicBezTo>
                    <a:pt x="3140" y="192"/>
                    <a:pt x="3144" y="112"/>
                    <a:pt x="2992" y="128"/>
                  </a:cubicBezTo>
                  <a:cubicBezTo>
                    <a:pt x="2840" y="144"/>
                    <a:pt x="2552" y="384"/>
                    <a:pt x="2224" y="368"/>
                  </a:cubicBezTo>
                  <a:cubicBezTo>
                    <a:pt x="1896" y="352"/>
                    <a:pt x="1352" y="64"/>
                    <a:pt x="1024" y="32"/>
                  </a:cubicBezTo>
                  <a:cubicBezTo>
                    <a:pt x="696" y="0"/>
                    <a:pt x="416" y="48"/>
                    <a:pt x="256" y="176"/>
                  </a:cubicBezTo>
                  <a:cubicBezTo>
                    <a:pt x="96" y="304"/>
                    <a:pt x="0" y="608"/>
                    <a:pt x="64" y="800"/>
                  </a:cubicBezTo>
                  <a:cubicBezTo>
                    <a:pt x="128" y="992"/>
                    <a:pt x="320" y="1304"/>
                    <a:pt x="640" y="1328"/>
                  </a:cubicBezTo>
                  <a:cubicBezTo>
                    <a:pt x="960" y="1352"/>
                    <a:pt x="1680" y="1032"/>
                    <a:pt x="1984" y="944"/>
                  </a:cubicBezTo>
                  <a:cubicBezTo>
                    <a:pt x="2288" y="856"/>
                    <a:pt x="2280" y="792"/>
                    <a:pt x="2464" y="800"/>
                  </a:cubicBezTo>
                  <a:cubicBezTo>
                    <a:pt x="2648" y="808"/>
                    <a:pt x="2968" y="1032"/>
                    <a:pt x="3088" y="992"/>
                  </a:cubicBezTo>
                  <a:cubicBezTo>
                    <a:pt x="3208" y="952"/>
                    <a:pt x="3176" y="696"/>
                    <a:pt x="3184" y="560"/>
                  </a:cubicBezTo>
                  <a:cubicBezTo>
                    <a:pt x="3192" y="424"/>
                    <a:pt x="3164" y="300"/>
                    <a:pt x="3136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1" name="Rectangle 10"/>
            <p:cNvSpPr>
              <a:spLocks noChangeArrowheads="1"/>
            </p:cNvSpPr>
            <p:nvPr/>
          </p:nvSpPr>
          <p:spPr bwMode="auto">
            <a:xfrm>
              <a:off x="4070" y="379"/>
              <a:ext cx="153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2" name="Text Box 11"/>
            <p:cNvSpPr txBox="1">
              <a:spLocks noChangeArrowheads="1"/>
            </p:cNvSpPr>
            <p:nvPr/>
          </p:nvSpPr>
          <p:spPr bwMode="auto">
            <a:xfrm>
              <a:off x="2246" y="553"/>
              <a:ext cx="2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57363" name="Text Box 12"/>
            <p:cNvSpPr txBox="1">
              <a:spLocks noChangeArrowheads="1"/>
            </p:cNvSpPr>
            <p:nvPr/>
          </p:nvSpPr>
          <p:spPr bwMode="auto">
            <a:xfrm>
              <a:off x="4989" y="528"/>
              <a:ext cx="2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L</a:t>
              </a:r>
            </a:p>
          </p:txBody>
        </p:sp>
      </p:grpSp>
      <p:sp>
        <p:nvSpPr>
          <p:cNvPr id="57351" name="Rectangle 13"/>
          <p:cNvSpPr>
            <a:spLocks noChangeArrowheads="1"/>
          </p:cNvSpPr>
          <p:nvPr/>
        </p:nvSpPr>
        <p:spPr bwMode="auto">
          <a:xfrm>
            <a:off x="533400" y="1752600"/>
            <a:ext cx="62827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omic Sans MS" charset="0"/>
              </a:rPr>
              <a:t>y(x,t</a:t>
            </a:r>
            <a:r>
              <a:rPr lang="en-US" dirty="0">
                <a:latin typeface="Comic Sans MS" charset="0"/>
              </a:rPr>
              <a:t>) = </a:t>
            </a:r>
            <a:r>
              <a:rPr lang="en-US" dirty="0" err="1">
                <a:latin typeface="Comic Sans MS" charset="0"/>
              </a:rPr>
              <a:t>Asin(kx)cos</a:t>
            </a:r>
            <a:r>
              <a:rPr lang="en-US" dirty="0" err="1" smtClean="0">
                <a:latin typeface="Comic Sans MS" charset="0"/>
              </a:rPr>
              <a:t>(ωt</a:t>
            </a:r>
            <a:r>
              <a:rPr lang="en-US" dirty="0">
                <a:latin typeface="Comic Sans MS" charset="0"/>
              </a:rPr>
              <a:t>) + </a:t>
            </a:r>
            <a:r>
              <a:rPr lang="en-US" dirty="0" err="1">
                <a:latin typeface="Comic Sans MS" charset="0"/>
              </a:rPr>
              <a:t>Bcos(kx)sin</a:t>
            </a:r>
            <a:r>
              <a:rPr lang="en-US" dirty="0" err="1" smtClean="0">
                <a:latin typeface="Comic Sans MS" charset="0"/>
              </a:rPr>
              <a:t>(ωt</a:t>
            </a:r>
            <a:r>
              <a:rPr lang="en-US" dirty="0">
                <a:latin typeface="Comic Sans MS" charset="0"/>
              </a:rPr>
              <a:t>)</a:t>
            </a: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88900" y="4422775"/>
            <a:ext cx="7924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3300"/>
                </a:solidFill>
                <a:sym typeface="Wingdings" charset="2"/>
              </a:rPr>
              <a:t>Evaluate </a:t>
            </a:r>
            <a:r>
              <a:rPr lang="en-US" dirty="0" err="1">
                <a:solidFill>
                  <a:srgbClr val="CC3300"/>
                </a:solidFill>
                <a:sym typeface="Wingdings" charset="2"/>
              </a:rPr>
              <a:t>y(x,t</a:t>
            </a:r>
            <a:r>
              <a:rPr lang="en-US" dirty="0">
                <a:solidFill>
                  <a:srgbClr val="CC3300"/>
                </a:solidFill>
                <a:sym typeface="Wingdings" charset="2"/>
              </a:rPr>
              <a:t>)=0 at x=</a:t>
            </a:r>
            <a:r>
              <a:rPr lang="en-US" dirty="0" err="1">
                <a:solidFill>
                  <a:srgbClr val="CC3300"/>
                </a:solidFill>
                <a:sym typeface="Wingdings" charset="2"/>
              </a:rPr>
              <a:t>L</a:t>
            </a:r>
            <a:r>
              <a:rPr lang="en-US" dirty="0">
                <a:solidFill>
                  <a:srgbClr val="CC3300"/>
                </a:solidFill>
                <a:sym typeface="Wingdings" charset="2"/>
              </a:rPr>
              <a:t>. What are possible values for </a:t>
            </a:r>
            <a:r>
              <a:rPr lang="en-US" dirty="0" err="1">
                <a:solidFill>
                  <a:srgbClr val="CC3300"/>
                </a:solidFill>
                <a:sym typeface="Wingdings" charset="2"/>
              </a:rPr>
              <a:t>k</a:t>
            </a:r>
            <a:r>
              <a:rPr lang="en-US" dirty="0">
                <a:solidFill>
                  <a:srgbClr val="CC3300"/>
                </a:solidFill>
                <a:sym typeface="Wingdings" charset="2"/>
              </a:rPr>
              <a:t>?</a:t>
            </a:r>
            <a:r>
              <a:rPr lang="en-US" dirty="0">
                <a:sym typeface="Wingdings" charset="2"/>
              </a:rPr>
              <a:t> </a:t>
            </a:r>
          </a:p>
          <a:p>
            <a:pPr marL="346075" lvl="1"/>
            <a:r>
              <a:rPr lang="en-US" dirty="0">
                <a:sym typeface="Wingdings" charset="2"/>
              </a:rPr>
              <a:t>a. </a:t>
            </a:r>
            <a:r>
              <a:rPr lang="en-US" dirty="0" err="1">
                <a:sym typeface="Wingdings" charset="2"/>
              </a:rPr>
              <a:t>k</a:t>
            </a:r>
            <a:r>
              <a:rPr lang="en-US" dirty="0">
                <a:sym typeface="Wingdings" charset="2"/>
              </a:rPr>
              <a:t> can have any positive or negative value </a:t>
            </a:r>
          </a:p>
          <a:p>
            <a:pPr marL="346075" lvl="1"/>
            <a:r>
              <a:rPr lang="en-US" dirty="0" err="1">
                <a:sym typeface="Wingdings" charset="2"/>
              </a:rPr>
              <a:t>b</a:t>
            </a:r>
            <a:r>
              <a:rPr lang="en-US" dirty="0">
                <a:sym typeface="Wingdings" charset="2"/>
              </a:rPr>
              <a:t>.</a:t>
            </a:r>
            <a:r>
              <a:rPr lang="en-US" dirty="0" smtClean="0">
                <a:sym typeface="Wingdings" charset="2"/>
              </a:rPr>
              <a:t> π/</a:t>
            </a:r>
            <a:r>
              <a:rPr lang="en-US" dirty="0">
                <a:sym typeface="Wingdings" charset="2"/>
              </a:rPr>
              <a:t>(2L),</a:t>
            </a:r>
            <a:r>
              <a:rPr lang="en-US" dirty="0" smtClean="0">
                <a:sym typeface="Wingdings" charset="2"/>
              </a:rPr>
              <a:t> </a:t>
            </a:r>
            <a:r>
              <a:rPr lang="en-US" dirty="0" err="1" smtClean="0">
                <a:sym typeface="Wingdings" charset="2"/>
              </a:rPr>
              <a:t>π/</a:t>
            </a:r>
            <a:r>
              <a:rPr lang="en-US" dirty="0" err="1">
                <a:sym typeface="Wingdings" charset="2"/>
              </a:rPr>
              <a:t>L</a:t>
            </a:r>
            <a:r>
              <a:rPr lang="en-US" dirty="0">
                <a:sym typeface="Wingdings" charset="2"/>
              </a:rPr>
              <a:t>, </a:t>
            </a:r>
            <a:r>
              <a:rPr lang="en-US" dirty="0" smtClean="0">
                <a:sym typeface="Wingdings" charset="2"/>
              </a:rPr>
              <a:t>3π/</a:t>
            </a:r>
            <a:r>
              <a:rPr lang="en-US" dirty="0">
                <a:sym typeface="Wingdings" charset="2"/>
              </a:rPr>
              <a:t>(2L), </a:t>
            </a:r>
            <a:r>
              <a:rPr lang="en-US" dirty="0" smtClean="0">
                <a:sym typeface="Wingdings" charset="2"/>
              </a:rPr>
              <a:t>2π/</a:t>
            </a:r>
            <a:r>
              <a:rPr lang="en-US" dirty="0">
                <a:sym typeface="Wingdings" charset="2"/>
              </a:rPr>
              <a:t>L … </a:t>
            </a:r>
          </a:p>
          <a:p>
            <a:pPr marL="346075" lvl="1"/>
            <a:r>
              <a:rPr lang="en-US" dirty="0" err="1">
                <a:sym typeface="Wingdings" charset="2"/>
              </a:rPr>
              <a:t>c</a:t>
            </a:r>
            <a:r>
              <a:rPr lang="en-US" dirty="0">
                <a:sym typeface="Wingdings" charset="2"/>
              </a:rPr>
              <a:t>.</a:t>
            </a:r>
            <a:r>
              <a:rPr lang="en-US" dirty="0" smtClean="0">
                <a:sym typeface="Wingdings" charset="2"/>
              </a:rPr>
              <a:t> </a:t>
            </a:r>
            <a:r>
              <a:rPr lang="en-US" dirty="0" err="1" smtClean="0">
                <a:sym typeface="Wingdings" charset="2"/>
              </a:rPr>
              <a:t>π/</a:t>
            </a:r>
            <a:r>
              <a:rPr lang="en-US" dirty="0" err="1">
                <a:sym typeface="Wingdings" charset="2"/>
              </a:rPr>
              <a:t>L</a:t>
            </a:r>
            <a:endParaRPr lang="en-US" dirty="0">
              <a:sym typeface="Wingdings" charset="2"/>
            </a:endParaRPr>
          </a:p>
          <a:p>
            <a:pPr marL="346075" lvl="1"/>
            <a:r>
              <a:rPr lang="en-US" dirty="0" err="1">
                <a:sym typeface="Wingdings" charset="2"/>
              </a:rPr>
              <a:t>d</a:t>
            </a:r>
            <a:r>
              <a:rPr lang="en-US" dirty="0">
                <a:sym typeface="Wingdings" charset="2"/>
              </a:rPr>
              <a:t>.</a:t>
            </a:r>
            <a:r>
              <a:rPr lang="en-US" dirty="0" smtClean="0">
                <a:sym typeface="Wingdings" charset="2"/>
              </a:rPr>
              <a:t> </a:t>
            </a:r>
            <a:r>
              <a:rPr lang="en-US" dirty="0" err="1" smtClean="0">
                <a:sym typeface="Wingdings" charset="2"/>
              </a:rPr>
              <a:t>π/</a:t>
            </a:r>
            <a:r>
              <a:rPr lang="en-US" dirty="0" err="1">
                <a:sym typeface="Wingdings" charset="2"/>
              </a:rPr>
              <a:t>L</a:t>
            </a:r>
            <a:r>
              <a:rPr lang="en-US" dirty="0">
                <a:sym typeface="Wingdings" charset="2"/>
              </a:rPr>
              <a:t>, </a:t>
            </a:r>
            <a:r>
              <a:rPr lang="en-US" dirty="0" smtClean="0">
                <a:sym typeface="Wingdings" charset="2"/>
              </a:rPr>
              <a:t>2π/</a:t>
            </a:r>
            <a:r>
              <a:rPr lang="en-US" dirty="0">
                <a:sym typeface="Wingdings" charset="2"/>
              </a:rPr>
              <a:t>L, </a:t>
            </a:r>
            <a:r>
              <a:rPr lang="en-US" dirty="0" smtClean="0">
                <a:sym typeface="Wingdings" charset="2"/>
              </a:rPr>
              <a:t>3π/</a:t>
            </a:r>
            <a:r>
              <a:rPr lang="en-US" dirty="0">
                <a:sym typeface="Wingdings" charset="2"/>
              </a:rPr>
              <a:t>L, </a:t>
            </a:r>
            <a:r>
              <a:rPr lang="en-US" dirty="0" smtClean="0">
                <a:sym typeface="Wingdings" charset="2"/>
              </a:rPr>
              <a:t>4π/</a:t>
            </a:r>
            <a:r>
              <a:rPr lang="en-US" dirty="0">
                <a:sym typeface="Wingdings" charset="2"/>
              </a:rPr>
              <a:t>L … </a:t>
            </a:r>
          </a:p>
          <a:p>
            <a:pPr marL="346075" lvl="1"/>
            <a:r>
              <a:rPr lang="en-US" dirty="0" err="1">
                <a:sym typeface="Wingdings" charset="2"/>
              </a:rPr>
              <a:t>e</a:t>
            </a:r>
            <a:r>
              <a:rPr lang="en-US" dirty="0">
                <a:sym typeface="Wingdings" charset="2"/>
              </a:rPr>
              <a:t>. 2L, 2L/2, 2L/3, 2L/4, …. 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4540250" y="5181600"/>
            <a:ext cx="48085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Answer is </a:t>
            </a:r>
            <a:r>
              <a:rPr lang="en-US" b="1" dirty="0" err="1">
                <a:solidFill>
                  <a:srgbClr val="FF0000"/>
                </a:solidFill>
              </a:rPr>
              <a:t>d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k</a:t>
            </a:r>
            <a:r>
              <a:rPr lang="en-US" b="1" dirty="0">
                <a:solidFill>
                  <a:srgbClr val="FF0000"/>
                </a:solidFill>
              </a:rPr>
              <a:t>=</a:t>
            </a:r>
            <a:r>
              <a:rPr lang="en-US" b="1" dirty="0" err="1" smtClean="0">
                <a:solidFill>
                  <a:srgbClr val="FF0000"/>
                </a:solidFill>
              </a:rPr>
              <a:t>n</a:t>
            </a:r>
            <a:r>
              <a:rPr lang="en-US" b="1" dirty="0" err="1" smtClean="0">
                <a:solidFill>
                  <a:srgbClr val="FF0000"/>
                </a:solidFill>
                <a:sym typeface="Wingdings" charset="2"/>
              </a:rPr>
              <a:t>π</a:t>
            </a:r>
            <a:r>
              <a:rPr lang="en-US" b="1" dirty="0" err="1" smtClean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L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i="1" u="sng" dirty="0">
                <a:solidFill>
                  <a:srgbClr val="FF0000"/>
                </a:solidFill>
              </a:rPr>
              <a:t>Boundary conditions</a:t>
            </a:r>
            <a:r>
              <a:rPr lang="en-US" i="1" dirty="0">
                <a:solidFill>
                  <a:srgbClr val="FF0000"/>
                </a:solidFill>
              </a:rPr>
              <a:t> put constraints on </a:t>
            </a:r>
            <a:r>
              <a:rPr lang="en-US" i="1" dirty="0" err="1">
                <a:solidFill>
                  <a:srgbClr val="FF0000"/>
                </a:solidFill>
              </a:rPr>
              <a:t>k</a:t>
            </a:r>
            <a:r>
              <a:rPr lang="en-US" i="1" dirty="0">
                <a:solidFill>
                  <a:srgbClr val="FF0000"/>
                </a:solidFill>
              </a:rPr>
              <a:t> …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causes</a:t>
            </a:r>
            <a:r>
              <a:rPr lang="en-US" i="1" dirty="0">
                <a:solidFill>
                  <a:srgbClr val="FF0000"/>
                </a:solidFill>
              </a:rPr>
              <a:t> quantization of </a:t>
            </a:r>
            <a:r>
              <a:rPr lang="en-US" i="1" dirty="0" err="1">
                <a:solidFill>
                  <a:srgbClr val="FF0000"/>
                </a:solidFill>
              </a:rPr>
              <a:t>k</a:t>
            </a:r>
            <a:r>
              <a:rPr lang="en-US" i="1" dirty="0">
                <a:solidFill>
                  <a:srgbClr val="FF0000"/>
                </a:solidFill>
              </a:rPr>
              <a:t> and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λ</a:t>
            </a:r>
            <a:r>
              <a:rPr lang="en-US" i="1" dirty="0" smtClean="0">
                <a:solidFill>
                  <a:srgbClr val="FF0000"/>
                </a:solidFill>
              </a:rPr>
              <a:t>!</a:t>
            </a:r>
            <a:r>
              <a:rPr lang="en-US" i="1" dirty="0">
                <a:solidFill>
                  <a:srgbClr val="FF0000"/>
                </a:solidFill>
              </a:rPr>
              <a:t>!! </a:t>
            </a:r>
          </a:p>
        </p:txBody>
      </p:sp>
      <p:sp>
        <p:nvSpPr>
          <p:cNvPr id="57354" name="Rectangle 16"/>
          <p:cNvSpPr>
            <a:spLocks noChangeArrowheads="1"/>
          </p:cNvSpPr>
          <p:nvPr/>
        </p:nvSpPr>
        <p:spPr bwMode="auto">
          <a:xfrm>
            <a:off x="152400" y="1436688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Functional form of solution? </a:t>
            </a:r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152400" y="2971800"/>
            <a:ext cx="9067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CC3300"/>
              </a:solidFill>
            </a:endParaRPr>
          </a:p>
          <a:p>
            <a:r>
              <a:rPr lang="en-US" dirty="0">
                <a:solidFill>
                  <a:srgbClr val="FF0000"/>
                </a:solidFill>
                <a:latin typeface="Comic Sans MS" charset="0"/>
              </a:rPr>
              <a:t>At x=0:</a:t>
            </a:r>
            <a:r>
              <a:rPr lang="en-US" dirty="0">
                <a:latin typeface="Comic Sans MS" charset="0"/>
              </a:rPr>
              <a:t> </a:t>
            </a:r>
            <a:r>
              <a:rPr lang="en-US" dirty="0" err="1">
                <a:latin typeface="Comic Sans MS" charset="0"/>
              </a:rPr>
              <a:t>y(x,t</a:t>
            </a:r>
            <a:r>
              <a:rPr lang="en-US" dirty="0">
                <a:latin typeface="Comic Sans MS" charset="0"/>
              </a:rPr>
              <a:t>) = </a:t>
            </a:r>
            <a:r>
              <a:rPr lang="en-US" dirty="0" err="1">
                <a:latin typeface="Comic Sans MS" charset="0"/>
              </a:rPr>
              <a:t>Bsin</a:t>
            </a:r>
            <a:r>
              <a:rPr lang="en-US" dirty="0" err="1" smtClean="0">
                <a:latin typeface="Comic Sans MS" charset="0"/>
              </a:rPr>
              <a:t>(ωt</a:t>
            </a:r>
            <a:r>
              <a:rPr lang="en-US" dirty="0">
                <a:latin typeface="Comic Sans MS" charset="0"/>
              </a:rPr>
              <a:t>) = 0</a:t>
            </a:r>
            <a:endParaRPr lang="en-US" dirty="0">
              <a:latin typeface="Comic Sans MS" charset="0"/>
              <a:sym typeface="Wingdings" charset="2"/>
            </a:endParaRPr>
          </a:p>
          <a:p>
            <a:r>
              <a:rPr lang="en-US" dirty="0" err="1">
                <a:latin typeface="Comic Sans MS" charset="0"/>
                <a:sym typeface="Wingdings" charset="2"/>
              </a:rPr>
              <a:t>y(x,t</a:t>
            </a:r>
            <a:r>
              <a:rPr lang="en-US" dirty="0">
                <a:latin typeface="Comic Sans MS" charset="0"/>
                <a:sym typeface="Wingdings" charset="2"/>
              </a:rPr>
              <a:t>) = </a:t>
            </a:r>
            <a:r>
              <a:rPr lang="en-US" dirty="0" err="1">
                <a:latin typeface="Comic Sans MS" charset="0"/>
              </a:rPr>
              <a:t>Asin(kx)cos</a:t>
            </a:r>
            <a:r>
              <a:rPr lang="en-US" dirty="0" err="1" smtClean="0">
                <a:latin typeface="Comic Sans MS" charset="0"/>
              </a:rPr>
              <a:t>(ωt</a:t>
            </a:r>
            <a:r>
              <a:rPr lang="en-US" dirty="0">
                <a:latin typeface="Comic Sans MS" charset="0"/>
              </a:rPr>
              <a:t>) </a:t>
            </a:r>
          </a:p>
        </p:txBody>
      </p:sp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4419600" y="3352800"/>
            <a:ext cx="30114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  <a:sym typeface="Wingdings" charset="2"/>
              </a:rPr>
              <a:t> only works if B=0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  <p:bldP spid="68622" grpId="0"/>
      <p:bldP spid="68623" grpId="0"/>
      <p:bldP spid="686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2DB818-1A66-BF4E-B6FC-25A499C4E69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746125" y="2554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397" name="Rectangle 3"/>
          <p:cNvSpPr>
            <a:spLocks noChangeArrowheads="1"/>
          </p:cNvSpPr>
          <p:nvPr/>
        </p:nvSpPr>
        <p:spPr bwMode="auto">
          <a:xfrm>
            <a:off x="152400" y="1981200"/>
            <a:ext cx="5181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Which boundary conditions need to be satisfied? </a:t>
            </a:r>
          </a:p>
          <a:p>
            <a:r>
              <a:rPr lang="en-US"/>
              <a:t>I. y(x,t) = 0 at x=0 and x=L</a:t>
            </a: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228600" y="228600"/>
          <a:ext cx="2425700" cy="1158875"/>
        </p:xfrm>
        <a:graphic>
          <a:graphicData uri="http://schemas.openxmlformats.org/presentationml/2006/ole">
            <p:oleObj spid="_x0000_s59394" name="Equation" r:id="rId4" imgW="876697" imgH="419497" progId="Equation.3">
              <p:embed/>
            </p:oleObj>
          </a:graphicData>
        </a:graphic>
      </p:graphicFrame>
      <p:sp>
        <p:nvSpPr>
          <p:cNvPr id="59398" name="Line 5"/>
          <p:cNvSpPr>
            <a:spLocks noChangeShapeType="1"/>
          </p:cNvSpPr>
          <p:nvPr/>
        </p:nvSpPr>
        <p:spPr bwMode="auto">
          <a:xfrm>
            <a:off x="3733800" y="60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Line 6"/>
          <p:cNvSpPr>
            <a:spLocks noChangeShapeType="1"/>
          </p:cNvSpPr>
          <p:nvPr/>
        </p:nvSpPr>
        <p:spPr bwMode="auto">
          <a:xfrm>
            <a:off x="8077200" y="68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3733800" y="8382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3327400" y="-76200"/>
            <a:ext cx="3149600" cy="2146300"/>
          </a:xfrm>
          <a:custGeom>
            <a:avLst/>
            <a:gdLst>
              <a:gd name="T0" fmla="*/ 3078911 w 3208"/>
              <a:gd name="T1" fmla="*/ 431800 h 1352"/>
              <a:gd name="T2" fmla="*/ 2937532 w 3208"/>
              <a:gd name="T3" fmla="*/ 203200 h 1352"/>
              <a:gd name="T4" fmla="*/ 2183513 w 3208"/>
              <a:gd name="T5" fmla="*/ 584200 h 1352"/>
              <a:gd name="T6" fmla="*/ 1005359 w 3208"/>
              <a:gd name="T7" fmla="*/ 50800 h 1352"/>
              <a:gd name="T8" fmla="*/ 251340 w 3208"/>
              <a:gd name="T9" fmla="*/ 279400 h 1352"/>
              <a:gd name="T10" fmla="*/ 62835 w 3208"/>
              <a:gd name="T11" fmla="*/ 1270000 h 1352"/>
              <a:gd name="T12" fmla="*/ 628349 w 3208"/>
              <a:gd name="T13" fmla="*/ 2108200 h 1352"/>
              <a:gd name="T14" fmla="*/ 1947882 w 3208"/>
              <a:gd name="T15" fmla="*/ 1498600 h 1352"/>
              <a:gd name="T16" fmla="*/ 2419144 w 3208"/>
              <a:gd name="T17" fmla="*/ 1270000 h 1352"/>
              <a:gd name="T18" fmla="*/ 3031785 w 3208"/>
              <a:gd name="T19" fmla="*/ 1574800 h 1352"/>
              <a:gd name="T20" fmla="*/ 3126037 w 3208"/>
              <a:gd name="T21" fmla="*/ 889000 h 1352"/>
              <a:gd name="T22" fmla="*/ 3078911 w 3208"/>
              <a:gd name="T23" fmla="*/ 279400 h 13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08"/>
              <a:gd name="T37" fmla="*/ 0 h 1352"/>
              <a:gd name="T38" fmla="*/ 3208 w 3208"/>
              <a:gd name="T39" fmla="*/ 1352 h 135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08" h="1352">
                <a:moveTo>
                  <a:pt x="3136" y="272"/>
                </a:moveTo>
                <a:cubicBezTo>
                  <a:pt x="3140" y="192"/>
                  <a:pt x="3144" y="112"/>
                  <a:pt x="2992" y="128"/>
                </a:cubicBezTo>
                <a:cubicBezTo>
                  <a:pt x="2840" y="144"/>
                  <a:pt x="2552" y="384"/>
                  <a:pt x="2224" y="368"/>
                </a:cubicBezTo>
                <a:cubicBezTo>
                  <a:pt x="1896" y="352"/>
                  <a:pt x="1352" y="64"/>
                  <a:pt x="1024" y="32"/>
                </a:cubicBezTo>
                <a:cubicBezTo>
                  <a:pt x="696" y="0"/>
                  <a:pt x="416" y="48"/>
                  <a:pt x="256" y="176"/>
                </a:cubicBezTo>
                <a:cubicBezTo>
                  <a:pt x="96" y="304"/>
                  <a:pt x="0" y="608"/>
                  <a:pt x="64" y="800"/>
                </a:cubicBezTo>
                <a:cubicBezTo>
                  <a:pt x="128" y="992"/>
                  <a:pt x="320" y="1304"/>
                  <a:pt x="640" y="1328"/>
                </a:cubicBezTo>
                <a:cubicBezTo>
                  <a:pt x="960" y="1352"/>
                  <a:pt x="1680" y="1032"/>
                  <a:pt x="1984" y="944"/>
                </a:cubicBezTo>
                <a:cubicBezTo>
                  <a:pt x="2288" y="856"/>
                  <a:pt x="2280" y="792"/>
                  <a:pt x="2464" y="800"/>
                </a:cubicBezTo>
                <a:cubicBezTo>
                  <a:pt x="2648" y="808"/>
                  <a:pt x="2968" y="1032"/>
                  <a:pt x="3088" y="992"/>
                </a:cubicBezTo>
                <a:cubicBezTo>
                  <a:pt x="3208" y="952"/>
                  <a:pt x="3176" y="696"/>
                  <a:pt x="3184" y="560"/>
                </a:cubicBezTo>
                <a:cubicBezTo>
                  <a:pt x="3192" y="424"/>
                  <a:pt x="3164" y="300"/>
                  <a:pt x="3136" y="1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Rectangle 9"/>
          <p:cNvSpPr>
            <a:spLocks noChangeArrowheads="1"/>
          </p:cNvSpPr>
          <p:nvPr/>
        </p:nvSpPr>
        <p:spPr bwMode="auto">
          <a:xfrm>
            <a:off x="6461125" y="644525"/>
            <a:ext cx="2438400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Text Box 10"/>
          <p:cNvSpPr txBox="1">
            <a:spLocks noChangeArrowheads="1"/>
          </p:cNvSpPr>
          <p:nvPr/>
        </p:nvSpPr>
        <p:spPr bwMode="auto">
          <a:xfrm>
            <a:off x="3565525" y="8778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9404" name="Text Box 11"/>
          <p:cNvSpPr txBox="1">
            <a:spLocks noChangeArrowheads="1"/>
          </p:cNvSpPr>
          <p:nvPr/>
        </p:nvSpPr>
        <p:spPr bwMode="auto">
          <a:xfrm>
            <a:off x="7920038" y="8382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152400" y="3200400"/>
            <a:ext cx="579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y(x,t</a:t>
            </a:r>
            <a:r>
              <a:rPr lang="en-US" dirty="0"/>
              <a:t>) = </a:t>
            </a:r>
            <a:r>
              <a:rPr lang="en-US" dirty="0" err="1"/>
              <a:t>Asin(kx)cos</a:t>
            </a:r>
            <a:r>
              <a:rPr lang="en-US" dirty="0" err="1" smtClean="0"/>
              <a:t>(ωt</a:t>
            </a:r>
            <a:r>
              <a:rPr lang="en-US" dirty="0"/>
              <a:t>) +</a:t>
            </a:r>
            <a:r>
              <a:rPr lang="en-US" dirty="0" err="1"/>
              <a:t>Bcos(kx)sin</a:t>
            </a:r>
            <a:r>
              <a:rPr lang="en-US" dirty="0" err="1" smtClean="0"/>
              <a:t>(ωt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>
              <a:sym typeface="Wingdings" charset="2"/>
            </a:endParaRPr>
          </a:p>
          <a:p>
            <a:endParaRPr lang="en-US" dirty="0"/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2667000" y="3886200"/>
            <a:ext cx="396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ym typeface="Wingdings" charset="2"/>
              </a:rPr>
              <a:t>At x=</a:t>
            </a:r>
            <a:r>
              <a:rPr lang="en-US" dirty="0" err="1">
                <a:sym typeface="Wingdings" charset="2"/>
              </a:rPr>
              <a:t>L</a:t>
            </a:r>
            <a:r>
              <a:rPr lang="en-US" dirty="0">
                <a:sym typeface="Wingdings" charset="2"/>
              </a:rPr>
              <a:t>:</a:t>
            </a:r>
          </a:p>
          <a:p>
            <a:r>
              <a:rPr lang="en-US" dirty="0" err="1">
                <a:sym typeface="Wingdings" charset="2"/>
              </a:rPr>
              <a:t>y</a:t>
            </a:r>
            <a:r>
              <a:rPr lang="en-US" dirty="0">
                <a:sym typeface="Wingdings" charset="2"/>
              </a:rPr>
              <a:t>= </a:t>
            </a:r>
            <a:r>
              <a:rPr lang="en-US" dirty="0" err="1">
                <a:sym typeface="Wingdings" charset="2"/>
              </a:rPr>
              <a:t>Asin(kL)cos</a:t>
            </a:r>
            <a:r>
              <a:rPr lang="en-US" dirty="0" err="1" smtClean="0">
                <a:sym typeface="Wingdings" charset="2"/>
              </a:rPr>
              <a:t>(</a:t>
            </a:r>
            <a:r>
              <a:rPr lang="en-US" dirty="0" err="1" smtClean="0"/>
              <a:t>ω</a:t>
            </a:r>
            <a:r>
              <a:rPr lang="en-US" dirty="0" err="1" smtClean="0">
                <a:sym typeface="Wingdings" charset="2"/>
              </a:rPr>
              <a:t>t</a:t>
            </a:r>
            <a:r>
              <a:rPr lang="en-US" dirty="0">
                <a:sym typeface="Wingdings" charset="2"/>
              </a:rPr>
              <a:t>)= 0    </a:t>
            </a:r>
          </a:p>
          <a:p>
            <a:r>
              <a:rPr lang="en-US" dirty="0" err="1">
                <a:sym typeface="Wingdings" charset="2"/>
              </a:rPr>
              <a:t></a:t>
            </a:r>
            <a:r>
              <a:rPr lang="en-US" dirty="0">
                <a:sym typeface="Wingdings" charset="2"/>
              </a:rPr>
              <a:t> </a:t>
            </a:r>
            <a:r>
              <a:rPr lang="en-US" dirty="0" err="1">
                <a:sym typeface="Wingdings" charset="2"/>
              </a:rPr>
              <a:t>sin(kL</a:t>
            </a:r>
            <a:r>
              <a:rPr lang="en-US" dirty="0">
                <a:sym typeface="Wingdings" charset="2"/>
              </a:rPr>
              <a:t>)=0</a:t>
            </a:r>
          </a:p>
          <a:p>
            <a:r>
              <a:rPr lang="en-US" dirty="0" err="1">
                <a:sym typeface="Wingdings" charset="2"/>
              </a:rPr>
              <a:t></a:t>
            </a:r>
            <a:r>
              <a:rPr lang="en-US" dirty="0">
                <a:sym typeface="Wingdings" charset="2"/>
              </a:rPr>
              <a:t> </a:t>
            </a:r>
            <a:r>
              <a:rPr lang="en-US" dirty="0" err="1">
                <a:sym typeface="Wingdings" charset="2"/>
              </a:rPr>
              <a:t>kL</a:t>
            </a:r>
            <a:r>
              <a:rPr lang="en-US" dirty="0">
                <a:sym typeface="Wingdings" charset="2"/>
              </a:rPr>
              <a:t> = </a:t>
            </a:r>
            <a:r>
              <a:rPr lang="en-US" dirty="0" err="1" smtClean="0">
                <a:sym typeface="Wingdings" charset="2"/>
              </a:rPr>
              <a:t>nπ</a:t>
            </a:r>
            <a:r>
              <a:rPr lang="en-US" dirty="0" smtClean="0">
                <a:sym typeface="Wingdings" charset="2"/>
              </a:rPr>
              <a:t> </a:t>
            </a:r>
            <a:r>
              <a:rPr lang="en-US" dirty="0">
                <a:sym typeface="Wingdings" charset="2"/>
              </a:rPr>
              <a:t>(</a:t>
            </a:r>
            <a:r>
              <a:rPr lang="en-US" dirty="0" err="1">
                <a:sym typeface="Wingdings" charset="2"/>
              </a:rPr>
              <a:t>n</a:t>
            </a:r>
            <a:r>
              <a:rPr lang="en-US" dirty="0">
                <a:sym typeface="Wingdings" charset="2"/>
              </a:rPr>
              <a:t>=1,2,3, … )</a:t>
            </a:r>
          </a:p>
          <a:p>
            <a:r>
              <a:rPr lang="en-US" dirty="0" err="1">
                <a:sym typeface="Wingdings" charset="2"/>
              </a:rPr>
              <a:t></a:t>
            </a:r>
            <a:r>
              <a:rPr lang="en-US" dirty="0">
                <a:sym typeface="Wingdings" charset="2"/>
              </a:rPr>
              <a:t> </a:t>
            </a:r>
            <a:r>
              <a:rPr lang="en-US" dirty="0" err="1">
                <a:sym typeface="Wingdings" charset="2"/>
              </a:rPr>
              <a:t>k</a:t>
            </a:r>
            <a:r>
              <a:rPr lang="en-US" dirty="0">
                <a:sym typeface="Wingdings" charset="2"/>
              </a:rPr>
              <a:t>=</a:t>
            </a:r>
            <a:r>
              <a:rPr lang="en-US" dirty="0" err="1" smtClean="0">
                <a:sym typeface="Wingdings" charset="2"/>
              </a:rPr>
              <a:t>nπ/</a:t>
            </a:r>
            <a:r>
              <a:rPr lang="en-US" dirty="0" err="1">
                <a:sym typeface="Wingdings" charset="2"/>
              </a:rPr>
              <a:t>L</a:t>
            </a:r>
            <a:endParaRPr lang="en-US" dirty="0">
              <a:sym typeface="Wingdings" charset="2"/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990600" y="5867400"/>
            <a:ext cx="4038600" cy="461665"/>
          </a:xfrm>
          <a:prstGeom prst="rect">
            <a:avLst/>
          </a:prstGeom>
          <a:noFill/>
          <a:ln w="28575">
            <a:solidFill>
              <a:srgbClr val="08780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y(x,t</a:t>
            </a:r>
            <a:r>
              <a:rPr lang="en-US" dirty="0"/>
              <a:t>) = </a:t>
            </a:r>
            <a:r>
              <a:rPr lang="en-US" dirty="0" err="1"/>
              <a:t>Asin(</a:t>
            </a:r>
            <a:r>
              <a:rPr lang="en-US" dirty="0" err="1" smtClean="0"/>
              <a:t>nπx</a:t>
            </a:r>
            <a:r>
              <a:rPr lang="en-US" dirty="0" err="1"/>
              <a:t>/L)cos</a:t>
            </a:r>
            <a:r>
              <a:rPr lang="en-US" dirty="0" err="1" smtClean="0"/>
              <a:t>(ωt</a:t>
            </a:r>
            <a:r>
              <a:rPr lang="en-US" dirty="0"/>
              <a:t>)</a:t>
            </a:r>
          </a:p>
        </p:txBody>
      </p:sp>
      <p:pic>
        <p:nvPicPr>
          <p:cNvPr id="70671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3124200"/>
            <a:ext cx="27717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6553200" y="2971800"/>
            <a:ext cx="70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n=1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6629400" y="3733800"/>
            <a:ext cx="70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n=2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6613525" y="4419600"/>
            <a:ext cx="70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n=3</a:t>
            </a:r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152400" y="3886200"/>
            <a:ext cx="4572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At x=0: </a:t>
            </a:r>
          </a:p>
          <a:p>
            <a:r>
              <a:rPr lang="en-US" dirty="0" err="1"/>
              <a:t>y</a:t>
            </a:r>
            <a:r>
              <a:rPr lang="en-US" dirty="0"/>
              <a:t> = </a:t>
            </a:r>
            <a:r>
              <a:rPr lang="en-US" dirty="0" err="1"/>
              <a:t>Bsin</a:t>
            </a:r>
            <a:r>
              <a:rPr lang="en-US" dirty="0" err="1" smtClean="0"/>
              <a:t>(ωt</a:t>
            </a:r>
            <a:r>
              <a:rPr lang="en-US" dirty="0"/>
              <a:t>) = 0    </a:t>
            </a:r>
          </a:p>
          <a:p>
            <a:r>
              <a:rPr lang="en-US" dirty="0" err="1">
                <a:sym typeface="Wingdings" charset="2"/>
              </a:rPr>
              <a:t></a:t>
            </a:r>
            <a:r>
              <a:rPr lang="en-US" dirty="0">
                <a:sym typeface="Wingdings" charset="2"/>
              </a:rPr>
              <a:t> </a:t>
            </a:r>
            <a:r>
              <a:rPr lang="en-US" dirty="0" err="1">
                <a:sym typeface="Wingdings" charset="2"/>
              </a:rPr>
              <a:t>B</a:t>
            </a:r>
            <a:r>
              <a:rPr lang="en-US" dirty="0">
                <a:sym typeface="Wingdings" charset="2"/>
              </a:rPr>
              <a:t>=0</a:t>
            </a:r>
          </a:p>
        </p:txBody>
      </p:sp>
      <p:sp>
        <p:nvSpPr>
          <p:cNvPr id="59416" name="Rectangle 23"/>
          <p:cNvSpPr>
            <a:spLocks noChangeArrowheads="1"/>
          </p:cNvSpPr>
          <p:nvPr/>
        </p:nvSpPr>
        <p:spPr bwMode="auto">
          <a:xfrm>
            <a:off x="-676275" y="7735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417" name="Rectangle 24"/>
          <p:cNvSpPr>
            <a:spLocks noChangeArrowheads="1"/>
          </p:cNvSpPr>
          <p:nvPr/>
        </p:nvSpPr>
        <p:spPr bwMode="auto">
          <a:xfrm>
            <a:off x="-1019175" y="8396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8" grpId="0"/>
      <p:bldP spid="70669" grpId="0"/>
      <p:bldP spid="70670" grpId="0" animBg="1"/>
      <p:bldP spid="70673" grpId="0"/>
      <p:bldP spid="70674" grpId="0"/>
      <p:bldP spid="70675" grpId="0"/>
      <p:bldP spid="706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CFBE3-D8F5-F548-9C20-B6AD854FDC9D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61443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25" y="1228725"/>
            <a:ext cx="45624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90488"/>
            <a:ext cx="404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With Wave on Violin String:  </a:t>
            </a: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1066800" y="547688"/>
            <a:ext cx="7712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Find: Only certain values of </a:t>
            </a:r>
            <a:r>
              <a:rPr lang="en-US" dirty="0" err="1"/>
              <a:t>k</a:t>
            </a:r>
            <a:r>
              <a:rPr lang="en-US" dirty="0"/>
              <a:t> (and thus</a:t>
            </a:r>
            <a:r>
              <a:rPr lang="en-US" dirty="0" smtClean="0"/>
              <a:t> </a:t>
            </a:r>
            <a:r>
              <a:rPr lang="en-US" dirty="0" err="1" smtClean="0"/>
              <a:t>λ</a:t>
            </a:r>
            <a:r>
              <a:rPr lang="en-US" dirty="0" smtClean="0"/>
              <a:t>) </a:t>
            </a:r>
            <a:r>
              <a:rPr lang="en-US" dirty="0"/>
              <a:t>allowed</a:t>
            </a:r>
          </a:p>
          <a:p>
            <a:r>
              <a:rPr lang="en-US" dirty="0"/>
              <a:t>	</a:t>
            </a:r>
            <a:r>
              <a:rPr lang="en-US" dirty="0" err="1">
                <a:sym typeface="Wingdings" charset="2"/>
              </a:rPr>
              <a:t></a:t>
            </a:r>
            <a:r>
              <a:rPr lang="en-US" dirty="0">
                <a:sym typeface="Wingdings" charset="2"/>
              </a:rPr>
              <a:t> </a:t>
            </a:r>
            <a:r>
              <a:rPr lang="en-US" dirty="0"/>
              <a:t>because of boundary conditions for solution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0" y="4533900"/>
            <a:ext cx="90011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Exactly same for</a:t>
            </a:r>
            <a:r>
              <a:rPr lang="en-US" dirty="0" smtClean="0"/>
              <a:t> electrons </a:t>
            </a:r>
            <a:r>
              <a:rPr lang="en-US" dirty="0"/>
              <a:t>in atoms: </a:t>
            </a:r>
          </a:p>
          <a:p>
            <a:r>
              <a:rPr lang="en-US" dirty="0"/>
              <a:t>	Find: Quantization of </a:t>
            </a:r>
            <a:r>
              <a:rPr lang="en-US" dirty="0" smtClean="0"/>
              <a:t>electron </a:t>
            </a:r>
            <a:r>
              <a:rPr lang="en-US" dirty="0"/>
              <a:t>energies (wavelengths) … </a:t>
            </a:r>
          </a:p>
          <a:p>
            <a:r>
              <a:rPr lang="en-US" dirty="0"/>
              <a:t>		</a:t>
            </a:r>
            <a:r>
              <a:rPr lang="en-US" dirty="0" err="1">
                <a:sym typeface="Wingdings" charset="2"/>
              </a:rPr>
              <a:t></a:t>
            </a:r>
            <a:r>
              <a:rPr lang="en-US" dirty="0">
                <a:sym typeface="Wingdings" charset="2"/>
              </a:rPr>
              <a:t> </a:t>
            </a:r>
            <a:r>
              <a:rPr lang="en-US" dirty="0"/>
              <a:t>from boundary conditions for solutions </a:t>
            </a:r>
          </a:p>
          <a:p>
            <a:r>
              <a:rPr lang="en-US" dirty="0"/>
              <a:t>	</a:t>
            </a:r>
            <a:r>
              <a:rPr lang="en-US" dirty="0" smtClean="0"/>
              <a:t>	      to </a:t>
            </a:r>
            <a:r>
              <a:rPr lang="en-US" u="sng" dirty="0"/>
              <a:t>Schrodinger’s Equation</a:t>
            </a:r>
            <a:r>
              <a:rPr lang="en-US" dirty="0"/>
              <a:t>. 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0" y="2851150"/>
            <a:ext cx="78138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Same as for electromagnetic wave in microwave </a:t>
            </a:r>
            <a:r>
              <a:rPr lang="en-US" dirty="0" smtClean="0"/>
              <a:t>oven:  </a:t>
            </a:r>
            <a:endParaRPr lang="en-US" dirty="0"/>
          </a:p>
        </p:txBody>
      </p:sp>
      <p:pic>
        <p:nvPicPr>
          <p:cNvPr id="72719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4050" y="3249613"/>
            <a:ext cx="46863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/>
      <p:bldP spid="727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67247B-3B9C-C74F-B2FB-DCD1DCAE263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3491" name="Line 2"/>
          <p:cNvSpPr>
            <a:spLocks noChangeShapeType="1"/>
          </p:cNvSpPr>
          <p:nvPr/>
        </p:nvSpPr>
        <p:spPr bwMode="auto">
          <a:xfrm>
            <a:off x="6497638" y="722313"/>
            <a:ext cx="1587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Line 3"/>
          <p:cNvSpPr>
            <a:spLocks noChangeShapeType="1"/>
          </p:cNvSpPr>
          <p:nvPr/>
        </p:nvSpPr>
        <p:spPr bwMode="auto">
          <a:xfrm flipH="1" flipV="1">
            <a:off x="4572000" y="1168400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8305800" y="1082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63494" name="Text Box 5"/>
          <p:cNvSpPr txBox="1">
            <a:spLocks noChangeArrowheads="1"/>
          </p:cNvSpPr>
          <p:nvPr/>
        </p:nvSpPr>
        <p:spPr bwMode="auto">
          <a:xfrm>
            <a:off x="6253163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63495" name="Line 6"/>
          <p:cNvSpPr>
            <a:spLocks noChangeShapeType="1"/>
          </p:cNvSpPr>
          <p:nvPr/>
        </p:nvSpPr>
        <p:spPr bwMode="auto">
          <a:xfrm>
            <a:off x="6497638" y="2082800"/>
            <a:ext cx="1587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6" name="Line 7"/>
          <p:cNvSpPr>
            <a:spLocks noChangeShapeType="1"/>
          </p:cNvSpPr>
          <p:nvPr/>
        </p:nvSpPr>
        <p:spPr bwMode="auto">
          <a:xfrm flipH="1" flipV="1">
            <a:off x="4572000" y="2528888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Line 8"/>
          <p:cNvSpPr>
            <a:spLocks noChangeShapeType="1"/>
          </p:cNvSpPr>
          <p:nvPr/>
        </p:nvSpPr>
        <p:spPr bwMode="auto">
          <a:xfrm flipV="1">
            <a:off x="5038725" y="2497138"/>
            <a:ext cx="19050" cy="39687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Text Box 9"/>
          <p:cNvSpPr txBox="1">
            <a:spLocks noChangeArrowheads="1"/>
          </p:cNvSpPr>
          <p:nvPr/>
        </p:nvSpPr>
        <p:spPr bwMode="auto">
          <a:xfrm>
            <a:off x="8305800" y="24431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63499" name="Text Box 10"/>
          <p:cNvSpPr txBox="1">
            <a:spLocks noChangeArrowheads="1"/>
          </p:cNvSpPr>
          <p:nvPr/>
        </p:nvSpPr>
        <p:spPr bwMode="auto">
          <a:xfrm>
            <a:off x="6253163" y="16652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63500" name="Line 11"/>
          <p:cNvSpPr>
            <a:spLocks noChangeShapeType="1"/>
          </p:cNvSpPr>
          <p:nvPr/>
        </p:nvSpPr>
        <p:spPr bwMode="auto">
          <a:xfrm>
            <a:off x="6497638" y="3567113"/>
            <a:ext cx="1587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Line 12"/>
          <p:cNvSpPr>
            <a:spLocks noChangeShapeType="1"/>
          </p:cNvSpPr>
          <p:nvPr/>
        </p:nvSpPr>
        <p:spPr bwMode="auto">
          <a:xfrm flipH="1" flipV="1">
            <a:off x="4572000" y="4013200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Freeform 13"/>
          <p:cNvSpPr>
            <a:spLocks/>
          </p:cNvSpPr>
          <p:nvPr/>
        </p:nvSpPr>
        <p:spPr bwMode="auto">
          <a:xfrm>
            <a:off x="5057775" y="3943350"/>
            <a:ext cx="28575" cy="38100"/>
          </a:xfrm>
          <a:custGeom>
            <a:avLst/>
            <a:gdLst>
              <a:gd name="T0" fmla="*/ 0 w 18"/>
              <a:gd name="T1" fmla="*/ 38100 h 78"/>
              <a:gd name="T2" fmla="*/ 9525 w 18"/>
              <a:gd name="T3" fmla="*/ 17585 h 78"/>
              <a:gd name="T4" fmla="*/ 28575 w 18"/>
              <a:gd name="T5" fmla="*/ 0 h 78"/>
              <a:gd name="T6" fmla="*/ 0 60000 65536"/>
              <a:gd name="T7" fmla="*/ 0 60000 65536"/>
              <a:gd name="T8" fmla="*/ 0 60000 65536"/>
              <a:gd name="T9" fmla="*/ 0 w 18"/>
              <a:gd name="T10" fmla="*/ 0 h 78"/>
              <a:gd name="T11" fmla="*/ 18 w 18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78">
                <a:moveTo>
                  <a:pt x="0" y="78"/>
                </a:moveTo>
                <a:lnTo>
                  <a:pt x="6" y="36"/>
                </a:lnTo>
                <a:lnTo>
                  <a:pt x="18" y="0"/>
                </a:lnTo>
              </a:path>
            </a:pathLst>
          </a:cu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3" name="Text Box 14"/>
          <p:cNvSpPr txBox="1">
            <a:spLocks noChangeArrowheads="1"/>
          </p:cNvSpPr>
          <p:nvPr/>
        </p:nvSpPr>
        <p:spPr bwMode="auto">
          <a:xfrm>
            <a:off x="8305800" y="3927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63504" name="Text Box 15"/>
          <p:cNvSpPr txBox="1">
            <a:spLocks noChangeArrowheads="1"/>
          </p:cNvSpPr>
          <p:nvPr/>
        </p:nvSpPr>
        <p:spPr bwMode="auto">
          <a:xfrm>
            <a:off x="6253163" y="314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63505" name="Oval 16"/>
          <p:cNvSpPr>
            <a:spLocks noChangeArrowheads="1"/>
          </p:cNvSpPr>
          <p:nvPr/>
        </p:nvSpPr>
        <p:spPr bwMode="auto">
          <a:xfrm>
            <a:off x="4953000" y="246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6" name="Oval 17"/>
          <p:cNvSpPr>
            <a:spLocks noChangeArrowheads="1"/>
          </p:cNvSpPr>
          <p:nvPr/>
        </p:nvSpPr>
        <p:spPr bwMode="auto">
          <a:xfrm>
            <a:off x="7848600" y="3948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7" name="Text Box 18"/>
          <p:cNvSpPr txBox="1">
            <a:spLocks noChangeArrowheads="1"/>
          </p:cNvSpPr>
          <p:nvPr/>
        </p:nvSpPr>
        <p:spPr bwMode="auto">
          <a:xfrm>
            <a:off x="685800" y="533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Case I: no fixed ends</a:t>
            </a:r>
          </a:p>
        </p:txBody>
      </p:sp>
      <p:sp>
        <p:nvSpPr>
          <p:cNvPr id="63508" name="Text Box 19"/>
          <p:cNvSpPr txBox="1">
            <a:spLocks noChangeArrowheads="1"/>
          </p:cNvSpPr>
          <p:nvPr/>
        </p:nvSpPr>
        <p:spPr bwMode="auto">
          <a:xfrm>
            <a:off x="685800" y="2133600"/>
            <a:ext cx="314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Case II: one fixed end</a:t>
            </a:r>
          </a:p>
        </p:txBody>
      </p:sp>
      <p:sp>
        <p:nvSpPr>
          <p:cNvPr id="63509" name="Text Box 20"/>
          <p:cNvSpPr txBox="1">
            <a:spLocks noChangeArrowheads="1"/>
          </p:cNvSpPr>
          <p:nvPr/>
        </p:nvSpPr>
        <p:spPr bwMode="auto">
          <a:xfrm>
            <a:off x="685800" y="3733800"/>
            <a:ext cx="336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Case III, two fixed end: </a:t>
            </a:r>
          </a:p>
        </p:txBody>
      </p:sp>
      <p:sp>
        <p:nvSpPr>
          <p:cNvPr id="63510" name="Text Box 21"/>
          <p:cNvSpPr txBox="1">
            <a:spLocks noChangeArrowheads="1"/>
          </p:cNvSpPr>
          <p:nvPr/>
        </p:nvSpPr>
        <p:spPr bwMode="auto">
          <a:xfrm>
            <a:off x="212725" y="39688"/>
            <a:ext cx="213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Three strings: </a:t>
            </a:r>
          </a:p>
        </p:txBody>
      </p:sp>
      <p:sp>
        <p:nvSpPr>
          <p:cNvPr id="63511" name="Text Box 22"/>
          <p:cNvSpPr txBox="1">
            <a:spLocks noChangeArrowheads="1"/>
          </p:cNvSpPr>
          <p:nvPr/>
        </p:nvSpPr>
        <p:spPr bwMode="auto">
          <a:xfrm>
            <a:off x="136525" y="4572000"/>
            <a:ext cx="90074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For which of these cases, do you expect to have only certain frequencies or wavelengths allowed… that is for which cases will the allowed frequencies be quantized.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/>
              <a:t>. I only    </a:t>
            </a:r>
            <a:r>
              <a:rPr lang="en-US" dirty="0" err="1"/>
              <a:t>b</a:t>
            </a:r>
            <a:r>
              <a:rPr lang="en-US" dirty="0"/>
              <a:t>. II only       </a:t>
            </a:r>
            <a:r>
              <a:rPr lang="en-US" dirty="0" err="1"/>
              <a:t>c</a:t>
            </a:r>
            <a:r>
              <a:rPr lang="en-US" dirty="0"/>
              <a:t>. III only       </a:t>
            </a:r>
            <a:r>
              <a:rPr lang="en-US" dirty="0" err="1"/>
              <a:t>d</a:t>
            </a:r>
            <a:r>
              <a:rPr lang="en-US" dirty="0"/>
              <a:t>. more than one</a:t>
            </a:r>
          </a:p>
        </p:txBody>
      </p:sp>
      <p:sp>
        <p:nvSpPr>
          <p:cNvPr id="63512" name="Line 23"/>
          <p:cNvSpPr>
            <a:spLocks noChangeShapeType="1"/>
          </p:cNvSpPr>
          <p:nvPr/>
        </p:nvSpPr>
        <p:spPr bwMode="auto">
          <a:xfrm>
            <a:off x="5048250" y="1158875"/>
            <a:ext cx="2971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3" name="Line 24"/>
          <p:cNvSpPr>
            <a:spLocks noChangeShapeType="1"/>
          </p:cNvSpPr>
          <p:nvPr/>
        </p:nvSpPr>
        <p:spPr bwMode="auto">
          <a:xfrm>
            <a:off x="5086350" y="2527300"/>
            <a:ext cx="2971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4" name="Line 25"/>
          <p:cNvSpPr>
            <a:spLocks noChangeShapeType="1"/>
          </p:cNvSpPr>
          <p:nvPr/>
        </p:nvSpPr>
        <p:spPr bwMode="auto">
          <a:xfrm>
            <a:off x="5038725" y="4019550"/>
            <a:ext cx="28098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5" name="Oval 26"/>
          <p:cNvSpPr>
            <a:spLocks noChangeArrowheads="1"/>
          </p:cNvSpPr>
          <p:nvPr/>
        </p:nvSpPr>
        <p:spPr bwMode="auto">
          <a:xfrm>
            <a:off x="4953000" y="3948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83A158-BAAF-A34F-B99B-51745427BB2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5539" name="Line 2"/>
          <p:cNvSpPr>
            <a:spLocks noChangeShapeType="1"/>
          </p:cNvSpPr>
          <p:nvPr/>
        </p:nvSpPr>
        <p:spPr bwMode="auto">
          <a:xfrm>
            <a:off x="6497638" y="722313"/>
            <a:ext cx="1587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0" name="Line 3"/>
          <p:cNvSpPr>
            <a:spLocks noChangeShapeType="1"/>
          </p:cNvSpPr>
          <p:nvPr/>
        </p:nvSpPr>
        <p:spPr bwMode="auto">
          <a:xfrm flipH="1" flipV="1">
            <a:off x="4572000" y="1168400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8305800" y="1082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6253163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6497638" y="2082800"/>
            <a:ext cx="1587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 flipH="1" flipV="1">
            <a:off x="4572000" y="2528888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Line 8"/>
          <p:cNvSpPr>
            <a:spLocks noChangeShapeType="1"/>
          </p:cNvSpPr>
          <p:nvPr/>
        </p:nvSpPr>
        <p:spPr bwMode="auto">
          <a:xfrm flipV="1">
            <a:off x="5038725" y="2497138"/>
            <a:ext cx="19050" cy="39687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>
            <a:off x="8305800" y="24431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65547" name="Text Box 10"/>
          <p:cNvSpPr txBox="1">
            <a:spLocks noChangeArrowheads="1"/>
          </p:cNvSpPr>
          <p:nvPr/>
        </p:nvSpPr>
        <p:spPr bwMode="auto">
          <a:xfrm>
            <a:off x="6253163" y="16652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65548" name="Line 11"/>
          <p:cNvSpPr>
            <a:spLocks noChangeShapeType="1"/>
          </p:cNvSpPr>
          <p:nvPr/>
        </p:nvSpPr>
        <p:spPr bwMode="auto">
          <a:xfrm>
            <a:off x="6497638" y="3567113"/>
            <a:ext cx="1587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9" name="Line 12"/>
          <p:cNvSpPr>
            <a:spLocks noChangeShapeType="1"/>
          </p:cNvSpPr>
          <p:nvPr/>
        </p:nvSpPr>
        <p:spPr bwMode="auto">
          <a:xfrm flipH="1" flipV="1">
            <a:off x="4572000" y="4013200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0" name="Freeform 13"/>
          <p:cNvSpPr>
            <a:spLocks/>
          </p:cNvSpPr>
          <p:nvPr/>
        </p:nvSpPr>
        <p:spPr bwMode="auto">
          <a:xfrm>
            <a:off x="5057775" y="3943350"/>
            <a:ext cx="28575" cy="38100"/>
          </a:xfrm>
          <a:custGeom>
            <a:avLst/>
            <a:gdLst>
              <a:gd name="T0" fmla="*/ 0 w 18"/>
              <a:gd name="T1" fmla="*/ 38100 h 78"/>
              <a:gd name="T2" fmla="*/ 9525 w 18"/>
              <a:gd name="T3" fmla="*/ 17585 h 78"/>
              <a:gd name="T4" fmla="*/ 28575 w 18"/>
              <a:gd name="T5" fmla="*/ 0 h 78"/>
              <a:gd name="T6" fmla="*/ 0 60000 65536"/>
              <a:gd name="T7" fmla="*/ 0 60000 65536"/>
              <a:gd name="T8" fmla="*/ 0 60000 65536"/>
              <a:gd name="T9" fmla="*/ 0 w 18"/>
              <a:gd name="T10" fmla="*/ 0 h 78"/>
              <a:gd name="T11" fmla="*/ 18 w 18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78">
                <a:moveTo>
                  <a:pt x="0" y="78"/>
                </a:moveTo>
                <a:lnTo>
                  <a:pt x="6" y="36"/>
                </a:lnTo>
                <a:lnTo>
                  <a:pt x="18" y="0"/>
                </a:lnTo>
              </a:path>
            </a:pathLst>
          </a:cu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1" name="Text Box 14"/>
          <p:cNvSpPr txBox="1">
            <a:spLocks noChangeArrowheads="1"/>
          </p:cNvSpPr>
          <p:nvPr/>
        </p:nvSpPr>
        <p:spPr bwMode="auto">
          <a:xfrm>
            <a:off x="8305800" y="3927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65552" name="Text Box 15"/>
          <p:cNvSpPr txBox="1">
            <a:spLocks noChangeArrowheads="1"/>
          </p:cNvSpPr>
          <p:nvPr/>
        </p:nvSpPr>
        <p:spPr bwMode="auto">
          <a:xfrm>
            <a:off x="6253163" y="314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65553" name="Oval 16"/>
          <p:cNvSpPr>
            <a:spLocks noChangeArrowheads="1"/>
          </p:cNvSpPr>
          <p:nvPr/>
        </p:nvSpPr>
        <p:spPr bwMode="auto">
          <a:xfrm>
            <a:off x="4953000" y="246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4" name="Oval 17"/>
          <p:cNvSpPr>
            <a:spLocks noChangeArrowheads="1"/>
          </p:cNvSpPr>
          <p:nvPr/>
        </p:nvSpPr>
        <p:spPr bwMode="auto">
          <a:xfrm>
            <a:off x="7848600" y="3948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5" name="Text Box 18"/>
          <p:cNvSpPr txBox="1">
            <a:spLocks noChangeArrowheads="1"/>
          </p:cNvSpPr>
          <p:nvPr/>
        </p:nvSpPr>
        <p:spPr bwMode="auto">
          <a:xfrm>
            <a:off x="685800" y="533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Case I: no fixed ends</a:t>
            </a:r>
          </a:p>
        </p:txBody>
      </p:sp>
      <p:sp>
        <p:nvSpPr>
          <p:cNvPr id="65556" name="Text Box 19"/>
          <p:cNvSpPr txBox="1">
            <a:spLocks noChangeArrowheads="1"/>
          </p:cNvSpPr>
          <p:nvPr/>
        </p:nvSpPr>
        <p:spPr bwMode="auto">
          <a:xfrm>
            <a:off x="685800" y="2133600"/>
            <a:ext cx="314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Case II: one fixed end</a:t>
            </a:r>
          </a:p>
        </p:txBody>
      </p:sp>
      <p:sp>
        <p:nvSpPr>
          <p:cNvPr id="65557" name="Text Box 20"/>
          <p:cNvSpPr txBox="1">
            <a:spLocks noChangeArrowheads="1"/>
          </p:cNvSpPr>
          <p:nvPr/>
        </p:nvSpPr>
        <p:spPr bwMode="auto">
          <a:xfrm>
            <a:off x="685800" y="3733800"/>
            <a:ext cx="336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Case III, two fixed end: </a:t>
            </a:r>
          </a:p>
        </p:txBody>
      </p:sp>
      <p:sp>
        <p:nvSpPr>
          <p:cNvPr id="65558" name="Text Box 21"/>
          <p:cNvSpPr txBox="1">
            <a:spLocks noChangeArrowheads="1"/>
          </p:cNvSpPr>
          <p:nvPr/>
        </p:nvSpPr>
        <p:spPr bwMode="auto">
          <a:xfrm>
            <a:off x="212725" y="39688"/>
            <a:ext cx="213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Three strings: </a:t>
            </a:r>
          </a:p>
        </p:txBody>
      </p:sp>
      <p:sp>
        <p:nvSpPr>
          <p:cNvPr id="65559" name="Text Box 22"/>
          <p:cNvSpPr txBox="1">
            <a:spLocks noChangeArrowheads="1"/>
          </p:cNvSpPr>
          <p:nvPr/>
        </p:nvSpPr>
        <p:spPr bwMode="auto">
          <a:xfrm>
            <a:off x="136525" y="4572000"/>
            <a:ext cx="90074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For which of these cases, do you expect to have only certain frequencies or wavelengths allowed… that is for which cases will the allowed frequencies be quantized. </a:t>
            </a:r>
          </a:p>
          <a:p>
            <a:r>
              <a:rPr lang="en-US"/>
              <a:t>a. I only    b. II only       </a:t>
            </a:r>
            <a:r>
              <a:rPr lang="en-US">
                <a:solidFill>
                  <a:srgbClr val="FF0000"/>
                </a:solidFill>
              </a:rPr>
              <a:t>c. III only</a:t>
            </a:r>
            <a:r>
              <a:rPr lang="en-US"/>
              <a:t>       d. more than one</a:t>
            </a:r>
          </a:p>
        </p:txBody>
      </p:sp>
      <p:sp>
        <p:nvSpPr>
          <p:cNvPr id="65560" name="Line 23"/>
          <p:cNvSpPr>
            <a:spLocks noChangeShapeType="1"/>
          </p:cNvSpPr>
          <p:nvPr/>
        </p:nvSpPr>
        <p:spPr bwMode="auto">
          <a:xfrm>
            <a:off x="5048250" y="1158875"/>
            <a:ext cx="2971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1" name="Line 24"/>
          <p:cNvSpPr>
            <a:spLocks noChangeShapeType="1"/>
          </p:cNvSpPr>
          <p:nvPr/>
        </p:nvSpPr>
        <p:spPr bwMode="auto">
          <a:xfrm>
            <a:off x="5086350" y="2527300"/>
            <a:ext cx="2971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2" name="Line 25"/>
          <p:cNvSpPr>
            <a:spLocks noChangeShapeType="1"/>
          </p:cNvSpPr>
          <p:nvPr/>
        </p:nvSpPr>
        <p:spPr bwMode="auto">
          <a:xfrm>
            <a:off x="5038725" y="4019550"/>
            <a:ext cx="28098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3" name="Oval 26"/>
          <p:cNvSpPr>
            <a:spLocks noChangeArrowheads="1"/>
          </p:cNvSpPr>
          <p:nvPr/>
        </p:nvSpPr>
        <p:spPr bwMode="auto">
          <a:xfrm>
            <a:off x="4953000" y="3948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4" name="Text Box 27"/>
          <p:cNvSpPr txBox="1">
            <a:spLocks noChangeArrowheads="1"/>
          </p:cNvSpPr>
          <p:nvPr/>
        </p:nvSpPr>
        <p:spPr bwMode="auto">
          <a:xfrm>
            <a:off x="152400" y="6035675"/>
            <a:ext cx="8778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Quantization came in when applied 2</a:t>
            </a:r>
            <a:r>
              <a:rPr lang="en-US" baseline="30000">
                <a:solidFill>
                  <a:srgbClr val="FF0000"/>
                </a:solidFill>
              </a:rPr>
              <a:t>nd</a:t>
            </a:r>
            <a:r>
              <a:rPr lang="en-US">
                <a:solidFill>
                  <a:srgbClr val="FF0000"/>
                </a:solidFill>
              </a:rPr>
              <a:t> boundary condition, bound on both sides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B61D06-BC68-7E4E-B82C-D472B0C4ACC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306388" y="304800"/>
            <a:ext cx="40465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Electron bound </a:t>
            </a:r>
          </a:p>
          <a:p>
            <a:pPr algn="ctr"/>
            <a:r>
              <a:rPr lang="en-US"/>
              <a:t>in atom (by potential energy)</a:t>
            </a:r>
          </a:p>
        </p:txBody>
      </p:sp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5434013" y="457200"/>
            <a:ext cx="197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Free electron</a:t>
            </a:r>
          </a:p>
        </p:txBody>
      </p:sp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157163" y="4038600"/>
            <a:ext cx="418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Only certain energies allowed</a:t>
            </a:r>
          </a:p>
          <a:p>
            <a:pPr algn="ctr"/>
            <a:r>
              <a:rPr lang="en-US"/>
              <a:t>Quantized energies </a:t>
            </a:r>
          </a:p>
        </p:txBody>
      </p:sp>
      <p:sp>
        <p:nvSpPr>
          <p:cNvPr id="67590" name="Text Box 7"/>
          <p:cNvSpPr txBox="1">
            <a:spLocks noChangeArrowheads="1"/>
          </p:cNvSpPr>
          <p:nvPr/>
        </p:nvSpPr>
        <p:spPr bwMode="auto">
          <a:xfrm>
            <a:off x="5181600" y="41910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Any energy allowed</a:t>
            </a:r>
          </a:p>
        </p:txBody>
      </p:sp>
      <p:grpSp>
        <p:nvGrpSpPr>
          <p:cNvPr id="67591" name="Group 8"/>
          <p:cNvGrpSpPr>
            <a:grpSpLocks/>
          </p:cNvGrpSpPr>
          <p:nvPr/>
        </p:nvGrpSpPr>
        <p:grpSpPr bwMode="auto">
          <a:xfrm flipH="1">
            <a:off x="1155700" y="1684338"/>
            <a:ext cx="962025" cy="2009775"/>
            <a:chOff x="3623" y="2219"/>
            <a:chExt cx="606" cy="1266"/>
          </a:xfrm>
        </p:grpSpPr>
        <p:sp>
          <p:nvSpPr>
            <p:cNvPr id="67608" name="Freeform 9"/>
            <p:cNvSpPr>
              <a:spLocks/>
            </p:cNvSpPr>
            <p:nvPr/>
          </p:nvSpPr>
          <p:spPr bwMode="auto">
            <a:xfrm>
              <a:off x="3623" y="2597"/>
              <a:ext cx="27" cy="888"/>
            </a:xfrm>
            <a:custGeom>
              <a:avLst/>
              <a:gdLst>
                <a:gd name="T0" fmla="*/ 0 w 31"/>
                <a:gd name="T1" fmla="*/ 888 h 390"/>
                <a:gd name="T2" fmla="*/ 4 w 31"/>
                <a:gd name="T3" fmla="*/ 852 h 390"/>
                <a:gd name="T4" fmla="*/ 4 w 31"/>
                <a:gd name="T5" fmla="*/ 817 h 390"/>
                <a:gd name="T6" fmla="*/ 9 w 31"/>
                <a:gd name="T7" fmla="*/ 713 h 390"/>
                <a:gd name="T8" fmla="*/ 13 w 31"/>
                <a:gd name="T9" fmla="*/ 597 h 390"/>
                <a:gd name="T10" fmla="*/ 13 w 31"/>
                <a:gd name="T11" fmla="*/ 467 h 390"/>
                <a:gd name="T12" fmla="*/ 18 w 31"/>
                <a:gd name="T13" fmla="*/ 328 h 390"/>
                <a:gd name="T14" fmla="*/ 23 w 31"/>
                <a:gd name="T15" fmla="*/ 198 h 390"/>
                <a:gd name="T16" fmla="*/ 23 w 31"/>
                <a:gd name="T17" fmla="*/ 93 h 390"/>
                <a:gd name="T18" fmla="*/ 27 w 31"/>
                <a:gd name="T19" fmla="*/ 0 h 3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390"/>
                <a:gd name="T32" fmla="*/ 31 w 31"/>
                <a:gd name="T33" fmla="*/ 390 h 3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390">
                  <a:moveTo>
                    <a:pt x="0" y="390"/>
                  </a:moveTo>
                  <a:lnTo>
                    <a:pt x="5" y="374"/>
                  </a:lnTo>
                  <a:lnTo>
                    <a:pt x="5" y="359"/>
                  </a:lnTo>
                  <a:lnTo>
                    <a:pt x="10" y="313"/>
                  </a:lnTo>
                  <a:lnTo>
                    <a:pt x="15" y="262"/>
                  </a:lnTo>
                  <a:lnTo>
                    <a:pt x="15" y="205"/>
                  </a:lnTo>
                  <a:lnTo>
                    <a:pt x="21" y="144"/>
                  </a:lnTo>
                  <a:lnTo>
                    <a:pt x="26" y="87"/>
                  </a:lnTo>
                  <a:lnTo>
                    <a:pt x="26" y="41"/>
                  </a:lnTo>
                  <a:lnTo>
                    <a:pt x="31" y="0"/>
                  </a:lnTo>
                </a:path>
              </a:pathLst>
            </a:custGeom>
            <a:noFill/>
            <a:ln w="23813">
              <a:solidFill>
                <a:srgbClr val="EE250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9" name="Freeform 10"/>
            <p:cNvSpPr>
              <a:spLocks/>
            </p:cNvSpPr>
            <p:nvPr/>
          </p:nvSpPr>
          <p:spPr bwMode="auto">
            <a:xfrm>
              <a:off x="3657" y="2459"/>
              <a:ext cx="33" cy="138"/>
            </a:xfrm>
            <a:custGeom>
              <a:avLst/>
              <a:gdLst>
                <a:gd name="T0" fmla="*/ 0 w 31"/>
                <a:gd name="T1" fmla="*/ 138 h 128"/>
                <a:gd name="T2" fmla="*/ 5 w 31"/>
                <a:gd name="T3" fmla="*/ 88 h 128"/>
                <a:gd name="T4" fmla="*/ 16 w 31"/>
                <a:gd name="T5" fmla="*/ 50 h 128"/>
                <a:gd name="T6" fmla="*/ 27 w 31"/>
                <a:gd name="T7" fmla="*/ 22 h 128"/>
                <a:gd name="T8" fmla="*/ 33 w 31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28"/>
                <a:gd name="T17" fmla="*/ 31 w 3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28">
                  <a:moveTo>
                    <a:pt x="0" y="128"/>
                  </a:moveTo>
                  <a:lnTo>
                    <a:pt x="5" y="82"/>
                  </a:lnTo>
                  <a:lnTo>
                    <a:pt x="15" y="46"/>
                  </a:lnTo>
                  <a:lnTo>
                    <a:pt x="25" y="20"/>
                  </a:lnTo>
                  <a:lnTo>
                    <a:pt x="31" y="0"/>
                  </a:lnTo>
                </a:path>
              </a:pathLst>
            </a:custGeom>
            <a:noFill/>
            <a:ln w="23813">
              <a:solidFill>
                <a:srgbClr val="EE250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0" name="Freeform 11"/>
            <p:cNvSpPr>
              <a:spLocks/>
            </p:cNvSpPr>
            <p:nvPr/>
          </p:nvSpPr>
          <p:spPr bwMode="auto">
            <a:xfrm>
              <a:off x="3690" y="2386"/>
              <a:ext cx="27" cy="73"/>
            </a:xfrm>
            <a:custGeom>
              <a:avLst/>
              <a:gdLst>
                <a:gd name="T0" fmla="*/ 0 w 25"/>
                <a:gd name="T1" fmla="*/ 73 h 67"/>
                <a:gd name="T2" fmla="*/ 5 w 25"/>
                <a:gd name="T3" fmla="*/ 50 h 67"/>
                <a:gd name="T4" fmla="*/ 11 w 25"/>
                <a:gd name="T5" fmla="*/ 28 h 67"/>
                <a:gd name="T6" fmla="*/ 27 w 25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67"/>
                <a:gd name="T14" fmla="*/ 25 w 25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67">
                  <a:moveTo>
                    <a:pt x="0" y="67"/>
                  </a:moveTo>
                  <a:lnTo>
                    <a:pt x="5" y="46"/>
                  </a:lnTo>
                  <a:lnTo>
                    <a:pt x="10" y="26"/>
                  </a:lnTo>
                  <a:lnTo>
                    <a:pt x="25" y="0"/>
                  </a:lnTo>
                </a:path>
              </a:pathLst>
            </a:custGeom>
            <a:noFill/>
            <a:ln w="23813">
              <a:solidFill>
                <a:srgbClr val="EE250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1" name="Freeform 12"/>
            <p:cNvSpPr>
              <a:spLocks/>
            </p:cNvSpPr>
            <p:nvPr/>
          </p:nvSpPr>
          <p:spPr bwMode="auto">
            <a:xfrm>
              <a:off x="3717" y="2341"/>
              <a:ext cx="34" cy="45"/>
            </a:xfrm>
            <a:custGeom>
              <a:avLst/>
              <a:gdLst>
                <a:gd name="T0" fmla="*/ 0 w 31"/>
                <a:gd name="T1" fmla="*/ 45 h 41"/>
                <a:gd name="T2" fmla="*/ 18 w 31"/>
                <a:gd name="T3" fmla="*/ 18 h 41"/>
                <a:gd name="T4" fmla="*/ 34 w 31"/>
                <a:gd name="T5" fmla="*/ 0 h 41"/>
                <a:gd name="T6" fmla="*/ 0 60000 65536"/>
                <a:gd name="T7" fmla="*/ 0 60000 65536"/>
                <a:gd name="T8" fmla="*/ 0 60000 65536"/>
                <a:gd name="T9" fmla="*/ 0 w 31"/>
                <a:gd name="T10" fmla="*/ 0 h 41"/>
                <a:gd name="T11" fmla="*/ 31 w 31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41">
                  <a:moveTo>
                    <a:pt x="0" y="41"/>
                  </a:moveTo>
                  <a:lnTo>
                    <a:pt x="16" y="16"/>
                  </a:lnTo>
                  <a:lnTo>
                    <a:pt x="31" y="0"/>
                  </a:lnTo>
                </a:path>
              </a:pathLst>
            </a:custGeom>
            <a:noFill/>
            <a:ln w="23813">
              <a:solidFill>
                <a:srgbClr val="EE250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2" name="Freeform 13"/>
            <p:cNvSpPr>
              <a:spLocks/>
            </p:cNvSpPr>
            <p:nvPr/>
          </p:nvSpPr>
          <p:spPr bwMode="auto">
            <a:xfrm>
              <a:off x="3751" y="2314"/>
              <a:ext cx="34" cy="27"/>
            </a:xfrm>
            <a:custGeom>
              <a:avLst/>
              <a:gdLst>
                <a:gd name="T0" fmla="*/ 0 w 31"/>
                <a:gd name="T1" fmla="*/ 27 h 25"/>
                <a:gd name="T2" fmla="*/ 16 w 31"/>
                <a:gd name="T3" fmla="*/ 11 h 25"/>
                <a:gd name="T4" fmla="*/ 34 w 31"/>
                <a:gd name="T5" fmla="*/ 0 h 25"/>
                <a:gd name="T6" fmla="*/ 0 60000 65536"/>
                <a:gd name="T7" fmla="*/ 0 60000 65536"/>
                <a:gd name="T8" fmla="*/ 0 60000 65536"/>
                <a:gd name="T9" fmla="*/ 0 w 31"/>
                <a:gd name="T10" fmla="*/ 0 h 25"/>
                <a:gd name="T11" fmla="*/ 31 w 31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25">
                  <a:moveTo>
                    <a:pt x="0" y="25"/>
                  </a:moveTo>
                  <a:lnTo>
                    <a:pt x="15" y="10"/>
                  </a:lnTo>
                  <a:lnTo>
                    <a:pt x="31" y="0"/>
                  </a:lnTo>
                </a:path>
              </a:pathLst>
            </a:custGeom>
            <a:noFill/>
            <a:ln w="23813">
              <a:solidFill>
                <a:srgbClr val="EE250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3" name="Freeform 14"/>
            <p:cNvSpPr>
              <a:spLocks/>
            </p:cNvSpPr>
            <p:nvPr/>
          </p:nvSpPr>
          <p:spPr bwMode="auto">
            <a:xfrm>
              <a:off x="3785" y="2281"/>
              <a:ext cx="60" cy="33"/>
            </a:xfrm>
            <a:custGeom>
              <a:avLst/>
              <a:gdLst>
                <a:gd name="T0" fmla="*/ 0 w 56"/>
                <a:gd name="T1" fmla="*/ 33 h 31"/>
                <a:gd name="T2" fmla="*/ 27 w 56"/>
                <a:gd name="T3" fmla="*/ 16 h 31"/>
                <a:gd name="T4" fmla="*/ 60 w 56"/>
                <a:gd name="T5" fmla="*/ 0 h 31"/>
                <a:gd name="T6" fmla="*/ 0 60000 65536"/>
                <a:gd name="T7" fmla="*/ 0 60000 65536"/>
                <a:gd name="T8" fmla="*/ 0 60000 65536"/>
                <a:gd name="T9" fmla="*/ 0 w 56"/>
                <a:gd name="T10" fmla="*/ 0 h 31"/>
                <a:gd name="T11" fmla="*/ 56 w 56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31">
                  <a:moveTo>
                    <a:pt x="0" y="31"/>
                  </a:moveTo>
                  <a:lnTo>
                    <a:pt x="25" y="15"/>
                  </a:lnTo>
                  <a:lnTo>
                    <a:pt x="56" y="0"/>
                  </a:lnTo>
                </a:path>
              </a:pathLst>
            </a:custGeom>
            <a:noFill/>
            <a:ln w="23813">
              <a:solidFill>
                <a:srgbClr val="EE250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4" name="Freeform 15"/>
            <p:cNvSpPr>
              <a:spLocks/>
            </p:cNvSpPr>
            <p:nvPr/>
          </p:nvSpPr>
          <p:spPr bwMode="auto">
            <a:xfrm>
              <a:off x="3845" y="2258"/>
              <a:ext cx="68" cy="23"/>
            </a:xfrm>
            <a:custGeom>
              <a:avLst/>
              <a:gdLst>
                <a:gd name="T0" fmla="*/ 0 w 62"/>
                <a:gd name="T1" fmla="*/ 23 h 21"/>
                <a:gd name="T2" fmla="*/ 29 w 62"/>
                <a:gd name="T3" fmla="*/ 12 h 21"/>
                <a:gd name="T4" fmla="*/ 45 w 62"/>
                <a:gd name="T5" fmla="*/ 5 h 21"/>
                <a:gd name="T6" fmla="*/ 68 w 62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21"/>
                <a:gd name="T14" fmla="*/ 62 w 62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21">
                  <a:moveTo>
                    <a:pt x="0" y="21"/>
                  </a:moveTo>
                  <a:lnTo>
                    <a:pt x="26" y="11"/>
                  </a:lnTo>
                  <a:lnTo>
                    <a:pt x="41" y="5"/>
                  </a:lnTo>
                  <a:lnTo>
                    <a:pt x="62" y="0"/>
                  </a:lnTo>
                </a:path>
              </a:pathLst>
            </a:custGeom>
            <a:noFill/>
            <a:ln w="23813">
              <a:solidFill>
                <a:srgbClr val="EE250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5" name="Freeform 16"/>
            <p:cNvSpPr>
              <a:spLocks/>
            </p:cNvSpPr>
            <p:nvPr/>
          </p:nvSpPr>
          <p:spPr bwMode="auto">
            <a:xfrm>
              <a:off x="3913" y="2236"/>
              <a:ext cx="121" cy="22"/>
            </a:xfrm>
            <a:custGeom>
              <a:avLst/>
              <a:gdLst>
                <a:gd name="T0" fmla="*/ 0 w 112"/>
                <a:gd name="T1" fmla="*/ 22 h 20"/>
                <a:gd name="T2" fmla="*/ 55 w 112"/>
                <a:gd name="T3" fmla="*/ 11 h 20"/>
                <a:gd name="T4" fmla="*/ 83 w 112"/>
                <a:gd name="T5" fmla="*/ 6 h 20"/>
                <a:gd name="T6" fmla="*/ 121 w 11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20"/>
                <a:gd name="T14" fmla="*/ 112 w 11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20">
                  <a:moveTo>
                    <a:pt x="0" y="20"/>
                  </a:moveTo>
                  <a:lnTo>
                    <a:pt x="51" y="10"/>
                  </a:lnTo>
                  <a:lnTo>
                    <a:pt x="77" y="5"/>
                  </a:lnTo>
                  <a:lnTo>
                    <a:pt x="112" y="0"/>
                  </a:lnTo>
                </a:path>
              </a:pathLst>
            </a:custGeom>
            <a:noFill/>
            <a:ln w="23813">
              <a:solidFill>
                <a:srgbClr val="EE250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6" name="Freeform 17"/>
            <p:cNvSpPr>
              <a:spLocks/>
            </p:cNvSpPr>
            <p:nvPr/>
          </p:nvSpPr>
          <p:spPr bwMode="auto">
            <a:xfrm>
              <a:off x="4034" y="2219"/>
              <a:ext cx="195" cy="17"/>
            </a:xfrm>
            <a:custGeom>
              <a:avLst/>
              <a:gdLst>
                <a:gd name="T0" fmla="*/ 0 w 180"/>
                <a:gd name="T1" fmla="*/ 17 h 16"/>
                <a:gd name="T2" fmla="*/ 44 w 180"/>
                <a:gd name="T3" fmla="*/ 12 h 16"/>
                <a:gd name="T4" fmla="*/ 95 w 180"/>
                <a:gd name="T5" fmla="*/ 6 h 16"/>
                <a:gd name="T6" fmla="*/ 145 w 180"/>
                <a:gd name="T7" fmla="*/ 6 h 16"/>
                <a:gd name="T8" fmla="*/ 195 w 180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16"/>
                <a:gd name="T17" fmla="*/ 180 w 180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16">
                  <a:moveTo>
                    <a:pt x="0" y="16"/>
                  </a:moveTo>
                  <a:lnTo>
                    <a:pt x="41" y="11"/>
                  </a:lnTo>
                  <a:lnTo>
                    <a:pt x="88" y="6"/>
                  </a:lnTo>
                  <a:lnTo>
                    <a:pt x="134" y="6"/>
                  </a:lnTo>
                  <a:lnTo>
                    <a:pt x="180" y="0"/>
                  </a:lnTo>
                </a:path>
              </a:pathLst>
            </a:custGeom>
            <a:noFill/>
            <a:ln w="23813">
              <a:solidFill>
                <a:srgbClr val="EE250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592" name="Group 18"/>
          <p:cNvGrpSpPr>
            <a:grpSpLocks/>
          </p:cNvGrpSpPr>
          <p:nvPr/>
        </p:nvGrpSpPr>
        <p:grpSpPr bwMode="auto">
          <a:xfrm>
            <a:off x="2209800" y="1676400"/>
            <a:ext cx="962025" cy="2009775"/>
            <a:chOff x="3623" y="2219"/>
            <a:chExt cx="606" cy="1266"/>
          </a:xfrm>
        </p:grpSpPr>
        <p:sp>
          <p:nvSpPr>
            <p:cNvPr id="67599" name="Freeform 19"/>
            <p:cNvSpPr>
              <a:spLocks/>
            </p:cNvSpPr>
            <p:nvPr/>
          </p:nvSpPr>
          <p:spPr bwMode="auto">
            <a:xfrm>
              <a:off x="3623" y="2597"/>
              <a:ext cx="27" cy="888"/>
            </a:xfrm>
            <a:custGeom>
              <a:avLst/>
              <a:gdLst>
                <a:gd name="T0" fmla="*/ 0 w 31"/>
                <a:gd name="T1" fmla="*/ 888 h 390"/>
                <a:gd name="T2" fmla="*/ 4 w 31"/>
                <a:gd name="T3" fmla="*/ 852 h 390"/>
                <a:gd name="T4" fmla="*/ 4 w 31"/>
                <a:gd name="T5" fmla="*/ 817 h 390"/>
                <a:gd name="T6" fmla="*/ 9 w 31"/>
                <a:gd name="T7" fmla="*/ 713 h 390"/>
                <a:gd name="T8" fmla="*/ 13 w 31"/>
                <a:gd name="T9" fmla="*/ 597 h 390"/>
                <a:gd name="T10" fmla="*/ 13 w 31"/>
                <a:gd name="T11" fmla="*/ 467 h 390"/>
                <a:gd name="T12" fmla="*/ 18 w 31"/>
                <a:gd name="T13" fmla="*/ 328 h 390"/>
                <a:gd name="T14" fmla="*/ 23 w 31"/>
                <a:gd name="T15" fmla="*/ 198 h 390"/>
                <a:gd name="T16" fmla="*/ 23 w 31"/>
                <a:gd name="T17" fmla="*/ 93 h 390"/>
                <a:gd name="T18" fmla="*/ 27 w 31"/>
                <a:gd name="T19" fmla="*/ 0 h 3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390"/>
                <a:gd name="T32" fmla="*/ 31 w 31"/>
                <a:gd name="T33" fmla="*/ 390 h 3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390">
                  <a:moveTo>
                    <a:pt x="0" y="390"/>
                  </a:moveTo>
                  <a:lnTo>
                    <a:pt x="5" y="374"/>
                  </a:lnTo>
                  <a:lnTo>
                    <a:pt x="5" y="359"/>
                  </a:lnTo>
                  <a:lnTo>
                    <a:pt x="10" y="313"/>
                  </a:lnTo>
                  <a:lnTo>
                    <a:pt x="15" y="262"/>
                  </a:lnTo>
                  <a:lnTo>
                    <a:pt x="15" y="205"/>
                  </a:lnTo>
                  <a:lnTo>
                    <a:pt x="21" y="144"/>
                  </a:lnTo>
                  <a:lnTo>
                    <a:pt x="26" y="87"/>
                  </a:lnTo>
                  <a:lnTo>
                    <a:pt x="26" y="41"/>
                  </a:lnTo>
                  <a:lnTo>
                    <a:pt x="31" y="0"/>
                  </a:lnTo>
                </a:path>
              </a:pathLst>
            </a:custGeom>
            <a:noFill/>
            <a:ln w="23813">
              <a:solidFill>
                <a:srgbClr val="EE250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0" name="Freeform 20"/>
            <p:cNvSpPr>
              <a:spLocks/>
            </p:cNvSpPr>
            <p:nvPr/>
          </p:nvSpPr>
          <p:spPr bwMode="auto">
            <a:xfrm>
              <a:off x="3657" y="2459"/>
              <a:ext cx="33" cy="138"/>
            </a:xfrm>
            <a:custGeom>
              <a:avLst/>
              <a:gdLst>
                <a:gd name="T0" fmla="*/ 0 w 31"/>
                <a:gd name="T1" fmla="*/ 138 h 128"/>
                <a:gd name="T2" fmla="*/ 5 w 31"/>
                <a:gd name="T3" fmla="*/ 88 h 128"/>
                <a:gd name="T4" fmla="*/ 16 w 31"/>
                <a:gd name="T5" fmla="*/ 50 h 128"/>
                <a:gd name="T6" fmla="*/ 27 w 31"/>
                <a:gd name="T7" fmla="*/ 22 h 128"/>
                <a:gd name="T8" fmla="*/ 33 w 31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28"/>
                <a:gd name="T17" fmla="*/ 31 w 3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28">
                  <a:moveTo>
                    <a:pt x="0" y="128"/>
                  </a:moveTo>
                  <a:lnTo>
                    <a:pt x="5" y="82"/>
                  </a:lnTo>
                  <a:lnTo>
                    <a:pt x="15" y="46"/>
                  </a:lnTo>
                  <a:lnTo>
                    <a:pt x="25" y="20"/>
                  </a:lnTo>
                  <a:lnTo>
                    <a:pt x="31" y="0"/>
                  </a:lnTo>
                </a:path>
              </a:pathLst>
            </a:custGeom>
            <a:noFill/>
            <a:ln w="23813">
              <a:solidFill>
                <a:srgbClr val="EE250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1" name="Freeform 21"/>
            <p:cNvSpPr>
              <a:spLocks/>
            </p:cNvSpPr>
            <p:nvPr/>
          </p:nvSpPr>
          <p:spPr bwMode="auto">
            <a:xfrm>
              <a:off x="3690" y="2386"/>
              <a:ext cx="27" cy="73"/>
            </a:xfrm>
            <a:custGeom>
              <a:avLst/>
              <a:gdLst>
                <a:gd name="T0" fmla="*/ 0 w 25"/>
                <a:gd name="T1" fmla="*/ 73 h 67"/>
                <a:gd name="T2" fmla="*/ 5 w 25"/>
                <a:gd name="T3" fmla="*/ 50 h 67"/>
                <a:gd name="T4" fmla="*/ 11 w 25"/>
                <a:gd name="T5" fmla="*/ 28 h 67"/>
                <a:gd name="T6" fmla="*/ 27 w 25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67"/>
                <a:gd name="T14" fmla="*/ 25 w 25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67">
                  <a:moveTo>
                    <a:pt x="0" y="67"/>
                  </a:moveTo>
                  <a:lnTo>
                    <a:pt x="5" y="46"/>
                  </a:lnTo>
                  <a:lnTo>
                    <a:pt x="10" y="26"/>
                  </a:lnTo>
                  <a:lnTo>
                    <a:pt x="25" y="0"/>
                  </a:lnTo>
                </a:path>
              </a:pathLst>
            </a:custGeom>
            <a:noFill/>
            <a:ln w="23813">
              <a:solidFill>
                <a:srgbClr val="EE250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2" name="Freeform 22"/>
            <p:cNvSpPr>
              <a:spLocks/>
            </p:cNvSpPr>
            <p:nvPr/>
          </p:nvSpPr>
          <p:spPr bwMode="auto">
            <a:xfrm>
              <a:off x="3717" y="2341"/>
              <a:ext cx="34" cy="45"/>
            </a:xfrm>
            <a:custGeom>
              <a:avLst/>
              <a:gdLst>
                <a:gd name="T0" fmla="*/ 0 w 31"/>
                <a:gd name="T1" fmla="*/ 45 h 41"/>
                <a:gd name="T2" fmla="*/ 18 w 31"/>
                <a:gd name="T3" fmla="*/ 18 h 41"/>
                <a:gd name="T4" fmla="*/ 34 w 31"/>
                <a:gd name="T5" fmla="*/ 0 h 41"/>
                <a:gd name="T6" fmla="*/ 0 60000 65536"/>
                <a:gd name="T7" fmla="*/ 0 60000 65536"/>
                <a:gd name="T8" fmla="*/ 0 60000 65536"/>
                <a:gd name="T9" fmla="*/ 0 w 31"/>
                <a:gd name="T10" fmla="*/ 0 h 41"/>
                <a:gd name="T11" fmla="*/ 31 w 31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41">
                  <a:moveTo>
                    <a:pt x="0" y="41"/>
                  </a:moveTo>
                  <a:lnTo>
                    <a:pt x="16" y="16"/>
                  </a:lnTo>
                  <a:lnTo>
                    <a:pt x="31" y="0"/>
                  </a:lnTo>
                </a:path>
              </a:pathLst>
            </a:custGeom>
            <a:noFill/>
            <a:ln w="23813">
              <a:solidFill>
                <a:srgbClr val="EE250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3" name="Freeform 23"/>
            <p:cNvSpPr>
              <a:spLocks/>
            </p:cNvSpPr>
            <p:nvPr/>
          </p:nvSpPr>
          <p:spPr bwMode="auto">
            <a:xfrm>
              <a:off x="3751" y="2314"/>
              <a:ext cx="34" cy="27"/>
            </a:xfrm>
            <a:custGeom>
              <a:avLst/>
              <a:gdLst>
                <a:gd name="T0" fmla="*/ 0 w 31"/>
                <a:gd name="T1" fmla="*/ 27 h 25"/>
                <a:gd name="T2" fmla="*/ 16 w 31"/>
                <a:gd name="T3" fmla="*/ 11 h 25"/>
                <a:gd name="T4" fmla="*/ 34 w 31"/>
                <a:gd name="T5" fmla="*/ 0 h 25"/>
                <a:gd name="T6" fmla="*/ 0 60000 65536"/>
                <a:gd name="T7" fmla="*/ 0 60000 65536"/>
                <a:gd name="T8" fmla="*/ 0 60000 65536"/>
                <a:gd name="T9" fmla="*/ 0 w 31"/>
                <a:gd name="T10" fmla="*/ 0 h 25"/>
                <a:gd name="T11" fmla="*/ 31 w 31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25">
                  <a:moveTo>
                    <a:pt x="0" y="25"/>
                  </a:moveTo>
                  <a:lnTo>
                    <a:pt x="15" y="10"/>
                  </a:lnTo>
                  <a:lnTo>
                    <a:pt x="31" y="0"/>
                  </a:lnTo>
                </a:path>
              </a:pathLst>
            </a:custGeom>
            <a:noFill/>
            <a:ln w="23813">
              <a:solidFill>
                <a:srgbClr val="EE250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4" name="Freeform 24"/>
            <p:cNvSpPr>
              <a:spLocks/>
            </p:cNvSpPr>
            <p:nvPr/>
          </p:nvSpPr>
          <p:spPr bwMode="auto">
            <a:xfrm>
              <a:off x="3785" y="2281"/>
              <a:ext cx="60" cy="33"/>
            </a:xfrm>
            <a:custGeom>
              <a:avLst/>
              <a:gdLst>
                <a:gd name="T0" fmla="*/ 0 w 56"/>
                <a:gd name="T1" fmla="*/ 33 h 31"/>
                <a:gd name="T2" fmla="*/ 27 w 56"/>
                <a:gd name="T3" fmla="*/ 16 h 31"/>
                <a:gd name="T4" fmla="*/ 60 w 56"/>
                <a:gd name="T5" fmla="*/ 0 h 31"/>
                <a:gd name="T6" fmla="*/ 0 60000 65536"/>
                <a:gd name="T7" fmla="*/ 0 60000 65536"/>
                <a:gd name="T8" fmla="*/ 0 60000 65536"/>
                <a:gd name="T9" fmla="*/ 0 w 56"/>
                <a:gd name="T10" fmla="*/ 0 h 31"/>
                <a:gd name="T11" fmla="*/ 56 w 56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31">
                  <a:moveTo>
                    <a:pt x="0" y="31"/>
                  </a:moveTo>
                  <a:lnTo>
                    <a:pt x="25" y="15"/>
                  </a:lnTo>
                  <a:lnTo>
                    <a:pt x="56" y="0"/>
                  </a:lnTo>
                </a:path>
              </a:pathLst>
            </a:custGeom>
            <a:noFill/>
            <a:ln w="23813">
              <a:solidFill>
                <a:srgbClr val="EE250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5" name="Freeform 25"/>
            <p:cNvSpPr>
              <a:spLocks/>
            </p:cNvSpPr>
            <p:nvPr/>
          </p:nvSpPr>
          <p:spPr bwMode="auto">
            <a:xfrm>
              <a:off x="3845" y="2258"/>
              <a:ext cx="68" cy="23"/>
            </a:xfrm>
            <a:custGeom>
              <a:avLst/>
              <a:gdLst>
                <a:gd name="T0" fmla="*/ 0 w 62"/>
                <a:gd name="T1" fmla="*/ 23 h 21"/>
                <a:gd name="T2" fmla="*/ 29 w 62"/>
                <a:gd name="T3" fmla="*/ 12 h 21"/>
                <a:gd name="T4" fmla="*/ 45 w 62"/>
                <a:gd name="T5" fmla="*/ 5 h 21"/>
                <a:gd name="T6" fmla="*/ 68 w 62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21"/>
                <a:gd name="T14" fmla="*/ 62 w 62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21">
                  <a:moveTo>
                    <a:pt x="0" y="21"/>
                  </a:moveTo>
                  <a:lnTo>
                    <a:pt x="26" y="11"/>
                  </a:lnTo>
                  <a:lnTo>
                    <a:pt x="41" y="5"/>
                  </a:lnTo>
                  <a:lnTo>
                    <a:pt x="62" y="0"/>
                  </a:lnTo>
                </a:path>
              </a:pathLst>
            </a:custGeom>
            <a:noFill/>
            <a:ln w="23813">
              <a:solidFill>
                <a:srgbClr val="EE250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6" name="Freeform 26"/>
            <p:cNvSpPr>
              <a:spLocks/>
            </p:cNvSpPr>
            <p:nvPr/>
          </p:nvSpPr>
          <p:spPr bwMode="auto">
            <a:xfrm>
              <a:off x="3913" y="2236"/>
              <a:ext cx="121" cy="22"/>
            </a:xfrm>
            <a:custGeom>
              <a:avLst/>
              <a:gdLst>
                <a:gd name="T0" fmla="*/ 0 w 112"/>
                <a:gd name="T1" fmla="*/ 22 h 20"/>
                <a:gd name="T2" fmla="*/ 55 w 112"/>
                <a:gd name="T3" fmla="*/ 11 h 20"/>
                <a:gd name="T4" fmla="*/ 83 w 112"/>
                <a:gd name="T5" fmla="*/ 6 h 20"/>
                <a:gd name="T6" fmla="*/ 121 w 11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20"/>
                <a:gd name="T14" fmla="*/ 112 w 11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20">
                  <a:moveTo>
                    <a:pt x="0" y="20"/>
                  </a:moveTo>
                  <a:lnTo>
                    <a:pt x="51" y="10"/>
                  </a:lnTo>
                  <a:lnTo>
                    <a:pt x="77" y="5"/>
                  </a:lnTo>
                  <a:lnTo>
                    <a:pt x="112" y="0"/>
                  </a:lnTo>
                </a:path>
              </a:pathLst>
            </a:custGeom>
            <a:noFill/>
            <a:ln w="23813">
              <a:solidFill>
                <a:srgbClr val="EE250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7" name="Freeform 27"/>
            <p:cNvSpPr>
              <a:spLocks/>
            </p:cNvSpPr>
            <p:nvPr/>
          </p:nvSpPr>
          <p:spPr bwMode="auto">
            <a:xfrm>
              <a:off x="4034" y="2219"/>
              <a:ext cx="195" cy="17"/>
            </a:xfrm>
            <a:custGeom>
              <a:avLst/>
              <a:gdLst>
                <a:gd name="T0" fmla="*/ 0 w 180"/>
                <a:gd name="T1" fmla="*/ 17 h 16"/>
                <a:gd name="T2" fmla="*/ 44 w 180"/>
                <a:gd name="T3" fmla="*/ 12 h 16"/>
                <a:gd name="T4" fmla="*/ 95 w 180"/>
                <a:gd name="T5" fmla="*/ 6 h 16"/>
                <a:gd name="T6" fmla="*/ 145 w 180"/>
                <a:gd name="T7" fmla="*/ 6 h 16"/>
                <a:gd name="T8" fmla="*/ 195 w 180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16"/>
                <a:gd name="T17" fmla="*/ 180 w 180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16">
                  <a:moveTo>
                    <a:pt x="0" y="16"/>
                  </a:moveTo>
                  <a:lnTo>
                    <a:pt x="41" y="11"/>
                  </a:lnTo>
                  <a:lnTo>
                    <a:pt x="88" y="6"/>
                  </a:lnTo>
                  <a:lnTo>
                    <a:pt x="134" y="6"/>
                  </a:lnTo>
                  <a:lnTo>
                    <a:pt x="180" y="0"/>
                  </a:lnTo>
                </a:path>
              </a:pathLst>
            </a:custGeom>
            <a:noFill/>
            <a:ln w="23813">
              <a:solidFill>
                <a:srgbClr val="EE250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593" name="Oval 28"/>
          <p:cNvSpPr>
            <a:spLocks noChangeArrowheads="1"/>
          </p:cNvSpPr>
          <p:nvPr/>
        </p:nvSpPr>
        <p:spPr bwMode="auto">
          <a:xfrm>
            <a:off x="2209800" y="205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4" name="Line 29"/>
          <p:cNvSpPr>
            <a:spLocks noChangeShapeType="1"/>
          </p:cNvSpPr>
          <p:nvPr/>
        </p:nvSpPr>
        <p:spPr bwMode="auto">
          <a:xfrm>
            <a:off x="2209800" y="2133600"/>
            <a:ext cx="85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5" name="Text Box 30"/>
          <p:cNvSpPr txBox="1">
            <a:spLocks noChangeArrowheads="1"/>
          </p:cNvSpPr>
          <p:nvPr/>
        </p:nvSpPr>
        <p:spPr bwMode="auto">
          <a:xfrm>
            <a:off x="3124200" y="14478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PE</a:t>
            </a:r>
          </a:p>
        </p:txBody>
      </p:sp>
      <p:sp>
        <p:nvSpPr>
          <p:cNvPr id="67596" name="Oval 31"/>
          <p:cNvSpPr>
            <a:spLocks noChangeArrowheads="1"/>
          </p:cNvSpPr>
          <p:nvPr/>
        </p:nvSpPr>
        <p:spPr bwMode="auto">
          <a:xfrm>
            <a:off x="6324600" y="2133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28" name="Text Box 32"/>
          <p:cNvSpPr txBox="1">
            <a:spLocks noChangeArrowheads="1"/>
          </p:cNvSpPr>
          <p:nvPr/>
        </p:nvSpPr>
        <p:spPr bwMode="auto">
          <a:xfrm>
            <a:off x="774700" y="5243513"/>
            <a:ext cx="3038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Boundary Conditions</a:t>
            </a:r>
            <a:endParaRPr lang="en-US" dirty="0" smtClean="0"/>
          </a:p>
          <a:p>
            <a:pPr algn="ctr"/>
            <a:r>
              <a:rPr lang="en-US" dirty="0" err="1" smtClean="0">
                <a:latin typeface="Wingdings"/>
                <a:ea typeface="Wingdings"/>
                <a:cs typeface="Wingdings"/>
                <a:sym typeface="Symbol" charset="2"/>
              </a:rPr>
              <a:t></a:t>
            </a:r>
            <a:r>
              <a:rPr lang="en-US" dirty="0">
                <a:sym typeface="Symbol" charset="2"/>
              </a:rPr>
              <a:t> </a:t>
            </a:r>
            <a:r>
              <a:rPr lang="en-US" dirty="0" smtClean="0">
                <a:sym typeface="Symbol" charset="2"/>
              </a:rPr>
              <a:t>standing </a:t>
            </a:r>
            <a:r>
              <a:rPr lang="en-US" dirty="0">
                <a:sym typeface="Symbol" charset="2"/>
              </a:rPr>
              <a:t>waves</a:t>
            </a:r>
            <a:r>
              <a:rPr lang="en-US" dirty="0"/>
              <a:t> </a:t>
            </a:r>
          </a:p>
        </p:txBody>
      </p:sp>
      <p:sp>
        <p:nvSpPr>
          <p:cNvPr id="80929" name="Text Box 33"/>
          <p:cNvSpPr txBox="1">
            <a:spLocks noChangeArrowheads="1"/>
          </p:cNvSpPr>
          <p:nvPr/>
        </p:nvSpPr>
        <p:spPr bwMode="auto">
          <a:xfrm>
            <a:off x="4852988" y="5289550"/>
            <a:ext cx="3570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No Boundary Conditions</a:t>
            </a:r>
            <a:endParaRPr lang="en-US" dirty="0" smtClean="0"/>
          </a:p>
          <a:p>
            <a:pPr algn="ctr"/>
            <a:r>
              <a:rPr lang="en-US" dirty="0" err="1" smtClean="0">
                <a:latin typeface="Wingdings"/>
                <a:ea typeface="Wingdings"/>
                <a:cs typeface="Wingdings"/>
                <a:sym typeface="Symbol" charset="2"/>
              </a:rPr>
              <a:t></a:t>
            </a:r>
            <a:r>
              <a:rPr lang="en-US" dirty="0">
                <a:sym typeface="Symbol" charset="2"/>
              </a:rPr>
              <a:t> </a:t>
            </a:r>
            <a:r>
              <a:rPr lang="en-US" dirty="0" smtClean="0">
                <a:sym typeface="Symbol" charset="2"/>
              </a:rPr>
              <a:t>traveling </a:t>
            </a:r>
            <a:r>
              <a:rPr lang="en-US" dirty="0">
                <a:sym typeface="Symbol" charset="2"/>
              </a:rPr>
              <a:t>waves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8" grpId="0"/>
      <p:bldP spid="809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4A606A-06F4-414E-99E7-CFF92F87C8A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228600" y="422275"/>
            <a:ext cx="86868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7800" indent="-177800">
              <a:tabLst>
                <a:tab pos="177800" algn="l"/>
              </a:tabLst>
            </a:pPr>
            <a:r>
              <a:rPr lang="en-US" sz="2800"/>
              <a:t>Schrodinger’s starting point:</a:t>
            </a:r>
          </a:p>
          <a:p>
            <a:pPr marL="177800" indent="-177800">
              <a:tabLst>
                <a:tab pos="177800" algn="l"/>
              </a:tabLst>
            </a:pPr>
            <a:r>
              <a:rPr lang="en-US">
                <a:solidFill>
                  <a:schemeClr val="accent2"/>
                </a:solidFill>
              </a:rPr>
              <a:t>  What do we know about classical waves (radio, violin string)?</a:t>
            </a:r>
          </a:p>
          <a:p>
            <a:pPr marL="177800" indent="-177800">
              <a:tabLst>
                <a:tab pos="177800" algn="l"/>
              </a:tabLst>
            </a:pPr>
            <a:endParaRPr lang="en-US">
              <a:solidFill>
                <a:schemeClr val="accent2"/>
              </a:solidFill>
            </a:endParaRPr>
          </a:p>
          <a:p>
            <a:pPr marL="177800" indent="-177800">
              <a:tabLst>
                <a:tab pos="177800" algn="l"/>
              </a:tabLst>
            </a:pPr>
            <a:r>
              <a:rPr lang="en-US">
                <a:solidFill>
                  <a:schemeClr val="accent2"/>
                </a:solidFill>
              </a:rPr>
              <a:t>	What aspects of electron wave eq’n need to be similar and what different from those wave eqs?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225425" y="3192463"/>
            <a:ext cx="868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7800" indent="-177800">
              <a:tabLst>
                <a:tab pos="177800" algn="l"/>
              </a:tabLst>
            </a:pPr>
            <a:r>
              <a:rPr lang="en-US">
                <a:solidFill>
                  <a:schemeClr val="accent2"/>
                </a:solidFill>
              </a:rPr>
              <a:t>Not going to derive it, because there is no derivation…</a:t>
            </a:r>
          </a:p>
          <a:p>
            <a:pPr marL="177800" indent="-177800">
              <a:tabLst>
                <a:tab pos="177800" algn="l"/>
              </a:tabLst>
            </a:pPr>
            <a:r>
              <a:rPr lang="en-US">
                <a:solidFill>
                  <a:schemeClr val="accent2"/>
                </a:solidFill>
              </a:rPr>
              <a:t>	Schrodinger just wrote it down.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49238" y="4187825"/>
            <a:ext cx="824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7800" indent="-177800">
              <a:tabLst>
                <a:tab pos="177800" algn="l"/>
              </a:tabLst>
            </a:pPr>
            <a:r>
              <a:rPr lang="en-US">
                <a:solidFill>
                  <a:schemeClr val="accent2"/>
                </a:solidFill>
              </a:rPr>
              <a:t>Instead, give plausibility argument.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/>
      <p:bldP spid="901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57CC3B-3B13-F04C-AA92-59174CE4F1E3}" type="slidenum">
              <a:rPr lang="en-US" smtClean="0"/>
              <a:pPr/>
              <a:t>19</a:t>
            </a:fld>
            <a:endParaRPr lang="en-US" smtClean="0"/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2438400" y="609600"/>
          <a:ext cx="2530475" cy="1158875"/>
        </p:xfrm>
        <a:graphic>
          <a:graphicData uri="http://schemas.openxmlformats.org/presentationml/2006/ole">
            <p:oleObj spid="_x0000_s71682" name="Equation" r:id="rId4" imgW="914797" imgH="419497" progId="Equation.3">
              <p:embed/>
            </p:oleObj>
          </a:graphicData>
        </a:graphic>
      </p:graphicFrame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1066800" y="1828800"/>
            <a:ext cx="5772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  Works for light, why not</a:t>
            </a:r>
            <a:r>
              <a:rPr lang="en-US" dirty="0" smtClean="0">
                <a:solidFill>
                  <a:schemeClr val="accent2"/>
                </a:solidFill>
              </a:rPr>
              <a:t> for an </a:t>
            </a:r>
            <a:r>
              <a:rPr lang="en-US" dirty="0">
                <a:solidFill>
                  <a:schemeClr val="accent2"/>
                </a:solidFill>
              </a:rPr>
              <a:t>electron?</a:t>
            </a:r>
          </a:p>
        </p:txBody>
      </p:sp>
      <p:sp>
        <p:nvSpPr>
          <p:cNvPr id="71685" name="Text Box 4"/>
          <p:cNvSpPr txBox="1">
            <a:spLocks noChangeArrowheads="1"/>
          </p:cNvSpPr>
          <p:nvPr/>
        </p:nvSpPr>
        <p:spPr bwMode="auto">
          <a:xfrm>
            <a:off x="228600" y="236220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/>
              <a:t>simple answer-- not magic but details not useful to you. </a:t>
            </a:r>
          </a:p>
          <a:p>
            <a:pPr lvl="1"/>
            <a:r>
              <a:rPr lang="en-US" dirty="0"/>
              <a:t>Advanced formulation of classical </a:t>
            </a:r>
            <a:r>
              <a:rPr lang="en-US" dirty="0" smtClean="0"/>
              <a:t>mechanics.</a:t>
            </a:r>
            <a:endParaRPr lang="en-US" dirty="0"/>
          </a:p>
          <a:p>
            <a:pPr lvl="1"/>
            <a:r>
              <a:rPr lang="en-US" dirty="0"/>
              <a:t>Each </a:t>
            </a:r>
            <a:r>
              <a:rPr lang="en-US" dirty="0" err="1"/>
              <a:t>p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>
                <a:sym typeface="Symbol" charset="2"/>
              </a:rPr>
              <a:t>1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/>
              <a:t>partial derivative with respect to x.</a:t>
            </a:r>
          </a:p>
          <a:p>
            <a:pPr lvl="1"/>
            <a:r>
              <a:rPr lang="en-US" dirty="0"/>
              <a:t>Each </a:t>
            </a:r>
            <a:r>
              <a:rPr lang="en-US" dirty="0" err="1"/>
              <a:t>E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>
                <a:sym typeface="Symbol" charset="2"/>
              </a:rPr>
              <a:t>1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/>
              <a:t>partial derivative with respect to time.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28600" y="4038600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3300"/>
                </a:solidFill>
              </a:rPr>
              <a:t>light: </a:t>
            </a:r>
            <a:r>
              <a:rPr lang="en-US" dirty="0" smtClean="0">
                <a:solidFill>
                  <a:srgbClr val="CC3300"/>
                </a:solidFill>
              </a:rPr>
              <a:t>E</a:t>
            </a:r>
            <a:r>
              <a:rPr lang="en-US" baseline="30000" dirty="0" smtClean="0">
                <a:solidFill>
                  <a:srgbClr val="CC3300"/>
                </a:solidFill>
              </a:rPr>
              <a:t>2</a:t>
            </a:r>
            <a:r>
              <a:rPr lang="en-US" dirty="0" smtClean="0">
                <a:solidFill>
                  <a:srgbClr val="CC3300"/>
                </a:solidFill>
              </a:rPr>
              <a:t>=(pc)</a:t>
            </a:r>
            <a:r>
              <a:rPr lang="en-US" baseline="30000" dirty="0" smtClean="0">
                <a:solidFill>
                  <a:srgbClr val="CC3300"/>
                </a:solidFill>
              </a:rPr>
              <a:t>2</a:t>
            </a:r>
            <a:r>
              <a:rPr lang="en-US" dirty="0" smtClean="0">
                <a:solidFill>
                  <a:srgbClr val="CC3300"/>
                </a:solidFill>
              </a:rPr>
              <a:t>, </a:t>
            </a:r>
            <a:r>
              <a:rPr lang="en-US" dirty="0">
                <a:solidFill>
                  <a:srgbClr val="CC3300"/>
                </a:solidFill>
              </a:rPr>
              <a:t>so equal number derivatives x and </a:t>
            </a:r>
            <a:r>
              <a:rPr lang="en-US" dirty="0" err="1">
                <a:solidFill>
                  <a:srgbClr val="CC3300"/>
                </a:solidFill>
              </a:rPr>
              <a:t>t</a:t>
            </a:r>
            <a:r>
              <a:rPr lang="en-US" dirty="0">
                <a:solidFill>
                  <a:srgbClr val="CC3300"/>
                </a:solidFill>
              </a:rPr>
              <a:t>.</a:t>
            </a:r>
          </a:p>
          <a:p>
            <a:endParaRPr lang="en-US" dirty="0"/>
          </a:p>
          <a:p>
            <a:r>
              <a:rPr lang="en-US" b="1" dirty="0">
                <a:solidFill>
                  <a:srgbClr val="0033CC"/>
                </a:solidFill>
              </a:rPr>
              <a:t>electron: </a:t>
            </a:r>
            <a:r>
              <a:rPr lang="en-US" b="1" dirty="0" err="1">
                <a:solidFill>
                  <a:srgbClr val="0033CC"/>
                </a:solidFill>
              </a:rPr>
              <a:t>E</a:t>
            </a:r>
            <a:r>
              <a:rPr lang="en-US" b="1" dirty="0">
                <a:solidFill>
                  <a:srgbClr val="0033CC"/>
                </a:solidFill>
              </a:rPr>
              <a:t> = p</a:t>
            </a:r>
            <a:r>
              <a:rPr lang="en-US" b="1" baseline="30000" dirty="0">
                <a:solidFill>
                  <a:srgbClr val="0033CC"/>
                </a:solidFill>
              </a:rPr>
              <a:t>2</a:t>
            </a:r>
            <a:r>
              <a:rPr lang="en-US" b="1" dirty="0">
                <a:solidFill>
                  <a:srgbClr val="0033CC"/>
                </a:solidFill>
              </a:rPr>
              <a:t>/2m +</a:t>
            </a:r>
            <a:r>
              <a:rPr lang="en-US" b="1" dirty="0" err="1">
                <a:solidFill>
                  <a:srgbClr val="0033CC"/>
                </a:solidFill>
              </a:rPr>
              <a:t>V</a:t>
            </a:r>
            <a:r>
              <a:rPr lang="en-US" b="1" dirty="0">
                <a:solidFill>
                  <a:srgbClr val="0033CC"/>
                </a:solidFill>
              </a:rPr>
              <a:t>, so need 1 time derivative, 2 derivatives with respect to x, plus term for potential energy </a:t>
            </a:r>
            <a:r>
              <a:rPr lang="en-US" b="1" dirty="0" err="1">
                <a:solidFill>
                  <a:srgbClr val="0033CC"/>
                </a:solidFill>
              </a:rPr>
              <a:t>V</a:t>
            </a:r>
            <a:r>
              <a:rPr lang="en-US" b="1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71687" name="Freeform 6"/>
          <p:cNvSpPr>
            <a:spLocks/>
          </p:cNvSpPr>
          <p:nvPr/>
        </p:nvSpPr>
        <p:spPr bwMode="auto">
          <a:xfrm>
            <a:off x="5029200" y="914400"/>
            <a:ext cx="2349500" cy="3365500"/>
          </a:xfrm>
          <a:custGeom>
            <a:avLst/>
            <a:gdLst>
              <a:gd name="T0" fmla="*/ 1752600 w 1480"/>
              <a:gd name="T1" fmla="*/ 3365500 h 2120"/>
              <a:gd name="T2" fmla="*/ 2057400 w 1480"/>
              <a:gd name="T3" fmla="*/ 546100 h 2120"/>
              <a:gd name="T4" fmla="*/ 0 w 1480"/>
              <a:gd name="T5" fmla="*/ 88900 h 2120"/>
              <a:gd name="T6" fmla="*/ 0 60000 65536"/>
              <a:gd name="T7" fmla="*/ 0 60000 65536"/>
              <a:gd name="T8" fmla="*/ 0 60000 65536"/>
              <a:gd name="T9" fmla="*/ 0 w 1480"/>
              <a:gd name="T10" fmla="*/ 0 h 2120"/>
              <a:gd name="T11" fmla="*/ 1480 w 1480"/>
              <a:gd name="T12" fmla="*/ 2120 h 2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0" h="2120">
                <a:moveTo>
                  <a:pt x="1104" y="2120"/>
                </a:moveTo>
                <a:cubicBezTo>
                  <a:pt x="1292" y="1404"/>
                  <a:pt x="1480" y="688"/>
                  <a:pt x="1296" y="344"/>
                </a:cubicBezTo>
                <a:cubicBezTo>
                  <a:pt x="1112" y="0"/>
                  <a:pt x="216" y="104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2279650" y="4532313"/>
            <a:ext cx="1770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(KE)    (PE)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107950" y="1019175"/>
            <a:ext cx="8229600" cy="5556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Thomson – Plum Pudding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Why? Known that negative charges can be removed from atom.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Problem: just a random guess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Rutherford – Solar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Why? Scattering showed hard core.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Problem: electrons should spiral into nucleus in ~10</a:t>
            </a:r>
            <a:r>
              <a:rPr lang="en-US" sz="2000" baseline="30000" dirty="0"/>
              <a:t>-11</a:t>
            </a:r>
            <a:r>
              <a:rPr lang="en-US" sz="2000" dirty="0"/>
              <a:t> sec.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Bohr – fixed energy levels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Why? Explains spectral lines.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Problem: No reason for fixed energy levels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deBroglie – electron standing waves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Why? Explains fixed energy levels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Problem: still only works for Hydrogen.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Schrödinger </a:t>
            </a:r>
            <a:r>
              <a:rPr lang="en-US" sz="2400" dirty="0"/>
              <a:t>– will save the day!!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41325" y="0"/>
            <a:ext cx="8229600" cy="909638"/>
          </a:xfrm>
        </p:spPr>
        <p:txBody>
          <a:bodyPr/>
          <a:lstStyle/>
          <a:p>
            <a:pPr eaLnBrk="1" hangingPunct="1"/>
            <a:r>
              <a:rPr lang="en-US"/>
              <a:t>Models of the Atom</a:t>
            </a:r>
          </a:p>
        </p:txBody>
      </p:sp>
      <p:grpSp>
        <p:nvGrpSpPr>
          <p:cNvPr id="37892" name="Group 1028"/>
          <p:cNvGrpSpPr>
            <a:grpSpLocks/>
          </p:cNvGrpSpPr>
          <p:nvPr/>
        </p:nvGrpSpPr>
        <p:grpSpPr bwMode="auto">
          <a:xfrm>
            <a:off x="7597775" y="285750"/>
            <a:ext cx="1144588" cy="1144588"/>
            <a:chOff x="4786" y="180"/>
            <a:chExt cx="721" cy="721"/>
          </a:xfrm>
        </p:grpSpPr>
        <p:pic>
          <p:nvPicPr>
            <p:cNvPr id="37909" name="Picture 1029" descr="MCED00214_0000[1]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786" y="180"/>
              <a:ext cx="721" cy="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7910" name="Group 1030"/>
            <p:cNvGrpSpPr>
              <a:grpSpLocks/>
            </p:cNvGrpSpPr>
            <p:nvPr/>
          </p:nvGrpSpPr>
          <p:grpSpPr bwMode="auto">
            <a:xfrm>
              <a:off x="4930" y="513"/>
              <a:ext cx="220" cy="231"/>
              <a:chOff x="5276" y="1182"/>
              <a:chExt cx="220" cy="231"/>
            </a:xfrm>
          </p:grpSpPr>
          <p:sp>
            <p:nvSpPr>
              <p:cNvPr id="37923" name="Oval 1031"/>
              <p:cNvSpPr>
                <a:spLocks noChangeArrowheads="1"/>
              </p:cNvSpPr>
              <p:nvPr/>
            </p:nvSpPr>
            <p:spPr bwMode="auto">
              <a:xfrm>
                <a:off x="5299" y="1236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24" name="Text Box 1032"/>
              <p:cNvSpPr txBox="1">
                <a:spLocks noChangeArrowheads="1"/>
              </p:cNvSpPr>
              <p:nvPr/>
            </p:nvSpPr>
            <p:spPr bwMode="auto">
              <a:xfrm>
                <a:off x="5276" y="1182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–</a:t>
                </a:r>
              </a:p>
            </p:txBody>
          </p:sp>
        </p:grpSp>
        <p:grpSp>
          <p:nvGrpSpPr>
            <p:cNvPr id="37911" name="Group 1033"/>
            <p:cNvGrpSpPr>
              <a:grpSpLocks/>
            </p:cNvGrpSpPr>
            <p:nvPr/>
          </p:nvGrpSpPr>
          <p:grpSpPr bwMode="auto">
            <a:xfrm>
              <a:off x="5110" y="607"/>
              <a:ext cx="220" cy="231"/>
              <a:chOff x="5276" y="1182"/>
              <a:chExt cx="220" cy="231"/>
            </a:xfrm>
          </p:grpSpPr>
          <p:sp>
            <p:nvSpPr>
              <p:cNvPr id="37921" name="Oval 1034"/>
              <p:cNvSpPr>
                <a:spLocks noChangeArrowheads="1"/>
              </p:cNvSpPr>
              <p:nvPr/>
            </p:nvSpPr>
            <p:spPr bwMode="auto">
              <a:xfrm>
                <a:off x="5299" y="1236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22" name="Text Box 1035"/>
              <p:cNvSpPr txBox="1">
                <a:spLocks noChangeArrowheads="1"/>
              </p:cNvSpPr>
              <p:nvPr/>
            </p:nvSpPr>
            <p:spPr bwMode="auto">
              <a:xfrm>
                <a:off x="5276" y="1182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–</a:t>
                </a:r>
              </a:p>
            </p:txBody>
          </p:sp>
        </p:grpSp>
        <p:grpSp>
          <p:nvGrpSpPr>
            <p:cNvPr id="37912" name="Group 1036"/>
            <p:cNvGrpSpPr>
              <a:grpSpLocks/>
            </p:cNvGrpSpPr>
            <p:nvPr/>
          </p:nvGrpSpPr>
          <p:grpSpPr bwMode="auto">
            <a:xfrm>
              <a:off x="4861" y="316"/>
              <a:ext cx="220" cy="231"/>
              <a:chOff x="5276" y="1182"/>
              <a:chExt cx="220" cy="231"/>
            </a:xfrm>
          </p:grpSpPr>
          <p:sp>
            <p:nvSpPr>
              <p:cNvPr id="37919" name="Oval 1037"/>
              <p:cNvSpPr>
                <a:spLocks noChangeArrowheads="1"/>
              </p:cNvSpPr>
              <p:nvPr/>
            </p:nvSpPr>
            <p:spPr bwMode="auto">
              <a:xfrm>
                <a:off x="5299" y="1236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20" name="Text Box 1038"/>
              <p:cNvSpPr txBox="1">
                <a:spLocks noChangeArrowheads="1"/>
              </p:cNvSpPr>
              <p:nvPr/>
            </p:nvSpPr>
            <p:spPr bwMode="auto">
              <a:xfrm>
                <a:off x="5276" y="1182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–</a:t>
                </a:r>
              </a:p>
            </p:txBody>
          </p:sp>
        </p:grpSp>
        <p:grpSp>
          <p:nvGrpSpPr>
            <p:cNvPr id="37913" name="Group 1039"/>
            <p:cNvGrpSpPr>
              <a:grpSpLocks/>
            </p:cNvGrpSpPr>
            <p:nvPr/>
          </p:nvGrpSpPr>
          <p:grpSpPr bwMode="auto">
            <a:xfrm>
              <a:off x="5144" y="234"/>
              <a:ext cx="220" cy="231"/>
              <a:chOff x="5276" y="1182"/>
              <a:chExt cx="220" cy="231"/>
            </a:xfrm>
          </p:grpSpPr>
          <p:sp>
            <p:nvSpPr>
              <p:cNvPr id="37917" name="Oval 1040"/>
              <p:cNvSpPr>
                <a:spLocks noChangeArrowheads="1"/>
              </p:cNvSpPr>
              <p:nvPr/>
            </p:nvSpPr>
            <p:spPr bwMode="auto">
              <a:xfrm>
                <a:off x="5299" y="1236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18" name="Text Box 1041"/>
              <p:cNvSpPr txBox="1">
                <a:spLocks noChangeArrowheads="1"/>
              </p:cNvSpPr>
              <p:nvPr/>
            </p:nvSpPr>
            <p:spPr bwMode="auto">
              <a:xfrm>
                <a:off x="5276" y="1182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–</a:t>
                </a:r>
              </a:p>
            </p:txBody>
          </p:sp>
        </p:grpSp>
        <p:grpSp>
          <p:nvGrpSpPr>
            <p:cNvPr id="37914" name="Group 1042"/>
            <p:cNvGrpSpPr>
              <a:grpSpLocks/>
            </p:cNvGrpSpPr>
            <p:nvPr/>
          </p:nvGrpSpPr>
          <p:grpSpPr bwMode="auto">
            <a:xfrm>
              <a:off x="5245" y="438"/>
              <a:ext cx="220" cy="231"/>
              <a:chOff x="5276" y="1182"/>
              <a:chExt cx="220" cy="231"/>
            </a:xfrm>
          </p:grpSpPr>
          <p:sp>
            <p:nvSpPr>
              <p:cNvPr id="37915" name="Oval 1043"/>
              <p:cNvSpPr>
                <a:spLocks noChangeArrowheads="1"/>
              </p:cNvSpPr>
              <p:nvPr/>
            </p:nvSpPr>
            <p:spPr bwMode="auto">
              <a:xfrm>
                <a:off x="5299" y="1236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16" name="Text Box 1044"/>
              <p:cNvSpPr txBox="1">
                <a:spLocks noChangeArrowheads="1"/>
              </p:cNvSpPr>
              <p:nvPr/>
            </p:nvSpPr>
            <p:spPr bwMode="auto">
              <a:xfrm>
                <a:off x="5276" y="1182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–</a:t>
                </a:r>
              </a:p>
            </p:txBody>
          </p:sp>
        </p:grpSp>
      </p:grpSp>
      <p:grpSp>
        <p:nvGrpSpPr>
          <p:cNvPr id="37893" name="Group 1045"/>
          <p:cNvGrpSpPr>
            <a:grpSpLocks/>
          </p:cNvGrpSpPr>
          <p:nvPr/>
        </p:nvGrpSpPr>
        <p:grpSpPr bwMode="auto">
          <a:xfrm>
            <a:off x="5781675" y="3201988"/>
            <a:ext cx="1878013" cy="1416050"/>
            <a:chOff x="3642" y="2017"/>
            <a:chExt cx="1183" cy="892"/>
          </a:xfrm>
        </p:grpSpPr>
        <p:pic>
          <p:nvPicPr>
            <p:cNvPr id="37907" name="Picture 1046"/>
            <p:cNvPicPr>
              <a:picLocks noChangeAspect="1" noChangeArrowheads="1"/>
            </p:cNvPicPr>
            <p:nvPr/>
          </p:nvPicPr>
          <p:blipFill>
            <a:blip r:embed="rId5"/>
            <a:srcRect l="4306" t="4010" r="7535" b="13368"/>
            <a:stretch>
              <a:fillRect/>
            </a:stretch>
          </p:blipFill>
          <p:spPr bwMode="auto">
            <a:xfrm>
              <a:off x="3642" y="2017"/>
              <a:ext cx="1183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8" name="Oval 1047"/>
            <p:cNvSpPr>
              <a:spLocks noChangeArrowheads="1"/>
            </p:cNvSpPr>
            <p:nvPr/>
          </p:nvSpPr>
          <p:spPr bwMode="auto">
            <a:xfrm>
              <a:off x="4016" y="2385"/>
              <a:ext cx="142" cy="143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20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37894" name="Group 1048"/>
          <p:cNvGrpSpPr>
            <a:grpSpLocks/>
          </p:cNvGrpSpPr>
          <p:nvPr/>
        </p:nvGrpSpPr>
        <p:grpSpPr bwMode="auto">
          <a:xfrm>
            <a:off x="7456488" y="4068763"/>
            <a:ext cx="1400175" cy="1541462"/>
            <a:chOff x="4697" y="2563"/>
            <a:chExt cx="882" cy="971"/>
          </a:xfrm>
        </p:grpSpPr>
        <p:grpSp>
          <p:nvGrpSpPr>
            <p:cNvPr id="37903" name="Group 1049"/>
            <p:cNvGrpSpPr>
              <a:grpSpLocks/>
            </p:cNvGrpSpPr>
            <p:nvPr/>
          </p:nvGrpSpPr>
          <p:grpSpPr bwMode="auto">
            <a:xfrm>
              <a:off x="4697" y="2563"/>
              <a:ext cx="882" cy="971"/>
              <a:chOff x="1796" y="890"/>
              <a:chExt cx="2168" cy="2566"/>
            </a:xfrm>
          </p:grpSpPr>
          <p:pic>
            <p:nvPicPr>
              <p:cNvPr id="37905" name="Picture 1050" descr="38_stt_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796" y="890"/>
                <a:ext cx="2168" cy="2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906" name="Rectangle 1051"/>
              <p:cNvSpPr>
                <a:spLocks noChangeArrowheads="1"/>
              </p:cNvSpPr>
              <p:nvPr/>
            </p:nvSpPr>
            <p:spPr bwMode="auto">
              <a:xfrm>
                <a:off x="1824" y="3312"/>
                <a:ext cx="2064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7904" name="Oval 1052"/>
            <p:cNvSpPr>
              <a:spLocks noChangeArrowheads="1"/>
            </p:cNvSpPr>
            <p:nvPr/>
          </p:nvSpPr>
          <p:spPr bwMode="auto">
            <a:xfrm>
              <a:off x="5054" y="2920"/>
              <a:ext cx="142" cy="143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20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37895" name="Group 1053"/>
          <p:cNvGrpSpPr>
            <a:grpSpLocks/>
          </p:cNvGrpSpPr>
          <p:nvPr/>
        </p:nvGrpSpPr>
        <p:grpSpPr bwMode="auto">
          <a:xfrm>
            <a:off x="7581900" y="2130425"/>
            <a:ext cx="1279525" cy="1114425"/>
            <a:chOff x="4776" y="1342"/>
            <a:chExt cx="806" cy="702"/>
          </a:xfrm>
        </p:grpSpPr>
        <p:pic>
          <p:nvPicPr>
            <p:cNvPr id="37897" name="Picture 1054" descr="MCDD01775_0000[1]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rcRect/>
                <a:stretch>
                  <a:fillRect/>
                </a:stretch>
              </p:blipFill>
            </mc:Choice>
            <mc:Fallback>
              <p:blipFill>
                <a:blip r:embed="rId8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964" y="1540"/>
              <a:ext cx="3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8" name="Oval 1055"/>
            <p:cNvSpPr>
              <a:spLocks noChangeArrowheads="1"/>
            </p:cNvSpPr>
            <p:nvPr/>
          </p:nvSpPr>
          <p:spPr bwMode="auto">
            <a:xfrm>
              <a:off x="4776" y="1342"/>
              <a:ext cx="691" cy="7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9" name="Text Box 1056"/>
            <p:cNvSpPr txBox="1">
              <a:spLocks noChangeArrowheads="1"/>
            </p:cNvSpPr>
            <p:nvPr/>
          </p:nvSpPr>
          <p:spPr bwMode="auto">
            <a:xfrm>
              <a:off x="5019" y="1582"/>
              <a:ext cx="2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+</a:t>
              </a:r>
            </a:p>
          </p:txBody>
        </p:sp>
        <p:grpSp>
          <p:nvGrpSpPr>
            <p:cNvPr id="37900" name="Group 1057"/>
            <p:cNvGrpSpPr>
              <a:grpSpLocks/>
            </p:cNvGrpSpPr>
            <p:nvPr/>
          </p:nvGrpSpPr>
          <p:grpSpPr bwMode="auto">
            <a:xfrm>
              <a:off x="5362" y="1571"/>
              <a:ext cx="220" cy="231"/>
              <a:chOff x="5276" y="1182"/>
              <a:chExt cx="220" cy="231"/>
            </a:xfrm>
          </p:grpSpPr>
          <p:sp>
            <p:nvSpPr>
              <p:cNvPr id="37901" name="Oval 1058"/>
              <p:cNvSpPr>
                <a:spLocks noChangeArrowheads="1"/>
              </p:cNvSpPr>
              <p:nvPr/>
            </p:nvSpPr>
            <p:spPr bwMode="auto">
              <a:xfrm>
                <a:off x="5299" y="1236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02" name="Text Box 1059"/>
              <p:cNvSpPr txBox="1">
                <a:spLocks noChangeArrowheads="1"/>
              </p:cNvSpPr>
              <p:nvPr/>
            </p:nvSpPr>
            <p:spPr bwMode="auto">
              <a:xfrm>
                <a:off x="5276" y="1182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–</a:t>
                </a:r>
              </a:p>
            </p:txBody>
          </p:sp>
        </p:grpSp>
      </p:grpSp>
      <p:pic>
        <p:nvPicPr>
          <p:cNvPr id="37896" name="Picture 106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56450" y="5543550"/>
            <a:ext cx="12477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9DF1D8-B9E8-0240-92D7-3F0C209B979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746125" y="268288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so finally...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822325" y="1117600"/>
            <a:ext cx="76392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the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Schrödinger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equation for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 an electron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wave in one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dimension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Symbol" charset="2"/>
              </a:rPr>
              <a:t>Ψ</a:t>
            </a:r>
            <a:r>
              <a:rPr lang="en-US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sym typeface="Symbol" charset="2"/>
              </a:rPr>
              <a:t>(</a:t>
            </a:r>
            <a:r>
              <a:rPr lang="en-US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sym typeface="Symbol" charset="2"/>
              </a:rPr>
              <a:t>x,t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sym typeface="Symbol" charset="2"/>
              </a:rPr>
              <a:t>)</a:t>
            </a:r>
            <a:r>
              <a:rPr lang="en-US" dirty="0">
                <a:sym typeface="Symbol" charset="2"/>
              </a:rPr>
              <a:t> 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609600" y="3733800"/>
            <a:ext cx="79734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f </a:t>
            </a:r>
            <a:r>
              <a:rPr lang="en-US" dirty="0"/>
              <a:t>course for any real system, need in 3 dimensions,</a:t>
            </a:r>
            <a:endParaRPr lang="en-US" dirty="0" smtClean="0"/>
          </a:p>
          <a:p>
            <a:r>
              <a:rPr lang="en-US" dirty="0" err="1" smtClean="0">
                <a:latin typeface="Wingdings"/>
                <a:ea typeface="Wingdings"/>
                <a:cs typeface="Wingdings"/>
                <a:sym typeface="Symbol" charset="2"/>
              </a:rPr>
              <a:t>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/>
              <a:t>just add partial derivatives of </a:t>
            </a:r>
            <a:r>
              <a:rPr lang="en-US" dirty="0" err="1"/>
              <a:t>y</a:t>
            </a:r>
            <a:r>
              <a:rPr lang="en-US" dirty="0"/>
              <a:t> and </a:t>
            </a:r>
            <a:r>
              <a:rPr lang="en-US" dirty="0" err="1"/>
              <a:t>z</a:t>
            </a:r>
            <a:r>
              <a:rPr lang="en-US" dirty="0"/>
              <a:t>, and </a:t>
            </a:r>
            <a:r>
              <a:rPr lang="en-US" dirty="0" err="1"/>
              <a:t>V(x,y,z</a:t>
            </a:r>
            <a:r>
              <a:rPr lang="en-US" dirty="0"/>
              <a:t>) etc. 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746125" y="4687888"/>
            <a:ext cx="76327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Schrödinger </a:t>
            </a:r>
            <a:r>
              <a:rPr lang="en-US" dirty="0"/>
              <a:t>wrote it down, solved for hydrogen,</a:t>
            </a:r>
          </a:p>
          <a:p>
            <a:r>
              <a:rPr lang="en-US" dirty="0"/>
              <a:t>got solutions that gave exactly the same electron energy levels as Bohr</a:t>
            </a:r>
            <a:r>
              <a:rPr lang="en-US" dirty="0">
                <a:sym typeface="Symbol" charset="2"/>
              </a:rPr>
              <a:t>. </a:t>
            </a:r>
          </a:p>
        </p:txBody>
      </p:sp>
      <p:graphicFrame>
        <p:nvGraphicFramePr>
          <p:cNvPr id="94216" name="Object 2"/>
          <p:cNvGraphicFramePr>
            <a:graphicFrameLocks noChangeAspect="1"/>
          </p:cNvGraphicFramePr>
          <p:nvPr/>
        </p:nvGraphicFramePr>
        <p:xfrm>
          <a:off x="774700" y="2209800"/>
          <a:ext cx="7521575" cy="1157288"/>
        </p:xfrm>
        <a:graphic>
          <a:graphicData uri="http://schemas.openxmlformats.org/presentationml/2006/ole">
            <p:oleObj spid="_x0000_s73730" name="Equation" r:id="rId4" imgW="2718197" imgH="41949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14" grpId="0"/>
      <p:bldP spid="942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07FF68-9BA0-D74C-9DFB-524DDC9204A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804863" y="285750"/>
            <a:ext cx="76392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the Schrodinger equation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for an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electron wave in one</a:t>
            </a:r>
          </a:p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dimension </a:t>
            </a:r>
            <a:r>
              <a:rPr lang="en-US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</a:rPr>
              <a:t>Ψ</a:t>
            </a:r>
            <a:r>
              <a:rPr lang="en-US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sym typeface="Symbol" charset="2"/>
              </a:rPr>
              <a:t>(</a:t>
            </a:r>
            <a:r>
              <a:rPr lang="en-US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sym typeface="Symbol" charset="2"/>
              </a:rPr>
              <a:t>x,t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sym typeface="Symbol" charset="2"/>
              </a:rPr>
              <a:t>)</a:t>
            </a:r>
            <a:r>
              <a:rPr lang="en-US" dirty="0">
                <a:sym typeface="Symbol" charset="2"/>
              </a:rPr>
              <a:t> 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635000" y="1198563"/>
          <a:ext cx="7521575" cy="1157287"/>
        </p:xfrm>
        <a:graphic>
          <a:graphicData uri="http://schemas.openxmlformats.org/presentationml/2006/ole">
            <p:oleObj spid="_x0000_s89090" name="Equation" r:id="rId4" imgW="2718197" imgH="419497" progId="Equation.DSMT4">
              <p:embed/>
            </p:oleObj>
          </a:graphicData>
        </a:graphic>
      </p:graphicFrame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254000" y="2744788"/>
            <a:ext cx="863123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  <a:latin typeface="Comic Sans MS" charset="0"/>
              </a:rPr>
              <a:t>Can differ from book to book:</a:t>
            </a:r>
          </a:p>
          <a:p>
            <a:r>
              <a:rPr lang="en-US" dirty="0" smtClean="0">
                <a:solidFill>
                  <a:srgbClr val="CC3300"/>
                </a:solidFill>
                <a:latin typeface="Comic Sans MS" charset="0"/>
              </a:rPr>
              <a:t>	Many give an equation with </a:t>
            </a:r>
            <a:r>
              <a:rPr lang="en-US" dirty="0">
                <a:solidFill>
                  <a:srgbClr val="CC3300"/>
                </a:solidFill>
                <a:latin typeface="Comic Sans MS" charset="0"/>
              </a:rPr>
              <a:t>no </a:t>
            </a:r>
            <a:r>
              <a:rPr lang="en-US" dirty="0" err="1">
                <a:latin typeface="Arial Black" charset="0"/>
              </a:rPr>
              <a:t>t</a:t>
            </a:r>
            <a:r>
              <a:rPr lang="en-US" dirty="0" err="1">
                <a:solidFill>
                  <a:srgbClr val="CC3300"/>
                </a:solidFill>
                <a:latin typeface="Comic Sans MS" charset="0"/>
              </a:rPr>
              <a:t>’s</a:t>
            </a:r>
            <a:r>
              <a:rPr lang="en-US" dirty="0">
                <a:solidFill>
                  <a:srgbClr val="CC3300"/>
                </a:solidFill>
                <a:latin typeface="Comic Sans MS" charset="0"/>
              </a:rPr>
              <a:t> in it!!</a:t>
            </a:r>
          </a:p>
          <a:p>
            <a:r>
              <a:rPr lang="en-US" dirty="0" smtClean="0">
                <a:solidFill>
                  <a:srgbClr val="CC3300"/>
                </a:solidFill>
                <a:latin typeface="Comic Sans MS" charset="0"/>
              </a:rPr>
              <a:t>	Some use </a:t>
            </a:r>
            <a:r>
              <a:rPr lang="en-US" b="1" dirty="0" err="1">
                <a:latin typeface="Comic Sans MS" charset="0"/>
              </a:rPr>
              <a:t>U(x</a:t>
            </a:r>
            <a:r>
              <a:rPr lang="en-US" b="1" dirty="0">
                <a:latin typeface="Comic Sans MS" charset="0"/>
              </a:rPr>
              <a:t>)</a:t>
            </a:r>
            <a:r>
              <a:rPr lang="en-US" dirty="0">
                <a:solidFill>
                  <a:srgbClr val="CC3300"/>
                </a:solidFill>
                <a:latin typeface="Comic Sans MS" charset="0"/>
              </a:rPr>
              <a:t> … we use </a:t>
            </a:r>
            <a:r>
              <a:rPr lang="en-US" b="1" dirty="0" err="1">
                <a:latin typeface="Comic Sans MS" charset="0"/>
              </a:rPr>
              <a:t>V(x</a:t>
            </a:r>
            <a:r>
              <a:rPr lang="en-US" b="1" dirty="0">
                <a:latin typeface="Comic Sans MS" charset="0"/>
              </a:rPr>
              <a:t>)</a:t>
            </a:r>
            <a:r>
              <a:rPr lang="en-US" dirty="0" smtClean="0">
                <a:solidFill>
                  <a:srgbClr val="CC3300"/>
                </a:solidFill>
                <a:latin typeface="Comic Sans MS" charset="0"/>
              </a:rPr>
              <a:t> </a:t>
            </a: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290513" y="4242305"/>
            <a:ext cx="84851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3300"/>
                </a:solidFill>
                <a:latin typeface="Comic Sans MS" charset="0"/>
              </a:rPr>
              <a:t>Above is correct equation for describing electron as produced by </a:t>
            </a:r>
            <a:r>
              <a:rPr lang="en-US" dirty="0" smtClean="0">
                <a:solidFill>
                  <a:srgbClr val="CC3300"/>
                </a:solidFill>
                <a:latin typeface="Comic Sans MS" charset="0"/>
              </a:rPr>
              <a:t>Schrödinger.</a:t>
            </a:r>
          </a:p>
          <a:p>
            <a:endParaRPr lang="en-US" dirty="0" smtClean="0">
              <a:solidFill>
                <a:srgbClr val="CC3300"/>
              </a:solidFill>
              <a:latin typeface="Comic Sans MS" charset="0"/>
            </a:endParaRPr>
          </a:p>
          <a:p>
            <a:r>
              <a:rPr lang="en-US" dirty="0">
                <a:solidFill>
                  <a:srgbClr val="CC3300"/>
                </a:solidFill>
                <a:latin typeface="Comic Sans MS" charset="0"/>
              </a:rPr>
              <a:t>We will work out</a:t>
            </a:r>
            <a:r>
              <a:rPr lang="en-US" dirty="0" smtClean="0">
                <a:solidFill>
                  <a:srgbClr val="CC3300"/>
                </a:solidFill>
                <a:latin typeface="Comic Sans MS" charset="0"/>
              </a:rPr>
              <a:t> a simplified </a:t>
            </a:r>
            <a:r>
              <a:rPr lang="en-US" dirty="0">
                <a:solidFill>
                  <a:srgbClr val="CC3300"/>
                </a:solidFill>
                <a:latin typeface="Comic Sans MS" charset="0"/>
              </a:rPr>
              <a:t>version that leaves out the time dependence.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1" grpId="0" build="p" autoUpdateAnimBg="0"/>
      <p:bldP spid="14644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01BAD3-D2E3-164E-BAB4-007C2E8E2BE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96926" y="727248"/>
            <a:ext cx="8447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ery important question for a modern engineer:</a:t>
            </a:r>
            <a:endParaRPr lang="en-US" dirty="0"/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310388" y="1323116"/>
            <a:ext cx="858202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CC3300"/>
                </a:solidFill>
                <a:latin typeface="Comic Sans MS" charset="0"/>
              </a:rPr>
              <a:t>Nanotechnology: how small does an object have to be</a:t>
            </a:r>
          </a:p>
          <a:p>
            <a:r>
              <a:rPr lang="en-US" b="1" dirty="0">
                <a:solidFill>
                  <a:srgbClr val="CC3300"/>
                </a:solidFill>
                <a:latin typeface="Comic Sans MS" charset="0"/>
              </a:rPr>
              <a:t>before</a:t>
            </a:r>
            <a:r>
              <a:rPr lang="en-US" b="1" dirty="0" smtClean="0">
                <a:solidFill>
                  <a:srgbClr val="CC3300"/>
                </a:solidFill>
                <a:latin typeface="Comic Sans MS" charset="0"/>
              </a:rPr>
              <a:t> behavior </a:t>
            </a:r>
            <a:r>
              <a:rPr lang="en-US" b="1" dirty="0">
                <a:solidFill>
                  <a:srgbClr val="CC3300"/>
                </a:solidFill>
                <a:latin typeface="Comic Sans MS" charset="0"/>
              </a:rPr>
              <a:t>of electrons starts to depend on size and </a:t>
            </a:r>
            <a:r>
              <a:rPr lang="en-US" b="1" dirty="0" smtClean="0">
                <a:solidFill>
                  <a:srgbClr val="CC3300"/>
                </a:solidFill>
                <a:latin typeface="Comic Sans MS" charset="0"/>
              </a:rPr>
              <a:t>shape of the object </a:t>
            </a:r>
            <a:r>
              <a:rPr lang="en-US" b="1" dirty="0">
                <a:solidFill>
                  <a:srgbClr val="CC3300"/>
                </a:solidFill>
                <a:latin typeface="Comic Sans MS" charset="0"/>
              </a:rPr>
              <a:t>due to quantum effects?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8696" y="2968414"/>
            <a:ext cx="822366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Need to look </a:t>
            </a:r>
            <a:r>
              <a:rPr lang="en-US" dirty="0" smtClean="0"/>
              <a:t>at:</a:t>
            </a:r>
          </a:p>
          <a:p>
            <a:r>
              <a:rPr lang="en-US" dirty="0" smtClean="0"/>
              <a:t> </a:t>
            </a:r>
          </a:p>
          <a:p>
            <a:pPr marL="457200" indent="-457200">
              <a:buAutoNum type="alphaUcPeriod"/>
            </a:pPr>
            <a:r>
              <a:rPr lang="en-US" dirty="0"/>
              <a:t>S</a:t>
            </a:r>
            <a:r>
              <a:rPr lang="en-US" dirty="0" smtClean="0"/>
              <a:t>ize </a:t>
            </a:r>
            <a:r>
              <a:rPr lang="en-US" dirty="0"/>
              <a:t>of wire compared to size of </a:t>
            </a:r>
            <a:r>
              <a:rPr lang="en-US" dirty="0" smtClean="0"/>
              <a:t>atom.</a:t>
            </a:r>
          </a:p>
          <a:p>
            <a:pPr marL="457200" indent="-457200">
              <a:buAutoNum type="alphaUcPeriod"/>
            </a:pPr>
            <a:r>
              <a:rPr lang="en-US" dirty="0"/>
              <a:t>S</a:t>
            </a:r>
            <a:r>
              <a:rPr lang="en-US" dirty="0" smtClean="0"/>
              <a:t>ize </a:t>
            </a:r>
            <a:r>
              <a:rPr lang="en-US" dirty="0"/>
              <a:t>of wire compared to size of electron wave </a:t>
            </a:r>
            <a:r>
              <a:rPr lang="en-US" dirty="0" smtClean="0"/>
              <a:t>function.</a:t>
            </a:r>
          </a:p>
          <a:p>
            <a:pPr marL="457200" indent="-457200">
              <a:buAutoNum type="alphaUcPeriod"/>
            </a:pPr>
            <a:r>
              <a:rPr lang="en-US" dirty="0" smtClean="0"/>
              <a:t>Energy </a:t>
            </a:r>
            <a:r>
              <a:rPr lang="en-US" dirty="0"/>
              <a:t>level spacing compared to thermal energy, </a:t>
            </a:r>
            <a:r>
              <a:rPr lang="en-US" dirty="0" err="1" smtClean="0"/>
              <a:t>kT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buAutoNum type="alphaUcPeriod"/>
            </a:pPr>
            <a:r>
              <a:rPr lang="en-US" dirty="0" smtClean="0"/>
              <a:t>Energy </a:t>
            </a:r>
            <a:r>
              <a:rPr lang="en-US" dirty="0"/>
              <a:t>level spacing compared to some other </a:t>
            </a:r>
            <a:r>
              <a:rPr lang="en-US" dirty="0" smtClean="0"/>
              <a:t>quantity.</a:t>
            </a:r>
          </a:p>
          <a:p>
            <a:r>
              <a:rPr lang="en-US" dirty="0"/>
              <a:t>   </a:t>
            </a:r>
            <a:r>
              <a:rPr lang="en-US" dirty="0" smtClean="0"/>
              <a:t> 	(What</a:t>
            </a:r>
            <a:r>
              <a:rPr lang="en-US" dirty="0"/>
              <a:t>?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</a:t>
            </a:r>
            <a:r>
              <a:rPr lang="en-US" dirty="0" smtClean="0"/>
              <a:t>.  Something else. (What</a:t>
            </a:r>
            <a:r>
              <a:rPr lang="en-US" dirty="0"/>
              <a:t>?)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97510" y="2547836"/>
            <a:ext cx="197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How to start?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3C60DC-52B0-3E45-8D00-41943B04B9D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93700" y="131763"/>
            <a:ext cx="8194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Nanotechnology: how small does a wire have to be</a:t>
            </a:r>
          </a:p>
          <a:p>
            <a:r>
              <a:rPr lang="en-US" b="1">
                <a:solidFill>
                  <a:srgbClr val="CC3300"/>
                </a:solidFill>
              </a:rPr>
              <a:t>before movement of electrons starts to depend on size </a:t>
            </a:r>
          </a:p>
          <a:p>
            <a:r>
              <a:rPr lang="en-US" b="1">
                <a:solidFill>
                  <a:srgbClr val="CC3300"/>
                </a:solidFill>
              </a:rPr>
              <a:t>and shape due to quantum effects?</a:t>
            </a:r>
            <a:endParaRPr lang="en-US"/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400876" y="1429571"/>
            <a:ext cx="197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How to start?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411086" y="1897063"/>
            <a:ext cx="78941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Need to look at </a:t>
            </a:r>
            <a:endParaRPr lang="en-US" dirty="0" smtClean="0"/>
          </a:p>
          <a:p>
            <a:r>
              <a:rPr lang="en-US" dirty="0" err="1">
                <a:solidFill>
                  <a:schemeClr val="accent2"/>
                </a:solidFill>
              </a:rPr>
              <a:t>C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en-US" dirty="0">
                <a:solidFill>
                  <a:schemeClr val="accent2"/>
                </a:solidFill>
              </a:rPr>
              <a:t>Energy level spacing compared to thermal energy, </a:t>
            </a:r>
            <a:r>
              <a:rPr lang="en-US" dirty="0" err="1">
                <a:solidFill>
                  <a:schemeClr val="accent2"/>
                </a:solidFill>
              </a:rPr>
              <a:t>kT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169863" y="3095625"/>
            <a:ext cx="89947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Almost always focus on </a:t>
            </a:r>
            <a:r>
              <a:rPr lang="en-US" b="1" i="1"/>
              <a:t>energies</a:t>
            </a:r>
            <a:r>
              <a:rPr lang="en-US"/>
              <a:t> in QM. </a:t>
            </a:r>
          </a:p>
          <a:p>
            <a:r>
              <a:rPr lang="en-US"/>
              <a:t>Electrons, atoms, etc. hopping around with random energy kT. </a:t>
            </a:r>
          </a:p>
          <a:p>
            <a:r>
              <a:rPr lang="en-US"/>
              <a:t>kT &gt;&gt; than spacing, spacing irrelevant. Smaller, spacing big deal.</a:t>
            </a:r>
          </a:p>
          <a:p>
            <a:r>
              <a:rPr lang="en-US"/>
              <a:t>  </a:t>
            </a:r>
            <a:r>
              <a:rPr lang="en-US" b="1" u="sng">
                <a:solidFill>
                  <a:srgbClr val="CC3300"/>
                </a:solidFill>
              </a:rPr>
              <a:t>So need to calculate energy levels.</a:t>
            </a:r>
          </a:p>
        </p:txBody>
      </p:sp>
      <p:sp>
        <p:nvSpPr>
          <p:cNvPr id="178182" name="Oval 6"/>
          <p:cNvSpPr>
            <a:spLocks noChangeArrowheads="1"/>
          </p:cNvSpPr>
          <p:nvPr/>
        </p:nvSpPr>
        <p:spPr bwMode="auto">
          <a:xfrm>
            <a:off x="892175" y="6324600"/>
            <a:ext cx="131763" cy="1317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858838" y="6445250"/>
            <a:ext cx="617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>
            <a:off x="855663" y="6365875"/>
            <a:ext cx="617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852488" y="6286500"/>
            <a:ext cx="617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849313" y="6207125"/>
            <a:ext cx="617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2" name="Line 11"/>
          <p:cNvSpPr>
            <a:spLocks noChangeShapeType="1"/>
          </p:cNvSpPr>
          <p:nvPr/>
        </p:nvSpPr>
        <p:spPr bwMode="auto">
          <a:xfrm>
            <a:off x="846138" y="6127750"/>
            <a:ext cx="617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3" name="Line 12"/>
          <p:cNvSpPr>
            <a:spLocks noChangeShapeType="1"/>
          </p:cNvSpPr>
          <p:nvPr/>
        </p:nvSpPr>
        <p:spPr bwMode="auto">
          <a:xfrm>
            <a:off x="865188" y="6180138"/>
            <a:ext cx="617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4" name="Line 13"/>
          <p:cNvSpPr>
            <a:spLocks noChangeShapeType="1"/>
          </p:cNvSpPr>
          <p:nvPr/>
        </p:nvSpPr>
        <p:spPr bwMode="auto">
          <a:xfrm>
            <a:off x="873125" y="6332538"/>
            <a:ext cx="617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5" name="Line 14"/>
          <p:cNvSpPr>
            <a:spLocks noChangeShapeType="1"/>
          </p:cNvSpPr>
          <p:nvPr/>
        </p:nvSpPr>
        <p:spPr bwMode="auto">
          <a:xfrm>
            <a:off x="847725" y="6040438"/>
            <a:ext cx="617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" name="Line 15"/>
          <p:cNvSpPr>
            <a:spLocks noChangeShapeType="1"/>
          </p:cNvSpPr>
          <p:nvPr/>
        </p:nvSpPr>
        <p:spPr bwMode="auto">
          <a:xfrm>
            <a:off x="822325" y="5748338"/>
            <a:ext cx="617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7" name="Line 16"/>
          <p:cNvSpPr>
            <a:spLocks noChangeShapeType="1"/>
          </p:cNvSpPr>
          <p:nvPr/>
        </p:nvSpPr>
        <p:spPr bwMode="auto">
          <a:xfrm>
            <a:off x="796925" y="5456238"/>
            <a:ext cx="617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8" name="Line 17"/>
          <p:cNvSpPr>
            <a:spLocks noChangeShapeType="1"/>
          </p:cNvSpPr>
          <p:nvPr/>
        </p:nvSpPr>
        <p:spPr bwMode="auto">
          <a:xfrm>
            <a:off x="771525" y="5164138"/>
            <a:ext cx="617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9" name="Line 18"/>
          <p:cNvSpPr>
            <a:spLocks noChangeShapeType="1"/>
          </p:cNvSpPr>
          <p:nvPr/>
        </p:nvSpPr>
        <p:spPr bwMode="auto">
          <a:xfrm>
            <a:off x="833438" y="5599113"/>
            <a:ext cx="617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0" name="Line 19"/>
          <p:cNvSpPr>
            <a:spLocks noChangeShapeType="1"/>
          </p:cNvSpPr>
          <p:nvPr/>
        </p:nvSpPr>
        <p:spPr bwMode="auto">
          <a:xfrm>
            <a:off x="862013" y="5911850"/>
            <a:ext cx="617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846388" y="5072063"/>
            <a:ext cx="708025" cy="1292225"/>
            <a:chOff x="1793" y="3195"/>
            <a:chExt cx="446" cy="814"/>
          </a:xfrm>
        </p:grpSpPr>
        <p:sp>
          <p:nvSpPr>
            <p:cNvPr id="30747" name="Oval 20"/>
            <p:cNvSpPr>
              <a:spLocks noChangeArrowheads="1"/>
            </p:cNvSpPr>
            <p:nvPr/>
          </p:nvSpPr>
          <p:spPr bwMode="auto">
            <a:xfrm>
              <a:off x="1869" y="3926"/>
              <a:ext cx="83" cy="8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8" name="Line 21"/>
            <p:cNvSpPr>
              <a:spLocks noChangeShapeType="1"/>
            </p:cNvSpPr>
            <p:nvPr/>
          </p:nvSpPr>
          <p:spPr bwMode="auto">
            <a:xfrm>
              <a:off x="1848" y="4002"/>
              <a:ext cx="3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9" name="Line 30"/>
            <p:cNvSpPr>
              <a:spLocks noChangeShapeType="1"/>
            </p:cNvSpPr>
            <p:nvPr/>
          </p:nvSpPr>
          <p:spPr bwMode="auto">
            <a:xfrm>
              <a:off x="1809" y="3379"/>
              <a:ext cx="3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0" name="Line 31"/>
            <p:cNvSpPr>
              <a:spLocks noChangeShapeType="1"/>
            </p:cNvSpPr>
            <p:nvPr/>
          </p:nvSpPr>
          <p:spPr bwMode="auto">
            <a:xfrm>
              <a:off x="1793" y="3195"/>
              <a:ext cx="3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1" name="Line 33"/>
            <p:cNvSpPr>
              <a:spLocks noChangeShapeType="1"/>
            </p:cNvSpPr>
            <p:nvPr/>
          </p:nvSpPr>
          <p:spPr bwMode="auto">
            <a:xfrm>
              <a:off x="1850" y="3666"/>
              <a:ext cx="3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432300" y="5472113"/>
            <a:ext cx="4306888" cy="1011237"/>
            <a:chOff x="2792" y="3447"/>
            <a:chExt cx="2713" cy="637"/>
          </a:xfrm>
        </p:grpSpPr>
        <p:sp>
          <p:nvSpPr>
            <p:cNvPr id="30743" name="Freeform 34"/>
            <p:cNvSpPr>
              <a:spLocks/>
            </p:cNvSpPr>
            <p:nvPr/>
          </p:nvSpPr>
          <p:spPr bwMode="auto">
            <a:xfrm>
              <a:off x="2792" y="3447"/>
              <a:ext cx="1462" cy="637"/>
            </a:xfrm>
            <a:custGeom>
              <a:avLst/>
              <a:gdLst>
                <a:gd name="T0" fmla="*/ 130 w 1462"/>
                <a:gd name="T1" fmla="*/ 65 h 894"/>
                <a:gd name="T2" fmla="*/ 95 w 1462"/>
                <a:gd name="T3" fmla="*/ 724 h 894"/>
                <a:gd name="T4" fmla="*/ 699 w 1462"/>
                <a:gd name="T5" fmla="*/ 793 h 894"/>
                <a:gd name="T6" fmla="*/ 837 w 1462"/>
                <a:gd name="T7" fmla="*/ 120 h 894"/>
                <a:gd name="T8" fmla="*/ 1462 w 1462"/>
                <a:gd name="T9" fmla="*/ 72 h 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2"/>
                <a:gd name="T16" fmla="*/ 0 h 894"/>
                <a:gd name="T17" fmla="*/ 1462 w 1462"/>
                <a:gd name="T18" fmla="*/ 894 h 8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2" h="894">
                  <a:moveTo>
                    <a:pt x="130" y="65"/>
                  </a:moveTo>
                  <a:cubicBezTo>
                    <a:pt x="65" y="334"/>
                    <a:pt x="0" y="603"/>
                    <a:pt x="95" y="724"/>
                  </a:cubicBezTo>
                  <a:cubicBezTo>
                    <a:pt x="190" y="845"/>
                    <a:pt x="575" y="894"/>
                    <a:pt x="699" y="793"/>
                  </a:cubicBezTo>
                  <a:cubicBezTo>
                    <a:pt x="823" y="692"/>
                    <a:pt x="710" y="240"/>
                    <a:pt x="837" y="120"/>
                  </a:cubicBezTo>
                  <a:cubicBezTo>
                    <a:pt x="964" y="0"/>
                    <a:pt x="1358" y="80"/>
                    <a:pt x="1462" y="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4" name="Oval 35"/>
            <p:cNvSpPr>
              <a:spLocks noChangeArrowheads="1"/>
            </p:cNvSpPr>
            <p:nvPr/>
          </p:nvSpPr>
          <p:spPr bwMode="auto">
            <a:xfrm>
              <a:off x="3389" y="3938"/>
              <a:ext cx="83" cy="8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5" name="Text Box 36"/>
            <p:cNvSpPr txBox="1">
              <a:spLocks noChangeArrowheads="1"/>
            </p:cNvSpPr>
            <p:nvPr/>
          </p:nvSpPr>
          <p:spPr bwMode="auto">
            <a:xfrm>
              <a:off x="3745" y="3526"/>
              <a:ext cx="176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pit depth compared</a:t>
              </a:r>
            </a:p>
            <a:p>
              <a:r>
                <a:rPr lang="en-US"/>
                <a:t>to kT? </a:t>
              </a:r>
            </a:p>
          </p:txBody>
        </p:sp>
        <p:sp>
          <p:nvSpPr>
            <p:cNvPr id="30746" name="Line 37"/>
            <p:cNvSpPr>
              <a:spLocks noChangeShapeType="1"/>
            </p:cNvSpPr>
            <p:nvPr/>
          </p:nvSpPr>
          <p:spPr bwMode="auto">
            <a:xfrm flipV="1">
              <a:off x="3430" y="3699"/>
              <a:ext cx="7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133 C -0.00243 -0.00185 -0.00191 -0.04904 0.00121 -0.01111 C 0.00607 -0.03054 0.00382 -0.02429 0.00243 0.00971 C 0.00087 0.00647 -0.00243 3.61092E-6 -0.00243 0.00023 " pathEditMode="relative" rAng="0" ptsTypes="fffA">
                                      <p:cBhvr>
                                        <p:cTn id="18" dur="20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build="p" autoUpdateAnimBg="0"/>
      <p:bldP spid="1781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176BC4-1E35-9D48-BAC8-83642207D46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" y="136525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T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he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Schrodinger equation for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 an electron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wave in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1-D:  </a:t>
            </a:r>
            <a:r>
              <a:rPr lang="en-US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</a:rPr>
              <a:t>Ψ</a:t>
            </a:r>
            <a:r>
              <a:rPr lang="en-US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sym typeface="Symbol" charset="2"/>
              </a:rPr>
              <a:t>(</a:t>
            </a:r>
            <a:r>
              <a:rPr lang="en-US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sym typeface="Symbol" charset="2"/>
              </a:rPr>
              <a:t>x,t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sym typeface="Symbol" charset="2"/>
              </a:rPr>
              <a:t>)</a:t>
            </a:r>
            <a:r>
              <a:rPr lang="en-US" dirty="0">
                <a:sym typeface="Symbol" charset="2"/>
              </a:rPr>
              <a:t> </a:t>
            </a:r>
          </a:p>
        </p:txBody>
      </p:sp>
      <p:sp>
        <p:nvSpPr>
          <p:cNvPr id="32773" name="Text Box 13"/>
          <p:cNvSpPr txBox="1">
            <a:spLocks noChangeArrowheads="1"/>
          </p:cNvSpPr>
          <p:nvPr/>
        </p:nvSpPr>
        <p:spPr bwMode="auto">
          <a:xfrm>
            <a:off x="2205038" y="64325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646113" y="2027238"/>
            <a:ext cx="7354887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5613" indent="-455613"/>
            <a:r>
              <a:rPr lang="en-US" dirty="0"/>
              <a:t>Want to </a:t>
            </a:r>
            <a:r>
              <a:rPr lang="en-US" dirty="0" smtClean="0"/>
              <a:t>use this </a:t>
            </a:r>
            <a:r>
              <a:rPr lang="en-US" dirty="0"/>
              <a:t>to calculate electron waves in a </a:t>
            </a:r>
          </a:p>
          <a:p>
            <a:pPr marL="455613" indent="-455613"/>
            <a:r>
              <a:rPr lang="en-US" dirty="0"/>
              <a:t>physical situation.  First step is:</a:t>
            </a: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 smtClean="0"/>
              <a:t>Figure </a:t>
            </a:r>
            <a:r>
              <a:rPr lang="en-US" dirty="0"/>
              <a:t>out how many electrons will be interacting</a:t>
            </a: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/>
              <a:t>F</a:t>
            </a:r>
            <a:r>
              <a:rPr lang="en-US" dirty="0" smtClean="0"/>
              <a:t>igure </a:t>
            </a:r>
            <a:r>
              <a:rPr lang="en-US" dirty="0"/>
              <a:t>out what general solutions will be by plugging in trial solutions and seeing if can </a:t>
            </a:r>
            <a:r>
              <a:rPr lang="en-US" dirty="0" smtClean="0"/>
              <a:t>solve.</a:t>
            </a:r>
          </a:p>
          <a:p>
            <a:pPr marL="457200" indent="-457200">
              <a:buAutoNum type="alphaUcPeriod"/>
            </a:pPr>
            <a:r>
              <a:rPr lang="en-US" dirty="0" smtClean="0"/>
              <a:t>Figure </a:t>
            </a:r>
            <a:r>
              <a:rPr lang="en-US" dirty="0"/>
              <a:t>out what the forces will be on the electron in that physical </a:t>
            </a:r>
            <a:r>
              <a:rPr lang="en-US" dirty="0" smtClean="0"/>
              <a:t>situation.</a:t>
            </a:r>
          </a:p>
          <a:p>
            <a:pPr marL="457200" indent="-457200">
              <a:buAutoNum type="alphaUcPeriod"/>
            </a:pPr>
            <a:r>
              <a:rPr lang="en-US" dirty="0" smtClean="0"/>
              <a:t>Figure </a:t>
            </a:r>
            <a:r>
              <a:rPr lang="en-US" dirty="0"/>
              <a:t>out what the boundary conditions must be on the electron </a:t>
            </a:r>
            <a:r>
              <a:rPr lang="en-US" dirty="0" smtClean="0"/>
              <a:t>wave.</a:t>
            </a:r>
          </a:p>
          <a:p>
            <a:pPr marL="457200" indent="-457200">
              <a:buAutoNum type="alphaUcPeriod"/>
            </a:pPr>
            <a:r>
              <a:rPr lang="en-US" dirty="0" smtClean="0"/>
              <a:t>Figure </a:t>
            </a:r>
            <a:r>
              <a:rPr lang="en-US" dirty="0"/>
              <a:t>out what potential energy is at different x and </a:t>
            </a:r>
            <a:r>
              <a:rPr lang="en-US" dirty="0" err="1"/>
              <a:t>t</a:t>
            </a:r>
            <a:r>
              <a:rPr lang="en-US" dirty="0"/>
              <a:t> for the physical situation.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620713" y="741363"/>
          <a:ext cx="7521575" cy="1157287"/>
        </p:xfrm>
        <a:graphic>
          <a:graphicData uri="http://schemas.openxmlformats.org/presentationml/2006/ole">
            <p:oleObj spid="_x0000_s97282" name="Equation" r:id="rId4" imgW="2718197" imgH="41949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9DC2A4-1746-A042-BB73-1B0D6A970D8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1" y="136525"/>
            <a:ext cx="89154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T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he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Schrodinger equation for electron wave in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1-D: </a:t>
            </a:r>
            <a:r>
              <a:rPr lang="en-US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</a:rPr>
              <a:t>Ψ</a:t>
            </a:r>
            <a:r>
              <a:rPr lang="en-US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sym typeface="Symbol" charset="2"/>
              </a:rPr>
              <a:t>(</a:t>
            </a:r>
            <a:r>
              <a:rPr lang="en-US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sym typeface="Symbol" charset="2"/>
              </a:rPr>
              <a:t>x,t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sym typeface="Symbol" charset="2"/>
              </a:rPr>
              <a:t>)</a:t>
            </a:r>
            <a:r>
              <a:rPr lang="en-US" dirty="0">
                <a:sym typeface="Symbol" charset="2"/>
              </a:rPr>
              <a:t> 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2205038" y="64325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374650" y="2127250"/>
            <a:ext cx="825418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Want to use to calculate electron waves in a physical </a:t>
            </a:r>
          </a:p>
          <a:p>
            <a:r>
              <a:rPr lang="en-US" dirty="0"/>
              <a:t>situation.  First step </a:t>
            </a:r>
            <a:r>
              <a:rPr lang="en-US" dirty="0" smtClean="0"/>
              <a:t>is: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E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en-US" dirty="0">
                <a:solidFill>
                  <a:schemeClr val="accent2"/>
                </a:solidFill>
              </a:rPr>
              <a:t>F</a:t>
            </a:r>
            <a:r>
              <a:rPr lang="en-US" dirty="0" smtClean="0">
                <a:solidFill>
                  <a:schemeClr val="accent2"/>
                </a:solidFill>
              </a:rPr>
              <a:t>igure </a:t>
            </a:r>
            <a:r>
              <a:rPr lang="en-US" dirty="0">
                <a:solidFill>
                  <a:schemeClr val="accent2"/>
                </a:solidFill>
              </a:rPr>
              <a:t>out what potential energy is at different x and </a:t>
            </a:r>
            <a:r>
              <a:rPr lang="en-US" dirty="0" err="1">
                <a:solidFill>
                  <a:schemeClr val="accent2"/>
                </a:solidFill>
              </a:rPr>
              <a:t>t</a:t>
            </a:r>
            <a:r>
              <a:rPr lang="en-US" dirty="0">
                <a:solidFill>
                  <a:schemeClr val="accent2"/>
                </a:solidFill>
              </a:rPr>
              <a:t> for</a:t>
            </a:r>
          </a:p>
          <a:p>
            <a:r>
              <a:rPr lang="en-US" dirty="0">
                <a:solidFill>
                  <a:schemeClr val="accent2"/>
                </a:solidFill>
              </a:rPr>
              <a:t>    the physical situation.</a:t>
            </a:r>
            <a:endParaRPr lang="en-US" dirty="0"/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241300" y="5403850"/>
            <a:ext cx="9294813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>
                <a:solidFill>
                  <a:srgbClr val="CC3300"/>
                </a:solidFill>
                <a:latin typeface="Comic Sans MS" charset="0"/>
              </a:rPr>
              <a:t>Need V(x,t) for small wire to answer our basic question.  </a:t>
            </a:r>
          </a:p>
          <a:p>
            <a:r>
              <a:rPr lang="en-US" sz="2600">
                <a:solidFill>
                  <a:srgbClr val="CC3300"/>
                </a:solidFill>
                <a:latin typeface="Comic Sans MS" charset="0"/>
              </a:rPr>
              <a:t>Warm up with just a proton.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635000" y="741363"/>
          <a:ext cx="7521575" cy="1157287"/>
        </p:xfrm>
        <a:graphic>
          <a:graphicData uri="http://schemas.openxmlformats.org/presentationml/2006/ole">
            <p:oleObj spid="_x0000_s99330" name="Equation" r:id="rId4" imgW="2718197" imgH="419497" progId="Equation.DSMT4">
              <p:embed/>
            </p:oleObj>
          </a:graphicData>
        </a:graphic>
      </p:graphicFrame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449263" y="3803650"/>
            <a:ext cx="865346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Already know </a:t>
            </a:r>
            <a:r>
              <a:rPr lang="en-US" dirty="0" err="1"/>
              <a:t>m</a:t>
            </a:r>
            <a:r>
              <a:rPr lang="en-US" dirty="0"/>
              <a:t> is mass of electron, so all need to know is the potential energy </a:t>
            </a:r>
            <a:r>
              <a:rPr lang="en-US" dirty="0" err="1"/>
              <a:t>V(x,t</a:t>
            </a:r>
            <a:r>
              <a:rPr lang="en-US" dirty="0" smtClean="0"/>
              <a:t>), which completely </a:t>
            </a:r>
            <a:r>
              <a:rPr lang="en-US" dirty="0"/>
              <a:t>determines the situation, and how electron will behave</a:t>
            </a:r>
            <a:r>
              <a:rPr lang="en-US" dirty="0" smtClean="0"/>
              <a:t>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build="p" autoUpdateAnimBg="0"/>
      <p:bldP spid="153608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66D41C-596D-024E-A814-6643BC15E69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514350" y="1212850"/>
            <a:ext cx="4994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what is V(r,t) for electron interacting</a:t>
            </a:r>
          </a:p>
          <a:p>
            <a:r>
              <a:rPr lang="en-US"/>
              <a:t>with proton? </a:t>
            </a:r>
          </a:p>
        </p:txBody>
      </p:sp>
      <p:sp>
        <p:nvSpPr>
          <p:cNvPr id="36869" name="Oval 4"/>
          <p:cNvSpPr>
            <a:spLocks noChangeArrowheads="1"/>
          </p:cNvSpPr>
          <p:nvPr/>
        </p:nvSpPr>
        <p:spPr bwMode="auto">
          <a:xfrm>
            <a:off x="5751513" y="1366838"/>
            <a:ext cx="307975" cy="2968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+</a:t>
            </a:r>
          </a:p>
        </p:txBody>
      </p:sp>
      <p:sp>
        <p:nvSpPr>
          <p:cNvPr id="36870" name="Oval 5"/>
          <p:cNvSpPr>
            <a:spLocks noChangeArrowheads="1"/>
          </p:cNvSpPr>
          <p:nvPr/>
        </p:nvSpPr>
        <p:spPr bwMode="auto">
          <a:xfrm>
            <a:off x="6718300" y="1385888"/>
            <a:ext cx="242888" cy="242887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-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568324" y="1971675"/>
            <a:ext cx="85756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AutoNum type="alphaUcPeriod"/>
            </a:pPr>
            <a:r>
              <a:rPr lang="en-US" dirty="0" smtClean="0"/>
              <a:t>-</a:t>
            </a:r>
            <a:r>
              <a:rPr lang="en-US" dirty="0"/>
              <a:t>ke</a:t>
            </a:r>
            <a:r>
              <a:rPr lang="en-US" baseline="30000" dirty="0"/>
              <a:t>2</a:t>
            </a:r>
            <a:r>
              <a:rPr lang="en-US" dirty="0"/>
              <a:t>/r, where </a:t>
            </a:r>
            <a:r>
              <a:rPr lang="en-US" dirty="0" err="1"/>
              <a:t>r</a:t>
            </a:r>
            <a:r>
              <a:rPr lang="en-US" dirty="0"/>
              <a:t> is</a:t>
            </a:r>
            <a:r>
              <a:rPr lang="en-US" dirty="0" smtClean="0"/>
              <a:t> the distance from </a:t>
            </a:r>
            <a:r>
              <a:rPr lang="en-US" dirty="0"/>
              <a:t>electron</a:t>
            </a:r>
            <a:r>
              <a:rPr lang="en-US" dirty="0" smtClean="0"/>
              <a:t> to origin</a:t>
            </a:r>
            <a:r>
              <a:rPr lang="en-US" dirty="0"/>
              <a:t>.</a:t>
            </a: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 smtClean="0"/>
              <a:t>-</a:t>
            </a:r>
            <a:r>
              <a:rPr lang="en-US" dirty="0"/>
              <a:t>ke</a:t>
            </a:r>
            <a:r>
              <a:rPr lang="en-US" baseline="30000" dirty="0"/>
              <a:t>2</a:t>
            </a:r>
            <a:r>
              <a:rPr lang="en-US" dirty="0"/>
              <a:t>/r where </a:t>
            </a:r>
            <a:r>
              <a:rPr lang="en-US" dirty="0" err="1"/>
              <a:t>r</a:t>
            </a:r>
            <a:r>
              <a:rPr lang="en-US" dirty="0"/>
              <a:t> is distance between + and - </a:t>
            </a:r>
            <a:r>
              <a:rPr lang="en-US" dirty="0" smtClean="0"/>
              <a:t>.</a:t>
            </a:r>
          </a:p>
          <a:p>
            <a:pPr marL="457200" indent="-457200">
              <a:buAutoNum type="alphaUcPeriod"/>
            </a:pPr>
            <a:r>
              <a:rPr lang="en-US" dirty="0" smtClean="0"/>
              <a:t>Impossible </a:t>
            </a:r>
            <a:r>
              <a:rPr lang="en-US" dirty="0"/>
              <a:t>to tell unless</a:t>
            </a:r>
            <a:r>
              <a:rPr lang="en-US" dirty="0" smtClean="0"/>
              <a:t> we know </a:t>
            </a:r>
            <a:r>
              <a:rPr lang="en-US" dirty="0"/>
              <a:t>how electron is moving, because that determines the time </a:t>
            </a:r>
            <a:r>
              <a:rPr lang="en-US" dirty="0" smtClean="0"/>
              <a:t>dependence.</a:t>
            </a:r>
          </a:p>
          <a:p>
            <a:pPr marL="457200" indent="-457200">
              <a:buAutoNum type="alphaUcPeriod"/>
            </a:pPr>
            <a:r>
              <a:rPr lang="en-US" dirty="0" smtClean="0"/>
              <a:t>(</a:t>
            </a:r>
            <a:r>
              <a:rPr lang="en-US" dirty="0"/>
              <a:t>-ke</a:t>
            </a:r>
            <a:r>
              <a:rPr lang="en-US" baseline="30000" dirty="0"/>
              <a:t>2</a:t>
            </a:r>
            <a:r>
              <a:rPr lang="en-US" dirty="0"/>
              <a:t>/r)</a:t>
            </a:r>
            <a:r>
              <a:rPr lang="en-US" dirty="0" smtClean="0"/>
              <a:t> x </a:t>
            </a:r>
            <a:r>
              <a:rPr lang="en-US" dirty="0" err="1" smtClean="0"/>
              <a:t>sin(ωt</a:t>
            </a:r>
            <a:r>
              <a:rPr lang="en-US" dirty="0" smtClean="0"/>
              <a:t>)</a:t>
            </a:r>
          </a:p>
          <a:p>
            <a:pPr marL="457200" indent="-457200">
              <a:buAutoNum type="alphaUcPeriod"/>
            </a:pPr>
            <a:r>
              <a:rPr lang="en-US" dirty="0" smtClean="0"/>
              <a:t>Something else…</a:t>
            </a:r>
            <a:endParaRPr lang="en-US" dirty="0"/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723900" y="4533900"/>
            <a:ext cx="81131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Ans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B</a:t>
            </a:r>
            <a:r>
              <a:rPr lang="en-US" dirty="0" smtClean="0">
                <a:solidFill>
                  <a:schemeClr val="accent2"/>
                </a:solidFill>
              </a:rPr>
              <a:t> - </a:t>
            </a:r>
            <a:r>
              <a:rPr lang="en-US" dirty="0">
                <a:solidFill>
                  <a:schemeClr val="accent2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lthough </a:t>
            </a:r>
            <a:r>
              <a:rPr lang="en-US" dirty="0">
                <a:solidFill>
                  <a:schemeClr val="accent2"/>
                </a:solidFill>
              </a:rPr>
              <a:t>potential energy will be different as </a:t>
            </a:r>
          </a:p>
          <a:p>
            <a:r>
              <a:rPr lang="en-US" dirty="0">
                <a:solidFill>
                  <a:schemeClr val="accent2"/>
                </a:solidFill>
              </a:rPr>
              <a:t>electron moves to different distance, at any given distance</a:t>
            </a:r>
          </a:p>
          <a:p>
            <a:r>
              <a:rPr lang="en-US" dirty="0">
                <a:solidFill>
                  <a:schemeClr val="accent2"/>
                </a:solidFill>
              </a:rPr>
              <a:t>will be same for all time. So </a:t>
            </a:r>
            <a:r>
              <a:rPr lang="en-US" dirty="0" err="1">
                <a:solidFill>
                  <a:schemeClr val="accent2"/>
                </a:solidFill>
              </a:rPr>
              <a:t>V(r,t</a:t>
            </a:r>
            <a:r>
              <a:rPr lang="en-US" dirty="0">
                <a:solidFill>
                  <a:schemeClr val="accent2"/>
                </a:solidFill>
              </a:rPr>
              <a:t>) = </a:t>
            </a:r>
            <a:r>
              <a:rPr lang="en-US" dirty="0" err="1">
                <a:solidFill>
                  <a:schemeClr val="accent2"/>
                </a:solidFill>
              </a:rPr>
              <a:t>V(r</a:t>
            </a:r>
            <a:r>
              <a:rPr lang="en-US" dirty="0">
                <a:solidFill>
                  <a:schemeClr val="accent2"/>
                </a:solidFill>
              </a:rPr>
              <a:t>) = -ke</a:t>
            </a:r>
            <a:r>
              <a:rPr lang="en-US" baseline="30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/r. 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H</a:t>
            </a:r>
            <a:r>
              <a:rPr lang="en-US" dirty="0">
                <a:solidFill>
                  <a:schemeClr val="accent2"/>
                </a:solidFill>
              </a:rPr>
              <a:t> atom.</a:t>
            </a:r>
            <a:r>
              <a:rPr lang="en-US" dirty="0"/>
              <a:t> 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877888" y="71438"/>
          <a:ext cx="7221537" cy="1111250"/>
        </p:xfrm>
        <a:graphic>
          <a:graphicData uri="http://schemas.openxmlformats.org/presentationml/2006/ole">
            <p:oleObj spid="_x0000_s101378" name="Equation" r:id="rId4" imgW="2718197" imgH="41949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F1B999-3EE1-D04F-956F-72488BD1877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2205038" y="64325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393700" y="1798638"/>
            <a:ext cx="79512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implification </a:t>
            </a:r>
            <a:r>
              <a:rPr lang="en-US" dirty="0"/>
              <a:t>#</a:t>
            </a:r>
            <a:r>
              <a:rPr lang="en-US" dirty="0" smtClean="0"/>
              <a:t>1:V = </a:t>
            </a:r>
            <a:r>
              <a:rPr lang="en-US" dirty="0" err="1"/>
              <a:t>V(x</a:t>
            </a:r>
            <a:r>
              <a:rPr lang="en-US" dirty="0"/>
              <a:t>) only.  </a:t>
            </a:r>
            <a:r>
              <a:rPr lang="en-US" i="1" dirty="0"/>
              <a:t>(works in 1D or 3D)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(Important</a:t>
            </a:r>
            <a:r>
              <a:rPr lang="en-US" dirty="0">
                <a:solidFill>
                  <a:srgbClr val="FF0000"/>
                </a:solidFill>
              </a:rPr>
              <a:t>, will use in all </a:t>
            </a:r>
            <a:r>
              <a:rPr lang="en-US" dirty="0" err="1" smtClean="0">
                <a:solidFill>
                  <a:srgbClr val="FF0000"/>
                </a:solidFill>
              </a:rPr>
              <a:t>Shrödinger</a:t>
            </a:r>
            <a:r>
              <a:rPr lang="en-US" dirty="0" smtClean="0">
                <a:solidFill>
                  <a:srgbClr val="FF0000"/>
                </a:solidFill>
              </a:rPr>
              <a:t> equation </a:t>
            </a:r>
            <a:r>
              <a:rPr lang="en-US" dirty="0">
                <a:solidFill>
                  <a:srgbClr val="FF0000"/>
                </a:solidFill>
              </a:rPr>
              <a:t>problems!!) </a:t>
            </a: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07963" y="2757488"/>
            <a:ext cx="8734425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sym typeface="Symbol" charset="2"/>
              </a:rPr>
              <a:t>Ψ(</a:t>
            </a:r>
            <a:r>
              <a:rPr lang="en-US" dirty="0" err="1">
                <a:sym typeface="Symbol" charset="2"/>
              </a:rPr>
              <a:t>x,t</a:t>
            </a:r>
            <a:r>
              <a:rPr lang="en-US" dirty="0">
                <a:sym typeface="Symbol" charset="2"/>
              </a:rPr>
              <a:t>) separates into position part dependent part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>
                <a:sym typeface="Symbol" charset="2"/>
              </a:rPr>
              <a:t>ψ(</a:t>
            </a:r>
            <a:r>
              <a:rPr lang="en-US" dirty="0" err="1">
                <a:sym typeface="Symbol" charset="2"/>
              </a:rPr>
              <a:t>x</a:t>
            </a:r>
            <a:r>
              <a:rPr lang="en-US" dirty="0">
                <a:sym typeface="Symbol" charset="2"/>
              </a:rPr>
              <a:t>) and time dependent part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>
                <a:sym typeface="Symbol" charset="2"/>
              </a:rPr>
              <a:t>ϕ(</a:t>
            </a:r>
            <a:r>
              <a:rPr lang="en-US" dirty="0" err="1">
                <a:sym typeface="Symbol" charset="2"/>
              </a:rPr>
              <a:t>t</a:t>
            </a:r>
            <a:r>
              <a:rPr lang="en-US" dirty="0">
                <a:sym typeface="Symbol" charset="2"/>
              </a:rPr>
              <a:t>) =exp(-</a:t>
            </a:r>
            <a:r>
              <a:rPr lang="en-US" dirty="0" err="1">
                <a:sym typeface="Symbol" charset="2"/>
              </a:rPr>
              <a:t>iEt</a:t>
            </a:r>
            <a:r>
              <a:rPr lang="en-US" dirty="0" err="1" smtClean="0">
                <a:sym typeface="Symbol" charset="2"/>
              </a:rPr>
              <a:t>/ħ</a:t>
            </a:r>
            <a:r>
              <a:rPr lang="en-US" dirty="0" smtClean="0">
                <a:sym typeface="Symbol" charset="2"/>
              </a:rPr>
              <a:t>)</a:t>
            </a:r>
            <a:r>
              <a:rPr lang="en-US" dirty="0">
                <a:sym typeface="Symbol" charset="2"/>
              </a:rPr>
              <a:t>. 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>
                <a:sym typeface="Symbol" charset="2"/>
              </a:rPr>
              <a:t>Ψ(</a:t>
            </a:r>
            <a:r>
              <a:rPr lang="en-US" dirty="0" err="1">
                <a:sym typeface="Symbol" charset="2"/>
              </a:rPr>
              <a:t>x,t</a:t>
            </a:r>
            <a:r>
              <a:rPr lang="en-US" dirty="0">
                <a:sym typeface="Symbol" charset="2"/>
              </a:rPr>
              <a:t>)=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>
                <a:sym typeface="Symbol" charset="2"/>
              </a:rPr>
              <a:t>ψ(</a:t>
            </a:r>
            <a:r>
              <a:rPr lang="en-US" dirty="0" err="1">
                <a:sym typeface="Symbol" charset="2"/>
              </a:rPr>
              <a:t>x</a:t>
            </a:r>
            <a:r>
              <a:rPr lang="en-US" dirty="0" err="1" smtClean="0">
                <a:sym typeface="Symbol" charset="2"/>
              </a:rPr>
              <a:t>)ϕ(</a:t>
            </a:r>
            <a:r>
              <a:rPr lang="en-US" dirty="0" err="1">
                <a:sym typeface="Symbol" charset="2"/>
              </a:rPr>
              <a:t>t</a:t>
            </a:r>
            <a:r>
              <a:rPr lang="en-US" dirty="0">
                <a:sym typeface="Symbol" charset="2"/>
              </a:rPr>
              <a:t>)</a:t>
            </a:r>
          </a:p>
          <a:p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dirty="0"/>
              <a:t>P</a:t>
            </a:r>
            <a:r>
              <a:rPr lang="en-US" dirty="0" smtClean="0"/>
              <a:t>lug </a:t>
            </a:r>
            <a:r>
              <a:rPr lang="en-US" dirty="0"/>
              <a:t>in, get equation</a:t>
            </a:r>
            <a:r>
              <a:rPr lang="en-US" dirty="0">
                <a:sym typeface="Symbol" charset="2"/>
              </a:rPr>
              <a:t> for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>
                <a:sym typeface="Symbol" charset="2"/>
              </a:rPr>
              <a:t>ψ(</a:t>
            </a:r>
            <a:r>
              <a:rPr lang="en-US" dirty="0" err="1">
                <a:sym typeface="Symbol" charset="2"/>
              </a:rPr>
              <a:t>x</a:t>
            </a:r>
            <a:r>
              <a:rPr lang="en-US" dirty="0">
                <a:sym typeface="Symbol" charset="2"/>
              </a:rPr>
              <a:t>) </a:t>
            </a:r>
          </a:p>
          <a:p>
            <a:r>
              <a:rPr lang="en-US" dirty="0">
                <a:sym typeface="Symbol" charset="2"/>
              </a:rPr>
              <a:t>Seems like a good exercise for HW.</a:t>
            </a:r>
          </a:p>
        </p:txBody>
      </p:sp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1382713" y="6078538"/>
            <a:ext cx="570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“time independent Schrodinger equation”</a:t>
            </a:r>
          </a:p>
        </p:txBody>
      </p:sp>
      <p:sp>
        <p:nvSpPr>
          <p:cNvPr id="40970" name="Text Box 12"/>
          <p:cNvSpPr txBox="1">
            <a:spLocks noChangeArrowheads="1"/>
          </p:cNvSpPr>
          <p:nvPr/>
        </p:nvSpPr>
        <p:spPr bwMode="auto">
          <a:xfrm>
            <a:off x="182563" y="1344613"/>
            <a:ext cx="8723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Most physical situations, like H atom, no time dependence in V!</a:t>
            </a:r>
          </a:p>
        </p:txBody>
      </p:sp>
      <p:graphicFrame>
        <p:nvGraphicFramePr>
          <p:cNvPr id="168974" name="Object 2"/>
          <p:cNvGraphicFramePr>
            <a:graphicFrameLocks noChangeAspect="1"/>
          </p:cNvGraphicFramePr>
          <p:nvPr/>
        </p:nvGraphicFramePr>
        <p:xfrm>
          <a:off x="560388" y="4697413"/>
          <a:ext cx="6232525" cy="1223962"/>
        </p:xfrm>
        <a:graphic>
          <a:graphicData uri="http://schemas.openxmlformats.org/presentationml/2006/ole">
            <p:oleObj spid="_x0000_s105474" name="Equation" r:id="rId4" imgW="2133997" imgH="419497" progId="Equation.3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620713" y="168275"/>
          <a:ext cx="7164387" cy="1101725"/>
        </p:xfrm>
        <a:graphic>
          <a:graphicData uri="http://schemas.openxmlformats.org/presentationml/2006/ole">
            <p:oleObj spid="_x0000_s105475" name="Equation" r:id="rId5" imgW="2718197" imgH="41949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7" grpId="0" build="p" autoUpdateAnimBg="0"/>
      <p:bldP spid="168968" grpId="0" build="p" autoUpdateAnimBg="0"/>
      <p:bldP spid="16897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FC4564-51AA-8643-91DF-B2B2FD3EBED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334963" y="136525"/>
            <a:ext cx="85804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Solving the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Schrödinger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equation for electron wave in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1-D: </a:t>
            </a:r>
            <a:endParaRPr lang="en-US" dirty="0">
              <a:sym typeface="Symbol" charset="2"/>
            </a:endParaRP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268288" y="2155825"/>
            <a:ext cx="8602662" cy="458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7663" indent="-347663"/>
            <a:r>
              <a:rPr lang="en-US" dirty="0"/>
              <a:t>1. Figure out what </a:t>
            </a:r>
            <a:r>
              <a:rPr lang="en-US" dirty="0" err="1"/>
              <a:t>V(x</a:t>
            </a:r>
            <a:r>
              <a:rPr lang="en-US" dirty="0"/>
              <a:t>) is, for situation given.</a:t>
            </a:r>
          </a:p>
          <a:p>
            <a:pPr marL="347663" indent="-347663"/>
            <a:r>
              <a:rPr lang="en-US" dirty="0"/>
              <a:t>2. Guess or look up functional form of solution. </a:t>
            </a:r>
          </a:p>
          <a:p>
            <a:pPr marL="347663" indent="-347663"/>
            <a:r>
              <a:rPr lang="en-US" dirty="0"/>
              <a:t>3. Plug in to check if</a:t>
            </a:r>
            <a:r>
              <a:rPr lang="en-US" dirty="0" smtClean="0"/>
              <a:t> </a:t>
            </a:r>
            <a:r>
              <a:rPr lang="en-US" dirty="0" err="1" smtClean="0"/>
              <a:t>ψ</a:t>
            </a:r>
            <a:r>
              <a:rPr lang="en-US" dirty="0" err="1" smtClean="0">
                <a:sym typeface="Symbol" charset="2"/>
              </a:rPr>
              <a:t>’s</a:t>
            </a:r>
            <a:r>
              <a:rPr lang="en-US" dirty="0">
                <a:sym typeface="Symbol" charset="2"/>
              </a:rPr>
              <a:t> </a:t>
            </a:r>
            <a:r>
              <a:rPr lang="en-US" dirty="0" smtClean="0">
                <a:sym typeface="Symbol" charset="2"/>
              </a:rPr>
              <a:t>and </a:t>
            </a:r>
            <a:r>
              <a:rPr lang="en-US" dirty="0">
                <a:sym typeface="Symbol" charset="2"/>
              </a:rPr>
              <a:t>all </a:t>
            </a:r>
            <a:r>
              <a:rPr lang="en-US" dirty="0" err="1">
                <a:sym typeface="Symbol" charset="2"/>
              </a:rPr>
              <a:t>x’s</a:t>
            </a:r>
            <a:r>
              <a:rPr lang="en-US" dirty="0">
                <a:sym typeface="Symbol" charset="2"/>
              </a:rPr>
              <a:t> drop out, </a:t>
            </a:r>
            <a:r>
              <a:rPr lang="en-US" dirty="0" smtClean="0">
                <a:sym typeface="Symbol" charset="2"/>
              </a:rPr>
              <a:t>leaving an </a:t>
            </a:r>
            <a:r>
              <a:rPr lang="en-US" dirty="0">
                <a:sym typeface="Symbol" charset="2"/>
              </a:rPr>
              <a:t>equation involving </a:t>
            </a:r>
            <a:r>
              <a:rPr lang="en-US" dirty="0" smtClean="0">
                <a:sym typeface="Symbol" charset="2"/>
              </a:rPr>
              <a:t>only a </a:t>
            </a:r>
            <a:r>
              <a:rPr lang="en-US" dirty="0">
                <a:sym typeface="Symbol" charset="2"/>
              </a:rPr>
              <a:t>bunch of </a:t>
            </a:r>
            <a:r>
              <a:rPr lang="en-US" dirty="0" smtClean="0">
                <a:sym typeface="Symbol" charset="2"/>
              </a:rPr>
              <a:t>constants</a:t>
            </a:r>
            <a:r>
              <a:rPr lang="en-US" dirty="0">
                <a:sym typeface="Symbol" charset="2"/>
              </a:rPr>
              <a:t>.</a:t>
            </a:r>
            <a:endParaRPr lang="en-US" dirty="0" smtClean="0">
              <a:sym typeface="Symbol" charset="2"/>
            </a:endParaRPr>
          </a:p>
          <a:p>
            <a:pPr marL="347663" indent="-347663"/>
            <a:r>
              <a:rPr lang="en-US" dirty="0">
                <a:sym typeface="Symbol" charset="2"/>
              </a:rPr>
              <a:t>4. Figure out what boundary conditions must be to make sense physically.</a:t>
            </a:r>
          </a:p>
          <a:p>
            <a:pPr marL="347663" indent="-347663"/>
            <a:r>
              <a:rPr lang="en-US" dirty="0">
                <a:sym typeface="Symbol" charset="2"/>
              </a:rPr>
              <a:t>5. Figure out values of constants to meet boundary conditions and </a:t>
            </a:r>
            <a:r>
              <a:rPr lang="en-US" dirty="0" smtClean="0">
                <a:sym typeface="Symbol" charset="2"/>
              </a:rPr>
              <a:t>normalization:</a:t>
            </a:r>
          </a:p>
          <a:p>
            <a:pPr marL="347663" indent="-347663"/>
            <a:endParaRPr lang="en-US" sz="2800" dirty="0" smtClean="0">
              <a:sym typeface="Symbol" charset="2"/>
            </a:endParaRPr>
          </a:p>
          <a:p>
            <a:pPr marL="347663" indent="-347663"/>
            <a:endParaRPr lang="en-US" dirty="0" smtClean="0">
              <a:sym typeface="Symbol" charset="2"/>
            </a:endParaRPr>
          </a:p>
          <a:p>
            <a:pPr marL="347663" indent="-347663"/>
            <a:r>
              <a:rPr lang="en-US" dirty="0" smtClean="0">
                <a:sym typeface="Symbol" charset="2"/>
              </a:rPr>
              <a:t>6</a:t>
            </a:r>
            <a:r>
              <a:rPr lang="en-US" dirty="0">
                <a:sym typeface="Symbol" charset="2"/>
              </a:rPr>
              <a:t>. Multiply by time dependence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>
                <a:sym typeface="Symbol" charset="2"/>
              </a:rPr>
              <a:t>ϕ(</a:t>
            </a:r>
            <a:r>
              <a:rPr lang="en-US" dirty="0" err="1">
                <a:sym typeface="Symbol" charset="2"/>
              </a:rPr>
              <a:t>t</a:t>
            </a:r>
            <a:r>
              <a:rPr lang="en-US" dirty="0">
                <a:sym typeface="Symbol" charset="2"/>
              </a:rPr>
              <a:t>) =exp(-</a:t>
            </a:r>
            <a:r>
              <a:rPr lang="en-US" dirty="0" err="1">
                <a:sym typeface="Symbol" charset="2"/>
              </a:rPr>
              <a:t>iEt</a:t>
            </a:r>
            <a:r>
              <a:rPr lang="en-US" dirty="0" err="1" smtClean="0">
                <a:sym typeface="Symbol" charset="2"/>
              </a:rPr>
              <a:t>/ħ</a:t>
            </a:r>
            <a:r>
              <a:rPr lang="en-US" dirty="0" smtClean="0">
                <a:sym typeface="Symbol" charset="2"/>
              </a:rPr>
              <a:t>) </a:t>
            </a:r>
            <a:r>
              <a:rPr lang="en-US" dirty="0">
                <a:sym typeface="Symbol" charset="2"/>
              </a:rPr>
              <a:t>to have full solution if needed. </a:t>
            </a:r>
            <a:r>
              <a:rPr lang="en-US" dirty="0">
                <a:solidFill>
                  <a:srgbClr val="CC3300"/>
                </a:solidFill>
                <a:sym typeface="Symbol" charset="2"/>
              </a:rPr>
              <a:t>STILL TIME DEPENDENCE!</a:t>
            </a: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2205038" y="64325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5316538" y="6842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48014" y="4941888"/>
            <a:ext cx="2011363" cy="1120775"/>
            <a:chOff x="2308" y="3614"/>
            <a:chExt cx="1267" cy="706"/>
          </a:xfrm>
        </p:grpSpPr>
        <p:sp>
          <p:nvSpPr>
            <p:cNvPr id="43019" name="Rectangle 8"/>
            <p:cNvSpPr>
              <a:spLocks noChangeArrowheads="1"/>
            </p:cNvSpPr>
            <p:nvPr/>
          </p:nvSpPr>
          <p:spPr bwMode="auto">
            <a:xfrm>
              <a:off x="2442" y="3801"/>
              <a:ext cx="113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/>
                <a:t>|ψ(</a:t>
              </a:r>
              <a:r>
                <a:rPr lang="en-US" dirty="0"/>
                <a:t>x)|</a:t>
              </a:r>
              <a:r>
                <a:rPr lang="en-US" baseline="30000" dirty="0"/>
                <a:t>2</a:t>
              </a:r>
              <a:r>
                <a:rPr lang="en-US" dirty="0"/>
                <a:t>dx =1</a:t>
              </a:r>
            </a:p>
          </p:txBody>
        </p:sp>
        <p:sp>
          <p:nvSpPr>
            <p:cNvPr id="43020" name="Freeform 9"/>
            <p:cNvSpPr>
              <a:spLocks/>
            </p:cNvSpPr>
            <p:nvPr/>
          </p:nvSpPr>
          <p:spPr bwMode="auto">
            <a:xfrm>
              <a:off x="2344" y="3713"/>
              <a:ext cx="96" cy="504"/>
            </a:xfrm>
            <a:custGeom>
              <a:avLst/>
              <a:gdLst>
                <a:gd name="T0" fmla="*/ 96 w 96"/>
                <a:gd name="T1" fmla="*/ 120 h 624"/>
                <a:gd name="T2" fmla="*/ 48 w 96"/>
                <a:gd name="T3" fmla="*/ 72 h 624"/>
                <a:gd name="T4" fmla="*/ 48 w 96"/>
                <a:gd name="T5" fmla="*/ 552 h 624"/>
                <a:gd name="T6" fmla="*/ 0 w 96"/>
                <a:gd name="T7" fmla="*/ 504 h 6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24"/>
                <a:gd name="T14" fmla="*/ 96 w 96"/>
                <a:gd name="T15" fmla="*/ 624 h 6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24">
                  <a:moveTo>
                    <a:pt x="96" y="120"/>
                  </a:moveTo>
                  <a:cubicBezTo>
                    <a:pt x="76" y="60"/>
                    <a:pt x="56" y="0"/>
                    <a:pt x="48" y="72"/>
                  </a:cubicBezTo>
                  <a:cubicBezTo>
                    <a:pt x="40" y="144"/>
                    <a:pt x="56" y="480"/>
                    <a:pt x="48" y="552"/>
                  </a:cubicBezTo>
                  <a:cubicBezTo>
                    <a:pt x="40" y="624"/>
                    <a:pt x="20" y="564"/>
                    <a:pt x="0" y="5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1" name="Rectangle 10"/>
            <p:cNvSpPr>
              <a:spLocks noChangeArrowheads="1"/>
            </p:cNvSpPr>
            <p:nvPr/>
          </p:nvSpPr>
          <p:spPr bwMode="auto">
            <a:xfrm>
              <a:off x="2308" y="4032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-∞</a:t>
              </a:r>
            </a:p>
          </p:txBody>
        </p:sp>
        <p:sp>
          <p:nvSpPr>
            <p:cNvPr id="43022" name="Rectangle 11"/>
            <p:cNvSpPr>
              <a:spLocks noChangeArrowheads="1"/>
            </p:cNvSpPr>
            <p:nvPr/>
          </p:nvSpPr>
          <p:spPr bwMode="auto">
            <a:xfrm>
              <a:off x="2424" y="3614"/>
              <a:ext cx="2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∞</a:t>
              </a:r>
            </a:p>
          </p:txBody>
        </p:sp>
      </p:grp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360363" y="782638"/>
          <a:ext cx="6232525" cy="1223962"/>
        </p:xfrm>
        <a:graphic>
          <a:graphicData uri="http://schemas.openxmlformats.org/presentationml/2006/ole">
            <p:oleObj spid="_x0000_s107522" name="Equation" r:id="rId4" imgW="2133997" imgH="41949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reeform 5"/>
          <p:cNvSpPr>
            <a:spLocks/>
          </p:cNvSpPr>
          <p:nvPr/>
        </p:nvSpPr>
        <p:spPr bwMode="auto">
          <a:xfrm>
            <a:off x="606425" y="3054350"/>
            <a:ext cx="4989513" cy="1206500"/>
          </a:xfrm>
          <a:custGeom>
            <a:avLst/>
            <a:gdLst>
              <a:gd name="T0" fmla="*/ 0 w 3143"/>
              <a:gd name="T1" fmla="*/ 5 h 760"/>
              <a:gd name="T2" fmla="*/ 250 w 3143"/>
              <a:gd name="T3" fmla="*/ 82 h 760"/>
              <a:gd name="T4" fmla="*/ 597 w 3143"/>
              <a:gd name="T5" fmla="*/ 415 h 760"/>
              <a:gd name="T6" fmla="*/ 770 w 3143"/>
              <a:gd name="T7" fmla="*/ 706 h 760"/>
              <a:gd name="T8" fmla="*/ 1027 w 3143"/>
              <a:gd name="T9" fmla="*/ 713 h 760"/>
              <a:gd name="T10" fmla="*/ 1138 w 3143"/>
              <a:gd name="T11" fmla="*/ 422 h 760"/>
              <a:gd name="T12" fmla="*/ 1360 w 3143"/>
              <a:gd name="T13" fmla="*/ 338 h 760"/>
              <a:gd name="T14" fmla="*/ 1749 w 3143"/>
              <a:gd name="T15" fmla="*/ 213 h 760"/>
              <a:gd name="T16" fmla="*/ 2227 w 3143"/>
              <a:gd name="T17" fmla="*/ 220 h 760"/>
              <a:gd name="T18" fmla="*/ 2685 w 3143"/>
              <a:gd name="T19" fmla="*/ 33 h 760"/>
              <a:gd name="T20" fmla="*/ 3143 w 3143"/>
              <a:gd name="T21" fmla="*/ 19 h 7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43"/>
              <a:gd name="T34" fmla="*/ 0 h 760"/>
              <a:gd name="T35" fmla="*/ 3143 w 3143"/>
              <a:gd name="T36" fmla="*/ 760 h 7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43" h="760">
                <a:moveTo>
                  <a:pt x="0" y="5"/>
                </a:moveTo>
                <a:cubicBezTo>
                  <a:pt x="75" y="9"/>
                  <a:pt x="150" y="14"/>
                  <a:pt x="250" y="82"/>
                </a:cubicBezTo>
                <a:cubicBezTo>
                  <a:pt x="350" y="150"/>
                  <a:pt x="510" y="311"/>
                  <a:pt x="597" y="415"/>
                </a:cubicBezTo>
                <a:cubicBezTo>
                  <a:pt x="684" y="519"/>
                  <a:pt x="698" y="656"/>
                  <a:pt x="770" y="706"/>
                </a:cubicBezTo>
                <a:cubicBezTo>
                  <a:pt x="842" y="756"/>
                  <a:pt x="966" y="760"/>
                  <a:pt x="1027" y="713"/>
                </a:cubicBezTo>
                <a:cubicBezTo>
                  <a:pt x="1088" y="666"/>
                  <a:pt x="1083" y="484"/>
                  <a:pt x="1138" y="422"/>
                </a:cubicBezTo>
                <a:cubicBezTo>
                  <a:pt x="1193" y="360"/>
                  <a:pt x="1258" y="373"/>
                  <a:pt x="1360" y="338"/>
                </a:cubicBezTo>
                <a:cubicBezTo>
                  <a:pt x="1462" y="303"/>
                  <a:pt x="1605" y="233"/>
                  <a:pt x="1749" y="213"/>
                </a:cubicBezTo>
                <a:cubicBezTo>
                  <a:pt x="1893" y="193"/>
                  <a:pt x="2071" y="250"/>
                  <a:pt x="2227" y="220"/>
                </a:cubicBezTo>
                <a:cubicBezTo>
                  <a:pt x="2383" y="190"/>
                  <a:pt x="2532" y="66"/>
                  <a:pt x="2685" y="33"/>
                </a:cubicBezTo>
                <a:cubicBezTo>
                  <a:pt x="2838" y="0"/>
                  <a:pt x="3067" y="21"/>
                  <a:pt x="3143" y="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Line 6"/>
          <p:cNvSpPr>
            <a:spLocks noChangeShapeType="1"/>
          </p:cNvSpPr>
          <p:nvPr/>
        </p:nvSpPr>
        <p:spPr bwMode="auto">
          <a:xfrm flipV="1">
            <a:off x="517525" y="3106738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492125" y="3349625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V(x)</a:t>
            </a:r>
          </a:p>
        </p:txBody>
      </p:sp>
      <p:sp>
        <p:nvSpPr>
          <p:cNvPr id="47110" name="Line 8"/>
          <p:cNvSpPr>
            <a:spLocks noChangeShapeType="1"/>
          </p:cNvSpPr>
          <p:nvPr/>
        </p:nvSpPr>
        <p:spPr bwMode="auto">
          <a:xfrm>
            <a:off x="727075" y="4329113"/>
            <a:ext cx="1233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1" name="Text Box 9"/>
          <p:cNvSpPr txBox="1">
            <a:spLocks noChangeArrowheads="1"/>
          </p:cNvSpPr>
          <p:nvPr/>
        </p:nvSpPr>
        <p:spPr bwMode="auto">
          <a:xfrm>
            <a:off x="1096963" y="42862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47112" name="Text Box 10"/>
          <p:cNvSpPr txBox="1">
            <a:spLocks noChangeArrowheads="1"/>
          </p:cNvSpPr>
          <p:nvPr/>
        </p:nvSpPr>
        <p:spPr bwMode="auto">
          <a:xfrm>
            <a:off x="3061159" y="3666249"/>
            <a:ext cx="584742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lectrons </a:t>
            </a:r>
            <a:r>
              <a:rPr lang="en-US" dirty="0"/>
              <a:t>always</a:t>
            </a:r>
            <a:r>
              <a:rPr lang="en-US" dirty="0" smtClean="0"/>
              <a:t> tend toward the </a:t>
            </a:r>
            <a:r>
              <a:rPr lang="en-US" dirty="0"/>
              <a:t>position</a:t>
            </a:r>
          </a:p>
          <a:p>
            <a:r>
              <a:rPr lang="en-US" dirty="0"/>
              <a:t>of lowest potential energy, just </a:t>
            </a:r>
            <a:r>
              <a:rPr lang="en-US" dirty="0" smtClean="0"/>
              <a:t>like a</a:t>
            </a:r>
          </a:p>
          <a:p>
            <a:r>
              <a:rPr lang="en-US" dirty="0"/>
              <a:t>ball</a:t>
            </a:r>
            <a:r>
              <a:rPr lang="en-US" dirty="0" smtClean="0"/>
              <a:t> rolling </a:t>
            </a:r>
            <a:r>
              <a:rPr lang="en-US" dirty="0"/>
              <a:t>downhill.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552950" y="2709863"/>
            <a:ext cx="508000" cy="430212"/>
            <a:chOff x="2019" y="1846"/>
            <a:chExt cx="320" cy="271"/>
          </a:xfrm>
        </p:grpSpPr>
        <p:sp>
          <p:nvSpPr>
            <p:cNvPr id="47120" name="Oval 11"/>
            <p:cNvSpPr>
              <a:spLocks noChangeArrowheads="1"/>
            </p:cNvSpPr>
            <p:nvPr/>
          </p:nvSpPr>
          <p:spPr bwMode="auto">
            <a:xfrm>
              <a:off x="2019" y="1846"/>
              <a:ext cx="320" cy="2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1" name="Freeform 12"/>
            <p:cNvSpPr>
              <a:spLocks/>
            </p:cNvSpPr>
            <p:nvPr/>
          </p:nvSpPr>
          <p:spPr bwMode="auto">
            <a:xfrm>
              <a:off x="2124" y="1998"/>
              <a:ext cx="118" cy="56"/>
            </a:xfrm>
            <a:custGeom>
              <a:avLst/>
              <a:gdLst>
                <a:gd name="T0" fmla="*/ 0 w 118"/>
                <a:gd name="T1" fmla="*/ 77 h 84"/>
                <a:gd name="T2" fmla="*/ 34 w 118"/>
                <a:gd name="T3" fmla="*/ 1 h 84"/>
                <a:gd name="T4" fmla="*/ 118 w 118"/>
                <a:gd name="T5" fmla="*/ 84 h 84"/>
                <a:gd name="T6" fmla="*/ 0 60000 65536"/>
                <a:gd name="T7" fmla="*/ 0 60000 65536"/>
                <a:gd name="T8" fmla="*/ 0 60000 65536"/>
                <a:gd name="T9" fmla="*/ 0 w 118"/>
                <a:gd name="T10" fmla="*/ 0 h 84"/>
                <a:gd name="T11" fmla="*/ 118 w 118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" h="84">
                  <a:moveTo>
                    <a:pt x="0" y="77"/>
                  </a:moveTo>
                  <a:cubicBezTo>
                    <a:pt x="7" y="38"/>
                    <a:pt x="14" y="0"/>
                    <a:pt x="34" y="1"/>
                  </a:cubicBezTo>
                  <a:cubicBezTo>
                    <a:pt x="54" y="2"/>
                    <a:pt x="104" y="70"/>
                    <a:pt x="118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2" name="Oval 13"/>
            <p:cNvSpPr>
              <a:spLocks noChangeArrowheads="1"/>
            </p:cNvSpPr>
            <p:nvPr/>
          </p:nvSpPr>
          <p:spPr bwMode="auto">
            <a:xfrm>
              <a:off x="2082" y="1881"/>
              <a:ext cx="56" cy="5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3" name="Oval 14"/>
            <p:cNvSpPr>
              <a:spLocks noChangeArrowheads="1"/>
            </p:cNvSpPr>
            <p:nvPr/>
          </p:nvSpPr>
          <p:spPr bwMode="auto">
            <a:xfrm>
              <a:off x="2220" y="1893"/>
              <a:ext cx="56" cy="5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819275" y="3810000"/>
            <a:ext cx="508000" cy="430213"/>
            <a:chOff x="1146" y="2400"/>
            <a:chExt cx="320" cy="271"/>
          </a:xfrm>
        </p:grpSpPr>
        <p:sp>
          <p:nvSpPr>
            <p:cNvPr id="47117" name="Oval 17"/>
            <p:cNvSpPr>
              <a:spLocks noChangeArrowheads="1"/>
            </p:cNvSpPr>
            <p:nvPr/>
          </p:nvSpPr>
          <p:spPr bwMode="auto">
            <a:xfrm>
              <a:off x="1146" y="2400"/>
              <a:ext cx="320" cy="2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8" name="Oval 19"/>
            <p:cNvSpPr>
              <a:spLocks noChangeArrowheads="1"/>
            </p:cNvSpPr>
            <p:nvPr/>
          </p:nvSpPr>
          <p:spPr bwMode="auto">
            <a:xfrm>
              <a:off x="1209" y="2435"/>
              <a:ext cx="56" cy="5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9" name="Oval 20"/>
            <p:cNvSpPr>
              <a:spLocks noChangeArrowheads="1"/>
            </p:cNvSpPr>
            <p:nvPr/>
          </p:nvSpPr>
          <p:spPr bwMode="auto">
            <a:xfrm>
              <a:off x="1347" y="2447"/>
              <a:ext cx="56" cy="5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0965" name="Freeform 21"/>
          <p:cNvSpPr>
            <a:spLocks/>
          </p:cNvSpPr>
          <p:nvPr/>
        </p:nvSpPr>
        <p:spPr bwMode="auto">
          <a:xfrm>
            <a:off x="1938338" y="4087813"/>
            <a:ext cx="254000" cy="79375"/>
          </a:xfrm>
          <a:custGeom>
            <a:avLst/>
            <a:gdLst>
              <a:gd name="T0" fmla="*/ 0 w 160"/>
              <a:gd name="T1" fmla="*/ 0 h 50"/>
              <a:gd name="T2" fmla="*/ 77 w 160"/>
              <a:gd name="T3" fmla="*/ 48 h 50"/>
              <a:gd name="T4" fmla="*/ 160 w 160"/>
              <a:gd name="T5" fmla="*/ 14 h 50"/>
              <a:gd name="T6" fmla="*/ 0 60000 65536"/>
              <a:gd name="T7" fmla="*/ 0 60000 65536"/>
              <a:gd name="T8" fmla="*/ 0 60000 65536"/>
              <a:gd name="T9" fmla="*/ 0 w 160"/>
              <a:gd name="T10" fmla="*/ 0 h 50"/>
              <a:gd name="T11" fmla="*/ 160 w 160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50">
                <a:moveTo>
                  <a:pt x="0" y="0"/>
                </a:moveTo>
                <a:cubicBezTo>
                  <a:pt x="25" y="23"/>
                  <a:pt x="50" y="46"/>
                  <a:pt x="77" y="48"/>
                </a:cubicBezTo>
                <a:cubicBezTo>
                  <a:pt x="104" y="50"/>
                  <a:pt x="146" y="20"/>
                  <a:pt x="160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95250" y="203200"/>
            <a:ext cx="614997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5613" indent="-455613"/>
            <a:r>
              <a:rPr lang="en-US" sz="2800" dirty="0"/>
              <a:t>Where does the electron want to be?</a:t>
            </a:r>
            <a:endParaRPr lang="en-US" sz="2800" dirty="0" smtClean="0"/>
          </a:p>
          <a:p>
            <a:pPr marL="455613" indent="-455613"/>
            <a:r>
              <a:rPr lang="en-US" dirty="0" smtClean="0">
                <a:sym typeface="Symbol" charset="2"/>
              </a:rPr>
              <a:t>	</a:t>
            </a:r>
          </a:p>
          <a:p>
            <a:pPr marL="455613" indent="-455613"/>
            <a:r>
              <a:rPr lang="en-US" dirty="0">
                <a:sym typeface="Symbol" charset="2"/>
              </a:rPr>
              <a:t>	</a:t>
            </a:r>
            <a:r>
              <a:rPr lang="en-US" dirty="0" smtClean="0">
                <a:sym typeface="Symbol" charset="2"/>
              </a:rPr>
              <a:t>The place where </a:t>
            </a:r>
            <a:r>
              <a:rPr lang="en-US" dirty="0" err="1">
                <a:sym typeface="Symbol" charset="2"/>
              </a:rPr>
              <a:t>V(x</a:t>
            </a:r>
            <a:r>
              <a:rPr lang="en-US" dirty="0" smtClean="0">
                <a:sym typeface="Symbol" charset="2"/>
              </a:rPr>
              <a:t>) is </a:t>
            </a:r>
            <a:r>
              <a:rPr lang="en-US" b="1" u="sng" dirty="0" smtClean="0">
                <a:sym typeface="Symbol" charset="2"/>
              </a:rPr>
              <a:t>lowest</a:t>
            </a:r>
            <a:r>
              <a:rPr lang="en-US" dirty="0" smtClean="0">
                <a:sym typeface="Symbol" charset="2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9098E-6 C -0.00677 0.01226 -0.01319 0.02452 -0.04062 0.03216 C -0.06822 0.03979 -0.1276 0.03956 -0.1651 0.0465 C -0.20243 0.05344 -0.24201 0.0539 -0.26475 0.07379 C -0.28732 0.09369 -0.29531 0.15013 -0.30121 0.165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What are these waves?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295400"/>
            <a:ext cx="4114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>
                <a:latin typeface="Calibri" charset="0"/>
              </a:rPr>
              <a:t>EM Waves </a:t>
            </a:r>
            <a:r>
              <a:rPr lang="en-US">
                <a:latin typeface="Calibri" charset="0"/>
              </a:rPr>
              <a:t>(light/photons)</a:t>
            </a:r>
          </a:p>
          <a:p>
            <a:endParaRPr lang="en-US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charset="0"/>
              </a:rPr>
              <a:t>  Amplitude       = electric field</a:t>
            </a:r>
          </a:p>
          <a:p>
            <a:pPr>
              <a:buFont typeface="Arial" charset="0"/>
              <a:buChar char="•"/>
            </a:pPr>
            <a:endParaRPr lang="en-US" sz="80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charset="0"/>
              </a:rPr>
              <a:t>         tells you the probability 	of detecting a photon.</a:t>
            </a:r>
          </a:p>
          <a:p>
            <a:pPr>
              <a:buFont typeface="Arial" charset="0"/>
              <a:buChar char="•"/>
            </a:pPr>
            <a:endParaRPr lang="en-US" sz="80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charset="0"/>
              </a:rPr>
              <a:t>  Maxwell’s Equations:</a:t>
            </a:r>
          </a:p>
          <a:p>
            <a:pPr>
              <a:buFont typeface="Arial" charset="0"/>
              <a:buChar char="•"/>
            </a:pPr>
            <a:endParaRPr lang="en-US">
              <a:latin typeface="Calibri" charset="0"/>
            </a:endParaRPr>
          </a:p>
          <a:p>
            <a:pPr>
              <a:buFont typeface="Arial" charset="0"/>
              <a:buChar char="•"/>
            </a:pPr>
            <a:endParaRPr lang="en-US">
              <a:latin typeface="Calibri" charset="0"/>
            </a:endParaRPr>
          </a:p>
          <a:p>
            <a:pPr>
              <a:buFont typeface="Arial" charset="0"/>
              <a:buChar char="•"/>
            </a:pPr>
            <a:endParaRPr lang="en-US" sz="80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charset="0"/>
              </a:rPr>
              <a:t>  Solutions are sine/cosine 	waves: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09600" y="2438400"/>
          <a:ext cx="511175" cy="561975"/>
        </p:xfrm>
        <a:graphic>
          <a:graphicData uri="http://schemas.openxmlformats.org/presentationml/2006/ole">
            <p:oleObj spid="_x0000_s39938" name="Equation" r:id="rId3" imgW="253800" imgH="279360" progId="Equation.DSMT4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060575" y="2098818"/>
          <a:ext cx="301625" cy="327025"/>
        </p:xfrm>
        <a:graphic>
          <a:graphicData uri="http://schemas.openxmlformats.org/presentationml/2006/ole">
            <p:oleObj spid="_x0000_s39939" name="Equation" r:id="rId4" imgW="152280" imgH="164880" progId="Equation.DSMT4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039813" y="3733800"/>
          <a:ext cx="1836737" cy="841375"/>
        </p:xfrm>
        <a:graphic>
          <a:graphicData uri="http://schemas.openxmlformats.org/presentationml/2006/ole">
            <p:oleObj spid="_x0000_s39940" name="Equation" r:id="rId5" imgW="914400" imgH="419040" progId="Equation.3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838200" y="5608638"/>
          <a:ext cx="2879725" cy="411162"/>
        </p:xfrm>
        <a:graphic>
          <a:graphicData uri="http://schemas.openxmlformats.org/presentationml/2006/ole">
            <p:oleObj spid="_x0000_s39941" name="Equation" r:id="rId6" imgW="1422360" imgH="203040" progId="Equation.DSMT4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800100" y="6172200"/>
          <a:ext cx="2933700" cy="411163"/>
        </p:xfrm>
        <a:graphic>
          <a:graphicData uri="http://schemas.openxmlformats.org/presentationml/2006/ole">
            <p:oleObj spid="_x0000_s39942" name="Equation" r:id="rId7" imgW="1447560" imgH="203040" progId="Equation.DSMT4">
              <p:embed/>
            </p:oleObj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00600" y="1295400"/>
            <a:ext cx="4114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>
                <a:latin typeface="Calibri" charset="0"/>
              </a:rPr>
              <a:t>Matter Waves </a:t>
            </a:r>
            <a:r>
              <a:rPr lang="en-US">
                <a:latin typeface="Calibri" charset="0"/>
              </a:rPr>
              <a:t>(electrons/etc)</a:t>
            </a:r>
          </a:p>
          <a:p>
            <a:endParaRPr lang="en-US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charset="0"/>
              </a:rPr>
              <a:t>  Amplitude       = matter field</a:t>
            </a:r>
          </a:p>
          <a:p>
            <a:pPr>
              <a:buFont typeface="Arial" charset="0"/>
              <a:buChar char="•"/>
            </a:pPr>
            <a:endParaRPr lang="en-US" sz="80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charset="0"/>
              </a:rPr>
              <a:t>           tells you the probability 	of detecting a particle.</a:t>
            </a:r>
          </a:p>
          <a:p>
            <a:pPr>
              <a:buFont typeface="Arial" charset="0"/>
              <a:buChar char="•"/>
            </a:pPr>
            <a:endParaRPr lang="en-US" sz="80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charset="0"/>
              </a:rPr>
              <a:t>  Schrödinger Equation:</a:t>
            </a:r>
          </a:p>
          <a:p>
            <a:pPr>
              <a:buFont typeface="Arial" charset="0"/>
              <a:buChar char="•"/>
            </a:pPr>
            <a:endParaRPr lang="en-US">
              <a:latin typeface="Calibri" charset="0"/>
            </a:endParaRPr>
          </a:p>
          <a:p>
            <a:pPr>
              <a:buFont typeface="Arial" charset="0"/>
              <a:buChar char="•"/>
            </a:pPr>
            <a:endParaRPr lang="en-US">
              <a:latin typeface="Calibri" charset="0"/>
            </a:endParaRPr>
          </a:p>
          <a:p>
            <a:pPr>
              <a:buFont typeface="Arial" charset="0"/>
              <a:buChar char="•"/>
            </a:pPr>
            <a:endParaRPr lang="en-US" sz="80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charset="0"/>
              </a:rPr>
              <a:t>  Solutions are </a:t>
            </a:r>
            <a:r>
              <a:rPr lang="en-US" b="1" u="sng">
                <a:latin typeface="Calibri" charset="0"/>
              </a:rPr>
              <a:t>complex </a:t>
            </a:r>
            <a:r>
              <a:rPr lang="en-US">
                <a:latin typeface="Calibri" charset="0"/>
              </a:rPr>
              <a:t>	sine/cosine waves:</a:t>
            </a:r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6530975" y="2098818"/>
          <a:ext cx="352425" cy="327025"/>
        </p:xfrm>
        <a:graphic>
          <a:graphicData uri="http://schemas.openxmlformats.org/presentationml/2006/ole">
            <p:oleObj spid="_x0000_s39943" name="Equation" r:id="rId8" imgW="177480" imgH="164880" progId="Equation.DSMT4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181600" y="2438400"/>
          <a:ext cx="563563" cy="561975"/>
        </p:xfrm>
        <a:graphic>
          <a:graphicData uri="http://schemas.openxmlformats.org/presentationml/2006/ole">
            <p:oleObj spid="_x0000_s39944" name="Equation" r:id="rId9" imgW="279360" imgH="279360" progId="Equation.DSMT4">
              <p:embed/>
            </p:oleObj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5634038" y="3732213"/>
          <a:ext cx="2366962" cy="839787"/>
        </p:xfrm>
        <a:graphic>
          <a:graphicData uri="http://schemas.openxmlformats.org/presentationml/2006/ole">
            <p:oleObj spid="_x0000_s39945" name="Equation" r:id="rId10" imgW="1180800" imgH="419040" progId="Equation.3">
              <p:embed/>
            </p:oleObj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/>
        </p:nvGraphicFramePr>
        <p:xfrm>
          <a:off x="5029200" y="5562600"/>
          <a:ext cx="3419475" cy="557213"/>
        </p:xfrm>
        <a:graphic>
          <a:graphicData uri="http://schemas.openxmlformats.org/presentationml/2006/ole">
            <p:oleObj spid="_x0000_s39946" name="Equation" r:id="rId11" imgW="1714320" imgH="279360" progId="Equation.DSMT4">
              <p:embed/>
            </p:oleObj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/>
        </p:nvGraphicFramePr>
        <p:xfrm>
          <a:off x="5029200" y="6096000"/>
          <a:ext cx="4067175" cy="511175"/>
        </p:xfrm>
        <a:graphic>
          <a:graphicData uri="http://schemas.openxmlformats.org/presentationml/2006/ole">
            <p:oleObj spid="_x0000_s39947" name="Equation" r:id="rId12" imgW="201924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B9393C-D486-F844-A53B-B393BC8D91A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9157" name="Rectangle 2"/>
          <p:cNvSpPr>
            <a:spLocks noChangeArrowheads="1"/>
          </p:cNvSpPr>
          <p:nvPr/>
        </p:nvSpPr>
        <p:spPr bwMode="auto">
          <a:xfrm>
            <a:off x="827088" y="234950"/>
            <a:ext cx="3238500" cy="3524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Oval 3"/>
          <p:cNvSpPr>
            <a:spLocks noChangeArrowheads="1"/>
          </p:cNvSpPr>
          <p:nvPr/>
        </p:nvSpPr>
        <p:spPr bwMode="auto">
          <a:xfrm>
            <a:off x="1689100" y="363538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Text Box 4"/>
          <p:cNvSpPr txBox="1">
            <a:spLocks noChangeArrowheads="1"/>
          </p:cNvSpPr>
          <p:nvPr/>
        </p:nvSpPr>
        <p:spPr bwMode="auto">
          <a:xfrm>
            <a:off x="725488" y="5270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49160" name="Text Box 5"/>
          <p:cNvSpPr txBox="1">
            <a:spLocks noChangeArrowheads="1"/>
          </p:cNvSpPr>
          <p:nvPr/>
        </p:nvSpPr>
        <p:spPr bwMode="auto">
          <a:xfrm>
            <a:off x="3925888" y="5048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</a:t>
            </a:r>
          </a:p>
        </p:txBody>
      </p:sp>
      <p:sp>
        <p:nvSpPr>
          <p:cNvPr id="49161" name="Text Box 6"/>
          <p:cNvSpPr txBox="1">
            <a:spLocks noChangeArrowheads="1"/>
          </p:cNvSpPr>
          <p:nvPr/>
        </p:nvSpPr>
        <p:spPr bwMode="auto">
          <a:xfrm>
            <a:off x="215900" y="2490788"/>
            <a:ext cx="6638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Before tackling wire, understand simplest case.</a:t>
            </a:r>
          </a:p>
          <a:p>
            <a:endParaRPr lang="en-US"/>
          </a:p>
        </p:txBody>
      </p:sp>
      <p:sp>
        <p:nvSpPr>
          <p:cNvPr id="49162" name="Text Box 7"/>
          <p:cNvSpPr txBox="1">
            <a:spLocks noChangeArrowheads="1"/>
          </p:cNvSpPr>
          <p:nvPr/>
        </p:nvSpPr>
        <p:spPr bwMode="auto">
          <a:xfrm>
            <a:off x="1538288" y="47371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0472" name="Object 2"/>
          <p:cNvGraphicFramePr>
            <a:graphicFrameLocks noChangeAspect="1"/>
          </p:cNvGraphicFramePr>
          <p:nvPr/>
        </p:nvGraphicFramePr>
        <p:xfrm>
          <a:off x="3810000" y="5453063"/>
          <a:ext cx="4156075" cy="1223962"/>
        </p:xfrm>
        <a:graphic>
          <a:graphicData uri="http://schemas.openxmlformats.org/presentationml/2006/ole">
            <p:oleObj spid="_x0000_s113666" name="Equation" r:id="rId4" imgW="1422797" imgH="419497" progId="Equation.3">
              <p:embed/>
            </p:oleObj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492125" y="1101725"/>
          <a:ext cx="6232525" cy="1223963"/>
        </p:xfrm>
        <a:graphic>
          <a:graphicData uri="http://schemas.openxmlformats.org/presentationml/2006/ole">
            <p:oleObj spid="_x0000_s113667" name="Equation" r:id="rId5" imgW="2133997" imgH="419497" progId="Equation.DSMT4">
              <p:embed/>
            </p:oleObj>
          </a:graphicData>
        </a:graphic>
      </p:graphicFrame>
      <p:sp>
        <p:nvSpPr>
          <p:cNvPr id="49163" name="Text Box 10"/>
          <p:cNvSpPr txBox="1">
            <a:spLocks noChangeArrowheads="1"/>
          </p:cNvSpPr>
          <p:nvPr/>
        </p:nvSpPr>
        <p:spPr bwMode="auto">
          <a:xfrm>
            <a:off x="5646738" y="495300"/>
            <a:ext cx="299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Solving Schrod. equ.</a:t>
            </a:r>
          </a:p>
        </p:txBody>
      </p:sp>
      <p:sp>
        <p:nvSpPr>
          <p:cNvPr id="49164" name="Oval 11"/>
          <p:cNvSpPr>
            <a:spLocks noChangeArrowheads="1"/>
          </p:cNvSpPr>
          <p:nvPr/>
        </p:nvSpPr>
        <p:spPr bwMode="auto">
          <a:xfrm>
            <a:off x="201613" y="317817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306388" y="3001963"/>
            <a:ext cx="85312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/>
              <a:t>in free space, no electric fields or gravity around.  </a:t>
            </a:r>
          </a:p>
          <a:p>
            <a:r>
              <a:rPr lang="en-US" dirty="0"/>
              <a:t>1. Where does it want to be?</a:t>
            </a:r>
          </a:p>
          <a:p>
            <a:r>
              <a:rPr lang="en-US" dirty="0"/>
              <a:t>2. What is </a:t>
            </a:r>
            <a:r>
              <a:rPr lang="en-US" dirty="0" err="1"/>
              <a:t>V(x</a:t>
            </a:r>
            <a:r>
              <a:rPr lang="en-US" dirty="0"/>
              <a:t>)?    </a:t>
            </a:r>
          </a:p>
          <a:p>
            <a:r>
              <a:rPr lang="en-US" dirty="0"/>
              <a:t>3. What are boundary conditions on</a:t>
            </a:r>
            <a:r>
              <a:rPr lang="en-US" dirty="0" smtClean="0"/>
              <a:t> </a:t>
            </a:r>
            <a:r>
              <a:rPr lang="en-US" dirty="0" err="1" smtClean="0"/>
              <a:t>ψ</a:t>
            </a:r>
            <a:r>
              <a:rPr lang="en-US" dirty="0" err="1" smtClean="0">
                <a:sym typeface="Symbol" charset="2"/>
              </a:rPr>
              <a:t>(</a:t>
            </a:r>
            <a:r>
              <a:rPr lang="en-US" dirty="0" err="1">
                <a:sym typeface="Symbol" charset="2"/>
              </a:rPr>
              <a:t>x</a:t>
            </a:r>
            <a:r>
              <a:rPr lang="en-US" dirty="0">
                <a:sym typeface="Symbol" charset="2"/>
              </a:rPr>
              <a:t>)</a:t>
            </a:r>
            <a:r>
              <a:rPr lang="en-US" dirty="0"/>
              <a:t>?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4557355" y="3352800"/>
            <a:ext cx="462177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o </a:t>
            </a:r>
            <a:r>
              <a:rPr lang="en-US" dirty="0">
                <a:solidFill>
                  <a:schemeClr val="accent2"/>
                </a:solidFill>
              </a:rPr>
              <a:t>preference- all x the same.</a:t>
            </a:r>
            <a:endParaRPr lang="en-US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C</a:t>
            </a:r>
            <a:r>
              <a:rPr lang="en-US" dirty="0" smtClean="0">
                <a:solidFill>
                  <a:schemeClr val="accent2"/>
                </a:solidFill>
              </a:rPr>
              <a:t>onstant</a:t>
            </a:r>
            <a:r>
              <a:rPr lang="en-US" dirty="0">
                <a:solidFill>
                  <a:schemeClr val="accent2"/>
                </a:solidFill>
              </a:rPr>
              <a:t>. </a:t>
            </a:r>
            <a:endParaRPr lang="en-US" dirty="0" smtClean="0">
              <a:solidFill>
                <a:schemeClr val="accent2"/>
              </a:solidFill>
            </a:endParaRPr>
          </a:p>
          <a:p>
            <a:pPr marL="342900" indent="-342900">
              <a:lnSpc>
                <a:spcPct val="200000"/>
              </a:lnSpc>
              <a:buFont typeface="Arial" charset="0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one</a:t>
            </a:r>
            <a:r>
              <a:rPr lang="en-US" dirty="0">
                <a:solidFill>
                  <a:schemeClr val="accent2"/>
                </a:solidFill>
              </a:rPr>
              <a:t>, could be anywhere.</a:t>
            </a:r>
            <a:endParaRPr lang="en-US" dirty="0"/>
          </a:p>
        </p:txBody>
      </p:sp>
      <p:sp>
        <p:nvSpPr>
          <p:cNvPr id="190478" name="Text Box 14"/>
          <p:cNvSpPr txBox="1">
            <a:spLocks noChangeArrowheads="1"/>
          </p:cNvSpPr>
          <p:nvPr/>
        </p:nvSpPr>
        <p:spPr bwMode="auto">
          <a:xfrm>
            <a:off x="349250" y="5453063"/>
            <a:ext cx="2690761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mart choice of</a:t>
            </a:r>
          </a:p>
          <a:p>
            <a:r>
              <a:rPr lang="en-US" dirty="0"/>
              <a:t>constant, </a:t>
            </a:r>
            <a:r>
              <a:rPr lang="en-US" dirty="0" err="1"/>
              <a:t>V(x</a:t>
            </a:r>
            <a:r>
              <a:rPr lang="en-US" dirty="0"/>
              <a:t>) </a:t>
            </a:r>
            <a:r>
              <a:rPr lang="en-US" dirty="0" smtClean="0"/>
              <a:t>= 0</a:t>
            </a:r>
            <a:r>
              <a:rPr lang="en-US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6" grpId="0"/>
      <p:bldP spid="190477" grpId="0" build="allAtOnce"/>
      <p:bldP spid="19047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0E72CA-B793-EE40-9402-5EFD8E488650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188404" y="5686228"/>
            <a:ext cx="89555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CC3300"/>
                </a:solidFill>
              </a:rPr>
              <a:t>Ans</a:t>
            </a:r>
            <a:r>
              <a:rPr lang="en-US" dirty="0" smtClean="0">
                <a:solidFill>
                  <a:srgbClr val="CC3300"/>
                </a:solidFill>
              </a:rPr>
              <a:t>: </a:t>
            </a:r>
            <a:r>
              <a:rPr lang="en-US" dirty="0" err="1">
                <a:solidFill>
                  <a:srgbClr val="CC3300"/>
                </a:solidFill>
              </a:rPr>
              <a:t>E</a:t>
            </a:r>
            <a:r>
              <a:rPr lang="en-US" dirty="0" smtClean="0">
                <a:solidFill>
                  <a:srgbClr val="CC3300"/>
                </a:solidFill>
              </a:rPr>
              <a:t> – </a:t>
            </a:r>
            <a:r>
              <a:rPr lang="en-US" dirty="0">
                <a:solidFill>
                  <a:srgbClr val="CC3300"/>
                </a:solidFill>
              </a:rPr>
              <a:t>B</a:t>
            </a:r>
            <a:r>
              <a:rPr lang="en-US" dirty="0" smtClean="0">
                <a:solidFill>
                  <a:srgbClr val="CC3300"/>
                </a:solidFill>
              </a:rPr>
              <a:t>oth (</a:t>
            </a:r>
            <a:r>
              <a:rPr lang="en-US" dirty="0" err="1" smtClean="0">
                <a:solidFill>
                  <a:srgbClr val="CC3300"/>
                </a:solidFill>
              </a:rPr>
              <a:t>B</a:t>
            </a:r>
            <a:r>
              <a:rPr lang="en-US" dirty="0" smtClean="0">
                <a:solidFill>
                  <a:srgbClr val="CC3300"/>
                </a:solidFill>
              </a:rPr>
              <a:t>) </a:t>
            </a:r>
            <a:r>
              <a:rPr lang="en-US" dirty="0">
                <a:solidFill>
                  <a:srgbClr val="CC3300"/>
                </a:solidFill>
              </a:rPr>
              <a:t>and</a:t>
            </a:r>
            <a:r>
              <a:rPr lang="en-US" dirty="0" smtClean="0">
                <a:solidFill>
                  <a:srgbClr val="CC3300"/>
                </a:solidFill>
              </a:rPr>
              <a:t> (</a:t>
            </a:r>
            <a:r>
              <a:rPr lang="en-US" dirty="0" err="1" smtClean="0">
                <a:solidFill>
                  <a:srgbClr val="CC3300"/>
                </a:solidFill>
              </a:rPr>
              <a:t>D</a:t>
            </a:r>
            <a:r>
              <a:rPr lang="en-US" dirty="0" smtClean="0">
                <a:solidFill>
                  <a:srgbClr val="CC3300"/>
                </a:solidFill>
              </a:rPr>
              <a:t>) </a:t>
            </a:r>
            <a:r>
              <a:rPr lang="en-US" dirty="0">
                <a:solidFill>
                  <a:srgbClr val="CC3300"/>
                </a:solidFill>
              </a:rPr>
              <a:t>are correct. No electric field or voltage</a:t>
            </a:r>
          </a:p>
          <a:p>
            <a:r>
              <a:rPr lang="en-US" dirty="0">
                <a:solidFill>
                  <a:srgbClr val="CC3300"/>
                </a:solidFill>
              </a:rPr>
              <a:t>means potential energy constant in space and time, </a:t>
            </a:r>
            <a:r>
              <a:rPr lang="en-US" dirty="0" err="1">
                <a:solidFill>
                  <a:srgbClr val="CC3300"/>
                </a:solidFill>
              </a:rPr>
              <a:t>V</a:t>
            </a:r>
            <a:r>
              <a:rPr lang="en-US" dirty="0">
                <a:solidFill>
                  <a:srgbClr val="CC3300"/>
                </a:solidFill>
              </a:rPr>
              <a:t>=0.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304800" y="1749425"/>
            <a:ext cx="9829800" cy="3878263"/>
            <a:chOff x="-192" y="1102"/>
            <a:chExt cx="6192" cy="2443"/>
          </a:xfrm>
        </p:grpSpPr>
        <p:sp>
          <p:nvSpPr>
            <p:cNvPr id="51207" name="Text Box 4"/>
            <p:cNvSpPr txBox="1">
              <a:spLocks noChangeArrowheads="1"/>
            </p:cNvSpPr>
            <p:nvPr/>
          </p:nvSpPr>
          <p:spPr bwMode="auto">
            <a:xfrm>
              <a:off x="192" y="1102"/>
              <a:ext cx="5424" cy="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 sz="800" dirty="0" smtClean="0"/>
            </a:p>
            <a:p>
              <a:r>
                <a:rPr lang="en-US" dirty="0"/>
                <a:t>A</a:t>
              </a:r>
              <a:r>
                <a:rPr lang="en-US" dirty="0" smtClean="0"/>
                <a:t>. </a:t>
              </a:r>
              <a:r>
                <a:rPr lang="en-US" dirty="0"/>
                <a:t>N</a:t>
              </a:r>
              <a:r>
                <a:rPr lang="en-US" dirty="0" smtClean="0"/>
                <a:t>othing </a:t>
              </a:r>
              <a:r>
                <a:rPr lang="en-US" dirty="0"/>
                <a:t>physical, just</a:t>
              </a:r>
              <a:r>
                <a:rPr lang="en-US" dirty="0" smtClean="0"/>
                <a:t> a math </a:t>
              </a:r>
              <a:r>
                <a:rPr lang="en-US" dirty="0"/>
                <a:t>exercise.</a:t>
              </a:r>
            </a:p>
            <a:p>
              <a:endParaRPr lang="en-US" sz="800" dirty="0" smtClean="0"/>
            </a:p>
            <a:p>
              <a:r>
                <a:rPr lang="en-US" dirty="0" err="1"/>
                <a:t>B</a:t>
              </a:r>
              <a:r>
                <a:rPr lang="en-US" dirty="0" smtClean="0"/>
                <a:t>. </a:t>
              </a:r>
              <a:r>
                <a:rPr lang="en-US" dirty="0"/>
                <a:t>O</a:t>
              </a:r>
              <a:r>
                <a:rPr lang="en-US" dirty="0" smtClean="0"/>
                <a:t>nly </a:t>
              </a:r>
              <a:r>
                <a:rPr lang="en-US" dirty="0"/>
                <a:t>an electron in free space along the </a:t>
              </a:r>
              <a:r>
                <a:rPr lang="en-US" dirty="0" smtClean="0"/>
                <a:t>x-axis </a:t>
              </a:r>
              <a:r>
                <a:rPr lang="en-US" dirty="0"/>
                <a:t>with no electric fields around.</a:t>
              </a:r>
            </a:p>
            <a:p>
              <a:endParaRPr lang="en-US" sz="800" dirty="0" smtClean="0"/>
            </a:p>
            <a:p>
              <a:r>
                <a:rPr lang="en-US" dirty="0" err="1"/>
                <a:t>C</a:t>
              </a:r>
              <a:r>
                <a:rPr lang="en-US" dirty="0" smtClean="0"/>
                <a:t>. </a:t>
              </a:r>
              <a:r>
                <a:rPr lang="en-US" dirty="0"/>
                <a:t>A</a:t>
              </a:r>
              <a:r>
                <a:rPr lang="en-US" dirty="0" smtClean="0"/>
                <a:t>n </a:t>
              </a:r>
              <a:r>
                <a:rPr lang="en-US" dirty="0"/>
                <a:t>electron flying along the </a:t>
              </a:r>
              <a:r>
                <a:rPr lang="en-US" dirty="0" smtClean="0"/>
                <a:t>x-axis </a:t>
              </a:r>
              <a:r>
                <a:rPr lang="en-US" dirty="0"/>
                <a:t>between two metal plates with a voltage between them as in photoelectric effect.</a:t>
              </a:r>
            </a:p>
            <a:p>
              <a:endParaRPr lang="en-US" sz="800" dirty="0" smtClean="0"/>
            </a:p>
            <a:p>
              <a:r>
                <a:rPr lang="en-US" dirty="0" err="1"/>
                <a:t>D</a:t>
              </a:r>
              <a:r>
                <a:rPr lang="en-US" dirty="0" smtClean="0"/>
                <a:t>. </a:t>
              </a:r>
              <a:r>
                <a:rPr lang="en-US" dirty="0"/>
                <a:t>A</a:t>
              </a:r>
              <a:r>
                <a:rPr lang="en-US" dirty="0" smtClean="0"/>
                <a:t>n </a:t>
              </a:r>
              <a:r>
                <a:rPr lang="en-US" dirty="0"/>
                <a:t>electron in an enormously long wire not hooked to any voltages.</a:t>
              </a:r>
            </a:p>
            <a:p>
              <a:endParaRPr lang="en-US" sz="1400" dirty="0"/>
            </a:p>
            <a:p>
              <a:endParaRPr lang="en-US" sz="800" dirty="0" smtClean="0"/>
            </a:p>
            <a:p>
              <a:r>
                <a:rPr lang="en-US" dirty="0" err="1"/>
                <a:t>E</a:t>
              </a:r>
              <a:r>
                <a:rPr lang="en-US" dirty="0" smtClean="0"/>
                <a:t>. </a:t>
              </a:r>
              <a:r>
                <a:rPr lang="en-US" dirty="0"/>
                <a:t>M</a:t>
              </a:r>
              <a:r>
                <a:rPr lang="en-US" dirty="0" smtClean="0"/>
                <a:t>ore </a:t>
              </a:r>
              <a:r>
                <a:rPr lang="en-US" dirty="0"/>
                <a:t>than one of the </a:t>
              </a:r>
              <a:r>
                <a:rPr lang="en-US" dirty="0" smtClean="0"/>
                <a:t>above.</a:t>
              </a:r>
              <a:endParaRPr lang="en-US" dirty="0"/>
            </a:p>
          </p:txBody>
        </p:sp>
        <p:sp>
          <p:nvSpPr>
            <p:cNvPr id="51208" name="Oval 5"/>
            <p:cNvSpPr>
              <a:spLocks noChangeArrowheads="1"/>
            </p:cNvSpPr>
            <p:nvPr/>
          </p:nvSpPr>
          <p:spPr bwMode="auto">
            <a:xfrm>
              <a:off x="2240" y="18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9" name="Line 6"/>
            <p:cNvSpPr>
              <a:spLocks noChangeShapeType="1"/>
            </p:cNvSpPr>
            <p:nvPr/>
          </p:nvSpPr>
          <p:spPr bwMode="auto">
            <a:xfrm>
              <a:off x="2384" y="18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-192" y="3071"/>
              <a:ext cx="6192" cy="173"/>
              <a:chOff x="-192" y="3071"/>
              <a:chExt cx="6192" cy="173"/>
            </a:xfrm>
          </p:grpSpPr>
          <p:sp>
            <p:nvSpPr>
              <p:cNvPr id="51211" name="Rectangle 8"/>
              <p:cNvSpPr>
                <a:spLocks noChangeArrowheads="1"/>
              </p:cNvSpPr>
              <p:nvPr/>
            </p:nvSpPr>
            <p:spPr bwMode="auto">
              <a:xfrm>
                <a:off x="-192" y="3071"/>
                <a:ext cx="6192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12" name="Oval 9"/>
              <p:cNvSpPr>
                <a:spLocks noChangeArrowheads="1"/>
              </p:cNvSpPr>
              <p:nvPr/>
            </p:nvSpPr>
            <p:spPr bwMode="auto">
              <a:xfrm>
                <a:off x="2388" y="3086"/>
                <a:ext cx="96" cy="9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51202" name="Object 2"/>
          <p:cNvGraphicFramePr>
            <a:graphicFrameLocks noChangeAspect="1"/>
          </p:cNvGraphicFramePr>
          <p:nvPr>
            <p:ph/>
          </p:nvPr>
        </p:nvGraphicFramePr>
        <p:xfrm>
          <a:off x="1582738" y="115888"/>
          <a:ext cx="4783137" cy="1409700"/>
        </p:xfrm>
        <a:graphic>
          <a:graphicData uri="http://schemas.openxmlformats.org/presentationml/2006/ole">
            <p:oleObj spid="_x0000_s116738" name="Equation" r:id="rId4" imgW="1422797" imgH="419497" progId="Equation.DSMT4">
              <p:embed/>
            </p:oleObj>
          </a:graphicData>
        </a:graphic>
      </p:graphicFrame>
      <p:sp>
        <p:nvSpPr>
          <p:cNvPr id="51206" name="Rectangle 11"/>
          <p:cNvSpPr>
            <a:spLocks noChangeArrowheads="1"/>
          </p:cNvSpPr>
          <p:nvPr/>
        </p:nvSpPr>
        <p:spPr bwMode="auto">
          <a:xfrm>
            <a:off x="228600" y="1466850"/>
            <a:ext cx="4906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does this equation describe?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8BA5F0-148E-B141-A955-84E2CE23871B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3254" name="Text Box 2"/>
          <p:cNvSpPr txBox="1">
            <a:spLocks noChangeArrowheads="1"/>
          </p:cNvSpPr>
          <p:nvPr/>
        </p:nvSpPr>
        <p:spPr bwMode="auto">
          <a:xfrm>
            <a:off x="757238" y="1498600"/>
            <a:ext cx="80946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A </a:t>
            </a:r>
            <a:r>
              <a:rPr lang="en-US" dirty="0"/>
              <a:t>solution to this </a:t>
            </a:r>
            <a:r>
              <a:rPr lang="en-US" dirty="0" smtClean="0"/>
              <a:t>differential equation is:</a:t>
            </a:r>
          </a:p>
          <a:p>
            <a:endParaRPr lang="en-US" dirty="0" smtClean="0"/>
          </a:p>
          <a:p>
            <a:pPr marL="457200" indent="-457200">
              <a:buAutoNum type="alphaUcParenBoth"/>
            </a:pPr>
            <a:r>
              <a:rPr lang="en-US" dirty="0" smtClean="0"/>
              <a:t> A </a:t>
            </a:r>
            <a:r>
              <a:rPr lang="en-US" dirty="0" err="1"/>
              <a:t>cos(kx</a:t>
            </a:r>
            <a:r>
              <a:rPr lang="en-US" dirty="0"/>
              <a:t>)</a:t>
            </a:r>
            <a:endParaRPr lang="en-US" dirty="0" smtClean="0"/>
          </a:p>
          <a:p>
            <a:pPr marL="457200" indent="-457200">
              <a:buAutoNum type="alphaUcParenBoth"/>
            </a:pPr>
            <a:r>
              <a:rPr lang="en-US" dirty="0" smtClean="0"/>
              <a:t> A </a:t>
            </a:r>
            <a:r>
              <a:rPr lang="en-US" dirty="0" err="1"/>
              <a:t>e</a:t>
            </a:r>
            <a:r>
              <a:rPr lang="en-US" baseline="30000" dirty="0" err="1"/>
              <a:t>-</a:t>
            </a:r>
            <a:r>
              <a:rPr lang="en-US" baseline="30000" dirty="0" err="1" smtClean="0"/>
              <a:t>kx</a:t>
            </a:r>
            <a:endParaRPr lang="en-US" baseline="30000" dirty="0" smtClean="0"/>
          </a:p>
          <a:p>
            <a:pPr marL="457200" indent="-457200">
              <a:buAutoNum type="alphaUcParenBoth"/>
            </a:pPr>
            <a:r>
              <a:rPr lang="en-US" baseline="30000" dirty="0" smtClean="0"/>
              <a:t> </a:t>
            </a:r>
            <a:r>
              <a:rPr lang="en-US" dirty="0" smtClean="0"/>
              <a:t>A sin </a:t>
            </a:r>
            <a:r>
              <a:rPr lang="en-US" dirty="0"/>
              <a:t>(</a:t>
            </a:r>
            <a:r>
              <a:rPr lang="en-US" dirty="0" err="1"/>
              <a:t>kx</a:t>
            </a:r>
            <a:r>
              <a:rPr lang="en-US" dirty="0" smtClean="0"/>
              <a:t>)</a:t>
            </a:r>
          </a:p>
          <a:p>
            <a:pPr marL="457200" indent="-457200">
              <a:buAutoNum type="alphaUcParenBoth"/>
            </a:pPr>
            <a:r>
              <a:rPr lang="en-US" dirty="0" smtClean="0"/>
              <a:t>(</a:t>
            </a:r>
            <a:r>
              <a:rPr lang="en-US" dirty="0" err="1" smtClean="0"/>
              <a:t>B</a:t>
            </a:r>
            <a:r>
              <a:rPr lang="en-US" dirty="0" smtClean="0"/>
              <a:t> &amp; </a:t>
            </a:r>
            <a:r>
              <a:rPr lang="en-US" dirty="0" err="1" smtClean="0"/>
              <a:t>C</a:t>
            </a:r>
            <a:r>
              <a:rPr lang="en-US" dirty="0" smtClean="0"/>
              <a:t>)</a:t>
            </a:r>
          </a:p>
          <a:p>
            <a:pPr marL="457200" indent="-457200">
              <a:buAutoNum type="alphaUcParenBoth"/>
            </a:pPr>
            <a:r>
              <a:rPr lang="en-US" dirty="0" smtClean="0"/>
              <a:t>(A &amp; </a:t>
            </a:r>
            <a:r>
              <a:rPr lang="en-US" dirty="0" err="1" smtClean="0"/>
              <a:t>C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581025" y="4384675"/>
            <a:ext cx="5603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 smtClean="0"/>
              <a:t>Ans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– Both (A) </a:t>
            </a:r>
            <a:r>
              <a:rPr lang="en-US" dirty="0"/>
              <a:t>and</a:t>
            </a:r>
            <a:r>
              <a:rPr lang="en-US" dirty="0" smtClean="0"/>
              <a:t> (</a:t>
            </a:r>
            <a:r>
              <a:rPr lang="en-US" dirty="0" err="1" smtClean="0"/>
              <a:t>C</a:t>
            </a:r>
            <a:r>
              <a:rPr lang="en-US" dirty="0" smtClean="0"/>
              <a:t>) </a:t>
            </a:r>
            <a:r>
              <a:rPr lang="en-US" dirty="0"/>
              <a:t>are solutions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194564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701675" y="4906963"/>
          <a:ext cx="4483100" cy="1103312"/>
        </p:xfrm>
        <a:graphic>
          <a:graphicData uri="http://schemas.openxmlformats.org/presentationml/2006/ole">
            <p:oleObj spid="_x0000_s118786" name="Equation" r:id="rId4" imgW="1600200" imgH="393700" progId="Equation.3">
              <p:embed/>
            </p:oleObj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908175" y="119063"/>
          <a:ext cx="4421188" cy="1303337"/>
        </p:xfrm>
        <a:graphic>
          <a:graphicData uri="http://schemas.openxmlformats.org/presentationml/2006/ole">
            <p:oleObj spid="_x0000_s118787" name="Equation" r:id="rId5" imgW="1422797" imgH="419497" progId="Equation.3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48313" y="4962525"/>
            <a:ext cx="3113087" cy="1046163"/>
            <a:chOff x="3495" y="3126"/>
            <a:chExt cx="1961" cy="659"/>
          </a:xfrm>
        </p:grpSpPr>
        <p:sp>
          <p:nvSpPr>
            <p:cNvPr id="53260" name="Text Box 7"/>
            <p:cNvSpPr txBox="1">
              <a:spLocks noChangeArrowheads="1"/>
            </p:cNvSpPr>
            <p:nvPr/>
          </p:nvSpPr>
          <p:spPr bwMode="auto">
            <a:xfrm>
              <a:off x="3495" y="3319"/>
              <a:ext cx="9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solution if </a:t>
              </a:r>
            </a:p>
          </p:txBody>
        </p:sp>
        <p:graphicFrame>
          <p:nvGraphicFramePr>
            <p:cNvPr id="53252" name="Object 4"/>
            <p:cNvGraphicFramePr>
              <a:graphicFrameLocks noChangeAspect="1"/>
            </p:cNvGraphicFramePr>
            <p:nvPr/>
          </p:nvGraphicFramePr>
          <p:xfrm>
            <a:off x="4497" y="3126"/>
            <a:ext cx="959" cy="659"/>
          </p:xfrm>
          <a:graphic>
            <a:graphicData uri="http://schemas.openxmlformats.org/presentationml/2006/ole">
              <p:oleObj spid="_x0000_s118788" name="Equation" r:id="rId6" imgW="609600" imgH="419100" progId="Equation.DSMT4">
                <p:embed/>
              </p:oleObj>
            </a:graphicData>
          </a:graphic>
        </p:graphicFrame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676400" y="5283200"/>
            <a:ext cx="3536950" cy="419100"/>
            <a:chOff x="1056" y="3328"/>
            <a:chExt cx="2228" cy="264"/>
          </a:xfrm>
        </p:grpSpPr>
        <p:sp>
          <p:nvSpPr>
            <p:cNvPr id="53258" name="Line 10"/>
            <p:cNvSpPr>
              <a:spLocks noChangeShapeType="1"/>
            </p:cNvSpPr>
            <p:nvPr/>
          </p:nvSpPr>
          <p:spPr bwMode="auto">
            <a:xfrm flipV="1">
              <a:off x="1056" y="3328"/>
              <a:ext cx="984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9" name="Line 11"/>
            <p:cNvSpPr>
              <a:spLocks noChangeShapeType="1"/>
            </p:cNvSpPr>
            <p:nvPr/>
          </p:nvSpPr>
          <p:spPr bwMode="auto">
            <a:xfrm flipV="1">
              <a:off x="2420" y="3376"/>
              <a:ext cx="864" cy="13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645F4-846A-424C-BCA0-F611CBBA4B44}" type="slidenum">
              <a:rPr lang="en-US" smtClean="0"/>
              <a:pPr/>
              <a:t>33</a:t>
            </a:fld>
            <a:endParaRPr lang="en-US" smtClean="0"/>
          </a:p>
        </p:txBody>
      </p:sp>
      <p:graphicFrame>
        <p:nvGraphicFramePr>
          <p:cNvPr id="19661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5281613" y="365125"/>
          <a:ext cx="3359150" cy="698500"/>
        </p:xfrm>
        <a:graphic>
          <a:graphicData uri="http://schemas.openxmlformats.org/presentationml/2006/ole">
            <p:oleObj spid="_x0000_s120834" name="Equation" r:id="rId4" imgW="977872" imgH="203509" progId="Equation.3">
              <p:embed/>
            </p:oleObj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641350" y="152400"/>
          <a:ext cx="3870325" cy="1141413"/>
        </p:xfrm>
        <a:graphic>
          <a:graphicData uri="http://schemas.openxmlformats.org/presentationml/2006/ole">
            <p:oleObj spid="_x0000_s120835" name="Equation" r:id="rId5" imgW="1422797" imgH="419497" progId="Equation.3">
              <p:embed/>
            </p:oleObj>
          </a:graphicData>
        </a:graphic>
      </p:graphicFrame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5940425" y="963613"/>
          <a:ext cx="1522413" cy="1046162"/>
        </p:xfrm>
        <a:graphic>
          <a:graphicData uri="http://schemas.openxmlformats.org/presentationml/2006/ole">
            <p:oleObj spid="_x0000_s120836" name="Equation" r:id="rId6" imgW="609600" imgH="419100" progId="Equation.DSMT4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55688" y="1971677"/>
            <a:ext cx="4810125" cy="512763"/>
            <a:chOff x="665" y="1242"/>
            <a:chExt cx="3030" cy="323"/>
          </a:xfrm>
        </p:grpSpPr>
        <p:sp>
          <p:nvSpPr>
            <p:cNvPr id="55307" name="Text Box 6"/>
            <p:cNvSpPr txBox="1">
              <a:spLocks noChangeArrowheads="1"/>
            </p:cNvSpPr>
            <p:nvPr/>
          </p:nvSpPr>
          <p:spPr bwMode="auto">
            <a:xfrm>
              <a:off x="665" y="1242"/>
              <a:ext cx="234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/>
                <a:t>…makes </a:t>
              </a:r>
              <a:r>
                <a:rPr lang="en-US" dirty="0"/>
                <a:t>sense,  because </a:t>
              </a:r>
            </a:p>
          </p:txBody>
        </p:sp>
        <p:graphicFrame>
          <p:nvGraphicFramePr>
            <p:cNvPr id="55301" name="Object 5"/>
            <p:cNvGraphicFramePr>
              <a:graphicFrameLocks noChangeAspect="1"/>
            </p:cNvGraphicFramePr>
            <p:nvPr/>
          </p:nvGraphicFramePr>
          <p:xfrm>
            <a:off x="2976" y="1245"/>
            <a:ext cx="719" cy="320"/>
          </p:xfrm>
          <a:graphic>
            <a:graphicData uri="http://schemas.openxmlformats.org/presentationml/2006/ole">
              <p:oleObj spid="_x0000_s120837" name="Equation" r:id="rId7" imgW="457398" imgH="203509" progId="Equation.DSMT4">
                <p:embed/>
              </p:oleObj>
            </a:graphicData>
          </a:graphic>
        </p:graphicFrame>
      </p:grp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447675" y="2589213"/>
            <a:ext cx="6328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ondition </a:t>
            </a:r>
            <a:r>
              <a:rPr lang="en-US" dirty="0"/>
              <a:t>on </a:t>
            </a:r>
            <a:r>
              <a:rPr lang="en-US" dirty="0" err="1"/>
              <a:t>k</a:t>
            </a:r>
            <a:r>
              <a:rPr lang="en-US" dirty="0"/>
              <a:t> is just saying that (p</a:t>
            </a:r>
            <a:r>
              <a:rPr lang="en-US" baseline="30000" dirty="0"/>
              <a:t>2</a:t>
            </a:r>
            <a:r>
              <a:rPr lang="en-US" dirty="0"/>
              <a:t>)/2m = </a:t>
            </a:r>
            <a:r>
              <a:rPr lang="en-US" dirty="0" err="1"/>
              <a:t>E</a:t>
            </a:r>
            <a:r>
              <a:rPr lang="en-US" dirty="0"/>
              <a:t>.   </a:t>
            </a:r>
          </a:p>
          <a:p>
            <a:r>
              <a:rPr lang="en-US" dirty="0" err="1"/>
              <a:t>V</a:t>
            </a:r>
            <a:r>
              <a:rPr lang="en-US" dirty="0"/>
              <a:t>=0, so </a:t>
            </a:r>
            <a:r>
              <a:rPr lang="en-US" dirty="0" err="1"/>
              <a:t>E</a:t>
            </a:r>
            <a:r>
              <a:rPr lang="en-US" dirty="0"/>
              <a:t>= </a:t>
            </a:r>
            <a:r>
              <a:rPr lang="en-US" dirty="0" err="1"/>
              <a:t>KE</a:t>
            </a:r>
            <a:r>
              <a:rPr lang="en-US" dirty="0"/>
              <a:t> = ½ mv</a:t>
            </a:r>
            <a:r>
              <a:rPr lang="en-US" baseline="30000" dirty="0"/>
              <a:t>2 </a:t>
            </a:r>
            <a:r>
              <a:rPr lang="en-US" dirty="0"/>
              <a:t>= p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endParaRPr lang="en-US" baseline="30000" dirty="0"/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390525" y="3525838"/>
            <a:ext cx="84899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/>
            <a:r>
              <a:rPr lang="en-US" dirty="0" smtClean="0"/>
              <a:t>The total </a:t>
            </a:r>
            <a:r>
              <a:rPr lang="en-US" dirty="0"/>
              <a:t>energy </a:t>
            </a:r>
            <a:r>
              <a:rPr lang="en-US" dirty="0" smtClean="0"/>
              <a:t>of the </a:t>
            </a:r>
            <a:r>
              <a:rPr lang="en-US" dirty="0"/>
              <a:t>electron </a:t>
            </a:r>
            <a:r>
              <a:rPr lang="en-US" dirty="0" smtClean="0"/>
              <a:t>is:</a:t>
            </a:r>
          </a:p>
          <a:p>
            <a:pPr marL="457200" indent="-457200">
              <a:buAutoNum type="alphaUcPeriod"/>
            </a:pPr>
            <a:r>
              <a:rPr lang="en-US" dirty="0" smtClean="0"/>
              <a:t>Quantized </a:t>
            </a:r>
            <a:r>
              <a:rPr lang="en-US" dirty="0"/>
              <a:t>according to E</a:t>
            </a:r>
            <a:r>
              <a:rPr lang="en-US" baseline="-25000" dirty="0"/>
              <a:t>n</a:t>
            </a:r>
            <a:r>
              <a:rPr lang="en-US" dirty="0"/>
              <a:t> = (constant) x n</a:t>
            </a:r>
            <a:r>
              <a:rPr lang="en-US" baseline="30000" dirty="0"/>
              <a:t>2</a:t>
            </a:r>
            <a:r>
              <a:rPr lang="en-US" dirty="0"/>
              <a:t>,  </a:t>
            </a:r>
            <a:r>
              <a:rPr lang="en-US" dirty="0" err="1"/>
              <a:t>n</a:t>
            </a:r>
            <a:r>
              <a:rPr lang="en-US" dirty="0"/>
              <a:t>= 1,2, 3</a:t>
            </a:r>
            <a:r>
              <a:rPr lang="en-US" dirty="0" smtClean="0"/>
              <a:t>,…</a:t>
            </a:r>
          </a:p>
          <a:p>
            <a:pPr marL="457200" indent="-457200">
              <a:buAutoNum type="alphaUcPeriod"/>
            </a:pPr>
            <a:r>
              <a:rPr lang="en-US" dirty="0"/>
              <a:t>Q</a:t>
            </a:r>
            <a:r>
              <a:rPr lang="en-US" dirty="0" smtClean="0"/>
              <a:t>uantized </a:t>
            </a:r>
            <a:r>
              <a:rPr lang="en-US" dirty="0"/>
              <a:t>according to E</a:t>
            </a:r>
            <a:r>
              <a:rPr lang="en-US" baseline="-25000" dirty="0"/>
              <a:t>n</a:t>
            </a:r>
            <a:r>
              <a:rPr lang="en-US" dirty="0"/>
              <a:t> = </a:t>
            </a:r>
            <a:r>
              <a:rPr lang="en-US" dirty="0" smtClean="0"/>
              <a:t>const. </a:t>
            </a:r>
            <a:r>
              <a:rPr lang="en-US" dirty="0"/>
              <a:t>x</a:t>
            </a:r>
            <a:r>
              <a:rPr lang="en-US" dirty="0" smtClean="0"/>
              <a:t> (</a:t>
            </a:r>
            <a:r>
              <a:rPr lang="en-US" dirty="0" err="1" smtClean="0"/>
              <a:t>n</a:t>
            </a:r>
            <a:r>
              <a:rPr lang="en-US" dirty="0" smtClean="0"/>
              <a:t>)</a:t>
            </a:r>
          </a:p>
          <a:p>
            <a:pPr marL="457200" indent="-457200">
              <a:buAutoNum type="alphaUcPeriod"/>
            </a:pPr>
            <a:r>
              <a:rPr lang="en-US" dirty="0"/>
              <a:t>Q</a:t>
            </a:r>
            <a:r>
              <a:rPr lang="en-US" dirty="0" smtClean="0"/>
              <a:t>uantized </a:t>
            </a:r>
            <a:r>
              <a:rPr lang="en-US" dirty="0"/>
              <a:t>according to E</a:t>
            </a:r>
            <a:r>
              <a:rPr lang="en-US" baseline="-25000" dirty="0"/>
              <a:t>n</a:t>
            </a:r>
            <a:r>
              <a:rPr lang="en-US" dirty="0"/>
              <a:t> = const. x</a:t>
            </a:r>
            <a:r>
              <a:rPr lang="en-US" dirty="0" smtClean="0"/>
              <a:t> (1</a:t>
            </a:r>
            <a:r>
              <a:rPr lang="en-US" dirty="0"/>
              <a:t>/</a:t>
            </a:r>
            <a:r>
              <a:rPr lang="en-US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marL="457200" indent="-457200">
              <a:buAutoNum type="alphaUcPeriod"/>
            </a:pPr>
            <a:r>
              <a:rPr lang="en-US" dirty="0" smtClean="0"/>
              <a:t>Quantized </a:t>
            </a:r>
            <a:r>
              <a:rPr lang="en-US" dirty="0"/>
              <a:t>according to some other condition but don’t know what it </a:t>
            </a:r>
            <a:r>
              <a:rPr lang="en-US" dirty="0" smtClean="0"/>
              <a:t>is.</a:t>
            </a:r>
          </a:p>
          <a:p>
            <a:pPr marL="457200" indent="-457200">
              <a:buAutoNum type="alphaUcPeriod"/>
            </a:pPr>
            <a:r>
              <a:rPr lang="en-US" dirty="0" smtClean="0"/>
              <a:t>Not </a:t>
            </a:r>
            <a:r>
              <a:rPr lang="en-US" dirty="0"/>
              <a:t>quantized, energy can take on any value.</a:t>
            </a: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293688" y="6202363"/>
            <a:ext cx="74801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Ans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n-US" dirty="0" err="1" smtClean="0">
                <a:solidFill>
                  <a:schemeClr val="accent2"/>
                </a:solidFill>
              </a:rPr>
              <a:t>E</a:t>
            </a:r>
            <a:r>
              <a:rPr lang="en-US" dirty="0" smtClean="0">
                <a:solidFill>
                  <a:schemeClr val="accent2"/>
                </a:solidFill>
              </a:rPr>
              <a:t> - No </a:t>
            </a:r>
            <a:r>
              <a:rPr lang="en-US" dirty="0">
                <a:solidFill>
                  <a:schemeClr val="accent2"/>
                </a:solidFill>
              </a:rPr>
              <a:t>boundary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>
                <a:solidFill>
                  <a:schemeClr val="accent2"/>
                </a:solidFill>
              </a:rPr>
              <a:t>energy can take on any value.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6" grpId="0" build="p" autoUpdateAnimBg="0"/>
      <p:bldP spid="196617" grpId="0"/>
      <p:bldP spid="1966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B3F99F-A8FF-4C4B-AF6F-18E7524777EE}" type="slidenum">
              <a:rPr lang="en-US" smtClean="0"/>
              <a:pPr/>
              <a:t>34</a:t>
            </a:fld>
            <a:endParaRPr lang="en-US" smtClean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874713" y="242888"/>
          <a:ext cx="3359150" cy="698500"/>
        </p:xfrm>
        <a:graphic>
          <a:graphicData uri="http://schemas.openxmlformats.org/presentationml/2006/ole">
            <p:oleObj spid="_x0000_s122882" name="Equation" r:id="rId4" imgW="977872" imgH="203509" progId="Equation.3">
              <p:embed/>
            </p:oleObj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4428148" y="165670"/>
          <a:ext cx="1522413" cy="1047750"/>
        </p:xfrm>
        <a:graphic>
          <a:graphicData uri="http://schemas.openxmlformats.org/presentationml/2006/ole">
            <p:oleObj spid="_x0000_s122883" name="Equation" r:id="rId5" imgW="609600" imgH="419100" progId="Equation.DSMT4">
              <p:embed/>
            </p:oleObj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6275020" y="426359"/>
          <a:ext cx="1141413" cy="508000"/>
        </p:xfrm>
        <a:graphic>
          <a:graphicData uri="http://schemas.openxmlformats.org/presentationml/2006/ole">
            <p:oleObj spid="_x0000_s122884" name="Equation" r:id="rId6" imgW="457398" imgH="203509" progId="Equation.3">
              <p:embed/>
            </p:oleObj>
          </a:graphicData>
        </a:graphic>
      </p:graphicFrame>
      <p:sp>
        <p:nvSpPr>
          <p:cNvPr id="57353" name="Text Box 5"/>
          <p:cNvSpPr txBox="1">
            <a:spLocks noChangeArrowheads="1"/>
          </p:cNvSpPr>
          <p:nvPr/>
        </p:nvSpPr>
        <p:spPr bwMode="auto">
          <a:xfrm>
            <a:off x="214313" y="1817688"/>
            <a:ext cx="85457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lmost have a </a:t>
            </a:r>
            <a:r>
              <a:rPr lang="en-US" dirty="0"/>
              <a:t>solution, but </a:t>
            </a:r>
            <a:r>
              <a:rPr lang="en-US" dirty="0" smtClean="0"/>
              <a:t>remember we </a:t>
            </a:r>
            <a:r>
              <a:rPr lang="en-US" dirty="0"/>
              <a:t>still have to include</a:t>
            </a:r>
          </a:p>
          <a:p>
            <a:r>
              <a:rPr lang="en-US" dirty="0"/>
              <a:t>time </a:t>
            </a:r>
            <a:r>
              <a:rPr lang="en-US" dirty="0" smtClean="0"/>
              <a:t>dependence:  </a:t>
            </a:r>
            <a:endParaRPr lang="en-US" dirty="0"/>
          </a:p>
        </p:txBody>
      </p:sp>
      <p:graphicFrame>
        <p:nvGraphicFramePr>
          <p:cNvPr id="198662" name="Object 5"/>
          <p:cNvGraphicFramePr>
            <a:graphicFrameLocks noChangeAspect="1"/>
          </p:cNvGraphicFramePr>
          <p:nvPr/>
        </p:nvGraphicFramePr>
        <p:xfrm>
          <a:off x="666750" y="2995613"/>
          <a:ext cx="3613150" cy="636587"/>
        </p:xfrm>
        <a:graphic>
          <a:graphicData uri="http://schemas.openxmlformats.org/presentationml/2006/ole">
            <p:oleObj spid="_x0000_s122885" name="Equation" r:id="rId7" imgW="1156097" imgH="203597" progId="Equation.3">
              <p:embed/>
            </p:oleObj>
          </a:graphicData>
        </a:graphic>
      </p:graphicFrame>
      <p:graphicFrame>
        <p:nvGraphicFramePr>
          <p:cNvPr id="198663" name="Object 6"/>
          <p:cNvGraphicFramePr>
            <a:graphicFrameLocks noChangeAspect="1"/>
          </p:cNvGraphicFramePr>
          <p:nvPr/>
        </p:nvGraphicFramePr>
        <p:xfrm>
          <a:off x="4616045" y="2853844"/>
          <a:ext cx="2835275" cy="850900"/>
        </p:xfrm>
        <a:graphic>
          <a:graphicData uri="http://schemas.openxmlformats.org/presentationml/2006/ole">
            <p:oleObj spid="_x0000_s122886" name="Equation" r:id="rId8" imgW="762066" imgH="228898" progId="Equation.3">
              <p:embed/>
            </p:oleObj>
          </a:graphicData>
        </a:graphic>
      </p:graphicFrame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0" y="3990975"/>
            <a:ext cx="8967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…bit </a:t>
            </a:r>
            <a:r>
              <a:rPr lang="en-US" dirty="0"/>
              <a:t>of algebra,</a:t>
            </a:r>
            <a:r>
              <a:rPr lang="en-US" dirty="0" smtClean="0"/>
              <a:t> using identity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i</a:t>
            </a:r>
            <a:r>
              <a:rPr lang="en-US" baseline="30000" dirty="0" err="1">
                <a:sym typeface="Symbol" charset="2"/>
              </a:rPr>
              <a:t>x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>
                <a:sym typeface="Symbol" charset="2"/>
              </a:rPr>
              <a:t>=</a:t>
            </a:r>
            <a:r>
              <a:rPr lang="en-US" dirty="0" err="1" smtClean="0">
                <a:sym typeface="Symbol" charset="2"/>
              </a:rPr>
              <a:t>cos(x</a:t>
            </a:r>
            <a:r>
              <a:rPr lang="en-US" dirty="0" smtClean="0">
                <a:sym typeface="Symbol" charset="2"/>
              </a:rPr>
              <a:t>) </a:t>
            </a:r>
            <a:r>
              <a:rPr lang="en-US" dirty="0">
                <a:sym typeface="Symbol" charset="2"/>
              </a:rPr>
              <a:t>+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>
                <a:sym typeface="Symbol" charset="2"/>
              </a:rPr>
              <a:t>i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>
                <a:sym typeface="Symbol" charset="2"/>
              </a:rPr>
              <a:t>sin(x</a:t>
            </a:r>
            <a:r>
              <a:rPr lang="en-US" dirty="0">
                <a:sym typeface="Symbol" charset="2"/>
              </a:rPr>
              <a:t>)</a:t>
            </a:r>
            <a:endParaRPr lang="en-US" dirty="0"/>
          </a:p>
        </p:txBody>
      </p:sp>
      <p:sp>
        <p:nvSpPr>
          <p:cNvPr id="57355" name="Text Box 9"/>
          <p:cNvSpPr txBox="1">
            <a:spLocks noChangeArrowheads="1"/>
          </p:cNvSpPr>
          <p:nvPr/>
        </p:nvSpPr>
        <p:spPr bwMode="auto">
          <a:xfrm>
            <a:off x="701675" y="1177925"/>
            <a:ext cx="59161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k</a:t>
            </a:r>
            <a:r>
              <a:rPr lang="en-US" dirty="0" smtClean="0"/>
              <a:t> (and </a:t>
            </a:r>
            <a:r>
              <a:rPr lang="en-US" dirty="0"/>
              <a:t>therefore </a:t>
            </a:r>
            <a:r>
              <a:rPr lang="en-US" dirty="0" err="1" smtClean="0"/>
              <a:t>E</a:t>
            </a:r>
            <a:r>
              <a:rPr lang="en-US" dirty="0" smtClean="0"/>
              <a:t>) </a:t>
            </a:r>
            <a:r>
              <a:rPr lang="en-US" dirty="0"/>
              <a:t>can take on any value.</a:t>
            </a:r>
          </a:p>
        </p:txBody>
      </p:sp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544513" y="5208588"/>
          <a:ext cx="7402512" cy="631825"/>
        </p:xfrm>
        <a:graphic>
          <a:graphicData uri="http://schemas.openxmlformats.org/presentationml/2006/ole">
            <p:oleObj spid="_x0000_s122887" name="Equation" r:id="rId9" imgW="2552700" imgH="203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/>
      <p:bldP spid="19866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387350" y="2608263"/>
            <a:ext cx="8509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i="1" dirty="0"/>
              <a:t>Using equation</a:t>
            </a:r>
            <a:r>
              <a:rPr lang="en-US" dirty="0"/>
              <a:t>, probability of electron being in </a:t>
            </a:r>
            <a:r>
              <a:rPr lang="en-US" dirty="0" err="1"/>
              <a:t>dx</a:t>
            </a:r>
            <a:r>
              <a:rPr lang="en-US" dirty="0"/>
              <a:t> at x = </a:t>
            </a:r>
            <a:r>
              <a:rPr lang="en-US" dirty="0" err="1"/>
              <a:t>L</a:t>
            </a:r>
            <a:r>
              <a:rPr lang="en-US" dirty="0"/>
              <a:t> is _______</a:t>
            </a:r>
            <a:r>
              <a:rPr lang="en-US" dirty="0" smtClean="0"/>
              <a:t> probability </a:t>
            </a:r>
            <a:r>
              <a:rPr lang="en-US" dirty="0"/>
              <a:t>of being in </a:t>
            </a:r>
            <a:r>
              <a:rPr lang="en-US" dirty="0" err="1"/>
              <a:t>dx</a:t>
            </a:r>
            <a:r>
              <a:rPr lang="en-US" dirty="0"/>
              <a:t> at x = 0.</a:t>
            </a:r>
          </a:p>
          <a:p>
            <a:endParaRPr lang="en-US" sz="1200" dirty="0" smtClean="0"/>
          </a:p>
          <a:p>
            <a:r>
              <a:rPr lang="en-US" dirty="0"/>
              <a:t>A</a:t>
            </a:r>
            <a:r>
              <a:rPr lang="en-US" dirty="0" smtClean="0"/>
              <a:t>. </a:t>
            </a:r>
            <a:r>
              <a:rPr lang="en-US" dirty="0"/>
              <a:t>always </a:t>
            </a:r>
            <a:r>
              <a:rPr lang="en-US" dirty="0" smtClean="0"/>
              <a:t>bigger than         </a:t>
            </a:r>
            <a:r>
              <a:rPr lang="en-US" dirty="0" err="1" smtClean="0"/>
              <a:t>B</a:t>
            </a:r>
            <a:r>
              <a:rPr lang="en-US" dirty="0" smtClean="0"/>
              <a:t>. </a:t>
            </a:r>
            <a:r>
              <a:rPr lang="en-US" dirty="0"/>
              <a:t>always </a:t>
            </a:r>
            <a:r>
              <a:rPr lang="en-US" dirty="0" smtClean="0"/>
              <a:t>same as</a:t>
            </a:r>
          </a:p>
          <a:p>
            <a:r>
              <a:rPr lang="en-US" dirty="0" err="1" smtClean="0"/>
              <a:t>C</a:t>
            </a:r>
            <a:r>
              <a:rPr lang="en-US" dirty="0" smtClean="0"/>
              <a:t>. </a:t>
            </a:r>
            <a:r>
              <a:rPr lang="en-US" dirty="0"/>
              <a:t>always </a:t>
            </a:r>
            <a:r>
              <a:rPr lang="en-US" dirty="0" smtClean="0"/>
              <a:t>smaller than</a:t>
            </a:r>
          </a:p>
          <a:p>
            <a:r>
              <a:rPr lang="en-US" dirty="0" err="1"/>
              <a:t>D</a:t>
            </a:r>
            <a:r>
              <a:rPr lang="en-US" dirty="0" smtClean="0"/>
              <a:t>. </a:t>
            </a:r>
            <a:r>
              <a:rPr lang="en-US" dirty="0"/>
              <a:t>oscillates up and down in time between bigger and smaller</a:t>
            </a:r>
            <a:endParaRPr lang="en-US" dirty="0" smtClean="0"/>
          </a:p>
          <a:p>
            <a:r>
              <a:rPr lang="en-US" dirty="0" err="1"/>
              <a:t>E</a:t>
            </a:r>
            <a:r>
              <a:rPr lang="en-US" dirty="0" smtClean="0"/>
              <a:t>. </a:t>
            </a:r>
            <a:r>
              <a:rPr lang="en-US" dirty="0"/>
              <a:t>W</a:t>
            </a:r>
            <a:r>
              <a:rPr lang="en-US" dirty="0" smtClean="0"/>
              <a:t>ithout </a:t>
            </a:r>
            <a:r>
              <a:rPr lang="en-US" dirty="0"/>
              <a:t>being given </a:t>
            </a:r>
            <a:r>
              <a:rPr lang="en-US" dirty="0" err="1"/>
              <a:t>k</a:t>
            </a:r>
            <a:r>
              <a:rPr lang="en-US" dirty="0"/>
              <a:t>, can’t figure out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68425" y="1282700"/>
            <a:ext cx="3695700" cy="792163"/>
            <a:chOff x="1296" y="1350"/>
            <a:chExt cx="2328" cy="1579"/>
          </a:xfrm>
        </p:grpSpPr>
        <p:sp>
          <p:nvSpPr>
            <p:cNvPr id="59572" name="Line 5"/>
            <p:cNvSpPr>
              <a:spLocks noChangeShapeType="1"/>
            </p:cNvSpPr>
            <p:nvPr/>
          </p:nvSpPr>
          <p:spPr bwMode="auto">
            <a:xfrm>
              <a:off x="1296" y="2922"/>
              <a:ext cx="12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73" name="Line 6"/>
            <p:cNvSpPr>
              <a:spLocks noChangeShapeType="1"/>
            </p:cNvSpPr>
            <p:nvPr/>
          </p:nvSpPr>
          <p:spPr bwMode="auto">
            <a:xfrm>
              <a:off x="1308" y="2928"/>
              <a:ext cx="12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74" name="Freeform 7"/>
            <p:cNvSpPr>
              <a:spLocks/>
            </p:cNvSpPr>
            <p:nvPr/>
          </p:nvSpPr>
          <p:spPr bwMode="auto">
            <a:xfrm>
              <a:off x="1320" y="2922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6 w 18"/>
                <a:gd name="T3" fmla="*/ 6 h 6"/>
                <a:gd name="T4" fmla="*/ 18 w 18"/>
                <a:gd name="T5" fmla="*/ 0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75" name="Freeform 8"/>
            <p:cNvSpPr>
              <a:spLocks/>
            </p:cNvSpPr>
            <p:nvPr/>
          </p:nvSpPr>
          <p:spPr bwMode="auto">
            <a:xfrm>
              <a:off x="1338" y="2904"/>
              <a:ext cx="12" cy="18"/>
            </a:xfrm>
            <a:custGeom>
              <a:avLst/>
              <a:gdLst>
                <a:gd name="T0" fmla="*/ 0 w 12"/>
                <a:gd name="T1" fmla="*/ 18 h 18"/>
                <a:gd name="T2" fmla="*/ 6 w 12"/>
                <a:gd name="T3" fmla="*/ 12 h 18"/>
                <a:gd name="T4" fmla="*/ 12 w 12"/>
                <a:gd name="T5" fmla="*/ 0 h 18"/>
                <a:gd name="T6" fmla="*/ 0 60000 65536"/>
                <a:gd name="T7" fmla="*/ 0 60000 65536"/>
                <a:gd name="T8" fmla="*/ 0 60000 65536"/>
                <a:gd name="T9" fmla="*/ 0 w 12"/>
                <a:gd name="T10" fmla="*/ 0 h 18"/>
                <a:gd name="T11" fmla="*/ 12 w 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8">
                  <a:moveTo>
                    <a:pt x="0" y="18"/>
                  </a:moveTo>
                  <a:lnTo>
                    <a:pt x="6" y="12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76" name="Freeform 9"/>
            <p:cNvSpPr>
              <a:spLocks/>
            </p:cNvSpPr>
            <p:nvPr/>
          </p:nvSpPr>
          <p:spPr bwMode="auto">
            <a:xfrm>
              <a:off x="1350" y="2880"/>
              <a:ext cx="18" cy="24"/>
            </a:xfrm>
            <a:custGeom>
              <a:avLst/>
              <a:gdLst>
                <a:gd name="T0" fmla="*/ 0 w 18"/>
                <a:gd name="T1" fmla="*/ 24 h 24"/>
                <a:gd name="T2" fmla="*/ 6 w 18"/>
                <a:gd name="T3" fmla="*/ 12 h 24"/>
                <a:gd name="T4" fmla="*/ 18 w 18"/>
                <a:gd name="T5" fmla="*/ 0 h 24"/>
                <a:gd name="T6" fmla="*/ 0 60000 65536"/>
                <a:gd name="T7" fmla="*/ 0 60000 65536"/>
                <a:gd name="T8" fmla="*/ 0 60000 65536"/>
                <a:gd name="T9" fmla="*/ 0 w 18"/>
                <a:gd name="T10" fmla="*/ 0 h 24"/>
                <a:gd name="T11" fmla="*/ 18 w 1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4">
                  <a:moveTo>
                    <a:pt x="0" y="24"/>
                  </a:moveTo>
                  <a:lnTo>
                    <a:pt x="6" y="12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77" name="Line 10"/>
            <p:cNvSpPr>
              <a:spLocks noChangeShapeType="1"/>
            </p:cNvSpPr>
            <p:nvPr/>
          </p:nvSpPr>
          <p:spPr bwMode="auto">
            <a:xfrm flipV="1">
              <a:off x="1368" y="2850"/>
              <a:ext cx="12" cy="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78" name="Freeform 11"/>
            <p:cNvSpPr>
              <a:spLocks/>
            </p:cNvSpPr>
            <p:nvPr/>
          </p:nvSpPr>
          <p:spPr bwMode="auto">
            <a:xfrm>
              <a:off x="1380" y="2808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6 w 12"/>
                <a:gd name="T3" fmla="*/ 24 h 42"/>
                <a:gd name="T4" fmla="*/ 12 w 12"/>
                <a:gd name="T5" fmla="*/ 0 h 42"/>
                <a:gd name="T6" fmla="*/ 0 60000 65536"/>
                <a:gd name="T7" fmla="*/ 0 60000 65536"/>
                <a:gd name="T8" fmla="*/ 0 60000 65536"/>
                <a:gd name="T9" fmla="*/ 0 w 12"/>
                <a:gd name="T10" fmla="*/ 0 h 42"/>
                <a:gd name="T11" fmla="*/ 12 w 12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2">
                  <a:moveTo>
                    <a:pt x="0" y="42"/>
                  </a:moveTo>
                  <a:lnTo>
                    <a:pt x="6" y="24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79" name="Freeform 12"/>
            <p:cNvSpPr>
              <a:spLocks/>
            </p:cNvSpPr>
            <p:nvPr/>
          </p:nvSpPr>
          <p:spPr bwMode="auto">
            <a:xfrm>
              <a:off x="1392" y="2766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6 w 18"/>
                <a:gd name="T3" fmla="*/ 24 h 42"/>
                <a:gd name="T4" fmla="*/ 18 w 18"/>
                <a:gd name="T5" fmla="*/ 0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42"/>
                  </a:moveTo>
                  <a:lnTo>
                    <a:pt x="6" y="24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80" name="Freeform 13"/>
            <p:cNvSpPr>
              <a:spLocks/>
            </p:cNvSpPr>
            <p:nvPr/>
          </p:nvSpPr>
          <p:spPr bwMode="auto">
            <a:xfrm>
              <a:off x="1410" y="2712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30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30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81" name="Freeform 14"/>
            <p:cNvSpPr>
              <a:spLocks/>
            </p:cNvSpPr>
            <p:nvPr/>
          </p:nvSpPr>
          <p:spPr bwMode="auto">
            <a:xfrm>
              <a:off x="1422" y="2658"/>
              <a:ext cx="18" cy="54"/>
            </a:xfrm>
            <a:custGeom>
              <a:avLst/>
              <a:gdLst>
                <a:gd name="T0" fmla="*/ 0 w 18"/>
                <a:gd name="T1" fmla="*/ 54 h 54"/>
                <a:gd name="T2" fmla="*/ 6 w 18"/>
                <a:gd name="T3" fmla="*/ 30 h 54"/>
                <a:gd name="T4" fmla="*/ 18 w 18"/>
                <a:gd name="T5" fmla="*/ 0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54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82" name="Line 15"/>
            <p:cNvSpPr>
              <a:spLocks noChangeShapeType="1"/>
            </p:cNvSpPr>
            <p:nvPr/>
          </p:nvSpPr>
          <p:spPr bwMode="auto">
            <a:xfrm flipV="1">
              <a:off x="1440" y="2598"/>
              <a:ext cx="12" cy="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83" name="Freeform 16"/>
            <p:cNvSpPr>
              <a:spLocks/>
            </p:cNvSpPr>
            <p:nvPr/>
          </p:nvSpPr>
          <p:spPr bwMode="auto">
            <a:xfrm>
              <a:off x="1452" y="2532"/>
              <a:ext cx="18" cy="66"/>
            </a:xfrm>
            <a:custGeom>
              <a:avLst/>
              <a:gdLst>
                <a:gd name="T0" fmla="*/ 0 w 18"/>
                <a:gd name="T1" fmla="*/ 66 h 66"/>
                <a:gd name="T2" fmla="*/ 6 w 18"/>
                <a:gd name="T3" fmla="*/ 36 h 66"/>
                <a:gd name="T4" fmla="*/ 18 w 18"/>
                <a:gd name="T5" fmla="*/ 0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66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84" name="Line 17"/>
            <p:cNvSpPr>
              <a:spLocks noChangeShapeType="1"/>
            </p:cNvSpPr>
            <p:nvPr/>
          </p:nvSpPr>
          <p:spPr bwMode="auto">
            <a:xfrm flipV="1">
              <a:off x="1470" y="2460"/>
              <a:ext cx="12" cy="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85" name="Line 18"/>
            <p:cNvSpPr>
              <a:spLocks noChangeShapeType="1"/>
            </p:cNvSpPr>
            <p:nvPr/>
          </p:nvSpPr>
          <p:spPr bwMode="auto">
            <a:xfrm flipV="1">
              <a:off x="1482" y="2388"/>
              <a:ext cx="12" cy="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86" name="Freeform 19"/>
            <p:cNvSpPr>
              <a:spLocks/>
            </p:cNvSpPr>
            <p:nvPr/>
          </p:nvSpPr>
          <p:spPr bwMode="auto">
            <a:xfrm>
              <a:off x="1494" y="2310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42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42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87" name="Line 20"/>
            <p:cNvSpPr>
              <a:spLocks noChangeShapeType="1"/>
            </p:cNvSpPr>
            <p:nvPr/>
          </p:nvSpPr>
          <p:spPr bwMode="auto">
            <a:xfrm flipV="1">
              <a:off x="1512" y="2232"/>
              <a:ext cx="12" cy="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88" name="Freeform 21"/>
            <p:cNvSpPr>
              <a:spLocks/>
            </p:cNvSpPr>
            <p:nvPr/>
          </p:nvSpPr>
          <p:spPr bwMode="auto">
            <a:xfrm>
              <a:off x="1524" y="2154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36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89" name="Line 22"/>
            <p:cNvSpPr>
              <a:spLocks noChangeShapeType="1"/>
            </p:cNvSpPr>
            <p:nvPr/>
          </p:nvSpPr>
          <p:spPr bwMode="auto">
            <a:xfrm flipV="1">
              <a:off x="1542" y="2076"/>
              <a:ext cx="12" cy="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90" name="Freeform 23"/>
            <p:cNvSpPr>
              <a:spLocks/>
            </p:cNvSpPr>
            <p:nvPr/>
          </p:nvSpPr>
          <p:spPr bwMode="auto">
            <a:xfrm>
              <a:off x="1554" y="1998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36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91" name="Line 24"/>
            <p:cNvSpPr>
              <a:spLocks noChangeShapeType="1"/>
            </p:cNvSpPr>
            <p:nvPr/>
          </p:nvSpPr>
          <p:spPr bwMode="auto">
            <a:xfrm flipV="1">
              <a:off x="1572" y="1920"/>
              <a:ext cx="12" cy="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92" name="Line 25"/>
            <p:cNvSpPr>
              <a:spLocks noChangeShapeType="1"/>
            </p:cNvSpPr>
            <p:nvPr/>
          </p:nvSpPr>
          <p:spPr bwMode="auto">
            <a:xfrm flipV="1">
              <a:off x="1584" y="1842"/>
              <a:ext cx="12" cy="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93" name="Freeform 26"/>
            <p:cNvSpPr>
              <a:spLocks/>
            </p:cNvSpPr>
            <p:nvPr/>
          </p:nvSpPr>
          <p:spPr bwMode="auto">
            <a:xfrm>
              <a:off x="1596" y="1770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94" name="Line 27"/>
            <p:cNvSpPr>
              <a:spLocks noChangeShapeType="1"/>
            </p:cNvSpPr>
            <p:nvPr/>
          </p:nvSpPr>
          <p:spPr bwMode="auto">
            <a:xfrm flipV="1">
              <a:off x="1614" y="1704"/>
              <a:ext cx="12" cy="6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95" name="Freeform 28"/>
            <p:cNvSpPr>
              <a:spLocks/>
            </p:cNvSpPr>
            <p:nvPr/>
          </p:nvSpPr>
          <p:spPr bwMode="auto">
            <a:xfrm>
              <a:off x="1626" y="1638"/>
              <a:ext cx="18" cy="66"/>
            </a:xfrm>
            <a:custGeom>
              <a:avLst/>
              <a:gdLst>
                <a:gd name="T0" fmla="*/ 0 w 18"/>
                <a:gd name="T1" fmla="*/ 66 h 66"/>
                <a:gd name="T2" fmla="*/ 6 w 18"/>
                <a:gd name="T3" fmla="*/ 30 h 66"/>
                <a:gd name="T4" fmla="*/ 18 w 18"/>
                <a:gd name="T5" fmla="*/ 0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66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96" name="Freeform 29"/>
            <p:cNvSpPr>
              <a:spLocks/>
            </p:cNvSpPr>
            <p:nvPr/>
          </p:nvSpPr>
          <p:spPr bwMode="auto">
            <a:xfrm>
              <a:off x="1644" y="1584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24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24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97" name="Freeform 30"/>
            <p:cNvSpPr>
              <a:spLocks/>
            </p:cNvSpPr>
            <p:nvPr/>
          </p:nvSpPr>
          <p:spPr bwMode="auto">
            <a:xfrm>
              <a:off x="1656" y="1530"/>
              <a:ext cx="18" cy="54"/>
            </a:xfrm>
            <a:custGeom>
              <a:avLst/>
              <a:gdLst>
                <a:gd name="T0" fmla="*/ 0 w 18"/>
                <a:gd name="T1" fmla="*/ 54 h 54"/>
                <a:gd name="T2" fmla="*/ 6 w 18"/>
                <a:gd name="T3" fmla="*/ 24 h 54"/>
                <a:gd name="T4" fmla="*/ 18 w 18"/>
                <a:gd name="T5" fmla="*/ 0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54"/>
                  </a:moveTo>
                  <a:lnTo>
                    <a:pt x="6" y="24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98" name="Line 31"/>
            <p:cNvSpPr>
              <a:spLocks noChangeShapeType="1"/>
            </p:cNvSpPr>
            <p:nvPr/>
          </p:nvSpPr>
          <p:spPr bwMode="auto">
            <a:xfrm flipV="1">
              <a:off x="1674" y="1482"/>
              <a:ext cx="12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99" name="Line 32"/>
            <p:cNvSpPr>
              <a:spLocks noChangeShapeType="1"/>
            </p:cNvSpPr>
            <p:nvPr/>
          </p:nvSpPr>
          <p:spPr bwMode="auto">
            <a:xfrm flipV="1">
              <a:off x="1686" y="1440"/>
              <a:ext cx="12" cy="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00" name="Freeform 33"/>
            <p:cNvSpPr>
              <a:spLocks/>
            </p:cNvSpPr>
            <p:nvPr/>
          </p:nvSpPr>
          <p:spPr bwMode="auto">
            <a:xfrm>
              <a:off x="1698" y="1410"/>
              <a:ext cx="18" cy="30"/>
            </a:xfrm>
            <a:custGeom>
              <a:avLst/>
              <a:gdLst>
                <a:gd name="T0" fmla="*/ 0 w 18"/>
                <a:gd name="T1" fmla="*/ 30 h 30"/>
                <a:gd name="T2" fmla="*/ 6 w 18"/>
                <a:gd name="T3" fmla="*/ 12 h 30"/>
                <a:gd name="T4" fmla="*/ 18 w 18"/>
                <a:gd name="T5" fmla="*/ 0 h 30"/>
                <a:gd name="T6" fmla="*/ 0 60000 65536"/>
                <a:gd name="T7" fmla="*/ 0 60000 65536"/>
                <a:gd name="T8" fmla="*/ 0 60000 65536"/>
                <a:gd name="T9" fmla="*/ 0 w 18"/>
                <a:gd name="T10" fmla="*/ 0 h 30"/>
                <a:gd name="T11" fmla="*/ 18 w 1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0">
                  <a:moveTo>
                    <a:pt x="0" y="30"/>
                  </a:moveTo>
                  <a:lnTo>
                    <a:pt x="6" y="12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01" name="Freeform 34"/>
            <p:cNvSpPr>
              <a:spLocks/>
            </p:cNvSpPr>
            <p:nvPr/>
          </p:nvSpPr>
          <p:spPr bwMode="auto">
            <a:xfrm>
              <a:off x="1716" y="1380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6 w 12"/>
                <a:gd name="T3" fmla="*/ 12 h 30"/>
                <a:gd name="T4" fmla="*/ 12 w 12"/>
                <a:gd name="T5" fmla="*/ 0 h 30"/>
                <a:gd name="T6" fmla="*/ 0 60000 65536"/>
                <a:gd name="T7" fmla="*/ 0 60000 65536"/>
                <a:gd name="T8" fmla="*/ 0 60000 65536"/>
                <a:gd name="T9" fmla="*/ 0 w 12"/>
                <a:gd name="T10" fmla="*/ 0 h 30"/>
                <a:gd name="T11" fmla="*/ 12 w 1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0">
                  <a:moveTo>
                    <a:pt x="0" y="30"/>
                  </a:moveTo>
                  <a:lnTo>
                    <a:pt x="6" y="12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02" name="Freeform 35"/>
            <p:cNvSpPr>
              <a:spLocks/>
            </p:cNvSpPr>
            <p:nvPr/>
          </p:nvSpPr>
          <p:spPr bwMode="auto">
            <a:xfrm>
              <a:off x="1728" y="1362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6 w 18"/>
                <a:gd name="T3" fmla="*/ 6 h 18"/>
                <a:gd name="T4" fmla="*/ 18 w 18"/>
                <a:gd name="T5" fmla="*/ 0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0" y="18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03" name="Freeform 36"/>
            <p:cNvSpPr>
              <a:spLocks/>
            </p:cNvSpPr>
            <p:nvPr/>
          </p:nvSpPr>
          <p:spPr bwMode="auto">
            <a:xfrm>
              <a:off x="1746" y="135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6 w 12"/>
                <a:gd name="T3" fmla="*/ 6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0" y="12"/>
                  </a:moveTo>
                  <a:lnTo>
                    <a:pt x="6" y="6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04" name="Freeform 37"/>
            <p:cNvSpPr>
              <a:spLocks/>
            </p:cNvSpPr>
            <p:nvPr/>
          </p:nvSpPr>
          <p:spPr bwMode="auto">
            <a:xfrm>
              <a:off x="1758" y="1350"/>
              <a:ext cx="18" cy="1"/>
            </a:xfrm>
            <a:custGeom>
              <a:avLst/>
              <a:gdLst>
                <a:gd name="T0" fmla="*/ 0 w 18"/>
                <a:gd name="T1" fmla="*/ 0 h 1"/>
                <a:gd name="T2" fmla="*/ 6 w 18"/>
                <a:gd name="T3" fmla="*/ 0 h 1"/>
                <a:gd name="T4" fmla="*/ 18 w 18"/>
                <a:gd name="T5" fmla="*/ 0 h 1"/>
                <a:gd name="T6" fmla="*/ 0 60000 65536"/>
                <a:gd name="T7" fmla="*/ 0 60000 65536"/>
                <a:gd name="T8" fmla="*/ 0 60000 65536"/>
                <a:gd name="T9" fmla="*/ 0 w 18"/>
                <a:gd name="T10" fmla="*/ 0 h 1"/>
                <a:gd name="T11" fmla="*/ 18 w 1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05" name="Line 38"/>
            <p:cNvSpPr>
              <a:spLocks noChangeShapeType="1"/>
            </p:cNvSpPr>
            <p:nvPr/>
          </p:nvSpPr>
          <p:spPr bwMode="auto">
            <a:xfrm>
              <a:off x="1776" y="1350"/>
              <a:ext cx="12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06" name="Line 39"/>
            <p:cNvSpPr>
              <a:spLocks noChangeShapeType="1"/>
            </p:cNvSpPr>
            <p:nvPr/>
          </p:nvSpPr>
          <p:spPr bwMode="auto">
            <a:xfrm>
              <a:off x="1788" y="1356"/>
              <a:ext cx="12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07" name="Freeform 40"/>
            <p:cNvSpPr>
              <a:spLocks/>
            </p:cNvSpPr>
            <p:nvPr/>
          </p:nvSpPr>
          <p:spPr bwMode="auto">
            <a:xfrm>
              <a:off x="1800" y="1368"/>
              <a:ext cx="18" cy="18"/>
            </a:xfrm>
            <a:custGeom>
              <a:avLst/>
              <a:gdLst>
                <a:gd name="T0" fmla="*/ 0 w 18"/>
                <a:gd name="T1" fmla="*/ 0 h 18"/>
                <a:gd name="T2" fmla="*/ 6 w 18"/>
                <a:gd name="T3" fmla="*/ 6 h 18"/>
                <a:gd name="T4" fmla="*/ 18 w 18"/>
                <a:gd name="T5" fmla="*/ 18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0" y="0"/>
                  </a:moveTo>
                  <a:lnTo>
                    <a:pt x="6" y="6"/>
                  </a:lnTo>
                  <a:lnTo>
                    <a:pt x="18" y="18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08" name="Freeform 41"/>
            <p:cNvSpPr>
              <a:spLocks/>
            </p:cNvSpPr>
            <p:nvPr/>
          </p:nvSpPr>
          <p:spPr bwMode="auto">
            <a:xfrm>
              <a:off x="1818" y="1386"/>
              <a:ext cx="12" cy="30"/>
            </a:xfrm>
            <a:custGeom>
              <a:avLst/>
              <a:gdLst>
                <a:gd name="T0" fmla="*/ 0 w 12"/>
                <a:gd name="T1" fmla="*/ 0 h 30"/>
                <a:gd name="T2" fmla="*/ 6 w 12"/>
                <a:gd name="T3" fmla="*/ 12 h 30"/>
                <a:gd name="T4" fmla="*/ 12 w 12"/>
                <a:gd name="T5" fmla="*/ 30 h 30"/>
                <a:gd name="T6" fmla="*/ 0 60000 65536"/>
                <a:gd name="T7" fmla="*/ 0 60000 65536"/>
                <a:gd name="T8" fmla="*/ 0 60000 65536"/>
                <a:gd name="T9" fmla="*/ 0 w 12"/>
                <a:gd name="T10" fmla="*/ 0 h 30"/>
                <a:gd name="T11" fmla="*/ 12 w 1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0">
                  <a:moveTo>
                    <a:pt x="0" y="0"/>
                  </a:moveTo>
                  <a:lnTo>
                    <a:pt x="6" y="12"/>
                  </a:lnTo>
                  <a:lnTo>
                    <a:pt x="12" y="3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09" name="Freeform 42"/>
            <p:cNvSpPr>
              <a:spLocks/>
            </p:cNvSpPr>
            <p:nvPr/>
          </p:nvSpPr>
          <p:spPr bwMode="auto">
            <a:xfrm>
              <a:off x="1830" y="1416"/>
              <a:ext cx="18" cy="36"/>
            </a:xfrm>
            <a:custGeom>
              <a:avLst/>
              <a:gdLst>
                <a:gd name="T0" fmla="*/ 0 w 18"/>
                <a:gd name="T1" fmla="*/ 0 h 36"/>
                <a:gd name="T2" fmla="*/ 6 w 18"/>
                <a:gd name="T3" fmla="*/ 18 h 36"/>
                <a:gd name="T4" fmla="*/ 18 w 18"/>
                <a:gd name="T5" fmla="*/ 36 h 36"/>
                <a:gd name="T6" fmla="*/ 0 60000 65536"/>
                <a:gd name="T7" fmla="*/ 0 60000 65536"/>
                <a:gd name="T8" fmla="*/ 0 60000 65536"/>
                <a:gd name="T9" fmla="*/ 0 w 18"/>
                <a:gd name="T10" fmla="*/ 0 h 36"/>
                <a:gd name="T11" fmla="*/ 18 w 18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6">
                  <a:moveTo>
                    <a:pt x="0" y="0"/>
                  </a:moveTo>
                  <a:lnTo>
                    <a:pt x="6" y="18"/>
                  </a:lnTo>
                  <a:lnTo>
                    <a:pt x="18" y="36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10" name="Line 43"/>
            <p:cNvSpPr>
              <a:spLocks noChangeShapeType="1"/>
            </p:cNvSpPr>
            <p:nvPr/>
          </p:nvSpPr>
          <p:spPr bwMode="auto">
            <a:xfrm>
              <a:off x="1848" y="1452"/>
              <a:ext cx="12" cy="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11" name="Freeform 44"/>
            <p:cNvSpPr>
              <a:spLocks/>
            </p:cNvSpPr>
            <p:nvPr/>
          </p:nvSpPr>
          <p:spPr bwMode="auto">
            <a:xfrm>
              <a:off x="1860" y="1494"/>
              <a:ext cx="18" cy="48"/>
            </a:xfrm>
            <a:custGeom>
              <a:avLst/>
              <a:gdLst>
                <a:gd name="T0" fmla="*/ 0 w 18"/>
                <a:gd name="T1" fmla="*/ 0 h 48"/>
                <a:gd name="T2" fmla="*/ 6 w 18"/>
                <a:gd name="T3" fmla="*/ 24 h 48"/>
                <a:gd name="T4" fmla="*/ 18 w 18"/>
                <a:gd name="T5" fmla="*/ 48 h 48"/>
                <a:gd name="T6" fmla="*/ 0 60000 65536"/>
                <a:gd name="T7" fmla="*/ 0 60000 65536"/>
                <a:gd name="T8" fmla="*/ 0 60000 65536"/>
                <a:gd name="T9" fmla="*/ 0 w 18"/>
                <a:gd name="T10" fmla="*/ 0 h 48"/>
                <a:gd name="T11" fmla="*/ 18 w 1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8">
                  <a:moveTo>
                    <a:pt x="0" y="0"/>
                  </a:moveTo>
                  <a:lnTo>
                    <a:pt x="6" y="24"/>
                  </a:lnTo>
                  <a:lnTo>
                    <a:pt x="18" y="48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12" name="Line 45"/>
            <p:cNvSpPr>
              <a:spLocks noChangeShapeType="1"/>
            </p:cNvSpPr>
            <p:nvPr/>
          </p:nvSpPr>
          <p:spPr bwMode="auto">
            <a:xfrm>
              <a:off x="1878" y="1542"/>
              <a:ext cx="12" cy="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13" name="Line 46"/>
            <p:cNvSpPr>
              <a:spLocks noChangeShapeType="1"/>
            </p:cNvSpPr>
            <p:nvPr/>
          </p:nvSpPr>
          <p:spPr bwMode="auto">
            <a:xfrm>
              <a:off x="1890" y="1596"/>
              <a:ext cx="12" cy="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14" name="Freeform 47"/>
            <p:cNvSpPr>
              <a:spLocks/>
            </p:cNvSpPr>
            <p:nvPr/>
          </p:nvSpPr>
          <p:spPr bwMode="auto">
            <a:xfrm>
              <a:off x="1902" y="1656"/>
              <a:ext cx="18" cy="66"/>
            </a:xfrm>
            <a:custGeom>
              <a:avLst/>
              <a:gdLst>
                <a:gd name="T0" fmla="*/ 0 w 18"/>
                <a:gd name="T1" fmla="*/ 0 h 66"/>
                <a:gd name="T2" fmla="*/ 6 w 18"/>
                <a:gd name="T3" fmla="*/ 30 h 66"/>
                <a:gd name="T4" fmla="*/ 18 w 18"/>
                <a:gd name="T5" fmla="*/ 66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0"/>
                  </a:moveTo>
                  <a:lnTo>
                    <a:pt x="6" y="30"/>
                  </a:lnTo>
                  <a:lnTo>
                    <a:pt x="18" y="66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15" name="Line 48"/>
            <p:cNvSpPr>
              <a:spLocks noChangeShapeType="1"/>
            </p:cNvSpPr>
            <p:nvPr/>
          </p:nvSpPr>
          <p:spPr bwMode="auto">
            <a:xfrm>
              <a:off x="1920" y="1722"/>
              <a:ext cx="12" cy="6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16" name="Freeform 49"/>
            <p:cNvSpPr>
              <a:spLocks/>
            </p:cNvSpPr>
            <p:nvPr/>
          </p:nvSpPr>
          <p:spPr bwMode="auto">
            <a:xfrm>
              <a:off x="1932" y="1788"/>
              <a:ext cx="18" cy="72"/>
            </a:xfrm>
            <a:custGeom>
              <a:avLst/>
              <a:gdLst>
                <a:gd name="T0" fmla="*/ 0 w 18"/>
                <a:gd name="T1" fmla="*/ 0 h 72"/>
                <a:gd name="T2" fmla="*/ 6 w 18"/>
                <a:gd name="T3" fmla="*/ 36 h 72"/>
                <a:gd name="T4" fmla="*/ 18 w 18"/>
                <a:gd name="T5" fmla="*/ 72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0"/>
                  </a:moveTo>
                  <a:lnTo>
                    <a:pt x="6" y="36"/>
                  </a:lnTo>
                  <a:lnTo>
                    <a:pt x="18" y="72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17" name="Line 50"/>
            <p:cNvSpPr>
              <a:spLocks noChangeShapeType="1"/>
            </p:cNvSpPr>
            <p:nvPr/>
          </p:nvSpPr>
          <p:spPr bwMode="auto">
            <a:xfrm>
              <a:off x="1950" y="1860"/>
              <a:ext cx="12" cy="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18" name="Line 51"/>
            <p:cNvSpPr>
              <a:spLocks noChangeShapeType="1"/>
            </p:cNvSpPr>
            <p:nvPr/>
          </p:nvSpPr>
          <p:spPr bwMode="auto">
            <a:xfrm>
              <a:off x="1962" y="1938"/>
              <a:ext cx="12" cy="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19" name="Freeform 52"/>
            <p:cNvSpPr>
              <a:spLocks/>
            </p:cNvSpPr>
            <p:nvPr/>
          </p:nvSpPr>
          <p:spPr bwMode="auto">
            <a:xfrm>
              <a:off x="1974" y="2016"/>
              <a:ext cx="18" cy="78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36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36"/>
                  </a:lnTo>
                  <a:lnTo>
                    <a:pt x="18" y="78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20" name="Line 53"/>
            <p:cNvSpPr>
              <a:spLocks noChangeShapeType="1"/>
            </p:cNvSpPr>
            <p:nvPr/>
          </p:nvSpPr>
          <p:spPr bwMode="auto">
            <a:xfrm>
              <a:off x="1992" y="2094"/>
              <a:ext cx="12" cy="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21" name="Freeform 54"/>
            <p:cNvSpPr>
              <a:spLocks/>
            </p:cNvSpPr>
            <p:nvPr/>
          </p:nvSpPr>
          <p:spPr bwMode="auto">
            <a:xfrm>
              <a:off x="2004" y="2172"/>
              <a:ext cx="18" cy="78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36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36"/>
                  </a:lnTo>
                  <a:lnTo>
                    <a:pt x="18" y="78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22" name="Line 55"/>
            <p:cNvSpPr>
              <a:spLocks noChangeShapeType="1"/>
            </p:cNvSpPr>
            <p:nvPr/>
          </p:nvSpPr>
          <p:spPr bwMode="auto">
            <a:xfrm>
              <a:off x="2022" y="2250"/>
              <a:ext cx="12" cy="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23" name="Freeform 56"/>
            <p:cNvSpPr>
              <a:spLocks/>
            </p:cNvSpPr>
            <p:nvPr/>
          </p:nvSpPr>
          <p:spPr bwMode="auto">
            <a:xfrm>
              <a:off x="2034" y="2328"/>
              <a:ext cx="18" cy="78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42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42"/>
                  </a:lnTo>
                  <a:lnTo>
                    <a:pt x="18" y="78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24" name="Line 57"/>
            <p:cNvSpPr>
              <a:spLocks noChangeShapeType="1"/>
            </p:cNvSpPr>
            <p:nvPr/>
          </p:nvSpPr>
          <p:spPr bwMode="auto">
            <a:xfrm>
              <a:off x="2052" y="2406"/>
              <a:ext cx="12" cy="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25" name="Line 58"/>
            <p:cNvSpPr>
              <a:spLocks noChangeShapeType="1"/>
            </p:cNvSpPr>
            <p:nvPr/>
          </p:nvSpPr>
          <p:spPr bwMode="auto">
            <a:xfrm>
              <a:off x="2064" y="2478"/>
              <a:ext cx="12" cy="6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26" name="Freeform 59"/>
            <p:cNvSpPr>
              <a:spLocks/>
            </p:cNvSpPr>
            <p:nvPr/>
          </p:nvSpPr>
          <p:spPr bwMode="auto">
            <a:xfrm>
              <a:off x="2076" y="2544"/>
              <a:ext cx="18" cy="66"/>
            </a:xfrm>
            <a:custGeom>
              <a:avLst/>
              <a:gdLst>
                <a:gd name="T0" fmla="*/ 0 w 18"/>
                <a:gd name="T1" fmla="*/ 0 h 66"/>
                <a:gd name="T2" fmla="*/ 6 w 18"/>
                <a:gd name="T3" fmla="*/ 36 h 66"/>
                <a:gd name="T4" fmla="*/ 18 w 18"/>
                <a:gd name="T5" fmla="*/ 66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0"/>
                  </a:moveTo>
                  <a:lnTo>
                    <a:pt x="6" y="36"/>
                  </a:lnTo>
                  <a:lnTo>
                    <a:pt x="18" y="66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27" name="Line 60"/>
            <p:cNvSpPr>
              <a:spLocks noChangeShapeType="1"/>
            </p:cNvSpPr>
            <p:nvPr/>
          </p:nvSpPr>
          <p:spPr bwMode="auto">
            <a:xfrm>
              <a:off x="2094" y="2610"/>
              <a:ext cx="12" cy="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28" name="Freeform 61"/>
            <p:cNvSpPr>
              <a:spLocks/>
            </p:cNvSpPr>
            <p:nvPr/>
          </p:nvSpPr>
          <p:spPr bwMode="auto">
            <a:xfrm>
              <a:off x="2106" y="2670"/>
              <a:ext cx="18" cy="60"/>
            </a:xfrm>
            <a:custGeom>
              <a:avLst/>
              <a:gdLst>
                <a:gd name="T0" fmla="*/ 0 w 18"/>
                <a:gd name="T1" fmla="*/ 0 h 60"/>
                <a:gd name="T2" fmla="*/ 6 w 18"/>
                <a:gd name="T3" fmla="*/ 30 h 60"/>
                <a:gd name="T4" fmla="*/ 18 w 18"/>
                <a:gd name="T5" fmla="*/ 60 h 60"/>
                <a:gd name="T6" fmla="*/ 0 60000 65536"/>
                <a:gd name="T7" fmla="*/ 0 60000 65536"/>
                <a:gd name="T8" fmla="*/ 0 60000 65536"/>
                <a:gd name="T9" fmla="*/ 0 w 18"/>
                <a:gd name="T10" fmla="*/ 0 h 60"/>
                <a:gd name="T11" fmla="*/ 18 w 1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0">
                  <a:moveTo>
                    <a:pt x="0" y="0"/>
                  </a:moveTo>
                  <a:lnTo>
                    <a:pt x="6" y="30"/>
                  </a:lnTo>
                  <a:lnTo>
                    <a:pt x="18" y="6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29" name="Line 62"/>
            <p:cNvSpPr>
              <a:spLocks noChangeShapeType="1"/>
            </p:cNvSpPr>
            <p:nvPr/>
          </p:nvSpPr>
          <p:spPr bwMode="auto">
            <a:xfrm>
              <a:off x="2124" y="2730"/>
              <a:ext cx="12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30" name="Freeform 63"/>
            <p:cNvSpPr>
              <a:spLocks/>
            </p:cNvSpPr>
            <p:nvPr/>
          </p:nvSpPr>
          <p:spPr bwMode="auto">
            <a:xfrm>
              <a:off x="2136" y="2778"/>
              <a:ext cx="18" cy="42"/>
            </a:xfrm>
            <a:custGeom>
              <a:avLst/>
              <a:gdLst>
                <a:gd name="T0" fmla="*/ 0 w 18"/>
                <a:gd name="T1" fmla="*/ 0 h 42"/>
                <a:gd name="T2" fmla="*/ 6 w 18"/>
                <a:gd name="T3" fmla="*/ 24 h 42"/>
                <a:gd name="T4" fmla="*/ 18 w 18"/>
                <a:gd name="T5" fmla="*/ 42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0"/>
                  </a:moveTo>
                  <a:lnTo>
                    <a:pt x="6" y="24"/>
                  </a:lnTo>
                  <a:lnTo>
                    <a:pt x="18" y="42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31" name="Line 64"/>
            <p:cNvSpPr>
              <a:spLocks noChangeShapeType="1"/>
            </p:cNvSpPr>
            <p:nvPr/>
          </p:nvSpPr>
          <p:spPr bwMode="auto">
            <a:xfrm>
              <a:off x="2154" y="2820"/>
              <a:ext cx="12" cy="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32" name="Line 65"/>
            <p:cNvSpPr>
              <a:spLocks noChangeShapeType="1"/>
            </p:cNvSpPr>
            <p:nvPr/>
          </p:nvSpPr>
          <p:spPr bwMode="auto">
            <a:xfrm>
              <a:off x="2166" y="2856"/>
              <a:ext cx="12" cy="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33" name="Freeform 66"/>
            <p:cNvSpPr>
              <a:spLocks/>
            </p:cNvSpPr>
            <p:nvPr/>
          </p:nvSpPr>
          <p:spPr bwMode="auto">
            <a:xfrm>
              <a:off x="2178" y="2886"/>
              <a:ext cx="18" cy="24"/>
            </a:xfrm>
            <a:custGeom>
              <a:avLst/>
              <a:gdLst>
                <a:gd name="T0" fmla="*/ 0 w 18"/>
                <a:gd name="T1" fmla="*/ 0 h 24"/>
                <a:gd name="T2" fmla="*/ 6 w 18"/>
                <a:gd name="T3" fmla="*/ 12 h 24"/>
                <a:gd name="T4" fmla="*/ 18 w 18"/>
                <a:gd name="T5" fmla="*/ 24 h 24"/>
                <a:gd name="T6" fmla="*/ 0 60000 65536"/>
                <a:gd name="T7" fmla="*/ 0 60000 65536"/>
                <a:gd name="T8" fmla="*/ 0 60000 65536"/>
                <a:gd name="T9" fmla="*/ 0 w 18"/>
                <a:gd name="T10" fmla="*/ 0 h 24"/>
                <a:gd name="T11" fmla="*/ 18 w 1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4">
                  <a:moveTo>
                    <a:pt x="0" y="0"/>
                  </a:moveTo>
                  <a:lnTo>
                    <a:pt x="6" y="12"/>
                  </a:lnTo>
                  <a:lnTo>
                    <a:pt x="18" y="24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34" name="Line 67"/>
            <p:cNvSpPr>
              <a:spLocks noChangeShapeType="1"/>
            </p:cNvSpPr>
            <p:nvPr/>
          </p:nvSpPr>
          <p:spPr bwMode="auto">
            <a:xfrm>
              <a:off x="2196" y="2910"/>
              <a:ext cx="12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35" name="Freeform 68"/>
            <p:cNvSpPr>
              <a:spLocks/>
            </p:cNvSpPr>
            <p:nvPr/>
          </p:nvSpPr>
          <p:spPr bwMode="auto">
            <a:xfrm>
              <a:off x="2208" y="2922"/>
              <a:ext cx="18" cy="6"/>
            </a:xfrm>
            <a:custGeom>
              <a:avLst/>
              <a:gdLst>
                <a:gd name="T0" fmla="*/ 0 w 18"/>
                <a:gd name="T1" fmla="*/ 0 h 6"/>
                <a:gd name="T2" fmla="*/ 6 w 18"/>
                <a:gd name="T3" fmla="*/ 6 h 6"/>
                <a:gd name="T4" fmla="*/ 18 w 18"/>
                <a:gd name="T5" fmla="*/ 6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0"/>
                  </a:moveTo>
                  <a:lnTo>
                    <a:pt x="6" y="6"/>
                  </a:lnTo>
                  <a:lnTo>
                    <a:pt x="18" y="6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36" name="Line 69"/>
            <p:cNvSpPr>
              <a:spLocks noChangeShapeType="1"/>
            </p:cNvSpPr>
            <p:nvPr/>
          </p:nvSpPr>
          <p:spPr bwMode="auto">
            <a:xfrm>
              <a:off x="2226" y="2928"/>
              <a:ext cx="12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37" name="Freeform 70"/>
            <p:cNvSpPr>
              <a:spLocks/>
            </p:cNvSpPr>
            <p:nvPr/>
          </p:nvSpPr>
          <p:spPr bwMode="auto">
            <a:xfrm>
              <a:off x="2238" y="2916"/>
              <a:ext cx="18" cy="12"/>
            </a:xfrm>
            <a:custGeom>
              <a:avLst/>
              <a:gdLst>
                <a:gd name="T0" fmla="*/ 0 w 18"/>
                <a:gd name="T1" fmla="*/ 12 h 12"/>
                <a:gd name="T2" fmla="*/ 6 w 18"/>
                <a:gd name="T3" fmla="*/ 6 h 12"/>
                <a:gd name="T4" fmla="*/ 18 w 18"/>
                <a:gd name="T5" fmla="*/ 0 h 12"/>
                <a:gd name="T6" fmla="*/ 0 60000 65536"/>
                <a:gd name="T7" fmla="*/ 0 60000 65536"/>
                <a:gd name="T8" fmla="*/ 0 60000 65536"/>
                <a:gd name="T9" fmla="*/ 0 w 18"/>
                <a:gd name="T10" fmla="*/ 0 h 12"/>
                <a:gd name="T11" fmla="*/ 18 w 1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2">
                  <a:moveTo>
                    <a:pt x="0" y="12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38" name="Line 71"/>
            <p:cNvSpPr>
              <a:spLocks noChangeShapeType="1"/>
            </p:cNvSpPr>
            <p:nvPr/>
          </p:nvSpPr>
          <p:spPr bwMode="auto">
            <a:xfrm flipV="1">
              <a:off x="2256" y="2898"/>
              <a:ext cx="12" cy="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39" name="Line 72"/>
            <p:cNvSpPr>
              <a:spLocks noChangeShapeType="1"/>
            </p:cNvSpPr>
            <p:nvPr/>
          </p:nvSpPr>
          <p:spPr bwMode="auto">
            <a:xfrm flipV="1">
              <a:off x="2268" y="2874"/>
              <a:ext cx="12" cy="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40" name="Freeform 73"/>
            <p:cNvSpPr>
              <a:spLocks/>
            </p:cNvSpPr>
            <p:nvPr/>
          </p:nvSpPr>
          <p:spPr bwMode="auto">
            <a:xfrm>
              <a:off x="2280" y="2844"/>
              <a:ext cx="18" cy="30"/>
            </a:xfrm>
            <a:custGeom>
              <a:avLst/>
              <a:gdLst>
                <a:gd name="T0" fmla="*/ 0 w 18"/>
                <a:gd name="T1" fmla="*/ 30 h 30"/>
                <a:gd name="T2" fmla="*/ 6 w 18"/>
                <a:gd name="T3" fmla="*/ 18 h 30"/>
                <a:gd name="T4" fmla="*/ 18 w 18"/>
                <a:gd name="T5" fmla="*/ 0 h 30"/>
                <a:gd name="T6" fmla="*/ 0 60000 65536"/>
                <a:gd name="T7" fmla="*/ 0 60000 65536"/>
                <a:gd name="T8" fmla="*/ 0 60000 65536"/>
                <a:gd name="T9" fmla="*/ 0 w 18"/>
                <a:gd name="T10" fmla="*/ 0 h 30"/>
                <a:gd name="T11" fmla="*/ 18 w 1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0">
                  <a:moveTo>
                    <a:pt x="0" y="30"/>
                  </a:moveTo>
                  <a:lnTo>
                    <a:pt x="6" y="18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41" name="Freeform 74"/>
            <p:cNvSpPr>
              <a:spLocks/>
            </p:cNvSpPr>
            <p:nvPr/>
          </p:nvSpPr>
          <p:spPr bwMode="auto">
            <a:xfrm>
              <a:off x="2298" y="2802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6 w 12"/>
                <a:gd name="T3" fmla="*/ 24 h 42"/>
                <a:gd name="T4" fmla="*/ 12 w 12"/>
                <a:gd name="T5" fmla="*/ 0 h 42"/>
                <a:gd name="T6" fmla="*/ 0 60000 65536"/>
                <a:gd name="T7" fmla="*/ 0 60000 65536"/>
                <a:gd name="T8" fmla="*/ 0 60000 65536"/>
                <a:gd name="T9" fmla="*/ 0 w 12"/>
                <a:gd name="T10" fmla="*/ 0 h 42"/>
                <a:gd name="T11" fmla="*/ 12 w 12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2">
                  <a:moveTo>
                    <a:pt x="0" y="42"/>
                  </a:moveTo>
                  <a:lnTo>
                    <a:pt x="6" y="24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42" name="Freeform 75"/>
            <p:cNvSpPr>
              <a:spLocks/>
            </p:cNvSpPr>
            <p:nvPr/>
          </p:nvSpPr>
          <p:spPr bwMode="auto">
            <a:xfrm>
              <a:off x="2310" y="2760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6 w 18"/>
                <a:gd name="T3" fmla="*/ 24 h 42"/>
                <a:gd name="T4" fmla="*/ 18 w 18"/>
                <a:gd name="T5" fmla="*/ 0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42"/>
                  </a:moveTo>
                  <a:lnTo>
                    <a:pt x="6" y="24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43" name="Freeform 76"/>
            <p:cNvSpPr>
              <a:spLocks/>
            </p:cNvSpPr>
            <p:nvPr/>
          </p:nvSpPr>
          <p:spPr bwMode="auto">
            <a:xfrm>
              <a:off x="2328" y="2706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30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30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44" name="Freeform 77"/>
            <p:cNvSpPr>
              <a:spLocks/>
            </p:cNvSpPr>
            <p:nvPr/>
          </p:nvSpPr>
          <p:spPr bwMode="auto">
            <a:xfrm>
              <a:off x="2340" y="2646"/>
              <a:ext cx="18" cy="60"/>
            </a:xfrm>
            <a:custGeom>
              <a:avLst/>
              <a:gdLst>
                <a:gd name="T0" fmla="*/ 0 w 18"/>
                <a:gd name="T1" fmla="*/ 60 h 60"/>
                <a:gd name="T2" fmla="*/ 6 w 18"/>
                <a:gd name="T3" fmla="*/ 30 h 60"/>
                <a:gd name="T4" fmla="*/ 18 w 18"/>
                <a:gd name="T5" fmla="*/ 0 h 60"/>
                <a:gd name="T6" fmla="*/ 0 60000 65536"/>
                <a:gd name="T7" fmla="*/ 0 60000 65536"/>
                <a:gd name="T8" fmla="*/ 0 60000 65536"/>
                <a:gd name="T9" fmla="*/ 0 w 18"/>
                <a:gd name="T10" fmla="*/ 0 h 60"/>
                <a:gd name="T11" fmla="*/ 18 w 1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0">
                  <a:moveTo>
                    <a:pt x="0" y="60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45" name="Line 78"/>
            <p:cNvSpPr>
              <a:spLocks noChangeShapeType="1"/>
            </p:cNvSpPr>
            <p:nvPr/>
          </p:nvSpPr>
          <p:spPr bwMode="auto">
            <a:xfrm flipV="1">
              <a:off x="2358" y="2586"/>
              <a:ext cx="12" cy="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46" name="Line 79"/>
            <p:cNvSpPr>
              <a:spLocks noChangeShapeType="1"/>
            </p:cNvSpPr>
            <p:nvPr/>
          </p:nvSpPr>
          <p:spPr bwMode="auto">
            <a:xfrm flipV="1">
              <a:off x="2370" y="2520"/>
              <a:ext cx="12" cy="6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47" name="Freeform 80"/>
            <p:cNvSpPr>
              <a:spLocks/>
            </p:cNvSpPr>
            <p:nvPr/>
          </p:nvSpPr>
          <p:spPr bwMode="auto">
            <a:xfrm>
              <a:off x="2382" y="2448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48" name="Freeform 81"/>
            <p:cNvSpPr>
              <a:spLocks/>
            </p:cNvSpPr>
            <p:nvPr/>
          </p:nvSpPr>
          <p:spPr bwMode="auto">
            <a:xfrm>
              <a:off x="2400" y="2370"/>
              <a:ext cx="12" cy="78"/>
            </a:xfrm>
            <a:custGeom>
              <a:avLst/>
              <a:gdLst>
                <a:gd name="T0" fmla="*/ 0 w 12"/>
                <a:gd name="T1" fmla="*/ 78 h 78"/>
                <a:gd name="T2" fmla="*/ 6 w 12"/>
                <a:gd name="T3" fmla="*/ 36 h 78"/>
                <a:gd name="T4" fmla="*/ 12 w 12"/>
                <a:gd name="T5" fmla="*/ 0 h 78"/>
                <a:gd name="T6" fmla="*/ 0 60000 65536"/>
                <a:gd name="T7" fmla="*/ 0 60000 65536"/>
                <a:gd name="T8" fmla="*/ 0 60000 65536"/>
                <a:gd name="T9" fmla="*/ 0 w 12"/>
                <a:gd name="T10" fmla="*/ 0 h 78"/>
                <a:gd name="T11" fmla="*/ 12 w 12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78">
                  <a:moveTo>
                    <a:pt x="0" y="78"/>
                  </a:moveTo>
                  <a:lnTo>
                    <a:pt x="6" y="36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49" name="Freeform 82"/>
            <p:cNvSpPr>
              <a:spLocks/>
            </p:cNvSpPr>
            <p:nvPr/>
          </p:nvSpPr>
          <p:spPr bwMode="auto">
            <a:xfrm>
              <a:off x="2412" y="2298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50" name="Line 83"/>
            <p:cNvSpPr>
              <a:spLocks noChangeShapeType="1"/>
            </p:cNvSpPr>
            <p:nvPr/>
          </p:nvSpPr>
          <p:spPr bwMode="auto">
            <a:xfrm flipV="1">
              <a:off x="2430" y="2220"/>
              <a:ext cx="12" cy="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51" name="Freeform 84"/>
            <p:cNvSpPr>
              <a:spLocks/>
            </p:cNvSpPr>
            <p:nvPr/>
          </p:nvSpPr>
          <p:spPr bwMode="auto">
            <a:xfrm>
              <a:off x="2442" y="2142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42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42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52" name="Line 85"/>
            <p:cNvSpPr>
              <a:spLocks noChangeShapeType="1"/>
            </p:cNvSpPr>
            <p:nvPr/>
          </p:nvSpPr>
          <p:spPr bwMode="auto">
            <a:xfrm flipV="1">
              <a:off x="2460" y="2058"/>
              <a:ext cx="12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53" name="Line 86"/>
            <p:cNvSpPr>
              <a:spLocks noChangeShapeType="1"/>
            </p:cNvSpPr>
            <p:nvPr/>
          </p:nvSpPr>
          <p:spPr bwMode="auto">
            <a:xfrm flipV="1">
              <a:off x="2472" y="1980"/>
              <a:ext cx="12" cy="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54" name="Freeform 87"/>
            <p:cNvSpPr>
              <a:spLocks/>
            </p:cNvSpPr>
            <p:nvPr/>
          </p:nvSpPr>
          <p:spPr bwMode="auto">
            <a:xfrm>
              <a:off x="2484" y="1908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55" name="Freeform 88"/>
            <p:cNvSpPr>
              <a:spLocks/>
            </p:cNvSpPr>
            <p:nvPr/>
          </p:nvSpPr>
          <p:spPr bwMode="auto">
            <a:xfrm>
              <a:off x="2502" y="1830"/>
              <a:ext cx="12" cy="78"/>
            </a:xfrm>
            <a:custGeom>
              <a:avLst/>
              <a:gdLst>
                <a:gd name="T0" fmla="*/ 0 w 12"/>
                <a:gd name="T1" fmla="*/ 78 h 78"/>
                <a:gd name="T2" fmla="*/ 6 w 12"/>
                <a:gd name="T3" fmla="*/ 36 h 78"/>
                <a:gd name="T4" fmla="*/ 12 w 12"/>
                <a:gd name="T5" fmla="*/ 0 h 78"/>
                <a:gd name="T6" fmla="*/ 0 60000 65536"/>
                <a:gd name="T7" fmla="*/ 0 60000 65536"/>
                <a:gd name="T8" fmla="*/ 0 60000 65536"/>
                <a:gd name="T9" fmla="*/ 0 w 12"/>
                <a:gd name="T10" fmla="*/ 0 h 78"/>
                <a:gd name="T11" fmla="*/ 12 w 12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78">
                  <a:moveTo>
                    <a:pt x="0" y="78"/>
                  </a:moveTo>
                  <a:lnTo>
                    <a:pt x="6" y="36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56" name="Freeform 89"/>
            <p:cNvSpPr>
              <a:spLocks/>
            </p:cNvSpPr>
            <p:nvPr/>
          </p:nvSpPr>
          <p:spPr bwMode="auto">
            <a:xfrm>
              <a:off x="2514" y="1758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57" name="Line 90"/>
            <p:cNvSpPr>
              <a:spLocks noChangeShapeType="1"/>
            </p:cNvSpPr>
            <p:nvPr/>
          </p:nvSpPr>
          <p:spPr bwMode="auto">
            <a:xfrm flipV="1">
              <a:off x="2532" y="1692"/>
              <a:ext cx="12" cy="6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58" name="Line 91"/>
            <p:cNvSpPr>
              <a:spLocks noChangeShapeType="1"/>
            </p:cNvSpPr>
            <p:nvPr/>
          </p:nvSpPr>
          <p:spPr bwMode="auto">
            <a:xfrm flipV="1">
              <a:off x="2544" y="1632"/>
              <a:ext cx="12" cy="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59" name="Freeform 92"/>
            <p:cNvSpPr>
              <a:spLocks/>
            </p:cNvSpPr>
            <p:nvPr/>
          </p:nvSpPr>
          <p:spPr bwMode="auto">
            <a:xfrm>
              <a:off x="2556" y="1572"/>
              <a:ext cx="18" cy="60"/>
            </a:xfrm>
            <a:custGeom>
              <a:avLst/>
              <a:gdLst>
                <a:gd name="T0" fmla="*/ 0 w 18"/>
                <a:gd name="T1" fmla="*/ 60 h 60"/>
                <a:gd name="T2" fmla="*/ 6 w 18"/>
                <a:gd name="T3" fmla="*/ 30 h 60"/>
                <a:gd name="T4" fmla="*/ 18 w 18"/>
                <a:gd name="T5" fmla="*/ 0 h 60"/>
                <a:gd name="T6" fmla="*/ 0 60000 65536"/>
                <a:gd name="T7" fmla="*/ 0 60000 65536"/>
                <a:gd name="T8" fmla="*/ 0 60000 65536"/>
                <a:gd name="T9" fmla="*/ 0 w 18"/>
                <a:gd name="T10" fmla="*/ 0 h 60"/>
                <a:gd name="T11" fmla="*/ 18 w 1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0">
                  <a:moveTo>
                    <a:pt x="0" y="60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60" name="Freeform 93"/>
            <p:cNvSpPr>
              <a:spLocks/>
            </p:cNvSpPr>
            <p:nvPr/>
          </p:nvSpPr>
          <p:spPr bwMode="auto">
            <a:xfrm>
              <a:off x="2574" y="1518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24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24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61" name="Freeform 94"/>
            <p:cNvSpPr>
              <a:spLocks/>
            </p:cNvSpPr>
            <p:nvPr/>
          </p:nvSpPr>
          <p:spPr bwMode="auto">
            <a:xfrm>
              <a:off x="2586" y="1476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6 w 18"/>
                <a:gd name="T3" fmla="*/ 18 h 42"/>
                <a:gd name="T4" fmla="*/ 18 w 18"/>
                <a:gd name="T5" fmla="*/ 0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42"/>
                  </a:moveTo>
                  <a:lnTo>
                    <a:pt x="6" y="18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62" name="Freeform 95"/>
            <p:cNvSpPr>
              <a:spLocks/>
            </p:cNvSpPr>
            <p:nvPr/>
          </p:nvSpPr>
          <p:spPr bwMode="auto">
            <a:xfrm>
              <a:off x="2604" y="1434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6 w 12"/>
                <a:gd name="T3" fmla="*/ 18 h 42"/>
                <a:gd name="T4" fmla="*/ 12 w 12"/>
                <a:gd name="T5" fmla="*/ 0 h 42"/>
                <a:gd name="T6" fmla="*/ 0 60000 65536"/>
                <a:gd name="T7" fmla="*/ 0 60000 65536"/>
                <a:gd name="T8" fmla="*/ 0 60000 65536"/>
                <a:gd name="T9" fmla="*/ 0 w 12"/>
                <a:gd name="T10" fmla="*/ 0 h 42"/>
                <a:gd name="T11" fmla="*/ 12 w 12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2">
                  <a:moveTo>
                    <a:pt x="0" y="42"/>
                  </a:moveTo>
                  <a:lnTo>
                    <a:pt x="6" y="18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63" name="Freeform 96"/>
            <p:cNvSpPr>
              <a:spLocks/>
            </p:cNvSpPr>
            <p:nvPr/>
          </p:nvSpPr>
          <p:spPr bwMode="auto">
            <a:xfrm>
              <a:off x="2616" y="1404"/>
              <a:ext cx="18" cy="30"/>
            </a:xfrm>
            <a:custGeom>
              <a:avLst/>
              <a:gdLst>
                <a:gd name="T0" fmla="*/ 0 w 18"/>
                <a:gd name="T1" fmla="*/ 30 h 30"/>
                <a:gd name="T2" fmla="*/ 6 w 18"/>
                <a:gd name="T3" fmla="*/ 12 h 30"/>
                <a:gd name="T4" fmla="*/ 18 w 18"/>
                <a:gd name="T5" fmla="*/ 0 h 30"/>
                <a:gd name="T6" fmla="*/ 0 60000 65536"/>
                <a:gd name="T7" fmla="*/ 0 60000 65536"/>
                <a:gd name="T8" fmla="*/ 0 60000 65536"/>
                <a:gd name="T9" fmla="*/ 0 w 18"/>
                <a:gd name="T10" fmla="*/ 0 h 30"/>
                <a:gd name="T11" fmla="*/ 18 w 1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0">
                  <a:moveTo>
                    <a:pt x="0" y="30"/>
                  </a:moveTo>
                  <a:lnTo>
                    <a:pt x="6" y="12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64" name="Line 97"/>
            <p:cNvSpPr>
              <a:spLocks noChangeShapeType="1"/>
            </p:cNvSpPr>
            <p:nvPr/>
          </p:nvSpPr>
          <p:spPr bwMode="auto">
            <a:xfrm flipV="1">
              <a:off x="2634" y="1380"/>
              <a:ext cx="12" cy="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65" name="Line 98"/>
            <p:cNvSpPr>
              <a:spLocks noChangeShapeType="1"/>
            </p:cNvSpPr>
            <p:nvPr/>
          </p:nvSpPr>
          <p:spPr bwMode="auto">
            <a:xfrm flipV="1">
              <a:off x="2646" y="1362"/>
              <a:ext cx="12" cy="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66" name="Freeform 99"/>
            <p:cNvSpPr>
              <a:spLocks/>
            </p:cNvSpPr>
            <p:nvPr/>
          </p:nvSpPr>
          <p:spPr bwMode="auto">
            <a:xfrm>
              <a:off x="2658" y="1350"/>
              <a:ext cx="18" cy="12"/>
            </a:xfrm>
            <a:custGeom>
              <a:avLst/>
              <a:gdLst>
                <a:gd name="T0" fmla="*/ 0 w 18"/>
                <a:gd name="T1" fmla="*/ 12 h 12"/>
                <a:gd name="T2" fmla="*/ 6 w 18"/>
                <a:gd name="T3" fmla="*/ 6 h 12"/>
                <a:gd name="T4" fmla="*/ 18 w 18"/>
                <a:gd name="T5" fmla="*/ 0 h 12"/>
                <a:gd name="T6" fmla="*/ 0 60000 65536"/>
                <a:gd name="T7" fmla="*/ 0 60000 65536"/>
                <a:gd name="T8" fmla="*/ 0 60000 65536"/>
                <a:gd name="T9" fmla="*/ 0 w 18"/>
                <a:gd name="T10" fmla="*/ 0 h 12"/>
                <a:gd name="T11" fmla="*/ 18 w 1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2">
                  <a:moveTo>
                    <a:pt x="0" y="12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67" name="Line 100"/>
            <p:cNvSpPr>
              <a:spLocks noChangeShapeType="1"/>
            </p:cNvSpPr>
            <p:nvPr/>
          </p:nvSpPr>
          <p:spPr bwMode="auto">
            <a:xfrm>
              <a:off x="2676" y="1350"/>
              <a:ext cx="12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68" name="Freeform 101"/>
            <p:cNvSpPr>
              <a:spLocks/>
            </p:cNvSpPr>
            <p:nvPr/>
          </p:nvSpPr>
          <p:spPr bwMode="auto">
            <a:xfrm>
              <a:off x="2688" y="1350"/>
              <a:ext cx="18" cy="6"/>
            </a:xfrm>
            <a:custGeom>
              <a:avLst/>
              <a:gdLst>
                <a:gd name="T0" fmla="*/ 0 w 18"/>
                <a:gd name="T1" fmla="*/ 0 h 6"/>
                <a:gd name="T2" fmla="*/ 6 w 18"/>
                <a:gd name="T3" fmla="*/ 0 h 6"/>
                <a:gd name="T4" fmla="*/ 18 w 18"/>
                <a:gd name="T5" fmla="*/ 6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0"/>
                  </a:moveTo>
                  <a:lnTo>
                    <a:pt x="6" y="0"/>
                  </a:lnTo>
                  <a:lnTo>
                    <a:pt x="18" y="6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69" name="Line 102"/>
            <p:cNvSpPr>
              <a:spLocks noChangeShapeType="1"/>
            </p:cNvSpPr>
            <p:nvPr/>
          </p:nvSpPr>
          <p:spPr bwMode="auto">
            <a:xfrm>
              <a:off x="2706" y="1356"/>
              <a:ext cx="12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70" name="Freeform 103"/>
            <p:cNvSpPr>
              <a:spLocks/>
            </p:cNvSpPr>
            <p:nvPr/>
          </p:nvSpPr>
          <p:spPr bwMode="auto">
            <a:xfrm>
              <a:off x="2718" y="1368"/>
              <a:ext cx="18" cy="24"/>
            </a:xfrm>
            <a:custGeom>
              <a:avLst/>
              <a:gdLst>
                <a:gd name="T0" fmla="*/ 0 w 18"/>
                <a:gd name="T1" fmla="*/ 0 h 24"/>
                <a:gd name="T2" fmla="*/ 6 w 18"/>
                <a:gd name="T3" fmla="*/ 12 h 24"/>
                <a:gd name="T4" fmla="*/ 18 w 18"/>
                <a:gd name="T5" fmla="*/ 24 h 24"/>
                <a:gd name="T6" fmla="*/ 0 60000 65536"/>
                <a:gd name="T7" fmla="*/ 0 60000 65536"/>
                <a:gd name="T8" fmla="*/ 0 60000 65536"/>
                <a:gd name="T9" fmla="*/ 0 w 18"/>
                <a:gd name="T10" fmla="*/ 0 h 24"/>
                <a:gd name="T11" fmla="*/ 18 w 1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4">
                  <a:moveTo>
                    <a:pt x="0" y="0"/>
                  </a:moveTo>
                  <a:lnTo>
                    <a:pt x="6" y="12"/>
                  </a:lnTo>
                  <a:lnTo>
                    <a:pt x="18" y="24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71" name="Line 104"/>
            <p:cNvSpPr>
              <a:spLocks noChangeShapeType="1"/>
            </p:cNvSpPr>
            <p:nvPr/>
          </p:nvSpPr>
          <p:spPr bwMode="auto">
            <a:xfrm>
              <a:off x="2736" y="1392"/>
              <a:ext cx="12" cy="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72" name="Line 105"/>
            <p:cNvSpPr>
              <a:spLocks noChangeShapeType="1"/>
            </p:cNvSpPr>
            <p:nvPr/>
          </p:nvSpPr>
          <p:spPr bwMode="auto">
            <a:xfrm>
              <a:off x="2748" y="1422"/>
              <a:ext cx="12" cy="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73" name="Freeform 106"/>
            <p:cNvSpPr>
              <a:spLocks/>
            </p:cNvSpPr>
            <p:nvPr/>
          </p:nvSpPr>
          <p:spPr bwMode="auto">
            <a:xfrm>
              <a:off x="2760" y="1458"/>
              <a:ext cx="18" cy="42"/>
            </a:xfrm>
            <a:custGeom>
              <a:avLst/>
              <a:gdLst>
                <a:gd name="T0" fmla="*/ 0 w 18"/>
                <a:gd name="T1" fmla="*/ 0 h 42"/>
                <a:gd name="T2" fmla="*/ 6 w 18"/>
                <a:gd name="T3" fmla="*/ 18 h 42"/>
                <a:gd name="T4" fmla="*/ 18 w 18"/>
                <a:gd name="T5" fmla="*/ 42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0"/>
                  </a:moveTo>
                  <a:lnTo>
                    <a:pt x="6" y="18"/>
                  </a:lnTo>
                  <a:lnTo>
                    <a:pt x="18" y="42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74" name="Line 107"/>
            <p:cNvSpPr>
              <a:spLocks noChangeShapeType="1"/>
            </p:cNvSpPr>
            <p:nvPr/>
          </p:nvSpPr>
          <p:spPr bwMode="auto">
            <a:xfrm>
              <a:off x="2778" y="1500"/>
              <a:ext cx="12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75" name="Freeform 108"/>
            <p:cNvSpPr>
              <a:spLocks/>
            </p:cNvSpPr>
            <p:nvPr/>
          </p:nvSpPr>
          <p:spPr bwMode="auto">
            <a:xfrm>
              <a:off x="2790" y="1548"/>
              <a:ext cx="18" cy="60"/>
            </a:xfrm>
            <a:custGeom>
              <a:avLst/>
              <a:gdLst>
                <a:gd name="T0" fmla="*/ 0 w 18"/>
                <a:gd name="T1" fmla="*/ 0 h 60"/>
                <a:gd name="T2" fmla="*/ 6 w 18"/>
                <a:gd name="T3" fmla="*/ 30 h 60"/>
                <a:gd name="T4" fmla="*/ 18 w 18"/>
                <a:gd name="T5" fmla="*/ 60 h 60"/>
                <a:gd name="T6" fmla="*/ 0 60000 65536"/>
                <a:gd name="T7" fmla="*/ 0 60000 65536"/>
                <a:gd name="T8" fmla="*/ 0 60000 65536"/>
                <a:gd name="T9" fmla="*/ 0 w 18"/>
                <a:gd name="T10" fmla="*/ 0 h 60"/>
                <a:gd name="T11" fmla="*/ 18 w 1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0">
                  <a:moveTo>
                    <a:pt x="0" y="0"/>
                  </a:moveTo>
                  <a:lnTo>
                    <a:pt x="6" y="30"/>
                  </a:lnTo>
                  <a:lnTo>
                    <a:pt x="18" y="6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76" name="Line 109"/>
            <p:cNvSpPr>
              <a:spLocks noChangeShapeType="1"/>
            </p:cNvSpPr>
            <p:nvPr/>
          </p:nvSpPr>
          <p:spPr bwMode="auto">
            <a:xfrm>
              <a:off x="2808" y="1608"/>
              <a:ext cx="12" cy="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77" name="Freeform 110"/>
            <p:cNvSpPr>
              <a:spLocks/>
            </p:cNvSpPr>
            <p:nvPr/>
          </p:nvSpPr>
          <p:spPr bwMode="auto">
            <a:xfrm>
              <a:off x="2820" y="1668"/>
              <a:ext cx="18" cy="66"/>
            </a:xfrm>
            <a:custGeom>
              <a:avLst/>
              <a:gdLst>
                <a:gd name="T0" fmla="*/ 0 w 18"/>
                <a:gd name="T1" fmla="*/ 0 h 66"/>
                <a:gd name="T2" fmla="*/ 6 w 18"/>
                <a:gd name="T3" fmla="*/ 30 h 66"/>
                <a:gd name="T4" fmla="*/ 18 w 18"/>
                <a:gd name="T5" fmla="*/ 66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0"/>
                  </a:moveTo>
                  <a:lnTo>
                    <a:pt x="6" y="30"/>
                  </a:lnTo>
                  <a:lnTo>
                    <a:pt x="18" y="66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78" name="Line 111"/>
            <p:cNvSpPr>
              <a:spLocks noChangeShapeType="1"/>
            </p:cNvSpPr>
            <p:nvPr/>
          </p:nvSpPr>
          <p:spPr bwMode="auto">
            <a:xfrm>
              <a:off x="2838" y="1734"/>
              <a:ext cx="12" cy="6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79" name="Line 112"/>
            <p:cNvSpPr>
              <a:spLocks noChangeShapeType="1"/>
            </p:cNvSpPr>
            <p:nvPr/>
          </p:nvSpPr>
          <p:spPr bwMode="auto">
            <a:xfrm>
              <a:off x="2850" y="1800"/>
              <a:ext cx="12" cy="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80" name="Freeform 113"/>
            <p:cNvSpPr>
              <a:spLocks/>
            </p:cNvSpPr>
            <p:nvPr/>
          </p:nvSpPr>
          <p:spPr bwMode="auto">
            <a:xfrm>
              <a:off x="2862" y="1872"/>
              <a:ext cx="18" cy="78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36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36"/>
                  </a:lnTo>
                  <a:lnTo>
                    <a:pt x="18" y="78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81" name="Line 114"/>
            <p:cNvSpPr>
              <a:spLocks noChangeShapeType="1"/>
            </p:cNvSpPr>
            <p:nvPr/>
          </p:nvSpPr>
          <p:spPr bwMode="auto">
            <a:xfrm>
              <a:off x="2880" y="1950"/>
              <a:ext cx="12" cy="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82" name="Freeform 115"/>
            <p:cNvSpPr>
              <a:spLocks/>
            </p:cNvSpPr>
            <p:nvPr/>
          </p:nvSpPr>
          <p:spPr bwMode="auto">
            <a:xfrm>
              <a:off x="2892" y="2028"/>
              <a:ext cx="18" cy="78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36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36"/>
                  </a:lnTo>
                  <a:lnTo>
                    <a:pt x="18" y="78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83" name="Line 116"/>
            <p:cNvSpPr>
              <a:spLocks noChangeShapeType="1"/>
            </p:cNvSpPr>
            <p:nvPr/>
          </p:nvSpPr>
          <p:spPr bwMode="auto">
            <a:xfrm>
              <a:off x="2910" y="2106"/>
              <a:ext cx="12" cy="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84" name="Freeform 117"/>
            <p:cNvSpPr>
              <a:spLocks/>
            </p:cNvSpPr>
            <p:nvPr/>
          </p:nvSpPr>
          <p:spPr bwMode="auto">
            <a:xfrm>
              <a:off x="2922" y="2184"/>
              <a:ext cx="18" cy="78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36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36"/>
                  </a:lnTo>
                  <a:lnTo>
                    <a:pt x="18" y="78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85" name="Line 118"/>
            <p:cNvSpPr>
              <a:spLocks noChangeShapeType="1"/>
            </p:cNvSpPr>
            <p:nvPr/>
          </p:nvSpPr>
          <p:spPr bwMode="auto">
            <a:xfrm>
              <a:off x="2940" y="2262"/>
              <a:ext cx="12" cy="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86" name="Line 119"/>
            <p:cNvSpPr>
              <a:spLocks noChangeShapeType="1"/>
            </p:cNvSpPr>
            <p:nvPr/>
          </p:nvSpPr>
          <p:spPr bwMode="auto">
            <a:xfrm>
              <a:off x="2952" y="2340"/>
              <a:ext cx="12" cy="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87" name="Freeform 120"/>
            <p:cNvSpPr>
              <a:spLocks/>
            </p:cNvSpPr>
            <p:nvPr/>
          </p:nvSpPr>
          <p:spPr bwMode="auto">
            <a:xfrm>
              <a:off x="2964" y="2418"/>
              <a:ext cx="18" cy="72"/>
            </a:xfrm>
            <a:custGeom>
              <a:avLst/>
              <a:gdLst>
                <a:gd name="T0" fmla="*/ 0 w 18"/>
                <a:gd name="T1" fmla="*/ 0 h 72"/>
                <a:gd name="T2" fmla="*/ 6 w 18"/>
                <a:gd name="T3" fmla="*/ 36 h 72"/>
                <a:gd name="T4" fmla="*/ 18 w 18"/>
                <a:gd name="T5" fmla="*/ 72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0"/>
                  </a:moveTo>
                  <a:lnTo>
                    <a:pt x="6" y="36"/>
                  </a:lnTo>
                  <a:lnTo>
                    <a:pt x="18" y="72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88" name="Line 121"/>
            <p:cNvSpPr>
              <a:spLocks noChangeShapeType="1"/>
            </p:cNvSpPr>
            <p:nvPr/>
          </p:nvSpPr>
          <p:spPr bwMode="auto">
            <a:xfrm>
              <a:off x="2982" y="2490"/>
              <a:ext cx="12" cy="6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89" name="Freeform 122"/>
            <p:cNvSpPr>
              <a:spLocks/>
            </p:cNvSpPr>
            <p:nvPr/>
          </p:nvSpPr>
          <p:spPr bwMode="auto">
            <a:xfrm>
              <a:off x="2994" y="2556"/>
              <a:ext cx="18" cy="66"/>
            </a:xfrm>
            <a:custGeom>
              <a:avLst/>
              <a:gdLst>
                <a:gd name="T0" fmla="*/ 0 w 18"/>
                <a:gd name="T1" fmla="*/ 0 h 66"/>
                <a:gd name="T2" fmla="*/ 6 w 18"/>
                <a:gd name="T3" fmla="*/ 36 h 66"/>
                <a:gd name="T4" fmla="*/ 18 w 18"/>
                <a:gd name="T5" fmla="*/ 66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0"/>
                  </a:moveTo>
                  <a:lnTo>
                    <a:pt x="6" y="36"/>
                  </a:lnTo>
                  <a:lnTo>
                    <a:pt x="18" y="66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90" name="Line 123"/>
            <p:cNvSpPr>
              <a:spLocks noChangeShapeType="1"/>
            </p:cNvSpPr>
            <p:nvPr/>
          </p:nvSpPr>
          <p:spPr bwMode="auto">
            <a:xfrm>
              <a:off x="3012" y="2622"/>
              <a:ext cx="12" cy="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91" name="Freeform 124"/>
            <p:cNvSpPr>
              <a:spLocks/>
            </p:cNvSpPr>
            <p:nvPr/>
          </p:nvSpPr>
          <p:spPr bwMode="auto">
            <a:xfrm>
              <a:off x="3024" y="2682"/>
              <a:ext cx="18" cy="54"/>
            </a:xfrm>
            <a:custGeom>
              <a:avLst/>
              <a:gdLst>
                <a:gd name="T0" fmla="*/ 0 w 18"/>
                <a:gd name="T1" fmla="*/ 0 h 54"/>
                <a:gd name="T2" fmla="*/ 6 w 18"/>
                <a:gd name="T3" fmla="*/ 30 h 54"/>
                <a:gd name="T4" fmla="*/ 18 w 18"/>
                <a:gd name="T5" fmla="*/ 54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0"/>
                  </a:moveTo>
                  <a:lnTo>
                    <a:pt x="6" y="30"/>
                  </a:lnTo>
                  <a:lnTo>
                    <a:pt x="18" y="54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92" name="Line 125"/>
            <p:cNvSpPr>
              <a:spLocks noChangeShapeType="1"/>
            </p:cNvSpPr>
            <p:nvPr/>
          </p:nvSpPr>
          <p:spPr bwMode="auto">
            <a:xfrm>
              <a:off x="3042" y="2736"/>
              <a:ext cx="12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93" name="Line 126"/>
            <p:cNvSpPr>
              <a:spLocks noChangeShapeType="1"/>
            </p:cNvSpPr>
            <p:nvPr/>
          </p:nvSpPr>
          <p:spPr bwMode="auto">
            <a:xfrm>
              <a:off x="3054" y="2784"/>
              <a:ext cx="12" cy="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94" name="Freeform 127"/>
            <p:cNvSpPr>
              <a:spLocks/>
            </p:cNvSpPr>
            <p:nvPr/>
          </p:nvSpPr>
          <p:spPr bwMode="auto">
            <a:xfrm>
              <a:off x="3066" y="2826"/>
              <a:ext cx="18" cy="36"/>
            </a:xfrm>
            <a:custGeom>
              <a:avLst/>
              <a:gdLst>
                <a:gd name="T0" fmla="*/ 0 w 18"/>
                <a:gd name="T1" fmla="*/ 0 h 36"/>
                <a:gd name="T2" fmla="*/ 6 w 18"/>
                <a:gd name="T3" fmla="*/ 18 h 36"/>
                <a:gd name="T4" fmla="*/ 18 w 18"/>
                <a:gd name="T5" fmla="*/ 36 h 36"/>
                <a:gd name="T6" fmla="*/ 0 60000 65536"/>
                <a:gd name="T7" fmla="*/ 0 60000 65536"/>
                <a:gd name="T8" fmla="*/ 0 60000 65536"/>
                <a:gd name="T9" fmla="*/ 0 w 18"/>
                <a:gd name="T10" fmla="*/ 0 h 36"/>
                <a:gd name="T11" fmla="*/ 18 w 18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6">
                  <a:moveTo>
                    <a:pt x="0" y="0"/>
                  </a:moveTo>
                  <a:lnTo>
                    <a:pt x="6" y="18"/>
                  </a:lnTo>
                  <a:lnTo>
                    <a:pt x="18" y="36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95" name="Freeform 128"/>
            <p:cNvSpPr>
              <a:spLocks/>
            </p:cNvSpPr>
            <p:nvPr/>
          </p:nvSpPr>
          <p:spPr bwMode="auto">
            <a:xfrm>
              <a:off x="3084" y="2862"/>
              <a:ext cx="12" cy="30"/>
            </a:xfrm>
            <a:custGeom>
              <a:avLst/>
              <a:gdLst>
                <a:gd name="T0" fmla="*/ 0 w 12"/>
                <a:gd name="T1" fmla="*/ 0 h 30"/>
                <a:gd name="T2" fmla="*/ 6 w 12"/>
                <a:gd name="T3" fmla="*/ 18 h 30"/>
                <a:gd name="T4" fmla="*/ 12 w 12"/>
                <a:gd name="T5" fmla="*/ 30 h 30"/>
                <a:gd name="T6" fmla="*/ 0 60000 65536"/>
                <a:gd name="T7" fmla="*/ 0 60000 65536"/>
                <a:gd name="T8" fmla="*/ 0 60000 65536"/>
                <a:gd name="T9" fmla="*/ 0 w 12"/>
                <a:gd name="T10" fmla="*/ 0 h 30"/>
                <a:gd name="T11" fmla="*/ 12 w 1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0">
                  <a:moveTo>
                    <a:pt x="0" y="0"/>
                  </a:moveTo>
                  <a:lnTo>
                    <a:pt x="6" y="18"/>
                  </a:lnTo>
                  <a:lnTo>
                    <a:pt x="12" y="3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96" name="Freeform 129"/>
            <p:cNvSpPr>
              <a:spLocks/>
            </p:cNvSpPr>
            <p:nvPr/>
          </p:nvSpPr>
          <p:spPr bwMode="auto">
            <a:xfrm>
              <a:off x="3096" y="2892"/>
              <a:ext cx="18" cy="18"/>
            </a:xfrm>
            <a:custGeom>
              <a:avLst/>
              <a:gdLst>
                <a:gd name="T0" fmla="*/ 0 w 18"/>
                <a:gd name="T1" fmla="*/ 0 h 18"/>
                <a:gd name="T2" fmla="*/ 6 w 18"/>
                <a:gd name="T3" fmla="*/ 12 h 18"/>
                <a:gd name="T4" fmla="*/ 18 w 18"/>
                <a:gd name="T5" fmla="*/ 18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0" y="0"/>
                  </a:moveTo>
                  <a:lnTo>
                    <a:pt x="6" y="12"/>
                  </a:lnTo>
                  <a:lnTo>
                    <a:pt x="18" y="18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97" name="Line 130"/>
            <p:cNvSpPr>
              <a:spLocks noChangeShapeType="1"/>
            </p:cNvSpPr>
            <p:nvPr/>
          </p:nvSpPr>
          <p:spPr bwMode="auto">
            <a:xfrm>
              <a:off x="3114" y="2910"/>
              <a:ext cx="12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98" name="Line 131"/>
            <p:cNvSpPr>
              <a:spLocks noChangeShapeType="1"/>
            </p:cNvSpPr>
            <p:nvPr/>
          </p:nvSpPr>
          <p:spPr bwMode="auto">
            <a:xfrm>
              <a:off x="3126" y="2922"/>
              <a:ext cx="12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99" name="Freeform 132"/>
            <p:cNvSpPr>
              <a:spLocks/>
            </p:cNvSpPr>
            <p:nvPr/>
          </p:nvSpPr>
          <p:spPr bwMode="auto">
            <a:xfrm>
              <a:off x="3138" y="2928"/>
              <a:ext cx="18" cy="1"/>
            </a:xfrm>
            <a:custGeom>
              <a:avLst/>
              <a:gdLst>
                <a:gd name="T0" fmla="*/ 0 w 18"/>
                <a:gd name="T1" fmla="*/ 0 h 1"/>
                <a:gd name="T2" fmla="*/ 6 w 18"/>
                <a:gd name="T3" fmla="*/ 0 h 1"/>
                <a:gd name="T4" fmla="*/ 18 w 18"/>
                <a:gd name="T5" fmla="*/ 0 h 1"/>
                <a:gd name="T6" fmla="*/ 0 60000 65536"/>
                <a:gd name="T7" fmla="*/ 0 60000 65536"/>
                <a:gd name="T8" fmla="*/ 0 60000 65536"/>
                <a:gd name="T9" fmla="*/ 0 w 18"/>
                <a:gd name="T10" fmla="*/ 0 h 1"/>
                <a:gd name="T11" fmla="*/ 18 w 1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00" name="Freeform 133"/>
            <p:cNvSpPr>
              <a:spLocks/>
            </p:cNvSpPr>
            <p:nvPr/>
          </p:nvSpPr>
          <p:spPr bwMode="auto">
            <a:xfrm>
              <a:off x="3156" y="2916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6 w 12"/>
                <a:gd name="T3" fmla="*/ 6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0" y="12"/>
                  </a:moveTo>
                  <a:lnTo>
                    <a:pt x="6" y="6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01" name="Freeform 134"/>
            <p:cNvSpPr>
              <a:spLocks/>
            </p:cNvSpPr>
            <p:nvPr/>
          </p:nvSpPr>
          <p:spPr bwMode="auto">
            <a:xfrm>
              <a:off x="3168" y="2898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6 w 18"/>
                <a:gd name="T3" fmla="*/ 12 h 18"/>
                <a:gd name="T4" fmla="*/ 18 w 18"/>
                <a:gd name="T5" fmla="*/ 0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0" y="18"/>
                  </a:moveTo>
                  <a:lnTo>
                    <a:pt x="6" y="12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02" name="Freeform 135"/>
            <p:cNvSpPr>
              <a:spLocks/>
            </p:cNvSpPr>
            <p:nvPr/>
          </p:nvSpPr>
          <p:spPr bwMode="auto">
            <a:xfrm>
              <a:off x="3186" y="2868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6 w 12"/>
                <a:gd name="T3" fmla="*/ 18 h 30"/>
                <a:gd name="T4" fmla="*/ 12 w 12"/>
                <a:gd name="T5" fmla="*/ 0 h 30"/>
                <a:gd name="T6" fmla="*/ 0 60000 65536"/>
                <a:gd name="T7" fmla="*/ 0 60000 65536"/>
                <a:gd name="T8" fmla="*/ 0 60000 65536"/>
                <a:gd name="T9" fmla="*/ 0 w 12"/>
                <a:gd name="T10" fmla="*/ 0 h 30"/>
                <a:gd name="T11" fmla="*/ 12 w 1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0">
                  <a:moveTo>
                    <a:pt x="0" y="30"/>
                  </a:moveTo>
                  <a:lnTo>
                    <a:pt x="6" y="18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03" name="Freeform 136"/>
            <p:cNvSpPr>
              <a:spLocks/>
            </p:cNvSpPr>
            <p:nvPr/>
          </p:nvSpPr>
          <p:spPr bwMode="auto">
            <a:xfrm>
              <a:off x="3198" y="2838"/>
              <a:ext cx="18" cy="30"/>
            </a:xfrm>
            <a:custGeom>
              <a:avLst/>
              <a:gdLst>
                <a:gd name="T0" fmla="*/ 0 w 18"/>
                <a:gd name="T1" fmla="*/ 30 h 30"/>
                <a:gd name="T2" fmla="*/ 6 w 18"/>
                <a:gd name="T3" fmla="*/ 18 h 30"/>
                <a:gd name="T4" fmla="*/ 18 w 18"/>
                <a:gd name="T5" fmla="*/ 0 h 30"/>
                <a:gd name="T6" fmla="*/ 0 60000 65536"/>
                <a:gd name="T7" fmla="*/ 0 60000 65536"/>
                <a:gd name="T8" fmla="*/ 0 60000 65536"/>
                <a:gd name="T9" fmla="*/ 0 w 18"/>
                <a:gd name="T10" fmla="*/ 0 h 30"/>
                <a:gd name="T11" fmla="*/ 18 w 1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0">
                  <a:moveTo>
                    <a:pt x="0" y="30"/>
                  </a:moveTo>
                  <a:lnTo>
                    <a:pt x="6" y="18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04" name="Line 137"/>
            <p:cNvSpPr>
              <a:spLocks noChangeShapeType="1"/>
            </p:cNvSpPr>
            <p:nvPr/>
          </p:nvSpPr>
          <p:spPr bwMode="auto">
            <a:xfrm flipV="1">
              <a:off x="3216" y="2796"/>
              <a:ext cx="12" cy="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05" name="Line 138"/>
            <p:cNvSpPr>
              <a:spLocks noChangeShapeType="1"/>
            </p:cNvSpPr>
            <p:nvPr/>
          </p:nvSpPr>
          <p:spPr bwMode="auto">
            <a:xfrm flipV="1">
              <a:off x="3228" y="2748"/>
              <a:ext cx="12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06" name="Freeform 139"/>
            <p:cNvSpPr>
              <a:spLocks/>
            </p:cNvSpPr>
            <p:nvPr/>
          </p:nvSpPr>
          <p:spPr bwMode="auto">
            <a:xfrm>
              <a:off x="3240" y="2694"/>
              <a:ext cx="18" cy="54"/>
            </a:xfrm>
            <a:custGeom>
              <a:avLst/>
              <a:gdLst>
                <a:gd name="T0" fmla="*/ 0 w 18"/>
                <a:gd name="T1" fmla="*/ 54 h 54"/>
                <a:gd name="T2" fmla="*/ 6 w 18"/>
                <a:gd name="T3" fmla="*/ 30 h 54"/>
                <a:gd name="T4" fmla="*/ 18 w 18"/>
                <a:gd name="T5" fmla="*/ 0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54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07" name="Freeform 140"/>
            <p:cNvSpPr>
              <a:spLocks/>
            </p:cNvSpPr>
            <p:nvPr/>
          </p:nvSpPr>
          <p:spPr bwMode="auto">
            <a:xfrm>
              <a:off x="3258" y="2640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30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30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08" name="Freeform 141"/>
            <p:cNvSpPr>
              <a:spLocks/>
            </p:cNvSpPr>
            <p:nvPr/>
          </p:nvSpPr>
          <p:spPr bwMode="auto">
            <a:xfrm>
              <a:off x="3270" y="2574"/>
              <a:ext cx="18" cy="66"/>
            </a:xfrm>
            <a:custGeom>
              <a:avLst/>
              <a:gdLst>
                <a:gd name="T0" fmla="*/ 0 w 18"/>
                <a:gd name="T1" fmla="*/ 66 h 66"/>
                <a:gd name="T2" fmla="*/ 6 w 18"/>
                <a:gd name="T3" fmla="*/ 36 h 66"/>
                <a:gd name="T4" fmla="*/ 18 w 18"/>
                <a:gd name="T5" fmla="*/ 0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66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09" name="Line 142"/>
            <p:cNvSpPr>
              <a:spLocks noChangeShapeType="1"/>
            </p:cNvSpPr>
            <p:nvPr/>
          </p:nvSpPr>
          <p:spPr bwMode="auto">
            <a:xfrm flipV="1">
              <a:off x="3288" y="2508"/>
              <a:ext cx="12" cy="6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10" name="Freeform 143"/>
            <p:cNvSpPr>
              <a:spLocks/>
            </p:cNvSpPr>
            <p:nvPr/>
          </p:nvSpPr>
          <p:spPr bwMode="auto">
            <a:xfrm>
              <a:off x="3300" y="2436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11" name="Line 144"/>
            <p:cNvSpPr>
              <a:spLocks noChangeShapeType="1"/>
            </p:cNvSpPr>
            <p:nvPr/>
          </p:nvSpPr>
          <p:spPr bwMode="auto">
            <a:xfrm flipV="1">
              <a:off x="3318" y="2358"/>
              <a:ext cx="12" cy="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12" name="Line 145"/>
            <p:cNvSpPr>
              <a:spLocks noChangeShapeType="1"/>
            </p:cNvSpPr>
            <p:nvPr/>
          </p:nvSpPr>
          <p:spPr bwMode="auto">
            <a:xfrm flipV="1">
              <a:off x="3330" y="2280"/>
              <a:ext cx="12" cy="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13" name="Freeform 146"/>
            <p:cNvSpPr>
              <a:spLocks/>
            </p:cNvSpPr>
            <p:nvPr/>
          </p:nvSpPr>
          <p:spPr bwMode="auto">
            <a:xfrm>
              <a:off x="3342" y="2202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36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14" name="Line 147"/>
            <p:cNvSpPr>
              <a:spLocks noChangeShapeType="1"/>
            </p:cNvSpPr>
            <p:nvPr/>
          </p:nvSpPr>
          <p:spPr bwMode="auto">
            <a:xfrm flipV="1">
              <a:off x="3360" y="2124"/>
              <a:ext cx="12" cy="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15" name="Freeform 148"/>
            <p:cNvSpPr>
              <a:spLocks/>
            </p:cNvSpPr>
            <p:nvPr/>
          </p:nvSpPr>
          <p:spPr bwMode="auto">
            <a:xfrm>
              <a:off x="3372" y="2046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36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16" name="Line 149"/>
            <p:cNvSpPr>
              <a:spLocks noChangeShapeType="1"/>
            </p:cNvSpPr>
            <p:nvPr/>
          </p:nvSpPr>
          <p:spPr bwMode="auto">
            <a:xfrm flipV="1">
              <a:off x="3390" y="1968"/>
              <a:ext cx="12" cy="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17" name="Freeform 150"/>
            <p:cNvSpPr>
              <a:spLocks/>
            </p:cNvSpPr>
            <p:nvPr/>
          </p:nvSpPr>
          <p:spPr bwMode="auto">
            <a:xfrm>
              <a:off x="3402" y="1890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36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18" name="Line 151"/>
            <p:cNvSpPr>
              <a:spLocks noChangeShapeType="1"/>
            </p:cNvSpPr>
            <p:nvPr/>
          </p:nvSpPr>
          <p:spPr bwMode="auto">
            <a:xfrm flipV="1">
              <a:off x="3420" y="1818"/>
              <a:ext cx="12" cy="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19" name="Line 152"/>
            <p:cNvSpPr>
              <a:spLocks noChangeShapeType="1"/>
            </p:cNvSpPr>
            <p:nvPr/>
          </p:nvSpPr>
          <p:spPr bwMode="auto">
            <a:xfrm flipV="1">
              <a:off x="3432" y="1746"/>
              <a:ext cx="12" cy="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20" name="Freeform 153"/>
            <p:cNvSpPr>
              <a:spLocks/>
            </p:cNvSpPr>
            <p:nvPr/>
          </p:nvSpPr>
          <p:spPr bwMode="auto">
            <a:xfrm>
              <a:off x="3444" y="1680"/>
              <a:ext cx="18" cy="66"/>
            </a:xfrm>
            <a:custGeom>
              <a:avLst/>
              <a:gdLst>
                <a:gd name="T0" fmla="*/ 0 w 18"/>
                <a:gd name="T1" fmla="*/ 66 h 66"/>
                <a:gd name="T2" fmla="*/ 6 w 18"/>
                <a:gd name="T3" fmla="*/ 30 h 66"/>
                <a:gd name="T4" fmla="*/ 18 w 18"/>
                <a:gd name="T5" fmla="*/ 0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66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21" name="Line 154"/>
            <p:cNvSpPr>
              <a:spLocks noChangeShapeType="1"/>
            </p:cNvSpPr>
            <p:nvPr/>
          </p:nvSpPr>
          <p:spPr bwMode="auto">
            <a:xfrm flipV="1">
              <a:off x="3462" y="1620"/>
              <a:ext cx="12" cy="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22" name="Freeform 155"/>
            <p:cNvSpPr>
              <a:spLocks/>
            </p:cNvSpPr>
            <p:nvPr/>
          </p:nvSpPr>
          <p:spPr bwMode="auto">
            <a:xfrm>
              <a:off x="3474" y="1566"/>
              <a:ext cx="18" cy="54"/>
            </a:xfrm>
            <a:custGeom>
              <a:avLst/>
              <a:gdLst>
                <a:gd name="T0" fmla="*/ 0 w 18"/>
                <a:gd name="T1" fmla="*/ 54 h 54"/>
                <a:gd name="T2" fmla="*/ 6 w 18"/>
                <a:gd name="T3" fmla="*/ 24 h 54"/>
                <a:gd name="T4" fmla="*/ 18 w 18"/>
                <a:gd name="T5" fmla="*/ 0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54"/>
                  </a:moveTo>
                  <a:lnTo>
                    <a:pt x="6" y="24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23" name="Freeform 156"/>
            <p:cNvSpPr>
              <a:spLocks/>
            </p:cNvSpPr>
            <p:nvPr/>
          </p:nvSpPr>
          <p:spPr bwMode="auto">
            <a:xfrm>
              <a:off x="3492" y="1512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24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24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24" name="Freeform 157"/>
            <p:cNvSpPr>
              <a:spLocks/>
            </p:cNvSpPr>
            <p:nvPr/>
          </p:nvSpPr>
          <p:spPr bwMode="auto">
            <a:xfrm>
              <a:off x="3504" y="1470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6 w 18"/>
                <a:gd name="T3" fmla="*/ 18 h 42"/>
                <a:gd name="T4" fmla="*/ 18 w 18"/>
                <a:gd name="T5" fmla="*/ 0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42"/>
                  </a:moveTo>
                  <a:lnTo>
                    <a:pt x="6" y="18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25" name="Freeform 158"/>
            <p:cNvSpPr>
              <a:spLocks/>
            </p:cNvSpPr>
            <p:nvPr/>
          </p:nvSpPr>
          <p:spPr bwMode="auto">
            <a:xfrm>
              <a:off x="3522" y="1428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6 w 12"/>
                <a:gd name="T3" fmla="*/ 18 h 42"/>
                <a:gd name="T4" fmla="*/ 12 w 12"/>
                <a:gd name="T5" fmla="*/ 0 h 42"/>
                <a:gd name="T6" fmla="*/ 0 60000 65536"/>
                <a:gd name="T7" fmla="*/ 0 60000 65536"/>
                <a:gd name="T8" fmla="*/ 0 60000 65536"/>
                <a:gd name="T9" fmla="*/ 0 w 12"/>
                <a:gd name="T10" fmla="*/ 0 h 42"/>
                <a:gd name="T11" fmla="*/ 12 w 12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2">
                  <a:moveTo>
                    <a:pt x="0" y="42"/>
                  </a:moveTo>
                  <a:lnTo>
                    <a:pt x="6" y="18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26" name="Line 159"/>
            <p:cNvSpPr>
              <a:spLocks noChangeShapeType="1"/>
            </p:cNvSpPr>
            <p:nvPr/>
          </p:nvSpPr>
          <p:spPr bwMode="auto">
            <a:xfrm flipV="1">
              <a:off x="3534" y="1398"/>
              <a:ext cx="12" cy="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27" name="Freeform 160"/>
            <p:cNvSpPr>
              <a:spLocks/>
            </p:cNvSpPr>
            <p:nvPr/>
          </p:nvSpPr>
          <p:spPr bwMode="auto">
            <a:xfrm>
              <a:off x="3546" y="1374"/>
              <a:ext cx="18" cy="24"/>
            </a:xfrm>
            <a:custGeom>
              <a:avLst/>
              <a:gdLst>
                <a:gd name="T0" fmla="*/ 0 w 18"/>
                <a:gd name="T1" fmla="*/ 24 h 24"/>
                <a:gd name="T2" fmla="*/ 6 w 18"/>
                <a:gd name="T3" fmla="*/ 12 h 24"/>
                <a:gd name="T4" fmla="*/ 18 w 18"/>
                <a:gd name="T5" fmla="*/ 0 h 24"/>
                <a:gd name="T6" fmla="*/ 0 60000 65536"/>
                <a:gd name="T7" fmla="*/ 0 60000 65536"/>
                <a:gd name="T8" fmla="*/ 0 60000 65536"/>
                <a:gd name="T9" fmla="*/ 0 w 18"/>
                <a:gd name="T10" fmla="*/ 0 h 24"/>
                <a:gd name="T11" fmla="*/ 18 w 1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4">
                  <a:moveTo>
                    <a:pt x="0" y="24"/>
                  </a:moveTo>
                  <a:lnTo>
                    <a:pt x="6" y="12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28" name="Freeform 161"/>
            <p:cNvSpPr>
              <a:spLocks/>
            </p:cNvSpPr>
            <p:nvPr/>
          </p:nvSpPr>
          <p:spPr bwMode="auto">
            <a:xfrm>
              <a:off x="3564" y="1356"/>
              <a:ext cx="12" cy="18"/>
            </a:xfrm>
            <a:custGeom>
              <a:avLst/>
              <a:gdLst>
                <a:gd name="T0" fmla="*/ 0 w 12"/>
                <a:gd name="T1" fmla="*/ 18 h 18"/>
                <a:gd name="T2" fmla="*/ 6 w 12"/>
                <a:gd name="T3" fmla="*/ 6 h 18"/>
                <a:gd name="T4" fmla="*/ 12 w 12"/>
                <a:gd name="T5" fmla="*/ 0 h 18"/>
                <a:gd name="T6" fmla="*/ 0 60000 65536"/>
                <a:gd name="T7" fmla="*/ 0 60000 65536"/>
                <a:gd name="T8" fmla="*/ 0 60000 65536"/>
                <a:gd name="T9" fmla="*/ 0 w 12"/>
                <a:gd name="T10" fmla="*/ 0 h 18"/>
                <a:gd name="T11" fmla="*/ 12 w 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8">
                  <a:moveTo>
                    <a:pt x="0" y="18"/>
                  </a:moveTo>
                  <a:lnTo>
                    <a:pt x="6" y="6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29" name="Freeform 162"/>
            <p:cNvSpPr>
              <a:spLocks/>
            </p:cNvSpPr>
            <p:nvPr/>
          </p:nvSpPr>
          <p:spPr bwMode="auto">
            <a:xfrm>
              <a:off x="3576" y="1350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6 w 18"/>
                <a:gd name="T3" fmla="*/ 0 h 6"/>
                <a:gd name="T4" fmla="*/ 18 w 18"/>
                <a:gd name="T5" fmla="*/ 0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6"/>
                  </a:moveTo>
                  <a:lnTo>
                    <a:pt x="6" y="0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30" name="Line 163"/>
            <p:cNvSpPr>
              <a:spLocks noChangeShapeType="1"/>
            </p:cNvSpPr>
            <p:nvPr/>
          </p:nvSpPr>
          <p:spPr bwMode="auto">
            <a:xfrm>
              <a:off x="3594" y="1350"/>
              <a:ext cx="12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31" name="Line 164"/>
            <p:cNvSpPr>
              <a:spLocks noChangeShapeType="1"/>
            </p:cNvSpPr>
            <p:nvPr/>
          </p:nvSpPr>
          <p:spPr bwMode="auto">
            <a:xfrm>
              <a:off x="3606" y="1350"/>
              <a:ext cx="18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5"/>
          <p:cNvGrpSpPr>
            <a:grpSpLocks/>
          </p:cNvGrpSpPr>
          <p:nvPr/>
        </p:nvGrpSpPr>
        <p:grpSpPr bwMode="auto">
          <a:xfrm>
            <a:off x="911225" y="1343025"/>
            <a:ext cx="3695700" cy="792163"/>
            <a:chOff x="2573" y="1016"/>
            <a:chExt cx="2328" cy="499"/>
          </a:xfrm>
        </p:grpSpPr>
        <p:sp>
          <p:nvSpPr>
            <p:cNvPr id="59412" name="Line 166"/>
            <p:cNvSpPr>
              <a:spLocks noChangeShapeType="1"/>
            </p:cNvSpPr>
            <p:nvPr/>
          </p:nvSpPr>
          <p:spPr bwMode="auto">
            <a:xfrm>
              <a:off x="2573" y="1513"/>
              <a:ext cx="12" cy="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13" name="Line 167"/>
            <p:cNvSpPr>
              <a:spLocks noChangeShapeType="1"/>
            </p:cNvSpPr>
            <p:nvPr/>
          </p:nvSpPr>
          <p:spPr bwMode="auto">
            <a:xfrm>
              <a:off x="2585" y="1515"/>
              <a:ext cx="1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14" name="Freeform 168"/>
            <p:cNvSpPr>
              <a:spLocks/>
            </p:cNvSpPr>
            <p:nvPr/>
          </p:nvSpPr>
          <p:spPr bwMode="auto">
            <a:xfrm>
              <a:off x="2597" y="1513"/>
              <a:ext cx="18" cy="2"/>
            </a:xfrm>
            <a:custGeom>
              <a:avLst/>
              <a:gdLst>
                <a:gd name="T0" fmla="*/ 0 w 18"/>
                <a:gd name="T1" fmla="*/ 6 h 6"/>
                <a:gd name="T2" fmla="*/ 6 w 18"/>
                <a:gd name="T3" fmla="*/ 6 h 6"/>
                <a:gd name="T4" fmla="*/ 18 w 18"/>
                <a:gd name="T5" fmla="*/ 0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15" name="Freeform 169"/>
            <p:cNvSpPr>
              <a:spLocks/>
            </p:cNvSpPr>
            <p:nvPr/>
          </p:nvSpPr>
          <p:spPr bwMode="auto">
            <a:xfrm>
              <a:off x="2615" y="1507"/>
              <a:ext cx="12" cy="6"/>
            </a:xfrm>
            <a:custGeom>
              <a:avLst/>
              <a:gdLst>
                <a:gd name="T0" fmla="*/ 0 w 12"/>
                <a:gd name="T1" fmla="*/ 18 h 18"/>
                <a:gd name="T2" fmla="*/ 6 w 12"/>
                <a:gd name="T3" fmla="*/ 12 h 18"/>
                <a:gd name="T4" fmla="*/ 12 w 12"/>
                <a:gd name="T5" fmla="*/ 0 h 18"/>
                <a:gd name="T6" fmla="*/ 0 60000 65536"/>
                <a:gd name="T7" fmla="*/ 0 60000 65536"/>
                <a:gd name="T8" fmla="*/ 0 60000 65536"/>
                <a:gd name="T9" fmla="*/ 0 w 12"/>
                <a:gd name="T10" fmla="*/ 0 h 18"/>
                <a:gd name="T11" fmla="*/ 12 w 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8">
                  <a:moveTo>
                    <a:pt x="0" y="18"/>
                  </a:moveTo>
                  <a:lnTo>
                    <a:pt x="6" y="12"/>
                  </a:lnTo>
                  <a:lnTo>
                    <a:pt x="12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16" name="Freeform 170"/>
            <p:cNvSpPr>
              <a:spLocks/>
            </p:cNvSpPr>
            <p:nvPr/>
          </p:nvSpPr>
          <p:spPr bwMode="auto">
            <a:xfrm>
              <a:off x="2627" y="1500"/>
              <a:ext cx="18" cy="7"/>
            </a:xfrm>
            <a:custGeom>
              <a:avLst/>
              <a:gdLst>
                <a:gd name="T0" fmla="*/ 0 w 18"/>
                <a:gd name="T1" fmla="*/ 24 h 24"/>
                <a:gd name="T2" fmla="*/ 6 w 18"/>
                <a:gd name="T3" fmla="*/ 12 h 24"/>
                <a:gd name="T4" fmla="*/ 18 w 18"/>
                <a:gd name="T5" fmla="*/ 0 h 24"/>
                <a:gd name="T6" fmla="*/ 0 60000 65536"/>
                <a:gd name="T7" fmla="*/ 0 60000 65536"/>
                <a:gd name="T8" fmla="*/ 0 60000 65536"/>
                <a:gd name="T9" fmla="*/ 0 w 18"/>
                <a:gd name="T10" fmla="*/ 0 h 24"/>
                <a:gd name="T11" fmla="*/ 18 w 1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4">
                  <a:moveTo>
                    <a:pt x="0" y="24"/>
                  </a:moveTo>
                  <a:lnTo>
                    <a:pt x="6" y="12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17" name="Line 171"/>
            <p:cNvSpPr>
              <a:spLocks noChangeShapeType="1"/>
            </p:cNvSpPr>
            <p:nvPr/>
          </p:nvSpPr>
          <p:spPr bwMode="auto">
            <a:xfrm flipV="1">
              <a:off x="2645" y="1490"/>
              <a:ext cx="12" cy="1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18" name="Freeform 172"/>
            <p:cNvSpPr>
              <a:spLocks/>
            </p:cNvSpPr>
            <p:nvPr/>
          </p:nvSpPr>
          <p:spPr bwMode="auto">
            <a:xfrm>
              <a:off x="2657" y="1477"/>
              <a:ext cx="12" cy="13"/>
            </a:xfrm>
            <a:custGeom>
              <a:avLst/>
              <a:gdLst>
                <a:gd name="T0" fmla="*/ 0 w 12"/>
                <a:gd name="T1" fmla="*/ 42 h 42"/>
                <a:gd name="T2" fmla="*/ 6 w 12"/>
                <a:gd name="T3" fmla="*/ 24 h 42"/>
                <a:gd name="T4" fmla="*/ 12 w 12"/>
                <a:gd name="T5" fmla="*/ 0 h 42"/>
                <a:gd name="T6" fmla="*/ 0 60000 65536"/>
                <a:gd name="T7" fmla="*/ 0 60000 65536"/>
                <a:gd name="T8" fmla="*/ 0 60000 65536"/>
                <a:gd name="T9" fmla="*/ 0 w 12"/>
                <a:gd name="T10" fmla="*/ 0 h 42"/>
                <a:gd name="T11" fmla="*/ 12 w 12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2">
                  <a:moveTo>
                    <a:pt x="0" y="42"/>
                  </a:moveTo>
                  <a:lnTo>
                    <a:pt x="6" y="24"/>
                  </a:lnTo>
                  <a:lnTo>
                    <a:pt x="12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19" name="Freeform 173"/>
            <p:cNvSpPr>
              <a:spLocks/>
            </p:cNvSpPr>
            <p:nvPr/>
          </p:nvSpPr>
          <p:spPr bwMode="auto">
            <a:xfrm>
              <a:off x="2669" y="1463"/>
              <a:ext cx="18" cy="14"/>
            </a:xfrm>
            <a:custGeom>
              <a:avLst/>
              <a:gdLst>
                <a:gd name="T0" fmla="*/ 0 w 18"/>
                <a:gd name="T1" fmla="*/ 42 h 42"/>
                <a:gd name="T2" fmla="*/ 6 w 18"/>
                <a:gd name="T3" fmla="*/ 24 h 42"/>
                <a:gd name="T4" fmla="*/ 18 w 18"/>
                <a:gd name="T5" fmla="*/ 0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42"/>
                  </a:moveTo>
                  <a:lnTo>
                    <a:pt x="6" y="24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0" name="Freeform 174"/>
            <p:cNvSpPr>
              <a:spLocks/>
            </p:cNvSpPr>
            <p:nvPr/>
          </p:nvSpPr>
          <p:spPr bwMode="auto">
            <a:xfrm>
              <a:off x="2687" y="1446"/>
              <a:ext cx="12" cy="17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30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30"/>
                  </a:lnTo>
                  <a:lnTo>
                    <a:pt x="12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1" name="Freeform 175"/>
            <p:cNvSpPr>
              <a:spLocks/>
            </p:cNvSpPr>
            <p:nvPr/>
          </p:nvSpPr>
          <p:spPr bwMode="auto">
            <a:xfrm>
              <a:off x="2699" y="1429"/>
              <a:ext cx="18" cy="17"/>
            </a:xfrm>
            <a:custGeom>
              <a:avLst/>
              <a:gdLst>
                <a:gd name="T0" fmla="*/ 0 w 18"/>
                <a:gd name="T1" fmla="*/ 54 h 54"/>
                <a:gd name="T2" fmla="*/ 6 w 18"/>
                <a:gd name="T3" fmla="*/ 30 h 54"/>
                <a:gd name="T4" fmla="*/ 18 w 18"/>
                <a:gd name="T5" fmla="*/ 0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54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2" name="Line 176"/>
            <p:cNvSpPr>
              <a:spLocks noChangeShapeType="1"/>
            </p:cNvSpPr>
            <p:nvPr/>
          </p:nvSpPr>
          <p:spPr bwMode="auto">
            <a:xfrm flipV="1">
              <a:off x="2717" y="1410"/>
              <a:ext cx="12" cy="19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3" name="Freeform 177"/>
            <p:cNvSpPr>
              <a:spLocks/>
            </p:cNvSpPr>
            <p:nvPr/>
          </p:nvSpPr>
          <p:spPr bwMode="auto">
            <a:xfrm>
              <a:off x="2729" y="1390"/>
              <a:ext cx="18" cy="20"/>
            </a:xfrm>
            <a:custGeom>
              <a:avLst/>
              <a:gdLst>
                <a:gd name="T0" fmla="*/ 0 w 18"/>
                <a:gd name="T1" fmla="*/ 66 h 66"/>
                <a:gd name="T2" fmla="*/ 6 w 18"/>
                <a:gd name="T3" fmla="*/ 36 h 66"/>
                <a:gd name="T4" fmla="*/ 18 w 18"/>
                <a:gd name="T5" fmla="*/ 0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66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4" name="Line 178"/>
            <p:cNvSpPr>
              <a:spLocks noChangeShapeType="1"/>
            </p:cNvSpPr>
            <p:nvPr/>
          </p:nvSpPr>
          <p:spPr bwMode="auto">
            <a:xfrm flipV="1">
              <a:off x="2747" y="1367"/>
              <a:ext cx="12" cy="23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5" name="Line 179"/>
            <p:cNvSpPr>
              <a:spLocks noChangeShapeType="1"/>
            </p:cNvSpPr>
            <p:nvPr/>
          </p:nvSpPr>
          <p:spPr bwMode="auto">
            <a:xfrm flipV="1">
              <a:off x="2759" y="1344"/>
              <a:ext cx="12" cy="23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6" name="Freeform 180"/>
            <p:cNvSpPr>
              <a:spLocks/>
            </p:cNvSpPr>
            <p:nvPr/>
          </p:nvSpPr>
          <p:spPr bwMode="auto">
            <a:xfrm>
              <a:off x="2771" y="1319"/>
              <a:ext cx="18" cy="25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42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42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7" name="Line 181"/>
            <p:cNvSpPr>
              <a:spLocks noChangeShapeType="1"/>
            </p:cNvSpPr>
            <p:nvPr/>
          </p:nvSpPr>
          <p:spPr bwMode="auto">
            <a:xfrm flipV="1">
              <a:off x="2789" y="1295"/>
              <a:ext cx="12" cy="2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8" name="Freeform 182"/>
            <p:cNvSpPr>
              <a:spLocks/>
            </p:cNvSpPr>
            <p:nvPr/>
          </p:nvSpPr>
          <p:spPr bwMode="auto">
            <a:xfrm>
              <a:off x="2801" y="1270"/>
              <a:ext cx="18" cy="25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36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9" name="Line 183"/>
            <p:cNvSpPr>
              <a:spLocks noChangeShapeType="1"/>
            </p:cNvSpPr>
            <p:nvPr/>
          </p:nvSpPr>
          <p:spPr bwMode="auto">
            <a:xfrm flipV="1">
              <a:off x="2819" y="1245"/>
              <a:ext cx="12" cy="25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0" name="Freeform 184"/>
            <p:cNvSpPr>
              <a:spLocks/>
            </p:cNvSpPr>
            <p:nvPr/>
          </p:nvSpPr>
          <p:spPr bwMode="auto">
            <a:xfrm>
              <a:off x="2831" y="1221"/>
              <a:ext cx="18" cy="24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36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1" name="Line 185"/>
            <p:cNvSpPr>
              <a:spLocks noChangeShapeType="1"/>
            </p:cNvSpPr>
            <p:nvPr/>
          </p:nvSpPr>
          <p:spPr bwMode="auto">
            <a:xfrm flipV="1">
              <a:off x="2849" y="1196"/>
              <a:ext cx="12" cy="25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2" name="Line 186"/>
            <p:cNvSpPr>
              <a:spLocks noChangeShapeType="1"/>
            </p:cNvSpPr>
            <p:nvPr/>
          </p:nvSpPr>
          <p:spPr bwMode="auto">
            <a:xfrm flipV="1">
              <a:off x="2861" y="1171"/>
              <a:ext cx="12" cy="25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3" name="Freeform 187"/>
            <p:cNvSpPr>
              <a:spLocks/>
            </p:cNvSpPr>
            <p:nvPr/>
          </p:nvSpPr>
          <p:spPr bwMode="auto">
            <a:xfrm>
              <a:off x="2873" y="1149"/>
              <a:ext cx="18" cy="2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4" name="Line 188"/>
            <p:cNvSpPr>
              <a:spLocks noChangeShapeType="1"/>
            </p:cNvSpPr>
            <p:nvPr/>
          </p:nvSpPr>
          <p:spPr bwMode="auto">
            <a:xfrm flipV="1">
              <a:off x="2891" y="1128"/>
              <a:ext cx="12" cy="2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5" name="Freeform 189"/>
            <p:cNvSpPr>
              <a:spLocks/>
            </p:cNvSpPr>
            <p:nvPr/>
          </p:nvSpPr>
          <p:spPr bwMode="auto">
            <a:xfrm>
              <a:off x="2903" y="1107"/>
              <a:ext cx="18" cy="21"/>
            </a:xfrm>
            <a:custGeom>
              <a:avLst/>
              <a:gdLst>
                <a:gd name="T0" fmla="*/ 0 w 18"/>
                <a:gd name="T1" fmla="*/ 66 h 66"/>
                <a:gd name="T2" fmla="*/ 6 w 18"/>
                <a:gd name="T3" fmla="*/ 30 h 66"/>
                <a:gd name="T4" fmla="*/ 18 w 18"/>
                <a:gd name="T5" fmla="*/ 0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66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6" name="Freeform 190"/>
            <p:cNvSpPr>
              <a:spLocks/>
            </p:cNvSpPr>
            <p:nvPr/>
          </p:nvSpPr>
          <p:spPr bwMode="auto">
            <a:xfrm>
              <a:off x="2921" y="1090"/>
              <a:ext cx="12" cy="17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24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24"/>
                  </a:lnTo>
                  <a:lnTo>
                    <a:pt x="12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7" name="Freeform 191"/>
            <p:cNvSpPr>
              <a:spLocks/>
            </p:cNvSpPr>
            <p:nvPr/>
          </p:nvSpPr>
          <p:spPr bwMode="auto">
            <a:xfrm>
              <a:off x="2933" y="1073"/>
              <a:ext cx="18" cy="17"/>
            </a:xfrm>
            <a:custGeom>
              <a:avLst/>
              <a:gdLst>
                <a:gd name="T0" fmla="*/ 0 w 18"/>
                <a:gd name="T1" fmla="*/ 54 h 54"/>
                <a:gd name="T2" fmla="*/ 6 w 18"/>
                <a:gd name="T3" fmla="*/ 24 h 54"/>
                <a:gd name="T4" fmla="*/ 18 w 18"/>
                <a:gd name="T5" fmla="*/ 0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54"/>
                  </a:moveTo>
                  <a:lnTo>
                    <a:pt x="6" y="24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8" name="Line 192"/>
            <p:cNvSpPr>
              <a:spLocks noChangeShapeType="1"/>
            </p:cNvSpPr>
            <p:nvPr/>
          </p:nvSpPr>
          <p:spPr bwMode="auto">
            <a:xfrm flipV="1">
              <a:off x="2951" y="1058"/>
              <a:ext cx="12" cy="15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9" name="Line 193"/>
            <p:cNvSpPr>
              <a:spLocks noChangeShapeType="1"/>
            </p:cNvSpPr>
            <p:nvPr/>
          </p:nvSpPr>
          <p:spPr bwMode="auto">
            <a:xfrm flipV="1">
              <a:off x="2963" y="1044"/>
              <a:ext cx="12" cy="1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40" name="Freeform 194"/>
            <p:cNvSpPr>
              <a:spLocks/>
            </p:cNvSpPr>
            <p:nvPr/>
          </p:nvSpPr>
          <p:spPr bwMode="auto">
            <a:xfrm>
              <a:off x="2975" y="1035"/>
              <a:ext cx="18" cy="9"/>
            </a:xfrm>
            <a:custGeom>
              <a:avLst/>
              <a:gdLst>
                <a:gd name="T0" fmla="*/ 0 w 18"/>
                <a:gd name="T1" fmla="*/ 30 h 30"/>
                <a:gd name="T2" fmla="*/ 6 w 18"/>
                <a:gd name="T3" fmla="*/ 12 h 30"/>
                <a:gd name="T4" fmla="*/ 18 w 18"/>
                <a:gd name="T5" fmla="*/ 0 h 30"/>
                <a:gd name="T6" fmla="*/ 0 60000 65536"/>
                <a:gd name="T7" fmla="*/ 0 60000 65536"/>
                <a:gd name="T8" fmla="*/ 0 60000 65536"/>
                <a:gd name="T9" fmla="*/ 0 w 18"/>
                <a:gd name="T10" fmla="*/ 0 h 30"/>
                <a:gd name="T11" fmla="*/ 18 w 1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0">
                  <a:moveTo>
                    <a:pt x="0" y="30"/>
                  </a:moveTo>
                  <a:lnTo>
                    <a:pt x="6" y="12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41" name="Freeform 195"/>
            <p:cNvSpPr>
              <a:spLocks/>
            </p:cNvSpPr>
            <p:nvPr/>
          </p:nvSpPr>
          <p:spPr bwMode="auto">
            <a:xfrm>
              <a:off x="2993" y="1025"/>
              <a:ext cx="12" cy="10"/>
            </a:xfrm>
            <a:custGeom>
              <a:avLst/>
              <a:gdLst>
                <a:gd name="T0" fmla="*/ 0 w 12"/>
                <a:gd name="T1" fmla="*/ 30 h 30"/>
                <a:gd name="T2" fmla="*/ 6 w 12"/>
                <a:gd name="T3" fmla="*/ 12 h 30"/>
                <a:gd name="T4" fmla="*/ 12 w 12"/>
                <a:gd name="T5" fmla="*/ 0 h 30"/>
                <a:gd name="T6" fmla="*/ 0 60000 65536"/>
                <a:gd name="T7" fmla="*/ 0 60000 65536"/>
                <a:gd name="T8" fmla="*/ 0 60000 65536"/>
                <a:gd name="T9" fmla="*/ 0 w 12"/>
                <a:gd name="T10" fmla="*/ 0 h 30"/>
                <a:gd name="T11" fmla="*/ 12 w 1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0">
                  <a:moveTo>
                    <a:pt x="0" y="30"/>
                  </a:moveTo>
                  <a:lnTo>
                    <a:pt x="6" y="12"/>
                  </a:lnTo>
                  <a:lnTo>
                    <a:pt x="12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42" name="Freeform 196"/>
            <p:cNvSpPr>
              <a:spLocks/>
            </p:cNvSpPr>
            <p:nvPr/>
          </p:nvSpPr>
          <p:spPr bwMode="auto">
            <a:xfrm>
              <a:off x="3005" y="1020"/>
              <a:ext cx="18" cy="5"/>
            </a:xfrm>
            <a:custGeom>
              <a:avLst/>
              <a:gdLst>
                <a:gd name="T0" fmla="*/ 0 w 18"/>
                <a:gd name="T1" fmla="*/ 18 h 18"/>
                <a:gd name="T2" fmla="*/ 6 w 18"/>
                <a:gd name="T3" fmla="*/ 6 h 18"/>
                <a:gd name="T4" fmla="*/ 18 w 18"/>
                <a:gd name="T5" fmla="*/ 0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0" y="18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43" name="Freeform 197"/>
            <p:cNvSpPr>
              <a:spLocks/>
            </p:cNvSpPr>
            <p:nvPr/>
          </p:nvSpPr>
          <p:spPr bwMode="auto">
            <a:xfrm>
              <a:off x="3023" y="1016"/>
              <a:ext cx="12" cy="4"/>
            </a:xfrm>
            <a:custGeom>
              <a:avLst/>
              <a:gdLst>
                <a:gd name="T0" fmla="*/ 0 w 12"/>
                <a:gd name="T1" fmla="*/ 12 h 12"/>
                <a:gd name="T2" fmla="*/ 6 w 12"/>
                <a:gd name="T3" fmla="*/ 6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0" y="12"/>
                  </a:moveTo>
                  <a:lnTo>
                    <a:pt x="6" y="6"/>
                  </a:lnTo>
                  <a:lnTo>
                    <a:pt x="12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44" name="Freeform 198"/>
            <p:cNvSpPr>
              <a:spLocks/>
            </p:cNvSpPr>
            <p:nvPr/>
          </p:nvSpPr>
          <p:spPr bwMode="auto">
            <a:xfrm>
              <a:off x="3035" y="1016"/>
              <a:ext cx="18" cy="0"/>
            </a:xfrm>
            <a:custGeom>
              <a:avLst/>
              <a:gdLst>
                <a:gd name="T0" fmla="*/ 0 w 18"/>
                <a:gd name="T1" fmla="*/ 6 w 18"/>
                <a:gd name="T2" fmla="*/ 18 w 18"/>
                <a:gd name="T3" fmla="*/ 0 60000 65536"/>
                <a:gd name="T4" fmla="*/ 0 60000 65536"/>
                <a:gd name="T5" fmla="*/ 0 60000 65536"/>
                <a:gd name="T6" fmla="*/ 0 w 18"/>
                <a:gd name="T7" fmla="*/ 18 w 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8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45" name="Line 199"/>
            <p:cNvSpPr>
              <a:spLocks noChangeShapeType="1"/>
            </p:cNvSpPr>
            <p:nvPr/>
          </p:nvSpPr>
          <p:spPr bwMode="auto">
            <a:xfrm>
              <a:off x="3053" y="1016"/>
              <a:ext cx="12" cy="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46" name="Line 200"/>
            <p:cNvSpPr>
              <a:spLocks noChangeShapeType="1"/>
            </p:cNvSpPr>
            <p:nvPr/>
          </p:nvSpPr>
          <p:spPr bwMode="auto">
            <a:xfrm>
              <a:off x="3065" y="1018"/>
              <a:ext cx="12" cy="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47" name="Freeform 201"/>
            <p:cNvSpPr>
              <a:spLocks/>
            </p:cNvSpPr>
            <p:nvPr/>
          </p:nvSpPr>
          <p:spPr bwMode="auto">
            <a:xfrm>
              <a:off x="3077" y="1022"/>
              <a:ext cx="18" cy="5"/>
            </a:xfrm>
            <a:custGeom>
              <a:avLst/>
              <a:gdLst>
                <a:gd name="T0" fmla="*/ 0 w 18"/>
                <a:gd name="T1" fmla="*/ 0 h 18"/>
                <a:gd name="T2" fmla="*/ 6 w 18"/>
                <a:gd name="T3" fmla="*/ 6 h 18"/>
                <a:gd name="T4" fmla="*/ 18 w 18"/>
                <a:gd name="T5" fmla="*/ 18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0" y="0"/>
                  </a:moveTo>
                  <a:lnTo>
                    <a:pt x="6" y="6"/>
                  </a:lnTo>
                  <a:lnTo>
                    <a:pt x="18" y="18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48" name="Freeform 202"/>
            <p:cNvSpPr>
              <a:spLocks/>
            </p:cNvSpPr>
            <p:nvPr/>
          </p:nvSpPr>
          <p:spPr bwMode="auto">
            <a:xfrm>
              <a:off x="3095" y="1027"/>
              <a:ext cx="12" cy="10"/>
            </a:xfrm>
            <a:custGeom>
              <a:avLst/>
              <a:gdLst>
                <a:gd name="T0" fmla="*/ 0 w 12"/>
                <a:gd name="T1" fmla="*/ 0 h 30"/>
                <a:gd name="T2" fmla="*/ 6 w 12"/>
                <a:gd name="T3" fmla="*/ 12 h 30"/>
                <a:gd name="T4" fmla="*/ 12 w 12"/>
                <a:gd name="T5" fmla="*/ 30 h 30"/>
                <a:gd name="T6" fmla="*/ 0 60000 65536"/>
                <a:gd name="T7" fmla="*/ 0 60000 65536"/>
                <a:gd name="T8" fmla="*/ 0 60000 65536"/>
                <a:gd name="T9" fmla="*/ 0 w 12"/>
                <a:gd name="T10" fmla="*/ 0 h 30"/>
                <a:gd name="T11" fmla="*/ 12 w 1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0">
                  <a:moveTo>
                    <a:pt x="0" y="0"/>
                  </a:moveTo>
                  <a:lnTo>
                    <a:pt x="6" y="12"/>
                  </a:lnTo>
                  <a:lnTo>
                    <a:pt x="12" y="3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49" name="Freeform 203"/>
            <p:cNvSpPr>
              <a:spLocks/>
            </p:cNvSpPr>
            <p:nvPr/>
          </p:nvSpPr>
          <p:spPr bwMode="auto">
            <a:xfrm>
              <a:off x="3107" y="1037"/>
              <a:ext cx="18" cy="11"/>
            </a:xfrm>
            <a:custGeom>
              <a:avLst/>
              <a:gdLst>
                <a:gd name="T0" fmla="*/ 0 w 18"/>
                <a:gd name="T1" fmla="*/ 0 h 36"/>
                <a:gd name="T2" fmla="*/ 6 w 18"/>
                <a:gd name="T3" fmla="*/ 18 h 36"/>
                <a:gd name="T4" fmla="*/ 18 w 18"/>
                <a:gd name="T5" fmla="*/ 36 h 36"/>
                <a:gd name="T6" fmla="*/ 0 60000 65536"/>
                <a:gd name="T7" fmla="*/ 0 60000 65536"/>
                <a:gd name="T8" fmla="*/ 0 60000 65536"/>
                <a:gd name="T9" fmla="*/ 0 w 18"/>
                <a:gd name="T10" fmla="*/ 0 h 36"/>
                <a:gd name="T11" fmla="*/ 18 w 18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6">
                  <a:moveTo>
                    <a:pt x="0" y="0"/>
                  </a:moveTo>
                  <a:lnTo>
                    <a:pt x="6" y="18"/>
                  </a:lnTo>
                  <a:lnTo>
                    <a:pt x="18" y="36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50" name="Line 204"/>
            <p:cNvSpPr>
              <a:spLocks noChangeShapeType="1"/>
            </p:cNvSpPr>
            <p:nvPr/>
          </p:nvSpPr>
          <p:spPr bwMode="auto">
            <a:xfrm>
              <a:off x="3125" y="1048"/>
              <a:ext cx="12" cy="1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51" name="Freeform 205"/>
            <p:cNvSpPr>
              <a:spLocks/>
            </p:cNvSpPr>
            <p:nvPr/>
          </p:nvSpPr>
          <p:spPr bwMode="auto">
            <a:xfrm>
              <a:off x="3137" y="1062"/>
              <a:ext cx="18" cy="15"/>
            </a:xfrm>
            <a:custGeom>
              <a:avLst/>
              <a:gdLst>
                <a:gd name="T0" fmla="*/ 0 w 18"/>
                <a:gd name="T1" fmla="*/ 0 h 48"/>
                <a:gd name="T2" fmla="*/ 6 w 18"/>
                <a:gd name="T3" fmla="*/ 24 h 48"/>
                <a:gd name="T4" fmla="*/ 18 w 18"/>
                <a:gd name="T5" fmla="*/ 48 h 48"/>
                <a:gd name="T6" fmla="*/ 0 60000 65536"/>
                <a:gd name="T7" fmla="*/ 0 60000 65536"/>
                <a:gd name="T8" fmla="*/ 0 60000 65536"/>
                <a:gd name="T9" fmla="*/ 0 w 18"/>
                <a:gd name="T10" fmla="*/ 0 h 48"/>
                <a:gd name="T11" fmla="*/ 18 w 1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8">
                  <a:moveTo>
                    <a:pt x="0" y="0"/>
                  </a:moveTo>
                  <a:lnTo>
                    <a:pt x="6" y="24"/>
                  </a:lnTo>
                  <a:lnTo>
                    <a:pt x="18" y="48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52" name="Line 206"/>
            <p:cNvSpPr>
              <a:spLocks noChangeShapeType="1"/>
            </p:cNvSpPr>
            <p:nvPr/>
          </p:nvSpPr>
          <p:spPr bwMode="auto">
            <a:xfrm>
              <a:off x="3155" y="1077"/>
              <a:ext cx="12" cy="17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53" name="Line 207"/>
            <p:cNvSpPr>
              <a:spLocks noChangeShapeType="1"/>
            </p:cNvSpPr>
            <p:nvPr/>
          </p:nvSpPr>
          <p:spPr bwMode="auto">
            <a:xfrm>
              <a:off x="3167" y="1094"/>
              <a:ext cx="12" cy="19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54" name="Freeform 208"/>
            <p:cNvSpPr>
              <a:spLocks/>
            </p:cNvSpPr>
            <p:nvPr/>
          </p:nvSpPr>
          <p:spPr bwMode="auto">
            <a:xfrm>
              <a:off x="3179" y="1113"/>
              <a:ext cx="18" cy="21"/>
            </a:xfrm>
            <a:custGeom>
              <a:avLst/>
              <a:gdLst>
                <a:gd name="T0" fmla="*/ 0 w 18"/>
                <a:gd name="T1" fmla="*/ 0 h 66"/>
                <a:gd name="T2" fmla="*/ 6 w 18"/>
                <a:gd name="T3" fmla="*/ 30 h 66"/>
                <a:gd name="T4" fmla="*/ 18 w 18"/>
                <a:gd name="T5" fmla="*/ 66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0"/>
                  </a:moveTo>
                  <a:lnTo>
                    <a:pt x="6" y="30"/>
                  </a:lnTo>
                  <a:lnTo>
                    <a:pt x="18" y="66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55" name="Line 209"/>
            <p:cNvSpPr>
              <a:spLocks noChangeShapeType="1"/>
            </p:cNvSpPr>
            <p:nvPr/>
          </p:nvSpPr>
          <p:spPr bwMode="auto">
            <a:xfrm>
              <a:off x="3197" y="1134"/>
              <a:ext cx="12" cy="2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56" name="Freeform 210"/>
            <p:cNvSpPr>
              <a:spLocks/>
            </p:cNvSpPr>
            <p:nvPr/>
          </p:nvSpPr>
          <p:spPr bwMode="auto">
            <a:xfrm>
              <a:off x="3209" y="1154"/>
              <a:ext cx="18" cy="23"/>
            </a:xfrm>
            <a:custGeom>
              <a:avLst/>
              <a:gdLst>
                <a:gd name="T0" fmla="*/ 0 w 18"/>
                <a:gd name="T1" fmla="*/ 0 h 72"/>
                <a:gd name="T2" fmla="*/ 6 w 18"/>
                <a:gd name="T3" fmla="*/ 36 h 72"/>
                <a:gd name="T4" fmla="*/ 18 w 18"/>
                <a:gd name="T5" fmla="*/ 72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0"/>
                  </a:moveTo>
                  <a:lnTo>
                    <a:pt x="6" y="36"/>
                  </a:lnTo>
                  <a:lnTo>
                    <a:pt x="18" y="72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57" name="Line 211"/>
            <p:cNvSpPr>
              <a:spLocks noChangeShapeType="1"/>
            </p:cNvSpPr>
            <p:nvPr/>
          </p:nvSpPr>
          <p:spPr bwMode="auto">
            <a:xfrm>
              <a:off x="3227" y="1177"/>
              <a:ext cx="12" cy="25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58" name="Line 212"/>
            <p:cNvSpPr>
              <a:spLocks noChangeShapeType="1"/>
            </p:cNvSpPr>
            <p:nvPr/>
          </p:nvSpPr>
          <p:spPr bwMode="auto">
            <a:xfrm>
              <a:off x="3239" y="1202"/>
              <a:ext cx="12" cy="2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59" name="Freeform 213"/>
            <p:cNvSpPr>
              <a:spLocks/>
            </p:cNvSpPr>
            <p:nvPr/>
          </p:nvSpPr>
          <p:spPr bwMode="auto">
            <a:xfrm>
              <a:off x="3251" y="1226"/>
              <a:ext cx="18" cy="25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36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36"/>
                  </a:lnTo>
                  <a:lnTo>
                    <a:pt x="18" y="78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60" name="Line 214"/>
            <p:cNvSpPr>
              <a:spLocks noChangeShapeType="1"/>
            </p:cNvSpPr>
            <p:nvPr/>
          </p:nvSpPr>
          <p:spPr bwMode="auto">
            <a:xfrm>
              <a:off x="3269" y="1251"/>
              <a:ext cx="12" cy="25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61" name="Freeform 215"/>
            <p:cNvSpPr>
              <a:spLocks/>
            </p:cNvSpPr>
            <p:nvPr/>
          </p:nvSpPr>
          <p:spPr bwMode="auto">
            <a:xfrm>
              <a:off x="3281" y="1276"/>
              <a:ext cx="18" cy="24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36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36"/>
                  </a:lnTo>
                  <a:lnTo>
                    <a:pt x="18" y="78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62" name="Line 216"/>
            <p:cNvSpPr>
              <a:spLocks noChangeShapeType="1"/>
            </p:cNvSpPr>
            <p:nvPr/>
          </p:nvSpPr>
          <p:spPr bwMode="auto">
            <a:xfrm>
              <a:off x="3299" y="1300"/>
              <a:ext cx="12" cy="25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63" name="Freeform 217"/>
            <p:cNvSpPr>
              <a:spLocks/>
            </p:cNvSpPr>
            <p:nvPr/>
          </p:nvSpPr>
          <p:spPr bwMode="auto">
            <a:xfrm>
              <a:off x="3311" y="1325"/>
              <a:ext cx="18" cy="25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42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42"/>
                  </a:lnTo>
                  <a:lnTo>
                    <a:pt x="18" y="78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64" name="Line 218"/>
            <p:cNvSpPr>
              <a:spLocks noChangeShapeType="1"/>
            </p:cNvSpPr>
            <p:nvPr/>
          </p:nvSpPr>
          <p:spPr bwMode="auto">
            <a:xfrm>
              <a:off x="3329" y="1350"/>
              <a:ext cx="12" cy="2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65" name="Line 219"/>
            <p:cNvSpPr>
              <a:spLocks noChangeShapeType="1"/>
            </p:cNvSpPr>
            <p:nvPr/>
          </p:nvSpPr>
          <p:spPr bwMode="auto">
            <a:xfrm>
              <a:off x="3341" y="1372"/>
              <a:ext cx="12" cy="2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66" name="Freeform 220"/>
            <p:cNvSpPr>
              <a:spLocks/>
            </p:cNvSpPr>
            <p:nvPr/>
          </p:nvSpPr>
          <p:spPr bwMode="auto">
            <a:xfrm>
              <a:off x="3353" y="1393"/>
              <a:ext cx="18" cy="21"/>
            </a:xfrm>
            <a:custGeom>
              <a:avLst/>
              <a:gdLst>
                <a:gd name="T0" fmla="*/ 0 w 18"/>
                <a:gd name="T1" fmla="*/ 0 h 66"/>
                <a:gd name="T2" fmla="*/ 6 w 18"/>
                <a:gd name="T3" fmla="*/ 36 h 66"/>
                <a:gd name="T4" fmla="*/ 18 w 18"/>
                <a:gd name="T5" fmla="*/ 66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0"/>
                  </a:moveTo>
                  <a:lnTo>
                    <a:pt x="6" y="36"/>
                  </a:lnTo>
                  <a:lnTo>
                    <a:pt x="18" y="66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67" name="Line 221"/>
            <p:cNvSpPr>
              <a:spLocks noChangeShapeType="1"/>
            </p:cNvSpPr>
            <p:nvPr/>
          </p:nvSpPr>
          <p:spPr bwMode="auto">
            <a:xfrm>
              <a:off x="3371" y="1414"/>
              <a:ext cx="12" cy="19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68" name="Freeform 222"/>
            <p:cNvSpPr>
              <a:spLocks/>
            </p:cNvSpPr>
            <p:nvPr/>
          </p:nvSpPr>
          <p:spPr bwMode="auto">
            <a:xfrm>
              <a:off x="3383" y="1433"/>
              <a:ext cx="18" cy="19"/>
            </a:xfrm>
            <a:custGeom>
              <a:avLst/>
              <a:gdLst>
                <a:gd name="T0" fmla="*/ 0 w 18"/>
                <a:gd name="T1" fmla="*/ 0 h 60"/>
                <a:gd name="T2" fmla="*/ 6 w 18"/>
                <a:gd name="T3" fmla="*/ 30 h 60"/>
                <a:gd name="T4" fmla="*/ 18 w 18"/>
                <a:gd name="T5" fmla="*/ 60 h 60"/>
                <a:gd name="T6" fmla="*/ 0 60000 65536"/>
                <a:gd name="T7" fmla="*/ 0 60000 65536"/>
                <a:gd name="T8" fmla="*/ 0 60000 65536"/>
                <a:gd name="T9" fmla="*/ 0 w 18"/>
                <a:gd name="T10" fmla="*/ 0 h 60"/>
                <a:gd name="T11" fmla="*/ 18 w 1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0">
                  <a:moveTo>
                    <a:pt x="0" y="0"/>
                  </a:moveTo>
                  <a:lnTo>
                    <a:pt x="6" y="30"/>
                  </a:lnTo>
                  <a:lnTo>
                    <a:pt x="18" y="6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69" name="Line 223"/>
            <p:cNvSpPr>
              <a:spLocks noChangeShapeType="1"/>
            </p:cNvSpPr>
            <p:nvPr/>
          </p:nvSpPr>
          <p:spPr bwMode="auto">
            <a:xfrm>
              <a:off x="3401" y="1452"/>
              <a:ext cx="12" cy="15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0" name="Freeform 224"/>
            <p:cNvSpPr>
              <a:spLocks/>
            </p:cNvSpPr>
            <p:nvPr/>
          </p:nvSpPr>
          <p:spPr bwMode="auto">
            <a:xfrm>
              <a:off x="3413" y="1467"/>
              <a:ext cx="18" cy="14"/>
            </a:xfrm>
            <a:custGeom>
              <a:avLst/>
              <a:gdLst>
                <a:gd name="T0" fmla="*/ 0 w 18"/>
                <a:gd name="T1" fmla="*/ 0 h 42"/>
                <a:gd name="T2" fmla="*/ 6 w 18"/>
                <a:gd name="T3" fmla="*/ 24 h 42"/>
                <a:gd name="T4" fmla="*/ 18 w 18"/>
                <a:gd name="T5" fmla="*/ 42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0"/>
                  </a:moveTo>
                  <a:lnTo>
                    <a:pt x="6" y="24"/>
                  </a:lnTo>
                  <a:lnTo>
                    <a:pt x="18" y="42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1" name="Line 225"/>
            <p:cNvSpPr>
              <a:spLocks noChangeShapeType="1"/>
            </p:cNvSpPr>
            <p:nvPr/>
          </p:nvSpPr>
          <p:spPr bwMode="auto">
            <a:xfrm>
              <a:off x="3431" y="1481"/>
              <a:ext cx="12" cy="1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2" name="Line 226"/>
            <p:cNvSpPr>
              <a:spLocks noChangeShapeType="1"/>
            </p:cNvSpPr>
            <p:nvPr/>
          </p:nvSpPr>
          <p:spPr bwMode="auto">
            <a:xfrm>
              <a:off x="3443" y="1492"/>
              <a:ext cx="12" cy="9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3" name="Freeform 227"/>
            <p:cNvSpPr>
              <a:spLocks/>
            </p:cNvSpPr>
            <p:nvPr/>
          </p:nvSpPr>
          <p:spPr bwMode="auto">
            <a:xfrm>
              <a:off x="3455" y="1501"/>
              <a:ext cx="18" cy="8"/>
            </a:xfrm>
            <a:custGeom>
              <a:avLst/>
              <a:gdLst>
                <a:gd name="T0" fmla="*/ 0 w 18"/>
                <a:gd name="T1" fmla="*/ 0 h 24"/>
                <a:gd name="T2" fmla="*/ 6 w 18"/>
                <a:gd name="T3" fmla="*/ 12 h 24"/>
                <a:gd name="T4" fmla="*/ 18 w 18"/>
                <a:gd name="T5" fmla="*/ 24 h 24"/>
                <a:gd name="T6" fmla="*/ 0 60000 65536"/>
                <a:gd name="T7" fmla="*/ 0 60000 65536"/>
                <a:gd name="T8" fmla="*/ 0 60000 65536"/>
                <a:gd name="T9" fmla="*/ 0 w 18"/>
                <a:gd name="T10" fmla="*/ 0 h 24"/>
                <a:gd name="T11" fmla="*/ 18 w 1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4">
                  <a:moveTo>
                    <a:pt x="0" y="0"/>
                  </a:moveTo>
                  <a:lnTo>
                    <a:pt x="6" y="12"/>
                  </a:lnTo>
                  <a:lnTo>
                    <a:pt x="18" y="24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4" name="Line 228"/>
            <p:cNvSpPr>
              <a:spLocks noChangeShapeType="1"/>
            </p:cNvSpPr>
            <p:nvPr/>
          </p:nvSpPr>
          <p:spPr bwMode="auto">
            <a:xfrm>
              <a:off x="3473" y="1509"/>
              <a:ext cx="12" cy="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5" name="Freeform 229"/>
            <p:cNvSpPr>
              <a:spLocks/>
            </p:cNvSpPr>
            <p:nvPr/>
          </p:nvSpPr>
          <p:spPr bwMode="auto">
            <a:xfrm>
              <a:off x="3485" y="1513"/>
              <a:ext cx="18" cy="2"/>
            </a:xfrm>
            <a:custGeom>
              <a:avLst/>
              <a:gdLst>
                <a:gd name="T0" fmla="*/ 0 w 18"/>
                <a:gd name="T1" fmla="*/ 0 h 6"/>
                <a:gd name="T2" fmla="*/ 6 w 18"/>
                <a:gd name="T3" fmla="*/ 6 h 6"/>
                <a:gd name="T4" fmla="*/ 18 w 18"/>
                <a:gd name="T5" fmla="*/ 6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0"/>
                  </a:moveTo>
                  <a:lnTo>
                    <a:pt x="6" y="6"/>
                  </a:lnTo>
                  <a:lnTo>
                    <a:pt x="18" y="6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6" name="Line 230"/>
            <p:cNvSpPr>
              <a:spLocks noChangeShapeType="1"/>
            </p:cNvSpPr>
            <p:nvPr/>
          </p:nvSpPr>
          <p:spPr bwMode="auto">
            <a:xfrm>
              <a:off x="3503" y="1515"/>
              <a:ext cx="1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7" name="Freeform 231"/>
            <p:cNvSpPr>
              <a:spLocks/>
            </p:cNvSpPr>
            <p:nvPr/>
          </p:nvSpPr>
          <p:spPr bwMode="auto">
            <a:xfrm>
              <a:off x="3515" y="1511"/>
              <a:ext cx="18" cy="4"/>
            </a:xfrm>
            <a:custGeom>
              <a:avLst/>
              <a:gdLst>
                <a:gd name="T0" fmla="*/ 0 w 18"/>
                <a:gd name="T1" fmla="*/ 12 h 12"/>
                <a:gd name="T2" fmla="*/ 6 w 18"/>
                <a:gd name="T3" fmla="*/ 6 h 12"/>
                <a:gd name="T4" fmla="*/ 18 w 18"/>
                <a:gd name="T5" fmla="*/ 0 h 12"/>
                <a:gd name="T6" fmla="*/ 0 60000 65536"/>
                <a:gd name="T7" fmla="*/ 0 60000 65536"/>
                <a:gd name="T8" fmla="*/ 0 60000 65536"/>
                <a:gd name="T9" fmla="*/ 0 w 18"/>
                <a:gd name="T10" fmla="*/ 0 h 12"/>
                <a:gd name="T11" fmla="*/ 18 w 1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2">
                  <a:moveTo>
                    <a:pt x="0" y="12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8" name="Line 232"/>
            <p:cNvSpPr>
              <a:spLocks noChangeShapeType="1"/>
            </p:cNvSpPr>
            <p:nvPr/>
          </p:nvSpPr>
          <p:spPr bwMode="auto">
            <a:xfrm flipV="1">
              <a:off x="3533" y="1505"/>
              <a:ext cx="12" cy="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9" name="Line 233"/>
            <p:cNvSpPr>
              <a:spLocks noChangeShapeType="1"/>
            </p:cNvSpPr>
            <p:nvPr/>
          </p:nvSpPr>
          <p:spPr bwMode="auto">
            <a:xfrm flipV="1">
              <a:off x="3545" y="1498"/>
              <a:ext cx="12" cy="7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80" name="Freeform 234"/>
            <p:cNvSpPr>
              <a:spLocks/>
            </p:cNvSpPr>
            <p:nvPr/>
          </p:nvSpPr>
          <p:spPr bwMode="auto">
            <a:xfrm>
              <a:off x="3557" y="1488"/>
              <a:ext cx="18" cy="10"/>
            </a:xfrm>
            <a:custGeom>
              <a:avLst/>
              <a:gdLst>
                <a:gd name="T0" fmla="*/ 0 w 18"/>
                <a:gd name="T1" fmla="*/ 30 h 30"/>
                <a:gd name="T2" fmla="*/ 6 w 18"/>
                <a:gd name="T3" fmla="*/ 18 h 30"/>
                <a:gd name="T4" fmla="*/ 18 w 18"/>
                <a:gd name="T5" fmla="*/ 0 h 30"/>
                <a:gd name="T6" fmla="*/ 0 60000 65536"/>
                <a:gd name="T7" fmla="*/ 0 60000 65536"/>
                <a:gd name="T8" fmla="*/ 0 60000 65536"/>
                <a:gd name="T9" fmla="*/ 0 w 18"/>
                <a:gd name="T10" fmla="*/ 0 h 30"/>
                <a:gd name="T11" fmla="*/ 18 w 1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0">
                  <a:moveTo>
                    <a:pt x="0" y="30"/>
                  </a:moveTo>
                  <a:lnTo>
                    <a:pt x="6" y="18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81" name="Freeform 235"/>
            <p:cNvSpPr>
              <a:spLocks/>
            </p:cNvSpPr>
            <p:nvPr/>
          </p:nvSpPr>
          <p:spPr bwMode="auto">
            <a:xfrm>
              <a:off x="3575" y="1475"/>
              <a:ext cx="12" cy="13"/>
            </a:xfrm>
            <a:custGeom>
              <a:avLst/>
              <a:gdLst>
                <a:gd name="T0" fmla="*/ 0 w 12"/>
                <a:gd name="T1" fmla="*/ 42 h 42"/>
                <a:gd name="T2" fmla="*/ 6 w 12"/>
                <a:gd name="T3" fmla="*/ 24 h 42"/>
                <a:gd name="T4" fmla="*/ 12 w 12"/>
                <a:gd name="T5" fmla="*/ 0 h 42"/>
                <a:gd name="T6" fmla="*/ 0 60000 65536"/>
                <a:gd name="T7" fmla="*/ 0 60000 65536"/>
                <a:gd name="T8" fmla="*/ 0 60000 65536"/>
                <a:gd name="T9" fmla="*/ 0 w 12"/>
                <a:gd name="T10" fmla="*/ 0 h 42"/>
                <a:gd name="T11" fmla="*/ 12 w 12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2">
                  <a:moveTo>
                    <a:pt x="0" y="42"/>
                  </a:moveTo>
                  <a:lnTo>
                    <a:pt x="6" y="24"/>
                  </a:lnTo>
                  <a:lnTo>
                    <a:pt x="12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82" name="Freeform 236"/>
            <p:cNvSpPr>
              <a:spLocks/>
            </p:cNvSpPr>
            <p:nvPr/>
          </p:nvSpPr>
          <p:spPr bwMode="auto">
            <a:xfrm>
              <a:off x="3587" y="1462"/>
              <a:ext cx="18" cy="13"/>
            </a:xfrm>
            <a:custGeom>
              <a:avLst/>
              <a:gdLst>
                <a:gd name="T0" fmla="*/ 0 w 18"/>
                <a:gd name="T1" fmla="*/ 42 h 42"/>
                <a:gd name="T2" fmla="*/ 6 w 18"/>
                <a:gd name="T3" fmla="*/ 24 h 42"/>
                <a:gd name="T4" fmla="*/ 18 w 18"/>
                <a:gd name="T5" fmla="*/ 0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42"/>
                  </a:moveTo>
                  <a:lnTo>
                    <a:pt x="6" y="24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83" name="Freeform 237"/>
            <p:cNvSpPr>
              <a:spLocks/>
            </p:cNvSpPr>
            <p:nvPr/>
          </p:nvSpPr>
          <p:spPr bwMode="auto">
            <a:xfrm>
              <a:off x="3605" y="1445"/>
              <a:ext cx="12" cy="17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30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30"/>
                  </a:lnTo>
                  <a:lnTo>
                    <a:pt x="12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84" name="Freeform 238"/>
            <p:cNvSpPr>
              <a:spLocks/>
            </p:cNvSpPr>
            <p:nvPr/>
          </p:nvSpPr>
          <p:spPr bwMode="auto">
            <a:xfrm>
              <a:off x="3617" y="1426"/>
              <a:ext cx="18" cy="19"/>
            </a:xfrm>
            <a:custGeom>
              <a:avLst/>
              <a:gdLst>
                <a:gd name="T0" fmla="*/ 0 w 18"/>
                <a:gd name="T1" fmla="*/ 60 h 60"/>
                <a:gd name="T2" fmla="*/ 6 w 18"/>
                <a:gd name="T3" fmla="*/ 30 h 60"/>
                <a:gd name="T4" fmla="*/ 18 w 18"/>
                <a:gd name="T5" fmla="*/ 0 h 60"/>
                <a:gd name="T6" fmla="*/ 0 60000 65536"/>
                <a:gd name="T7" fmla="*/ 0 60000 65536"/>
                <a:gd name="T8" fmla="*/ 0 60000 65536"/>
                <a:gd name="T9" fmla="*/ 0 w 18"/>
                <a:gd name="T10" fmla="*/ 0 h 60"/>
                <a:gd name="T11" fmla="*/ 18 w 1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0">
                  <a:moveTo>
                    <a:pt x="0" y="60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85" name="Line 239"/>
            <p:cNvSpPr>
              <a:spLocks noChangeShapeType="1"/>
            </p:cNvSpPr>
            <p:nvPr/>
          </p:nvSpPr>
          <p:spPr bwMode="auto">
            <a:xfrm flipV="1">
              <a:off x="3635" y="1407"/>
              <a:ext cx="12" cy="19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86" name="Line 240"/>
            <p:cNvSpPr>
              <a:spLocks noChangeShapeType="1"/>
            </p:cNvSpPr>
            <p:nvPr/>
          </p:nvSpPr>
          <p:spPr bwMode="auto">
            <a:xfrm flipV="1">
              <a:off x="3647" y="1386"/>
              <a:ext cx="12" cy="2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87" name="Freeform 241"/>
            <p:cNvSpPr>
              <a:spLocks/>
            </p:cNvSpPr>
            <p:nvPr/>
          </p:nvSpPr>
          <p:spPr bwMode="auto">
            <a:xfrm>
              <a:off x="3659" y="1363"/>
              <a:ext cx="18" cy="23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88" name="Freeform 242"/>
            <p:cNvSpPr>
              <a:spLocks/>
            </p:cNvSpPr>
            <p:nvPr/>
          </p:nvSpPr>
          <p:spPr bwMode="auto">
            <a:xfrm>
              <a:off x="3677" y="1338"/>
              <a:ext cx="12" cy="25"/>
            </a:xfrm>
            <a:custGeom>
              <a:avLst/>
              <a:gdLst>
                <a:gd name="T0" fmla="*/ 0 w 12"/>
                <a:gd name="T1" fmla="*/ 78 h 78"/>
                <a:gd name="T2" fmla="*/ 6 w 12"/>
                <a:gd name="T3" fmla="*/ 36 h 78"/>
                <a:gd name="T4" fmla="*/ 12 w 12"/>
                <a:gd name="T5" fmla="*/ 0 h 78"/>
                <a:gd name="T6" fmla="*/ 0 60000 65536"/>
                <a:gd name="T7" fmla="*/ 0 60000 65536"/>
                <a:gd name="T8" fmla="*/ 0 60000 65536"/>
                <a:gd name="T9" fmla="*/ 0 w 12"/>
                <a:gd name="T10" fmla="*/ 0 h 78"/>
                <a:gd name="T11" fmla="*/ 12 w 12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78">
                  <a:moveTo>
                    <a:pt x="0" y="78"/>
                  </a:moveTo>
                  <a:lnTo>
                    <a:pt x="6" y="36"/>
                  </a:lnTo>
                  <a:lnTo>
                    <a:pt x="12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89" name="Freeform 243"/>
            <p:cNvSpPr>
              <a:spLocks/>
            </p:cNvSpPr>
            <p:nvPr/>
          </p:nvSpPr>
          <p:spPr bwMode="auto">
            <a:xfrm>
              <a:off x="3689" y="1316"/>
              <a:ext cx="18" cy="2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90" name="Line 244"/>
            <p:cNvSpPr>
              <a:spLocks noChangeShapeType="1"/>
            </p:cNvSpPr>
            <p:nvPr/>
          </p:nvSpPr>
          <p:spPr bwMode="auto">
            <a:xfrm flipV="1">
              <a:off x="3707" y="1291"/>
              <a:ext cx="12" cy="25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91" name="Freeform 245"/>
            <p:cNvSpPr>
              <a:spLocks/>
            </p:cNvSpPr>
            <p:nvPr/>
          </p:nvSpPr>
          <p:spPr bwMode="auto">
            <a:xfrm>
              <a:off x="3719" y="1266"/>
              <a:ext cx="18" cy="25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42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42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92" name="Line 246"/>
            <p:cNvSpPr>
              <a:spLocks noChangeShapeType="1"/>
            </p:cNvSpPr>
            <p:nvPr/>
          </p:nvSpPr>
          <p:spPr bwMode="auto">
            <a:xfrm flipV="1">
              <a:off x="3737" y="1240"/>
              <a:ext cx="12" cy="2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93" name="Line 247"/>
            <p:cNvSpPr>
              <a:spLocks noChangeShapeType="1"/>
            </p:cNvSpPr>
            <p:nvPr/>
          </p:nvSpPr>
          <p:spPr bwMode="auto">
            <a:xfrm flipV="1">
              <a:off x="3749" y="1215"/>
              <a:ext cx="12" cy="25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94" name="Freeform 248"/>
            <p:cNvSpPr>
              <a:spLocks/>
            </p:cNvSpPr>
            <p:nvPr/>
          </p:nvSpPr>
          <p:spPr bwMode="auto">
            <a:xfrm>
              <a:off x="3761" y="1192"/>
              <a:ext cx="18" cy="23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95" name="Freeform 249"/>
            <p:cNvSpPr>
              <a:spLocks/>
            </p:cNvSpPr>
            <p:nvPr/>
          </p:nvSpPr>
          <p:spPr bwMode="auto">
            <a:xfrm>
              <a:off x="3779" y="1168"/>
              <a:ext cx="12" cy="24"/>
            </a:xfrm>
            <a:custGeom>
              <a:avLst/>
              <a:gdLst>
                <a:gd name="T0" fmla="*/ 0 w 12"/>
                <a:gd name="T1" fmla="*/ 78 h 78"/>
                <a:gd name="T2" fmla="*/ 6 w 12"/>
                <a:gd name="T3" fmla="*/ 36 h 78"/>
                <a:gd name="T4" fmla="*/ 12 w 12"/>
                <a:gd name="T5" fmla="*/ 0 h 78"/>
                <a:gd name="T6" fmla="*/ 0 60000 65536"/>
                <a:gd name="T7" fmla="*/ 0 60000 65536"/>
                <a:gd name="T8" fmla="*/ 0 60000 65536"/>
                <a:gd name="T9" fmla="*/ 0 w 12"/>
                <a:gd name="T10" fmla="*/ 0 h 78"/>
                <a:gd name="T11" fmla="*/ 12 w 12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78">
                  <a:moveTo>
                    <a:pt x="0" y="78"/>
                  </a:moveTo>
                  <a:lnTo>
                    <a:pt x="6" y="36"/>
                  </a:lnTo>
                  <a:lnTo>
                    <a:pt x="12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96" name="Freeform 250"/>
            <p:cNvSpPr>
              <a:spLocks/>
            </p:cNvSpPr>
            <p:nvPr/>
          </p:nvSpPr>
          <p:spPr bwMode="auto">
            <a:xfrm>
              <a:off x="3791" y="1145"/>
              <a:ext cx="18" cy="23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97" name="Line 251"/>
            <p:cNvSpPr>
              <a:spLocks noChangeShapeType="1"/>
            </p:cNvSpPr>
            <p:nvPr/>
          </p:nvSpPr>
          <p:spPr bwMode="auto">
            <a:xfrm flipV="1">
              <a:off x="3809" y="1124"/>
              <a:ext cx="12" cy="2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98" name="Line 252"/>
            <p:cNvSpPr>
              <a:spLocks noChangeShapeType="1"/>
            </p:cNvSpPr>
            <p:nvPr/>
          </p:nvSpPr>
          <p:spPr bwMode="auto">
            <a:xfrm flipV="1">
              <a:off x="3821" y="1105"/>
              <a:ext cx="12" cy="19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99" name="Freeform 253"/>
            <p:cNvSpPr>
              <a:spLocks/>
            </p:cNvSpPr>
            <p:nvPr/>
          </p:nvSpPr>
          <p:spPr bwMode="auto">
            <a:xfrm>
              <a:off x="3833" y="1086"/>
              <a:ext cx="18" cy="19"/>
            </a:xfrm>
            <a:custGeom>
              <a:avLst/>
              <a:gdLst>
                <a:gd name="T0" fmla="*/ 0 w 18"/>
                <a:gd name="T1" fmla="*/ 60 h 60"/>
                <a:gd name="T2" fmla="*/ 6 w 18"/>
                <a:gd name="T3" fmla="*/ 30 h 60"/>
                <a:gd name="T4" fmla="*/ 18 w 18"/>
                <a:gd name="T5" fmla="*/ 0 h 60"/>
                <a:gd name="T6" fmla="*/ 0 60000 65536"/>
                <a:gd name="T7" fmla="*/ 0 60000 65536"/>
                <a:gd name="T8" fmla="*/ 0 60000 65536"/>
                <a:gd name="T9" fmla="*/ 0 w 18"/>
                <a:gd name="T10" fmla="*/ 0 h 60"/>
                <a:gd name="T11" fmla="*/ 18 w 1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0">
                  <a:moveTo>
                    <a:pt x="0" y="60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00" name="Freeform 254"/>
            <p:cNvSpPr>
              <a:spLocks/>
            </p:cNvSpPr>
            <p:nvPr/>
          </p:nvSpPr>
          <p:spPr bwMode="auto">
            <a:xfrm>
              <a:off x="3851" y="1069"/>
              <a:ext cx="12" cy="17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24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24"/>
                  </a:lnTo>
                  <a:lnTo>
                    <a:pt x="12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01" name="Freeform 255"/>
            <p:cNvSpPr>
              <a:spLocks/>
            </p:cNvSpPr>
            <p:nvPr/>
          </p:nvSpPr>
          <p:spPr bwMode="auto">
            <a:xfrm>
              <a:off x="3863" y="1056"/>
              <a:ext cx="18" cy="13"/>
            </a:xfrm>
            <a:custGeom>
              <a:avLst/>
              <a:gdLst>
                <a:gd name="T0" fmla="*/ 0 w 18"/>
                <a:gd name="T1" fmla="*/ 42 h 42"/>
                <a:gd name="T2" fmla="*/ 6 w 18"/>
                <a:gd name="T3" fmla="*/ 18 h 42"/>
                <a:gd name="T4" fmla="*/ 18 w 18"/>
                <a:gd name="T5" fmla="*/ 0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42"/>
                  </a:moveTo>
                  <a:lnTo>
                    <a:pt x="6" y="18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02" name="Freeform 256"/>
            <p:cNvSpPr>
              <a:spLocks/>
            </p:cNvSpPr>
            <p:nvPr/>
          </p:nvSpPr>
          <p:spPr bwMode="auto">
            <a:xfrm>
              <a:off x="3881" y="1043"/>
              <a:ext cx="12" cy="13"/>
            </a:xfrm>
            <a:custGeom>
              <a:avLst/>
              <a:gdLst>
                <a:gd name="T0" fmla="*/ 0 w 12"/>
                <a:gd name="T1" fmla="*/ 42 h 42"/>
                <a:gd name="T2" fmla="*/ 6 w 12"/>
                <a:gd name="T3" fmla="*/ 18 h 42"/>
                <a:gd name="T4" fmla="*/ 12 w 12"/>
                <a:gd name="T5" fmla="*/ 0 h 42"/>
                <a:gd name="T6" fmla="*/ 0 60000 65536"/>
                <a:gd name="T7" fmla="*/ 0 60000 65536"/>
                <a:gd name="T8" fmla="*/ 0 60000 65536"/>
                <a:gd name="T9" fmla="*/ 0 w 12"/>
                <a:gd name="T10" fmla="*/ 0 h 42"/>
                <a:gd name="T11" fmla="*/ 12 w 12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2">
                  <a:moveTo>
                    <a:pt x="0" y="42"/>
                  </a:moveTo>
                  <a:lnTo>
                    <a:pt x="6" y="18"/>
                  </a:lnTo>
                  <a:lnTo>
                    <a:pt x="12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03" name="Freeform 257"/>
            <p:cNvSpPr>
              <a:spLocks/>
            </p:cNvSpPr>
            <p:nvPr/>
          </p:nvSpPr>
          <p:spPr bwMode="auto">
            <a:xfrm>
              <a:off x="3893" y="1033"/>
              <a:ext cx="18" cy="10"/>
            </a:xfrm>
            <a:custGeom>
              <a:avLst/>
              <a:gdLst>
                <a:gd name="T0" fmla="*/ 0 w 18"/>
                <a:gd name="T1" fmla="*/ 30 h 30"/>
                <a:gd name="T2" fmla="*/ 6 w 18"/>
                <a:gd name="T3" fmla="*/ 12 h 30"/>
                <a:gd name="T4" fmla="*/ 18 w 18"/>
                <a:gd name="T5" fmla="*/ 0 h 30"/>
                <a:gd name="T6" fmla="*/ 0 60000 65536"/>
                <a:gd name="T7" fmla="*/ 0 60000 65536"/>
                <a:gd name="T8" fmla="*/ 0 60000 65536"/>
                <a:gd name="T9" fmla="*/ 0 w 18"/>
                <a:gd name="T10" fmla="*/ 0 h 30"/>
                <a:gd name="T11" fmla="*/ 18 w 1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0">
                  <a:moveTo>
                    <a:pt x="0" y="30"/>
                  </a:moveTo>
                  <a:lnTo>
                    <a:pt x="6" y="12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04" name="Line 258"/>
            <p:cNvSpPr>
              <a:spLocks noChangeShapeType="1"/>
            </p:cNvSpPr>
            <p:nvPr/>
          </p:nvSpPr>
          <p:spPr bwMode="auto">
            <a:xfrm flipV="1">
              <a:off x="3911" y="1025"/>
              <a:ext cx="12" cy="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05" name="Line 259"/>
            <p:cNvSpPr>
              <a:spLocks noChangeShapeType="1"/>
            </p:cNvSpPr>
            <p:nvPr/>
          </p:nvSpPr>
          <p:spPr bwMode="auto">
            <a:xfrm flipV="1">
              <a:off x="3923" y="1020"/>
              <a:ext cx="12" cy="5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06" name="Freeform 260"/>
            <p:cNvSpPr>
              <a:spLocks/>
            </p:cNvSpPr>
            <p:nvPr/>
          </p:nvSpPr>
          <p:spPr bwMode="auto">
            <a:xfrm>
              <a:off x="3935" y="1016"/>
              <a:ext cx="18" cy="4"/>
            </a:xfrm>
            <a:custGeom>
              <a:avLst/>
              <a:gdLst>
                <a:gd name="T0" fmla="*/ 0 w 18"/>
                <a:gd name="T1" fmla="*/ 12 h 12"/>
                <a:gd name="T2" fmla="*/ 6 w 18"/>
                <a:gd name="T3" fmla="*/ 6 h 12"/>
                <a:gd name="T4" fmla="*/ 18 w 18"/>
                <a:gd name="T5" fmla="*/ 0 h 12"/>
                <a:gd name="T6" fmla="*/ 0 60000 65536"/>
                <a:gd name="T7" fmla="*/ 0 60000 65536"/>
                <a:gd name="T8" fmla="*/ 0 60000 65536"/>
                <a:gd name="T9" fmla="*/ 0 w 18"/>
                <a:gd name="T10" fmla="*/ 0 h 12"/>
                <a:gd name="T11" fmla="*/ 18 w 1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2">
                  <a:moveTo>
                    <a:pt x="0" y="12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07" name="Line 261"/>
            <p:cNvSpPr>
              <a:spLocks noChangeShapeType="1"/>
            </p:cNvSpPr>
            <p:nvPr/>
          </p:nvSpPr>
          <p:spPr bwMode="auto">
            <a:xfrm>
              <a:off x="3953" y="1016"/>
              <a:ext cx="1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08" name="Freeform 262"/>
            <p:cNvSpPr>
              <a:spLocks/>
            </p:cNvSpPr>
            <p:nvPr/>
          </p:nvSpPr>
          <p:spPr bwMode="auto">
            <a:xfrm>
              <a:off x="3965" y="1016"/>
              <a:ext cx="18" cy="2"/>
            </a:xfrm>
            <a:custGeom>
              <a:avLst/>
              <a:gdLst>
                <a:gd name="T0" fmla="*/ 0 w 18"/>
                <a:gd name="T1" fmla="*/ 0 h 6"/>
                <a:gd name="T2" fmla="*/ 6 w 18"/>
                <a:gd name="T3" fmla="*/ 0 h 6"/>
                <a:gd name="T4" fmla="*/ 18 w 18"/>
                <a:gd name="T5" fmla="*/ 6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0"/>
                  </a:moveTo>
                  <a:lnTo>
                    <a:pt x="6" y="0"/>
                  </a:lnTo>
                  <a:lnTo>
                    <a:pt x="18" y="6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09" name="Line 263"/>
            <p:cNvSpPr>
              <a:spLocks noChangeShapeType="1"/>
            </p:cNvSpPr>
            <p:nvPr/>
          </p:nvSpPr>
          <p:spPr bwMode="auto">
            <a:xfrm>
              <a:off x="3983" y="1018"/>
              <a:ext cx="12" cy="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10" name="Freeform 264"/>
            <p:cNvSpPr>
              <a:spLocks/>
            </p:cNvSpPr>
            <p:nvPr/>
          </p:nvSpPr>
          <p:spPr bwMode="auto">
            <a:xfrm>
              <a:off x="3995" y="1022"/>
              <a:ext cx="18" cy="7"/>
            </a:xfrm>
            <a:custGeom>
              <a:avLst/>
              <a:gdLst>
                <a:gd name="T0" fmla="*/ 0 w 18"/>
                <a:gd name="T1" fmla="*/ 0 h 24"/>
                <a:gd name="T2" fmla="*/ 6 w 18"/>
                <a:gd name="T3" fmla="*/ 12 h 24"/>
                <a:gd name="T4" fmla="*/ 18 w 18"/>
                <a:gd name="T5" fmla="*/ 24 h 24"/>
                <a:gd name="T6" fmla="*/ 0 60000 65536"/>
                <a:gd name="T7" fmla="*/ 0 60000 65536"/>
                <a:gd name="T8" fmla="*/ 0 60000 65536"/>
                <a:gd name="T9" fmla="*/ 0 w 18"/>
                <a:gd name="T10" fmla="*/ 0 h 24"/>
                <a:gd name="T11" fmla="*/ 18 w 1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4">
                  <a:moveTo>
                    <a:pt x="0" y="0"/>
                  </a:moveTo>
                  <a:lnTo>
                    <a:pt x="6" y="12"/>
                  </a:lnTo>
                  <a:lnTo>
                    <a:pt x="18" y="24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11" name="Line 265"/>
            <p:cNvSpPr>
              <a:spLocks noChangeShapeType="1"/>
            </p:cNvSpPr>
            <p:nvPr/>
          </p:nvSpPr>
          <p:spPr bwMode="auto">
            <a:xfrm>
              <a:off x="4013" y="1029"/>
              <a:ext cx="12" cy="1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12" name="Line 266"/>
            <p:cNvSpPr>
              <a:spLocks noChangeShapeType="1"/>
            </p:cNvSpPr>
            <p:nvPr/>
          </p:nvSpPr>
          <p:spPr bwMode="auto">
            <a:xfrm>
              <a:off x="4025" y="1039"/>
              <a:ext cx="12" cy="1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13" name="Freeform 267"/>
            <p:cNvSpPr>
              <a:spLocks/>
            </p:cNvSpPr>
            <p:nvPr/>
          </p:nvSpPr>
          <p:spPr bwMode="auto">
            <a:xfrm>
              <a:off x="4037" y="1050"/>
              <a:ext cx="18" cy="13"/>
            </a:xfrm>
            <a:custGeom>
              <a:avLst/>
              <a:gdLst>
                <a:gd name="T0" fmla="*/ 0 w 18"/>
                <a:gd name="T1" fmla="*/ 0 h 42"/>
                <a:gd name="T2" fmla="*/ 6 w 18"/>
                <a:gd name="T3" fmla="*/ 18 h 42"/>
                <a:gd name="T4" fmla="*/ 18 w 18"/>
                <a:gd name="T5" fmla="*/ 42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0"/>
                  </a:moveTo>
                  <a:lnTo>
                    <a:pt x="6" y="18"/>
                  </a:lnTo>
                  <a:lnTo>
                    <a:pt x="18" y="42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14" name="Line 268"/>
            <p:cNvSpPr>
              <a:spLocks noChangeShapeType="1"/>
            </p:cNvSpPr>
            <p:nvPr/>
          </p:nvSpPr>
          <p:spPr bwMode="auto">
            <a:xfrm>
              <a:off x="4055" y="1063"/>
              <a:ext cx="12" cy="1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15" name="Freeform 269"/>
            <p:cNvSpPr>
              <a:spLocks/>
            </p:cNvSpPr>
            <p:nvPr/>
          </p:nvSpPr>
          <p:spPr bwMode="auto">
            <a:xfrm>
              <a:off x="4067" y="1079"/>
              <a:ext cx="18" cy="19"/>
            </a:xfrm>
            <a:custGeom>
              <a:avLst/>
              <a:gdLst>
                <a:gd name="T0" fmla="*/ 0 w 18"/>
                <a:gd name="T1" fmla="*/ 0 h 60"/>
                <a:gd name="T2" fmla="*/ 6 w 18"/>
                <a:gd name="T3" fmla="*/ 30 h 60"/>
                <a:gd name="T4" fmla="*/ 18 w 18"/>
                <a:gd name="T5" fmla="*/ 60 h 60"/>
                <a:gd name="T6" fmla="*/ 0 60000 65536"/>
                <a:gd name="T7" fmla="*/ 0 60000 65536"/>
                <a:gd name="T8" fmla="*/ 0 60000 65536"/>
                <a:gd name="T9" fmla="*/ 0 w 18"/>
                <a:gd name="T10" fmla="*/ 0 h 60"/>
                <a:gd name="T11" fmla="*/ 18 w 1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0">
                  <a:moveTo>
                    <a:pt x="0" y="0"/>
                  </a:moveTo>
                  <a:lnTo>
                    <a:pt x="6" y="30"/>
                  </a:lnTo>
                  <a:lnTo>
                    <a:pt x="18" y="6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16" name="Line 270"/>
            <p:cNvSpPr>
              <a:spLocks noChangeShapeType="1"/>
            </p:cNvSpPr>
            <p:nvPr/>
          </p:nvSpPr>
          <p:spPr bwMode="auto">
            <a:xfrm>
              <a:off x="4085" y="1098"/>
              <a:ext cx="12" cy="1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17" name="Freeform 271"/>
            <p:cNvSpPr>
              <a:spLocks/>
            </p:cNvSpPr>
            <p:nvPr/>
          </p:nvSpPr>
          <p:spPr bwMode="auto">
            <a:xfrm>
              <a:off x="4097" y="1116"/>
              <a:ext cx="18" cy="21"/>
            </a:xfrm>
            <a:custGeom>
              <a:avLst/>
              <a:gdLst>
                <a:gd name="T0" fmla="*/ 0 w 18"/>
                <a:gd name="T1" fmla="*/ 0 h 66"/>
                <a:gd name="T2" fmla="*/ 6 w 18"/>
                <a:gd name="T3" fmla="*/ 30 h 66"/>
                <a:gd name="T4" fmla="*/ 18 w 18"/>
                <a:gd name="T5" fmla="*/ 66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0"/>
                  </a:moveTo>
                  <a:lnTo>
                    <a:pt x="6" y="30"/>
                  </a:lnTo>
                  <a:lnTo>
                    <a:pt x="18" y="66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18" name="Line 272"/>
            <p:cNvSpPr>
              <a:spLocks noChangeShapeType="1"/>
            </p:cNvSpPr>
            <p:nvPr/>
          </p:nvSpPr>
          <p:spPr bwMode="auto">
            <a:xfrm>
              <a:off x="4115" y="1137"/>
              <a:ext cx="12" cy="2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19" name="Line 273"/>
            <p:cNvSpPr>
              <a:spLocks noChangeShapeType="1"/>
            </p:cNvSpPr>
            <p:nvPr/>
          </p:nvSpPr>
          <p:spPr bwMode="auto">
            <a:xfrm>
              <a:off x="4127" y="1158"/>
              <a:ext cx="12" cy="23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20" name="Freeform 274"/>
            <p:cNvSpPr>
              <a:spLocks/>
            </p:cNvSpPr>
            <p:nvPr/>
          </p:nvSpPr>
          <p:spPr bwMode="auto">
            <a:xfrm>
              <a:off x="4139" y="1181"/>
              <a:ext cx="18" cy="25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36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36"/>
                  </a:lnTo>
                  <a:lnTo>
                    <a:pt x="18" y="78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21" name="Line 275"/>
            <p:cNvSpPr>
              <a:spLocks noChangeShapeType="1"/>
            </p:cNvSpPr>
            <p:nvPr/>
          </p:nvSpPr>
          <p:spPr bwMode="auto">
            <a:xfrm>
              <a:off x="4157" y="1206"/>
              <a:ext cx="12" cy="2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22" name="Freeform 276"/>
            <p:cNvSpPr>
              <a:spLocks/>
            </p:cNvSpPr>
            <p:nvPr/>
          </p:nvSpPr>
          <p:spPr bwMode="auto">
            <a:xfrm>
              <a:off x="4169" y="1230"/>
              <a:ext cx="18" cy="25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36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36"/>
                  </a:lnTo>
                  <a:lnTo>
                    <a:pt x="18" y="78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23" name="Line 277"/>
            <p:cNvSpPr>
              <a:spLocks noChangeShapeType="1"/>
            </p:cNvSpPr>
            <p:nvPr/>
          </p:nvSpPr>
          <p:spPr bwMode="auto">
            <a:xfrm>
              <a:off x="4187" y="1255"/>
              <a:ext cx="12" cy="25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24" name="Freeform 278"/>
            <p:cNvSpPr>
              <a:spLocks/>
            </p:cNvSpPr>
            <p:nvPr/>
          </p:nvSpPr>
          <p:spPr bwMode="auto">
            <a:xfrm>
              <a:off x="4199" y="1280"/>
              <a:ext cx="18" cy="24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36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36"/>
                  </a:lnTo>
                  <a:lnTo>
                    <a:pt x="18" y="78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25" name="Line 279"/>
            <p:cNvSpPr>
              <a:spLocks noChangeShapeType="1"/>
            </p:cNvSpPr>
            <p:nvPr/>
          </p:nvSpPr>
          <p:spPr bwMode="auto">
            <a:xfrm>
              <a:off x="4217" y="1304"/>
              <a:ext cx="12" cy="25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26" name="Line 280"/>
            <p:cNvSpPr>
              <a:spLocks noChangeShapeType="1"/>
            </p:cNvSpPr>
            <p:nvPr/>
          </p:nvSpPr>
          <p:spPr bwMode="auto">
            <a:xfrm>
              <a:off x="4229" y="1329"/>
              <a:ext cx="12" cy="25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27" name="Freeform 281"/>
            <p:cNvSpPr>
              <a:spLocks/>
            </p:cNvSpPr>
            <p:nvPr/>
          </p:nvSpPr>
          <p:spPr bwMode="auto">
            <a:xfrm>
              <a:off x="4241" y="1354"/>
              <a:ext cx="18" cy="22"/>
            </a:xfrm>
            <a:custGeom>
              <a:avLst/>
              <a:gdLst>
                <a:gd name="T0" fmla="*/ 0 w 18"/>
                <a:gd name="T1" fmla="*/ 0 h 72"/>
                <a:gd name="T2" fmla="*/ 6 w 18"/>
                <a:gd name="T3" fmla="*/ 36 h 72"/>
                <a:gd name="T4" fmla="*/ 18 w 18"/>
                <a:gd name="T5" fmla="*/ 72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0"/>
                  </a:moveTo>
                  <a:lnTo>
                    <a:pt x="6" y="36"/>
                  </a:lnTo>
                  <a:lnTo>
                    <a:pt x="18" y="72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28" name="Line 282"/>
            <p:cNvSpPr>
              <a:spLocks noChangeShapeType="1"/>
            </p:cNvSpPr>
            <p:nvPr/>
          </p:nvSpPr>
          <p:spPr bwMode="auto">
            <a:xfrm>
              <a:off x="4259" y="1376"/>
              <a:ext cx="12" cy="2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29" name="Freeform 283"/>
            <p:cNvSpPr>
              <a:spLocks/>
            </p:cNvSpPr>
            <p:nvPr/>
          </p:nvSpPr>
          <p:spPr bwMode="auto">
            <a:xfrm>
              <a:off x="4271" y="1397"/>
              <a:ext cx="18" cy="21"/>
            </a:xfrm>
            <a:custGeom>
              <a:avLst/>
              <a:gdLst>
                <a:gd name="T0" fmla="*/ 0 w 18"/>
                <a:gd name="T1" fmla="*/ 0 h 66"/>
                <a:gd name="T2" fmla="*/ 6 w 18"/>
                <a:gd name="T3" fmla="*/ 36 h 66"/>
                <a:gd name="T4" fmla="*/ 18 w 18"/>
                <a:gd name="T5" fmla="*/ 66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0"/>
                  </a:moveTo>
                  <a:lnTo>
                    <a:pt x="6" y="36"/>
                  </a:lnTo>
                  <a:lnTo>
                    <a:pt x="18" y="66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30" name="Line 284"/>
            <p:cNvSpPr>
              <a:spLocks noChangeShapeType="1"/>
            </p:cNvSpPr>
            <p:nvPr/>
          </p:nvSpPr>
          <p:spPr bwMode="auto">
            <a:xfrm>
              <a:off x="4289" y="1418"/>
              <a:ext cx="12" cy="19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31" name="Freeform 285"/>
            <p:cNvSpPr>
              <a:spLocks/>
            </p:cNvSpPr>
            <p:nvPr/>
          </p:nvSpPr>
          <p:spPr bwMode="auto">
            <a:xfrm>
              <a:off x="4301" y="1437"/>
              <a:ext cx="18" cy="17"/>
            </a:xfrm>
            <a:custGeom>
              <a:avLst/>
              <a:gdLst>
                <a:gd name="T0" fmla="*/ 0 w 18"/>
                <a:gd name="T1" fmla="*/ 0 h 54"/>
                <a:gd name="T2" fmla="*/ 6 w 18"/>
                <a:gd name="T3" fmla="*/ 30 h 54"/>
                <a:gd name="T4" fmla="*/ 18 w 18"/>
                <a:gd name="T5" fmla="*/ 54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0"/>
                  </a:moveTo>
                  <a:lnTo>
                    <a:pt x="6" y="30"/>
                  </a:lnTo>
                  <a:lnTo>
                    <a:pt x="18" y="54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32" name="Line 286"/>
            <p:cNvSpPr>
              <a:spLocks noChangeShapeType="1"/>
            </p:cNvSpPr>
            <p:nvPr/>
          </p:nvSpPr>
          <p:spPr bwMode="auto">
            <a:xfrm>
              <a:off x="4319" y="1454"/>
              <a:ext cx="12" cy="15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33" name="Line 287"/>
            <p:cNvSpPr>
              <a:spLocks noChangeShapeType="1"/>
            </p:cNvSpPr>
            <p:nvPr/>
          </p:nvSpPr>
          <p:spPr bwMode="auto">
            <a:xfrm>
              <a:off x="4331" y="1469"/>
              <a:ext cx="12" cy="13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34" name="Freeform 288"/>
            <p:cNvSpPr>
              <a:spLocks/>
            </p:cNvSpPr>
            <p:nvPr/>
          </p:nvSpPr>
          <p:spPr bwMode="auto">
            <a:xfrm>
              <a:off x="4343" y="1482"/>
              <a:ext cx="18" cy="12"/>
            </a:xfrm>
            <a:custGeom>
              <a:avLst/>
              <a:gdLst>
                <a:gd name="T0" fmla="*/ 0 w 18"/>
                <a:gd name="T1" fmla="*/ 0 h 36"/>
                <a:gd name="T2" fmla="*/ 6 w 18"/>
                <a:gd name="T3" fmla="*/ 18 h 36"/>
                <a:gd name="T4" fmla="*/ 18 w 18"/>
                <a:gd name="T5" fmla="*/ 36 h 36"/>
                <a:gd name="T6" fmla="*/ 0 60000 65536"/>
                <a:gd name="T7" fmla="*/ 0 60000 65536"/>
                <a:gd name="T8" fmla="*/ 0 60000 65536"/>
                <a:gd name="T9" fmla="*/ 0 w 18"/>
                <a:gd name="T10" fmla="*/ 0 h 36"/>
                <a:gd name="T11" fmla="*/ 18 w 18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6">
                  <a:moveTo>
                    <a:pt x="0" y="0"/>
                  </a:moveTo>
                  <a:lnTo>
                    <a:pt x="6" y="18"/>
                  </a:lnTo>
                  <a:lnTo>
                    <a:pt x="18" y="36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35" name="Freeform 289"/>
            <p:cNvSpPr>
              <a:spLocks/>
            </p:cNvSpPr>
            <p:nvPr/>
          </p:nvSpPr>
          <p:spPr bwMode="auto">
            <a:xfrm>
              <a:off x="4361" y="1494"/>
              <a:ext cx="12" cy="9"/>
            </a:xfrm>
            <a:custGeom>
              <a:avLst/>
              <a:gdLst>
                <a:gd name="T0" fmla="*/ 0 w 12"/>
                <a:gd name="T1" fmla="*/ 0 h 30"/>
                <a:gd name="T2" fmla="*/ 6 w 12"/>
                <a:gd name="T3" fmla="*/ 18 h 30"/>
                <a:gd name="T4" fmla="*/ 12 w 12"/>
                <a:gd name="T5" fmla="*/ 30 h 30"/>
                <a:gd name="T6" fmla="*/ 0 60000 65536"/>
                <a:gd name="T7" fmla="*/ 0 60000 65536"/>
                <a:gd name="T8" fmla="*/ 0 60000 65536"/>
                <a:gd name="T9" fmla="*/ 0 w 12"/>
                <a:gd name="T10" fmla="*/ 0 h 30"/>
                <a:gd name="T11" fmla="*/ 12 w 1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0">
                  <a:moveTo>
                    <a:pt x="0" y="0"/>
                  </a:moveTo>
                  <a:lnTo>
                    <a:pt x="6" y="18"/>
                  </a:lnTo>
                  <a:lnTo>
                    <a:pt x="12" y="3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36" name="Freeform 290"/>
            <p:cNvSpPr>
              <a:spLocks/>
            </p:cNvSpPr>
            <p:nvPr/>
          </p:nvSpPr>
          <p:spPr bwMode="auto">
            <a:xfrm>
              <a:off x="4373" y="1503"/>
              <a:ext cx="18" cy="6"/>
            </a:xfrm>
            <a:custGeom>
              <a:avLst/>
              <a:gdLst>
                <a:gd name="T0" fmla="*/ 0 w 18"/>
                <a:gd name="T1" fmla="*/ 0 h 18"/>
                <a:gd name="T2" fmla="*/ 6 w 18"/>
                <a:gd name="T3" fmla="*/ 12 h 18"/>
                <a:gd name="T4" fmla="*/ 18 w 18"/>
                <a:gd name="T5" fmla="*/ 18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0" y="0"/>
                  </a:moveTo>
                  <a:lnTo>
                    <a:pt x="6" y="12"/>
                  </a:lnTo>
                  <a:lnTo>
                    <a:pt x="18" y="18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37" name="Line 291"/>
            <p:cNvSpPr>
              <a:spLocks noChangeShapeType="1"/>
            </p:cNvSpPr>
            <p:nvPr/>
          </p:nvSpPr>
          <p:spPr bwMode="auto">
            <a:xfrm>
              <a:off x="4391" y="1509"/>
              <a:ext cx="12" cy="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38" name="Line 292"/>
            <p:cNvSpPr>
              <a:spLocks noChangeShapeType="1"/>
            </p:cNvSpPr>
            <p:nvPr/>
          </p:nvSpPr>
          <p:spPr bwMode="auto">
            <a:xfrm>
              <a:off x="4403" y="1513"/>
              <a:ext cx="12" cy="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39" name="Freeform 293"/>
            <p:cNvSpPr>
              <a:spLocks/>
            </p:cNvSpPr>
            <p:nvPr/>
          </p:nvSpPr>
          <p:spPr bwMode="auto">
            <a:xfrm>
              <a:off x="4415" y="1515"/>
              <a:ext cx="18" cy="0"/>
            </a:xfrm>
            <a:custGeom>
              <a:avLst/>
              <a:gdLst>
                <a:gd name="T0" fmla="*/ 0 w 18"/>
                <a:gd name="T1" fmla="*/ 6 w 18"/>
                <a:gd name="T2" fmla="*/ 18 w 18"/>
                <a:gd name="T3" fmla="*/ 0 60000 65536"/>
                <a:gd name="T4" fmla="*/ 0 60000 65536"/>
                <a:gd name="T5" fmla="*/ 0 60000 65536"/>
                <a:gd name="T6" fmla="*/ 0 w 18"/>
                <a:gd name="T7" fmla="*/ 18 w 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8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40" name="Freeform 294"/>
            <p:cNvSpPr>
              <a:spLocks/>
            </p:cNvSpPr>
            <p:nvPr/>
          </p:nvSpPr>
          <p:spPr bwMode="auto">
            <a:xfrm>
              <a:off x="4433" y="1511"/>
              <a:ext cx="12" cy="4"/>
            </a:xfrm>
            <a:custGeom>
              <a:avLst/>
              <a:gdLst>
                <a:gd name="T0" fmla="*/ 0 w 12"/>
                <a:gd name="T1" fmla="*/ 12 h 12"/>
                <a:gd name="T2" fmla="*/ 6 w 12"/>
                <a:gd name="T3" fmla="*/ 6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0" y="12"/>
                  </a:moveTo>
                  <a:lnTo>
                    <a:pt x="6" y="6"/>
                  </a:lnTo>
                  <a:lnTo>
                    <a:pt x="12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41" name="Freeform 295"/>
            <p:cNvSpPr>
              <a:spLocks/>
            </p:cNvSpPr>
            <p:nvPr/>
          </p:nvSpPr>
          <p:spPr bwMode="auto">
            <a:xfrm>
              <a:off x="4445" y="1505"/>
              <a:ext cx="18" cy="6"/>
            </a:xfrm>
            <a:custGeom>
              <a:avLst/>
              <a:gdLst>
                <a:gd name="T0" fmla="*/ 0 w 18"/>
                <a:gd name="T1" fmla="*/ 18 h 18"/>
                <a:gd name="T2" fmla="*/ 6 w 18"/>
                <a:gd name="T3" fmla="*/ 12 h 18"/>
                <a:gd name="T4" fmla="*/ 18 w 18"/>
                <a:gd name="T5" fmla="*/ 0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0" y="18"/>
                  </a:moveTo>
                  <a:lnTo>
                    <a:pt x="6" y="12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42" name="Freeform 296"/>
            <p:cNvSpPr>
              <a:spLocks/>
            </p:cNvSpPr>
            <p:nvPr/>
          </p:nvSpPr>
          <p:spPr bwMode="auto">
            <a:xfrm>
              <a:off x="4463" y="1496"/>
              <a:ext cx="12" cy="9"/>
            </a:xfrm>
            <a:custGeom>
              <a:avLst/>
              <a:gdLst>
                <a:gd name="T0" fmla="*/ 0 w 12"/>
                <a:gd name="T1" fmla="*/ 30 h 30"/>
                <a:gd name="T2" fmla="*/ 6 w 12"/>
                <a:gd name="T3" fmla="*/ 18 h 30"/>
                <a:gd name="T4" fmla="*/ 12 w 12"/>
                <a:gd name="T5" fmla="*/ 0 h 30"/>
                <a:gd name="T6" fmla="*/ 0 60000 65536"/>
                <a:gd name="T7" fmla="*/ 0 60000 65536"/>
                <a:gd name="T8" fmla="*/ 0 60000 65536"/>
                <a:gd name="T9" fmla="*/ 0 w 12"/>
                <a:gd name="T10" fmla="*/ 0 h 30"/>
                <a:gd name="T11" fmla="*/ 12 w 1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0">
                  <a:moveTo>
                    <a:pt x="0" y="30"/>
                  </a:moveTo>
                  <a:lnTo>
                    <a:pt x="6" y="18"/>
                  </a:lnTo>
                  <a:lnTo>
                    <a:pt x="12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43" name="Freeform 297"/>
            <p:cNvSpPr>
              <a:spLocks/>
            </p:cNvSpPr>
            <p:nvPr/>
          </p:nvSpPr>
          <p:spPr bwMode="auto">
            <a:xfrm>
              <a:off x="4475" y="1486"/>
              <a:ext cx="18" cy="10"/>
            </a:xfrm>
            <a:custGeom>
              <a:avLst/>
              <a:gdLst>
                <a:gd name="T0" fmla="*/ 0 w 18"/>
                <a:gd name="T1" fmla="*/ 30 h 30"/>
                <a:gd name="T2" fmla="*/ 6 w 18"/>
                <a:gd name="T3" fmla="*/ 18 h 30"/>
                <a:gd name="T4" fmla="*/ 18 w 18"/>
                <a:gd name="T5" fmla="*/ 0 h 30"/>
                <a:gd name="T6" fmla="*/ 0 60000 65536"/>
                <a:gd name="T7" fmla="*/ 0 60000 65536"/>
                <a:gd name="T8" fmla="*/ 0 60000 65536"/>
                <a:gd name="T9" fmla="*/ 0 w 18"/>
                <a:gd name="T10" fmla="*/ 0 h 30"/>
                <a:gd name="T11" fmla="*/ 18 w 1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0">
                  <a:moveTo>
                    <a:pt x="0" y="30"/>
                  </a:moveTo>
                  <a:lnTo>
                    <a:pt x="6" y="18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44" name="Line 298"/>
            <p:cNvSpPr>
              <a:spLocks noChangeShapeType="1"/>
            </p:cNvSpPr>
            <p:nvPr/>
          </p:nvSpPr>
          <p:spPr bwMode="auto">
            <a:xfrm flipV="1">
              <a:off x="4493" y="1473"/>
              <a:ext cx="12" cy="13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45" name="Line 299"/>
            <p:cNvSpPr>
              <a:spLocks noChangeShapeType="1"/>
            </p:cNvSpPr>
            <p:nvPr/>
          </p:nvSpPr>
          <p:spPr bwMode="auto">
            <a:xfrm flipV="1">
              <a:off x="4505" y="1458"/>
              <a:ext cx="12" cy="15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46" name="Freeform 300"/>
            <p:cNvSpPr>
              <a:spLocks/>
            </p:cNvSpPr>
            <p:nvPr/>
          </p:nvSpPr>
          <p:spPr bwMode="auto">
            <a:xfrm>
              <a:off x="4517" y="1441"/>
              <a:ext cx="18" cy="17"/>
            </a:xfrm>
            <a:custGeom>
              <a:avLst/>
              <a:gdLst>
                <a:gd name="T0" fmla="*/ 0 w 18"/>
                <a:gd name="T1" fmla="*/ 54 h 54"/>
                <a:gd name="T2" fmla="*/ 6 w 18"/>
                <a:gd name="T3" fmla="*/ 30 h 54"/>
                <a:gd name="T4" fmla="*/ 18 w 18"/>
                <a:gd name="T5" fmla="*/ 0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54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47" name="Freeform 301"/>
            <p:cNvSpPr>
              <a:spLocks/>
            </p:cNvSpPr>
            <p:nvPr/>
          </p:nvSpPr>
          <p:spPr bwMode="auto">
            <a:xfrm>
              <a:off x="4535" y="1424"/>
              <a:ext cx="12" cy="17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30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30"/>
                  </a:lnTo>
                  <a:lnTo>
                    <a:pt x="12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48" name="Freeform 302"/>
            <p:cNvSpPr>
              <a:spLocks/>
            </p:cNvSpPr>
            <p:nvPr/>
          </p:nvSpPr>
          <p:spPr bwMode="auto">
            <a:xfrm>
              <a:off x="4547" y="1403"/>
              <a:ext cx="18" cy="21"/>
            </a:xfrm>
            <a:custGeom>
              <a:avLst/>
              <a:gdLst>
                <a:gd name="T0" fmla="*/ 0 w 18"/>
                <a:gd name="T1" fmla="*/ 66 h 66"/>
                <a:gd name="T2" fmla="*/ 6 w 18"/>
                <a:gd name="T3" fmla="*/ 36 h 66"/>
                <a:gd name="T4" fmla="*/ 18 w 18"/>
                <a:gd name="T5" fmla="*/ 0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66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49" name="Line 303"/>
            <p:cNvSpPr>
              <a:spLocks noChangeShapeType="1"/>
            </p:cNvSpPr>
            <p:nvPr/>
          </p:nvSpPr>
          <p:spPr bwMode="auto">
            <a:xfrm flipV="1">
              <a:off x="4565" y="1382"/>
              <a:ext cx="12" cy="2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50" name="Freeform 304"/>
            <p:cNvSpPr>
              <a:spLocks/>
            </p:cNvSpPr>
            <p:nvPr/>
          </p:nvSpPr>
          <p:spPr bwMode="auto">
            <a:xfrm>
              <a:off x="4577" y="1359"/>
              <a:ext cx="18" cy="23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51" name="Line 305"/>
            <p:cNvSpPr>
              <a:spLocks noChangeShapeType="1"/>
            </p:cNvSpPr>
            <p:nvPr/>
          </p:nvSpPr>
          <p:spPr bwMode="auto">
            <a:xfrm flipV="1">
              <a:off x="4595" y="1335"/>
              <a:ext cx="12" cy="2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52" name="Line 306"/>
            <p:cNvSpPr>
              <a:spLocks noChangeShapeType="1"/>
            </p:cNvSpPr>
            <p:nvPr/>
          </p:nvSpPr>
          <p:spPr bwMode="auto">
            <a:xfrm flipV="1">
              <a:off x="4607" y="1310"/>
              <a:ext cx="12" cy="25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53" name="Freeform 307"/>
            <p:cNvSpPr>
              <a:spLocks/>
            </p:cNvSpPr>
            <p:nvPr/>
          </p:nvSpPr>
          <p:spPr bwMode="auto">
            <a:xfrm>
              <a:off x="4619" y="1285"/>
              <a:ext cx="18" cy="25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36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54" name="Line 308"/>
            <p:cNvSpPr>
              <a:spLocks noChangeShapeType="1"/>
            </p:cNvSpPr>
            <p:nvPr/>
          </p:nvSpPr>
          <p:spPr bwMode="auto">
            <a:xfrm flipV="1">
              <a:off x="4637" y="1261"/>
              <a:ext cx="12" cy="2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55" name="Freeform 309"/>
            <p:cNvSpPr>
              <a:spLocks/>
            </p:cNvSpPr>
            <p:nvPr/>
          </p:nvSpPr>
          <p:spPr bwMode="auto">
            <a:xfrm>
              <a:off x="4649" y="1236"/>
              <a:ext cx="18" cy="25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36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56" name="Line 310"/>
            <p:cNvSpPr>
              <a:spLocks noChangeShapeType="1"/>
            </p:cNvSpPr>
            <p:nvPr/>
          </p:nvSpPr>
          <p:spPr bwMode="auto">
            <a:xfrm flipV="1">
              <a:off x="4667" y="1211"/>
              <a:ext cx="12" cy="25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57" name="Freeform 311"/>
            <p:cNvSpPr>
              <a:spLocks/>
            </p:cNvSpPr>
            <p:nvPr/>
          </p:nvSpPr>
          <p:spPr bwMode="auto">
            <a:xfrm>
              <a:off x="4679" y="1187"/>
              <a:ext cx="18" cy="24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36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58" name="Line 312"/>
            <p:cNvSpPr>
              <a:spLocks noChangeShapeType="1"/>
            </p:cNvSpPr>
            <p:nvPr/>
          </p:nvSpPr>
          <p:spPr bwMode="auto">
            <a:xfrm flipV="1">
              <a:off x="4697" y="1164"/>
              <a:ext cx="12" cy="23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59" name="Line 313"/>
            <p:cNvSpPr>
              <a:spLocks noChangeShapeType="1"/>
            </p:cNvSpPr>
            <p:nvPr/>
          </p:nvSpPr>
          <p:spPr bwMode="auto">
            <a:xfrm flipV="1">
              <a:off x="4709" y="1141"/>
              <a:ext cx="12" cy="23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60" name="Freeform 314"/>
            <p:cNvSpPr>
              <a:spLocks/>
            </p:cNvSpPr>
            <p:nvPr/>
          </p:nvSpPr>
          <p:spPr bwMode="auto">
            <a:xfrm>
              <a:off x="4721" y="1120"/>
              <a:ext cx="18" cy="21"/>
            </a:xfrm>
            <a:custGeom>
              <a:avLst/>
              <a:gdLst>
                <a:gd name="T0" fmla="*/ 0 w 18"/>
                <a:gd name="T1" fmla="*/ 66 h 66"/>
                <a:gd name="T2" fmla="*/ 6 w 18"/>
                <a:gd name="T3" fmla="*/ 30 h 66"/>
                <a:gd name="T4" fmla="*/ 18 w 18"/>
                <a:gd name="T5" fmla="*/ 0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66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61" name="Line 315"/>
            <p:cNvSpPr>
              <a:spLocks noChangeShapeType="1"/>
            </p:cNvSpPr>
            <p:nvPr/>
          </p:nvSpPr>
          <p:spPr bwMode="auto">
            <a:xfrm flipV="1">
              <a:off x="4739" y="1101"/>
              <a:ext cx="12" cy="19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62" name="Freeform 316"/>
            <p:cNvSpPr>
              <a:spLocks/>
            </p:cNvSpPr>
            <p:nvPr/>
          </p:nvSpPr>
          <p:spPr bwMode="auto">
            <a:xfrm>
              <a:off x="4751" y="1084"/>
              <a:ext cx="18" cy="17"/>
            </a:xfrm>
            <a:custGeom>
              <a:avLst/>
              <a:gdLst>
                <a:gd name="T0" fmla="*/ 0 w 18"/>
                <a:gd name="T1" fmla="*/ 54 h 54"/>
                <a:gd name="T2" fmla="*/ 6 w 18"/>
                <a:gd name="T3" fmla="*/ 24 h 54"/>
                <a:gd name="T4" fmla="*/ 18 w 18"/>
                <a:gd name="T5" fmla="*/ 0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54"/>
                  </a:moveTo>
                  <a:lnTo>
                    <a:pt x="6" y="24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63" name="Freeform 317"/>
            <p:cNvSpPr>
              <a:spLocks/>
            </p:cNvSpPr>
            <p:nvPr/>
          </p:nvSpPr>
          <p:spPr bwMode="auto">
            <a:xfrm>
              <a:off x="4769" y="1067"/>
              <a:ext cx="12" cy="17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24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24"/>
                  </a:lnTo>
                  <a:lnTo>
                    <a:pt x="12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64" name="Freeform 318"/>
            <p:cNvSpPr>
              <a:spLocks/>
            </p:cNvSpPr>
            <p:nvPr/>
          </p:nvSpPr>
          <p:spPr bwMode="auto">
            <a:xfrm>
              <a:off x="4781" y="1054"/>
              <a:ext cx="18" cy="13"/>
            </a:xfrm>
            <a:custGeom>
              <a:avLst/>
              <a:gdLst>
                <a:gd name="T0" fmla="*/ 0 w 18"/>
                <a:gd name="T1" fmla="*/ 42 h 42"/>
                <a:gd name="T2" fmla="*/ 6 w 18"/>
                <a:gd name="T3" fmla="*/ 18 h 42"/>
                <a:gd name="T4" fmla="*/ 18 w 18"/>
                <a:gd name="T5" fmla="*/ 0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42"/>
                  </a:moveTo>
                  <a:lnTo>
                    <a:pt x="6" y="18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65" name="Freeform 319"/>
            <p:cNvSpPr>
              <a:spLocks/>
            </p:cNvSpPr>
            <p:nvPr/>
          </p:nvSpPr>
          <p:spPr bwMode="auto">
            <a:xfrm>
              <a:off x="4799" y="1041"/>
              <a:ext cx="12" cy="13"/>
            </a:xfrm>
            <a:custGeom>
              <a:avLst/>
              <a:gdLst>
                <a:gd name="T0" fmla="*/ 0 w 12"/>
                <a:gd name="T1" fmla="*/ 42 h 42"/>
                <a:gd name="T2" fmla="*/ 6 w 12"/>
                <a:gd name="T3" fmla="*/ 18 h 42"/>
                <a:gd name="T4" fmla="*/ 12 w 12"/>
                <a:gd name="T5" fmla="*/ 0 h 42"/>
                <a:gd name="T6" fmla="*/ 0 60000 65536"/>
                <a:gd name="T7" fmla="*/ 0 60000 65536"/>
                <a:gd name="T8" fmla="*/ 0 60000 65536"/>
                <a:gd name="T9" fmla="*/ 0 w 12"/>
                <a:gd name="T10" fmla="*/ 0 h 42"/>
                <a:gd name="T11" fmla="*/ 12 w 12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2">
                  <a:moveTo>
                    <a:pt x="0" y="42"/>
                  </a:moveTo>
                  <a:lnTo>
                    <a:pt x="6" y="18"/>
                  </a:lnTo>
                  <a:lnTo>
                    <a:pt x="12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66" name="Line 320"/>
            <p:cNvSpPr>
              <a:spLocks noChangeShapeType="1"/>
            </p:cNvSpPr>
            <p:nvPr/>
          </p:nvSpPr>
          <p:spPr bwMode="auto">
            <a:xfrm flipV="1">
              <a:off x="4811" y="1031"/>
              <a:ext cx="12" cy="1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67" name="Freeform 321"/>
            <p:cNvSpPr>
              <a:spLocks/>
            </p:cNvSpPr>
            <p:nvPr/>
          </p:nvSpPr>
          <p:spPr bwMode="auto">
            <a:xfrm>
              <a:off x="4823" y="1024"/>
              <a:ext cx="18" cy="7"/>
            </a:xfrm>
            <a:custGeom>
              <a:avLst/>
              <a:gdLst>
                <a:gd name="T0" fmla="*/ 0 w 18"/>
                <a:gd name="T1" fmla="*/ 24 h 24"/>
                <a:gd name="T2" fmla="*/ 6 w 18"/>
                <a:gd name="T3" fmla="*/ 12 h 24"/>
                <a:gd name="T4" fmla="*/ 18 w 18"/>
                <a:gd name="T5" fmla="*/ 0 h 24"/>
                <a:gd name="T6" fmla="*/ 0 60000 65536"/>
                <a:gd name="T7" fmla="*/ 0 60000 65536"/>
                <a:gd name="T8" fmla="*/ 0 60000 65536"/>
                <a:gd name="T9" fmla="*/ 0 w 18"/>
                <a:gd name="T10" fmla="*/ 0 h 24"/>
                <a:gd name="T11" fmla="*/ 18 w 1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4">
                  <a:moveTo>
                    <a:pt x="0" y="24"/>
                  </a:moveTo>
                  <a:lnTo>
                    <a:pt x="6" y="12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68" name="Freeform 322"/>
            <p:cNvSpPr>
              <a:spLocks/>
            </p:cNvSpPr>
            <p:nvPr/>
          </p:nvSpPr>
          <p:spPr bwMode="auto">
            <a:xfrm>
              <a:off x="4841" y="1018"/>
              <a:ext cx="12" cy="6"/>
            </a:xfrm>
            <a:custGeom>
              <a:avLst/>
              <a:gdLst>
                <a:gd name="T0" fmla="*/ 0 w 12"/>
                <a:gd name="T1" fmla="*/ 18 h 18"/>
                <a:gd name="T2" fmla="*/ 6 w 12"/>
                <a:gd name="T3" fmla="*/ 6 h 18"/>
                <a:gd name="T4" fmla="*/ 12 w 12"/>
                <a:gd name="T5" fmla="*/ 0 h 18"/>
                <a:gd name="T6" fmla="*/ 0 60000 65536"/>
                <a:gd name="T7" fmla="*/ 0 60000 65536"/>
                <a:gd name="T8" fmla="*/ 0 60000 65536"/>
                <a:gd name="T9" fmla="*/ 0 w 12"/>
                <a:gd name="T10" fmla="*/ 0 h 18"/>
                <a:gd name="T11" fmla="*/ 12 w 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8">
                  <a:moveTo>
                    <a:pt x="0" y="18"/>
                  </a:moveTo>
                  <a:lnTo>
                    <a:pt x="6" y="6"/>
                  </a:lnTo>
                  <a:lnTo>
                    <a:pt x="12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69" name="Freeform 323"/>
            <p:cNvSpPr>
              <a:spLocks/>
            </p:cNvSpPr>
            <p:nvPr/>
          </p:nvSpPr>
          <p:spPr bwMode="auto">
            <a:xfrm>
              <a:off x="4853" y="1016"/>
              <a:ext cx="18" cy="2"/>
            </a:xfrm>
            <a:custGeom>
              <a:avLst/>
              <a:gdLst>
                <a:gd name="T0" fmla="*/ 0 w 18"/>
                <a:gd name="T1" fmla="*/ 6 h 6"/>
                <a:gd name="T2" fmla="*/ 6 w 18"/>
                <a:gd name="T3" fmla="*/ 0 h 6"/>
                <a:gd name="T4" fmla="*/ 18 w 18"/>
                <a:gd name="T5" fmla="*/ 0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6"/>
                  </a:moveTo>
                  <a:lnTo>
                    <a:pt x="6" y="0"/>
                  </a:lnTo>
                  <a:lnTo>
                    <a:pt x="18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70" name="Line 324"/>
            <p:cNvSpPr>
              <a:spLocks noChangeShapeType="1"/>
            </p:cNvSpPr>
            <p:nvPr/>
          </p:nvSpPr>
          <p:spPr bwMode="auto">
            <a:xfrm>
              <a:off x="4871" y="1016"/>
              <a:ext cx="1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71" name="Line 325"/>
            <p:cNvSpPr>
              <a:spLocks noChangeShapeType="1"/>
            </p:cNvSpPr>
            <p:nvPr/>
          </p:nvSpPr>
          <p:spPr bwMode="auto">
            <a:xfrm>
              <a:off x="4883" y="1016"/>
              <a:ext cx="18" cy="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398" name="Line 326"/>
          <p:cNvSpPr>
            <a:spLocks noChangeShapeType="1"/>
          </p:cNvSpPr>
          <p:nvPr/>
        </p:nvSpPr>
        <p:spPr bwMode="auto">
          <a:xfrm>
            <a:off x="5094288" y="1798638"/>
            <a:ext cx="7651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Text Box 327"/>
          <p:cNvSpPr txBox="1">
            <a:spLocks noChangeArrowheads="1"/>
          </p:cNvSpPr>
          <p:nvPr/>
        </p:nvSpPr>
        <p:spPr bwMode="auto">
          <a:xfrm>
            <a:off x="2576513" y="2308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400" name="Text Box 328"/>
          <p:cNvSpPr txBox="1">
            <a:spLocks noChangeArrowheads="1"/>
          </p:cNvSpPr>
          <p:nvPr/>
        </p:nvSpPr>
        <p:spPr bwMode="auto">
          <a:xfrm>
            <a:off x="4852988" y="1831975"/>
            <a:ext cx="169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if k positive</a:t>
            </a:r>
          </a:p>
        </p:txBody>
      </p:sp>
      <p:sp>
        <p:nvSpPr>
          <p:cNvPr id="59401" name="Line 329"/>
          <p:cNvSpPr>
            <a:spLocks noChangeShapeType="1"/>
          </p:cNvSpPr>
          <p:nvPr/>
        </p:nvSpPr>
        <p:spPr bwMode="auto">
          <a:xfrm flipH="1">
            <a:off x="2824163" y="812800"/>
            <a:ext cx="68262" cy="757238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Line 330"/>
          <p:cNvSpPr>
            <a:spLocks noChangeShapeType="1"/>
          </p:cNvSpPr>
          <p:nvPr/>
        </p:nvSpPr>
        <p:spPr bwMode="auto">
          <a:xfrm flipH="1">
            <a:off x="4884738" y="771525"/>
            <a:ext cx="303212" cy="5603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Line 331"/>
          <p:cNvSpPr>
            <a:spLocks noChangeShapeType="1"/>
          </p:cNvSpPr>
          <p:nvPr/>
        </p:nvSpPr>
        <p:spPr bwMode="auto">
          <a:xfrm>
            <a:off x="2668588" y="1306513"/>
            <a:ext cx="0" cy="1128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Text Box 332"/>
          <p:cNvSpPr txBox="1">
            <a:spLocks noChangeArrowheads="1"/>
          </p:cNvSpPr>
          <p:nvPr/>
        </p:nvSpPr>
        <p:spPr bwMode="auto">
          <a:xfrm>
            <a:off x="2268538" y="2281238"/>
            <a:ext cx="85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 = 0</a:t>
            </a:r>
          </a:p>
        </p:txBody>
      </p:sp>
      <p:sp>
        <p:nvSpPr>
          <p:cNvPr id="59405" name="Text Box 333"/>
          <p:cNvSpPr txBox="1">
            <a:spLocks noChangeArrowheads="1"/>
          </p:cNvSpPr>
          <p:nvPr/>
        </p:nvSpPr>
        <p:spPr bwMode="auto">
          <a:xfrm>
            <a:off x="3457575" y="2228850"/>
            <a:ext cx="85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 = L</a:t>
            </a:r>
          </a:p>
        </p:txBody>
      </p:sp>
      <p:sp>
        <p:nvSpPr>
          <p:cNvPr id="59406" name="Line 334"/>
          <p:cNvSpPr>
            <a:spLocks noChangeShapeType="1"/>
          </p:cNvSpPr>
          <p:nvPr/>
        </p:nvSpPr>
        <p:spPr bwMode="auto">
          <a:xfrm flipV="1">
            <a:off x="3862388" y="14271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351" name="Text Box 335"/>
          <p:cNvSpPr txBox="1">
            <a:spLocks noChangeArrowheads="1"/>
          </p:cNvSpPr>
          <p:nvPr/>
        </p:nvSpPr>
        <p:spPr bwMode="auto">
          <a:xfrm>
            <a:off x="210851" y="5519434"/>
            <a:ext cx="8689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Ans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B</a:t>
            </a:r>
            <a:r>
              <a:rPr lang="en-US" dirty="0" smtClean="0">
                <a:solidFill>
                  <a:schemeClr val="accent2"/>
                </a:solidFill>
              </a:rPr>
              <a:t> -</a:t>
            </a:r>
            <a:r>
              <a:rPr lang="en-US" dirty="0" smtClean="0"/>
              <a:t> </a:t>
            </a:r>
            <a:r>
              <a:rPr lang="en-US" dirty="0" err="1" smtClean="0"/>
              <a:t>Prob</a:t>
            </a:r>
            <a:r>
              <a:rPr lang="en-US" dirty="0" smtClean="0"/>
              <a:t> </a:t>
            </a:r>
            <a:r>
              <a:rPr lang="en-US" dirty="0"/>
              <a:t>~</a:t>
            </a:r>
            <a:r>
              <a:rPr lang="en-US" dirty="0" smtClean="0"/>
              <a:t> </a:t>
            </a:r>
            <a:r>
              <a:rPr lang="en-US" dirty="0" err="1" smtClean="0"/>
              <a:t>ψ</a:t>
            </a:r>
            <a:r>
              <a:rPr lang="en-US" dirty="0" smtClean="0">
                <a:sym typeface="Symbol" charset="2"/>
              </a:rPr>
              <a:t>*</a:t>
            </a:r>
            <a:r>
              <a:rPr lang="en-US" dirty="0" err="1" smtClean="0">
                <a:sym typeface="Symbol" charset="2"/>
              </a:rPr>
              <a:t>ψ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>
                <a:sym typeface="Symbol" charset="2"/>
              </a:rPr>
              <a:t>= A</a:t>
            </a:r>
            <a:r>
              <a:rPr lang="en-US" baseline="30000" dirty="0">
                <a:sym typeface="Symbol" charset="2"/>
              </a:rPr>
              <a:t>2</a:t>
            </a:r>
            <a:r>
              <a:rPr lang="en-US" dirty="0">
                <a:sym typeface="Symbol" charset="2"/>
              </a:rPr>
              <a:t>cos</a:t>
            </a:r>
            <a:r>
              <a:rPr lang="en-US" baseline="30000" dirty="0">
                <a:sym typeface="Symbol" charset="2"/>
              </a:rPr>
              <a:t>2</a:t>
            </a:r>
            <a:r>
              <a:rPr lang="en-US" dirty="0">
                <a:sym typeface="Symbol" charset="2"/>
              </a:rPr>
              <a:t>(kx</a:t>
            </a:r>
            <a:r>
              <a:rPr lang="en-US" dirty="0" smtClean="0">
                <a:sym typeface="Symbol" charset="2"/>
              </a:rPr>
              <a:t>-ωt</a:t>
            </a:r>
            <a:r>
              <a:rPr lang="en-US" dirty="0">
                <a:sym typeface="Symbol" charset="2"/>
              </a:rPr>
              <a:t>) +A</a:t>
            </a:r>
            <a:r>
              <a:rPr lang="en-US" baseline="30000" dirty="0">
                <a:sym typeface="Symbol" charset="2"/>
              </a:rPr>
              <a:t>2</a:t>
            </a:r>
            <a:r>
              <a:rPr lang="en-US" dirty="0">
                <a:sym typeface="Symbol" charset="2"/>
              </a:rPr>
              <a:t>sin</a:t>
            </a:r>
            <a:r>
              <a:rPr lang="en-US" baseline="30000" dirty="0">
                <a:sym typeface="Symbol" charset="2"/>
              </a:rPr>
              <a:t>2</a:t>
            </a:r>
            <a:r>
              <a:rPr lang="en-US" dirty="0">
                <a:sym typeface="Symbol" charset="2"/>
              </a:rPr>
              <a:t>(kx</a:t>
            </a:r>
            <a:r>
              <a:rPr lang="en-US" dirty="0" smtClean="0">
                <a:sym typeface="Symbol" charset="2"/>
              </a:rPr>
              <a:t>-ωt</a:t>
            </a:r>
            <a:r>
              <a:rPr lang="en-US" dirty="0">
                <a:sym typeface="Symbol" charset="2"/>
              </a:rPr>
              <a:t>)= A</a:t>
            </a:r>
            <a:r>
              <a:rPr lang="en-US" baseline="30000" dirty="0">
                <a:sym typeface="Symbol" charset="2"/>
              </a:rPr>
              <a:t>2</a:t>
            </a:r>
            <a:r>
              <a:rPr lang="en-US" dirty="0">
                <a:sym typeface="Symbol" charset="2"/>
              </a:rPr>
              <a:t>,</a:t>
            </a:r>
          </a:p>
          <a:p>
            <a:r>
              <a:rPr lang="en-US" dirty="0">
                <a:sym typeface="Symbol" charset="2"/>
              </a:rPr>
              <a:t>             so constant and equal, all x, </a:t>
            </a:r>
            <a:r>
              <a:rPr lang="en-US" dirty="0" err="1">
                <a:sym typeface="Symbol" charset="2"/>
              </a:rPr>
              <a:t>t</a:t>
            </a:r>
            <a:r>
              <a:rPr lang="en-US" dirty="0">
                <a:sym typeface="Symbol" charset="2"/>
              </a:rPr>
              <a:t>.                                      </a:t>
            </a:r>
          </a:p>
        </p:txBody>
      </p:sp>
      <p:sp>
        <p:nvSpPr>
          <p:cNvPr id="59408" name="Text Box 337"/>
          <p:cNvSpPr txBox="1">
            <a:spLocks noChangeArrowheads="1"/>
          </p:cNvSpPr>
          <p:nvPr/>
        </p:nvSpPr>
        <p:spPr bwMode="auto">
          <a:xfrm>
            <a:off x="623888" y="-44450"/>
            <a:ext cx="687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electron in free space or long wire with no voltage</a:t>
            </a: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573088" y="371475"/>
          <a:ext cx="7108825" cy="423863"/>
        </p:xfrm>
        <a:graphic>
          <a:graphicData uri="http://schemas.openxmlformats.org/presentationml/2006/ole">
            <p:oleObj spid="_x0000_s124930" name="Equation" r:id="rId4" imgW="2451100" imgH="165100" progId="Equation.DSMT4">
              <p:embed/>
            </p:oleObj>
          </a:graphicData>
        </a:graphic>
      </p:graphicFrame>
      <p:sp>
        <p:nvSpPr>
          <p:cNvPr id="59410" name="Line 341"/>
          <p:cNvSpPr>
            <a:spLocks noChangeShapeType="1"/>
          </p:cNvSpPr>
          <p:nvPr/>
        </p:nvSpPr>
        <p:spPr bwMode="auto">
          <a:xfrm>
            <a:off x="2260600" y="774700"/>
            <a:ext cx="22225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1" name="Line 342"/>
          <p:cNvSpPr>
            <a:spLocks noChangeShapeType="1"/>
          </p:cNvSpPr>
          <p:nvPr/>
        </p:nvSpPr>
        <p:spPr bwMode="auto">
          <a:xfrm>
            <a:off x="5219700" y="774700"/>
            <a:ext cx="2222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/>
      <p:bldP spid="21435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8"/>
          <p:cNvGrpSpPr>
            <a:grpSpLocks/>
          </p:cNvGrpSpPr>
          <p:nvPr/>
        </p:nvGrpSpPr>
        <p:grpSpPr bwMode="auto">
          <a:xfrm>
            <a:off x="766763" y="3546475"/>
            <a:ext cx="7727950" cy="2292350"/>
            <a:chOff x="483" y="2234"/>
            <a:chExt cx="4868" cy="1444"/>
          </a:xfrm>
        </p:grpSpPr>
        <p:graphicFrame>
          <p:nvGraphicFramePr>
            <p:cNvPr id="61442" name="Object 2"/>
            <p:cNvGraphicFramePr>
              <a:graphicFrameLocks noChangeAspect="1"/>
            </p:cNvGraphicFramePr>
            <p:nvPr/>
          </p:nvGraphicFramePr>
          <p:xfrm>
            <a:off x="1067" y="2866"/>
            <a:ext cx="3013" cy="812"/>
          </p:xfrm>
          <a:graphic>
            <a:graphicData uri="http://schemas.openxmlformats.org/presentationml/2006/ole">
              <p:oleObj spid="_x0000_s126978" name="Equation" r:id="rId4" imgW="1460500" imgH="393700" progId="Equation.DSMT4">
                <p:embed/>
              </p:oleObj>
            </a:graphicData>
          </a:graphic>
        </p:graphicFrame>
        <p:sp>
          <p:nvSpPr>
            <p:cNvPr id="61936" name="Text Box 4"/>
            <p:cNvSpPr txBox="1">
              <a:spLocks noChangeArrowheads="1"/>
            </p:cNvSpPr>
            <p:nvPr/>
          </p:nvSpPr>
          <p:spPr bwMode="auto">
            <a:xfrm>
              <a:off x="483" y="2234"/>
              <a:ext cx="4868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if </a:t>
              </a:r>
              <a:r>
                <a:rPr lang="en-US" dirty="0" err="1"/>
                <a:t>V</a:t>
              </a:r>
              <a:r>
                <a:rPr lang="en-US" dirty="0"/>
                <a:t>=0, then </a:t>
              </a:r>
              <a:r>
                <a:rPr lang="en-US" dirty="0" err="1"/>
                <a:t>E</a:t>
              </a:r>
              <a:r>
                <a:rPr lang="en-US" dirty="0"/>
                <a:t>= Kinetic</a:t>
              </a:r>
              <a:r>
                <a:rPr lang="en-US" dirty="0" smtClean="0"/>
                <a:t> Energy</a:t>
              </a:r>
              <a:r>
                <a:rPr lang="en-US" dirty="0"/>
                <a:t>.  </a:t>
              </a:r>
            </a:p>
            <a:p>
              <a:endParaRPr lang="en-US" sz="1000" dirty="0"/>
            </a:p>
            <a:p>
              <a:r>
                <a:rPr lang="en-US" dirty="0"/>
                <a:t>So first term in </a:t>
              </a:r>
              <a:r>
                <a:rPr lang="en-US" dirty="0" err="1" smtClean="0"/>
                <a:t>Schöd</a:t>
              </a:r>
              <a:r>
                <a:rPr lang="en-US" dirty="0"/>
                <a:t>. Eq. is always just kinetic energy!</a:t>
              </a:r>
            </a:p>
          </p:txBody>
        </p:sp>
      </p:grp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382588" y="153988"/>
            <a:ext cx="8566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 Which free electron has more kinetic energy? </a:t>
            </a:r>
          </a:p>
          <a:p>
            <a:r>
              <a:rPr lang="en-US" dirty="0" smtClean="0"/>
              <a:t>	A) 1	</a:t>
            </a:r>
            <a:r>
              <a:rPr lang="en-US" dirty="0" err="1" smtClean="0"/>
              <a:t>B</a:t>
            </a:r>
            <a:r>
              <a:rPr lang="en-US" dirty="0" smtClean="0"/>
              <a:t>) 2	 </a:t>
            </a:r>
            <a:r>
              <a:rPr lang="en-US" dirty="0" err="1" smtClean="0"/>
              <a:t>C</a:t>
            </a:r>
            <a:r>
              <a:rPr lang="en-US" dirty="0" smtClean="0"/>
              <a:t>) Same</a:t>
            </a:r>
            <a:endParaRPr lang="en-US" dirty="0"/>
          </a:p>
        </p:txBody>
      </p:sp>
      <p:grpSp>
        <p:nvGrpSpPr>
          <p:cNvPr id="3" name="Group 328"/>
          <p:cNvGrpSpPr>
            <a:grpSpLocks/>
          </p:cNvGrpSpPr>
          <p:nvPr/>
        </p:nvGrpSpPr>
        <p:grpSpPr bwMode="auto">
          <a:xfrm>
            <a:off x="1368425" y="1270000"/>
            <a:ext cx="6591300" cy="804863"/>
            <a:chOff x="862" y="800"/>
            <a:chExt cx="4152" cy="507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862" y="808"/>
              <a:ext cx="2328" cy="499"/>
              <a:chOff x="1296" y="1350"/>
              <a:chExt cx="2328" cy="1579"/>
            </a:xfrm>
          </p:grpSpPr>
          <p:sp>
            <p:nvSpPr>
              <p:cNvPr id="61776" name="Line 7"/>
              <p:cNvSpPr>
                <a:spLocks noChangeShapeType="1"/>
              </p:cNvSpPr>
              <p:nvPr/>
            </p:nvSpPr>
            <p:spPr bwMode="auto">
              <a:xfrm>
                <a:off x="1296" y="2922"/>
                <a:ext cx="12" cy="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77" name="Line 8"/>
              <p:cNvSpPr>
                <a:spLocks noChangeShapeType="1"/>
              </p:cNvSpPr>
              <p:nvPr/>
            </p:nvSpPr>
            <p:spPr bwMode="auto">
              <a:xfrm>
                <a:off x="1308" y="2928"/>
                <a:ext cx="12" cy="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78" name="Freeform 9"/>
              <p:cNvSpPr>
                <a:spLocks/>
              </p:cNvSpPr>
              <p:nvPr/>
            </p:nvSpPr>
            <p:spPr bwMode="auto">
              <a:xfrm>
                <a:off x="1320" y="292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6 w 18"/>
                  <a:gd name="T3" fmla="*/ 6 h 6"/>
                  <a:gd name="T4" fmla="*/ 18 w 1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"/>
                  <a:gd name="T11" fmla="*/ 18 w 1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">
                    <a:moveTo>
                      <a:pt x="0" y="6"/>
                    </a:moveTo>
                    <a:lnTo>
                      <a:pt x="6" y="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79" name="Freeform 10"/>
              <p:cNvSpPr>
                <a:spLocks/>
              </p:cNvSpPr>
              <p:nvPr/>
            </p:nvSpPr>
            <p:spPr bwMode="auto">
              <a:xfrm>
                <a:off x="1338" y="2904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6 w 12"/>
                  <a:gd name="T3" fmla="*/ 12 h 18"/>
                  <a:gd name="T4" fmla="*/ 12 w 12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8"/>
                  <a:gd name="T11" fmla="*/ 12 w 12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8">
                    <a:moveTo>
                      <a:pt x="0" y="18"/>
                    </a:moveTo>
                    <a:lnTo>
                      <a:pt x="6" y="12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80" name="Freeform 11"/>
              <p:cNvSpPr>
                <a:spLocks/>
              </p:cNvSpPr>
              <p:nvPr/>
            </p:nvSpPr>
            <p:spPr bwMode="auto">
              <a:xfrm>
                <a:off x="1350" y="2880"/>
                <a:ext cx="18" cy="24"/>
              </a:xfrm>
              <a:custGeom>
                <a:avLst/>
                <a:gdLst>
                  <a:gd name="T0" fmla="*/ 0 w 18"/>
                  <a:gd name="T1" fmla="*/ 24 h 24"/>
                  <a:gd name="T2" fmla="*/ 6 w 18"/>
                  <a:gd name="T3" fmla="*/ 12 h 24"/>
                  <a:gd name="T4" fmla="*/ 18 w 18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4"/>
                  <a:gd name="T11" fmla="*/ 18 w 18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4">
                    <a:moveTo>
                      <a:pt x="0" y="24"/>
                    </a:moveTo>
                    <a:lnTo>
                      <a:pt x="6" y="12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81" name="Line 12"/>
              <p:cNvSpPr>
                <a:spLocks noChangeShapeType="1"/>
              </p:cNvSpPr>
              <p:nvPr/>
            </p:nvSpPr>
            <p:spPr bwMode="auto">
              <a:xfrm flipV="1">
                <a:off x="1368" y="2850"/>
                <a:ext cx="12" cy="3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82" name="Freeform 13"/>
              <p:cNvSpPr>
                <a:spLocks/>
              </p:cNvSpPr>
              <p:nvPr/>
            </p:nvSpPr>
            <p:spPr bwMode="auto">
              <a:xfrm>
                <a:off x="1380" y="2808"/>
                <a:ext cx="12" cy="42"/>
              </a:xfrm>
              <a:custGeom>
                <a:avLst/>
                <a:gdLst>
                  <a:gd name="T0" fmla="*/ 0 w 12"/>
                  <a:gd name="T1" fmla="*/ 42 h 42"/>
                  <a:gd name="T2" fmla="*/ 6 w 12"/>
                  <a:gd name="T3" fmla="*/ 24 h 42"/>
                  <a:gd name="T4" fmla="*/ 12 w 12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42"/>
                  <a:gd name="T11" fmla="*/ 12 w 12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42">
                    <a:moveTo>
                      <a:pt x="0" y="42"/>
                    </a:moveTo>
                    <a:lnTo>
                      <a:pt x="6" y="24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83" name="Freeform 14"/>
              <p:cNvSpPr>
                <a:spLocks/>
              </p:cNvSpPr>
              <p:nvPr/>
            </p:nvSpPr>
            <p:spPr bwMode="auto">
              <a:xfrm>
                <a:off x="1392" y="2766"/>
                <a:ext cx="18" cy="42"/>
              </a:xfrm>
              <a:custGeom>
                <a:avLst/>
                <a:gdLst>
                  <a:gd name="T0" fmla="*/ 0 w 18"/>
                  <a:gd name="T1" fmla="*/ 42 h 42"/>
                  <a:gd name="T2" fmla="*/ 6 w 18"/>
                  <a:gd name="T3" fmla="*/ 24 h 42"/>
                  <a:gd name="T4" fmla="*/ 18 w 18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42"/>
                  <a:gd name="T11" fmla="*/ 18 w 18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42">
                    <a:moveTo>
                      <a:pt x="0" y="42"/>
                    </a:moveTo>
                    <a:lnTo>
                      <a:pt x="6" y="24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84" name="Freeform 15"/>
              <p:cNvSpPr>
                <a:spLocks/>
              </p:cNvSpPr>
              <p:nvPr/>
            </p:nvSpPr>
            <p:spPr bwMode="auto">
              <a:xfrm>
                <a:off x="1410" y="2712"/>
                <a:ext cx="12" cy="54"/>
              </a:xfrm>
              <a:custGeom>
                <a:avLst/>
                <a:gdLst>
                  <a:gd name="T0" fmla="*/ 0 w 12"/>
                  <a:gd name="T1" fmla="*/ 54 h 54"/>
                  <a:gd name="T2" fmla="*/ 6 w 12"/>
                  <a:gd name="T3" fmla="*/ 30 h 54"/>
                  <a:gd name="T4" fmla="*/ 12 w 12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4"/>
                  <a:gd name="T11" fmla="*/ 12 w 1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4">
                    <a:moveTo>
                      <a:pt x="0" y="54"/>
                    </a:moveTo>
                    <a:lnTo>
                      <a:pt x="6" y="30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85" name="Freeform 16"/>
              <p:cNvSpPr>
                <a:spLocks/>
              </p:cNvSpPr>
              <p:nvPr/>
            </p:nvSpPr>
            <p:spPr bwMode="auto">
              <a:xfrm>
                <a:off x="1422" y="2658"/>
                <a:ext cx="18" cy="54"/>
              </a:xfrm>
              <a:custGeom>
                <a:avLst/>
                <a:gdLst>
                  <a:gd name="T0" fmla="*/ 0 w 18"/>
                  <a:gd name="T1" fmla="*/ 54 h 54"/>
                  <a:gd name="T2" fmla="*/ 6 w 18"/>
                  <a:gd name="T3" fmla="*/ 30 h 54"/>
                  <a:gd name="T4" fmla="*/ 18 w 18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54"/>
                  <a:gd name="T11" fmla="*/ 18 w 18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54">
                    <a:moveTo>
                      <a:pt x="0" y="54"/>
                    </a:moveTo>
                    <a:lnTo>
                      <a:pt x="6" y="30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86" name="Line 17"/>
              <p:cNvSpPr>
                <a:spLocks noChangeShapeType="1"/>
              </p:cNvSpPr>
              <p:nvPr/>
            </p:nvSpPr>
            <p:spPr bwMode="auto">
              <a:xfrm flipV="1">
                <a:off x="1440" y="2598"/>
                <a:ext cx="12" cy="6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87" name="Freeform 18"/>
              <p:cNvSpPr>
                <a:spLocks/>
              </p:cNvSpPr>
              <p:nvPr/>
            </p:nvSpPr>
            <p:spPr bwMode="auto">
              <a:xfrm>
                <a:off x="1452" y="2532"/>
                <a:ext cx="18" cy="66"/>
              </a:xfrm>
              <a:custGeom>
                <a:avLst/>
                <a:gdLst>
                  <a:gd name="T0" fmla="*/ 0 w 18"/>
                  <a:gd name="T1" fmla="*/ 66 h 66"/>
                  <a:gd name="T2" fmla="*/ 6 w 18"/>
                  <a:gd name="T3" fmla="*/ 36 h 66"/>
                  <a:gd name="T4" fmla="*/ 18 w 18"/>
                  <a:gd name="T5" fmla="*/ 0 h 6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6"/>
                  <a:gd name="T11" fmla="*/ 18 w 18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6">
                    <a:moveTo>
                      <a:pt x="0" y="66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88" name="Line 19"/>
              <p:cNvSpPr>
                <a:spLocks noChangeShapeType="1"/>
              </p:cNvSpPr>
              <p:nvPr/>
            </p:nvSpPr>
            <p:spPr bwMode="auto">
              <a:xfrm flipV="1">
                <a:off x="1470" y="2460"/>
                <a:ext cx="12" cy="7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89" name="Line 20"/>
              <p:cNvSpPr>
                <a:spLocks noChangeShapeType="1"/>
              </p:cNvSpPr>
              <p:nvPr/>
            </p:nvSpPr>
            <p:spPr bwMode="auto">
              <a:xfrm flipV="1">
                <a:off x="1482" y="2388"/>
                <a:ext cx="12" cy="7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90" name="Freeform 21"/>
              <p:cNvSpPr>
                <a:spLocks/>
              </p:cNvSpPr>
              <p:nvPr/>
            </p:nvSpPr>
            <p:spPr bwMode="auto">
              <a:xfrm>
                <a:off x="1494" y="2310"/>
                <a:ext cx="18" cy="78"/>
              </a:xfrm>
              <a:custGeom>
                <a:avLst/>
                <a:gdLst>
                  <a:gd name="T0" fmla="*/ 0 w 18"/>
                  <a:gd name="T1" fmla="*/ 78 h 78"/>
                  <a:gd name="T2" fmla="*/ 6 w 18"/>
                  <a:gd name="T3" fmla="*/ 42 h 78"/>
                  <a:gd name="T4" fmla="*/ 18 w 18"/>
                  <a:gd name="T5" fmla="*/ 0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78"/>
                    </a:moveTo>
                    <a:lnTo>
                      <a:pt x="6" y="42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91" name="Line 22"/>
              <p:cNvSpPr>
                <a:spLocks noChangeShapeType="1"/>
              </p:cNvSpPr>
              <p:nvPr/>
            </p:nvSpPr>
            <p:spPr bwMode="auto">
              <a:xfrm flipV="1">
                <a:off x="1512" y="2232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92" name="Freeform 23"/>
              <p:cNvSpPr>
                <a:spLocks/>
              </p:cNvSpPr>
              <p:nvPr/>
            </p:nvSpPr>
            <p:spPr bwMode="auto">
              <a:xfrm>
                <a:off x="1524" y="2154"/>
                <a:ext cx="18" cy="78"/>
              </a:xfrm>
              <a:custGeom>
                <a:avLst/>
                <a:gdLst>
                  <a:gd name="T0" fmla="*/ 0 w 18"/>
                  <a:gd name="T1" fmla="*/ 78 h 78"/>
                  <a:gd name="T2" fmla="*/ 6 w 18"/>
                  <a:gd name="T3" fmla="*/ 36 h 78"/>
                  <a:gd name="T4" fmla="*/ 18 w 18"/>
                  <a:gd name="T5" fmla="*/ 0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78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93" name="Line 24"/>
              <p:cNvSpPr>
                <a:spLocks noChangeShapeType="1"/>
              </p:cNvSpPr>
              <p:nvPr/>
            </p:nvSpPr>
            <p:spPr bwMode="auto">
              <a:xfrm flipV="1">
                <a:off x="1542" y="2076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94" name="Freeform 25"/>
              <p:cNvSpPr>
                <a:spLocks/>
              </p:cNvSpPr>
              <p:nvPr/>
            </p:nvSpPr>
            <p:spPr bwMode="auto">
              <a:xfrm>
                <a:off x="1554" y="1998"/>
                <a:ext cx="18" cy="78"/>
              </a:xfrm>
              <a:custGeom>
                <a:avLst/>
                <a:gdLst>
                  <a:gd name="T0" fmla="*/ 0 w 18"/>
                  <a:gd name="T1" fmla="*/ 78 h 78"/>
                  <a:gd name="T2" fmla="*/ 6 w 18"/>
                  <a:gd name="T3" fmla="*/ 36 h 78"/>
                  <a:gd name="T4" fmla="*/ 18 w 18"/>
                  <a:gd name="T5" fmla="*/ 0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78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95" name="Line 26"/>
              <p:cNvSpPr>
                <a:spLocks noChangeShapeType="1"/>
              </p:cNvSpPr>
              <p:nvPr/>
            </p:nvSpPr>
            <p:spPr bwMode="auto">
              <a:xfrm flipV="1">
                <a:off x="1572" y="1920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96" name="Line 27"/>
              <p:cNvSpPr>
                <a:spLocks noChangeShapeType="1"/>
              </p:cNvSpPr>
              <p:nvPr/>
            </p:nvSpPr>
            <p:spPr bwMode="auto">
              <a:xfrm flipV="1">
                <a:off x="1584" y="1842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97" name="Freeform 28"/>
              <p:cNvSpPr>
                <a:spLocks/>
              </p:cNvSpPr>
              <p:nvPr/>
            </p:nvSpPr>
            <p:spPr bwMode="auto">
              <a:xfrm>
                <a:off x="1596" y="1770"/>
                <a:ext cx="18" cy="72"/>
              </a:xfrm>
              <a:custGeom>
                <a:avLst/>
                <a:gdLst>
                  <a:gd name="T0" fmla="*/ 0 w 18"/>
                  <a:gd name="T1" fmla="*/ 72 h 72"/>
                  <a:gd name="T2" fmla="*/ 6 w 18"/>
                  <a:gd name="T3" fmla="*/ 36 h 72"/>
                  <a:gd name="T4" fmla="*/ 18 w 18"/>
                  <a:gd name="T5" fmla="*/ 0 h 7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2"/>
                  <a:gd name="T11" fmla="*/ 18 w 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2">
                    <a:moveTo>
                      <a:pt x="0" y="72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98" name="Line 29"/>
              <p:cNvSpPr>
                <a:spLocks noChangeShapeType="1"/>
              </p:cNvSpPr>
              <p:nvPr/>
            </p:nvSpPr>
            <p:spPr bwMode="auto">
              <a:xfrm flipV="1">
                <a:off x="1614" y="1704"/>
                <a:ext cx="12" cy="6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99" name="Freeform 30"/>
              <p:cNvSpPr>
                <a:spLocks/>
              </p:cNvSpPr>
              <p:nvPr/>
            </p:nvSpPr>
            <p:spPr bwMode="auto">
              <a:xfrm>
                <a:off x="1626" y="1638"/>
                <a:ext cx="18" cy="66"/>
              </a:xfrm>
              <a:custGeom>
                <a:avLst/>
                <a:gdLst>
                  <a:gd name="T0" fmla="*/ 0 w 18"/>
                  <a:gd name="T1" fmla="*/ 66 h 66"/>
                  <a:gd name="T2" fmla="*/ 6 w 18"/>
                  <a:gd name="T3" fmla="*/ 30 h 66"/>
                  <a:gd name="T4" fmla="*/ 18 w 18"/>
                  <a:gd name="T5" fmla="*/ 0 h 6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6"/>
                  <a:gd name="T11" fmla="*/ 18 w 18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6">
                    <a:moveTo>
                      <a:pt x="0" y="66"/>
                    </a:moveTo>
                    <a:lnTo>
                      <a:pt x="6" y="30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00" name="Freeform 31"/>
              <p:cNvSpPr>
                <a:spLocks/>
              </p:cNvSpPr>
              <p:nvPr/>
            </p:nvSpPr>
            <p:spPr bwMode="auto">
              <a:xfrm>
                <a:off x="1644" y="1584"/>
                <a:ext cx="12" cy="54"/>
              </a:xfrm>
              <a:custGeom>
                <a:avLst/>
                <a:gdLst>
                  <a:gd name="T0" fmla="*/ 0 w 12"/>
                  <a:gd name="T1" fmla="*/ 54 h 54"/>
                  <a:gd name="T2" fmla="*/ 6 w 12"/>
                  <a:gd name="T3" fmla="*/ 24 h 54"/>
                  <a:gd name="T4" fmla="*/ 12 w 12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4"/>
                  <a:gd name="T11" fmla="*/ 12 w 1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4">
                    <a:moveTo>
                      <a:pt x="0" y="54"/>
                    </a:moveTo>
                    <a:lnTo>
                      <a:pt x="6" y="24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01" name="Freeform 32"/>
              <p:cNvSpPr>
                <a:spLocks/>
              </p:cNvSpPr>
              <p:nvPr/>
            </p:nvSpPr>
            <p:spPr bwMode="auto">
              <a:xfrm>
                <a:off x="1656" y="1530"/>
                <a:ext cx="18" cy="54"/>
              </a:xfrm>
              <a:custGeom>
                <a:avLst/>
                <a:gdLst>
                  <a:gd name="T0" fmla="*/ 0 w 18"/>
                  <a:gd name="T1" fmla="*/ 54 h 54"/>
                  <a:gd name="T2" fmla="*/ 6 w 18"/>
                  <a:gd name="T3" fmla="*/ 24 h 54"/>
                  <a:gd name="T4" fmla="*/ 18 w 18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54"/>
                  <a:gd name="T11" fmla="*/ 18 w 18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54">
                    <a:moveTo>
                      <a:pt x="0" y="54"/>
                    </a:moveTo>
                    <a:lnTo>
                      <a:pt x="6" y="24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02" name="Line 33"/>
              <p:cNvSpPr>
                <a:spLocks noChangeShapeType="1"/>
              </p:cNvSpPr>
              <p:nvPr/>
            </p:nvSpPr>
            <p:spPr bwMode="auto">
              <a:xfrm flipV="1">
                <a:off x="1674" y="1482"/>
                <a:ext cx="12" cy="4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03" name="Line 34"/>
              <p:cNvSpPr>
                <a:spLocks noChangeShapeType="1"/>
              </p:cNvSpPr>
              <p:nvPr/>
            </p:nvSpPr>
            <p:spPr bwMode="auto">
              <a:xfrm flipV="1">
                <a:off x="1686" y="1440"/>
                <a:ext cx="12" cy="4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04" name="Freeform 35"/>
              <p:cNvSpPr>
                <a:spLocks/>
              </p:cNvSpPr>
              <p:nvPr/>
            </p:nvSpPr>
            <p:spPr bwMode="auto">
              <a:xfrm>
                <a:off x="1698" y="1410"/>
                <a:ext cx="18" cy="30"/>
              </a:xfrm>
              <a:custGeom>
                <a:avLst/>
                <a:gdLst>
                  <a:gd name="T0" fmla="*/ 0 w 18"/>
                  <a:gd name="T1" fmla="*/ 30 h 30"/>
                  <a:gd name="T2" fmla="*/ 6 w 18"/>
                  <a:gd name="T3" fmla="*/ 12 h 30"/>
                  <a:gd name="T4" fmla="*/ 18 w 18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30"/>
                  <a:gd name="T11" fmla="*/ 18 w 18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30">
                    <a:moveTo>
                      <a:pt x="0" y="30"/>
                    </a:moveTo>
                    <a:lnTo>
                      <a:pt x="6" y="12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05" name="Freeform 36"/>
              <p:cNvSpPr>
                <a:spLocks/>
              </p:cNvSpPr>
              <p:nvPr/>
            </p:nvSpPr>
            <p:spPr bwMode="auto">
              <a:xfrm>
                <a:off x="1716" y="1380"/>
                <a:ext cx="12" cy="30"/>
              </a:xfrm>
              <a:custGeom>
                <a:avLst/>
                <a:gdLst>
                  <a:gd name="T0" fmla="*/ 0 w 12"/>
                  <a:gd name="T1" fmla="*/ 30 h 30"/>
                  <a:gd name="T2" fmla="*/ 6 w 12"/>
                  <a:gd name="T3" fmla="*/ 12 h 30"/>
                  <a:gd name="T4" fmla="*/ 12 w 12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30"/>
                  <a:gd name="T11" fmla="*/ 12 w 12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30">
                    <a:moveTo>
                      <a:pt x="0" y="30"/>
                    </a:moveTo>
                    <a:lnTo>
                      <a:pt x="6" y="12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06" name="Freeform 37"/>
              <p:cNvSpPr>
                <a:spLocks/>
              </p:cNvSpPr>
              <p:nvPr/>
            </p:nvSpPr>
            <p:spPr bwMode="auto">
              <a:xfrm>
                <a:off x="1728" y="1362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6 w 18"/>
                  <a:gd name="T3" fmla="*/ 6 h 18"/>
                  <a:gd name="T4" fmla="*/ 18 w 18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8"/>
                  <a:gd name="T11" fmla="*/ 18 w 18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8">
                    <a:moveTo>
                      <a:pt x="0" y="18"/>
                    </a:moveTo>
                    <a:lnTo>
                      <a:pt x="6" y="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07" name="Freeform 38"/>
              <p:cNvSpPr>
                <a:spLocks/>
              </p:cNvSpPr>
              <p:nvPr/>
            </p:nvSpPr>
            <p:spPr bwMode="auto">
              <a:xfrm>
                <a:off x="1746" y="1350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6 w 12"/>
                  <a:gd name="T3" fmla="*/ 6 h 12"/>
                  <a:gd name="T4" fmla="*/ 12 w 12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2"/>
                  <a:gd name="T11" fmla="*/ 12 w 1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2">
                    <a:moveTo>
                      <a:pt x="0" y="12"/>
                    </a:moveTo>
                    <a:lnTo>
                      <a:pt x="6" y="6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08" name="Freeform 39"/>
              <p:cNvSpPr>
                <a:spLocks/>
              </p:cNvSpPr>
              <p:nvPr/>
            </p:nvSpPr>
            <p:spPr bwMode="auto">
              <a:xfrm>
                <a:off x="1758" y="1350"/>
                <a:ext cx="18" cy="1"/>
              </a:xfrm>
              <a:custGeom>
                <a:avLst/>
                <a:gdLst>
                  <a:gd name="T0" fmla="*/ 0 w 18"/>
                  <a:gd name="T1" fmla="*/ 0 h 1"/>
                  <a:gd name="T2" fmla="*/ 6 w 18"/>
                  <a:gd name="T3" fmla="*/ 0 h 1"/>
                  <a:gd name="T4" fmla="*/ 18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6" y="0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09" name="Line 40"/>
              <p:cNvSpPr>
                <a:spLocks noChangeShapeType="1"/>
              </p:cNvSpPr>
              <p:nvPr/>
            </p:nvSpPr>
            <p:spPr bwMode="auto">
              <a:xfrm>
                <a:off x="1776" y="1350"/>
                <a:ext cx="12" cy="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10" name="Line 41"/>
              <p:cNvSpPr>
                <a:spLocks noChangeShapeType="1"/>
              </p:cNvSpPr>
              <p:nvPr/>
            </p:nvSpPr>
            <p:spPr bwMode="auto">
              <a:xfrm>
                <a:off x="1788" y="1356"/>
                <a:ext cx="12" cy="1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11" name="Freeform 42"/>
              <p:cNvSpPr>
                <a:spLocks/>
              </p:cNvSpPr>
              <p:nvPr/>
            </p:nvSpPr>
            <p:spPr bwMode="auto">
              <a:xfrm>
                <a:off x="1800" y="1368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6 w 18"/>
                  <a:gd name="T3" fmla="*/ 6 h 18"/>
                  <a:gd name="T4" fmla="*/ 18 w 18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8"/>
                  <a:gd name="T11" fmla="*/ 18 w 18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8">
                    <a:moveTo>
                      <a:pt x="0" y="0"/>
                    </a:moveTo>
                    <a:lnTo>
                      <a:pt x="6" y="6"/>
                    </a:lnTo>
                    <a:lnTo>
                      <a:pt x="18" y="18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12" name="Freeform 43"/>
              <p:cNvSpPr>
                <a:spLocks/>
              </p:cNvSpPr>
              <p:nvPr/>
            </p:nvSpPr>
            <p:spPr bwMode="auto">
              <a:xfrm>
                <a:off x="1818" y="1386"/>
                <a:ext cx="12" cy="30"/>
              </a:xfrm>
              <a:custGeom>
                <a:avLst/>
                <a:gdLst>
                  <a:gd name="T0" fmla="*/ 0 w 12"/>
                  <a:gd name="T1" fmla="*/ 0 h 30"/>
                  <a:gd name="T2" fmla="*/ 6 w 12"/>
                  <a:gd name="T3" fmla="*/ 12 h 30"/>
                  <a:gd name="T4" fmla="*/ 12 w 12"/>
                  <a:gd name="T5" fmla="*/ 30 h 30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30"/>
                  <a:gd name="T11" fmla="*/ 12 w 12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30">
                    <a:moveTo>
                      <a:pt x="0" y="0"/>
                    </a:moveTo>
                    <a:lnTo>
                      <a:pt x="6" y="12"/>
                    </a:lnTo>
                    <a:lnTo>
                      <a:pt x="12" y="3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13" name="Freeform 44"/>
              <p:cNvSpPr>
                <a:spLocks/>
              </p:cNvSpPr>
              <p:nvPr/>
            </p:nvSpPr>
            <p:spPr bwMode="auto">
              <a:xfrm>
                <a:off x="1830" y="1416"/>
                <a:ext cx="18" cy="36"/>
              </a:xfrm>
              <a:custGeom>
                <a:avLst/>
                <a:gdLst>
                  <a:gd name="T0" fmla="*/ 0 w 18"/>
                  <a:gd name="T1" fmla="*/ 0 h 36"/>
                  <a:gd name="T2" fmla="*/ 6 w 18"/>
                  <a:gd name="T3" fmla="*/ 18 h 36"/>
                  <a:gd name="T4" fmla="*/ 18 w 18"/>
                  <a:gd name="T5" fmla="*/ 36 h 3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36"/>
                  <a:gd name="T11" fmla="*/ 18 w 18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36">
                    <a:moveTo>
                      <a:pt x="0" y="0"/>
                    </a:moveTo>
                    <a:lnTo>
                      <a:pt x="6" y="18"/>
                    </a:lnTo>
                    <a:lnTo>
                      <a:pt x="18" y="36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14" name="Line 45"/>
              <p:cNvSpPr>
                <a:spLocks noChangeShapeType="1"/>
              </p:cNvSpPr>
              <p:nvPr/>
            </p:nvSpPr>
            <p:spPr bwMode="auto">
              <a:xfrm>
                <a:off x="1848" y="1452"/>
                <a:ext cx="12" cy="4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15" name="Freeform 46"/>
              <p:cNvSpPr>
                <a:spLocks/>
              </p:cNvSpPr>
              <p:nvPr/>
            </p:nvSpPr>
            <p:spPr bwMode="auto">
              <a:xfrm>
                <a:off x="1860" y="1494"/>
                <a:ext cx="18" cy="48"/>
              </a:xfrm>
              <a:custGeom>
                <a:avLst/>
                <a:gdLst>
                  <a:gd name="T0" fmla="*/ 0 w 18"/>
                  <a:gd name="T1" fmla="*/ 0 h 48"/>
                  <a:gd name="T2" fmla="*/ 6 w 18"/>
                  <a:gd name="T3" fmla="*/ 24 h 48"/>
                  <a:gd name="T4" fmla="*/ 18 w 18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48"/>
                  <a:gd name="T11" fmla="*/ 18 w 1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48">
                    <a:moveTo>
                      <a:pt x="0" y="0"/>
                    </a:moveTo>
                    <a:lnTo>
                      <a:pt x="6" y="24"/>
                    </a:lnTo>
                    <a:lnTo>
                      <a:pt x="18" y="48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16" name="Line 47"/>
              <p:cNvSpPr>
                <a:spLocks noChangeShapeType="1"/>
              </p:cNvSpPr>
              <p:nvPr/>
            </p:nvSpPr>
            <p:spPr bwMode="auto">
              <a:xfrm>
                <a:off x="1878" y="1542"/>
                <a:ext cx="12" cy="5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17" name="Line 48"/>
              <p:cNvSpPr>
                <a:spLocks noChangeShapeType="1"/>
              </p:cNvSpPr>
              <p:nvPr/>
            </p:nvSpPr>
            <p:spPr bwMode="auto">
              <a:xfrm>
                <a:off x="1890" y="1596"/>
                <a:ext cx="12" cy="6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18" name="Freeform 49"/>
              <p:cNvSpPr>
                <a:spLocks/>
              </p:cNvSpPr>
              <p:nvPr/>
            </p:nvSpPr>
            <p:spPr bwMode="auto">
              <a:xfrm>
                <a:off x="1902" y="1656"/>
                <a:ext cx="18" cy="66"/>
              </a:xfrm>
              <a:custGeom>
                <a:avLst/>
                <a:gdLst>
                  <a:gd name="T0" fmla="*/ 0 w 18"/>
                  <a:gd name="T1" fmla="*/ 0 h 66"/>
                  <a:gd name="T2" fmla="*/ 6 w 18"/>
                  <a:gd name="T3" fmla="*/ 30 h 66"/>
                  <a:gd name="T4" fmla="*/ 18 w 18"/>
                  <a:gd name="T5" fmla="*/ 66 h 6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6"/>
                  <a:gd name="T11" fmla="*/ 18 w 18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6">
                    <a:moveTo>
                      <a:pt x="0" y="0"/>
                    </a:moveTo>
                    <a:lnTo>
                      <a:pt x="6" y="30"/>
                    </a:lnTo>
                    <a:lnTo>
                      <a:pt x="18" y="66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19" name="Line 50"/>
              <p:cNvSpPr>
                <a:spLocks noChangeShapeType="1"/>
              </p:cNvSpPr>
              <p:nvPr/>
            </p:nvSpPr>
            <p:spPr bwMode="auto">
              <a:xfrm>
                <a:off x="1920" y="1722"/>
                <a:ext cx="12" cy="6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20" name="Freeform 51"/>
              <p:cNvSpPr>
                <a:spLocks/>
              </p:cNvSpPr>
              <p:nvPr/>
            </p:nvSpPr>
            <p:spPr bwMode="auto">
              <a:xfrm>
                <a:off x="1932" y="1788"/>
                <a:ext cx="18" cy="72"/>
              </a:xfrm>
              <a:custGeom>
                <a:avLst/>
                <a:gdLst>
                  <a:gd name="T0" fmla="*/ 0 w 18"/>
                  <a:gd name="T1" fmla="*/ 0 h 72"/>
                  <a:gd name="T2" fmla="*/ 6 w 18"/>
                  <a:gd name="T3" fmla="*/ 36 h 72"/>
                  <a:gd name="T4" fmla="*/ 18 w 18"/>
                  <a:gd name="T5" fmla="*/ 72 h 7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2"/>
                  <a:gd name="T11" fmla="*/ 18 w 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2">
                    <a:moveTo>
                      <a:pt x="0" y="0"/>
                    </a:moveTo>
                    <a:lnTo>
                      <a:pt x="6" y="36"/>
                    </a:lnTo>
                    <a:lnTo>
                      <a:pt x="18" y="72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21" name="Line 52"/>
              <p:cNvSpPr>
                <a:spLocks noChangeShapeType="1"/>
              </p:cNvSpPr>
              <p:nvPr/>
            </p:nvSpPr>
            <p:spPr bwMode="auto">
              <a:xfrm>
                <a:off x="1950" y="1860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22" name="Line 53"/>
              <p:cNvSpPr>
                <a:spLocks noChangeShapeType="1"/>
              </p:cNvSpPr>
              <p:nvPr/>
            </p:nvSpPr>
            <p:spPr bwMode="auto">
              <a:xfrm>
                <a:off x="1962" y="1938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23" name="Freeform 54"/>
              <p:cNvSpPr>
                <a:spLocks/>
              </p:cNvSpPr>
              <p:nvPr/>
            </p:nvSpPr>
            <p:spPr bwMode="auto">
              <a:xfrm>
                <a:off x="1974" y="2016"/>
                <a:ext cx="18" cy="78"/>
              </a:xfrm>
              <a:custGeom>
                <a:avLst/>
                <a:gdLst>
                  <a:gd name="T0" fmla="*/ 0 w 18"/>
                  <a:gd name="T1" fmla="*/ 0 h 78"/>
                  <a:gd name="T2" fmla="*/ 6 w 18"/>
                  <a:gd name="T3" fmla="*/ 36 h 78"/>
                  <a:gd name="T4" fmla="*/ 18 w 18"/>
                  <a:gd name="T5" fmla="*/ 78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0"/>
                    </a:moveTo>
                    <a:lnTo>
                      <a:pt x="6" y="36"/>
                    </a:lnTo>
                    <a:lnTo>
                      <a:pt x="18" y="78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24" name="Line 55"/>
              <p:cNvSpPr>
                <a:spLocks noChangeShapeType="1"/>
              </p:cNvSpPr>
              <p:nvPr/>
            </p:nvSpPr>
            <p:spPr bwMode="auto">
              <a:xfrm>
                <a:off x="1992" y="2094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25" name="Freeform 56"/>
              <p:cNvSpPr>
                <a:spLocks/>
              </p:cNvSpPr>
              <p:nvPr/>
            </p:nvSpPr>
            <p:spPr bwMode="auto">
              <a:xfrm>
                <a:off x="2004" y="2172"/>
                <a:ext cx="18" cy="78"/>
              </a:xfrm>
              <a:custGeom>
                <a:avLst/>
                <a:gdLst>
                  <a:gd name="T0" fmla="*/ 0 w 18"/>
                  <a:gd name="T1" fmla="*/ 0 h 78"/>
                  <a:gd name="T2" fmla="*/ 6 w 18"/>
                  <a:gd name="T3" fmla="*/ 36 h 78"/>
                  <a:gd name="T4" fmla="*/ 18 w 18"/>
                  <a:gd name="T5" fmla="*/ 78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0"/>
                    </a:moveTo>
                    <a:lnTo>
                      <a:pt x="6" y="36"/>
                    </a:lnTo>
                    <a:lnTo>
                      <a:pt x="18" y="78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26" name="Line 57"/>
              <p:cNvSpPr>
                <a:spLocks noChangeShapeType="1"/>
              </p:cNvSpPr>
              <p:nvPr/>
            </p:nvSpPr>
            <p:spPr bwMode="auto">
              <a:xfrm>
                <a:off x="2022" y="2250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27" name="Freeform 58"/>
              <p:cNvSpPr>
                <a:spLocks/>
              </p:cNvSpPr>
              <p:nvPr/>
            </p:nvSpPr>
            <p:spPr bwMode="auto">
              <a:xfrm>
                <a:off x="2034" y="2328"/>
                <a:ext cx="18" cy="78"/>
              </a:xfrm>
              <a:custGeom>
                <a:avLst/>
                <a:gdLst>
                  <a:gd name="T0" fmla="*/ 0 w 18"/>
                  <a:gd name="T1" fmla="*/ 0 h 78"/>
                  <a:gd name="T2" fmla="*/ 6 w 18"/>
                  <a:gd name="T3" fmla="*/ 42 h 78"/>
                  <a:gd name="T4" fmla="*/ 18 w 18"/>
                  <a:gd name="T5" fmla="*/ 78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0"/>
                    </a:moveTo>
                    <a:lnTo>
                      <a:pt x="6" y="42"/>
                    </a:lnTo>
                    <a:lnTo>
                      <a:pt x="18" y="78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28" name="Line 59"/>
              <p:cNvSpPr>
                <a:spLocks noChangeShapeType="1"/>
              </p:cNvSpPr>
              <p:nvPr/>
            </p:nvSpPr>
            <p:spPr bwMode="auto">
              <a:xfrm>
                <a:off x="2052" y="2406"/>
                <a:ext cx="12" cy="7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29" name="Line 60"/>
              <p:cNvSpPr>
                <a:spLocks noChangeShapeType="1"/>
              </p:cNvSpPr>
              <p:nvPr/>
            </p:nvSpPr>
            <p:spPr bwMode="auto">
              <a:xfrm>
                <a:off x="2064" y="2478"/>
                <a:ext cx="12" cy="6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30" name="Freeform 61"/>
              <p:cNvSpPr>
                <a:spLocks/>
              </p:cNvSpPr>
              <p:nvPr/>
            </p:nvSpPr>
            <p:spPr bwMode="auto">
              <a:xfrm>
                <a:off x="2076" y="2544"/>
                <a:ext cx="18" cy="66"/>
              </a:xfrm>
              <a:custGeom>
                <a:avLst/>
                <a:gdLst>
                  <a:gd name="T0" fmla="*/ 0 w 18"/>
                  <a:gd name="T1" fmla="*/ 0 h 66"/>
                  <a:gd name="T2" fmla="*/ 6 w 18"/>
                  <a:gd name="T3" fmla="*/ 36 h 66"/>
                  <a:gd name="T4" fmla="*/ 18 w 18"/>
                  <a:gd name="T5" fmla="*/ 66 h 6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6"/>
                  <a:gd name="T11" fmla="*/ 18 w 18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6">
                    <a:moveTo>
                      <a:pt x="0" y="0"/>
                    </a:moveTo>
                    <a:lnTo>
                      <a:pt x="6" y="36"/>
                    </a:lnTo>
                    <a:lnTo>
                      <a:pt x="18" y="66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31" name="Line 62"/>
              <p:cNvSpPr>
                <a:spLocks noChangeShapeType="1"/>
              </p:cNvSpPr>
              <p:nvPr/>
            </p:nvSpPr>
            <p:spPr bwMode="auto">
              <a:xfrm>
                <a:off x="2094" y="2610"/>
                <a:ext cx="12" cy="6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32" name="Freeform 63"/>
              <p:cNvSpPr>
                <a:spLocks/>
              </p:cNvSpPr>
              <p:nvPr/>
            </p:nvSpPr>
            <p:spPr bwMode="auto">
              <a:xfrm>
                <a:off x="2106" y="2670"/>
                <a:ext cx="18" cy="60"/>
              </a:xfrm>
              <a:custGeom>
                <a:avLst/>
                <a:gdLst>
                  <a:gd name="T0" fmla="*/ 0 w 18"/>
                  <a:gd name="T1" fmla="*/ 0 h 60"/>
                  <a:gd name="T2" fmla="*/ 6 w 18"/>
                  <a:gd name="T3" fmla="*/ 30 h 60"/>
                  <a:gd name="T4" fmla="*/ 18 w 18"/>
                  <a:gd name="T5" fmla="*/ 60 h 60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0"/>
                  <a:gd name="T11" fmla="*/ 18 w 18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0">
                    <a:moveTo>
                      <a:pt x="0" y="0"/>
                    </a:moveTo>
                    <a:lnTo>
                      <a:pt x="6" y="30"/>
                    </a:lnTo>
                    <a:lnTo>
                      <a:pt x="18" y="6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33" name="Line 64"/>
              <p:cNvSpPr>
                <a:spLocks noChangeShapeType="1"/>
              </p:cNvSpPr>
              <p:nvPr/>
            </p:nvSpPr>
            <p:spPr bwMode="auto">
              <a:xfrm>
                <a:off x="2124" y="2730"/>
                <a:ext cx="12" cy="4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34" name="Freeform 65"/>
              <p:cNvSpPr>
                <a:spLocks/>
              </p:cNvSpPr>
              <p:nvPr/>
            </p:nvSpPr>
            <p:spPr bwMode="auto">
              <a:xfrm>
                <a:off x="2136" y="2778"/>
                <a:ext cx="18" cy="42"/>
              </a:xfrm>
              <a:custGeom>
                <a:avLst/>
                <a:gdLst>
                  <a:gd name="T0" fmla="*/ 0 w 18"/>
                  <a:gd name="T1" fmla="*/ 0 h 42"/>
                  <a:gd name="T2" fmla="*/ 6 w 18"/>
                  <a:gd name="T3" fmla="*/ 24 h 42"/>
                  <a:gd name="T4" fmla="*/ 18 w 18"/>
                  <a:gd name="T5" fmla="*/ 42 h 4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42"/>
                  <a:gd name="T11" fmla="*/ 18 w 18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42">
                    <a:moveTo>
                      <a:pt x="0" y="0"/>
                    </a:moveTo>
                    <a:lnTo>
                      <a:pt x="6" y="24"/>
                    </a:lnTo>
                    <a:lnTo>
                      <a:pt x="18" y="42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35" name="Line 66"/>
              <p:cNvSpPr>
                <a:spLocks noChangeShapeType="1"/>
              </p:cNvSpPr>
              <p:nvPr/>
            </p:nvSpPr>
            <p:spPr bwMode="auto">
              <a:xfrm>
                <a:off x="2154" y="2820"/>
                <a:ext cx="12" cy="3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36" name="Line 67"/>
              <p:cNvSpPr>
                <a:spLocks noChangeShapeType="1"/>
              </p:cNvSpPr>
              <p:nvPr/>
            </p:nvSpPr>
            <p:spPr bwMode="auto">
              <a:xfrm>
                <a:off x="2166" y="2856"/>
                <a:ext cx="12" cy="3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37" name="Freeform 68"/>
              <p:cNvSpPr>
                <a:spLocks/>
              </p:cNvSpPr>
              <p:nvPr/>
            </p:nvSpPr>
            <p:spPr bwMode="auto">
              <a:xfrm>
                <a:off x="2178" y="2886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6 w 18"/>
                  <a:gd name="T3" fmla="*/ 12 h 24"/>
                  <a:gd name="T4" fmla="*/ 18 w 18"/>
                  <a:gd name="T5" fmla="*/ 24 h 2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4"/>
                  <a:gd name="T11" fmla="*/ 18 w 18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4">
                    <a:moveTo>
                      <a:pt x="0" y="0"/>
                    </a:moveTo>
                    <a:lnTo>
                      <a:pt x="6" y="12"/>
                    </a:lnTo>
                    <a:lnTo>
                      <a:pt x="18" y="24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38" name="Line 69"/>
              <p:cNvSpPr>
                <a:spLocks noChangeShapeType="1"/>
              </p:cNvSpPr>
              <p:nvPr/>
            </p:nvSpPr>
            <p:spPr bwMode="auto">
              <a:xfrm>
                <a:off x="2196" y="2910"/>
                <a:ext cx="12" cy="1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39" name="Freeform 70"/>
              <p:cNvSpPr>
                <a:spLocks/>
              </p:cNvSpPr>
              <p:nvPr/>
            </p:nvSpPr>
            <p:spPr bwMode="auto">
              <a:xfrm>
                <a:off x="2208" y="2922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6 w 18"/>
                  <a:gd name="T3" fmla="*/ 6 h 6"/>
                  <a:gd name="T4" fmla="*/ 18 w 18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"/>
                  <a:gd name="T11" fmla="*/ 18 w 1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">
                    <a:moveTo>
                      <a:pt x="0" y="0"/>
                    </a:moveTo>
                    <a:lnTo>
                      <a:pt x="6" y="6"/>
                    </a:lnTo>
                    <a:lnTo>
                      <a:pt x="18" y="6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40" name="Line 71"/>
              <p:cNvSpPr>
                <a:spLocks noChangeShapeType="1"/>
              </p:cNvSpPr>
              <p:nvPr/>
            </p:nvSpPr>
            <p:spPr bwMode="auto">
              <a:xfrm>
                <a:off x="2226" y="2928"/>
                <a:ext cx="12" cy="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41" name="Freeform 72"/>
              <p:cNvSpPr>
                <a:spLocks/>
              </p:cNvSpPr>
              <p:nvPr/>
            </p:nvSpPr>
            <p:spPr bwMode="auto">
              <a:xfrm>
                <a:off x="2238" y="2916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6 w 18"/>
                  <a:gd name="T3" fmla="*/ 6 h 12"/>
                  <a:gd name="T4" fmla="*/ 18 w 18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2"/>
                  <a:gd name="T11" fmla="*/ 18 w 1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2">
                    <a:moveTo>
                      <a:pt x="0" y="12"/>
                    </a:moveTo>
                    <a:lnTo>
                      <a:pt x="6" y="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42" name="Line 73"/>
              <p:cNvSpPr>
                <a:spLocks noChangeShapeType="1"/>
              </p:cNvSpPr>
              <p:nvPr/>
            </p:nvSpPr>
            <p:spPr bwMode="auto">
              <a:xfrm flipV="1">
                <a:off x="2256" y="2898"/>
                <a:ext cx="12" cy="1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43" name="Line 74"/>
              <p:cNvSpPr>
                <a:spLocks noChangeShapeType="1"/>
              </p:cNvSpPr>
              <p:nvPr/>
            </p:nvSpPr>
            <p:spPr bwMode="auto">
              <a:xfrm flipV="1">
                <a:off x="2268" y="2874"/>
                <a:ext cx="12" cy="2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44" name="Freeform 75"/>
              <p:cNvSpPr>
                <a:spLocks/>
              </p:cNvSpPr>
              <p:nvPr/>
            </p:nvSpPr>
            <p:spPr bwMode="auto">
              <a:xfrm>
                <a:off x="2280" y="2844"/>
                <a:ext cx="18" cy="30"/>
              </a:xfrm>
              <a:custGeom>
                <a:avLst/>
                <a:gdLst>
                  <a:gd name="T0" fmla="*/ 0 w 18"/>
                  <a:gd name="T1" fmla="*/ 30 h 30"/>
                  <a:gd name="T2" fmla="*/ 6 w 18"/>
                  <a:gd name="T3" fmla="*/ 18 h 30"/>
                  <a:gd name="T4" fmla="*/ 18 w 18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30"/>
                  <a:gd name="T11" fmla="*/ 18 w 18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30">
                    <a:moveTo>
                      <a:pt x="0" y="30"/>
                    </a:moveTo>
                    <a:lnTo>
                      <a:pt x="6" y="18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45" name="Freeform 76"/>
              <p:cNvSpPr>
                <a:spLocks/>
              </p:cNvSpPr>
              <p:nvPr/>
            </p:nvSpPr>
            <p:spPr bwMode="auto">
              <a:xfrm>
                <a:off x="2298" y="2802"/>
                <a:ext cx="12" cy="42"/>
              </a:xfrm>
              <a:custGeom>
                <a:avLst/>
                <a:gdLst>
                  <a:gd name="T0" fmla="*/ 0 w 12"/>
                  <a:gd name="T1" fmla="*/ 42 h 42"/>
                  <a:gd name="T2" fmla="*/ 6 w 12"/>
                  <a:gd name="T3" fmla="*/ 24 h 42"/>
                  <a:gd name="T4" fmla="*/ 12 w 12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42"/>
                  <a:gd name="T11" fmla="*/ 12 w 12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42">
                    <a:moveTo>
                      <a:pt x="0" y="42"/>
                    </a:moveTo>
                    <a:lnTo>
                      <a:pt x="6" y="24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46" name="Freeform 77"/>
              <p:cNvSpPr>
                <a:spLocks/>
              </p:cNvSpPr>
              <p:nvPr/>
            </p:nvSpPr>
            <p:spPr bwMode="auto">
              <a:xfrm>
                <a:off x="2310" y="2760"/>
                <a:ext cx="18" cy="42"/>
              </a:xfrm>
              <a:custGeom>
                <a:avLst/>
                <a:gdLst>
                  <a:gd name="T0" fmla="*/ 0 w 18"/>
                  <a:gd name="T1" fmla="*/ 42 h 42"/>
                  <a:gd name="T2" fmla="*/ 6 w 18"/>
                  <a:gd name="T3" fmla="*/ 24 h 42"/>
                  <a:gd name="T4" fmla="*/ 18 w 18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42"/>
                  <a:gd name="T11" fmla="*/ 18 w 18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42">
                    <a:moveTo>
                      <a:pt x="0" y="42"/>
                    </a:moveTo>
                    <a:lnTo>
                      <a:pt x="6" y="24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47" name="Freeform 78"/>
              <p:cNvSpPr>
                <a:spLocks/>
              </p:cNvSpPr>
              <p:nvPr/>
            </p:nvSpPr>
            <p:spPr bwMode="auto">
              <a:xfrm>
                <a:off x="2328" y="2706"/>
                <a:ext cx="12" cy="54"/>
              </a:xfrm>
              <a:custGeom>
                <a:avLst/>
                <a:gdLst>
                  <a:gd name="T0" fmla="*/ 0 w 12"/>
                  <a:gd name="T1" fmla="*/ 54 h 54"/>
                  <a:gd name="T2" fmla="*/ 6 w 12"/>
                  <a:gd name="T3" fmla="*/ 30 h 54"/>
                  <a:gd name="T4" fmla="*/ 12 w 12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4"/>
                  <a:gd name="T11" fmla="*/ 12 w 1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4">
                    <a:moveTo>
                      <a:pt x="0" y="54"/>
                    </a:moveTo>
                    <a:lnTo>
                      <a:pt x="6" y="30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48" name="Freeform 79"/>
              <p:cNvSpPr>
                <a:spLocks/>
              </p:cNvSpPr>
              <p:nvPr/>
            </p:nvSpPr>
            <p:spPr bwMode="auto">
              <a:xfrm>
                <a:off x="2340" y="2646"/>
                <a:ext cx="18" cy="60"/>
              </a:xfrm>
              <a:custGeom>
                <a:avLst/>
                <a:gdLst>
                  <a:gd name="T0" fmla="*/ 0 w 18"/>
                  <a:gd name="T1" fmla="*/ 60 h 60"/>
                  <a:gd name="T2" fmla="*/ 6 w 18"/>
                  <a:gd name="T3" fmla="*/ 30 h 60"/>
                  <a:gd name="T4" fmla="*/ 18 w 18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0"/>
                  <a:gd name="T11" fmla="*/ 18 w 18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0">
                    <a:moveTo>
                      <a:pt x="0" y="60"/>
                    </a:moveTo>
                    <a:lnTo>
                      <a:pt x="6" y="30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49" name="Line 80"/>
              <p:cNvSpPr>
                <a:spLocks noChangeShapeType="1"/>
              </p:cNvSpPr>
              <p:nvPr/>
            </p:nvSpPr>
            <p:spPr bwMode="auto">
              <a:xfrm flipV="1">
                <a:off x="2358" y="2586"/>
                <a:ext cx="12" cy="6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0" name="Line 81"/>
              <p:cNvSpPr>
                <a:spLocks noChangeShapeType="1"/>
              </p:cNvSpPr>
              <p:nvPr/>
            </p:nvSpPr>
            <p:spPr bwMode="auto">
              <a:xfrm flipV="1">
                <a:off x="2370" y="2520"/>
                <a:ext cx="12" cy="6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1" name="Freeform 82"/>
              <p:cNvSpPr>
                <a:spLocks/>
              </p:cNvSpPr>
              <p:nvPr/>
            </p:nvSpPr>
            <p:spPr bwMode="auto">
              <a:xfrm>
                <a:off x="2382" y="2448"/>
                <a:ext cx="18" cy="72"/>
              </a:xfrm>
              <a:custGeom>
                <a:avLst/>
                <a:gdLst>
                  <a:gd name="T0" fmla="*/ 0 w 18"/>
                  <a:gd name="T1" fmla="*/ 72 h 72"/>
                  <a:gd name="T2" fmla="*/ 6 w 18"/>
                  <a:gd name="T3" fmla="*/ 36 h 72"/>
                  <a:gd name="T4" fmla="*/ 18 w 18"/>
                  <a:gd name="T5" fmla="*/ 0 h 7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2"/>
                  <a:gd name="T11" fmla="*/ 18 w 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2">
                    <a:moveTo>
                      <a:pt x="0" y="72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2" name="Freeform 83"/>
              <p:cNvSpPr>
                <a:spLocks/>
              </p:cNvSpPr>
              <p:nvPr/>
            </p:nvSpPr>
            <p:spPr bwMode="auto">
              <a:xfrm>
                <a:off x="2400" y="2370"/>
                <a:ext cx="12" cy="78"/>
              </a:xfrm>
              <a:custGeom>
                <a:avLst/>
                <a:gdLst>
                  <a:gd name="T0" fmla="*/ 0 w 12"/>
                  <a:gd name="T1" fmla="*/ 78 h 78"/>
                  <a:gd name="T2" fmla="*/ 6 w 12"/>
                  <a:gd name="T3" fmla="*/ 36 h 78"/>
                  <a:gd name="T4" fmla="*/ 12 w 12"/>
                  <a:gd name="T5" fmla="*/ 0 h 78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78"/>
                  <a:gd name="T11" fmla="*/ 12 w 12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78">
                    <a:moveTo>
                      <a:pt x="0" y="78"/>
                    </a:moveTo>
                    <a:lnTo>
                      <a:pt x="6" y="36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3" name="Freeform 84"/>
              <p:cNvSpPr>
                <a:spLocks/>
              </p:cNvSpPr>
              <p:nvPr/>
            </p:nvSpPr>
            <p:spPr bwMode="auto">
              <a:xfrm>
                <a:off x="2412" y="2298"/>
                <a:ext cx="18" cy="72"/>
              </a:xfrm>
              <a:custGeom>
                <a:avLst/>
                <a:gdLst>
                  <a:gd name="T0" fmla="*/ 0 w 18"/>
                  <a:gd name="T1" fmla="*/ 72 h 72"/>
                  <a:gd name="T2" fmla="*/ 6 w 18"/>
                  <a:gd name="T3" fmla="*/ 36 h 72"/>
                  <a:gd name="T4" fmla="*/ 18 w 18"/>
                  <a:gd name="T5" fmla="*/ 0 h 7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2"/>
                  <a:gd name="T11" fmla="*/ 18 w 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2">
                    <a:moveTo>
                      <a:pt x="0" y="72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4" name="Line 85"/>
              <p:cNvSpPr>
                <a:spLocks noChangeShapeType="1"/>
              </p:cNvSpPr>
              <p:nvPr/>
            </p:nvSpPr>
            <p:spPr bwMode="auto">
              <a:xfrm flipV="1">
                <a:off x="2430" y="2220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5" name="Freeform 86"/>
              <p:cNvSpPr>
                <a:spLocks/>
              </p:cNvSpPr>
              <p:nvPr/>
            </p:nvSpPr>
            <p:spPr bwMode="auto">
              <a:xfrm>
                <a:off x="2442" y="2142"/>
                <a:ext cx="18" cy="78"/>
              </a:xfrm>
              <a:custGeom>
                <a:avLst/>
                <a:gdLst>
                  <a:gd name="T0" fmla="*/ 0 w 18"/>
                  <a:gd name="T1" fmla="*/ 78 h 78"/>
                  <a:gd name="T2" fmla="*/ 6 w 18"/>
                  <a:gd name="T3" fmla="*/ 42 h 78"/>
                  <a:gd name="T4" fmla="*/ 18 w 18"/>
                  <a:gd name="T5" fmla="*/ 0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78"/>
                    </a:moveTo>
                    <a:lnTo>
                      <a:pt x="6" y="42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6" name="Line 87"/>
              <p:cNvSpPr>
                <a:spLocks noChangeShapeType="1"/>
              </p:cNvSpPr>
              <p:nvPr/>
            </p:nvSpPr>
            <p:spPr bwMode="auto">
              <a:xfrm flipV="1">
                <a:off x="2460" y="2058"/>
                <a:ext cx="12" cy="8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7" name="Line 88"/>
              <p:cNvSpPr>
                <a:spLocks noChangeShapeType="1"/>
              </p:cNvSpPr>
              <p:nvPr/>
            </p:nvSpPr>
            <p:spPr bwMode="auto">
              <a:xfrm flipV="1">
                <a:off x="2472" y="1980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8" name="Freeform 89"/>
              <p:cNvSpPr>
                <a:spLocks/>
              </p:cNvSpPr>
              <p:nvPr/>
            </p:nvSpPr>
            <p:spPr bwMode="auto">
              <a:xfrm>
                <a:off x="2484" y="1908"/>
                <a:ext cx="18" cy="72"/>
              </a:xfrm>
              <a:custGeom>
                <a:avLst/>
                <a:gdLst>
                  <a:gd name="T0" fmla="*/ 0 w 18"/>
                  <a:gd name="T1" fmla="*/ 72 h 72"/>
                  <a:gd name="T2" fmla="*/ 6 w 18"/>
                  <a:gd name="T3" fmla="*/ 36 h 72"/>
                  <a:gd name="T4" fmla="*/ 18 w 18"/>
                  <a:gd name="T5" fmla="*/ 0 h 7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2"/>
                  <a:gd name="T11" fmla="*/ 18 w 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2">
                    <a:moveTo>
                      <a:pt x="0" y="72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9" name="Freeform 90"/>
              <p:cNvSpPr>
                <a:spLocks/>
              </p:cNvSpPr>
              <p:nvPr/>
            </p:nvSpPr>
            <p:spPr bwMode="auto">
              <a:xfrm>
                <a:off x="2502" y="1830"/>
                <a:ext cx="12" cy="78"/>
              </a:xfrm>
              <a:custGeom>
                <a:avLst/>
                <a:gdLst>
                  <a:gd name="T0" fmla="*/ 0 w 12"/>
                  <a:gd name="T1" fmla="*/ 78 h 78"/>
                  <a:gd name="T2" fmla="*/ 6 w 12"/>
                  <a:gd name="T3" fmla="*/ 36 h 78"/>
                  <a:gd name="T4" fmla="*/ 12 w 12"/>
                  <a:gd name="T5" fmla="*/ 0 h 78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78"/>
                  <a:gd name="T11" fmla="*/ 12 w 12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78">
                    <a:moveTo>
                      <a:pt x="0" y="78"/>
                    </a:moveTo>
                    <a:lnTo>
                      <a:pt x="6" y="36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60" name="Freeform 91"/>
              <p:cNvSpPr>
                <a:spLocks/>
              </p:cNvSpPr>
              <p:nvPr/>
            </p:nvSpPr>
            <p:spPr bwMode="auto">
              <a:xfrm>
                <a:off x="2514" y="1758"/>
                <a:ext cx="18" cy="72"/>
              </a:xfrm>
              <a:custGeom>
                <a:avLst/>
                <a:gdLst>
                  <a:gd name="T0" fmla="*/ 0 w 18"/>
                  <a:gd name="T1" fmla="*/ 72 h 72"/>
                  <a:gd name="T2" fmla="*/ 6 w 18"/>
                  <a:gd name="T3" fmla="*/ 36 h 72"/>
                  <a:gd name="T4" fmla="*/ 18 w 18"/>
                  <a:gd name="T5" fmla="*/ 0 h 7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2"/>
                  <a:gd name="T11" fmla="*/ 18 w 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2">
                    <a:moveTo>
                      <a:pt x="0" y="72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61" name="Line 92"/>
              <p:cNvSpPr>
                <a:spLocks noChangeShapeType="1"/>
              </p:cNvSpPr>
              <p:nvPr/>
            </p:nvSpPr>
            <p:spPr bwMode="auto">
              <a:xfrm flipV="1">
                <a:off x="2532" y="1692"/>
                <a:ext cx="12" cy="6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62" name="Line 93"/>
              <p:cNvSpPr>
                <a:spLocks noChangeShapeType="1"/>
              </p:cNvSpPr>
              <p:nvPr/>
            </p:nvSpPr>
            <p:spPr bwMode="auto">
              <a:xfrm flipV="1">
                <a:off x="2544" y="1632"/>
                <a:ext cx="12" cy="6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63" name="Freeform 94"/>
              <p:cNvSpPr>
                <a:spLocks/>
              </p:cNvSpPr>
              <p:nvPr/>
            </p:nvSpPr>
            <p:spPr bwMode="auto">
              <a:xfrm>
                <a:off x="2556" y="1572"/>
                <a:ext cx="18" cy="60"/>
              </a:xfrm>
              <a:custGeom>
                <a:avLst/>
                <a:gdLst>
                  <a:gd name="T0" fmla="*/ 0 w 18"/>
                  <a:gd name="T1" fmla="*/ 60 h 60"/>
                  <a:gd name="T2" fmla="*/ 6 w 18"/>
                  <a:gd name="T3" fmla="*/ 30 h 60"/>
                  <a:gd name="T4" fmla="*/ 18 w 18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0"/>
                  <a:gd name="T11" fmla="*/ 18 w 18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0">
                    <a:moveTo>
                      <a:pt x="0" y="60"/>
                    </a:moveTo>
                    <a:lnTo>
                      <a:pt x="6" y="30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64" name="Freeform 95"/>
              <p:cNvSpPr>
                <a:spLocks/>
              </p:cNvSpPr>
              <p:nvPr/>
            </p:nvSpPr>
            <p:spPr bwMode="auto">
              <a:xfrm>
                <a:off x="2574" y="1518"/>
                <a:ext cx="12" cy="54"/>
              </a:xfrm>
              <a:custGeom>
                <a:avLst/>
                <a:gdLst>
                  <a:gd name="T0" fmla="*/ 0 w 12"/>
                  <a:gd name="T1" fmla="*/ 54 h 54"/>
                  <a:gd name="T2" fmla="*/ 6 w 12"/>
                  <a:gd name="T3" fmla="*/ 24 h 54"/>
                  <a:gd name="T4" fmla="*/ 12 w 12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4"/>
                  <a:gd name="T11" fmla="*/ 12 w 1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4">
                    <a:moveTo>
                      <a:pt x="0" y="54"/>
                    </a:moveTo>
                    <a:lnTo>
                      <a:pt x="6" y="24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65" name="Freeform 96"/>
              <p:cNvSpPr>
                <a:spLocks/>
              </p:cNvSpPr>
              <p:nvPr/>
            </p:nvSpPr>
            <p:spPr bwMode="auto">
              <a:xfrm>
                <a:off x="2586" y="1476"/>
                <a:ext cx="18" cy="42"/>
              </a:xfrm>
              <a:custGeom>
                <a:avLst/>
                <a:gdLst>
                  <a:gd name="T0" fmla="*/ 0 w 18"/>
                  <a:gd name="T1" fmla="*/ 42 h 42"/>
                  <a:gd name="T2" fmla="*/ 6 w 18"/>
                  <a:gd name="T3" fmla="*/ 18 h 42"/>
                  <a:gd name="T4" fmla="*/ 18 w 18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42"/>
                  <a:gd name="T11" fmla="*/ 18 w 18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42">
                    <a:moveTo>
                      <a:pt x="0" y="42"/>
                    </a:moveTo>
                    <a:lnTo>
                      <a:pt x="6" y="18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66" name="Freeform 97"/>
              <p:cNvSpPr>
                <a:spLocks/>
              </p:cNvSpPr>
              <p:nvPr/>
            </p:nvSpPr>
            <p:spPr bwMode="auto">
              <a:xfrm>
                <a:off x="2604" y="1434"/>
                <a:ext cx="12" cy="42"/>
              </a:xfrm>
              <a:custGeom>
                <a:avLst/>
                <a:gdLst>
                  <a:gd name="T0" fmla="*/ 0 w 12"/>
                  <a:gd name="T1" fmla="*/ 42 h 42"/>
                  <a:gd name="T2" fmla="*/ 6 w 12"/>
                  <a:gd name="T3" fmla="*/ 18 h 42"/>
                  <a:gd name="T4" fmla="*/ 12 w 12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42"/>
                  <a:gd name="T11" fmla="*/ 12 w 12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42">
                    <a:moveTo>
                      <a:pt x="0" y="42"/>
                    </a:moveTo>
                    <a:lnTo>
                      <a:pt x="6" y="18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67" name="Freeform 98"/>
              <p:cNvSpPr>
                <a:spLocks/>
              </p:cNvSpPr>
              <p:nvPr/>
            </p:nvSpPr>
            <p:spPr bwMode="auto">
              <a:xfrm>
                <a:off x="2616" y="1404"/>
                <a:ext cx="18" cy="30"/>
              </a:xfrm>
              <a:custGeom>
                <a:avLst/>
                <a:gdLst>
                  <a:gd name="T0" fmla="*/ 0 w 18"/>
                  <a:gd name="T1" fmla="*/ 30 h 30"/>
                  <a:gd name="T2" fmla="*/ 6 w 18"/>
                  <a:gd name="T3" fmla="*/ 12 h 30"/>
                  <a:gd name="T4" fmla="*/ 18 w 18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30"/>
                  <a:gd name="T11" fmla="*/ 18 w 18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30">
                    <a:moveTo>
                      <a:pt x="0" y="30"/>
                    </a:moveTo>
                    <a:lnTo>
                      <a:pt x="6" y="12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68" name="Line 99"/>
              <p:cNvSpPr>
                <a:spLocks noChangeShapeType="1"/>
              </p:cNvSpPr>
              <p:nvPr/>
            </p:nvSpPr>
            <p:spPr bwMode="auto">
              <a:xfrm flipV="1">
                <a:off x="2634" y="1380"/>
                <a:ext cx="12" cy="2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69" name="Line 100"/>
              <p:cNvSpPr>
                <a:spLocks noChangeShapeType="1"/>
              </p:cNvSpPr>
              <p:nvPr/>
            </p:nvSpPr>
            <p:spPr bwMode="auto">
              <a:xfrm flipV="1">
                <a:off x="2646" y="1362"/>
                <a:ext cx="12" cy="1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70" name="Freeform 101"/>
              <p:cNvSpPr>
                <a:spLocks/>
              </p:cNvSpPr>
              <p:nvPr/>
            </p:nvSpPr>
            <p:spPr bwMode="auto">
              <a:xfrm>
                <a:off x="2658" y="1350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6 w 18"/>
                  <a:gd name="T3" fmla="*/ 6 h 12"/>
                  <a:gd name="T4" fmla="*/ 18 w 18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2"/>
                  <a:gd name="T11" fmla="*/ 18 w 1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2">
                    <a:moveTo>
                      <a:pt x="0" y="12"/>
                    </a:moveTo>
                    <a:lnTo>
                      <a:pt x="6" y="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71" name="Line 102"/>
              <p:cNvSpPr>
                <a:spLocks noChangeShapeType="1"/>
              </p:cNvSpPr>
              <p:nvPr/>
            </p:nvSpPr>
            <p:spPr bwMode="auto">
              <a:xfrm>
                <a:off x="2676" y="1350"/>
                <a:ext cx="12" cy="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72" name="Freeform 103"/>
              <p:cNvSpPr>
                <a:spLocks/>
              </p:cNvSpPr>
              <p:nvPr/>
            </p:nvSpPr>
            <p:spPr bwMode="auto">
              <a:xfrm>
                <a:off x="2688" y="1350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6 w 18"/>
                  <a:gd name="T3" fmla="*/ 0 h 6"/>
                  <a:gd name="T4" fmla="*/ 18 w 18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"/>
                  <a:gd name="T11" fmla="*/ 18 w 1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">
                    <a:moveTo>
                      <a:pt x="0" y="0"/>
                    </a:moveTo>
                    <a:lnTo>
                      <a:pt x="6" y="0"/>
                    </a:lnTo>
                    <a:lnTo>
                      <a:pt x="18" y="6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73" name="Line 104"/>
              <p:cNvSpPr>
                <a:spLocks noChangeShapeType="1"/>
              </p:cNvSpPr>
              <p:nvPr/>
            </p:nvSpPr>
            <p:spPr bwMode="auto">
              <a:xfrm>
                <a:off x="2706" y="1356"/>
                <a:ext cx="12" cy="1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74" name="Freeform 105"/>
              <p:cNvSpPr>
                <a:spLocks/>
              </p:cNvSpPr>
              <p:nvPr/>
            </p:nvSpPr>
            <p:spPr bwMode="auto">
              <a:xfrm>
                <a:off x="2718" y="1368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6 w 18"/>
                  <a:gd name="T3" fmla="*/ 12 h 24"/>
                  <a:gd name="T4" fmla="*/ 18 w 18"/>
                  <a:gd name="T5" fmla="*/ 24 h 2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4"/>
                  <a:gd name="T11" fmla="*/ 18 w 18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4">
                    <a:moveTo>
                      <a:pt x="0" y="0"/>
                    </a:moveTo>
                    <a:lnTo>
                      <a:pt x="6" y="12"/>
                    </a:lnTo>
                    <a:lnTo>
                      <a:pt x="18" y="24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75" name="Line 106"/>
              <p:cNvSpPr>
                <a:spLocks noChangeShapeType="1"/>
              </p:cNvSpPr>
              <p:nvPr/>
            </p:nvSpPr>
            <p:spPr bwMode="auto">
              <a:xfrm>
                <a:off x="2736" y="1392"/>
                <a:ext cx="12" cy="3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76" name="Line 107"/>
              <p:cNvSpPr>
                <a:spLocks noChangeShapeType="1"/>
              </p:cNvSpPr>
              <p:nvPr/>
            </p:nvSpPr>
            <p:spPr bwMode="auto">
              <a:xfrm>
                <a:off x="2748" y="1422"/>
                <a:ext cx="12" cy="3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77" name="Freeform 108"/>
              <p:cNvSpPr>
                <a:spLocks/>
              </p:cNvSpPr>
              <p:nvPr/>
            </p:nvSpPr>
            <p:spPr bwMode="auto">
              <a:xfrm>
                <a:off x="2760" y="1458"/>
                <a:ext cx="18" cy="42"/>
              </a:xfrm>
              <a:custGeom>
                <a:avLst/>
                <a:gdLst>
                  <a:gd name="T0" fmla="*/ 0 w 18"/>
                  <a:gd name="T1" fmla="*/ 0 h 42"/>
                  <a:gd name="T2" fmla="*/ 6 w 18"/>
                  <a:gd name="T3" fmla="*/ 18 h 42"/>
                  <a:gd name="T4" fmla="*/ 18 w 18"/>
                  <a:gd name="T5" fmla="*/ 42 h 4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42"/>
                  <a:gd name="T11" fmla="*/ 18 w 18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42">
                    <a:moveTo>
                      <a:pt x="0" y="0"/>
                    </a:moveTo>
                    <a:lnTo>
                      <a:pt x="6" y="18"/>
                    </a:lnTo>
                    <a:lnTo>
                      <a:pt x="18" y="42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78" name="Line 109"/>
              <p:cNvSpPr>
                <a:spLocks noChangeShapeType="1"/>
              </p:cNvSpPr>
              <p:nvPr/>
            </p:nvSpPr>
            <p:spPr bwMode="auto">
              <a:xfrm>
                <a:off x="2778" y="1500"/>
                <a:ext cx="12" cy="4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79" name="Freeform 110"/>
              <p:cNvSpPr>
                <a:spLocks/>
              </p:cNvSpPr>
              <p:nvPr/>
            </p:nvSpPr>
            <p:spPr bwMode="auto">
              <a:xfrm>
                <a:off x="2790" y="1548"/>
                <a:ext cx="18" cy="60"/>
              </a:xfrm>
              <a:custGeom>
                <a:avLst/>
                <a:gdLst>
                  <a:gd name="T0" fmla="*/ 0 w 18"/>
                  <a:gd name="T1" fmla="*/ 0 h 60"/>
                  <a:gd name="T2" fmla="*/ 6 w 18"/>
                  <a:gd name="T3" fmla="*/ 30 h 60"/>
                  <a:gd name="T4" fmla="*/ 18 w 18"/>
                  <a:gd name="T5" fmla="*/ 60 h 60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0"/>
                  <a:gd name="T11" fmla="*/ 18 w 18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0">
                    <a:moveTo>
                      <a:pt x="0" y="0"/>
                    </a:moveTo>
                    <a:lnTo>
                      <a:pt x="6" y="30"/>
                    </a:lnTo>
                    <a:lnTo>
                      <a:pt x="18" y="6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80" name="Line 111"/>
              <p:cNvSpPr>
                <a:spLocks noChangeShapeType="1"/>
              </p:cNvSpPr>
              <p:nvPr/>
            </p:nvSpPr>
            <p:spPr bwMode="auto">
              <a:xfrm>
                <a:off x="2808" y="1608"/>
                <a:ext cx="12" cy="6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81" name="Freeform 112"/>
              <p:cNvSpPr>
                <a:spLocks/>
              </p:cNvSpPr>
              <p:nvPr/>
            </p:nvSpPr>
            <p:spPr bwMode="auto">
              <a:xfrm>
                <a:off x="2820" y="1668"/>
                <a:ext cx="18" cy="66"/>
              </a:xfrm>
              <a:custGeom>
                <a:avLst/>
                <a:gdLst>
                  <a:gd name="T0" fmla="*/ 0 w 18"/>
                  <a:gd name="T1" fmla="*/ 0 h 66"/>
                  <a:gd name="T2" fmla="*/ 6 w 18"/>
                  <a:gd name="T3" fmla="*/ 30 h 66"/>
                  <a:gd name="T4" fmla="*/ 18 w 18"/>
                  <a:gd name="T5" fmla="*/ 66 h 6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6"/>
                  <a:gd name="T11" fmla="*/ 18 w 18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6">
                    <a:moveTo>
                      <a:pt x="0" y="0"/>
                    </a:moveTo>
                    <a:lnTo>
                      <a:pt x="6" y="30"/>
                    </a:lnTo>
                    <a:lnTo>
                      <a:pt x="18" y="66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82" name="Line 113"/>
              <p:cNvSpPr>
                <a:spLocks noChangeShapeType="1"/>
              </p:cNvSpPr>
              <p:nvPr/>
            </p:nvSpPr>
            <p:spPr bwMode="auto">
              <a:xfrm>
                <a:off x="2838" y="1734"/>
                <a:ext cx="12" cy="6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83" name="Line 114"/>
              <p:cNvSpPr>
                <a:spLocks noChangeShapeType="1"/>
              </p:cNvSpPr>
              <p:nvPr/>
            </p:nvSpPr>
            <p:spPr bwMode="auto">
              <a:xfrm>
                <a:off x="2850" y="1800"/>
                <a:ext cx="12" cy="7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84" name="Freeform 115"/>
              <p:cNvSpPr>
                <a:spLocks/>
              </p:cNvSpPr>
              <p:nvPr/>
            </p:nvSpPr>
            <p:spPr bwMode="auto">
              <a:xfrm>
                <a:off x="2862" y="1872"/>
                <a:ext cx="18" cy="78"/>
              </a:xfrm>
              <a:custGeom>
                <a:avLst/>
                <a:gdLst>
                  <a:gd name="T0" fmla="*/ 0 w 18"/>
                  <a:gd name="T1" fmla="*/ 0 h 78"/>
                  <a:gd name="T2" fmla="*/ 6 w 18"/>
                  <a:gd name="T3" fmla="*/ 36 h 78"/>
                  <a:gd name="T4" fmla="*/ 18 w 18"/>
                  <a:gd name="T5" fmla="*/ 78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0"/>
                    </a:moveTo>
                    <a:lnTo>
                      <a:pt x="6" y="36"/>
                    </a:lnTo>
                    <a:lnTo>
                      <a:pt x="18" y="78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85" name="Line 116"/>
              <p:cNvSpPr>
                <a:spLocks noChangeShapeType="1"/>
              </p:cNvSpPr>
              <p:nvPr/>
            </p:nvSpPr>
            <p:spPr bwMode="auto">
              <a:xfrm>
                <a:off x="2880" y="1950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86" name="Freeform 117"/>
              <p:cNvSpPr>
                <a:spLocks/>
              </p:cNvSpPr>
              <p:nvPr/>
            </p:nvSpPr>
            <p:spPr bwMode="auto">
              <a:xfrm>
                <a:off x="2892" y="2028"/>
                <a:ext cx="18" cy="78"/>
              </a:xfrm>
              <a:custGeom>
                <a:avLst/>
                <a:gdLst>
                  <a:gd name="T0" fmla="*/ 0 w 18"/>
                  <a:gd name="T1" fmla="*/ 0 h 78"/>
                  <a:gd name="T2" fmla="*/ 6 w 18"/>
                  <a:gd name="T3" fmla="*/ 36 h 78"/>
                  <a:gd name="T4" fmla="*/ 18 w 18"/>
                  <a:gd name="T5" fmla="*/ 78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0"/>
                    </a:moveTo>
                    <a:lnTo>
                      <a:pt x="6" y="36"/>
                    </a:lnTo>
                    <a:lnTo>
                      <a:pt x="18" y="78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87" name="Line 118"/>
              <p:cNvSpPr>
                <a:spLocks noChangeShapeType="1"/>
              </p:cNvSpPr>
              <p:nvPr/>
            </p:nvSpPr>
            <p:spPr bwMode="auto">
              <a:xfrm>
                <a:off x="2910" y="2106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88" name="Freeform 119"/>
              <p:cNvSpPr>
                <a:spLocks/>
              </p:cNvSpPr>
              <p:nvPr/>
            </p:nvSpPr>
            <p:spPr bwMode="auto">
              <a:xfrm>
                <a:off x="2922" y="2184"/>
                <a:ext cx="18" cy="78"/>
              </a:xfrm>
              <a:custGeom>
                <a:avLst/>
                <a:gdLst>
                  <a:gd name="T0" fmla="*/ 0 w 18"/>
                  <a:gd name="T1" fmla="*/ 0 h 78"/>
                  <a:gd name="T2" fmla="*/ 6 w 18"/>
                  <a:gd name="T3" fmla="*/ 36 h 78"/>
                  <a:gd name="T4" fmla="*/ 18 w 18"/>
                  <a:gd name="T5" fmla="*/ 78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0"/>
                    </a:moveTo>
                    <a:lnTo>
                      <a:pt x="6" y="36"/>
                    </a:lnTo>
                    <a:lnTo>
                      <a:pt x="18" y="78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89" name="Line 120"/>
              <p:cNvSpPr>
                <a:spLocks noChangeShapeType="1"/>
              </p:cNvSpPr>
              <p:nvPr/>
            </p:nvSpPr>
            <p:spPr bwMode="auto">
              <a:xfrm>
                <a:off x="2940" y="2262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90" name="Line 121"/>
              <p:cNvSpPr>
                <a:spLocks noChangeShapeType="1"/>
              </p:cNvSpPr>
              <p:nvPr/>
            </p:nvSpPr>
            <p:spPr bwMode="auto">
              <a:xfrm>
                <a:off x="2952" y="2340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91" name="Freeform 122"/>
              <p:cNvSpPr>
                <a:spLocks/>
              </p:cNvSpPr>
              <p:nvPr/>
            </p:nvSpPr>
            <p:spPr bwMode="auto">
              <a:xfrm>
                <a:off x="2964" y="2418"/>
                <a:ext cx="18" cy="72"/>
              </a:xfrm>
              <a:custGeom>
                <a:avLst/>
                <a:gdLst>
                  <a:gd name="T0" fmla="*/ 0 w 18"/>
                  <a:gd name="T1" fmla="*/ 0 h 72"/>
                  <a:gd name="T2" fmla="*/ 6 w 18"/>
                  <a:gd name="T3" fmla="*/ 36 h 72"/>
                  <a:gd name="T4" fmla="*/ 18 w 18"/>
                  <a:gd name="T5" fmla="*/ 72 h 7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2"/>
                  <a:gd name="T11" fmla="*/ 18 w 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2">
                    <a:moveTo>
                      <a:pt x="0" y="0"/>
                    </a:moveTo>
                    <a:lnTo>
                      <a:pt x="6" y="36"/>
                    </a:lnTo>
                    <a:lnTo>
                      <a:pt x="18" y="72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92" name="Line 123"/>
              <p:cNvSpPr>
                <a:spLocks noChangeShapeType="1"/>
              </p:cNvSpPr>
              <p:nvPr/>
            </p:nvSpPr>
            <p:spPr bwMode="auto">
              <a:xfrm>
                <a:off x="2982" y="2490"/>
                <a:ext cx="12" cy="6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93" name="Freeform 124"/>
              <p:cNvSpPr>
                <a:spLocks/>
              </p:cNvSpPr>
              <p:nvPr/>
            </p:nvSpPr>
            <p:spPr bwMode="auto">
              <a:xfrm>
                <a:off x="2994" y="2556"/>
                <a:ext cx="18" cy="66"/>
              </a:xfrm>
              <a:custGeom>
                <a:avLst/>
                <a:gdLst>
                  <a:gd name="T0" fmla="*/ 0 w 18"/>
                  <a:gd name="T1" fmla="*/ 0 h 66"/>
                  <a:gd name="T2" fmla="*/ 6 w 18"/>
                  <a:gd name="T3" fmla="*/ 36 h 66"/>
                  <a:gd name="T4" fmla="*/ 18 w 18"/>
                  <a:gd name="T5" fmla="*/ 66 h 6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6"/>
                  <a:gd name="T11" fmla="*/ 18 w 18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6">
                    <a:moveTo>
                      <a:pt x="0" y="0"/>
                    </a:moveTo>
                    <a:lnTo>
                      <a:pt x="6" y="36"/>
                    </a:lnTo>
                    <a:lnTo>
                      <a:pt x="18" y="66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94" name="Line 125"/>
              <p:cNvSpPr>
                <a:spLocks noChangeShapeType="1"/>
              </p:cNvSpPr>
              <p:nvPr/>
            </p:nvSpPr>
            <p:spPr bwMode="auto">
              <a:xfrm>
                <a:off x="3012" y="2622"/>
                <a:ext cx="12" cy="6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95" name="Freeform 126"/>
              <p:cNvSpPr>
                <a:spLocks/>
              </p:cNvSpPr>
              <p:nvPr/>
            </p:nvSpPr>
            <p:spPr bwMode="auto">
              <a:xfrm>
                <a:off x="3024" y="2682"/>
                <a:ext cx="18" cy="54"/>
              </a:xfrm>
              <a:custGeom>
                <a:avLst/>
                <a:gdLst>
                  <a:gd name="T0" fmla="*/ 0 w 18"/>
                  <a:gd name="T1" fmla="*/ 0 h 54"/>
                  <a:gd name="T2" fmla="*/ 6 w 18"/>
                  <a:gd name="T3" fmla="*/ 30 h 54"/>
                  <a:gd name="T4" fmla="*/ 18 w 18"/>
                  <a:gd name="T5" fmla="*/ 54 h 5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54"/>
                  <a:gd name="T11" fmla="*/ 18 w 18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54">
                    <a:moveTo>
                      <a:pt x="0" y="0"/>
                    </a:moveTo>
                    <a:lnTo>
                      <a:pt x="6" y="30"/>
                    </a:lnTo>
                    <a:lnTo>
                      <a:pt x="18" y="54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96" name="Line 127"/>
              <p:cNvSpPr>
                <a:spLocks noChangeShapeType="1"/>
              </p:cNvSpPr>
              <p:nvPr/>
            </p:nvSpPr>
            <p:spPr bwMode="auto">
              <a:xfrm>
                <a:off x="3042" y="2736"/>
                <a:ext cx="12" cy="4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97" name="Line 128"/>
              <p:cNvSpPr>
                <a:spLocks noChangeShapeType="1"/>
              </p:cNvSpPr>
              <p:nvPr/>
            </p:nvSpPr>
            <p:spPr bwMode="auto">
              <a:xfrm>
                <a:off x="3054" y="2784"/>
                <a:ext cx="12" cy="4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98" name="Freeform 129"/>
              <p:cNvSpPr>
                <a:spLocks/>
              </p:cNvSpPr>
              <p:nvPr/>
            </p:nvSpPr>
            <p:spPr bwMode="auto">
              <a:xfrm>
                <a:off x="3066" y="2826"/>
                <a:ext cx="18" cy="36"/>
              </a:xfrm>
              <a:custGeom>
                <a:avLst/>
                <a:gdLst>
                  <a:gd name="T0" fmla="*/ 0 w 18"/>
                  <a:gd name="T1" fmla="*/ 0 h 36"/>
                  <a:gd name="T2" fmla="*/ 6 w 18"/>
                  <a:gd name="T3" fmla="*/ 18 h 36"/>
                  <a:gd name="T4" fmla="*/ 18 w 18"/>
                  <a:gd name="T5" fmla="*/ 36 h 3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36"/>
                  <a:gd name="T11" fmla="*/ 18 w 18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36">
                    <a:moveTo>
                      <a:pt x="0" y="0"/>
                    </a:moveTo>
                    <a:lnTo>
                      <a:pt x="6" y="18"/>
                    </a:lnTo>
                    <a:lnTo>
                      <a:pt x="18" y="36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99" name="Freeform 130"/>
              <p:cNvSpPr>
                <a:spLocks/>
              </p:cNvSpPr>
              <p:nvPr/>
            </p:nvSpPr>
            <p:spPr bwMode="auto">
              <a:xfrm>
                <a:off x="3084" y="2862"/>
                <a:ext cx="12" cy="30"/>
              </a:xfrm>
              <a:custGeom>
                <a:avLst/>
                <a:gdLst>
                  <a:gd name="T0" fmla="*/ 0 w 12"/>
                  <a:gd name="T1" fmla="*/ 0 h 30"/>
                  <a:gd name="T2" fmla="*/ 6 w 12"/>
                  <a:gd name="T3" fmla="*/ 18 h 30"/>
                  <a:gd name="T4" fmla="*/ 12 w 12"/>
                  <a:gd name="T5" fmla="*/ 30 h 30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30"/>
                  <a:gd name="T11" fmla="*/ 12 w 12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30">
                    <a:moveTo>
                      <a:pt x="0" y="0"/>
                    </a:moveTo>
                    <a:lnTo>
                      <a:pt x="6" y="18"/>
                    </a:lnTo>
                    <a:lnTo>
                      <a:pt x="12" y="3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00" name="Freeform 131"/>
              <p:cNvSpPr>
                <a:spLocks/>
              </p:cNvSpPr>
              <p:nvPr/>
            </p:nvSpPr>
            <p:spPr bwMode="auto">
              <a:xfrm>
                <a:off x="3096" y="2892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6 w 18"/>
                  <a:gd name="T3" fmla="*/ 12 h 18"/>
                  <a:gd name="T4" fmla="*/ 18 w 18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8"/>
                  <a:gd name="T11" fmla="*/ 18 w 18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8">
                    <a:moveTo>
                      <a:pt x="0" y="0"/>
                    </a:moveTo>
                    <a:lnTo>
                      <a:pt x="6" y="12"/>
                    </a:lnTo>
                    <a:lnTo>
                      <a:pt x="18" y="18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01" name="Line 132"/>
              <p:cNvSpPr>
                <a:spLocks noChangeShapeType="1"/>
              </p:cNvSpPr>
              <p:nvPr/>
            </p:nvSpPr>
            <p:spPr bwMode="auto">
              <a:xfrm>
                <a:off x="3114" y="2910"/>
                <a:ext cx="12" cy="1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02" name="Line 133"/>
              <p:cNvSpPr>
                <a:spLocks noChangeShapeType="1"/>
              </p:cNvSpPr>
              <p:nvPr/>
            </p:nvSpPr>
            <p:spPr bwMode="auto">
              <a:xfrm>
                <a:off x="3126" y="2922"/>
                <a:ext cx="12" cy="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03" name="Freeform 134"/>
              <p:cNvSpPr>
                <a:spLocks/>
              </p:cNvSpPr>
              <p:nvPr/>
            </p:nvSpPr>
            <p:spPr bwMode="auto">
              <a:xfrm>
                <a:off x="3138" y="2928"/>
                <a:ext cx="18" cy="1"/>
              </a:xfrm>
              <a:custGeom>
                <a:avLst/>
                <a:gdLst>
                  <a:gd name="T0" fmla="*/ 0 w 18"/>
                  <a:gd name="T1" fmla="*/ 0 h 1"/>
                  <a:gd name="T2" fmla="*/ 6 w 18"/>
                  <a:gd name="T3" fmla="*/ 0 h 1"/>
                  <a:gd name="T4" fmla="*/ 18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6" y="0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04" name="Freeform 135"/>
              <p:cNvSpPr>
                <a:spLocks/>
              </p:cNvSpPr>
              <p:nvPr/>
            </p:nvSpPr>
            <p:spPr bwMode="auto">
              <a:xfrm>
                <a:off x="3156" y="2916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6 w 12"/>
                  <a:gd name="T3" fmla="*/ 6 h 12"/>
                  <a:gd name="T4" fmla="*/ 12 w 12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2"/>
                  <a:gd name="T11" fmla="*/ 12 w 1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2">
                    <a:moveTo>
                      <a:pt x="0" y="12"/>
                    </a:moveTo>
                    <a:lnTo>
                      <a:pt x="6" y="6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05" name="Freeform 136"/>
              <p:cNvSpPr>
                <a:spLocks/>
              </p:cNvSpPr>
              <p:nvPr/>
            </p:nvSpPr>
            <p:spPr bwMode="auto">
              <a:xfrm>
                <a:off x="3168" y="2898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6 w 18"/>
                  <a:gd name="T3" fmla="*/ 12 h 18"/>
                  <a:gd name="T4" fmla="*/ 18 w 18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8"/>
                  <a:gd name="T11" fmla="*/ 18 w 18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8">
                    <a:moveTo>
                      <a:pt x="0" y="18"/>
                    </a:moveTo>
                    <a:lnTo>
                      <a:pt x="6" y="12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06" name="Freeform 137"/>
              <p:cNvSpPr>
                <a:spLocks/>
              </p:cNvSpPr>
              <p:nvPr/>
            </p:nvSpPr>
            <p:spPr bwMode="auto">
              <a:xfrm>
                <a:off x="3186" y="2868"/>
                <a:ext cx="12" cy="30"/>
              </a:xfrm>
              <a:custGeom>
                <a:avLst/>
                <a:gdLst>
                  <a:gd name="T0" fmla="*/ 0 w 12"/>
                  <a:gd name="T1" fmla="*/ 30 h 30"/>
                  <a:gd name="T2" fmla="*/ 6 w 12"/>
                  <a:gd name="T3" fmla="*/ 18 h 30"/>
                  <a:gd name="T4" fmla="*/ 12 w 12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30"/>
                  <a:gd name="T11" fmla="*/ 12 w 12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30">
                    <a:moveTo>
                      <a:pt x="0" y="30"/>
                    </a:moveTo>
                    <a:lnTo>
                      <a:pt x="6" y="18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07" name="Freeform 138"/>
              <p:cNvSpPr>
                <a:spLocks/>
              </p:cNvSpPr>
              <p:nvPr/>
            </p:nvSpPr>
            <p:spPr bwMode="auto">
              <a:xfrm>
                <a:off x="3198" y="2838"/>
                <a:ext cx="18" cy="30"/>
              </a:xfrm>
              <a:custGeom>
                <a:avLst/>
                <a:gdLst>
                  <a:gd name="T0" fmla="*/ 0 w 18"/>
                  <a:gd name="T1" fmla="*/ 30 h 30"/>
                  <a:gd name="T2" fmla="*/ 6 w 18"/>
                  <a:gd name="T3" fmla="*/ 18 h 30"/>
                  <a:gd name="T4" fmla="*/ 18 w 18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30"/>
                  <a:gd name="T11" fmla="*/ 18 w 18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30">
                    <a:moveTo>
                      <a:pt x="0" y="30"/>
                    </a:moveTo>
                    <a:lnTo>
                      <a:pt x="6" y="18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08" name="Line 139"/>
              <p:cNvSpPr>
                <a:spLocks noChangeShapeType="1"/>
              </p:cNvSpPr>
              <p:nvPr/>
            </p:nvSpPr>
            <p:spPr bwMode="auto">
              <a:xfrm flipV="1">
                <a:off x="3216" y="2796"/>
                <a:ext cx="12" cy="4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09" name="Line 140"/>
              <p:cNvSpPr>
                <a:spLocks noChangeShapeType="1"/>
              </p:cNvSpPr>
              <p:nvPr/>
            </p:nvSpPr>
            <p:spPr bwMode="auto">
              <a:xfrm flipV="1">
                <a:off x="3228" y="2748"/>
                <a:ext cx="12" cy="4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10" name="Freeform 141"/>
              <p:cNvSpPr>
                <a:spLocks/>
              </p:cNvSpPr>
              <p:nvPr/>
            </p:nvSpPr>
            <p:spPr bwMode="auto">
              <a:xfrm>
                <a:off x="3240" y="2694"/>
                <a:ext cx="18" cy="54"/>
              </a:xfrm>
              <a:custGeom>
                <a:avLst/>
                <a:gdLst>
                  <a:gd name="T0" fmla="*/ 0 w 18"/>
                  <a:gd name="T1" fmla="*/ 54 h 54"/>
                  <a:gd name="T2" fmla="*/ 6 w 18"/>
                  <a:gd name="T3" fmla="*/ 30 h 54"/>
                  <a:gd name="T4" fmla="*/ 18 w 18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54"/>
                  <a:gd name="T11" fmla="*/ 18 w 18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54">
                    <a:moveTo>
                      <a:pt x="0" y="54"/>
                    </a:moveTo>
                    <a:lnTo>
                      <a:pt x="6" y="30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11" name="Freeform 142"/>
              <p:cNvSpPr>
                <a:spLocks/>
              </p:cNvSpPr>
              <p:nvPr/>
            </p:nvSpPr>
            <p:spPr bwMode="auto">
              <a:xfrm>
                <a:off x="3258" y="2640"/>
                <a:ext cx="12" cy="54"/>
              </a:xfrm>
              <a:custGeom>
                <a:avLst/>
                <a:gdLst>
                  <a:gd name="T0" fmla="*/ 0 w 12"/>
                  <a:gd name="T1" fmla="*/ 54 h 54"/>
                  <a:gd name="T2" fmla="*/ 6 w 12"/>
                  <a:gd name="T3" fmla="*/ 30 h 54"/>
                  <a:gd name="T4" fmla="*/ 12 w 12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4"/>
                  <a:gd name="T11" fmla="*/ 12 w 1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4">
                    <a:moveTo>
                      <a:pt x="0" y="54"/>
                    </a:moveTo>
                    <a:lnTo>
                      <a:pt x="6" y="30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12" name="Freeform 143"/>
              <p:cNvSpPr>
                <a:spLocks/>
              </p:cNvSpPr>
              <p:nvPr/>
            </p:nvSpPr>
            <p:spPr bwMode="auto">
              <a:xfrm>
                <a:off x="3270" y="2574"/>
                <a:ext cx="18" cy="66"/>
              </a:xfrm>
              <a:custGeom>
                <a:avLst/>
                <a:gdLst>
                  <a:gd name="T0" fmla="*/ 0 w 18"/>
                  <a:gd name="T1" fmla="*/ 66 h 66"/>
                  <a:gd name="T2" fmla="*/ 6 w 18"/>
                  <a:gd name="T3" fmla="*/ 36 h 66"/>
                  <a:gd name="T4" fmla="*/ 18 w 18"/>
                  <a:gd name="T5" fmla="*/ 0 h 6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6"/>
                  <a:gd name="T11" fmla="*/ 18 w 18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6">
                    <a:moveTo>
                      <a:pt x="0" y="66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13" name="Line 144"/>
              <p:cNvSpPr>
                <a:spLocks noChangeShapeType="1"/>
              </p:cNvSpPr>
              <p:nvPr/>
            </p:nvSpPr>
            <p:spPr bwMode="auto">
              <a:xfrm flipV="1">
                <a:off x="3288" y="2508"/>
                <a:ext cx="12" cy="6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14" name="Freeform 145"/>
              <p:cNvSpPr>
                <a:spLocks/>
              </p:cNvSpPr>
              <p:nvPr/>
            </p:nvSpPr>
            <p:spPr bwMode="auto">
              <a:xfrm>
                <a:off x="3300" y="2436"/>
                <a:ext cx="18" cy="72"/>
              </a:xfrm>
              <a:custGeom>
                <a:avLst/>
                <a:gdLst>
                  <a:gd name="T0" fmla="*/ 0 w 18"/>
                  <a:gd name="T1" fmla="*/ 72 h 72"/>
                  <a:gd name="T2" fmla="*/ 6 w 18"/>
                  <a:gd name="T3" fmla="*/ 36 h 72"/>
                  <a:gd name="T4" fmla="*/ 18 w 18"/>
                  <a:gd name="T5" fmla="*/ 0 h 7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2"/>
                  <a:gd name="T11" fmla="*/ 18 w 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2">
                    <a:moveTo>
                      <a:pt x="0" y="72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15" name="Line 146"/>
              <p:cNvSpPr>
                <a:spLocks noChangeShapeType="1"/>
              </p:cNvSpPr>
              <p:nvPr/>
            </p:nvSpPr>
            <p:spPr bwMode="auto">
              <a:xfrm flipV="1">
                <a:off x="3318" y="2358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16" name="Line 147"/>
              <p:cNvSpPr>
                <a:spLocks noChangeShapeType="1"/>
              </p:cNvSpPr>
              <p:nvPr/>
            </p:nvSpPr>
            <p:spPr bwMode="auto">
              <a:xfrm flipV="1">
                <a:off x="3330" y="2280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17" name="Freeform 148"/>
              <p:cNvSpPr>
                <a:spLocks/>
              </p:cNvSpPr>
              <p:nvPr/>
            </p:nvSpPr>
            <p:spPr bwMode="auto">
              <a:xfrm>
                <a:off x="3342" y="2202"/>
                <a:ext cx="18" cy="78"/>
              </a:xfrm>
              <a:custGeom>
                <a:avLst/>
                <a:gdLst>
                  <a:gd name="T0" fmla="*/ 0 w 18"/>
                  <a:gd name="T1" fmla="*/ 78 h 78"/>
                  <a:gd name="T2" fmla="*/ 6 w 18"/>
                  <a:gd name="T3" fmla="*/ 36 h 78"/>
                  <a:gd name="T4" fmla="*/ 18 w 18"/>
                  <a:gd name="T5" fmla="*/ 0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78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18" name="Line 149"/>
              <p:cNvSpPr>
                <a:spLocks noChangeShapeType="1"/>
              </p:cNvSpPr>
              <p:nvPr/>
            </p:nvSpPr>
            <p:spPr bwMode="auto">
              <a:xfrm flipV="1">
                <a:off x="3360" y="2124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19" name="Freeform 150"/>
              <p:cNvSpPr>
                <a:spLocks/>
              </p:cNvSpPr>
              <p:nvPr/>
            </p:nvSpPr>
            <p:spPr bwMode="auto">
              <a:xfrm>
                <a:off x="3372" y="2046"/>
                <a:ext cx="18" cy="78"/>
              </a:xfrm>
              <a:custGeom>
                <a:avLst/>
                <a:gdLst>
                  <a:gd name="T0" fmla="*/ 0 w 18"/>
                  <a:gd name="T1" fmla="*/ 78 h 78"/>
                  <a:gd name="T2" fmla="*/ 6 w 18"/>
                  <a:gd name="T3" fmla="*/ 36 h 78"/>
                  <a:gd name="T4" fmla="*/ 18 w 18"/>
                  <a:gd name="T5" fmla="*/ 0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78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20" name="Line 151"/>
              <p:cNvSpPr>
                <a:spLocks noChangeShapeType="1"/>
              </p:cNvSpPr>
              <p:nvPr/>
            </p:nvSpPr>
            <p:spPr bwMode="auto">
              <a:xfrm flipV="1">
                <a:off x="3390" y="1968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21" name="Freeform 152"/>
              <p:cNvSpPr>
                <a:spLocks/>
              </p:cNvSpPr>
              <p:nvPr/>
            </p:nvSpPr>
            <p:spPr bwMode="auto">
              <a:xfrm>
                <a:off x="3402" y="1890"/>
                <a:ext cx="18" cy="78"/>
              </a:xfrm>
              <a:custGeom>
                <a:avLst/>
                <a:gdLst>
                  <a:gd name="T0" fmla="*/ 0 w 18"/>
                  <a:gd name="T1" fmla="*/ 78 h 78"/>
                  <a:gd name="T2" fmla="*/ 6 w 18"/>
                  <a:gd name="T3" fmla="*/ 36 h 78"/>
                  <a:gd name="T4" fmla="*/ 18 w 18"/>
                  <a:gd name="T5" fmla="*/ 0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78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22" name="Line 153"/>
              <p:cNvSpPr>
                <a:spLocks noChangeShapeType="1"/>
              </p:cNvSpPr>
              <p:nvPr/>
            </p:nvSpPr>
            <p:spPr bwMode="auto">
              <a:xfrm flipV="1">
                <a:off x="3420" y="1818"/>
                <a:ext cx="12" cy="7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23" name="Line 154"/>
              <p:cNvSpPr>
                <a:spLocks noChangeShapeType="1"/>
              </p:cNvSpPr>
              <p:nvPr/>
            </p:nvSpPr>
            <p:spPr bwMode="auto">
              <a:xfrm flipV="1">
                <a:off x="3432" y="1746"/>
                <a:ext cx="12" cy="7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24" name="Freeform 155"/>
              <p:cNvSpPr>
                <a:spLocks/>
              </p:cNvSpPr>
              <p:nvPr/>
            </p:nvSpPr>
            <p:spPr bwMode="auto">
              <a:xfrm>
                <a:off x="3444" y="1680"/>
                <a:ext cx="18" cy="66"/>
              </a:xfrm>
              <a:custGeom>
                <a:avLst/>
                <a:gdLst>
                  <a:gd name="T0" fmla="*/ 0 w 18"/>
                  <a:gd name="T1" fmla="*/ 66 h 66"/>
                  <a:gd name="T2" fmla="*/ 6 w 18"/>
                  <a:gd name="T3" fmla="*/ 30 h 66"/>
                  <a:gd name="T4" fmla="*/ 18 w 18"/>
                  <a:gd name="T5" fmla="*/ 0 h 6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6"/>
                  <a:gd name="T11" fmla="*/ 18 w 18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6">
                    <a:moveTo>
                      <a:pt x="0" y="66"/>
                    </a:moveTo>
                    <a:lnTo>
                      <a:pt x="6" y="30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25" name="Line 156"/>
              <p:cNvSpPr>
                <a:spLocks noChangeShapeType="1"/>
              </p:cNvSpPr>
              <p:nvPr/>
            </p:nvSpPr>
            <p:spPr bwMode="auto">
              <a:xfrm flipV="1">
                <a:off x="3462" y="1620"/>
                <a:ext cx="12" cy="6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26" name="Freeform 157"/>
              <p:cNvSpPr>
                <a:spLocks/>
              </p:cNvSpPr>
              <p:nvPr/>
            </p:nvSpPr>
            <p:spPr bwMode="auto">
              <a:xfrm>
                <a:off x="3474" y="1566"/>
                <a:ext cx="18" cy="54"/>
              </a:xfrm>
              <a:custGeom>
                <a:avLst/>
                <a:gdLst>
                  <a:gd name="T0" fmla="*/ 0 w 18"/>
                  <a:gd name="T1" fmla="*/ 54 h 54"/>
                  <a:gd name="T2" fmla="*/ 6 w 18"/>
                  <a:gd name="T3" fmla="*/ 24 h 54"/>
                  <a:gd name="T4" fmla="*/ 18 w 18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54"/>
                  <a:gd name="T11" fmla="*/ 18 w 18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54">
                    <a:moveTo>
                      <a:pt x="0" y="54"/>
                    </a:moveTo>
                    <a:lnTo>
                      <a:pt x="6" y="24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27" name="Freeform 158"/>
              <p:cNvSpPr>
                <a:spLocks/>
              </p:cNvSpPr>
              <p:nvPr/>
            </p:nvSpPr>
            <p:spPr bwMode="auto">
              <a:xfrm>
                <a:off x="3492" y="1512"/>
                <a:ext cx="12" cy="54"/>
              </a:xfrm>
              <a:custGeom>
                <a:avLst/>
                <a:gdLst>
                  <a:gd name="T0" fmla="*/ 0 w 12"/>
                  <a:gd name="T1" fmla="*/ 54 h 54"/>
                  <a:gd name="T2" fmla="*/ 6 w 12"/>
                  <a:gd name="T3" fmla="*/ 24 h 54"/>
                  <a:gd name="T4" fmla="*/ 12 w 12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4"/>
                  <a:gd name="T11" fmla="*/ 12 w 1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4">
                    <a:moveTo>
                      <a:pt x="0" y="54"/>
                    </a:moveTo>
                    <a:lnTo>
                      <a:pt x="6" y="24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28" name="Freeform 159"/>
              <p:cNvSpPr>
                <a:spLocks/>
              </p:cNvSpPr>
              <p:nvPr/>
            </p:nvSpPr>
            <p:spPr bwMode="auto">
              <a:xfrm>
                <a:off x="3504" y="1470"/>
                <a:ext cx="18" cy="42"/>
              </a:xfrm>
              <a:custGeom>
                <a:avLst/>
                <a:gdLst>
                  <a:gd name="T0" fmla="*/ 0 w 18"/>
                  <a:gd name="T1" fmla="*/ 42 h 42"/>
                  <a:gd name="T2" fmla="*/ 6 w 18"/>
                  <a:gd name="T3" fmla="*/ 18 h 42"/>
                  <a:gd name="T4" fmla="*/ 18 w 18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42"/>
                  <a:gd name="T11" fmla="*/ 18 w 18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42">
                    <a:moveTo>
                      <a:pt x="0" y="42"/>
                    </a:moveTo>
                    <a:lnTo>
                      <a:pt x="6" y="18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29" name="Freeform 160"/>
              <p:cNvSpPr>
                <a:spLocks/>
              </p:cNvSpPr>
              <p:nvPr/>
            </p:nvSpPr>
            <p:spPr bwMode="auto">
              <a:xfrm>
                <a:off x="3522" y="1428"/>
                <a:ext cx="12" cy="42"/>
              </a:xfrm>
              <a:custGeom>
                <a:avLst/>
                <a:gdLst>
                  <a:gd name="T0" fmla="*/ 0 w 12"/>
                  <a:gd name="T1" fmla="*/ 42 h 42"/>
                  <a:gd name="T2" fmla="*/ 6 w 12"/>
                  <a:gd name="T3" fmla="*/ 18 h 42"/>
                  <a:gd name="T4" fmla="*/ 12 w 12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42"/>
                  <a:gd name="T11" fmla="*/ 12 w 12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42">
                    <a:moveTo>
                      <a:pt x="0" y="42"/>
                    </a:moveTo>
                    <a:lnTo>
                      <a:pt x="6" y="18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30" name="Line 161"/>
              <p:cNvSpPr>
                <a:spLocks noChangeShapeType="1"/>
              </p:cNvSpPr>
              <p:nvPr/>
            </p:nvSpPr>
            <p:spPr bwMode="auto">
              <a:xfrm flipV="1">
                <a:off x="3534" y="1398"/>
                <a:ext cx="12" cy="3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31" name="Freeform 162"/>
              <p:cNvSpPr>
                <a:spLocks/>
              </p:cNvSpPr>
              <p:nvPr/>
            </p:nvSpPr>
            <p:spPr bwMode="auto">
              <a:xfrm>
                <a:off x="3546" y="1374"/>
                <a:ext cx="18" cy="24"/>
              </a:xfrm>
              <a:custGeom>
                <a:avLst/>
                <a:gdLst>
                  <a:gd name="T0" fmla="*/ 0 w 18"/>
                  <a:gd name="T1" fmla="*/ 24 h 24"/>
                  <a:gd name="T2" fmla="*/ 6 w 18"/>
                  <a:gd name="T3" fmla="*/ 12 h 24"/>
                  <a:gd name="T4" fmla="*/ 18 w 18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4"/>
                  <a:gd name="T11" fmla="*/ 18 w 18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4">
                    <a:moveTo>
                      <a:pt x="0" y="24"/>
                    </a:moveTo>
                    <a:lnTo>
                      <a:pt x="6" y="12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32" name="Freeform 163"/>
              <p:cNvSpPr>
                <a:spLocks/>
              </p:cNvSpPr>
              <p:nvPr/>
            </p:nvSpPr>
            <p:spPr bwMode="auto">
              <a:xfrm>
                <a:off x="3564" y="1356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6 w 12"/>
                  <a:gd name="T3" fmla="*/ 6 h 18"/>
                  <a:gd name="T4" fmla="*/ 12 w 12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8"/>
                  <a:gd name="T11" fmla="*/ 12 w 12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8">
                    <a:moveTo>
                      <a:pt x="0" y="18"/>
                    </a:moveTo>
                    <a:lnTo>
                      <a:pt x="6" y="6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33" name="Freeform 164"/>
              <p:cNvSpPr>
                <a:spLocks/>
              </p:cNvSpPr>
              <p:nvPr/>
            </p:nvSpPr>
            <p:spPr bwMode="auto">
              <a:xfrm>
                <a:off x="3576" y="1350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6 w 18"/>
                  <a:gd name="T3" fmla="*/ 0 h 6"/>
                  <a:gd name="T4" fmla="*/ 18 w 1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"/>
                  <a:gd name="T11" fmla="*/ 18 w 1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">
                    <a:moveTo>
                      <a:pt x="0" y="6"/>
                    </a:moveTo>
                    <a:lnTo>
                      <a:pt x="6" y="0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34" name="Line 165"/>
              <p:cNvSpPr>
                <a:spLocks noChangeShapeType="1"/>
              </p:cNvSpPr>
              <p:nvPr/>
            </p:nvSpPr>
            <p:spPr bwMode="auto">
              <a:xfrm>
                <a:off x="3594" y="1350"/>
                <a:ext cx="12" cy="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35" name="Line 166"/>
              <p:cNvSpPr>
                <a:spLocks noChangeShapeType="1"/>
              </p:cNvSpPr>
              <p:nvPr/>
            </p:nvSpPr>
            <p:spPr bwMode="auto">
              <a:xfrm>
                <a:off x="3606" y="1350"/>
                <a:ext cx="18" cy="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67"/>
            <p:cNvGrpSpPr>
              <a:grpSpLocks/>
            </p:cNvGrpSpPr>
            <p:nvPr/>
          </p:nvGrpSpPr>
          <p:grpSpPr bwMode="auto">
            <a:xfrm>
              <a:off x="2686" y="800"/>
              <a:ext cx="2328" cy="499"/>
              <a:chOff x="1296" y="1350"/>
              <a:chExt cx="2328" cy="1579"/>
            </a:xfrm>
          </p:grpSpPr>
          <p:sp>
            <p:nvSpPr>
              <p:cNvPr id="61616" name="Line 168"/>
              <p:cNvSpPr>
                <a:spLocks noChangeShapeType="1"/>
              </p:cNvSpPr>
              <p:nvPr/>
            </p:nvSpPr>
            <p:spPr bwMode="auto">
              <a:xfrm>
                <a:off x="1296" y="2922"/>
                <a:ext cx="12" cy="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17" name="Line 169"/>
              <p:cNvSpPr>
                <a:spLocks noChangeShapeType="1"/>
              </p:cNvSpPr>
              <p:nvPr/>
            </p:nvSpPr>
            <p:spPr bwMode="auto">
              <a:xfrm>
                <a:off x="1308" y="2928"/>
                <a:ext cx="12" cy="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18" name="Freeform 170"/>
              <p:cNvSpPr>
                <a:spLocks/>
              </p:cNvSpPr>
              <p:nvPr/>
            </p:nvSpPr>
            <p:spPr bwMode="auto">
              <a:xfrm>
                <a:off x="1320" y="292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6 w 18"/>
                  <a:gd name="T3" fmla="*/ 6 h 6"/>
                  <a:gd name="T4" fmla="*/ 18 w 1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"/>
                  <a:gd name="T11" fmla="*/ 18 w 1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">
                    <a:moveTo>
                      <a:pt x="0" y="6"/>
                    </a:moveTo>
                    <a:lnTo>
                      <a:pt x="6" y="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19" name="Freeform 171"/>
              <p:cNvSpPr>
                <a:spLocks/>
              </p:cNvSpPr>
              <p:nvPr/>
            </p:nvSpPr>
            <p:spPr bwMode="auto">
              <a:xfrm>
                <a:off x="1338" y="2904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6 w 12"/>
                  <a:gd name="T3" fmla="*/ 12 h 18"/>
                  <a:gd name="T4" fmla="*/ 12 w 12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8"/>
                  <a:gd name="T11" fmla="*/ 12 w 12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8">
                    <a:moveTo>
                      <a:pt x="0" y="18"/>
                    </a:moveTo>
                    <a:lnTo>
                      <a:pt x="6" y="12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20" name="Freeform 172"/>
              <p:cNvSpPr>
                <a:spLocks/>
              </p:cNvSpPr>
              <p:nvPr/>
            </p:nvSpPr>
            <p:spPr bwMode="auto">
              <a:xfrm>
                <a:off x="1350" y="2880"/>
                <a:ext cx="18" cy="24"/>
              </a:xfrm>
              <a:custGeom>
                <a:avLst/>
                <a:gdLst>
                  <a:gd name="T0" fmla="*/ 0 w 18"/>
                  <a:gd name="T1" fmla="*/ 24 h 24"/>
                  <a:gd name="T2" fmla="*/ 6 w 18"/>
                  <a:gd name="T3" fmla="*/ 12 h 24"/>
                  <a:gd name="T4" fmla="*/ 18 w 18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4"/>
                  <a:gd name="T11" fmla="*/ 18 w 18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4">
                    <a:moveTo>
                      <a:pt x="0" y="24"/>
                    </a:moveTo>
                    <a:lnTo>
                      <a:pt x="6" y="12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21" name="Line 173"/>
              <p:cNvSpPr>
                <a:spLocks noChangeShapeType="1"/>
              </p:cNvSpPr>
              <p:nvPr/>
            </p:nvSpPr>
            <p:spPr bwMode="auto">
              <a:xfrm flipV="1">
                <a:off x="1368" y="2850"/>
                <a:ext cx="12" cy="3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22" name="Freeform 174"/>
              <p:cNvSpPr>
                <a:spLocks/>
              </p:cNvSpPr>
              <p:nvPr/>
            </p:nvSpPr>
            <p:spPr bwMode="auto">
              <a:xfrm>
                <a:off x="1380" y="2808"/>
                <a:ext cx="12" cy="42"/>
              </a:xfrm>
              <a:custGeom>
                <a:avLst/>
                <a:gdLst>
                  <a:gd name="T0" fmla="*/ 0 w 12"/>
                  <a:gd name="T1" fmla="*/ 42 h 42"/>
                  <a:gd name="T2" fmla="*/ 6 w 12"/>
                  <a:gd name="T3" fmla="*/ 24 h 42"/>
                  <a:gd name="T4" fmla="*/ 12 w 12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42"/>
                  <a:gd name="T11" fmla="*/ 12 w 12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42">
                    <a:moveTo>
                      <a:pt x="0" y="42"/>
                    </a:moveTo>
                    <a:lnTo>
                      <a:pt x="6" y="24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23" name="Freeform 175"/>
              <p:cNvSpPr>
                <a:spLocks/>
              </p:cNvSpPr>
              <p:nvPr/>
            </p:nvSpPr>
            <p:spPr bwMode="auto">
              <a:xfrm>
                <a:off x="1392" y="2766"/>
                <a:ext cx="18" cy="42"/>
              </a:xfrm>
              <a:custGeom>
                <a:avLst/>
                <a:gdLst>
                  <a:gd name="T0" fmla="*/ 0 w 18"/>
                  <a:gd name="T1" fmla="*/ 42 h 42"/>
                  <a:gd name="T2" fmla="*/ 6 w 18"/>
                  <a:gd name="T3" fmla="*/ 24 h 42"/>
                  <a:gd name="T4" fmla="*/ 18 w 18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42"/>
                  <a:gd name="T11" fmla="*/ 18 w 18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42">
                    <a:moveTo>
                      <a:pt x="0" y="42"/>
                    </a:moveTo>
                    <a:lnTo>
                      <a:pt x="6" y="24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24" name="Freeform 176"/>
              <p:cNvSpPr>
                <a:spLocks/>
              </p:cNvSpPr>
              <p:nvPr/>
            </p:nvSpPr>
            <p:spPr bwMode="auto">
              <a:xfrm>
                <a:off x="1410" y="2712"/>
                <a:ext cx="12" cy="54"/>
              </a:xfrm>
              <a:custGeom>
                <a:avLst/>
                <a:gdLst>
                  <a:gd name="T0" fmla="*/ 0 w 12"/>
                  <a:gd name="T1" fmla="*/ 54 h 54"/>
                  <a:gd name="T2" fmla="*/ 6 w 12"/>
                  <a:gd name="T3" fmla="*/ 30 h 54"/>
                  <a:gd name="T4" fmla="*/ 12 w 12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4"/>
                  <a:gd name="T11" fmla="*/ 12 w 1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4">
                    <a:moveTo>
                      <a:pt x="0" y="54"/>
                    </a:moveTo>
                    <a:lnTo>
                      <a:pt x="6" y="30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25" name="Freeform 177"/>
              <p:cNvSpPr>
                <a:spLocks/>
              </p:cNvSpPr>
              <p:nvPr/>
            </p:nvSpPr>
            <p:spPr bwMode="auto">
              <a:xfrm>
                <a:off x="1422" y="2658"/>
                <a:ext cx="18" cy="54"/>
              </a:xfrm>
              <a:custGeom>
                <a:avLst/>
                <a:gdLst>
                  <a:gd name="T0" fmla="*/ 0 w 18"/>
                  <a:gd name="T1" fmla="*/ 54 h 54"/>
                  <a:gd name="T2" fmla="*/ 6 w 18"/>
                  <a:gd name="T3" fmla="*/ 30 h 54"/>
                  <a:gd name="T4" fmla="*/ 18 w 18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54"/>
                  <a:gd name="T11" fmla="*/ 18 w 18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54">
                    <a:moveTo>
                      <a:pt x="0" y="54"/>
                    </a:moveTo>
                    <a:lnTo>
                      <a:pt x="6" y="30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26" name="Line 178"/>
              <p:cNvSpPr>
                <a:spLocks noChangeShapeType="1"/>
              </p:cNvSpPr>
              <p:nvPr/>
            </p:nvSpPr>
            <p:spPr bwMode="auto">
              <a:xfrm flipV="1">
                <a:off x="1440" y="2598"/>
                <a:ext cx="12" cy="6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27" name="Freeform 179"/>
              <p:cNvSpPr>
                <a:spLocks/>
              </p:cNvSpPr>
              <p:nvPr/>
            </p:nvSpPr>
            <p:spPr bwMode="auto">
              <a:xfrm>
                <a:off x="1452" y="2532"/>
                <a:ext cx="18" cy="66"/>
              </a:xfrm>
              <a:custGeom>
                <a:avLst/>
                <a:gdLst>
                  <a:gd name="T0" fmla="*/ 0 w 18"/>
                  <a:gd name="T1" fmla="*/ 66 h 66"/>
                  <a:gd name="T2" fmla="*/ 6 w 18"/>
                  <a:gd name="T3" fmla="*/ 36 h 66"/>
                  <a:gd name="T4" fmla="*/ 18 w 18"/>
                  <a:gd name="T5" fmla="*/ 0 h 6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6"/>
                  <a:gd name="T11" fmla="*/ 18 w 18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6">
                    <a:moveTo>
                      <a:pt x="0" y="66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28" name="Line 180"/>
              <p:cNvSpPr>
                <a:spLocks noChangeShapeType="1"/>
              </p:cNvSpPr>
              <p:nvPr/>
            </p:nvSpPr>
            <p:spPr bwMode="auto">
              <a:xfrm flipV="1">
                <a:off x="1470" y="2460"/>
                <a:ext cx="12" cy="7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29" name="Line 181"/>
              <p:cNvSpPr>
                <a:spLocks noChangeShapeType="1"/>
              </p:cNvSpPr>
              <p:nvPr/>
            </p:nvSpPr>
            <p:spPr bwMode="auto">
              <a:xfrm flipV="1">
                <a:off x="1482" y="2388"/>
                <a:ext cx="12" cy="7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30" name="Freeform 182"/>
              <p:cNvSpPr>
                <a:spLocks/>
              </p:cNvSpPr>
              <p:nvPr/>
            </p:nvSpPr>
            <p:spPr bwMode="auto">
              <a:xfrm>
                <a:off x="1494" y="2310"/>
                <a:ext cx="18" cy="78"/>
              </a:xfrm>
              <a:custGeom>
                <a:avLst/>
                <a:gdLst>
                  <a:gd name="T0" fmla="*/ 0 w 18"/>
                  <a:gd name="T1" fmla="*/ 78 h 78"/>
                  <a:gd name="T2" fmla="*/ 6 w 18"/>
                  <a:gd name="T3" fmla="*/ 42 h 78"/>
                  <a:gd name="T4" fmla="*/ 18 w 18"/>
                  <a:gd name="T5" fmla="*/ 0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78"/>
                    </a:moveTo>
                    <a:lnTo>
                      <a:pt x="6" y="42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31" name="Line 183"/>
              <p:cNvSpPr>
                <a:spLocks noChangeShapeType="1"/>
              </p:cNvSpPr>
              <p:nvPr/>
            </p:nvSpPr>
            <p:spPr bwMode="auto">
              <a:xfrm flipV="1">
                <a:off x="1512" y="2232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32" name="Freeform 184"/>
              <p:cNvSpPr>
                <a:spLocks/>
              </p:cNvSpPr>
              <p:nvPr/>
            </p:nvSpPr>
            <p:spPr bwMode="auto">
              <a:xfrm>
                <a:off x="1524" y="2154"/>
                <a:ext cx="18" cy="78"/>
              </a:xfrm>
              <a:custGeom>
                <a:avLst/>
                <a:gdLst>
                  <a:gd name="T0" fmla="*/ 0 w 18"/>
                  <a:gd name="T1" fmla="*/ 78 h 78"/>
                  <a:gd name="T2" fmla="*/ 6 w 18"/>
                  <a:gd name="T3" fmla="*/ 36 h 78"/>
                  <a:gd name="T4" fmla="*/ 18 w 18"/>
                  <a:gd name="T5" fmla="*/ 0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78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33" name="Line 185"/>
              <p:cNvSpPr>
                <a:spLocks noChangeShapeType="1"/>
              </p:cNvSpPr>
              <p:nvPr/>
            </p:nvSpPr>
            <p:spPr bwMode="auto">
              <a:xfrm flipV="1">
                <a:off x="1542" y="2076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34" name="Freeform 186"/>
              <p:cNvSpPr>
                <a:spLocks/>
              </p:cNvSpPr>
              <p:nvPr/>
            </p:nvSpPr>
            <p:spPr bwMode="auto">
              <a:xfrm>
                <a:off x="1554" y="1998"/>
                <a:ext cx="18" cy="78"/>
              </a:xfrm>
              <a:custGeom>
                <a:avLst/>
                <a:gdLst>
                  <a:gd name="T0" fmla="*/ 0 w 18"/>
                  <a:gd name="T1" fmla="*/ 78 h 78"/>
                  <a:gd name="T2" fmla="*/ 6 w 18"/>
                  <a:gd name="T3" fmla="*/ 36 h 78"/>
                  <a:gd name="T4" fmla="*/ 18 w 18"/>
                  <a:gd name="T5" fmla="*/ 0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78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35" name="Line 187"/>
              <p:cNvSpPr>
                <a:spLocks noChangeShapeType="1"/>
              </p:cNvSpPr>
              <p:nvPr/>
            </p:nvSpPr>
            <p:spPr bwMode="auto">
              <a:xfrm flipV="1">
                <a:off x="1572" y="1920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36" name="Line 188"/>
              <p:cNvSpPr>
                <a:spLocks noChangeShapeType="1"/>
              </p:cNvSpPr>
              <p:nvPr/>
            </p:nvSpPr>
            <p:spPr bwMode="auto">
              <a:xfrm flipV="1">
                <a:off x="1584" y="1842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37" name="Freeform 189"/>
              <p:cNvSpPr>
                <a:spLocks/>
              </p:cNvSpPr>
              <p:nvPr/>
            </p:nvSpPr>
            <p:spPr bwMode="auto">
              <a:xfrm>
                <a:off x="1596" y="1770"/>
                <a:ext cx="18" cy="72"/>
              </a:xfrm>
              <a:custGeom>
                <a:avLst/>
                <a:gdLst>
                  <a:gd name="T0" fmla="*/ 0 w 18"/>
                  <a:gd name="T1" fmla="*/ 72 h 72"/>
                  <a:gd name="T2" fmla="*/ 6 w 18"/>
                  <a:gd name="T3" fmla="*/ 36 h 72"/>
                  <a:gd name="T4" fmla="*/ 18 w 18"/>
                  <a:gd name="T5" fmla="*/ 0 h 7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2"/>
                  <a:gd name="T11" fmla="*/ 18 w 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2">
                    <a:moveTo>
                      <a:pt x="0" y="72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38" name="Line 190"/>
              <p:cNvSpPr>
                <a:spLocks noChangeShapeType="1"/>
              </p:cNvSpPr>
              <p:nvPr/>
            </p:nvSpPr>
            <p:spPr bwMode="auto">
              <a:xfrm flipV="1">
                <a:off x="1614" y="1704"/>
                <a:ext cx="12" cy="6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39" name="Freeform 191"/>
              <p:cNvSpPr>
                <a:spLocks/>
              </p:cNvSpPr>
              <p:nvPr/>
            </p:nvSpPr>
            <p:spPr bwMode="auto">
              <a:xfrm>
                <a:off x="1626" y="1638"/>
                <a:ext cx="18" cy="66"/>
              </a:xfrm>
              <a:custGeom>
                <a:avLst/>
                <a:gdLst>
                  <a:gd name="T0" fmla="*/ 0 w 18"/>
                  <a:gd name="T1" fmla="*/ 66 h 66"/>
                  <a:gd name="T2" fmla="*/ 6 w 18"/>
                  <a:gd name="T3" fmla="*/ 30 h 66"/>
                  <a:gd name="T4" fmla="*/ 18 w 18"/>
                  <a:gd name="T5" fmla="*/ 0 h 6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6"/>
                  <a:gd name="T11" fmla="*/ 18 w 18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6">
                    <a:moveTo>
                      <a:pt x="0" y="66"/>
                    </a:moveTo>
                    <a:lnTo>
                      <a:pt x="6" y="30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40" name="Freeform 192"/>
              <p:cNvSpPr>
                <a:spLocks/>
              </p:cNvSpPr>
              <p:nvPr/>
            </p:nvSpPr>
            <p:spPr bwMode="auto">
              <a:xfrm>
                <a:off x="1644" y="1584"/>
                <a:ext cx="12" cy="54"/>
              </a:xfrm>
              <a:custGeom>
                <a:avLst/>
                <a:gdLst>
                  <a:gd name="T0" fmla="*/ 0 w 12"/>
                  <a:gd name="T1" fmla="*/ 54 h 54"/>
                  <a:gd name="T2" fmla="*/ 6 w 12"/>
                  <a:gd name="T3" fmla="*/ 24 h 54"/>
                  <a:gd name="T4" fmla="*/ 12 w 12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4"/>
                  <a:gd name="T11" fmla="*/ 12 w 1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4">
                    <a:moveTo>
                      <a:pt x="0" y="54"/>
                    </a:moveTo>
                    <a:lnTo>
                      <a:pt x="6" y="24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41" name="Freeform 193"/>
              <p:cNvSpPr>
                <a:spLocks/>
              </p:cNvSpPr>
              <p:nvPr/>
            </p:nvSpPr>
            <p:spPr bwMode="auto">
              <a:xfrm>
                <a:off x="1656" y="1530"/>
                <a:ext cx="18" cy="54"/>
              </a:xfrm>
              <a:custGeom>
                <a:avLst/>
                <a:gdLst>
                  <a:gd name="T0" fmla="*/ 0 w 18"/>
                  <a:gd name="T1" fmla="*/ 54 h 54"/>
                  <a:gd name="T2" fmla="*/ 6 w 18"/>
                  <a:gd name="T3" fmla="*/ 24 h 54"/>
                  <a:gd name="T4" fmla="*/ 18 w 18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54"/>
                  <a:gd name="T11" fmla="*/ 18 w 18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54">
                    <a:moveTo>
                      <a:pt x="0" y="54"/>
                    </a:moveTo>
                    <a:lnTo>
                      <a:pt x="6" y="24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42" name="Line 194"/>
              <p:cNvSpPr>
                <a:spLocks noChangeShapeType="1"/>
              </p:cNvSpPr>
              <p:nvPr/>
            </p:nvSpPr>
            <p:spPr bwMode="auto">
              <a:xfrm flipV="1">
                <a:off x="1674" y="1482"/>
                <a:ext cx="12" cy="4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43" name="Line 195"/>
              <p:cNvSpPr>
                <a:spLocks noChangeShapeType="1"/>
              </p:cNvSpPr>
              <p:nvPr/>
            </p:nvSpPr>
            <p:spPr bwMode="auto">
              <a:xfrm flipV="1">
                <a:off x="1686" y="1440"/>
                <a:ext cx="12" cy="4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44" name="Freeform 196"/>
              <p:cNvSpPr>
                <a:spLocks/>
              </p:cNvSpPr>
              <p:nvPr/>
            </p:nvSpPr>
            <p:spPr bwMode="auto">
              <a:xfrm>
                <a:off x="1698" y="1410"/>
                <a:ext cx="18" cy="30"/>
              </a:xfrm>
              <a:custGeom>
                <a:avLst/>
                <a:gdLst>
                  <a:gd name="T0" fmla="*/ 0 w 18"/>
                  <a:gd name="T1" fmla="*/ 30 h 30"/>
                  <a:gd name="T2" fmla="*/ 6 w 18"/>
                  <a:gd name="T3" fmla="*/ 12 h 30"/>
                  <a:gd name="T4" fmla="*/ 18 w 18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30"/>
                  <a:gd name="T11" fmla="*/ 18 w 18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30">
                    <a:moveTo>
                      <a:pt x="0" y="30"/>
                    </a:moveTo>
                    <a:lnTo>
                      <a:pt x="6" y="12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45" name="Freeform 197"/>
              <p:cNvSpPr>
                <a:spLocks/>
              </p:cNvSpPr>
              <p:nvPr/>
            </p:nvSpPr>
            <p:spPr bwMode="auto">
              <a:xfrm>
                <a:off x="1716" y="1380"/>
                <a:ext cx="12" cy="30"/>
              </a:xfrm>
              <a:custGeom>
                <a:avLst/>
                <a:gdLst>
                  <a:gd name="T0" fmla="*/ 0 w 12"/>
                  <a:gd name="T1" fmla="*/ 30 h 30"/>
                  <a:gd name="T2" fmla="*/ 6 w 12"/>
                  <a:gd name="T3" fmla="*/ 12 h 30"/>
                  <a:gd name="T4" fmla="*/ 12 w 12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30"/>
                  <a:gd name="T11" fmla="*/ 12 w 12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30">
                    <a:moveTo>
                      <a:pt x="0" y="30"/>
                    </a:moveTo>
                    <a:lnTo>
                      <a:pt x="6" y="12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46" name="Freeform 198"/>
              <p:cNvSpPr>
                <a:spLocks/>
              </p:cNvSpPr>
              <p:nvPr/>
            </p:nvSpPr>
            <p:spPr bwMode="auto">
              <a:xfrm>
                <a:off x="1728" y="1362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6 w 18"/>
                  <a:gd name="T3" fmla="*/ 6 h 18"/>
                  <a:gd name="T4" fmla="*/ 18 w 18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8"/>
                  <a:gd name="T11" fmla="*/ 18 w 18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8">
                    <a:moveTo>
                      <a:pt x="0" y="18"/>
                    </a:moveTo>
                    <a:lnTo>
                      <a:pt x="6" y="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47" name="Freeform 199"/>
              <p:cNvSpPr>
                <a:spLocks/>
              </p:cNvSpPr>
              <p:nvPr/>
            </p:nvSpPr>
            <p:spPr bwMode="auto">
              <a:xfrm>
                <a:off x="1746" y="1350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6 w 12"/>
                  <a:gd name="T3" fmla="*/ 6 h 12"/>
                  <a:gd name="T4" fmla="*/ 12 w 12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2"/>
                  <a:gd name="T11" fmla="*/ 12 w 1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2">
                    <a:moveTo>
                      <a:pt x="0" y="12"/>
                    </a:moveTo>
                    <a:lnTo>
                      <a:pt x="6" y="6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48" name="Freeform 200"/>
              <p:cNvSpPr>
                <a:spLocks/>
              </p:cNvSpPr>
              <p:nvPr/>
            </p:nvSpPr>
            <p:spPr bwMode="auto">
              <a:xfrm>
                <a:off x="1758" y="1350"/>
                <a:ext cx="18" cy="1"/>
              </a:xfrm>
              <a:custGeom>
                <a:avLst/>
                <a:gdLst>
                  <a:gd name="T0" fmla="*/ 0 w 18"/>
                  <a:gd name="T1" fmla="*/ 0 h 1"/>
                  <a:gd name="T2" fmla="*/ 6 w 18"/>
                  <a:gd name="T3" fmla="*/ 0 h 1"/>
                  <a:gd name="T4" fmla="*/ 18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6" y="0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49" name="Line 201"/>
              <p:cNvSpPr>
                <a:spLocks noChangeShapeType="1"/>
              </p:cNvSpPr>
              <p:nvPr/>
            </p:nvSpPr>
            <p:spPr bwMode="auto">
              <a:xfrm>
                <a:off x="1776" y="1350"/>
                <a:ext cx="12" cy="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50" name="Line 202"/>
              <p:cNvSpPr>
                <a:spLocks noChangeShapeType="1"/>
              </p:cNvSpPr>
              <p:nvPr/>
            </p:nvSpPr>
            <p:spPr bwMode="auto">
              <a:xfrm>
                <a:off x="1788" y="1356"/>
                <a:ext cx="12" cy="1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51" name="Freeform 203"/>
              <p:cNvSpPr>
                <a:spLocks/>
              </p:cNvSpPr>
              <p:nvPr/>
            </p:nvSpPr>
            <p:spPr bwMode="auto">
              <a:xfrm>
                <a:off x="1800" y="1368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6 w 18"/>
                  <a:gd name="T3" fmla="*/ 6 h 18"/>
                  <a:gd name="T4" fmla="*/ 18 w 18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8"/>
                  <a:gd name="T11" fmla="*/ 18 w 18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8">
                    <a:moveTo>
                      <a:pt x="0" y="0"/>
                    </a:moveTo>
                    <a:lnTo>
                      <a:pt x="6" y="6"/>
                    </a:lnTo>
                    <a:lnTo>
                      <a:pt x="18" y="18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52" name="Freeform 204"/>
              <p:cNvSpPr>
                <a:spLocks/>
              </p:cNvSpPr>
              <p:nvPr/>
            </p:nvSpPr>
            <p:spPr bwMode="auto">
              <a:xfrm>
                <a:off x="1818" y="1386"/>
                <a:ext cx="12" cy="30"/>
              </a:xfrm>
              <a:custGeom>
                <a:avLst/>
                <a:gdLst>
                  <a:gd name="T0" fmla="*/ 0 w 12"/>
                  <a:gd name="T1" fmla="*/ 0 h 30"/>
                  <a:gd name="T2" fmla="*/ 6 w 12"/>
                  <a:gd name="T3" fmla="*/ 12 h 30"/>
                  <a:gd name="T4" fmla="*/ 12 w 12"/>
                  <a:gd name="T5" fmla="*/ 30 h 30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30"/>
                  <a:gd name="T11" fmla="*/ 12 w 12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30">
                    <a:moveTo>
                      <a:pt x="0" y="0"/>
                    </a:moveTo>
                    <a:lnTo>
                      <a:pt x="6" y="12"/>
                    </a:lnTo>
                    <a:lnTo>
                      <a:pt x="12" y="3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53" name="Freeform 205"/>
              <p:cNvSpPr>
                <a:spLocks/>
              </p:cNvSpPr>
              <p:nvPr/>
            </p:nvSpPr>
            <p:spPr bwMode="auto">
              <a:xfrm>
                <a:off x="1830" y="1416"/>
                <a:ext cx="18" cy="36"/>
              </a:xfrm>
              <a:custGeom>
                <a:avLst/>
                <a:gdLst>
                  <a:gd name="T0" fmla="*/ 0 w 18"/>
                  <a:gd name="T1" fmla="*/ 0 h 36"/>
                  <a:gd name="T2" fmla="*/ 6 w 18"/>
                  <a:gd name="T3" fmla="*/ 18 h 36"/>
                  <a:gd name="T4" fmla="*/ 18 w 18"/>
                  <a:gd name="T5" fmla="*/ 36 h 3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36"/>
                  <a:gd name="T11" fmla="*/ 18 w 18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36">
                    <a:moveTo>
                      <a:pt x="0" y="0"/>
                    </a:moveTo>
                    <a:lnTo>
                      <a:pt x="6" y="18"/>
                    </a:lnTo>
                    <a:lnTo>
                      <a:pt x="18" y="36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54" name="Line 206"/>
              <p:cNvSpPr>
                <a:spLocks noChangeShapeType="1"/>
              </p:cNvSpPr>
              <p:nvPr/>
            </p:nvSpPr>
            <p:spPr bwMode="auto">
              <a:xfrm>
                <a:off x="1848" y="1452"/>
                <a:ext cx="12" cy="4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55" name="Freeform 207"/>
              <p:cNvSpPr>
                <a:spLocks/>
              </p:cNvSpPr>
              <p:nvPr/>
            </p:nvSpPr>
            <p:spPr bwMode="auto">
              <a:xfrm>
                <a:off x="1860" y="1494"/>
                <a:ext cx="18" cy="48"/>
              </a:xfrm>
              <a:custGeom>
                <a:avLst/>
                <a:gdLst>
                  <a:gd name="T0" fmla="*/ 0 w 18"/>
                  <a:gd name="T1" fmla="*/ 0 h 48"/>
                  <a:gd name="T2" fmla="*/ 6 w 18"/>
                  <a:gd name="T3" fmla="*/ 24 h 48"/>
                  <a:gd name="T4" fmla="*/ 18 w 18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48"/>
                  <a:gd name="T11" fmla="*/ 18 w 1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48">
                    <a:moveTo>
                      <a:pt x="0" y="0"/>
                    </a:moveTo>
                    <a:lnTo>
                      <a:pt x="6" y="24"/>
                    </a:lnTo>
                    <a:lnTo>
                      <a:pt x="18" y="48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56" name="Line 208"/>
              <p:cNvSpPr>
                <a:spLocks noChangeShapeType="1"/>
              </p:cNvSpPr>
              <p:nvPr/>
            </p:nvSpPr>
            <p:spPr bwMode="auto">
              <a:xfrm>
                <a:off x="1878" y="1542"/>
                <a:ext cx="12" cy="5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57" name="Line 209"/>
              <p:cNvSpPr>
                <a:spLocks noChangeShapeType="1"/>
              </p:cNvSpPr>
              <p:nvPr/>
            </p:nvSpPr>
            <p:spPr bwMode="auto">
              <a:xfrm>
                <a:off x="1890" y="1596"/>
                <a:ext cx="12" cy="6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58" name="Freeform 210"/>
              <p:cNvSpPr>
                <a:spLocks/>
              </p:cNvSpPr>
              <p:nvPr/>
            </p:nvSpPr>
            <p:spPr bwMode="auto">
              <a:xfrm>
                <a:off x="1902" y="1656"/>
                <a:ext cx="18" cy="66"/>
              </a:xfrm>
              <a:custGeom>
                <a:avLst/>
                <a:gdLst>
                  <a:gd name="T0" fmla="*/ 0 w 18"/>
                  <a:gd name="T1" fmla="*/ 0 h 66"/>
                  <a:gd name="T2" fmla="*/ 6 w 18"/>
                  <a:gd name="T3" fmla="*/ 30 h 66"/>
                  <a:gd name="T4" fmla="*/ 18 w 18"/>
                  <a:gd name="T5" fmla="*/ 66 h 6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6"/>
                  <a:gd name="T11" fmla="*/ 18 w 18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6">
                    <a:moveTo>
                      <a:pt x="0" y="0"/>
                    </a:moveTo>
                    <a:lnTo>
                      <a:pt x="6" y="30"/>
                    </a:lnTo>
                    <a:lnTo>
                      <a:pt x="18" y="66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59" name="Line 211"/>
              <p:cNvSpPr>
                <a:spLocks noChangeShapeType="1"/>
              </p:cNvSpPr>
              <p:nvPr/>
            </p:nvSpPr>
            <p:spPr bwMode="auto">
              <a:xfrm>
                <a:off x="1920" y="1722"/>
                <a:ext cx="12" cy="6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60" name="Freeform 212"/>
              <p:cNvSpPr>
                <a:spLocks/>
              </p:cNvSpPr>
              <p:nvPr/>
            </p:nvSpPr>
            <p:spPr bwMode="auto">
              <a:xfrm>
                <a:off x="1932" y="1788"/>
                <a:ext cx="18" cy="72"/>
              </a:xfrm>
              <a:custGeom>
                <a:avLst/>
                <a:gdLst>
                  <a:gd name="T0" fmla="*/ 0 w 18"/>
                  <a:gd name="T1" fmla="*/ 0 h 72"/>
                  <a:gd name="T2" fmla="*/ 6 w 18"/>
                  <a:gd name="T3" fmla="*/ 36 h 72"/>
                  <a:gd name="T4" fmla="*/ 18 w 18"/>
                  <a:gd name="T5" fmla="*/ 72 h 7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2"/>
                  <a:gd name="T11" fmla="*/ 18 w 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2">
                    <a:moveTo>
                      <a:pt x="0" y="0"/>
                    </a:moveTo>
                    <a:lnTo>
                      <a:pt x="6" y="36"/>
                    </a:lnTo>
                    <a:lnTo>
                      <a:pt x="18" y="72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61" name="Line 213"/>
              <p:cNvSpPr>
                <a:spLocks noChangeShapeType="1"/>
              </p:cNvSpPr>
              <p:nvPr/>
            </p:nvSpPr>
            <p:spPr bwMode="auto">
              <a:xfrm>
                <a:off x="1950" y="1860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62" name="Line 214"/>
              <p:cNvSpPr>
                <a:spLocks noChangeShapeType="1"/>
              </p:cNvSpPr>
              <p:nvPr/>
            </p:nvSpPr>
            <p:spPr bwMode="auto">
              <a:xfrm>
                <a:off x="1962" y="1938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63" name="Freeform 215"/>
              <p:cNvSpPr>
                <a:spLocks/>
              </p:cNvSpPr>
              <p:nvPr/>
            </p:nvSpPr>
            <p:spPr bwMode="auto">
              <a:xfrm>
                <a:off x="1974" y="2016"/>
                <a:ext cx="18" cy="78"/>
              </a:xfrm>
              <a:custGeom>
                <a:avLst/>
                <a:gdLst>
                  <a:gd name="T0" fmla="*/ 0 w 18"/>
                  <a:gd name="T1" fmla="*/ 0 h 78"/>
                  <a:gd name="T2" fmla="*/ 6 w 18"/>
                  <a:gd name="T3" fmla="*/ 36 h 78"/>
                  <a:gd name="T4" fmla="*/ 18 w 18"/>
                  <a:gd name="T5" fmla="*/ 78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0"/>
                    </a:moveTo>
                    <a:lnTo>
                      <a:pt x="6" y="36"/>
                    </a:lnTo>
                    <a:lnTo>
                      <a:pt x="18" y="78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64" name="Line 216"/>
              <p:cNvSpPr>
                <a:spLocks noChangeShapeType="1"/>
              </p:cNvSpPr>
              <p:nvPr/>
            </p:nvSpPr>
            <p:spPr bwMode="auto">
              <a:xfrm>
                <a:off x="1992" y="2094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65" name="Freeform 217"/>
              <p:cNvSpPr>
                <a:spLocks/>
              </p:cNvSpPr>
              <p:nvPr/>
            </p:nvSpPr>
            <p:spPr bwMode="auto">
              <a:xfrm>
                <a:off x="2004" y="2172"/>
                <a:ext cx="18" cy="78"/>
              </a:xfrm>
              <a:custGeom>
                <a:avLst/>
                <a:gdLst>
                  <a:gd name="T0" fmla="*/ 0 w 18"/>
                  <a:gd name="T1" fmla="*/ 0 h 78"/>
                  <a:gd name="T2" fmla="*/ 6 w 18"/>
                  <a:gd name="T3" fmla="*/ 36 h 78"/>
                  <a:gd name="T4" fmla="*/ 18 w 18"/>
                  <a:gd name="T5" fmla="*/ 78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0"/>
                    </a:moveTo>
                    <a:lnTo>
                      <a:pt x="6" y="36"/>
                    </a:lnTo>
                    <a:lnTo>
                      <a:pt x="18" y="78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66" name="Line 218"/>
              <p:cNvSpPr>
                <a:spLocks noChangeShapeType="1"/>
              </p:cNvSpPr>
              <p:nvPr/>
            </p:nvSpPr>
            <p:spPr bwMode="auto">
              <a:xfrm>
                <a:off x="2022" y="2250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67" name="Freeform 219"/>
              <p:cNvSpPr>
                <a:spLocks/>
              </p:cNvSpPr>
              <p:nvPr/>
            </p:nvSpPr>
            <p:spPr bwMode="auto">
              <a:xfrm>
                <a:off x="2034" y="2328"/>
                <a:ext cx="18" cy="78"/>
              </a:xfrm>
              <a:custGeom>
                <a:avLst/>
                <a:gdLst>
                  <a:gd name="T0" fmla="*/ 0 w 18"/>
                  <a:gd name="T1" fmla="*/ 0 h 78"/>
                  <a:gd name="T2" fmla="*/ 6 w 18"/>
                  <a:gd name="T3" fmla="*/ 42 h 78"/>
                  <a:gd name="T4" fmla="*/ 18 w 18"/>
                  <a:gd name="T5" fmla="*/ 78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0"/>
                    </a:moveTo>
                    <a:lnTo>
                      <a:pt x="6" y="42"/>
                    </a:lnTo>
                    <a:lnTo>
                      <a:pt x="18" y="78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68" name="Line 220"/>
              <p:cNvSpPr>
                <a:spLocks noChangeShapeType="1"/>
              </p:cNvSpPr>
              <p:nvPr/>
            </p:nvSpPr>
            <p:spPr bwMode="auto">
              <a:xfrm>
                <a:off x="2052" y="2406"/>
                <a:ext cx="12" cy="7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69" name="Line 221"/>
              <p:cNvSpPr>
                <a:spLocks noChangeShapeType="1"/>
              </p:cNvSpPr>
              <p:nvPr/>
            </p:nvSpPr>
            <p:spPr bwMode="auto">
              <a:xfrm>
                <a:off x="2064" y="2478"/>
                <a:ext cx="12" cy="6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70" name="Freeform 222"/>
              <p:cNvSpPr>
                <a:spLocks/>
              </p:cNvSpPr>
              <p:nvPr/>
            </p:nvSpPr>
            <p:spPr bwMode="auto">
              <a:xfrm>
                <a:off x="2076" y="2544"/>
                <a:ext cx="18" cy="66"/>
              </a:xfrm>
              <a:custGeom>
                <a:avLst/>
                <a:gdLst>
                  <a:gd name="T0" fmla="*/ 0 w 18"/>
                  <a:gd name="T1" fmla="*/ 0 h 66"/>
                  <a:gd name="T2" fmla="*/ 6 w 18"/>
                  <a:gd name="T3" fmla="*/ 36 h 66"/>
                  <a:gd name="T4" fmla="*/ 18 w 18"/>
                  <a:gd name="T5" fmla="*/ 66 h 6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6"/>
                  <a:gd name="T11" fmla="*/ 18 w 18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6">
                    <a:moveTo>
                      <a:pt x="0" y="0"/>
                    </a:moveTo>
                    <a:lnTo>
                      <a:pt x="6" y="36"/>
                    </a:lnTo>
                    <a:lnTo>
                      <a:pt x="18" y="66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71" name="Line 223"/>
              <p:cNvSpPr>
                <a:spLocks noChangeShapeType="1"/>
              </p:cNvSpPr>
              <p:nvPr/>
            </p:nvSpPr>
            <p:spPr bwMode="auto">
              <a:xfrm>
                <a:off x="2094" y="2610"/>
                <a:ext cx="12" cy="6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72" name="Freeform 224"/>
              <p:cNvSpPr>
                <a:spLocks/>
              </p:cNvSpPr>
              <p:nvPr/>
            </p:nvSpPr>
            <p:spPr bwMode="auto">
              <a:xfrm>
                <a:off x="2106" y="2670"/>
                <a:ext cx="18" cy="60"/>
              </a:xfrm>
              <a:custGeom>
                <a:avLst/>
                <a:gdLst>
                  <a:gd name="T0" fmla="*/ 0 w 18"/>
                  <a:gd name="T1" fmla="*/ 0 h 60"/>
                  <a:gd name="T2" fmla="*/ 6 w 18"/>
                  <a:gd name="T3" fmla="*/ 30 h 60"/>
                  <a:gd name="T4" fmla="*/ 18 w 18"/>
                  <a:gd name="T5" fmla="*/ 60 h 60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0"/>
                  <a:gd name="T11" fmla="*/ 18 w 18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0">
                    <a:moveTo>
                      <a:pt x="0" y="0"/>
                    </a:moveTo>
                    <a:lnTo>
                      <a:pt x="6" y="30"/>
                    </a:lnTo>
                    <a:lnTo>
                      <a:pt x="18" y="6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73" name="Line 225"/>
              <p:cNvSpPr>
                <a:spLocks noChangeShapeType="1"/>
              </p:cNvSpPr>
              <p:nvPr/>
            </p:nvSpPr>
            <p:spPr bwMode="auto">
              <a:xfrm>
                <a:off x="2124" y="2730"/>
                <a:ext cx="12" cy="4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74" name="Freeform 226"/>
              <p:cNvSpPr>
                <a:spLocks/>
              </p:cNvSpPr>
              <p:nvPr/>
            </p:nvSpPr>
            <p:spPr bwMode="auto">
              <a:xfrm>
                <a:off x="2136" y="2778"/>
                <a:ext cx="18" cy="42"/>
              </a:xfrm>
              <a:custGeom>
                <a:avLst/>
                <a:gdLst>
                  <a:gd name="T0" fmla="*/ 0 w 18"/>
                  <a:gd name="T1" fmla="*/ 0 h 42"/>
                  <a:gd name="T2" fmla="*/ 6 w 18"/>
                  <a:gd name="T3" fmla="*/ 24 h 42"/>
                  <a:gd name="T4" fmla="*/ 18 w 18"/>
                  <a:gd name="T5" fmla="*/ 42 h 4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42"/>
                  <a:gd name="T11" fmla="*/ 18 w 18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42">
                    <a:moveTo>
                      <a:pt x="0" y="0"/>
                    </a:moveTo>
                    <a:lnTo>
                      <a:pt x="6" y="24"/>
                    </a:lnTo>
                    <a:lnTo>
                      <a:pt x="18" y="42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75" name="Line 227"/>
              <p:cNvSpPr>
                <a:spLocks noChangeShapeType="1"/>
              </p:cNvSpPr>
              <p:nvPr/>
            </p:nvSpPr>
            <p:spPr bwMode="auto">
              <a:xfrm>
                <a:off x="2154" y="2820"/>
                <a:ext cx="12" cy="3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76" name="Line 228"/>
              <p:cNvSpPr>
                <a:spLocks noChangeShapeType="1"/>
              </p:cNvSpPr>
              <p:nvPr/>
            </p:nvSpPr>
            <p:spPr bwMode="auto">
              <a:xfrm>
                <a:off x="2166" y="2856"/>
                <a:ext cx="12" cy="3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77" name="Freeform 229"/>
              <p:cNvSpPr>
                <a:spLocks/>
              </p:cNvSpPr>
              <p:nvPr/>
            </p:nvSpPr>
            <p:spPr bwMode="auto">
              <a:xfrm>
                <a:off x="2178" y="2886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6 w 18"/>
                  <a:gd name="T3" fmla="*/ 12 h 24"/>
                  <a:gd name="T4" fmla="*/ 18 w 18"/>
                  <a:gd name="T5" fmla="*/ 24 h 2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4"/>
                  <a:gd name="T11" fmla="*/ 18 w 18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4">
                    <a:moveTo>
                      <a:pt x="0" y="0"/>
                    </a:moveTo>
                    <a:lnTo>
                      <a:pt x="6" y="12"/>
                    </a:lnTo>
                    <a:lnTo>
                      <a:pt x="18" y="24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78" name="Line 230"/>
              <p:cNvSpPr>
                <a:spLocks noChangeShapeType="1"/>
              </p:cNvSpPr>
              <p:nvPr/>
            </p:nvSpPr>
            <p:spPr bwMode="auto">
              <a:xfrm>
                <a:off x="2196" y="2910"/>
                <a:ext cx="12" cy="1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79" name="Freeform 231"/>
              <p:cNvSpPr>
                <a:spLocks/>
              </p:cNvSpPr>
              <p:nvPr/>
            </p:nvSpPr>
            <p:spPr bwMode="auto">
              <a:xfrm>
                <a:off x="2208" y="2922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6 w 18"/>
                  <a:gd name="T3" fmla="*/ 6 h 6"/>
                  <a:gd name="T4" fmla="*/ 18 w 18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"/>
                  <a:gd name="T11" fmla="*/ 18 w 1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">
                    <a:moveTo>
                      <a:pt x="0" y="0"/>
                    </a:moveTo>
                    <a:lnTo>
                      <a:pt x="6" y="6"/>
                    </a:lnTo>
                    <a:lnTo>
                      <a:pt x="18" y="6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80" name="Line 232"/>
              <p:cNvSpPr>
                <a:spLocks noChangeShapeType="1"/>
              </p:cNvSpPr>
              <p:nvPr/>
            </p:nvSpPr>
            <p:spPr bwMode="auto">
              <a:xfrm>
                <a:off x="2226" y="2928"/>
                <a:ext cx="12" cy="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81" name="Freeform 233"/>
              <p:cNvSpPr>
                <a:spLocks/>
              </p:cNvSpPr>
              <p:nvPr/>
            </p:nvSpPr>
            <p:spPr bwMode="auto">
              <a:xfrm>
                <a:off x="2238" y="2916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6 w 18"/>
                  <a:gd name="T3" fmla="*/ 6 h 12"/>
                  <a:gd name="T4" fmla="*/ 18 w 18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2"/>
                  <a:gd name="T11" fmla="*/ 18 w 1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2">
                    <a:moveTo>
                      <a:pt x="0" y="12"/>
                    </a:moveTo>
                    <a:lnTo>
                      <a:pt x="6" y="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82" name="Line 234"/>
              <p:cNvSpPr>
                <a:spLocks noChangeShapeType="1"/>
              </p:cNvSpPr>
              <p:nvPr/>
            </p:nvSpPr>
            <p:spPr bwMode="auto">
              <a:xfrm flipV="1">
                <a:off x="2256" y="2898"/>
                <a:ext cx="12" cy="1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83" name="Line 235"/>
              <p:cNvSpPr>
                <a:spLocks noChangeShapeType="1"/>
              </p:cNvSpPr>
              <p:nvPr/>
            </p:nvSpPr>
            <p:spPr bwMode="auto">
              <a:xfrm flipV="1">
                <a:off x="2268" y="2874"/>
                <a:ext cx="12" cy="2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84" name="Freeform 236"/>
              <p:cNvSpPr>
                <a:spLocks/>
              </p:cNvSpPr>
              <p:nvPr/>
            </p:nvSpPr>
            <p:spPr bwMode="auto">
              <a:xfrm>
                <a:off x="2280" y="2844"/>
                <a:ext cx="18" cy="30"/>
              </a:xfrm>
              <a:custGeom>
                <a:avLst/>
                <a:gdLst>
                  <a:gd name="T0" fmla="*/ 0 w 18"/>
                  <a:gd name="T1" fmla="*/ 30 h 30"/>
                  <a:gd name="T2" fmla="*/ 6 w 18"/>
                  <a:gd name="T3" fmla="*/ 18 h 30"/>
                  <a:gd name="T4" fmla="*/ 18 w 18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30"/>
                  <a:gd name="T11" fmla="*/ 18 w 18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30">
                    <a:moveTo>
                      <a:pt x="0" y="30"/>
                    </a:moveTo>
                    <a:lnTo>
                      <a:pt x="6" y="18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85" name="Freeform 237"/>
              <p:cNvSpPr>
                <a:spLocks/>
              </p:cNvSpPr>
              <p:nvPr/>
            </p:nvSpPr>
            <p:spPr bwMode="auto">
              <a:xfrm>
                <a:off x="2298" y="2802"/>
                <a:ext cx="12" cy="42"/>
              </a:xfrm>
              <a:custGeom>
                <a:avLst/>
                <a:gdLst>
                  <a:gd name="T0" fmla="*/ 0 w 12"/>
                  <a:gd name="T1" fmla="*/ 42 h 42"/>
                  <a:gd name="T2" fmla="*/ 6 w 12"/>
                  <a:gd name="T3" fmla="*/ 24 h 42"/>
                  <a:gd name="T4" fmla="*/ 12 w 12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42"/>
                  <a:gd name="T11" fmla="*/ 12 w 12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42">
                    <a:moveTo>
                      <a:pt x="0" y="42"/>
                    </a:moveTo>
                    <a:lnTo>
                      <a:pt x="6" y="24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86" name="Freeform 238"/>
              <p:cNvSpPr>
                <a:spLocks/>
              </p:cNvSpPr>
              <p:nvPr/>
            </p:nvSpPr>
            <p:spPr bwMode="auto">
              <a:xfrm>
                <a:off x="2310" y="2760"/>
                <a:ext cx="18" cy="42"/>
              </a:xfrm>
              <a:custGeom>
                <a:avLst/>
                <a:gdLst>
                  <a:gd name="T0" fmla="*/ 0 w 18"/>
                  <a:gd name="T1" fmla="*/ 42 h 42"/>
                  <a:gd name="T2" fmla="*/ 6 w 18"/>
                  <a:gd name="T3" fmla="*/ 24 h 42"/>
                  <a:gd name="T4" fmla="*/ 18 w 18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42"/>
                  <a:gd name="T11" fmla="*/ 18 w 18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42">
                    <a:moveTo>
                      <a:pt x="0" y="42"/>
                    </a:moveTo>
                    <a:lnTo>
                      <a:pt x="6" y="24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87" name="Freeform 239"/>
              <p:cNvSpPr>
                <a:spLocks/>
              </p:cNvSpPr>
              <p:nvPr/>
            </p:nvSpPr>
            <p:spPr bwMode="auto">
              <a:xfrm>
                <a:off x="2328" y="2706"/>
                <a:ext cx="12" cy="54"/>
              </a:xfrm>
              <a:custGeom>
                <a:avLst/>
                <a:gdLst>
                  <a:gd name="T0" fmla="*/ 0 w 12"/>
                  <a:gd name="T1" fmla="*/ 54 h 54"/>
                  <a:gd name="T2" fmla="*/ 6 w 12"/>
                  <a:gd name="T3" fmla="*/ 30 h 54"/>
                  <a:gd name="T4" fmla="*/ 12 w 12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4"/>
                  <a:gd name="T11" fmla="*/ 12 w 1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4">
                    <a:moveTo>
                      <a:pt x="0" y="54"/>
                    </a:moveTo>
                    <a:lnTo>
                      <a:pt x="6" y="30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88" name="Freeform 240"/>
              <p:cNvSpPr>
                <a:spLocks/>
              </p:cNvSpPr>
              <p:nvPr/>
            </p:nvSpPr>
            <p:spPr bwMode="auto">
              <a:xfrm>
                <a:off x="2340" y="2646"/>
                <a:ext cx="18" cy="60"/>
              </a:xfrm>
              <a:custGeom>
                <a:avLst/>
                <a:gdLst>
                  <a:gd name="T0" fmla="*/ 0 w 18"/>
                  <a:gd name="T1" fmla="*/ 60 h 60"/>
                  <a:gd name="T2" fmla="*/ 6 w 18"/>
                  <a:gd name="T3" fmla="*/ 30 h 60"/>
                  <a:gd name="T4" fmla="*/ 18 w 18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0"/>
                  <a:gd name="T11" fmla="*/ 18 w 18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0">
                    <a:moveTo>
                      <a:pt x="0" y="60"/>
                    </a:moveTo>
                    <a:lnTo>
                      <a:pt x="6" y="30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89" name="Line 241"/>
              <p:cNvSpPr>
                <a:spLocks noChangeShapeType="1"/>
              </p:cNvSpPr>
              <p:nvPr/>
            </p:nvSpPr>
            <p:spPr bwMode="auto">
              <a:xfrm flipV="1">
                <a:off x="2358" y="2586"/>
                <a:ext cx="12" cy="6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90" name="Line 242"/>
              <p:cNvSpPr>
                <a:spLocks noChangeShapeType="1"/>
              </p:cNvSpPr>
              <p:nvPr/>
            </p:nvSpPr>
            <p:spPr bwMode="auto">
              <a:xfrm flipV="1">
                <a:off x="2370" y="2520"/>
                <a:ext cx="12" cy="6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91" name="Freeform 243"/>
              <p:cNvSpPr>
                <a:spLocks/>
              </p:cNvSpPr>
              <p:nvPr/>
            </p:nvSpPr>
            <p:spPr bwMode="auto">
              <a:xfrm>
                <a:off x="2382" y="2448"/>
                <a:ext cx="18" cy="72"/>
              </a:xfrm>
              <a:custGeom>
                <a:avLst/>
                <a:gdLst>
                  <a:gd name="T0" fmla="*/ 0 w 18"/>
                  <a:gd name="T1" fmla="*/ 72 h 72"/>
                  <a:gd name="T2" fmla="*/ 6 w 18"/>
                  <a:gd name="T3" fmla="*/ 36 h 72"/>
                  <a:gd name="T4" fmla="*/ 18 w 18"/>
                  <a:gd name="T5" fmla="*/ 0 h 7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2"/>
                  <a:gd name="T11" fmla="*/ 18 w 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2">
                    <a:moveTo>
                      <a:pt x="0" y="72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92" name="Freeform 244"/>
              <p:cNvSpPr>
                <a:spLocks/>
              </p:cNvSpPr>
              <p:nvPr/>
            </p:nvSpPr>
            <p:spPr bwMode="auto">
              <a:xfrm>
                <a:off x="2400" y="2370"/>
                <a:ext cx="12" cy="78"/>
              </a:xfrm>
              <a:custGeom>
                <a:avLst/>
                <a:gdLst>
                  <a:gd name="T0" fmla="*/ 0 w 12"/>
                  <a:gd name="T1" fmla="*/ 78 h 78"/>
                  <a:gd name="T2" fmla="*/ 6 w 12"/>
                  <a:gd name="T3" fmla="*/ 36 h 78"/>
                  <a:gd name="T4" fmla="*/ 12 w 12"/>
                  <a:gd name="T5" fmla="*/ 0 h 78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78"/>
                  <a:gd name="T11" fmla="*/ 12 w 12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78">
                    <a:moveTo>
                      <a:pt x="0" y="78"/>
                    </a:moveTo>
                    <a:lnTo>
                      <a:pt x="6" y="36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93" name="Freeform 245"/>
              <p:cNvSpPr>
                <a:spLocks/>
              </p:cNvSpPr>
              <p:nvPr/>
            </p:nvSpPr>
            <p:spPr bwMode="auto">
              <a:xfrm>
                <a:off x="2412" y="2298"/>
                <a:ext cx="18" cy="72"/>
              </a:xfrm>
              <a:custGeom>
                <a:avLst/>
                <a:gdLst>
                  <a:gd name="T0" fmla="*/ 0 w 18"/>
                  <a:gd name="T1" fmla="*/ 72 h 72"/>
                  <a:gd name="T2" fmla="*/ 6 w 18"/>
                  <a:gd name="T3" fmla="*/ 36 h 72"/>
                  <a:gd name="T4" fmla="*/ 18 w 18"/>
                  <a:gd name="T5" fmla="*/ 0 h 7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2"/>
                  <a:gd name="T11" fmla="*/ 18 w 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2">
                    <a:moveTo>
                      <a:pt x="0" y="72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94" name="Line 246"/>
              <p:cNvSpPr>
                <a:spLocks noChangeShapeType="1"/>
              </p:cNvSpPr>
              <p:nvPr/>
            </p:nvSpPr>
            <p:spPr bwMode="auto">
              <a:xfrm flipV="1">
                <a:off x="2430" y="2220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95" name="Freeform 247"/>
              <p:cNvSpPr>
                <a:spLocks/>
              </p:cNvSpPr>
              <p:nvPr/>
            </p:nvSpPr>
            <p:spPr bwMode="auto">
              <a:xfrm>
                <a:off x="2442" y="2142"/>
                <a:ext cx="18" cy="78"/>
              </a:xfrm>
              <a:custGeom>
                <a:avLst/>
                <a:gdLst>
                  <a:gd name="T0" fmla="*/ 0 w 18"/>
                  <a:gd name="T1" fmla="*/ 78 h 78"/>
                  <a:gd name="T2" fmla="*/ 6 w 18"/>
                  <a:gd name="T3" fmla="*/ 42 h 78"/>
                  <a:gd name="T4" fmla="*/ 18 w 18"/>
                  <a:gd name="T5" fmla="*/ 0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78"/>
                    </a:moveTo>
                    <a:lnTo>
                      <a:pt x="6" y="42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96" name="Line 248"/>
              <p:cNvSpPr>
                <a:spLocks noChangeShapeType="1"/>
              </p:cNvSpPr>
              <p:nvPr/>
            </p:nvSpPr>
            <p:spPr bwMode="auto">
              <a:xfrm flipV="1">
                <a:off x="2460" y="2058"/>
                <a:ext cx="12" cy="8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97" name="Line 249"/>
              <p:cNvSpPr>
                <a:spLocks noChangeShapeType="1"/>
              </p:cNvSpPr>
              <p:nvPr/>
            </p:nvSpPr>
            <p:spPr bwMode="auto">
              <a:xfrm flipV="1">
                <a:off x="2472" y="1980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98" name="Freeform 250"/>
              <p:cNvSpPr>
                <a:spLocks/>
              </p:cNvSpPr>
              <p:nvPr/>
            </p:nvSpPr>
            <p:spPr bwMode="auto">
              <a:xfrm>
                <a:off x="2484" y="1908"/>
                <a:ext cx="18" cy="72"/>
              </a:xfrm>
              <a:custGeom>
                <a:avLst/>
                <a:gdLst>
                  <a:gd name="T0" fmla="*/ 0 w 18"/>
                  <a:gd name="T1" fmla="*/ 72 h 72"/>
                  <a:gd name="T2" fmla="*/ 6 w 18"/>
                  <a:gd name="T3" fmla="*/ 36 h 72"/>
                  <a:gd name="T4" fmla="*/ 18 w 18"/>
                  <a:gd name="T5" fmla="*/ 0 h 7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2"/>
                  <a:gd name="T11" fmla="*/ 18 w 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2">
                    <a:moveTo>
                      <a:pt x="0" y="72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99" name="Freeform 251"/>
              <p:cNvSpPr>
                <a:spLocks/>
              </p:cNvSpPr>
              <p:nvPr/>
            </p:nvSpPr>
            <p:spPr bwMode="auto">
              <a:xfrm>
                <a:off x="2502" y="1830"/>
                <a:ext cx="12" cy="78"/>
              </a:xfrm>
              <a:custGeom>
                <a:avLst/>
                <a:gdLst>
                  <a:gd name="T0" fmla="*/ 0 w 12"/>
                  <a:gd name="T1" fmla="*/ 78 h 78"/>
                  <a:gd name="T2" fmla="*/ 6 w 12"/>
                  <a:gd name="T3" fmla="*/ 36 h 78"/>
                  <a:gd name="T4" fmla="*/ 12 w 12"/>
                  <a:gd name="T5" fmla="*/ 0 h 78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78"/>
                  <a:gd name="T11" fmla="*/ 12 w 12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78">
                    <a:moveTo>
                      <a:pt x="0" y="78"/>
                    </a:moveTo>
                    <a:lnTo>
                      <a:pt x="6" y="36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00" name="Freeform 252"/>
              <p:cNvSpPr>
                <a:spLocks/>
              </p:cNvSpPr>
              <p:nvPr/>
            </p:nvSpPr>
            <p:spPr bwMode="auto">
              <a:xfrm>
                <a:off x="2514" y="1758"/>
                <a:ext cx="18" cy="72"/>
              </a:xfrm>
              <a:custGeom>
                <a:avLst/>
                <a:gdLst>
                  <a:gd name="T0" fmla="*/ 0 w 18"/>
                  <a:gd name="T1" fmla="*/ 72 h 72"/>
                  <a:gd name="T2" fmla="*/ 6 w 18"/>
                  <a:gd name="T3" fmla="*/ 36 h 72"/>
                  <a:gd name="T4" fmla="*/ 18 w 18"/>
                  <a:gd name="T5" fmla="*/ 0 h 7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2"/>
                  <a:gd name="T11" fmla="*/ 18 w 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2">
                    <a:moveTo>
                      <a:pt x="0" y="72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01" name="Line 253"/>
              <p:cNvSpPr>
                <a:spLocks noChangeShapeType="1"/>
              </p:cNvSpPr>
              <p:nvPr/>
            </p:nvSpPr>
            <p:spPr bwMode="auto">
              <a:xfrm flipV="1">
                <a:off x="2532" y="1692"/>
                <a:ext cx="12" cy="6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02" name="Line 254"/>
              <p:cNvSpPr>
                <a:spLocks noChangeShapeType="1"/>
              </p:cNvSpPr>
              <p:nvPr/>
            </p:nvSpPr>
            <p:spPr bwMode="auto">
              <a:xfrm flipV="1">
                <a:off x="2544" y="1632"/>
                <a:ext cx="12" cy="6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03" name="Freeform 255"/>
              <p:cNvSpPr>
                <a:spLocks/>
              </p:cNvSpPr>
              <p:nvPr/>
            </p:nvSpPr>
            <p:spPr bwMode="auto">
              <a:xfrm>
                <a:off x="2556" y="1572"/>
                <a:ext cx="18" cy="60"/>
              </a:xfrm>
              <a:custGeom>
                <a:avLst/>
                <a:gdLst>
                  <a:gd name="T0" fmla="*/ 0 w 18"/>
                  <a:gd name="T1" fmla="*/ 60 h 60"/>
                  <a:gd name="T2" fmla="*/ 6 w 18"/>
                  <a:gd name="T3" fmla="*/ 30 h 60"/>
                  <a:gd name="T4" fmla="*/ 18 w 18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0"/>
                  <a:gd name="T11" fmla="*/ 18 w 18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0">
                    <a:moveTo>
                      <a:pt x="0" y="60"/>
                    </a:moveTo>
                    <a:lnTo>
                      <a:pt x="6" y="30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04" name="Freeform 256"/>
              <p:cNvSpPr>
                <a:spLocks/>
              </p:cNvSpPr>
              <p:nvPr/>
            </p:nvSpPr>
            <p:spPr bwMode="auto">
              <a:xfrm>
                <a:off x="2574" y="1518"/>
                <a:ext cx="12" cy="54"/>
              </a:xfrm>
              <a:custGeom>
                <a:avLst/>
                <a:gdLst>
                  <a:gd name="T0" fmla="*/ 0 w 12"/>
                  <a:gd name="T1" fmla="*/ 54 h 54"/>
                  <a:gd name="T2" fmla="*/ 6 w 12"/>
                  <a:gd name="T3" fmla="*/ 24 h 54"/>
                  <a:gd name="T4" fmla="*/ 12 w 12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4"/>
                  <a:gd name="T11" fmla="*/ 12 w 1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4">
                    <a:moveTo>
                      <a:pt x="0" y="54"/>
                    </a:moveTo>
                    <a:lnTo>
                      <a:pt x="6" y="24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05" name="Freeform 257"/>
              <p:cNvSpPr>
                <a:spLocks/>
              </p:cNvSpPr>
              <p:nvPr/>
            </p:nvSpPr>
            <p:spPr bwMode="auto">
              <a:xfrm>
                <a:off x="2586" y="1476"/>
                <a:ext cx="18" cy="42"/>
              </a:xfrm>
              <a:custGeom>
                <a:avLst/>
                <a:gdLst>
                  <a:gd name="T0" fmla="*/ 0 w 18"/>
                  <a:gd name="T1" fmla="*/ 42 h 42"/>
                  <a:gd name="T2" fmla="*/ 6 w 18"/>
                  <a:gd name="T3" fmla="*/ 18 h 42"/>
                  <a:gd name="T4" fmla="*/ 18 w 18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42"/>
                  <a:gd name="T11" fmla="*/ 18 w 18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42">
                    <a:moveTo>
                      <a:pt x="0" y="42"/>
                    </a:moveTo>
                    <a:lnTo>
                      <a:pt x="6" y="18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06" name="Freeform 258"/>
              <p:cNvSpPr>
                <a:spLocks/>
              </p:cNvSpPr>
              <p:nvPr/>
            </p:nvSpPr>
            <p:spPr bwMode="auto">
              <a:xfrm>
                <a:off x="2604" y="1434"/>
                <a:ext cx="12" cy="42"/>
              </a:xfrm>
              <a:custGeom>
                <a:avLst/>
                <a:gdLst>
                  <a:gd name="T0" fmla="*/ 0 w 12"/>
                  <a:gd name="T1" fmla="*/ 42 h 42"/>
                  <a:gd name="T2" fmla="*/ 6 w 12"/>
                  <a:gd name="T3" fmla="*/ 18 h 42"/>
                  <a:gd name="T4" fmla="*/ 12 w 12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42"/>
                  <a:gd name="T11" fmla="*/ 12 w 12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42">
                    <a:moveTo>
                      <a:pt x="0" y="42"/>
                    </a:moveTo>
                    <a:lnTo>
                      <a:pt x="6" y="18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07" name="Freeform 259"/>
              <p:cNvSpPr>
                <a:spLocks/>
              </p:cNvSpPr>
              <p:nvPr/>
            </p:nvSpPr>
            <p:spPr bwMode="auto">
              <a:xfrm>
                <a:off x="2616" y="1404"/>
                <a:ext cx="18" cy="30"/>
              </a:xfrm>
              <a:custGeom>
                <a:avLst/>
                <a:gdLst>
                  <a:gd name="T0" fmla="*/ 0 w 18"/>
                  <a:gd name="T1" fmla="*/ 30 h 30"/>
                  <a:gd name="T2" fmla="*/ 6 w 18"/>
                  <a:gd name="T3" fmla="*/ 12 h 30"/>
                  <a:gd name="T4" fmla="*/ 18 w 18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30"/>
                  <a:gd name="T11" fmla="*/ 18 w 18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30">
                    <a:moveTo>
                      <a:pt x="0" y="30"/>
                    </a:moveTo>
                    <a:lnTo>
                      <a:pt x="6" y="12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08" name="Line 260"/>
              <p:cNvSpPr>
                <a:spLocks noChangeShapeType="1"/>
              </p:cNvSpPr>
              <p:nvPr/>
            </p:nvSpPr>
            <p:spPr bwMode="auto">
              <a:xfrm flipV="1">
                <a:off x="2634" y="1380"/>
                <a:ext cx="12" cy="2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09" name="Line 261"/>
              <p:cNvSpPr>
                <a:spLocks noChangeShapeType="1"/>
              </p:cNvSpPr>
              <p:nvPr/>
            </p:nvSpPr>
            <p:spPr bwMode="auto">
              <a:xfrm flipV="1">
                <a:off x="2646" y="1362"/>
                <a:ext cx="12" cy="1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10" name="Freeform 262"/>
              <p:cNvSpPr>
                <a:spLocks/>
              </p:cNvSpPr>
              <p:nvPr/>
            </p:nvSpPr>
            <p:spPr bwMode="auto">
              <a:xfrm>
                <a:off x="2658" y="1350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6 w 18"/>
                  <a:gd name="T3" fmla="*/ 6 h 12"/>
                  <a:gd name="T4" fmla="*/ 18 w 18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2"/>
                  <a:gd name="T11" fmla="*/ 18 w 1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2">
                    <a:moveTo>
                      <a:pt x="0" y="12"/>
                    </a:moveTo>
                    <a:lnTo>
                      <a:pt x="6" y="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11" name="Line 263"/>
              <p:cNvSpPr>
                <a:spLocks noChangeShapeType="1"/>
              </p:cNvSpPr>
              <p:nvPr/>
            </p:nvSpPr>
            <p:spPr bwMode="auto">
              <a:xfrm>
                <a:off x="2676" y="1350"/>
                <a:ext cx="12" cy="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12" name="Freeform 264"/>
              <p:cNvSpPr>
                <a:spLocks/>
              </p:cNvSpPr>
              <p:nvPr/>
            </p:nvSpPr>
            <p:spPr bwMode="auto">
              <a:xfrm>
                <a:off x="2688" y="1350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6 w 18"/>
                  <a:gd name="T3" fmla="*/ 0 h 6"/>
                  <a:gd name="T4" fmla="*/ 18 w 18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"/>
                  <a:gd name="T11" fmla="*/ 18 w 1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">
                    <a:moveTo>
                      <a:pt x="0" y="0"/>
                    </a:moveTo>
                    <a:lnTo>
                      <a:pt x="6" y="0"/>
                    </a:lnTo>
                    <a:lnTo>
                      <a:pt x="18" y="6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13" name="Line 265"/>
              <p:cNvSpPr>
                <a:spLocks noChangeShapeType="1"/>
              </p:cNvSpPr>
              <p:nvPr/>
            </p:nvSpPr>
            <p:spPr bwMode="auto">
              <a:xfrm>
                <a:off x="2706" y="1356"/>
                <a:ext cx="12" cy="1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14" name="Freeform 266"/>
              <p:cNvSpPr>
                <a:spLocks/>
              </p:cNvSpPr>
              <p:nvPr/>
            </p:nvSpPr>
            <p:spPr bwMode="auto">
              <a:xfrm>
                <a:off x="2718" y="1368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6 w 18"/>
                  <a:gd name="T3" fmla="*/ 12 h 24"/>
                  <a:gd name="T4" fmla="*/ 18 w 18"/>
                  <a:gd name="T5" fmla="*/ 24 h 2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4"/>
                  <a:gd name="T11" fmla="*/ 18 w 18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4">
                    <a:moveTo>
                      <a:pt x="0" y="0"/>
                    </a:moveTo>
                    <a:lnTo>
                      <a:pt x="6" y="12"/>
                    </a:lnTo>
                    <a:lnTo>
                      <a:pt x="18" y="24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15" name="Line 267"/>
              <p:cNvSpPr>
                <a:spLocks noChangeShapeType="1"/>
              </p:cNvSpPr>
              <p:nvPr/>
            </p:nvSpPr>
            <p:spPr bwMode="auto">
              <a:xfrm>
                <a:off x="2736" y="1392"/>
                <a:ext cx="12" cy="3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16" name="Line 268"/>
              <p:cNvSpPr>
                <a:spLocks noChangeShapeType="1"/>
              </p:cNvSpPr>
              <p:nvPr/>
            </p:nvSpPr>
            <p:spPr bwMode="auto">
              <a:xfrm>
                <a:off x="2748" y="1422"/>
                <a:ext cx="12" cy="3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17" name="Freeform 269"/>
              <p:cNvSpPr>
                <a:spLocks/>
              </p:cNvSpPr>
              <p:nvPr/>
            </p:nvSpPr>
            <p:spPr bwMode="auto">
              <a:xfrm>
                <a:off x="2760" y="1458"/>
                <a:ext cx="18" cy="42"/>
              </a:xfrm>
              <a:custGeom>
                <a:avLst/>
                <a:gdLst>
                  <a:gd name="T0" fmla="*/ 0 w 18"/>
                  <a:gd name="T1" fmla="*/ 0 h 42"/>
                  <a:gd name="T2" fmla="*/ 6 w 18"/>
                  <a:gd name="T3" fmla="*/ 18 h 42"/>
                  <a:gd name="T4" fmla="*/ 18 w 18"/>
                  <a:gd name="T5" fmla="*/ 42 h 4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42"/>
                  <a:gd name="T11" fmla="*/ 18 w 18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42">
                    <a:moveTo>
                      <a:pt x="0" y="0"/>
                    </a:moveTo>
                    <a:lnTo>
                      <a:pt x="6" y="18"/>
                    </a:lnTo>
                    <a:lnTo>
                      <a:pt x="18" y="42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18" name="Line 270"/>
              <p:cNvSpPr>
                <a:spLocks noChangeShapeType="1"/>
              </p:cNvSpPr>
              <p:nvPr/>
            </p:nvSpPr>
            <p:spPr bwMode="auto">
              <a:xfrm>
                <a:off x="2778" y="1500"/>
                <a:ext cx="12" cy="4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19" name="Freeform 271"/>
              <p:cNvSpPr>
                <a:spLocks/>
              </p:cNvSpPr>
              <p:nvPr/>
            </p:nvSpPr>
            <p:spPr bwMode="auto">
              <a:xfrm>
                <a:off x="2790" y="1548"/>
                <a:ext cx="18" cy="60"/>
              </a:xfrm>
              <a:custGeom>
                <a:avLst/>
                <a:gdLst>
                  <a:gd name="T0" fmla="*/ 0 w 18"/>
                  <a:gd name="T1" fmla="*/ 0 h 60"/>
                  <a:gd name="T2" fmla="*/ 6 w 18"/>
                  <a:gd name="T3" fmla="*/ 30 h 60"/>
                  <a:gd name="T4" fmla="*/ 18 w 18"/>
                  <a:gd name="T5" fmla="*/ 60 h 60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0"/>
                  <a:gd name="T11" fmla="*/ 18 w 18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0">
                    <a:moveTo>
                      <a:pt x="0" y="0"/>
                    </a:moveTo>
                    <a:lnTo>
                      <a:pt x="6" y="30"/>
                    </a:lnTo>
                    <a:lnTo>
                      <a:pt x="18" y="6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20" name="Line 272"/>
              <p:cNvSpPr>
                <a:spLocks noChangeShapeType="1"/>
              </p:cNvSpPr>
              <p:nvPr/>
            </p:nvSpPr>
            <p:spPr bwMode="auto">
              <a:xfrm>
                <a:off x="2808" y="1608"/>
                <a:ext cx="12" cy="6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21" name="Freeform 273"/>
              <p:cNvSpPr>
                <a:spLocks/>
              </p:cNvSpPr>
              <p:nvPr/>
            </p:nvSpPr>
            <p:spPr bwMode="auto">
              <a:xfrm>
                <a:off x="2820" y="1668"/>
                <a:ext cx="18" cy="66"/>
              </a:xfrm>
              <a:custGeom>
                <a:avLst/>
                <a:gdLst>
                  <a:gd name="T0" fmla="*/ 0 w 18"/>
                  <a:gd name="T1" fmla="*/ 0 h 66"/>
                  <a:gd name="T2" fmla="*/ 6 w 18"/>
                  <a:gd name="T3" fmla="*/ 30 h 66"/>
                  <a:gd name="T4" fmla="*/ 18 w 18"/>
                  <a:gd name="T5" fmla="*/ 66 h 6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6"/>
                  <a:gd name="T11" fmla="*/ 18 w 18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6">
                    <a:moveTo>
                      <a:pt x="0" y="0"/>
                    </a:moveTo>
                    <a:lnTo>
                      <a:pt x="6" y="30"/>
                    </a:lnTo>
                    <a:lnTo>
                      <a:pt x="18" y="66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22" name="Line 274"/>
              <p:cNvSpPr>
                <a:spLocks noChangeShapeType="1"/>
              </p:cNvSpPr>
              <p:nvPr/>
            </p:nvSpPr>
            <p:spPr bwMode="auto">
              <a:xfrm>
                <a:off x="2838" y="1734"/>
                <a:ext cx="12" cy="6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23" name="Line 275"/>
              <p:cNvSpPr>
                <a:spLocks noChangeShapeType="1"/>
              </p:cNvSpPr>
              <p:nvPr/>
            </p:nvSpPr>
            <p:spPr bwMode="auto">
              <a:xfrm>
                <a:off x="2850" y="1800"/>
                <a:ext cx="12" cy="7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24" name="Freeform 276"/>
              <p:cNvSpPr>
                <a:spLocks/>
              </p:cNvSpPr>
              <p:nvPr/>
            </p:nvSpPr>
            <p:spPr bwMode="auto">
              <a:xfrm>
                <a:off x="2862" y="1872"/>
                <a:ext cx="18" cy="78"/>
              </a:xfrm>
              <a:custGeom>
                <a:avLst/>
                <a:gdLst>
                  <a:gd name="T0" fmla="*/ 0 w 18"/>
                  <a:gd name="T1" fmla="*/ 0 h 78"/>
                  <a:gd name="T2" fmla="*/ 6 w 18"/>
                  <a:gd name="T3" fmla="*/ 36 h 78"/>
                  <a:gd name="T4" fmla="*/ 18 w 18"/>
                  <a:gd name="T5" fmla="*/ 78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0"/>
                    </a:moveTo>
                    <a:lnTo>
                      <a:pt x="6" y="36"/>
                    </a:lnTo>
                    <a:lnTo>
                      <a:pt x="18" y="78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25" name="Line 277"/>
              <p:cNvSpPr>
                <a:spLocks noChangeShapeType="1"/>
              </p:cNvSpPr>
              <p:nvPr/>
            </p:nvSpPr>
            <p:spPr bwMode="auto">
              <a:xfrm>
                <a:off x="2880" y="1950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26" name="Freeform 278"/>
              <p:cNvSpPr>
                <a:spLocks/>
              </p:cNvSpPr>
              <p:nvPr/>
            </p:nvSpPr>
            <p:spPr bwMode="auto">
              <a:xfrm>
                <a:off x="2892" y="2028"/>
                <a:ext cx="18" cy="78"/>
              </a:xfrm>
              <a:custGeom>
                <a:avLst/>
                <a:gdLst>
                  <a:gd name="T0" fmla="*/ 0 w 18"/>
                  <a:gd name="T1" fmla="*/ 0 h 78"/>
                  <a:gd name="T2" fmla="*/ 6 w 18"/>
                  <a:gd name="T3" fmla="*/ 36 h 78"/>
                  <a:gd name="T4" fmla="*/ 18 w 18"/>
                  <a:gd name="T5" fmla="*/ 78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0"/>
                    </a:moveTo>
                    <a:lnTo>
                      <a:pt x="6" y="36"/>
                    </a:lnTo>
                    <a:lnTo>
                      <a:pt x="18" y="78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27" name="Line 279"/>
              <p:cNvSpPr>
                <a:spLocks noChangeShapeType="1"/>
              </p:cNvSpPr>
              <p:nvPr/>
            </p:nvSpPr>
            <p:spPr bwMode="auto">
              <a:xfrm>
                <a:off x="2910" y="2106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28" name="Freeform 280"/>
              <p:cNvSpPr>
                <a:spLocks/>
              </p:cNvSpPr>
              <p:nvPr/>
            </p:nvSpPr>
            <p:spPr bwMode="auto">
              <a:xfrm>
                <a:off x="2922" y="2184"/>
                <a:ext cx="18" cy="78"/>
              </a:xfrm>
              <a:custGeom>
                <a:avLst/>
                <a:gdLst>
                  <a:gd name="T0" fmla="*/ 0 w 18"/>
                  <a:gd name="T1" fmla="*/ 0 h 78"/>
                  <a:gd name="T2" fmla="*/ 6 w 18"/>
                  <a:gd name="T3" fmla="*/ 36 h 78"/>
                  <a:gd name="T4" fmla="*/ 18 w 18"/>
                  <a:gd name="T5" fmla="*/ 78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0"/>
                    </a:moveTo>
                    <a:lnTo>
                      <a:pt x="6" y="36"/>
                    </a:lnTo>
                    <a:lnTo>
                      <a:pt x="18" y="78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29" name="Line 281"/>
              <p:cNvSpPr>
                <a:spLocks noChangeShapeType="1"/>
              </p:cNvSpPr>
              <p:nvPr/>
            </p:nvSpPr>
            <p:spPr bwMode="auto">
              <a:xfrm>
                <a:off x="2940" y="2262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30" name="Line 282"/>
              <p:cNvSpPr>
                <a:spLocks noChangeShapeType="1"/>
              </p:cNvSpPr>
              <p:nvPr/>
            </p:nvSpPr>
            <p:spPr bwMode="auto">
              <a:xfrm>
                <a:off x="2952" y="2340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31" name="Freeform 283"/>
              <p:cNvSpPr>
                <a:spLocks/>
              </p:cNvSpPr>
              <p:nvPr/>
            </p:nvSpPr>
            <p:spPr bwMode="auto">
              <a:xfrm>
                <a:off x="2964" y="2418"/>
                <a:ext cx="18" cy="72"/>
              </a:xfrm>
              <a:custGeom>
                <a:avLst/>
                <a:gdLst>
                  <a:gd name="T0" fmla="*/ 0 w 18"/>
                  <a:gd name="T1" fmla="*/ 0 h 72"/>
                  <a:gd name="T2" fmla="*/ 6 w 18"/>
                  <a:gd name="T3" fmla="*/ 36 h 72"/>
                  <a:gd name="T4" fmla="*/ 18 w 18"/>
                  <a:gd name="T5" fmla="*/ 72 h 7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2"/>
                  <a:gd name="T11" fmla="*/ 18 w 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2">
                    <a:moveTo>
                      <a:pt x="0" y="0"/>
                    </a:moveTo>
                    <a:lnTo>
                      <a:pt x="6" y="36"/>
                    </a:lnTo>
                    <a:lnTo>
                      <a:pt x="18" y="72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32" name="Line 284"/>
              <p:cNvSpPr>
                <a:spLocks noChangeShapeType="1"/>
              </p:cNvSpPr>
              <p:nvPr/>
            </p:nvSpPr>
            <p:spPr bwMode="auto">
              <a:xfrm>
                <a:off x="2982" y="2490"/>
                <a:ext cx="12" cy="6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33" name="Freeform 285"/>
              <p:cNvSpPr>
                <a:spLocks/>
              </p:cNvSpPr>
              <p:nvPr/>
            </p:nvSpPr>
            <p:spPr bwMode="auto">
              <a:xfrm>
                <a:off x="2994" y="2556"/>
                <a:ext cx="18" cy="66"/>
              </a:xfrm>
              <a:custGeom>
                <a:avLst/>
                <a:gdLst>
                  <a:gd name="T0" fmla="*/ 0 w 18"/>
                  <a:gd name="T1" fmla="*/ 0 h 66"/>
                  <a:gd name="T2" fmla="*/ 6 w 18"/>
                  <a:gd name="T3" fmla="*/ 36 h 66"/>
                  <a:gd name="T4" fmla="*/ 18 w 18"/>
                  <a:gd name="T5" fmla="*/ 66 h 6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6"/>
                  <a:gd name="T11" fmla="*/ 18 w 18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6">
                    <a:moveTo>
                      <a:pt x="0" y="0"/>
                    </a:moveTo>
                    <a:lnTo>
                      <a:pt x="6" y="36"/>
                    </a:lnTo>
                    <a:lnTo>
                      <a:pt x="18" y="66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34" name="Line 286"/>
              <p:cNvSpPr>
                <a:spLocks noChangeShapeType="1"/>
              </p:cNvSpPr>
              <p:nvPr/>
            </p:nvSpPr>
            <p:spPr bwMode="auto">
              <a:xfrm>
                <a:off x="3012" y="2622"/>
                <a:ext cx="12" cy="6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35" name="Freeform 287"/>
              <p:cNvSpPr>
                <a:spLocks/>
              </p:cNvSpPr>
              <p:nvPr/>
            </p:nvSpPr>
            <p:spPr bwMode="auto">
              <a:xfrm>
                <a:off x="3024" y="2682"/>
                <a:ext cx="18" cy="54"/>
              </a:xfrm>
              <a:custGeom>
                <a:avLst/>
                <a:gdLst>
                  <a:gd name="T0" fmla="*/ 0 w 18"/>
                  <a:gd name="T1" fmla="*/ 0 h 54"/>
                  <a:gd name="T2" fmla="*/ 6 w 18"/>
                  <a:gd name="T3" fmla="*/ 30 h 54"/>
                  <a:gd name="T4" fmla="*/ 18 w 18"/>
                  <a:gd name="T5" fmla="*/ 54 h 5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54"/>
                  <a:gd name="T11" fmla="*/ 18 w 18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54">
                    <a:moveTo>
                      <a:pt x="0" y="0"/>
                    </a:moveTo>
                    <a:lnTo>
                      <a:pt x="6" y="30"/>
                    </a:lnTo>
                    <a:lnTo>
                      <a:pt x="18" y="54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36" name="Line 288"/>
              <p:cNvSpPr>
                <a:spLocks noChangeShapeType="1"/>
              </p:cNvSpPr>
              <p:nvPr/>
            </p:nvSpPr>
            <p:spPr bwMode="auto">
              <a:xfrm>
                <a:off x="3042" y="2736"/>
                <a:ext cx="12" cy="4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37" name="Line 289"/>
              <p:cNvSpPr>
                <a:spLocks noChangeShapeType="1"/>
              </p:cNvSpPr>
              <p:nvPr/>
            </p:nvSpPr>
            <p:spPr bwMode="auto">
              <a:xfrm>
                <a:off x="3054" y="2784"/>
                <a:ext cx="12" cy="4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38" name="Freeform 290"/>
              <p:cNvSpPr>
                <a:spLocks/>
              </p:cNvSpPr>
              <p:nvPr/>
            </p:nvSpPr>
            <p:spPr bwMode="auto">
              <a:xfrm>
                <a:off x="3066" y="2826"/>
                <a:ext cx="18" cy="36"/>
              </a:xfrm>
              <a:custGeom>
                <a:avLst/>
                <a:gdLst>
                  <a:gd name="T0" fmla="*/ 0 w 18"/>
                  <a:gd name="T1" fmla="*/ 0 h 36"/>
                  <a:gd name="T2" fmla="*/ 6 w 18"/>
                  <a:gd name="T3" fmla="*/ 18 h 36"/>
                  <a:gd name="T4" fmla="*/ 18 w 18"/>
                  <a:gd name="T5" fmla="*/ 36 h 3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36"/>
                  <a:gd name="T11" fmla="*/ 18 w 18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36">
                    <a:moveTo>
                      <a:pt x="0" y="0"/>
                    </a:moveTo>
                    <a:lnTo>
                      <a:pt x="6" y="18"/>
                    </a:lnTo>
                    <a:lnTo>
                      <a:pt x="18" y="36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39" name="Freeform 291"/>
              <p:cNvSpPr>
                <a:spLocks/>
              </p:cNvSpPr>
              <p:nvPr/>
            </p:nvSpPr>
            <p:spPr bwMode="auto">
              <a:xfrm>
                <a:off x="3084" y="2862"/>
                <a:ext cx="12" cy="30"/>
              </a:xfrm>
              <a:custGeom>
                <a:avLst/>
                <a:gdLst>
                  <a:gd name="T0" fmla="*/ 0 w 12"/>
                  <a:gd name="T1" fmla="*/ 0 h 30"/>
                  <a:gd name="T2" fmla="*/ 6 w 12"/>
                  <a:gd name="T3" fmla="*/ 18 h 30"/>
                  <a:gd name="T4" fmla="*/ 12 w 12"/>
                  <a:gd name="T5" fmla="*/ 30 h 30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30"/>
                  <a:gd name="T11" fmla="*/ 12 w 12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30">
                    <a:moveTo>
                      <a:pt x="0" y="0"/>
                    </a:moveTo>
                    <a:lnTo>
                      <a:pt x="6" y="18"/>
                    </a:lnTo>
                    <a:lnTo>
                      <a:pt x="12" y="3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40" name="Freeform 292"/>
              <p:cNvSpPr>
                <a:spLocks/>
              </p:cNvSpPr>
              <p:nvPr/>
            </p:nvSpPr>
            <p:spPr bwMode="auto">
              <a:xfrm>
                <a:off x="3096" y="2892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6 w 18"/>
                  <a:gd name="T3" fmla="*/ 12 h 18"/>
                  <a:gd name="T4" fmla="*/ 18 w 18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8"/>
                  <a:gd name="T11" fmla="*/ 18 w 18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8">
                    <a:moveTo>
                      <a:pt x="0" y="0"/>
                    </a:moveTo>
                    <a:lnTo>
                      <a:pt x="6" y="12"/>
                    </a:lnTo>
                    <a:lnTo>
                      <a:pt x="18" y="18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41" name="Line 293"/>
              <p:cNvSpPr>
                <a:spLocks noChangeShapeType="1"/>
              </p:cNvSpPr>
              <p:nvPr/>
            </p:nvSpPr>
            <p:spPr bwMode="auto">
              <a:xfrm>
                <a:off x="3114" y="2910"/>
                <a:ext cx="12" cy="1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42" name="Line 294"/>
              <p:cNvSpPr>
                <a:spLocks noChangeShapeType="1"/>
              </p:cNvSpPr>
              <p:nvPr/>
            </p:nvSpPr>
            <p:spPr bwMode="auto">
              <a:xfrm>
                <a:off x="3126" y="2922"/>
                <a:ext cx="12" cy="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43" name="Freeform 295"/>
              <p:cNvSpPr>
                <a:spLocks/>
              </p:cNvSpPr>
              <p:nvPr/>
            </p:nvSpPr>
            <p:spPr bwMode="auto">
              <a:xfrm>
                <a:off x="3138" y="2928"/>
                <a:ext cx="18" cy="1"/>
              </a:xfrm>
              <a:custGeom>
                <a:avLst/>
                <a:gdLst>
                  <a:gd name="T0" fmla="*/ 0 w 18"/>
                  <a:gd name="T1" fmla="*/ 0 h 1"/>
                  <a:gd name="T2" fmla="*/ 6 w 18"/>
                  <a:gd name="T3" fmla="*/ 0 h 1"/>
                  <a:gd name="T4" fmla="*/ 18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6" y="0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44" name="Freeform 296"/>
              <p:cNvSpPr>
                <a:spLocks/>
              </p:cNvSpPr>
              <p:nvPr/>
            </p:nvSpPr>
            <p:spPr bwMode="auto">
              <a:xfrm>
                <a:off x="3156" y="2916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6 w 12"/>
                  <a:gd name="T3" fmla="*/ 6 h 12"/>
                  <a:gd name="T4" fmla="*/ 12 w 12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2"/>
                  <a:gd name="T11" fmla="*/ 12 w 1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2">
                    <a:moveTo>
                      <a:pt x="0" y="12"/>
                    </a:moveTo>
                    <a:lnTo>
                      <a:pt x="6" y="6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45" name="Freeform 297"/>
              <p:cNvSpPr>
                <a:spLocks/>
              </p:cNvSpPr>
              <p:nvPr/>
            </p:nvSpPr>
            <p:spPr bwMode="auto">
              <a:xfrm>
                <a:off x="3168" y="2898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6 w 18"/>
                  <a:gd name="T3" fmla="*/ 12 h 18"/>
                  <a:gd name="T4" fmla="*/ 18 w 18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8"/>
                  <a:gd name="T11" fmla="*/ 18 w 18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8">
                    <a:moveTo>
                      <a:pt x="0" y="18"/>
                    </a:moveTo>
                    <a:lnTo>
                      <a:pt x="6" y="12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46" name="Freeform 298"/>
              <p:cNvSpPr>
                <a:spLocks/>
              </p:cNvSpPr>
              <p:nvPr/>
            </p:nvSpPr>
            <p:spPr bwMode="auto">
              <a:xfrm>
                <a:off x="3186" y="2868"/>
                <a:ext cx="12" cy="30"/>
              </a:xfrm>
              <a:custGeom>
                <a:avLst/>
                <a:gdLst>
                  <a:gd name="T0" fmla="*/ 0 w 12"/>
                  <a:gd name="T1" fmla="*/ 30 h 30"/>
                  <a:gd name="T2" fmla="*/ 6 w 12"/>
                  <a:gd name="T3" fmla="*/ 18 h 30"/>
                  <a:gd name="T4" fmla="*/ 12 w 12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30"/>
                  <a:gd name="T11" fmla="*/ 12 w 12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30">
                    <a:moveTo>
                      <a:pt x="0" y="30"/>
                    </a:moveTo>
                    <a:lnTo>
                      <a:pt x="6" y="18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47" name="Freeform 299"/>
              <p:cNvSpPr>
                <a:spLocks/>
              </p:cNvSpPr>
              <p:nvPr/>
            </p:nvSpPr>
            <p:spPr bwMode="auto">
              <a:xfrm>
                <a:off x="3198" y="2838"/>
                <a:ext cx="18" cy="30"/>
              </a:xfrm>
              <a:custGeom>
                <a:avLst/>
                <a:gdLst>
                  <a:gd name="T0" fmla="*/ 0 w 18"/>
                  <a:gd name="T1" fmla="*/ 30 h 30"/>
                  <a:gd name="T2" fmla="*/ 6 w 18"/>
                  <a:gd name="T3" fmla="*/ 18 h 30"/>
                  <a:gd name="T4" fmla="*/ 18 w 18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30"/>
                  <a:gd name="T11" fmla="*/ 18 w 18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30">
                    <a:moveTo>
                      <a:pt x="0" y="30"/>
                    </a:moveTo>
                    <a:lnTo>
                      <a:pt x="6" y="18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48" name="Line 300"/>
              <p:cNvSpPr>
                <a:spLocks noChangeShapeType="1"/>
              </p:cNvSpPr>
              <p:nvPr/>
            </p:nvSpPr>
            <p:spPr bwMode="auto">
              <a:xfrm flipV="1">
                <a:off x="3216" y="2796"/>
                <a:ext cx="12" cy="4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49" name="Line 301"/>
              <p:cNvSpPr>
                <a:spLocks noChangeShapeType="1"/>
              </p:cNvSpPr>
              <p:nvPr/>
            </p:nvSpPr>
            <p:spPr bwMode="auto">
              <a:xfrm flipV="1">
                <a:off x="3228" y="2748"/>
                <a:ext cx="12" cy="4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50" name="Freeform 302"/>
              <p:cNvSpPr>
                <a:spLocks/>
              </p:cNvSpPr>
              <p:nvPr/>
            </p:nvSpPr>
            <p:spPr bwMode="auto">
              <a:xfrm>
                <a:off x="3240" y="2694"/>
                <a:ext cx="18" cy="54"/>
              </a:xfrm>
              <a:custGeom>
                <a:avLst/>
                <a:gdLst>
                  <a:gd name="T0" fmla="*/ 0 w 18"/>
                  <a:gd name="T1" fmla="*/ 54 h 54"/>
                  <a:gd name="T2" fmla="*/ 6 w 18"/>
                  <a:gd name="T3" fmla="*/ 30 h 54"/>
                  <a:gd name="T4" fmla="*/ 18 w 18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54"/>
                  <a:gd name="T11" fmla="*/ 18 w 18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54">
                    <a:moveTo>
                      <a:pt x="0" y="54"/>
                    </a:moveTo>
                    <a:lnTo>
                      <a:pt x="6" y="30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51" name="Freeform 303"/>
              <p:cNvSpPr>
                <a:spLocks/>
              </p:cNvSpPr>
              <p:nvPr/>
            </p:nvSpPr>
            <p:spPr bwMode="auto">
              <a:xfrm>
                <a:off x="3258" y="2640"/>
                <a:ext cx="12" cy="54"/>
              </a:xfrm>
              <a:custGeom>
                <a:avLst/>
                <a:gdLst>
                  <a:gd name="T0" fmla="*/ 0 w 12"/>
                  <a:gd name="T1" fmla="*/ 54 h 54"/>
                  <a:gd name="T2" fmla="*/ 6 w 12"/>
                  <a:gd name="T3" fmla="*/ 30 h 54"/>
                  <a:gd name="T4" fmla="*/ 12 w 12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4"/>
                  <a:gd name="T11" fmla="*/ 12 w 1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4">
                    <a:moveTo>
                      <a:pt x="0" y="54"/>
                    </a:moveTo>
                    <a:lnTo>
                      <a:pt x="6" y="30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52" name="Freeform 304"/>
              <p:cNvSpPr>
                <a:spLocks/>
              </p:cNvSpPr>
              <p:nvPr/>
            </p:nvSpPr>
            <p:spPr bwMode="auto">
              <a:xfrm>
                <a:off x="3270" y="2574"/>
                <a:ext cx="18" cy="66"/>
              </a:xfrm>
              <a:custGeom>
                <a:avLst/>
                <a:gdLst>
                  <a:gd name="T0" fmla="*/ 0 w 18"/>
                  <a:gd name="T1" fmla="*/ 66 h 66"/>
                  <a:gd name="T2" fmla="*/ 6 w 18"/>
                  <a:gd name="T3" fmla="*/ 36 h 66"/>
                  <a:gd name="T4" fmla="*/ 18 w 18"/>
                  <a:gd name="T5" fmla="*/ 0 h 6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6"/>
                  <a:gd name="T11" fmla="*/ 18 w 18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6">
                    <a:moveTo>
                      <a:pt x="0" y="66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53" name="Line 305"/>
              <p:cNvSpPr>
                <a:spLocks noChangeShapeType="1"/>
              </p:cNvSpPr>
              <p:nvPr/>
            </p:nvSpPr>
            <p:spPr bwMode="auto">
              <a:xfrm flipV="1">
                <a:off x="3288" y="2508"/>
                <a:ext cx="12" cy="6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54" name="Freeform 306"/>
              <p:cNvSpPr>
                <a:spLocks/>
              </p:cNvSpPr>
              <p:nvPr/>
            </p:nvSpPr>
            <p:spPr bwMode="auto">
              <a:xfrm>
                <a:off x="3300" y="2436"/>
                <a:ext cx="18" cy="72"/>
              </a:xfrm>
              <a:custGeom>
                <a:avLst/>
                <a:gdLst>
                  <a:gd name="T0" fmla="*/ 0 w 18"/>
                  <a:gd name="T1" fmla="*/ 72 h 72"/>
                  <a:gd name="T2" fmla="*/ 6 w 18"/>
                  <a:gd name="T3" fmla="*/ 36 h 72"/>
                  <a:gd name="T4" fmla="*/ 18 w 18"/>
                  <a:gd name="T5" fmla="*/ 0 h 7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2"/>
                  <a:gd name="T11" fmla="*/ 18 w 18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2">
                    <a:moveTo>
                      <a:pt x="0" y="72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55" name="Line 307"/>
              <p:cNvSpPr>
                <a:spLocks noChangeShapeType="1"/>
              </p:cNvSpPr>
              <p:nvPr/>
            </p:nvSpPr>
            <p:spPr bwMode="auto">
              <a:xfrm flipV="1">
                <a:off x="3318" y="2358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56" name="Line 308"/>
              <p:cNvSpPr>
                <a:spLocks noChangeShapeType="1"/>
              </p:cNvSpPr>
              <p:nvPr/>
            </p:nvSpPr>
            <p:spPr bwMode="auto">
              <a:xfrm flipV="1">
                <a:off x="3330" y="2280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57" name="Freeform 309"/>
              <p:cNvSpPr>
                <a:spLocks/>
              </p:cNvSpPr>
              <p:nvPr/>
            </p:nvSpPr>
            <p:spPr bwMode="auto">
              <a:xfrm>
                <a:off x="3342" y="2202"/>
                <a:ext cx="18" cy="78"/>
              </a:xfrm>
              <a:custGeom>
                <a:avLst/>
                <a:gdLst>
                  <a:gd name="T0" fmla="*/ 0 w 18"/>
                  <a:gd name="T1" fmla="*/ 78 h 78"/>
                  <a:gd name="T2" fmla="*/ 6 w 18"/>
                  <a:gd name="T3" fmla="*/ 36 h 78"/>
                  <a:gd name="T4" fmla="*/ 18 w 18"/>
                  <a:gd name="T5" fmla="*/ 0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78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58" name="Line 310"/>
              <p:cNvSpPr>
                <a:spLocks noChangeShapeType="1"/>
              </p:cNvSpPr>
              <p:nvPr/>
            </p:nvSpPr>
            <p:spPr bwMode="auto">
              <a:xfrm flipV="1">
                <a:off x="3360" y="2124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59" name="Freeform 311"/>
              <p:cNvSpPr>
                <a:spLocks/>
              </p:cNvSpPr>
              <p:nvPr/>
            </p:nvSpPr>
            <p:spPr bwMode="auto">
              <a:xfrm>
                <a:off x="3372" y="2046"/>
                <a:ext cx="18" cy="78"/>
              </a:xfrm>
              <a:custGeom>
                <a:avLst/>
                <a:gdLst>
                  <a:gd name="T0" fmla="*/ 0 w 18"/>
                  <a:gd name="T1" fmla="*/ 78 h 78"/>
                  <a:gd name="T2" fmla="*/ 6 w 18"/>
                  <a:gd name="T3" fmla="*/ 36 h 78"/>
                  <a:gd name="T4" fmla="*/ 18 w 18"/>
                  <a:gd name="T5" fmla="*/ 0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78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60" name="Line 312"/>
              <p:cNvSpPr>
                <a:spLocks noChangeShapeType="1"/>
              </p:cNvSpPr>
              <p:nvPr/>
            </p:nvSpPr>
            <p:spPr bwMode="auto">
              <a:xfrm flipV="1">
                <a:off x="3390" y="1968"/>
                <a:ext cx="12" cy="7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61" name="Freeform 313"/>
              <p:cNvSpPr>
                <a:spLocks/>
              </p:cNvSpPr>
              <p:nvPr/>
            </p:nvSpPr>
            <p:spPr bwMode="auto">
              <a:xfrm>
                <a:off x="3402" y="1890"/>
                <a:ext cx="18" cy="78"/>
              </a:xfrm>
              <a:custGeom>
                <a:avLst/>
                <a:gdLst>
                  <a:gd name="T0" fmla="*/ 0 w 18"/>
                  <a:gd name="T1" fmla="*/ 78 h 78"/>
                  <a:gd name="T2" fmla="*/ 6 w 18"/>
                  <a:gd name="T3" fmla="*/ 36 h 78"/>
                  <a:gd name="T4" fmla="*/ 18 w 18"/>
                  <a:gd name="T5" fmla="*/ 0 h 7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8"/>
                  <a:gd name="T11" fmla="*/ 18 w 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8">
                    <a:moveTo>
                      <a:pt x="0" y="78"/>
                    </a:move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62" name="Line 314"/>
              <p:cNvSpPr>
                <a:spLocks noChangeShapeType="1"/>
              </p:cNvSpPr>
              <p:nvPr/>
            </p:nvSpPr>
            <p:spPr bwMode="auto">
              <a:xfrm flipV="1">
                <a:off x="3420" y="1818"/>
                <a:ext cx="12" cy="7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63" name="Line 315"/>
              <p:cNvSpPr>
                <a:spLocks noChangeShapeType="1"/>
              </p:cNvSpPr>
              <p:nvPr/>
            </p:nvSpPr>
            <p:spPr bwMode="auto">
              <a:xfrm flipV="1">
                <a:off x="3432" y="1746"/>
                <a:ext cx="12" cy="7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64" name="Freeform 316"/>
              <p:cNvSpPr>
                <a:spLocks/>
              </p:cNvSpPr>
              <p:nvPr/>
            </p:nvSpPr>
            <p:spPr bwMode="auto">
              <a:xfrm>
                <a:off x="3444" y="1680"/>
                <a:ext cx="18" cy="66"/>
              </a:xfrm>
              <a:custGeom>
                <a:avLst/>
                <a:gdLst>
                  <a:gd name="T0" fmla="*/ 0 w 18"/>
                  <a:gd name="T1" fmla="*/ 66 h 66"/>
                  <a:gd name="T2" fmla="*/ 6 w 18"/>
                  <a:gd name="T3" fmla="*/ 30 h 66"/>
                  <a:gd name="T4" fmla="*/ 18 w 18"/>
                  <a:gd name="T5" fmla="*/ 0 h 6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6"/>
                  <a:gd name="T11" fmla="*/ 18 w 18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6">
                    <a:moveTo>
                      <a:pt x="0" y="66"/>
                    </a:moveTo>
                    <a:lnTo>
                      <a:pt x="6" y="30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65" name="Line 317"/>
              <p:cNvSpPr>
                <a:spLocks noChangeShapeType="1"/>
              </p:cNvSpPr>
              <p:nvPr/>
            </p:nvSpPr>
            <p:spPr bwMode="auto">
              <a:xfrm flipV="1">
                <a:off x="3462" y="1620"/>
                <a:ext cx="12" cy="6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66" name="Freeform 318"/>
              <p:cNvSpPr>
                <a:spLocks/>
              </p:cNvSpPr>
              <p:nvPr/>
            </p:nvSpPr>
            <p:spPr bwMode="auto">
              <a:xfrm>
                <a:off x="3474" y="1566"/>
                <a:ext cx="18" cy="54"/>
              </a:xfrm>
              <a:custGeom>
                <a:avLst/>
                <a:gdLst>
                  <a:gd name="T0" fmla="*/ 0 w 18"/>
                  <a:gd name="T1" fmla="*/ 54 h 54"/>
                  <a:gd name="T2" fmla="*/ 6 w 18"/>
                  <a:gd name="T3" fmla="*/ 24 h 54"/>
                  <a:gd name="T4" fmla="*/ 18 w 18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54"/>
                  <a:gd name="T11" fmla="*/ 18 w 18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54">
                    <a:moveTo>
                      <a:pt x="0" y="54"/>
                    </a:moveTo>
                    <a:lnTo>
                      <a:pt x="6" y="24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67" name="Freeform 319"/>
              <p:cNvSpPr>
                <a:spLocks/>
              </p:cNvSpPr>
              <p:nvPr/>
            </p:nvSpPr>
            <p:spPr bwMode="auto">
              <a:xfrm>
                <a:off x="3492" y="1512"/>
                <a:ext cx="12" cy="54"/>
              </a:xfrm>
              <a:custGeom>
                <a:avLst/>
                <a:gdLst>
                  <a:gd name="T0" fmla="*/ 0 w 12"/>
                  <a:gd name="T1" fmla="*/ 54 h 54"/>
                  <a:gd name="T2" fmla="*/ 6 w 12"/>
                  <a:gd name="T3" fmla="*/ 24 h 54"/>
                  <a:gd name="T4" fmla="*/ 12 w 12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4"/>
                  <a:gd name="T11" fmla="*/ 12 w 1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4">
                    <a:moveTo>
                      <a:pt x="0" y="54"/>
                    </a:moveTo>
                    <a:lnTo>
                      <a:pt x="6" y="24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68" name="Freeform 320"/>
              <p:cNvSpPr>
                <a:spLocks/>
              </p:cNvSpPr>
              <p:nvPr/>
            </p:nvSpPr>
            <p:spPr bwMode="auto">
              <a:xfrm>
                <a:off x="3504" y="1470"/>
                <a:ext cx="18" cy="42"/>
              </a:xfrm>
              <a:custGeom>
                <a:avLst/>
                <a:gdLst>
                  <a:gd name="T0" fmla="*/ 0 w 18"/>
                  <a:gd name="T1" fmla="*/ 42 h 42"/>
                  <a:gd name="T2" fmla="*/ 6 w 18"/>
                  <a:gd name="T3" fmla="*/ 18 h 42"/>
                  <a:gd name="T4" fmla="*/ 18 w 18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42"/>
                  <a:gd name="T11" fmla="*/ 18 w 18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42">
                    <a:moveTo>
                      <a:pt x="0" y="42"/>
                    </a:moveTo>
                    <a:lnTo>
                      <a:pt x="6" y="18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69" name="Freeform 321"/>
              <p:cNvSpPr>
                <a:spLocks/>
              </p:cNvSpPr>
              <p:nvPr/>
            </p:nvSpPr>
            <p:spPr bwMode="auto">
              <a:xfrm>
                <a:off x="3522" y="1428"/>
                <a:ext cx="12" cy="42"/>
              </a:xfrm>
              <a:custGeom>
                <a:avLst/>
                <a:gdLst>
                  <a:gd name="T0" fmla="*/ 0 w 12"/>
                  <a:gd name="T1" fmla="*/ 42 h 42"/>
                  <a:gd name="T2" fmla="*/ 6 w 12"/>
                  <a:gd name="T3" fmla="*/ 18 h 42"/>
                  <a:gd name="T4" fmla="*/ 12 w 12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42"/>
                  <a:gd name="T11" fmla="*/ 12 w 12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42">
                    <a:moveTo>
                      <a:pt x="0" y="42"/>
                    </a:moveTo>
                    <a:lnTo>
                      <a:pt x="6" y="18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70" name="Line 322"/>
              <p:cNvSpPr>
                <a:spLocks noChangeShapeType="1"/>
              </p:cNvSpPr>
              <p:nvPr/>
            </p:nvSpPr>
            <p:spPr bwMode="auto">
              <a:xfrm flipV="1">
                <a:off x="3534" y="1398"/>
                <a:ext cx="12" cy="3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71" name="Freeform 323"/>
              <p:cNvSpPr>
                <a:spLocks/>
              </p:cNvSpPr>
              <p:nvPr/>
            </p:nvSpPr>
            <p:spPr bwMode="auto">
              <a:xfrm>
                <a:off x="3546" y="1374"/>
                <a:ext cx="18" cy="24"/>
              </a:xfrm>
              <a:custGeom>
                <a:avLst/>
                <a:gdLst>
                  <a:gd name="T0" fmla="*/ 0 w 18"/>
                  <a:gd name="T1" fmla="*/ 24 h 24"/>
                  <a:gd name="T2" fmla="*/ 6 w 18"/>
                  <a:gd name="T3" fmla="*/ 12 h 24"/>
                  <a:gd name="T4" fmla="*/ 18 w 18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4"/>
                  <a:gd name="T11" fmla="*/ 18 w 18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4">
                    <a:moveTo>
                      <a:pt x="0" y="24"/>
                    </a:moveTo>
                    <a:lnTo>
                      <a:pt x="6" y="12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72" name="Freeform 324"/>
              <p:cNvSpPr>
                <a:spLocks/>
              </p:cNvSpPr>
              <p:nvPr/>
            </p:nvSpPr>
            <p:spPr bwMode="auto">
              <a:xfrm>
                <a:off x="3564" y="1356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6 w 12"/>
                  <a:gd name="T3" fmla="*/ 6 h 18"/>
                  <a:gd name="T4" fmla="*/ 12 w 12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8"/>
                  <a:gd name="T11" fmla="*/ 12 w 12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8">
                    <a:moveTo>
                      <a:pt x="0" y="18"/>
                    </a:moveTo>
                    <a:lnTo>
                      <a:pt x="6" y="6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73" name="Freeform 325"/>
              <p:cNvSpPr>
                <a:spLocks/>
              </p:cNvSpPr>
              <p:nvPr/>
            </p:nvSpPr>
            <p:spPr bwMode="auto">
              <a:xfrm>
                <a:off x="3576" y="1350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6 w 18"/>
                  <a:gd name="T3" fmla="*/ 0 h 6"/>
                  <a:gd name="T4" fmla="*/ 18 w 1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"/>
                  <a:gd name="T11" fmla="*/ 18 w 1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">
                    <a:moveTo>
                      <a:pt x="0" y="6"/>
                    </a:moveTo>
                    <a:lnTo>
                      <a:pt x="6" y="0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74" name="Line 326"/>
              <p:cNvSpPr>
                <a:spLocks noChangeShapeType="1"/>
              </p:cNvSpPr>
              <p:nvPr/>
            </p:nvSpPr>
            <p:spPr bwMode="auto">
              <a:xfrm>
                <a:off x="3594" y="1350"/>
                <a:ext cx="12" cy="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75" name="Line 327"/>
              <p:cNvSpPr>
                <a:spLocks noChangeShapeType="1"/>
              </p:cNvSpPr>
              <p:nvPr/>
            </p:nvSpPr>
            <p:spPr bwMode="auto">
              <a:xfrm>
                <a:off x="3606" y="1350"/>
                <a:ext cx="18" cy="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330"/>
          <p:cNvGrpSpPr>
            <a:grpSpLocks/>
          </p:cNvGrpSpPr>
          <p:nvPr/>
        </p:nvGrpSpPr>
        <p:grpSpPr bwMode="auto">
          <a:xfrm>
            <a:off x="1222375" y="2316163"/>
            <a:ext cx="7386638" cy="792162"/>
            <a:chOff x="1296" y="1350"/>
            <a:chExt cx="2328" cy="1579"/>
          </a:xfrm>
        </p:grpSpPr>
        <p:sp>
          <p:nvSpPr>
            <p:cNvPr id="61454" name="Line 331"/>
            <p:cNvSpPr>
              <a:spLocks noChangeShapeType="1"/>
            </p:cNvSpPr>
            <p:nvPr/>
          </p:nvSpPr>
          <p:spPr bwMode="auto">
            <a:xfrm>
              <a:off x="1296" y="2922"/>
              <a:ext cx="12" cy="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5" name="Line 332"/>
            <p:cNvSpPr>
              <a:spLocks noChangeShapeType="1"/>
            </p:cNvSpPr>
            <p:nvPr/>
          </p:nvSpPr>
          <p:spPr bwMode="auto">
            <a:xfrm>
              <a:off x="1308" y="2928"/>
              <a:ext cx="12" cy="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6" name="Freeform 333"/>
            <p:cNvSpPr>
              <a:spLocks/>
            </p:cNvSpPr>
            <p:nvPr/>
          </p:nvSpPr>
          <p:spPr bwMode="auto">
            <a:xfrm>
              <a:off x="1320" y="2922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6 w 18"/>
                <a:gd name="T3" fmla="*/ 6 h 6"/>
                <a:gd name="T4" fmla="*/ 18 w 18"/>
                <a:gd name="T5" fmla="*/ 0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7" name="Freeform 334"/>
            <p:cNvSpPr>
              <a:spLocks/>
            </p:cNvSpPr>
            <p:nvPr/>
          </p:nvSpPr>
          <p:spPr bwMode="auto">
            <a:xfrm>
              <a:off x="1338" y="2904"/>
              <a:ext cx="12" cy="18"/>
            </a:xfrm>
            <a:custGeom>
              <a:avLst/>
              <a:gdLst>
                <a:gd name="T0" fmla="*/ 0 w 12"/>
                <a:gd name="T1" fmla="*/ 18 h 18"/>
                <a:gd name="T2" fmla="*/ 6 w 12"/>
                <a:gd name="T3" fmla="*/ 12 h 18"/>
                <a:gd name="T4" fmla="*/ 12 w 12"/>
                <a:gd name="T5" fmla="*/ 0 h 18"/>
                <a:gd name="T6" fmla="*/ 0 60000 65536"/>
                <a:gd name="T7" fmla="*/ 0 60000 65536"/>
                <a:gd name="T8" fmla="*/ 0 60000 65536"/>
                <a:gd name="T9" fmla="*/ 0 w 12"/>
                <a:gd name="T10" fmla="*/ 0 h 18"/>
                <a:gd name="T11" fmla="*/ 12 w 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8">
                  <a:moveTo>
                    <a:pt x="0" y="18"/>
                  </a:moveTo>
                  <a:lnTo>
                    <a:pt x="6" y="12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8" name="Freeform 335"/>
            <p:cNvSpPr>
              <a:spLocks/>
            </p:cNvSpPr>
            <p:nvPr/>
          </p:nvSpPr>
          <p:spPr bwMode="auto">
            <a:xfrm>
              <a:off x="1350" y="2880"/>
              <a:ext cx="18" cy="24"/>
            </a:xfrm>
            <a:custGeom>
              <a:avLst/>
              <a:gdLst>
                <a:gd name="T0" fmla="*/ 0 w 18"/>
                <a:gd name="T1" fmla="*/ 24 h 24"/>
                <a:gd name="T2" fmla="*/ 6 w 18"/>
                <a:gd name="T3" fmla="*/ 12 h 24"/>
                <a:gd name="T4" fmla="*/ 18 w 18"/>
                <a:gd name="T5" fmla="*/ 0 h 24"/>
                <a:gd name="T6" fmla="*/ 0 60000 65536"/>
                <a:gd name="T7" fmla="*/ 0 60000 65536"/>
                <a:gd name="T8" fmla="*/ 0 60000 65536"/>
                <a:gd name="T9" fmla="*/ 0 w 18"/>
                <a:gd name="T10" fmla="*/ 0 h 24"/>
                <a:gd name="T11" fmla="*/ 18 w 1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4">
                  <a:moveTo>
                    <a:pt x="0" y="24"/>
                  </a:moveTo>
                  <a:lnTo>
                    <a:pt x="6" y="12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9" name="Line 336"/>
            <p:cNvSpPr>
              <a:spLocks noChangeShapeType="1"/>
            </p:cNvSpPr>
            <p:nvPr/>
          </p:nvSpPr>
          <p:spPr bwMode="auto">
            <a:xfrm flipV="1">
              <a:off x="1368" y="2850"/>
              <a:ext cx="12" cy="3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0" name="Freeform 337"/>
            <p:cNvSpPr>
              <a:spLocks/>
            </p:cNvSpPr>
            <p:nvPr/>
          </p:nvSpPr>
          <p:spPr bwMode="auto">
            <a:xfrm>
              <a:off x="1380" y="2808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6 w 12"/>
                <a:gd name="T3" fmla="*/ 24 h 42"/>
                <a:gd name="T4" fmla="*/ 12 w 12"/>
                <a:gd name="T5" fmla="*/ 0 h 42"/>
                <a:gd name="T6" fmla="*/ 0 60000 65536"/>
                <a:gd name="T7" fmla="*/ 0 60000 65536"/>
                <a:gd name="T8" fmla="*/ 0 60000 65536"/>
                <a:gd name="T9" fmla="*/ 0 w 12"/>
                <a:gd name="T10" fmla="*/ 0 h 42"/>
                <a:gd name="T11" fmla="*/ 12 w 12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2">
                  <a:moveTo>
                    <a:pt x="0" y="42"/>
                  </a:moveTo>
                  <a:lnTo>
                    <a:pt x="6" y="24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1" name="Freeform 338"/>
            <p:cNvSpPr>
              <a:spLocks/>
            </p:cNvSpPr>
            <p:nvPr/>
          </p:nvSpPr>
          <p:spPr bwMode="auto">
            <a:xfrm>
              <a:off x="1392" y="2766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6 w 18"/>
                <a:gd name="T3" fmla="*/ 24 h 42"/>
                <a:gd name="T4" fmla="*/ 18 w 18"/>
                <a:gd name="T5" fmla="*/ 0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42"/>
                  </a:moveTo>
                  <a:lnTo>
                    <a:pt x="6" y="24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2" name="Freeform 339"/>
            <p:cNvSpPr>
              <a:spLocks/>
            </p:cNvSpPr>
            <p:nvPr/>
          </p:nvSpPr>
          <p:spPr bwMode="auto">
            <a:xfrm>
              <a:off x="1410" y="2712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30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30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3" name="Freeform 340"/>
            <p:cNvSpPr>
              <a:spLocks/>
            </p:cNvSpPr>
            <p:nvPr/>
          </p:nvSpPr>
          <p:spPr bwMode="auto">
            <a:xfrm>
              <a:off x="1422" y="2658"/>
              <a:ext cx="18" cy="54"/>
            </a:xfrm>
            <a:custGeom>
              <a:avLst/>
              <a:gdLst>
                <a:gd name="T0" fmla="*/ 0 w 18"/>
                <a:gd name="T1" fmla="*/ 54 h 54"/>
                <a:gd name="T2" fmla="*/ 6 w 18"/>
                <a:gd name="T3" fmla="*/ 30 h 54"/>
                <a:gd name="T4" fmla="*/ 18 w 18"/>
                <a:gd name="T5" fmla="*/ 0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54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4" name="Line 341"/>
            <p:cNvSpPr>
              <a:spLocks noChangeShapeType="1"/>
            </p:cNvSpPr>
            <p:nvPr/>
          </p:nvSpPr>
          <p:spPr bwMode="auto">
            <a:xfrm flipV="1">
              <a:off x="1440" y="2598"/>
              <a:ext cx="12" cy="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5" name="Freeform 342"/>
            <p:cNvSpPr>
              <a:spLocks/>
            </p:cNvSpPr>
            <p:nvPr/>
          </p:nvSpPr>
          <p:spPr bwMode="auto">
            <a:xfrm>
              <a:off x="1452" y="2532"/>
              <a:ext cx="18" cy="66"/>
            </a:xfrm>
            <a:custGeom>
              <a:avLst/>
              <a:gdLst>
                <a:gd name="T0" fmla="*/ 0 w 18"/>
                <a:gd name="T1" fmla="*/ 66 h 66"/>
                <a:gd name="T2" fmla="*/ 6 w 18"/>
                <a:gd name="T3" fmla="*/ 36 h 66"/>
                <a:gd name="T4" fmla="*/ 18 w 18"/>
                <a:gd name="T5" fmla="*/ 0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66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6" name="Line 343"/>
            <p:cNvSpPr>
              <a:spLocks noChangeShapeType="1"/>
            </p:cNvSpPr>
            <p:nvPr/>
          </p:nvSpPr>
          <p:spPr bwMode="auto">
            <a:xfrm flipV="1">
              <a:off x="1470" y="2460"/>
              <a:ext cx="12" cy="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7" name="Line 344"/>
            <p:cNvSpPr>
              <a:spLocks noChangeShapeType="1"/>
            </p:cNvSpPr>
            <p:nvPr/>
          </p:nvSpPr>
          <p:spPr bwMode="auto">
            <a:xfrm flipV="1">
              <a:off x="1482" y="2388"/>
              <a:ext cx="12" cy="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8" name="Freeform 345"/>
            <p:cNvSpPr>
              <a:spLocks/>
            </p:cNvSpPr>
            <p:nvPr/>
          </p:nvSpPr>
          <p:spPr bwMode="auto">
            <a:xfrm>
              <a:off x="1494" y="2310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42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42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9" name="Line 346"/>
            <p:cNvSpPr>
              <a:spLocks noChangeShapeType="1"/>
            </p:cNvSpPr>
            <p:nvPr/>
          </p:nvSpPr>
          <p:spPr bwMode="auto">
            <a:xfrm flipV="1">
              <a:off x="1512" y="2232"/>
              <a:ext cx="12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70" name="Freeform 347"/>
            <p:cNvSpPr>
              <a:spLocks/>
            </p:cNvSpPr>
            <p:nvPr/>
          </p:nvSpPr>
          <p:spPr bwMode="auto">
            <a:xfrm>
              <a:off x="1524" y="2154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36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71" name="Line 348"/>
            <p:cNvSpPr>
              <a:spLocks noChangeShapeType="1"/>
            </p:cNvSpPr>
            <p:nvPr/>
          </p:nvSpPr>
          <p:spPr bwMode="auto">
            <a:xfrm flipV="1">
              <a:off x="1542" y="2076"/>
              <a:ext cx="12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72" name="Freeform 349"/>
            <p:cNvSpPr>
              <a:spLocks/>
            </p:cNvSpPr>
            <p:nvPr/>
          </p:nvSpPr>
          <p:spPr bwMode="auto">
            <a:xfrm>
              <a:off x="1554" y="1998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36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73" name="Line 350"/>
            <p:cNvSpPr>
              <a:spLocks noChangeShapeType="1"/>
            </p:cNvSpPr>
            <p:nvPr/>
          </p:nvSpPr>
          <p:spPr bwMode="auto">
            <a:xfrm flipV="1">
              <a:off x="1572" y="1920"/>
              <a:ext cx="12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74" name="Line 351"/>
            <p:cNvSpPr>
              <a:spLocks noChangeShapeType="1"/>
            </p:cNvSpPr>
            <p:nvPr/>
          </p:nvSpPr>
          <p:spPr bwMode="auto">
            <a:xfrm flipV="1">
              <a:off x="1584" y="1842"/>
              <a:ext cx="12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75" name="Freeform 352"/>
            <p:cNvSpPr>
              <a:spLocks/>
            </p:cNvSpPr>
            <p:nvPr/>
          </p:nvSpPr>
          <p:spPr bwMode="auto">
            <a:xfrm>
              <a:off x="1596" y="1770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76" name="Line 353"/>
            <p:cNvSpPr>
              <a:spLocks noChangeShapeType="1"/>
            </p:cNvSpPr>
            <p:nvPr/>
          </p:nvSpPr>
          <p:spPr bwMode="auto">
            <a:xfrm flipV="1">
              <a:off x="1614" y="1704"/>
              <a:ext cx="12" cy="6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77" name="Freeform 354"/>
            <p:cNvSpPr>
              <a:spLocks/>
            </p:cNvSpPr>
            <p:nvPr/>
          </p:nvSpPr>
          <p:spPr bwMode="auto">
            <a:xfrm>
              <a:off x="1626" y="1638"/>
              <a:ext cx="18" cy="66"/>
            </a:xfrm>
            <a:custGeom>
              <a:avLst/>
              <a:gdLst>
                <a:gd name="T0" fmla="*/ 0 w 18"/>
                <a:gd name="T1" fmla="*/ 66 h 66"/>
                <a:gd name="T2" fmla="*/ 6 w 18"/>
                <a:gd name="T3" fmla="*/ 30 h 66"/>
                <a:gd name="T4" fmla="*/ 18 w 18"/>
                <a:gd name="T5" fmla="*/ 0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66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78" name="Freeform 355"/>
            <p:cNvSpPr>
              <a:spLocks/>
            </p:cNvSpPr>
            <p:nvPr/>
          </p:nvSpPr>
          <p:spPr bwMode="auto">
            <a:xfrm>
              <a:off x="1644" y="1584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24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24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79" name="Freeform 356"/>
            <p:cNvSpPr>
              <a:spLocks/>
            </p:cNvSpPr>
            <p:nvPr/>
          </p:nvSpPr>
          <p:spPr bwMode="auto">
            <a:xfrm>
              <a:off x="1656" y="1530"/>
              <a:ext cx="18" cy="54"/>
            </a:xfrm>
            <a:custGeom>
              <a:avLst/>
              <a:gdLst>
                <a:gd name="T0" fmla="*/ 0 w 18"/>
                <a:gd name="T1" fmla="*/ 54 h 54"/>
                <a:gd name="T2" fmla="*/ 6 w 18"/>
                <a:gd name="T3" fmla="*/ 24 h 54"/>
                <a:gd name="T4" fmla="*/ 18 w 18"/>
                <a:gd name="T5" fmla="*/ 0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54"/>
                  </a:moveTo>
                  <a:lnTo>
                    <a:pt x="6" y="24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0" name="Line 357"/>
            <p:cNvSpPr>
              <a:spLocks noChangeShapeType="1"/>
            </p:cNvSpPr>
            <p:nvPr/>
          </p:nvSpPr>
          <p:spPr bwMode="auto">
            <a:xfrm flipV="1">
              <a:off x="1674" y="1482"/>
              <a:ext cx="12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1" name="Line 358"/>
            <p:cNvSpPr>
              <a:spLocks noChangeShapeType="1"/>
            </p:cNvSpPr>
            <p:nvPr/>
          </p:nvSpPr>
          <p:spPr bwMode="auto">
            <a:xfrm flipV="1">
              <a:off x="1686" y="1440"/>
              <a:ext cx="12" cy="4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2" name="Freeform 359"/>
            <p:cNvSpPr>
              <a:spLocks/>
            </p:cNvSpPr>
            <p:nvPr/>
          </p:nvSpPr>
          <p:spPr bwMode="auto">
            <a:xfrm>
              <a:off x="1698" y="1410"/>
              <a:ext cx="18" cy="30"/>
            </a:xfrm>
            <a:custGeom>
              <a:avLst/>
              <a:gdLst>
                <a:gd name="T0" fmla="*/ 0 w 18"/>
                <a:gd name="T1" fmla="*/ 30 h 30"/>
                <a:gd name="T2" fmla="*/ 6 w 18"/>
                <a:gd name="T3" fmla="*/ 12 h 30"/>
                <a:gd name="T4" fmla="*/ 18 w 18"/>
                <a:gd name="T5" fmla="*/ 0 h 30"/>
                <a:gd name="T6" fmla="*/ 0 60000 65536"/>
                <a:gd name="T7" fmla="*/ 0 60000 65536"/>
                <a:gd name="T8" fmla="*/ 0 60000 65536"/>
                <a:gd name="T9" fmla="*/ 0 w 18"/>
                <a:gd name="T10" fmla="*/ 0 h 30"/>
                <a:gd name="T11" fmla="*/ 18 w 1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0">
                  <a:moveTo>
                    <a:pt x="0" y="30"/>
                  </a:moveTo>
                  <a:lnTo>
                    <a:pt x="6" y="12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3" name="Freeform 360"/>
            <p:cNvSpPr>
              <a:spLocks/>
            </p:cNvSpPr>
            <p:nvPr/>
          </p:nvSpPr>
          <p:spPr bwMode="auto">
            <a:xfrm>
              <a:off x="1716" y="1380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6 w 12"/>
                <a:gd name="T3" fmla="*/ 12 h 30"/>
                <a:gd name="T4" fmla="*/ 12 w 12"/>
                <a:gd name="T5" fmla="*/ 0 h 30"/>
                <a:gd name="T6" fmla="*/ 0 60000 65536"/>
                <a:gd name="T7" fmla="*/ 0 60000 65536"/>
                <a:gd name="T8" fmla="*/ 0 60000 65536"/>
                <a:gd name="T9" fmla="*/ 0 w 12"/>
                <a:gd name="T10" fmla="*/ 0 h 30"/>
                <a:gd name="T11" fmla="*/ 12 w 1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0">
                  <a:moveTo>
                    <a:pt x="0" y="30"/>
                  </a:moveTo>
                  <a:lnTo>
                    <a:pt x="6" y="12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4" name="Freeform 361"/>
            <p:cNvSpPr>
              <a:spLocks/>
            </p:cNvSpPr>
            <p:nvPr/>
          </p:nvSpPr>
          <p:spPr bwMode="auto">
            <a:xfrm>
              <a:off x="1728" y="1362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6 w 18"/>
                <a:gd name="T3" fmla="*/ 6 h 18"/>
                <a:gd name="T4" fmla="*/ 18 w 18"/>
                <a:gd name="T5" fmla="*/ 0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0" y="18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5" name="Freeform 362"/>
            <p:cNvSpPr>
              <a:spLocks/>
            </p:cNvSpPr>
            <p:nvPr/>
          </p:nvSpPr>
          <p:spPr bwMode="auto">
            <a:xfrm>
              <a:off x="1746" y="135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6 w 12"/>
                <a:gd name="T3" fmla="*/ 6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0" y="12"/>
                  </a:moveTo>
                  <a:lnTo>
                    <a:pt x="6" y="6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6" name="Freeform 363"/>
            <p:cNvSpPr>
              <a:spLocks/>
            </p:cNvSpPr>
            <p:nvPr/>
          </p:nvSpPr>
          <p:spPr bwMode="auto">
            <a:xfrm>
              <a:off x="1758" y="1350"/>
              <a:ext cx="18" cy="1"/>
            </a:xfrm>
            <a:custGeom>
              <a:avLst/>
              <a:gdLst>
                <a:gd name="T0" fmla="*/ 0 w 18"/>
                <a:gd name="T1" fmla="*/ 0 h 1"/>
                <a:gd name="T2" fmla="*/ 6 w 18"/>
                <a:gd name="T3" fmla="*/ 0 h 1"/>
                <a:gd name="T4" fmla="*/ 18 w 18"/>
                <a:gd name="T5" fmla="*/ 0 h 1"/>
                <a:gd name="T6" fmla="*/ 0 60000 65536"/>
                <a:gd name="T7" fmla="*/ 0 60000 65536"/>
                <a:gd name="T8" fmla="*/ 0 60000 65536"/>
                <a:gd name="T9" fmla="*/ 0 w 18"/>
                <a:gd name="T10" fmla="*/ 0 h 1"/>
                <a:gd name="T11" fmla="*/ 18 w 1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7" name="Line 364"/>
            <p:cNvSpPr>
              <a:spLocks noChangeShapeType="1"/>
            </p:cNvSpPr>
            <p:nvPr/>
          </p:nvSpPr>
          <p:spPr bwMode="auto">
            <a:xfrm>
              <a:off x="1776" y="1350"/>
              <a:ext cx="12" cy="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8" name="Line 365"/>
            <p:cNvSpPr>
              <a:spLocks noChangeShapeType="1"/>
            </p:cNvSpPr>
            <p:nvPr/>
          </p:nvSpPr>
          <p:spPr bwMode="auto">
            <a:xfrm>
              <a:off x="1788" y="1356"/>
              <a:ext cx="12" cy="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9" name="Freeform 366"/>
            <p:cNvSpPr>
              <a:spLocks/>
            </p:cNvSpPr>
            <p:nvPr/>
          </p:nvSpPr>
          <p:spPr bwMode="auto">
            <a:xfrm>
              <a:off x="1800" y="1368"/>
              <a:ext cx="18" cy="18"/>
            </a:xfrm>
            <a:custGeom>
              <a:avLst/>
              <a:gdLst>
                <a:gd name="T0" fmla="*/ 0 w 18"/>
                <a:gd name="T1" fmla="*/ 0 h 18"/>
                <a:gd name="T2" fmla="*/ 6 w 18"/>
                <a:gd name="T3" fmla="*/ 6 h 18"/>
                <a:gd name="T4" fmla="*/ 18 w 18"/>
                <a:gd name="T5" fmla="*/ 18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0" y="0"/>
                  </a:moveTo>
                  <a:lnTo>
                    <a:pt x="6" y="6"/>
                  </a:lnTo>
                  <a:lnTo>
                    <a:pt x="18" y="18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90" name="Freeform 367"/>
            <p:cNvSpPr>
              <a:spLocks/>
            </p:cNvSpPr>
            <p:nvPr/>
          </p:nvSpPr>
          <p:spPr bwMode="auto">
            <a:xfrm>
              <a:off x="1818" y="1386"/>
              <a:ext cx="12" cy="30"/>
            </a:xfrm>
            <a:custGeom>
              <a:avLst/>
              <a:gdLst>
                <a:gd name="T0" fmla="*/ 0 w 12"/>
                <a:gd name="T1" fmla="*/ 0 h 30"/>
                <a:gd name="T2" fmla="*/ 6 w 12"/>
                <a:gd name="T3" fmla="*/ 12 h 30"/>
                <a:gd name="T4" fmla="*/ 12 w 12"/>
                <a:gd name="T5" fmla="*/ 30 h 30"/>
                <a:gd name="T6" fmla="*/ 0 60000 65536"/>
                <a:gd name="T7" fmla="*/ 0 60000 65536"/>
                <a:gd name="T8" fmla="*/ 0 60000 65536"/>
                <a:gd name="T9" fmla="*/ 0 w 12"/>
                <a:gd name="T10" fmla="*/ 0 h 30"/>
                <a:gd name="T11" fmla="*/ 12 w 1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0">
                  <a:moveTo>
                    <a:pt x="0" y="0"/>
                  </a:moveTo>
                  <a:lnTo>
                    <a:pt x="6" y="12"/>
                  </a:lnTo>
                  <a:lnTo>
                    <a:pt x="12" y="3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91" name="Freeform 368"/>
            <p:cNvSpPr>
              <a:spLocks/>
            </p:cNvSpPr>
            <p:nvPr/>
          </p:nvSpPr>
          <p:spPr bwMode="auto">
            <a:xfrm>
              <a:off x="1830" y="1416"/>
              <a:ext cx="18" cy="36"/>
            </a:xfrm>
            <a:custGeom>
              <a:avLst/>
              <a:gdLst>
                <a:gd name="T0" fmla="*/ 0 w 18"/>
                <a:gd name="T1" fmla="*/ 0 h 36"/>
                <a:gd name="T2" fmla="*/ 6 w 18"/>
                <a:gd name="T3" fmla="*/ 18 h 36"/>
                <a:gd name="T4" fmla="*/ 18 w 18"/>
                <a:gd name="T5" fmla="*/ 36 h 36"/>
                <a:gd name="T6" fmla="*/ 0 60000 65536"/>
                <a:gd name="T7" fmla="*/ 0 60000 65536"/>
                <a:gd name="T8" fmla="*/ 0 60000 65536"/>
                <a:gd name="T9" fmla="*/ 0 w 18"/>
                <a:gd name="T10" fmla="*/ 0 h 36"/>
                <a:gd name="T11" fmla="*/ 18 w 18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6">
                  <a:moveTo>
                    <a:pt x="0" y="0"/>
                  </a:moveTo>
                  <a:lnTo>
                    <a:pt x="6" y="18"/>
                  </a:lnTo>
                  <a:lnTo>
                    <a:pt x="18" y="36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92" name="Line 369"/>
            <p:cNvSpPr>
              <a:spLocks noChangeShapeType="1"/>
            </p:cNvSpPr>
            <p:nvPr/>
          </p:nvSpPr>
          <p:spPr bwMode="auto">
            <a:xfrm>
              <a:off x="1848" y="1452"/>
              <a:ext cx="12" cy="4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93" name="Freeform 370"/>
            <p:cNvSpPr>
              <a:spLocks/>
            </p:cNvSpPr>
            <p:nvPr/>
          </p:nvSpPr>
          <p:spPr bwMode="auto">
            <a:xfrm>
              <a:off x="1860" y="1494"/>
              <a:ext cx="18" cy="48"/>
            </a:xfrm>
            <a:custGeom>
              <a:avLst/>
              <a:gdLst>
                <a:gd name="T0" fmla="*/ 0 w 18"/>
                <a:gd name="T1" fmla="*/ 0 h 48"/>
                <a:gd name="T2" fmla="*/ 6 w 18"/>
                <a:gd name="T3" fmla="*/ 24 h 48"/>
                <a:gd name="T4" fmla="*/ 18 w 18"/>
                <a:gd name="T5" fmla="*/ 48 h 48"/>
                <a:gd name="T6" fmla="*/ 0 60000 65536"/>
                <a:gd name="T7" fmla="*/ 0 60000 65536"/>
                <a:gd name="T8" fmla="*/ 0 60000 65536"/>
                <a:gd name="T9" fmla="*/ 0 w 18"/>
                <a:gd name="T10" fmla="*/ 0 h 48"/>
                <a:gd name="T11" fmla="*/ 18 w 1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8">
                  <a:moveTo>
                    <a:pt x="0" y="0"/>
                  </a:moveTo>
                  <a:lnTo>
                    <a:pt x="6" y="24"/>
                  </a:lnTo>
                  <a:lnTo>
                    <a:pt x="18" y="48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94" name="Line 371"/>
            <p:cNvSpPr>
              <a:spLocks noChangeShapeType="1"/>
            </p:cNvSpPr>
            <p:nvPr/>
          </p:nvSpPr>
          <p:spPr bwMode="auto">
            <a:xfrm>
              <a:off x="1878" y="1542"/>
              <a:ext cx="12" cy="5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95" name="Line 372"/>
            <p:cNvSpPr>
              <a:spLocks noChangeShapeType="1"/>
            </p:cNvSpPr>
            <p:nvPr/>
          </p:nvSpPr>
          <p:spPr bwMode="auto">
            <a:xfrm>
              <a:off x="1890" y="1596"/>
              <a:ext cx="12" cy="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96" name="Freeform 373"/>
            <p:cNvSpPr>
              <a:spLocks/>
            </p:cNvSpPr>
            <p:nvPr/>
          </p:nvSpPr>
          <p:spPr bwMode="auto">
            <a:xfrm>
              <a:off x="1902" y="1656"/>
              <a:ext cx="18" cy="66"/>
            </a:xfrm>
            <a:custGeom>
              <a:avLst/>
              <a:gdLst>
                <a:gd name="T0" fmla="*/ 0 w 18"/>
                <a:gd name="T1" fmla="*/ 0 h 66"/>
                <a:gd name="T2" fmla="*/ 6 w 18"/>
                <a:gd name="T3" fmla="*/ 30 h 66"/>
                <a:gd name="T4" fmla="*/ 18 w 18"/>
                <a:gd name="T5" fmla="*/ 66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0"/>
                  </a:moveTo>
                  <a:lnTo>
                    <a:pt x="6" y="30"/>
                  </a:lnTo>
                  <a:lnTo>
                    <a:pt x="18" y="66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97" name="Line 374"/>
            <p:cNvSpPr>
              <a:spLocks noChangeShapeType="1"/>
            </p:cNvSpPr>
            <p:nvPr/>
          </p:nvSpPr>
          <p:spPr bwMode="auto">
            <a:xfrm>
              <a:off x="1920" y="1722"/>
              <a:ext cx="12" cy="6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98" name="Freeform 375"/>
            <p:cNvSpPr>
              <a:spLocks/>
            </p:cNvSpPr>
            <p:nvPr/>
          </p:nvSpPr>
          <p:spPr bwMode="auto">
            <a:xfrm>
              <a:off x="1932" y="1788"/>
              <a:ext cx="18" cy="72"/>
            </a:xfrm>
            <a:custGeom>
              <a:avLst/>
              <a:gdLst>
                <a:gd name="T0" fmla="*/ 0 w 18"/>
                <a:gd name="T1" fmla="*/ 0 h 72"/>
                <a:gd name="T2" fmla="*/ 6 w 18"/>
                <a:gd name="T3" fmla="*/ 36 h 72"/>
                <a:gd name="T4" fmla="*/ 18 w 18"/>
                <a:gd name="T5" fmla="*/ 72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0"/>
                  </a:moveTo>
                  <a:lnTo>
                    <a:pt x="6" y="36"/>
                  </a:lnTo>
                  <a:lnTo>
                    <a:pt x="18" y="72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99" name="Line 376"/>
            <p:cNvSpPr>
              <a:spLocks noChangeShapeType="1"/>
            </p:cNvSpPr>
            <p:nvPr/>
          </p:nvSpPr>
          <p:spPr bwMode="auto">
            <a:xfrm>
              <a:off x="1950" y="1860"/>
              <a:ext cx="12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00" name="Line 377"/>
            <p:cNvSpPr>
              <a:spLocks noChangeShapeType="1"/>
            </p:cNvSpPr>
            <p:nvPr/>
          </p:nvSpPr>
          <p:spPr bwMode="auto">
            <a:xfrm>
              <a:off x="1962" y="1938"/>
              <a:ext cx="12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01" name="Freeform 378"/>
            <p:cNvSpPr>
              <a:spLocks/>
            </p:cNvSpPr>
            <p:nvPr/>
          </p:nvSpPr>
          <p:spPr bwMode="auto">
            <a:xfrm>
              <a:off x="1974" y="2016"/>
              <a:ext cx="18" cy="78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36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36"/>
                  </a:lnTo>
                  <a:lnTo>
                    <a:pt x="18" y="78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02" name="Line 379"/>
            <p:cNvSpPr>
              <a:spLocks noChangeShapeType="1"/>
            </p:cNvSpPr>
            <p:nvPr/>
          </p:nvSpPr>
          <p:spPr bwMode="auto">
            <a:xfrm>
              <a:off x="1992" y="2094"/>
              <a:ext cx="12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03" name="Freeform 380"/>
            <p:cNvSpPr>
              <a:spLocks/>
            </p:cNvSpPr>
            <p:nvPr/>
          </p:nvSpPr>
          <p:spPr bwMode="auto">
            <a:xfrm>
              <a:off x="2004" y="2172"/>
              <a:ext cx="18" cy="78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36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36"/>
                  </a:lnTo>
                  <a:lnTo>
                    <a:pt x="18" y="78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04" name="Line 381"/>
            <p:cNvSpPr>
              <a:spLocks noChangeShapeType="1"/>
            </p:cNvSpPr>
            <p:nvPr/>
          </p:nvSpPr>
          <p:spPr bwMode="auto">
            <a:xfrm>
              <a:off x="2022" y="2250"/>
              <a:ext cx="12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05" name="Freeform 382"/>
            <p:cNvSpPr>
              <a:spLocks/>
            </p:cNvSpPr>
            <p:nvPr/>
          </p:nvSpPr>
          <p:spPr bwMode="auto">
            <a:xfrm>
              <a:off x="2034" y="2328"/>
              <a:ext cx="18" cy="78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42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42"/>
                  </a:lnTo>
                  <a:lnTo>
                    <a:pt x="18" y="78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06" name="Line 383"/>
            <p:cNvSpPr>
              <a:spLocks noChangeShapeType="1"/>
            </p:cNvSpPr>
            <p:nvPr/>
          </p:nvSpPr>
          <p:spPr bwMode="auto">
            <a:xfrm>
              <a:off x="2052" y="2406"/>
              <a:ext cx="12" cy="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07" name="Line 384"/>
            <p:cNvSpPr>
              <a:spLocks noChangeShapeType="1"/>
            </p:cNvSpPr>
            <p:nvPr/>
          </p:nvSpPr>
          <p:spPr bwMode="auto">
            <a:xfrm>
              <a:off x="2064" y="2478"/>
              <a:ext cx="12" cy="6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08" name="Freeform 385"/>
            <p:cNvSpPr>
              <a:spLocks/>
            </p:cNvSpPr>
            <p:nvPr/>
          </p:nvSpPr>
          <p:spPr bwMode="auto">
            <a:xfrm>
              <a:off x="2076" y="2544"/>
              <a:ext cx="18" cy="66"/>
            </a:xfrm>
            <a:custGeom>
              <a:avLst/>
              <a:gdLst>
                <a:gd name="T0" fmla="*/ 0 w 18"/>
                <a:gd name="T1" fmla="*/ 0 h 66"/>
                <a:gd name="T2" fmla="*/ 6 w 18"/>
                <a:gd name="T3" fmla="*/ 36 h 66"/>
                <a:gd name="T4" fmla="*/ 18 w 18"/>
                <a:gd name="T5" fmla="*/ 66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0"/>
                  </a:moveTo>
                  <a:lnTo>
                    <a:pt x="6" y="36"/>
                  </a:lnTo>
                  <a:lnTo>
                    <a:pt x="18" y="66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09" name="Line 386"/>
            <p:cNvSpPr>
              <a:spLocks noChangeShapeType="1"/>
            </p:cNvSpPr>
            <p:nvPr/>
          </p:nvSpPr>
          <p:spPr bwMode="auto">
            <a:xfrm>
              <a:off x="2094" y="2610"/>
              <a:ext cx="12" cy="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0" name="Freeform 387"/>
            <p:cNvSpPr>
              <a:spLocks/>
            </p:cNvSpPr>
            <p:nvPr/>
          </p:nvSpPr>
          <p:spPr bwMode="auto">
            <a:xfrm>
              <a:off x="2106" y="2670"/>
              <a:ext cx="18" cy="60"/>
            </a:xfrm>
            <a:custGeom>
              <a:avLst/>
              <a:gdLst>
                <a:gd name="T0" fmla="*/ 0 w 18"/>
                <a:gd name="T1" fmla="*/ 0 h 60"/>
                <a:gd name="T2" fmla="*/ 6 w 18"/>
                <a:gd name="T3" fmla="*/ 30 h 60"/>
                <a:gd name="T4" fmla="*/ 18 w 18"/>
                <a:gd name="T5" fmla="*/ 60 h 60"/>
                <a:gd name="T6" fmla="*/ 0 60000 65536"/>
                <a:gd name="T7" fmla="*/ 0 60000 65536"/>
                <a:gd name="T8" fmla="*/ 0 60000 65536"/>
                <a:gd name="T9" fmla="*/ 0 w 18"/>
                <a:gd name="T10" fmla="*/ 0 h 60"/>
                <a:gd name="T11" fmla="*/ 18 w 1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0">
                  <a:moveTo>
                    <a:pt x="0" y="0"/>
                  </a:moveTo>
                  <a:lnTo>
                    <a:pt x="6" y="30"/>
                  </a:lnTo>
                  <a:lnTo>
                    <a:pt x="18" y="6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1" name="Line 388"/>
            <p:cNvSpPr>
              <a:spLocks noChangeShapeType="1"/>
            </p:cNvSpPr>
            <p:nvPr/>
          </p:nvSpPr>
          <p:spPr bwMode="auto">
            <a:xfrm>
              <a:off x="2124" y="2730"/>
              <a:ext cx="12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2" name="Freeform 389"/>
            <p:cNvSpPr>
              <a:spLocks/>
            </p:cNvSpPr>
            <p:nvPr/>
          </p:nvSpPr>
          <p:spPr bwMode="auto">
            <a:xfrm>
              <a:off x="2136" y="2778"/>
              <a:ext cx="18" cy="42"/>
            </a:xfrm>
            <a:custGeom>
              <a:avLst/>
              <a:gdLst>
                <a:gd name="T0" fmla="*/ 0 w 18"/>
                <a:gd name="T1" fmla="*/ 0 h 42"/>
                <a:gd name="T2" fmla="*/ 6 w 18"/>
                <a:gd name="T3" fmla="*/ 24 h 42"/>
                <a:gd name="T4" fmla="*/ 18 w 18"/>
                <a:gd name="T5" fmla="*/ 42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0"/>
                  </a:moveTo>
                  <a:lnTo>
                    <a:pt x="6" y="24"/>
                  </a:lnTo>
                  <a:lnTo>
                    <a:pt x="18" y="42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3" name="Line 390"/>
            <p:cNvSpPr>
              <a:spLocks noChangeShapeType="1"/>
            </p:cNvSpPr>
            <p:nvPr/>
          </p:nvSpPr>
          <p:spPr bwMode="auto">
            <a:xfrm>
              <a:off x="2154" y="2820"/>
              <a:ext cx="12" cy="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4" name="Line 391"/>
            <p:cNvSpPr>
              <a:spLocks noChangeShapeType="1"/>
            </p:cNvSpPr>
            <p:nvPr/>
          </p:nvSpPr>
          <p:spPr bwMode="auto">
            <a:xfrm>
              <a:off x="2166" y="2856"/>
              <a:ext cx="12" cy="3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5" name="Freeform 392"/>
            <p:cNvSpPr>
              <a:spLocks/>
            </p:cNvSpPr>
            <p:nvPr/>
          </p:nvSpPr>
          <p:spPr bwMode="auto">
            <a:xfrm>
              <a:off x="2178" y="2886"/>
              <a:ext cx="18" cy="24"/>
            </a:xfrm>
            <a:custGeom>
              <a:avLst/>
              <a:gdLst>
                <a:gd name="T0" fmla="*/ 0 w 18"/>
                <a:gd name="T1" fmla="*/ 0 h 24"/>
                <a:gd name="T2" fmla="*/ 6 w 18"/>
                <a:gd name="T3" fmla="*/ 12 h 24"/>
                <a:gd name="T4" fmla="*/ 18 w 18"/>
                <a:gd name="T5" fmla="*/ 24 h 24"/>
                <a:gd name="T6" fmla="*/ 0 60000 65536"/>
                <a:gd name="T7" fmla="*/ 0 60000 65536"/>
                <a:gd name="T8" fmla="*/ 0 60000 65536"/>
                <a:gd name="T9" fmla="*/ 0 w 18"/>
                <a:gd name="T10" fmla="*/ 0 h 24"/>
                <a:gd name="T11" fmla="*/ 18 w 1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4">
                  <a:moveTo>
                    <a:pt x="0" y="0"/>
                  </a:moveTo>
                  <a:lnTo>
                    <a:pt x="6" y="12"/>
                  </a:lnTo>
                  <a:lnTo>
                    <a:pt x="18" y="24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6" name="Line 393"/>
            <p:cNvSpPr>
              <a:spLocks noChangeShapeType="1"/>
            </p:cNvSpPr>
            <p:nvPr/>
          </p:nvSpPr>
          <p:spPr bwMode="auto">
            <a:xfrm>
              <a:off x="2196" y="2910"/>
              <a:ext cx="12" cy="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7" name="Freeform 394"/>
            <p:cNvSpPr>
              <a:spLocks/>
            </p:cNvSpPr>
            <p:nvPr/>
          </p:nvSpPr>
          <p:spPr bwMode="auto">
            <a:xfrm>
              <a:off x="2208" y="2922"/>
              <a:ext cx="18" cy="6"/>
            </a:xfrm>
            <a:custGeom>
              <a:avLst/>
              <a:gdLst>
                <a:gd name="T0" fmla="*/ 0 w 18"/>
                <a:gd name="T1" fmla="*/ 0 h 6"/>
                <a:gd name="T2" fmla="*/ 6 w 18"/>
                <a:gd name="T3" fmla="*/ 6 h 6"/>
                <a:gd name="T4" fmla="*/ 18 w 18"/>
                <a:gd name="T5" fmla="*/ 6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0"/>
                  </a:moveTo>
                  <a:lnTo>
                    <a:pt x="6" y="6"/>
                  </a:lnTo>
                  <a:lnTo>
                    <a:pt x="18" y="6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8" name="Line 395"/>
            <p:cNvSpPr>
              <a:spLocks noChangeShapeType="1"/>
            </p:cNvSpPr>
            <p:nvPr/>
          </p:nvSpPr>
          <p:spPr bwMode="auto">
            <a:xfrm>
              <a:off x="2226" y="2928"/>
              <a:ext cx="12" cy="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9" name="Freeform 396"/>
            <p:cNvSpPr>
              <a:spLocks/>
            </p:cNvSpPr>
            <p:nvPr/>
          </p:nvSpPr>
          <p:spPr bwMode="auto">
            <a:xfrm>
              <a:off x="2238" y="2916"/>
              <a:ext cx="18" cy="12"/>
            </a:xfrm>
            <a:custGeom>
              <a:avLst/>
              <a:gdLst>
                <a:gd name="T0" fmla="*/ 0 w 18"/>
                <a:gd name="T1" fmla="*/ 12 h 12"/>
                <a:gd name="T2" fmla="*/ 6 w 18"/>
                <a:gd name="T3" fmla="*/ 6 h 12"/>
                <a:gd name="T4" fmla="*/ 18 w 18"/>
                <a:gd name="T5" fmla="*/ 0 h 12"/>
                <a:gd name="T6" fmla="*/ 0 60000 65536"/>
                <a:gd name="T7" fmla="*/ 0 60000 65536"/>
                <a:gd name="T8" fmla="*/ 0 60000 65536"/>
                <a:gd name="T9" fmla="*/ 0 w 18"/>
                <a:gd name="T10" fmla="*/ 0 h 12"/>
                <a:gd name="T11" fmla="*/ 18 w 1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2">
                  <a:moveTo>
                    <a:pt x="0" y="12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0" name="Line 397"/>
            <p:cNvSpPr>
              <a:spLocks noChangeShapeType="1"/>
            </p:cNvSpPr>
            <p:nvPr/>
          </p:nvSpPr>
          <p:spPr bwMode="auto">
            <a:xfrm flipV="1">
              <a:off x="2256" y="2898"/>
              <a:ext cx="12" cy="1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1" name="Line 398"/>
            <p:cNvSpPr>
              <a:spLocks noChangeShapeType="1"/>
            </p:cNvSpPr>
            <p:nvPr/>
          </p:nvSpPr>
          <p:spPr bwMode="auto">
            <a:xfrm flipV="1">
              <a:off x="2268" y="2874"/>
              <a:ext cx="12" cy="2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2" name="Freeform 399"/>
            <p:cNvSpPr>
              <a:spLocks/>
            </p:cNvSpPr>
            <p:nvPr/>
          </p:nvSpPr>
          <p:spPr bwMode="auto">
            <a:xfrm>
              <a:off x="2280" y="2844"/>
              <a:ext cx="18" cy="30"/>
            </a:xfrm>
            <a:custGeom>
              <a:avLst/>
              <a:gdLst>
                <a:gd name="T0" fmla="*/ 0 w 18"/>
                <a:gd name="T1" fmla="*/ 30 h 30"/>
                <a:gd name="T2" fmla="*/ 6 w 18"/>
                <a:gd name="T3" fmla="*/ 18 h 30"/>
                <a:gd name="T4" fmla="*/ 18 w 18"/>
                <a:gd name="T5" fmla="*/ 0 h 30"/>
                <a:gd name="T6" fmla="*/ 0 60000 65536"/>
                <a:gd name="T7" fmla="*/ 0 60000 65536"/>
                <a:gd name="T8" fmla="*/ 0 60000 65536"/>
                <a:gd name="T9" fmla="*/ 0 w 18"/>
                <a:gd name="T10" fmla="*/ 0 h 30"/>
                <a:gd name="T11" fmla="*/ 18 w 1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0">
                  <a:moveTo>
                    <a:pt x="0" y="30"/>
                  </a:moveTo>
                  <a:lnTo>
                    <a:pt x="6" y="18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3" name="Freeform 400"/>
            <p:cNvSpPr>
              <a:spLocks/>
            </p:cNvSpPr>
            <p:nvPr/>
          </p:nvSpPr>
          <p:spPr bwMode="auto">
            <a:xfrm>
              <a:off x="2298" y="2802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6 w 12"/>
                <a:gd name="T3" fmla="*/ 24 h 42"/>
                <a:gd name="T4" fmla="*/ 12 w 12"/>
                <a:gd name="T5" fmla="*/ 0 h 42"/>
                <a:gd name="T6" fmla="*/ 0 60000 65536"/>
                <a:gd name="T7" fmla="*/ 0 60000 65536"/>
                <a:gd name="T8" fmla="*/ 0 60000 65536"/>
                <a:gd name="T9" fmla="*/ 0 w 12"/>
                <a:gd name="T10" fmla="*/ 0 h 42"/>
                <a:gd name="T11" fmla="*/ 12 w 12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2">
                  <a:moveTo>
                    <a:pt x="0" y="42"/>
                  </a:moveTo>
                  <a:lnTo>
                    <a:pt x="6" y="24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4" name="Freeform 401"/>
            <p:cNvSpPr>
              <a:spLocks/>
            </p:cNvSpPr>
            <p:nvPr/>
          </p:nvSpPr>
          <p:spPr bwMode="auto">
            <a:xfrm>
              <a:off x="2310" y="2760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6 w 18"/>
                <a:gd name="T3" fmla="*/ 24 h 42"/>
                <a:gd name="T4" fmla="*/ 18 w 18"/>
                <a:gd name="T5" fmla="*/ 0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42"/>
                  </a:moveTo>
                  <a:lnTo>
                    <a:pt x="6" y="24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5" name="Freeform 402"/>
            <p:cNvSpPr>
              <a:spLocks/>
            </p:cNvSpPr>
            <p:nvPr/>
          </p:nvSpPr>
          <p:spPr bwMode="auto">
            <a:xfrm>
              <a:off x="2328" y="2706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30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30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6" name="Freeform 403"/>
            <p:cNvSpPr>
              <a:spLocks/>
            </p:cNvSpPr>
            <p:nvPr/>
          </p:nvSpPr>
          <p:spPr bwMode="auto">
            <a:xfrm>
              <a:off x="2340" y="2646"/>
              <a:ext cx="18" cy="60"/>
            </a:xfrm>
            <a:custGeom>
              <a:avLst/>
              <a:gdLst>
                <a:gd name="T0" fmla="*/ 0 w 18"/>
                <a:gd name="T1" fmla="*/ 60 h 60"/>
                <a:gd name="T2" fmla="*/ 6 w 18"/>
                <a:gd name="T3" fmla="*/ 30 h 60"/>
                <a:gd name="T4" fmla="*/ 18 w 18"/>
                <a:gd name="T5" fmla="*/ 0 h 60"/>
                <a:gd name="T6" fmla="*/ 0 60000 65536"/>
                <a:gd name="T7" fmla="*/ 0 60000 65536"/>
                <a:gd name="T8" fmla="*/ 0 60000 65536"/>
                <a:gd name="T9" fmla="*/ 0 w 18"/>
                <a:gd name="T10" fmla="*/ 0 h 60"/>
                <a:gd name="T11" fmla="*/ 18 w 1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0">
                  <a:moveTo>
                    <a:pt x="0" y="60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7" name="Line 404"/>
            <p:cNvSpPr>
              <a:spLocks noChangeShapeType="1"/>
            </p:cNvSpPr>
            <p:nvPr/>
          </p:nvSpPr>
          <p:spPr bwMode="auto">
            <a:xfrm flipV="1">
              <a:off x="2358" y="2586"/>
              <a:ext cx="12" cy="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8" name="Line 405"/>
            <p:cNvSpPr>
              <a:spLocks noChangeShapeType="1"/>
            </p:cNvSpPr>
            <p:nvPr/>
          </p:nvSpPr>
          <p:spPr bwMode="auto">
            <a:xfrm flipV="1">
              <a:off x="2370" y="2520"/>
              <a:ext cx="12" cy="6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9" name="Freeform 406"/>
            <p:cNvSpPr>
              <a:spLocks/>
            </p:cNvSpPr>
            <p:nvPr/>
          </p:nvSpPr>
          <p:spPr bwMode="auto">
            <a:xfrm>
              <a:off x="2382" y="2448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0" name="Freeform 407"/>
            <p:cNvSpPr>
              <a:spLocks/>
            </p:cNvSpPr>
            <p:nvPr/>
          </p:nvSpPr>
          <p:spPr bwMode="auto">
            <a:xfrm>
              <a:off x="2400" y="2370"/>
              <a:ext cx="12" cy="78"/>
            </a:xfrm>
            <a:custGeom>
              <a:avLst/>
              <a:gdLst>
                <a:gd name="T0" fmla="*/ 0 w 12"/>
                <a:gd name="T1" fmla="*/ 78 h 78"/>
                <a:gd name="T2" fmla="*/ 6 w 12"/>
                <a:gd name="T3" fmla="*/ 36 h 78"/>
                <a:gd name="T4" fmla="*/ 12 w 12"/>
                <a:gd name="T5" fmla="*/ 0 h 78"/>
                <a:gd name="T6" fmla="*/ 0 60000 65536"/>
                <a:gd name="T7" fmla="*/ 0 60000 65536"/>
                <a:gd name="T8" fmla="*/ 0 60000 65536"/>
                <a:gd name="T9" fmla="*/ 0 w 12"/>
                <a:gd name="T10" fmla="*/ 0 h 78"/>
                <a:gd name="T11" fmla="*/ 12 w 12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78">
                  <a:moveTo>
                    <a:pt x="0" y="78"/>
                  </a:moveTo>
                  <a:lnTo>
                    <a:pt x="6" y="36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1" name="Freeform 408"/>
            <p:cNvSpPr>
              <a:spLocks/>
            </p:cNvSpPr>
            <p:nvPr/>
          </p:nvSpPr>
          <p:spPr bwMode="auto">
            <a:xfrm>
              <a:off x="2412" y="2298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2" name="Line 409"/>
            <p:cNvSpPr>
              <a:spLocks noChangeShapeType="1"/>
            </p:cNvSpPr>
            <p:nvPr/>
          </p:nvSpPr>
          <p:spPr bwMode="auto">
            <a:xfrm flipV="1">
              <a:off x="2430" y="2220"/>
              <a:ext cx="12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3" name="Freeform 410"/>
            <p:cNvSpPr>
              <a:spLocks/>
            </p:cNvSpPr>
            <p:nvPr/>
          </p:nvSpPr>
          <p:spPr bwMode="auto">
            <a:xfrm>
              <a:off x="2442" y="2142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42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42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4" name="Line 411"/>
            <p:cNvSpPr>
              <a:spLocks noChangeShapeType="1"/>
            </p:cNvSpPr>
            <p:nvPr/>
          </p:nvSpPr>
          <p:spPr bwMode="auto">
            <a:xfrm flipV="1">
              <a:off x="2460" y="2058"/>
              <a:ext cx="12" cy="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5" name="Line 412"/>
            <p:cNvSpPr>
              <a:spLocks noChangeShapeType="1"/>
            </p:cNvSpPr>
            <p:nvPr/>
          </p:nvSpPr>
          <p:spPr bwMode="auto">
            <a:xfrm flipV="1">
              <a:off x="2472" y="1980"/>
              <a:ext cx="12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6" name="Freeform 413"/>
            <p:cNvSpPr>
              <a:spLocks/>
            </p:cNvSpPr>
            <p:nvPr/>
          </p:nvSpPr>
          <p:spPr bwMode="auto">
            <a:xfrm>
              <a:off x="2484" y="1908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7" name="Freeform 414"/>
            <p:cNvSpPr>
              <a:spLocks/>
            </p:cNvSpPr>
            <p:nvPr/>
          </p:nvSpPr>
          <p:spPr bwMode="auto">
            <a:xfrm>
              <a:off x="2502" y="1830"/>
              <a:ext cx="12" cy="78"/>
            </a:xfrm>
            <a:custGeom>
              <a:avLst/>
              <a:gdLst>
                <a:gd name="T0" fmla="*/ 0 w 12"/>
                <a:gd name="T1" fmla="*/ 78 h 78"/>
                <a:gd name="T2" fmla="*/ 6 w 12"/>
                <a:gd name="T3" fmla="*/ 36 h 78"/>
                <a:gd name="T4" fmla="*/ 12 w 12"/>
                <a:gd name="T5" fmla="*/ 0 h 78"/>
                <a:gd name="T6" fmla="*/ 0 60000 65536"/>
                <a:gd name="T7" fmla="*/ 0 60000 65536"/>
                <a:gd name="T8" fmla="*/ 0 60000 65536"/>
                <a:gd name="T9" fmla="*/ 0 w 12"/>
                <a:gd name="T10" fmla="*/ 0 h 78"/>
                <a:gd name="T11" fmla="*/ 12 w 12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78">
                  <a:moveTo>
                    <a:pt x="0" y="78"/>
                  </a:moveTo>
                  <a:lnTo>
                    <a:pt x="6" y="36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8" name="Freeform 415"/>
            <p:cNvSpPr>
              <a:spLocks/>
            </p:cNvSpPr>
            <p:nvPr/>
          </p:nvSpPr>
          <p:spPr bwMode="auto">
            <a:xfrm>
              <a:off x="2514" y="1758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9" name="Line 416"/>
            <p:cNvSpPr>
              <a:spLocks noChangeShapeType="1"/>
            </p:cNvSpPr>
            <p:nvPr/>
          </p:nvSpPr>
          <p:spPr bwMode="auto">
            <a:xfrm flipV="1">
              <a:off x="2532" y="1692"/>
              <a:ext cx="12" cy="6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0" name="Line 417"/>
            <p:cNvSpPr>
              <a:spLocks noChangeShapeType="1"/>
            </p:cNvSpPr>
            <p:nvPr/>
          </p:nvSpPr>
          <p:spPr bwMode="auto">
            <a:xfrm flipV="1">
              <a:off x="2544" y="1632"/>
              <a:ext cx="12" cy="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1" name="Freeform 418"/>
            <p:cNvSpPr>
              <a:spLocks/>
            </p:cNvSpPr>
            <p:nvPr/>
          </p:nvSpPr>
          <p:spPr bwMode="auto">
            <a:xfrm>
              <a:off x="2556" y="1572"/>
              <a:ext cx="18" cy="60"/>
            </a:xfrm>
            <a:custGeom>
              <a:avLst/>
              <a:gdLst>
                <a:gd name="T0" fmla="*/ 0 w 18"/>
                <a:gd name="T1" fmla="*/ 60 h 60"/>
                <a:gd name="T2" fmla="*/ 6 w 18"/>
                <a:gd name="T3" fmla="*/ 30 h 60"/>
                <a:gd name="T4" fmla="*/ 18 w 18"/>
                <a:gd name="T5" fmla="*/ 0 h 60"/>
                <a:gd name="T6" fmla="*/ 0 60000 65536"/>
                <a:gd name="T7" fmla="*/ 0 60000 65536"/>
                <a:gd name="T8" fmla="*/ 0 60000 65536"/>
                <a:gd name="T9" fmla="*/ 0 w 18"/>
                <a:gd name="T10" fmla="*/ 0 h 60"/>
                <a:gd name="T11" fmla="*/ 18 w 1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0">
                  <a:moveTo>
                    <a:pt x="0" y="60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2" name="Freeform 419"/>
            <p:cNvSpPr>
              <a:spLocks/>
            </p:cNvSpPr>
            <p:nvPr/>
          </p:nvSpPr>
          <p:spPr bwMode="auto">
            <a:xfrm>
              <a:off x="2574" y="1518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24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24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3" name="Freeform 420"/>
            <p:cNvSpPr>
              <a:spLocks/>
            </p:cNvSpPr>
            <p:nvPr/>
          </p:nvSpPr>
          <p:spPr bwMode="auto">
            <a:xfrm>
              <a:off x="2586" y="1476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6 w 18"/>
                <a:gd name="T3" fmla="*/ 18 h 42"/>
                <a:gd name="T4" fmla="*/ 18 w 18"/>
                <a:gd name="T5" fmla="*/ 0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42"/>
                  </a:moveTo>
                  <a:lnTo>
                    <a:pt x="6" y="18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4" name="Freeform 421"/>
            <p:cNvSpPr>
              <a:spLocks/>
            </p:cNvSpPr>
            <p:nvPr/>
          </p:nvSpPr>
          <p:spPr bwMode="auto">
            <a:xfrm>
              <a:off x="2604" y="1434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6 w 12"/>
                <a:gd name="T3" fmla="*/ 18 h 42"/>
                <a:gd name="T4" fmla="*/ 12 w 12"/>
                <a:gd name="T5" fmla="*/ 0 h 42"/>
                <a:gd name="T6" fmla="*/ 0 60000 65536"/>
                <a:gd name="T7" fmla="*/ 0 60000 65536"/>
                <a:gd name="T8" fmla="*/ 0 60000 65536"/>
                <a:gd name="T9" fmla="*/ 0 w 12"/>
                <a:gd name="T10" fmla="*/ 0 h 42"/>
                <a:gd name="T11" fmla="*/ 12 w 12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2">
                  <a:moveTo>
                    <a:pt x="0" y="42"/>
                  </a:moveTo>
                  <a:lnTo>
                    <a:pt x="6" y="18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5" name="Freeform 422"/>
            <p:cNvSpPr>
              <a:spLocks/>
            </p:cNvSpPr>
            <p:nvPr/>
          </p:nvSpPr>
          <p:spPr bwMode="auto">
            <a:xfrm>
              <a:off x="2616" y="1404"/>
              <a:ext cx="18" cy="30"/>
            </a:xfrm>
            <a:custGeom>
              <a:avLst/>
              <a:gdLst>
                <a:gd name="T0" fmla="*/ 0 w 18"/>
                <a:gd name="T1" fmla="*/ 30 h 30"/>
                <a:gd name="T2" fmla="*/ 6 w 18"/>
                <a:gd name="T3" fmla="*/ 12 h 30"/>
                <a:gd name="T4" fmla="*/ 18 w 18"/>
                <a:gd name="T5" fmla="*/ 0 h 30"/>
                <a:gd name="T6" fmla="*/ 0 60000 65536"/>
                <a:gd name="T7" fmla="*/ 0 60000 65536"/>
                <a:gd name="T8" fmla="*/ 0 60000 65536"/>
                <a:gd name="T9" fmla="*/ 0 w 18"/>
                <a:gd name="T10" fmla="*/ 0 h 30"/>
                <a:gd name="T11" fmla="*/ 18 w 1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0">
                  <a:moveTo>
                    <a:pt x="0" y="30"/>
                  </a:moveTo>
                  <a:lnTo>
                    <a:pt x="6" y="12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6" name="Line 423"/>
            <p:cNvSpPr>
              <a:spLocks noChangeShapeType="1"/>
            </p:cNvSpPr>
            <p:nvPr/>
          </p:nvSpPr>
          <p:spPr bwMode="auto">
            <a:xfrm flipV="1">
              <a:off x="2634" y="1380"/>
              <a:ext cx="12" cy="2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7" name="Line 424"/>
            <p:cNvSpPr>
              <a:spLocks noChangeShapeType="1"/>
            </p:cNvSpPr>
            <p:nvPr/>
          </p:nvSpPr>
          <p:spPr bwMode="auto">
            <a:xfrm flipV="1">
              <a:off x="2646" y="1362"/>
              <a:ext cx="12" cy="1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8" name="Freeform 425"/>
            <p:cNvSpPr>
              <a:spLocks/>
            </p:cNvSpPr>
            <p:nvPr/>
          </p:nvSpPr>
          <p:spPr bwMode="auto">
            <a:xfrm>
              <a:off x="2658" y="1350"/>
              <a:ext cx="18" cy="12"/>
            </a:xfrm>
            <a:custGeom>
              <a:avLst/>
              <a:gdLst>
                <a:gd name="T0" fmla="*/ 0 w 18"/>
                <a:gd name="T1" fmla="*/ 12 h 12"/>
                <a:gd name="T2" fmla="*/ 6 w 18"/>
                <a:gd name="T3" fmla="*/ 6 h 12"/>
                <a:gd name="T4" fmla="*/ 18 w 18"/>
                <a:gd name="T5" fmla="*/ 0 h 12"/>
                <a:gd name="T6" fmla="*/ 0 60000 65536"/>
                <a:gd name="T7" fmla="*/ 0 60000 65536"/>
                <a:gd name="T8" fmla="*/ 0 60000 65536"/>
                <a:gd name="T9" fmla="*/ 0 w 18"/>
                <a:gd name="T10" fmla="*/ 0 h 12"/>
                <a:gd name="T11" fmla="*/ 18 w 1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2">
                  <a:moveTo>
                    <a:pt x="0" y="12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9" name="Line 426"/>
            <p:cNvSpPr>
              <a:spLocks noChangeShapeType="1"/>
            </p:cNvSpPr>
            <p:nvPr/>
          </p:nvSpPr>
          <p:spPr bwMode="auto">
            <a:xfrm>
              <a:off x="2676" y="1350"/>
              <a:ext cx="12" cy="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50" name="Freeform 427"/>
            <p:cNvSpPr>
              <a:spLocks/>
            </p:cNvSpPr>
            <p:nvPr/>
          </p:nvSpPr>
          <p:spPr bwMode="auto">
            <a:xfrm>
              <a:off x="2688" y="1350"/>
              <a:ext cx="18" cy="6"/>
            </a:xfrm>
            <a:custGeom>
              <a:avLst/>
              <a:gdLst>
                <a:gd name="T0" fmla="*/ 0 w 18"/>
                <a:gd name="T1" fmla="*/ 0 h 6"/>
                <a:gd name="T2" fmla="*/ 6 w 18"/>
                <a:gd name="T3" fmla="*/ 0 h 6"/>
                <a:gd name="T4" fmla="*/ 18 w 18"/>
                <a:gd name="T5" fmla="*/ 6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0"/>
                  </a:moveTo>
                  <a:lnTo>
                    <a:pt x="6" y="0"/>
                  </a:lnTo>
                  <a:lnTo>
                    <a:pt x="18" y="6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51" name="Line 428"/>
            <p:cNvSpPr>
              <a:spLocks noChangeShapeType="1"/>
            </p:cNvSpPr>
            <p:nvPr/>
          </p:nvSpPr>
          <p:spPr bwMode="auto">
            <a:xfrm>
              <a:off x="2706" y="1356"/>
              <a:ext cx="12" cy="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52" name="Freeform 429"/>
            <p:cNvSpPr>
              <a:spLocks/>
            </p:cNvSpPr>
            <p:nvPr/>
          </p:nvSpPr>
          <p:spPr bwMode="auto">
            <a:xfrm>
              <a:off x="2718" y="1368"/>
              <a:ext cx="18" cy="24"/>
            </a:xfrm>
            <a:custGeom>
              <a:avLst/>
              <a:gdLst>
                <a:gd name="T0" fmla="*/ 0 w 18"/>
                <a:gd name="T1" fmla="*/ 0 h 24"/>
                <a:gd name="T2" fmla="*/ 6 w 18"/>
                <a:gd name="T3" fmla="*/ 12 h 24"/>
                <a:gd name="T4" fmla="*/ 18 w 18"/>
                <a:gd name="T5" fmla="*/ 24 h 24"/>
                <a:gd name="T6" fmla="*/ 0 60000 65536"/>
                <a:gd name="T7" fmla="*/ 0 60000 65536"/>
                <a:gd name="T8" fmla="*/ 0 60000 65536"/>
                <a:gd name="T9" fmla="*/ 0 w 18"/>
                <a:gd name="T10" fmla="*/ 0 h 24"/>
                <a:gd name="T11" fmla="*/ 18 w 1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4">
                  <a:moveTo>
                    <a:pt x="0" y="0"/>
                  </a:moveTo>
                  <a:lnTo>
                    <a:pt x="6" y="12"/>
                  </a:lnTo>
                  <a:lnTo>
                    <a:pt x="18" y="24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53" name="Line 430"/>
            <p:cNvSpPr>
              <a:spLocks noChangeShapeType="1"/>
            </p:cNvSpPr>
            <p:nvPr/>
          </p:nvSpPr>
          <p:spPr bwMode="auto">
            <a:xfrm>
              <a:off x="2736" y="1392"/>
              <a:ext cx="12" cy="3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54" name="Line 431"/>
            <p:cNvSpPr>
              <a:spLocks noChangeShapeType="1"/>
            </p:cNvSpPr>
            <p:nvPr/>
          </p:nvSpPr>
          <p:spPr bwMode="auto">
            <a:xfrm>
              <a:off x="2748" y="1422"/>
              <a:ext cx="12" cy="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55" name="Freeform 432"/>
            <p:cNvSpPr>
              <a:spLocks/>
            </p:cNvSpPr>
            <p:nvPr/>
          </p:nvSpPr>
          <p:spPr bwMode="auto">
            <a:xfrm>
              <a:off x="2760" y="1458"/>
              <a:ext cx="18" cy="42"/>
            </a:xfrm>
            <a:custGeom>
              <a:avLst/>
              <a:gdLst>
                <a:gd name="T0" fmla="*/ 0 w 18"/>
                <a:gd name="T1" fmla="*/ 0 h 42"/>
                <a:gd name="T2" fmla="*/ 6 w 18"/>
                <a:gd name="T3" fmla="*/ 18 h 42"/>
                <a:gd name="T4" fmla="*/ 18 w 18"/>
                <a:gd name="T5" fmla="*/ 42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0"/>
                  </a:moveTo>
                  <a:lnTo>
                    <a:pt x="6" y="18"/>
                  </a:lnTo>
                  <a:lnTo>
                    <a:pt x="18" y="42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56" name="Line 433"/>
            <p:cNvSpPr>
              <a:spLocks noChangeShapeType="1"/>
            </p:cNvSpPr>
            <p:nvPr/>
          </p:nvSpPr>
          <p:spPr bwMode="auto">
            <a:xfrm>
              <a:off x="2778" y="1500"/>
              <a:ext cx="12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57" name="Freeform 434"/>
            <p:cNvSpPr>
              <a:spLocks/>
            </p:cNvSpPr>
            <p:nvPr/>
          </p:nvSpPr>
          <p:spPr bwMode="auto">
            <a:xfrm>
              <a:off x="2790" y="1548"/>
              <a:ext cx="18" cy="60"/>
            </a:xfrm>
            <a:custGeom>
              <a:avLst/>
              <a:gdLst>
                <a:gd name="T0" fmla="*/ 0 w 18"/>
                <a:gd name="T1" fmla="*/ 0 h 60"/>
                <a:gd name="T2" fmla="*/ 6 w 18"/>
                <a:gd name="T3" fmla="*/ 30 h 60"/>
                <a:gd name="T4" fmla="*/ 18 w 18"/>
                <a:gd name="T5" fmla="*/ 60 h 60"/>
                <a:gd name="T6" fmla="*/ 0 60000 65536"/>
                <a:gd name="T7" fmla="*/ 0 60000 65536"/>
                <a:gd name="T8" fmla="*/ 0 60000 65536"/>
                <a:gd name="T9" fmla="*/ 0 w 18"/>
                <a:gd name="T10" fmla="*/ 0 h 60"/>
                <a:gd name="T11" fmla="*/ 18 w 1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0">
                  <a:moveTo>
                    <a:pt x="0" y="0"/>
                  </a:moveTo>
                  <a:lnTo>
                    <a:pt x="6" y="30"/>
                  </a:lnTo>
                  <a:lnTo>
                    <a:pt x="18" y="6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58" name="Line 435"/>
            <p:cNvSpPr>
              <a:spLocks noChangeShapeType="1"/>
            </p:cNvSpPr>
            <p:nvPr/>
          </p:nvSpPr>
          <p:spPr bwMode="auto">
            <a:xfrm>
              <a:off x="2808" y="1608"/>
              <a:ext cx="12" cy="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59" name="Freeform 436"/>
            <p:cNvSpPr>
              <a:spLocks/>
            </p:cNvSpPr>
            <p:nvPr/>
          </p:nvSpPr>
          <p:spPr bwMode="auto">
            <a:xfrm>
              <a:off x="2820" y="1668"/>
              <a:ext cx="18" cy="66"/>
            </a:xfrm>
            <a:custGeom>
              <a:avLst/>
              <a:gdLst>
                <a:gd name="T0" fmla="*/ 0 w 18"/>
                <a:gd name="T1" fmla="*/ 0 h 66"/>
                <a:gd name="T2" fmla="*/ 6 w 18"/>
                <a:gd name="T3" fmla="*/ 30 h 66"/>
                <a:gd name="T4" fmla="*/ 18 w 18"/>
                <a:gd name="T5" fmla="*/ 66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0"/>
                  </a:moveTo>
                  <a:lnTo>
                    <a:pt x="6" y="30"/>
                  </a:lnTo>
                  <a:lnTo>
                    <a:pt x="18" y="66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0" name="Line 437"/>
            <p:cNvSpPr>
              <a:spLocks noChangeShapeType="1"/>
            </p:cNvSpPr>
            <p:nvPr/>
          </p:nvSpPr>
          <p:spPr bwMode="auto">
            <a:xfrm>
              <a:off x="2838" y="1734"/>
              <a:ext cx="12" cy="6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1" name="Line 438"/>
            <p:cNvSpPr>
              <a:spLocks noChangeShapeType="1"/>
            </p:cNvSpPr>
            <p:nvPr/>
          </p:nvSpPr>
          <p:spPr bwMode="auto">
            <a:xfrm>
              <a:off x="2850" y="1800"/>
              <a:ext cx="12" cy="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2" name="Freeform 439"/>
            <p:cNvSpPr>
              <a:spLocks/>
            </p:cNvSpPr>
            <p:nvPr/>
          </p:nvSpPr>
          <p:spPr bwMode="auto">
            <a:xfrm>
              <a:off x="2862" y="1872"/>
              <a:ext cx="18" cy="78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36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36"/>
                  </a:lnTo>
                  <a:lnTo>
                    <a:pt x="18" y="78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3" name="Line 440"/>
            <p:cNvSpPr>
              <a:spLocks noChangeShapeType="1"/>
            </p:cNvSpPr>
            <p:nvPr/>
          </p:nvSpPr>
          <p:spPr bwMode="auto">
            <a:xfrm>
              <a:off x="2880" y="1950"/>
              <a:ext cx="12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4" name="Freeform 441"/>
            <p:cNvSpPr>
              <a:spLocks/>
            </p:cNvSpPr>
            <p:nvPr/>
          </p:nvSpPr>
          <p:spPr bwMode="auto">
            <a:xfrm>
              <a:off x="2892" y="2028"/>
              <a:ext cx="18" cy="78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36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36"/>
                  </a:lnTo>
                  <a:lnTo>
                    <a:pt x="18" y="78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5" name="Line 442"/>
            <p:cNvSpPr>
              <a:spLocks noChangeShapeType="1"/>
            </p:cNvSpPr>
            <p:nvPr/>
          </p:nvSpPr>
          <p:spPr bwMode="auto">
            <a:xfrm>
              <a:off x="2910" y="2106"/>
              <a:ext cx="12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6" name="Freeform 443"/>
            <p:cNvSpPr>
              <a:spLocks/>
            </p:cNvSpPr>
            <p:nvPr/>
          </p:nvSpPr>
          <p:spPr bwMode="auto">
            <a:xfrm>
              <a:off x="2922" y="2184"/>
              <a:ext cx="18" cy="78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36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36"/>
                  </a:lnTo>
                  <a:lnTo>
                    <a:pt x="18" y="78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7" name="Line 444"/>
            <p:cNvSpPr>
              <a:spLocks noChangeShapeType="1"/>
            </p:cNvSpPr>
            <p:nvPr/>
          </p:nvSpPr>
          <p:spPr bwMode="auto">
            <a:xfrm>
              <a:off x="2940" y="2262"/>
              <a:ext cx="12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8" name="Line 445"/>
            <p:cNvSpPr>
              <a:spLocks noChangeShapeType="1"/>
            </p:cNvSpPr>
            <p:nvPr/>
          </p:nvSpPr>
          <p:spPr bwMode="auto">
            <a:xfrm>
              <a:off x="2952" y="2340"/>
              <a:ext cx="12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9" name="Freeform 446"/>
            <p:cNvSpPr>
              <a:spLocks/>
            </p:cNvSpPr>
            <p:nvPr/>
          </p:nvSpPr>
          <p:spPr bwMode="auto">
            <a:xfrm>
              <a:off x="2964" y="2418"/>
              <a:ext cx="18" cy="72"/>
            </a:xfrm>
            <a:custGeom>
              <a:avLst/>
              <a:gdLst>
                <a:gd name="T0" fmla="*/ 0 w 18"/>
                <a:gd name="T1" fmla="*/ 0 h 72"/>
                <a:gd name="T2" fmla="*/ 6 w 18"/>
                <a:gd name="T3" fmla="*/ 36 h 72"/>
                <a:gd name="T4" fmla="*/ 18 w 18"/>
                <a:gd name="T5" fmla="*/ 72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0"/>
                  </a:moveTo>
                  <a:lnTo>
                    <a:pt x="6" y="36"/>
                  </a:lnTo>
                  <a:lnTo>
                    <a:pt x="18" y="72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0" name="Line 447"/>
            <p:cNvSpPr>
              <a:spLocks noChangeShapeType="1"/>
            </p:cNvSpPr>
            <p:nvPr/>
          </p:nvSpPr>
          <p:spPr bwMode="auto">
            <a:xfrm>
              <a:off x="2982" y="2490"/>
              <a:ext cx="12" cy="6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1" name="Freeform 448"/>
            <p:cNvSpPr>
              <a:spLocks/>
            </p:cNvSpPr>
            <p:nvPr/>
          </p:nvSpPr>
          <p:spPr bwMode="auto">
            <a:xfrm>
              <a:off x="2994" y="2556"/>
              <a:ext cx="18" cy="66"/>
            </a:xfrm>
            <a:custGeom>
              <a:avLst/>
              <a:gdLst>
                <a:gd name="T0" fmla="*/ 0 w 18"/>
                <a:gd name="T1" fmla="*/ 0 h 66"/>
                <a:gd name="T2" fmla="*/ 6 w 18"/>
                <a:gd name="T3" fmla="*/ 36 h 66"/>
                <a:gd name="T4" fmla="*/ 18 w 18"/>
                <a:gd name="T5" fmla="*/ 66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0"/>
                  </a:moveTo>
                  <a:lnTo>
                    <a:pt x="6" y="36"/>
                  </a:lnTo>
                  <a:lnTo>
                    <a:pt x="18" y="66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2" name="Line 449"/>
            <p:cNvSpPr>
              <a:spLocks noChangeShapeType="1"/>
            </p:cNvSpPr>
            <p:nvPr/>
          </p:nvSpPr>
          <p:spPr bwMode="auto">
            <a:xfrm>
              <a:off x="3012" y="2622"/>
              <a:ext cx="12" cy="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3" name="Freeform 450"/>
            <p:cNvSpPr>
              <a:spLocks/>
            </p:cNvSpPr>
            <p:nvPr/>
          </p:nvSpPr>
          <p:spPr bwMode="auto">
            <a:xfrm>
              <a:off x="3024" y="2682"/>
              <a:ext cx="18" cy="54"/>
            </a:xfrm>
            <a:custGeom>
              <a:avLst/>
              <a:gdLst>
                <a:gd name="T0" fmla="*/ 0 w 18"/>
                <a:gd name="T1" fmla="*/ 0 h 54"/>
                <a:gd name="T2" fmla="*/ 6 w 18"/>
                <a:gd name="T3" fmla="*/ 30 h 54"/>
                <a:gd name="T4" fmla="*/ 18 w 18"/>
                <a:gd name="T5" fmla="*/ 54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0"/>
                  </a:moveTo>
                  <a:lnTo>
                    <a:pt x="6" y="30"/>
                  </a:lnTo>
                  <a:lnTo>
                    <a:pt x="18" y="54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4" name="Line 451"/>
            <p:cNvSpPr>
              <a:spLocks noChangeShapeType="1"/>
            </p:cNvSpPr>
            <p:nvPr/>
          </p:nvSpPr>
          <p:spPr bwMode="auto">
            <a:xfrm>
              <a:off x="3042" y="2736"/>
              <a:ext cx="12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5" name="Line 452"/>
            <p:cNvSpPr>
              <a:spLocks noChangeShapeType="1"/>
            </p:cNvSpPr>
            <p:nvPr/>
          </p:nvSpPr>
          <p:spPr bwMode="auto">
            <a:xfrm>
              <a:off x="3054" y="2784"/>
              <a:ext cx="12" cy="4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6" name="Freeform 453"/>
            <p:cNvSpPr>
              <a:spLocks/>
            </p:cNvSpPr>
            <p:nvPr/>
          </p:nvSpPr>
          <p:spPr bwMode="auto">
            <a:xfrm>
              <a:off x="3066" y="2826"/>
              <a:ext cx="18" cy="36"/>
            </a:xfrm>
            <a:custGeom>
              <a:avLst/>
              <a:gdLst>
                <a:gd name="T0" fmla="*/ 0 w 18"/>
                <a:gd name="T1" fmla="*/ 0 h 36"/>
                <a:gd name="T2" fmla="*/ 6 w 18"/>
                <a:gd name="T3" fmla="*/ 18 h 36"/>
                <a:gd name="T4" fmla="*/ 18 w 18"/>
                <a:gd name="T5" fmla="*/ 36 h 36"/>
                <a:gd name="T6" fmla="*/ 0 60000 65536"/>
                <a:gd name="T7" fmla="*/ 0 60000 65536"/>
                <a:gd name="T8" fmla="*/ 0 60000 65536"/>
                <a:gd name="T9" fmla="*/ 0 w 18"/>
                <a:gd name="T10" fmla="*/ 0 h 36"/>
                <a:gd name="T11" fmla="*/ 18 w 18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6">
                  <a:moveTo>
                    <a:pt x="0" y="0"/>
                  </a:moveTo>
                  <a:lnTo>
                    <a:pt x="6" y="18"/>
                  </a:lnTo>
                  <a:lnTo>
                    <a:pt x="18" y="36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7" name="Freeform 454"/>
            <p:cNvSpPr>
              <a:spLocks/>
            </p:cNvSpPr>
            <p:nvPr/>
          </p:nvSpPr>
          <p:spPr bwMode="auto">
            <a:xfrm>
              <a:off x="3084" y="2862"/>
              <a:ext cx="12" cy="30"/>
            </a:xfrm>
            <a:custGeom>
              <a:avLst/>
              <a:gdLst>
                <a:gd name="T0" fmla="*/ 0 w 12"/>
                <a:gd name="T1" fmla="*/ 0 h 30"/>
                <a:gd name="T2" fmla="*/ 6 w 12"/>
                <a:gd name="T3" fmla="*/ 18 h 30"/>
                <a:gd name="T4" fmla="*/ 12 w 12"/>
                <a:gd name="T5" fmla="*/ 30 h 30"/>
                <a:gd name="T6" fmla="*/ 0 60000 65536"/>
                <a:gd name="T7" fmla="*/ 0 60000 65536"/>
                <a:gd name="T8" fmla="*/ 0 60000 65536"/>
                <a:gd name="T9" fmla="*/ 0 w 12"/>
                <a:gd name="T10" fmla="*/ 0 h 30"/>
                <a:gd name="T11" fmla="*/ 12 w 1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0">
                  <a:moveTo>
                    <a:pt x="0" y="0"/>
                  </a:moveTo>
                  <a:lnTo>
                    <a:pt x="6" y="18"/>
                  </a:lnTo>
                  <a:lnTo>
                    <a:pt x="12" y="3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8" name="Freeform 455"/>
            <p:cNvSpPr>
              <a:spLocks/>
            </p:cNvSpPr>
            <p:nvPr/>
          </p:nvSpPr>
          <p:spPr bwMode="auto">
            <a:xfrm>
              <a:off x="3096" y="2892"/>
              <a:ext cx="18" cy="18"/>
            </a:xfrm>
            <a:custGeom>
              <a:avLst/>
              <a:gdLst>
                <a:gd name="T0" fmla="*/ 0 w 18"/>
                <a:gd name="T1" fmla="*/ 0 h 18"/>
                <a:gd name="T2" fmla="*/ 6 w 18"/>
                <a:gd name="T3" fmla="*/ 12 h 18"/>
                <a:gd name="T4" fmla="*/ 18 w 18"/>
                <a:gd name="T5" fmla="*/ 18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0" y="0"/>
                  </a:moveTo>
                  <a:lnTo>
                    <a:pt x="6" y="12"/>
                  </a:lnTo>
                  <a:lnTo>
                    <a:pt x="18" y="18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9" name="Line 456"/>
            <p:cNvSpPr>
              <a:spLocks noChangeShapeType="1"/>
            </p:cNvSpPr>
            <p:nvPr/>
          </p:nvSpPr>
          <p:spPr bwMode="auto">
            <a:xfrm>
              <a:off x="3114" y="2910"/>
              <a:ext cx="12" cy="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80" name="Line 457"/>
            <p:cNvSpPr>
              <a:spLocks noChangeShapeType="1"/>
            </p:cNvSpPr>
            <p:nvPr/>
          </p:nvSpPr>
          <p:spPr bwMode="auto">
            <a:xfrm>
              <a:off x="3126" y="2922"/>
              <a:ext cx="12" cy="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81" name="Freeform 458"/>
            <p:cNvSpPr>
              <a:spLocks/>
            </p:cNvSpPr>
            <p:nvPr/>
          </p:nvSpPr>
          <p:spPr bwMode="auto">
            <a:xfrm>
              <a:off x="3138" y="2928"/>
              <a:ext cx="18" cy="1"/>
            </a:xfrm>
            <a:custGeom>
              <a:avLst/>
              <a:gdLst>
                <a:gd name="T0" fmla="*/ 0 w 18"/>
                <a:gd name="T1" fmla="*/ 0 h 1"/>
                <a:gd name="T2" fmla="*/ 6 w 18"/>
                <a:gd name="T3" fmla="*/ 0 h 1"/>
                <a:gd name="T4" fmla="*/ 18 w 18"/>
                <a:gd name="T5" fmla="*/ 0 h 1"/>
                <a:gd name="T6" fmla="*/ 0 60000 65536"/>
                <a:gd name="T7" fmla="*/ 0 60000 65536"/>
                <a:gd name="T8" fmla="*/ 0 60000 65536"/>
                <a:gd name="T9" fmla="*/ 0 w 18"/>
                <a:gd name="T10" fmla="*/ 0 h 1"/>
                <a:gd name="T11" fmla="*/ 18 w 1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82" name="Freeform 459"/>
            <p:cNvSpPr>
              <a:spLocks/>
            </p:cNvSpPr>
            <p:nvPr/>
          </p:nvSpPr>
          <p:spPr bwMode="auto">
            <a:xfrm>
              <a:off x="3156" y="2916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6 w 12"/>
                <a:gd name="T3" fmla="*/ 6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0" y="12"/>
                  </a:moveTo>
                  <a:lnTo>
                    <a:pt x="6" y="6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83" name="Freeform 460"/>
            <p:cNvSpPr>
              <a:spLocks/>
            </p:cNvSpPr>
            <p:nvPr/>
          </p:nvSpPr>
          <p:spPr bwMode="auto">
            <a:xfrm>
              <a:off x="3168" y="2898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6 w 18"/>
                <a:gd name="T3" fmla="*/ 12 h 18"/>
                <a:gd name="T4" fmla="*/ 18 w 18"/>
                <a:gd name="T5" fmla="*/ 0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0" y="18"/>
                  </a:moveTo>
                  <a:lnTo>
                    <a:pt x="6" y="12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84" name="Freeform 461"/>
            <p:cNvSpPr>
              <a:spLocks/>
            </p:cNvSpPr>
            <p:nvPr/>
          </p:nvSpPr>
          <p:spPr bwMode="auto">
            <a:xfrm>
              <a:off x="3186" y="2868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6 w 12"/>
                <a:gd name="T3" fmla="*/ 18 h 30"/>
                <a:gd name="T4" fmla="*/ 12 w 12"/>
                <a:gd name="T5" fmla="*/ 0 h 30"/>
                <a:gd name="T6" fmla="*/ 0 60000 65536"/>
                <a:gd name="T7" fmla="*/ 0 60000 65536"/>
                <a:gd name="T8" fmla="*/ 0 60000 65536"/>
                <a:gd name="T9" fmla="*/ 0 w 12"/>
                <a:gd name="T10" fmla="*/ 0 h 30"/>
                <a:gd name="T11" fmla="*/ 12 w 1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0">
                  <a:moveTo>
                    <a:pt x="0" y="30"/>
                  </a:moveTo>
                  <a:lnTo>
                    <a:pt x="6" y="18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85" name="Freeform 462"/>
            <p:cNvSpPr>
              <a:spLocks/>
            </p:cNvSpPr>
            <p:nvPr/>
          </p:nvSpPr>
          <p:spPr bwMode="auto">
            <a:xfrm>
              <a:off x="3198" y="2838"/>
              <a:ext cx="18" cy="30"/>
            </a:xfrm>
            <a:custGeom>
              <a:avLst/>
              <a:gdLst>
                <a:gd name="T0" fmla="*/ 0 w 18"/>
                <a:gd name="T1" fmla="*/ 30 h 30"/>
                <a:gd name="T2" fmla="*/ 6 w 18"/>
                <a:gd name="T3" fmla="*/ 18 h 30"/>
                <a:gd name="T4" fmla="*/ 18 w 18"/>
                <a:gd name="T5" fmla="*/ 0 h 30"/>
                <a:gd name="T6" fmla="*/ 0 60000 65536"/>
                <a:gd name="T7" fmla="*/ 0 60000 65536"/>
                <a:gd name="T8" fmla="*/ 0 60000 65536"/>
                <a:gd name="T9" fmla="*/ 0 w 18"/>
                <a:gd name="T10" fmla="*/ 0 h 30"/>
                <a:gd name="T11" fmla="*/ 18 w 1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0">
                  <a:moveTo>
                    <a:pt x="0" y="30"/>
                  </a:moveTo>
                  <a:lnTo>
                    <a:pt x="6" y="18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86" name="Line 463"/>
            <p:cNvSpPr>
              <a:spLocks noChangeShapeType="1"/>
            </p:cNvSpPr>
            <p:nvPr/>
          </p:nvSpPr>
          <p:spPr bwMode="auto">
            <a:xfrm flipV="1">
              <a:off x="3216" y="2796"/>
              <a:ext cx="12" cy="4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87" name="Line 464"/>
            <p:cNvSpPr>
              <a:spLocks noChangeShapeType="1"/>
            </p:cNvSpPr>
            <p:nvPr/>
          </p:nvSpPr>
          <p:spPr bwMode="auto">
            <a:xfrm flipV="1">
              <a:off x="3228" y="2748"/>
              <a:ext cx="12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88" name="Freeform 465"/>
            <p:cNvSpPr>
              <a:spLocks/>
            </p:cNvSpPr>
            <p:nvPr/>
          </p:nvSpPr>
          <p:spPr bwMode="auto">
            <a:xfrm>
              <a:off x="3240" y="2694"/>
              <a:ext cx="18" cy="54"/>
            </a:xfrm>
            <a:custGeom>
              <a:avLst/>
              <a:gdLst>
                <a:gd name="T0" fmla="*/ 0 w 18"/>
                <a:gd name="T1" fmla="*/ 54 h 54"/>
                <a:gd name="T2" fmla="*/ 6 w 18"/>
                <a:gd name="T3" fmla="*/ 30 h 54"/>
                <a:gd name="T4" fmla="*/ 18 w 18"/>
                <a:gd name="T5" fmla="*/ 0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54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89" name="Freeform 466"/>
            <p:cNvSpPr>
              <a:spLocks/>
            </p:cNvSpPr>
            <p:nvPr/>
          </p:nvSpPr>
          <p:spPr bwMode="auto">
            <a:xfrm>
              <a:off x="3258" y="2640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30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30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90" name="Freeform 467"/>
            <p:cNvSpPr>
              <a:spLocks/>
            </p:cNvSpPr>
            <p:nvPr/>
          </p:nvSpPr>
          <p:spPr bwMode="auto">
            <a:xfrm>
              <a:off x="3270" y="2574"/>
              <a:ext cx="18" cy="66"/>
            </a:xfrm>
            <a:custGeom>
              <a:avLst/>
              <a:gdLst>
                <a:gd name="T0" fmla="*/ 0 w 18"/>
                <a:gd name="T1" fmla="*/ 66 h 66"/>
                <a:gd name="T2" fmla="*/ 6 w 18"/>
                <a:gd name="T3" fmla="*/ 36 h 66"/>
                <a:gd name="T4" fmla="*/ 18 w 18"/>
                <a:gd name="T5" fmla="*/ 0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66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91" name="Line 468"/>
            <p:cNvSpPr>
              <a:spLocks noChangeShapeType="1"/>
            </p:cNvSpPr>
            <p:nvPr/>
          </p:nvSpPr>
          <p:spPr bwMode="auto">
            <a:xfrm flipV="1">
              <a:off x="3288" y="2508"/>
              <a:ext cx="12" cy="6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92" name="Freeform 469"/>
            <p:cNvSpPr>
              <a:spLocks/>
            </p:cNvSpPr>
            <p:nvPr/>
          </p:nvSpPr>
          <p:spPr bwMode="auto">
            <a:xfrm>
              <a:off x="3300" y="2436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93" name="Line 470"/>
            <p:cNvSpPr>
              <a:spLocks noChangeShapeType="1"/>
            </p:cNvSpPr>
            <p:nvPr/>
          </p:nvSpPr>
          <p:spPr bwMode="auto">
            <a:xfrm flipV="1">
              <a:off x="3318" y="2358"/>
              <a:ext cx="12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94" name="Line 471"/>
            <p:cNvSpPr>
              <a:spLocks noChangeShapeType="1"/>
            </p:cNvSpPr>
            <p:nvPr/>
          </p:nvSpPr>
          <p:spPr bwMode="auto">
            <a:xfrm flipV="1">
              <a:off x="3330" y="2280"/>
              <a:ext cx="12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95" name="Freeform 472"/>
            <p:cNvSpPr>
              <a:spLocks/>
            </p:cNvSpPr>
            <p:nvPr/>
          </p:nvSpPr>
          <p:spPr bwMode="auto">
            <a:xfrm>
              <a:off x="3342" y="2202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36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96" name="Line 473"/>
            <p:cNvSpPr>
              <a:spLocks noChangeShapeType="1"/>
            </p:cNvSpPr>
            <p:nvPr/>
          </p:nvSpPr>
          <p:spPr bwMode="auto">
            <a:xfrm flipV="1">
              <a:off x="3360" y="2124"/>
              <a:ext cx="12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97" name="Freeform 474"/>
            <p:cNvSpPr>
              <a:spLocks/>
            </p:cNvSpPr>
            <p:nvPr/>
          </p:nvSpPr>
          <p:spPr bwMode="auto">
            <a:xfrm>
              <a:off x="3372" y="2046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36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98" name="Line 475"/>
            <p:cNvSpPr>
              <a:spLocks noChangeShapeType="1"/>
            </p:cNvSpPr>
            <p:nvPr/>
          </p:nvSpPr>
          <p:spPr bwMode="auto">
            <a:xfrm flipV="1">
              <a:off x="3390" y="1968"/>
              <a:ext cx="12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99" name="Freeform 476"/>
            <p:cNvSpPr>
              <a:spLocks/>
            </p:cNvSpPr>
            <p:nvPr/>
          </p:nvSpPr>
          <p:spPr bwMode="auto">
            <a:xfrm>
              <a:off x="3402" y="1890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36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00" name="Line 477"/>
            <p:cNvSpPr>
              <a:spLocks noChangeShapeType="1"/>
            </p:cNvSpPr>
            <p:nvPr/>
          </p:nvSpPr>
          <p:spPr bwMode="auto">
            <a:xfrm flipV="1">
              <a:off x="3420" y="1818"/>
              <a:ext cx="12" cy="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01" name="Line 478"/>
            <p:cNvSpPr>
              <a:spLocks noChangeShapeType="1"/>
            </p:cNvSpPr>
            <p:nvPr/>
          </p:nvSpPr>
          <p:spPr bwMode="auto">
            <a:xfrm flipV="1">
              <a:off x="3432" y="1746"/>
              <a:ext cx="12" cy="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02" name="Freeform 479"/>
            <p:cNvSpPr>
              <a:spLocks/>
            </p:cNvSpPr>
            <p:nvPr/>
          </p:nvSpPr>
          <p:spPr bwMode="auto">
            <a:xfrm>
              <a:off x="3444" y="1680"/>
              <a:ext cx="18" cy="66"/>
            </a:xfrm>
            <a:custGeom>
              <a:avLst/>
              <a:gdLst>
                <a:gd name="T0" fmla="*/ 0 w 18"/>
                <a:gd name="T1" fmla="*/ 66 h 66"/>
                <a:gd name="T2" fmla="*/ 6 w 18"/>
                <a:gd name="T3" fmla="*/ 30 h 66"/>
                <a:gd name="T4" fmla="*/ 18 w 18"/>
                <a:gd name="T5" fmla="*/ 0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66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03" name="Line 480"/>
            <p:cNvSpPr>
              <a:spLocks noChangeShapeType="1"/>
            </p:cNvSpPr>
            <p:nvPr/>
          </p:nvSpPr>
          <p:spPr bwMode="auto">
            <a:xfrm flipV="1">
              <a:off x="3462" y="1620"/>
              <a:ext cx="12" cy="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04" name="Freeform 481"/>
            <p:cNvSpPr>
              <a:spLocks/>
            </p:cNvSpPr>
            <p:nvPr/>
          </p:nvSpPr>
          <p:spPr bwMode="auto">
            <a:xfrm>
              <a:off x="3474" y="1566"/>
              <a:ext cx="18" cy="54"/>
            </a:xfrm>
            <a:custGeom>
              <a:avLst/>
              <a:gdLst>
                <a:gd name="T0" fmla="*/ 0 w 18"/>
                <a:gd name="T1" fmla="*/ 54 h 54"/>
                <a:gd name="T2" fmla="*/ 6 w 18"/>
                <a:gd name="T3" fmla="*/ 24 h 54"/>
                <a:gd name="T4" fmla="*/ 18 w 18"/>
                <a:gd name="T5" fmla="*/ 0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54"/>
                  </a:moveTo>
                  <a:lnTo>
                    <a:pt x="6" y="24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05" name="Freeform 482"/>
            <p:cNvSpPr>
              <a:spLocks/>
            </p:cNvSpPr>
            <p:nvPr/>
          </p:nvSpPr>
          <p:spPr bwMode="auto">
            <a:xfrm>
              <a:off x="3492" y="1512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24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24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06" name="Freeform 483"/>
            <p:cNvSpPr>
              <a:spLocks/>
            </p:cNvSpPr>
            <p:nvPr/>
          </p:nvSpPr>
          <p:spPr bwMode="auto">
            <a:xfrm>
              <a:off x="3504" y="1470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6 w 18"/>
                <a:gd name="T3" fmla="*/ 18 h 42"/>
                <a:gd name="T4" fmla="*/ 18 w 18"/>
                <a:gd name="T5" fmla="*/ 0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42"/>
                  </a:moveTo>
                  <a:lnTo>
                    <a:pt x="6" y="18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07" name="Freeform 484"/>
            <p:cNvSpPr>
              <a:spLocks/>
            </p:cNvSpPr>
            <p:nvPr/>
          </p:nvSpPr>
          <p:spPr bwMode="auto">
            <a:xfrm>
              <a:off x="3522" y="1428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6 w 12"/>
                <a:gd name="T3" fmla="*/ 18 h 42"/>
                <a:gd name="T4" fmla="*/ 12 w 12"/>
                <a:gd name="T5" fmla="*/ 0 h 42"/>
                <a:gd name="T6" fmla="*/ 0 60000 65536"/>
                <a:gd name="T7" fmla="*/ 0 60000 65536"/>
                <a:gd name="T8" fmla="*/ 0 60000 65536"/>
                <a:gd name="T9" fmla="*/ 0 w 12"/>
                <a:gd name="T10" fmla="*/ 0 h 42"/>
                <a:gd name="T11" fmla="*/ 12 w 12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2">
                  <a:moveTo>
                    <a:pt x="0" y="42"/>
                  </a:moveTo>
                  <a:lnTo>
                    <a:pt x="6" y="18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08" name="Line 485"/>
            <p:cNvSpPr>
              <a:spLocks noChangeShapeType="1"/>
            </p:cNvSpPr>
            <p:nvPr/>
          </p:nvSpPr>
          <p:spPr bwMode="auto">
            <a:xfrm flipV="1">
              <a:off x="3534" y="1398"/>
              <a:ext cx="12" cy="3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09" name="Freeform 486"/>
            <p:cNvSpPr>
              <a:spLocks/>
            </p:cNvSpPr>
            <p:nvPr/>
          </p:nvSpPr>
          <p:spPr bwMode="auto">
            <a:xfrm>
              <a:off x="3546" y="1374"/>
              <a:ext cx="18" cy="24"/>
            </a:xfrm>
            <a:custGeom>
              <a:avLst/>
              <a:gdLst>
                <a:gd name="T0" fmla="*/ 0 w 18"/>
                <a:gd name="T1" fmla="*/ 24 h 24"/>
                <a:gd name="T2" fmla="*/ 6 w 18"/>
                <a:gd name="T3" fmla="*/ 12 h 24"/>
                <a:gd name="T4" fmla="*/ 18 w 18"/>
                <a:gd name="T5" fmla="*/ 0 h 24"/>
                <a:gd name="T6" fmla="*/ 0 60000 65536"/>
                <a:gd name="T7" fmla="*/ 0 60000 65536"/>
                <a:gd name="T8" fmla="*/ 0 60000 65536"/>
                <a:gd name="T9" fmla="*/ 0 w 18"/>
                <a:gd name="T10" fmla="*/ 0 h 24"/>
                <a:gd name="T11" fmla="*/ 18 w 1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4">
                  <a:moveTo>
                    <a:pt x="0" y="24"/>
                  </a:moveTo>
                  <a:lnTo>
                    <a:pt x="6" y="12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10" name="Freeform 487"/>
            <p:cNvSpPr>
              <a:spLocks/>
            </p:cNvSpPr>
            <p:nvPr/>
          </p:nvSpPr>
          <p:spPr bwMode="auto">
            <a:xfrm>
              <a:off x="3564" y="1356"/>
              <a:ext cx="12" cy="18"/>
            </a:xfrm>
            <a:custGeom>
              <a:avLst/>
              <a:gdLst>
                <a:gd name="T0" fmla="*/ 0 w 12"/>
                <a:gd name="T1" fmla="*/ 18 h 18"/>
                <a:gd name="T2" fmla="*/ 6 w 12"/>
                <a:gd name="T3" fmla="*/ 6 h 18"/>
                <a:gd name="T4" fmla="*/ 12 w 12"/>
                <a:gd name="T5" fmla="*/ 0 h 18"/>
                <a:gd name="T6" fmla="*/ 0 60000 65536"/>
                <a:gd name="T7" fmla="*/ 0 60000 65536"/>
                <a:gd name="T8" fmla="*/ 0 60000 65536"/>
                <a:gd name="T9" fmla="*/ 0 w 12"/>
                <a:gd name="T10" fmla="*/ 0 h 18"/>
                <a:gd name="T11" fmla="*/ 12 w 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8">
                  <a:moveTo>
                    <a:pt x="0" y="18"/>
                  </a:moveTo>
                  <a:lnTo>
                    <a:pt x="6" y="6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11" name="Freeform 488"/>
            <p:cNvSpPr>
              <a:spLocks/>
            </p:cNvSpPr>
            <p:nvPr/>
          </p:nvSpPr>
          <p:spPr bwMode="auto">
            <a:xfrm>
              <a:off x="3576" y="1350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6 w 18"/>
                <a:gd name="T3" fmla="*/ 0 h 6"/>
                <a:gd name="T4" fmla="*/ 18 w 18"/>
                <a:gd name="T5" fmla="*/ 0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6"/>
                  </a:moveTo>
                  <a:lnTo>
                    <a:pt x="6" y="0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12" name="Line 489"/>
            <p:cNvSpPr>
              <a:spLocks noChangeShapeType="1"/>
            </p:cNvSpPr>
            <p:nvPr/>
          </p:nvSpPr>
          <p:spPr bwMode="auto">
            <a:xfrm>
              <a:off x="3594" y="1350"/>
              <a:ext cx="12" cy="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13" name="Line 490"/>
            <p:cNvSpPr>
              <a:spLocks noChangeShapeType="1"/>
            </p:cNvSpPr>
            <p:nvPr/>
          </p:nvSpPr>
          <p:spPr bwMode="auto">
            <a:xfrm>
              <a:off x="3606" y="1350"/>
              <a:ext cx="18" cy="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6716" name="Text Box 652"/>
          <p:cNvSpPr txBox="1">
            <a:spLocks noChangeArrowheads="1"/>
          </p:cNvSpPr>
          <p:nvPr/>
        </p:nvSpPr>
        <p:spPr bwMode="auto">
          <a:xfrm>
            <a:off x="1824038" y="914400"/>
            <a:ext cx="207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big k </a:t>
            </a:r>
            <a:r>
              <a:rPr lang="en-US" i="1"/>
              <a:t>= big KE</a:t>
            </a:r>
          </a:p>
        </p:txBody>
      </p:sp>
      <p:sp>
        <p:nvSpPr>
          <p:cNvPr id="216717" name="Text Box 653"/>
          <p:cNvSpPr txBox="1">
            <a:spLocks noChangeArrowheads="1"/>
          </p:cNvSpPr>
          <p:nvPr/>
        </p:nvSpPr>
        <p:spPr bwMode="auto">
          <a:xfrm>
            <a:off x="2365375" y="2357438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small k </a:t>
            </a:r>
            <a:r>
              <a:rPr lang="en-US" i="1"/>
              <a:t>= small KE</a:t>
            </a:r>
          </a:p>
        </p:txBody>
      </p:sp>
      <p:grpSp>
        <p:nvGrpSpPr>
          <p:cNvPr id="7" name="Group 659"/>
          <p:cNvGrpSpPr>
            <a:grpSpLocks/>
          </p:cNvGrpSpPr>
          <p:nvPr/>
        </p:nvGrpSpPr>
        <p:grpSpPr bwMode="auto">
          <a:xfrm>
            <a:off x="2339975" y="5718178"/>
            <a:ext cx="2470150" cy="928688"/>
            <a:chOff x="1474" y="3602"/>
            <a:chExt cx="1556" cy="585"/>
          </a:xfrm>
        </p:grpSpPr>
        <p:sp>
          <p:nvSpPr>
            <p:cNvPr id="61452" name="Text Box 654"/>
            <p:cNvSpPr txBox="1">
              <a:spLocks noChangeArrowheads="1"/>
            </p:cNvSpPr>
            <p:nvPr/>
          </p:nvSpPr>
          <p:spPr bwMode="auto">
            <a:xfrm>
              <a:off x="1474" y="3896"/>
              <a:ext cx="15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Curvature</a:t>
              </a:r>
              <a:r>
                <a:rPr lang="en-US" dirty="0" smtClean="0"/>
                <a:t> </a:t>
              </a:r>
              <a:r>
                <a:rPr lang="en-US" dirty="0" err="1" smtClean="0">
                  <a:latin typeface="Wingdings"/>
                  <a:ea typeface="Wingdings"/>
                  <a:cs typeface="Wingdings"/>
                </a:rPr>
                <a:t></a:t>
              </a:r>
              <a:r>
                <a:rPr lang="en-US" dirty="0" smtClean="0">
                  <a:sym typeface="Symbol" charset="2"/>
                </a:rPr>
                <a:t> </a:t>
              </a:r>
              <a:r>
                <a:rPr lang="en-US" dirty="0" err="1" smtClean="0">
                  <a:sym typeface="Symbol" charset="2"/>
                </a:rPr>
                <a:t>KE</a:t>
              </a:r>
              <a:endParaRPr lang="en-US" dirty="0">
                <a:sym typeface="Symbol" charset="2"/>
              </a:endParaRPr>
            </a:p>
          </p:txBody>
        </p:sp>
        <p:sp>
          <p:nvSpPr>
            <p:cNvPr id="61453" name="AutoShape 655"/>
            <p:cNvSpPr>
              <a:spLocks/>
            </p:cNvSpPr>
            <p:nvPr/>
          </p:nvSpPr>
          <p:spPr bwMode="auto">
            <a:xfrm rot="-5400000">
              <a:off x="2149" y="3260"/>
              <a:ext cx="389" cy="1073"/>
            </a:xfrm>
            <a:prstGeom prst="leftBrace">
              <a:avLst>
                <a:gd name="adj1" fmla="val 2298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450" name="Text Box 656"/>
          <p:cNvSpPr txBox="1">
            <a:spLocks noChangeArrowheads="1"/>
          </p:cNvSpPr>
          <p:nvPr/>
        </p:nvSpPr>
        <p:spPr bwMode="auto">
          <a:xfrm>
            <a:off x="855663" y="142081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61451" name="Text Box 657"/>
          <p:cNvSpPr txBox="1">
            <a:spLocks noChangeArrowheads="1"/>
          </p:cNvSpPr>
          <p:nvPr/>
        </p:nvSpPr>
        <p:spPr bwMode="auto">
          <a:xfrm>
            <a:off x="877888" y="2490788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46634E-7 L 0.74392 -0.0145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" y="-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0185E-6 L 0.71372 -0.01758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7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393700" y="131763"/>
            <a:ext cx="86185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Nanotechnology: how small (short) does a wire have to be</a:t>
            </a:r>
          </a:p>
          <a:p>
            <a:r>
              <a:rPr lang="en-US" b="1">
                <a:solidFill>
                  <a:srgbClr val="CC3300"/>
                </a:solidFill>
              </a:rPr>
              <a:t>before movement of electrons starts to depend on size </a:t>
            </a:r>
          </a:p>
          <a:p>
            <a:r>
              <a:rPr lang="en-US" b="1">
                <a:solidFill>
                  <a:srgbClr val="CC3300"/>
                </a:solidFill>
              </a:rPr>
              <a:t>and shape due to quantum effects?</a:t>
            </a:r>
            <a:endParaRPr lang="en-US"/>
          </a:p>
        </p:txBody>
      </p:sp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488950" y="1357313"/>
            <a:ext cx="8529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/>
              <a:t>Look at energy level spacing compared to thermal energy, kT= 1/40 eV at room temp.</a:t>
            </a:r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342900" y="2327275"/>
            <a:ext cx="817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solidFill>
                  <a:srgbClr val="CC3300"/>
                </a:solidFill>
              </a:rPr>
              <a:t>Calculate energy levels for electron in wire of length </a:t>
            </a:r>
            <a:r>
              <a:rPr lang="en-US" b="1" u="sng" dirty="0" err="1">
                <a:solidFill>
                  <a:srgbClr val="CC3300"/>
                </a:solidFill>
              </a:rPr>
              <a:t>L</a:t>
            </a:r>
            <a:r>
              <a:rPr lang="en-US" b="1" u="sng" dirty="0">
                <a:solidFill>
                  <a:srgbClr val="CC3300"/>
                </a:solidFill>
              </a:rPr>
              <a:t>. </a:t>
            </a:r>
          </a:p>
          <a:p>
            <a:r>
              <a:rPr lang="en-US" b="1" u="sng" dirty="0">
                <a:solidFill>
                  <a:srgbClr val="CC3300"/>
                </a:solidFill>
              </a:rPr>
              <a:t>Know spacing big for 1 atom, what </a:t>
            </a:r>
            <a:r>
              <a:rPr lang="en-US" b="1" u="sng" dirty="0" err="1">
                <a:solidFill>
                  <a:srgbClr val="CC3300"/>
                </a:solidFill>
              </a:rPr>
              <a:t>L</a:t>
            </a:r>
            <a:r>
              <a:rPr lang="en-US" b="1" u="sng" dirty="0">
                <a:solidFill>
                  <a:srgbClr val="CC3300"/>
                </a:solidFill>
              </a:rPr>
              <a:t> when ~1/40 eV?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04788" y="3276600"/>
            <a:ext cx="3554412" cy="1862138"/>
            <a:chOff x="457" y="2080"/>
            <a:chExt cx="2239" cy="1173"/>
          </a:xfrm>
        </p:grpSpPr>
        <p:sp>
          <p:nvSpPr>
            <p:cNvPr id="63498" name="Oval 5"/>
            <p:cNvSpPr>
              <a:spLocks noChangeArrowheads="1"/>
            </p:cNvSpPr>
            <p:nvPr/>
          </p:nvSpPr>
          <p:spPr bwMode="auto">
            <a:xfrm>
              <a:off x="1099" y="3170"/>
              <a:ext cx="83" cy="8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9" name="Line 6"/>
            <p:cNvSpPr>
              <a:spLocks noChangeShapeType="1"/>
            </p:cNvSpPr>
            <p:nvPr/>
          </p:nvSpPr>
          <p:spPr bwMode="auto">
            <a:xfrm>
              <a:off x="1078" y="3246"/>
              <a:ext cx="3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0" name="Line 7"/>
            <p:cNvSpPr>
              <a:spLocks noChangeShapeType="1"/>
            </p:cNvSpPr>
            <p:nvPr/>
          </p:nvSpPr>
          <p:spPr bwMode="auto">
            <a:xfrm>
              <a:off x="1039" y="2623"/>
              <a:ext cx="3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1" name="Line 8"/>
            <p:cNvSpPr>
              <a:spLocks noChangeShapeType="1"/>
            </p:cNvSpPr>
            <p:nvPr/>
          </p:nvSpPr>
          <p:spPr bwMode="auto">
            <a:xfrm>
              <a:off x="1023" y="2439"/>
              <a:ext cx="3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2" name="Line 9"/>
            <p:cNvSpPr>
              <a:spLocks noChangeShapeType="1"/>
            </p:cNvSpPr>
            <p:nvPr/>
          </p:nvSpPr>
          <p:spPr bwMode="auto">
            <a:xfrm>
              <a:off x="1080" y="2910"/>
              <a:ext cx="3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3" name="Rectangle 10"/>
            <p:cNvSpPr>
              <a:spLocks noChangeArrowheads="1"/>
            </p:cNvSpPr>
            <p:nvPr/>
          </p:nvSpPr>
          <p:spPr bwMode="auto">
            <a:xfrm>
              <a:off x="521" y="2080"/>
              <a:ext cx="2040" cy="22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4" name="Oval 11"/>
            <p:cNvSpPr>
              <a:spLocks noChangeArrowheads="1"/>
            </p:cNvSpPr>
            <p:nvPr/>
          </p:nvSpPr>
          <p:spPr bwMode="auto">
            <a:xfrm>
              <a:off x="1064" y="216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5" name="Text Box 12"/>
            <p:cNvSpPr txBox="1">
              <a:spLocks noChangeArrowheads="1"/>
            </p:cNvSpPr>
            <p:nvPr/>
          </p:nvSpPr>
          <p:spPr bwMode="auto">
            <a:xfrm>
              <a:off x="457" y="226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63506" name="Text Box 13"/>
            <p:cNvSpPr txBox="1">
              <a:spLocks noChangeArrowheads="1"/>
            </p:cNvSpPr>
            <p:nvPr/>
          </p:nvSpPr>
          <p:spPr bwMode="auto">
            <a:xfrm>
              <a:off x="2473" y="225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L</a:t>
              </a:r>
            </a:p>
          </p:txBody>
        </p:sp>
        <p:sp>
          <p:nvSpPr>
            <p:cNvPr id="63507" name="Text Box 14"/>
            <p:cNvSpPr txBox="1">
              <a:spLocks noChangeArrowheads="1"/>
            </p:cNvSpPr>
            <p:nvPr/>
          </p:nvSpPr>
          <p:spPr bwMode="auto">
            <a:xfrm>
              <a:off x="1287" y="2905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?</a:t>
              </a:r>
            </a:p>
          </p:txBody>
        </p:sp>
        <p:sp>
          <p:nvSpPr>
            <p:cNvPr id="63508" name="Line 15"/>
            <p:cNvSpPr>
              <a:spLocks noChangeShapeType="1"/>
            </p:cNvSpPr>
            <p:nvPr/>
          </p:nvSpPr>
          <p:spPr bwMode="auto">
            <a:xfrm flipV="1">
              <a:off x="762" y="2383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9" name="Text Box 16"/>
            <p:cNvSpPr txBox="1">
              <a:spLocks noChangeArrowheads="1"/>
            </p:cNvSpPr>
            <p:nvPr/>
          </p:nvSpPr>
          <p:spPr bwMode="auto">
            <a:xfrm>
              <a:off x="537" y="2583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E</a:t>
              </a:r>
            </a:p>
          </p:txBody>
        </p:sp>
      </p:grpSp>
      <p:sp>
        <p:nvSpPr>
          <p:cNvPr id="63495" name="Text Box 17"/>
          <p:cNvSpPr txBox="1">
            <a:spLocks noChangeArrowheads="1"/>
          </p:cNvSpPr>
          <p:nvPr/>
        </p:nvSpPr>
        <p:spPr bwMode="auto">
          <a:xfrm>
            <a:off x="4572000" y="5300663"/>
            <a:ext cx="4318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Figure out </a:t>
            </a:r>
            <a:r>
              <a:rPr lang="en-US" dirty="0" err="1"/>
              <a:t>V(x</a:t>
            </a:r>
            <a:r>
              <a:rPr lang="en-US" dirty="0"/>
              <a:t>), then figure out</a:t>
            </a:r>
          </a:p>
          <a:p>
            <a:r>
              <a:rPr lang="en-US" dirty="0"/>
              <a:t>how to solve, what solutions </a:t>
            </a:r>
          </a:p>
          <a:p>
            <a:r>
              <a:rPr lang="en-US" dirty="0"/>
              <a:t>mean physically.  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643313" y="3613150"/>
            <a:ext cx="5343525" cy="1566863"/>
            <a:chOff x="2295" y="2276"/>
            <a:chExt cx="3366" cy="987"/>
          </a:xfrm>
        </p:grpSpPr>
        <p:graphicFrame>
          <p:nvGraphicFramePr>
            <p:cNvPr id="63490" name="Object 2"/>
            <p:cNvGraphicFramePr>
              <a:graphicFrameLocks noChangeAspect="1"/>
            </p:cNvGraphicFramePr>
            <p:nvPr/>
          </p:nvGraphicFramePr>
          <p:xfrm>
            <a:off x="2295" y="2602"/>
            <a:ext cx="3366" cy="661"/>
          </p:xfrm>
          <a:graphic>
            <a:graphicData uri="http://schemas.openxmlformats.org/presentationml/2006/ole">
              <p:oleObj spid="_x0000_s129026" name="Equation" r:id="rId4" imgW="2133997" imgH="419497" progId="Equation.DSMT4">
                <p:embed/>
              </p:oleObj>
            </a:graphicData>
          </a:graphic>
        </p:graphicFrame>
        <p:sp>
          <p:nvSpPr>
            <p:cNvPr id="63497" name="Text Box 19"/>
            <p:cNvSpPr txBox="1">
              <a:spLocks noChangeArrowheads="1"/>
            </p:cNvSpPr>
            <p:nvPr/>
          </p:nvSpPr>
          <p:spPr bwMode="auto">
            <a:xfrm>
              <a:off x="2851" y="2276"/>
              <a:ext cx="28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Use time </a:t>
              </a:r>
              <a:r>
                <a:rPr lang="en-US" dirty="0" err="1"/>
                <a:t>independ</a:t>
              </a:r>
              <a:r>
                <a:rPr lang="en-US" dirty="0"/>
                <a:t>. </a:t>
              </a:r>
              <a:r>
                <a:rPr lang="en-US" dirty="0" err="1"/>
                <a:t>Schrod</a:t>
              </a:r>
              <a:r>
                <a:rPr lang="en-US" dirty="0"/>
                <a:t>. eq.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2049463" y="1358900"/>
            <a:ext cx="3238500" cy="3524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Oval 3"/>
          <p:cNvSpPr>
            <a:spLocks noChangeArrowheads="1"/>
          </p:cNvSpPr>
          <p:nvPr/>
        </p:nvSpPr>
        <p:spPr bwMode="auto">
          <a:xfrm>
            <a:off x="2911475" y="1487488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2171700" y="1987550"/>
            <a:ext cx="6270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Short copper wire, length </a:t>
            </a:r>
            <a:r>
              <a:rPr lang="en-US" dirty="0" err="1"/>
              <a:t>L</a:t>
            </a:r>
            <a:r>
              <a:rPr lang="en-US" dirty="0"/>
              <a:t>. </a:t>
            </a:r>
          </a:p>
          <a:p>
            <a:endParaRPr lang="en-US" sz="1200" dirty="0"/>
          </a:p>
          <a:p>
            <a:r>
              <a:rPr lang="en-US" dirty="0"/>
              <a:t> What is </a:t>
            </a:r>
            <a:r>
              <a:rPr lang="en-US" dirty="0" err="1"/>
              <a:t>V(x</a:t>
            </a:r>
            <a:r>
              <a:rPr lang="en-US" dirty="0"/>
              <a:t>)</a:t>
            </a:r>
            <a:r>
              <a:rPr lang="en-US" dirty="0" smtClean="0"/>
              <a:t>?</a:t>
            </a: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1947863" y="16510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5148263" y="162877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</a:t>
            </a:r>
          </a:p>
        </p:txBody>
      </p:sp>
      <p:sp>
        <p:nvSpPr>
          <p:cNvPr id="258055" name="Text Box 7"/>
          <p:cNvSpPr txBox="1">
            <a:spLocks noChangeArrowheads="1"/>
          </p:cNvSpPr>
          <p:nvPr/>
        </p:nvSpPr>
        <p:spPr bwMode="auto">
          <a:xfrm>
            <a:off x="351804" y="3365428"/>
            <a:ext cx="84304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Remember photoelectric effect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Took energy to kick electron out.  So wants to be inside wire.</a:t>
            </a:r>
          </a:p>
          <a:p>
            <a:r>
              <a:rPr lang="en-US" dirty="0" smtClean="0">
                <a:sym typeface="Symbol" charset="2"/>
              </a:rPr>
              <a:t>	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Symbol" charset="2"/>
              </a:rPr>
              <a:t>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>
                <a:sym typeface="Symbol" charset="2"/>
              </a:rPr>
              <a:t>inside is lower PE.  </a:t>
            </a:r>
            <a:endParaRPr lang="en-US" dirty="0" smtClean="0">
              <a:sym typeface="Symbol" charset="2"/>
            </a:endParaRPr>
          </a:p>
          <a:p>
            <a:endParaRPr lang="en-US" dirty="0" smtClean="0">
              <a:sym typeface="Symbol" charset="2"/>
            </a:endParaRPr>
          </a:p>
          <a:p>
            <a:r>
              <a:rPr lang="en-US" dirty="0" smtClean="0">
                <a:sym typeface="Symbol" charset="2"/>
              </a:rPr>
              <a:t>Everywhere </a:t>
            </a:r>
            <a:r>
              <a:rPr lang="en-US" dirty="0">
                <a:sym typeface="Symbol" charset="2"/>
              </a:rPr>
              <a:t>inside the same?</a:t>
            </a:r>
            <a:r>
              <a:rPr lang="en-US" dirty="0"/>
              <a:t> 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752475" y="166688"/>
          <a:ext cx="4937125" cy="969962"/>
        </p:xfrm>
        <a:graphic>
          <a:graphicData uri="http://schemas.openxmlformats.org/presentationml/2006/ole">
            <p:oleObj spid="_x0000_s131074" name="Equation" r:id="rId4" imgW="2133997" imgH="41949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58850" y="4395788"/>
            <a:ext cx="5276850" cy="3079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046163" y="246063"/>
            <a:ext cx="5178425" cy="3524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49300" y="1220788"/>
            <a:ext cx="1524000" cy="1600200"/>
            <a:chOff x="472" y="769"/>
            <a:chExt cx="960" cy="1008"/>
          </a:xfrm>
        </p:grpSpPr>
        <p:sp>
          <p:nvSpPr>
            <p:cNvPr id="32826" name="Oval 5"/>
            <p:cNvSpPr>
              <a:spLocks noChangeArrowheads="1"/>
            </p:cNvSpPr>
            <p:nvPr/>
          </p:nvSpPr>
          <p:spPr bwMode="auto">
            <a:xfrm>
              <a:off x="895" y="1660"/>
              <a:ext cx="104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+</a:t>
              </a:r>
            </a:p>
          </p:txBody>
        </p:sp>
        <p:sp>
          <p:nvSpPr>
            <p:cNvPr id="32827" name="Freeform 6"/>
            <p:cNvSpPr>
              <a:spLocks/>
            </p:cNvSpPr>
            <p:nvPr/>
          </p:nvSpPr>
          <p:spPr bwMode="auto">
            <a:xfrm>
              <a:off x="472" y="785"/>
              <a:ext cx="479" cy="825"/>
            </a:xfrm>
            <a:custGeom>
              <a:avLst/>
              <a:gdLst>
                <a:gd name="T0" fmla="*/ 0 w 479"/>
                <a:gd name="T1" fmla="*/ 6 h 825"/>
                <a:gd name="T2" fmla="*/ 132 w 479"/>
                <a:gd name="T3" fmla="*/ 13 h 825"/>
                <a:gd name="T4" fmla="*/ 271 w 479"/>
                <a:gd name="T5" fmla="*/ 82 h 825"/>
                <a:gd name="T6" fmla="*/ 389 w 479"/>
                <a:gd name="T7" fmla="*/ 325 h 825"/>
                <a:gd name="T8" fmla="*/ 479 w 479"/>
                <a:gd name="T9" fmla="*/ 825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9"/>
                <a:gd name="T16" fmla="*/ 0 h 825"/>
                <a:gd name="T17" fmla="*/ 479 w 479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9" h="825">
                  <a:moveTo>
                    <a:pt x="0" y="6"/>
                  </a:moveTo>
                  <a:cubicBezTo>
                    <a:pt x="43" y="3"/>
                    <a:pt x="87" y="0"/>
                    <a:pt x="132" y="13"/>
                  </a:cubicBezTo>
                  <a:cubicBezTo>
                    <a:pt x="177" y="26"/>
                    <a:pt x="228" y="30"/>
                    <a:pt x="271" y="82"/>
                  </a:cubicBezTo>
                  <a:cubicBezTo>
                    <a:pt x="314" y="134"/>
                    <a:pt x="354" y="201"/>
                    <a:pt x="389" y="325"/>
                  </a:cubicBezTo>
                  <a:cubicBezTo>
                    <a:pt x="424" y="449"/>
                    <a:pt x="463" y="745"/>
                    <a:pt x="479" y="8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8" name="Freeform 7"/>
            <p:cNvSpPr>
              <a:spLocks/>
            </p:cNvSpPr>
            <p:nvPr/>
          </p:nvSpPr>
          <p:spPr bwMode="auto">
            <a:xfrm flipH="1">
              <a:off x="953" y="769"/>
              <a:ext cx="479" cy="825"/>
            </a:xfrm>
            <a:custGeom>
              <a:avLst/>
              <a:gdLst>
                <a:gd name="T0" fmla="*/ 0 w 479"/>
                <a:gd name="T1" fmla="*/ 6 h 825"/>
                <a:gd name="T2" fmla="*/ 132 w 479"/>
                <a:gd name="T3" fmla="*/ 13 h 825"/>
                <a:gd name="T4" fmla="*/ 271 w 479"/>
                <a:gd name="T5" fmla="*/ 82 h 825"/>
                <a:gd name="T6" fmla="*/ 389 w 479"/>
                <a:gd name="T7" fmla="*/ 325 h 825"/>
                <a:gd name="T8" fmla="*/ 479 w 479"/>
                <a:gd name="T9" fmla="*/ 825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9"/>
                <a:gd name="T16" fmla="*/ 0 h 825"/>
                <a:gd name="T17" fmla="*/ 479 w 479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9" h="825">
                  <a:moveTo>
                    <a:pt x="0" y="6"/>
                  </a:moveTo>
                  <a:cubicBezTo>
                    <a:pt x="43" y="3"/>
                    <a:pt x="87" y="0"/>
                    <a:pt x="132" y="13"/>
                  </a:cubicBezTo>
                  <a:cubicBezTo>
                    <a:pt x="177" y="26"/>
                    <a:pt x="228" y="30"/>
                    <a:pt x="271" y="82"/>
                  </a:cubicBezTo>
                  <a:cubicBezTo>
                    <a:pt x="314" y="134"/>
                    <a:pt x="354" y="201"/>
                    <a:pt x="389" y="325"/>
                  </a:cubicBezTo>
                  <a:cubicBezTo>
                    <a:pt x="424" y="449"/>
                    <a:pt x="463" y="745"/>
                    <a:pt x="479" y="8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773" name="Line 8"/>
          <p:cNvSpPr>
            <a:spLocks noChangeShapeType="1"/>
          </p:cNvSpPr>
          <p:nvPr/>
        </p:nvSpPr>
        <p:spPr bwMode="auto">
          <a:xfrm flipV="1">
            <a:off x="385763" y="1255713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0" y="1531938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PE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020888" y="1192213"/>
            <a:ext cx="1524000" cy="1600200"/>
            <a:chOff x="472" y="769"/>
            <a:chExt cx="960" cy="1008"/>
          </a:xfrm>
        </p:grpSpPr>
        <p:sp>
          <p:nvSpPr>
            <p:cNvPr id="32823" name="Oval 11"/>
            <p:cNvSpPr>
              <a:spLocks noChangeArrowheads="1"/>
            </p:cNvSpPr>
            <p:nvPr/>
          </p:nvSpPr>
          <p:spPr bwMode="auto">
            <a:xfrm>
              <a:off x="895" y="1660"/>
              <a:ext cx="104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+</a:t>
              </a:r>
            </a:p>
          </p:txBody>
        </p:sp>
        <p:sp>
          <p:nvSpPr>
            <p:cNvPr id="32824" name="Freeform 12"/>
            <p:cNvSpPr>
              <a:spLocks/>
            </p:cNvSpPr>
            <p:nvPr/>
          </p:nvSpPr>
          <p:spPr bwMode="auto">
            <a:xfrm>
              <a:off x="472" y="785"/>
              <a:ext cx="479" cy="825"/>
            </a:xfrm>
            <a:custGeom>
              <a:avLst/>
              <a:gdLst>
                <a:gd name="T0" fmla="*/ 0 w 479"/>
                <a:gd name="T1" fmla="*/ 6 h 825"/>
                <a:gd name="T2" fmla="*/ 132 w 479"/>
                <a:gd name="T3" fmla="*/ 13 h 825"/>
                <a:gd name="T4" fmla="*/ 271 w 479"/>
                <a:gd name="T5" fmla="*/ 82 h 825"/>
                <a:gd name="T6" fmla="*/ 389 w 479"/>
                <a:gd name="T7" fmla="*/ 325 h 825"/>
                <a:gd name="T8" fmla="*/ 479 w 479"/>
                <a:gd name="T9" fmla="*/ 825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9"/>
                <a:gd name="T16" fmla="*/ 0 h 825"/>
                <a:gd name="T17" fmla="*/ 479 w 479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9" h="825">
                  <a:moveTo>
                    <a:pt x="0" y="6"/>
                  </a:moveTo>
                  <a:cubicBezTo>
                    <a:pt x="43" y="3"/>
                    <a:pt x="87" y="0"/>
                    <a:pt x="132" y="13"/>
                  </a:cubicBezTo>
                  <a:cubicBezTo>
                    <a:pt x="177" y="26"/>
                    <a:pt x="228" y="30"/>
                    <a:pt x="271" y="82"/>
                  </a:cubicBezTo>
                  <a:cubicBezTo>
                    <a:pt x="314" y="134"/>
                    <a:pt x="354" y="201"/>
                    <a:pt x="389" y="325"/>
                  </a:cubicBezTo>
                  <a:cubicBezTo>
                    <a:pt x="424" y="449"/>
                    <a:pt x="463" y="745"/>
                    <a:pt x="479" y="8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5" name="Freeform 13"/>
            <p:cNvSpPr>
              <a:spLocks/>
            </p:cNvSpPr>
            <p:nvPr/>
          </p:nvSpPr>
          <p:spPr bwMode="auto">
            <a:xfrm flipH="1">
              <a:off x="953" y="769"/>
              <a:ext cx="479" cy="825"/>
            </a:xfrm>
            <a:custGeom>
              <a:avLst/>
              <a:gdLst>
                <a:gd name="T0" fmla="*/ 0 w 479"/>
                <a:gd name="T1" fmla="*/ 6 h 825"/>
                <a:gd name="T2" fmla="*/ 132 w 479"/>
                <a:gd name="T3" fmla="*/ 13 h 825"/>
                <a:gd name="T4" fmla="*/ 271 w 479"/>
                <a:gd name="T5" fmla="*/ 82 h 825"/>
                <a:gd name="T6" fmla="*/ 389 w 479"/>
                <a:gd name="T7" fmla="*/ 325 h 825"/>
                <a:gd name="T8" fmla="*/ 479 w 479"/>
                <a:gd name="T9" fmla="*/ 825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9"/>
                <a:gd name="T16" fmla="*/ 0 h 825"/>
                <a:gd name="T17" fmla="*/ 479 w 479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9" h="825">
                  <a:moveTo>
                    <a:pt x="0" y="6"/>
                  </a:moveTo>
                  <a:cubicBezTo>
                    <a:pt x="43" y="3"/>
                    <a:pt x="87" y="0"/>
                    <a:pt x="132" y="13"/>
                  </a:cubicBezTo>
                  <a:cubicBezTo>
                    <a:pt x="177" y="26"/>
                    <a:pt x="228" y="30"/>
                    <a:pt x="271" y="82"/>
                  </a:cubicBezTo>
                  <a:cubicBezTo>
                    <a:pt x="314" y="134"/>
                    <a:pt x="354" y="201"/>
                    <a:pt x="389" y="325"/>
                  </a:cubicBezTo>
                  <a:cubicBezTo>
                    <a:pt x="424" y="449"/>
                    <a:pt x="463" y="745"/>
                    <a:pt x="479" y="8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536825" y="1190625"/>
            <a:ext cx="1524000" cy="1600200"/>
            <a:chOff x="472" y="769"/>
            <a:chExt cx="960" cy="1008"/>
          </a:xfrm>
        </p:grpSpPr>
        <p:sp>
          <p:nvSpPr>
            <p:cNvPr id="32820" name="Oval 15"/>
            <p:cNvSpPr>
              <a:spLocks noChangeArrowheads="1"/>
            </p:cNvSpPr>
            <p:nvPr/>
          </p:nvSpPr>
          <p:spPr bwMode="auto">
            <a:xfrm>
              <a:off x="895" y="1660"/>
              <a:ext cx="104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+</a:t>
              </a:r>
            </a:p>
          </p:txBody>
        </p:sp>
        <p:sp>
          <p:nvSpPr>
            <p:cNvPr id="32821" name="Freeform 16"/>
            <p:cNvSpPr>
              <a:spLocks/>
            </p:cNvSpPr>
            <p:nvPr/>
          </p:nvSpPr>
          <p:spPr bwMode="auto">
            <a:xfrm>
              <a:off x="472" y="785"/>
              <a:ext cx="479" cy="825"/>
            </a:xfrm>
            <a:custGeom>
              <a:avLst/>
              <a:gdLst>
                <a:gd name="T0" fmla="*/ 0 w 479"/>
                <a:gd name="T1" fmla="*/ 6 h 825"/>
                <a:gd name="T2" fmla="*/ 132 w 479"/>
                <a:gd name="T3" fmla="*/ 13 h 825"/>
                <a:gd name="T4" fmla="*/ 271 w 479"/>
                <a:gd name="T5" fmla="*/ 82 h 825"/>
                <a:gd name="T6" fmla="*/ 389 w 479"/>
                <a:gd name="T7" fmla="*/ 325 h 825"/>
                <a:gd name="T8" fmla="*/ 479 w 479"/>
                <a:gd name="T9" fmla="*/ 825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9"/>
                <a:gd name="T16" fmla="*/ 0 h 825"/>
                <a:gd name="T17" fmla="*/ 479 w 479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9" h="825">
                  <a:moveTo>
                    <a:pt x="0" y="6"/>
                  </a:moveTo>
                  <a:cubicBezTo>
                    <a:pt x="43" y="3"/>
                    <a:pt x="87" y="0"/>
                    <a:pt x="132" y="13"/>
                  </a:cubicBezTo>
                  <a:cubicBezTo>
                    <a:pt x="177" y="26"/>
                    <a:pt x="228" y="30"/>
                    <a:pt x="271" y="82"/>
                  </a:cubicBezTo>
                  <a:cubicBezTo>
                    <a:pt x="314" y="134"/>
                    <a:pt x="354" y="201"/>
                    <a:pt x="389" y="325"/>
                  </a:cubicBezTo>
                  <a:cubicBezTo>
                    <a:pt x="424" y="449"/>
                    <a:pt x="463" y="745"/>
                    <a:pt x="479" y="8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2" name="Freeform 17"/>
            <p:cNvSpPr>
              <a:spLocks/>
            </p:cNvSpPr>
            <p:nvPr/>
          </p:nvSpPr>
          <p:spPr bwMode="auto">
            <a:xfrm flipH="1">
              <a:off x="953" y="769"/>
              <a:ext cx="479" cy="825"/>
            </a:xfrm>
            <a:custGeom>
              <a:avLst/>
              <a:gdLst>
                <a:gd name="T0" fmla="*/ 0 w 479"/>
                <a:gd name="T1" fmla="*/ 6 h 825"/>
                <a:gd name="T2" fmla="*/ 132 w 479"/>
                <a:gd name="T3" fmla="*/ 13 h 825"/>
                <a:gd name="T4" fmla="*/ 271 w 479"/>
                <a:gd name="T5" fmla="*/ 82 h 825"/>
                <a:gd name="T6" fmla="*/ 389 w 479"/>
                <a:gd name="T7" fmla="*/ 325 h 825"/>
                <a:gd name="T8" fmla="*/ 479 w 479"/>
                <a:gd name="T9" fmla="*/ 825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9"/>
                <a:gd name="T16" fmla="*/ 0 h 825"/>
                <a:gd name="T17" fmla="*/ 479 w 479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9" h="825">
                  <a:moveTo>
                    <a:pt x="0" y="6"/>
                  </a:moveTo>
                  <a:cubicBezTo>
                    <a:pt x="43" y="3"/>
                    <a:pt x="87" y="0"/>
                    <a:pt x="132" y="13"/>
                  </a:cubicBezTo>
                  <a:cubicBezTo>
                    <a:pt x="177" y="26"/>
                    <a:pt x="228" y="30"/>
                    <a:pt x="271" y="82"/>
                  </a:cubicBezTo>
                  <a:cubicBezTo>
                    <a:pt x="314" y="134"/>
                    <a:pt x="354" y="201"/>
                    <a:pt x="389" y="325"/>
                  </a:cubicBezTo>
                  <a:cubicBezTo>
                    <a:pt x="424" y="449"/>
                    <a:pt x="463" y="745"/>
                    <a:pt x="479" y="8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019425" y="1177925"/>
            <a:ext cx="1524000" cy="1600200"/>
            <a:chOff x="472" y="769"/>
            <a:chExt cx="960" cy="1008"/>
          </a:xfrm>
        </p:grpSpPr>
        <p:sp>
          <p:nvSpPr>
            <p:cNvPr id="32817" name="Oval 19"/>
            <p:cNvSpPr>
              <a:spLocks noChangeArrowheads="1"/>
            </p:cNvSpPr>
            <p:nvPr/>
          </p:nvSpPr>
          <p:spPr bwMode="auto">
            <a:xfrm>
              <a:off x="895" y="1660"/>
              <a:ext cx="104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+</a:t>
              </a:r>
            </a:p>
          </p:txBody>
        </p:sp>
        <p:sp>
          <p:nvSpPr>
            <p:cNvPr id="32818" name="Freeform 20"/>
            <p:cNvSpPr>
              <a:spLocks/>
            </p:cNvSpPr>
            <p:nvPr/>
          </p:nvSpPr>
          <p:spPr bwMode="auto">
            <a:xfrm>
              <a:off x="472" y="785"/>
              <a:ext cx="479" cy="825"/>
            </a:xfrm>
            <a:custGeom>
              <a:avLst/>
              <a:gdLst>
                <a:gd name="T0" fmla="*/ 0 w 479"/>
                <a:gd name="T1" fmla="*/ 6 h 825"/>
                <a:gd name="T2" fmla="*/ 132 w 479"/>
                <a:gd name="T3" fmla="*/ 13 h 825"/>
                <a:gd name="T4" fmla="*/ 271 w 479"/>
                <a:gd name="T5" fmla="*/ 82 h 825"/>
                <a:gd name="T6" fmla="*/ 389 w 479"/>
                <a:gd name="T7" fmla="*/ 325 h 825"/>
                <a:gd name="T8" fmla="*/ 479 w 479"/>
                <a:gd name="T9" fmla="*/ 825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9"/>
                <a:gd name="T16" fmla="*/ 0 h 825"/>
                <a:gd name="T17" fmla="*/ 479 w 479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9" h="825">
                  <a:moveTo>
                    <a:pt x="0" y="6"/>
                  </a:moveTo>
                  <a:cubicBezTo>
                    <a:pt x="43" y="3"/>
                    <a:pt x="87" y="0"/>
                    <a:pt x="132" y="13"/>
                  </a:cubicBezTo>
                  <a:cubicBezTo>
                    <a:pt x="177" y="26"/>
                    <a:pt x="228" y="30"/>
                    <a:pt x="271" y="82"/>
                  </a:cubicBezTo>
                  <a:cubicBezTo>
                    <a:pt x="314" y="134"/>
                    <a:pt x="354" y="201"/>
                    <a:pt x="389" y="325"/>
                  </a:cubicBezTo>
                  <a:cubicBezTo>
                    <a:pt x="424" y="449"/>
                    <a:pt x="463" y="745"/>
                    <a:pt x="479" y="8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9" name="Freeform 21"/>
            <p:cNvSpPr>
              <a:spLocks/>
            </p:cNvSpPr>
            <p:nvPr/>
          </p:nvSpPr>
          <p:spPr bwMode="auto">
            <a:xfrm flipH="1">
              <a:off x="953" y="769"/>
              <a:ext cx="479" cy="825"/>
            </a:xfrm>
            <a:custGeom>
              <a:avLst/>
              <a:gdLst>
                <a:gd name="T0" fmla="*/ 0 w 479"/>
                <a:gd name="T1" fmla="*/ 6 h 825"/>
                <a:gd name="T2" fmla="*/ 132 w 479"/>
                <a:gd name="T3" fmla="*/ 13 h 825"/>
                <a:gd name="T4" fmla="*/ 271 w 479"/>
                <a:gd name="T5" fmla="*/ 82 h 825"/>
                <a:gd name="T6" fmla="*/ 389 w 479"/>
                <a:gd name="T7" fmla="*/ 325 h 825"/>
                <a:gd name="T8" fmla="*/ 479 w 479"/>
                <a:gd name="T9" fmla="*/ 825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9"/>
                <a:gd name="T16" fmla="*/ 0 h 825"/>
                <a:gd name="T17" fmla="*/ 479 w 479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9" h="825">
                  <a:moveTo>
                    <a:pt x="0" y="6"/>
                  </a:moveTo>
                  <a:cubicBezTo>
                    <a:pt x="43" y="3"/>
                    <a:pt x="87" y="0"/>
                    <a:pt x="132" y="13"/>
                  </a:cubicBezTo>
                  <a:cubicBezTo>
                    <a:pt x="177" y="26"/>
                    <a:pt x="228" y="30"/>
                    <a:pt x="271" y="82"/>
                  </a:cubicBezTo>
                  <a:cubicBezTo>
                    <a:pt x="314" y="134"/>
                    <a:pt x="354" y="201"/>
                    <a:pt x="389" y="325"/>
                  </a:cubicBezTo>
                  <a:cubicBezTo>
                    <a:pt x="424" y="449"/>
                    <a:pt x="463" y="745"/>
                    <a:pt x="479" y="8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3551238" y="1149350"/>
            <a:ext cx="1524000" cy="1600200"/>
            <a:chOff x="472" y="769"/>
            <a:chExt cx="960" cy="1008"/>
          </a:xfrm>
        </p:grpSpPr>
        <p:sp>
          <p:nvSpPr>
            <p:cNvPr id="32814" name="Oval 23"/>
            <p:cNvSpPr>
              <a:spLocks noChangeArrowheads="1"/>
            </p:cNvSpPr>
            <p:nvPr/>
          </p:nvSpPr>
          <p:spPr bwMode="auto">
            <a:xfrm>
              <a:off x="895" y="1660"/>
              <a:ext cx="104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+</a:t>
              </a:r>
            </a:p>
          </p:txBody>
        </p:sp>
        <p:sp>
          <p:nvSpPr>
            <p:cNvPr id="32815" name="Freeform 24"/>
            <p:cNvSpPr>
              <a:spLocks/>
            </p:cNvSpPr>
            <p:nvPr/>
          </p:nvSpPr>
          <p:spPr bwMode="auto">
            <a:xfrm>
              <a:off x="472" y="785"/>
              <a:ext cx="479" cy="825"/>
            </a:xfrm>
            <a:custGeom>
              <a:avLst/>
              <a:gdLst>
                <a:gd name="T0" fmla="*/ 0 w 479"/>
                <a:gd name="T1" fmla="*/ 6 h 825"/>
                <a:gd name="T2" fmla="*/ 132 w 479"/>
                <a:gd name="T3" fmla="*/ 13 h 825"/>
                <a:gd name="T4" fmla="*/ 271 w 479"/>
                <a:gd name="T5" fmla="*/ 82 h 825"/>
                <a:gd name="T6" fmla="*/ 389 w 479"/>
                <a:gd name="T7" fmla="*/ 325 h 825"/>
                <a:gd name="T8" fmla="*/ 479 w 479"/>
                <a:gd name="T9" fmla="*/ 825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9"/>
                <a:gd name="T16" fmla="*/ 0 h 825"/>
                <a:gd name="T17" fmla="*/ 479 w 479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9" h="825">
                  <a:moveTo>
                    <a:pt x="0" y="6"/>
                  </a:moveTo>
                  <a:cubicBezTo>
                    <a:pt x="43" y="3"/>
                    <a:pt x="87" y="0"/>
                    <a:pt x="132" y="13"/>
                  </a:cubicBezTo>
                  <a:cubicBezTo>
                    <a:pt x="177" y="26"/>
                    <a:pt x="228" y="30"/>
                    <a:pt x="271" y="82"/>
                  </a:cubicBezTo>
                  <a:cubicBezTo>
                    <a:pt x="314" y="134"/>
                    <a:pt x="354" y="201"/>
                    <a:pt x="389" y="325"/>
                  </a:cubicBezTo>
                  <a:cubicBezTo>
                    <a:pt x="424" y="449"/>
                    <a:pt x="463" y="745"/>
                    <a:pt x="479" y="8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6" name="Freeform 25"/>
            <p:cNvSpPr>
              <a:spLocks/>
            </p:cNvSpPr>
            <p:nvPr/>
          </p:nvSpPr>
          <p:spPr bwMode="auto">
            <a:xfrm flipH="1">
              <a:off x="953" y="769"/>
              <a:ext cx="479" cy="825"/>
            </a:xfrm>
            <a:custGeom>
              <a:avLst/>
              <a:gdLst>
                <a:gd name="T0" fmla="*/ 0 w 479"/>
                <a:gd name="T1" fmla="*/ 6 h 825"/>
                <a:gd name="T2" fmla="*/ 132 w 479"/>
                <a:gd name="T3" fmla="*/ 13 h 825"/>
                <a:gd name="T4" fmla="*/ 271 w 479"/>
                <a:gd name="T5" fmla="*/ 82 h 825"/>
                <a:gd name="T6" fmla="*/ 389 w 479"/>
                <a:gd name="T7" fmla="*/ 325 h 825"/>
                <a:gd name="T8" fmla="*/ 479 w 479"/>
                <a:gd name="T9" fmla="*/ 825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9"/>
                <a:gd name="T16" fmla="*/ 0 h 825"/>
                <a:gd name="T17" fmla="*/ 479 w 479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9" h="825">
                  <a:moveTo>
                    <a:pt x="0" y="6"/>
                  </a:moveTo>
                  <a:cubicBezTo>
                    <a:pt x="43" y="3"/>
                    <a:pt x="87" y="0"/>
                    <a:pt x="132" y="13"/>
                  </a:cubicBezTo>
                  <a:cubicBezTo>
                    <a:pt x="177" y="26"/>
                    <a:pt x="228" y="30"/>
                    <a:pt x="271" y="82"/>
                  </a:cubicBezTo>
                  <a:cubicBezTo>
                    <a:pt x="314" y="134"/>
                    <a:pt x="354" y="201"/>
                    <a:pt x="389" y="325"/>
                  </a:cubicBezTo>
                  <a:cubicBezTo>
                    <a:pt x="424" y="449"/>
                    <a:pt x="463" y="745"/>
                    <a:pt x="479" y="8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3946525" y="1136650"/>
            <a:ext cx="1524000" cy="1600200"/>
            <a:chOff x="472" y="769"/>
            <a:chExt cx="960" cy="1008"/>
          </a:xfrm>
        </p:grpSpPr>
        <p:sp>
          <p:nvSpPr>
            <p:cNvPr id="32811" name="Oval 27"/>
            <p:cNvSpPr>
              <a:spLocks noChangeArrowheads="1"/>
            </p:cNvSpPr>
            <p:nvPr/>
          </p:nvSpPr>
          <p:spPr bwMode="auto">
            <a:xfrm>
              <a:off x="895" y="1660"/>
              <a:ext cx="104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+</a:t>
              </a:r>
            </a:p>
          </p:txBody>
        </p:sp>
        <p:sp>
          <p:nvSpPr>
            <p:cNvPr id="32812" name="Freeform 28"/>
            <p:cNvSpPr>
              <a:spLocks/>
            </p:cNvSpPr>
            <p:nvPr/>
          </p:nvSpPr>
          <p:spPr bwMode="auto">
            <a:xfrm>
              <a:off x="472" y="785"/>
              <a:ext cx="479" cy="825"/>
            </a:xfrm>
            <a:custGeom>
              <a:avLst/>
              <a:gdLst>
                <a:gd name="T0" fmla="*/ 0 w 479"/>
                <a:gd name="T1" fmla="*/ 6 h 825"/>
                <a:gd name="T2" fmla="*/ 132 w 479"/>
                <a:gd name="T3" fmla="*/ 13 h 825"/>
                <a:gd name="T4" fmla="*/ 271 w 479"/>
                <a:gd name="T5" fmla="*/ 82 h 825"/>
                <a:gd name="T6" fmla="*/ 389 w 479"/>
                <a:gd name="T7" fmla="*/ 325 h 825"/>
                <a:gd name="T8" fmla="*/ 479 w 479"/>
                <a:gd name="T9" fmla="*/ 825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9"/>
                <a:gd name="T16" fmla="*/ 0 h 825"/>
                <a:gd name="T17" fmla="*/ 479 w 479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9" h="825">
                  <a:moveTo>
                    <a:pt x="0" y="6"/>
                  </a:moveTo>
                  <a:cubicBezTo>
                    <a:pt x="43" y="3"/>
                    <a:pt x="87" y="0"/>
                    <a:pt x="132" y="13"/>
                  </a:cubicBezTo>
                  <a:cubicBezTo>
                    <a:pt x="177" y="26"/>
                    <a:pt x="228" y="30"/>
                    <a:pt x="271" y="82"/>
                  </a:cubicBezTo>
                  <a:cubicBezTo>
                    <a:pt x="314" y="134"/>
                    <a:pt x="354" y="201"/>
                    <a:pt x="389" y="325"/>
                  </a:cubicBezTo>
                  <a:cubicBezTo>
                    <a:pt x="424" y="449"/>
                    <a:pt x="463" y="745"/>
                    <a:pt x="479" y="8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3" name="Freeform 29"/>
            <p:cNvSpPr>
              <a:spLocks/>
            </p:cNvSpPr>
            <p:nvPr/>
          </p:nvSpPr>
          <p:spPr bwMode="auto">
            <a:xfrm flipH="1">
              <a:off x="953" y="769"/>
              <a:ext cx="479" cy="825"/>
            </a:xfrm>
            <a:custGeom>
              <a:avLst/>
              <a:gdLst>
                <a:gd name="T0" fmla="*/ 0 w 479"/>
                <a:gd name="T1" fmla="*/ 6 h 825"/>
                <a:gd name="T2" fmla="*/ 132 w 479"/>
                <a:gd name="T3" fmla="*/ 13 h 825"/>
                <a:gd name="T4" fmla="*/ 271 w 479"/>
                <a:gd name="T5" fmla="*/ 82 h 825"/>
                <a:gd name="T6" fmla="*/ 389 w 479"/>
                <a:gd name="T7" fmla="*/ 325 h 825"/>
                <a:gd name="T8" fmla="*/ 479 w 479"/>
                <a:gd name="T9" fmla="*/ 825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9"/>
                <a:gd name="T16" fmla="*/ 0 h 825"/>
                <a:gd name="T17" fmla="*/ 479 w 479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9" h="825">
                  <a:moveTo>
                    <a:pt x="0" y="6"/>
                  </a:moveTo>
                  <a:cubicBezTo>
                    <a:pt x="43" y="3"/>
                    <a:pt x="87" y="0"/>
                    <a:pt x="132" y="13"/>
                  </a:cubicBezTo>
                  <a:cubicBezTo>
                    <a:pt x="177" y="26"/>
                    <a:pt x="228" y="30"/>
                    <a:pt x="271" y="82"/>
                  </a:cubicBezTo>
                  <a:cubicBezTo>
                    <a:pt x="314" y="134"/>
                    <a:pt x="354" y="201"/>
                    <a:pt x="389" y="325"/>
                  </a:cubicBezTo>
                  <a:cubicBezTo>
                    <a:pt x="424" y="449"/>
                    <a:pt x="463" y="745"/>
                    <a:pt x="479" y="8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4418013" y="1133475"/>
            <a:ext cx="1524000" cy="1600200"/>
            <a:chOff x="472" y="769"/>
            <a:chExt cx="960" cy="1008"/>
          </a:xfrm>
        </p:grpSpPr>
        <p:sp>
          <p:nvSpPr>
            <p:cNvPr id="32808" name="Oval 31"/>
            <p:cNvSpPr>
              <a:spLocks noChangeArrowheads="1"/>
            </p:cNvSpPr>
            <p:nvPr/>
          </p:nvSpPr>
          <p:spPr bwMode="auto">
            <a:xfrm>
              <a:off x="895" y="1660"/>
              <a:ext cx="104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+</a:t>
              </a:r>
            </a:p>
          </p:txBody>
        </p:sp>
        <p:sp>
          <p:nvSpPr>
            <p:cNvPr id="32809" name="Freeform 32"/>
            <p:cNvSpPr>
              <a:spLocks/>
            </p:cNvSpPr>
            <p:nvPr/>
          </p:nvSpPr>
          <p:spPr bwMode="auto">
            <a:xfrm>
              <a:off x="472" y="785"/>
              <a:ext cx="479" cy="825"/>
            </a:xfrm>
            <a:custGeom>
              <a:avLst/>
              <a:gdLst>
                <a:gd name="T0" fmla="*/ 0 w 479"/>
                <a:gd name="T1" fmla="*/ 6 h 825"/>
                <a:gd name="T2" fmla="*/ 132 w 479"/>
                <a:gd name="T3" fmla="*/ 13 h 825"/>
                <a:gd name="T4" fmla="*/ 271 w 479"/>
                <a:gd name="T5" fmla="*/ 82 h 825"/>
                <a:gd name="T6" fmla="*/ 389 w 479"/>
                <a:gd name="T7" fmla="*/ 325 h 825"/>
                <a:gd name="T8" fmla="*/ 479 w 479"/>
                <a:gd name="T9" fmla="*/ 825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9"/>
                <a:gd name="T16" fmla="*/ 0 h 825"/>
                <a:gd name="T17" fmla="*/ 479 w 479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9" h="825">
                  <a:moveTo>
                    <a:pt x="0" y="6"/>
                  </a:moveTo>
                  <a:cubicBezTo>
                    <a:pt x="43" y="3"/>
                    <a:pt x="87" y="0"/>
                    <a:pt x="132" y="13"/>
                  </a:cubicBezTo>
                  <a:cubicBezTo>
                    <a:pt x="177" y="26"/>
                    <a:pt x="228" y="30"/>
                    <a:pt x="271" y="82"/>
                  </a:cubicBezTo>
                  <a:cubicBezTo>
                    <a:pt x="314" y="134"/>
                    <a:pt x="354" y="201"/>
                    <a:pt x="389" y="325"/>
                  </a:cubicBezTo>
                  <a:cubicBezTo>
                    <a:pt x="424" y="449"/>
                    <a:pt x="463" y="745"/>
                    <a:pt x="479" y="8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0" name="Freeform 33"/>
            <p:cNvSpPr>
              <a:spLocks/>
            </p:cNvSpPr>
            <p:nvPr/>
          </p:nvSpPr>
          <p:spPr bwMode="auto">
            <a:xfrm flipH="1">
              <a:off x="953" y="769"/>
              <a:ext cx="479" cy="825"/>
            </a:xfrm>
            <a:custGeom>
              <a:avLst/>
              <a:gdLst>
                <a:gd name="T0" fmla="*/ 0 w 479"/>
                <a:gd name="T1" fmla="*/ 6 h 825"/>
                <a:gd name="T2" fmla="*/ 132 w 479"/>
                <a:gd name="T3" fmla="*/ 13 h 825"/>
                <a:gd name="T4" fmla="*/ 271 w 479"/>
                <a:gd name="T5" fmla="*/ 82 h 825"/>
                <a:gd name="T6" fmla="*/ 389 w 479"/>
                <a:gd name="T7" fmla="*/ 325 h 825"/>
                <a:gd name="T8" fmla="*/ 479 w 479"/>
                <a:gd name="T9" fmla="*/ 825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9"/>
                <a:gd name="T16" fmla="*/ 0 h 825"/>
                <a:gd name="T17" fmla="*/ 479 w 479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9" h="825">
                  <a:moveTo>
                    <a:pt x="0" y="6"/>
                  </a:moveTo>
                  <a:cubicBezTo>
                    <a:pt x="43" y="3"/>
                    <a:pt x="87" y="0"/>
                    <a:pt x="132" y="13"/>
                  </a:cubicBezTo>
                  <a:cubicBezTo>
                    <a:pt x="177" y="26"/>
                    <a:pt x="228" y="30"/>
                    <a:pt x="271" y="82"/>
                  </a:cubicBezTo>
                  <a:cubicBezTo>
                    <a:pt x="314" y="134"/>
                    <a:pt x="354" y="201"/>
                    <a:pt x="389" y="325"/>
                  </a:cubicBezTo>
                  <a:cubicBezTo>
                    <a:pt x="424" y="449"/>
                    <a:pt x="463" y="745"/>
                    <a:pt x="479" y="8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4933950" y="1131888"/>
            <a:ext cx="1524000" cy="1600200"/>
            <a:chOff x="472" y="769"/>
            <a:chExt cx="960" cy="1008"/>
          </a:xfrm>
        </p:grpSpPr>
        <p:sp>
          <p:nvSpPr>
            <p:cNvPr id="32805" name="Oval 35"/>
            <p:cNvSpPr>
              <a:spLocks noChangeArrowheads="1"/>
            </p:cNvSpPr>
            <p:nvPr/>
          </p:nvSpPr>
          <p:spPr bwMode="auto">
            <a:xfrm>
              <a:off x="895" y="1660"/>
              <a:ext cx="104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+</a:t>
              </a:r>
            </a:p>
          </p:txBody>
        </p:sp>
        <p:sp>
          <p:nvSpPr>
            <p:cNvPr id="32806" name="Freeform 36"/>
            <p:cNvSpPr>
              <a:spLocks/>
            </p:cNvSpPr>
            <p:nvPr/>
          </p:nvSpPr>
          <p:spPr bwMode="auto">
            <a:xfrm>
              <a:off x="472" y="785"/>
              <a:ext cx="479" cy="825"/>
            </a:xfrm>
            <a:custGeom>
              <a:avLst/>
              <a:gdLst>
                <a:gd name="T0" fmla="*/ 0 w 479"/>
                <a:gd name="T1" fmla="*/ 6 h 825"/>
                <a:gd name="T2" fmla="*/ 132 w 479"/>
                <a:gd name="T3" fmla="*/ 13 h 825"/>
                <a:gd name="T4" fmla="*/ 271 w 479"/>
                <a:gd name="T5" fmla="*/ 82 h 825"/>
                <a:gd name="T6" fmla="*/ 389 w 479"/>
                <a:gd name="T7" fmla="*/ 325 h 825"/>
                <a:gd name="T8" fmla="*/ 479 w 479"/>
                <a:gd name="T9" fmla="*/ 825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9"/>
                <a:gd name="T16" fmla="*/ 0 h 825"/>
                <a:gd name="T17" fmla="*/ 479 w 479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9" h="825">
                  <a:moveTo>
                    <a:pt x="0" y="6"/>
                  </a:moveTo>
                  <a:cubicBezTo>
                    <a:pt x="43" y="3"/>
                    <a:pt x="87" y="0"/>
                    <a:pt x="132" y="13"/>
                  </a:cubicBezTo>
                  <a:cubicBezTo>
                    <a:pt x="177" y="26"/>
                    <a:pt x="228" y="30"/>
                    <a:pt x="271" y="82"/>
                  </a:cubicBezTo>
                  <a:cubicBezTo>
                    <a:pt x="314" y="134"/>
                    <a:pt x="354" y="201"/>
                    <a:pt x="389" y="325"/>
                  </a:cubicBezTo>
                  <a:cubicBezTo>
                    <a:pt x="424" y="449"/>
                    <a:pt x="463" y="745"/>
                    <a:pt x="479" y="8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7" name="Freeform 37"/>
            <p:cNvSpPr>
              <a:spLocks/>
            </p:cNvSpPr>
            <p:nvPr/>
          </p:nvSpPr>
          <p:spPr bwMode="auto">
            <a:xfrm flipH="1">
              <a:off x="953" y="769"/>
              <a:ext cx="479" cy="825"/>
            </a:xfrm>
            <a:custGeom>
              <a:avLst/>
              <a:gdLst>
                <a:gd name="T0" fmla="*/ 0 w 479"/>
                <a:gd name="T1" fmla="*/ 6 h 825"/>
                <a:gd name="T2" fmla="*/ 132 w 479"/>
                <a:gd name="T3" fmla="*/ 13 h 825"/>
                <a:gd name="T4" fmla="*/ 271 w 479"/>
                <a:gd name="T5" fmla="*/ 82 h 825"/>
                <a:gd name="T6" fmla="*/ 389 w 479"/>
                <a:gd name="T7" fmla="*/ 325 h 825"/>
                <a:gd name="T8" fmla="*/ 479 w 479"/>
                <a:gd name="T9" fmla="*/ 825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9"/>
                <a:gd name="T16" fmla="*/ 0 h 825"/>
                <a:gd name="T17" fmla="*/ 479 w 479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9" h="825">
                  <a:moveTo>
                    <a:pt x="0" y="6"/>
                  </a:moveTo>
                  <a:cubicBezTo>
                    <a:pt x="43" y="3"/>
                    <a:pt x="87" y="0"/>
                    <a:pt x="132" y="13"/>
                  </a:cubicBezTo>
                  <a:cubicBezTo>
                    <a:pt x="177" y="26"/>
                    <a:pt x="228" y="30"/>
                    <a:pt x="271" y="82"/>
                  </a:cubicBezTo>
                  <a:cubicBezTo>
                    <a:pt x="314" y="134"/>
                    <a:pt x="354" y="201"/>
                    <a:pt x="389" y="325"/>
                  </a:cubicBezTo>
                  <a:cubicBezTo>
                    <a:pt x="424" y="449"/>
                    <a:pt x="463" y="745"/>
                    <a:pt x="479" y="8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5416550" y="1119188"/>
            <a:ext cx="1524000" cy="1600200"/>
            <a:chOff x="472" y="769"/>
            <a:chExt cx="960" cy="1008"/>
          </a:xfrm>
        </p:grpSpPr>
        <p:sp>
          <p:nvSpPr>
            <p:cNvPr id="32802" name="Oval 39"/>
            <p:cNvSpPr>
              <a:spLocks noChangeArrowheads="1"/>
            </p:cNvSpPr>
            <p:nvPr/>
          </p:nvSpPr>
          <p:spPr bwMode="auto">
            <a:xfrm>
              <a:off x="895" y="1660"/>
              <a:ext cx="104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+</a:t>
              </a:r>
            </a:p>
          </p:txBody>
        </p:sp>
        <p:sp>
          <p:nvSpPr>
            <p:cNvPr id="32803" name="Freeform 40"/>
            <p:cNvSpPr>
              <a:spLocks/>
            </p:cNvSpPr>
            <p:nvPr/>
          </p:nvSpPr>
          <p:spPr bwMode="auto">
            <a:xfrm>
              <a:off x="472" y="785"/>
              <a:ext cx="479" cy="825"/>
            </a:xfrm>
            <a:custGeom>
              <a:avLst/>
              <a:gdLst>
                <a:gd name="T0" fmla="*/ 0 w 479"/>
                <a:gd name="T1" fmla="*/ 6 h 825"/>
                <a:gd name="T2" fmla="*/ 132 w 479"/>
                <a:gd name="T3" fmla="*/ 13 h 825"/>
                <a:gd name="T4" fmla="*/ 271 w 479"/>
                <a:gd name="T5" fmla="*/ 82 h 825"/>
                <a:gd name="T6" fmla="*/ 389 w 479"/>
                <a:gd name="T7" fmla="*/ 325 h 825"/>
                <a:gd name="T8" fmla="*/ 479 w 479"/>
                <a:gd name="T9" fmla="*/ 825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9"/>
                <a:gd name="T16" fmla="*/ 0 h 825"/>
                <a:gd name="T17" fmla="*/ 479 w 479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9" h="825">
                  <a:moveTo>
                    <a:pt x="0" y="6"/>
                  </a:moveTo>
                  <a:cubicBezTo>
                    <a:pt x="43" y="3"/>
                    <a:pt x="87" y="0"/>
                    <a:pt x="132" y="13"/>
                  </a:cubicBezTo>
                  <a:cubicBezTo>
                    <a:pt x="177" y="26"/>
                    <a:pt x="228" y="30"/>
                    <a:pt x="271" y="82"/>
                  </a:cubicBezTo>
                  <a:cubicBezTo>
                    <a:pt x="314" y="134"/>
                    <a:pt x="354" y="201"/>
                    <a:pt x="389" y="325"/>
                  </a:cubicBezTo>
                  <a:cubicBezTo>
                    <a:pt x="424" y="449"/>
                    <a:pt x="463" y="745"/>
                    <a:pt x="479" y="8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4" name="Freeform 41"/>
            <p:cNvSpPr>
              <a:spLocks/>
            </p:cNvSpPr>
            <p:nvPr/>
          </p:nvSpPr>
          <p:spPr bwMode="auto">
            <a:xfrm flipH="1">
              <a:off x="953" y="769"/>
              <a:ext cx="479" cy="825"/>
            </a:xfrm>
            <a:custGeom>
              <a:avLst/>
              <a:gdLst>
                <a:gd name="T0" fmla="*/ 0 w 479"/>
                <a:gd name="T1" fmla="*/ 6 h 825"/>
                <a:gd name="T2" fmla="*/ 132 w 479"/>
                <a:gd name="T3" fmla="*/ 13 h 825"/>
                <a:gd name="T4" fmla="*/ 271 w 479"/>
                <a:gd name="T5" fmla="*/ 82 h 825"/>
                <a:gd name="T6" fmla="*/ 389 w 479"/>
                <a:gd name="T7" fmla="*/ 325 h 825"/>
                <a:gd name="T8" fmla="*/ 479 w 479"/>
                <a:gd name="T9" fmla="*/ 825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9"/>
                <a:gd name="T16" fmla="*/ 0 h 825"/>
                <a:gd name="T17" fmla="*/ 479 w 479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9" h="825">
                  <a:moveTo>
                    <a:pt x="0" y="6"/>
                  </a:moveTo>
                  <a:cubicBezTo>
                    <a:pt x="43" y="3"/>
                    <a:pt x="87" y="0"/>
                    <a:pt x="132" y="13"/>
                  </a:cubicBezTo>
                  <a:cubicBezTo>
                    <a:pt x="177" y="26"/>
                    <a:pt x="228" y="30"/>
                    <a:pt x="271" y="82"/>
                  </a:cubicBezTo>
                  <a:cubicBezTo>
                    <a:pt x="314" y="134"/>
                    <a:pt x="354" y="201"/>
                    <a:pt x="389" y="325"/>
                  </a:cubicBezTo>
                  <a:cubicBezTo>
                    <a:pt x="424" y="449"/>
                    <a:pt x="463" y="745"/>
                    <a:pt x="479" y="8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783" name="Text Box 42"/>
          <p:cNvSpPr txBox="1">
            <a:spLocks noChangeArrowheads="1"/>
          </p:cNvSpPr>
          <p:nvPr/>
        </p:nvSpPr>
        <p:spPr bwMode="auto">
          <a:xfrm>
            <a:off x="766763" y="2809875"/>
            <a:ext cx="1116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 atom</a:t>
            </a:r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3367088" y="2832100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many atoms</a:t>
            </a:r>
          </a:p>
        </p:txBody>
      </p:sp>
      <p:sp>
        <p:nvSpPr>
          <p:cNvPr id="8236" name="Freeform 44"/>
          <p:cNvSpPr>
            <a:spLocks/>
          </p:cNvSpPr>
          <p:nvPr/>
        </p:nvSpPr>
        <p:spPr bwMode="auto">
          <a:xfrm>
            <a:off x="473075" y="3427413"/>
            <a:ext cx="6621463" cy="1446212"/>
          </a:xfrm>
          <a:custGeom>
            <a:avLst/>
            <a:gdLst>
              <a:gd name="T0" fmla="*/ 254000 w 4171"/>
              <a:gd name="T1" fmla="*/ 252412 h 911"/>
              <a:gd name="T2" fmla="*/ 385763 w 4171"/>
              <a:gd name="T3" fmla="*/ 515937 h 911"/>
              <a:gd name="T4" fmla="*/ 550863 w 4171"/>
              <a:gd name="T5" fmla="*/ 1398587 h 911"/>
              <a:gd name="T6" fmla="*/ 639763 w 4171"/>
              <a:gd name="T7" fmla="*/ 1243012 h 911"/>
              <a:gd name="T8" fmla="*/ 760413 w 4171"/>
              <a:gd name="T9" fmla="*/ 1387475 h 911"/>
              <a:gd name="T10" fmla="*/ 893763 w 4171"/>
              <a:gd name="T11" fmla="*/ 1254125 h 911"/>
              <a:gd name="T12" fmla="*/ 992188 w 4171"/>
              <a:gd name="T13" fmla="*/ 1233487 h 911"/>
              <a:gd name="T14" fmla="*/ 1190625 w 4171"/>
              <a:gd name="T15" fmla="*/ 1276350 h 911"/>
              <a:gd name="T16" fmla="*/ 1300163 w 4171"/>
              <a:gd name="T17" fmla="*/ 1265237 h 911"/>
              <a:gd name="T18" fmla="*/ 1498600 w 4171"/>
              <a:gd name="T19" fmla="*/ 1276350 h 911"/>
              <a:gd name="T20" fmla="*/ 1663700 w 4171"/>
              <a:gd name="T21" fmla="*/ 1233487 h 911"/>
              <a:gd name="T22" fmla="*/ 1862138 w 4171"/>
              <a:gd name="T23" fmla="*/ 1233487 h 911"/>
              <a:gd name="T24" fmla="*/ 1984375 w 4171"/>
              <a:gd name="T25" fmla="*/ 1211262 h 911"/>
              <a:gd name="T26" fmla="*/ 2138363 w 4171"/>
              <a:gd name="T27" fmla="*/ 1354137 h 911"/>
              <a:gd name="T28" fmla="*/ 2379663 w 4171"/>
              <a:gd name="T29" fmla="*/ 1222375 h 911"/>
              <a:gd name="T30" fmla="*/ 2501900 w 4171"/>
              <a:gd name="T31" fmla="*/ 1265237 h 911"/>
              <a:gd name="T32" fmla="*/ 2678113 w 4171"/>
              <a:gd name="T33" fmla="*/ 1343025 h 911"/>
              <a:gd name="T34" fmla="*/ 2952750 w 4171"/>
              <a:gd name="T35" fmla="*/ 1320800 h 911"/>
              <a:gd name="T36" fmla="*/ 3151188 w 4171"/>
              <a:gd name="T37" fmla="*/ 1331912 h 911"/>
              <a:gd name="T38" fmla="*/ 3316288 w 4171"/>
              <a:gd name="T39" fmla="*/ 1211262 h 911"/>
              <a:gd name="T40" fmla="*/ 3481388 w 4171"/>
              <a:gd name="T41" fmla="*/ 1200150 h 911"/>
              <a:gd name="T42" fmla="*/ 3746500 w 4171"/>
              <a:gd name="T43" fmla="*/ 1166812 h 911"/>
              <a:gd name="T44" fmla="*/ 3967163 w 4171"/>
              <a:gd name="T45" fmla="*/ 1331912 h 911"/>
              <a:gd name="T46" fmla="*/ 4208463 w 4171"/>
              <a:gd name="T47" fmla="*/ 1200150 h 911"/>
              <a:gd name="T48" fmla="*/ 4462463 w 4171"/>
              <a:gd name="T49" fmla="*/ 1155700 h 911"/>
              <a:gd name="T50" fmla="*/ 4727575 w 4171"/>
              <a:gd name="T51" fmla="*/ 1287462 h 911"/>
              <a:gd name="T52" fmla="*/ 4870450 w 4171"/>
              <a:gd name="T53" fmla="*/ 1122362 h 911"/>
              <a:gd name="T54" fmla="*/ 5068888 w 4171"/>
              <a:gd name="T55" fmla="*/ 1309687 h 911"/>
              <a:gd name="T56" fmla="*/ 5299075 w 4171"/>
              <a:gd name="T57" fmla="*/ 1046162 h 911"/>
              <a:gd name="T58" fmla="*/ 5586413 w 4171"/>
              <a:gd name="T59" fmla="*/ 1046162 h 911"/>
              <a:gd name="T60" fmla="*/ 5773738 w 4171"/>
              <a:gd name="T61" fmla="*/ 1233487 h 911"/>
              <a:gd name="T62" fmla="*/ 6621463 w 4171"/>
              <a:gd name="T63" fmla="*/ 53975 h 9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171"/>
              <a:gd name="T97" fmla="*/ 0 h 911"/>
              <a:gd name="T98" fmla="*/ 4171 w 4171"/>
              <a:gd name="T99" fmla="*/ 911 h 91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171" h="911">
                <a:moveTo>
                  <a:pt x="0" y="159"/>
                </a:moveTo>
                <a:cubicBezTo>
                  <a:pt x="64" y="155"/>
                  <a:pt x="128" y="152"/>
                  <a:pt x="160" y="159"/>
                </a:cubicBezTo>
                <a:cubicBezTo>
                  <a:pt x="192" y="166"/>
                  <a:pt x="181" y="174"/>
                  <a:pt x="195" y="201"/>
                </a:cubicBezTo>
                <a:cubicBezTo>
                  <a:pt x="209" y="228"/>
                  <a:pt x="223" y="250"/>
                  <a:pt x="243" y="325"/>
                </a:cubicBezTo>
                <a:cubicBezTo>
                  <a:pt x="263" y="400"/>
                  <a:pt x="296" y="559"/>
                  <a:pt x="313" y="652"/>
                </a:cubicBezTo>
                <a:cubicBezTo>
                  <a:pt x="330" y="745"/>
                  <a:pt x="338" y="851"/>
                  <a:pt x="347" y="881"/>
                </a:cubicBezTo>
                <a:cubicBezTo>
                  <a:pt x="356" y="911"/>
                  <a:pt x="359" y="848"/>
                  <a:pt x="368" y="832"/>
                </a:cubicBezTo>
                <a:cubicBezTo>
                  <a:pt x="377" y="816"/>
                  <a:pt x="388" y="790"/>
                  <a:pt x="403" y="783"/>
                </a:cubicBezTo>
                <a:cubicBezTo>
                  <a:pt x="418" y="776"/>
                  <a:pt x="445" y="775"/>
                  <a:pt x="458" y="790"/>
                </a:cubicBezTo>
                <a:cubicBezTo>
                  <a:pt x="471" y="805"/>
                  <a:pt x="469" y="874"/>
                  <a:pt x="479" y="874"/>
                </a:cubicBezTo>
                <a:cubicBezTo>
                  <a:pt x="489" y="874"/>
                  <a:pt x="507" y="804"/>
                  <a:pt x="521" y="790"/>
                </a:cubicBezTo>
                <a:cubicBezTo>
                  <a:pt x="535" y="776"/>
                  <a:pt x="554" y="776"/>
                  <a:pt x="563" y="790"/>
                </a:cubicBezTo>
                <a:cubicBezTo>
                  <a:pt x="572" y="804"/>
                  <a:pt x="566" y="876"/>
                  <a:pt x="576" y="874"/>
                </a:cubicBezTo>
                <a:cubicBezTo>
                  <a:pt x="586" y="872"/>
                  <a:pt x="609" y="778"/>
                  <a:pt x="625" y="777"/>
                </a:cubicBezTo>
                <a:cubicBezTo>
                  <a:pt x="641" y="776"/>
                  <a:pt x="653" y="863"/>
                  <a:pt x="674" y="867"/>
                </a:cubicBezTo>
                <a:cubicBezTo>
                  <a:pt x="695" y="871"/>
                  <a:pt x="733" y="806"/>
                  <a:pt x="750" y="804"/>
                </a:cubicBezTo>
                <a:cubicBezTo>
                  <a:pt x="767" y="802"/>
                  <a:pt x="767" y="854"/>
                  <a:pt x="778" y="853"/>
                </a:cubicBezTo>
                <a:cubicBezTo>
                  <a:pt x="789" y="852"/>
                  <a:pt x="803" y="798"/>
                  <a:pt x="819" y="797"/>
                </a:cubicBezTo>
                <a:cubicBezTo>
                  <a:pt x="835" y="796"/>
                  <a:pt x="854" y="845"/>
                  <a:pt x="875" y="846"/>
                </a:cubicBezTo>
                <a:cubicBezTo>
                  <a:pt x="896" y="847"/>
                  <a:pt x="927" y="804"/>
                  <a:pt x="944" y="804"/>
                </a:cubicBezTo>
                <a:cubicBezTo>
                  <a:pt x="961" y="804"/>
                  <a:pt x="962" y="850"/>
                  <a:pt x="979" y="846"/>
                </a:cubicBezTo>
                <a:cubicBezTo>
                  <a:pt x="996" y="842"/>
                  <a:pt x="1026" y="777"/>
                  <a:pt x="1048" y="777"/>
                </a:cubicBezTo>
                <a:cubicBezTo>
                  <a:pt x="1070" y="777"/>
                  <a:pt x="1090" y="846"/>
                  <a:pt x="1111" y="846"/>
                </a:cubicBezTo>
                <a:cubicBezTo>
                  <a:pt x="1132" y="846"/>
                  <a:pt x="1157" y="776"/>
                  <a:pt x="1173" y="777"/>
                </a:cubicBezTo>
                <a:cubicBezTo>
                  <a:pt x="1189" y="778"/>
                  <a:pt x="1195" y="855"/>
                  <a:pt x="1208" y="853"/>
                </a:cubicBezTo>
                <a:cubicBezTo>
                  <a:pt x="1221" y="851"/>
                  <a:pt x="1229" y="772"/>
                  <a:pt x="1250" y="763"/>
                </a:cubicBezTo>
                <a:cubicBezTo>
                  <a:pt x="1271" y="754"/>
                  <a:pt x="1317" y="782"/>
                  <a:pt x="1333" y="797"/>
                </a:cubicBezTo>
                <a:cubicBezTo>
                  <a:pt x="1349" y="812"/>
                  <a:pt x="1331" y="857"/>
                  <a:pt x="1347" y="853"/>
                </a:cubicBezTo>
                <a:cubicBezTo>
                  <a:pt x="1363" y="849"/>
                  <a:pt x="1405" y="784"/>
                  <a:pt x="1430" y="770"/>
                </a:cubicBezTo>
                <a:cubicBezTo>
                  <a:pt x="1455" y="756"/>
                  <a:pt x="1486" y="755"/>
                  <a:pt x="1499" y="770"/>
                </a:cubicBezTo>
                <a:cubicBezTo>
                  <a:pt x="1512" y="785"/>
                  <a:pt x="1493" y="856"/>
                  <a:pt x="1506" y="860"/>
                </a:cubicBezTo>
                <a:cubicBezTo>
                  <a:pt x="1519" y="864"/>
                  <a:pt x="1555" y="811"/>
                  <a:pt x="1576" y="797"/>
                </a:cubicBezTo>
                <a:cubicBezTo>
                  <a:pt x="1597" y="783"/>
                  <a:pt x="1612" y="769"/>
                  <a:pt x="1631" y="777"/>
                </a:cubicBezTo>
                <a:cubicBezTo>
                  <a:pt x="1650" y="785"/>
                  <a:pt x="1663" y="844"/>
                  <a:pt x="1687" y="846"/>
                </a:cubicBezTo>
                <a:cubicBezTo>
                  <a:pt x="1711" y="848"/>
                  <a:pt x="1748" y="792"/>
                  <a:pt x="1777" y="790"/>
                </a:cubicBezTo>
                <a:cubicBezTo>
                  <a:pt x="1806" y="788"/>
                  <a:pt x="1833" y="838"/>
                  <a:pt x="1860" y="832"/>
                </a:cubicBezTo>
                <a:cubicBezTo>
                  <a:pt x="1887" y="826"/>
                  <a:pt x="1916" y="755"/>
                  <a:pt x="1937" y="756"/>
                </a:cubicBezTo>
                <a:cubicBezTo>
                  <a:pt x="1958" y="757"/>
                  <a:pt x="1969" y="838"/>
                  <a:pt x="1985" y="839"/>
                </a:cubicBezTo>
                <a:cubicBezTo>
                  <a:pt x="2001" y="840"/>
                  <a:pt x="2017" y="776"/>
                  <a:pt x="2034" y="763"/>
                </a:cubicBezTo>
                <a:cubicBezTo>
                  <a:pt x="2051" y="750"/>
                  <a:pt x="2074" y="749"/>
                  <a:pt x="2089" y="763"/>
                </a:cubicBezTo>
                <a:cubicBezTo>
                  <a:pt x="2104" y="777"/>
                  <a:pt x="2107" y="847"/>
                  <a:pt x="2124" y="846"/>
                </a:cubicBezTo>
                <a:cubicBezTo>
                  <a:pt x="2141" y="845"/>
                  <a:pt x="2168" y="757"/>
                  <a:pt x="2193" y="756"/>
                </a:cubicBezTo>
                <a:cubicBezTo>
                  <a:pt x="2218" y="755"/>
                  <a:pt x="2249" y="842"/>
                  <a:pt x="2277" y="839"/>
                </a:cubicBezTo>
                <a:cubicBezTo>
                  <a:pt x="2305" y="836"/>
                  <a:pt x="2337" y="738"/>
                  <a:pt x="2360" y="735"/>
                </a:cubicBezTo>
                <a:cubicBezTo>
                  <a:pt x="2383" y="732"/>
                  <a:pt x="2392" y="801"/>
                  <a:pt x="2415" y="818"/>
                </a:cubicBezTo>
                <a:cubicBezTo>
                  <a:pt x="2438" y="835"/>
                  <a:pt x="2473" y="854"/>
                  <a:pt x="2499" y="839"/>
                </a:cubicBezTo>
                <a:cubicBezTo>
                  <a:pt x="2525" y="824"/>
                  <a:pt x="2543" y="742"/>
                  <a:pt x="2568" y="728"/>
                </a:cubicBezTo>
                <a:cubicBezTo>
                  <a:pt x="2593" y="714"/>
                  <a:pt x="2628" y="737"/>
                  <a:pt x="2651" y="756"/>
                </a:cubicBezTo>
                <a:cubicBezTo>
                  <a:pt x="2674" y="775"/>
                  <a:pt x="2680" y="844"/>
                  <a:pt x="2707" y="839"/>
                </a:cubicBezTo>
                <a:cubicBezTo>
                  <a:pt x="2734" y="834"/>
                  <a:pt x="2774" y="746"/>
                  <a:pt x="2811" y="728"/>
                </a:cubicBezTo>
                <a:cubicBezTo>
                  <a:pt x="2848" y="710"/>
                  <a:pt x="2901" y="714"/>
                  <a:pt x="2929" y="728"/>
                </a:cubicBezTo>
                <a:cubicBezTo>
                  <a:pt x="2957" y="742"/>
                  <a:pt x="2968" y="788"/>
                  <a:pt x="2978" y="811"/>
                </a:cubicBezTo>
                <a:cubicBezTo>
                  <a:pt x="2988" y="834"/>
                  <a:pt x="2976" y="884"/>
                  <a:pt x="2991" y="867"/>
                </a:cubicBezTo>
                <a:cubicBezTo>
                  <a:pt x="3006" y="850"/>
                  <a:pt x="3042" y="722"/>
                  <a:pt x="3068" y="707"/>
                </a:cubicBezTo>
                <a:cubicBezTo>
                  <a:pt x="3094" y="692"/>
                  <a:pt x="3123" y="757"/>
                  <a:pt x="3144" y="777"/>
                </a:cubicBezTo>
                <a:cubicBezTo>
                  <a:pt x="3165" y="797"/>
                  <a:pt x="3169" y="835"/>
                  <a:pt x="3193" y="825"/>
                </a:cubicBezTo>
                <a:cubicBezTo>
                  <a:pt x="3217" y="815"/>
                  <a:pt x="3266" y="742"/>
                  <a:pt x="3290" y="714"/>
                </a:cubicBezTo>
                <a:cubicBezTo>
                  <a:pt x="3314" y="686"/>
                  <a:pt x="3314" y="645"/>
                  <a:pt x="3338" y="659"/>
                </a:cubicBezTo>
                <a:cubicBezTo>
                  <a:pt x="3362" y="673"/>
                  <a:pt x="3406" y="797"/>
                  <a:pt x="3436" y="797"/>
                </a:cubicBezTo>
                <a:cubicBezTo>
                  <a:pt x="3466" y="797"/>
                  <a:pt x="3497" y="688"/>
                  <a:pt x="3519" y="659"/>
                </a:cubicBezTo>
                <a:cubicBezTo>
                  <a:pt x="3541" y="630"/>
                  <a:pt x="3547" y="604"/>
                  <a:pt x="3567" y="624"/>
                </a:cubicBezTo>
                <a:cubicBezTo>
                  <a:pt x="3587" y="644"/>
                  <a:pt x="3614" y="860"/>
                  <a:pt x="3637" y="777"/>
                </a:cubicBezTo>
                <a:cubicBezTo>
                  <a:pt x="3660" y="694"/>
                  <a:pt x="3617" y="248"/>
                  <a:pt x="3706" y="124"/>
                </a:cubicBezTo>
                <a:cubicBezTo>
                  <a:pt x="3795" y="0"/>
                  <a:pt x="4094" y="49"/>
                  <a:pt x="4171" y="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7" name="Text Box 45"/>
          <p:cNvSpPr txBox="1">
            <a:spLocks noChangeArrowheads="1"/>
          </p:cNvSpPr>
          <p:nvPr/>
        </p:nvSpPr>
        <p:spPr bwMode="auto">
          <a:xfrm>
            <a:off x="6683375" y="3613150"/>
            <a:ext cx="19637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but lot of e’s</a:t>
            </a:r>
          </a:p>
          <a:p>
            <a:r>
              <a:rPr lang="en-US"/>
              <a:t>move around</a:t>
            </a:r>
          </a:p>
          <a:p>
            <a:r>
              <a:rPr lang="en-US"/>
              <a:t>to lowest PE</a:t>
            </a:r>
          </a:p>
        </p:txBody>
      </p:sp>
      <p:sp>
        <p:nvSpPr>
          <p:cNvPr id="8238" name="Oval 46"/>
          <p:cNvSpPr>
            <a:spLocks noChangeArrowheads="1"/>
          </p:cNvSpPr>
          <p:nvPr/>
        </p:nvSpPr>
        <p:spPr bwMode="auto">
          <a:xfrm>
            <a:off x="1498600" y="4703763"/>
            <a:ext cx="88900" cy="889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9" name="Oval 47"/>
          <p:cNvSpPr>
            <a:spLocks noChangeArrowheads="1"/>
          </p:cNvSpPr>
          <p:nvPr/>
        </p:nvSpPr>
        <p:spPr bwMode="auto">
          <a:xfrm>
            <a:off x="1187450" y="4713288"/>
            <a:ext cx="88900" cy="889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0" name="Oval 48"/>
          <p:cNvSpPr>
            <a:spLocks noChangeArrowheads="1"/>
          </p:cNvSpPr>
          <p:nvPr/>
        </p:nvSpPr>
        <p:spPr bwMode="auto">
          <a:xfrm>
            <a:off x="2200275" y="4656138"/>
            <a:ext cx="88900" cy="889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1" name="Oval 49"/>
          <p:cNvSpPr>
            <a:spLocks noChangeArrowheads="1"/>
          </p:cNvSpPr>
          <p:nvPr/>
        </p:nvSpPr>
        <p:spPr bwMode="auto">
          <a:xfrm>
            <a:off x="2573338" y="4708525"/>
            <a:ext cx="88900" cy="889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2" name="Oval 50"/>
          <p:cNvSpPr>
            <a:spLocks noChangeArrowheads="1"/>
          </p:cNvSpPr>
          <p:nvPr/>
        </p:nvSpPr>
        <p:spPr bwMode="auto">
          <a:xfrm>
            <a:off x="5192713" y="4662488"/>
            <a:ext cx="88900" cy="889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3" name="Oval 51"/>
          <p:cNvSpPr>
            <a:spLocks noChangeArrowheads="1"/>
          </p:cNvSpPr>
          <p:nvPr/>
        </p:nvSpPr>
        <p:spPr bwMode="auto">
          <a:xfrm>
            <a:off x="4364038" y="4672013"/>
            <a:ext cx="88900" cy="889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4" name="Oval 52"/>
          <p:cNvSpPr>
            <a:spLocks noChangeArrowheads="1"/>
          </p:cNvSpPr>
          <p:nvPr/>
        </p:nvSpPr>
        <p:spPr bwMode="auto">
          <a:xfrm>
            <a:off x="4725988" y="4648200"/>
            <a:ext cx="88900" cy="889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5" name="Oval 53"/>
          <p:cNvSpPr>
            <a:spLocks noChangeArrowheads="1"/>
          </p:cNvSpPr>
          <p:nvPr/>
        </p:nvSpPr>
        <p:spPr bwMode="auto">
          <a:xfrm>
            <a:off x="5507038" y="4648200"/>
            <a:ext cx="88900" cy="889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6" name="Oval 54"/>
          <p:cNvSpPr>
            <a:spLocks noChangeArrowheads="1"/>
          </p:cNvSpPr>
          <p:nvPr/>
        </p:nvSpPr>
        <p:spPr bwMode="auto">
          <a:xfrm>
            <a:off x="5891213" y="4591050"/>
            <a:ext cx="88900" cy="889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7" name="Text Box 55"/>
          <p:cNvSpPr txBox="1">
            <a:spLocks noChangeArrowheads="1"/>
          </p:cNvSpPr>
          <p:nvPr/>
        </p:nvSpPr>
        <p:spPr bwMode="auto">
          <a:xfrm>
            <a:off x="514350" y="4979988"/>
            <a:ext cx="8443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repel other electrons = potential energy near that spot higher.</a:t>
            </a:r>
          </a:p>
        </p:txBody>
      </p:sp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536575" y="5387975"/>
            <a:ext cx="82892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s </a:t>
            </a:r>
            <a:r>
              <a:rPr lang="en-US" dirty="0"/>
              <a:t>more electrons fill in, potential energy for later ones gets</a:t>
            </a:r>
          </a:p>
          <a:p>
            <a:r>
              <a:rPr lang="en-US" dirty="0"/>
              <a:t>flatter and flatter.  For top ones, is VERY flat.  </a:t>
            </a:r>
          </a:p>
        </p:txBody>
      </p: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1387475" y="1214438"/>
            <a:ext cx="1524000" cy="1600200"/>
            <a:chOff x="472" y="769"/>
            <a:chExt cx="960" cy="1008"/>
          </a:xfrm>
        </p:grpSpPr>
        <p:sp>
          <p:nvSpPr>
            <p:cNvPr id="32799" name="Oval 58"/>
            <p:cNvSpPr>
              <a:spLocks noChangeArrowheads="1"/>
            </p:cNvSpPr>
            <p:nvPr/>
          </p:nvSpPr>
          <p:spPr bwMode="auto">
            <a:xfrm>
              <a:off x="895" y="1660"/>
              <a:ext cx="104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+</a:t>
              </a:r>
            </a:p>
          </p:txBody>
        </p:sp>
        <p:sp>
          <p:nvSpPr>
            <p:cNvPr id="32800" name="Freeform 59"/>
            <p:cNvSpPr>
              <a:spLocks/>
            </p:cNvSpPr>
            <p:nvPr/>
          </p:nvSpPr>
          <p:spPr bwMode="auto">
            <a:xfrm>
              <a:off x="472" y="785"/>
              <a:ext cx="479" cy="825"/>
            </a:xfrm>
            <a:custGeom>
              <a:avLst/>
              <a:gdLst>
                <a:gd name="T0" fmla="*/ 0 w 479"/>
                <a:gd name="T1" fmla="*/ 6 h 825"/>
                <a:gd name="T2" fmla="*/ 132 w 479"/>
                <a:gd name="T3" fmla="*/ 13 h 825"/>
                <a:gd name="T4" fmla="*/ 271 w 479"/>
                <a:gd name="T5" fmla="*/ 82 h 825"/>
                <a:gd name="T6" fmla="*/ 389 w 479"/>
                <a:gd name="T7" fmla="*/ 325 h 825"/>
                <a:gd name="T8" fmla="*/ 479 w 479"/>
                <a:gd name="T9" fmla="*/ 825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9"/>
                <a:gd name="T16" fmla="*/ 0 h 825"/>
                <a:gd name="T17" fmla="*/ 479 w 479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9" h="825">
                  <a:moveTo>
                    <a:pt x="0" y="6"/>
                  </a:moveTo>
                  <a:cubicBezTo>
                    <a:pt x="43" y="3"/>
                    <a:pt x="87" y="0"/>
                    <a:pt x="132" y="13"/>
                  </a:cubicBezTo>
                  <a:cubicBezTo>
                    <a:pt x="177" y="26"/>
                    <a:pt x="228" y="30"/>
                    <a:pt x="271" y="82"/>
                  </a:cubicBezTo>
                  <a:cubicBezTo>
                    <a:pt x="314" y="134"/>
                    <a:pt x="354" y="201"/>
                    <a:pt x="389" y="325"/>
                  </a:cubicBezTo>
                  <a:cubicBezTo>
                    <a:pt x="424" y="449"/>
                    <a:pt x="463" y="745"/>
                    <a:pt x="479" y="8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1" name="Freeform 60"/>
            <p:cNvSpPr>
              <a:spLocks/>
            </p:cNvSpPr>
            <p:nvPr/>
          </p:nvSpPr>
          <p:spPr bwMode="auto">
            <a:xfrm flipH="1">
              <a:off x="953" y="769"/>
              <a:ext cx="479" cy="825"/>
            </a:xfrm>
            <a:custGeom>
              <a:avLst/>
              <a:gdLst>
                <a:gd name="T0" fmla="*/ 0 w 479"/>
                <a:gd name="T1" fmla="*/ 6 h 825"/>
                <a:gd name="T2" fmla="*/ 132 w 479"/>
                <a:gd name="T3" fmla="*/ 13 h 825"/>
                <a:gd name="T4" fmla="*/ 271 w 479"/>
                <a:gd name="T5" fmla="*/ 82 h 825"/>
                <a:gd name="T6" fmla="*/ 389 w 479"/>
                <a:gd name="T7" fmla="*/ 325 h 825"/>
                <a:gd name="T8" fmla="*/ 479 w 479"/>
                <a:gd name="T9" fmla="*/ 825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9"/>
                <a:gd name="T16" fmla="*/ 0 h 825"/>
                <a:gd name="T17" fmla="*/ 479 w 479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9" h="825">
                  <a:moveTo>
                    <a:pt x="0" y="6"/>
                  </a:moveTo>
                  <a:cubicBezTo>
                    <a:pt x="43" y="3"/>
                    <a:pt x="87" y="0"/>
                    <a:pt x="132" y="13"/>
                  </a:cubicBezTo>
                  <a:cubicBezTo>
                    <a:pt x="177" y="26"/>
                    <a:pt x="228" y="30"/>
                    <a:pt x="271" y="82"/>
                  </a:cubicBezTo>
                  <a:cubicBezTo>
                    <a:pt x="314" y="134"/>
                    <a:pt x="354" y="201"/>
                    <a:pt x="389" y="325"/>
                  </a:cubicBezTo>
                  <a:cubicBezTo>
                    <a:pt x="424" y="449"/>
                    <a:pt x="463" y="745"/>
                    <a:pt x="479" y="8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235" grpId="0"/>
      <p:bldP spid="8236" grpId="0" animBg="1"/>
      <p:bldP spid="8237" grpId="0"/>
      <p:bldP spid="8238" grpId="0" animBg="1"/>
      <p:bldP spid="8239" grpId="0" animBg="1"/>
      <p:bldP spid="8240" grpId="0" animBg="1"/>
      <p:bldP spid="8241" grpId="0" animBg="1"/>
      <p:bldP spid="8242" grpId="0" animBg="1"/>
      <p:bldP spid="8243" grpId="0" animBg="1"/>
      <p:bldP spid="8244" grpId="0" animBg="1"/>
      <p:bldP spid="8245" grpId="0" animBg="1"/>
      <p:bldP spid="8246" grpId="0" animBg="1"/>
      <p:bldP spid="8247" grpId="0"/>
      <p:bldP spid="82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21EE3D-780F-A54C-9AB8-38A34529657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04800" y="685800"/>
            <a:ext cx="861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Today: Work </a:t>
            </a:r>
            <a:r>
              <a:rPr lang="en-US" dirty="0"/>
              <a:t>towards </a:t>
            </a:r>
            <a:r>
              <a:rPr lang="en-US" dirty="0" smtClean="0"/>
              <a:t>finding an </a:t>
            </a:r>
            <a:r>
              <a:rPr lang="en-US" dirty="0"/>
              <a:t>equation that describes the probability wave for</a:t>
            </a:r>
            <a:r>
              <a:rPr lang="en-US" dirty="0" smtClean="0"/>
              <a:t> a particle </a:t>
            </a:r>
            <a:r>
              <a:rPr lang="en-US" dirty="0"/>
              <a:t>in any situation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</a:t>
            </a:r>
            <a:endParaRPr lang="en-US" dirty="0"/>
          </a:p>
          <a:p>
            <a:r>
              <a:rPr lang="en-US" b="1" u="sng" dirty="0">
                <a:solidFill>
                  <a:srgbClr val="CC3300"/>
                </a:solidFill>
              </a:rPr>
              <a:t>Rest of </a:t>
            </a:r>
            <a:r>
              <a:rPr lang="en-US" b="1" u="sng" dirty="0" smtClean="0">
                <a:solidFill>
                  <a:srgbClr val="CC3300"/>
                </a:solidFill>
              </a:rPr>
              <a:t>QM: Solving </a:t>
            </a:r>
            <a:r>
              <a:rPr lang="en-US" b="1" u="sng" dirty="0">
                <a:solidFill>
                  <a:srgbClr val="CC3300"/>
                </a:solidFill>
              </a:rPr>
              <a:t>this differential </a:t>
            </a:r>
            <a:r>
              <a:rPr lang="en-US" b="1" u="sng" dirty="0" smtClean="0">
                <a:solidFill>
                  <a:srgbClr val="CC3300"/>
                </a:solidFill>
              </a:rPr>
              <a:t>equation for </a:t>
            </a:r>
            <a:r>
              <a:rPr lang="en-US" b="1" u="sng" dirty="0">
                <a:solidFill>
                  <a:srgbClr val="CC3300"/>
                </a:solidFill>
              </a:rPr>
              <a:t>various </a:t>
            </a:r>
            <a:r>
              <a:rPr lang="en-US" b="1" u="sng" dirty="0" smtClean="0">
                <a:solidFill>
                  <a:srgbClr val="CC3300"/>
                </a:solidFill>
              </a:rPr>
              <a:t>cases</a:t>
            </a:r>
            <a:r>
              <a:rPr lang="en-US" b="1" u="sng" dirty="0">
                <a:solidFill>
                  <a:srgbClr val="CC3300"/>
                </a:solidFill>
              </a:rPr>
              <a:t> </a:t>
            </a:r>
            <a:r>
              <a:rPr lang="en-US" b="1" u="sng" dirty="0" smtClean="0">
                <a:solidFill>
                  <a:srgbClr val="CC3300"/>
                </a:solidFill>
              </a:rPr>
              <a:t>and </a:t>
            </a:r>
            <a:r>
              <a:rPr lang="en-US" b="1" u="sng" dirty="0">
                <a:solidFill>
                  <a:srgbClr val="CC3300"/>
                </a:solidFill>
              </a:rPr>
              <a:t>using it to understand nature and technology</a:t>
            </a:r>
          </a:p>
          <a:p>
            <a:endParaRPr lang="en-US" b="1" u="sng" dirty="0">
              <a:solidFill>
                <a:srgbClr val="CC3300"/>
              </a:solidFill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58763" y="2970680"/>
            <a:ext cx="88852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Look at general aspects of wave equations …</a:t>
            </a:r>
            <a:endParaRPr lang="en-US" dirty="0" smtClean="0"/>
          </a:p>
          <a:p>
            <a:r>
              <a:rPr lang="en-US" dirty="0" smtClean="0"/>
              <a:t>…apply </a:t>
            </a:r>
            <a:r>
              <a:rPr lang="en-US" dirty="0"/>
              <a:t>to classical and quantum </a:t>
            </a:r>
            <a:r>
              <a:rPr lang="en-US" dirty="0" smtClean="0"/>
              <a:t>waves.</a:t>
            </a:r>
          </a:p>
          <a:p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 smtClean="0"/>
              <a:t>Start </a:t>
            </a:r>
            <a:r>
              <a:rPr lang="en-US" dirty="0"/>
              <a:t>by reviewing some classical wave </a:t>
            </a:r>
            <a:r>
              <a:rPr lang="en-US" dirty="0" smtClean="0"/>
              <a:t>equations. </a:t>
            </a:r>
          </a:p>
          <a:p>
            <a:pPr marL="457200" indent="-457200">
              <a:buAutoNum type="alphaUcPeriod"/>
            </a:pP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 smtClean="0"/>
              <a:t>Introduce Schrödinger equation.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00100" y="2016125"/>
            <a:ext cx="5549900" cy="636588"/>
            <a:chOff x="504" y="1270"/>
            <a:chExt cx="3496" cy="401"/>
          </a:xfrm>
        </p:grpSpPr>
        <p:sp>
          <p:nvSpPr>
            <p:cNvPr id="34829" name="Rectangle 10"/>
            <p:cNvSpPr>
              <a:spLocks noChangeArrowheads="1"/>
            </p:cNvSpPr>
            <p:nvPr/>
          </p:nvSpPr>
          <p:spPr bwMode="auto">
            <a:xfrm>
              <a:off x="569" y="1270"/>
              <a:ext cx="3338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0" name="Rectangle 11"/>
            <p:cNvSpPr>
              <a:spLocks noChangeArrowheads="1"/>
            </p:cNvSpPr>
            <p:nvPr/>
          </p:nvSpPr>
          <p:spPr bwMode="auto">
            <a:xfrm>
              <a:off x="504" y="1279"/>
              <a:ext cx="3496" cy="3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918338" y="2035061"/>
            <a:ext cx="5276850" cy="4286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046163" y="246063"/>
            <a:ext cx="5178425" cy="3524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V="1">
            <a:off x="385763" y="1255713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87325" y="1400175"/>
            <a:ext cx="550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PE for electrons with most PE. “On top”</a:t>
            </a:r>
          </a:p>
        </p:txBody>
      </p:sp>
      <p:sp>
        <p:nvSpPr>
          <p:cNvPr id="34822" name="Freeform 6"/>
          <p:cNvSpPr>
            <a:spLocks/>
          </p:cNvSpPr>
          <p:nvPr/>
        </p:nvSpPr>
        <p:spPr bwMode="auto">
          <a:xfrm>
            <a:off x="417513" y="1039813"/>
            <a:ext cx="6621462" cy="1446212"/>
          </a:xfrm>
          <a:custGeom>
            <a:avLst/>
            <a:gdLst>
              <a:gd name="T0" fmla="*/ 254000 w 4171"/>
              <a:gd name="T1" fmla="*/ 252412 h 911"/>
              <a:gd name="T2" fmla="*/ 385762 w 4171"/>
              <a:gd name="T3" fmla="*/ 515937 h 911"/>
              <a:gd name="T4" fmla="*/ 550862 w 4171"/>
              <a:gd name="T5" fmla="*/ 1398587 h 911"/>
              <a:gd name="T6" fmla="*/ 639762 w 4171"/>
              <a:gd name="T7" fmla="*/ 1243012 h 911"/>
              <a:gd name="T8" fmla="*/ 760412 w 4171"/>
              <a:gd name="T9" fmla="*/ 1387475 h 911"/>
              <a:gd name="T10" fmla="*/ 893762 w 4171"/>
              <a:gd name="T11" fmla="*/ 1254125 h 911"/>
              <a:gd name="T12" fmla="*/ 992187 w 4171"/>
              <a:gd name="T13" fmla="*/ 1233487 h 911"/>
              <a:gd name="T14" fmla="*/ 1190625 w 4171"/>
              <a:gd name="T15" fmla="*/ 1276350 h 911"/>
              <a:gd name="T16" fmla="*/ 1300162 w 4171"/>
              <a:gd name="T17" fmla="*/ 1265237 h 911"/>
              <a:gd name="T18" fmla="*/ 1498600 w 4171"/>
              <a:gd name="T19" fmla="*/ 1276350 h 911"/>
              <a:gd name="T20" fmla="*/ 1663700 w 4171"/>
              <a:gd name="T21" fmla="*/ 1233487 h 911"/>
              <a:gd name="T22" fmla="*/ 1862137 w 4171"/>
              <a:gd name="T23" fmla="*/ 1233487 h 911"/>
              <a:gd name="T24" fmla="*/ 1984375 w 4171"/>
              <a:gd name="T25" fmla="*/ 1211262 h 911"/>
              <a:gd name="T26" fmla="*/ 2138362 w 4171"/>
              <a:gd name="T27" fmla="*/ 1354137 h 911"/>
              <a:gd name="T28" fmla="*/ 2379662 w 4171"/>
              <a:gd name="T29" fmla="*/ 1222375 h 911"/>
              <a:gd name="T30" fmla="*/ 2501900 w 4171"/>
              <a:gd name="T31" fmla="*/ 1265237 h 911"/>
              <a:gd name="T32" fmla="*/ 2678112 w 4171"/>
              <a:gd name="T33" fmla="*/ 1343025 h 911"/>
              <a:gd name="T34" fmla="*/ 2952750 w 4171"/>
              <a:gd name="T35" fmla="*/ 1320800 h 911"/>
              <a:gd name="T36" fmla="*/ 3151187 w 4171"/>
              <a:gd name="T37" fmla="*/ 1331912 h 911"/>
              <a:gd name="T38" fmla="*/ 3316287 w 4171"/>
              <a:gd name="T39" fmla="*/ 1211262 h 911"/>
              <a:gd name="T40" fmla="*/ 3481387 w 4171"/>
              <a:gd name="T41" fmla="*/ 1200150 h 911"/>
              <a:gd name="T42" fmla="*/ 3746500 w 4171"/>
              <a:gd name="T43" fmla="*/ 1166812 h 911"/>
              <a:gd name="T44" fmla="*/ 3967162 w 4171"/>
              <a:gd name="T45" fmla="*/ 1331912 h 911"/>
              <a:gd name="T46" fmla="*/ 4208462 w 4171"/>
              <a:gd name="T47" fmla="*/ 1200150 h 911"/>
              <a:gd name="T48" fmla="*/ 4462462 w 4171"/>
              <a:gd name="T49" fmla="*/ 1155700 h 911"/>
              <a:gd name="T50" fmla="*/ 4727575 w 4171"/>
              <a:gd name="T51" fmla="*/ 1287462 h 911"/>
              <a:gd name="T52" fmla="*/ 4870450 w 4171"/>
              <a:gd name="T53" fmla="*/ 1122362 h 911"/>
              <a:gd name="T54" fmla="*/ 5068887 w 4171"/>
              <a:gd name="T55" fmla="*/ 1309687 h 911"/>
              <a:gd name="T56" fmla="*/ 5299075 w 4171"/>
              <a:gd name="T57" fmla="*/ 1046162 h 911"/>
              <a:gd name="T58" fmla="*/ 5586412 w 4171"/>
              <a:gd name="T59" fmla="*/ 1046162 h 911"/>
              <a:gd name="T60" fmla="*/ 5773737 w 4171"/>
              <a:gd name="T61" fmla="*/ 1233487 h 911"/>
              <a:gd name="T62" fmla="*/ 6621462 w 4171"/>
              <a:gd name="T63" fmla="*/ 53975 h 9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171"/>
              <a:gd name="T97" fmla="*/ 0 h 911"/>
              <a:gd name="T98" fmla="*/ 4171 w 4171"/>
              <a:gd name="T99" fmla="*/ 911 h 91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171" h="911">
                <a:moveTo>
                  <a:pt x="0" y="159"/>
                </a:moveTo>
                <a:cubicBezTo>
                  <a:pt x="64" y="155"/>
                  <a:pt x="128" y="152"/>
                  <a:pt x="160" y="159"/>
                </a:cubicBezTo>
                <a:cubicBezTo>
                  <a:pt x="192" y="166"/>
                  <a:pt x="181" y="174"/>
                  <a:pt x="195" y="201"/>
                </a:cubicBezTo>
                <a:cubicBezTo>
                  <a:pt x="209" y="228"/>
                  <a:pt x="223" y="250"/>
                  <a:pt x="243" y="325"/>
                </a:cubicBezTo>
                <a:cubicBezTo>
                  <a:pt x="263" y="400"/>
                  <a:pt x="296" y="559"/>
                  <a:pt x="313" y="652"/>
                </a:cubicBezTo>
                <a:cubicBezTo>
                  <a:pt x="330" y="745"/>
                  <a:pt x="338" y="851"/>
                  <a:pt x="347" y="881"/>
                </a:cubicBezTo>
                <a:cubicBezTo>
                  <a:pt x="356" y="911"/>
                  <a:pt x="359" y="848"/>
                  <a:pt x="368" y="832"/>
                </a:cubicBezTo>
                <a:cubicBezTo>
                  <a:pt x="377" y="816"/>
                  <a:pt x="388" y="790"/>
                  <a:pt x="403" y="783"/>
                </a:cubicBezTo>
                <a:cubicBezTo>
                  <a:pt x="418" y="776"/>
                  <a:pt x="445" y="775"/>
                  <a:pt x="458" y="790"/>
                </a:cubicBezTo>
                <a:cubicBezTo>
                  <a:pt x="471" y="805"/>
                  <a:pt x="469" y="874"/>
                  <a:pt x="479" y="874"/>
                </a:cubicBezTo>
                <a:cubicBezTo>
                  <a:pt x="489" y="874"/>
                  <a:pt x="507" y="804"/>
                  <a:pt x="521" y="790"/>
                </a:cubicBezTo>
                <a:cubicBezTo>
                  <a:pt x="535" y="776"/>
                  <a:pt x="554" y="776"/>
                  <a:pt x="563" y="790"/>
                </a:cubicBezTo>
                <a:cubicBezTo>
                  <a:pt x="572" y="804"/>
                  <a:pt x="566" y="876"/>
                  <a:pt x="576" y="874"/>
                </a:cubicBezTo>
                <a:cubicBezTo>
                  <a:pt x="586" y="872"/>
                  <a:pt x="609" y="778"/>
                  <a:pt x="625" y="777"/>
                </a:cubicBezTo>
                <a:cubicBezTo>
                  <a:pt x="641" y="776"/>
                  <a:pt x="653" y="863"/>
                  <a:pt x="674" y="867"/>
                </a:cubicBezTo>
                <a:cubicBezTo>
                  <a:pt x="695" y="871"/>
                  <a:pt x="733" y="806"/>
                  <a:pt x="750" y="804"/>
                </a:cubicBezTo>
                <a:cubicBezTo>
                  <a:pt x="767" y="802"/>
                  <a:pt x="767" y="854"/>
                  <a:pt x="778" y="853"/>
                </a:cubicBezTo>
                <a:cubicBezTo>
                  <a:pt x="789" y="852"/>
                  <a:pt x="803" y="798"/>
                  <a:pt x="819" y="797"/>
                </a:cubicBezTo>
                <a:cubicBezTo>
                  <a:pt x="835" y="796"/>
                  <a:pt x="854" y="845"/>
                  <a:pt x="875" y="846"/>
                </a:cubicBezTo>
                <a:cubicBezTo>
                  <a:pt x="896" y="847"/>
                  <a:pt x="927" y="804"/>
                  <a:pt x="944" y="804"/>
                </a:cubicBezTo>
                <a:cubicBezTo>
                  <a:pt x="961" y="804"/>
                  <a:pt x="962" y="850"/>
                  <a:pt x="979" y="846"/>
                </a:cubicBezTo>
                <a:cubicBezTo>
                  <a:pt x="996" y="842"/>
                  <a:pt x="1026" y="777"/>
                  <a:pt x="1048" y="777"/>
                </a:cubicBezTo>
                <a:cubicBezTo>
                  <a:pt x="1070" y="777"/>
                  <a:pt x="1090" y="846"/>
                  <a:pt x="1111" y="846"/>
                </a:cubicBezTo>
                <a:cubicBezTo>
                  <a:pt x="1132" y="846"/>
                  <a:pt x="1157" y="776"/>
                  <a:pt x="1173" y="777"/>
                </a:cubicBezTo>
                <a:cubicBezTo>
                  <a:pt x="1189" y="778"/>
                  <a:pt x="1195" y="855"/>
                  <a:pt x="1208" y="853"/>
                </a:cubicBezTo>
                <a:cubicBezTo>
                  <a:pt x="1221" y="851"/>
                  <a:pt x="1229" y="772"/>
                  <a:pt x="1250" y="763"/>
                </a:cubicBezTo>
                <a:cubicBezTo>
                  <a:pt x="1271" y="754"/>
                  <a:pt x="1317" y="782"/>
                  <a:pt x="1333" y="797"/>
                </a:cubicBezTo>
                <a:cubicBezTo>
                  <a:pt x="1349" y="812"/>
                  <a:pt x="1331" y="857"/>
                  <a:pt x="1347" y="853"/>
                </a:cubicBezTo>
                <a:cubicBezTo>
                  <a:pt x="1363" y="849"/>
                  <a:pt x="1405" y="784"/>
                  <a:pt x="1430" y="770"/>
                </a:cubicBezTo>
                <a:cubicBezTo>
                  <a:pt x="1455" y="756"/>
                  <a:pt x="1486" y="755"/>
                  <a:pt x="1499" y="770"/>
                </a:cubicBezTo>
                <a:cubicBezTo>
                  <a:pt x="1512" y="785"/>
                  <a:pt x="1493" y="856"/>
                  <a:pt x="1506" y="860"/>
                </a:cubicBezTo>
                <a:cubicBezTo>
                  <a:pt x="1519" y="864"/>
                  <a:pt x="1555" y="811"/>
                  <a:pt x="1576" y="797"/>
                </a:cubicBezTo>
                <a:cubicBezTo>
                  <a:pt x="1597" y="783"/>
                  <a:pt x="1612" y="769"/>
                  <a:pt x="1631" y="777"/>
                </a:cubicBezTo>
                <a:cubicBezTo>
                  <a:pt x="1650" y="785"/>
                  <a:pt x="1663" y="844"/>
                  <a:pt x="1687" y="846"/>
                </a:cubicBezTo>
                <a:cubicBezTo>
                  <a:pt x="1711" y="848"/>
                  <a:pt x="1748" y="792"/>
                  <a:pt x="1777" y="790"/>
                </a:cubicBezTo>
                <a:cubicBezTo>
                  <a:pt x="1806" y="788"/>
                  <a:pt x="1833" y="838"/>
                  <a:pt x="1860" y="832"/>
                </a:cubicBezTo>
                <a:cubicBezTo>
                  <a:pt x="1887" y="826"/>
                  <a:pt x="1916" y="755"/>
                  <a:pt x="1937" y="756"/>
                </a:cubicBezTo>
                <a:cubicBezTo>
                  <a:pt x="1958" y="757"/>
                  <a:pt x="1969" y="838"/>
                  <a:pt x="1985" y="839"/>
                </a:cubicBezTo>
                <a:cubicBezTo>
                  <a:pt x="2001" y="840"/>
                  <a:pt x="2017" y="776"/>
                  <a:pt x="2034" y="763"/>
                </a:cubicBezTo>
                <a:cubicBezTo>
                  <a:pt x="2051" y="750"/>
                  <a:pt x="2074" y="749"/>
                  <a:pt x="2089" y="763"/>
                </a:cubicBezTo>
                <a:cubicBezTo>
                  <a:pt x="2104" y="777"/>
                  <a:pt x="2107" y="847"/>
                  <a:pt x="2124" y="846"/>
                </a:cubicBezTo>
                <a:cubicBezTo>
                  <a:pt x="2141" y="845"/>
                  <a:pt x="2168" y="757"/>
                  <a:pt x="2193" y="756"/>
                </a:cubicBezTo>
                <a:cubicBezTo>
                  <a:pt x="2218" y="755"/>
                  <a:pt x="2249" y="842"/>
                  <a:pt x="2277" y="839"/>
                </a:cubicBezTo>
                <a:cubicBezTo>
                  <a:pt x="2305" y="836"/>
                  <a:pt x="2337" y="738"/>
                  <a:pt x="2360" y="735"/>
                </a:cubicBezTo>
                <a:cubicBezTo>
                  <a:pt x="2383" y="732"/>
                  <a:pt x="2392" y="801"/>
                  <a:pt x="2415" y="818"/>
                </a:cubicBezTo>
                <a:cubicBezTo>
                  <a:pt x="2438" y="835"/>
                  <a:pt x="2473" y="854"/>
                  <a:pt x="2499" y="839"/>
                </a:cubicBezTo>
                <a:cubicBezTo>
                  <a:pt x="2525" y="824"/>
                  <a:pt x="2543" y="742"/>
                  <a:pt x="2568" y="728"/>
                </a:cubicBezTo>
                <a:cubicBezTo>
                  <a:pt x="2593" y="714"/>
                  <a:pt x="2628" y="737"/>
                  <a:pt x="2651" y="756"/>
                </a:cubicBezTo>
                <a:cubicBezTo>
                  <a:pt x="2674" y="775"/>
                  <a:pt x="2680" y="844"/>
                  <a:pt x="2707" y="839"/>
                </a:cubicBezTo>
                <a:cubicBezTo>
                  <a:pt x="2734" y="834"/>
                  <a:pt x="2774" y="746"/>
                  <a:pt x="2811" y="728"/>
                </a:cubicBezTo>
                <a:cubicBezTo>
                  <a:pt x="2848" y="710"/>
                  <a:pt x="2901" y="714"/>
                  <a:pt x="2929" y="728"/>
                </a:cubicBezTo>
                <a:cubicBezTo>
                  <a:pt x="2957" y="742"/>
                  <a:pt x="2968" y="788"/>
                  <a:pt x="2978" y="811"/>
                </a:cubicBezTo>
                <a:cubicBezTo>
                  <a:pt x="2988" y="834"/>
                  <a:pt x="2976" y="884"/>
                  <a:pt x="2991" y="867"/>
                </a:cubicBezTo>
                <a:cubicBezTo>
                  <a:pt x="3006" y="850"/>
                  <a:pt x="3042" y="722"/>
                  <a:pt x="3068" y="707"/>
                </a:cubicBezTo>
                <a:cubicBezTo>
                  <a:pt x="3094" y="692"/>
                  <a:pt x="3123" y="757"/>
                  <a:pt x="3144" y="777"/>
                </a:cubicBezTo>
                <a:cubicBezTo>
                  <a:pt x="3165" y="797"/>
                  <a:pt x="3169" y="835"/>
                  <a:pt x="3193" y="825"/>
                </a:cubicBezTo>
                <a:cubicBezTo>
                  <a:pt x="3217" y="815"/>
                  <a:pt x="3266" y="742"/>
                  <a:pt x="3290" y="714"/>
                </a:cubicBezTo>
                <a:cubicBezTo>
                  <a:pt x="3314" y="686"/>
                  <a:pt x="3314" y="645"/>
                  <a:pt x="3338" y="659"/>
                </a:cubicBezTo>
                <a:cubicBezTo>
                  <a:pt x="3362" y="673"/>
                  <a:pt x="3406" y="797"/>
                  <a:pt x="3436" y="797"/>
                </a:cubicBezTo>
                <a:cubicBezTo>
                  <a:pt x="3466" y="797"/>
                  <a:pt x="3497" y="688"/>
                  <a:pt x="3519" y="659"/>
                </a:cubicBezTo>
                <a:cubicBezTo>
                  <a:pt x="3541" y="630"/>
                  <a:pt x="3547" y="604"/>
                  <a:pt x="3567" y="624"/>
                </a:cubicBezTo>
                <a:cubicBezTo>
                  <a:pt x="3587" y="644"/>
                  <a:pt x="3614" y="860"/>
                  <a:pt x="3637" y="777"/>
                </a:cubicBezTo>
                <a:cubicBezTo>
                  <a:pt x="3660" y="694"/>
                  <a:pt x="3617" y="248"/>
                  <a:pt x="3706" y="124"/>
                </a:cubicBezTo>
                <a:cubicBezTo>
                  <a:pt x="3795" y="0"/>
                  <a:pt x="4094" y="49"/>
                  <a:pt x="4171" y="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38138" y="3702050"/>
            <a:ext cx="82892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s </a:t>
            </a:r>
            <a:r>
              <a:rPr lang="en-US" dirty="0"/>
              <a:t>more electrons fill in, potential energy for later ones gets</a:t>
            </a:r>
          </a:p>
          <a:p>
            <a:r>
              <a:rPr lang="en-US" dirty="0"/>
              <a:t>flatter and flatter.  For top ones, is VERY flat.  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88988" y="2176349"/>
            <a:ext cx="557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+  +  +  +   +  +  +  +  +  +  +  +  +  +  + +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93700" y="4672013"/>
            <a:ext cx="73517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How could you find out how deep the pit is for the top</a:t>
            </a:r>
          </a:p>
          <a:p>
            <a:r>
              <a:rPr lang="en-US" dirty="0"/>
              <a:t>electrons in copper wire?  </a:t>
            </a:r>
          </a:p>
          <a:p>
            <a:endParaRPr lang="en-US" dirty="0"/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1266825" y="1884363"/>
            <a:ext cx="131763" cy="153987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52" grpId="0"/>
      <p:bldP spid="1025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046163" y="246063"/>
            <a:ext cx="5178425" cy="3524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 flipV="1">
            <a:off x="385763" y="1255713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87325" y="1400175"/>
            <a:ext cx="550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PE for electrons with most PE. “On top”</a:t>
            </a:r>
          </a:p>
        </p:txBody>
      </p:sp>
      <p:sp>
        <p:nvSpPr>
          <p:cNvPr id="36869" name="Freeform 5"/>
          <p:cNvSpPr>
            <a:spLocks/>
          </p:cNvSpPr>
          <p:nvPr/>
        </p:nvSpPr>
        <p:spPr bwMode="auto">
          <a:xfrm>
            <a:off x="417513" y="1039813"/>
            <a:ext cx="6621462" cy="1446212"/>
          </a:xfrm>
          <a:custGeom>
            <a:avLst/>
            <a:gdLst>
              <a:gd name="T0" fmla="*/ 254000 w 4171"/>
              <a:gd name="T1" fmla="*/ 252412 h 911"/>
              <a:gd name="T2" fmla="*/ 385762 w 4171"/>
              <a:gd name="T3" fmla="*/ 515937 h 911"/>
              <a:gd name="T4" fmla="*/ 550862 w 4171"/>
              <a:gd name="T5" fmla="*/ 1398587 h 911"/>
              <a:gd name="T6" fmla="*/ 639762 w 4171"/>
              <a:gd name="T7" fmla="*/ 1243012 h 911"/>
              <a:gd name="T8" fmla="*/ 760412 w 4171"/>
              <a:gd name="T9" fmla="*/ 1387475 h 911"/>
              <a:gd name="T10" fmla="*/ 893762 w 4171"/>
              <a:gd name="T11" fmla="*/ 1254125 h 911"/>
              <a:gd name="T12" fmla="*/ 992187 w 4171"/>
              <a:gd name="T13" fmla="*/ 1233487 h 911"/>
              <a:gd name="T14" fmla="*/ 1190625 w 4171"/>
              <a:gd name="T15" fmla="*/ 1276350 h 911"/>
              <a:gd name="T16" fmla="*/ 1300162 w 4171"/>
              <a:gd name="T17" fmla="*/ 1265237 h 911"/>
              <a:gd name="T18" fmla="*/ 1498600 w 4171"/>
              <a:gd name="T19" fmla="*/ 1276350 h 911"/>
              <a:gd name="T20" fmla="*/ 1663700 w 4171"/>
              <a:gd name="T21" fmla="*/ 1233487 h 911"/>
              <a:gd name="T22" fmla="*/ 1862137 w 4171"/>
              <a:gd name="T23" fmla="*/ 1233487 h 911"/>
              <a:gd name="T24" fmla="*/ 1984375 w 4171"/>
              <a:gd name="T25" fmla="*/ 1211262 h 911"/>
              <a:gd name="T26" fmla="*/ 2138362 w 4171"/>
              <a:gd name="T27" fmla="*/ 1354137 h 911"/>
              <a:gd name="T28" fmla="*/ 2379662 w 4171"/>
              <a:gd name="T29" fmla="*/ 1222375 h 911"/>
              <a:gd name="T30" fmla="*/ 2501900 w 4171"/>
              <a:gd name="T31" fmla="*/ 1265237 h 911"/>
              <a:gd name="T32" fmla="*/ 2678112 w 4171"/>
              <a:gd name="T33" fmla="*/ 1343025 h 911"/>
              <a:gd name="T34" fmla="*/ 2952750 w 4171"/>
              <a:gd name="T35" fmla="*/ 1320800 h 911"/>
              <a:gd name="T36" fmla="*/ 3151187 w 4171"/>
              <a:gd name="T37" fmla="*/ 1331912 h 911"/>
              <a:gd name="T38" fmla="*/ 3316287 w 4171"/>
              <a:gd name="T39" fmla="*/ 1211262 h 911"/>
              <a:gd name="T40" fmla="*/ 3481387 w 4171"/>
              <a:gd name="T41" fmla="*/ 1200150 h 911"/>
              <a:gd name="T42" fmla="*/ 3746500 w 4171"/>
              <a:gd name="T43" fmla="*/ 1166812 h 911"/>
              <a:gd name="T44" fmla="*/ 3967162 w 4171"/>
              <a:gd name="T45" fmla="*/ 1331912 h 911"/>
              <a:gd name="T46" fmla="*/ 4208462 w 4171"/>
              <a:gd name="T47" fmla="*/ 1200150 h 911"/>
              <a:gd name="T48" fmla="*/ 4462462 w 4171"/>
              <a:gd name="T49" fmla="*/ 1155700 h 911"/>
              <a:gd name="T50" fmla="*/ 4727575 w 4171"/>
              <a:gd name="T51" fmla="*/ 1287462 h 911"/>
              <a:gd name="T52" fmla="*/ 4870450 w 4171"/>
              <a:gd name="T53" fmla="*/ 1122362 h 911"/>
              <a:gd name="T54" fmla="*/ 5068887 w 4171"/>
              <a:gd name="T55" fmla="*/ 1309687 h 911"/>
              <a:gd name="T56" fmla="*/ 5299075 w 4171"/>
              <a:gd name="T57" fmla="*/ 1046162 h 911"/>
              <a:gd name="T58" fmla="*/ 5586412 w 4171"/>
              <a:gd name="T59" fmla="*/ 1046162 h 911"/>
              <a:gd name="T60" fmla="*/ 5773737 w 4171"/>
              <a:gd name="T61" fmla="*/ 1233487 h 911"/>
              <a:gd name="T62" fmla="*/ 6621462 w 4171"/>
              <a:gd name="T63" fmla="*/ 53975 h 9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171"/>
              <a:gd name="T97" fmla="*/ 0 h 911"/>
              <a:gd name="T98" fmla="*/ 4171 w 4171"/>
              <a:gd name="T99" fmla="*/ 911 h 91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171" h="911">
                <a:moveTo>
                  <a:pt x="0" y="159"/>
                </a:moveTo>
                <a:cubicBezTo>
                  <a:pt x="64" y="155"/>
                  <a:pt x="128" y="152"/>
                  <a:pt x="160" y="159"/>
                </a:cubicBezTo>
                <a:cubicBezTo>
                  <a:pt x="192" y="166"/>
                  <a:pt x="181" y="174"/>
                  <a:pt x="195" y="201"/>
                </a:cubicBezTo>
                <a:cubicBezTo>
                  <a:pt x="209" y="228"/>
                  <a:pt x="223" y="250"/>
                  <a:pt x="243" y="325"/>
                </a:cubicBezTo>
                <a:cubicBezTo>
                  <a:pt x="263" y="400"/>
                  <a:pt x="296" y="559"/>
                  <a:pt x="313" y="652"/>
                </a:cubicBezTo>
                <a:cubicBezTo>
                  <a:pt x="330" y="745"/>
                  <a:pt x="338" y="851"/>
                  <a:pt x="347" y="881"/>
                </a:cubicBezTo>
                <a:cubicBezTo>
                  <a:pt x="356" y="911"/>
                  <a:pt x="359" y="848"/>
                  <a:pt x="368" y="832"/>
                </a:cubicBezTo>
                <a:cubicBezTo>
                  <a:pt x="377" y="816"/>
                  <a:pt x="388" y="790"/>
                  <a:pt x="403" y="783"/>
                </a:cubicBezTo>
                <a:cubicBezTo>
                  <a:pt x="418" y="776"/>
                  <a:pt x="445" y="775"/>
                  <a:pt x="458" y="790"/>
                </a:cubicBezTo>
                <a:cubicBezTo>
                  <a:pt x="471" y="805"/>
                  <a:pt x="469" y="874"/>
                  <a:pt x="479" y="874"/>
                </a:cubicBezTo>
                <a:cubicBezTo>
                  <a:pt x="489" y="874"/>
                  <a:pt x="507" y="804"/>
                  <a:pt x="521" y="790"/>
                </a:cubicBezTo>
                <a:cubicBezTo>
                  <a:pt x="535" y="776"/>
                  <a:pt x="554" y="776"/>
                  <a:pt x="563" y="790"/>
                </a:cubicBezTo>
                <a:cubicBezTo>
                  <a:pt x="572" y="804"/>
                  <a:pt x="566" y="876"/>
                  <a:pt x="576" y="874"/>
                </a:cubicBezTo>
                <a:cubicBezTo>
                  <a:pt x="586" y="872"/>
                  <a:pt x="609" y="778"/>
                  <a:pt x="625" y="777"/>
                </a:cubicBezTo>
                <a:cubicBezTo>
                  <a:pt x="641" y="776"/>
                  <a:pt x="653" y="863"/>
                  <a:pt x="674" y="867"/>
                </a:cubicBezTo>
                <a:cubicBezTo>
                  <a:pt x="695" y="871"/>
                  <a:pt x="733" y="806"/>
                  <a:pt x="750" y="804"/>
                </a:cubicBezTo>
                <a:cubicBezTo>
                  <a:pt x="767" y="802"/>
                  <a:pt x="767" y="854"/>
                  <a:pt x="778" y="853"/>
                </a:cubicBezTo>
                <a:cubicBezTo>
                  <a:pt x="789" y="852"/>
                  <a:pt x="803" y="798"/>
                  <a:pt x="819" y="797"/>
                </a:cubicBezTo>
                <a:cubicBezTo>
                  <a:pt x="835" y="796"/>
                  <a:pt x="854" y="845"/>
                  <a:pt x="875" y="846"/>
                </a:cubicBezTo>
                <a:cubicBezTo>
                  <a:pt x="896" y="847"/>
                  <a:pt x="927" y="804"/>
                  <a:pt x="944" y="804"/>
                </a:cubicBezTo>
                <a:cubicBezTo>
                  <a:pt x="961" y="804"/>
                  <a:pt x="962" y="850"/>
                  <a:pt x="979" y="846"/>
                </a:cubicBezTo>
                <a:cubicBezTo>
                  <a:pt x="996" y="842"/>
                  <a:pt x="1026" y="777"/>
                  <a:pt x="1048" y="777"/>
                </a:cubicBezTo>
                <a:cubicBezTo>
                  <a:pt x="1070" y="777"/>
                  <a:pt x="1090" y="846"/>
                  <a:pt x="1111" y="846"/>
                </a:cubicBezTo>
                <a:cubicBezTo>
                  <a:pt x="1132" y="846"/>
                  <a:pt x="1157" y="776"/>
                  <a:pt x="1173" y="777"/>
                </a:cubicBezTo>
                <a:cubicBezTo>
                  <a:pt x="1189" y="778"/>
                  <a:pt x="1195" y="855"/>
                  <a:pt x="1208" y="853"/>
                </a:cubicBezTo>
                <a:cubicBezTo>
                  <a:pt x="1221" y="851"/>
                  <a:pt x="1229" y="772"/>
                  <a:pt x="1250" y="763"/>
                </a:cubicBezTo>
                <a:cubicBezTo>
                  <a:pt x="1271" y="754"/>
                  <a:pt x="1317" y="782"/>
                  <a:pt x="1333" y="797"/>
                </a:cubicBezTo>
                <a:cubicBezTo>
                  <a:pt x="1349" y="812"/>
                  <a:pt x="1331" y="857"/>
                  <a:pt x="1347" y="853"/>
                </a:cubicBezTo>
                <a:cubicBezTo>
                  <a:pt x="1363" y="849"/>
                  <a:pt x="1405" y="784"/>
                  <a:pt x="1430" y="770"/>
                </a:cubicBezTo>
                <a:cubicBezTo>
                  <a:pt x="1455" y="756"/>
                  <a:pt x="1486" y="755"/>
                  <a:pt x="1499" y="770"/>
                </a:cubicBezTo>
                <a:cubicBezTo>
                  <a:pt x="1512" y="785"/>
                  <a:pt x="1493" y="856"/>
                  <a:pt x="1506" y="860"/>
                </a:cubicBezTo>
                <a:cubicBezTo>
                  <a:pt x="1519" y="864"/>
                  <a:pt x="1555" y="811"/>
                  <a:pt x="1576" y="797"/>
                </a:cubicBezTo>
                <a:cubicBezTo>
                  <a:pt x="1597" y="783"/>
                  <a:pt x="1612" y="769"/>
                  <a:pt x="1631" y="777"/>
                </a:cubicBezTo>
                <a:cubicBezTo>
                  <a:pt x="1650" y="785"/>
                  <a:pt x="1663" y="844"/>
                  <a:pt x="1687" y="846"/>
                </a:cubicBezTo>
                <a:cubicBezTo>
                  <a:pt x="1711" y="848"/>
                  <a:pt x="1748" y="792"/>
                  <a:pt x="1777" y="790"/>
                </a:cubicBezTo>
                <a:cubicBezTo>
                  <a:pt x="1806" y="788"/>
                  <a:pt x="1833" y="838"/>
                  <a:pt x="1860" y="832"/>
                </a:cubicBezTo>
                <a:cubicBezTo>
                  <a:pt x="1887" y="826"/>
                  <a:pt x="1916" y="755"/>
                  <a:pt x="1937" y="756"/>
                </a:cubicBezTo>
                <a:cubicBezTo>
                  <a:pt x="1958" y="757"/>
                  <a:pt x="1969" y="838"/>
                  <a:pt x="1985" y="839"/>
                </a:cubicBezTo>
                <a:cubicBezTo>
                  <a:pt x="2001" y="840"/>
                  <a:pt x="2017" y="776"/>
                  <a:pt x="2034" y="763"/>
                </a:cubicBezTo>
                <a:cubicBezTo>
                  <a:pt x="2051" y="750"/>
                  <a:pt x="2074" y="749"/>
                  <a:pt x="2089" y="763"/>
                </a:cubicBezTo>
                <a:cubicBezTo>
                  <a:pt x="2104" y="777"/>
                  <a:pt x="2107" y="847"/>
                  <a:pt x="2124" y="846"/>
                </a:cubicBezTo>
                <a:cubicBezTo>
                  <a:pt x="2141" y="845"/>
                  <a:pt x="2168" y="757"/>
                  <a:pt x="2193" y="756"/>
                </a:cubicBezTo>
                <a:cubicBezTo>
                  <a:pt x="2218" y="755"/>
                  <a:pt x="2249" y="842"/>
                  <a:pt x="2277" y="839"/>
                </a:cubicBezTo>
                <a:cubicBezTo>
                  <a:pt x="2305" y="836"/>
                  <a:pt x="2337" y="738"/>
                  <a:pt x="2360" y="735"/>
                </a:cubicBezTo>
                <a:cubicBezTo>
                  <a:pt x="2383" y="732"/>
                  <a:pt x="2392" y="801"/>
                  <a:pt x="2415" y="818"/>
                </a:cubicBezTo>
                <a:cubicBezTo>
                  <a:pt x="2438" y="835"/>
                  <a:pt x="2473" y="854"/>
                  <a:pt x="2499" y="839"/>
                </a:cubicBezTo>
                <a:cubicBezTo>
                  <a:pt x="2525" y="824"/>
                  <a:pt x="2543" y="742"/>
                  <a:pt x="2568" y="728"/>
                </a:cubicBezTo>
                <a:cubicBezTo>
                  <a:pt x="2593" y="714"/>
                  <a:pt x="2628" y="737"/>
                  <a:pt x="2651" y="756"/>
                </a:cubicBezTo>
                <a:cubicBezTo>
                  <a:pt x="2674" y="775"/>
                  <a:pt x="2680" y="844"/>
                  <a:pt x="2707" y="839"/>
                </a:cubicBezTo>
                <a:cubicBezTo>
                  <a:pt x="2734" y="834"/>
                  <a:pt x="2774" y="746"/>
                  <a:pt x="2811" y="728"/>
                </a:cubicBezTo>
                <a:cubicBezTo>
                  <a:pt x="2848" y="710"/>
                  <a:pt x="2901" y="714"/>
                  <a:pt x="2929" y="728"/>
                </a:cubicBezTo>
                <a:cubicBezTo>
                  <a:pt x="2957" y="742"/>
                  <a:pt x="2968" y="788"/>
                  <a:pt x="2978" y="811"/>
                </a:cubicBezTo>
                <a:cubicBezTo>
                  <a:pt x="2988" y="834"/>
                  <a:pt x="2976" y="884"/>
                  <a:pt x="2991" y="867"/>
                </a:cubicBezTo>
                <a:cubicBezTo>
                  <a:pt x="3006" y="850"/>
                  <a:pt x="3042" y="722"/>
                  <a:pt x="3068" y="707"/>
                </a:cubicBezTo>
                <a:cubicBezTo>
                  <a:pt x="3094" y="692"/>
                  <a:pt x="3123" y="757"/>
                  <a:pt x="3144" y="777"/>
                </a:cubicBezTo>
                <a:cubicBezTo>
                  <a:pt x="3165" y="797"/>
                  <a:pt x="3169" y="835"/>
                  <a:pt x="3193" y="825"/>
                </a:cubicBezTo>
                <a:cubicBezTo>
                  <a:pt x="3217" y="815"/>
                  <a:pt x="3266" y="742"/>
                  <a:pt x="3290" y="714"/>
                </a:cubicBezTo>
                <a:cubicBezTo>
                  <a:pt x="3314" y="686"/>
                  <a:pt x="3314" y="645"/>
                  <a:pt x="3338" y="659"/>
                </a:cubicBezTo>
                <a:cubicBezTo>
                  <a:pt x="3362" y="673"/>
                  <a:pt x="3406" y="797"/>
                  <a:pt x="3436" y="797"/>
                </a:cubicBezTo>
                <a:cubicBezTo>
                  <a:pt x="3466" y="797"/>
                  <a:pt x="3497" y="688"/>
                  <a:pt x="3519" y="659"/>
                </a:cubicBezTo>
                <a:cubicBezTo>
                  <a:pt x="3541" y="630"/>
                  <a:pt x="3547" y="604"/>
                  <a:pt x="3567" y="624"/>
                </a:cubicBezTo>
                <a:cubicBezTo>
                  <a:pt x="3587" y="644"/>
                  <a:pt x="3614" y="860"/>
                  <a:pt x="3637" y="777"/>
                </a:cubicBezTo>
                <a:cubicBezTo>
                  <a:pt x="3660" y="694"/>
                  <a:pt x="3617" y="248"/>
                  <a:pt x="3706" y="124"/>
                </a:cubicBezTo>
                <a:cubicBezTo>
                  <a:pt x="3795" y="0"/>
                  <a:pt x="4094" y="49"/>
                  <a:pt x="4171" y="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00100" y="2016125"/>
            <a:ext cx="5549900" cy="636588"/>
            <a:chOff x="504" y="1270"/>
            <a:chExt cx="3496" cy="401"/>
          </a:xfrm>
        </p:grpSpPr>
        <p:sp>
          <p:nvSpPr>
            <p:cNvPr id="36875" name="Rectangle 7"/>
            <p:cNvSpPr>
              <a:spLocks noChangeArrowheads="1"/>
            </p:cNvSpPr>
            <p:nvPr/>
          </p:nvSpPr>
          <p:spPr bwMode="auto">
            <a:xfrm>
              <a:off x="569" y="1270"/>
              <a:ext cx="3338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Rectangle 8"/>
            <p:cNvSpPr>
              <a:spLocks noChangeArrowheads="1"/>
            </p:cNvSpPr>
            <p:nvPr/>
          </p:nvSpPr>
          <p:spPr bwMode="auto">
            <a:xfrm>
              <a:off x="504" y="1279"/>
              <a:ext cx="3496" cy="3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287402" y="2414437"/>
            <a:ext cx="86525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This </a:t>
            </a:r>
            <a:r>
              <a:rPr lang="en-US" dirty="0">
                <a:solidFill>
                  <a:schemeClr val="accent2"/>
                </a:solidFill>
              </a:rPr>
              <a:t>is just the energy needed to remove them from the metal.</a:t>
            </a:r>
          </a:p>
          <a:p>
            <a:r>
              <a:rPr lang="en-US" dirty="0">
                <a:solidFill>
                  <a:schemeClr val="accent2"/>
                </a:solidFill>
              </a:rPr>
              <a:t>That is the work function!!</a:t>
            </a:r>
            <a:endParaRPr lang="en-US" dirty="0"/>
          </a:p>
        </p:txBody>
      </p:sp>
      <p:sp>
        <p:nvSpPr>
          <p:cNvPr id="36873" name="Line 11"/>
          <p:cNvSpPr>
            <a:spLocks noChangeShapeType="1"/>
          </p:cNvSpPr>
          <p:nvPr/>
        </p:nvSpPr>
        <p:spPr bwMode="auto">
          <a:xfrm flipV="1">
            <a:off x="6742113" y="1101725"/>
            <a:ext cx="0" cy="8810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716713" y="1190625"/>
            <a:ext cx="23447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work function of</a:t>
            </a:r>
          </a:p>
          <a:p>
            <a:r>
              <a:rPr lang="en-US" dirty="0"/>
              <a:t>copper = 4.7 eV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1266825" y="1884363"/>
            <a:ext cx="131763" cy="153987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38138" y="3702050"/>
            <a:ext cx="82892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s </a:t>
            </a:r>
            <a:r>
              <a:rPr lang="en-US" dirty="0"/>
              <a:t>more electrons fill in, potential energy for later ones gets</a:t>
            </a:r>
          </a:p>
          <a:p>
            <a:r>
              <a:rPr lang="en-US" dirty="0"/>
              <a:t>flatter and flatter.  For top ones, is VERY flat.  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93700" y="4672013"/>
            <a:ext cx="73517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How could you find out how deep the pit is for the top</a:t>
            </a:r>
          </a:p>
          <a:p>
            <a:r>
              <a:rPr lang="en-US" dirty="0"/>
              <a:t>electrons in copper wire?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1023938" y="1571625"/>
            <a:ext cx="898525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733550" y="21066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869950" y="21177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46538" y="1330325"/>
            <a:ext cx="2389187" cy="1755775"/>
            <a:chOff x="2501" y="923"/>
            <a:chExt cx="1505" cy="1106"/>
          </a:xfrm>
        </p:grpSpPr>
        <p:sp>
          <p:nvSpPr>
            <p:cNvPr id="38929" name="Line 6"/>
            <p:cNvSpPr>
              <a:spLocks noChangeShapeType="1"/>
            </p:cNvSpPr>
            <p:nvPr/>
          </p:nvSpPr>
          <p:spPr bwMode="auto">
            <a:xfrm>
              <a:off x="3414" y="1094"/>
              <a:ext cx="7" cy="6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0" name="Line 7"/>
            <p:cNvSpPr>
              <a:spLocks noChangeShapeType="1"/>
            </p:cNvSpPr>
            <p:nvPr/>
          </p:nvSpPr>
          <p:spPr bwMode="auto">
            <a:xfrm>
              <a:off x="3103" y="1087"/>
              <a:ext cx="3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1" name="Line 8"/>
            <p:cNvSpPr>
              <a:spLocks noChangeShapeType="1"/>
            </p:cNvSpPr>
            <p:nvPr/>
          </p:nvSpPr>
          <p:spPr bwMode="auto">
            <a:xfrm>
              <a:off x="3698" y="1082"/>
              <a:ext cx="14" cy="6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2" name="Line 9"/>
            <p:cNvSpPr>
              <a:spLocks noChangeShapeType="1"/>
            </p:cNvSpPr>
            <p:nvPr/>
          </p:nvSpPr>
          <p:spPr bwMode="auto">
            <a:xfrm>
              <a:off x="3696" y="1085"/>
              <a:ext cx="3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3" name="Line 10"/>
            <p:cNvSpPr>
              <a:spLocks noChangeShapeType="1"/>
            </p:cNvSpPr>
            <p:nvPr/>
          </p:nvSpPr>
          <p:spPr bwMode="auto">
            <a:xfrm>
              <a:off x="3434" y="1742"/>
              <a:ext cx="2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4" name="Text Box 11"/>
            <p:cNvSpPr txBox="1">
              <a:spLocks noChangeArrowheads="1"/>
            </p:cNvSpPr>
            <p:nvPr/>
          </p:nvSpPr>
          <p:spPr bwMode="auto">
            <a:xfrm>
              <a:off x="2912" y="1574"/>
              <a:ext cx="5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0 eV</a:t>
              </a:r>
            </a:p>
          </p:txBody>
        </p:sp>
        <p:sp>
          <p:nvSpPr>
            <p:cNvPr id="38935" name="Text Box 12"/>
            <p:cNvSpPr txBox="1">
              <a:spLocks noChangeArrowheads="1"/>
            </p:cNvSpPr>
            <p:nvPr/>
          </p:nvSpPr>
          <p:spPr bwMode="auto">
            <a:xfrm>
              <a:off x="3290" y="1741"/>
              <a:ext cx="5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0    L</a:t>
              </a:r>
            </a:p>
          </p:txBody>
        </p:sp>
        <p:sp>
          <p:nvSpPr>
            <p:cNvPr id="38936" name="Text Box 13"/>
            <p:cNvSpPr txBox="1">
              <a:spLocks noChangeArrowheads="1"/>
            </p:cNvSpPr>
            <p:nvPr/>
          </p:nvSpPr>
          <p:spPr bwMode="auto">
            <a:xfrm>
              <a:off x="2501" y="923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4.7 eV</a:t>
              </a:r>
            </a:p>
          </p:txBody>
        </p:sp>
      </p:grpSp>
      <p:sp>
        <p:nvSpPr>
          <p:cNvPr id="38919" name="Line 14"/>
          <p:cNvSpPr>
            <a:spLocks noChangeShapeType="1"/>
          </p:cNvSpPr>
          <p:nvPr/>
        </p:nvSpPr>
        <p:spPr bwMode="auto">
          <a:xfrm>
            <a:off x="3978275" y="1182688"/>
            <a:ext cx="7938" cy="180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Text Box 15"/>
          <p:cNvSpPr txBox="1">
            <a:spLocks noChangeArrowheads="1"/>
          </p:cNvSpPr>
          <p:nvPr/>
        </p:nvSpPr>
        <p:spPr bwMode="auto">
          <a:xfrm rot="-5400000">
            <a:off x="3155950" y="1758950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Energy</a:t>
            </a:r>
          </a:p>
        </p:txBody>
      </p:sp>
      <p:sp>
        <p:nvSpPr>
          <p:cNvPr id="38921" name="Line 16"/>
          <p:cNvSpPr>
            <a:spLocks noChangeShapeType="1"/>
          </p:cNvSpPr>
          <p:nvPr/>
        </p:nvSpPr>
        <p:spPr bwMode="auto">
          <a:xfrm flipV="1">
            <a:off x="3984625" y="3006725"/>
            <a:ext cx="3598863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Text Box 17"/>
          <p:cNvSpPr txBox="1">
            <a:spLocks noChangeArrowheads="1"/>
          </p:cNvSpPr>
          <p:nvPr/>
        </p:nvSpPr>
        <p:spPr bwMode="auto">
          <a:xfrm>
            <a:off x="7620000" y="28003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8923" name="Text Box 18"/>
          <p:cNvSpPr txBox="1">
            <a:spLocks noChangeArrowheads="1"/>
          </p:cNvSpPr>
          <p:nvPr/>
        </p:nvSpPr>
        <p:spPr bwMode="auto">
          <a:xfrm>
            <a:off x="742950" y="2640013"/>
            <a:ext cx="27257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x&lt;0, V(x) = 4.7 eV</a:t>
            </a:r>
          </a:p>
          <a:p>
            <a:r>
              <a:rPr lang="en-US"/>
              <a:t>x&gt; L, V(x) = 4.7 eV</a:t>
            </a:r>
          </a:p>
          <a:p>
            <a:r>
              <a:rPr lang="en-US"/>
              <a:t>0&lt;x&lt;L, V(x) =0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277813" y="3998913"/>
            <a:ext cx="86741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dirty="0"/>
              <a:t>How to solve? </a:t>
            </a:r>
          </a:p>
          <a:p>
            <a:pPr marL="342900" indent="-342900">
              <a:buFont typeface="Arial" charset="0"/>
              <a:buNone/>
            </a:pPr>
            <a:r>
              <a:rPr lang="en-US" b="1" dirty="0"/>
              <a:t>1.</a:t>
            </a:r>
            <a:r>
              <a:rPr lang="en-US" b="1" dirty="0" smtClean="0"/>
              <a:t> Mindless </a:t>
            </a:r>
            <a:r>
              <a:rPr lang="en-US" b="1" dirty="0" smtClean="0"/>
              <a:t>mathematical </a:t>
            </a:r>
            <a:r>
              <a:rPr lang="en-US" b="1" dirty="0"/>
              <a:t>approach:</a:t>
            </a:r>
            <a:r>
              <a:rPr lang="en-US" dirty="0"/>
              <a:t> </a:t>
            </a:r>
          </a:p>
          <a:p>
            <a:pPr marL="342900" indent="-342900">
              <a:buFont typeface="Arial" charset="0"/>
              <a:buNone/>
            </a:pPr>
            <a:r>
              <a:rPr lang="en-US" dirty="0" smtClean="0"/>
              <a:t>	Find </a:t>
            </a:r>
            <a:r>
              <a:rPr lang="en-US" dirty="0" err="1" smtClean="0"/>
              <a:t>ψ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>
                <a:sym typeface="Symbol" charset="2"/>
              </a:rPr>
              <a:t>in each region, make solutions match at boundaries, normalize.</a:t>
            </a:r>
          </a:p>
          <a:p>
            <a:pPr marL="342900" indent="-342900"/>
            <a:r>
              <a:rPr lang="en-US" dirty="0" smtClean="0">
                <a:sym typeface="Symbol" charset="2"/>
              </a:rPr>
              <a:t>	</a:t>
            </a:r>
          </a:p>
          <a:p>
            <a:pPr marL="342900" indent="-342900"/>
            <a:r>
              <a:rPr lang="en-US" dirty="0" smtClean="0">
                <a:sym typeface="Symbol" charset="2"/>
              </a:rPr>
              <a:t>	Works</a:t>
            </a:r>
            <a:r>
              <a:rPr lang="en-US" dirty="0">
                <a:sym typeface="Symbol" charset="2"/>
              </a:rPr>
              <a:t>, but bunch of math.</a:t>
            </a:r>
          </a:p>
        </p:txBody>
      </p:sp>
      <p:sp>
        <p:nvSpPr>
          <p:cNvPr id="38925" name="Line 20"/>
          <p:cNvSpPr>
            <a:spLocks noChangeShapeType="1"/>
          </p:cNvSpPr>
          <p:nvPr/>
        </p:nvSpPr>
        <p:spPr bwMode="auto">
          <a:xfrm>
            <a:off x="1022350" y="1925638"/>
            <a:ext cx="11113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6" name="Line 21"/>
          <p:cNvSpPr>
            <a:spLocks noChangeShapeType="1"/>
          </p:cNvSpPr>
          <p:nvPr/>
        </p:nvSpPr>
        <p:spPr bwMode="auto">
          <a:xfrm>
            <a:off x="1925638" y="1968500"/>
            <a:ext cx="11112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7" name="Line 22"/>
          <p:cNvSpPr>
            <a:spLocks noChangeShapeType="1"/>
          </p:cNvSpPr>
          <p:nvPr/>
        </p:nvSpPr>
        <p:spPr bwMode="auto">
          <a:xfrm>
            <a:off x="762000" y="2144713"/>
            <a:ext cx="155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8" name="Text Box 23"/>
          <p:cNvSpPr txBox="1">
            <a:spLocks noChangeArrowheads="1"/>
          </p:cNvSpPr>
          <p:nvPr/>
        </p:nvSpPr>
        <p:spPr bwMode="auto">
          <a:xfrm>
            <a:off x="2171700" y="20208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593725" y="0"/>
          <a:ext cx="5489575" cy="1076325"/>
        </p:xfrm>
        <a:graphic>
          <a:graphicData uri="http://schemas.openxmlformats.org/presentationml/2006/ole">
            <p:oleObj spid="_x0000_s139266" name="Equation" r:id="rId4" imgW="2133997" imgH="41949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66688" y="1598613"/>
            <a:ext cx="89646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/>
              <a:t>2. Clever</a:t>
            </a:r>
            <a:r>
              <a:rPr lang="en-US" b="1" dirty="0" smtClean="0"/>
              <a:t> approach</a:t>
            </a:r>
            <a:r>
              <a:rPr lang="en-US" b="1" dirty="0"/>
              <a:t>: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Reasoning to simplify how to solve. </a:t>
            </a:r>
          </a:p>
          <a:p>
            <a:pPr lvl="1"/>
            <a:r>
              <a:rPr lang="en-US" dirty="0"/>
              <a:t>Electron energy not much more than ~</a:t>
            </a:r>
            <a:r>
              <a:rPr lang="en-US" dirty="0" err="1"/>
              <a:t>kT</a:t>
            </a:r>
            <a:r>
              <a:rPr lang="en-US" dirty="0"/>
              <a:t>=0.025 eV.  </a:t>
            </a:r>
          </a:p>
          <a:p>
            <a:pPr lvl="1"/>
            <a:r>
              <a:rPr lang="en-US" dirty="0"/>
              <a:t>Where is electron likely to be?  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05138" y="439738"/>
            <a:ext cx="42592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mathematically</a:t>
            </a:r>
          </a:p>
          <a:p>
            <a:r>
              <a:rPr lang="en-US"/>
              <a:t>V(x) = 4.7 eV  for x&lt;0 and x&gt;L</a:t>
            </a:r>
          </a:p>
          <a:p>
            <a:r>
              <a:rPr lang="en-US"/>
              <a:t>V(x) = 0 eV  for  0&gt;x&lt;L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882775" y="407988"/>
            <a:ext cx="11113" cy="1030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1389063" y="396875"/>
            <a:ext cx="492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2333625" y="388938"/>
            <a:ext cx="22225" cy="1017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2330450" y="393700"/>
            <a:ext cx="492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914525" y="1436688"/>
            <a:ext cx="446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815975" y="1152525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 eV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685925" y="-106363"/>
            <a:ext cx="862013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    L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830263" y="176213"/>
            <a:ext cx="1065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4.7 eV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90513" y="3894138"/>
            <a:ext cx="8710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B</a:t>
            </a:r>
            <a:r>
              <a:rPr lang="en-US" dirty="0" smtClean="0">
                <a:solidFill>
                  <a:schemeClr val="accent2"/>
                </a:solidFill>
              </a:rPr>
              <a:t>.   </a:t>
            </a:r>
            <a:r>
              <a:rPr lang="en-US" dirty="0">
                <a:solidFill>
                  <a:schemeClr val="accent2"/>
                </a:solidFill>
              </a:rPr>
              <a:t>0.025 eV&lt;&lt; 4.7eV.</a:t>
            </a:r>
            <a:r>
              <a:rPr lang="en-US" dirty="0"/>
              <a:t>  </a:t>
            </a:r>
            <a:r>
              <a:rPr lang="en-US" dirty="0">
                <a:solidFill>
                  <a:schemeClr val="accent2"/>
                </a:solidFill>
              </a:rPr>
              <a:t>So very small chance (e</a:t>
            </a:r>
            <a:r>
              <a:rPr lang="en-US" baseline="30000" dirty="0">
                <a:solidFill>
                  <a:schemeClr val="accent2"/>
                </a:solidFill>
              </a:rPr>
              <a:t>-4.7/.02</a:t>
            </a:r>
            <a:r>
              <a:rPr lang="en-US" dirty="0">
                <a:solidFill>
                  <a:schemeClr val="accent2"/>
                </a:solidFill>
              </a:rPr>
              <a:t>) an electron could have enough energy get out. 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47650" y="4725988"/>
            <a:ext cx="77097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What does that say about boundary condition on</a:t>
            </a:r>
            <a:r>
              <a:rPr lang="en-US" dirty="0" smtClean="0"/>
              <a:t> </a:t>
            </a:r>
            <a:r>
              <a:rPr lang="en-US" dirty="0" err="1" smtClean="0"/>
              <a:t>ψ</a:t>
            </a:r>
            <a:r>
              <a:rPr lang="en-US" dirty="0" err="1" smtClean="0">
                <a:sym typeface="Symbol" charset="2"/>
              </a:rPr>
              <a:t>(</a:t>
            </a:r>
            <a:r>
              <a:rPr lang="en-US" dirty="0" err="1">
                <a:sym typeface="Symbol" charset="2"/>
              </a:rPr>
              <a:t>x</a:t>
            </a:r>
            <a:r>
              <a:rPr lang="en-US" dirty="0">
                <a:sym typeface="Symbol" charset="2"/>
              </a:rPr>
              <a:t>) ?</a:t>
            </a:r>
            <a:endParaRPr lang="en-US" dirty="0" smtClean="0">
              <a:sym typeface="Symbol" charset="2"/>
            </a:endParaRPr>
          </a:p>
          <a:p>
            <a:pPr marL="457200" indent="-457200">
              <a:buAutoNum type="alphaUcPeriod"/>
            </a:pPr>
            <a:r>
              <a:rPr lang="en-US" dirty="0" err="1" smtClean="0">
                <a:sym typeface="Symbol" charset="2"/>
              </a:rPr>
              <a:t>ψ(</a:t>
            </a:r>
            <a:r>
              <a:rPr lang="en-US" dirty="0" err="1">
                <a:sym typeface="Symbol" charset="2"/>
              </a:rPr>
              <a:t>x</a:t>
            </a:r>
            <a:r>
              <a:rPr lang="en-US" dirty="0">
                <a:sym typeface="Symbol" charset="2"/>
              </a:rPr>
              <a:t>) must be same x&lt;0, 0&lt;x&lt;</a:t>
            </a:r>
            <a:r>
              <a:rPr lang="en-US" dirty="0" err="1">
                <a:sym typeface="Symbol" charset="2"/>
              </a:rPr>
              <a:t>L</a:t>
            </a:r>
            <a:r>
              <a:rPr lang="en-US" dirty="0">
                <a:sym typeface="Symbol" charset="2"/>
              </a:rPr>
              <a:t>, x&gt;</a:t>
            </a:r>
            <a:r>
              <a:rPr lang="en-US" dirty="0" err="1" smtClean="0">
                <a:sym typeface="Symbol" charset="2"/>
              </a:rPr>
              <a:t>L</a:t>
            </a:r>
            <a:r>
              <a:rPr lang="en-US" dirty="0" smtClean="0">
                <a:sym typeface="Symbol" charset="2"/>
              </a:rPr>
              <a:t>  </a:t>
            </a:r>
          </a:p>
          <a:p>
            <a:pPr marL="457200" indent="-457200"/>
            <a:r>
              <a:rPr lang="en-US" dirty="0" err="1">
                <a:sym typeface="Symbol" charset="2"/>
              </a:rPr>
              <a:t>B</a:t>
            </a:r>
            <a:r>
              <a:rPr lang="en-US" dirty="0" smtClean="0">
                <a:sym typeface="Symbol" charset="2"/>
              </a:rPr>
              <a:t>. </a:t>
            </a:r>
            <a:r>
              <a:rPr lang="en-US" dirty="0" err="1" smtClean="0">
                <a:sym typeface="Symbol" charset="2"/>
              </a:rPr>
              <a:t>ψ(</a:t>
            </a:r>
            <a:r>
              <a:rPr lang="en-US" dirty="0" err="1">
                <a:sym typeface="Symbol" charset="2"/>
              </a:rPr>
              <a:t>x</a:t>
            </a:r>
            <a:r>
              <a:rPr lang="en-US" dirty="0">
                <a:sym typeface="Symbol" charset="2"/>
              </a:rPr>
              <a:t>&lt;0</a:t>
            </a:r>
            <a:r>
              <a:rPr lang="en-US" dirty="0" smtClean="0">
                <a:sym typeface="Symbol" charset="2"/>
              </a:rPr>
              <a:t>) ~ 0</a:t>
            </a:r>
            <a:r>
              <a:rPr lang="en-US" dirty="0">
                <a:sym typeface="Symbol" charset="2"/>
              </a:rPr>
              <a:t>,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>
                <a:sym typeface="Symbol" charset="2"/>
              </a:rPr>
              <a:t>ψ(</a:t>
            </a:r>
            <a:r>
              <a:rPr lang="en-US" dirty="0" err="1">
                <a:sym typeface="Symbol" charset="2"/>
              </a:rPr>
              <a:t>x</a:t>
            </a:r>
            <a:r>
              <a:rPr lang="en-US" dirty="0">
                <a:sym typeface="Symbol" charset="2"/>
              </a:rPr>
              <a:t>&gt;</a:t>
            </a:r>
            <a:r>
              <a:rPr lang="en-US" dirty="0" smtClean="0">
                <a:sym typeface="Symbol" charset="2"/>
              </a:rPr>
              <a:t>0) ≥ 0    </a:t>
            </a:r>
          </a:p>
          <a:p>
            <a:r>
              <a:rPr lang="en-US" dirty="0" err="1">
                <a:sym typeface="Symbol" charset="2"/>
              </a:rPr>
              <a:t>C</a:t>
            </a:r>
            <a:r>
              <a:rPr lang="en-US" dirty="0" smtClean="0">
                <a:sym typeface="Symbol" charset="2"/>
              </a:rPr>
              <a:t>. </a:t>
            </a:r>
            <a:r>
              <a:rPr lang="en-US" dirty="0" err="1" smtClean="0">
                <a:sym typeface="Symbol" charset="2"/>
              </a:rPr>
              <a:t>ψ(</a:t>
            </a:r>
            <a:r>
              <a:rPr lang="en-US" dirty="0" err="1">
                <a:sym typeface="Symbol" charset="2"/>
              </a:rPr>
              <a:t>x</a:t>
            </a:r>
            <a:r>
              <a:rPr lang="en-US" dirty="0">
                <a:sym typeface="Symbol" charset="2"/>
              </a:rPr>
              <a:t>) </a:t>
            </a:r>
            <a:r>
              <a:rPr lang="en-US" dirty="0" smtClean="0">
                <a:sym typeface="Symbol" charset="2"/>
              </a:rPr>
              <a:t>~ 0 </a:t>
            </a:r>
            <a:r>
              <a:rPr lang="en-US" dirty="0">
                <a:sym typeface="Symbol" charset="2"/>
              </a:rPr>
              <a:t>except for 0&lt;x&lt;</a:t>
            </a:r>
            <a:r>
              <a:rPr lang="en-US" dirty="0" err="1">
                <a:sym typeface="Symbol" charset="2"/>
              </a:rPr>
              <a:t>L</a:t>
            </a:r>
            <a:r>
              <a:rPr lang="en-US" dirty="0">
                <a:sym typeface="Symbol" charset="2"/>
              </a:rPr>
              <a:t> 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965200" y="6213475"/>
            <a:ext cx="1121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Ans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n-US" dirty="0" err="1">
                <a:solidFill>
                  <a:schemeClr val="accent2"/>
                </a:solidFill>
              </a:rPr>
              <a:t>C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175108" y="3484223"/>
            <a:ext cx="87324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. </a:t>
            </a:r>
            <a:r>
              <a:rPr lang="en-US" dirty="0"/>
              <a:t>zero </a:t>
            </a:r>
            <a:r>
              <a:rPr lang="en-US" dirty="0" smtClean="0"/>
              <a:t>chance     </a:t>
            </a:r>
            <a:r>
              <a:rPr lang="en-US" dirty="0" err="1" smtClean="0"/>
              <a:t>B</a:t>
            </a:r>
            <a:r>
              <a:rPr lang="en-US" dirty="0" smtClean="0"/>
              <a:t>. </a:t>
            </a:r>
            <a:r>
              <a:rPr lang="en-US" dirty="0"/>
              <a:t>very small chance,</a:t>
            </a:r>
            <a:r>
              <a:rPr lang="en-US" dirty="0" smtClean="0"/>
              <a:t>    </a:t>
            </a:r>
            <a:r>
              <a:rPr lang="en-US" dirty="0" err="1" smtClean="0"/>
              <a:t>C</a:t>
            </a:r>
            <a:r>
              <a:rPr lang="en-US" dirty="0" smtClean="0"/>
              <a:t>. </a:t>
            </a:r>
            <a:r>
              <a:rPr lang="en-US" dirty="0"/>
              <a:t>small, </a:t>
            </a:r>
            <a:r>
              <a:rPr lang="en-US" dirty="0" smtClean="0"/>
              <a:t>     </a:t>
            </a:r>
            <a:r>
              <a:rPr lang="en-US" dirty="0" err="1" smtClean="0"/>
              <a:t>D</a:t>
            </a:r>
            <a:r>
              <a:rPr lang="en-US" dirty="0" smtClean="0"/>
              <a:t>. </a:t>
            </a:r>
            <a:r>
              <a:rPr lang="en-US" dirty="0"/>
              <a:t>likely  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3118136"/>
            <a:ext cx="618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114300" lvl="1"/>
            <a:r>
              <a:rPr lang="en-US" dirty="0"/>
              <a:t>What is</a:t>
            </a:r>
            <a:r>
              <a:rPr lang="en-US" dirty="0" smtClean="0"/>
              <a:t> the chance </a:t>
            </a:r>
            <a:r>
              <a:rPr lang="en-US" dirty="0"/>
              <a:t>it will be outside of well?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  <p:bldP spid="16398" grpId="0" build="p" autoUpdateAnimBg="0"/>
      <p:bldP spid="16399" grpId="0" build="p" autoUpdateAnimBg="0"/>
      <p:bldP spid="16400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Line 2"/>
          <p:cNvSpPr>
            <a:spLocks noChangeShapeType="1"/>
          </p:cNvSpPr>
          <p:nvPr/>
        </p:nvSpPr>
        <p:spPr bwMode="auto">
          <a:xfrm flipH="1">
            <a:off x="1339850" y="1296988"/>
            <a:ext cx="1588" cy="174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Line 3"/>
          <p:cNvSpPr>
            <a:spLocks noChangeShapeType="1"/>
          </p:cNvSpPr>
          <p:nvPr/>
        </p:nvSpPr>
        <p:spPr bwMode="auto">
          <a:xfrm>
            <a:off x="3419475" y="1387475"/>
            <a:ext cx="22225" cy="1700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3" name="Line 4"/>
          <p:cNvSpPr>
            <a:spLocks noChangeShapeType="1"/>
          </p:cNvSpPr>
          <p:nvPr/>
        </p:nvSpPr>
        <p:spPr bwMode="auto">
          <a:xfrm>
            <a:off x="1358900" y="3030538"/>
            <a:ext cx="2078038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122238" y="26638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 </a:t>
            </a:r>
          </a:p>
        </p:txBody>
      </p:sp>
      <p:sp>
        <p:nvSpPr>
          <p:cNvPr id="43015" name="Line 6"/>
          <p:cNvSpPr>
            <a:spLocks noChangeShapeType="1"/>
          </p:cNvSpPr>
          <p:nvPr/>
        </p:nvSpPr>
        <p:spPr bwMode="auto">
          <a:xfrm>
            <a:off x="635000" y="1216025"/>
            <a:ext cx="7938" cy="180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 rot="-5400000">
            <a:off x="-185737" y="1793875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Energy</a:t>
            </a:r>
          </a:p>
        </p:txBody>
      </p:sp>
      <p:sp>
        <p:nvSpPr>
          <p:cNvPr id="43017" name="Line 8"/>
          <p:cNvSpPr>
            <a:spLocks noChangeShapeType="1"/>
          </p:cNvSpPr>
          <p:nvPr/>
        </p:nvSpPr>
        <p:spPr bwMode="auto">
          <a:xfrm flipV="1">
            <a:off x="641350" y="3040063"/>
            <a:ext cx="3598863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Text Box 9"/>
          <p:cNvSpPr txBox="1">
            <a:spLocks noChangeArrowheads="1"/>
          </p:cNvSpPr>
          <p:nvPr/>
        </p:nvSpPr>
        <p:spPr bwMode="auto">
          <a:xfrm>
            <a:off x="4276725" y="28336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4702175" y="1165225"/>
          <a:ext cx="3660775" cy="1077913"/>
        </p:xfrm>
        <a:graphic>
          <a:graphicData uri="http://schemas.openxmlformats.org/presentationml/2006/ole">
            <p:oleObj spid="_x0000_s143362" name="Equation" r:id="rId4" imgW="1422797" imgH="419497" progId="Equation.DSMT4">
              <p:embed/>
            </p:oleObj>
          </a:graphicData>
        </a:graphic>
      </p:graphicFrame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720725" y="0"/>
            <a:ext cx="27257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x&lt;0, V(x) ~ infinite</a:t>
            </a:r>
          </a:p>
          <a:p>
            <a:r>
              <a:rPr lang="en-US"/>
              <a:t>x&gt; L, V(x) ~ infinite</a:t>
            </a:r>
          </a:p>
          <a:p>
            <a:r>
              <a:rPr lang="en-US"/>
              <a:t>0&lt;x&lt;L, V(x) =0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1214438" y="3008313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3273425" y="30194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</a:t>
            </a: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766763" y="1222375"/>
            <a:ext cx="550862" cy="18065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3441700" y="1398588"/>
            <a:ext cx="550863" cy="16287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4557713" y="142875"/>
            <a:ext cx="34522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Clever approach means</a:t>
            </a:r>
          </a:p>
          <a:p>
            <a:r>
              <a:rPr lang="en-US" dirty="0" smtClean="0"/>
              <a:t> </a:t>
            </a:r>
            <a:r>
              <a:rPr lang="en-US" dirty="0"/>
              <a:t>just </a:t>
            </a:r>
            <a:r>
              <a:rPr lang="en-US" dirty="0" smtClean="0"/>
              <a:t>have </a:t>
            </a:r>
            <a:r>
              <a:rPr lang="en-US" dirty="0"/>
              <a:t>to</a:t>
            </a:r>
            <a:r>
              <a:rPr lang="en-US" dirty="0" smtClean="0"/>
              <a:t> solve:</a:t>
            </a:r>
            <a:endParaRPr lang="en-US" dirty="0"/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5119688" y="2379663"/>
            <a:ext cx="36706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with boundary conditions,</a:t>
            </a:r>
            <a:endParaRPr lang="en-US" dirty="0" smtClean="0"/>
          </a:p>
          <a:p>
            <a:r>
              <a:rPr lang="en-US" dirty="0" smtClean="0">
                <a:sym typeface="Symbol" charset="2"/>
              </a:rPr>
              <a:t>ψ(</a:t>
            </a:r>
            <a:r>
              <a:rPr lang="en-US" dirty="0">
                <a:sym typeface="Symbol" charset="2"/>
              </a:rPr>
              <a:t>0)</a:t>
            </a:r>
            <a:r>
              <a:rPr lang="en-US" dirty="0" smtClean="0">
                <a:sym typeface="Symbol" charset="2"/>
              </a:rPr>
              <a:t>=</a:t>
            </a:r>
            <a:r>
              <a:rPr lang="en-US" dirty="0" err="1" smtClean="0">
                <a:sym typeface="Symbol" charset="2"/>
              </a:rPr>
              <a:t>ψ(</a:t>
            </a:r>
            <a:r>
              <a:rPr lang="en-US" dirty="0" err="1">
                <a:sym typeface="Symbol" charset="2"/>
              </a:rPr>
              <a:t>L</a:t>
            </a:r>
            <a:r>
              <a:rPr lang="en-US" dirty="0">
                <a:sym typeface="Symbol" charset="2"/>
              </a:rPr>
              <a:t>) =0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90550" y="3635375"/>
            <a:ext cx="60521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olution </a:t>
            </a:r>
            <a:r>
              <a:rPr lang="en-US" dirty="0"/>
              <a:t>a lot like microwave &amp; guitar string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Text Box 2"/>
          <p:cNvSpPr txBox="1">
            <a:spLocks noChangeArrowheads="1"/>
          </p:cNvSpPr>
          <p:nvPr/>
        </p:nvSpPr>
        <p:spPr bwMode="auto">
          <a:xfrm>
            <a:off x="188913" y="1838325"/>
            <a:ext cx="391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functional form of solution: </a:t>
            </a: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4113213" y="1844675"/>
          <a:ext cx="4152900" cy="496888"/>
        </p:xfrm>
        <a:graphic>
          <a:graphicData uri="http://schemas.openxmlformats.org/presentationml/2006/ole">
            <p:oleObj spid="_x0000_s145410" name="Equation" r:id="rId4" imgW="1702197" imgH="203597" progId="Equation.3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8463" y="101600"/>
            <a:ext cx="2476500" cy="1508125"/>
            <a:chOff x="65" y="0"/>
            <a:chExt cx="1560" cy="950"/>
          </a:xfrm>
        </p:grpSpPr>
        <p:sp>
          <p:nvSpPr>
            <p:cNvPr id="45085" name="Line 5"/>
            <p:cNvSpPr>
              <a:spLocks noChangeShapeType="1"/>
            </p:cNvSpPr>
            <p:nvPr/>
          </p:nvSpPr>
          <p:spPr bwMode="auto">
            <a:xfrm>
              <a:off x="624" y="143"/>
              <a:ext cx="2" cy="5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6" name="Line 6"/>
            <p:cNvSpPr>
              <a:spLocks noChangeShapeType="1"/>
            </p:cNvSpPr>
            <p:nvPr/>
          </p:nvSpPr>
          <p:spPr bwMode="auto">
            <a:xfrm flipH="1">
              <a:off x="1392" y="130"/>
              <a:ext cx="13" cy="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7" name="Line 7"/>
            <p:cNvSpPr>
              <a:spLocks noChangeShapeType="1"/>
            </p:cNvSpPr>
            <p:nvPr/>
          </p:nvSpPr>
          <p:spPr bwMode="auto">
            <a:xfrm>
              <a:off x="619" y="711"/>
              <a:ext cx="772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8" name="Text Box 8"/>
            <p:cNvSpPr txBox="1">
              <a:spLocks noChangeArrowheads="1"/>
            </p:cNvSpPr>
            <p:nvPr/>
          </p:nvSpPr>
          <p:spPr bwMode="auto">
            <a:xfrm>
              <a:off x="65" y="564"/>
              <a:ext cx="5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0 eV</a:t>
              </a:r>
            </a:p>
          </p:txBody>
        </p:sp>
        <p:sp>
          <p:nvSpPr>
            <p:cNvPr id="45089" name="Text Box 9"/>
            <p:cNvSpPr txBox="1">
              <a:spLocks noChangeArrowheads="1"/>
            </p:cNvSpPr>
            <p:nvPr/>
          </p:nvSpPr>
          <p:spPr bwMode="auto">
            <a:xfrm>
              <a:off x="495" y="662"/>
              <a:ext cx="10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0             L</a:t>
              </a:r>
            </a:p>
          </p:txBody>
        </p:sp>
        <p:sp>
          <p:nvSpPr>
            <p:cNvPr id="45090" name="Rectangle 10"/>
            <p:cNvSpPr>
              <a:spLocks noChangeArrowheads="1"/>
            </p:cNvSpPr>
            <p:nvPr/>
          </p:nvSpPr>
          <p:spPr bwMode="auto">
            <a:xfrm>
              <a:off x="396" y="0"/>
              <a:ext cx="2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∞</a:t>
              </a:r>
            </a:p>
          </p:txBody>
        </p:sp>
        <p:sp>
          <p:nvSpPr>
            <p:cNvPr id="45091" name="Rectangle 11"/>
            <p:cNvSpPr>
              <a:spLocks noChangeArrowheads="1"/>
            </p:cNvSpPr>
            <p:nvPr/>
          </p:nvSpPr>
          <p:spPr bwMode="auto">
            <a:xfrm>
              <a:off x="1372" y="0"/>
              <a:ext cx="2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∞</a:t>
              </a:r>
            </a:p>
          </p:txBody>
        </p:sp>
      </p:grpSp>
      <p:sp>
        <p:nvSpPr>
          <p:cNvPr id="45067" name="Rectangle 12"/>
          <p:cNvSpPr>
            <a:spLocks noChangeArrowheads="1"/>
          </p:cNvSpPr>
          <p:nvPr/>
        </p:nvSpPr>
        <p:spPr bwMode="auto">
          <a:xfrm>
            <a:off x="307975" y="2408238"/>
            <a:ext cx="412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Apply boundary conditions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274888" y="2963863"/>
            <a:ext cx="140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x=0 </a:t>
            </a:r>
            <a:r>
              <a:rPr lang="en-US">
                <a:sym typeface="Wingdings" charset="2"/>
              </a:rPr>
              <a:t> ?</a:t>
            </a:r>
            <a:r>
              <a:rPr lang="en-US"/>
              <a:t> 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765550" y="2913063"/>
            <a:ext cx="2565400" cy="515937"/>
            <a:chOff x="2372" y="1849"/>
            <a:chExt cx="1616" cy="325"/>
          </a:xfrm>
        </p:grpSpPr>
        <p:graphicFrame>
          <p:nvGraphicFramePr>
            <p:cNvPr id="45064" name="Object 8"/>
            <p:cNvGraphicFramePr>
              <a:graphicFrameLocks noChangeAspect="1"/>
            </p:cNvGraphicFramePr>
            <p:nvPr/>
          </p:nvGraphicFramePr>
          <p:xfrm>
            <a:off x="2372" y="1861"/>
            <a:ext cx="917" cy="313"/>
          </p:xfrm>
          <a:graphic>
            <a:graphicData uri="http://schemas.openxmlformats.org/presentationml/2006/ole">
              <p:oleObj spid="_x0000_s145416" name="Equation" r:id="rId5" imgW="597038" imgH="203509" progId="Equation.DSMT4">
                <p:embed/>
              </p:oleObj>
            </a:graphicData>
          </a:graphic>
        </p:graphicFrame>
        <p:sp>
          <p:nvSpPr>
            <p:cNvPr id="45084" name="Rectangle 16"/>
            <p:cNvSpPr>
              <a:spLocks noChangeArrowheads="1"/>
            </p:cNvSpPr>
            <p:nvPr/>
          </p:nvSpPr>
          <p:spPr bwMode="auto">
            <a:xfrm>
              <a:off x="3284" y="1849"/>
              <a:ext cx="7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ym typeface="Wingdings" charset="2"/>
                </a:rPr>
                <a:t> A=0</a:t>
              </a:r>
            </a:p>
          </p:txBody>
        </p:sp>
      </p:grpSp>
      <p:graphicFrame>
        <p:nvGraphicFramePr>
          <p:cNvPr id="20497" name="Object 3"/>
          <p:cNvGraphicFramePr>
            <a:graphicFrameLocks noChangeAspect="1"/>
          </p:cNvGraphicFramePr>
          <p:nvPr/>
        </p:nvGraphicFramePr>
        <p:xfrm>
          <a:off x="1408113" y="3525838"/>
          <a:ext cx="3159125" cy="496887"/>
        </p:xfrm>
        <a:graphic>
          <a:graphicData uri="http://schemas.openxmlformats.org/presentationml/2006/ole">
            <p:oleObj spid="_x0000_s145411" name="Equation" r:id="rId6" imgW="1295797" imgH="203597" progId="Equation.3">
              <p:embed/>
            </p:oleObj>
          </a:graphicData>
        </a:graphic>
      </p:graphicFrame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330200" y="3546475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x=L </a:t>
            </a:r>
            <a:r>
              <a:rPr lang="en-US">
                <a:sym typeface="Wingdings" charset="2"/>
              </a:rPr>
              <a:t></a:t>
            </a:r>
            <a:r>
              <a:rPr lang="en-US"/>
              <a:t> 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5354638" y="3498850"/>
            <a:ext cx="31240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ym typeface="Wingdings" charset="2"/>
              </a:rPr>
              <a:t> </a:t>
            </a:r>
            <a:r>
              <a:rPr lang="en-US" dirty="0" err="1">
                <a:sym typeface="Wingdings" charset="2"/>
              </a:rPr>
              <a:t>kL</a:t>
            </a:r>
            <a:r>
              <a:rPr lang="en-US" dirty="0">
                <a:sym typeface="Wingdings" charset="2"/>
              </a:rPr>
              <a:t>=</a:t>
            </a:r>
            <a:r>
              <a:rPr lang="en-US" dirty="0" err="1" smtClean="0">
                <a:sym typeface="Wingdings" charset="2"/>
              </a:rPr>
              <a:t>nπ</a:t>
            </a:r>
            <a:r>
              <a:rPr lang="en-US" dirty="0" smtClean="0">
                <a:latin typeface="Symbol" charset="2"/>
                <a:sym typeface="Wingdings" charset="2"/>
              </a:rPr>
              <a:t>  </a:t>
            </a:r>
            <a:r>
              <a:rPr lang="en-US" dirty="0">
                <a:sym typeface="Wingdings" charset="2"/>
              </a:rPr>
              <a:t>(</a:t>
            </a:r>
            <a:r>
              <a:rPr lang="en-US" dirty="0" err="1">
                <a:sym typeface="Wingdings" charset="2"/>
              </a:rPr>
              <a:t>n</a:t>
            </a:r>
            <a:r>
              <a:rPr lang="en-US" dirty="0">
                <a:sym typeface="Wingdings" charset="2"/>
              </a:rPr>
              <a:t>=1,2,3,4 …)</a:t>
            </a:r>
            <a:endParaRPr lang="en-US" dirty="0">
              <a:latin typeface="Symbol" charset="2"/>
              <a:sym typeface="Wingdings" charset="2"/>
            </a:endParaRPr>
          </a:p>
        </p:txBody>
      </p:sp>
      <p:graphicFrame>
        <p:nvGraphicFramePr>
          <p:cNvPr id="20500" name="Object 4"/>
          <p:cNvGraphicFramePr>
            <a:graphicFrameLocks noChangeAspect="1"/>
          </p:cNvGraphicFramePr>
          <p:nvPr/>
        </p:nvGraphicFramePr>
        <p:xfrm>
          <a:off x="4052888" y="4502150"/>
          <a:ext cx="1135062" cy="925513"/>
        </p:xfrm>
        <a:graphic>
          <a:graphicData uri="http://schemas.openxmlformats.org/presentationml/2006/ole">
            <p:oleObj spid="_x0000_s145412" name="Equation" r:id="rId7" imgW="482787" imgH="393926" progId="Equation.3">
              <p:embed/>
            </p:oleObj>
          </a:graphicData>
        </a:graphic>
      </p:graphicFrame>
      <p:graphicFrame>
        <p:nvGraphicFramePr>
          <p:cNvPr id="20501" name="Object 5"/>
          <p:cNvGraphicFramePr>
            <a:graphicFrameLocks noChangeAspect="1"/>
          </p:cNvGraphicFramePr>
          <p:nvPr/>
        </p:nvGraphicFramePr>
        <p:xfrm>
          <a:off x="5634038" y="4521200"/>
          <a:ext cx="1165225" cy="925513"/>
        </p:xfrm>
        <a:graphic>
          <a:graphicData uri="http://schemas.openxmlformats.org/presentationml/2006/ole">
            <p:oleObj spid="_x0000_s145413" name="Equation" r:id="rId8" imgW="495482" imgH="393926" progId="Equation.3">
              <p:embed/>
            </p:oleObj>
          </a:graphicData>
        </a:graphic>
      </p:graphicFrame>
      <p:sp>
        <p:nvSpPr>
          <p:cNvPr id="45072" name="Text Box 22"/>
          <p:cNvSpPr txBox="1">
            <a:spLocks noChangeArrowheads="1"/>
          </p:cNvSpPr>
          <p:nvPr/>
        </p:nvSpPr>
        <p:spPr bwMode="auto">
          <a:xfrm>
            <a:off x="5754688" y="32385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4846638" y="4083050"/>
            <a:ext cx="17620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ym typeface="Wingdings" charset="2"/>
              </a:rPr>
              <a:t></a:t>
            </a:r>
            <a:r>
              <a:rPr lang="en-US" sz="2800" dirty="0">
                <a:sym typeface="Wingdings" charset="2"/>
              </a:rPr>
              <a:t> </a:t>
            </a:r>
            <a:r>
              <a:rPr lang="en-US" sz="2800" dirty="0" err="1">
                <a:sym typeface="Wingdings" charset="2"/>
              </a:rPr>
              <a:t>k</a:t>
            </a:r>
            <a:r>
              <a:rPr lang="en-US" sz="2800" dirty="0">
                <a:sym typeface="Wingdings" charset="2"/>
              </a:rPr>
              <a:t>=</a:t>
            </a:r>
            <a:r>
              <a:rPr lang="en-US" sz="2800" dirty="0" err="1" smtClean="0">
                <a:sym typeface="Wingdings" charset="2"/>
              </a:rPr>
              <a:t>nπ/</a:t>
            </a:r>
            <a:r>
              <a:rPr lang="en-US" sz="2800" dirty="0" err="1">
                <a:sym typeface="Wingdings" charset="2"/>
              </a:rPr>
              <a:t>L</a:t>
            </a:r>
            <a:endParaRPr lang="en-US" sz="2800" dirty="0">
              <a:sym typeface="Wingdings" charset="2"/>
            </a:endParaRPr>
          </a:p>
        </p:txBody>
      </p:sp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3906838" y="360363"/>
          <a:ext cx="3660775" cy="1077912"/>
        </p:xfrm>
        <a:graphic>
          <a:graphicData uri="http://schemas.openxmlformats.org/presentationml/2006/ole">
            <p:oleObj spid="_x0000_s145414" name="Equation" r:id="rId9" imgW="1422797" imgH="419497" progId="Equation.3">
              <p:embed/>
            </p:oleObj>
          </a:graphicData>
        </a:graphic>
      </p:graphicFrame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1042988" y="5519738"/>
            <a:ext cx="38623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hat is the momentum, </a:t>
            </a:r>
            <a:r>
              <a:rPr lang="en-US" dirty="0" err="1"/>
              <a:t>p</a:t>
            </a:r>
            <a:r>
              <a:rPr lang="en-US" dirty="0"/>
              <a:t>?</a:t>
            </a:r>
          </a:p>
        </p:txBody>
      </p:sp>
      <p:graphicFrame>
        <p:nvGraphicFramePr>
          <p:cNvPr id="20506" name="Object 7"/>
          <p:cNvGraphicFramePr>
            <a:graphicFrameLocks noChangeAspect="1"/>
          </p:cNvGraphicFramePr>
          <p:nvPr/>
        </p:nvGraphicFramePr>
        <p:xfrm>
          <a:off x="4213225" y="5889911"/>
          <a:ext cx="3973513" cy="698500"/>
        </p:xfrm>
        <a:graphic>
          <a:graphicData uri="http://schemas.openxmlformats.org/presentationml/2006/ole">
            <p:oleObj spid="_x0000_s145415" name="Equation" r:id="rId10" imgW="1156097" imgH="203597" progId="Equation.3">
              <p:embed/>
            </p:oleObj>
          </a:graphicData>
        </a:graphic>
      </p:graphicFrame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6932613" y="4113213"/>
            <a:ext cx="1900237" cy="1169987"/>
            <a:chOff x="4367" y="2591"/>
            <a:chExt cx="1197" cy="737"/>
          </a:xfrm>
        </p:grpSpPr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4367" y="2591"/>
              <a:ext cx="1101" cy="728"/>
              <a:chOff x="4457" y="3031"/>
              <a:chExt cx="1101" cy="821"/>
            </a:xfrm>
          </p:grpSpPr>
          <p:pic>
            <p:nvPicPr>
              <p:cNvPr id="45080" name="Picture 30"/>
              <p:cNvPicPr>
                <a:picLocks noChangeAspect="1" noChangeArrowheads="1"/>
              </p:cNvPicPr>
              <p:nvPr/>
            </p:nvPicPr>
            <p:blipFill>
              <a:blip r:embed="rId11"/>
              <a:srcRect l="15292" b="81018"/>
              <a:stretch>
                <a:fillRect/>
              </a:stretch>
            </p:blipFill>
            <p:spPr bwMode="auto">
              <a:xfrm>
                <a:off x="4599" y="3578"/>
                <a:ext cx="819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081" name="Picture 31"/>
              <p:cNvPicPr>
                <a:picLocks noChangeAspect="1" noChangeArrowheads="1"/>
              </p:cNvPicPr>
              <p:nvPr/>
            </p:nvPicPr>
            <p:blipFill>
              <a:blip r:embed="rId11"/>
              <a:srcRect l="14433" t="17685" b="59676"/>
              <a:stretch>
                <a:fillRect/>
              </a:stretch>
            </p:blipFill>
            <p:spPr bwMode="auto">
              <a:xfrm>
                <a:off x="4568" y="3142"/>
                <a:ext cx="904" cy="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082" name="Rectangle 32"/>
              <p:cNvSpPr>
                <a:spLocks noChangeArrowheads="1"/>
              </p:cNvSpPr>
              <p:nvPr/>
            </p:nvSpPr>
            <p:spPr bwMode="auto">
              <a:xfrm>
                <a:off x="4586" y="3082"/>
                <a:ext cx="850" cy="7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83" name="Rectangle 33"/>
              <p:cNvSpPr>
                <a:spLocks noChangeArrowheads="1"/>
              </p:cNvSpPr>
              <p:nvPr/>
            </p:nvSpPr>
            <p:spPr bwMode="auto">
              <a:xfrm>
                <a:off x="4457" y="3031"/>
                <a:ext cx="1101" cy="1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078" name="Text Box 34"/>
            <p:cNvSpPr txBox="1">
              <a:spLocks noChangeArrowheads="1"/>
            </p:cNvSpPr>
            <p:nvPr/>
          </p:nvSpPr>
          <p:spPr bwMode="auto">
            <a:xfrm>
              <a:off x="5320" y="304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5079" name="Text Box 35"/>
            <p:cNvSpPr txBox="1">
              <a:spLocks noChangeArrowheads="1"/>
            </p:cNvSpPr>
            <p:nvPr/>
          </p:nvSpPr>
          <p:spPr bwMode="auto">
            <a:xfrm>
              <a:off x="5341" y="2755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/>
      <p:bldP spid="20498" grpId="0"/>
      <p:bldP spid="20499" grpId="0"/>
      <p:bldP spid="20503" grpId="0"/>
      <p:bldP spid="2050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 r="16251"/>
          <a:stretch>
            <a:fillRect/>
          </a:stretch>
        </p:blipFill>
        <p:spPr bwMode="auto">
          <a:xfrm>
            <a:off x="5668963" y="2360613"/>
            <a:ext cx="3252787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Text Box 3"/>
          <p:cNvSpPr txBox="1">
            <a:spLocks noChangeArrowheads="1"/>
          </p:cNvSpPr>
          <p:nvPr/>
        </p:nvSpPr>
        <p:spPr bwMode="auto">
          <a:xfrm>
            <a:off x="1825625" y="57181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58825" y="5432425"/>
            <a:ext cx="3698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CC3300"/>
                </a:solidFill>
              </a:rPr>
              <a:t>you should check,</a:t>
            </a:r>
          </a:p>
          <a:p>
            <a:r>
              <a:rPr lang="en-US" b="1" i="1">
                <a:solidFill>
                  <a:srgbClr val="CC3300"/>
                </a:solidFill>
              </a:rPr>
              <a:t> I estimate L ~200 atoms</a:t>
            </a:r>
          </a:p>
        </p:txBody>
      </p:sp>
      <p:sp>
        <p:nvSpPr>
          <p:cNvPr id="47116" name="Text Box 5"/>
          <p:cNvSpPr txBox="1">
            <a:spLocks noChangeArrowheads="1"/>
          </p:cNvSpPr>
          <p:nvPr/>
        </p:nvSpPr>
        <p:spPr bwMode="auto">
          <a:xfrm>
            <a:off x="304800" y="744538"/>
            <a:ext cx="51250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 dirty="0"/>
              <a:t>What is </a:t>
            </a:r>
            <a:r>
              <a:rPr lang="en-US" u="sng" dirty="0" err="1"/>
              <a:t>E</a:t>
            </a:r>
            <a:r>
              <a:rPr lang="en-US" u="sng" dirty="0"/>
              <a:t>?</a:t>
            </a:r>
            <a:endParaRPr lang="en-US" u="sng" dirty="0" smtClean="0"/>
          </a:p>
          <a:p>
            <a:r>
              <a:rPr lang="en-US" dirty="0"/>
              <a:t>A</a:t>
            </a:r>
            <a:r>
              <a:rPr lang="en-US" dirty="0" smtClean="0"/>
              <a:t>. </a:t>
            </a:r>
            <a:r>
              <a:rPr lang="en-US" dirty="0"/>
              <a:t>can be any value (not quantized).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73038" y="3690938"/>
            <a:ext cx="553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Does this L dependence make sense?  </a:t>
            </a: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901950" y="1622425"/>
          <a:ext cx="1336675" cy="881063"/>
        </p:xfrm>
        <a:graphic>
          <a:graphicData uri="http://schemas.openxmlformats.org/presentationml/2006/ole">
            <p:oleObj spid="_x0000_s147458" name="Equation" r:id="rId5" imgW="635121" imgH="419315" progId="Equation.3">
              <p:embed/>
            </p:oleObj>
          </a:graphicData>
        </a:graphic>
      </p:graphicFrame>
      <p:sp>
        <p:nvSpPr>
          <p:cNvPr id="47118" name="Text Box 8"/>
          <p:cNvSpPr txBox="1">
            <a:spLocks noChangeArrowheads="1"/>
          </p:cNvSpPr>
          <p:nvPr/>
        </p:nvSpPr>
        <p:spPr bwMode="auto">
          <a:xfrm>
            <a:off x="333375" y="1846263"/>
            <a:ext cx="49244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B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sz="1000" dirty="0"/>
              <a:t> </a:t>
            </a:r>
          </a:p>
          <a:p>
            <a:endParaRPr lang="en-US" dirty="0" smtClean="0"/>
          </a:p>
          <a:p>
            <a:r>
              <a:rPr lang="en-US" dirty="0" err="1"/>
              <a:t>D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658813" y="1662113"/>
          <a:ext cx="1017587" cy="838200"/>
        </p:xfrm>
        <a:graphic>
          <a:graphicData uri="http://schemas.openxmlformats.org/presentationml/2006/ole">
            <p:oleObj spid="_x0000_s147459" name="Equation" r:id="rId6" imgW="508397" imgH="419497" progId="Equation.3">
              <p:embed/>
            </p:oleObj>
          </a:graphicData>
        </a:graphic>
      </p:graphicFrame>
      <p:sp>
        <p:nvSpPr>
          <p:cNvPr id="47119" name="Text Box 10"/>
          <p:cNvSpPr txBox="1">
            <a:spLocks noChangeArrowheads="1"/>
          </p:cNvSpPr>
          <p:nvPr/>
        </p:nvSpPr>
        <p:spPr bwMode="auto">
          <a:xfrm>
            <a:off x="2613025" y="1846263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C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677863" y="2559050"/>
          <a:ext cx="1760537" cy="865188"/>
        </p:xfrm>
        <a:graphic>
          <a:graphicData uri="http://schemas.openxmlformats.org/presentationml/2006/ole">
            <p:oleObj spid="_x0000_s147460" name="Equation" r:id="rId7" imgW="850928" imgH="419315" progId="Equation.3">
              <p:embed/>
            </p:oleObj>
          </a:graphicData>
        </a:graphic>
      </p:graphicFrame>
      <p:sp>
        <p:nvSpPr>
          <p:cNvPr id="47120" name="Text Box 12"/>
          <p:cNvSpPr txBox="1">
            <a:spLocks noChangeArrowheads="1"/>
          </p:cNvSpPr>
          <p:nvPr/>
        </p:nvSpPr>
        <p:spPr bwMode="auto">
          <a:xfrm>
            <a:off x="2624138" y="2727325"/>
            <a:ext cx="4754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E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3000375" y="2624138"/>
          <a:ext cx="1198563" cy="896937"/>
        </p:xfrm>
        <a:graphic>
          <a:graphicData uri="http://schemas.openxmlformats.org/presentationml/2006/ole">
            <p:oleObj spid="_x0000_s147461" name="Equation" r:id="rId8" imgW="559197" imgH="419497" progId="Equation.3">
              <p:embed/>
            </p:oleObj>
          </a:graphicData>
        </a:graphic>
      </p:graphicFrame>
      <p:graphicFrame>
        <p:nvGraphicFramePr>
          <p:cNvPr id="22542" name="Object 6"/>
          <p:cNvGraphicFramePr>
            <a:graphicFrameLocks noChangeAspect="1"/>
          </p:cNvGraphicFramePr>
          <p:nvPr/>
        </p:nvGraphicFramePr>
        <p:xfrm>
          <a:off x="5962650" y="828675"/>
          <a:ext cx="2722563" cy="996950"/>
        </p:xfrm>
        <a:graphic>
          <a:graphicData uri="http://schemas.openxmlformats.org/presentationml/2006/ole">
            <p:oleObj spid="_x0000_s147462" name="Equation" r:id="rId9" imgW="1143397" imgH="419497" progId="Equation.3">
              <p:embed/>
            </p:oleObj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231775" y="88900"/>
          <a:ext cx="3033713" cy="533400"/>
        </p:xfrm>
        <a:graphic>
          <a:graphicData uri="http://schemas.openxmlformats.org/presentationml/2006/ole">
            <p:oleObj spid="_x0000_s147463" name="Equation" r:id="rId10" imgW="1156097" imgH="203597" progId="Equation.3">
              <p:embed/>
            </p:oleObj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3860800" y="0"/>
          <a:ext cx="1165225" cy="925513"/>
        </p:xfrm>
        <a:graphic>
          <a:graphicData uri="http://schemas.openxmlformats.org/presentationml/2006/ole">
            <p:oleObj spid="_x0000_s147464" name="Equation" r:id="rId11" imgW="495482" imgH="393926" progId="Equation.DSMT4">
              <p:embed/>
            </p:oleObj>
          </a:graphicData>
        </a:graphic>
      </p:graphicFrame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5724525" y="292100"/>
            <a:ext cx="3181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3300"/>
                </a:solidFill>
                <a:latin typeface="Comic Sans MS" charset="0"/>
              </a:rPr>
              <a:t>E quantized by B. C.’s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223838" y="4430713"/>
            <a:ext cx="5961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What value of L when E</a:t>
            </a:r>
            <a:r>
              <a:rPr lang="en-US" baseline="-25000"/>
              <a:t>2</a:t>
            </a:r>
            <a:r>
              <a:rPr lang="en-US"/>
              <a:t>- E</a:t>
            </a:r>
            <a:r>
              <a:rPr lang="en-US" baseline="-25000"/>
              <a:t>1</a:t>
            </a:r>
            <a:r>
              <a:rPr lang="en-US"/>
              <a:t> = kT?</a:t>
            </a:r>
          </a:p>
          <a:p>
            <a:r>
              <a:rPr lang="en-US" i="1"/>
              <a:t>( when motion of e’s depends on wire size)</a:t>
            </a: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8559800" y="4229100"/>
            <a:ext cx="406400" cy="673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4" grpId="0"/>
      <p:bldP spid="22545" grpId="0"/>
      <p:bldP spid="2254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Text Box 2"/>
          <p:cNvSpPr txBox="1">
            <a:spLocks noChangeArrowheads="1"/>
          </p:cNvSpPr>
          <p:nvPr/>
        </p:nvSpPr>
        <p:spPr bwMode="auto">
          <a:xfrm>
            <a:off x="230188" y="1841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63513" y="1704975"/>
            <a:ext cx="414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Normalize wavefunction … </a:t>
            </a:r>
          </a:p>
        </p:txBody>
      </p:sp>
      <p:graphicFrame>
        <p:nvGraphicFramePr>
          <p:cNvPr id="24580" name="Object 2"/>
          <p:cNvGraphicFramePr>
            <a:graphicFrameLocks noChangeAspect="1"/>
          </p:cNvGraphicFramePr>
          <p:nvPr/>
        </p:nvGraphicFramePr>
        <p:xfrm>
          <a:off x="1225550" y="836613"/>
          <a:ext cx="5580063" cy="963612"/>
        </p:xfrm>
        <a:graphic>
          <a:graphicData uri="http://schemas.openxmlformats.org/presentationml/2006/ole">
            <p:oleObj spid="_x0000_s149506" name="Equation" r:id="rId4" imgW="2286397" imgH="394097" progId="Equation.3">
              <p:embed/>
            </p:oleObj>
          </a:graphicData>
        </a:graphic>
      </p:graphicFrame>
      <p:graphicFrame>
        <p:nvGraphicFramePr>
          <p:cNvPr id="24581" name="Object 3"/>
          <p:cNvGraphicFramePr>
            <a:graphicFrameLocks noChangeAspect="1"/>
          </p:cNvGraphicFramePr>
          <p:nvPr/>
        </p:nvGraphicFramePr>
        <p:xfrm>
          <a:off x="523875" y="2705100"/>
          <a:ext cx="7915275" cy="779463"/>
        </p:xfrm>
        <a:graphic>
          <a:graphicData uri="http://schemas.openxmlformats.org/presentationml/2006/ole">
            <p:oleObj spid="_x0000_s149507" name="Equation" r:id="rId5" imgW="3353197" imgH="330597" progId="Equation.3">
              <p:embed/>
            </p:oleObj>
          </a:graphicData>
        </a:graphic>
      </p:graphicFrame>
      <p:graphicFrame>
        <p:nvGraphicFramePr>
          <p:cNvPr id="24582" name="Object 4"/>
          <p:cNvGraphicFramePr>
            <a:graphicFrameLocks noChangeAspect="1"/>
          </p:cNvGraphicFramePr>
          <p:nvPr/>
        </p:nvGraphicFramePr>
        <p:xfrm>
          <a:off x="544513" y="3568700"/>
          <a:ext cx="1104900" cy="920750"/>
        </p:xfrm>
        <a:graphic>
          <a:graphicData uri="http://schemas.openxmlformats.org/presentationml/2006/ole">
            <p:oleObj spid="_x0000_s149508" name="Equation" r:id="rId6" imgW="533565" imgH="444704" progId="Equation.3">
              <p:embed/>
            </p:oleObj>
          </a:graphicData>
        </a:graphic>
      </p:graphicFrame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906588" y="386556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(Did in Homework)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80975" y="2176463"/>
            <a:ext cx="814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Probability of finding electron between -∞ and ∞ must be 1.</a:t>
            </a:r>
          </a:p>
        </p:txBody>
      </p:sp>
      <p:graphicFrame>
        <p:nvGraphicFramePr>
          <p:cNvPr id="24585" name="Object 5"/>
          <p:cNvGraphicFramePr>
            <a:graphicFrameLocks noChangeAspect="1"/>
          </p:cNvGraphicFramePr>
          <p:nvPr/>
        </p:nvGraphicFramePr>
        <p:xfrm>
          <a:off x="1403350" y="4664075"/>
          <a:ext cx="5919788" cy="1087438"/>
        </p:xfrm>
        <a:graphic>
          <a:graphicData uri="http://schemas.openxmlformats.org/presentationml/2006/ole">
            <p:oleObj spid="_x0000_s149509" name="Equation" r:id="rId7" imgW="2426097" imgH="444897" progId="Equation.DSMT4">
              <p:embed/>
            </p:oleObj>
          </a:graphicData>
        </a:graphic>
      </p:graphicFrame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815975" y="165100"/>
            <a:ext cx="787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Solving completely- everything there is to know about</a:t>
            </a:r>
          </a:p>
          <a:p>
            <a:r>
              <a:rPr lang="en-US"/>
              <a:t>electron in small metallic object (flat V(x) with high walls).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3" grpId="0"/>
      <p:bldP spid="2458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4"/>
          <a:srcRect r="16251"/>
          <a:stretch>
            <a:fillRect/>
          </a:stretch>
        </p:blipFill>
        <p:spPr bwMode="auto">
          <a:xfrm>
            <a:off x="0" y="1751013"/>
            <a:ext cx="3722688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5"/>
          <a:srcRect l="15292" b="81018"/>
          <a:stretch>
            <a:fillRect/>
          </a:stretch>
        </p:blipFill>
        <p:spPr bwMode="auto">
          <a:xfrm>
            <a:off x="4810125" y="2597150"/>
            <a:ext cx="21161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3733800" y="609600"/>
            <a:ext cx="30051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Quantized: </a:t>
            </a:r>
            <a:r>
              <a:rPr lang="en-US" dirty="0" err="1"/>
              <a:t>k</a:t>
            </a:r>
            <a:r>
              <a:rPr lang="en-US" dirty="0"/>
              <a:t>=</a:t>
            </a:r>
            <a:r>
              <a:rPr lang="en-US" dirty="0" err="1" smtClean="0"/>
              <a:t>nπ/</a:t>
            </a:r>
            <a:r>
              <a:rPr lang="en-US" dirty="0" err="1"/>
              <a:t>L</a:t>
            </a:r>
            <a:endParaRPr lang="en-US" dirty="0" smtClean="0"/>
          </a:p>
          <a:p>
            <a:endParaRPr lang="en-US" sz="1200" dirty="0" smtClean="0"/>
          </a:p>
          <a:p>
            <a:r>
              <a:rPr lang="en-US" dirty="0" smtClean="0"/>
              <a:t>Quantized</a:t>
            </a:r>
            <a:r>
              <a:rPr lang="en-US" dirty="0"/>
              <a:t>: </a:t>
            </a: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5334000" y="879618"/>
          <a:ext cx="2965450" cy="996950"/>
        </p:xfrm>
        <a:graphic>
          <a:graphicData uri="http://schemas.openxmlformats.org/presentationml/2006/ole">
            <p:oleObj spid="_x0000_s151554" name="Equation" r:id="rId6" imgW="1244997" imgH="419497" progId="Equation.DSMT4">
              <p:embed/>
            </p:oleObj>
          </a:graphicData>
        </a:graphic>
      </p:graphicFrame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779963" y="1893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4848225" y="2393950"/>
            <a:ext cx="0" cy="947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286250" y="2913063"/>
            <a:ext cx="4357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237038" y="1971675"/>
            <a:ext cx="1452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Real</a:t>
            </a:r>
            <a:r>
              <a:rPr lang="en-US" dirty="0" err="1" smtClean="0"/>
              <a:t>(ψ</a:t>
            </a:r>
            <a:r>
              <a:rPr lang="en-US" dirty="0" smtClean="0">
                <a:latin typeface="Symbol" charset="2"/>
              </a:rPr>
              <a:t>)</a:t>
            </a:r>
            <a:endParaRPr lang="en-US" dirty="0">
              <a:latin typeface="Symbol" charset="2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576763" y="28209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805613" y="286067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</a:t>
            </a: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3384550" y="3657600"/>
            <a:ext cx="349250" cy="1208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3505200" y="3810000"/>
            <a:ext cx="5281613" cy="155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What is potential energy of electron in the lowest energy state (n=1)? </a:t>
            </a:r>
          </a:p>
          <a:p>
            <a:r>
              <a:rPr lang="en-US"/>
              <a:t>a. E</a:t>
            </a:r>
            <a:r>
              <a:rPr lang="en-US" baseline="-25000"/>
              <a:t>1	    </a:t>
            </a:r>
            <a:r>
              <a:rPr lang="en-US"/>
              <a:t>b. 0	      c. ∞</a:t>
            </a:r>
          </a:p>
          <a:p>
            <a:r>
              <a:rPr lang="en-US"/>
              <a:t>d. could be anything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6553200" y="2209800"/>
            <a:ext cx="70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n=1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3657600" y="5410200"/>
            <a:ext cx="47164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Correct answer is b! </a:t>
            </a:r>
          </a:p>
          <a:p>
            <a:r>
              <a:rPr lang="en-US">
                <a:solidFill>
                  <a:srgbClr val="FF0000"/>
                </a:solidFill>
              </a:rPr>
              <a:t>V=0 between 0 and L (We set it!) </a:t>
            </a:r>
          </a:p>
          <a:p>
            <a:r>
              <a:rPr lang="en-US">
                <a:solidFill>
                  <a:srgbClr val="FF0000"/>
                </a:solidFill>
                <a:sym typeface="Wingdings" charset="2"/>
              </a:rPr>
              <a:t> So electron has KE = E1.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685800" y="609600"/>
            <a:ext cx="2286000" cy="3524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84200" y="9017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2743200" y="914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</a:t>
            </a: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3810000" y="155575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Results: 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flipH="1">
            <a:off x="2435225" y="4495800"/>
            <a:ext cx="3175" cy="1622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 flipH="1">
            <a:off x="838200" y="4495800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1828800" y="47244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KE</a:t>
            </a: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1143000" y="4038600"/>
            <a:ext cx="1243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For n=4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 animBg="1"/>
      <p:bldP spid="43023" grpId="0"/>
      <p:bldP spid="43028" grpId="0" animBg="1"/>
      <p:bldP spid="43029" grpId="0" animBg="1"/>
      <p:bldP spid="43030" grpId="0"/>
      <p:bldP spid="430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0363C2-F876-E340-A831-F6D7C2CC050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03200" y="153988"/>
            <a:ext cx="8800096" cy="35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Schrodinger equation development--</a:t>
            </a:r>
          </a:p>
          <a:p>
            <a:r>
              <a:rPr lang="en-US" dirty="0"/>
              <a:t>	 new approach to physics</a:t>
            </a:r>
          </a:p>
          <a:p>
            <a:endParaRPr lang="en-US" dirty="0"/>
          </a:p>
          <a:p>
            <a:r>
              <a:rPr lang="en-US" i="1" dirty="0"/>
              <a:t>Old approach-</a:t>
            </a:r>
            <a:r>
              <a:rPr lang="en-US" dirty="0"/>
              <a:t> understand physical system well, reason out</a:t>
            </a:r>
          </a:p>
          <a:p>
            <a:r>
              <a:rPr lang="en-US" dirty="0"/>
              <a:t>equations that must describe it.</a:t>
            </a:r>
          </a:p>
          <a:p>
            <a:endParaRPr lang="en-US" dirty="0"/>
          </a:p>
          <a:p>
            <a:r>
              <a:rPr lang="en-US" i="1" dirty="0"/>
              <a:t>New approach--</a:t>
            </a:r>
            <a:r>
              <a:rPr lang="en-US" dirty="0"/>
              <a:t> see what experiment shows but not know why.</a:t>
            </a:r>
          </a:p>
          <a:p>
            <a:r>
              <a:rPr lang="en-US" dirty="0"/>
              <a:t>Write down equation that has sensible basic math properties.</a:t>
            </a:r>
          </a:p>
          <a:p>
            <a:r>
              <a:rPr lang="en-US" dirty="0"/>
              <a:t>See if when </a:t>
            </a:r>
            <a:r>
              <a:rPr lang="en-US" dirty="0" smtClean="0"/>
              <a:t>solved, gives </a:t>
            </a:r>
            <a:r>
              <a:rPr lang="en-US" dirty="0"/>
              <a:t>solutions that match experiment.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8600" y="3886200"/>
            <a:ext cx="84477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Schrödinger </a:t>
            </a:r>
            <a:r>
              <a:rPr lang="en-US" dirty="0"/>
              <a:t>starting point-- what do we know about</a:t>
            </a:r>
            <a:endParaRPr lang="en-US" dirty="0" smtClean="0"/>
          </a:p>
          <a:p>
            <a:r>
              <a:rPr lang="en-US" dirty="0" smtClean="0"/>
              <a:t> classical </a:t>
            </a:r>
            <a:r>
              <a:rPr lang="en-US" dirty="0"/>
              <a:t>waves (radio, violin string)?</a:t>
            </a:r>
          </a:p>
          <a:p>
            <a:endParaRPr lang="en-US" dirty="0"/>
          </a:p>
          <a:p>
            <a:r>
              <a:rPr lang="en-US" dirty="0" smtClean="0"/>
              <a:t>Which </a:t>
            </a:r>
            <a:r>
              <a:rPr lang="en-US" dirty="0"/>
              <a:t>aspects of</a:t>
            </a:r>
            <a:r>
              <a:rPr lang="en-US" dirty="0" smtClean="0"/>
              <a:t> a particle </a:t>
            </a:r>
            <a:r>
              <a:rPr lang="en-US" dirty="0"/>
              <a:t>wave equation need to be </a:t>
            </a:r>
            <a:r>
              <a:rPr lang="en-US" dirty="0" smtClean="0"/>
              <a:t>similar</a:t>
            </a:r>
          </a:p>
          <a:p>
            <a:r>
              <a:rPr lang="en-US" dirty="0" smtClean="0"/>
              <a:t> and which </a:t>
            </a:r>
            <a:r>
              <a:rPr lang="en-US" dirty="0"/>
              <a:t>different from</a:t>
            </a:r>
            <a:r>
              <a:rPr lang="en-US" dirty="0" smtClean="0"/>
              <a:t> classical </a:t>
            </a:r>
            <a:r>
              <a:rPr lang="en-US" dirty="0"/>
              <a:t>wave equations?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F3942C-89E2-9944-9318-4057EB0CFFD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5181600" y="762000"/>
            <a:ext cx="321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Vibrations on a string: </a:t>
            </a:r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457200" y="762000"/>
            <a:ext cx="348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Electromagnetic waves: </a:t>
            </a:r>
          </a:p>
        </p:txBody>
      </p:sp>
      <p:sp>
        <p:nvSpPr>
          <p:cNvPr id="45063" name="Rectangle 6"/>
          <p:cNvSpPr>
            <a:spLocks noChangeArrowheads="1"/>
          </p:cNvSpPr>
          <p:nvPr/>
        </p:nvSpPr>
        <p:spPr bwMode="auto">
          <a:xfrm>
            <a:off x="3124200" y="0"/>
            <a:ext cx="2871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Wave Equations </a:t>
            </a:r>
          </a:p>
        </p:txBody>
      </p:sp>
      <p:graphicFrame>
        <p:nvGraphicFramePr>
          <p:cNvPr id="63495" name="Object 2"/>
          <p:cNvGraphicFramePr>
            <a:graphicFrameLocks noChangeAspect="1"/>
          </p:cNvGraphicFramePr>
          <p:nvPr/>
        </p:nvGraphicFramePr>
        <p:xfrm>
          <a:off x="5715000" y="2971800"/>
          <a:ext cx="2273300" cy="1085850"/>
        </p:xfrm>
        <a:graphic>
          <a:graphicData uri="http://schemas.openxmlformats.org/presentationml/2006/ole">
            <p:oleObj spid="_x0000_s45058" name="Equation" r:id="rId4" imgW="876697" imgH="419497" progId="Equation.3">
              <p:embed/>
            </p:oleObj>
          </a:graphicData>
        </a:graphic>
      </p:graphicFrame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5715000" y="4267200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Times New Roman" charset="0"/>
              </a:rPr>
              <a:t>v</a:t>
            </a:r>
            <a:r>
              <a:rPr lang="en-US">
                <a:latin typeface="Times New Roman" charset="0"/>
              </a:rPr>
              <a:t>=speed of wave</a:t>
            </a:r>
          </a:p>
        </p:txBody>
      </p:sp>
      <p:graphicFrame>
        <p:nvGraphicFramePr>
          <p:cNvPr id="63497" name="Object 3"/>
          <p:cNvGraphicFramePr>
            <a:graphicFrameLocks noChangeAspect="1"/>
          </p:cNvGraphicFramePr>
          <p:nvPr/>
        </p:nvGraphicFramePr>
        <p:xfrm>
          <a:off x="914400" y="3048000"/>
          <a:ext cx="2371725" cy="1085850"/>
        </p:xfrm>
        <a:graphic>
          <a:graphicData uri="http://schemas.openxmlformats.org/presentationml/2006/ole">
            <p:oleObj spid="_x0000_s45059" name="Equation" r:id="rId5" imgW="914797" imgH="419497" progId="Equation.3">
              <p:embed/>
            </p:oleObj>
          </a:graphicData>
        </a:graphic>
      </p:graphicFrame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963613" y="4343400"/>
            <a:ext cx="215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Times New Roman" charset="0"/>
              </a:rPr>
              <a:t>c</a:t>
            </a:r>
            <a:r>
              <a:rPr lang="en-US">
                <a:latin typeface="Times New Roman" charset="0"/>
              </a:rPr>
              <a:t>=speed of light</a:t>
            </a:r>
          </a:p>
        </p:txBody>
      </p:sp>
      <p:sp>
        <p:nvSpPr>
          <p:cNvPr id="45066" name="Freeform 12"/>
          <p:cNvSpPr>
            <a:spLocks/>
          </p:cNvSpPr>
          <p:nvPr/>
        </p:nvSpPr>
        <p:spPr bwMode="auto">
          <a:xfrm>
            <a:off x="387350" y="1371600"/>
            <a:ext cx="1890713" cy="1508125"/>
          </a:xfrm>
          <a:custGeom>
            <a:avLst/>
            <a:gdLst>
              <a:gd name="T0" fmla="*/ 0 w 1874"/>
              <a:gd name="T1" fmla="*/ 246944 h 684"/>
              <a:gd name="T2" fmla="*/ 38339 w 1874"/>
              <a:gd name="T3" fmla="*/ 119063 h 684"/>
              <a:gd name="T4" fmla="*/ 102910 w 1874"/>
              <a:gd name="T5" fmla="*/ 17639 h 684"/>
              <a:gd name="T6" fmla="*/ 183623 w 1874"/>
              <a:gd name="T7" fmla="*/ 158750 h 684"/>
              <a:gd name="T8" fmla="*/ 272408 w 1874"/>
              <a:gd name="T9" fmla="*/ 595313 h 684"/>
              <a:gd name="T10" fmla="*/ 336979 w 1874"/>
              <a:gd name="T11" fmla="*/ 965729 h 684"/>
              <a:gd name="T12" fmla="*/ 401550 w 1874"/>
              <a:gd name="T13" fmla="*/ 1283229 h 684"/>
              <a:gd name="T14" fmla="*/ 494370 w 1874"/>
              <a:gd name="T15" fmla="*/ 1490486 h 684"/>
              <a:gd name="T16" fmla="*/ 601315 w 1874"/>
              <a:gd name="T17" fmla="*/ 1270000 h 684"/>
              <a:gd name="T18" fmla="*/ 766778 w 1874"/>
              <a:gd name="T19" fmla="*/ 352778 h 684"/>
              <a:gd name="T20" fmla="*/ 889866 w 1874"/>
              <a:gd name="T21" fmla="*/ 17639 h 684"/>
              <a:gd name="T22" fmla="*/ 996811 w 1874"/>
              <a:gd name="T23" fmla="*/ 251354 h 684"/>
              <a:gd name="T24" fmla="*/ 1083578 w 1874"/>
              <a:gd name="T25" fmla="*/ 709965 h 684"/>
              <a:gd name="T26" fmla="*/ 1190524 w 1874"/>
              <a:gd name="T27" fmla="*/ 1292049 h 684"/>
              <a:gd name="T28" fmla="*/ 1305540 w 1874"/>
              <a:gd name="T29" fmla="*/ 1486076 h 684"/>
              <a:gd name="T30" fmla="*/ 1408450 w 1874"/>
              <a:gd name="T31" fmla="*/ 1159757 h 684"/>
              <a:gd name="T32" fmla="*/ 1503288 w 1874"/>
              <a:gd name="T33" fmla="*/ 630590 h 684"/>
              <a:gd name="T34" fmla="*/ 1598127 w 1874"/>
              <a:gd name="T35" fmla="*/ 171979 h 684"/>
              <a:gd name="T36" fmla="*/ 1684894 w 1874"/>
              <a:gd name="T37" fmla="*/ 26458 h 684"/>
              <a:gd name="T38" fmla="*/ 1781750 w 1874"/>
              <a:gd name="T39" fmla="*/ 229306 h 684"/>
              <a:gd name="T40" fmla="*/ 1890713 w 1874"/>
              <a:gd name="T41" fmla="*/ 793750 h 68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874"/>
              <a:gd name="T64" fmla="*/ 0 h 684"/>
              <a:gd name="T65" fmla="*/ 1874 w 1874"/>
              <a:gd name="T66" fmla="*/ 684 h 68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874" h="684">
                <a:moveTo>
                  <a:pt x="0" y="112"/>
                </a:moveTo>
                <a:cubicBezTo>
                  <a:pt x="6" y="102"/>
                  <a:pt x="21" y="71"/>
                  <a:pt x="38" y="54"/>
                </a:cubicBezTo>
                <a:cubicBezTo>
                  <a:pt x="55" y="37"/>
                  <a:pt x="78" y="5"/>
                  <a:pt x="102" y="8"/>
                </a:cubicBezTo>
                <a:cubicBezTo>
                  <a:pt x="126" y="11"/>
                  <a:pt x="154" y="28"/>
                  <a:pt x="182" y="72"/>
                </a:cubicBezTo>
                <a:cubicBezTo>
                  <a:pt x="210" y="116"/>
                  <a:pt x="245" y="209"/>
                  <a:pt x="270" y="270"/>
                </a:cubicBezTo>
                <a:cubicBezTo>
                  <a:pt x="295" y="331"/>
                  <a:pt x="313" y="386"/>
                  <a:pt x="334" y="438"/>
                </a:cubicBezTo>
                <a:cubicBezTo>
                  <a:pt x="355" y="490"/>
                  <a:pt x="372" y="542"/>
                  <a:pt x="398" y="582"/>
                </a:cubicBezTo>
                <a:cubicBezTo>
                  <a:pt x="424" y="622"/>
                  <a:pt x="457" y="677"/>
                  <a:pt x="490" y="676"/>
                </a:cubicBezTo>
                <a:cubicBezTo>
                  <a:pt x="523" y="675"/>
                  <a:pt x="551" y="662"/>
                  <a:pt x="596" y="576"/>
                </a:cubicBezTo>
                <a:cubicBezTo>
                  <a:pt x="641" y="490"/>
                  <a:pt x="712" y="255"/>
                  <a:pt x="760" y="160"/>
                </a:cubicBezTo>
                <a:cubicBezTo>
                  <a:pt x="808" y="65"/>
                  <a:pt x="844" y="16"/>
                  <a:pt x="882" y="8"/>
                </a:cubicBezTo>
                <a:cubicBezTo>
                  <a:pt x="920" y="0"/>
                  <a:pt x="956" y="62"/>
                  <a:pt x="988" y="114"/>
                </a:cubicBezTo>
                <a:cubicBezTo>
                  <a:pt x="1020" y="166"/>
                  <a:pt x="1042" y="243"/>
                  <a:pt x="1074" y="322"/>
                </a:cubicBezTo>
                <a:cubicBezTo>
                  <a:pt x="1106" y="401"/>
                  <a:pt x="1143" y="527"/>
                  <a:pt x="1180" y="586"/>
                </a:cubicBezTo>
                <a:cubicBezTo>
                  <a:pt x="1217" y="645"/>
                  <a:pt x="1258" y="684"/>
                  <a:pt x="1294" y="674"/>
                </a:cubicBezTo>
                <a:cubicBezTo>
                  <a:pt x="1330" y="664"/>
                  <a:pt x="1363" y="591"/>
                  <a:pt x="1396" y="526"/>
                </a:cubicBezTo>
                <a:cubicBezTo>
                  <a:pt x="1429" y="461"/>
                  <a:pt x="1459" y="361"/>
                  <a:pt x="1490" y="286"/>
                </a:cubicBezTo>
                <a:cubicBezTo>
                  <a:pt x="1521" y="211"/>
                  <a:pt x="1554" y="123"/>
                  <a:pt x="1584" y="78"/>
                </a:cubicBezTo>
                <a:cubicBezTo>
                  <a:pt x="1614" y="33"/>
                  <a:pt x="1640" y="8"/>
                  <a:pt x="1670" y="12"/>
                </a:cubicBezTo>
                <a:cubicBezTo>
                  <a:pt x="1700" y="16"/>
                  <a:pt x="1732" y="46"/>
                  <a:pt x="1766" y="104"/>
                </a:cubicBezTo>
                <a:cubicBezTo>
                  <a:pt x="1800" y="162"/>
                  <a:pt x="1852" y="307"/>
                  <a:pt x="1874" y="36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7" name="Freeform 13"/>
          <p:cNvSpPr>
            <a:spLocks/>
          </p:cNvSpPr>
          <p:nvPr/>
        </p:nvSpPr>
        <p:spPr bwMode="auto">
          <a:xfrm>
            <a:off x="1968500" y="1371600"/>
            <a:ext cx="1890713" cy="1508125"/>
          </a:xfrm>
          <a:custGeom>
            <a:avLst/>
            <a:gdLst>
              <a:gd name="T0" fmla="*/ 0 w 1874"/>
              <a:gd name="T1" fmla="*/ 246944 h 684"/>
              <a:gd name="T2" fmla="*/ 38339 w 1874"/>
              <a:gd name="T3" fmla="*/ 119063 h 684"/>
              <a:gd name="T4" fmla="*/ 102910 w 1874"/>
              <a:gd name="T5" fmla="*/ 17639 h 684"/>
              <a:gd name="T6" fmla="*/ 183623 w 1874"/>
              <a:gd name="T7" fmla="*/ 158750 h 684"/>
              <a:gd name="T8" fmla="*/ 272408 w 1874"/>
              <a:gd name="T9" fmla="*/ 595313 h 684"/>
              <a:gd name="T10" fmla="*/ 336979 w 1874"/>
              <a:gd name="T11" fmla="*/ 965729 h 684"/>
              <a:gd name="T12" fmla="*/ 401550 w 1874"/>
              <a:gd name="T13" fmla="*/ 1283229 h 684"/>
              <a:gd name="T14" fmla="*/ 494370 w 1874"/>
              <a:gd name="T15" fmla="*/ 1490486 h 684"/>
              <a:gd name="T16" fmla="*/ 601315 w 1874"/>
              <a:gd name="T17" fmla="*/ 1270000 h 684"/>
              <a:gd name="T18" fmla="*/ 766778 w 1874"/>
              <a:gd name="T19" fmla="*/ 352778 h 684"/>
              <a:gd name="T20" fmla="*/ 889866 w 1874"/>
              <a:gd name="T21" fmla="*/ 17639 h 684"/>
              <a:gd name="T22" fmla="*/ 996811 w 1874"/>
              <a:gd name="T23" fmla="*/ 251354 h 684"/>
              <a:gd name="T24" fmla="*/ 1083578 w 1874"/>
              <a:gd name="T25" fmla="*/ 709965 h 684"/>
              <a:gd name="T26" fmla="*/ 1190524 w 1874"/>
              <a:gd name="T27" fmla="*/ 1292049 h 684"/>
              <a:gd name="T28" fmla="*/ 1305540 w 1874"/>
              <a:gd name="T29" fmla="*/ 1486076 h 684"/>
              <a:gd name="T30" fmla="*/ 1408450 w 1874"/>
              <a:gd name="T31" fmla="*/ 1159757 h 684"/>
              <a:gd name="T32" fmla="*/ 1503288 w 1874"/>
              <a:gd name="T33" fmla="*/ 630590 h 684"/>
              <a:gd name="T34" fmla="*/ 1598127 w 1874"/>
              <a:gd name="T35" fmla="*/ 171979 h 684"/>
              <a:gd name="T36" fmla="*/ 1684894 w 1874"/>
              <a:gd name="T37" fmla="*/ 26458 h 684"/>
              <a:gd name="T38" fmla="*/ 1781750 w 1874"/>
              <a:gd name="T39" fmla="*/ 229306 h 684"/>
              <a:gd name="T40" fmla="*/ 1890713 w 1874"/>
              <a:gd name="T41" fmla="*/ 793750 h 68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874"/>
              <a:gd name="T64" fmla="*/ 0 h 684"/>
              <a:gd name="T65" fmla="*/ 1874 w 1874"/>
              <a:gd name="T66" fmla="*/ 684 h 68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874" h="684">
                <a:moveTo>
                  <a:pt x="0" y="112"/>
                </a:moveTo>
                <a:cubicBezTo>
                  <a:pt x="6" y="102"/>
                  <a:pt x="21" y="71"/>
                  <a:pt x="38" y="54"/>
                </a:cubicBezTo>
                <a:cubicBezTo>
                  <a:pt x="55" y="37"/>
                  <a:pt x="78" y="5"/>
                  <a:pt x="102" y="8"/>
                </a:cubicBezTo>
                <a:cubicBezTo>
                  <a:pt x="126" y="11"/>
                  <a:pt x="154" y="28"/>
                  <a:pt x="182" y="72"/>
                </a:cubicBezTo>
                <a:cubicBezTo>
                  <a:pt x="210" y="116"/>
                  <a:pt x="245" y="209"/>
                  <a:pt x="270" y="270"/>
                </a:cubicBezTo>
                <a:cubicBezTo>
                  <a:pt x="295" y="331"/>
                  <a:pt x="313" y="386"/>
                  <a:pt x="334" y="438"/>
                </a:cubicBezTo>
                <a:cubicBezTo>
                  <a:pt x="355" y="490"/>
                  <a:pt x="372" y="542"/>
                  <a:pt x="398" y="582"/>
                </a:cubicBezTo>
                <a:cubicBezTo>
                  <a:pt x="424" y="622"/>
                  <a:pt x="457" y="677"/>
                  <a:pt x="490" y="676"/>
                </a:cubicBezTo>
                <a:cubicBezTo>
                  <a:pt x="523" y="675"/>
                  <a:pt x="551" y="662"/>
                  <a:pt x="596" y="576"/>
                </a:cubicBezTo>
                <a:cubicBezTo>
                  <a:pt x="641" y="490"/>
                  <a:pt x="712" y="255"/>
                  <a:pt x="760" y="160"/>
                </a:cubicBezTo>
                <a:cubicBezTo>
                  <a:pt x="808" y="65"/>
                  <a:pt x="844" y="16"/>
                  <a:pt x="882" y="8"/>
                </a:cubicBezTo>
                <a:cubicBezTo>
                  <a:pt x="920" y="0"/>
                  <a:pt x="956" y="62"/>
                  <a:pt x="988" y="114"/>
                </a:cubicBezTo>
                <a:cubicBezTo>
                  <a:pt x="1020" y="166"/>
                  <a:pt x="1042" y="243"/>
                  <a:pt x="1074" y="322"/>
                </a:cubicBezTo>
                <a:cubicBezTo>
                  <a:pt x="1106" y="401"/>
                  <a:pt x="1143" y="527"/>
                  <a:pt x="1180" y="586"/>
                </a:cubicBezTo>
                <a:cubicBezTo>
                  <a:pt x="1217" y="645"/>
                  <a:pt x="1258" y="684"/>
                  <a:pt x="1294" y="674"/>
                </a:cubicBezTo>
                <a:cubicBezTo>
                  <a:pt x="1330" y="664"/>
                  <a:pt x="1363" y="591"/>
                  <a:pt x="1396" y="526"/>
                </a:cubicBezTo>
                <a:cubicBezTo>
                  <a:pt x="1429" y="461"/>
                  <a:pt x="1459" y="361"/>
                  <a:pt x="1490" y="286"/>
                </a:cubicBezTo>
                <a:cubicBezTo>
                  <a:pt x="1521" y="211"/>
                  <a:pt x="1554" y="123"/>
                  <a:pt x="1584" y="78"/>
                </a:cubicBezTo>
                <a:cubicBezTo>
                  <a:pt x="1614" y="33"/>
                  <a:pt x="1640" y="8"/>
                  <a:pt x="1670" y="12"/>
                </a:cubicBezTo>
                <a:cubicBezTo>
                  <a:pt x="1700" y="16"/>
                  <a:pt x="1732" y="46"/>
                  <a:pt x="1766" y="104"/>
                </a:cubicBezTo>
                <a:cubicBezTo>
                  <a:pt x="1800" y="162"/>
                  <a:pt x="1852" y="307"/>
                  <a:pt x="1874" y="36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8" name="Line 14"/>
          <p:cNvSpPr>
            <a:spLocks noChangeShapeType="1"/>
          </p:cNvSpPr>
          <p:nvPr/>
        </p:nvSpPr>
        <p:spPr bwMode="auto">
          <a:xfrm flipV="1">
            <a:off x="390525" y="1606550"/>
            <a:ext cx="0" cy="5191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9" name="Line 15"/>
          <p:cNvSpPr>
            <a:spLocks noChangeShapeType="1"/>
          </p:cNvSpPr>
          <p:nvPr/>
        </p:nvSpPr>
        <p:spPr bwMode="auto">
          <a:xfrm flipV="1">
            <a:off x="488950" y="1381125"/>
            <a:ext cx="0" cy="7445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0" name="Line 16"/>
          <p:cNvSpPr>
            <a:spLocks noChangeShapeType="1"/>
          </p:cNvSpPr>
          <p:nvPr/>
        </p:nvSpPr>
        <p:spPr bwMode="auto">
          <a:xfrm flipV="1">
            <a:off x="584200" y="1606550"/>
            <a:ext cx="3175" cy="5159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1" name="Line 17"/>
          <p:cNvSpPr>
            <a:spLocks noChangeShapeType="1"/>
          </p:cNvSpPr>
          <p:nvPr/>
        </p:nvSpPr>
        <p:spPr bwMode="auto">
          <a:xfrm flipV="1">
            <a:off x="1184275" y="1609725"/>
            <a:ext cx="0" cy="5159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2" name="Line 18"/>
          <p:cNvSpPr>
            <a:spLocks noChangeShapeType="1"/>
          </p:cNvSpPr>
          <p:nvPr/>
        </p:nvSpPr>
        <p:spPr bwMode="auto">
          <a:xfrm flipV="1">
            <a:off x="1282700" y="1384300"/>
            <a:ext cx="0" cy="741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3" name="Line 19"/>
          <p:cNvSpPr>
            <a:spLocks noChangeShapeType="1"/>
          </p:cNvSpPr>
          <p:nvPr/>
        </p:nvSpPr>
        <p:spPr bwMode="auto">
          <a:xfrm flipV="1">
            <a:off x="1377950" y="1609725"/>
            <a:ext cx="1588" cy="5159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4" name="Line 20"/>
          <p:cNvSpPr>
            <a:spLocks noChangeShapeType="1"/>
          </p:cNvSpPr>
          <p:nvPr/>
        </p:nvSpPr>
        <p:spPr bwMode="auto">
          <a:xfrm flipV="1">
            <a:off x="1970088" y="1614488"/>
            <a:ext cx="0" cy="501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5" name="Line 21"/>
          <p:cNvSpPr>
            <a:spLocks noChangeShapeType="1"/>
          </p:cNvSpPr>
          <p:nvPr/>
        </p:nvSpPr>
        <p:spPr bwMode="auto">
          <a:xfrm flipV="1">
            <a:off x="2070100" y="1398588"/>
            <a:ext cx="1588" cy="723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6" name="Line 22"/>
          <p:cNvSpPr>
            <a:spLocks noChangeShapeType="1"/>
          </p:cNvSpPr>
          <p:nvPr/>
        </p:nvSpPr>
        <p:spPr bwMode="auto">
          <a:xfrm flipV="1">
            <a:off x="2171700" y="1622425"/>
            <a:ext cx="3175" cy="5032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7" name="Line 23"/>
          <p:cNvSpPr>
            <a:spLocks noChangeShapeType="1"/>
          </p:cNvSpPr>
          <p:nvPr/>
        </p:nvSpPr>
        <p:spPr bwMode="auto">
          <a:xfrm rot="10800000" flipV="1">
            <a:off x="1773238" y="2135188"/>
            <a:ext cx="0" cy="501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8" name="Line 24"/>
          <p:cNvSpPr>
            <a:spLocks noChangeShapeType="1"/>
          </p:cNvSpPr>
          <p:nvPr/>
        </p:nvSpPr>
        <p:spPr bwMode="auto">
          <a:xfrm rot="10800000" flipV="1">
            <a:off x="1673225" y="2125663"/>
            <a:ext cx="0" cy="727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9" name="Line 25"/>
          <p:cNvSpPr>
            <a:spLocks noChangeShapeType="1"/>
          </p:cNvSpPr>
          <p:nvPr/>
        </p:nvSpPr>
        <p:spPr bwMode="auto">
          <a:xfrm rot="10800000" flipV="1">
            <a:off x="1570038" y="2125663"/>
            <a:ext cx="3175" cy="5032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0" name="Line 26"/>
          <p:cNvSpPr>
            <a:spLocks noChangeShapeType="1"/>
          </p:cNvSpPr>
          <p:nvPr/>
        </p:nvSpPr>
        <p:spPr bwMode="auto">
          <a:xfrm rot="10800000" flipV="1">
            <a:off x="985838" y="2135188"/>
            <a:ext cx="0" cy="501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1" name="Line 27"/>
          <p:cNvSpPr>
            <a:spLocks noChangeShapeType="1"/>
          </p:cNvSpPr>
          <p:nvPr/>
        </p:nvSpPr>
        <p:spPr bwMode="auto">
          <a:xfrm rot="10800000" flipV="1">
            <a:off x="885825" y="2125663"/>
            <a:ext cx="0" cy="727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2" name="Line 28"/>
          <p:cNvSpPr>
            <a:spLocks noChangeShapeType="1"/>
          </p:cNvSpPr>
          <p:nvPr/>
        </p:nvSpPr>
        <p:spPr bwMode="auto">
          <a:xfrm rot="10800000" flipV="1">
            <a:off x="782638" y="2125663"/>
            <a:ext cx="1587" cy="5032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3" name="Line 29"/>
          <p:cNvSpPr>
            <a:spLocks noChangeShapeType="1"/>
          </p:cNvSpPr>
          <p:nvPr/>
        </p:nvSpPr>
        <p:spPr bwMode="auto">
          <a:xfrm>
            <a:off x="381000" y="2125663"/>
            <a:ext cx="37274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4" name="Line 30"/>
          <p:cNvSpPr>
            <a:spLocks noChangeShapeType="1"/>
          </p:cNvSpPr>
          <p:nvPr/>
        </p:nvSpPr>
        <p:spPr bwMode="auto">
          <a:xfrm flipV="1">
            <a:off x="2765425" y="1609725"/>
            <a:ext cx="0" cy="5159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5" name="Line 31"/>
          <p:cNvSpPr>
            <a:spLocks noChangeShapeType="1"/>
          </p:cNvSpPr>
          <p:nvPr/>
        </p:nvSpPr>
        <p:spPr bwMode="auto">
          <a:xfrm flipV="1">
            <a:off x="2863850" y="1384300"/>
            <a:ext cx="0" cy="741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6" name="Line 32"/>
          <p:cNvSpPr>
            <a:spLocks noChangeShapeType="1"/>
          </p:cNvSpPr>
          <p:nvPr/>
        </p:nvSpPr>
        <p:spPr bwMode="auto">
          <a:xfrm flipV="1">
            <a:off x="2959100" y="1609725"/>
            <a:ext cx="1588" cy="5159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7" name="Line 33"/>
          <p:cNvSpPr>
            <a:spLocks noChangeShapeType="1"/>
          </p:cNvSpPr>
          <p:nvPr/>
        </p:nvSpPr>
        <p:spPr bwMode="auto">
          <a:xfrm flipV="1">
            <a:off x="3552825" y="1614488"/>
            <a:ext cx="0" cy="501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8" name="Line 34"/>
          <p:cNvSpPr>
            <a:spLocks noChangeShapeType="1"/>
          </p:cNvSpPr>
          <p:nvPr/>
        </p:nvSpPr>
        <p:spPr bwMode="auto">
          <a:xfrm flipV="1">
            <a:off x="3651250" y="1398588"/>
            <a:ext cx="1588" cy="723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9" name="Line 35"/>
          <p:cNvSpPr>
            <a:spLocks noChangeShapeType="1"/>
          </p:cNvSpPr>
          <p:nvPr/>
        </p:nvSpPr>
        <p:spPr bwMode="auto">
          <a:xfrm flipV="1">
            <a:off x="3754438" y="1622425"/>
            <a:ext cx="1587" cy="5032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90" name="Line 36"/>
          <p:cNvSpPr>
            <a:spLocks noChangeShapeType="1"/>
          </p:cNvSpPr>
          <p:nvPr/>
        </p:nvSpPr>
        <p:spPr bwMode="auto">
          <a:xfrm rot="10800000" flipV="1">
            <a:off x="3355975" y="2135188"/>
            <a:ext cx="0" cy="501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91" name="Line 37"/>
          <p:cNvSpPr>
            <a:spLocks noChangeShapeType="1"/>
          </p:cNvSpPr>
          <p:nvPr/>
        </p:nvSpPr>
        <p:spPr bwMode="auto">
          <a:xfrm rot="10800000" flipV="1">
            <a:off x="3254375" y="2125663"/>
            <a:ext cx="0" cy="727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92" name="Line 38"/>
          <p:cNvSpPr>
            <a:spLocks noChangeShapeType="1"/>
          </p:cNvSpPr>
          <p:nvPr/>
        </p:nvSpPr>
        <p:spPr bwMode="auto">
          <a:xfrm rot="10800000" flipV="1">
            <a:off x="3151188" y="2125663"/>
            <a:ext cx="3175" cy="5032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93" name="Line 39"/>
          <p:cNvSpPr>
            <a:spLocks noChangeShapeType="1"/>
          </p:cNvSpPr>
          <p:nvPr/>
        </p:nvSpPr>
        <p:spPr bwMode="auto">
          <a:xfrm rot="10800000" flipV="1">
            <a:off x="2568575" y="2135188"/>
            <a:ext cx="0" cy="501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94" name="Line 40"/>
          <p:cNvSpPr>
            <a:spLocks noChangeShapeType="1"/>
          </p:cNvSpPr>
          <p:nvPr/>
        </p:nvSpPr>
        <p:spPr bwMode="auto">
          <a:xfrm rot="10800000" flipV="1">
            <a:off x="2466975" y="2125663"/>
            <a:ext cx="0" cy="727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95" name="Line 41"/>
          <p:cNvSpPr>
            <a:spLocks noChangeShapeType="1"/>
          </p:cNvSpPr>
          <p:nvPr/>
        </p:nvSpPr>
        <p:spPr bwMode="auto">
          <a:xfrm rot="10800000" flipV="1">
            <a:off x="2363788" y="2125663"/>
            <a:ext cx="1587" cy="5032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96" name="Text Box 42"/>
          <p:cNvSpPr txBox="1">
            <a:spLocks noChangeArrowheads="1"/>
          </p:cNvSpPr>
          <p:nvPr/>
        </p:nvSpPr>
        <p:spPr bwMode="auto">
          <a:xfrm>
            <a:off x="4022725" y="1874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97" name="Line 44"/>
          <p:cNvSpPr>
            <a:spLocks noChangeShapeType="1"/>
          </p:cNvSpPr>
          <p:nvPr/>
        </p:nvSpPr>
        <p:spPr bwMode="auto">
          <a:xfrm>
            <a:off x="6629400" y="1600200"/>
            <a:ext cx="1588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98" name="Line 45"/>
          <p:cNvSpPr>
            <a:spLocks noChangeShapeType="1"/>
          </p:cNvSpPr>
          <p:nvPr/>
        </p:nvSpPr>
        <p:spPr bwMode="auto">
          <a:xfrm flipH="1" flipV="1">
            <a:off x="4703763" y="2046288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099" name="Group 46"/>
          <p:cNvGrpSpPr>
            <a:grpSpLocks/>
          </p:cNvGrpSpPr>
          <p:nvPr/>
        </p:nvGrpSpPr>
        <p:grpSpPr bwMode="auto">
          <a:xfrm>
            <a:off x="4779963" y="1651000"/>
            <a:ext cx="3695700" cy="792163"/>
            <a:chOff x="1296" y="1350"/>
            <a:chExt cx="2328" cy="1579"/>
          </a:xfrm>
        </p:grpSpPr>
        <p:sp>
          <p:nvSpPr>
            <p:cNvPr id="45110" name="Line 47"/>
            <p:cNvSpPr>
              <a:spLocks noChangeShapeType="1"/>
            </p:cNvSpPr>
            <p:nvPr/>
          </p:nvSpPr>
          <p:spPr bwMode="auto">
            <a:xfrm>
              <a:off x="1296" y="2922"/>
              <a:ext cx="12" cy="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1" name="Line 48"/>
            <p:cNvSpPr>
              <a:spLocks noChangeShapeType="1"/>
            </p:cNvSpPr>
            <p:nvPr/>
          </p:nvSpPr>
          <p:spPr bwMode="auto">
            <a:xfrm>
              <a:off x="1308" y="2928"/>
              <a:ext cx="12" cy="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2" name="Freeform 49"/>
            <p:cNvSpPr>
              <a:spLocks/>
            </p:cNvSpPr>
            <p:nvPr/>
          </p:nvSpPr>
          <p:spPr bwMode="auto">
            <a:xfrm>
              <a:off x="1320" y="2922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6 w 18"/>
                <a:gd name="T3" fmla="*/ 6 h 6"/>
                <a:gd name="T4" fmla="*/ 18 w 18"/>
                <a:gd name="T5" fmla="*/ 0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3" name="Freeform 50"/>
            <p:cNvSpPr>
              <a:spLocks/>
            </p:cNvSpPr>
            <p:nvPr/>
          </p:nvSpPr>
          <p:spPr bwMode="auto">
            <a:xfrm>
              <a:off x="1338" y="2904"/>
              <a:ext cx="12" cy="18"/>
            </a:xfrm>
            <a:custGeom>
              <a:avLst/>
              <a:gdLst>
                <a:gd name="T0" fmla="*/ 0 w 12"/>
                <a:gd name="T1" fmla="*/ 18 h 18"/>
                <a:gd name="T2" fmla="*/ 6 w 12"/>
                <a:gd name="T3" fmla="*/ 12 h 18"/>
                <a:gd name="T4" fmla="*/ 12 w 12"/>
                <a:gd name="T5" fmla="*/ 0 h 18"/>
                <a:gd name="T6" fmla="*/ 0 60000 65536"/>
                <a:gd name="T7" fmla="*/ 0 60000 65536"/>
                <a:gd name="T8" fmla="*/ 0 60000 65536"/>
                <a:gd name="T9" fmla="*/ 0 w 12"/>
                <a:gd name="T10" fmla="*/ 0 h 18"/>
                <a:gd name="T11" fmla="*/ 12 w 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8">
                  <a:moveTo>
                    <a:pt x="0" y="18"/>
                  </a:moveTo>
                  <a:lnTo>
                    <a:pt x="6" y="12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4" name="Freeform 51"/>
            <p:cNvSpPr>
              <a:spLocks/>
            </p:cNvSpPr>
            <p:nvPr/>
          </p:nvSpPr>
          <p:spPr bwMode="auto">
            <a:xfrm>
              <a:off x="1350" y="2880"/>
              <a:ext cx="18" cy="24"/>
            </a:xfrm>
            <a:custGeom>
              <a:avLst/>
              <a:gdLst>
                <a:gd name="T0" fmla="*/ 0 w 18"/>
                <a:gd name="T1" fmla="*/ 24 h 24"/>
                <a:gd name="T2" fmla="*/ 6 w 18"/>
                <a:gd name="T3" fmla="*/ 12 h 24"/>
                <a:gd name="T4" fmla="*/ 18 w 18"/>
                <a:gd name="T5" fmla="*/ 0 h 24"/>
                <a:gd name="T6" fmla="*/ 0 60000 65536"/>
                <a:gd name="T7" fmla="*/ 0 60000 65536"/>
                <a:gd name="T8" fmla="*/ 0 60000 65536"/>
                <a:gd name="T9" fmla="*/ 0 w 18"/>
                <a:gd name="T10" fmla="*/ 0 h 24"/>
                <a:gd name="T11" fmla="*/ 18 w 1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4">
                  <a:moveTo>
                    <a:pt x="0" y="24"/>
                  </a:moveTo>
                  <a:lnTo>
                    <a:pt x="6" y="12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5" name="Line 52"/>
            <p:cNvSpPr>
              <a:spLocks noChangeShapeType="1"/>
            </p:cNvSpPr>
            <p:nvPr/>
          </p:nvSpPr>
          <p:spPr bwMode="auto">
            <a:xfrm flipV="1">
              <a:off x="1368" y="2850"/>
              <a:ext cx="12" cy="3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6" name="Freeform 53"/>
            <p:cNvSpPr>
              <a:spLocks/>
            </p:cNvSpPr>
            <p:nvPr/>
          </p:nvSpPr>
          <p:spPr bwMode="auto">
            <a:xfrm>
              <a:off x="1380" y="2808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6 w 12"/>
                <a:gd name="T3" fmla="*/ 24 h 42"/>
                <a:gd name="T4" fmla="*/ 12 w 12"/>
                <a:gd name="T5" fmla="*/ 0 h 42"/>
                <a:gd name="T6" fmla="*/ 0 60000 65536"/>
                <a:gd name="T7" fmla="*/ 0 60000 65536"/>
                <a:gd name="T8" fmla="*/ 0 60000 65536"/>
                <a:gd name="T9" fmla="*/ 0 w 12"/>
                <a:gd name="T10" fmla="*/ 0 h 42"/>
                <a:gd name="T11" fmla="*/ 12 w 12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2">
                  <a:moveTo>
                    <a:pt x="0" y="42"/>
                  </a:moveTo>
                  <a:lnTo>
                    <a:pt x="6" y="24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7" name="Freeform 54"/>
            <p:cNvSpPr>
              <a:spLocks/>
            </p:cNvSpPr>
            <p:nvPr/>
          </p:nvSpPr>
          <p:spPr bwMode="auto">
            <a:xfrm>
              <a:off x="1392" y="2766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6 w 18"/>
                <a:gd name="T3" fmla="*/ 24 h 42"/>
                <a:gd name="T4" fmla="*/ 18 w 18"/>
                <a:gd name="T5" fmla="*/ 0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42"/>
                  </a:moveTo>
                  <a:lnTo>
                    <a:pt x="6" y="24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8" name="Freeform 55"/>
            <p:cNvSpPr>
              <a:spLocks/>
            </p:cNvSpPr>
            <p:nvPr/>
          </p:nvSpPr>
          <p:spPr bwMode="auto">
            <a:xfrm>
              <a:off x="1410" y="2712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30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30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9" name="Freeform 56"/>
            <p:cNvSpPr>
              <a:spLocks/>
            </p:cNvSpPr>
            <p:nvPr/>
          </p:nvSpPr>
          <p:spPr bwMode="auto">
            <a:xfrm>
              <a:off x="1422" y="2658"/>
              <a:ext cx="18" cy="54"/>
            </a:xfrm>
            <a:custGeom>
              <a:avLst/>
              <a:gdLst>
                <a:gd name="T0" fmla="*/ 0 w 18"/>
                <a:gd name="T1" fmla="*/ 54 h 54"/>
                <a:gd name="T2" fmla="*/ 6 w 18"/>
                <a:gd name="T3" fmla="*/ 30 h 54"/>
                <a:gd name="T4" fmla="*/ 18 w 18"/>
                <a:gd name="T5" fmla="*/ 0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54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20" name="Line 57"/>
            <p:cNvSpPr>
              <a:spLocks noChangeShapeType="1"/>
            </p:cNvSpPr>
            <p:nvPr/>
          </p:nvSpPr>
          <p:spPr bwMode="auto">
            <a:xfrm flipV="1">
              <a:off x="1440" y="2598"/>
              <a:ext cx="12" cy="6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21" name="Freeform 58"/>
            <p:cNvSpPr>
              <a:spLocks/>
            </p:cNvSpPr>
            <p:nvPr/>
          </p:nvSpPr>
          <p:spPr bwMode="auto">
            <a:xfrm>
              <a:off x="1452" y="2532"/>
              <a:ext cx="18" cy="66"/>
            </a:xfrm>
            <a:custGeom>
              <a:avLst/>
              <a:gdLst>
                <a:gd name="T0" fmla="*/ 0 w 18"/>
                <a:gd name="T1" fmla="*/ 66 h 66"/>
                <a:gd name="T2" fmla="*/ 6 w 18"/>
                <a:gd name="T3" fmla="*/ 36 h 66"/>
                <a:gd name="T4" fmla="*/ 18 w 18"/>
                <a:gd name="T5" fmla="*/ 0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66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22" name="Line 59"/>
            <p:cNvSpPr>
              <a:spLocks noChangeShapeType="1"/>
            </p:cNvSpPr>
            <p:nvPr/>
          </p:nvSpPr>
          <p:spPr bwMode="auto">
            <a:xfrm flipV="1">
              <a:off x="1470" y="2460"/>
              <a:ext cx="12" cy="7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23" name="Line 60"/>
            <p:cNvSpPr>
              <a:spLocks noChangeShapeType="1"/>
            </p:cNvSpPr>
            <p:nvPr/>
          </p:nvSpPr>
          <p:spPr bwMode="auto">
            <a:xfrm flipV="1">
              <a:off x="1482" y="2388"/>
              <a:ext cx="12" cy="7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24" name="Freeform 61"/>
            <p:cNvSpPr>
              <a:spLocks/>
            </p:cNvSpPr>
            <p:nvPr/>
          </p:nvSpPr>
          <p:spPr bwMode="auto">
            <a:xfrm>
              <a:off x="1494" y="2310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42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42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25" name="Line 62"/>
            <p:cNvSpPr>
              <a:spLocks noChangeShapeType="1"/>
            </p:cNvSpPr>
            <p:nvPr/>
          </p:nvSpPr>
          <p:spPr bwMode="auto">
            <a:xfrm flipV="1">
              <a:off x="1512" y="2232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26" name="Freeform 63"/>
            <p:cNvSpPr>
              <a:spLocks/>
            </p:cNvSpPr>
            <p:nvPr/>
          </p:nvSpPr>
          <p:spPr bwMode="auto">
            <a:xfrm>
              <a:off x="1524" y="2154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36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27" name="Line 64"/>
            <p:cNvSpPr>
              <a:spLocks noChangeShapeType="1"/>
            </p:cNvSpPr>
            <p:nvPr/>
          </p:nvSpPr>
          <p:spPr bwMode="auto">
            <a:xfrm flipV="1">
              <a:off x="1542" y="2076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28" name="Freeform 65"/>
            <p:cNvSpPr>
              <a:spLocks/>
            </p:cNvSpPr>
            <p:nvPr/>
          </p:nvSpPr>
          <p:spPr bwMode="auto">
            <a:xfrm>
              <a:off x="1554" y="1998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36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29" name="Line 66"/>
            <p:cNvSpPr>
              <a:spLocks noChangeShapeType="1"/>
            </p:cNvSpPr>
            <p:nvPr/>
          </p:nvSpPr>
          <p:spPr bwMode="auto">
            <a:xfrm flipV="1">
              <a:off x="1572" y="1920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30" name="Line 67"/>
            <p:cNvSpPr>
              <a:spLocks noChangeShapeType="1"/>
            </p:cNvSpPr>
            <p:nvPr/>
          </p:nvSpPr>
          <p:spPr bwMode="auto">
            <a:xfrm flipV="1">
              <a:off x="1584" y="1842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31" name="Freeform 68"/>
            <p:cNvSpPr>
              <a:spLocks/>
            </p:cNvSpPr>
            <p:nvPr/>
          </p:nvSpPr>
          <p:spPr bwMode="auto">
            <a:xfrm>
              <a:off x="1596" y="1770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32" name="Line 69"/>
            <p:cNvSpPr>
              <a:spLocks noChangeShapeType="1"/>
            </p:cNvSpPr>
            <p:nvPr/>
          </p:nvSpPr>
          <p:spPr bwMode="auto">
            <a:xfrm flipV="1">
              <a:off x="1614" y="1704"/>
              <a:ext cx="12" cy="6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33" name="Freeform 70"/>
            <p:cNvSpPr>
              <a:spLocks/>
            </p:cNvSpPr>
            <p:nvPr/>
          </p:nvSpPr>
          <p:spPr bwMode="auto">
            <a:xfrm>
              <a:off x="1626" y="1638"/>
              <a:ext cx="18" cy="66"/>
            </a:xfrm>
            <a:custGeom>
              <a:avLst/>
              <a:gdLst>
                <a:gd name="T0" fmla="*/ 0 w 18"/>
                <a:gd name="T1" fmla="*/ 66 h 66"/>
                <a:gd name="T2" fmla="*/ 6 w 18"/>
                <a:gd name="T3" fmla="*/ 30 h 66"/>
                <a:gd name="T4" fmla="*/ 18 w 18"/>
                <a:gd name="T5" fmla="*/ 0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66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34" name="Freeform 71"/>
            <p:cNvSpPr>
              <a:spLocks/>
            </p:cNvSpPr>
            <p:nvPr/>
          </p:nvSpPr>
          <p:spPr bwMode="auto">
            <a:xfrm>
              <a:off x="1644" y="1584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24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24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35" name="Freeform 72"/>
            <p:cNvSpPr>
              <a:spLocks/>
            </p:cNvSpPr>
            <p:nvPr/>
          </p:nvSpPr>
          <p:spPr bwMode="auto">
            <a:xfrm>
              <a:off x="1656" y="1530"/>
              <a:ext cx="18" cy="54"/>
            </a:xfrm>
            <a:custGeom>
              <a:avLst/>
              <a:gdLst>
                <a:gd name="T0" fmla="*/ 0 w 18"/>
                <a:gd name="T1" fmla="*/ 54 h 54"/>
                <a:gd name="T2" fmla="*/ 6 w 18"/>
                <a:gd name="T3" fmla="*/ 24 h 54"/>
                <a:gd name="T4" fmla="*/ 18 w 18"/>
                <a:gd name="T5" fmla="*/ 0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54"/>
                  </a:moveTo>
                  <a:lnTo>
                    <a:pt x="6" y="24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36" name="Line 73"/>
            <p:cNvSpPr>
              <a:spLocks noChangeShapeType="1"/>
            </p:cNvSpPr>
            <p:nvPr/>
          </p:nvSpPr>
          <p:spPr bwMode="auto">
            <a:xfrm flipV="1">
              <a:off x="1674" y="1482"/>
              <a:ext cx="12" cy="4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37" name="Line 74"/>
            <p:cNvSpPr>
              <a:spLocks noChangeShapeType="1"/>
            </p:cNvSpPr>
            <p:nvPr/>
          </p:nvSpPr>
          <p:spPr bwMode="auto">
            <a:xfrm flipV="1">
              <a:off x="1686" y="1440"/>
              <a:ext cx="12" cy="4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38" name="Freeform 75"/>
            <p:cNvSpPr>
              <a:spLocks/>
            </p:cNvSpPr>
            <p:nvPr/>
          </p:nvSpPr>
          <p:spPr bwMode="auto">
            <a:xfrm>
              <a:off x="1698" y="1410"/>
              <a:ext cx="18" cy="30"/>
            </a:xfrm>
            <a:custGeom>
              <a:avLst/>
              <a:gdLst>
                <a:gd name="T0" fmla="*/ 0 w 18"/>
                <a:gd name="T1" fmla="*/ 30 h 30"/>
                <a:gd name="T2" fmla="*/ 6 w 18"/>
                <a:gd name="T3" fmla="*/ 12 h 30"/>
                <a:gd name="T4" fmla="*/ 18 w 18"/>
                <a:gd name="T5" fmla="*/ 0 h 30"/>
                <a:gd name="T6" fmla="*/ 0 60000 65536"/>
                <a:gd name="T7" fmla="*/ 0 60000 65536"/>
                <a:gd name="T8" fmla="*/ 0 60000 65536"/>
                <a:gd name="T9" fmla="*/ 0 w 18"/>
                <a:gd name="T10" fmla="*/ 0 h 30"/>
                <a:gd name="T11" fmla="*/ 18 w 1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0">
                  <a:moveTo>
                    <a:pt x="0" y="30"/>
                  </a:moveTo>
                  <a:lnTo>
                    <a:pt x="6" y="12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39" name="Freeform 76"/>
            <p:cNvSpPr>
              <a:spLocks/>
            </p:cNvSpPr>
            <p:nvPr/>
          </p:nvSpPr>
          <p:spPr bwMode="auto">
            <a:xfrm>
              <a:off x="1716" y="1380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6 w 12"/>
                <a:gd name="T3" fmla="*/ 12 h 30"/>
                <a:gd name="T4" fmla="*/ 12 w 12"/>
                <a:gd name="T5" fmla="*/ 0 h 30"/>
                <a:gd name="T6" fmla="*/ 0 60000 65536"/>
                <a:gd name="T7" fmla="*/ 0 60000 65536"/>
                <a:gd name="T8" fmla="*/ 0 60000 65536"/>
                <a:gd name="T9" fmla="*/ 0 w 12"/>
                <a:gd name="T10" fmla="*/ 0 h 30"/>
                <a:gd name="T11" fmla="*/ 12 w 1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0">
                  <a:moveTo>
                    <a:pt x="0" y="30"/>
                  </a:moveTo>
                  <a:lnTo>
                    <a:pt x="6" y="12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40" name="Freeform 77"/>
            <p:cNvSpPr>
              <a:spLocks/>
            </p:cNvSpPr>
            <p:nvPr/>
          </p:nvSpPr>
          <p:spPr bwMode="auto">
            <a:xfrm>
              <a:off x="1728" y="1362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6 w 18"/>
                <a:gd name="T3" fmla="*/ 6 h 18"/>
                <a:gd name="T4" fmla="*/ 18 w 18"/>
                <a:gd name="T5" fmla="*/ 0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0" y="18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41" name="Freeform 78"/>
            <p:cNvSpPr>
              <a:spLocks/>
            </p:cNvSpPr>
            <p:nvPr/>
          </p:nvSpPr>
          <p:spPr bwMode="auto">
            <a:xfrm>
              <a:off x="1746" y="135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6 w 12"/>
                <a:gd name="T3" fmla="*/ 6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0" y="12"/>
                  </a:moveTo>
                  <a:lnTo>
                    <a:pt x="6" y="6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42" name="Freeform 79"/>
            <p:cNvSpPr>
              <a:spLocks/>
            </p:cNvSpPr>
            <p:nvPr/>
          </p:nvSpPr>
          <p:spPr bwMode="auto">
            <a:xfrm>
              <a:off x="1758" y="1350"/>
              <a:ext cx="18" cy="1"/>
            </a:xfrm>
            <a:custGeom>
              <a:avLst/>
              <a:gdLst>
                <a:gd name="T0" fmla="*/ 0 w 18"/>
                <a:gd name="T1" fmla="*/ 0 h 1"/>
                <a:gd name="T2" fmla="*/ 6 w 18"/>
                <a:gd name="T3" fmla="*/ 0 h 1"/>
                <a:gd name="T4" fmla="*/ 18 w 18"/>
                <a:gd name="T5" fmla="*/ 0 h 1"/>
                <a:gd name="T6" fmla="*/ 0 60000 65536"/>
                <a:gd name="T7" fmla="*/ 0 60000 65536"/>
                <a:gd name="T8" fmla="*/ 0 60000 65536"/>
                <a:gd name="T9" fmla="*/ 0 w 18"/>
                <a:gd name="T10" fmla="*/ 0 h 1"/>
                <a:gd name="T11" fmla="*/ 18 w 1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43" name="Line 80"/>
            <p:cNvSpPr>
              <a:spLocks noChangeShapeType="1"/>
            </p:cNvSpPr>
            <p:nvPr/>
          </p:nvSpPr>
          <p:spPr bwMode="auto">
            <a:xfrm>
              <a:off x="1776" y="1350"/>
              <a:ext cx="12" cy="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44" name="Line 81"/>
            <p:cNvSpPr>
              <a:spLocks noChangeShapeType="1"/>
            </p:cNvSpPr>
            <p:nvPr/>
          </p:nvSpPr>
          <p:spPr bwMode="auto">
            <a:xfrm>
              <a:off x="1788" y="1356"/>
              <a:ext cx="12" cy="1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45" name="Freeform 82"/>
            <p:cNvSpPr>
              <a:spLocks/>
            </p:cNvSpPr>
            <p:nvPr/>
          </p:nvSpPr>
          <p:spPr bwMode="auto">
            <a:xfrm>
              <a:off x="1800" y="1368"/>
              <a:ext cx="18" cy="18"/>
            </a:xfrm>
            <a:custGeom>
              <a:avLst/>
              <a:gdLst>
                <a:gd name="T0" fmla="*/ 0 w 18"/>
                <a:gd name="T1" fmla="*/ 0 h 18"/>
                <a:gd name="T2" fmla="*/ 6 w 18"/>
                <a:gd name="T3" fmla="*/ 6 h 18"/>
                <a:gd name="T4" fmla="*/ 18 w 18"/>
                <a:gd name="T5" fmla="*/ 18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0" y="0"/>
                  </a:moveTo>
                  <a:lnTo>
                    <a:pt x="6" y="6"/>
                  </a:lnTo>
                  <a:lnTo>
                    <a:pt x="18" y="18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46" name="Freeform 83"/>
            <p:cNvSpPr>
              <a:spLocks/>
            </p:cNvSpPr>
            <p:nvPr/>
          </p:nvSpPr>
          <p:spPr bwMode="auto">
            <a:xfrm>
              <a:off x="1818" y="1386"/>
              <a:ext cx="12" cy="30"/>
            </a:xfrm>
            <a:custGeom>
              <a:avLst/>
              <a:gdLst>
                <a:gd name="T0" fmla="*/ 0 w 12"/>
                <a:gd name="T1" fmla="*/ 0 h 30"/>
                <a:gd name="T2" fmla="*/ 6 w 12"/>
                <a:gd name="T3" fmla="*/ 12 h 30"/>
                <a:gd name="T4" fmla="*/ 12 w 12"/>
                <a:gd name="T5" fmla="*/ 30 h 30"/>
                <a:gd name="T6" fmla="*/ 0 60000 65536"/>
                <a:gd name="T7" fmla="*/ 0 60000 65536"/>
                <a:gd name="T8" fmla="*/ 0 60000 65536"/>
                <a:gd name="T9" fmla="*/ 0 w 12"/>
                <a:gd name="T10" fmla="*/ 0 h 30"/>
                <a:gd name="T11" fmla="*/ 12 w 1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0">
                  <a:moveTo>
                    <a:pt x="0" y="0"/>
                  </a:moveTo>
                  <a:lnTo>
                    <a:pt x="6" y="12"/>
                  </a:lnTo>
                  <a:lnTo>
                    <a:pt x="12" y="3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47" name="Freeform 84"/>
            <p:cNvSpPr>
              <a:spLocks/>
            </p:cNvSpPr>
            <p:nvPr/>
          </p:nvSpPr>
          <p:spPr bwMode="auto">
            <a:xfrm>
              <a:off x="1830" y="1416"/>
              <a:ext cx="18" cy="36"/>
            </a:xfrm>
            <a:custGeom>
              <a:avLst/>
              <a:gdLst>
                <a:gd name="T0" fmla="*/ 0 w 18"/>
                <a:gd name="T1" fmla="*/ 0 h 36"/>
                <a:gd name="T2" fmla="*/ 6 w 18"/>
                <a:gd name="T3" fmla="*/ 18 h 36"/>
                <a:gd name="T4" fmla="*/ 18 w 18"/>
                <a:gd name="T5" fmla="*/ 36 h 36"/>
                <a:gd name="T6" fmla="*/ 0 60000 65536"/>
                <a:gd name="T7" fmla="*/ 0 60000 65536"/>
                <a:gd name="T8" fmla="*/ 0 60000 65536"/>
                <a:gd name="T9" fmla="*/ 0 w 18"/>
                <a:gd name="T10" fmla="*/ 0 h 36"/>
                <a:gd name="T11" fmla="*/ 18 w 18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6">
                  <a:moveTo>
                    <a:pt x="0" y="0"/>
                  </a:moveTo>
                  <a:lnTo>
                    <a:pt x="6" y="18"/>
                  </a:lnTo>
                  <a:lnTo>
                    <a:pt x="18" y="36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48" name="Line 85"/>
            <p:cNvSpPr>
              <a:spLocks noChangeShapeType="1"/>
            </p:cNvSpPr>
            <p:nvPr/>
          </p:nvSpPr>
          <p:spPr bwMode="auto">
            <a:xfrm>
              <a:off x="1848" y="1452"/>
              <a:ext cx="12" cy="4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49" name="Freeform 86"/>
            <p:cNvSpPr>
              <a:spLocks/>
            </p:cNvSpPr>
            <p:nvPr/>
          </p:nvSpPr>
          <p:spPr bwMode="auto">
            <a:xfrm>
              <a:off x="1860" y="1494"/>
              <a:ext cx="18" cy="48"/>
            </a:xfrm>
            <a:custGeom>
              <a:avLst/>
              <a:gdLst>
                <a:gd name="T0" fmla="*/ 0 w 18"/>
                <a:gd name="T1" fmla="*/ 0 h 48"/>
                <a:gd name="T2" fmla="*/ 6 w 18"/>
                <a:gd name="T3" fmla="*/ 24 h 48"/>
                <a:gd name="T4" fmla="*/ 18 w 18"/>
                <a:gd name="T5" fmla="*/ 48 h 48"/>
                <a:gd name="T6" fmla="*/ 0 60000 65536"/>
                <a:gd name="T7" fmla="*/ 0 60000 65536"/>
                <a:gd name="T8" fmla="*/ 0 60000 65536"/>
                <a:gd name="T9" fmla="*/ 0 w 18"/>
                <a:gd name="T10" fmla="*/ 0 h 48"/>
                <a:gd name="T11" fmla="*/ 18 w 1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8">
                  <a:moveTo>
                    <a:pt x="0" y="0"/>
                  </a:moveTo>
                  <a:lnTo>
                    <a:pt x="6" y="24"/>
                  </a:lnTo>
                  <a:lnTo>
                    <a:pt x="18" y="48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50" name="Line 87"/>
            <p:cNvSpPr>
              <a:spLocks noChangeShapeType="1"/>
            </p:cNvSpPr>
            <p:nvPr/>
          </p:nvSpPr>
          <p:spPr bwMode="auto">
            <a:xfrm>
              <a:off x="1878" y="1542"/>
              <a:ext cx="12" cy="5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51" name="Line 88"/>
            <p:cNvSpPr>
              <a:spLocks noChangeShapeType="1"/>
            </p:cNvSpPr>
            <p:nvPr/>
          </p:nvSpPr>
          <p:spPr bwMode="auto">
            <a:xfrm>
              <a:off x="1890" y="1596"/>
              <a:ext cx="12" cy="6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52" name="Freeform 89"/>
            <p:cNvSpPr>
              <a:spLocks/>
            </p:cNvSpPr>
            <p:nvPr/>
          </p:nvSpPr>
          <p:spPr bwMode="auto">
            <a:xfrm>
              <a:off x="1902" y="1656"/>
              <a:ext cx="18" cy="66"/>
            </a:xfrm>
            <a:custGeom>
              <a:avLst/>
              <a:gdLst>
                <a:gd name="T0" fmla="*/ 0 w 18"/>
                <a:gd name="T1" fmla="*/ 0 h 66"/>
                <a:gd name="T2" fmla="*/ 6 w 18"/>
                <a:gd name="T3" fmla="*/ 30 h 66"/>
                <a:gd name="T4" fmla="*/ 18 w 18"/>
                <a:gd name="T5" fmla="*/ 66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0"/>
                  </a:moveTo>
                  <a:lnTo>
                    <a:pt x="6" y="30"/>
                  </a:lnTo>
                  <a:lnTo>
                    <a:pt x="18" y="66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53" name="Line 90"/>
            <p:cNvSpPr>
              <a:spLocks noChangeShapeType="1"/>
            </p:cNvSpPr>
            <p:nvPr/>
          </p:nvSpPr>
          <p:spPr bwMode="auto">
            <a:xfrm>
              <a:off x="1920" y="1722"/>
              <a:ext cx="12" cy="6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54" name="Freeform 91"/>
            <p:cNvSpPr>
              <a:spLocks/>
            </p:cNvSpPr>
            <p:nvPr/>
          </p:nvSpPr>
          <p:spPr bwMode="auto">
            <a:xfrm>
              <a:off x="1932" y="1788"/>
              <a:ext cx="18" cy="72"/>
            </a:xfrm>
            <a:custGeom>
              <a:avLst/>
              <a:gdLst>
                <a:gd name="T0" fmla="*/ 0 w 18"/>
                <a:gd name="T1" fmla="*/ 0 h 72"/>
                <a:gd name="T2" fmla="*/ 6 w 18"/>
                <a:gd name="T3" fmla="*/ 36 h 72"/>
                <a:gd name="T4" fmla="*/ 18 w 18"/>
                <a:gd name="T5" fmla="*/ 72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0"/>
                  </a:moveTo>
                  <a:lnTo>
                    <a:pt x="6" y="36"/>
                  </a:lnTo>
                  <a:lnTo>
                    <a:pt x="18" y="72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55" name="Line 92"/>
            <p:cNvSpPr>
              <a:spLocks noChangeShapeType="1"/>
            </p:cNvSpPr>
            <p:nvPr/>
          </p:nvSpPr>
          <p:spPr bwMode="auto">
            <a:xfrm>
              <a:off x="1950" y="1860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56" name="Line 93"/>
            <p:cNvSpPr>
              <a:spLocks noChangeShapeType="1"/>
            </p:cNvSpPr>
            <p:nvPr/>
          </p:nvSpPr>
          <p:spPr bwMode="auto">
            <a:xfrm>
              <a:off x="1962" y="1938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57" name="Freeform 94"/>
            <p:cNvSpPr>
              <a:spLocks/>
            </p:cNvSpPr>
            <p:nvPr/>
          </p:nvSpPr>
          <p:spPr bwMode="auto">
            <a:xfrm>
              <a:off x="1974" y="2016"/>
              <a:ext cx="18" cy="78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36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36"/>
                  </a:lnTo>
                  <a:lnTo>
                    <a:pt x="18" y="78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58" name="Line 95"/>
            <p:cNvSpPr>
              <a:spLocks noChangeShapeType="1"/>
            </p:cNvSpPr>
            <p:nvPr/>
          </p:nvSpPr>
          <p:spPr bwMode="auto">
            <a:xfrm>
              <a:off x="1992" y="2094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59" name="Freeform 96"/>
            <p:cNvSpPr>
              <a:spLocks/>
            </p:cNvSpPr>
            <p:nvPr/>
          </p:nvSpPr>
          <p:spPr bwMode="auto">
            <a:xfrm>
              <a:off x="2004" y="2172"/>
              <a:ext cx="18" cy="78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36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36"/>
                  </a:lnTo>
                  <a:lnTo>
                    <a:pt x="18" y="78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60" name="Line 97"/>
            <p:cNvSpPr>
              <a:spLocks noChangeShapeType="1"/>
            </p:cNvSpPr>
            <p:nvPr/>
          </p:nvSpPr>
          <p:spPr bwMode="auto">
            <a:xfrm>
              <a:off x="2022" y="2250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61" name="Freeform 98"/>
            <p:cNvSpPr>
              <a:spLocks/>
            </p:cNvSpPr>
            <p:nvPr/>
          </p:nvSpPr>
          <p:spPr bwMode="auto">
            <a:xfrm>
              <a:off x="2034" y="2328"/>
              <a:ext cx="18" cy="78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42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42"/>
                  </a:lnTo>
                  <a:lnTo>
                    <a:pt x="18" y="78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62" name="Line 99"/>
            <p:cNvSpPr>
              <a:spLocks noChangeShapeType="1"/>
            </p:cNvSpPr>
            <p:nvPr/>
          </p:nvSpPr>
          <p:spPr bwMode="auto">
            <a:xfrm>
              <a:off x="2052" y="2406"/>
              <a:ext cx="12" cy="7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63" name="Line 100"/>
            <p:cNvSpPr>
              <a:spLocks noChangeShapeType="1"/>
            </p:cNvSpPr>
            <p:nvPr/>
          </p:nvSpPr>
          <p:spPr bwMode="auto">
            <a:xfrm>
              <a:off x="2064" y="2478"/>
              <a:ext cx="12" cy="6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64" name="Freeform 101"/>
            <p:cNvSpPr>
              <a:spLocks/>
            </p:cNvSpPr>
            <p:nvPr/>
          </p:nvSpPr>
          <p:spPr bwMode="auto">
            <a:xfrm>
              <a:off x="2076" y="2544"/>
              <a:ext cx="18" cy="66"/>
            </a:xfrm>
            <a:custGeom>
              <a:avLst/>
              <a:gdLst>
                <a:gd name="T0" fmla="*/ 0 w 18"/>
                <a:gd name="T1" fmla="*/ 0 h 66"/>
                <a:gd name="T2" fmla="*/ 6 w 18"/>
                <a:gd name="T3" fmla="*/ 36 h 66"/>
                <a:gd name="T4" fmla="*/ 18 w 18"/>
                <a:gd name="T5" fmla="*/ 66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0"/>
                  </a:moveTo>
                  <a:lnTo>
                    <a:pt x="6" y="36"/>
                  </a:lnTo>
                  <a:lnTo>
                    <a:pt x="18" y="66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65" name="Line 102"/>
            <p:cNvSpPr>
              <a:spLocks noChangeShapeType="1"/>
            </p:cNvSpPr>
            <p:nvPr/>
          </p:nvSpPr>
          <p:spPr bwMode="auto">
            <a:xfrm>
              <a:off x="2094" y="2610"/>
              <a:ext cx="12" cy="6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66" name="Freeform 103"/>
            <p:cNvSpPr>
              <a:spLocks/>
            </p:cNvSpPr>
            <p:nvPr/>
          </p:nvSpPr>
          <p:spPr bwMode="auto">
            <a:xfrm>
              <a:off x="2106" y="2670"/>
              <a:ext cx="18" cy="60"/>
            </a:xfrm>
            <a:custGeom>
              <a:avLst/>
              <a:gdLst>
                <a:gd name="T0" fmla="*/ 0 w 18"/>
                <a:gd name="T1" fmla="*/ 0 h 60"/>
                <a:gd name="T2" fmla="*/ 6 w 18"/>
                <a:gd name="T3" fmla="*/ 30 h 60"/>
                <a:gd name="T4" fmla="*/ 18 w 18"/>
                <a:gd name="T5" fmla="*/ 60 h 60"/>
                <a:gd name="T6" fmla="*/ 0 60000 65536"/>
                <a:gd name="T7" fmla="*/ 0 60000 65536"/>
                <a:gd name="T8" fmla="*/ 0 60000 65536"/>
                <a:gd name="T9" fmla="*/ 0 w 18"/>
                <a:gd name="T10" fmla="*/ 0 h 60"/>
                <a:gd name="T11" fmla="*/ 18 w 1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0">
                  <a:moveTo>
                    <a:pt x="0" y="0"/>
                  </a:moveTo>
                  <a:lnTo>
                    <a:pt x="6" y="30"/>
                  </a:lnTo>
                  <a:lnTo>
                    <a:pt x="18" y="6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67" name="Line 104"/>
            <p:cNvSpPr>
              <a:spLocks noChangeShapeType="1"/>
            </p:cNvSpPr>
            <p:nvPr/>
          </p:nvSpPr>
          <p:spPr bwMode="auto">
            <a:xfrm>
              <a:off x="2124" y="2730"/>
              <a:ext cx="12" cy="4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68" name="Freeform 105"/>
            <p:cNvSpPr>
              <a:spLocks/>
            </p:cNvSpPr>
            <p:nvPr/>
          </p:nvSpPr>
          <p:spPr bwMode="auto">
            <a:xfrm>
              <a:off x="2136" y="2778"/>
              <a:ext cx="18" cy="42"/>
            </a:xfrm>
            <a:custGeom>
              <a:avLst/>
              <a:gdLst>
                <a:gd name="T0" fmla="*/ 0 w 18"/>
                <a:gd name="T1" fmla="*/ 0 h 42"/>
                <a:gd name="T2" fmla="*/ 6 w 18"/>
                <a:gd name="T3" fmla="*/ 24 h 42"/>
                <a:gd name="T4" fmla="*/ 18 w 18"/>
                <a:gd name="T5" fmla="*/ 42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0"/>
                  </a:moveTo>
                  <a:lnTo>
                    <a:pt x="6" y="24"/>
                  </a:lnTo>
                  <a:lnTo>
                    <a:pt x="18" y="42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69" name="Line 106"/>
            <p:cNvSpPr>
              <a:spLocks noChangeShapeType="1"/>
            </p:cNvSpPr>
            <p:nvPr/>
          </p:nvSpPr>
          <p:spPr bwMode="auto">
            <a:xfrm>
              <a:off x="2154" y="2820"/>
              <a:ext cx="12" cy="3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70" name="Line 107"/>
            <p:cNvSpPr>
              <a:spLocks noChangeShapeType="1"/>
            </p:cNvSpPr>
            <p:nvPr/>
          </p:nvSpPr>
          <p:spPr bwMode="auto">
            <a:xfrm>
              <a:off x="2166" y="2856"/>
              <a:ext cx="12" cy="3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71" name="Freeform 108"/>
            <p:cNvSpPr>
              <a:spLocks/>
            </p:cNvSpPr>
            <p:nvPr/>
          </p:nvSpPr>
          <p:spPr bwMode="auto">
            <a:xfrm>
              <a:off x="2178" y="2886"/>
              <a:ext cx="18" cy="24"/>
            </a:xfrm>
            <a:custGeom>
              <a:avLst/>
              <a:gdLst>
                <a:gd name="T0" fmla="*/ 0 w 18"/>
                <a:gd name="T1" fmla="*/ 0 h 24"/>
                <a:gd name="T2" fmla="*/ 6 w 18"/>
                <a:gd name="T3" fmla="*/ 12 h 24"/>
                <a:gd name="T4" fmla="*/ 18 w 18"/>
                <a:gd name="T5" fmla="*/ 24 h 24"/>
                <a:gd name="T6" fmla="*/ 0 60000 65536"/>
                <a:gd name="T7" fmla="*/ 0 60000 65536"/>
                <a:gd name="T8" fmla="*/ 0 60000 65536"/>
                <a:gd name="T9" fmla="*/ 0 w 18"/>
                <a:gd name="T10" fmla="*/ 0 h 24"/>
                <a:gd name="T11" fmla="*/ 18 w 1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4">
                  <a:moveTo>
                    <a:pt x="0" y="0"/>
                  </a:moveTo>
                  <a:lnTo>
                    <a:pt x="6" y="12"/>
                  </a:lnTo>
                  <a:lnTo>
                    <a:pt x="18" y="24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72" name="Line 109"/>
            <p:cNvSpPr>
              <a:spLocks noChangeShapeType="1"/>
            </p:cNvSpPr>
            <p:nvPr/>
          </p:nvSpPr>
          <p:spPr bwMode="auto">
            <a:xfrm>
              <a:off x="2196" y="2910"/>
              <a:ext cx="12" cy="1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73" name="Freeform 110"/>
            <p:cNvSpPr>
              <a:spLocks/>
            </p:cNvSpPr>
            <p:nvPr/>
          </p:nvSpPr>
          <p:spPr bwMode="auto">
            <a:xfrm>
              <a:off x="2208" y="2922"/>
              <a:ext cx="18" cy="6"/>
            </a:xfrm>
            <a:custGeom>
              <a:avLst/>
              <a:gdLst>
                <a:gd name="T0" fmla="*/ 0 w 18"/>
                <a:gd name="T1" fmla="*/ 0 h 6"/>
                <a:gd name="T2" fmla="*/ 6 w 18"/>
                <a:gd name="T3" fmla="*/ 6 h 6"/>
                <a:gd name="T4" fmla="*/ 18 w 18"/>
                <a:gd name="T5" fmla="*/ 6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0"/>
                  </a:moveTo>
                  <a:lnTo>
                    <a:pt x="6" y="6"/>
                  </a:lnTo>
                  <a:lnTo>
                    <a:pt x="18" y="6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74" name="Line 111"/>
            <p:cNvSpPr>
              <a:spLocks noChangeShapeType="1"/>
            </p:cNvSpPr>
            <p:nvPr/>
          </p:nvSpPr>
          <p:spPr bwMode="auto">
            <a:xfrm>
              <a:off x="2226" y="2928"/>
              <a:ext cx="12" cy="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75" name="Freeform 112"/>
            <p:cNvSpPr>
              <a:spLocks/>
            </p:cNvSpPr>
            <p:nvPr/>
          </p:nvSpPr>
          <p:spPr bwMode="auto">
            <a:xfrm>
              <a:off x="2238" y="2916"/>
              <a:ext cx="18" cy="12"/>
            </a:xfrm>
            <a:custGeom>
              <a:avLst/>
              <a:gdLst>
                <a:gd name="T0" fmla="*/ 0 w 18"/>
                <a:gd name="T1" fmla="*/ 12 h 12"/>
                <a:gd name="T2" fmla="*/ 6 w 18"/>
                <a:gd name="T3" fmla="*/ 6 h 12"/>
                <a:gd name="T4" fmla="*/ 18 w 18"/>
                <a:gd name="T5" fmla="*/ 0 h 12"/>
                <a:gd name="T6" fmla="*/ 0 60000 65536"/>
                <a:gd name="T7" fmla="*/ 0 60000 65536"/>
                <a:gd name="T8" fmla="*/ 0 60000 65536"/>
                <a:gd name="T9" fmla="*/ 0 w 18"/>
                <a:gd name="T10" fmla="*/ 0 h 12"/>
                <a:gd name="T11" fmla="*/ 18 w 1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2">
                  <a:moveTo>
                    <a:pt x="0" y="12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76" name="Line 113"/>
            <p:cNvSpPr>
              <a:spLocks noChangeShapeType="1"/>
            </p:cNvSpPr>
            <p:nvPr/>
          </p:nvSpPr>
          <p:spPr bwMode="auto">
            <a:xfrm flipV="1">
              <a:off x="2256" y="2898"/>
              <a:ext cx="12" cy="1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77" name="Line 114"/>
            <p:cNvSpPr>
              <a:spLocks noChangeShapeType="1"/>
            </p:cNvSpPr>
            <p:nvPr/>
          </p:nvSpPr>
          <p:spPr bwMode="auto">
            <a:xfrm flipV="1">
              <a:off x="2268" y="2874"/>
              <a:ext cx="12" cy="2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78" name="Freeform 115"/>
            <p:cNvSpPr>
              <a:spLocks/>
            </p:cNvSpPr>
            <p:nvPr/>
          </p:nvSpPr>
          <p:spPr bwMode="auto">
            <a:xfrm>
              <a:off x="2280" y="2844"/>
              <a:ext cx="18" cy="30"/>
            </a:xfrm>
            <a:custGeom>
              <a:avLst/>
              <a:gdLst>
                <a:gd name="T0" fmla="*/ 0 w 18"/>
                <a:gd name="T1" fmla="*/ 30 h 30"/>
                <a:gd name="T2" fmla="*/ 6 w 18"/>
                <a:gd name="T3" fmla="*/ 18 h 30"/>
                <a:gd name="T4" fmla="*/ 18 w 18"/>
                <a:gd name="T5" fmla="*/ 0 h 30"/>
                <a:gd name="T6" fmla="*/ 0 60000 65536"/>
                <a:gd name="T7" fmla="*/ 0 60000 65536"/>
                <a:gd name="T8" fmla="*/ 0 60000 65536"/>
                <a:gd name="T9" fmla="*/ 0 w 18"/>
                <a:gd name="T10" fmla="*/ 0 h 30"/>
                <a:gd name="T11" fmla="*/ 18 w 1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0">
                  <a:moveTo>
                    <a:pt x="0" y="30"/>
                  </a:moveTo>
                  <a:lnTo>
                    <a:pt x="6" y="18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79" name="Freeform 116"/>
            <p:cNvSpPr>
              <a:spLocks/>
            </p:cNvSpPr>
            <p:nvPr/>
          </p:nvSpPr>
          <p:spPr bwMode="auto">
            <a:xfrm>
              <a:off x="2298" y="2802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6 w 12"/>
                <a:gd name="T3" fmla="*/ 24 h 42"/>
                <a:gd name="T4" fmla="*/ 12 w 12"/>
                <a:gd name="T5" fmla="*/ 0 h 42"/>
                <a:gd name="T6" fmla="*/ 0 60000 65536"/>
                <a:gd name="T7" fmla="*/ 0 60000 65536"/>
                <a:gd name="T8" fmla="*/ 0 60000 65536"/>
                <a:gd name="T9" fmla="*/ 0 w 12"/>
                <a:gd name="T10" fmla="*/ 0 h 42"/>
                <a:gd name="T11" fmla="*/ 12 w 12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2">
                  <a:moveTo>
                    <a:pt x="0" y="42"/>
                  </a:moveTo>
                  <a:lnTo>
                    <a:pt x="6" y="24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80" name="Freeform 117"/>
            <p:cNvSpPr>
              <a:spLocks/>
            </p:cNvSpPr>
            <p:nvPr/>
          </p:nvSpPr>
          <p:spPr bwMode="auto">
            <a:xfrm>
              <a:off x="2310" y="2760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6 w 18"/>
                <a:gd name="T3" fmla="*/ 24 h 42"/>
                <a:gd name="T4" fmla="*/ 18 w 18"/>
                <a:gd name="T5" fmla="*/ 0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42"/>
                  </a:moveTo>
                  <a:lnTo>
                    <a:pt x="6" y="24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81" name="Freeform 118"/>
            <p:cNvSpPr>
              <a:spLocks/>
            </p:cNvSpPr>
            <p:nvPr/>
          </p:nvSpPr>
          <p:spPr bwMode="auto">
            <a:xfrm>
              <a:off x="2328" y="2706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30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30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82" name="Freeform 119"/>
            <p:cNvSpPr>
              <a:spLocks/>
            </p:cNvSpPr>
            <p:nvPr/>
          </p:nvSpPr>
          <p:spPr bwMode="auto">
            <a:xfrm>
              <a:off x="2340" y="2646"/>
              <a:ext cx="18" cy="60"/>
            </a:xfrm>
            <a:custGeom>
              <a:avLst/>
              <a:gdLst>
                <a:gd name="T0" fmla="*/ 0 w 18"/>
                <a:gd name="T1" fmla="*/ 60 h 60"/>
                <a:gd name="T2" fmla="*/ 6 w 18"/>
                <a:gd name="T3" fmla="*/ 30 h 60"/>
                <a:gd name="T4" fmla="*/ 18 w 18"/>
                <a:gd name="T5" fmla="*/ 0 h 60"/>
                <a:gd name="T6" fmla="*/ 0 60000 65536"/>
                <a:gd name="T7" fmla="*/ 0 60000 65536"/>
                <a:gd name="T8" fmla="*/ 0 60000 65536"/>
                <a:gd name="T9" fmla="*/ 0 w 18"/>
                <a:gd name="T10" fmla="*/ 0 h 60"/>
                <a:gd name="T11" fmla="*/ 18 w 1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0">
                  <a:moveTo>
                    <a:pt x="0" y="60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83" name="Line 120"/>
            <p:cNvSpPr>
              <a:spLocks noChangeShapeType="1"/>
            </p:cNvSpPr>
            <p:nvPr/>
          </p:nvSpPr>
          <p:spPr bwMode="auto">
            <a:xfrm flipV="1">
              <a:off x="2358" y="2586"/>
              <a:ext cx="12" cy="6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84" name="Line 121"/>
            <p:cNvSpPr>
              <a:spLocks noChangeShapeType="1"/>
            </p:cNvSpPr>
            <p:nvPr/>
          </p:nvSpPr>
          <p:spPr bwMode="auto">
            <a:xfrm flipV="1">
              <a:off x="2370" y="2520"/>
              <a:ext cx="12" cy="6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85" name="Freeform 122"/>
            <p:cNvSpPr>
              <a:spLocks/>
            </p:cNvSpPr>
            <p:nvPr/>
          </p:nvSpPr>
          <p:spPr bwMode="auto">
            <a:xfrm>
              <a:off x="2382" y="2448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86" name="Freeform 123"/>
            <p:cNvSpPr>
              <a:spLocks/>
            </p:cNvSpPr>
            <p:nvPr/>
          </p:nvSpPr>
          <p:spPr bwMode="auto">
            <a:xfrm>
              <a:off x="2400" y="2370"/>
              <a:ext cx="12" cy="78"/>
            </a:xfrm>
            <a:custGeom>
              <a:avLst/>
              <a:gdLst>
                <a:gd name="T0" fmla="*/ 0 w 12"/>
                <a:gd name="T1" fmla="*/ 78 h 78"/>
                <a:gd name="T2" fmla="*/ 6 w 12"/>
                <a:gd name="T3" fmla="*/ 36 h 78"/>
                <a:gd name="T4" fmla="*/ 12 w 12"/>
                <a:gd name="T5" fmla="*/ 0 h 78"/>
                <a:gd name="T6" fmla="*/ 0 60000 65536"/>
                <a:gd name="T7" fmla="*/ 0 60000 65536"/>
                <a:gd name="T8" fmla="*/ 0 60000 65536"/>
                <a:gd name="T9" fmla="*/ 0 w 12"/>
                <a:gd name="T10" fmla="*/ 0 h 78"/>
                <a:gd name="T11" fmla="*/ 12 w 12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78">
                  <a:moveTo>
                    <a:pt x="0" y="78"/>
                  </a:moveTo>
                  <a:lnTo>
                    <a:pt x="6" y="36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87" name="Freeform 124"/>
            <p:cNvSpPr>
              <a:spLocks/>
            </p:cNvSpPr>
            <p:nvPr/>
          </p:nvSpPr>
          <p:spPr bwMode="auto">
            <a:xfrm>
              <a:off x="2412" y="2298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88" name="Line 125"/>
            <p:cNvSpPr>
              <a:spLocks noChangeShapeType="1"/>
            </p:cNvSpPr>
            <p:nvPr/>
          </p:nvSpPr>
          <p:spPr bwMode="auto">
            <a:xfrm flipV="1">
              <a:off x="2430" y="2220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89" name="Freeform 126"/>
            <p:cNvSpPr>
              <a:spLocks/>
            </p:cNvSpPr>
            <p:nvPr/>
          </p:nvSpPr>
          <p:spPr bwMode="auto">
            <a:xfrm>
              <a:off x="2442" y="2142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42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42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90" name="Line 127"/>
            <p:cNvSpPr>
              <a:spLocks noChangeShapeType="1"/>
            </p:cNvSpPr>
            <p:nvPr/>
          </p:nvSpPr>
          <p:spPr bwMode="auto">
            <a:xfrm flipV="1">
              <a:off x="2460" y="2058"/>
              <a:ext cx="12" cy="8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91" name="Line 128"/>
            <p:cNvSpPr>
              <a:spLocks noChangeShapeType="1"/>
            </p:cNvSpPr>
            <p:nvPr/>
          </p:nvSpPr>
          <p:spPr bwMode="auto">
            <a:xfrm flipV="1">
              <a:off x="2472" y="1980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92" name="Freeform 129"/>
            <p:cNvSpPr>
              <a:spLocks/>
            </p:cNvSpPr>
            <p:nvPr/>
          </p:nvSpPr>
          <p:spPr bwMode="auto">
            <a:xfrm>
              <a:off x="2484" y="1908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93" name="Freeform 130"/>
            <p:cNvSpPr>
              <a:spLocks/>
            </p:cNvSpPr>
            <p:nvPr/>
          </p:nvSpPr>
          <p:spPr bwMode="auto">
            <a:xfrm>
              <a:off x="2502" y="1830"/>
              <a:ext cx="12" cy="78"/>
            </a:xfrm>
            <a:custGeom>
              <a:avLst/>
              <a:gdLst>
                <a:gd name="T0" fmla="*/ 0 w 12"/>
                <a:gd name="T1" fmla="*/ 78 h 78"/>
                <a:gd name="T2" fmla="*/ 6 w 12"/>
                <a:gd name="T3" fmla="*/ 36 h 78"/>
                <a:gd name="T4" fmla="*/ 12 w 12"/>
                <a:gd name="T5" fmla="*/ 0 h 78"/>
                <a:gd name="T6" fmla="*/ 0 60000 65536"/>
                <a:gd name="T7" fmla="*/ 0 60000 65536"/>
                <a:gd name="T8" fmla="*/ 0 60000 65536"/>
                <a:gd name="T9" fmla="*/ 0 w 12"/>
                <a:gd name="T10" fmla="*/ 0 h 78"/>
                <a:gd name="T11" fmla="*/ 12 w 12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78">
                  <a:moveTo>
                    <a:pt x="0" y="78"/>
                  </a:moveTo>
                  <a:lnTo>
                    <a:pt x="6" y="36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94" name="Freeform 131"/>
            <p:cNvSpPr>
              <a:spLocks/>
            </p:cNvSpPr>
            <p:nvPr/>
          </p:nvSpPr>
          <p:spPr bwMode="auto">
            <a:xfrm>
              <a:off x="2514" y="1758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95" name="Line 132"/>
            <p:cNvSpPr>
              <a:spLocks noChangeShapeType="1"/>
            </p:cNvSpPr>
            <p:nvPr/>
          </p:nvSpPr>
          <p:spPr bwMode="auto">
            <a:xfrm flipV="1">
              <a:off x="2532" y="1692"/>
              <a:ext cx="12" cy="6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96" name="Line 133"/>
            <p:cNvSpPr>
              <a:spLocks noChangeShapeType="1"/>
            </p:cNvSpPr>
            <p:nvPr/>
          </p:nvSpPr>
          <p:spPr bwMode="auto">
            <a:xfrm flipV="1">
              <a:off x="2544" y="1632"/>
              <a:ext cx="12" cy="6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97" name="Freeform 134"/>
            <p:cNvSpPr>
              <a:spLocks/>
            </p:cNvSpPr>
            <p:nvPr/>
          </p:nvSpPr>
          <p:spPr bwMode="auto">
            <a:xfrm>
              <a:off x="2556" y="1572"/>
              <a:ext cx="18" cy="60"/>
            </a:xfrm>
            <a:custGeom>
              <a:avLst/>
              <a:gdLst>
                <a:gd name="T0" fmla="*/ 0 w 18"/>
                <a:gd name="T1" fmla="*/ 60 h 60"/>
                <a:gd name="T2" fmla="*/ 6 w 18"/>
                <a:gd name="T3" fmla="*/ 30 h 60"/>
                <a:gd name="T4" fmla="*/ 18 w 18"/>
                <a:gd name="T5" fmla="*/ 0 h 60"/>
                <a:gd name="T6" fmla="*/ 0 60000 65536"/>
                <a:gd name="T7" fmla="*/ 0 60000 65536"/>
                <a:gd name="T8" fmla="*/ 0 60000 65536"/>
                <a:gd name="T9" fmla="*/ 0 w 18"/>
                <a:gd name="T10" fmla="*/ 0 h 60"/>
                <a:gd name="T11" fmla="*/ 18 w 1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0">
                  <a:moveTo>
                    <a:pt x="0" y="60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98" name="Freeform 135"/>
            <p:cNvSpPr>
              <a:spLocks/>
            </p:cNvSpPr>
            <p:nvPr/>
          </p:nvSpPr>
          <p:spPr bwMode="auto">
            <a:xfrm>
              <a:off x="2574" y="1518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24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24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99" name="Freeform 136"/>
            <p:cNvSpPr>
              <a:spLocks/>
            </p:cNvSpPr>
            <p:nvPr/>
          </p:nvSpPr>
          <p:spPr bwMode="auto">
            <a:xfrm>
              <a:off x="2586" y="1476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6 w 18"/>
                <a:gd name="T3" fmla="*/ 18 h 42"/>
                <a:gd name="T4" fmla="*/ 18 w 18"/>
                <a:gd name="T5" fmla="*/ 0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42"/>
                  </a:moveTo>
                  <a:lnTo>
                    <a:pt x="6" y="18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00" name="Freeform 137"/>
            <p:cNvSpPr>
              <a:spLocks/>
            </p:cNvSpPr>
            <p:nvPr/>
          </p:nvSpPr>
          <p:spPr bwMode="auto">
            <a:xfrm>
              <a:off x="2604" y="1434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6 w 12"/>
                <a:gd name="T3" fmla="*/ 18 h 42"/>
                <a:gd name="T4" fmla="*/ 12 w 12"/>
                <a:gd name="T5" fmla="*/ 0 h 42"/>
                <a:gd name="T6" fmla="*/ 0 60000 65536"/>
                <a:gd name="T7" fmla="*/ 0 60000 65536"/>
                <a:gd name="T8" fmla="*/ 0 60000 65536"/>
                <a:gd name="T9" fmla="*/ 0 w 12"/>
                <a:gd name="T10" fmla="*/ 0 h 42"/>
                <a:gd name="T11" fmla="*/ 12 w 12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2">
                  <a:moveTo>
                    <a:pt x="0" y="42"/>
                  </a:moveTo>
                  <a:lnTo>
                    <a:pt x="6" y="18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01" name="Freeform 138"/>
            <p:cNvSpPr>
              <a:spLocks/>
            </p:cNvSpPr>
            <p:nvPr/>
          </p:nvSpPr>
          <p:spPr bwMode="auto">
            <a:xfrm>
              <a:off x="2616" y="1404"/>
              <a:ext cx="18" cy="30"/>
            </a:xfrm>
            <a:custGeom>
              <a:avLst/>
              <a:gdLst>
                <a:gd name="T0" fmla="*/ 0 w 18"/>
                <a:gd name="T1" fmla="*/ 30 h 30"/>
                <a:gd name="T2" fmla="*/ 6 w 18"/>
                <a:gd name="T3" fmla="*/ 12 h 30"/>
                <a:gd name="T4" fmla="*/ 18 w 18"/>
                <a:gd name="T5" fmla="*/ 0 h 30"/>
                <a:gd name="T6" fmla="*/ 0 60000 65536"/>
                <a:gd name="T7" fmla="*/ 0 60000 65536"/>
                <a:gd name="T8" fmla="*/ 0 60000 65536"/>
                <a:gd name="T9" fmla="*/ 0 w 18"/>
                <a:gd name="T10" fmla="*/ 0 h 30"/>
                <a:gd name="T11" fmla="*/ 18 w 1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0">
                  <a:moveTo>
                    <a:pt x="0" y="30"/>
                  </a:moveTo>
                  <a:lnTo>
                    <a:pt x="6" y="12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02" name="Line 139"/>
            <p:cNvSpPr>
              <a:spLocks noChangeShapeType="1"/>
            </p:cNvSpPr>
            <p:nvPr/>
          </p:nvSpPr>
          <p:spPr bwMode="auto">
            <a:xfrm flipV="1">
              <a:off x="2634" y="1380"/>
              <a:ext cx="12" cy="2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03" name="Line 140"/>
            <p:cNvSpPr>
              <a:spLocks noChangeShapeType="1"/>
            </p:cNvSpPr>
            <p:nvPr/>
          </p:nvSpPr>
          <p:spPr bwMode="auto">
            <a:xfrm flipV="1">
              <a:off x="2646" y="1362"/>
              <a:ext cx="12" cy="1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04" name="Freeform 141"/>
            <p:cNvSpPr>
              <a:spLocks/>
            </p:cNvSpPr>
            <p:nvPr/>
          </p:nvSpPr>
          <p:spPr bwMode="auto">
            <a:xfrm>
              <a:off x="2658" y="1350"/>
              <a:ext cx="18" cy="12"/>
            </a:xfrm>
            <a:custGeom>
              <a:avLst/>
              <a:gdLst>
                <a:gd name="T0" fmla="*/ 0 w 18"/>
                <a:gd name="T1" fmla="*/ 12 h 12"/>
                <a:gd name="T2" fmla="*/ 6 w 18"/>
                <a:gd name="T3" fmla="*/ 6 h 12"/>
                <a:gd name="T4" fmla="*/ 18 w 18"/>
                <a:gd name="T5" fmla="*/ 0 h 12"/>
                <a:gd name="T6" fmla="*/ 0 60000 65536"/>
                <a:gd name="T7" fmla="*/ 0 60000 65536"/>
                <a:gd name="T8" fmla="*/ 0 60000 65536"/>
                <a:gd name="T9" fmla="*/ 0 w 18"/>
                <a:gd name="T10" fmla="*/ 0 h 12"/>
                <a:gd name="T11" fmla="*/ 18 w 1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2">
                  <a:moveTo>
                    <a:pt x="0" y="12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05" name="Line 142"/>
            <p:cNvSpPr>
              <a:spLocks noChangeShapeType="1"/>
            </p:cNvSpPr>
            <p:nvPr/>
          </p:nvSpPr>
          <p:spPr bwMode="auto">
            <a:xfrm>
              <a:off x="2676" y="1350"/>
              <a:ext cx="12" cy="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06" name="Freeform 143"/>
            <p:cNvSpPr>
              <a:spLocks/>
            </p:cNvSpPr>
            <p:nvPr/>
          </p:nvSpPr>
          <p:spPr bwMode="auto">
            <a:xfrm>
              <a:off x="2688" y="1350"/>
              <a:ext cx="18" cy="6"/>
            </a:xfrm>
            <a:custGeom>
              <a:avLst/>
              <a:gdLst>
                <a:gd name="T0" fmla="*/ 0 w 18"/>
                <a:gd name="T1" fmla="*/ 0 h 6"/>
                <a:gd name="T2" fmla="*/ 6 w 18"/>
                <a:gd name="T3" fmla="*/ 0 h 6"/>
                <a:gd name="T4" fmla="*/ 18 w 18"/>
                <a:gd name="T5" fmla="*/ 6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0"/>
                  </a:moveTo>
                  <a:lnTo>
                    <a:pt x="6" y="0"/>
                  </a:lnTo>
                  <a:lnTo>
                    <a:pt x="18" y="6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07" name="Line 144"/>
            <p:cNvSpPr>
              <a:spLocks noChangeShapeType="1"/>
            </p:cNvSpPr>
            <p:nvPr/>
          </p:nvSpPr>
          <p:spPr bwMode="auto">
            <a:xfrm>
              <a:off x="2706" y="1356"/>
              <a:ext cx="12" cy="1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08" name="Freeform 145"/>
            <p:cNvSpPr>
              <a:spLocks/>
            </p:cNvSpPr>
            <p:nvPr/>
          </p:nvSpPr>
          <p:spPr bwMode="auto">
            <a:xfrm>
              <a:off x="2718" y="1368"/>
              <a:ext cx="18" cy="24"/>
            </a:xfrm>
            <a:custGeom>
              <a:avLst/>
              <a:gdLst>
                <a:gd name="T0" fmla="*/ 0 w 18"/>
                <a:gd name="T1" fmla="*/ 0 h 24"/>
                <a:gd name="T2" fmla="*/ 6 w 18"/>
                <a:gd name="T3" fmla="*/ 12 h 24"/>
                <a:gd name="T4" fmla="*/ 18 w 18"/>
                <a:gd name="T5" fmla="*/ 24 h 24"/>
                <a:gd name="T6" fmla="*/ 0 60000 65536"/>
                <a:gd name="T7" fmla="*/ 0 60000 65536"/>
                <a:gd name="T8" fmla="*/ 0 60000 65536"/>
                <a:gd name="T9" fmla="*/ 0 w 18"/>
                <a:gd name="T10" fmla="*/ 0 h 24"/>
                <a:gd name="T11" fmla="*/ 18 w 1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4">
                  <a:moveTo>
                    <a:pt x="0" y="0"/>
                  </a:moveTo>
                  <a:lnTo>
                    <a:pt x="6" y="12"/>
                  </a:lnTo>
                  <a:lnTo>
                    <a:pt x="18" y="24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09" name="Line 146"/>
            <p:cNvSpPr>
              <a:spLocks noChangeShapeType="1"/>
            </p:cNvSpPr>
            <p:nvPr/>
          </p:nvSpPr>
          <p:spPr bwMode="auto">
            <a:xfrm>
              <a:off x="2736" y="1392"/>
              <a:ext cx="12" cy="3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10" name="Line 147"/>
            <p:cNvSpPr>
              <a:spLocks noChangeShapeType="1"/>
            </p:cNvSpPr>
            <p:nvPr/>
          </p:nvSpPr>
          <p:spPr bwMode="auto">
            <a:xfrm>
              <a:off x="2748" y="1422"/>
              <a:ext cx="12" cy="3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11" name="Freeform 148"/>
            <p:cNvSpPr>
              <a:spLocks/>
            </p:cNvSpPr>
            <p:nvPr/>
          </p:nvSpPr>
          <p:spPr bwMode="auto">
            <a:xfrm>
              <a:off x="2760" y="1458"/>
              <a:ext cx="18" cy="42"/>
            </a:xfrm>
            <a:custGeom>
              <a:avLst/>
              <a:gdLst>
                <a:gd name="T0" fmla="*/ 0 w 18"/>
                <a:gd name="T1" fmla="*/ 0 h 42"/>
                <a:gd name="T2" fmla="*/ 6 w 18"/>
                <a:gd name="T3" fmla="*/ 18 h 42"/>
                <a:gd name="T4" fmla="*/ 18 w 18"/>
                <a:gd name="T5" fmla="*/ 42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0"/>
                  </a:moveTo>
                  <a:lnTo>
                    <a:pt x="6" y="18"/>
                  </a:lnTo>
                  <a:lnTo>
                    <a:pt x="18" y="42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12" name="Line 149"/>
            <p:cNvSpPr>
              <a:spLocks noChangeShapeType="1"/>
            </p:cNvSpPr>
            <p:nvPr/>
          </p:nvSpPr>
          <p:spPr bwMode="auto">
            <a:xfrm>
              <a:off x="2778" y="1500"/>
              <a:ext cx="12" cy="4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13" name="Freeform 150"/>
            <p:cNvSpPr>
              <a:spLocks/>
            </p:cNvSpPr>
            <p:nvPr/>
          </p:nvSpPr>
          <p:spPr bwMode="auto">
            <a:xfrm>
              <a:off x="2790" y="1548"/>
              <a:ext cx="18" cy="60"/>
            </a:xfrm>
            <a:custGeom>
              <a:avLst/>
              <a:gdLst>
                <a:gd name="T0" fmla="*/ 0 w 18"/>
                <a:gd name="T1" fmla="*/ 0 h 60"/>
                <a:gd name="T2" fmla="*/ 6 w 18"/>
                <a:gd name="T3" fmla="*/ 30 h 60"/>
                <a:gd name="T4" fmla="*/ 18 w 18"/>
                <a:gd name="T5" fmla="*/ 60 h 60"/>
                <a:gd name="T6" fmla="*/ 0 60000 65536"/>
                <a:gd name="T7" fmla="*/ 0 60000 65536"/>
                <a:gd name="T8" fmla="*/ 0 60000 65536"/>
                <a:gd name="T9" fmla="*/ 0 w 18"/>
                <a:gd name="T10" fmla="*/ 0 h 60"/>
                <a:gd name="T11" fmla="*/ 18 w 1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0">
                  <a:moveTo>
                    <a:pt x="0" y="0"/>
                  </a:moveTo>
                  <a:lnTo>
                    <a:pt x="6" y="30"/>
                  </a:lnTo>
                  <a:lnTo>
                    <a:pt x="18" y="6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14" name="Line 151"/>
            <p:cNvSpPr>
              <a:spLocks noChangeShapeType="1"/>
            </p:cNvSpPr>
            <p:nvPr/>
          </p:nvSpPr>
          <p:spPr bwMode="auto">
            <a:xfrm>
              <a:off x="2808" y="1608"/>
              <a:ext cx="12" cy="6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15" name="Freeform 152"/>
            <p:cNvSpPr>
              <a:spLocks/>
            </p:cNvSpPr>
            <p:nvPr/>
          </p:nvSpPr>
          <p:spPr bwMode="auto">
            <a:xfrm>
              <a:off x="2820" y="1668"/>
              <a:ext cx="18" cy="66"/>
            </a:xfrm>
            <a:custGeom>
              <a:avLst/>
              <a:gdLst>
                <a:gd name="T0" fmla="*/ 0 w 18"/>
                <a:gd name="T1" fmla="*/ 0 h 66"/>
                <a:gd name="T2" fmla="*/ 6 w 18"/>
                <a:gd name="T3" fmla="*/ 30 h 66"/>
                <a:gd name="T4" fmla="*/ 18 w 18"/>
                <a:gd name="T5" fmla="*/ 66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0"/>
                  </a:moveTo>
                  <a:lnTo>
                    <a:pt x="6" y="30"/>
                  </a:lnTo>
                  <a:lnTo>
                    <a:pt x="18" y="66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16" name="Line 153"/>
            <p:cNvSpPr>
              <a:spLocks noChangeShapeType="1"/>
            </p:cNvSpPr>
            <p:nvPr/>
          </p:nvSpPr>
          <p:spPr bwMode="auto">
            <a:xfrm>
              <a:off x="2838" y="1734"/>
              <a:ext cx="12" cy="6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17" name="Line 154"/>
            <p:cNvSpPr>
              <a:spLocks noChangeShapeType="1"/>
            </p:cNvSpPr>
            <p:nvPr/>
          </p:nvSpPr>
          <p:spPr bwMode="auto">
            <a:xfrm>
              <a:off x="2850" y="1800"/>
              <a:ext cx="12" cy="7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18" name="Freeform 155"/>
            <p:cNvSpPr>
              <a:spLocks/>
            </p:cNvSpPr>
            <p:nvPr/>
          </p:nvSpPr>
          <p:spPr bwMode="auto">
            <a:xfrm>
              <a:off x="2862" y="1872"/>
              <a:ext cx="18" cy="78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36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36"/>
                  </a:lnTo>
                  <a:lnTo>
                    <a:pt x="18" y="78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19" name="Line 156"/>
            <p:cNvSpPr>
              <a:spLocks noChangeShapeType="1"/>
            </p:cNvSpPr>
            <p:nvPr/>
          </p:nvSpPr>
          <p:spPr bwMode="auto">
            <a:xfrm>
              <a:off x="2880" y="1950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20" name="Freeform 157"/>
            <p:cNvSpPr>
              <a:spLocks/>
            </p:cNvSpPr>
            <p:nvPr/>
          </p:nvSpPr>
          <p:spPr bwMode="auto">
            <a:xfrm>
              <a:off x="2892" y="2028"/>
              <a:ext cx="18" cy="78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36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36"/>
                  </a:lnTo>
                  <a:lnTo>
                    <a:pt x="18" y="78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21" name="Line 158"/>
            <p:cNvSpPr>
              <a:spLocks noChangeShapeType="1"/>
            </p:cNvSpPr>
            <p:nvPr/>
          </p:nvSpPr>
          <p:spPr bwMode="auto">
            <a:xfrm>
              <a:off x="2910" y="2106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22" name="Freeform 159"/>
            <p:cNvSpPr>
              <a:spLocks/>
            </p:cNvSpPr>
            <p:nvPr/>
          </p:nvSpPr>
          <p:spPr bwMode="auto">
            <a:xfrm>
              <a:off x="2922" y="2184"/>
              <a:ext cx="18" cy="78"/>
            </a:xfrm>
            <a:custGeom>
              <a:avLst/>
              <a:gdLst>
                <a:gd name="T0" fmla="*/ 0 w 18"/>
                <a:gd name="T1" fmla="*/ 0 h 78"/>
                <a:gd name="T2" fmla="*/ 6 w 18"/>
                <a:gd name="T3" fmla="*/ 36 h 78"/>
                <a:gd name="T4" fmla="*/ 18 w 18"/>
                <a:gd name="T5" fmla="*/ 78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0"/>
                  </a:moveTo>
                  <a:lnTo>
                    <a:pt x="6" y="36"/>
                  </a:lnTo>
                  <a:lnTo>
                    <a:pt x="18" y="78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23" name="Line 160"/>
            <p:cNvSpPr>
              <a:spLocks noChangeShapeType="1"/>
            </p:cNvSpPr>
            <p:nvPr/>
          </p:nvSpPr>
          <p:spPr bwMode="auto">
            <a:xfrm>
              <a:off x="2940" y="2262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24" name="Line 161"/>
            <p:cNvSpPr>
              <a:spLocks noChangeShapeType="1"/>
            </p:cNvSpPr>
            <p:nvPr/>
          </p:nvSpPr>
          <p:spPr bwMode="auto">
            <a:xfrm>
              <a:off x="2952" y="2340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25" name="Freeform 162"/>
            <p:cNvSpPr>
              <a:spLocks/>
            </p:cNvSpPr>
            <p:nvPr/>
          </p:nvSpPr>
          <p:spPr bwMode="auto">
            <a:xfrm>
              <a:off x="2964" y="2418"/>
              <a:ext cx="18" cy="72"/>
            </a:xfrm>
            <a:custGeom>
              <a:avLst/>
              <a:gdLst>
                <a:gd name="T0" fmla="*/ 0 w 18"/>
                <a:gd name="T1" fmla="*/ 0 h 72"/>
                <a:gd name="T2" fmla="*/ 6 w 18"/>
                <a:gd name="T3" fmla="*/ 36 h 72"/>
                <a:gd name="T4" fmla="*/ 18 w 18"/>
                <a:gd name="T5" fmla="*/ 72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0"/>
                  </a:moveTo>
                  <a:lnTo>
                    <a:pt x="6" y="36"/>
                  </a:lnTo>
                  <a:lnTo>
                    <a:pt x="18" y="72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26" name="Line 163"/>
            <p:cNvSpPr>
              <a:spLocks noChangeShapeType="1"/>
            </p:cNvSpPr>
            <p:nvPr/>
          </p:nvSpPr>
          <p:spPr bwMode="auto">
            <a:xfrm>
              <a:off x="2982" y="2490"/>
              <a:ext cx="12" cy="6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27" name="Freeform 164"/>
            <p:cNvSpPr>
              <a:spLocks/>
            </p:cNvSpPr>
            <p:nvPr/>
          </p:nvSpPr>
          <p:spPr bwMode="auto">
            <a:xfrm>
              <a:off x="2994" y="2556"/>
              <a:ext cx="18" cy="66"/>
            </a:xfrm>
            <a:custGeom>
              <a:avLst/>
              <a:gdLst>
                <a:gd name="T0" fmla="*/ 0 w 18"/>
                <a:gd name="T1" fmla="*/ 0 h 66"/>
                <a:gd name="T2" fmla="*/ 6 w 18"/>
                <a:gd name="T3" fmla="*/ 36 h 66"/>
                <a:gd name="T4" fmla="*/ 18 w 18"/>
                <a:gd name="T5" fmla="*/ 66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0"/>
                  </a:moveTo>
                  <a:lnTo>
                    <a:pt x="6" y="36"/>
                  </a:lnTo>
                  <a:lnTo>
                    <a:pt x="18" y="66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28" name="Line 165"/>
            <p:cNvSpPr>
              <a:spLocks noChangeShapeType="1"/>
            </p:cNvSpPr>
            <p:nvPr/>
          </p:nvSpPr>
          <p:spPr bwMode="auto">
            <a:xfrm>
              <a:off x="3012" y="2622"/>
              <a:ext cx="12" cy="6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29" name="Freeform 166"/>
            <p:cNvSpPr>
              <a:spLocks/>
            </p:cNvSpPr>
            <p:nvPr/>
          </p:nvSpPr>
          <p:spPr bwMode="auto">
            <a:xfrm>
              <a:off x="3024" y="2682"/>
              <a:ext cx="18" cy="54"/>
            </a:xfrm>
            <a:custGeom>
              <a:avLst/>
              <a:gdLst>
                <a:gd name="T0" fmla="*/ 0 w 18"/>
                <a:gd name="T1" fmla="*/ 0 h 54"/>
                <a:gd name="T2" fmla="*/ 6 w 18"/>
                <a:gd name="T3" fmla="*/ 30 h 54"/>
                <a:gd name="T4" fmla="*/ 18 w 18"/>
                <a:gd name="T5" fmla="*/ 54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0"/>
                  </a:moveTo>
                  <a:lnTo>
                    <a:pt x="6" y="30"/>
                  </a:lnTo>
                  <a:lnTo>
                    <a:pt x="18" y="54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30" name="Line 167"/>
            <p:cNvSpPr>
              <a:spLocks noChangeShapeType="1"/>
            </p:cNvSpPr>
            <p:nvPr/>
          </p:nvSpPr>
          <p:spPr bwMode="auto">
            <a:xfrm>
              <a:off x="3042" y="2736"/>
              <a:ext cx="12" cy="4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31" name="Line 168"/>
            <p:cNvSpPr>
              <a:spLocks noChangeShapeType="1"/>
            </p:cNvSpPr>
            <p:nvPr/>
          </p:nvSpPr>
          <p:spPr bwMode="auto">
            <a:xfrm>
              <a:off x="3054" y="2784"/>
              <a:ext cx="12" cy="4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32" name="Freeform 169"/>
            <p:cNvSpPr>
              <a:spLocks/>
            </p:cNvSpPr>
            <p:nvPr/>
          </p:nvSpPr>
          <p:spPr bwMode="auto">
            <a:xfrm>
              <a:off x="3066" y="2826"/>
              <a:ext cx="18" cy="36"/>
            </a:xfrm>
            <a:custGeom>
              <a:avLst/>
              <a:gdLst>
                <a:gd name="T0" fmla="*/ 0 w 18"/>
                <a:gd name="T1" fmla="*/ 0 h 36"/>
                <a:gd name="T2" fmla="*/ 6 w 18"/>
                <a:gd name="T3" fmla="*/ 18 h 36"/>
                <a:gd name="T4" fmla="*/ 18 w 18"/>
                <a:gd name="T5" fmla="*/ 36 h 36"/>
                <a:gd name="T6" fmla="*/ 0 60000 65536"/>
                <a:gd name="T7" fmla="*/ 0 60000 65536"/>
                <a:gd name="T8" fmla="*/ 0 60000 65536"/>
                <a:gd name="T9" fmla="*/ 0 w 18"/>
                <a:gd name="T10" fmla="*/ 0 h 36"/>
                <a:gd name="T11" fmla="*/ 18 w 18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6">
                  <a:moveTo>
                    <a:pt x="0" y="0"/>
                  </a:moveTo>
                  <a:lnTo>
                    <a:pt x="6" y="18"/>
                  </a:lnTo>
                  <a:lnTo>
                    <a:pt x="18" y="36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33" name="Freeform 170"/>
            <p:cNvSpPr>
              <a:spLocks/>
            </p:cNvSpPr>
            <p:nvPr/>
          </p:nvSpPr>
          <p:spPr bwMode="auto">
            <a:xfrm>
              <a:off x="3084" y="2862"/>
              <a:ext cx="12" cy="30"/>
            </a:xfrm>
            <a:custGeom>
              <a:avLst/>
              <a:gdLst>
                <a:gd name="T0" fmla="*/ 0 w 12"/>
                <a:gd name="T1" fmla="*/ 0 h 30"/>
                <a:gd name="T2" fmla="*/ 6 w 12"/>
                <a:gd name="T3" fmla="*/ 18 h 30"/>
                <a:gd name="T4" fmla="*/ 12 w 12"/>
                <a:gd name="T5" fmla="*/ 30 h 30"/>
                <a:gd name="T6" fmla="*/ 0 60000 65536"/>
                <a:gd name="T7" fmla="*/ 0 60000 65536"/>
                <a:gd name="T8" fmla="*/ 0 60000 65536"/>
                <a:gd name="T9" fmla="*/ 0 w 12"/>
                <a:gd name="T10" fmla="*/ 0 h 30"/>
                <a:gd name="T11" fmla="*/ 12 w 1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0">
                  <a:moveTo>
                    <a:pt x="0" y="0"/>
                  </a:moveTo>
                  <a:lnTo>
                    <a:pt x="6" y="18"/>
                  </a:lnTo>
                  <a:lnTo>
                    <a:pt x="12" y="3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34" name="Freeform 171"/>
            <p:cNvSpPr>
              <a:spLocks/>
            </p:cNvSpPr>
            <p:nvPr/>
          </p:nvSpPr>
          <p:spPr bwMode="auto">
            <a:xfrm>
              <a:off x="3096" y="2892"/>
              <a:ext cx="18" cy="18"/>
            </a:xfrm>
            <a:custGeom>
              <a:avLst/>
              <a:gdLst>
                <a:gd name="T0" fmla="*/ 0 w 18"/>
                <a:gd name="T1" fmla="*/ 0 h 18"/>
                <a:gd name="T2" fmla="*/ 6 w 18"/>
                <a:gd name="T3" fmla="*/ 12 h 18"/>
                <a:gd name="T4" fmla="*/ 18 w 18"/>
                <a:gd name="T5" fmla="*/ 18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0" y="0"/>
                  </a:moveTo>
                  <a:lnTo>
                    <a:pt x="6" y="12"/>
                  </a:lnTo>
                  <a:lnTo>
                    <a:pt x="18" y="18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35" name="Line 172"/>
            <p:cNvSpPr>
              <a:spLocks noChangeShapeType="1"/>
            </p:cNvSpPr>
            <p:nvPr/>
          </p:nvSpPr>
          <p:spPr bwMode="auto">
            <a:xfrm>
              <a:off x="3114" y="2910"/>
              <a:ext cx="12" cy="1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36" name="Line 173"/>
            <p:cNvSpPr>
              <a:spLocks noChangeShapeType="1"/>
            </p:cNvSpPr>
            <p:nvPr/>
          </p:nvSpPr>
          <p:spPr bwMode="auto">
            <a:xfrm>
              <a:off x="3126" y="2922"/>
              <a:ext cx="12" cy="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37" name="Freeform 174"/>
            <p:cNvSpPr>
              <a:spLocks/>
            </p:cNvSpPr>
            <p:nvPr/>
          </p:nvSpPr>
          <p:spPr bwMode="auto">
            <a:xfrm>
              <a:off x="3138" y="2928"/>
              <a:ext cx="18" cy="1"/>
            </a:xfrm>
            <a:custGeom>
              <a:avLst/>
              <a:gdLst>
                <a:gd name="T0" fmla="*/ 0 w 18"/>
                <a:gd name="T1" fmla="*/ 0 h 1"/>
                <a:gd name="T2" fmla="*/ 6 w 18"/>
                <a:gd name="T3" fmla="*/ 0 h 1"/>
                <a:gd name="T4" fmla="*/ 18 w 18"/>
                <a:gd name="T5" fmla="*/ 0 h 1"/>
                <a:gd name="T6" fmla="*/ 0 60000 65536"/>
                <a:gd name="T7" fmla="*/ 0 60000 65536"/>
                <a:gd name="T8" fmla="*/ 0 60000 65536"/>
                <a:gd name="T9" fmla="*/ 0 w 18"/>
                <a:gd name="T10" fmla="*/ 0 h 1"/>
                <a:gd name="T11" fmla="*/ 18 w 1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38" name="Freeform 175"/>
            <p:cNvSpPr>
              <a:spLocks/>
            </p:cNvSpPr>
            <p:nvPr/>
          </p:nvSpPr>
          <p:spPr bwMode="auto">
            <a:xfrm>
              <a:off x="3156" y="2916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6 w 12"/>
                <a:gd name="T3" fmla="*/ 6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0" y="12"/>
                  </a:moveTo>
                  <a:lnTo>
                    <a:pt x="6" y="6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39" name="Freeform 176"/>
            <p:cNvSpPr>
              <a:spLocks/>
            </p:cNvSpPr>
            <p:nvPr/>
          </p:nvSpPr>
          <p:spPr bwMode="auto">
            <a:xfrm>
              <a:off x="3168" y="2898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6 w 18"/>
                <a:gd name="T3" fmla="*/ 12 h 18"/>
                <a:gd name="T4" fmla="*/ 18 w 18"/>
                <a:gd name="T5" fmla="*/ 0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0" y="18"/>
                  </a:moveTo>
                  <a:lnTo>
                    <a:pt x="6" y="12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40" name="Freeform 177"/>
            <p:cNvSpPr>
              <a:spLocks/>
            </p:cNvSpPr>
            <p:nvPr/>
          </p:nvSpPr>
          <p:spPr bwMode="auto">
            <a:xfrm>
              <a:off x="3186" y="2868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6 w 12"/>
                <a:gd name="T3" fmla="*/ 18 h 30"/>
                <a:gd name="T4" fmla="*/ 12 w 12"/>
                <a:gd name="T5" fmla="*/ 0 h 30"/>
                <a:gd name="T6" fmla="*/ 0 60000 65536"/>
                <a:gd name="T7" fmla="*/ 0 60000 65536"/>
                <a:gd name="T8" fmla="*/ 0 60000 65536"/>
                <a:gd name="T9" fmla="*/ 0 w 12"/>
                <a:gd name="T10" fmla="*/ 0 h 30"/>
                <a:gd name="T11" fmla="*/ 12 w 1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0">
                  <a:moveTo>
                    <a:pt x="0" y="30"/>
                  </a:moveTo>
                  <a:lnTo>
                    <a:pt x="6" y="18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41" name="Freeform 178"/>
            <p:cNvSpPr>
              <a:spLocks/>
            </p:cNvSpPr>
            <p:nvPr/>
          </p:nvSpPr>
          <p:spPr bwMode="auto">
            <a:xfrm>
              <a:off x="3198" y="2838"/>
              <a:ext cx="18" cy="30"/>
            </a:xfrm>
            <a:custGeom>
              <a:avLst/>
              <a:gdLst>
                <a:gd name="T0" fmla="*/ 0 w 18"/>
                <a:gd name="T1" fmla="*/ 30 h 30"/>
                <a:gd name="T2" fmla="*/ 6 w 18"/>
                <a:gd name="T3" fmla="*/ 18 h 30"/>
                <a:gd name="T4" fmla="*/ 18 w 18"/>
                <a:gd name="T5" fmla="*/ 0 h 30"/>
                <a:gd name="T6" fmla="*/ 0 60000 65536"/>
                <a:gd name="T7" fmla="*/ 0 60000 65536"/>
                <a:gd name="T8" fmla="*/ 0 60000 65536"/>
                <a:gd name="T9" fmla="*/ 0 w 18"/>
                <a:gd name="T10" fmla="*/ 0 h 30"/>
                <a:gd name="T11" fmla="*/ 18 w 1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0">
                  <a:moveTo>
                    <a:pt x="0" y="30"/>
                  </a:moveTo>
                  <a:lnTo>
                    <a:pt x="6" y="18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42" name="Line 179"/>
            <p:cNvSpPr>
              <a:spLocks noChangeShapeType="1"/>
            </p:cNvSpPr>
            <p:nvPr/>
          </p:nvSpPr>
          <p:spPr bwMode="auto">
            <a:xfrm flipV="1">
              <a:off x="3216" y="2796"/>
              <a:ext cx="12" cy="4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43" name="Line 180"/>
            <p:cNvSpPr>
              <a:spLocks noChangeShapeType="1"/>
            </p:cNvSpPr>
            <p:nvPr/>
          </p:nvSpPr>
          <p:spPr bwMode="auto">
            <a:xfrm flipV="1">
              <a:off x="3228" y="2748"/>
              <a:ext cx="12" cy="4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44" name="Freeform 181"/>
            <p:cNvSpPr>
              <a:spLocks/>
            </p:cNvSpPr>
            <p:nvPr/>
          </p:nvSpPr>
          <p:spPr bwMode="auto">
            <a:xfrm>
              <a:off x="3240" y="2694"/>
              <a:ext cx="18" cy="54"/>
            </a:xfrm>
            <a:custGeom>
              <a:avLst/>
              <a:gdLst>
                <a:gd name="T0" fmla="*/ 0 w 18"/>
                <a:gd name="T1" fmla="*/ 54 h 54"/>
                <a:gd name="T2" fmla="*/ 6 w 18"/>
                <a:gd name="T3" fmla="*/ 30 h 54"/>
                <a:gd name="T4" fmla="*/ 18 w 18"/>
                <a:gd name="T5" fmla="*/ 0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54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45" name="Freeform 182"/>
            <p:cNvSpPr>
              <a:spLocks/>
            </p:cNvSpPr>
            <p:nvPr/>
          </p:nvSpPr>
          <p:spPr bwMode="auto">
            <a:xfrm>
              <a:off x="3258" y="2640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30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30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46" name="Freeform 183"/>
            <p:cNvSpPr>
              <a:spLocks/>
            </p:cNvSpPr>
            <p:nvPr/>
          </p:nvSpPr>
          <p:spPr bwMode="auto">
            <a:xfrm>
              <a:off x="3270" y="2574"/>
              <a:ext cx="18" cy="66"/>
            </a:xfrm>
            <a:custGeom>
              <a:avLst/>
              <a:gdLst>
                <a:gd name="T0" fmla="*/ 0 w 18"/>
                <a:gd name="T1" fmla="*/ 66 h 66"/>
                <a:gd name="T2" fmla="*/ 6 w 18"/>
                <a:gd name="T3" fmla="*/ 36 h 66"/>
                <a:gd name="T4" fmla="*/ 18 w 18"/>
                <a:gd name="T5" fmla="*/ 0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66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47" name="Line 184"/>
            <p:cNvSpPr>
              <a:spLocks noChangeShapeType="1"/>
            </p:cNvSpPr>
            <p:nvPr/>
          </p:nvSpPr>
          <p:spPr bwMode="auto">
            <a:xfrm flipV="1">
              <a:off x="3288" y="2508"/>
              <a:ext cx="12" cy="6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48" name="Freeform 185"/>
            <p:cNvSpPr>
              <a:spLocks/>
            </p:cNvSpPr>
            <p:nvPr/>
          </p:nvSpPr>
          <p:spPr bwMode="auto">
            <a:xfrm>
              <a:off x="3300" y="2436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6 w 18"/>
                <a:gd name="T3" fmla="*/ 36 h 72"/>
                <a:gd name="T4" fmla="*/ 18 w 18"/>
                <a:gd name="T5" fmla="*/ 0 h 72"/>
                <a:gd name="T6" fmla="*/ 0 60000 65536"/>
                <a:gd name="T7" fmla="*/ 0 60000 65536"/>
                <a:gd name="T8" fmla="*/ 0 60000 65536"/>
                <a:gd name="T9" fmla="*/ 0 w 18"/>
                <a:gd name="T10" fmla="*/ 0 h 72"/>
                <a:gd name="T11" fmla="*/ 18 w 18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2">
                  <a:moveTo>
                    <a:pt x="0" y="72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49" name="Line 186"/>
            <p:cNvSpPr>
              <a:spLocks noChangeShapeType="1"/>
            </p:cNvSpPr>
            <p:nvPr/>
          </p:nvSpPr>
          <p:spPr bwMode="auto">
            <a:xfrm flipV="1">
              <a:off x="3318" y="2358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50" name="Line 187"/>
            <p:cNvSpPr>
              <a:spLocks noChangeShapeType="1"/>
            </p:cNvSpPr>
            <p:nvPr/>
          </p:nvSpPr>
          <p:spPr bwMode="auto">
            <a:xfrm flipV="1">
              <a:off x="3330" y="2280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51" name="Freeform 188"/>
            <p:cNvSpPr>
              <a:spLocks/>
            </p:cNvSpPr>
            <p:nvPr/>
          </p:nvSpPr>
          <p:spPr bwMode="auto">
            <a:xfrm>
              <a:off x="3342" y="2202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36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52" name="Line 189"/>
            <p:cNvSpPr>
              <a:spLocks noChangeShapeType="1"/>
            </p:cNvSpPr>
            <p:nvPr/>
          </p:nvSpPr>
          <p:spPr bwMode="auto">
            <a:xfrm flipV="1">
              <a:off x="3360" y="2124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53" name="Freeform 190"/>
            <p:cNvSpPr>
              <a:spLocks/>
            </p:cNvSpPr>
            <p:nvPr/>
          </p:nvSpPr>
          <p:spPr bwMode="auto">
            <a:xfrm>
              <a:off x="3372" y="2046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36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54" name="Line 191"/>
            <p:cNvSpPr>
              <a:spLocks noChangeShapeType="1"/>
            </p:cNvSpPr>
            <p:nvPr/>
          </p:nvSpPr>
          <p:spPr bwMode="auto">
            <a:xfrm flipV="1">
              <a:off x="3390" y="1968"/>
              <a:ext cx="12" cy="7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55" name="Freeform 192"/>
            <p:cNvSpPr>
              <a:spLocks/>
            </p:cNvSpPr>
            <p:nvPr/>
          </p:nvSpPr>
          <p:spPr bwMode="auto">
            <a:xfrm>
              <a:off x="3402" y="1890"/>
              <a:ext cx="18" cy="78"/>
            </a:xfrm>
            <a:custGeom>
              <a:avLst/>
              <a:gdLst>
                <a:gd name="T0" fmla="*/ 0 w 18"/>
                <a:gd name="T1" fmla="*/ 78 h 78"/>
                <a:gd name="T2" fmla="*/ 6 w 18"/>
                <a:gd name="T3" fmla="*/ 36 h 78"/>
                <a:gd name="T4" fmla="*/ 18 w 18"/>
                <a:gd name="T5" fmla="*/ 0 h 78"/>
                <a:gd name="T6" fmla="*/ 0 60000 65536"/>
                <a:gd name="T7" fmla="*/ 0 60000 65536"/>
                <a:gd name="T8" fmla="*/ 0 60000 65536"/>
                <a:gd name="T9" fmla="*/ 0 w 18"/>
                <a:gd name="T10" fmla="*/ 0 h 78"/>
                <a:gd name="T11" fmla="*/ 18 w 18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8">
                  <a:moveTo>
                    <a:pt x="0" y="78"/>
                  </a:moveTo>
                  <a:lnTo>
                    <a:pt x="6" y="36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56" name="Line 193"/>
            <p:cNvSpPr>
              <a:spLocks noChangeShapeType="1"/>
            </p:cNvSpPr>
            <p:nvPr/>
          </p:nvSpPr>
          <p:spPr bwMode="auto">
            <a:xfrm flipV="1">
              <a:off x="3420" y="1818"/>
              <a:ext cx="12" cy="7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57" name="Line 194"/>
            <p:cNvSpPr>
              <a:spLocks noChangeShapeType="1"/>
            </p:cNvSpPr>
            <p:nvPr/>
          </p:nvSpPr>
          <p:spPr bwMode="auto">
            <a:xfrm flipV="1">
              <a:off x="3432" y="1746"/>
              <a:ext cx="12" cy="7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58" name="Freeform 195"/>
            <p:cNvSpPr>
              <a:spLocks/>
            </p:cNvSpPr>
            <p:nvPr/>
          </p:nvSpPr>
          <p:spPr bwMode="auto">
            <a:xfrm>
              <a:off x="3444" y="1680"/>
              <a:ext cx="18" cy="66"/>
            </a:xfrm>
            <a:custGeom>
              <a:avLst/>
              <a:gdLst>
                <a:gd name="T0" fmla="*/ 0 w 18"/>
                <a:gd name="T1" fmla="*/ 66 h 66"/>
                <a:gd name="T2" fmla="*/ 6 w 18"/>
                <a:gd name="T3" fmla="*/ 30 h 66"/>
                <a:gd name="T4" fmla="*/ 18 w 18"/>
                <a:gd name="T5" fmla="*/ 0 h 66"/>
                <a:gd name="T6" fmla="*/ 0 60000 65536"/>
                <a:gd name="T7" fmla="*/ 0 60000 65536"/>
                <a:gd name="T8" fmla="*/ 0 60000 65536"/>
                <a:gd name="T9" fmla="*/ 0 w 18"/>
                <a:gd name="T10" fmla="*/ 0 h 66"/>
                <a:gd name="T11" fmla="*/ 18 w 1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6">
                  <a:moveTo>
                    <a:pt x="0" y="66"/>
                  </a:moveTo>
                  <a:lnTo>
                    <a:pt x="6" y="30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59" name="Line 196"/>
            <p:cNvSpPr>
              <a:spLocks noChangeShapeType="1"/>
            </p:cNvSpPr>
            <p:nvPr/>
          </p:nvSpPr>
          <p:spPr bwMode="auto">
            <a:xfrm flipV="1">
              <a:off x="3462" y="1620"/>
              <a:ext cx="12" cy="6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60" name="Freeform 197"/>
            <p:cNvSpPr>
              <a:spLocks/>
            </p:cNvSpPr>
            <p:nvPr/>
          </p:nvSpPr>
          <p:spPr bwMode="auto">
            <a:xfrm>
              <a:off x="3474" y="1566"/>
              <a:ext cx="18" cy="54"/>
            </a:xfrm>
            <a:custGeom>
              <a:avLst/>
              <a:gdLst>
                <a:gd name="T0" fmla="*/ 0 w 18"/>
                <a:gd name="T1" fmla="*/ 54 h 54"/>
                <a:gd name="T2" fmla="*/ 6 w 18"/>
                <a:gd name="T3" fmla="*/ 24 h 54"/>
                <a:gd name="T4" fmla="*/ 18 w 18"/>
                <a:gd name="T5" fmla="*/ 0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54"/>
                  </a:moveTo>
                  <a:lnTo>
                    <a:pt x="6" y="24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61" name="Freeform 198"/>
            <p:cNvSpPr>
              <a:spLocks/>
            </p:cNvSpPr>
            <p:nvPr/>
          </p:nvSpPr>
          <p:spPr bwMode="auto">
            <a:xfrm>
              <a:off x="3492" y="1512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6 w 12"/>
                <a:gd name="T3" fmla="*/ 24 h 54"/>
                <a:gd name="T4" fmla="*/ 12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6" y="24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62" name="Freeform 199"/>
            <p:cNvSpPr>
              <a:spLocks/>
            </p:cNvSpPr>
            <p:nvPr/>
          </p:nvSpPr>
          <p:spPr bwMode="auto">
            <a:xfrm>
              <a:off x="3504" y="1470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6 w 18"/>
                <a:gd name="T3" fmla="*/ 18 h 42"/>
                <a:gd name="T4" fmla="*/ 18 w 18"/>
                <a:gd name="T5" fmla="*/ 0 h 42"/>
                <a:gd name="T6" fmla="*/ 0 60000 65536"/>
                <a:gd name="T7" fmla="*/ 0 60000 65536"/>
                <a:gd name="T8" fmla="*/ 0 60000 65536"/>
                <a:gd name="T9" fmla="*/ 0 w 18"/>
                <a:gd name="T10" fmla="*/ 0 h 42"/>
                <a:gd name="T11" fmla="*/ 18 w 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2">
                  <a:moveTo>
                    <a:pt x="0" y="42"/>
                  </a:moveTo>
                  <a:lnTo>
                    <a:pt x="6" y="18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63" name="Freeform 200"/>
            <p:cNvSpPr>
              <a:spLocks/>
            </p:cNvSpPr>
            <p:nvPr/>
          </p:nvSpPr>
          <p:spPr bwMode="auto">
            <a:xfrm>
              <a:off x="3522" y="1428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6 w 12"/>
                <a:gd name="T3" fmla="*/ 18 h 42"/>
                <a:gd name="T4" fmla="*/ 12 w 12"/>
                <a:gd name="T5" fmla="*/ 0 h 42"/>
                <a:gd name="T6" fmla="*/ 0 60000 65536"/>
                <a:gd name="T7" fmla="*/ 0 60000 65536"/>
                <a:gd name="T8" fmla="*/ 0 60000 65536"/>
                <a:gd name="T9" fmla="*/ 0 w 12"/>
                <a:gd name="T10" fmla="*/ 0 h 42"/>
                <a:gd name="T11" fmla="*/ 12 w 12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2">
                  <a:moveTo>
                    <a:pt x="0" y="42"/>
                  </a:moveTo>
                  <a:lnTo>
                    <a:pt x="6" y="18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64" name="Line 201"/>
            <p:cNvSpPr>
              <a:spLocks noChangeShapeType="1"/>
            </p:cNvSpPr>
            <p:nvPr/>
          </p:nvSpPr>
          <p:spPr bwMode="auto">
            <a:xfrm flipV="1">
              <a:off x="3534" y="1398"/>
              <a:ext cx="12" cy="3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65" name="Freeform 202"/>
            <p:cNvSpPr>
              <a:spLocks/>
            </p:cNvSpPr>
            <p:nvPr/>
          </p:nvSpPr>
          <p:spPr bwMode="auto">
            <a:xfrm>
              <a:off x="3546" y="1374"/>
              <a:ext cx="18" cy="24"/>
            </a:xfrm>
            <a:custGeom>
              <a:avLst/>
              <a:gdLst>
                <a:gd name="T0" fmla="*/ 0 w 18"/>
                <a:gd name="T1" fmla="*/ 24 h 24"/>
                <a:gd name="T2" fmla="*/ 6 w 18"/>
                <a:gd name="T3" fmla="*/ 12 h 24"/>
                <a:gd name="T4" fmla="*/ 18 w 18"/>
                <a:gd name="T5" fmla="*/ 0 h 24"/>
                <a:gd name="T6" fmla="*/ 0 60000 65536"/>
                <a:gd name="T7" fmla="*/ 0 60000 65536"/>
                <a:gd name="T8" fmla="*/ 0 60000 65536"/>
                <a:gd name="T9" fmla="*/ 0 w 18"/>
                <a:gd name="T10" fmla="*/ 0 h 24"/>
                <a:gd name="T11" fmla="*/ 18 w 1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4">
                  <a:moveTo>
                    <a:pt x="0" y="24"/>
                  </a:moveTo>
                  <a:lnTo>
                    <a:pt x="6" y="12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66" name="Freeform 203"/>
            <p:cNvSpPr>
              <a:spLocks/>
            </p:cNvSpPr>
            <p:nvPr/>
          </p:nvSpPr>
          <p:spPr bwMode="auto">
            <a:xfrm>
              <a:off x="3564" y="1356"/>
              <a:ext cx="12" cy="18"/>
            </a:xfrm>
            <a:custGeom>
              <a:avLst/>
              <a:gdLst>
                <a:gd name="T0" fmla="*/ 0 w 12"/>
                <a:gd name="T1" fmla="*/ 18 h 18"/>
                <a:gd name="T2" fmla="*/ 6 w 12"/>
                <a:gd name="T3" fmla="*/ 6 h 18"/>
                <a:gd name="T4" fmla="*/ 12 w 12"/>
                <a:gd name="T5" fmla="*/ 0 h 18"/>
                <a:gd name="T6" fmla="*/ 0 60000 65536"/>
                <a:gd name="T7" fmla="*/ 0 60000 65536"/>
                <a:gd name="T8" fmla="*/ 0 60000 65536"/>
                <a:gd name="T9" fmla="*/ 0 w 12"/>
                <a:gd name="T10" fmla="*/ 0 h 18"/>
                <a:gd name="T11" fmla="*/ 12 w 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8">
                  <a:moveTo>
                    <a:pt x="0" y="18"/>
                  </a:moveTo>
                  <a:lnTo>
                    <a:pt x="6" y="6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67" name="Freeform 204"/>
            <p:cNvSpPr>
              <a:spLocks/>
            </p:cNvSpPr>
            <p:nvPr/>
          </p:nvSpPr>
          <p:spPr bwMode="auto">
            <a:xfrm>
              <a:off x="3576" y="1350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6 w 18"/>
                <a:gd name="T3" fmla="*/ 0 h 6"/>
                <a:gd name="T4" fmla="*/ 18 w 18"/>
                <a:gd name="T5" fmla="*/ 0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6"/>
                  </a:moveTo>
                  <a:lnTo>
                    <a:pt x="6" y="0"/>
                  </a:lnTo>
                  <a:lnTo>
                    <a:pt x="18" y="0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68" name="Line 205"/>
            <p:cNvSpPr>
              <a:spLocks noChangeShapeType="1"/>
            </p:cNvSpPr>
            <p:nvPr/>
          </p:nvSpPr>
          <p:spPr bwMode="auto">
            <a:xfrm>
              <a:off x="3594" y="1350"/>
              <a:ext cx="12" cy="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69" name="Line 206"/>
            <p:cNvSpPr>
              <a:spLocks noChangeShapeType="1"/>
            </p:cNvSpPr>
            <p:nvPr/>
          </p:nvSpPr>
          <p:spPr bwMode="auto">
            <a:xfrm>
              <a:off x="3606" y="1350"/>
              <a:ext cx="18" cy="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100" name="Text Box 207"/>
          <p:cNvSpPr txBox="1">
            <a:spLocks noChangeArrowheads="1"/>
          </p:cNvSpPr>
          <p:nvPr/>
        </p:nvSpPr>
        <p:spPr bwMode="auto">
          <a:xfrm>
            <a:off x="8437563" y="19605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45101" name="Text Box 209"/>
          <p:cNvSpPr txBox="1">
            <a:spLocks noChangeArrowheads="1"/>
          </p:cNvSpPr>
          <p:nvPr/>
        </p:nvSpPr>
        <p:spPr bwMode="auto">
          <a:xfrm>
            <a:off x="6384925" y="11826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45102" name="Text Box 210"/>
          <p:cNvSpPr txBox="1">
            <a:spLocks noChangeArrowheads="1"/>
          </p:cNvSpPr>
          <p:nvPr/>
        </p:nvSpPr>
        <p:spPr bwMode="auto">
          <a:xfrm>
            <a:off x="60325" y="118268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45103" name="Line 211"/>
          <p:cNvSpPr>
            <a:spLocks noChangeShapeType="1"/>
          </p:cNvSpPr>
          <p:nvPr/>
        </p:nvSpPr>
        <p:spPr bwMode="auto">
          <a:xfrm>
            <a:off x="381000" y="12192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04" name="Line 212"/>
          <p:cNvSpPr>
            <a:spLocks noChangeShapeType="1"/>
          </p:cNvSpPr>
          <p:nvPr/>
        </p:nvSpPr>
        <p:spPr bwMode="auto">
          <a:xfrm>
            <a:off x="152400" y="2133600"/>
            <a:ext cx="396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05" name="Text Box 213"/>
          <p:cNvSpPr txBox="1">
            <a:spLocks noChangeArrowheads="1"/>
          </p:cNvSpPr>
          <p:nvPr/>
        </p:nvSpPr>
        <p:spPr bwMode="auto">
          <a:xfrm>
            <a:off x="3870325" y="20208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45106" name="Text Box 214"/>
          <p:cNvSpPr txBox="1">
            <a:spLocks noChangeArrowheads="1"/>
          </p:cNvSpPr>
          <p:nvPr/>
        </p:nvSpPr>
        <p:spPr bwMode="auto">
          <a:xfrm>
            <a:off x="304800" y="5597920"/>
            <a:ext cx="36660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Magnitude is non-spatial:</a:t>
            </a:r>
          </a:p>
          <a:p>
            <a:r>
              <a:rPr lang="en-US" dirty="0"/>
              <a:t>= Strength of</a:t>
            </a:r>
            <a:r>
              <a:rPr lang="en-US" dirty="0" smtClean="0"/>
              <a:t> electric </a:t>
            </a:r>
            <a:r>
              <a:rPr lang="en-US" dirty="0"/>
              <a:t>field</a:t>
            </a:r>
          </a:p>
        </p:txBody>
      </p:sp>
      <p:sp>
        <p:nvSpPr>
          <p:cNvPr id="45107" name="Text Box 215"/>
          <p:cNvSpPr txBox="1">
            <a:spLocks noChangeArrowheads="1"/>
          </p:cNvSpPr>
          <p:nvPr/>
        </p:nvSpPr>
        <p:spPr bwMode="auto">
          <a:xfrm>
            <a:off x="4578350" y="5597916"/>
            <a:ext cx="4538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Magnitude is spatial:</a:t>
            </a:r>
          </a:p>
          <a:p>
            <a:r>
              <a:rPr lang="en-US" dirty="0"/>
              <a:t>= Vertical displacement of</a:t>
            </a:r>
            <a:r>
              <a:rPr lang="en-US" dirty="0" smtClean="0"/>
              <a:t> string</a:t>
            </a:r>
            <a:endParaRPr lang="en-US" dirty="0"/>
          </a:p>
        </p:txBody>
      </p:sp>
      <p:sp>
        <p:nvSpPr>
          <p:cNvPr id="45108" name="Text Box 216"/>
          <p:cNvSpPr txBox="1">
            <a:spLocks noChangeArrowheads="1"/>
          </p:cNvSpPr>
          <p:nvPr/>
        </p:nvSpPr>
        <p:spPr bwMode="auto">
          <a:xfrm>
            <a:off x="810044" y="4925925"/>
            <a:ext cx="233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Solutions: </a:t>
            </a:r>
            <a:r>
              <a:rPr lang="en-US" dirty="0" err="1"/>
              <a:t>E(x,t</a:t>
            </a:r>
            <a:r>
              <a:rPr lang="en-US" dirty="0"/>
              <a:t>)</a:t>
            </a:r>
          </a:p>
        </p:txBody>
      </p:sp>
      <p:sp>
        <p:nvSpPr>
          <p:cNvPr id="45109" name="Text Box 217"/>
          <p:cNvSpPr txBox="1">
            <a:spLocks noChangeArrowheads="1"/>
          </p:cNvSpPr>
          <p:nvPr/>
        </p:nvSpPr>
        <p:spPr bwMode="auto">
          <a:xfrm>
            <a:off x="5638798" y="4932560"/>
            <a:ext cx="228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Solutions: </a:t>
            </a:r>
            <a:r>
              <a:rPr lang="en-US" dirty="0" err="1"/>
              <a:t>y(x,t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/>
      <p:bldP spid="634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B3C83E-69F6-7E41-8905-6E604C6204F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01709" y="611085"/>
            <a:ext cx="906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In </a:t>
            </a:r>
            <a:r>
              <a:rPr lang="en-US" dirty="0" err="1"/>
              <a:t>DiffEq</a:t>
            </a:r>
            <a:r>
              <a:rPr lang="en-US" dirty="0"/>
              <a:t> class, learn lots of </a:t>
            </a:r>
            <a:r>
              <a:rPr lang="en-US" dirty="0" smtClean="0"/>
              <a:t>algorithms</a:t>
            </a:r>
          </a:p>
          <a:p>
            <a:r>
              <a:rPr lang="en-US" dirty="0" smtClean="0"/>
              <a:t> </a:t>
            </a:r>
            <a:r>
              <a:rPr lang="en-US" dirty="0"/>
              <a:t>for solving </a:t>
            </a:r>
            <a:r>
              <a:rPr lang="en-US" dirty="0" err="1"/>
              <a:t>DiffEq’s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</p:txBody>
      </p:sp>
      <p:sp>
        <p:nvSpPr>
          <p:cNvPr id="47111" name="Text Box 4"/>
          <p:cNvSpPr txBox="1">
            <a:spLocks noChangeArrowheads="1"/>
          </p:cNvSpPr>
          <p:nvPr/>
        </p:nvSpPr>
        <p:spPr bwMode="auto">
          <a:xfrm>
            <a:off x="746125" y="2554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12" name="Rectangle 6"/>
          <p:cNvSpPr>
            <a:spLocks noChangeArrowheads="1"/>
          </p:cNvSpPr>
          <p:nvPr/>
        </p:nvSpPr>
        <p:spPr bwMode="auto">
          <a:xfrm>
            <a:off x="2971800" y="33689"/>
            <a:ext cx="559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How to solve?  </a:t>
            </a: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457200" y="381000"/>
          <a:ext cx="2425700" cy="1158875"/>
        </p:xfrm>
        <a:graphic>
          <a:graphicData uri="http://schemas.openxmlformats.org/presentationml/2006/ole">
            <p:oleObj spid="_x0000_s47106" name="Equation" r:id="rId4" imgW="876697" imgH="419497" progId="Equation.3">
              <p:embed/>
            </p:oleObj>
          </a:graphicData>
        </a:graphic>
      </p:graphicFrame>
      <p:sp>
        <p:nvSpPr>
          <p:cNvPr id="47113" name="Text Box 11"/>
          <p:cNvSpPr txBox="1">
            <a:spLocks noChangeArrowheads="1"/>
          </p:cNvSpPr>
          <p:nvPr/>
        </p:nvSpPr>
        <p:spPr bwMode="auto">
          <a:xfrm>
            <a:off x="490538" y="-52388"/>
            <a:ext cx="22510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Wave Equation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98401" y="3537231"/>
            <a:ext cx="906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to solve a differential equation in physics: </a:t>
            </a:r>
          </a:p>
          <a:p>
            <a:r>
              <a:rPr lang="en-US" dirty="0"/>
              <a:t>	1) Guess functional form for </a:t>
            </a:r>
            <a:r>
              <a:rPr lang="en-US" dirty="0" smtClean="0"/>
              <a:t>solution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21423" y="5827240"/>
            <a:ext cx="9067800" cy="830997"/>
            <a:chOff x="1321423" y="5827240"/>
            <a:chExt cx="9067800" cy="830997"/>
          </a:xfrm>
        </p:grpSpPr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1321423" y="5827240"/>
              <a:ext cx="9067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/>
                <a:t>3</a:t>
              </a:r>
              <a:r>
                <a:rPr lang="en-US" dirty="0"/>
                <a:t>) Apply all boundary conditions </a:t>
              </a:r>
            </a:p>
            <a:p>
              <a:r>
                <a:rPr lang="en-US" dirty="0"/>
                <a:t>		(find any constraints on constants) </a:t>
              </a:r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>
              <a:off x="5800890" y="6114528"/>
              <a:ext cx="914400" cy="0"/>
            </a:xfrm>
            <a:prstGeom prst="line">
              <a:avLst/>
            </a:prstGeom>
            <a:noFill/>
            <a:ln w="57150">
              <a:solidFill>
                <a:srgbClr val="9933FF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6615543" y="5885931"/>
              <a:ext cx="25284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The hardest </a:t>
              </a:r>
              <a:r>
                <a:rPr lang="en-US" dirty="0" smtClean="0"/>
                <a:t>part!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34034" y="1672347"/>
            <a:ext cx="3522663" cy="1828800"/>
            <a:chOff x="5029200" y="0"/>
            <a:chExt cx="3522663" cy="1828800"/>
          </a:xfrm>
        </p:grpSpPr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5181600" y="0"/>
              <a:ext cx="3276600" cy="1370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In this class, focus on only 2 Diff </a:t>
              </a:r>
              <a:r>
                <a:rPr lang="en-US" dirty="0" err="1">
                  <a:solidFill>
                    <a:srgbClr val="FF0000"/>
                  </a:solidFill>
                </a:rPr>
                <a:t>Eq’s</a:t>
              </a:r>
              <a:r>
                <a:rPr lang="en-US" dirty="0">
                  <a:solidFill>
                    <a:srgbClr val="FF0000"/>
                  </a:solidFill>
                </a:rPr>
                <a:t>: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/>
                <a:t>and</a:t>
              </a:r>
            </a:p>
          </p:txBody>
        </p:sp>
        <p:graphicFrame>
          <p:nvGraphicFramePr>
            <p:cNvPr id="5135" name="Object 3"/>
            <p:cNvGraphicFramePr>
              <a:graphicFrameLocks noChangeAspect="1"/>
            </p:cNvGraphicFramePr>
            <p:nvPr/>
          </p:nvGraphicFramePr>
          <p:xfrm>
            <a:off x="5029200" y="762000"/>
            <a:ext cx="1447800" cy="746125"/>
          </p:xfrm>
          <a:graphic>
            <a:graphicData uri="http://schemas.openxmlformats.org/presentationml/2006/ole">
              <p:oleObj spid="_x0000_s47107" name="Equation" r:id="rId5" imgW="812844" imgH="419315" progId="Equation.3">
                <p:embed/>
              </p:oleObj>
            </a:graphicData>
          </a:graphic>
        </p:graphicFrame>
        <p:graphicFrame>
          <p:nvGraphicFramePr>
            <p:cNvPr id="5136" name="Object 4"/>
            <p:cNvGraphicFramePr>
              <a:graphicFrameLocks noChangeAspect="1"/>
            </p:cNvGraphicFramePr>
            <p:nvPr/>
          </p:nvGraphicFramePr>
          <p:xfrm>
            <a:off x="7239000" y="762000"/>
            <a:ext cx="1312863" cy="746125"/>
          </p:xfrm>
          <a:graphic>
            <a:graphicData uri="http://schemas.openxmlformats.org/presentationml/2006/ole">
              <p:oleObj spid="_x0000_s47108" name="Equation" r:id="rId6" imgW="736997" imgH="419497" progId="Equation.3">
                <p:embed/>
              </p:oleObj>
            </a:graphicData>
          </a:graphic>
        </p:graphicFrame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5029200" y="47625"/>
              <a:ext cx="3505200" cy="17526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5513388" y="1431925"/>
              <a:ext cx="2314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(k &amp; </a:t>
              </a:r>
              <a:r>
                <a:rPr lang="el-GR" sz="2000"/>
                <a:t>α</a:t>
              </a:r>
              <a:r>
                <a:rPr lang="en-US" sz="2000"/>
                <a:t> ~ constants)</a:t>
              </a:r>
            </a:p>
          </p:txBody>
        </p:sp>
      </p:grp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08089" y="4360270"/>
            <a:ext cx="906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	</a:t>
            </a:r>
            <a:r>
              <a:rPr lang="en-US" dirty="0"/>
              <a:t>2) Make sure functional form satisfies Diff </a:t>
            </a:r>
            <a:r>
              <a:rPr lang="en-US" dirty="0" err="1"/>
              <a:t>EQ</a:t>
            </a:r>
            <a:endParaRPr lang="en-US" dirty="0"/>
          </a:p>
          <a:p>
            <a:r>
              <a:rPr lang="en-US" dirty="0"/>
              <a:t>		(find any constraints on constants) </a:t>
            </a:r>
          </a:p>
          <a:p>
            <a:r>
              <a:rPr lang="en-US" dirty="0"/>
              <a:t>			1 derivative: need 1 </a:t>
            </a:r>
            <a:r>
              <a:rPr lang="en-US" dirty="0" err="1"/>
              <a:t>soln</a:t>
            </a:r>
            <a:r>
              <a:rPr lang="en-US" dirty="0"/>
              <a:t> </a:t>
            </a:r>
            <a:r>
              <a:rPr lang="en-US" dirty="0" err="1">
                <a:sym typeface="Wingdings" charset="2"/>
              </a:rPr>
              <a:t></a:t>
            </a:r>
            <a:r>
              <a:rPr lang="en-US" dirty="0">
                <a:sym typeface="Wingdings" charset="2"/>
              </a:rPr>
              <a:t> </a:t>
            </a:r>
            <a:r>
              <a:rPr lang="en-US" dirty="0" err="1"/>
              <a:t>f(x,t</a:t>
            </a:r>
            <a:r>
              <a:rPr lang="en-US" dirty="0"/>
              <a:t>)=f</a:t>
            </a:r>
            <a:r>
              <a:rPr lang="en-US" baseline="-25000" dirty="0"/>
              <a:t>1</a:t>
            </a:r>
            <a:r>
              <a:rPr lang="en-US" dirty="0"/>
              <a:t>  </a:t>
            </a:r>
          </a:p>
          <a:p>
            <a:r>
              <a:rPr lang="en-US" dirty="0"/>
              <a:t>	      		2 derivatives: need 2 </a:t>
            </a:r>
            <a:r>
              <a:rPr lang="en-US" dirty="0" err="1"/>
              <a:t>soln</a:t>
            </a:r>
            <a:r>
              <a:rPr lang="en-US" dirty="0"/>
              <a:t> </a:t>
            </a:r>
            <a:r>
              <a:rPr lang="en-US" dirty="0" err="1">
                <a:sym typeface="Wingdings" charset="2"/>
              </a:rPr>
              <a:t></a:t>
            </a:r>
            <a:r>
              <a:rPr lang="en-US" dirty="0">
                <a:sym typeface="Wingdings" charset="2"/>
              </a:rPr>
              <a:t> </a:t>
            </a:r>
            <a:r>
              <a:rPr lang="en-US" dirty="0" err="1"/>
              <a:t>f(x,t</a:t>
            </a:r>
            <a:r>
              <a:rPr lang="en-US" dirty="0"/>
              <a:t>) = f</a:t>
            </a:r>
            <a:r>
              <a:rPr lang="en-US" baseline="-25000" dirty="0"/>
              <a:t>1</a:t>
            </a:r>
            <a:r>
              <a:rPr lang="en-US" dirty="0"/>
              <a:t> + f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203B4B-6D11-5242-936D-2F7552F9595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746125" y="2554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990600" y="112713"/>
          <a:ext cx="2425700" cy="1158875"/>
        </p:xfrm>
        <a:graphic>
          <a:graphicData uri="http://schemas.openxmlformats.org/presentationml/2006/ole">
            <p:oleObj spid="_x0000_s49154" name="Equation" r:id="rId4" imgW="876697" imgH="419497" progId="Equation.3">
              <p:embed/>
            </p:oleObj>
          </a:graphicData>
        </a:graphic>
      </p:graphicFrame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0" y="4551024"/>
            <a:ext cx="8763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Answer is </a:t>
            </a:r>
            <a:r>
              <a:rPr lang="en-US" dirty="0" err="1"/>
              <a:t>b</a:t>
            </a:r>
            <a:r>
              <a:rPr lang="en-US" dirty="0"/>
              <a:t>.   Only: </a:t>
            </a:r>
            <a:r>
              <a:rPr lang="en-US" dirty="0" err="1"/>
              <a:t>y(x,t</a:t>
            </a:r>
            <a:r>
              <a:rPr lang="en-US" dirty="0"/>
              <a:t>)=</a:t>
            </a:r>
            <a:r>
              <a:rPr lang="en-US" dirty="0" err="1"/>
              <a:t>Acos(Bx)sin(Ct</a:t>
            </a:r>
            <a:r>
              <a:rPr lang="en-US" dirty="0"/>
              <a:t>) 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	 General </a:t>
            </a:r>
            <a:r>
              <a:rPr lang="en-US" dirty="0" err="1">
                <a:solidFill>
                  <a:srgbClr val="FF0000"/>
                </a:solidFill>
              </a:rPr>
              <a:t>Soln</a:t>
            </a:r>
            <a:r>
              <a:rPr lang="en-US" dirty="0">
                <a:solidFill>
                  <a:srgbClr val="FF0000"/>
                </a:solidFill>
              </a:rPr>
              <a:t> (usually use </a:t>
            </a:r>
            <a:r>
              <a:rPr lang="en-US" dirty="0" err="1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and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ω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: </a:t>
            </a:r>
          </a:p>
          <a:p>
            <a:r>
              <a:rPr lang="en-US" dirty="0">
                <a:solidFill>
                  <a:srgbClr val="FF0000"/>
                </a:solidFill>
              </a:rPr>
              <a:t>			</a:t>
            </a:r>
            <a:r>
              <a:rPr lang="en-US" dirty="0" err="1">
                <a:solidFill>
                  <a:srgbClr val="FF0000"/>
                </a:solidFill>
              </a:rPr>
              <a:t>y(x,t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dirty="0" err="1">
                <a:solidFill>
                  <a:srgbClr val="FF0000"/>
                </a:solidFill>
              </a:rPr>
              <a:t>Asin(kx)cos</a:t>
            </a:r>
            <a:r>
              <a:rPr lang="en-US" dirty="0" err="1" smtClean="0">
                <a:solidFill>
                  <a:srgbClr val="FF0000"/>
                </a:solidFill>
              </a:rPr>
              <a:t>(ωt</a:t>
            </a:r>
            <a:r>
              <a:rPr lang="en-US" dirty="0">
                <a:solidFill>
                  <a:srgbClr val="FF0000"/>
                </a:solidFill>
              </a:rPr>
              <a:t>) + </a:t>
            </a:r>
            <a:r>
              <a:rPr lang="en-US" dirty="0" err="1">
                <a:solidFill>
                  <a:srgbClr val="FF0000"/>
                </a:solidFill>
              </a:rPr>
              <a:t>Bcos(kx)sin</a:t>
            </a:r>
            <a:r>
              <a:rPr lang="en-US" dirty="0" err="1" smtClean="0">
                <a:solidFill>
                  <a:srgbClr val="FF0000"/>
                </a:solidFill>
              </a:rPr>
              <a:t>(ωt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0" y="4176660"/>
            <a:ext cx="805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</a:rPr>
              <a:t>Does </a:t>
            </a:r>
            <a:r>
              <a:rPr lang="en-US" dirty="0">
                <a:solidFill>
                  <a:srgbClr val="CC3300"/>
                </a:solidFill>
              </a:rPr>
              <a:t>it satisfy Diff </a:t>
            </a:r>
            <a:r>
              <a:rPr lang="en-US" dirty="0" err="1">
                <a:solidFill>
                  <a:srgbClr val="CC3300"/>
                </a:solidFill>
              </a:rPr>
              <a:t>EQ</a:t>
            </a:r>
            <a:r>
              <a:rPr lang="en-US" dirty="0" smtClean="0">
                <a:solidFill>
                  <a:srgbClr val="CC3300"/>
                </a:solidFill>
              </a:rPr>
              <a:t>?</a:t>
            </a:r>
            <a:endParaRPr lang="en-US" dirty="0"/>
          </a:p>
        </p:txBody>
      </p:sp>
      <p:sp>
        <p:nvSpPr>
          <p:cNvPr id="49162" name="Text Box 16"/>
          <p:cNvSpPr txBox="1">
            <a:spLocks noChangeArrowheads="1"/>
          </p:cNvSpPr>
          <p:nvPr/>
        </p:nvSpPr>
        <p:spPr bwMode="auto">
          <a:xfrm>
            <a:off x="3794125" y="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63" name="Rectangle 17"/>
          <p:cNvSpPr>
            <a:spLocks noChangeArrowheads="1"/>
          </p:cNvSpPr>
          <p:nvPr/>
        </p:nvSpPr>
        <p:spPr bwMode="auto">
          <a:xfrm>
            <a:off x="3595752" y="810708"/>
            <a:ext cx="508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1) Guess functional form for solution</a:t>
            </a:r>
          </a:p>
        </p:txBody>
      </p:sp>
      <p:sp>
        <p:nvSpPr>
          <p:cNvPr id="49164" name="Rectangle 20"/>
          <p:cNvSpPr>
            <a:spLocks noChangeArrowheads="1"/>
          </p:cNvSpPr>
          <p:nvPr/>
        </p:nvSpPr>
        <p:spPr bwMode="auto">
          <a:xfrm>
            <a:off x="0" y="1227306"/>
            <a:ext cx="9296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mic Sans MS" charset="0"/>
                <a:ea typeface="Times New Roman" charset="0"/>
                <a:cs typeface="Times New Roman" charset="0"/>
              </a:rPr>
              <a:t>Which of the following functional forms works as a possible solution to this differential equation? </a:t>
            </a:r>
            <a:endParaRPr lang="en-US" dirty="0" smtClean="0">
              <a:latin typeface="Comic Sans MS" charset="0"/>
            </a:endParaRPr>
          </a:p>
          <a:p>
            <a:pPr lvl="2" eaLnBrk="0" hangingPunct="0"/>
            <a:endParaRPr lang="de-DE" dirty="0" smtClean="0">
              <a:latin typeface="Comic Sans MS" charset="0"/>
              <a:ea typeface="Times New Roman" charset="0"/>
              <a:cs typeface="Times New Roman" charset="0"/>
            </a:endParaRPr>
          </a:p>
          <a:p>
            <a:pPr lvl="2" eaLnBrk="0" hangingPunct="0"/>
            <a:r>
              <a:rPr lang="de-DE" dirty="0" smtClean="0">
                <a:latin typeface="Comic Sans MS" charset="0"/>
                <a:ea typeface="Times New Roman" charset="0"/>
                <a:cs typeface="Times New Roman" charset="0"/>
              </a:rPr>
              <a:t>I</a:t>
            </a:r>
            <a:r>
              <a:rPr lang="de-DE" dirty="0">
                <a:latin typeface="Comic Sans MS" charset="0"/>
                <a:ea typeface="Times New Roman" charset="0"/>
                <a:cs typeface="Times New Roman" charset="0"/>
              </a:rPr>
              <a:t>.    </a:t>
            </a:r>
            <a:r>
              <a:rPr lang="de-DE" dirty="0" err="1">
                <a:latin typeface="Comic Sans MS" charset="0"/>
                <a:ea typeface="Times New Roman" charset="0"/>
                <a:cs typeface="Times New Roman" charset="0"/>
              </a:rPr>
              <a:t>y(x</a:t>
            </a:r>
            <a:r>
              <a:rPr lang="de-DE" dirty="0">
                <a:latin typeface="Comic Sans MS" charset="0"/>
                <a:ea typeface="Times New Roman" charset="0"/>
                <a:cs typeface="Times New Roman" charset="0"/>
              </a:rPr>
              <a:t>, t) = Ax</a:t>
            </a:r>
            <a:r>
              <a:rPr lang="de-DE" baseline="30000" dirty="0">
                <a:latin typeface="Comic Sans MS" charset="0"/>
                <a:ea typeface="Times New Roman" charset="0"/>
                <a:cs typeface="Times New Roman" charset="0"/>
              </a:rPr>
              <a:t>2</a:t>
            </a:r>
            <a:r>
              <a:rPr lang="de-DE" dirty="0">
                <a:latin typeface="Comic Sans MS" charset="0"/>
                <a:ea typeface="Times New Roman" charset="0"/>
                <a:cs typeface="Times New Roman" charset="0"/>
              </a:rPr>
              <a:t>t</a:t>
            </a:r>
            <a:r>
              <a:rPr lang="de-DE" baseline="30000" dirty="0">
                <a:latin typeface="Comic Sans MS" charset="0"/>
                <a:ea typeface="Times New Roman" charset="0"/>
                <a:cs typeface="Times New Roman" charset="0"/>
              </a:rPr>
              <a:t>2</a:t>
            </a:r>
            <a:r>
              <a:rPr lang="de-DE" dirty="0">
                <a:latin typeface="Comic Sans MS" charset="0"/>
                <a:ea typeface="Times New Roman" charset="0"/>
                <a:cs typeface="Times New Roman" charset="0"/>
              </a:rPr>
              <a:t>, </a:t>
            </a:r>
            <a:br>
              <a:rPr lang="de-DE" dirty="0">
                <a:latin typeface="Comic Sans MS" charset="0"/>
                <a:ea typeface="Times New Roman" charset="0"/>
                <a:cs typeface="Times New Roman" charset="0"/>
              </a:rPr>
            </a:br>
            <a:r>
              <a:rPr lang="de-DE" dirty="0">
                <a:latin typeface="Comic Sans MS" charset="0"/>
                <a:ea typeface="Times New Roman" charset="0"/>
                <a:cs typeface="Times New Roman" charset="0"/>
              </a:rPr>
              <a:t>II.  </a:t>
            </a:r>
            <a:r>
              <a:rPr lang="de-DE" dirty="0" err="1">
                <a:latin typeface="Comic Sans MS" charset="0"/>
                <a:ea typeface="Times New Roman" charset="0"/>
                <a:cs typeface="Times New Roman" charset="0"/>
              </a:rPr>
              <a:t>y(x</a:t>
            </a:r>
            <a:r>
              <a:rPr lang="de-DE" dirty="0">
                <a:latin typeface="Comic Sans MS" charset="0"/>
                <a:ea typeface="Times New Roman" charset="0"/>
                <a:cs typeface="Times New Roman" charset="0"/>
              </a:rPr>
              <a:t>, t) = </a:t>
            </a:r>
            <a:r>
              <a:rPr lang="de-DE" dirty="0" err="1">
                <a:latin typeface="Comic Sans MS" charset="0"/>
                <a:ea typeface="Times New Roman" charset="0"/>
                <a:cs typeface="Times New Roman" charset="0"/>
              </a:rPr>
              <a:t>Asin(Bx</a:t>
            </a:r>
            <a:r>
              <a:rPr lang="de-DE" dirty="0">
                <a:latin typeface="Comic Sans MS" charset="0"/>
                <a:ea typeface="Times New Roman" charset="0"/>
                <a:cs typeface="Times New Roman" charset="0"/>
              </a:rPr>
              <a:t>)</a:t>
            </a:r>
            <a:endParaRPr lang="en-US" dirty="0">
              <a:latin typeface="Comic Sans MS" charset="0"/>
            </a:endParaRPr>
          </a:p>
          <a:p>
            <a:pPr lvl="2" eaLnBrk="0" hangingPunct="0"/>
            <a:r>
              <a:rPr lang="en-US" dirty="0">
                <a:latin typeface="Comic Sans MS" charset="0"/>
                <a:ea typeface="Times New Roman" charset="0"/>
                <a:cs typeface="Times New Roman" charset="0"/>
              </a:rPr>
              <a:t>III. </a:t>
            </a:r>
            <a:r>
              <a:rPr lang="en-US" dirty="0" err="1">
                <a:latin typeface="Comic Sans MS" charset="0"/>
                <a:ea typeface="Times New Roman" charset="0"/>
                <a:cs typeface="Times New Roman" charset="0"/>
              </a:rPr>
              <a:t>y(x,t</a:t>
            </a:r>
            <a:r>
              <a:rPr lang="en-US" dirty="0">
                <a:latin typeface="Comic Sans MS" charset="0"/>
                <a:ea typeface="Times New Roman" charset="0"/>
                <a:cs typeface="Times New Roman" charset="0"/>
              </a:rPr>
              <a:t>) = </a:t>
            </a:r>
            <a:r>
              <a:rPr lang="en-US" dirty="0" err="1">
                <a:latin typeface="Comic Sans MS" charset="0"/>
                <a:ea typeface="Times New Roman" charset="0"/>
                <a:cs typeface="Times New Roman" charset="0"/>
              </a:rPr>
              <a:t>Acos(Bx)sin(Ct</a:t>
            </a:r>
            <a:r>
              <a:rPr lang="en-US" dirty="0">
                <a:latin typeface="Comic Sans MS" charset="0"/>
                <a:ea typeface="Times New Roman" charset="0"/>
                <a:cs typeface="Times New Roman" charset="0"/>
              </a:rPr>
              <a:t>) </a:t>
            </a:r>
            <a:endParaRPr lang="en-US" dirty="0">
              <a:latin typeface="Comic Sans MS" charset="0"/>
            </a:endParaRPr>
          </a:p>
          <a:p>
            <a:pPr eaLnBrk="0" hangingPunct="0"/>
            <a:r>
              <a:rPr lang="en-US" dirty="0" smtClean="0">
                <a:latin typeface="Comic Sans MS" charset="0"/>
                <a:ea typeface="Times New Roman" charset="0"/>
                <a:cs typeface="Times New Roman" charset="0"/>
              </a:rPr>
              <a:t> </a:t>
            </a:r>
          </a:p>
          <a:p>
            <a:pPr eaLnBrk="0" hangingPunct="0"/>
            <a:r>
              <a:rPr lang="en-US" dirty="0" smtClean="0">
                <a:latin typeface="Times" charset="0"/>
                <a:ea typeface="Times New Roman" charset="0"/>
                <a:cs typeface="Times New Roman" charset="0"/>
              </a:rPr>
              <a:t>a</a:t>
            </a:r>
            <a:r>
              <a:rPr lang="en-US" dirty="0">
                <a:latin typeface="Times" charset="0"/>
                <a:ea typeface="Times New Roman" charset="0"/>
                <a:cs typeface="Times New Roman" charset="0"/>
              </a:rPr>
              <a:t>. I	    </a:t>
            </a:r>
            <a:r>
              <a:rPr lang="en-US" dirty="0" err="1">
                <a:latin typeface="Times" charset="0"/>
                <a:ea typeface="Times New Roman" charset="0"/>
                <a:cs typeface="Times New Roman" charset="0"/>
              </a:rPr>
              <a:t>b</a:t>
            </a:r>
            <a:r>
              <a:rPr lang="en-US" dirty="0">
                <a:latin typeface="Times" charset="0"/>
                <a:ea typeface="Times New Roman" charset="0"/>
                <a:cs typeface="Times New Roman" charset="0"/>
              </a:rPr>
              <a:t>. III          </a:t>
            </a:r>
            <a:r>
              <a:rPr lang="en-US" dirty="0" err="1">
                <a:latin typeface="Times" charset="0"/>
                <a:ea typeface="Times New Roman" charset="0"/>
                <a:cs typeface="Times New Roman" charset="0"/>
              </a:rPr>
              <a:t>c</a:t>
            </a:r>
            <a:r>
              <a:rPr lang="en-US" dirty="0">
                <a:latin typeface="Times" charset="0"/>
                <a:ea typeface="Times New Roman" charset="0"/>
                <a:cs typeface="Times New Roman" charset="0"/>
              </a:rPr>
              <a:t>. II, III       </a:t>
            </a:r>
            <a:r>
              <a:rPr lang="en-US" dirty="0" err="1">
                <a:latin typeface="Times" charset="0"/>
                <a:ea typeface="Times New Roman" charset="0"/>
                <a:cs typeface="Times New Roman" charset="0"/>
              </a:rPr>
              <a:t>d</a:t>
            </a:r>
            <a:r>
              <a:rPr lang="en-US" dirty="0">
                <a:latin typeface="Times" charset="0"/>
                <a:ea typeface="Times New Roman" charset="0"/>
                <a:cs typeface="Times New Roman" charset="0"/>
              </a:rPr>
              <a:t>. I, III     </a:t>
            </a:r>
            <a:r>
              <a:rPr lang="en-US" dirty="0" err="1">
                <a:latin typeface="Times" charset="0"/>
                <a:ea typeface="Times New Roman" charset="0"/>
                <a:cs typeface="Times New Roman" charset="0"/>
              </a:rPr>
              <a:t>e</a:t>
            </a:r>
            <a:r>
              <a:rPr lang="en-US" dirty="0">
                <a:latin typeface="Times" charset="0"/>
                <a:ea typeface="Times New Roman" charset="0"/>
                <a:cs typeface="Times New Roman" charset="0"/>
              </a:rPr>
              <a:t>. None or some other combo</a:t>
            </a:r>
            <a:endParaRPr lang="en-US" dirty="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build="allAtOnce"/>
      <p:bldP spid="256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770B67-62FE-A841-9096-959DF15B50C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1210" name="Text Box 2"/>
          <p:cNvSpPr txBox="1">
            <a:spLocks noChangeArrowheads="1"/>
          </p:cNvSpPr>
          <p:nvPr/>
        </p:nvSpPr>
        <p:spPr bwMode="auto">
          <a:xfrm>
            <a:off x="746125" y="2554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990600" y="112713"/>
          <a:ext cx="2425700" cy="1158875"/>
        </p:xfrm>
        <a:graphic>
          <a:graphicData uri="http://schemas.openxmlformats.org/presentationml/2006/ole">
            <p:oleObj spid="_x0000_s51202" name="Equation" r:id="rId4" imgW="876697" imgH="419497" progId="Equation.3">
              <p:embed/>
            </p:oleObj>
          </a:graphicData>
        </a:graphic>
      </p:graphicFrame>
      <p:graphicFrame>
        <p:nvGraphicFramePr>
          <p:cNvPr id="76807" name="Object 3"/>
          <p:cNvGraphicFramePr>
            <a:graphicFrameLocks noChangeAspect="1"/>
          </p:cNvGraphicFramePr>
          <p:nvPr/>
        </p:nvGraphicFramePr>
        <p:xfrm>
          <a:off x="5699125" y="2133600"/>
          <a:ext cx="3367088" cy="1217613"/>
        </p:xfrm>
        <a:graphic>
          <a:graphicData uri="http://schemas.openxmlformats.org/presentationml/2006/ole">
            <p:oleObj spid="_x0000_s51203" name="Equation" r:id="rId5" imgW="1752997" imgH="635397" progId="Equation.3">
              <p:embed/>
            </p:oleObj>
          </a:graphicData>
        </a:graphic>
      </p:graphicFrame>
      <p:graphicFrame>
        <p:nvGraphicFramePr>
          <p:cNvPr id="76809" name="Object 4"/>
          <p:cNvGraphicFramePr>
            <a:graphicFrameLocks noChangeAspect="1"/>
          </p:cNvGraphicFramePr>
          <p:nvPr/>
        </p:nvGraphicFramePr>
        <p:xfrm>
          <a:off x="4953000" y="3505200"/>
          <a:ext cx="3829050" cy="804863"/>
        </p:xfrm>
        <a:graphic>
          <a:graphicData uri="http://schemas.openxmlformats.org/presentationml/2006/ole">
            <p:oleObj spid="_x0000_s51204" name="Equation" r:id="rId6" imgW="1994297" imgH="419497" progId="Equation.3">
              <p:embed/>
            </p:oleObj>
          </a:graphicData>
        </a:graphic>
      </p:graphicFrame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3794125" y="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3499117" y="824513"/>
            <a:ext cx="508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1) Guess functional form for solution</a:t>
            </a: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1417638"/>
            <a:ext cx="883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omic Sans MS" charset="0"/>
                <a:ea typeface="Times New Roman" charset="0"/>
                <a:cs typeface="Times New Roman" charset="0"/>
              </a:rPr>
              <a:t>II. y(x, t) = Asin(Bx)</a:t>
            </a:r>
            <a:r>
              <a:rPr lang="en-US">
                <a:latin typeface="Comic Sans MS" charset="0"/>
              </a:rPr>
              <a:t>		</a:t>
            </a:r>
            <a:r>
              <a:rPr lang="en-US">
                <a:latin typeface="Comic Sans MS" charset="0"/>
                <a:ea typeface="Times New Roman" charset="0"/>
                <a:cs typeface="Times New Roman" charset="0"/>
              </a:rPr>
              <a:t>III. y(x,t) = Acos(Bx)sin(Ct)</a:t>
            </a:r>
            <a:endParaRPr lang="en-US">
              <a:latin typeface="Comic Sans MS" charset="0"/>
            </a:endParaRPr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4038600" y="28956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LHS:</a:t>
            </a:r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4038600" y="3657600"/>
            <a:ext cx="91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RHS:</a:t>
            </a:r>
          </a:p>
        </p:txBody>
      </p:sp>
      <p:graphicFrame>
        <p:nvGraphicFramePr>
          <p:cNvPr id="76816" name="Object 5"/>
          <p:cNvGraphicFramePr>
            <a:graphicFrameLocks noChangeAspect="1"/>
          </p:cNvGraphicFramePr>
          <p:nvPr/>
        </p:nvGraphicFramePr>
        <p:xfrm>
          <a:off x="3605213" y="4419600"/>
          <a:ext cx="5538787" cy="1608138"/>
        </p:xfrm>
        <a:graphic>
          <a:graphicData uri="http://schemas.openxmlformats.org/presentationml/2006/ole">
            <p:oleObj spid="_x0000_s51205" name="Equation" r:id="rId7" imgW="2883297" imgH="838597" progId="Equation.3">
              <p:embed/>
            </p:oleObj>
          </a:graphicData>
        </a:graphic>
      </p:graphicFrame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4648200" y="5867400"/>
            <a:ext cx="4249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OK! B and C are constants. </a:t>
            </a:r>
          </a:p>
          <a:p>
            <a:r>
              <a:rPr lang="en-US"/>
              <a:t>Constrain them so satisfy this.</a:t>
            </a:r>
          </a:p>
        </p:txBody>
      </p:sp>
      <p:graphicFrame>
        <p:nvGraphicFramePr>
          <p:cNvPr id="76818" name="Object 6"/>
          <p:cNvGraphicFramePr>
            <a:graphicFrameLocks noChangeAspect="1"/>
          </p:cNvGraphicFramePr>
          <p:nvPr/>
        </p:nvGraphicFramePr>
        <p:xfrm>
          <a:off x="815975" y="1981200"/>
          <a:ext cx="2465388" cy="1217613"/>
        </p:xfrm>
        <a:graphic>
          <a:graphicData uri="http://schemas.openxmlformats.org/presentationml/2006/ole">
            <p:oleObj spid="_x0000_s51206" name="Equation" r:id="rId8" imgW="1283097" imgH="635397" progId="Equation.3">
              <p:embed/>
            </p:oleObj>
          </a:graphicData>
        </a:graphic>
      </p:graphicFrame>
      <p:graphicFrame>
        <p:nvGraphicFramePr>
          <p:cNvPr id="76819" name="Object 7"/>
          <p:cNvGraphicFramePr>
            <a:graphicFrameLocks noChangeAspect="1"/>
          </p:cNvGraphicFramePr>
          <p:nvPr/>
        </p:nvGraphicFramePr>
        <p:xfrm>
          <a:off x="1219200" y="3200400"/>
          <a:ext cx="1341438" cy="804863"/>
        </p:xfrm>
        <a:graphic>
          <a:graphicData uri="http://schemas.openxmlformats.org/presentationml/2006/ole">
            <p:oleObj spid="_x0000_s51207" name="Equation" r:id="rId9" imgW="698897" imgH="419497" progId="Equation.3">
              <p:embed/>
            </p:oleObj>
          </a:graphicData>
        </a:graphic>
      </p:graphicFrame>
      <p:graphicFrame>
        <p:nvGraphicFramePr>
          <p:cNvPr id="76820" name="Object 8"/>
          <p:cNvGraphicFramePr>
            <a:graphicFrameLocks noChangeAspect="1"/>
          </p:cNvGraphicFramePr>
          <p:nvPr/>
        </p:nvGraphicFramePr>
        <p:xfrm>
          <a:off x="533400" y="4191000"/>
          <a:ext cx="2146300" cy="877888"/>
        </p:xfrm>
        <a:graphic>
          <a:graphicData uri="http://schemas.openxmlformats.org/presentationml/2006/ole">
            <p:oleObj spid="_x0000_s51208" name="Equation" r:id="rId10" imgW="1117997" imgH="457597" progId="Equation.3">
              <p:embed/>
            </p:oleObj>
          </a:graphicData>
        </a:graphic>
      </p:graphicFrame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0" y="25908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LHS:</a:t>
            </a:r>
          </a:p>
        </p:txBody>
      </p:sp>
      <p:sp>
        <p:nvSpPr>
          <p:cNvPr id="76822" name="Text Box 22"/>
          <p:cNvSpPr txBox="1">
            <a:spLocks noChangeArrowheads="1"/>
          </p:cNvSpPr>
          <p:nvPr/>
        </p:nvSpPr>
        <p:spPr bwMode="auto">
          <a:xfrm>
            <a:off x="0" y="3352800"/>
            <a:ext cx="91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RHS:</a:t>
            </a:r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381000" y="5305425"/>
            <a:ext cx="3276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Not OK! x is a variable. There are many values of x for which this is not true!</a:t>
            </a:r>
          </a:p>
        </p:txBody>
      </p:sp>
      <p:sp>
        <p:nvSpPr>
          <p:cNvPr id="51220" name="Line 26"/>
          <p:cNvSpPr>
            <a:spLocks noChangeShapeType="1"/>
          </p:cNvSpPr>
          <p:nvPr/>
        </p:nvSpPr>
        <p:spPr bwMode="auto">
          <a:xfrm>
            <a:off x="3581400" y="14478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4" grpId="0"/>
      <p:bldP spid="76815" grpId="0"/>
      <p:bldP spid="76817" grpId="0"/>
      <p:bldP spid="76821" grpId="0"/>
      <p:bldP spid="76822" grpId="0"/>
      <p:bldP spid="7682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4656</Words>
  <Application>Microsoft Macintosh PowerPoint</Application>
  <PresentationFormat>On-screen Show (4:3)</PresentationFormat>
  <Paragraphs>679</Paragraphs>
  <Slides>48</Slides>
  <Notes>46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Default Design</vt:lpstr>
      <vt:lpstr>Equation</vt:lpstr>
      <vt:lpstr>Slide 1</vt:lpstr>
      <vt:lpstr>Models of the Atom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JILA- University of Colorado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cwieman</dc:creator>
  <cp:lastModifiedBy>Zombie</cp:lastModifiedBy>
  <cp:revision>81</cp:revision>
  <dcterms:created xsi:type="dcterms:W3CDTF">2011-04-05T14:20:12Z</dcterms:created>
  <dcterms:modified xsi:type="dcterms:W3CDTF">2011-04-05T14:25:51Z</dcterms:modified>
</cp:coreProperties>
</file>