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8.xml" ContentType="application/vnd.openxmlformats-officedocument.presentationml.slide+xml"/>
  <Override PartName="/ppt/embeddings/Microsoft_Equation59.bin" ContentType="application/vnd.openxmlformats-officedocument.oleObject"/>
  <Override PartName="/ppt/notesSlides/notesSlide26.xml" ContentType="application/vnd.openxmlformats-officedocument.presentationml.notesSlide+xml"/>
  <Override PartName="/ppt/embeddings/Microsoft_Equation3.bin" ContentType="application/vnd.openxmlformats-officedocument.oleObject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9.xml" ContentType="application/vnd.openxmlformats-officedocument.presentationml.slide+xml"/>
  <Override PartName="/ppt/embeddings/Microsoft_Equation10.bin" ContentType="application/vnd.openxmlformats-officedocument.oleObject"/>
  <Override PartName="/ppt/embeddings/Microsoft_Equation20.bin" ContentType="application/vnd.openxmlformats-officedocument.oleObject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embeddings/Microsoft_Equation9.bin" ContentType="application/vnd.openxmlformats-officedocument.oleObject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embeddings/Microsoft_Equation16.bin" ContentType="application/vnd.openxmlformats-officedocument.oleObject"/>
  <Override PartName="/ppt/embeddings/oleObject1.bin" ContentType="application/vnd.openxmlformats-officedocument.oleObject"/>
  <Override PartName="/ppt/embeddings/oleObject13.bin" ContentType="application/vnd.openxmlformats-officedocument.oleObject"/>
  <Override PartName="/ppt/embeddings/Microsoft_Equation35.bin" ContentType="application/vnd.openxmlformats-officedocument.oleObject"/>
  <Default Extension="jpeg" ContentType="image/jpeg"/>
  <Override PartName="/ppt/notesSlides/notesSlide11.xml" ContentType="application/vnd.openxmlformats-officedocument.presentationml.notesSlide+xml"/>
  <Override PartName="/ppt/embeddings/Microsoft_Equation45.bin" ContentType="application/vnd.openxmlformats-officedocument.oleObject"/>
  <Override PartName="/ppt/slides/slide13.xml" ContentType="application/vnd.openxmlformats-officedocument.presentationml.slide+xml"/>
  <Override PartName="/ppt/embeddings/Microsoft_Equation54.bin" ContentType="application/vnd.openxmlformats-officedocument.oleObject"/>
  <Override PartName="/ppt/notesSlides/notesSlide21.xml" ContentType="application/vnd.openxmlformats-officedocument.presentationml.notesSlide+xml"/>
  <Override PartName="/ppt/embeddings/oleObject7.bin" ContentType="application/vnd.openxmlformats-officedocument.oleObject"/>
  <Override PartName="/ppt/slides/slide23.xml" ContentType="application/vnd.openxmlformats-officedocument.presentationml.slide+xml"/>
  <Override PartName="/ppt/embeddings/oleObject19.bin" ContentType="application/vnd.openxmlformats-officedocument.oleObject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embeddings/Microsoft_Equation4.bin" ContentType="application/vnd.openxmlformats-officedocument.oleObject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embeddings/Microsoft_Equation11.bin" ContentType="application/vnd.openxmlformats-officedocument.oleObject"/>
  <Override PartName="/ppt/embeddings/Microsoft_Equation21.bin" ContentType="application/vnd.openxmlformats-officedocument.oleObject"/>
  <Override PartName="/ppt/embeddings/Microsoft_Equation30.bin" ContentType="application/vnd.openxmlformats-officedocument.oleObject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embeddings/Microsoft_Equation40.bin" ContentType="application/vnd.openxmlformats-officedocument.oleObject"/>
  <Override PartName="/ppt/embeddings/Microsoft_Equation17.bin" ContentType="application/vnd.openxmlformats-officedocument.oleObject"/>
  <Override PartName="/ppt/embeddings/oleObject2.bin" ContentType="application/vnd.openxmlformats-officedocument.oleObject"/>
  <Override PartName="/ppt/embeddings/oleObject14.bin" ContentType="application/vnd.openxmlformats-officedocument.oleObject"/>
  <Override PartName="/ppt/embeddings/Microsoft_Equation26.bin" ContentType="application/vnd.openxmlformats-officedocument.oleObject"/>
  <Override PartName="/ppt/embeddings/Microsoft_Equation36.bin" ContentType="application/vnd.openxmlformats-officedocument.oleObject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Microsoft_Equation46.bin" ContentType="application/vnd.openxmlformats-officedocument.oleObject"/>
  <Override PartName="/ppt/slides/slide14.xml" ContentType="application/vnd.openxmlformats-officedocument.presentationml.slide+xml"/>
  <Override PartName="/ppt/embeddings/Microsoft_Equation55.bin" ContentType="application/vnd.openxmlformats-officedocument.oleObject"/>
  <Override PartName="/ppt/notesSlides/notesSlide22.xml" ContentType="application/vnd.openxmlformats-officedocument.presentationml.notesSlide+xml"/>
  <Override PartName="/ppt/embeddings/oleObject8.bin" ContentType="application/vnd.openxmlformats-officedocument.oleObject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slides/slide43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8.xml" ContentType="application/vnd.openxmlformats-officedocument.presentationml.notesSlide+xml"/>
  <Override PartName="/ppt/embeddings/Microsoft_Equation5.bin" ContentType="application/vnd.openxmlformats-officedocument.oleObject"/>
  <Override PartName="/ppt/slideLayouts/slideLayout11.xml" ContentType="application/vnd.openxmlformats-officedocument.presentationml.slideLayout+xml"/>
  <Override PartName="/ppt/notesSlides/notesSlide37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embeddings/Microsoft_Equation12.bin" ContentType="application/vnd.openxmlformats-officedocument.oleObject"/>
  <Override PartName="/ppt/embeddings/oleObject10.bin" ContentType="application/vnd.openxmlformats-officedocument.oleObject"/>
  <Override PartName="/ppt/embeddings/Microsoft_Equation22.bin" ContentType="application/vnd.openxmlformats-officedocument.oleObject"/>
  <Override PartName="/docProps/core.xml" ContentType="application/vnd.openxmlformats-package.core-properties+xml"/>
  <Override PartName="/ppt/embeddings/Microsoft_Equation31.bin" ContentType="application/vnd.openxmlformats-officedocument.oleObject"/>
  <Override PartName="/ppt/theme/theme3.xml" ContentType="application/vnd.openxmlformats-officedocument.theme+xml"/>
  <Override PartName="/ppt/embeddings/Microsoft_Equation41.bin" ContentType="application/vnd.openxmlformats-officedocument.oleObject"/>
  <Override PartName="/ppt/notesSlides/notesSlide4.xml" ContentType="application/vnd.openxmlformats-officedocument.presentationml.notesSlide+xml"/>
  <Override PartName="/ppt/embeddings/Microsoft_Equation50.bin" ContentType="application/vnd.openxmlformats-officedocument.oleObject"/>
  <Override PartName="/ppt/embeddings/Microsoft_Equation18.bin" ContentType="application/vnd.openxmlformats-officedocument.oleObject"/>
  <Override PartName="/ppt/embeddings/oleObject3.bin" ContentType="application/vnd.openxmlformats-officedocument.oleObject"/>
  <Override PartName="/ppt/embeddings/oleObject15.bin" ContentType="application/vnd.openxmlformats-officedocument.oleObject"/>
  <Override PartName="/ppt/embeddings/Microsoft_Equation27.bin" ContentType="application/vnd.openxmlformats-officedocument.oleObject"/>
  <Override PartName="/ppt/embeddings/Microsoft_Equation60.bin" ContentType="application/vnd.openxmlformats-officedocument.oleObject"/>
  <Override PartName="/ppt/embeddings/Microsoft_Equation37.bin" ContentType="application/vnd.openxmlformats-officedocument.oleObject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Microsoft_Equation47.bin" ContentType="application/vnd.openxmlformats-officedocument.oleObject"/>
  <Override PartName="/ppt/slides/slide15.xml" ContentType="application/vnd.openxmlformats-officedocument.presentationml.slide+xml"/>
  <Override PartName="/ppt/embeddings/Microsoft_Equation56.bin" ContentType="application/vnd.openxmlformats-officedocument.oleObject"/>
  <Override PartName="/ppt/notesSlides/notesSlide23.xml" ContentType="application/vnd.openxmlformats-officedocument.presentationml.notesSlide+xml"/>
  <Override PartName="/ppt/embeddings/oleObject9.bin" ContentType="application/vnd.openxmlformats-officedocument.oleObject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42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29.xml" ContentType="application/vnd.openxmlformats-officedocument.presentationml.notesSlide+xml"/>
  <Override PartName="/ppt/embeddings/Microsoft_Equation6.bin" ContentType="application/vnd.openxmlformats-officedocument.oleObject"/>
  <Override PartName="/ppt/slideLayouts/slideLayout12.xml" ContentType="application/vnd.openxmlformats-officedocument.presentationml.slideLayout+xml"/>
  <Override PartName="/ppt/notesSlides/notesSlide38.xml" ContentType="application/vnd.openxmlformats-officedocument.presentationml.notesSlide+xml"/>
  <Override PartName="/ppt/embeddings/Microsoft_Equation13.bin" ContentType="application/vnd.openxmlformats-officedocument.oleObject"/>
  <Override PartName="/ppt/embeddings/oleObject11.bin" ContentType="application/vnd.openxmlformats-officedocument.oleObject"/>
  <Override PartName="/ppt/embeddings/Microsoft_Equation23.bin" ContentType="application/vnd.openxmlformats-officedocument.oleObject"/>
  <Override PartName="/ppt/embeddings/oleObject20.bin" ContentType="application/vnd.openxmlformats-officedocument.oleObject"/>
  <Override PartName="/ppt/embeddings/Microsoft_Equation32.bin" ContentType="application/vnd.openxmlformats-officedocument.oleObject"/>
  <Override PartName="/ppt/embeddings/Microsoft_Equation42.bin" ContentType="application/vnd.openxmlformats-officedocument.oleObject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embeddings/Microsoft_Equation51.bin" ContentType="application/vnd.openxmlformats-officedocument.oleObject"/>
  <Override PartName="/ppt/embeddings/Microsoft_Equation19.bin" ContentType="application/vnd.openxmlformats-officedocument.oleObject"/>
  <Override PartName="/ppt/embeddings/oleObject4.bin" ContentType="application/vnd.openxmlformats-officedocument.oleObject"/>
  <Override PartName="/ppt/slides/slide20.xml" ContentType="application/vnd.openxmlformats-officedocument.presentationml.slide+xml"/>
  <Override PartName="/ppt/embeddings/Microsoft_Equation28.bin" ContentType="application/vnd.openxmlformats-officedocument.oleObject"/>
  <Override PartName="/ppt/embeddings/oleObject16.bin" ContentType="application/vnd.openxmlformats-officedocument.oleObject"/>
  <Override PartName="/ppt/slides/slide1.xml" ContentType="application/vnd.openxmlformats-officedocument.presentationml.slide+xml"/>
  <Override PartName="/ppt/embeddings/Microsoft_Equation38.bin" ContentType="application/vnd.openxmlformats-officedocument.oleObject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embeddings/Microsoft_Equation48.bin" ContentType="application/vnd.openxmlformats-officedocument.oleObject"/>
  <Override PartName="/ppt/slides/slide16.xml" ContentType="application/vnd.openxmlformats-officedocument.presentationml.slide+xml"/>
  <Override PartName="/ppt/embeddings/Microsoft_Equation57.bin" ContentType="application/vnd.openxmlformats-officedocument.oleObject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Override PartName="/ppt/embeddings/Microsoft_Equation1.bin" ContentType="application/vnd.openxmlformats-officedocument.oleObject"/>
  <Override PartName="/ppt/slides/slide26.xml" ContentType="application/vnd.openxmlformats-officedocument.presentationml.slide+xml"/>
  <Default Extension="pict" ContentType="image/pict"/>
  <Override PartName="/ppt/notesSlides/notesSlide34.xml" ContentType="application/vnd.openxmlformats-officedocument.presentationml.notesSlide+xml"/>
  <Default Extension="rels" ContentType="application/vnd.openxmlformats-package.relationships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embeddings/Microsoft_Equation7.bin" ContentType="application/vnd.openxmlformats-officedocument.oleObject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presentation.xml" ContentType="application/vnd.openxmlformats-officedocument.presentationml.presentation.main+xml"/>
  <Override PartName="/ppt/embeddings/Microsoft_Equation14.bin" ContentType="application/vnd.openxmlformats-officedocument.oleObject"/>
  <Override PartName="/ppt/embeddings/oleObject12.bin" ContentType="application/vnd.openxmlformats-officedocument.oleObject"/>
  <Override PartName="/ppt/embeddings/Microsoft_Equation24.bin" ContentType="application/vnd.openxmlformats-officedocument.oleObject"/>
  <Override PartName="/ppt/embeddings/oleObject21.bin" ContentType="application/vnd.openxmlformats-officedocument.oleObject"/>
  <Override PartName="/ppt/embeddings/Microsoft_Equation33.bin" ContentType="application/vnd.openxmlformats-officedocument.oleObject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Microsoft_Equation43.bin" ContentType="application/vnd.openxmlformats-officedocument.oleObject"/>
  <Override PartName="/ppt/slides/slide11.xml" ContentType="application/vnd.openxmlformats-officedocument.presentationml.slide+xml"/>
  <Override PartName="/ppt/embeddings/Microsoft_Equation52.bin" ContentType="application/vnd.openxmlformats-officedocument.oleObject"/>
  <Override PartName="/ppt/embeddings/oleObject5.bin" ContentType="application/vnd.openxmlformats-officedocument.oleObject"/>
  <Override PartName="/ppt/slides/slide21.xml" ContentType="application/vnd.openxmlformats-officedocument.presentationml.slide+xml"/>
  <Override PartName="/ppt/embeddings/Microsoft_Equation29.bin" ContentType="application/vnd.openxmlformats-officedocument.oleObject"/>
  <Override PartName="/ppt/embeddings/oleObject17.bin" ContentType="application/vnd.openxmlformats-officedocument.oleObject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embeddings/Microsoft_Equation39.bin" ContentType="application/vnd.openxmlformats-officedocument.oleObject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embeddings/Microsoft_Equation49.bin" ContentType="application/vnd.openxmlformats-officedocument.oleObject"/>
  <Override PartName="/ppt/slides/slide17.xml" ContentType="application/vnd.openxmlformats-officedocument.presentationml.slide+xml"/>
  <Override PartName="/ppt/embeddings/Microsoft_Equation58.bin" ContentType="application/vnd.openxmlformats-officedocument.oleObject"/>
  <Override PartName="/ppt/notesSlides/notesSlide25.xml" ContentType="application/vnd.openxmlformats-officedocument.presentationml.notesSlide+xml"/>
  <Override PartName="/ppt/embeddings/Microsoft_Equation2.bin" ContentType="application/vnd.openxmlformats-officedocument.oleObject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Microsoft_Equation8.bin" ContentType="application/vnd.openxmlformats-officedocument.oleObject"/>
  <Override PartName="/ppt/notesSlides/notesSlide1.xml" ContentType="application/vnd.openxmlformats-officedocument.presentationml.notesSlide+xml"/>
  <Override PartName="/ppt/embeddings/Microsoft_Equation15.bin" ContentType="application/vnd.openxmlformats-officedocument.oleObject"/>
  <Override PartName="/ppt/embeddings/Microsoft_Equation25.bin" ContentType="application/vnd.openxmlformats-officedocument.oleObject"/>
  <Override PartName="/ppt/embeddings/oleObject22.bin" ContentType="application/vnd.openxmlformats-officedocument.oleObject"/>
  <Override PartName="/ppt/embeddings/Microsoft_Equation34.bin" ContentType="application/vnd.openxmlformats-officedocument.oleObject"/>
  <Override PartName="/ppt/notesSlides/notesSlide7.xml" ContentType="application/vnd.openxmlformats-officedocument.presentationml.notesSlide+xml"/>
  <Override PartName="/ppt/embeddings/Microsoft_Equation44.bin" ContentType="application/vnd.openxmlformats-officedocument.oleObject"/>
  <Override PartName="/ppt/slides/slide12.xml" ContentType="application/vnd.openxmlformats-officedocument.presentationml.slide+xml"/>
  <Override PartName="/ppt/embeddings/Microsoft_Equation53.bin" ContentType="application/vnd.openxmlformats-officedocument.oleObject"/>
  <Override PartName="/ppt/notesSlides/notesSlide20.xml" ContentType="application/vnd.openxmlformats-officedocument.presentationml.notesSlide+xml"/>
  <Override PartName="/ppt/embeddings/oleObject6.bin" ContentType="application/vnd.openxmlformats-officedocument.oleObject"/>
  <Override PartName="/ppt/slides/slide22.xml" ContentType="application/vnd.openxmlformats-officedocument.presentationml.slide+xml"/>
  <Override PartName="/ppt/embeddings/oleObject18.bin" ContentType="application/vnd.openxmlformats-officedocument.oleObject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475" r:id="rId2"/>
    <p:sldId id="489" r:id="rId3"/>
    <p:sldId id="476" r:id="rId4"/>
    <p:sldId id="477" r:id="rId5"/>
    <p:sldId id="410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39" r:id="rId18"/>
    <p:sldId id="440" r:id="rId19"/>
    <p:sldId id="441" r:id="rId20"/>
    <p:sldId id="442" r:id="rId21"/>
    <p:sldId id="443" r:id="rId22"/>
    <p:sldId id="444" r:id="rId23"/>
    <p:sldId id="445" r:id="rId24"/>
    <p:sldId id="456" r:id="rId25"/>
    <p:sldId id="447" r:id="rId26"/>
    <p:sldId id="448" r:id="rId27"/>
    <p:sldId id="449" r:id="rId28"/>
    <p:sldId id="450" r:id="rId29"/>
    <p:sldId id="457" r:id="rId30"/>
    <p:sldId id="458" r:id="rId31"/>
    <p:sldId id="459" r:id="rId32"/>
    <p:sldId id="460" r:id="rId33"/>
    <p:sldId id="461" r:id="rId34"/>
    <p:sldId id="462" r:id="rId35"/>
    <p:sldId id="464" r:id="rId36"/>
    <p:sldId id="465" r:id="rId37"/>
    <p:sldId id="466" r:id="rId38"/>
    <p:sldId id="467" r:id="rId39"/>
    <p:sldId id="469" r:id="rId40"/>
    <p:sldId id="470" r:id="rId41"/>
    <p:sldId id="471" r:id="rId42"/>
    <p:sldId id="472" r:id="rId43"/>
    <p:sldId id="473" r:id="rId44"/>
    <p:sldId id="474" r:id="rId45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FFFF"/>
    <a:srgbClr val="FF0000"/>
    <a:srgbClr val="08780B"/>
    <a:srgbClr val="9933FF"/>
    <a:srgbClr val="CC33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-6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61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Relationship Id="rId2" Type="http://schemas.openxmlformats.org/officeDocument/2006/relationships/image" Target="../media/image8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ict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ict"/><Relationship Id="rId2" Type="http://schemas.openxmlformats.org/officeDocument/2006/relationships/image" Target="../media/image29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ict"/><Relationship Id="rId2" Type="http://schemas.openxmlformats.org/officeDocument/2006/relationships/image" Target="../media/image29.pict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pict"/><Relationship Id="rId2" Type="http://schemas.openxmlformats.org/officeDocument/2006/relationships/image" Target="../media/image33.pict"/><Relationship Id="rId3" Type="http://schemas.openxmlformats.org/officeDocument/2006/relationships/image" Target="../media/image34.pict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ict"/><Relationship Id="rId4" Type="http://schemas.openxmlformats.org/officeDocument/2006/relationships/image" Target="../media/image36.pict"/><Relationship Id="rId1" Type="http://schemas.openxmlformats.org/officeDocument/2006/relationships/image" Target="../media/image33.pict"/><Relationship Id="rId2" Type="http://schemas.openxmlformats.org/officeDocument/2006/relationships/image" Target="../media/image34.pict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ict"/><Relationship Id="rId4" Type="http://schemas.openxmlformats.org/officeDocument/2006/relationships/image" Target="../media/image39.pict"/><Relationship Id="rId1" Type="http://schemas.openxmlformats.org/officeDocument/2006/relationships/image" Target="../media/image37.pict"/><Relationship Id="rId2" Type="http://schemas.openxmlformats.org/officeDocument/2006/relationships/image" Target="../media/image34.pict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pict"/><Relationship Id="rId2" Type="http://schemas.openxmlformats.org/officeDocument/2006/relationships/image" Target="../media/image33.pict"/><Relationship Id="rId3" Type="http://schemas.openxmlformats.org/officeDocument/2006/relationships/image" Target="../media/image40.pict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pict"/><Relationship Id="rId2" Type="http://schemas.openxmlformats.org/officeDocument/2006/relationships/image" Target="../media/image41.pict"/><Relationship Id="rId3" Type="http://schemas.openxmlformats.org/officeDocument/2006/relationships/image" Target="../media/image42.pict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pict"/><Relationship Id="rId2" Type="http://schemas.openxmlformats.org/officeDocument/2006/relationships/image" Target="../media/image42.pict"/><Relationship Id="rId3" Type="http://schemas.openxmlformats.org/officeDocument/2006/relationships/image" Target="../media/image41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ict"/><Relationship Id="rId4" Type="http://schemas.openxmlformats.org/officeDocument/2006/relationships/image" Target="../media/image11.pict"/><Relationship Id="rId1" Type="http://schemas.openxmlformats.org/officeDocument/2006/relationships/image" Target="../media/image9.pict"/><Relationship Id="rId2" Type="http://schemas.openxmlformats.org/officeDocument/2006/relationships/image" Target="../media/image7.pict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ict"/><Relationship Id="rId4" Type="http://schemas.openxmlformats.org/officeDocument/2006/relationships/image" Target="../media/image46.pict"/><Relationship Id="rId5" Type="http://schemas.openxmlformats.org/officeDocument/2006/relationships/image" Target="../media/image47.pict"/><Relationship Id="rId6" Type="http://schemas.openxmlformats.org/officeDocument/2006/relationships/image" Target="../media/image48.pict"/><Relationship Id="rId7" Type="http://schemas.openxmlformats.org/officeDocument/2006/relationships/image" Target="../media/image49.pict"/><Relationship Id="rId8" Type="http://schemas.openxmlformats.org/officeDocument/2006/relationships/image" Target="../media/image50.pict"/><Relationship Id="rId9" Type="http://schemas.openxmlformats.org/officeDocument/2006/relationships/image" Target="../media/image51.pict"/><Relationship Id="rId10" Type="http://schemas.openxmlformats.org/officeDocument/2006/relationships/image" Target="../media/image52.pict"/><Relationship Id="rId1" Type="http://schemas.openxmlformats.org/officeDocument/2006/relationships/image" Target="../media/image43.pict"/><Relationship Id="rId2" Type="http://schemas.openxmlformats.org/officeDocument/2006/relationships/image" Target="../media/image44.pict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pict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ict"/><Relationship Id="rId4" Type="http://schemas.openxmlformats.org/officeDocument/2006/relationships/image" Target="../media/image56.pict"/><Relationship Id="rId5" Type="http://schemas.openxmlformats.org/officeDocument/2006/relationships/image" Target="../media/image57.pict"/><Relationship Id="rId1" Type="http://schemas.openxmlformats.org/officeDocument/2006/relationships/image" Target="../media/image53.pict"/><Relationship Id="rId2" Type="http://schemas.openxmlformats.org/officeDocument/2006/relationships/image" Target="../media/image54.pict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pict"/><Relationship Id="rId2" Type="http://schemas.openxmlformats.org/officeDocument/2006/relationships/image" Target="../media/image54.pict"/><Relationship Id="rId3" Type="http://schemas.openxmlformats.org/officeDocument/2006/relationships/image" Target="../media/image57.pict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pict"/><Relationship Id="rId2" Type="http://schemas.openxmlformats.org/officeDocument/2006/relationships/image" Target="../media/image57.pict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pict"/><Relationship Id="rId2" Type="http://schemas.openxmlformats.org/officeDocument/2006/relationships/image" Target="../media/image57.pict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pict"/><Relationship Id="rId2" Type="http://schemas.openxmlformats.org/officeDocument/2006/relationships/image" Target="../media/image57.pict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ict"/><Relationship Id="rId4" Type="http://schemas.openxmlformats.org/officeDocument/2006/relationships/image" Target="../media/image15.pict"/><Relationship Id="rId5" Type="http://schemas.openxmlformats.org/officeDocument/2006/relationships/image" Target="../media/image7.pict"/><Relationship Id="rId6" Type="http://schemas.openxmlformats.org/officeDocument/2006/relationships/image" Target="../media/image16.pict"/><Relationship Id="rId7" Type="http://schemas.openxmlformats.org/officeDocument/2006/relationships/image" Target="../media/image17.pict"/><Relationship Id="rId1" Type="http://schemas.openxmlformats.org/officeDocument/2006/relationships/image" Target="../media/image12.pict"/><Relationship Id="rId2" Type="http://schemas.openxmlformats.org/officeDocument/2006/relationships/image" Target="../media/image13.pict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ict"/><Relationship Id="rId4" Type="http://schemas.openxmlformats.org/officeDocument/2006/relationships/image" Target="../media/image22.pict"/><Relationship Id="rId5" Type="http://schemas.openxmlformats.org/officeDocument/2006/relationships/image" Target="../media/image23.pict"/><Relationship Id="rId6" Type="http://schemas.openxmlformats.org/officeDocument/2006/relationships/image" Target="../media/image16.pict"/><Relationship Id="rId7" Type="http://schemas.openxmlformats.org/officeDocument/2006/relationships/image" Target="../media/image15.pict"/><Relationship Id="rId1" Type="http://schemas.openxmlformats.org/officeDocument/2006/relationships/image" Target="../media/image19.pict"/><Relationship Id="rId2" Type="http://schemas.openxmlformats.org/officeDocument/2006/relationships/image" Target="../media/image20.pict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ict"/><Relationship Id="rId4" Type="http://schemas.openxmlformats.org/officeDocument/2006/relationships/image" Target="../media/image28.pict"/><Relationship Id="rId1" Type="http://schemas.openxmlformats.org/officeDocument/2006/relationships/image" Target="../media/image25.pict"/><Relationship Id="rId2" Type="http://schemas.openxmlformats.org/officeDocument/2006/relationships/image" Target="../media/image26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0A4DB6-7CA3-404A-BA92-92E313C41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758328-943F-4742-8E13-445FC43D4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FD4C5-17A3-46E4-8117-6EEEFE8A306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FF302-7E95-0140-B53E-6106539413E5}" type="slidenum">
              <a:rPr lang="en-US"/>
              <a:pPr/>
              <a:t>11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34E8F-645F-B045-9B4E-43B26771CCED}" type="slidenum">
              <a:rPr lang="en-US"/>
              <a:pPr/>
              <a:t>12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B1751-77B5-FB4F-ACCF-E773559889AD}" type="slidenum">
              <a:rPr lang="en-US"/>
              <a:pPr/>
              <a:t>13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F7417F-BB97-6042-B780-4CF8A5892910}" type="slidenum">
              <a:rPr lang="en-US"/>
              <a:pPr/>
              <a:t>14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Screwy rep…. Energy vs. space..!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F952F6-F74E-5D49-BA7A-09625FD6B25D}" type="slidenum">
              <a:rPr lang="en-US"/>
              <a:pPr/>
              <a:t>15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65451-92B2-1345-A3E5-19ABA514CF3F}" type="slidenum">
              <a:rPr lang="en-US"/>
              <a:pPr/>
              <a:t>16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Note two different energies plotted KE and PE!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15739-F62A-D941-91C7-88EB3D6FAC06}" type="slidenum">
              <a:rPr lang="en-US"/>
              <a:pPr/>
              <a:t>17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Even screwier.. Now note WAVE FUNCTION!!!! Vs. postion on energy graph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AA3C5-2D6B-8E49-B2BB-5255262CF994}" type="slidenum">
              <a:rPr lang="en-US"/>
              <a:pPr/>
              <a:t>18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1162A-9286-E348-B4D5-82BD67E4AB13}" type="slidenum">
              <a:rPr lang="en-US"/>
              <a:pPr/>
              <a:t>19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C2057-EE53-5048-B017-6F291B63061F}" type="slidenum">
              <a:rPr lang="en-US"/>
              <a:pPr/>
              <a:t>20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</a:rPr>
              <a:t>Answer = 6.6 nm  ~30 Atoms.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417608-EE94-3D4E-AD9E-8A2D31899EE1}" type="slidenum">
              <a:rPr lang="en-US"/>
              <a:pPr/>
              <a:t>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4DF3E-4F1A-E544-AF4C-9CCB8026BD24}" type="slidenum">
              <a:rPr lang="en-US"/>
              <a:pPr/>
              <a:t>21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C64F4-B6CF-2148-99A9-D381CFE32324}" type="slidenum">
              <a:rPr lang="en-US"/>
              <a:pPr/>
              <a:t>22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EF1CCC-B5E8-9044-B8F0-01EA050E4F7A}" type="slidenum">
              <a:rPr lang="en-US"/>
              <a:pPr/>
              <a:t>23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6ED8E5-91F0-9E4E-B704-35B6832F6867}" type="slidenum">
              <a:rPr lang="en-US"/>
              <a:pPr/>
              <a:t>24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Infinite Work Function!!!!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DEC91-73D1-C14E-933D-6ECD7285C4C0}" type="slidenum">
              <a:rPr lang="en-US"/>
              <a:pPr/>
              <a:t>25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Target.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971634-964F-E445-A74E-9910C556C32F}" type="slidenum">
              <a:rPr lang="en-US"/>
              <a:pPr/>
              <a:t>26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CA472-D424-EA40-A549-7DAEF48E3CC1}" type="slidenum">
              <a:rPr lang="en-US"/>
              <a:pPr/>
              <a:t>27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FD0408-2934-C447-9EDF-2A13A7664F89}" type="slidenum">
              <a:rPr lang="en-US"/>
              <a:pPr/>
              <a:t>28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CA758-85FF-4A4C-978A-ECB71E59D464}" type="slidenum">
              <a:rPr lang="en-US"/>
              <a:pPr/>
              <a:t>29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FAD1C-6DC0-4748-8B0F-257711E4DE6D}" type="slidenum">
              <a:rPr lang="en-US"/>
              <a:pPr/>
              <a:t>30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A0E72D-9956-E347-9230-D1396D9DC28C}" type="slidenum">
              <a:rPr lang="en-US"/>
              <a:pPr/>
              <a:t>4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A0F1B-F75F-EE44-859D-89C6EFF4E84C}" type="slidenum">
              <a:rPr lang="en-US"/>
              <a:pPr/>
              <a:t>31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43BAF-83BC-D544-8CD0-3A24A295EFDF}" type="slidenum">
              <a:rPr lang="en-US"/>
              <a:pPr/>
              <a:t>32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923B48-8783-A849-A7A4-B0F8FF0DC4C8}" type="slidenum">
              <a:rPr lang="en-US"/>
              <a:pPr/>
              <a:t>33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Recall long wire E ~ 1/L^2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4189FA-B440-BE4D-9277-27C3B887F676}" type="slidenum">
              <a:rPr lang="en-US"/>
              <a:pPr/>
              <a:t>34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46D13-F157-AE43-BBC8-0E2838A94C33}" type="slidenum">
              <a:rPr lang="en-US"/>
              <a:pPr/>
              <a:t>35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A: 63</a:t>
            </a:r>
          </a:p>
          <a:p>
            <a:pPr eaLnBrk="1" hangingPunct="1"/>
            <a:r>
              <a:rPr lang="en-US"/>
              <a:t>B: 36</a:t>
            </a:r>
          </a:p>
          <a:p>
            <a:pPr eaLnBrk="1" hangingPunct="1"/>
            <a:r>
              <a:rPr lang="en-US"/>
              <a:t>C: 1</a:t>
            </a:r>
          </a:p>
          <a:p>
            <a:pPr eaLnBrk="1" hangingPunct="1"/>
            <a:r>
              <a:rPr lang="en-US"/>
              <a:t>163 responses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FE159-6D10-184E-8E67-9E820CCCEDEC}" type="slidenum">
              <a:rPr lang="en-US"/>
              <a:pPr/>
              <a:t>36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8545CF-97E7-6142-9DCA-B278767FDB8C}" type="slidenum">
              <a:rPr lang="en-US"/>
              <a:pPr/>
              <a:t>37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A: 6</a:t>
            </a:r>
          </a:p>
          <a:p>
            <a:pPr eaLnBrk="1" hangingPunct="1"/>
            <a:r>
              <a:rPr lang="en-US"/>
              <a:t>B: 3</a:t>
            </a:r>
          </a:p>
          <a:p>
            <a:pPr eaLnBrk="1" hangingPunct="1"/>
            <a:r>
              <a:rPr lang="en-US"/>
              <a:t>C: 90</a:t>
            </a:r>
          </a:p>
          <a:p>
            <a:pPr eaLnBrk="1" hangingPunct="1"/>
            <a:r>
              <a:rPr lang="en-US"/>
              <a:t>D: 1</a:t>
            </a:r>
          </a:p>
          <a:p>
            <a:pPr eaLnBrk="1" hangingPunct="1"/>
            <a:r>
              <a:rPr lang="en-US"/>
              <a:t>158 responses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6238B-F427-EB44-AAA1-8597EEDCE81A}" type="slidenum">
              <a:rPr lang="en-US"/>
              <a:pPr/>
              <a:t>38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E7EDD-353C-6F4F-9DC8-58670147CA77}" type="slidenum">
              <a:rPr lang="en-US"/>
              <a:pPr/>
              <a:t>39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5DBB91-569D-7146-B3BB-53EDBCDA6847}" type="slidenum">
              <a:rPr lang="en-US"/>
              <a:pPr/>
              <a:t>40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EA827-2672-6945-B8DF-A6025824EE52}" type="slidenum">
              <a:rPr lang="en-US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C1AE0-1301-B04A-A185-5CD5BE1BFAED}" type="slidenum">
              <a:rPr lang="en-US"/>
              <a:pPr/>
              <a:t>41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1F8DC-D741-EA4E-BDD4-400DF1E8291D}" type="slidenum">
              <a:rPr lang="en-US"/>
              <a:pPr/>
              <a:t>42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81FCB-8044-B048-9164-F5837B111D74}" type="slidenum">
              <a:rPr lang="en-US"/>
              <a:pPr/>
              <a:t>43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A: 19</a:t>
            </a:r>
          </a:p>
          <a:p>
            <a:pPr eaLnBrk="1" hangingPunct="1"/>
            <a:r>
              <a:rPr lang="en-US"/>
              <a:t>B: 78</a:t>
            </a:r>
          </a:p>
          <a:p>
            <a:pPr eaLnBrk="1" hangingPunct="1"/>
            <a:r>
              <a:rPr lang="en-US"/>
              <a:t>C: 1</a:t>
            </a:r>
          </a:p>
          <a:p>
            <a:pPr eaLnBrk="1" hangingPunct="1"/>
            <a:r>
              <a:rPr lang="en-US"/>
              <a:t>D: 2</a:t>
            </a:r>
          </a:p>
          <a:p>
            <a:pPr eaLnBrk="1" hangingPunct="1"/>
            <a:r>
              <a:rPr lang="en-US"/>
              <a:t>161 responses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6252A-A544-5443-A0BE-E1760D808C7C}" type="slidenum">
              <a:rPr lang="en-US"/>
              <a:pPr/>
              <a:t>44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AD6DB6-C95F-3249-BB54-3A120D44C2CB}" type="slidenum">
              <a:rPr lang="en-US"/>
              <a:pPr/>
              <a:t>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E2A661-B94A-BA4D-BE44-A515EC26AE41}" type="slidenum">
              <a:rPr lang="en-US"/>
              <a:pPr/>
              <a:t>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Note UP in one is energy.. Wire up is Y direction (don’t care about)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C4879-D479-884E-ABD6-14E186F8DEFC}" type="slidenum">
              <a:rPr lang="en-US"/>
              <a:pPr/>
              <a:t>8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3215D7-FBED-1044-9151-5725A38FFDB3}" type="slidenum">
              <a:rPr lang="en-US"/>
              <a:pPr/>
              <a:t>9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70D37-85FD-344E-A8B5-FB4F674F5EFC}" type="slidenum">
              <a:rPr lang="en-US"/>
              <a:pPr/>
              <a:t>10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Note… can move well around anywhere on graph!!!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0E0A-772D-8C43-B081-A05D8C043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C911D-4A7B-664A-8B4C-D2879863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13C2B-33E9-814B-8C5E-1BE2E175C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11463-D8AF-C245-A087-2E50DC858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855A6-5605-4640-BEC4-114A29B06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5BBA4-5DFB-4445-9554-B240F05DE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1433F-BD69-9E47-8501-A295A4893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2E11C-9CE5-AC45-87DD-E9C6C62C3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0463D-C1C4-EE4B-85E2-DF64CB028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BE12D-1BCE-C348-80E9-0668F294F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05E9-1F3F-8445-A5E5-177F7F4B8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5F8E0-D857-1749-821A-27680488E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B1102E-5B69-9E42-96ED-88ED8D1AD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7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Microsoft_Equation4.bin"/><Relationship Id="rId5" Type="http://schemas.openxmlformats.org/officeDocument/2006/relationships/oleObject" Target="../embeddings/oleObject8.bin"/><Relationship Id="rId6" Type="http://schemas.openxmlformats.org/officeDocument/2006/relationships/oleObject" Target="../embeddings/Microsoft_Equation5.bin"/><Relationship Id="rId7" Type="http://schemas.openxmlformats.org/officeDocument/2006/relationships/oleObject" Target="../embeddings/Microsoft_Equation6.bin"/><Relationship Id="rId8" Type="http://schemas.openxmlformats.org/officeDocument/2006/relationships/oleObject" Target="../embeddings/Microsoft_Equation7.bin"/><Relationship Id="rId9" Type="http://schemas.openxmlformats.org/officeDocument/2006/relationships/oleObject" Target="../embeddings/Microsoft_Equation8.bin"/><Relationship Id="rId10" Type="http://schemas.openxmlformats.org/officeDocument/2006/relationships/oleObject" Target="../embeddings/Microsoft_Equation9.bin"/><Relationship Id="rId11" Type="http://schemas.openxmlformats.org/officeDocument/2006/relationships/image" Target="../media/image18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24.jpeg"/><Relationship Id="rId5" Type="http://schemas.openxmlformats.org/officeDocument/2006/relationships/oleObject" Target="../embeddings/Microsoft_Equation10.bin"/><Relationship Id="rId6" Type="http://schemas.openxmlformats.org/officeDocument/2006/relationships/oleObject" Target="../embeddings/Microsoft_Equation11.bin"/><Relationship Id="rId7" Type="http://schemas.openxmlformats.org/officeDocument/2006/relationships/oleObject" Target="../embeddings/Microsoft_Equation12.bin"/><Relationship Id="rId8" Type="http://schemas.openxmlformats.org/officeDocument/2006/relationships/oleObject" Target="../embeddings/Microsoft_Equation13.bin"/><Relationship Id="rId9" Type="http://schemas.openxmlformats.org/officeDocument/2006/relationships/oleObject" Target="../embeddings/Microsoft_Equation14.bin"/><Relationship Id="rId10" Type="http://schemas.openxmlformats.org/officeDocument/2006/relationships/oleObject" Target="../embeddings/Microsoft_Equation15.bin"/><Relationship Id="rId11" Type="http://schemas.openxmlformats.org/officeDocument/2006/relationships/oleObject" Target="../embeddings/oleObject9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Microsoft_Equation16.bin"/><Relationship Id="rId5" Type="http://schemas.openxmlformats.org/officeDocument/2006/relationships/oleObject" Target="../embeddings/Microsoft_Equation17.bin"/><Relationship Id="rId6" Type="http://schemas.openxmlformats.org/officeDocument/2006/relationships/oleObject" Target="../embeddings/Microsoft_Equation18.bin"/><Relationship Id="rId7" Type="http://schemas.openxmlformats.org/officeDocument/2006/relationships/oleObject" Target="../embeddings/oleObject10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24.jpeg"/><Relationship Id="rId5" Type="http://schemas.openxmlformats.org/officeDocument/2006/relationships/image" Target="../media/image18.png"/><Relationship Id="rId6" Type="http://schemas.openxmlformats.org/officeDocument/2006/relationships/oleObject" Target="../embeddings/oleObject11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image" Target="../media/image24.jpeg"/><Relationship Id="rId5" Type="http://schemas.openxmlformats.org/officeDocument/2006/relationships/oleObject" Target="../embeddings/Microsoft_Equation19.bin"/><Relationship Id="rId6" Type="http://schemas.openxmlformats.org/officeDocument/2006/relationships/image" Target="../media/image31.jpeg"/><Relationship Id="rId7" Type="http://schemas.openxmlformats.org/officeDocument/2006/relationships/oleObject" Target="../embeddings/oleObject12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image" Target="../media/image24.jpeg"/><Relationship Id="rId5" Type="http://schemas.openxmlformats.org/officeDocument/2006/relationships/oleObject" Target="../embeddings/Microsoft_Equation20.bin"/><Relationship Id="rId6" Type="http://schemas.openxmlformats.org/officeDocument/2006/relationships/oleObject" Target="../embeddings/Microsoft_Equation21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Microsoft_Equation22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Microsoft_Equation23.bin"/><Relationship Id="rId5" Type="http://schemas.openxmlformats.org/officeDocument/2006/relationships/oleObject" Target="../embeddings/Microsoft_Equation24.bin"/><Relationship Id="rId6" Type="http://schemas.openxmlformats.org/officeDocument/2006/relationships/oleObject" Target="../embeddings/Microsoft_Equation25.bin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Microsoft_Equation26.bin"/><Relationship Id="rId5" Type="http://schemas.openxmlformats.org/officeDocument/2006/relationships/oleObject" Target="../embeddings/Microsoft_Equation27.bin"/><Relationship Id="rId6" Type="http://schemas.openxmlformats.org/officeDocument/2006/relationships/oleObject" Target="../embeddings/Microsoft_Equation28.bin"/><Relationship Id="rId7" Type="http://schemas.openxmlformats.org/officeDocument/2006/relationships/oleObject" Target="../embeddings/Microsoft_Equation29.bin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Microsoft_Equation30.bin"/><Relationship Id="rId5" Type="http://schemas.openxmlformats.org/officeDocument/2006/relationships/oleObject" Target="../embeddings/Microsoft_Equation31.bin"/><Relationship Id="rId6" Type="http://schemas.openxmlformats.org/officeDocument/2006/relationships/oleObject" Target="../embeddings/Microsoft_Equation32.bin"/><Relationship Id="rId7" Type="http://schemas.openxmlformats.org/officeDocument/2006/relationships/oleObject" Target="../embeddings/Microsoft_Equation33.bin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Microsoft_Equation34.bin"/><Relationship Id="rId5" Type="http://schemas.openxmlformats.org/officeDocument/2006/relationships/oleObject" Target="../embeddings/Microsoft_Equation35.bin"/><Relationship Id="rId6" Type="http://schemas.openxmlformats.org/officeDocument/2006/relationships/oleObject" Target="../embeddings/Microsoft_Equation36.bin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Microsoft_Equation37.bin"/><Relationship Id="rId5" Type="http://schemas.openxmlformats.org/officeDocument/2006/relationships/oleObject" Target="../embeddings/Microsoft_Equation38.bin"/><Relationship Id="rId6" Type="http://schemas.openxmlformats.org/officeDocument/2006/relationships/oleObject" Target="../embeddings/Microsoft_Equation39.bin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Microsoft_Equation40.bin"/><Relationship Id="rId5" Type="http://schemas.openxmlformats.org/officeDocument/2006/relationships/oleObject" Target="../embeddings/Microsoft_Equation41.bin"/><Relationship Id="rId6" Type="http://schemas.openxmlformats.org/officeDocument/2006/relationships/oleObject" Target="../embeddings/Microsoft_Equation42.bin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49.bin"/><Relationship Id="rId12" Type="http://schemas.openxmlformats.org/officeDocument/2006/relationships/oleObject" Target="../embeddings/Microsoft_Equation50.bin"/><Relationship Id="rId13" Type="http://schemas.openxmlformats.org/officeDocument/2006/relationships/oleObject" Target="../embeddings/oleObject14.bin"/><Relationship Id="rId14" Type="http://schemas.openxmlformats.org/officeDocument/2006/relationships/oleObject" Target="../embeddings/oleObject15.bin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oleObject13.bin"/><Relationship Id="rId5" Type="http://schemas.openxmlformats.org/officeDocument/2006/relationships/oleObject" Target="../embeddings/Microsoft_Equation43.bin"/><Relationship Id="rId6" Type="http://schemas.openxmlformats.org/officeDocument/2006/relationships/oleObject" Target="../embeddings/Microsoft_Equation44.bin"/><Relationship Id="rId7" Type="http://schemas.openxmlformats.org/officeDocument/2006/relationships/oleObject" Target="../embeddings/Microsoft_Equation45.bin"/><Relationship Id="rId8" Type="http://schemas.openxmlformats.org/officeDocument/2006/relationships/oleObject" Target="../embeddings/Microsoft_Equation46.bin"/><Relationship Id="rId9" Type="http://schemas.openxmlformats.org/officeDocument/2006/relationships/oleObject" Target="../embeddings/Microsoft_Equation47.bin"/><Relationship Id="rId10" Type="http://schemas.openxmlformats.org/officeDocument/2006/relationships/oleObject" Target="../embeddings/Microsoft_Equation4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Equation1.bin"/><Relationship Id="rId5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Microsoft_Equation51.bin"/><Relationship Id="rId5" Type="http://schemas.openxmlformats.org/officeDocument/2006/relationships/oleObject" Target="../embeddings/oleObject16.bin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Microsoft_Equation52.bin"/><Relationship Id="rId5" Type="http://schemas.openxmlformats.org/officeDocument/2006/relationships/oleObject" Target="../embeddings/Microsoft_Equation53.bin"/><Relationship Id="rId6" Type="http://schemas.openxmlformats.org/officeDocument/2006/relationships/oleObject" Target="../embeddings/Microsoft_Equation54.bin"/><Relationship Id="rId7" Type="http://schemas.openxmlformats.org/officeDocument/2006/relationships/oleObject" Target="../embeddings/Microsoft_Equation55.bin"/><Relationship Id="rId8" Type="http://schemas.openxmlformats.org/officeDocument/2006/relationships/oleObject" Target="../embeddings/oleObject17.bin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Microsoft_Equation56.bin"/><Relationship Id="rId5" Type="http://schemas.openxmlformats.org/officeDocument/2006/relationships/oleObject" Target="../embeddings/Microsoft_Equation57.bin"/><Relationship Id="rId6" Type="http://schemas.openxmlformats.org/officeDocument/2006/relationships/oleObject" Target="../embeddings/oleObject18.bin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4" Type="http://schemas.openxmlformats.org/officeDocument/2006/relationships/oleObject" Target="../embeddings/Microsoft_Equation58.bin"/><Relationship Id="rId5" Type="http://schemas.openxmlformats.org/officeDocument/2006/relationships/oleObject" Target="../embeddings/oleObject19.bin"/><Relationship Id="rId1" Type="http://schemas.openxmlformats.org/officeDocument/2006/relationships/vmlDrawing" Target="../drawings/vmlDrawing24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oleObject" Target="../embeddings/Microsoft_Equation59.bin"/><Relationship Id="rId5" Type="http://schemas.openxmlformats.org/officeDocument/2006/relationships/oleObject" Target="../embeddings/oleObject20.bin"/><Relationship Id="rId1" Type="http://schemas.openxmlformats.org/officeDocument/2006/relationships/vmlDrawing" Target="../drawings/vmlDrawing25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4" Type="http://schemas.openxmlformats.org/officeDocument/2006/relationships/oleObject" Target="../embeddings/Microsoft_Equation60.bin"/><Relationship Id="rId5" Type="http://schemas.openxmlformats.org/officeDocument/2006/relationships/oleObject" Target="../embeddings/oleObject21.bin"/><Relationship Id="rId1" Type="http://schemas.openxmlformats.org/officeDocument/2006/relationships/vmlDrawing" Target="../drawings/vmlDrawing26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Microsoft_Equation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4" Type="http://schemas.openxmlformats.org/officeDocument/2006/relationships/oleObject" Target="../embeddings/oleObject22.bin"/><Relationship Id="rId1" Type="http://schemas.openxmlformats.org/officeDocument/2006/relationships/vmlDrawing" Target="../drawings/vmlDrawing27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51855" y="1291825"/>
            <a:ext cx="8845550" cy="1871611"/>
            <a:chOff x="537740" y="1430623"/>
            <a:chExt cx="11056935" cy="2339514"/>
          </a:xfrm>
        </p:grpSpPr>
        <p:pic>
          <p:nvPicPr>
            <p:cNvPr id="2" name="Picture 1" descr="albert-einstein-young-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7740" y="1430623"/>
              <a:ext cx="1587500" cy="2324100"/>
            </a:xfrm>
            <a:prstGeom prst="rect">
              <a:avLst/>
            </a:prstGeom>
          </p:spPr>
        </p:pic>
        <p:pic>
          <p:nvPicPr>
            <p:cNvPr id="3" name="Picture 2" descr="albert-einstein(2)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20869" y="1432305"/>
              <a:ext cx="1780642" cy="2322576"/>
            </a:xfrm>
            <a:prstGeom prst="rect">
              <a:avLst/>
            </a:prstGeom>
          </p:spPr>
        </p:pic>
        <p:pic>
          <p:nvPicPr>
            <p:cNvPr id="4" name="Picture 3" descr="Einstein_(3)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89252" y="1435430"/>
              <a:ext cx="1645751" cy="2322576"/>
            </a:xfrm>
            <a:prstGeom prst="rect">
              <a:avLst/>
            </a:prstGeom>
          </p:spPr>
        </p:pic>
        <p:pic>
          <p:nvPicPr>
            <p:cNvPr id="5" name="Picture 4" descr="AlbertEinstein(4)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22313" y="1445491"/>
              <a:ext cx="1901990" cy="2322575"/>
            </a:xfrm>
            <a:prstGeom prst="rect">
              <a:avLst/>
            </a:prstGeom>
          </p:spPr>
        </p:pic>
        <p:pic>
          <p:nvPicPr>
            <p:cNvPr id="6" name="Picture 5" descr="Albert_Einstein_(5)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419338" y="1444769"/>
              <a:ext cx="2322576" cy="2322575"/>
            </a:xfrm>
            <a:prstGeom prst="rect">
              <a:avLst/>
            </a:prstGeom>
          </p:spPr>
        </p:pic>
        <p:pic>
          <p:nvPicPr>
            <p:cNvPr id="7" name="Picture 6" descr="Einstein_(6)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29102" y="1447562"/>
              <a:ext cx="1865573" cy="2322575"/>
            </a:xfrm>
            <a:prstGeom prst="rect">
              <a:avLst/>
            </a:prstGeom>
          </p:spPr>
        </p:pic>
      </p:grp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1965" y="5105400"/>
            <a:ext cx="457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4</a:t>
            </a:r>
            <a:r>
              <a:rPr lang="en-US" sz="2400" dirty="0" smtClean="0">
                <a:latin typeface="Calibri" charset="0"/>
              </a:rPr>
              <a:t>/</a:t>
            </a:r>
            <a:r>
              <a:rPr lang="en-US" dirty="0">
                <a:latin typeface="Calibri" charset="0"/>
              </a:rPr>
              <a:t>7</a:t>
            </a:r>
            <a:r>
              <a:rPr lang="en-US" sz="2400" dirty="0" smtClean="0">
                <a:latin typeface="Calibri" charset="0"/>
              </a:rPr>
              <a:t> Day </a:t>
            </a:r>
            <a:r>
              <a:rPr lang="en-US" dirty="0" smtClean="0">
                <a:latin typeface="Calibri" charset="0"/>
              </a:rPr>
              <a:t>21</a:t>
            </a:r>
            <a:r>
              <a:rPr lang="en-US" sz="2400" dirty="0" smtClean="0">
                <a:latin typeface="Calibri" charset="0"/>
              </a:rPr>
              <a:t>: </a:t>
            </a:r>
            <a:endParaRPr lang="en-US" sz="2400" dirty="0">
              <a:latin typeface="Calibri" charset="0"/>
            </a:endParaRPr>
          </a:p>
          <a:p>
            <a:r>
              <a:rPr lang="en-US" sz="2400" dirty="0">
                <a:latin typeface="Calibri" charset="0"/>
              </a:rPr>
              <a:t>Questions? </a:t>
            </a:r>
            <a:endParaRPr lang="en-US" sz="2400" dirty="0" smtClean="0">
              <a:latin typeface="Calibri" charset="0"/>
            </a:endParaRPr>
          </a:p>
          <a:p>
            <a:r>
              <a:rPr lang="en-US" sz="2400" dirty="0" smtClean="0">
                <a:latin typeface="Calibri" charset="0"/>
              </a:rPr>
              <a:t>Infinite/finite square well</a:t>
            </a:r>
            <a:endParaRPr lang="en-US" dirty="0" smtClean="0">
              <a:latin typeface="Calibri" charset="0"/>
            </a:endParaRPr>
          </a:p>
          <a:p>
            <a:r>
              <a:rPr lang="en-US" dirty="0" smtClean="0">
                <a:latin typeface="Calibri" charset="0"/>
              </a:rPr>
              <a:t>Quantum tunneling</a:t>
            </a:r>
            <a:endParaRPr lang="en-US" sz="2400" dirty="0" smtClean="0">
              <a:latin typeface="Calibri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453840" y="5105400"/>
            <a:ext cx="457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dirty="0" smtClean="0">
                <a:latin typeface="Calibri" charset="0"/>
              </a:rPr>
              <a:t>Next Week</a:t>
            </a:r>
            <a:r>
              <a:rPr lang="en-US" sz="2400" dirty="0" smtClean="0">
                <a:latin typeface="Calibri" charset="0"/>
              </a:rPr>
              <a:t>:</a:t>
            </a:r>
          </a:p>
          <a:p>
            <a:pPr algn="r"/>
            <a:r>
              <a:rPr lang="en-US" dirty="0" smtClean="0">
                <a:latin typeface="Calibri" charset="0"/>
              </a:rPr>
              <a:t>Tunneling</a:t>
            </a:r>
          </a:p>
          <a:p>
            <a:pPr algn="r"/>
            <a:r>
              <a:rPr lang="en-US" dirty="0" smtClean="0">
                <a:latin typeface="Calibri" charset="0"/>
              </a:rPr>
              <a:t>Alpha-decay and radioactivity</a:t>
            </a:r>
          </a:p>
          <a:p>
            <a:pPr algn="r"/>
            <a:r>
              <a:rPr lang="en-US" dirty="0" smtClean="0">
                <a:latin typeface="Calibri" charset="0"/>
              </a:rPr>
              <a:t>Scanning Tunneling Microscopes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971997" y="107950"/>
            <a:ext cx="49888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PH300 </a:t>
            </a:r>
            <a:r>
              <a:rPr lang="en-US" sz="2800" dirty="0">
                <a:latin typeface="Comic Sans MS" pitchFamily="66" charset="0"/>
              </a:rPr>
              <a:t>Modern </a:t>
            </a:r>
            <a:r>
              <a:rPr lang="en-US" sz="2800" dirty="0" smtClean="0">
                <a:latin typeface="Comic Sans MS" pitchFamily="66" charset="0"/>
              </a:rPr>
              <a:t>Physics SP11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3142692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“The most incomprehensible thing about the world is that it is comprehensible.”– </a:t>
            </a:r>
            <a:r>
              <a:rPr lang="en-US" b="1" dirty="0" smtClean="0"/>
              <a:t>Albert Einstein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1023938" y="1668267"/>
            <a:ext cx="898525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1733550" y="21066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869950" y="21177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046538" y="1330325"/>
            <a:ext cx="2389187" cy="1755775"/>
            <a:chOff x="2501" y="923"/>
            <a:chExt cx="1505" cy="1106"/>
          </a:xfrm>
        </p:grpSpPr>
        <p:sp>
          <p:nvSpPr>
            <p:cNvPr id="38929" name="Line 6"/>
            <p:cNvSpPr>
              <a:spLocks noChangeShapeType="1"/>
            </p:cNvSpPr>
            <p:nvPr/>
          </p:nvSpPr>
          <p:spPr bwMode="auto">
            <a:xfrm>
              <a:off x="3414" y="1094"/>
              <a:ext cx="7" cy="6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0" name="Line 7"/>
            <p:cNvSpPr>
              <a:spLocks noChangeShapeType="1"/>
            </p:cNvSpPr>
            <p:nvPr/>
          </p:nvSpPr>
          <p:spPr bwMode="auto">
            <a:xfrm>
              <a:off x="3103" y="1087"/>
              <a:ext cx="3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1" name="Line 8"/>
            <p:cNvSpPr>
              <a:spLocks noChangeShapeType="1"/>
            </p:cNvSpPr>
            <p:nvPr/>
          </p:nvSpPr>
          <p:spPr bwMode="auto">
            <a:xfrm>
              <a:off x="3698" y="1082"/>
              <a:ext cx="14" cy="6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2" name="Line 9"/>
            <p:cNvSpPr>
              <a:spLocks noChangeShapeType="1"/>
            </p:cNvSpPr>
            <p:nvPr/>
          </p:nvSpPr>
          <p:spPr bwMode="auto">
            <a:xfrm>
              <a:off x="3696" y="1085"/>
              <a:ext cx="3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3" name="Line 10"/>
            <p:cNvSpPr>
              <a:spLocks noChangeShapeType="1"/>
            </p:cNvSpPr>
            <p:nvPr/>
          </p:nvSpPr>
          <p:spPr bwMode="auto">
            <a:xfrm>
              <a:off x="3434" y="1742"/>
              <a:ext cx="2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4" name="Text Box 11"/>
            <p:cNvSpPr txBox="1">
              <a:spLocks noChangeArrowheads="1"/>
            </p:cNvSpPr>
            <p:nvPr/>
          </p:nvSpPr>
          <p:spPr bwMode="auto">
            <a:xfrm>
              <a:off x="2912" y="1574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 eV</a:t>
              </a:r>
            </a:p>
          </p:txBody>
        </p:sp>
        <p:sp>
          <p:nvSpPr>
            <p:cNvPr id="38935" name="Text Box 12"/>
            <p:cNvSpPr txBox="1">
              <a:spLocks noChangeArrowheads="1"/>
            </p:cNvSpPr>
            <p:nvPr/>
          </p:nvSpPr>
          <p:spPr bwMode="auto">
            <a:xfrm>
              <a:off x="3290" y="1741"/>
              <a:ext cx="5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    L</a:t>
              </a:r>
            </a:p>
          </p:txBody>
        </p:sp>
        <p:sp>
          <p:nvSpPr>
            <p:cNvPr id="38936" name="Text Box 13"/>
            <p:cNvSpPr txBox="1">
              <a:spLocks noChangeArrowheads="1"/>
            </p:cNvSpPr>
            <p:nvPr/>
          </p:nvSpPr>
          <p:spPr bwMode="auto">
            <a:xfrm>
              <a:off x="2501" y="923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4.7 eV</a:t>
              </a:r>
            </a:p>
          </p:txBody>
        </p:sp>
      </p:grpSp>
      <p:sp>
        <p:nvSpPr>
          <p:cNvPr id="38919" name="Line 14"/>
          <p:cNvSpPr>
            <a:spLocks noChangeShapeType="1"/>
          </p:cNvSpPr>
          <p:nvPr/>
        </p:nvSpPr>
        <p:spPr bwMode="auto">
          <a:xfrm>
            <a:off x="3978275" y="1182688"/>
            <a:ext cx="7938" cy="180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0" name="Text Box 15"/>
          <p:cNvSpPr txBox="1">
            <a:spLocks noChangeArrowheads="1"/>
          </p:cNvSpPr>
          <p:nvPr/>
        </p:nvSpPr>
        <p:spPr bwMode="auto">
          <a:xfrm rot="-5400000">
            <a:off x="3155950" y="1758950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Energy</a:t>
            </a:r>
          </a:p>
        </p:txBody>
      </p:sp>
      <p:sp>
        <p:nvSpPr>
          <p:cNvPr id="38921" name="Line 16"/>
          <p:cNvSpPr>
            <a:spLocks noChangeShapeType="1"/>
          </p:cNvSpPr>
          <p:nvPr/>
        </p:nvSpPr>
        <p:spPr bwMode="auto">
          <a:xfrm flipV="1">
            <a:off x="3984625" y="3006725"/>
            <a:ext cx="359886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2" name="Text Box 17"/>
          <p:cNvSpPr txBox="1">
            <a:spLocks noChangeArrowheads="1"/>
          </p:cNvSpPr>
          <p:nvPr/>
        </p:nvSpPr>
        <p:spPr bwMode="auto">
          <a:xfrm>
            <a:off x="7620000" y="280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38923" name="Text Box 18"/>
          <p:cNvSpPr txBox="1">
            <a:spLocks noChangeArrowheads="1"/>
          </p:cNvSpPr>
          <p:nvPr/>
        </p:nvSpPr>
        <p:spPr bwMode="auto">
          <a:xfrm>
            <a:off x="742950" y="2640013"/>
            <a:ext cx="27257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x&lt;0, V(x) = 4.7 eV</a:t>
            </a:r>
          </a:p>
          <a:p>
            <a:r>
              <a:rPr lang="en-US"/>
              <a:t>x&gt; L, V(x) = 4.7 eV</a:t>
            </a:r>
          </a:p>
          <a:p>
            <a:r>
              <a:rPr lang="en-US"/>
              <a:t>0&lt;x&lt;L, V(x) =0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77813" y="3998913"/>
            <a:ext cx="86741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dirty="0"/>
              <a:t>How to solve? </a:t>
            </a:r>
          </a:p>
          <a:p>
            <a:pPr marL="342900" indent="-342900">
              <a:buFont typeface="Arial" charset="0"/>
              <a:buNone/>
            </a:pPr>
            <a:r>
              <a:rPr lang="en-US" b="1" dirty="0"/>
              <a:t>1.</a:t>
            </a:r>
            <a:r>
              <a:rPr lang="en-US" b="1" dirty="0" smtClean="0"/>
              <a:t> Mindless mathematical </a:t>
            </a:r>
            <a:r>
              <a:rPr lang="en-US" b="1" dirty="0"/>
              <a:t>approach:</a:t>
            </a:r>
            <a:r>
              <a:rPr lang="en-US" dirty="0"/>
              <a:t> </a:t>
            </a:r>
          </a:p>
          <a:p>
            <a:pPr marL="342900" indent="-342900">
              <a:buFont typeface="Arial" charset="0"/>
              <a:buNone/>
            </a:pPr>
            <a:r>
              <a:rPr lang="en-US" dirty="0" smtClean="0"/>
              <a:t>	Find </a:t>
            </a:r>
            <a:r>
              <a:rPr lang="en-US" dirty="0" err="1" smtClean="0"/>
              <a:t>ψ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in each region, make solutions match at boundaries, normalize.</a:t>
            </a:r>
          </a:p>
          <a:p>
            <a:pPr marL="342900" indent="-342900"/>
            <a:r>
              <a:rPr lang="en-US" dirty="0" smtClean="0">
                <a:sym typeface="Symbol" charset="2"/>
              </a:rPr>
              <a:t>	</a:t>
            </a:r>
          </a:p>
          <a:p>
            <a:pPr marL="342900" indent="-342900"/>
            <a:r>
              <a:rPr lang="en-US" dirty="0" smtClean="0">
                <a:sym typeface="Symbol" charset="2"/>
              </a:rPr>
              <a:t>	Works</a:t>
            </a:r>
            <a:r>
              <a:rPr lang="en-US" dirty="0">
                <a:sym typeface="Symbol" charset="2"/>
              </a:rPr>
              <a:t>, but bunch of math.</a:t>
            </a:r>
          </a:p>
        </p:txBody>
      </p:sp>
      <p:sp>
        <p:nvSpPr>
          <p:cNvPr id="38925" name="Line 20"/>
          <p:cNvSpPr>
            <a:spLocks noChangeShapeType="1"/>
          </p:cNvSpPr>
          <p:nvPr/>
        </p:nvSpPr>
        <p:spPr bwMode="auto">
          <a:xfrm>
            <a:off x="1022350" y="1925638"/>
            <a:ext cx="11113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6" name="Line 21"/>
          <p:cNvSpPr>
            <a:spLocks noChangeShapeType="1"/>
          </p:cNvSpPr>
          <p:nvPr/>
        </p:nvSpPr>
        <p:spPr bwMode="auto">
          <a:xfrm>
            <a:off x="1925638" y="1968500"/>
            <a:ext cx="11112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7" name="Line 22"/>
          <p:cNvSpPr>
            <a:spLocks noChangeShapeType="1"/>
          </p:cNvSpPr>
          <p:nvPr/>
        </p:nvSpPr>
        <p:spPr bwMode="auto">
          <a:xfrm>
            <a:off x="762000" y="2144713"/>
            <a:ext cx="155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8" name="Text Box 23"/>
          <p:cNvSpPr txBox="1">
            <a:spLocks noChangeArrowheads="1"/>
          </p:cNvSpPr>
          <p:nvPr/>
        </p:nvSpPr>
        <p:spPr bwMode="auto">
          <a:xfrm>
            <a:off x="2171700" y="2020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593725" y="0"/>
          <a:ext cx="5489575" cy="1076325"/>
        </p:xfrm>
        <a:graphic>
          <a:graphicData uri="http://schemas.openxmlformats.org/presentationml/2006/ole">
            <p:oleObj spid="_x0000_s135170" name="Equation" r:id="rId4" imgW="2133997" imgH="41949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66688" y="1598613"/>
            <a:ext cx="89646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/>
              <a:t>2. Clever</a:t>
            </a:r>
            <a:r>
              <a:rPr lang="en-US" b="1" dirty="0" smtClean="0"/>
              <a:t> approach</a:t>
            </a:r>
            <a:r>
              <a:rPr lang="en-US" b="1" dirty="0"/>
              <a:t>: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Reasoning to simplify how to solve. </a:t>
            </a:r>
          </a:p>
          <a:p>
            <a:pPr lvl="1"/>
            <a:r>
              <a:rPr lang="en-US" dirty="0"/>
              <a:t>Electron energy not much more than ~</a:t>
            </a:r>
            <a:r>
              <a:rPr lang="en-US" dirty="0" err="1"/>
              <a:t>kT</a:t>
            </a:r>
            <a:r>
              <a:rPr lang="en-US" dirty="0"/>
              <a:t>=0.025 eV.  </a:t>
            </a:r>
          </a:p>
          <a:p>
            <a:pPr lvl="1"/>
            <a:r>
              <a:rPr lang="en-US" dirty="0"/>
              <a:t>Where is electron likely to be?  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005138" y="439738"/>
            <a:ext cx="42592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mathematically</a:t>
            </a:r>
          </a:p>
          <a:p>
            <a:r>
              <a:rPr lang="en-US"/>
              <a:t>V(x) = 4.7 eV  for x&lt;0 and x&gt;L</a:t>
            </a:r>
          </a:p>
          <a:p>
            <a:r>
              <a:rPr lang="en-US"/>
              <a:t>V(x) = 0 eV  for  0&gt;x&lt;L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1882775" y="407988"/>
            <a:ext cx="11113" cy="1030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1389063" y="396875"/>
            <a:ext cx="49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2333625" y="388938"/>
            <a:ext cx="22225" cy="1017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2330450" y="393700"/>
            <a:ext cx="49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1914525" y="1436688"/>
            <a:ext cx="446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815975" y="115252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eV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685925" y="-106363"/>
            <a:ext cx="862013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   L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830263" y="176213"/>
            <a:ext cx="1065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4.7 eV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90513" y="3894138"/>
            <a:ext cx="87106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.   </a:t>
            </a:r>
            <a:r>
              <a:rPr lang="en-US" dirty="0">
                <a:solidFill>
                  <a:schemeClr val="accent2"/>
                </a:solidFill>
              </a:rPr>
              <a:t>0.025 eV&lt;&lt; 4.7eV.</a:t>
            </a: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So very small chance (e</a:t>
            </a:r>
            <a:r>
              <a:rPr lang="en-US" baseline="30000" dirty="0">
                <a:solidFill>
                  <a:schemeClr val="accent2"/>
                </a:solidFill>
              </a:rPr>
              <a:t>-4.7/.02</a:t>
            </a:r>
            <a:r>
              <a:rPr lang="en-US" dirty="0">
                <a:solidFill>
                  <a:schemeClr val="accent2"/>
                </a:solidFill>
              </a:rPr>
              <a:t>) an electron could have enough energy get out. 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47650" y="4725988"/>
            <a:ext cx="77097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What does that say about boundary condition on</a:t>
            </a:r>
            <a:r>
              <a:rPr lang="en-US" dirty="0" smtClean="0"/>
              <a:t> </a:t>
            </a:r>
            <a:r>
              <a:rPr lang="en-US" dirty="0" err="1" smtClean="0"/>
              <a:t>ψ</a:t>
            </a:r>
            <a:r>
              <a:rPr lang="en-US" dirty="0" err="1" smtClean="0">
                <a:sym typeface="Symbol" charset="2"/>
              </a:rPr>
              <a:t>(</a:t>
            </a:r>
            <a:r>
              <a:rPr lang="en-US" dirty="0" err="1">
                <a:sym typeface="Symbol" charset="2"/>
              </a:rPr>
              <a:t>x</a:t>
            </a:r>
            <a:r>
              <a:rPr lang="en-US" dirty="0">
                <a:sym typeface="Symbol" charset="2"/>
              </a:rPr>
              <a:t>) ?</a:t>
            </a:r>
            <a:endParaRPr lang="en-US" dirty="0" smtClean="0">
              <a:sym typeface="Symbol" charset="2"/>
            </a:endParaRPr>
          </a:p>
          <a:p>
            <a:pPr marL="457200" indent="-457200">
              <a:buAutoNum type="alphaUcPeriod"/>
            </a:pPr>
            <a:r>
              <a:rPr lang="en-US" dirty="0" err="1" smtClean="0">
                <a:sym typeface="Symbol" charset="2"/>
              </a:rPr>
              <a:t>ψ(</a:t>
            </a:r>
            <a:r>
              <a:rPr lang="en-US" dirty="0" err="1">
                <a:sym typeface="Symbol" charset="2"/>
              </a:rPr>
              <a:t>x</a:t>
            </a:r>
            <a:r>
              <a:rPr lang="en-US" dirty="0">
                <a:sym typeface="Symbol" charset="2"/>
              </a:rPr>
              <a:t>) must be same x&lt;0, 0&lt;x&lt;</a:t>
            </a:r>
            <a:r>
              <a:rPr lang="en-US" dirty="0" err="1">
                <a:sym typeface="Symbol" charset="2"/>
              </a:rPr>
              <a:t>L</a:t>
            </a:r>
            <a:r>
              <a:rPr lang="en-US" dirty="0">
                <a:sym typeface="Symbol" charset="2"/>
              </a:rPr>
              <a:t>, x&gt;</a:t>
            </a:r>
            <a:r>
              <a:rPr lang="en-US" dirty="0" err="1" smtClean="0">
                <a:sym typeface="Symbol" charset="2"/>
              </a:rPr>
              <a:t>L</a:t>
            </a:r>
            <a:r>
              <a:rPr lang="en-US" dirty="0" smtClean="0">
                <a:sym typeface="Symbol" charset="2"/>
              </a:rPr>
              <a:t>  </a:t>
            </a:r>
          </a:p>
          <a:p>
            <a:pPr marL="457200" indent="-457200"/>
            <a:r>
              <a:rPr lang="en-US" dirty="0" err="1">
                <a:sym typeface="Symbol" charset="2"/>
              </a:rPr>
              <a:t>B</a:t>
            </a:r>
            <a:r>
              <a:rPr lang="en-US" dirty="0" smtClean="0">
                <a:sym typeface="Symbol" charset="2"/>
              </a:rPr>
              <a:t>. </a:t>
            </a:r>
            <a:r>
              <a:rPr lang="en-US" dirty="0" err="1" smtClean="0">
                <a:sym typeface="Symbol" charset="2"/>
              </a:rPr>
              <a:t>ψ(</a:t>
            </a:r>
            <a:r>
              <a:rPr lang="en-US" dirty="0" err="1">
                <a:sym typeface="Symbol" charset="2"/>
              </a:rPr>
              <a:t>x</a:t>
            </a:r>
            <a:r>
              <a:rPr lang="en-US" dirty="0">
                <a:sym typeface="Symbol" charset="2"/>
              </a:rPr>
              <a:t>&lt;0</a:t>
            </a:r>
            <a:r>
              <a:rPr lang="en-US" dirty="0" smtClean="0">
                <a:sym typeface="Symbol" charset="2"/>
              </a:rPr>
              <a:t>) ~ 0</a:t>
            </a:r>
            <a:r>
              <a:rPr lang="en-US" dirty="0">
                <a:sym typeface="Symbol" charset="2"/>
              </a:rPr>
              <a:t>,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ψ(</a:t>
            </a:r>
            <a:r>
              <a:rPr lang="en-US" dirty="0" err="1">
                <a:sym typeface="Symbol" charset="2"/>
              </a:rPr>
              <a:t>x</a:t>
            </a:r>
            <a:r>
              <a:rPr lang="en-US" dirty="0">
                <a:sym typeface="Symbol" charset="2"/>
              </a:rPr>
              <a:t>&gt;</a:t>
            </a:r>
            <a:r>
              <a:rPr lang="en-US" dirty="0" smtClean="0">
                <a:sym typeface="Symbol" charset="2"/>
              </a:rPr>
              <a:t>0) ≥ 0    </a:t>
            </a:r>
          </a:p>
          <a:p>
            <a:r>
              <a:rPr lang="en-US" dirty="0" err="1">
                <a:sym typeface="Symbol" charset="2"/>
              </a:rPr>
              <a:t>C</a:t>
            </a:r>
            <a:r>
              <a:rPr lang="en-US" dirty="0" smtClean="0">
                <a:sym typeface="Symbol" charset="2"/>
              </a:rPr>
              <a:t>. </a:t>
            </a:r>
            <a:r>
              <a:rPr lang="en-US" dirty="0" err="1" smtClean="0">
                <a:sym typeface="Symbol" charset="2"/>
              </a:rPr>
              <a:t>ψ(</a:t>
            </a:r>
            <a:r>
              <a:rPr lang="en-US" dirty="0" err="1">
                <a:sym typeface="Symbol" charset="2"/>
              </a:rPr>
              <a:t>x</a:t>
            </a:r>
            <a:r>
              <a:rPr lang="en-US" dirty="0">
                <a:sym typeface="Symbol" charset="2"/>
              </a:rPr>
              <a:t>) </a:t>
            </a:r>
            <a:r>
              <a:rPr lang="en-US" dirty="0" smtClean="0">
                <a:sym typeface="Symbol" charset="2"/>
              </a:rPr>
              <a:t>~ 0 </a:t>
            </a:r>
            <a:r>
              <a:rPr lang="en-US" dirty="0">
                <a:sym typeface="Symbol" charset="2"/>
              </a:rPr>
              <a:t>except for 0&lt;x&lt;</a:t>
            </a:r>
            <a:r>
              <a:rPr lang="en-US" dirty="0" err="1">
                <a:sym typeface="Symbol" charset="2"/>
              </a:rPr>
              <a:t>L</a:t>
            </a:r>
            <a:r>
              <a:rPr lang="en-US" dirty="0">
                <a:sym typeface="Symbol" charset="2"/>
              </a:rPr>
              <a:t> 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965200" y="6213475"/>
            <a:ext cx="1121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Ans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dirty="0" err="1">
                <a:solidFill>
                  <a:schemeClr val="accent2"/>
                </a:solidFill>
              </a:rPr>
              <a:t>C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175108" y="3484223"/>
            <a:ext cx="87324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. </a:t>
            </a:r>
            <a:r>
              <a:rPr lang="en-US" dirty="0"/>
              <a:t>zero </a:t>
            </a:r>
            <a:r>
              <a:rPr lang="en-US" dirty="0" smtClean="0"/>
              <a:t>chance     </a:t>
            </a:r>
            <a:r>
              <a:rPr lang="en-US" dirty="0" err="1" smtClean="0"/>
              <a:t>B</a:t>
            </a:r>
            <a:r>
              <a:rPr lang="en-US" dirty="0" smtClean="0"/>
              <a:t>. </a:t>
            </a:r>
            <a:r>
              <a:rPr lang="en-US" dirty="0"/>
              <a:t>very small chance,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dirty="0" smtClean="0"/>
              <a:t>. </a:t>
            </a:r>
            <a:r>
              <a:rPr lang="en-US" dirty="0"/>
              <a:t>small, </a:t>
            </a:r>
            <a:r>
              <a:rPr lang="en-US" dirty="0" smtClean="0"/>
              <a:t>     </a:t>
            </a:r>
            <a:r>
              <a:rPr lang="en-US" dirty="0" err="1" smtClean="0"/>
              <a:t>D</a:t>
            </a:r>
            <a:r>
              <a:rPr lang="en-US" dirty="0" smtClean="0"/>
              <a:t>. </a:t>
            </a:r>
            <a:r>
              <a:rPr lang="en-US" dirty="0"/>
              <a:t>likely  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3118136"/>
            <a:ext cx="61893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114300" lvl="1"/>
            <a:r>
              <a:rPr lang="en-US" dirty="0"/>
              <a:t>What is</a:t>
            </a:r>
            <a:r>
              <a:rPr lang="en-US" dirty="0" smtClean="0"/>
              <a:t> the chance </a:t>
            </a:r>
            <a:r>
              <a:rPr lang="en-US" dirty="0"/>
              <a:t>it will be outside of well?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/>
      <p:bldP spid="16398" grpId="0" build="p" autoUpdateAnimBg="0"/>
      <p:bldP spid="16399" grpId="0" build="p" autoUpdateAnimBg="0"/>
      <p:bldP spid="1640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Line 2"/>
          <p:cNvSpPr>
            <a:spLocks noChangeShapeType="1"/>
          </p:cNvSpPr>
          <p:nvPr/>
        </p:nvSpPr>
        <p:spPr bwMode="auto">
          <a:xfrm flipH="1">
            <a:off x="1339850" y="1296988"/>
            <a:ext cx="1588" cy="1746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Line 3"/>
          <p:cNvSpPr>
            <a:spLocks noChangeShapeType="1"/>
          </p:cNvSpPr>
          <p:nvPr/>
        </p:nvSpPr>
        <p:spPr bwMode="auto">
          <a:xfrm>
            <a:off x="3419475" y="1387475"/>
            <a:ext cx="22225" cy="1700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3" name="Line 4"/>
          <p:cNvSpPr>
            <a:spLocks noChangeShapeType="1"/>
          </p:cNvSpPr>
          <p:nvPr/>
        </p:nvSpPr>
        <p:spPr bwMode="auto">
          <a:xfrm>
            <a:off x="1358900" y="3030538"/>
            <a:ext cx="2078038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122238" y="26638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</a:t>
            </a:r>
          </a:p>
        </p:txBody>
      </p:sp>
      <p:sp>
        <p:nvSpPr>
          <p:cNvPr id="43015" name="Line 6"/>
          <p:cNvSpPr>
            <a:spLocks noChangeShapeType="1"/>
          </p:cNvSpPr>
          <p:nvPr/>
        </p:nvSpPr>
        <p:spPr bwMode="auto">
          <a:xfrm>
            <a:off x="635000" y="1216025"/>
            <a:ext cx="7938" cy="180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6" name="Text Box 7"/>
          <p:cNvSpPr txBox="1">
            <a:spLocks noChangeArrowheads="1"/>
          </p:cNvSpPr>
          <p:nvPr/>
        </p:nvSpPr>
        <p:spPr bwMode="auto">
          <a:xfrm rot="-5400000">
            <a:off x="-185737" y="179387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Energy</a:t>
            </a:r>
          </a:p>
        </p:txBody>
      </p:sp>
      <p:sp>
        <p:nvSpPr>
          <p:cNvPr id="43017" name="Line 8"/>
          <p:cNvSpPr>
            <a:spLocks noChangeShapeType="1"/>
          </p:cNvSpPr>
          <p:nvPr/>
        </p:nvSpPr>
        <p:spPr bwMode="auto">
          <a:xfrm flipV="1">
            <a:off x="641350" y="3040063"/>
            <a:ext cx="359886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4276725" y="28336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702175" y="1165225"/>
          <a:ext cx="3660775" cy="1077913"/>
        </p:xfrm>
        <a:graphic>
          <a:graphicData uri="http://schemas.openxmlformats.org/presentationml/2006/ole">
            <p:oleObj spid="_x0000_s139266" name="Equation" r:id="rId4" imgW="1422797" imgH="419497" progId="Equation.DSMT4">
              <p:embed/>
            </p:oleObj>
          </a:graphicData>
        </a:graphic>
      </p:graphicFrame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720725" y="0"/>
            <a:ext cx="27257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x&lt;0, V(x) ~ infinite</a:t>
            </a:r>
          </a:p>
          <a:p>
            <a:r>
              <a:rPr lang="en-US"/>
              <a:t>x&gt; L, V(x) ~ infinite</a:t>
            </a:r>
          </a:p>
          <a:p>
            <a:r>
              <a:rPr lang="en-US"/>
              <a:t>0&lt;x&lt;L, V(x) =0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214438" y="30083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3273425" y="30194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766763" y="1222375"/>
            <a:ext cx="550862" cy="18065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3441700" y="1398588"/>
            <a:ext cx="550863" cy="16287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4557713" y="142875"/>
            <a:ext cx="34522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Clever approach means</a:t>
            </a:r>
          </a:p>
          <a:p>
            <a:r>
              <a:rPr lang="en-US" dirty="0" smtClean="0"/>
              <a:t> </a:t>
            </a:r>
            <a:r>
              <a:rPr lang="en-US" dirty="0"/>
              <a:t>just </a:t>
            </a:r>
            <a:r>
              <a:rPr lang="en-US" dirty="0" smtClean="0"/>
              <a:t>have </a:t>
            </a:r>
            <a:r>
              <a:rPr lang="en-US" dirty="0"/>
              <a:t>to</a:t>
            </a:r>
            <a:r>
              <a:rPr lang="en-US" dirty="0" smtClean="0"/>
              <a:t> solve:</a:t>
            </a:r>
            <a:endParaRPr lang="en-US" dirty="0"/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5119688" y="2379663"/>
            <a:ext cx="36706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with boundary conditions,</a:t>
            </a:r>
            <a:endParaRPr lang="en-US" dirty="0" smtClean="0"/>
          </a:p>
          <a:p>
            <a:r>
              <a:rPr lang="en-US" dirty="0" smtClean="0">
                <a:sym typeface="Symbol" charset="2"/>
              </a:rPr>
              <a:t>ψ(</a:t>
            </a:r>
            <a:r>
              <a:rPr lang="en-US" dirty="0">
                <a:sym typeface="Symbol" charset="2"/>
              </a:rPr>
              <a:t>0)</a:t>
            </a:r>
            <a:r>
              <a:rPr lang="en-US" dirty="0" smtClean="0">
                <a:sym typeface="Symbol" charset="2"/>
              </a:rPr>
              <a:t>=</a:t>
            </a:r>
            <a:r>
              <a:rPr lang="en-US" dirty="0" err="1" smtClean="0">
                <a:sym typeface="Symbol" charset="2"/>
              </a:rPr>
              <a:t>ψ(</a:t>
            </a:r>
            <a:r>
              <a:rPr lang="en-US" dirty="0" err="1">
                <a:sym typeface="Symbol" charset="2"/>
              </a:rPr>
              <a:t>L</a:t>
            </a:r>
            <a:r>
              <a:rPr lang="en-US" dirty="0">
                <a:sym typeface="Symbol" charset="2"/>
              </a:rPr>
              <a:t>) =0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590550" y="3635375"/>
            <a:ext cx="60521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olution </a:t>
            </a:r>
            <a:r>
              <a:rPr lang="en-US" dirty="0"/>
              <a:t>a lot like microwave &amp; guitar string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Text Box 2"/>
          <p:cNvSpPr txBox="1">
            <a:spLocks noChangeArrowheads="1"/>
          </p:cNvSpPr>
          <p:nvPr/>
        </p:nvSpPr>
        <p:spPr bwMode="auto">
          <a:xfrm>
            <a:off x="188913" y="1838325"/>
            <a:ext cx="391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functional form of solution: </a:t>
            </a: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4113213" y="1844675"/>
          <a:ext cx="4152900" cy="496888"/>
        </p:xfrm>
        <a:graphic>
          <a:graphicData uri="http://schemas.openxmlformats.org/presentationml/2006/ole">
            <p:oleObj spid="_x0000_s141314" name="Equation" r:id="rId4" imgW="1702197" imgH="203597" progId="Equation.3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8463" y="101600"/>
            <a:ext cx="2476500" cy="1508125"/>
            <a:chOff x="65" y="0"/>
            <a:chExt cx="1560" cy="950"/>
          </a:xfrm>
        </p:grpSpPr>
        <p:sp>
          <p:nvSpPr>
            <p:cNvPr id="45085" name="Line 5"/>
            <p:cNvSpPr>
              <a:spLocks noChangeShapeType="1"/>
            </p:cNvSpPr>
            <p:nvPr/>
          </p:nvSpPr>
          <p:spPr bwMode="auto">
            <a:xfrm>
              <a:off x="624" y="143"/>
              <a:ext cx="2" cy="5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86" name="Line 6"/>
            <p:cNvSpPr>
              <a:spLocks noChangeShapeType="1"/>
            </p:cNvSpPr>
            <p:nvPr/>
          </p:nvSpPr>
          <p:spPr bwMode="auto">
            <a:xfrm flipH="1">
              <a:off x="1392" y="130"/>
              <a:ext cx="13" cy="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87" name="Line 7"/>
            <p:cNvSpPr>
              <a:spLocks noChangeShapeType="1"/>
            </p:cNvSpPr>
            <p:nvPr/>
          </p:nvSpPr>
          <p:spPr bwMode="auto">
            <a:xfrm>
              <a:off x="619" y="711"/>
              <a:ext cx="772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88" name="Text Box 8"/>
            <p:cNvSpPr txBox="1">
              <a:spLocks noChangeArrowheads="1"/>
            </p:cNvSpPr>
            <p:nvPr/>
          </p:nvSpPr>
          <p:spPr bwMode="auto">
            <a:xfrm>
              <a:off x="65" y="564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 eV</a:t>
              </a:r>
            </a:p>
          </p:txBody>
        </p:sp>
        <p:sp>
          <p:nvSpPr>
            <p:cNvPr id="45089" name="Text Box 9"/>
            <p:cNvSpPr txBox="1">
              <a:spLocks noChangeArrowheads="1"/>
            </p:cNvSpPr>
            <p:nvPr/>
          </p:nvSpPr>
          <p:spPr bwMode="auto">
            <a:xfrm>
              <a:off x="495" y="662"/>
              <a:ext cx="10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             L</a:t>
              </a:r>
            </a:p>
          </p:txBody>
        </p:sp>
        <p:sp>
          <p:nvSpPr>
            <p:cNvPr id="45090" name="Rectangle 10"/>
            <p:cNvSpPr>
              <a:spLocks noChangeArrowheads="1"/>
            </p:cNvSpPr>
            <p:nvPr/>
          </p:nvSpPr>
          <p:spPr bwMode="auto">
            <a:xfrm>
              <a:off x="396" y="0"/>
              <a:ext cx="2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45091" name="Rectangle 11"/>
            <p:cNvSpPr>
              <a:spLocks noChangeArrowheads="1"/>
            </p:cNvSpPr>
            <p:nvPr/>
          </p:nvSpPr>
          <p:spPr bwMode="auto">
            <a:xfrm>
              <a:off x="1372" y="0"/>
              <a:ext cx="2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∞</a:t>
              </a:r>
            </a:p>
          </p:txBody>
        </p:sp>
      </p:grp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307975" y="2408238"/>
            <a:ext cx="412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6600"/>
                </a:solidFill>
              </a:rPr>
              <a:t>Apply boundary conditions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274888" y="2963863"/>
            <a:ext cx="1406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x=0 </a:t>
            </a:r>
            <a:r>
              <a:rPr lang="en-US">
                <a:sym typeface="Wingdings" charset="2"/>
              </a:rPr>
              <a:t> ?</a:t>
            </a:r>
            <a:r>
              <a:rPr lang="en-US"/>
              <a:t> 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765550" y="2913063"/>
            <a:ext cx="2565400" cy="515937"/>
            <a:chOff x="2372" y="1849"/>
            <a:chExt cx="1616" cy="325"/>
          </a:xfrm>
        </p:grpSpPr>
        <p:graphicFrame>
          <p:nvGraphicFramePr>
            <p:cNvPr id="45064" name="Object 8"/>
            <p:cNvGraphicFramePr>
              <a:graphicFrameLocks noChangeAspect="1"/>
            </p:cNvGraphicFramePr>
            <p:nvPr/>
          </p:nvGraphicFramePr>
          <p:xfrm>
            <a:off x="2372" y="1861"/>
            <a:ext cx="917" cy="313"/>
          </p:xfrm>
          <a:graphic>
            <a:graphicData uri="http://schemas.openxmlformats.org/presentationml/2006/ole">
              <p:oleObj spid="_x0000_s141320" name="Equation" r:id="rId5" imgW="597038" imgH="203509" progId="Equation.DSMT4">
                <p:embed/>
              </p:oleObj>
            </a:graphicData>
          </a:graphic>
        </p:graphicFrame>
        <p:sp>
          <p:nvSpPr>
            <p:cNvPr id="45084" name="Rectangle 16"/>
            <p:cNvSpPr>
              <a:spLocks noChangeArrowheads="1"/>
            </p:cNvSpPr>
            <p:nvPr/>
          </p:nvSpPr>
          <p:spPr bwMode="auto">
            <a:xfrm>
              <a:off x="3284" y="1849"/>
              <a:ext cx="7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Wingdings" charset="2"/>
                </a:rPr>
                <a:t> A=0</a:t>
              </a:r>
            </a:p>
          </p:txBody>
        </p:sp>
      </p:grpSp>
      <p:graphicFrame>
        <p:nvGraphicFramePr>
          <p:cNvPr id="20497" name="Object 3"/>
          <p:cNvGraphicFramePr>
            <a:graphicFrameLocks noChangeAspect="1"/>
          </p:cNvGraphicFramePr>
          <p:nvPr/>
        </p:nvGraphicFramePr>
        <p:xfrm>
          <a:off x="1408113" y="3525838"/>
          <a:ext cx="3159125" cy="496887"/>
        </p:xfrm>
        <a:graphic>
          <a:graphicData uri="http://schemas.openxmlformats.org/presentationml/2006/ole">
            <p:oleObj spid="_x0000_s141315" name="Equation" r:id="rId6" imgW="1295797" imgH="203597" progId="Equation.3">
              <p:embed/>
            </p:oleObj>
          </a:graphicData>
        </a:graphic>
      </p:graphicFrame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330200" y="3546475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x=L </a:t>
            </a:r>
            <a:r>
              <a:rPr lang="en-US">
                <a:sym typeface="Wingdings" charset="2"/>
              </a:rPr>
              <a:t></a:t>
            </a:r>
            <a:r>
              <a:rPr lang="en-US"/>
              <a:t> 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5354638" y="3498850"/>
            <a:ext cx="3124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kL</a:t>
            </a:r>
            <a:r>
              <a:rPr lang="en-US" dirty="0">
                <a:sym typeface="Wingdings" charset="2"/>
              </a:rPr>
              <a:t>=</a:t>
            </a:r>
            <a:r>
              <a:rPr lang="en-US" dirty="0" err="1" smtClean="0">
                <a:sym typeface="Wingdings" charset="2"/>
              </a:rPr>
              <a:t>nπ</a:t>
            </a:r>
            <a:r>
              <a:rPr lang="en-US" dirty="0" smtClean="0">
                <a:latin typeface="Symbol" charset="2"/>
                <a:sym typeface="Wingdings" charset="2"/>
              </a:rPr>
              <a:t>  </a:t>
            </a:r>
            <a:r>
              <a:rPr lang="en-US" dirty="0">
                <a:sym typeface="Wingdings" charset="2"/>
              </a:rPr>
              <a:t>(</a:t>
            </a:r>
            <a:r>
              <a:rPr lang="en-US" dirty="0" err="1">
                <a:sym typeface="Wingdings" charset="2"/>
              </a:rPr>
              <a:t>n</a:t>
            </a:r>
            <a:r>
              <a:rPr lang="en-US" dirty="0">
                <a:sym typeface="Wingdings" charset="2"/>
              </a:rPr>
              <a:t>=1,2,3,4 …)</a:t>
            </a:r>
            <a:endParaRPr lang="en-US" dirty="0">
              <a:latin typeface="Symbol" charset="2"/>
              <a:sym typeface="Wingdings" charset="2"/>
            </a:endParaRPr>
          </a:p>
        </p:txBody>
      </p:sp>
      <p:graphicFrame>
        <p:nvGraphicFramePr>
          <p:cNvPr id="20500" name="Object 4"/>
          <p:cNvGraphicFramePr>
            <a:graphicFrameLocks noChangeAspect="1"/>
          </p:cNvGraphicFramePr>
          <p:nvPr/>
        </p:nvGraphicFramePr>
        <p:xfrm>
          <a:off x="4052888" y="4502150"/>
          <a:ext cx="1135062" cy="925513"/>
        </p:xfrm>
        <a:graphic>
          <a:graphicData uri="http://schemas.openxmlformats.org/presentationml/2006/ole">
            <p:oleObj spid="_x0000_s141316" name="Equation" r:id="rId7" imgW="482787" imgH="393926" progId="Equation.3">
              <p:embed/>
            </p:oleObj>
          </a:graphicData>
        </a:graphic>
      </p:graphicFrame>
      <p:graphicFrame>
        <p:nvGraphicFramePr>
          <p:cNvPr id="20501" name="Object 5"/>
          <p:cNvGraphicFramePr>
            <a:graphicFrameLocks noChangeAspect="1"/>
          </p:cNvGraphicFramePr>
          <p:nvPr/>
        </p:nvGraphicFramePr>
        <p:xfrm>
          <a:off x="5634038" y="4521200"/>
          <a:ext cx="1165225" cy="925513"/>
        </p:xfrm>
        <a:graphic>
          <a:graphicData uri="http://schemas.openxmlformats.org/presentationml/2006/ole">
            <p:oleObj spid="_x0000_s141317" name="Equation" r:id="rId8" imgW="495482" imgH="393926" progId="Equation.3">
              <p:embed/>
            </p:oleObj>
          </a:graphicData>
        </a:graphic>
      </p:graphicFrame>
      <p:sp>
        <p:nvSpPr>
          <p:cNvPr id="45072" name="Text Box 22"/>
          <p:cNvSpPr txBox="1">
            <a:spLocks noChangeArrowheads="1"/>
          </p:cNvSpPr>
          <p:nvPr/>
        </p:nvSpPr>
        <p:spPr bwMode="auto">
          <a:xfrm>
            <a:off x="5754688" y="32385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4846638" y="4083050"/>
            <a:ext cx="17620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dirty="0" err="1">
                <a:sym typeface="Wingdings" charset="2"/>
              </a:rPr>
              <a:t>k</a:t>
            </a:r>
            <a:r>
              <a:rPr lang="en-US" sz="2800" dirty="0">
                <a:sym typeface="Wingdings" charset="2"/>
              </a:rPr>
              <a:t>=</a:t>
            </a:r>
            <a:r>
              <a:rPr lang="en-US" sz="2800" dirty="0" err="1" smtClean="0">
                <a:sym typeface="Wingdings" charset="2"/>
              </a:rPr>
              <a:t>nπ/</a:t>
            </a:r>
            <a:r>
              <a:rPr lang="en-US" sz="2800" dirty="0" err="1">
                <a:sym typeface="Wingdings" charset="2"/>
              </a:rPr>
              <a:t>L</a:t>
            </a:r>
            <a:endParaRPr lang="en-US" sz="2800" dirty="0">
              <a:sym typeface="Wingdings" charset="2"/>
            </a:endParaRPr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3906838" y="360363"/>
          <a:ext cx="3660775" cy="1077912"/>
        </p:xfrm>
        <a:graphic>
          <a:graphicData uri="http://schemas.openxmlformats.org/presentationml/2006/ole">
            <p:oleObj spid="_x0000_s141318" name="Equation" r:id="rId9" imgW="1422797" imgH="419497" progId="Equation.3">
              <p:embed/>
            </p:oleObj>
          </a:graphicData>
        </a:graphic>
      </p:graphicFrame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1042988" y="5519738"/>
            <a:ext cx="38623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hat is the momentum, </a:t>
            </a:r>
            <a:r>
              <a:rPr lang="en-US" dirty="0" err="1"/>
              <a:t>p</a:t>
            </a:r>
            <a:r>
              <a:rPr lang="en-US" dirty="0"/>
              <a:t>?</a:t>
            </a:r>
          </a:p>
        </p:txBody>
      </p:sp>
      <p:graphicFrame>
        <p:nvGraphicFramePr>
          <p:cNvPr id="20506" name="Object 7"/>
          <p:cNvGraphicFramePr>
            <a:graphicFrameLocks noChangeAspect="1"/>
          </p:cNvGraphicFramePr>
          <p:nvPr/>
        </p:nvGraphicFramePr>
        <p:xfrm>
          <a:off x="4213225" y="5889911"/>
          <a:ext cx="3973513" cy="698500"/>
        </p:xfrm>
        <a:graphic>
          <a:graphicData uri="http://schemas.openxmlformats.org/presentationml/2006/ole">
            <p:oleObj spid="_x0000_s141319" name="Equation" r:id="rId10" imgW="1156097" imgH="203597" progId="Equation.3">
              <p:embed/>
            </p:oleObj>
          </a:graphicData>
        </a:graphic>
      </p:graphicFrame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6932613" y="4113213"/>
            <a:ext cx="1900237" cy="1169987"/>
            <a:chOff x="4367" y="2591"/>
            <a:chExt cx="1197" cy="737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4367" y="2591"/>
              <a:ext cx="1101" cy="728"/>
              <a:chOff x="4457" y="3031"/>
              <a:chExt cx="1101" cy="821"/>
            </a:xfrm>
          </p:grpSpPr>
          <p:pic>
            <p:nvPicPr>
              <p:cNvPr id="45080" name="Picture 30"/>
              <p:cNvPicPr>
                <a:picLocks noChangeAspect="1" noChangeArrowheads="1"/>
              </p:cNvPicPr>
              <p:nvPr/>
            </p:nvPicPr>
            <p:blipFill>
              <a:blip r:embed="rId11"/>
              <a:srcRect l="15292" b="81018"/>
              <a:stretch>
                <a:fillRect/>
              </a:stretch>
            </p:blipFill>
            <p:spPr bwMode="auto">
              <a:xfrm>
                <a:off x="4599" y="3578"/>
                <a:ext cx="819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081" name="Picture 31"/>
              <p:cNvPicPr>
                <a:picLocks noChangeAspect="1" noChangeArrowheads="1"/>
              </p:cNvPicPr>
              <p:nvPr/>
            </p:nvPicPr>
            <p:blipFill>
              <a:blip r:embed="rId11"/>
              <a:srcRect l="14433" t="17685" b="59676"/>
              <a:stretch>
                <a:fillRect/>
              </a:stretch>
            </p:blipFill>
            <p:spPr bwMode="auto">
              <a:xfrm>
                <a:off x="4568" y="3142"/>
                <a:ext cx="904" cy="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5082" name="Rectangle 32"/>
              <p:cNvSpPr>
                <a:spLocks noChangeArrowheads="1"/>
              </p:cNvSpPr>
              <p:nvPr/>
            </p:nvSpPr>
            <p:spPr bwMode="auto">
              <a:xfrm>
                <a:off x="4586" y="3082"/>
                <a:ext cx="850" cy="7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083" name="Rectangle 33"/>
              <p:cNvSpPr>
                <a:spLocks noChangeArrowheads="1"/>
              </p:cNvSpPr>
              <p:nvPr/>
            </p:nvSpPr>
            <p:spPr bwMode="auto">
              <a:xfrm>
                <a:off x="4457" y="3031"/>
                <a:ext cx="1101" cy="10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078" name="Text Box 34"/>
            <p:cNvSpPr txBox="1">
              <a:spLocks noChangeArrowheads="1"/>
            </p:cNvSpPr>
            <p:nvPr/>
          </p:nvSpPr>
          <p:spPr bwMode="auto">
            <a:xfrm>
              <a:off x="5320" y="304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5079" name="Text Box 35"/>
            <p:cNvSpPr txBox="1">
              <a:spLocks noChangeArrowheads="1"/>
            </p:cNvSpPr>
            <p:nvPr/>
          </p:nvSpPr>
          <p:spPr bwMode="auto">
            <a:xfrm>
              <a:off x="5341" y="2755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/>
      <p:bldP spid="20498" grpId="0"/>
      <p:bldP spid="20499" grpId="0"/>
      <p:bldP spid="20503" grpId="0"/>
      <p:bldP spid="205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/>
          <a:srcRect r="16251"/>
          <a:stretch>
            <a:fillRect/>
          </a:stretch>
        </p:blipFill>
        <p:spPr bwMode="auto">
          <a:xfrm>
            <a:off x="5668963" y="2360613"/>
            <a:ext cx="3252787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4" name="Text Box 3"/>
          <p:cNvSpPr txBox="1">
            <a:spLocks noChangeArrowheads="1"/>
          </p:cNvSpPr>
          <p:nvPr/>
        </p:nvSpPr>
        <p:spPr bwMode="auto">
          <a:xfrm>
            <a:off x="1825625" y="57181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58825" y="5432425"/>
            <a:ext cx="3698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rgbClr val="CC3300"/>
                </a:solidFill>
              </a:rPr>
              <a:t>you should check,</a:t>
            </a:r>
          </a:p>
          <a:p>
            <a:r>
              <a:rPr lang="en-US" b="1" i="1">
                <a:solidFill>
                  <a:srgbClr val="CC3300"/>
                </a:solidFill>
              </a:rPr>
              <a:t> I estimate L ~200 atoms</a:t>
            </a:r>
          </a:p>
        </p:txBody>
      </p:sp>
      <p:sp>
        <p:nvSpPr>
          <p:cNvPr id="47116" name="Text Box 5"/>
          <p:cNvSpPr txBox="1">
            <a:spLocks noChangeArrowheads="1"/>
          </p:cNvSpPr>
          <p:nvPr/>
        </p:nvSpPr>
        <p:spPr bwMode="auto">
          <a:xfrm>
            <a:off x="304800" y="744538"/>
            <a:ext cx="51250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 dirty="0"/>
              <a:t>What is </a:t>
            </a:r>
            <a:r>
              <a:rPr lang="en-US" u="sng" dirty="0" err="1"/>
              <a:t>E</a:t>
            </a:r>
            <a:r>
              <a:rPr lang="en-US" u="sng" dirty="0"/>
              <a:t>?</a:t>
            </a:r>
            <a:endParaRPr lang="en-US" u="sng" dirty="0" smtClean="0"/>
          </a:p>
          <a:p>
            <a:r>
              <a:rPr lang="en-US" dirty="0"/>
              <a:t>A</a:t>
            </a:r>
            <a:r>
              <a:rPr lang="en-US" dirty="0" smtClean="0"/>
              <a:t>. </a:t>
            </a:r>
            <a:r>
              <a:rPr lang="en-US" dirty="0"/>
              <a:t>can be any value (not quantized).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73038" y="3690938"/>
            <a:ext cx="553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Does this L dependence make sense?  </a:t>
            </a: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2901950" y="1622425"/>
          <a:ext cx="1336675" cy="881063"/>
        </p:xfrm>
        <a:graphic>
          <a:graphicData uri="http://schemas.openxmlformats.org/presentationml/2006/ole">
            <p:oleObj spid="_x0000_s143362" name="Equation" r:id="rId5" imgW="635121" imgH="419315" progId="Equation.3">
              <p:embed/>
            </p:oleObj>
          </a:graphicData>
        </a:graphic>
      </p:graphicFrame>
      <p:sp>
        <p:nvSpPr>
          <p:cNvPr id="47118" name="Text Box 8"/>
          <p:cNvSpPr txBox="1">
            <a:spLocks noChangeArrowheads="1"/>
          </p:cNvSpPr>
          <p:nvPr/>
        </p:nvSpPr>
        <p:spPr bwMode="auto">
          <a:xfrm>
            <a:off x="333375" y="1846263"/>
            <a:ext cx="492443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B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sz="1000" dirty="0"/>
              <a:t> </a:t>
            </a:r>
          </a:p>
          <a:p>
            <a:endParaRPr lang="en-US" dirty="0" smtClean="0"/>
          </a:p>
          <a:p>
            <a:r>
              <a:rPr lang="en-US" dirty="0" err="1"/>
              <a:t>D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658813" y="1662113"/>
          <a:ext cx="1017587" cy="838200"/>
        </p:xfrm>
        <a:graphic>
          <a:graphicData uri="http://schemas.openxmlformats.org/presentationml/2006/ole">
            <p:oleObj spid="_x0000_s143363" name="Equation" r:id="rId6" imgW="508397" imgH="419497" progId="Equation.3">
              <p:embed/>
            </p:oleObj>
          </a:graphicData>
        </a:graphic>
      </p:graphicFrame>
      <p:sp>
        <p:nvSpPr>
          <p:cNvPr id="47119" name="Text Box 10"/>
          <p:cNvSpPr txBox="1">
            <a:spLocks noChangeArrowheads="1"/>
          </p:cNvSpPr>
          <p:nvPr/>
        </p:nvSpPr>
        <p:spPr bwMode="auto">
          <a:xfrm>
            <a:off x="2613025" y="184626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C</a:t>
            </a:r>
            <a:r>
              <a:rPr lang="en-US" dirty="0" smtClean="0"/>
              <a:t>. </a:t>
            </a:r>
            <a:endParaRPr lang="en-US" dirty="0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677863" y="2559050"/>
          <a:ext cx="1760537" cy="865188"/>
        </p:xfrm>
        <a:graphic>
          <a:graphicData uri="http://schemas.openxmlformats.org/presentationml/2006/ole">
            <p:oleObj spid="_x0000_s143364" name="Equation" r:id="rId7" imgW="850928" imgH="419315" progId="Equation.3">
              <p:embed/>
            </p:oleObj>
          </a:graphicData>
        </a:graphic>
      </p:graphicFrame>
      <p:sp>
        <p:nvSpPr>
          <p:cNvPr id="47120" name="Text Box 12"/>
          <p:cNvSpPr txBox="1">
            <a:spLocks noChangeArrowheads="1"/>
          </p:cNvSpPr>
          <p:nvPr/>
        </p:nvSpPr>
        <p:spPr bwMode="auto">
          <a:xfrm>
            <a:off x="2624138" y="2727325"/>
            <a:ext cx="4754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E</a:t>
            </a:r>
            <a:r>
              <a:rPr lang="en-US" dirty="0" smtClean="0"/>
              <a:t>. </a:t>
            </a:r>
            <a:endParaRPr lang="en-US" dirty="0"/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3000375" y="2624138"/>
          <a:ext cx="1198563" cy="896937"/>
        </p:xfrm>
        <a:graphic>
          <a:graphicData uri="http://schemas.openxmlformats.org/presentationml/2006/ole">
            <p:oleObj spid="_x0000_s143365" name="Equation" r:id="rId8" imgW="559197" imgH="419497" progId="Equation.3">
              <p:embed/>
            </p:oleObj>
          </a:graphicData>
        </a:graphic>
      </p:graphicFrame>
      <p:graphicFrame>
        <p:nvGraphicFramePr>
          <p:cNvPr id="22542" name="Object 6"/>
          <p:cNvGraphicFramePr>
            <a:graphicFrameLocks noChangeAspect="1"/>
          </p:cNvGraphicFramePr>
          <p:nvPr/>
        </p:nvGraphicFramePr>
        <p:xfrm>
          <a:off x="5962650" y="828675"/>
          <a:ext cx="2722563" cy="996950"/>
        </p:xfrm>
        <a:graphic>
          <a:graphicData uri="http://schemas.openxmlformats.org/presentationml/2006/ole">
            <p:oleObj spid="_x0000_s143366" name="Equation" r:id="rId9" imgW="1143397" imgH="419497" progId="Equation.3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231775" y="88900"/>
          <a:ext cx="3033713" cy="533400"/>
        </p:xfrm>
        <a:graphic>
          <a:graphicData uri="http://schemas.openxmlformats.org/presentationml/2006/ole">
            <p:oleObj spid="_x0000_s143367" name="Equation" r:id="rId10" imgW="1156097" imgH="203597" progId="Equation.3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3860800" y="0"/>
          <a:ext cx="1165225" cy="925513"/>
        </p:xfrm>
        <a:graphic>
          <a:graphicData uri="http://schemas.openxmlformats.org/presentationml/2006/ole">
            <p:oleObj spid="_x0000_s143368" name="Equation" r:id="rId11" imgW="495482" imgH="393926" progId="Equation.DSMT4">
              <p:embed/>
            </p:oleObj>
          </a:graphicData>
        </a:graphic>
      </p:graphicFrame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5724525" y="292100"/>
            <a:ext cx="31813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3300"/>
                </a:solidFill>
                <a:latin typeface="Comic Sans MS" charset="0"/>
              </a:rPr>
              <a:t>E quantized by B. C.’s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223838" y="4430713"/>
            <a:ext cx="59610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What value of L when E</a:t>
            </a:r>
            <a:r>
              <a:rPr lang="en-US" baseline="-25000"/>
              <a:t>2</a:t>
            </a:r>
            <a:r>
              <a:rPr lang="en-US"/>
              <a:t>- E</a:t>
            </a:r>
            <a:r>
              <a:rPr lang="en-US" baseline="-25000"/>
              <a:t>1</a:t>
            </a:r>
            <a:r>
              <a:rPr lang="en-US"/>
              <a:t> = kT?</a:t>
            </a:r>
          </a:p>
          <a:p>
            <a:r>
              <a:rPr lang="en-US" i="1"/>
              <a:t>( when motion of e’s depends on wire size)</a:t>
            </a:r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8559800" y="4229100"/>
            <a:ext cx="406400" cy="673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/>
      <p:bldP spid="22545" grpId="0"/>
      <p:bldP spid="225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Text Box 2"/>
          <p:cNvSpPr txBox="1">
            <a:spLocks noChangeArrowheads="1"/>
          </p:cNvSpPr>
          <p:nvPr/>
        </p:nvSpPr>
        <p:spPr bwMode="auto">
          <a:xfrm>
            <a:off x="230188" y="1841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63513" y="1704975"/>
            <a:ext cx="414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6600"/>
                </a:solidFill>
              </a:rPr>
              <a:t>Normalize wavefunction … </a:t>
            </a:r>
          </a:p>
        </p:txBody>
      </p:sp>
      <p:graphicFrame>
        <p:nvGraphicFramePr>
          <p:cNvPr id="24580" name="Object 2"/>
          <p:cNvGraphicFramePr>
            <a:graphicFrameLocks noChangeAspect="1"/>
          </p:cNvGraphicFramePr>
          <p:nvPr/>
        </p:nvGraphicFramePr>
        <p:xfrm>
          <a:off x="1225550" y="836613"/>
          <a:ext cx="5580063" cy="963612"/>
        </p:xfrm>
        <a:graphic>
          <a:graphicData uri="http://schemas.openxmlformats.org/presentationml/2006/ole">
            <p:oleObj spid="_x0000_s145410" name="Equation" r:id="rId4" imgW="2286397" imgH="394097" progId="Equation.3">
              <p:embed/>
            </p:oleObj>
          </a:graphicData>
        </a:graphic>
      </p:graphicFrame>
      <p:graphicFrame>
        <p:nvGraphicFramePr>
          <p:cNvPr id="24581" name="Object 3"/>
          <p:cNvGraphicFramePr>
            <a:graphicFrameLocks noChangeAspect="1"/>
          </p:cNvGraphicFramePr>
          <p:nvPr/>
        </p:nvGraphicFramePr>
        <p:xfrm>
          <a:off x="523875" y="2705100"/>
          <a:ext cx="7915275" cy="779463"/>
        </p:xfrm>
        <a:graphic>
          <a:graphicData uri="http://schemas.openxmlformats.org/presentationml/2006/ole">
            <p:oleObj spid="_x0000_s145411" name="Equation" r:id="rId5" imgW="3353197" imgH="330597" progId="Equation.3">
              <p:embed/>
            </p:oleObj>
          </a:graphicData>
        </a:graphic>
      </p:graphicFrame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544513" y="3568700"/>
          <a:ext cx="1104900" cy="920750"/>
        </p:xfrm>
        <a:graphic>
          <a:graphicData uri="http://schemas.openxmlformats.org/presentationml/2006/ole">
            <p:oleObj spid="_x0000_s145412" name="Equation" r:id="rId6" imgW="533565" imgH="444704" progId="Equation.3">
              <p:embed/>
            </p:oleObj>
          </a:graphicData>
        </a:graphic>
      </p:graphicFrame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906588" y="3865563"/>
            <a:ext cx="270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(Did in Homework)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80975" y="2176463"/>
            <a:ext cx="814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Probability of finding electron between -∞ and ∞ must be 1.</a:t>
            </a:r>
          </a:p>
        </p:txBody>
      </p:sp>
      <p:graphicFrame>
        <p:nvGraphicFramePr>
          <p:cNvPr id="24585" name="Object 5"/>
          <p:cNvGraphicFramePr>
            <a:graphicFrameLocks noChangeAspect="1"/>
          </p:cNvGraphicFramePr>
          <p:nvPr/>
        </p:nvGraphicFramePr>
        <p:xfrm>
          <a:off x="1403350" y="4664075"/>
          <a:ext cx="5919788" cy="1087438"/>
        </p:xfrm>
        <a:graphic>
          <a:graphicData uri="http://schemas.openxmlformats.org/presentationml/2006/ole">
            <p:oleObj spid="_x0000_s145413" name="Equation" r:id="rId7" imgW="2426097" imgH="444897" progId="Equation.DSMT4">
              <p:embed/>
            </p:oleObj>
          </a:graphicData>
        </a:graphic>
      </p:graphicFrame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815975" y="165100"/>
            <a:ext cx="787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Solving completely- everything there is to know about</a:t>
            </a:r>
          </a:p>
          <a:p>
            <a:r>
              <a:rPr lang="en-US"/>
              <a:t>electron in small metallic object (flat V(x) with high walls).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3" grpId="0"/>
      <p:bldP spid="245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2"/>
          <p:cNvPicPr>
            <a:picLocks noChangeAspect="1" noChangeArrowheads="1"/>
          </p:cNvPicPr>
          <p:nvPr/>
        </p:nvPicPr>
        <p:blipFill>
          <a:blip r:embed="rId4"/>
          <a:srcRect r="16251"/>
          <a:stretch>
            <a:fillRect/>
          </a:stretch>
        </p:blipFill>
        <p:spPr bwMode="auto">
          <a:xfrm>
            <a:off x="0" y="1751013"/>
            <a:ext cx="3722688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4" name="Picture 3"/>
          <p:cNvPicPr>
            <a:picLocks noChangeAspect="1" noChangeArrowheads="1"/>
          </p:cNvPicPr>
          <p:nvPr/>
        </p:nvPicPr>
        <p:blipFill>
          <a:blip r:embed="rId5"/>
          <a:srcRect l="15292" b="81018"/>
          <a:stretch>
            <a:fillRect/>
          </a:stretch>
        </p:blipFill>
        <p:spPr bwMode="auto">
          <a:xfrm>
            <a:off x="4810125" y="2597150"/>
            <a:ext cx="211613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3733800" y="609600"/>
            <a:ext cx="30051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Quantized: </a:t>
            </a:r>
            <a:r>
              <a:rPr lang="en-US" dirty="0" err="1"/>
              <a:t>k</a:t>
            </a:r>
            <a:r>
              <a:rPr lang="en-US" dirty="0"/>
              <a:t>=</a:t>
            </a:r>
            <a:r>
              <a:rPr lang="en-US" dirty="0" err="1" smtClean="0"/>
              <a:t>nπ/</a:t>
            </a:r>
            <a:r>
              <a:rPr lang="en-US" dirty="0" err="1"/>
              <a:t>L</a:t>
            </a:r>
            <a:endParaRPr lang="en-US" dirty="0" smtClean="0"/>
          </a:p>
          <a:p>
            <a:endParaRPr lang="en-US" sz="1200" dirty="0" smtClean="0"/>
          </a:p>
          <a:p>
            <a:r>
              <a:rPr lang="en-US" dirty="0" smtClean="0"/>
              <a:t>Quantized</a:t>
            </a:r>
            <a:r>
              <a:rPr lang="en-US" dirty="0"/>
              <a:t>: </a:t>
            </a: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334000" y="879618"/>
          <a:ext cx="2965450" cy="996950"/>
        </p:xfrm>
        <a:graphic>
          <a:graphicData uri="http://schemas.openxmlformats.org/presentationml/2006/ole">
            <p:oleObj spid="_x0000_s147458" name="Equation" r:id="rId6" imgW="1244997" imgH="419497" progId="Equation.DSMT4">
              <p:embed/>
            </p:oleObj>
          </a:graphicData>
        </a:graphic>
      </p:graphicFrame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779963" y="18938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4848225" y="2393950"/>
            <a:ext cx="0" cy="947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4286250" y="2913063"/>
            <a:ext cx="4357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237038" y="1971675"/>
            <a:ext cx="1452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Real</a:t>
            </a:r>
            <a:r>
              <a:rPr lang="en-US" dirty="0" err="1" smtClean="0"/>
              <a:t>(ψ</a:t>
            </a:r>
            <a:r>
              <a:rPr lang="en-US" dirty="0" smtClean="0">
                <a:latin typeface="Symbol" charset="2"/>
              </a:rPr>
              <a:t>)</a:t>
            </a:r>
            <a:endParaRPr lang="en-US" dirty="0">
              <a:latin typeface="Symbol" charset="2"/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576763" y="28209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805613" y="28606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3384550" y="3657600"/>
            <a:ext cx="349250" cy="1208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3505200" y="3810000"/>
            <a:ext cx="5281613" cy="1552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What is potential energy of electron in the lowest energy state (n=1)? </a:t>
            </a:r>
          </a:p>
          <a:p>
            <a:r>
              <a:rPr lang="en-US"/>
              <a:t>a. E</a:t>
            </a:r>
            <a:r>
              <a:rPr lang="en-US" baseline="-25000"/>
              <a:t>1	    </a:t>
            </a:r>
            <a:r>
              <a:rPr lang="en-US"/>
              <a:t>b. 0	      c. ∞</a:t>
            </a:r>
          </a:p>
          <a:p>
            <a:r>
              <a:rPr lang="en-US"/>
              <a:t>d. could be anything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6553200" y="220980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n=1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3657600" y="5410200"/>
            <a:ext cx="47164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Correct answer is b! </a:t>
            </a:r>
          </a:p>
          <a:p>
            <a:r>
              <a:rPr lang="en-US">
                <a:solidFill>
                  <a:srgbClr val="FF0000"/>
                </a:solidFill>
              </a:rPr>
              <a:t>V=0 between 0 and L (We set it!) </a:t>
            </a:r>
          </a:p>
          <a:p>
            <a:r>
              <a:rPr lang="en-US">
                <a:solidFill>
                  <a:srgbClr val="FF0000"/>
                </a:solidFill>
                <a:sym typeface="Wingdings" charset="2"/>
              </a:rPr>
              <a:t> So electron has KE = E1.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685800" y="609600"/>
            <a:ext cx="2286000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584200" y="9017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2743200" y="91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3810000" y="155575"/>
            <a:ext cx="137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Results: 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flipH="1">
            <a:off x="2435225" y="4495800"/>
            <a:ext cx="3175" cy="1622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 flipH="1">
            <a:off x="838200" y="4495800"/>
            <a:ext cx="213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1828800" y="47244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KE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1143000" y="4038600"/>
            <a:ext cx="1243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For n=4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1" grpId="0" animBg="1"/>
      <p:bldP spid="43023" grpId="0"/>
      <p:bldP spid="43028" grpId="0" animBg="1"/>
      <p:bldP spid="43029" grpId="0" animBg="1"/>
      <p:bldP spid="43030" grpId="0"/>
      <p:bldP spid="430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2"/>
          <p:cNvPicPr>
            <a:picLocks noChangeAspect="1" noChangeArrowheads="1"/>
          </p:cNvPicPr>
          <p:nvPr/>
        </p:nvPicPr>
        <p:blipFill>
          <a:blip r:embed="rId4"/>
          <a:srcRect r="16251"/>
          <a:stretch>
            <a:fillRect/>
          </a:stretch>
        </p:blipFill>
        <p:spPr bwMode="auto">
          <a:xfrm>
            <a:off x="0" y="136525"/>
            <a:ext cx="29210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6138863" y="1185863"/>
            <a:ext cx="30051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Quantized: </a:t>
            </a:r>
            <a:r>
              <a:rPr lang="en-US" dirty="0" err="1"/>
              <a:t>k</a:t>
            </a:r>
            <a:r>
              <a:rPr lang="en-US" dirty="0"/>
              <a:t>=</a:t>
            </a:r>
            <a:r>
              <a:rPr lang="en-US" dirty="0" err="1" smtClean="0"/>
              <a:t>nπ/</a:t>
            </a:r>
            <a:r>
              <a:rPr lang="en-US" dirty="0" err="1"/>
              <a:t>L</a:t>
            </a:r>
            <a:endParaRPr lang="en-US" dirty="0"/>
          </a:p>
          <a:p>
            <a:r>
              <a:rPr lang="en-US" dirty="0"/>
              <a:t>Quantized: </a:t>
            </a: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6178550" y="1954213"/>
          <a:ext cx="2965450" cy="996950"/>
        </p:xfrm>
        <a:graphic>
          <a:graphicData uri="http://schemas.openxmlformats.org/presentationml/2006/ole">
            <p:oleObj spid="_x0000_s54275" name="Equation" r:id="rId5" imgW="1244997" imgH="419497" progId="Equation.3">
              <p:embed/>
            </p:oleObj>
          </a:graphicData>
        </a:graphic>
      </p:graphicFrame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681413" y="3090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632075" y="2020888"/>
            <a:ext cx="349250" cy="1208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2393950" y="4276725"/>
            <a:ext cx="777875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6"/>
          <a:srcRect r="47743"/>
          <a:stretch>
            <a:fillRect/>
          </a:stretch>
        </p:blipFill>
        <p:spPr bwMode="auto">
          <a:xfrm>
            <a:off x="3140075" y="674688"/>
            <a:ext cx="2630488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2" name="Line 10"/>
          <p:cNvSpPr>
            <a:spLocks noChangeShapeType="1"/>
          </p:cNvSpPr>
          <p:nvPr/>
        </p:nvSpPr>
        <p:spPr bwMode="auto">
          <a:xfrm flipV="1">
            <a:off x="2389188" y="2905125"/>
            <a:ext cx="857250" cy="1098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2428875" y="1535113"/>
            <a:ext cx="1014413" cy="1920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494030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How does probability of finding electron close to L/2 if in </a:t>
            </a:r>
            <a:r>
              <a:rPr lang="en-US" dirty="0" err="1">
                <a:solidFill>
                  <a:srgbClr val="9933FF"/>
                </a:solidFill>
              </a:rPr>
              <a:t>n</a:t>
            </a:r>
            <a:r>
              <a:rPr lang="en-US" dirty="0">
                <a:solidFill>
                  <a:srgbClr val="9933FF"/>
                </a:solidFill>
              </a:rPr>
              <a:t> </a:t>
            </a:r>
            <a:r>
              <a:rPr lang="en-US" dirty="0" smtClean="0">
                <a:solidFill>
                  <a:srgbClr val="9933FF"/>
                </a:solidFill>
              </a:rPr>
              <a:t>= 3</a:t>
            </a:r>
            <a:r>
              <a:rPr lang="en-US" dirty="0" smtClean="0"/>
              <a:t> </a:t>
            </a:r>
            <a:r>
              <a:rPr lang="en-US" dirty="0"/>
              <a:t>excited state compared to probability for when </a:t>
            </a:r>
            <a:r>
              <a:rPr lang="en-US" dirty="0" err="1" smtClean="0">
                <a:solidFill>
                  <a:srgbClr val="FF9900"/>
                </a:solidFill>
              </a:rPr>
              <a:t>n</a:t>
            </a:r>
            <a:r>
              <a:rPr lang="en-US" dirty="0" smtClean="0">
                <a:solidFill>
                  <a:srgbClr val="FF9900"/>
                </a:solidFill>
              </a:rPr>
              <a:t> = 2</a:t>
            </a:r>
            <a:r>
              <a:rPr lang="en-US" dirty="0" smtClean="0"/>
              <a:t> </a:t>
            </a:r>
            <a:r>
              <a:rPr lang="en-US" dirty="0"/>
              <a:t>excited state?</a:t>
            </a: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much </a:t>
            </a:r>
            <a:r>
              <a:rPr lang="en-US" dirty="0"/>
              <a:t>more likely for </a:t>
            </a:r>
            <a:r>
              <a:rPr lang="en-US" dirty="0" err="1"/>
              <a:t>n</a:t>
            </a:r>
            <a:r>
              <a:rPr lang="en-US" dirty="0"/>
              <a:t>=3.</a:t>
            </a:r>
            <a:endParaRPr lang="en-US" dirty="0" smtClean="0"/>
          </a:p>
          <a:p>
            <a:pPr marL="457200" indent="-457200"/>
            <a:r>
              <a:rPr lang="en-US" dirty="0" err="1"/>
              <a:t>B</a:t>
            </a:r>
            <a:r>
              <a:rPr lang="en-US" dirty="0" smtClean="0"/>
              <a:t>. </a:t>
            </a:r>
            <a:r>
              <a:rPr lang="en-US" dirty="0"/>
              <a:t>equal prob. for both </a:t>
            </a:r>
            <a:r>
              <a:rPr lang="en-US" dirty="0" err="1"/>
              <a:t>n</a:t>
            </a:r>
            <a:r>
              <a:rPr lang="en-US" dirty="0"/>
              <a:t> = 2 and 3.</a:t>
            </a:r>
            <a:endParaRPr lang="en-US" dirty="0" smtClean="0"/>
          </a:p>
          <a:p>
            <a:r>
              <a:rPr lang="en-US" dirty="0" err="1"/>
              <a:t>C</a:t>
            </a:r>
            <a:r>
              <a:rPr lang="en-US" dirty="0" smtClean="0"/>
              <a:t>. </a:t>
            </a:r>
            <a:r>
              <a:rPr lang="en-US" dirty="0"/>
              <a:t>much more likely for </a:t>
            </a:r>
            <a:r>
              <a:rPr lang="en-US" dirty="0" err="1"/>
              <a:t>n</a:t>
            </a:r>
            <a:r>
              <a:rPr lang="en-US" dirty="0"/>
              <a:t>=2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383213" y="5670550"/>
            <a:ext cx="2993127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Correct answer is a! </a:t>
            </a:r>
          </a:p>
          <a:p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dirty="0" err="1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=2,</a:t>
            </a:r>
            <a:r>
              <a:rPr lang="en-US" dirty="0" smtClean="0">
                <a:solidFill>
                  <a:srgbClr val="FF0000"/>
                </a:solidFill>
              </a:rPr>
              <a:t> ψ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=0 </a:t>
            </a:r>
          </a:p>
          <a:p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dirty="0" err="1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=3,</a:t>
            </a:r>
            <a:r>
              <a:rPr lang="en-US" dirty="0" smtClean="0">
                <a:solidFill>
                  <a:srgbClr val="FF0000"/>
                </a:solidFill>
              </a:rPr>
              <a:t> ψ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at peak  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47700" y="3619500"/>
            <a:ext cx="1676400" cy="482600"/>
            <a:chOff x="408" y="2280"/>
            <a:chExt cx="1056" cy="304"/>
          </a:xfrm>
        </p:grpSpPr>
        <p:sp>
          <p:nvSpPr>
            <p:cNvPr id="54287" name="Line 15"/>
            <p:cNvSpPr>
              <a:spLocks noChangeShapeType="1"/>
            </p:cNvSpPr>
            <p:nvPr/>
          </p:nvSpPr>
          <p:spPr bwMode="auto">
            <a:xfrm>
              <a:off x="408" y="2584"/>
              <a:ext cx="1056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8" name="Line 16"/>
            <p:cNvSpPr>
              <a:spLocks noChangeShapeType="1"/>
            </p:cNvSpPr>
            <p:nvPr/>
          </p:nvSpPr>
          <p:spPr bwMode="auto">
            <a:xfrm>
              <a:off x="408" y="2280"/>
              <a:ext cx="1056" cy="0"/>
            </a:xfrm>
            <a:prstGeom prst="line">
              <a:avLst/>
            </a:prstGeom>
            <a:noFill/>
            <a:ln w="28575">
              <a:solidFill>
                <a:srgbClr val="9933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2895732" y="0"/>
          <a:ext cx="4246562" cy="1087438"/>
        </p:xfrm>
        <a:graphic>
          <a:graphicData uri="http://schemas.openxmlformats.org/presentationml/2006/ole">
            <p:oleObj spid="_x0000_s54274" name="Equation" r:id="rId7" imgW="1740297" imgH="44489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nimBg="1"/>
      <p:bldP spid="28682" grpId="0" animBg="1"/>
      <p:bldP spid="28683" grpId="0" animBg="1"/>
      <p:bldP spid="28684" grpId="0"/>
      <p:bldP spid="286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01370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3200" dirty="0"/>
              <a:t>Careful about plotting representations…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465388" y="1703388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V(x)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2471738" y="1892300"/>
            <a:ext cx="14287" cy="3300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733425" y="1895475"/>
            <a:ext cx="1747838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H="1">
            <a:off x="5427663" y="1908175"/>
            <a:ext cx="3175" cy="3265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489200" y="5172075"/>
            <a:ext cx="2965450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227138" y="4957763"/>
            <a:ext cx="119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V=0 eV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308225" y="5154613"/>
            <a:ext cx="323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                               L</a:t>
            </a:r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>
            <a:off x="1006475" y="1952625"/>
            <a:ext cx="55563" cy="3595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 rot="-5400000">
            <a:off x="230188" y="228282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Energy</a:t>
            </a:r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955675" y="5576888"/>
            <a:ext cx="6689725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7643813" y="53562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1905000" y="4900613"/>
            <a:ext cx="4721225" cy="0"/>
          </a:xfrm>
          <a:prstGeom prst="line">
            <a:avLst/>
          </a:prstGeom>
          <a:noFill/>
          <a:ln w="57150">
            <a:solidFill>
              <a:srgbClr val="08780B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6615113" y="4710113"/>
            <a:ext cx="119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8780B"/>
                </a:solidFill>
              </a:rPr>
              <a:t>E (n=1)</a:t>
            </a:r>
            <a:endParaRPr lang="en-US" baseline="-25000">
              <a:solidFill>
                <a:srgbClr val="08780B"/>
              </a:solidFill>
            </a:endParaRPr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V="1">
            <a:off x="5438775" y="1931988"/>
            <a:ext cx="1747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6642100" y="4027488"/>
            <a:ext cx="119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8780B"/>
                </a:solidFill>
              </a:rPr>
              <a:t>E (n=2)</a:t>
            </a:r>
            <a:endParaRPr lang="en-US" baseline="-25000">
              <a:solidFill>
                <a:srgbClr val="08780B"/>
              </a:solidFill>
            </a:endParaRPr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1903413" y="2817813"/>
            <a:ext cx="4721225" cy="0"/>
          </a:xfrm>
          <a:prstGeom prst="line">
            <a:avLst/>
          </a:prstGeom>
          <a:noFill/>
          <a:ln w="57150">
            <a:solidFill>
              <a:srgbClr val="08780B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6630988" y="2641600"/>
            <a:ext cx="119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8780B"/>
                </a:solidFill>
              </a:rPr>
              <a:t>E (n=3)</a:t>
            </a:r>
            <a:endParaRPr lang="en-US" baseline="-25000">
              <a:solidFill>
                <a:srgbClr val="08780B"/>
              </a:solidFill>
            </a:endParaRPr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>
            <a:off x="1865313" y="4237038"/>
            <a:ext cx="4722812" cy="0"/>
          </a:xfrm>
          <a:prstGeom prst="line">
            <a:avLst/>
          </a:prstGeom>
          <a:noFill/>
          <a:ln w="57150">
            <a:solidFill>
              <a:srgbClr val="08780B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61938" y="5754688"/>
            <a:ext cx="4381500" cy="1103312"/>
            <a:chOff x="0" y="3523"/>
            <a:chExt cx="2760" cy="695"/>
          </a:xfrm>
        </p:grpSpPr>
        <p:sp>
          <p:nvSpPr>
            <p:cNvPr id="56344" name="Freeform 22"/>
            <p:cNvSpPr>
              <a:spLocks/>
            </p:cNvSpPr>
            <p:nvPr/>
          </p:nvSpPr>
          <p:spPr bwMode="auto">
            <a:xfrm>
              <a:off x="81" y="3780"/>
              <a:ext cx="2592" cy="389"/>
            </a:xfrm>
            <a:custGeom>
              <a:avLst/>
              <a:gdLst>
                <a:gd name="T0" fmla="*/ 0 w 3278"/>
                <a:gd name="T1" fmla="*/ 187 h 493"/>
                <a:gd name="T2" fmla="*/ 297 w 3278"/>
                <a:gd name="T3" fmla="*/ 151 h 493"/>
                <a:gd name="T4" fmla="*/ 525 w 3278"/>
                <a:gd name="T5" fmla="*/ 54 h 493"/>
                <a:gd name="T6" fmla="*/ 781 w 3278"/>
                <a:gd name="T7" fmla="*/ 9 h 493"/>
                <a:gd name="T8" fmla="*/ 1041 w 3278"/>
                <a:gd name="T9" fmla="*/ 114 h 493"/>
                <a:gd name="T10" fmla="*/ 1296 w 3278"/>
                <a:gd name="T11" fmla="*/ 264 h 493"/>
                <a:gd name="T12" fmla="*/ 1532 w 3278"/>
                <a:gd name="T13" fmla="*/ 375 h 493"/>
                <a:gd name="T14" fmla="*/ 1768 w 3278"/>
                <a:gd name="T15" fmla="*/ 350 h 493"/>
                <a:gd name="T16" fmla="*/ 2039 w 3278"/>
                <a:gd name="T17" fmla="*/ 264 h 493"/>
                <a:gd name="T18" fmla="*/ 2353 w 3278"/>
                <a:gd name="T19" fmla="*/ 215 h 493"/>
                <a:gd name="T20" fmla="*/ 2592 w 3278"/>
                <a:gd name="T21" fmla="*/ 215 h 49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78"/>
                <a:gd name="T34" fmla="*/ 0 h 493"/>
                <a:gd name="T35" fmla="*/ 3278 w 3278"/>
                <a:gd name="T36" fmla="*/ 493 h 49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78" h="493">
                  <a:moveTo>
                    <a:pt x="0" y="237"/>
                  </a:moveTo>
                  <a:cubicBezTo>
                    <a:pt x="131" y="228"/>
                    <a:pt x="264" y="219"/>
                    <a:pt x="375" y="191"/>
                  </a:cubicBezTo>
                  <a:cubicBezTo>
                    <a:pt x="486" y="163"/>
                    <a:pt x="562" y="99"/>
                    <a:pt x="664" y="69"/>
                  </a:cubicBezTo>
                  <a:cubicBezTo>
                    <a:pt x="766" y="39"/>
                    <a:pt x="879" y="0"/>
                    <a:pt x="988" y="12"/>
                  </a:cubicBezTo>
                  <a:cubicBezTo>
                    <a:pt x="1097" y="24"/>
                    <a:pt x="1209" y="90"/>
                    <a:pt x="1317" y="144"/>
                  </a:cubicBezTo>
                  <a:cubicBezTo>
                    <a:pt x="1425" y="198"/>
                    <a:pt x="1536" y="279"/>
                    <a:pt x="1639" y="334"/>
                  </a:cubicBezTo>
                  <a:cubicBezTo>
                    <a:pt x="1742" y="389"/>
                    <a:pt x="1839" y="457"/>
                    <a:pt x="1938" y="475"/>
                  </a:cubicBezTo>
                  <a:cubicBezTo>
                    <a:pt x="2037" y="493"/>
                    <a:pt x="2129" y="467"/>
                    <a:pt x="2236" y="444"/>
                  </a:cubicBezTo>
                  <a:cubicBezTo>
                    <a:pt x="2343" y="421"/>
                    <a:pt x="2456" y="362"/>
                    <a:pt x="2579" y="334"/>
                  </a:cubicBezTo>
                  <a:cubicBezTo>
                    <a:pt x="2702" y="306"/>
                    <a:pt x="2860" y="283"/>
                    <a:pt x="2976" y="273"/>
                  </a:cubicBezTo>
                  <a:cubicBezTo>
                    <a:pt x="3092" y="263"/>
                    <a:pt x="3215" y="273"/>
                    <a:pt x="3278" y="27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5" name="Text Box 23"/>
            <p:cNvSpPr txBox="1">
              <a:spLocks noChangeArrowheads="1"/>
            </p:cNvSpPr>
            <p:nvPr/>
          </p:nvSpPr>
          <p:spPr bwMode="auto">
            <a:xfrm>
              <a:off x="307" y="3523"/>
              <a:ext cx="5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 u="sng" dirty="0" err="1" smtClean="0">
                  <a:solidFill>
                    <a:srgbClr val="FF0000"/>
                  </a:solidFill>
                </a:rPr>
                <a:t>ψ(</a:t>
              </a:r>
              <a:r>
                <a:rPr lang="en-US" i="1" u="sng" dirty="0" err="1">
                  <a:solidFill>
                    <a:srgbClr val="FF0000"/>
                  </a:solidFill>
                </a:rPr>
                <a:t>x</a:t>
              </a:r>
              <a:r>
                <a:rPr lang="en-US" i="1" u="sng" dirty="0">
                  <a:solidFill>
                    <a:srgbClr val="FF0000"/>
                  </a:solidFill>
                </a:rPr>
                <a:t>)</a:t>
              </a:r>
              <a:endParaRPr lang="en-US" i="1" u="sng" dirty="0">
                <a:solidFill>
                  <a:srgbClr val="FF0000"/>
                </a:solidFill>
                <a:latin typeface="Symbol" charset="2"/>
              </a:endParaRPr>
            </a:p>
          </p:txBody>
        </p:sp>
        <p:sp>
          <p:nvSpPr>
            <p:cNvPr id="56346" name="Line 24"/>
            <p:cNvSpPr>
              <a:spLocks noChangeShapeType="1"/>
            </p:cNvSpPr>
            <p:nvPr/>
          </p:nvSpPr>
          <p:spPr bwMode="auto">
            <a:xfrm>
              <a:off x="357" y="3632"/>
              <a:ext cx="0" cy="5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7" name="Line 25"/>
            <p:cNvSpPr>
              <a:spLocks noChangeShapeType="1"/>
            </p:cNvSpPr>
            <p:nvPr/>
          </p:nvSpPr>
          <p:spPr bwMode="auto">
            <a:xfrm>
              <a:off x="0" y="3984"/>
              <a:ext cx="2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8" name="Text Box 26"/>
            <p:cNvSpPr txBox="1">
              <a:spLocks noChangeArrowheads="1"/>
            </p:cNvSpPr>
            <p:nvPr/>
          </p:nvSpPr>
          <p:spPr bwMode="auto">
            <a:xfrm>
              <a:off x="155" y="389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  <p:sp>
        <p:nvSpPr>
          <p:cNvPr id="56342" name="Text Box 27"/>
          <p:cNvSpPr txBox="1">
            <a:spLocks noChangeArrowheads="1"/>
          </p:cNvSpPr>
          <p:nvPr/>
        </p:nvSpPr>
        <p:spPr bwMode="auto">
          <a:xfrm>
            <a:off x="6461125" y="2184400"/>
            <a:ext cx="187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08780B"/>
                </a:solidFill>
              </a:rPr>
              <a:t>Total energy</a:t>
            </a:r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1524000" y="5775325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tabLst>
                <a:tab pos="5089525" algn="l"/>
              </a:tabLst>
            </a:pPr>
            <a:r>
              <a:rPr lang="en-US" sz="2000" u="sng" dirty="0"/>
              <a:t>Careful… plotting 3 things on same graph:</a:t>
            </a:r>
            <a:r>
              <a:rPr lang="en-US" sz="2000" dirty="0"/>
              <a:t>	Potential Energy </a:t>
            </a:r>
            <a:r>
              <a:rPr lang="en-US" sz="2000" dirty="0" err="1"/>
              <a:t>V(x</a:t>
            </a:r>
            <a:r>
              <a:rPr lang="en-US" sz="2000" dirty="0"/>
              <a:t>)</a:t>
            </a:r>
          </a:p>
          <a:p>
            <a:pPr>
              <a:tabLst>
                <a:tab pos="5089525" algn="l"/>
              </a:tabLst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08780B"/>
                </a:solidFill>
              </a:rPr>
              <a:t>Total Energy </a:t>
            </a:r>
            <a:r>
              <a:rPr lang="en-US" sz="2000" dirty="0" err="1">
                <a:solidFill>
                  <a:srgbClr val="08780B"/>
                </a:solidFill>
              </a:rPr>
              <a:t>E</a:t>
            </a:r>
            <a:endParaRPr lang="en-US" sz="2000" dirty="0">
              <a:solidFill>
                <a:srgbClr val="08780B"/>
              </a:solidFill>
            </a:endParaRPr>
          </a:p>
          <a:p>
            <a:pPr>
              <a:tabLst>
                <a:tab pos="5089525" algn="l"/>
              </a:tabLst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Wave Function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ψ(</a:t>
            </a:r>
            <a:r>
              <a:rPr lang="en-US" sz="2000" dirty="0" err="1">
                <a:solidFill>
                  <a:srgbClr val="FF0000"/>
                </a:solidFill>
              </a:rPr>
              <a:t>x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17726 -0.325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4"/>
          <a:srcRect t="51321" r="16251"/>
          <a:stretch>
            <a:fillRect/>
          </a:stretch>
        </p:blipFill>
        <p:spPr bwMode="auto">
          <a:xfrm>
            <a:off x="79375" y="858838"/>
            <a:ext cx="2921000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3532188" y="203200"/>
          <a:ext cx="4246562" cy="1087438"/>
        </p:xfrm>
        <a:graphic>
          <a:graphicData uri="http://schemas.openxmlformats.org/presentationml/2006/ole">
            <p:oleObj spid="_x0000_s58370" name="Equation" r:id="rId5" imgW="1740297" imgH="444897" progId="Equation.3">
              <p:embed/>
            </p:oleObj>
          </a:graphicData>
        </a:graphic>
      </p:graphicFrame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3633788" y="1444625"/>
            <a:ext cx="3005137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Quantized: </a:t>
            </a:r>
            <a:r>
              <a:rPr lang="en-US" dirty="0" err="1"/>
              <a:t>k</a:t>
            </a:r>
            <a:r>
              <a:rPr lang="en-US" dirty="0"/>
              <a:t>=</a:t>
            </a:r>
            <a:r>
              <a:rPr lang="en-US" dirty="0" err="1" smtClean="0"/>
              <a:t>nπ/</a:t>
            </a:r>
            <a:r>
              <a:rPr lang="en-US" dirty="0" err="1"/>
              <a:t>L</a:t>
            </a:r>
            <a:endParaRPr lang="en-US" dirty="0"/>
          </a:p>
          <a:p>
            <a:endParaRPr lang="en-US" dirty="0"/>
          </a:p>
          <a:p>
            <a:r>
              <a:rPr lang="en-US" dirty="0"/>
              <a:t>Quantized: </a:t>
            </a: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5264150" y="1852613"/>
          <a:ext cx="2965450" cy="996950"/>
        </p:xfrm>
        <a:graphic>
          <a:graphicData uri="http://schemas.openxmlformats.org/presentationml/2006/ole">
            <p:oleObj spid="_x0000_s58371" name="Equation" r:id="rId6" imgW="1244997" imgH="419497" progId="Equation.3">
              <p:embed/>
            </p:oleObj>
          </a:graphicData>
        </a:graphic>
      </p:graphicFrame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681413" y="3090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2711450" y="214313"/>
            <a:ext cx="349250" cy="1208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8" name="Freeform 8"/>
          <p:cNvSpPr>
            <a:spLocks/>
          </p:cNvSpPr>
          <p:nvPr/>
        </p:nvSpPr>
        <p:spPr bwMode="auto">
          <a:xfrm>
            <a:off x="735013" y="2003425"/>
            <a:ext cx="1684337" cy="534988"/>
          </a:xfrm>
          <a:custGeom>
            <a:avLst/>
            <a:gdLst>
              <a:gd name="T0" fmla="*/ 0 w 847"/>
              <a:gd name="T1" fmla="*/ 273185 h 423"/>
              <a:gd name="T2" fmla="*/ 240620 w 847"/>
              <a:gd name="T3" fmla="*/ 65767 h 423"/>
              <a:gd name="T4" fmla="*/ 481239 w 847"/>
              <a:gd name="T5" fmla="*/ 21501 h 423"/>
              <a:gd name="T6" fmla="*/ 763619 w 847"/>
              <a:gd name="T7" fmla="*/ 192242 h 423"/>
              <a:gd name="T8" fmla="*/ 934638 w 847"/>
              <a:gd name="T9" fmla="*/ 362982 h 423"/>
              <a:gd name="T10" fmla="*/ 1131509 w 847"/>
              <a:gd name="T11" fmla="*/ 507164 h 423"/>
              <a:gd name="T12" fmla="*/ 1330368 w 847"/>
              <a:gd name="T13" fmla="*/ 524870 h 423"/>
              <a:gd name="T14" fmla="*/ 1499398 w 847"/>
              <a:gd name="T15" fmla="*/ 443926 h 423"/>
              <a:gd name="T16" fmla="*/ 1684337 w 847"/>
              <a:gd name="T17" fmla="*/ 255479 h 4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47"/>
              <a:gd name="T28" fmla="*/ 0 h 423"/>
              <a:gd name="T29" fmla="*/ 847 w 847"/>
              <a:gd name="T30" fmla="*/ 423 h 42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47" h="423">
                <a:moveTo>
                  <a:pt x="0" y="216"/>
                </a:moveTo>
                <a:cubicBezTo>
                  <a:pt x="42" y="150"/>
                  <a:pt x="81" y="85"/>
                  <a:pt x="121" y="52"/>
                </a:cubicBezTo>
                <a:cubicBezTo>
                  <a:pt x="161" y="19"/>
                  <a:pt x="198" y="0"/>
                  <a:pt x="242" y="17"/>
                </a:cubicBezTo>
                <a:cubicBezTo>
                  <a:pt x="286" y="34"/>
                  <a:pt x="346" y="107"/>
                  <a:pt x="384" y="152"/>
                </a:cubicBezTo>
                <a:cubicBezTo>
                  <a:pt x="422" y="197"/>
                  <a:pt x="439" y="246"/>
                  <a:pt x="470" y="287"/>
                </a:cubicBezTo>
                <a:cubicBezTo>
                  <a:pt x="501" y="328"/>
                  <a:pt x="536" y="380"/>
                  <a:pt x="569" y="401"/>
                </a:cubicBezTo>
                <a:cubicBezTo>
                  <a:pt x="602" y="422"/>
                  <a:pt x="638" y="423"/>
                  <a:pt x="669" y="415"/>
                </a:cubicBezTo>
                <a:cubicBezTo>
                  <a:pt x="700" y="407"/>
                  <a:pt x="724" y="386"/>
                  <a:pt x="754" y="351"/>
                </a:cubicBezTo>
                <a:cubicBezTo>
                  <a:pt x="784" y="316"/>
                  <a:pt x="828" y="233"/>
                  <a:pt x="847" y="20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41350" y="1708150"/>
            <a:ext cx="402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Symbol" charset="2"/>
              </a:rPr>
              <a:t>ψ</a:t>
            </a:r>
            <a:endParaRPr lang="en-US" dirty="0">
              <a:solidFill>
                <a:srgbClr val="FF0000"/>
              </a:solidFill>
              <a:latin typeface="Symbol" charset="2"/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516188" y="1995488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=2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46050" y="3214688"/>
            <a:ext cx="4216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What you expect classically:</a:t>
            </a:r>
            <a:r>
              <a:rPr lang="en-US"/>
              <a:t>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Electron can have any energy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Electron is localized  </a:t>
            </a:r>
          </a:p>
          <a:p>
            <a:endParaRPr lang="en-US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4641850" y="5492750"/>
            <a:ext cx="4502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Electron is delocalized </a:t>
            </a:r>
          </a:p>
          <a:p>
            <a:r>
              <a:rPr lang="en-US"/>
              <a:t>… spread out between 0 and L 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4632325" y="3151188"/>
            <a:ext cx="4572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u="sng"/>
              <a:t>What you get quantum mechanically:</a:t>
            </a:r>
            <a:r>
              <a:rPr lang="en-US"/>
              <a:t>  </a:t>
            </a:r>
          </a:p>
          <a:p>
            <a:endParaRPr lang="en-US"/>
          </a:p>
          <a:p>
            <a:r>
              <a:rPr lang="en-US"/>
              <a:t>Electron can only have specific</a:t>
            </a:r>
          </a:p>
          <a:p>
            <a:r>
              <a:rPr lang="en-US"/>
              <a:t>energies. (quantized)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9366" y="6396335"/>
            <a:ext cx="8208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Electron is not a localized particle bouncing back and forth!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  <p:bldP spid="30729" grpId="0"/>
      <p:bldP spid="30730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550BA9-2128-4FF7-BBBE-1B946A5E1A5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19075" y="481440"/>
            <a:ext cx="89249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4488" indent="-344488"/>
            <a:r>
              <a:rPr lang="en-US" sz="2400" dirty="0" smtClean="0"/>
              <a:t>Recently: </a:t>
            </a:r>
            <a:endParaRPr lang="en-US" sz="2400" dirty="0" smtClean="0"/>
          </a:p>
          <a:p>
            <a:pPr marL="801687" lvl="1" indent="-342900">
              <a:buAutoNum type="arabicPeriod"/>
            </a:pPr>
            <a:r>
              <a:rPr lang="en-US" sz="2400" dirty="0" smtClean="0"/>
              <a:t>Waves and wave equations</a:t>
            </a:r>
          </a:p>
          <a:p>
            <a:pPr marL="801687" lvl="1" indent="-342900">
              <a:buAutoNum type="arabicPeriod"/>
            </a:pPr>
            <a:r>
              <a:rPr lang="en-US" sz="2400" dirty="0" smtClean="0"/>
              <a:t>Schrödinger equation, free particle</a:t>
            </a:r>
          </a:p>
          <a:p>
            <a:pPr marL="801687" lvl="1" indent="-342900">
              <a:buAutoNum type="arabicPeriod"/>
            </a:pPr>
            <a:r>
              <a:rPr lang="en-US" sz="2400" dirty="0" smtClean="0"/>
              <a:t>Square well potential</a:t>
            </a:r>
            <a:endParaRPr lang="en-US" sz="24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9075" y="2574655"/>
            <a:ext cx="89249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4488" indent="-344488"/>
            <a:r>
              <a:rPr lang="en-US" sz="2400" dirty="0" smtClean="0"/>
              <a:t>Today: </a:t>
            </a:r>
            <a:endParaRPr lang="en-US" sz="2400" dirty="0" smtClean="0"/>
          </a:p>
          <a:p>
            <a:pPr marL="801687" lvl="1" indent="-342900">
              <a:buAutoNum type="arabicPeriod"/>
            </a:pPr>
            <a:r>
              <a:rPr lang="en-US" sz="2400" dirty="0" smtClean="0"/>
              <a:t>Infinite square well</a:t>
            </a:r>
          </a:p>
          <a:p>
            <a:pPr marL="801687" lvl="1" indent="-342900">
              <a:buAutoNum type="arabicPeriod"/>
            </a:pPr>
            <a:r>
              <a:rPr lang="en-US" sz="2400" dirty="0" smtClean="0"/>
              <a:t>Finite wells and electrons in wires</a:t>
            </a:r>
          </a:p>
          <a:p>
            <a:pPr marL="801687" lvl="1" indent="-342900">
              <a:buAutoNum type="arabicPeriod"/>
            </a:pPr>
            <a:r>
              <a:rPr lang="en-US" dirty="0" smtClean="0"/>
              <a:t>Quantum tunneling</a:t>
            </a:r>
            <a:endParaRPr lang="en-US" sz="2400" dirty="0" smtClean="0"/>
          </a:p>
          <a:p>
            <a:pPr marL="801687" lvl="1" indent="-342900">
              <a:buAutoNum type="arabicPeriod"/>
            </a:pPr>
            <a:endParaRPr lang="en-US" sz="2400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9075" y="4413576"/>
            <a:ext cx="89249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4488" indent="-344488"/>
            <a:r>
              <a:rPr lang="en-US" dirty="0" smtClean="0"/>
              <a:t>Next Week</a:t>
            </a:r>
            <a:r>
              <a:rPr lang="en-US" sz="2400" dirty="0" smtClean="0"/>
              <a:t>: </a:t>
            </a:r>
          </a:p>
          <a:p>
            <a:pPr marL="801687" lvl="1" indent="-342900">
              <a:buAutoNum type="arabicPeriod"/>
            </a:pPr>
            <a:r>
              <a:rPr lang="en-US" sz="2400" dirty="0" smtClean="0"/>
              <a:t>alpha-decay &amp; radioactivity</a:t>
            </a:r>
          </a:p>
          <a:p>
            <a:pPr marL="801687" lvl="1" indent="-342900">
              <a:buAutoNum type="arabicPeriod"/>
            </a:pPr>
            <a:r>
              <a:rPr lang="en-US" sz="2400" dirty="0" smtClean="0"/>
              <a:t>Scanning Tunneling Microscopes</a:t>
            </a:r>
          </a:p>
          <a:p>
            <a:pPr marL="801687" lvl="1" indent="-342900">
              <a:buAutoNum type="arabicPeriod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Nanotechnology: </a:t>
            </a:r>
          </a:p>
          <a:p>
            <a:r>
              <a:rPr lang="en-US" b="1">
                <a:solidFill>
                  <a:srgbClr val="CC3300"/>
                </a:solidFill>
              </a:rPr>
              <a:t>How small does a wire have to be before movement of electrons starts to depend on size and shape due to quantum effects?</a:t>
            </a:r>
            <a:endParaRPr lang="en-US"/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529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/>
              <a:t>Look at energy level spacing compared to thermal energy, kT= 1/40 eV at room temp. </a:t>
            </a:r>
            <a:endParaRPr lang="en-US" i="1">
              <a:solidFill>
                <a:srgbClr val="FF0000"/>
              </a:solidFill>
            </a:endParaRPr>
          </a:p>
        </p:txBody>
      </p:sp>
      <p:sp>
        <p:nvSpPr>
          <p:cNvPr id="60421" name="Oval 4"/>
          <p:cNvSpPr>
            <a:spLocks noChangeArrowheads="1"/>
          </p:cNvSpPr>
          <p:nvPr/>
        </p:nvSpPr>
        <p:spPr bwMode="auto">
          <a:xfrm>
            <a:off x="1019175" y="5235575"/>
            <a:ext cx="131763" cy="1317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2" name="Line 5"/>
          <p:cNvSpPr>
            <a:spLocks noChangeShapeType="1"/>
          </p:cNvSpPr>
          <p:nvPr/>
        </p:nvSpPr>
        <p:spPr bwMode="auto">
          <a:xfrm>
            <a:off x="985838" y="5356225"/>
            <a:ext cx="617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3" name="Line 6"/>
          <p:cNvSpPr>
            <a:spLocks noChangeShapeType="1"/>
          </p:cNvSpPr>
          <p:nvPr/>
        </p:nvSpPr>
        <p:spPr bwMode="auto">
          <a:xfrm>
            <a:off x="923925" y="4367213"/>
            <a:ext cx="617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4" name="Line 7"/>
          <p:cNvSpPr>
            <a:spLocks noChangeShapeType="1"/>
          </p:cNvSpPr>
          <p:nvPr/>
        </p:nvSpPr>
        <p:spPr bwMode="auto">
          <a:xfrm>
            <a:off x="898525" y="4075113"/>
            <a:ext cx="617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5" name="Line 8"/>
          <p:cNvSpPr>
            <a:spLocks noChangeShapeType="1"/>
          </p:cNvSpPr>
          <p:nvPr/>
        </p:nvSpPr>
        <p:spPr bwMode="auto">
          <a:xfrm>
            <a:off x="989013" y="4822825"/>
            <a:ext cx="617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6" name="Rectangle 9"/>
          <p:cNvSpPr>
            <a:spLocks noChangeArrowheads="1"/>
          </p:cNvSpPr>
          <p:nvPr/>
        </p:nvSpPr>
        <p:spPr bwMode="auto">
          <a:xfrm>
            <a:off x="101600" y="3505200"/>
            <a:ext cx="3238500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7" name="Oval 10"/>
          <p:cNvSpPr>
            <a:spLocks noChangeArrowheads="1"/>
          </p:cNvSpPr>
          <p:nvPr/>
        </p:nvSpPr>
        <p:spPr bwMode="auto">
          <a:xfrm>
            <a:off x="963613" y="363378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8" name="Text Box 11"/>
          <p:cNvSpPr txBox="1">
            <a:spLocks noChangeArrowheads="1"/>
          </p:cNvSpPr>
          <p:nvPr/>
        </p:nvSpPr>
        <p:spPr bwMode="auto">
          <a:xfrm>
            <a:off x="0" y="37973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60429" name="Text Box 12"/>
          <p:cNvSpPr txBox="1">
            <a:spLocks noChangeArrowheads="1"/>
          </p:cNvSpPr>
          <p:nvPr/>
        </p:nvSpPr>
        <p:spPr bwMode="auto">
          <a:xfrm>
            <a:off x="3200400" y="37750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60430" name="Text Box 13"/>
          <p:cNvSpPr txBox="1">
            <a:spLocks noChangeArrowheads="1"/>
          </p:cNvSpPr>
          <p:nvPr/>
        </p:nvSpPr>
        <p:spPr bwMode="auto">
          <a:xfrm>
            <a:off x="1317625" y="48148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60431" name="Line 14"/>
          <p:cNvSpPr>
            <a:spLocks noChangeShapeType="1"/>
          </p:cNvSpPr>
          <p:nvPr/>
        </p:nvSpPr>
        <p:spPr bwMode="auto">
          <a:xfrm flipV="1">
            <a:off x="484188" y="3986213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2" name="Text Box 15"/>
          <p:cNvSpPr txBox="1">
            <a:spLocks noChangeArrowheads="1"/>
          </p:cNvSpPr>
          <p:nvPr/>
        </p:nvSpPr>
        <p:spPr bwMode="auto">
          <a:xfrm>
            <a:off x="127000" y="430371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</a:t>
            </a:r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4343400" y="5638800"/>
          <a:ext cx="3562350" cy="1049338"/>
        </p:xfrm>
        <a:graphic>
          <a:graphicData uri="http://schemas.openxmlformats.org/presentationml/2006/ole">
            <p:oleObj spid="_x0000_s60418" name="Equation" r:id="rId4" imgW="1422797" imgH="419497" progId="Equation.3">
              <p:embed/>
            </p:oleObj>
          </a:graphicData>
        </a:graphic>
      </p:graphicFrame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4984750" y="3479800"/>
            <a:ext cx="1588" cy="1746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7064375" y="3570288"/>
            <a:ext cx="22225" cy="1700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5003800" y="5213350"/>
            <a:ext cx="2078038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3767138" y="484663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</a:t>
            </a:r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4279900" y="3398838"/>
            <a:ext cx="7938" cy="180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 rot="-5400000">
            <a:off x="3459163" y="3935413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Energy</a:t>
            </a:r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 flipV="1">
            <a:off x="4286250" y="5222875"/>
            <a:ext cx="359886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7921625" y="5016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4859338" y="51911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6918325" y="52022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60443" name="Rectangle 27"/>
          <p:cNvSpPr>
            <a:spLocks noChangeArrowheads="1"/>
          </p:cNvSpPr>
          <p:nvPr/>
        </p:nvSpPr>
        <p:spPr bwMode="auto">
          <a:xfrm>
            <a:off x="4411663" y="3405188"/>
            <a:ext cx="550862" cy="18065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7086600" y="3581400"/>
            <a:ext cx="550863" cy="16287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7086600" y="3051175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V(x)</a:t>
            </a:r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4191000" y="2362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Text Box 2"/>
          <p:cNvSpPr txBox="1">
            <a:spLocks noChangeArrowheads="1"/>
          </p:cNvSpPr>
          <p:nvPr/>
        </p:nvSpPr>
        <p:spPr bwMode="auto">
          <a:xfrm>
            <a:off x="881063" y="15128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0" name="Rectangle 3"/>
          <p:cNvSpPr>
            <a:spLocks noChangeArrowheads="1"/>
          </p:cNvSpPr>
          <p:nvPr/>
        </p:nvSpPr>
        <p:spPr bwMode="auto">
          <a:xfrm>
            <a:off x="1676400" y="325438"/>
            <a:ext cx="2057400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wire</a:t>
            </a:r>
          </a:p>
        </p:txBody>
      </p:sp>
      <p:sp>
        <p:nvSpPr>
          <p:cNvPr id="62471" name="Line 4"/>
          <p:cNvSpPr>
            <a:spLocks noChangeShapeType="1"/>
          </p:cNvSpPr>
          <p:nvPr/>
        </p:nvSpPr>
        <p:spPr bwMode="auto">
          <a:xfrm>
            <a:off x="1663700" y="2851150"/>
            <a:ext cx="2078038" cy="952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579438" y="2590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</a:t>
            </a:r>
          </a:p>
        </p:txBody>
      </p:sp>
      <p:sp>
        <p:nvSpPr>
          <p:cNvPr id="62473" name="Line 6"/>
          <p:cNvSpPr>
            <a:spLocks noChangeShapeType="1"/>
          </p:cNvSpPr>
          <p:nvPr/>
        </p:nvSpPr>
        <p:spPr bwMode="auto">
          <a:xfrm>
            <a:off x="939800" y="1036638"/>
            <a:ext cx="7938" cy="180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4" name="Text Box 7"/>
          <p:cNvSpPr txBox="1">
            <a:spLocks noChangeArrowheads="1"/>
          </p:cNvSpPr>
          <p:nvPr/>
        </p:nvSpPr>
        <p:spPr bwMode="auto">
          <a:xfrm rot="-5400000">
            <a:off x="155575" y="1766888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Energy</a:t>
            </a:r>
          </a:p>
        </p:txBody>
      </p:sp>
      <p:sp>
        <p:nvSpPr>
          <p:cNvPr id="62475" name="Line 8"/>
          <p:cNvSpPr>
            <a:spLocks noChangeShapeType="1"/>
          </p:cNvSpPr>
          <p:nvPr/>
        </p:nvSpPr>
        <p:spPr bwMode="auto">
          <a:xfrm flipV="1">
            <a:off x="946150" y="2860675"/>
            <a:ext cx="359886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6" name="Text Box 9"/>
          <p:cNvSpPr txBox="1">
            <a:spLocks noChangeArrowheads="1"/>
          </p:cNvSpPr>
          <p:nvPr/>
        </p:nvSpPr>
        <p:spPr bwMode="auto">
          <a:xfrm>
            <a:off x="4267200" y="2743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2477" name="Text Box 10"/>
          <p:cNvSpPr txBox="1">
            <a:spLocks noChangeArrowheads="1"/>
          </p:cNvSpPr>
          <p:nvPr/>
        </p:nvSpPr>
        <p:spPr bwMode="auto">
          <a:xfrm>
            <a:off x="1587500" y="29813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62478" name="Text Box 11"/>
          <p:cNvSpPr txBox="1">
            <a:spLocks noChangeArrowheads="1"/>
          </p:cNvSpPr>
          <p:nvPr/>
        </p:nvSpPr>
        <p:spPr bwMode="auto">
          <a:xfrm>
            <a:off x="3646488" y="29924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62479" name="Text Box 12"/>
          <p:cNvSpPr txBox="1">
            <a:spLocks noChangeArrowheads="1"/>
          </p:cNvSpPr>
          <p:nvPr/>
        </p:nvSpPr>
        <p:spPr bwMode="auto">
          <a:xfrm>
            <a:off x="990600" y="685800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V(x)</a:t>
            </a:r>
          </a:p>
        </p:txBody>
      </p:sp>
      <p:grpSp>
        <p:nvGrpSpPr>
          <p:cNvPr id="62480" name="Group 13"/>
          <p:cNvGrpSpPr>
            <a:grpSpLocks/>
          </p:cNvGrpSpPr>
          <p:nvPr/>
        </p:nvGrpSpPr>
        <p:grpSpPr bwMode="auto">
          <a:xfrm>
            <a:off x="838200" y="1219200"/>
            <a:ext cx="3733800" cy="1676400"/>
            <a:chOff x="192" y="1104"/>
            <a:chExt cx="2352" cy="1056"/>
          </a:xfrm>
        </p:grpSpPr>
        <p:sp>
          <p:nvSpPr>
            <p:cNvPr id="62495" name="Line 14"/>
            <p:cNvSpPr>
              <a:spLocks noChangeShapeType="1"/>
            </p:cNvSpPr>
            <p:nvPr/>
          </p:nvSpPr>
          <p:spPr bwMode="auto">
            <a:xfrm>
              <a:off x="192" y="1104"/>
              <a:ext cx="52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15"/>
            <p:cNvSpPr>
              <a:spLocks noChangeShapeType="1"/>
            </p:cNvSpPr>
            <p:nvPr/>
          </p:nvSpPr>
          <p:spPr bwMode="auto">
            <a:xfrm>
              <a:off x="692" y="1104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Line 16"/>
            <p:cNvSpPr>
              <a:spLocks noChangeShapeType="1"/>
            </p:cNvSpPr>
            <p:nvPr/>
          </p:nvSpPr>
          <p:spPr bwMode="auto">
            <a:xfrm>
              <a:off x="2016" y="1104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8" name="Line 17"/>
            <p:cNvSpPr>
              <a:spLocks noChangeShapeType="1"/>
            </p:cNvSpPr>
            <p:nvPr/>
          </p:nvSpPr>
          <p:spPr bwMode="auto">
            <a:xfrm>
              <a:off x="2016" y="1104"/>
              <a:ext cx="52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Line 18"/>
            <p:cNvSpPr>
              <a:spLocks noChangeShapeType="1"/>
            </p:cNvSpPr>
            <p:nvPr/>
          </p:nvSpPr>
          <p:spPr bwMode="auto">
            <a:xfrm>
              <a:off x="685" y="2137"/>
              <a:ext cx="1344" cy="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481" name="Text Box 19"/>
          <p:cNvSpPr txBox="1">
            <a:spLocks noChangeArrowheads="1"/>
          </p:cNvSpPr>
          <p:nvPr/>
        </p:nvSpPr>
        <p:spPr bwMode="auto">
          <a:xfrm>
            <a:off x="-152400" y="3449638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Region I</a:t>
            </a:r>
          </a:p>
        </p:txBody>
      </p:sp>
      <p:sp>
        <p:nvSpPr>
          <p:cNvPr id="62482" name="Text Box 20"/>
          <p:cNvSpPr txBox="1">
            <a:spLocks noChangeArrowheads="1"/>
          </p:cNvSpPr>
          <p:nvPr/>
        </p:nvSpPr>
        <p:spPr bwMode="auto">
          <a:xfrm>
            <a:off x="1828800" y="3449638"/>
            <a:ext cx="1752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Region II</a:t>
            </a:r>
          </a:p>
        </p:txBody>
      </p:sp>
      <p:sp>
        <p:nvSpPr>
          <p:cNvPr id="62483" name="Text Box 21"/>
          <p:cNvSpPr txBox="1">
            <a:spLocks noChangeArrowheads="1"/>
          </p:cNvSpPr>
          <p:nvPr/>
        </p:nvSpPr>
        <p:spPr bwMode="auto">
          <a:xfrm>
            <a:off x="4114800" y="3449638"/>
            <a:ext cx="1752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Region III</a:t>
            </a:r>
          </a:p>
        </p:txBody>
      </p:sp>
      <p:sp>
        <p:nvSpPr>
          <p:cNvPr id="62484" name="Line 22"/>
          <p:cNvSpPr>
            <a:spLocks noChangeShapeType="1"/>
          </p:cNvSpPr>
          <p:nvPr/>
        </p:nvSpPr>
        <p:spPr bwMode="auto">
          <a:xfrm>
            <a:off x="1631950" y="3449638"/>
            <a:ext cx="0" cy="339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5" name="Line 23"/>
          <p:cNvSpPr>
            <a:spLocks noChangeShapeType="1"/>
          </p:cNvSpPr>
          <p:nvPr/>
        </p:nvSpPr>
        <p:spPr bwMode="auto">
          <a:xfrm flipH="1">
            <a:off x="3736975" y="3484563"/>
            <a:ext cx="3175" cy="3714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4724400" y="762000"/>
          <a:ext cx="4268788" cy="828675"/>
        </p:xfrm>
        <a:graphic>
          <a:graphicData uri="http://schemas.openxmlformats.org/presentationml/2006/ole">
            <p:oleObj spid="_x0000_s62466" name="Equation" r:id="rId4" imgW="2159397" imgH="419497" progId="Equation.3">
              <p:embed/>
            </p:oleObj>
          </a:graphicData>
        </a:graphic>
      </p:graphicFrame>
      <p:sp>
        <p:nvSpPr>
          <p:cNvPr id="62486" name="Text Box 25"/>
          <p:cNvSpPr txBox="1">
            <a:spLocks noChangeArrowheads="1"/>
          </p:cNvSpPr>
          <p:nvPr/>
        </p:nvSpPr>
        <p:spPr bwMode="auto">
          <a:xfrm>
            <a:off x="4632325" y="268288"/>
            <a:ext cx="448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Need to solve Schrodinger Eqn:</a:t>
            </a:r>
          </a:p>
        </p:txBody>
      </p:sp>
      <p:sp>
        <p:nvSpPr>
          <p:cNvPr id="62487" name="Text Box 26"/>
          <p:cNvSpPr txBox="1">
            <a:spLocks noChangeArrowheads="1"/>
          </p:cNvSpPr>
          <p:nvPr/>
        </p:nvSpPr>
        <p:spPr bwMode="auto">
          <a:xfrm>
            <a:off x="-66675" y="990600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4.7eV</a:t>
            </a:r>
          </a:p>
        </p:txBody>
      </p:sp>
      <p:sp>
        <p:nvSpPr>
          <p:cNvPr id="62488" name="Line 27"/>
          <p:cNvSpPr>
            <a:spLocks noChangeShapeType="1"/>
          </p:cNvSpPr>
          <p:nvPr/>
        </p:nvSpPr>
        <p:spPr bwMode="auto">
          <a:xfrm>
            <a:off x="1211263" y="2133600"/>
            <a:ext cx="3208337" cy="0"/>
          </a:xfrm>
          <a:prstGeom prst="line">
            <a:avLst/>
          </a:prstGeom>
          <a:noFill/>
          <a:ln w="57150">
            <a:solidFill>
              <a:srgbClr val="08780B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9" name="Text Box 28"/>
          <p:cNvSpPr txBox="1">
            <a:spLocks noChangeArrowheads="1"/>
          </p:cNvSpPr>
          <p:nvPr/>
        </p:nvSpPr>
        <p:spPr bwMode="auto">
          <a:xfrm>
            <a:off x="4419600" y="1981200"/>
            <a:ext cx="110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8780B"/>
                </a:solidFill>
              </a:rPr>
              <a:t>E</a:t>
            </a:r>
            <a:r>
              <a:rPr lang="en-US" baseline="-25000">
                <a:solidFill>
                  <a:srgbClr val="08780B"/>
                </a:solidFill>
              </a:rPr>
              <a:t>electron</a:t>
            </a:r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0" y="3962400"/>
            <a:ext cx="82708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0000"/>
                </a:solidFill>
                <a:latin typeface="Comic Sans MS" charset="0"/>
              </a:rPr>
              <a:t>In Region III</a:t>
            </a:r>
            <a:r>
              <a:rPr lang="en-US">
                <a:latin typeface="Comic Sans MS" charset="0"/>
              </a:rPr>
              <a:t> …  </a:t>
            </a:r>
            <a:r>
              <a:rPr lang="en-US">
                <a:solidFill>
                  <a:srgbClr val="FF0000"/>
                </a:solidFill>
                <a:latin typeface="Comic Sans MS" charset="0"/>
              </a:rPr>
              <a:t>total energy E &lt; potential energy V</a:t>
            </a:r>
            <a:r>
              <a:rPr lang="en-US">
                <a:latin typeface="Comic Sans MS" charset="0"/>
              </a:rPr>
              <a:t> </a:t>
            </a:r>
          </a:p>
        </p:txBody>
      </p:sp>
      <p:graphicFrame>
        <p:nvGraphicFramePr>
          <p:cNvPr id="55326" name="Object 3"/>
          <p:cNvGraphicFramePr>
            <a:graphicFrameLocks noChangeAspect="1"/>
          </p:cNvGraphicFramePr>
          <p:nvPr/>
        </p:nvGraphicFramePr>
        <p:xfrm>
          <a:off x="414338" y="4413250"/>
          <a:ext cx="4029075" cy="1022350"/>
        </p:xfrm>
        <a:graphic>
          <a:graphicData uri="http://schemas.openxmlformats.org/presentationml/2006/ole">
            <p:oleObj spid="_x0000_s62467" name="Equation" r:id="rId5" imgW="1651397" imgH="419497" progId="Equation.3">
              <p:embed/>
            </p:oleObj>
          </a:graphicData>
        </a:graphic>
      </p:graphicFrame>
      <p:sp>
        <p:nvSpPr>
          <p:cNvPr id="55327" name="AutoShape 31"/>
          <p:cNvSpPr>
            <a:spLocks/>
          </p:cNvSpPr>
          <p:nvPr/>
        </p:nvSpPr>
        <p:spPr bwMode="auto">
          <a:xfrm rot="-5616552">
            <a:off x="2693988" y="4533900"/>
            <a:ext cx="228600" cy="1676400"/>
          </a:xfrm>
          <a:prstGeom prst="leftBrace">
            <a:avLst>
              <a:gd name="adj1" fmla="val 61111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2743200" y="53340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Positive</a:t>
            </a:r>
          </a:p>
        </p:txBody>
      </p:sp>
      <p:graphicFrame>
        <p:nvGraphicFramePr>
          <p:cNvPr id="55329" name="Object 4"/>
          <p:cNvGraphicFramePr>
            <a:graphicFrameLocks noChangeAspect="1"/>
          </p:cNvGraphicFramePr>
          <p:nvPr/>
        </p:nvGraphicFramePr>
        <p:xfrm>
          <a:off x="4619625" y="4695825"/>
          <a:ext cx="1517650" cy="557213"/>
        </p:xfrm>
        <a:graphic>
          <a:graphicData uri="http://schemas.openxmlformats.org/presentationml/2006/ole">
            <p:oleObj spid="_x0000_s62468" name="Equation" r:id="rId6" imgW="622427" imgH="228898" progId="Equation.3">
              <p:embed/>
            </p:oleObj>
          </a:graphicData>
        </a:graphic>
      </p:graphicFrame>
      <p:sp>
        <p:nvSpPr>
          <p:cNvPr id="55330" name="Text Box 34"/>
          <p:cNvSpPr txBox="1">
            <a:spLocks noChangeArrowheads="1"/>
          </p:cNvSpPr>
          <p:nvPr/>
        </p:nvSpPr>
        <p:spPr bwMode="auto">
          <a:xfrm>
            <a:off x="6781800" y="4795838"/>
            <a:ext cx="1269097" cy="46166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 dirty="0" err="1" smtClean="0"/>
              <a:t>α</a:t>
            </a:r>
            <a:r>
              <a:rPr lang="en-US" u="sng" dirty="0" smtClean="0"/>
              <a:t> </a:t>
            </a:r>
            <a:r>
              <a:rPr lang="en-US" u="sng" dirty="0"/>
              <a:t>is real</a:t>
            </a:r>
          </a:p>
        </p:txBody>
      </p:sp>
      <p:sp>
        <p:nvSpPr>
          <p:cNvPr id="55331" name="Text Box 35"/>
          <p:cNvSpPr txBox="1">
            <a:spLocks noChangeArrowheads="1"/>
          </p:cNvSpPr>
          <p:nvPr/>
        </p:nvSpPr>
        <p:spPr bwMode="auto">
          <a:xfrm>
            <a:off x="0" y="5838825"/>
            <a:ext cx="92322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What functional forms of </a:t>
            </a:r>
            <a:r>
              <a:rPr lang="en-US" i="1" dirty="0" err="1">
                <a:latin typeface="Symbol" charset="2"/>
              </a:rPr>
              <a:t>y</a:t>
            </a:r>
            <a:r>
              <a:rPr lang="en-US" i="1" dirty="0" err="1"/>
              <a:t>(x</a:t>
            </a:r>
            <a:r>
              <a:rPr lang="en-US" i="1" dirty="0"/>
              <a:t>) </a:t>
            </a:r>
            <a:r>
              <a:rPr lang="en-US" dirty="0"/>
              <a:t>work? </a:t>
            </a:r>
          </a:p>
          <a:p>
            <a:r>
              <a:rPr lang="en-US" dirty="0"/>
              <a:t>a.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iαx</a:t>
            </a:r>
            <a:r>
              <a:rPr lang="en-US" dirty="0"/>
              <a:t>		</a:t>
            </a:r>
            <a:r>
              <a:rPr lang="en-US" dirty="0" err="1"/>
              <a:t>b</a:t>
            </a:r>
            <a:r>
              <a:rPr lang="en-US" dirty="0"/>
              <a:t>. </a:t>
            </a:r>
            <a:r>
              <a:rPr lang="en-US" dirty="0" err="1"/>
              <a:t>sin</a:t>
            </a:r>
            <a:r>
              <a:rPr lang="en-US" dirty="0" err="1" smtClean="0"/>
              <a:t>(αx</a:t>
            </a:r>
            <a:r>
              <a:rPr lang="en-US" dirty="0"/>
              <a:t>)	</a:t>
            </a:r>
            <a:r>
              <a:rPr lang="en-US" dirty="0" err="1"/>
              <a:t>c</a:t>
            </a:r>
            <a:r>
              <a:rPr lang="en-US" dirty="0"/>
              <a:t>. </a:t>
            </a:r>
            <a:r>
              <a:rPr lang="en-US" dirty="0" err="1" smtClean="0"/>
              <a:t>e</a:t>
            </a:r>
            <a:r>
              <a:rPr lang="en-US" baseline="30000" dirty="0" err="1" smtClean="0"/>
              <a:t>αx</a:t>
            </a:r>
            <a:r>
              <a:rPr lang="en-US" dirty="0"/>
              <a:t>		</a:t>
            </a:r>
            <a:r>
              <a:rPr lang="en-US" dirty="0" err="1"/>
              <a:t>d</a:t>
            </a:r>
            <a:r>
              <a:rPr lang="en-US" dirty="0"/>
              <a:t>. more than one of these</a:t>
            </a:r>
            <a:endParaRPr lang="en-US" dirty="0">
              <a:latin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5" grpId="0"/>
      <p:bldP spid="55327" grpId="0" animBg="1"/>
      <p:bldP spid="55328" grpId="0"/>
      <p:bldP spid="55330" grpId="0" animBg="1"/>
      <p:bldP spid="553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8" name="Group 2"/>
          <p:cNvGrpSpPr>
            <a:grpSpLocks/>
          </p:cNvGrpSpPr>
          <p:nvPr/>
        </p:nvGrpSpPr>
        <p:grpSpPr bwMode="auto">
          <a:xfrm>
            <a:off x="609600" y="0"/>
            <a:ext cx="5324475" cy="3251200"/>
            <a:chOff x="0" y="0"/>
            <a:chExt cx="3738" cy="2282"/>
          </a:xfrm>
        </p:grpSpPr>
        <p:sp>
          <p:nvSpPr>
            <p:cNvPr id="64529" name="Text Box 3"/>
            <p:cNvSpPr txBox="1">
              <a:spLocks noChangeArrowheads="1"/>
            </p:cNvSpPr>
            <p:nvPr/>
          </p:nvSpPr>
          <p:spPr bwMode="auto">
            <a:xfrm>
              <a:off x="591" y="781"/>
              <a:ext cx="129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/>
            </a:p>
          </p:txBody>
        </p:sp>
        <p:sp>
          <p:nvSpPr>
            <p:cNvPr id="64530" name="Rectangle 4"/>
            <p:cNvSpPr>
              <a:spLocks noChangeArrowheads="1"/>
            </p:cNvSpPr>
            <p:nvPr/>
          </p:nvSpPr>
          <p:spPr bwMode="auto">
            <a:xfrm>
              <a:off x="1098" y="0"/>
              <a:ext cx="1296" cy="22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wire</a:t>
              </a:r>
            </a:p>
          </p:txBody>
        </p:sp>
        <p:sp>
          <p:nvSpPr>
            <p:cNvPr id="64531" name="Line 5"/>
            <p:cNvSpPr>
              <a:spLocks noChangeShapeType="1"/>
            </p:cNvSpPr>
            <p:nvPr/>
          </p:nvSpPr>
          <p:spPr bwMode="auto">
            <a:xfrm>
              <a:off x="1090" y="1591"/>
              <a:ext cx="1309" cy="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2" name="Text Box 6"/>
            <p:cNvSpPr txBox="1">
              <a:spLocks noChangeArrowheads="1"/>
            </p:cNvSpPr>
            <p:nvPr/>
          </p:nvSpPr>
          <p:spPr bwMode="auto">
            <a:xfrm>
              <a:off x="407" y="1460"/>
              <a:ext cx="277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0 </a:t>
              </a:r>
            </a:p>
          </p:txBody>
        </p:sp>
        <p:sp>
          <p:nvSpPr>
            <p:cNvPr id="64533" name="Line 7"/>
            <p:cNvSpPr>
              <a:spLocks noChangeShapeType="1"/>
            </p:cNvSpPr>
            <p:nvPr/>
          </p:nvSpPr>
          <p:spPr bwMode="auto">
            <a:xfrm>
              <a:off x="634" y="448"/>
              <a:ext cx="5" cy="1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4" name="Text Box 8"/>
            <p:cNvSpPr txBox="1">
              <a:spLocks noChangeArrowheads="1"/>
            </p:cNvSpPr>
            <p:nvPr/>
          </p:nvSpPr>
          <p:spPr bwMode="auto">
            <a:xfrm rot="-5400000">
              <a:off x="205" y="926"/>
              <a:ext cx="694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Energy</a:t>
              </a:r>
            </a:p>
          </p:txBody>
        </p:sp>
        <p:sp>
          <p:nvSpPr>
            <p:cNvPr id="64535" name="Line 9"/>
            <p:cNvSpPr>
              <a:spLocks noChangeShapeType="1"/>
            </p:cNvSpPr>
            <p:nvPr/>
          </p:nvSpPr>
          <p:spPr bwMode="auto">
            <a:xfrm flipV="1">
              <a:off x="638" y="1597"/>
              <a:ext cx="2267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6" name="Text Box 10"/>
            <p:cNvSpPr txBox="1">
              <a:spLocks noChangeArrowheads="1"/>
            </p:cNvSpPr>
            <p:nvPr/>
          </p:nvSpPr>
          <p:spPr bwMode="auto">
            <a:xfrm>
              <a:off x="2731" y="1556"/>
              <a:ext cx="218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x</a:t>
              </a:r>
            </a:p>
          </p:txBody>
        </p:sp>
        <p:sp>
          <p:nvSpPr>
            <p:cNvPr id="64537" name="Text Box 11"/>
            <p:cNvSpPr txBox="1">
              <a:spLocks noChangeArrowheads="1"/>
            </p:cNvSpPr>
            <p:nvPr/>
          </p:nvSpPr>
          <p:spPr bwMode="auto">
            <a:xfrm>
              <a:off x="1042" y="1708"/>
              <a:ext cx="229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64538" name="Text Box 12"/>
            <p:cNvSpPr txBox="1">
              <a:spLocks noChangeArrowheads="1"/>
            </p:cNvSpPr>
            <p:nvPr/>
          </p:nvSpPr>
          <p:spPr bwMode="auto">
            <a:xfrm>
              <a:off x="2339" y="1713"/>
              <a:ext cx="229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L</a:t>
              </a:r>
            </a:p>
          </p:txBody>
        </p:sp>
        <p:sp>
          <p:nvSpPr>
            <p:cNvPr id="64539" name="Text Box 13"/>
            <p:cNvSpPr txBox="1">
              <a:spLocks noChangeArrowheads="1"/>
            </p:cNvSpPr>
            <p:nvPr/>
          </p:nvSpPr>
          <p:spPr bwMode="auto">
            <a:xfrm>
              <a:off x="666" y="261"/>
              <a:ext cx="456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V(x)</a:t>
              </a:r>
            </a:p>
          </p:txBody>
        </p:sp>
        <p:grpSp>
          <p:nvGrpSpPr>
            <p:cNvPr id="64540" name="Group 14"/>
            <p:cNvGrpSpPr>
              <a:grpSpLocks/>
            </p:cNvGrpSpPr>
            <p:nvPr/>
          </p:nvGrpSpPr>
          <p:grpSpPr bwMode="auto">
            <a:xfrm>
              <a:off x="570" y="563"/>
              <a:ext cx="2352" cy="1056"/>
              <a:chOff x="192" y="1104"/>
              <a:chExt cx="2352" cy="1056"/>
            </a:xfrm>
          </p:grpSpPr>
          <p:sp>
            <p:nvSpPr>
              <p:cNvPr id="64549" name="Line 15"/>
              <p:cNvSpPr>
                <a:spLocks noChangeShapeType="1"/>
              </p:cNvSpPr>
              <p:nvPr/>
            </p:nvSpPr>
            <p:spPr bwMode="auto">
              <a:xfrm>
                <a:off x="192" y="1104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50" name="Line 16"/>
              <p:cNvSpPr>
                <a:spLocks noChangeShapeType="1"/>
              </p:cNvSpPr>
              <p:nvPr/>
            </p:nvSpPr>
            <p:spPr bwMode="auto">
              <a:xfrm>
                <a:off x="692" y="1104"/>
                <a:ext cx="0" cy="1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51" name="Line 17"/>
              <p:cNvSpPr>
                <a:spLocks noChangeShapeType="1"/>
              </p:cNvSpPr>
              <p:nvPr/>
            </p:nvSpPr>
            <p:spPr bwMode="auto">
              <a:xfrm>
                <a:off x="2016" y="1104"/>
                <a:ext cx="0" cy="1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52" name="Line 18"/>
              <p:cNvSpPr>
                <a:spLocks noChangeShapeType="1"/>
              </p:cNvSpPr>
              <p:nvPr/>
            </p:nvSpPr>
            <p:spPr bwMode="auto">
              <a:xfrm>
                <a:off x="2016" y="1104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53" name="Line 19"/>
              <p:cNvSpPr>
                <a:spLocks noChangeShapeType="1"/>
              </p:cNvSpPr>
              <p:nvPr/>
            </p:nvSpPr>
            <p:spPr bwMode="auto">
              <a:xfrm>
                <a:off x="685" y="2137"/>
                <a:ext cx="1344" cy="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4541" name="Text Box 20"/>
            <p:cNvSpPr txBox="1">
              <a:spLocks noChangeArrowheads="1"/>
            </p:cNvSpPr>
            <p:nvPr/>
          </p:nvSpPr>
          <p:spPr bwMode="auto">
            <a:xfrm>
              <a:off x="0" y="1920"/>
              <a:ext cx="960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Comic Sans MS" charset="0"/>
                </a:rPr>
                <a:t>Region I</a:t>
              </a:r>
            </a:p>
          </p:txBody>
        </p:sp>
        <p:sp>
          <p:nvSpPr>
            <p:cNvPr id="64542" name="Text Box 21"/>
            <p:cNvSpPr txBox="1">
              <a:spLocks noChangeArrowheads="1"/>
            </p:cNvSpPr>
            <p:nvPr/>
          </p:nvSpPr>
          <p:spPr bwMode="auto">
            <a:xfrm>
              <a:off x="1194" y="1967"/>
              <a:ext cx="1104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Comic Sans MS" charset="0"/>
                </a:rPr>
                <a:t>Region II</a:t>
              </a:r>
            </a:p>
          </p:txBody>
        </p:sp>
        <p:sp>
          <p:nvSpPr>
            <p:cNvPr id="64543" name="Text Box 22"/>
            <p:cNvSpPr txBox="1">
              <a:spLocks noChangeArrowheads="1"/>
            </p:cNvSpPr>
            <p:nvPr/>
          </p:nvSpPr>
          <p:spPr bwMode="auto">
            <a:xfrm>
              <a:off x="2634" y="1969"/>
              <a:ext cx="1104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Comic Sans MS" charset="0"/>
                </a:rPr>
                <a:t>Region III</a:t>
              </a:r>
            </a:p>
          </p:txBody>
        </p:sp>
        <p:sp>
          <p:nvSpPr>
            <p:cNvPr id="64544" name="Line 23"/>
            <p:cNvSpPr>
              <a:spLocks noChangeShapeType="1"/>
            </p:cNvSpPr>
            <p:nvPr/>
          </p:nvSpPr>
          <p:spPr bwMode="auto">
            <a:xfrm>
              <a:off x="1070" y="1968"/>
              <a:ext cx="0" cy="21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45" name="Line 24"/>
            <p:cNvSpPr>
              <a:spLocks noChangeShapeType="1"/>
            </p:cNvSpPr>
            <p:nvPr/>
          </p:nvSpPr>
          <p:spPr bwMode="auto">
            <a:xfrm flipH="1">
              <a:off x="2396" y="1990"/>
              <a:ext cx="2" cy="23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46" name="Text Box 25"/>
            <p:cNvSpPr txBox="1">
              <a:spLocks noChangeArrowheads="1"/>
            </p:cNvSpPr>
            <p:nvPr/>
          </p:nvSpPr>
          <p:spPr bwMode="auto">
            <a:xfrm>
              <a:off x="0" y="454"/>
              <a:ext cx="595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4.7eV</a:t>
              </a:r>
            </a:p>
          </p:txBody>
        </p:sp>
        <p:sp>
          <p:nvSpPr>
            <p:cNvPr id="64547" name="Line 26"/>
            <p:cNvSpPr>
              <a:spLocks noChangeShapeType="1"/>
            </p:cNvSpPr>
            <p:nvPr/>
          </p:nvSpPr>
          <p:spPr bwMode="auto">
            <a:xfrm>
              <a:off x="805" y="1139"/>
              <a:ext cx="2021" cy="0"/>
            </a:xfrm>
            <a:prstGeom prst="line">
              <a:avLst/>
            </a:prstGeom>
            <a:noFill/>
            <a:ln w="57150">
              <a:solidFill>
                <a:srgbClr val="08780B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48" name="Text Box 27"/>
            <p:cNvSpPr txBox="1">
              <a:spLocks noChangeArrowheads="1"/>
            </p:cNvSpPr>
            <p:nvPr/>
          </p:nvSpPr>
          <p:spPr bwMode="auto">
            <a:xfrm>
              <a:off x="2826" y="1077"/>
              <a:ext cx="66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8780B"/>
                  </a:solidFill>
                </a:rPr>
                <a:t>E</a:t>
              </a:r>
              <a:r>
                <a:rPr lang="en-US" sz="2000" baseline="-25000">
                  <a:solidFill>
                    <a:srgbClr val="08780B"/>
                  </a:solidFill>
                </a:rPr>
                <a:t>electron</a:t>
              </a:r>
            </a:p>
          </p:txBody>
        </p:sp>
      </p:grpSp>
      <p:sp>
        <p:nvSpPr>
          <p:cNvPr id="64519" name="Text Box 28"/>
          <p:cNvSpPr txBox="1">
            <a:spLocks noChangeArrowheads="1"/>
          </p:cNvSpPr>
          <p:nvPr/>
        </p:nvSpPr>
        <p:spPr bwMode="auto">
          <a:xfrm>
            <a:off x="0" y="4130675"/>
            <a:ext cx="82708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0000"/>
                </a:solidFill>
                <a:latin typeface="Comic Sans MS" charset="0"/>
              </a:rPr>
              <a:t>In Region III</a:t>
            </a:r>
            <a:r>
              <a:rPr lang="en-US">
                <a:latin typeface="Comic Sans MS" charset="0"/>
              </a:rPr>
              <a:t> …  </a:t>
            </a:r>
            <a:r>
              <a:rPr lang="en-US">
                <a:solidFill>
                  <a:srgbClr val="FF0000"/>
                </a:solidFill>
                <a:latin typeface="Comic Sans MS" charset="0"/>
              </a:rPr>
              <a:t>total energy E &lt; potential energy V</a:t>
            </a:r>
            <a:r>
              <a:rPr lang="en-US">
                <a:latin typeface="Comic Sans MS" charset="0"/>
              </a:rPr>
              <a:t> </a:t>
            </a:r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0" y="4586288"/>
          <a:ext cx="4029075" cy="1022350"/>
        </p:xfrm>
        <a:graphic>
          <a:graphicData uri="http://schemas.openxmlformats.org/presentationml/2006/ole">
            <p:oleObj spid="_x0000_s64514" name="Equation" r:id="rId4" imgW="1651397" imgH="419497" progId="Equation.3">
              <p:embed/>
            </p:oleObj>
          </a:graphicData>
        </a:graphic>
      </p:graphicFrame>
      <p:sp>
        <p:nvSpPr>
          <p:cNvPr id="64520" name="AutoShape 30"/>
          <p:cNvSpPr>
            <a:spLocks/>
          </p:cNvSpPr>
          <p:nvPr/>
        </p:nvSpPr>
        <p:spPr bwMode="auto">
          <a:xfrm rot="-5616552">
            <a:off x="2279650" y="4706938"/>
            <a:ext cx="228600" cy="1676400"/>
          </a:xfrm>
          <a:prstGeom prst="leftBrace">
            <a:avLst>
              <a:gd name="adj1" fmla="val 61111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1" name="Text Box 31"/>
          <p:cNvSpPr txBox="1">
            <a:spLocks noChangeArrowheads="1"/>
          </p:cNvSpPr>
          <p:nvPr/>
        </p:nvSpPr>
        <p:spPr bwMode="auto">
          <a:xfrm>
            <a:off x="2328863" y="5507038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Positive</a:t>
            </a: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4205288" y="4868863"/>
          <a:ext cx="1517650" cy="557212"/>
        </p:xfrm>
        <a:graphic>
          <a:graphicData uri="http://schemas.openxmlformats.org/presentationml/2006/ole">
            <p:oleObj spid="_x0000_s64515" name="Equation" r:id="rId5" imgW="622427" imgH="228898" progId="Equation.3">
              <p:embed/>
            </p:oleObj>
          </a:graphicData>
        </a:graphic>
      </p:graphicFrame>
      <p:sp>
        <p:nvSpPr>
          <p:cNvPr id="64522" name="Text Box 33"/>
          <p:cNvSpPr txBox="1">
            <a:spLocks noChangeArrowheads="1"/>
          </p:cNvSpPr>
          <p:nvPr/>
        </p:nvSpPr>
        <p:spPr bwMode="auto">
          <a:xfrm>
            <a:off x="5943600" y="4876800"/>
            <a:ext cx="1269097" cy="46166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 dirty="0" err="1" smtClean="0"/>
              <a:t>α</a:t>
            </a:r>
            <a:r>
              <a:rPr lang="en-US" u="sng" dirty="0" smtClean="0"/>
              <a:t> </a:t>
            </a:r>
            <a:r>
              <a:rPr lang="en-US" u="sng" dirty="0"/>
              <a:t>is real</a:t>
            </a:r>
          </a:p>
        </p:txBody>
      </p:sp>
      <p:sp>
        <p:nvSpPr>
          <p:cNvPr id="57378" name="Text Box 34"/>
          <p:cNvSpPr txBox="1">
            <a:spLocks noChangeArrowheads="1"/>
          </p:cNvSpPr>
          <p:nvPr/>
        </p:nvSpPr>
        <p:spPr bwMode="auto">
          <a:xfrm>
            <a:off x="0" y="5959475"/>
            <a:ext cx="5370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Answer is </a:t>
            </a:r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baseline="30000" dirty="0" err="1" smtClean="0">
                <a:solidFill>
                  <a:srgbClr val="FF0000"/>
                </a:solidFill>
              </a:rPr>
              <a:t>αx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… could also be </a:t>
            </a:r>
            <a:r>
              <a:rPr lang="en-US" dirty="0" err="1">
                <a:solidFill>
                  <a:srgbClr val="FF0000"/>
                </a:solidFill>
              </a:rPr>
              <a:t>e</a:t>
            </a:r>
            <a:r>
              <a:rPr lang="en-US" baseline="30000" dirty="0" err="1" smtClean="0">
                <a:solidFill>
                  <a:srgbClr val="FF0000"/>
                </a:solidFill>
              </a:rPr>
              <a:t>-αx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r>
              <a:rPr lang="en-US" dirty="0">
                <a:solidFill>
                  <a:srgbClr val="FF0000"/>
                </a:solidFill>
              </a:rPr>
              <a:t>Exponential decay or growth</a:t>
            </a:r>
            <a:endParaRPr lang="en-US" dirty="0">
              <a:solidFill>
                <a:srgbClr val="FF0000"/>
              </a:solidFill>
              <a:latin typeface="Symbol" charset="2"/>
            </a:endParaRPr>
          </a:p>
        </p:txBody>
      </p:sp>
      <p:graphicFrame>
        <p:nvGraphicFramePr>
          <p:cNvPr id="57379" name="Object 4"/>
          <p:cNvGraphicFramePr>
            <a:graphicFrameLocks noChangeAspect="1"/>
          </p:cNvGraphicFramePr>
          <p:nvPr/>
        </p:nvGraphicFramePr>
        <p:xfrm>
          <a:off x="4191000" y="3276600"/>
          <a:ext cx="3733800" cy="627063"/>
        </p:xfrm>
        <a:graphic>
          <a:graphicData uri="http://schemas.openxmlformats.org/presentationml/2006/ole">
            <p:oleObj spid="_x0000_s64516" name="Equation" r:id="rId6" imgW="1359297" imgH="228997" progId="Equation.3">
              <p:embed/>
            </p:oleObj>
          </a:graphicData>
        </a:graphic>
      </p:graphicFrame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6705600" y="5562600"/>
            <a:ext cx="199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Why not e</a:t>
            </a:r>
            <a:r>
              <a:rPr lang="en-US" baseline="30000"/>
              <a:t>i</a:t>
            </a:r>
            <a:r>
              <a:rPr lang="en-US" baseline="30000">
                <a:latin typeface="Symbol" charset="2"/>
              </a:rPr>
              <a:t>a</a:t>
            </a:r>
            <a:r>
              <a:rPr lang="en-US" baseline="30000"/>
              <a:t>x</a:t>
            </a:r>
            <a:r>
              <a:rPr lang="en-US"/>
              <a:t>?</a:t>
            </a:r>
            <a:endParaRPr lang="en-US">
              <a:latin typeface="Symbol" charset="2"/>
            </a:endParaRPr>
          </a:p>
        </p:txBody>
      </p:sp>
      <p:graphicFrame>
        <p:nvGraphicFramePr>
          <p:cNvPr id="57381" name="Object 5"/>
          <p:cNvGraphicFramePr>
            <a:graphicFrameLocks noChangeAspect="1"/>
          </p:cNvGraphicFramePr>
          <p:nvPr/>
        </p:nvGraphicFramePr>
        <p:xfrm>
          <a:off x="6167438" y="6300788"/>
          <a:ext cx="2976562" cy="557212"/>
        </p:xfrm>
        <a:graphic>
          <a:graphicData uri="http://schemas.openxmlformats.org/presentationml/2006/ole">
            <p:oleObj spid="_x0000_s64517" name="Equation" r:id="rId7" imgW="1219597" imgH="228997" progId="Equation.3">
              <p:embed/>
            </p:oleObj>
          </a:graphicData>
        </a:graphic>
      </p:graphicFrame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6534150" y="594360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LHS</a:t>
            </a:r>
          </a:p>
        </p:txBody>
      </p:sp>
      <p:sp>
        <p:nvSpPr>
          <p:cNvPr id="57383" name="Text Box 39"/>
          <p:cNvSpPr txBox="1">
            <a:spLocks noChangeArrowheads="1"/>
          </p:cNvSpPr>
          <p:nvPr/>
        </p:nvSpPr>
        <p:spPr bwMode="auto">
          <a:xfrm>
            <a:off x="8058150" y="5932488"/>
            <a:ext cx="82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RHS</a:t>
            </a:r>
          </a:p>
        </p:txBody>
      </p:sp>
      <p:sp>
        <p:nvSpPr>
          <p:cNvPr id="57384" name="Rectangle 40"/>
          <p:cNvSpPr>
            <a:spLocks noChangeArrowheads="1"/>
          </p:cNvSpPr>
          <p:nvPr/>
        </p:nvSpPr>
        <p:spPr bwMode="auto">
          <a:xfrm>
            <a:off x="6172200" y="5562600"/>
            <a:ext cx="2971800" cy="1295400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8" name="Rectangle 41"/>
          <p:cNvSpPr>
            <a:spLocks noChangeArrowheads="1"/>
          </p:cNvSpPr>
          <p:nvPr/>
        </p:nvSpPr>
        <p:spPr bwMode="auto">
          <a:xfrm>
            <a:off x="3836988" y="560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364045" y="5646547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80" grpId="0"/>
      <p:bldP spid="57382" grpId="0"/>
      <p:bldP spid="57383" grpId="0"/>
      <p:bldP spid="5738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Line 2"/>
          <p:cNvSpPr>
            <a:spLocks noChangeShapeType="1"/>
          </p:cNvSpPr>
          <p:nvPr/>
        </p:nvSpPr>
        <p:spPr bwMode="auto">
          <a:xfrm>
            <a:off x="1916113" y="908050"/>
            <a:ext cx="11112" cy="1030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7" name="Line 3"/>
          <p:cNvSpPr>
            <a:spLocks noChangeShapeType="1"/>
          </p:cNvSpPr>
          <p:nvPr/>
        </p:nvSpPr>
        <p:spPr bwMode="auto">
          <a:xfrm>
            <a:off x="1422400" y="896938"/>
            <a:ext cx="492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8" name="Line 4"/>
          <p:cNvSpPr>
            <a:spLocks noChangeShapeType="1"/>
          </p:cNvSpPr>
          <p:nvPr/>
        </p:nvSpPr>
        <p:spPr bwMode="auto">
          <a:xfrm>
            <a:off x="2366963" y="889000"/>
            <a:ext cx="22225" cy="1017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9" name="Line 5"/>
          <p:cNvSpPr>
            <a:spLocks noChangeShapeType="1"/>
          </p:cNvSpPr>
          <p:nvPr/>
        </p:nvSpPr>
        <p:spPr bwMode="auto">
          <a:xfrm>
            <a:off x="2363788" y="893763"/>
            <a:ext cx="492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0" name="Line 6"/>
          <p:cNvSpPr>
            <a:spLocks noChangeShapeType="1"/>
          </p:cNvSpPr>
          <p:nvPr/>
        </p:nvSpPr>
        <p:spPr bwMode="auto">
          <a:xfrm>
            <a:off x="1947863" y="1936750"/>
            <a:ext cx="44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1" name="Text Box 7"/>
          <p:cNvSpPr txBox="1">
            <a:spLocks noChangeArrowheads="1"/>
          </p:cNvSpPr>
          <p:nvPr/>
        </p:nvSpPr>
        <p:spPr bwMode="auto">
          <a:xfrm>
            <a:off x="1119188" y="1670050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eV</a:t>
            </a:r>
          </a:p>
        </p:txBody>
      </p:sp>
      <p:sp>
        <p:nvSpPr>
          <p:cNvPr id="66572" name="Text Box 8"/>
          <p:cNvSpPr txBox="1">
            <a:spLocks noChangeArrowheads="1"/>
          </p:cNvSpPr>
          <p:nvPr/>
        </p:nvSpPr>
        <p:spPr bwMode="auto">
          <a:xfrm>
            <a:off x="1719263" y="1935163"/>
            <a:ext cx="862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   L</a:t>
            </a:r>
          </a:p>
        </p:txBody>
      </p:sp>
      <p:sp>
        <p:nvSpPr>
          <p:cNvPr id="66573" name="Text Box 9"/>
          <p:cNvSpPr txBox="1">
            <a:spLocks noChangeArrowheads="1"/>
          </p:cNvSpPr>
          <p:nvPr/>
        </p:nvSpPr>
        <p:spPr bwMode="auto">
          <a:xfrm>
            <a:off x="2825750" y="625475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4.7 eV = V</a:t>
            </a:r>
            <a:r>
              <a:rPr lang="en-US" baseline="-25000"/>
              <a:t>0</a:t>
            </a:r>
          </a:p>
        </p:txBody>
      </p:sp>
      <p:sp>
        <p:nvSpPr>
          <p:cNvPr id="66574" name="Line 10"/>
          <p:cNvSpPr>
            <a:spLocks noChangeShapeType="1"/>
          </p:cNvSpPr>
          <p:nvPr/>
        </p:nvSpPr>
        <p:spPr bwMode="auto">
          <a:xfrm>
            <a:off x="474663" y="298450"/>
            <a:ext cx="7937" cy="180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5" name="Text Box 11"/>
          <p:cNvSpPr txBox="1">
            <a:spLocks noChangeArrowheads="1"/>
          </p:cNvSpPr>
          <p:nvPr/>
        </p:nvSpPr>
        <p:spPr bwMode="auto">
          <a:xfrm rot="-5400000">
            <a:off x="-346075" y="931863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Energy</a:t>
            </a:r>
          </a:p>
        </p:txBody>
      </p:sp>
      <p:sp>
        <p:nvSpPr>
          <p:cNvPr id="66576" name="Line 12"/>
          <p:cNvSpPr>
            <a:spLocks noChangeShapeType="1"/>
          </p:cNvSpPr>
          <p:nvPr/>
        </p:nvSpPr>
        <p:spPr bwMode="auto">
          <a:xfrm flipV="1">
            <a:off x="481013" y="2178050"/>
            <a:ext cx="3598862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7" name="Text Box 13"/>
          <p:cNvSpPr txBox="1">
            <a:spLocks noChangeArrowheads="1"/>
          </p:cNvSpPr>
          <p:nvPr/>
        </p:nvSpPr>
        <p:spPr bwMode="auto">
          <a:xfrm>
            <a:off x="4116388" y="1971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6578" name="Text Box 14"/>
          <p:cNvSpPr txBox="1">
            <a:spLocks noChangeArrowheads="1"/>
          </p:cNvSpPr>
          <p:nvPr/>
        </p:nvSpPr>
        <p:spPr bwMode="auto">
          <a:xfrm>
            <a:off x="1387475" y="0"/>
            <a:ext cx="663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Back to case of wire with workfunction of 4.7 eV</a:t>
            </a:r>
          </a:p>
        </p:txBody>
      </p:sp>
      <p:sp>
        <p:nvSpPr>
          <p:cNvPr id="66579" name="Line 15"/>
          <p:cNvSpPr>
            <a:spLocks noChangeShapeType="1"/>
          </p:cNvSpPr>
          <p:nvPr/>
        </p:nvSpPr>
        <p:spPr bwMode="auto">
          <a:xfrm>
            <a:off x="1444625" y="1466850"/>
            <a:ext cx="2100263" cy="0"/>
          </a:xfrm>
          <a:prstGeom prst="line">
            <a:avLst/>
          </a:prstGeom>
          <a:noFill/>
          <a:ln w="57150">
            <a:solidFill>
              <a:srgbClr val="08780B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0" name="Text Box 16"/>
          <p:cNvSpPr txBox="1">
            <a:spLocks noChangeArrowheads="1"/>
          </p:cNvSpPr>
          <p:nvPr/>
        </p:nvSpPr>
        <p:spPr bwMode="auto">
          <a:xfrm>
            <a:off x="3509963" y="1238250"/>
            <a:ext cx="1042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8780B"/>
                </a:solidFill>
              </a:rPr>
              <a:t>E</a:t>
            </a:r>
            <a:r>
              <a:rPr lang="en-US" baseline="-25000">
                <a:solidFill>
                  <a:srgbClr val="08780B"/>
                </a:solidFill>
              </a:rPr>
              <a:t>particle</a:t>
            </a: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0" y="2692400"/>
          <a:ext cx="4308475" cy="1022350"/>
        </p:xfrm>
        <a:graphic>
          <a:graphicData uri="http://schemas.openxmlformats.org/presentationml/2006/ole">
            <p:oleObj spid="_x0000_s66562" name="Equation" r:id="rId4" imgW="1765697" imgH="419497" progId="Equation.3">
              <p:embed/>
            </p:oleObj>
          </a:graphicData>
        </a:graphic>
      </p:graphicFrame>
      <p:sp>
        <p:nvSpPr>
          <p:cNvPr id="66581" name="AutoShape 18"/>
          <p:cNvSpPr>
            <a:spLocks/>
          </p:cNvSpPr>
          <p:nvPr/>
        </p:nvSpPr>
        <p:spPr bwMode="auto">
          <a:xfrm rot="5932500">
            <a:off x="2451101" y="1941512"/>
            <a:ext cx="258762" cy="1884363"/>
          </a:xfrm>
          <a:prstGeom prst="leftBrace">
            <a:avLst>
              <a:gd name="adj1" fmla="val 60685"/>
              <a:gd name="adj2" fmla="val 5063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2" name="Text Box 19"/>
          <p:cNvSpPr txBox="1">
            <a:spLocks noChangeArrowheads="1"/>
          </p:cNvSpPr>
          <p:nvPr/>
        </p:nvSpPr>
        <p:spPr bwMode="auto">
          <a:xfrm>
            <a:off x="2551113" y="2405063"/>
            <a:ext cx="2370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Positive number</a:t>
            </a: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4344988" y="2974975"/>
          <a:ext cx="1517650" cy="557213"/>
        </p:xfrm>
        <a:graphic>
          <a:graphicData uri="http://schemas.openxmlformats.org/presentationml/2006/ole">
            <p:oleObj spid="_x0000_s66563" name="Equation" r:id="rId5" imgW="622427" imgH="228898" progId="Equation.3">
              <p:embed/>
            </p:oleObj>
          </a:graphicData>
        </a:graphic>
      </p:graphicFrame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0" y="3787775"/>
            <a:ext cx="49685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Answer is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</a:rPr>
              <a:t>… could also be </a:t>
            </a:r>
            <a:r>
              <a:rPr lang="en-US" dirty="0" err="1">
                <a:solidFill>
                  <a:srgbClr val="FF0000"/>
                </a:solidFill>
              </a:rPr>
              <a:t>e</a:t>
            </a:r>
            <a:r>
              <a:rPr lang="en-US" baseline="30000" dirty="0" err="1" smtClean="0">
                <a:solidFill>
                  <a:srgbClr val="FF0000"/>
                </a:solidFill>
              </a:rPr>
              <a:t>-αx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r>
              <a:rPr lang="en-US" dirty="0">
                <a:solidFill>
                  <a:srgbClr val="FF0000"/>
                </a:solidFill>
              </a:rPr>
              <a:t>Exponential decay or growth</a:t>
            </a:r>
            <a:endParaRPr lang="en-US" dirty="0">
              <a:solidFill>
                <a:srgbClr val="FF0000"/>
              </a:solidFill>
              <a:latin typeface="Symbol" charset="2"/>
            </a:endParaRPr>
          </a:p>
        </p:txBody>
      </p:sp>
      <p:graphicFrame>
        <p:nvGraphicFramePr>
          <p:cNvPr id="34838" name="Object 4"/>
          <p:cNvGraphicFramePr>
            <a:graphicFrameLocks noChangeAspect="1"/>
          </p:cNvGraphicFramePr>
          <p:nvPr/>
        </p:nvGraphicFramePr>
        <p:xfrm>
          <a:off x="4781550" y="3883025"/>
          <a:ext cx="4100513" cy="752475"/>
        </p:xfrm>
        <a:graphic>
          <a:graphicData uri="http://schemas.openxmlformats.org/presentationml/2006/ole">
            <p:oleObj spid="_x0000_s66564" name="Equation" r:id="rId6" imgW="1244997" imgH="228997" progId="Equation.3">
              <p:embed/>
            </p:oleObj>
          </a:graphicData>
        </a:graphic>
      </p:graphicFrame>
      <p:graphicFrame>
        <p:nvGraphicFramePr>
          <p:cNvPr id="34839" name="Object 5"/>
          <p:cNvGraphicFramePr>
            <a:graphicFrameLocks noChangeAspect="1"/>
          </p:cNvGraphicFramePr>
          <p:nvPr/>
        </p:nvGraphicFramePr>
        <p:xfrm>
          <a:off x="169863" y="4875213"/>
          <a:ext cx="5186362" cy="1592262"/>
        </p:xfrm>
        <a:graphic>
          <a:graphicData uri="http://schemas.openxmlformats.org/presentationml/2006/ole">
            <p:oleObj spid="_x0000_s66565" name="Equation" r:id="rId7" imgW="2730897" imgH="838597" progId="Equation.3">
              <p:embed/>
            </p:oleObj>
          </a:graphicData>
        </a:graphic>
      </p:graphicFrame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756275" y="4767263"/>
            <a:ext cx="2439988" cy="1847850"/>
            <a:chOff x="3626" y="3003"/>
            <a:chExt cx="1537" cy="1164"/>
          </a:xfrm>
        </p:grpSpPr>
        <p:sp>
          <p:nvSpPr>
            <p:cNvPr id="66585" name="Line 25"/>
            <p:cNvSpPr>
              <a:spLocks noChangeShapeType="1"/>
            </p:cNvSpPr>
            <p:nvPr/>
          </p:nvSpPr>
          <p:spPr bwMode="auto">
            <a:xfrm>
              <a:off x="3897" y="3129"/>
              <a:ext cx="0" cy="1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86" name="Line 26"/>
            <p:cNvSpPr>
              <a:spLocks noChangeShapeType="1"/>
            </p:cNvSpPr>
            <p:nvPr/>
          </p:nvSpPr>
          <p:spPr bwMode="auto">
            <a:xfrm>
              <a:off x="3676" y="3606"/>
              <a:ext cx="14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87" name="Freeform 27"/>
            <p:cNvSpPr>
              <a:spLocks/>
            </p:cNvSpPr>
            <p:nvPr/>
          </p:nvSpPr>
          <p:spPr bwMode="auto">
            <a:xfrm>
              <a:off x="4053" y="3713"/>
              <a:ext cx="505" cy="312"/>
            </a:xfrm>
            <a:custGeom>
              <a:avLst/>
              <a:gdLst>
                <a:gd name="T0" fmla="*/ 0 w 505"/>
                <a:gd name="T1" fmla="*/ 99 h 312"/>
                <a:gd name="T2" fmla="*/ 306 w 505"/>
                <a:gd name="T3" fmla="*/ 35 h 312"/>
                <a:gd name="T4" fmla="*/ 505 w 505"/>
                <a:gd name="T5" fmla="*/ 312 h 312"/>
                <a:gd name="T6" fmla="*/ 0 60000 65536"/>
                <a:gd name="T7" fmla="*/ 0 60000 65536"/>
                <a:gd name="T8" fmla="*/ 0 60000 65536"/>
                <a:gd name="T9" fmla="*/ 0 w 505"/>
                <a:gd name="T10" fmla="*/ 0 h 312"/>
                <a:gd name="T11" fmla="*/ 505 w 505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5" h="312">
                  <a:moveTo>
                    <a:pt x="0" y="99"/>
                  </a:moveTo>
                  <a:cubicBezTo>
                    <a:pt x="52" y="88"/>
                    <a:pt x="222" y="0"/>
                    <a:pt x="306" y="35"/>
                  </a:cubicBezTo>
                  <a:cubicBezTo>
                    <a:pt x="390" y="70"/>
                    <a:pt x="464" y="255"/>
                    <a:pt x="505" y="3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88" name="Freeform 28"/>
            <p:cNvSpPr>
              <a:spLocks/>
            </p:cNvSpPr>
            <p:nvPr/>
          </p:nvSpPr>
          <p:spPr bwMode="auto">
            <a:xfrm flipV="1">
              <a:off x="4078" y="3211"/>
              <a:ext cx="505" cy="312"/>
            </a:xfrm>
            <a:custGeom>
              <a:avLst/>
              <a:gdLst>
                <a:gd name="T0" fmla="*/ 0 w 505"/>
                <a:gd name="T1" fmla="*/ 99 h 312"/>
                <a:gd name="T2" fmla="*/ 306 w 505"/>
                <a:gd name="T3" fmla="*/ 35 h 312"/>
                <a:gd name="T4" fmla="*/ 505 w 505"/>
                <a:gd name="T5" fmla="*/ 312 h 312"/>
                <a:gd name="T6" fmla="*/ 0 60000 65536"/>
                <a:gd name="T7" fmla="*/ 0 60000 65536"/>
                <a:gd name="T8" fmla="*/ 0 60000 65536"/>
                <a:gd name="T9" fmla="*/ 0 w 505"/>
                <a:gd name="T10" fmla="*/ 0 h 312"/>
                <a:gd name="T11" fmla="*/ 505 w 505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5" h="312">
                  <a:moveTo>
                    <a:pt x="0" y="99"/>
                  </a:moveTo>
                  <a:cubicBezTo>
                    <a:pt x="52" y="88"/>
                    <a:pt x="222" y="0"/>
                    <a:pt x="306" y="35"/>
                  </a:cubicBezTo>
                  <a:cubicBezTo>
                    <a:pt x="390" y="70"/>
                    <a:pt x="464" y="255"/>
                    <a:pt x="505" y="3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89" name="Text Box 29"/>
            <p:cNvSpPr txBox="1">
              <a:spLocks noChangeArrowheads="1"/>
            </p:cNvSpPr>
            <p:nvPr/>
          </p:nvSpPr>
          <p:spPr bwMode="auto">
            <a:xfrm>
              <a:off x="3626" y="3003"/>
              <a:ext cx="25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 smtClean="0">
                  <a:latin typeface="Symbol" charset="2"/>
                </a:rPr>
                <a:t>ψ</a:t>
              </a:r>
              <a:endParaRPr lang="en-US" dirty="0">
                <a:latin typeface="Symbol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Dark upward diagonal"/>
          <p:cNvSpPr>
            <a:spLocks noChangeArrowheads="1"/>
          </p:cNvSpPr>
          <p:nvPr/>
        </p:nvSpPr>
        <p:spPr bwMode="auto">
          <a:xfrm>
            <a:off x="3216275" y="922338"/>
            <a:ext cx="536575" cy="2316162"/>
          </a:xfrm>
          <a:prstGeom prst="rect">
            <a:avLst/>
          </a:prstGeom>
          <a:pattFill prst="dkUpDiag">
            <a:fgClr>
              <a:schemeClr val="bg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5" name="Rectangle 3" descr="Dark upward diagonal"/>
          <p:cNvSpPr>
            <a:spLocks noChangeArrowheads="1"/>
          </p:cNvSpPr>
          <p:nvPr/>
        </p:nvSpPr>
        <p:spPr bwMode="auto">
          <a:xfrm>
            <a:off x="554038" y="914400"/>
            <a:ext cx="536575" cy="2316163"/>
          </a:xfrm>
          <a:prstGeom prst="rect">
            <a:avLst/>
          </a:prstGeom>
          <a:pattFill prst="dkUpDiag">
            <a:fgClr>
              <a:schemeClr val="bg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Rectangle 4" descr="Dark upward diagonal"/>
          <p:cNvSpPr>
            <a:spLocks noChangeArrowheads="1"/>
          </p:cNvSpPr>
          <p:nvPr/>
        </p:nvSpPr>
        <p:spPr bwMode="auto">
          <a:xfrm>
            <a:off x="538163" y="914400"/>
            <a:ext cx="536575" cy="2316163"/>
          </a:xfrm>
          <a:prstGeom prst="rect">
            <a:avLst/>
          </a:prstGeom>
          <a:pattFill prst="dkUpDiag">
            <a:fgClr>
              <a:schemeClr val="bg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3851325" y="76200"/>
            <a:ext cx="553884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u="sng" dirty="0">
                <a:solidFill>
                  <a:srgbClr val="009900"/>
                </a:solidFill>
                <a:ea typeface="Arial" charset="0"/>
                <a:cs typeface="Arial" charset="0"/>
              </a:rPr>
              <a:t>Good Approximation</a:t>
            </a:r>
            <a:r>
              <a:rPr lang="en-US" dirty="0">
                <a:solidFill>
                  <a:srgbClr val="009900"/>
                </a:solidFill>
                <a:ea typeface="Arial" charset="0"/>
                <a:cs typeface="Arial" charset="0"/>
              </a:rPr>
              <a:t>:</a:t>
            </a:r>
            <a:r>
              <a:rPr lang="en-US" dirty="0">
                <a:ea typeface="Arial" charset="0"/>
                <a:cs typeface="Arial" charset="0"/>
              </a:rPr>
              <a:t> </a:t>
            </a:r>
          </a:p>
          <a:p>
            <a:r>
              <a:rPr lang="en-US" dirty="0">
                <a:ea typeface="Arial" charset="0"/>
                <a:cs typeface="Arial" charset="0"/>
              </a:rPr>
              <a:t> Electrons never</a:t>
            </a:r>
            <a:r>
              <a:rPr lang="en-US" dirty="0" smtClean="0">
                <a:ea typeface="Arial" charset="0"/>
                <a:cs typeface="Arial" charset="0"/>
              </a:rPr>
              <a:t> </a:t>
            </a:r>
            <a:r>
              <a:rPr lang="en-US" dirty="0" smtClean="0"/>
              <a:t>leave</a:t>
            </a:r>
            <a:r>
              <a:rPr lang="en-US" dirty="0" smtClean="0">
                <a:ea typeface="Arial" charset="0"/>
                <a:cs typeface="Arial" charset="0"/>
              </a:rPr>
              <a:t> </a:t>
            </a:r>
            <a:r>
              <a:rPr lang="en-US" dirty="0">
                <a:ea typeface="Arial" charset="0"/>
                <a:cs typeface="Arial" charset="0"/>
              </a:rPr>
              <a:t>wire</a:t>
            </a:r>
          </a:p>
          <a:p>
            <a:r>
              <a:rPr lang="en-US" dirty="0" smtClean="0"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ea typeface="Arial" charset="0"/>
                <a:cs typeface="Arial" charset="0"/>
              </a:rPr>
              <a:t>ψ</a:t>
            </a:r>
            <a:r>
              <a:rPr lang="en-US" dirty="0" err="1" smtClean="0">
                <a:ea typeface="Arial" charset="0"/>
                <a:cs typeface="Arial" charset="0"/>
                <a:sym typeface="Symbol" charset="2"/>
              </a:rPr>
              <a:t>(</a:t>
            </a:r>
            <a:r>
              <a:rPr lang="en-US" dirty="0" err="1">
                <a:ea typeface="Arial" charset="0"/>
                <a:cs typeface="Arial" charset="0"/>
                <a:sym typeface="Symbol" charset="2"/>
              </a:rPr>
              <a:t>x</a:t>
            </a:r>
            <a:r>
              <a:rPr lang="en-US" dirty="0">
                <a:ea typeface="Arial" charset="0"/>
                <a:cs typeface="Arial" charset="0"/>
                <a:sym typeface="Symbol" charset="2"/>
              </a:rPr>
              <a:t>&lt;0 or x&gt;</a:t>
            </a:r>
            <a:r>
              <a:rPr lang="en-US" dirty="0" err="1">
                <a:ea typeface="Arial" charset="0"/>
                <a:cs typeface="Arial" charset="0"/>
                <a:sym typeface="Symbol" charset="2"/>
              </a:rPr>
              <a:t>L</a:t>
            </a:r>
            <a:r>
              <a:rPr lang="en-US" dirty="0">
                <a:ea typeface="Arial" charset="0"/>
                <a:cs typeface="Arial" charset="0"/>
                <a:sym typeface="Symbol" charset="2"/>
              </a:rPr>
              <a:t>) =0. </a:t>
            </a:r>
          </a:p>
          <a:p>
            <a:r>
              <a:rPr lang="en-US" dirty="0">
                <a:ea typeface="Arial" charset="0"/>
                <a:cs typeface="Arial" charset="0"/>
                <a:sym typeface="Symbol" charset="2"/>
              </a:rPr>
              <a:t> (OK when Energy &lt;&lt; work function)</a:t>
            </a:r>
          </a:p>
          <a:p>
            <a:endParaRPr lang="en-US" dirty="0">
              <a:ea typeface="Arial" charset="0"/>
              <a:cs typeface="Arial" charset="0"/>
              <a:sym typeface="Symbol" charset="2"/>
            </a:endParaRPr>
          </a:p>
          <a:p>
            <a:r>
              <a:rPr lang="en-US" u="sng" dirty="0">
                <a:solidFill>
                  <a:srgbClr val="FF0000"/>
                </a:solidFill>
                <a:ea typeface="Arial" charset="0"/>
                <a:cs typeface="Arial" charset="0"/>
                <a:sym typeface="Symbol" charset="2"/>
              </a:rPr>
              <a:t>Exact Potential Energy curve (</a:t>
            </a:r>
            <a:r>
              <a:rPr lang="en-US" u="sng" dirty="0" err="1">
                <a:solidFill>
                  <a:srgbClr val="FF0000"/>
                </a:solidFill>
                <a:ea typeface="Arial" charset="0"/>
                <a:cs typeface="Arial" charset="0"/>
                <a:sym typeface="Symbol" charset="2"/>
              </a:rPr>
              <a:t>V</a:t>
            </a:r>
            <a:r>
              <a:rPr lang="en-US" u="sng" dirty="0">
                <a:solidFill>
                  <a:srgbClr val="FF0000"/>
                </a:solidFill>
                <a:ea typeface="Arial" charset="0"/>
                <a:cs typeface="Arial" charset="0"/>
                <a:sym typeface="Symbol" charset="2"/>
              </a:rPr>
              <a:t>):</a:t>
            </a:r>
            <a:r>
              <a:rPr lang="en-US" dirty="0">
                <a:ea typeface="Arial" charset="0"/>
                <a:cs typeface="Arial" charset="0"/>
                <a:sym typeface="Symbol" charset="2"/>
              </a:rPr>
              <a:t> </a:t>
            </a:r>
            <a:endParaRPr lang="en-US" dirty="0" smtClean="0">
              <a:ea typeface="Arial" charset="0"/>
              <a:cs typeface="Arial" charset="0"/>
              <a:sym typeface="Symbol" charset="2"/>
            </a:endParaRPr>
          </a:p>
          <a:p>
            <a:r>
              <a:rPr lang="en-US" dirty="0"/>
              <a:t>S</a:t>
            </a:r>
            <a:r>
              <a:rPr lang="en-US" dirty="0" smtClean="0"/>
              <a:t>mall </a:t>
            </a:r>
            <a:r>
              <a:rPr lang="en-US" dirty="0"/>
              <a:t>chance electrons </a:t>
            </a:r>
            <a:r>
              <a:rPr lang="en-US" dirty="0" smtClean="0"/>
              <a:t>get out!</a:t>
            </a:r>
          </a:p>
          <a:p>
            <a:r>
              <a:rPr lang="en-US" dirty="0" err="1" smtClean="0">
                <a:sym typeface="Symbol" charset="2"/>
              </a:rPr>
              <a:t>ψ(</a:t>
            </a:r>
            <a:r>
              <a:rPr lang="en-US" dirty="0" err="1">
                <a:sym typeface="Symbol" charset="2"/>
              </a:rPr>
              <a:t>x</a:t>
            </a:r>
            <a:r>
              <a:rPr lang="en-US" dirty="0">
                <a:sym typeface="Symbol" charset="2"/>
              </a:rPr>
              <a:t>&lt;0 or x&gt;L)~0, but not exactly 0!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47663" y="18938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143000" y="152400"/>
            <a:ext cx="2057400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1109663" y="830263"/>
            <a:ext cx="1587" cy="2414587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3200400" y="928688"/>
            <a:ext cx="12700" cy="23606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1130300" y="3232150"/>
            <a:ext cx="2078038" cy="952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46038" y="2971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0 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406400" y="1417638"/>
            <a:ext cx="7938" cy="180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 rot="-5400000">
            <a:off x="-346075" y="206692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Energy</a:t>
            </a: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V="1">
            <a:off x="412750" y="3241675"/>
            <a:ext cx="359886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733800" y="3124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054100" y="33623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113088" y="33734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L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617538" y="457200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V(x)</a:t>
            </a:r>
          </a:p>
        </p:txBody>
      </p:sp>
      <p:sp>
        <p:nvSpPr>
          <p:cNvPr id="123923" name="Rectangle 19"/>
          <p:cNvSpPr>
            <a:spLocks noChangeArrowheads="1"/>
          </p:cNvSpPr>
          <p:nvPr/>
        </p:nvSpPr>
        <p:spPr bwMode="auto">
          <a:xfrm>
            <a:off x="0" y="3997325"/>
            <a:ext cx="8001000" cy="248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mic Sans MS" charset="0"/>
                <a:sym typeface="Symbol" charset="2"/>
              </a:rPr>
              <a:t>What happens if electron Energy bigger?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mic Sans MS" charset="0"/>
                <a:sym typeface="Symbol" charset="2"/>
              </a:rPr>
              <a:t>What if two wires very close to each other?</a:t>
            </a:r>
            <a:r>
              <a:rPr lang="en-US" dirty="0">
                <a:sym typeface="Symbol" charset="2"/>
              </a:rPr>
              <a:t>  </a:t>
            </a:r>
          </a:p>
          <a:p>
            <a:pPr>
              <a:lnSpc>
                <a:spcPct val="110000"/>
              </a:lnSpc>
            </a:pPr>
            <a:endParaRPr lang="en-US" dirty="0">
              <a:sym typeface="Symbol" charset="2"/>
            </a:endParaRPr>
          </a:p>
          <a:p>
            <a:pPr>
              <a:lnSpc>
                <a:spcPct val="110000"/>
              </a:lnSpc>
            </a:pPr>
            <a:endParaRPr lang="en-US" dirty="0" smtClean="0">
              <a:sym typeface="Symbol" charset="2"/>
            </a:endParaRPr>
          </a:p>
          <a:p>
            <a:pPr>
              <a:lnSpc>
                <a:spcPct val="110000"/>
              </a:lnSpc>
            </a:pPr>
            <a:endParaRPr lang="en-US" dirty="0" smtClean="0">
              <a:sym typeface="Symbol" charset="2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sym typeface="Symbol" charset="2"/>
              </a:rPr>
              <a:t>Then </a:t>
            </a:r>
            <a:r>
              <a:rPr lang="en-US" dirty="0">
                <a:sym typeface="Symbol" charset="2"/>
              </a:rPr>
              <a:t>whether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ψ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leaks out a little or </a:t>
            </a:r>
            <a:r>
              <a:rPr lang="en-US" dirty="0" smtClean="0">
                <a:sym typeface="Symbol" charset="2"/>
              </a:rPr>
              <a:t>not </a:t>
            </a:r>
            <a:r>
              <a:rPr lang="en-US" dirty="0">
                <a:sym typeface="Symbol" charset="2"/>
              </a:rPr>
              <a:t>is </a:t>
            </a:r>
            <a:r>
              <a:rPr lang="en-US" u="sng" dirty="0">
                <a:sym typeface="Symbol" charset="2"/>
              </a:rPr>
              <a:t>very</a:t>
            </a:r>
            <a:r>
              <a:rPr lang="en-US" dirty="0">
                <a:sym typeface="Symbol" charset="2"/>
              </a:rPr>
              <a:t> </a:t>
            </a:r>
            <a:r>
              <a:rPr lang="en-US" dirty="0" smtClean="0">
                <a:sym typeface="Symbol" charset="2"/>
              </a:rPr>
              <a:t>important!</a:t>
            </a:r>
            <a:endParaRPr lang="en-US" dirty="0">
              <a:sym typeface="Symbol" charset="2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04800" y="1600200"/>
            <a:ext cx="3733800" cy="1676400"/>
            <a:chOff x="192" y="1104"/>
            <a:chExt cx="2352" cy="1056"/>
          </a:xfrm>
        </p:grpSpPr>
        <p:sp>
          <p:nvSpPr>
            <p:cNvPr id="28713" name="Line 21"/>
            <p:cNvSpPr>
              <a:spLocks noChangeShapeType="1"/>
            </p:cNvSpPr>
            <p:nvPr/>
          </p:nvSpPr>
          <p:spPr bwMode="auto">
            <a:xfrm>
              <a:off x="192" y="1104"/>
              <a:ext cx="52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4" name="Line 22"/>
            <p:cNvSpPr>
              <a:spLocks noChangeShapeType="1"/>
            </p:cNvSpPr>
            <p:nvPr/>
          </p:nvSpPr>
          <p:spPr bwMode="auto">
            <a:xfrm>
              <a:off x="692" y="1104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5" name="Line 23"/>
            <p:cNvSpPr>
              <a:spLocks noChangeShapeType="1"/>
            </p:cNvSpPr>
            <p:nvPr/>
          </p:nvSpPr>
          <p:spPr bwMode="auto">
            <a:xfrm>
              <a:off x="2016" y="1104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6" name="Line 24"/>
            <p:cNvSpPr>
              <a:spLocks noChangeShapeType="1"/>
            </p:cNvSpPr>
            <p:nvPr/>
          </p:nvSpPr>
          <p:spPr bwMode="auto">
            <a:xfrm>
              <a:off x="2016" y="1104"/>
              <a:ext cx="52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7" name="Line 25"/>
            <p:cNvSpPr>
              <a:spLocks noChangeShapeType="1"/>
            </p:cNvSpPr>
            <p:nvPr/>
          </p:nvSpPr>
          <p:spPr bwMode="auto">
            <a:xfrm>
              <a:off x="685" y="2137"/>
              <a:ext cx="1344" cy="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930" name="Rectangle 26"/>
          <p:cNvSpPr>
            <a:spLocks noChangeArrowheads="1"/>
          </p:cNvSpPr>
          <p:nvPr/>
        </p:nvSpPr>
        <p:spPr bwMode="auto">
          <a:xfrm>
            <a:off x="1295400" y="4953000"/>
            <a:ext cx="2057400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1" name="Rectangle 27"/>
          <p:cNvSpPr>
            <a:spLocks noChangeArrowheads="1"/>
          </p:cNvSpPr>
          <p:nvPr/>
        </p:nvSpPr>
        <p:spPr bwMode="auto">
          <a:xfrm>
            <a:off x="6172200" y="4953000"/>
            <a:ext cx="4876800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6324600" y="4267200"/>
            <a:ext cx="762000" cy="342900"/>
            <a:chOff x="192" y="1104"/>
            <a:chExt cx="2352" cy="1056"/>
          </a:xfrm>
        </p:grpSpPr>
        <p:sp>
          <p:nvSpPr>
            <p:cNvPr id="28708" name="Line 29"/>
            <p:cNvSpPr>
              <a:spLocks noChangeShapeType="1"/>
            </p:cNvSpPr>
            <p:nvPr/>
          </p:nvSpPr>
          <p:spPr bwMode="auto">
            <a:xfrm>
              <a:off x="192" y="1104"/>
              <a:ext cx="52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9" name="Line 30"/>
            <p:cNvSpPr>
              <a:spLocks noChangeShapeType="1"/>
            </p:cNvSpPr>
            <p:nvPr/>
          </p:nvSpPr>
          <p:spPr bwMode="auto">
            <a:xfrm>
              <a:off x="692" y="1104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0" name="Line 31"/>
            <p:cNvSpPr>
              <a:spLocks noChangeShapeType="1"/>
            </p:cNvSpPr>
            <p:nvPr/>
          </p:nvSpPr>
          <p:spPr bwMode="auto">
            <a:xfrm>
              <a:off x="2016" y="1104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1" name="Line 32"/>
            <p:cNvSpPr>
              <a:spLocks noChangeShapeType="1"/>
            </p:cNvSpPr>
            <p:nvPr/>
          </p:nvSpPr>
          <p:spPr bwMode="auto">
            <a:xfrm>
              <a:off x="2016" y="1104"/>
              <a:ext cx="52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2" name="Line 33"/>
            <p:cNvSpPr>
              <a:spLocks noChangeShapeType="1"/>
            </p:cNvSpPr>
            <p:nvPr/>
          </p:nvSpPr>
          <p:spPr bwMode="auto">
            <a:xfrm>
              <a:off x="685" y="2137"/>
              <a:ext cx="1344" cy="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938" name="Line 34"/>
          <p:cNvSpPr>
            <a:spLocks noChangeShapeType="1"/>
          </p:cNvSpPr>
          <p:nvPr/>
        </p:nvSpPr>
        <p:spPr bwMode="auto">
          <a:xfrm>
            <a:off x="6096000" y="43434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9" name="Text Box 35"/>
          <p:cNvSpPr txBox="1">
            <a:spLocks noChangeArrowheads="1"/>
          </p:cNvSpPr>
          <p:nvPr/>
        </p:nvSpPr>
        <p:spPr bwMode="auto">
          <a:xfrm>
            <a:off x="7451725" y="4078288"/>
            <a:ext cx="1176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E(total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143000" y="5410200"/>
            <a:ext cx="2286000" cy="342900"/>
            <a:chOff x="720" y="3408"/>
            <a:chExt cx="1440" cy="216"/>
          </a:xfrm>
        </p:grpSpPr>
        <p:sp>
          <p:nvSpPr>
            <p:cNvPr id="28703" name="Line 37"/>
            <p:cNvSpPr>
              <a:spLocks noChangeShapeType="1"/>
            </p:cNvSpPr>
            <p:nvPr/>
          </p:nvSpPr>
          <p:spPr bwMode="auto">
            <a:xfrm>
              <a:off x="720" y="3408"/>
              <a:ext cx="39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4" name="Line 38"/>
            <p:cNvSpPr>
              <a:spLocks noChangeShapeType="1"/>
            </p:cNvSpPr>
            <p:nvPr/>
          </p:nvSpPr>
          <p:spPr bwMode="auto">
            <a:xfrm>
              <a:off x="1098" y="3408"/>
              <a:ext cx="0" cy="2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5" name="Line 39"/>
            <p:cNvSpPr>
              <a:spLocks noChangeShapeType="1"/>
            </p:cNvSpPr>
            <p:nvPr/>
          </p:nvSpPr>
          <p:spPr bwMode="auto">
            <a:xfrm>
              <a:off x="2097" y="3408"/>
              <a:ext cx="0" cy="2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6" name="Line 40"/>
            <p:cNvSpPr>
              <a:spLocks noChangeShapeType="1"/>
            </p:cNvSpPr>
            <p:nvPr/>
          </p:nvSpPr>
          <p:spPr bwMode="auto">
            <a:xfrm>
              <a:off x="2097" y="3408"/>
              <a:ext cx="6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7" name="Line 41"/>
            <p:cNvSpPr>
              <a:spLocks noChangeShapeType="1"/>
            </p:cNvSpPr>
            <p:nvPr/>
          </p:nvSpPr>
          <p:spPr bwMode="auto">
            <a:xfrm>
              <a:off x="1092" y="3619"/>
              <a:ext cx="1015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6096000" y="5410200"/>
            <a:ext cx="3505200" cy="342900"/>
            <a:chOff x="3840" y="3408"/>
            <a:chExt cx="2208" cy="216"/>
          </a:xfrm>
        </p:grpSpPr>
        <p:sp>
          <p:nvSpPr>
            <p:cNvPr id="28700" name="Line 43"/>
            <p:cNvSpPr>
              <a:spLocks noChangeShapeType="1"/>
            </p:cNvSpPr>
            <p:nvPr/>
          </p:nvSpPr>
          <p:spPr bwMode="auto">
            <a:xfrm>
              <a:off x="3840" y="3408"/>
              <a:ext cx="6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1" name="Line 44"/>
            <p:cNvSpPr>
              <a:spLocks noChangeShapeType="1"/>
            </p:cNvSpPr>
            <p:nvPr/>
          </p:nvSpPr>
          <p:spPr bwMode="auto">
            <a:xfrm>
              <a:off x="3882" y="3408"/>
              <a:ext cx="0" cy="2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2" name="Line 45"/>
            <p:cNvSpPr>
              <a:spLocks noChangeShapeType="1"/>
            </p:cNvSpPr>
            <p:nvPr/>
          </p:nvSpPr>
          <p:spPr bwMode="auto">
            <a:xfrm flipV="1">
              <a:off x="3876" y="3600"/>
              <a:ext cx="2172" cy="1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30122 0.0009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3026 -0.000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23" grpId="0" build="allAtOnce"/>
      <p:bldP spid="123930" grpId="0" animBg="1"/>
      <p:bldP spid="123931" grpId="0" animBg="1"/>
      <p:bldP spid="123931" grpId="1" animBg="1"/>
      <p:bldP spid="123938" grpId="0" animBg="1"/>
      <p:bldP spid="1239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295400" y="0"/>
            <a:ext cx="761206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sym typeface="Symbol" charset="2"/>
              </a:rPr>
              <a:t>Need to solve for exact Potential Energy curve:</a:t>
            </a:r>
            <a:r>
              <a:rPr lang="en-US" dirty="0">
                <a:sym typeface="Symbol" charset="2"/>
              </a:rPr>
              <a:t> </a:t>
            </a:r>
          </a:p>
          <a:p>
            <a:r>
              <a:rPr lang="en-US" dirty="0" err="1"/>
              <a:t>V(x</a:t>
            </a:r>
            <a:r>
              <a:rPr lang="en-US" dirty="0"/>
              <a:t>): small chance electrons get out of wire</a:t>
            </a:r>
            <a:endParaRPr lang="en-US" dirty="0" smtClean="0"/>
          </a:p>
          <a:p>
            <a:r>
              <a:rPr lang="en-US" dirty="0" err="1" smtClean="0">
                <a:sym typeface="Symbol" charset="2"/>
              </a:rPr>
              <a:t>ψ(</a:t>
            </a:r>
            <a:r>
              <a:rPr lang="en-US" dirty="0" err="1">
                <a:sym typeface="Symbol" charset="2"/>
              </a:rPr>
              <a:t>x</a:t>
            </a:r>
            <a:r>
              <a:rPr lang="en-US" dirty="0">
                <a:sym typeface="Symbol" charset="2"/>
              </a:rPr>
              <a:t>&lt;0 or x&gt;L)~0, but not exactly 0!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2633663" y="32654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3429000" y="1524000"/>
            <a:ext cx="2057400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wire</a:t>
            </a:r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>
            <a:off x="3416300" y="4603750"/>
            <a:ext cx="2078038" cy="952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2332038" y="4343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</a:t>
            </a:r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2692400" y="2789238"/>
            <a:ext cx="7938" cy="180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 rot="-5400000">
            <a:off x="1938338" y="3517900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Energy</a:t>
            </a:r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 flipV="1">
            <a:off x="2698750" y="4613275"/>
            <a:ext cx="359886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6019800" y="449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3340100" y="47339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5399088" y="47450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2743200" y="2438400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V(x)</a:t>
            </a:r>
          </a:p>
        </p:txBody>
      </p:sp>
      <p:grpSp>
        <p:nvGrpSpPr>
          <p:cNvPr id="70670" name="Group 14"/>
          <p:cNvGrpSpPr>
            <a:grpSpLocks/>
          </p:cNvGrpSpPr>
          <p:nvPr/>
        </p:nvGrpSpPr>
        <p:grpSpPr bwMode="auto">
          <a:xfrm>
            <a:off x="2590800" y="2971800"/>
            <a:ext cx="3733800" cy="1676400"/>
            <a:chOff x="192" y="1104"/>
            <a:chExt cx="2352" cy="1056"/>
          </a:xfrm>
        </p:grpSpPr>
        <p:sp>
          <p:nvSpPr>
            <p:cNvPr id="70675" name="Line 15"/>
            <p:cNvSpPr>
              <a:spLocks noChangeShapeType="1"/>
            </p:cNvSpPr>
            <p:nvPr/>
          </p:nvSpPr>
          <p:spPr bwMode="auto">
            <a:xfrm>
              <a:off x="192" y="1104"/>
              <a:ext cx="52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6" name="Line 16"/>
            <p:cNvSpPr>
              <a:spLocks noChangeShapeType="1"/>
            </p:cNvSpPr>
            <p:nvPr/>
          </p:nvSpPr>
          <p:spPr bwMode="auto">
            <a:xfrm>
              <a:off x="692" y="1104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7" name="Line 17"/>
            <p:cNvSpPr>
              <a:spLocks noChangeShapeType="1"/>
            </p:cNvSpPr>
            <p:nvPr/>
          </p:nvSpPr>
          <p:spPr bwMode="auto">
            <a:xfrm>
              <a:off x="2016" y="1104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8" name="Line 18"/>
            <p:cNvSpPr>
              <a:spLocks noChangeShapeType="1"/>
            </p:cNvSpPr>
            <p:nvPr/>
          </p:nvSpPr>
          <p:spPr bwMode="auto">
            <a:xfrm>
              <a:off x="2016" y="1104"/>
              <a:ext cx="52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9" name="Line 19"/>
            <p:cNvSpPr>
              <a:spLocks noChangeShapeType="1"/>
            </p:cNvSpPr>
            <p:nvPr/>
          </p:nvSpPr>
          <p:spPr bwMode="auto">
            <a:xfrm>
              <a:off x="685" y="2137"/>
              <a:ext cx="1344" cy="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671" name="Rectangle 20"/>
          <p:cNvSpPr>
            <a:spLocks noChangeArrowheads="1"/>
          </p:cNvSpPr>
          <p:nvPr/>
        </p:nvSpPr>
        <p:spPr bwMode="auto">
          <a:xfrm>
            <a:off x="0" y="5562600"/>
            <a:ext cx="88392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ym typeface="Symbol" charset="2"/>
              </a:rPr>
              <a:t>Important for thinking about “Quantum tunneling”:  </a:t>
            </a:r>
          </a:p>
          <a:p>
            <a:r>
              <a:rPr lang="en-US" dirty="0" smtClean="0">
                <a:sym typeface="Symbol" charset="2"/>
              </a:rPr>
              <a:t>	Scanning tunneling microscope to study surfaces</a:t>
            </a:r>
          </a:p>
          <a:p>
            <a:r>
              <a:rPr lang="en-US" dirty="0" smtClean="0">
                <a:sym typeface="Symbol" charset="2"/>
              </a:rPr>
              <a:t>	Radioactive decay</a:t>
            </a:r>
          </a:p>
        </p:txBody>
      </p:sp>
      <p:sp>
        <p:nvSpPr>
          <p:cNvPr id="70672" name="Text Box 21"/>
          <p:cNvSpPr txBox="1">
            <a:spLocks noChangeArrowheads="1"/>
          </p:cNvSpPr>
          <p:nvPr/>
        </p:nvSpPr>
        <p:spPr bwMode="auto">
          <a:xfrm>
            <a:off x="6934200" y="2286000"/>
            <a:ext cx="13112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Comic Sans MS" charset="0"/>
              </a:rPr>
              <a:t>Finite</a:t>
            </a:r>
          </a:p>
          <a:p>
            <a:pPr algn="ctr"/>
            <a:r>
              <a:rPr lang="en-US">
                <a:solidFill>
                  <a:srgbClr val="FF0000"/>
                </a:solidFill>
                <a:latin typeface="Comic Sans MS" charset="0"/>
              </a:rPr>
              <a:t>Square Well</a:t>
            </a:r>
          </a:p>
        </p:txBody>
      </p:sp>
      <p:sp>
        <p:nvSpPr>
          <p:cNvPr id="70673" name="Line 22"/>
          <p:cNvSpPr>
            <a:spLocks noChangeShapeType="1"/>
          </p:cNvSpPr>
          <p:nvPr/>
        </p:nvSpPr>
        <p:spPr bwMode="auto">
          <a:xfrm>
            <a:off x="5791200" y="3048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74" name="Text Box 23"/>
          <p:cNvSpPr txBox="1">
            <a:spLocks noChangeArrowheads="1"/>
          </p:cNvSpPr>
          <p:nvPr/>
        </p:nvSpPr>
        <p:spPr bwMode="auto">
          <a:xfrm>
            <a:off x="5775325" y="3697288"/>
            <a:ext cx="204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Work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2"/>
          <p:cNvSpPr txBox="1">
            <a:spLocks noChangeArrowheads="1"/>
          </p:cNvSpPr>
          <p:nvPr/>
        </p:nvSpPr>
        <p:spPr bwMode="auto">
          <a:xfrm>
            <a:off x="881063" y="15128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0" name="Rectangle 3"/>
          <p:cNvSpPr>
            <a:spLocks noChangeArrowheads="1"/>
          </p:cNvSpPr>
          <p:nvPr/>
        </p:nvSpPr>
        <p:spPr bwMode="auto">
          <a:xfrm>
            <a:off x="1676400" y="325438"/>
            <a:ext cx="2057400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wire</a:t>
            </a:r>
          </a:p>
        </p:txBody>
      </p:sp>
      <p:sp>
        <p:nvSpPr>
          <p:cNvPr id="72711" name="Line 4"/>
          <p:cNvSpPr>
            <a:spLocks noChangeShapeType="1"/>
          </p:cNvSpPr>
          <p:nvPr/>
        </p:nvSpPr>
        <p:spPr bwMode="auto">
          <a:xfrm>
            <a:off x="1663700" y="2851150"/>
            <a:ext cx="2078038" cy="952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2" name="Text Box 5"/>
          <p:cNvSpPr txBox="1">
            <a:spLocks noChangeArrowheads="1"/>
          </p:cNvSpPr>
          <p:nvPr/>
        </p:nvSpPr>
        <p:spPr bwMode="auto">
          <a:xfrm>
            <a:off x="579438" y="2590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</a:t>
            </a:r>
          </a:p>
        </p:txBody>
      </p:sp>
      <p:sp>
        <p:nvSpPr>
          <p:cNvPr id="72713" name="Line 6"/>
          <p:cNvSpPr>
            <a:spLocks noChangeShapeType="1"/>
          </p:cNvSpPr>
          <p:nvPr/>
        </p:nvSpPr>
        <p:spPr bwMode="auto">
          <a:xfrm>
            <a:off x="939800" y="1036638"/>
            <a:ext cx="7938" cy="180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4" name="Text Box 7"/>
          <p:cNvSpPr txBox="1">
            <a:spLocks noChangeArrowheads="1"/>
          </p:cNvSpPr>
          <p:nvPr/>
        </p:nvSpPr>
        <p:spPr bwMode="auto">
          <a:xfrm rot="-5400000">
            <a:off x="153988" y="1766888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Energy</a:t>
            </a:r>
          </a:p>
        </p:txBody>
      </p:sp>
      <p:sp>
        <p:nvSpPr>
          <p:cNvPr id="72715" name="Line 8"/>
          <p:cNvSpPr>
            <a:spLocks noChangeShapeType="1"/>
          </p:cNvSpPr>
          <p:nvPr/>
        </p:nvSpPr>
        <p:spPr bwMode="auto">
          <a:xfrm flipV="1">
            <a:off x="946150" y="2860675"/>
            <a:ext cx="359886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6" name="Text Box 9"/>
          <p:cNvSpPr txBox="1">
            <a:spLocks noChangeArrowheads="1"/>
          </p:cNvSpPr>
          <p:nvPr/>
        </p:nvSpPr>
        <p:spPr bwMode="auto">
          <a:xfrm>
            <a:off x="4267200" y="2743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2717" name="Text Box 10"/>
          <p:cNvSpPr txBox="1">
            <a:spLocks noChangeArrowheads="1"/>
          </p:cNvSpPr>
          <p:nvPr/>
        </p:nvSpPr>
        <p:spPr bwMode="auto">
          <a:xfrm>
            <a:off x="1587500" y="29813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72718" name="Text Box 11"/>
          <p:cNvSpPr txBox="1">
            <a:spLocks noChangeArrowheads="1"/>
          </p:cNvSpPr>
          <p:nvPr/>
        </p:nvSpPr>
        <p:spPr bwMode="auto">
          <a:xfrm>
            <a:off x="3646488" y="29924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72719" name="Text Box 12"/>
          <p:cNvSpPr txBox="1">
            <a:spLocks noChangeArrowheads="1"/>
          </p:cNvSpPr>
          <p:nvPr/>
        </p:nvSpPr>
        <p:spPr bwMode="auto">
          <a:xfrm>
            <a:off x="990600" y="685800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V(x)</a:t>
            </a:r>
          </a:p>
        </p:txBody>
      </p:sp>
      <p:grpSp>
        <p:nvGrpSpPr>
          <p:cNvPr id="72720" name="Group 13"/>
          <p:cNvGrpSpPr>
            <a:grpSpLocks/>
          </p:cNvGrpSpPr>
          <p:nvPr/>
        </p:nvGrpSpPr>
        <p:grpSpPr bwMode="auto">
          <a:xfrm>
            <a:off x="838200" y="1219200"/>
            <a:ext cx="3733800" cy="1676400"/>
            <a:chOff x="192" y="1104"/>
            <a:chExt cx="2352" cy="1056"/>
          </a:xfrm>
        </p:grpSpPr>
        <p:sp>
          <p:nvSpPr>
            <p:cNvPr id="72738" name="Line 14"/>
            <p:cNvSpPr>
              <a:spLocks noChangeShapeType="1"/>
            </p:cNvSpPr>
            <p:nvPr/>
          </p:nvSpPr>
          <p:spPr bwMode="auto">
            <a:xfrm>
              <a:off x="192" y="1104"/>
              <a:ext cx="52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39" name="Line 15"/>
            <p:cNvSpPr>
              <a:spLocks noChangeShapeType="1"/>
            </p:cNvSpPr>
            <p:nvPr/>
          </p:nvSpPr>
          <p:spPr bwMode="auto">
            <a:xfrm>
              <a:off x="692" y="1104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40" name="Line 16"/>
            <p:cNvSpPr>
              <a:spLocks noChangeShapeType="1"/>
            </p:cNvSpPr>
            <p:nvPr/>
          </p:nvSpPr>
          <p:spPr bwMode="auto">
            <a:xfrm>
              <a:off x="2016" y="1104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41" name="Line 17"/>
            <p:cNvSpPr>
              <a:spLocks noChangeShapeType="1"/>
            </p:cNvSpPr>
            <p:nvPr/>
          </p:nvSpPr>
          <p:spPr bwMode="auto">
            <a:xfrm>
              <a:off x="2016" y="1104"/>
              <a:ext cx="52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42" name="Line 18"/>
            <p:cNvSpPr>
              <a:spLocks noChangeShapeType="1"/>
            </p:cNvSpPr>
            <p:nvPr/>
          </p:nvSpPr>
          <p:spPr bwMode="auto">
            <a:xfrm>
              <a:off x="685" y="2137"/>
              <a:ext cx="1344" cy="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721" name="Text Box 19"/>
          <p:cNvSpPr txBox="1">
            <a:spLocks noChangeArrowheads="1"/>
          </p:cNvSpPr>
          <p:nvPr/>
        </p:nvSpPr>
        <p:spPr bwMode="auto">
          <a:xfrm>
            <a:off x="-152400" y="3449638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Region I</a:t>
            </a:r>
          </a:p>
        </p:txBody>
      </p:sp>
      <p:sp>
        <p:nvSpPr>
          <p:cNvPr id="72722" name="Text Box 20"/>
          <p:cNvSpPr txBox="1">
            <a:spLocks noChangeArrowheads="1"/>
          </p:cNvSpPr>
          <p:nvPr/>
        </p:nvSpPr>
        <p:spPr bwMode="auto">
          <a:xfrm>
            <a:off x="1828800" y="3449638"/>
            <a:ext cx="1752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Region II</a:t>
            </a:r>
          </a:p>
        </p:txBody>
      </p:sp>
      <p:sp>
        <p:nvSpPr>
          <p:cNvPr id="72723" name="Text Box 21"/>
          <p:cNvSpPr txBox="1">
            <a:spLocks noChangeArrowheads="1"/>
          </p:cNvSpPr>
          <p:nvPr/>
        </p:nvSpPr>
        <p:spPr bwMode="auto">
          <a:xfrm>
            <a:off x="4114800" y="3449638"/>
            <a:ext cx="1752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Region III</a:t>
            </a:r>
          </a:p>
        </p:txBody>
      </p:sp>
      <p:sp>
        <p:nvSpPr>
          <p:cNvPr id="72724" name="Line 22"/>
          <p:cNvSpPr>
            <a:spLocks noChangeShapeType="1"/>
          </p:cNvSpPr>
          <p:nvPr/>
        </p:nvSpPr>
        <p:spPr bwMode="auto">
          <a:xfrm>
            <a:off x="1631950" y="3449638"/>
            <a:ext cx="0" cy="339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5" name="Line 23"/>
          <p:cNvSpPr>
            <a:spLocks noChangeShapeType="1"/>
          </p:cNvSpPr>
          <p:nvPr/>
        </p:nvSpPr>
        <p:spPr bwMode="auto">
          <a:xfrm flipH="1">
            <a:off x="3736975" y="3484563"/>
            <a:ext cx="3175" cy="3714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4724400" y="762000"/>
          <a:ext cx="4268788" cy="828675"/>
        </p:xfrm>
        <a:graphic>
          <a:graphicData uri="http://schemas.openxmlformats.org/presentationml/2006/ole">
            <p:oleObj spid="_x0000_s72706" name="Equation" r:id="rId4" imgW="2159397" imgH="419497" progId="Equation.3">
              <p:embed/>
            </p:oleObj>
          </a:graphicData>
        </a:graphic>
      </p:graphicFrame>
      <p:sp>
        <p:nvSpPr>
          <p:cNvPr id="72726" name="Text Box 25"/>
          <p:cNvSpPr txBox="1">
            <a:spLocks noChangeArrowheads="1"/>
          </p:cNvSpPr>
          <p:nvPr/>
        </p:nvSpPr>
        <p:spPr bwMode="auto">
          <a:xfrm>
            <a:off x="4632325" y="268288"/>
            <a:ext cx="448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Need to solve Schrodinger Eqn:</a:t>
            </a:r>
          </a:p>
        </p:txBody>
      </p:sp>
      <p:sp>
        <p:nvSpPr>
          <p:cNvPr id="72727" name="Text Box 26"/>
          <p:cNvSpPr txBox="1">
            <a:spLocks noChangeArrowheads="1"/>
          </p:cNvSpPr>
          <p:nvPr/>
        </p:nvSpPr>
        <p:spPr bwMode="auto">
          <a:xfrm>
            <a:off x="-66675" y="990600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4.7eV</a:t>
            </a:r>
          </a:p>
        </p:txBody>
      </p:sp>
      <p:sp>
        <p:nvSpPr>
          <p:cNvPr id="72728" name="Line 27"/>
          <p:cNvSpPr>
            <a:spLocks noChangeShapeType="1"/>
          </p:cNvSpPr>
          <p:nvPr/>
        </p:nvSpPr>
        <p:spPr bwMode="auto">
          <a:xfrm>
            <a:off x="1211263" y="2133600"/>
            <a:ext cx="3208337" cy="0"/>
          </a:xfrm>
          <a:prstGeom prst="line">
            <a:avLst/>
          </a:prstGeom>
          <a:noFill/>
          <a:ln w="57150">
            <a:solidFill>
              <a:srgbClr val="08780B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9" name="Text Box 28"/>
          <p:cNvSpPr txBox="1">
            <a:spLocks noChangeArrowheads="1"/>
          </p:cNvSpPr>
          <p:nvPr/>
        </p:nvSpPr>
        <p:spPr bwMode="auto">
          <a:xfrm>
            <a:off x="4419600" y="1981200"/>
            <a:ext cx="110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8780B"/>
                </a:solidFill>
              </a:rPr>
              <a:t>E</a:t>
            </a:r>
            <a:r>
              <a:rPr lang="en-US" baseline="-25000">
                <a:solidFill>
                  <a:srgbClr val="08780B"/>
                </a:solidFill>
              </a:rPr>
              <a:t>electron</a:t>
            </a:r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0" y="3962400"/>
            <a:ext cx="82708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omic Sans MS" charset="0"/>
              </a:rPr>
              <a:t>In Region II</a:t>
            </a:r>
            <a:r>
              <a:rPr lang="en-US" dirty="0">
                <a:latin typeface="Comic Sans MS" charset="0"/>
              </a:rPr>
              <a:t> …  </a:t>
            </a:r>
            <a:r>
              <a:rPr lang="en-US" dirty="0">
                <a:solidFill>
                  <a:srgbClr val="FF0000"/>
                </a:solidFill>
                <a:latin typeface="Comic Sans MS" charset="0"/>
              </a:rPr>
              <a:t>total energy </a:t>
            </a:r>
            <a:r>
              <a:rPr lang="en-US" dirty="0" err="1">
                <a:solidFill>
                  <a:srgbClr val="FF0000"/>
                </a:solidFill>
                <a:latin typeface="Comic Sans MS" charset="0"/>
              </a:rPr>
              <a:t>E</a:t>
            </a:r>
            <a:r>
              <a:rPr lang="en-US" dirty="0">
                <a:solidFill>
                  <a:srgbClr val="FF0000"/>
                </a:solidFill>
                <a:latin typeface="Comic Sans MS" charset="0"/>
              </a:rPr>
              <a:t> &gt; potential energy </a:t>
            </a:r>
            <a:r>
              <a:rPr lang="en-US" dirty="0" err="1">
                <a:solidFill>
                  <a:srgbClr val="FF0000"/>
                </a:solidFill>
                <a:latin typeface="Comic Sans MS" charset="0"/>
              </a:rPr>
              <a:t>V</a:t>
            </a:r>
            <a:r>
              <a:rPr lang="en-US" dirty="0">
                <a:latin typeface="Comic Sans MS" charset="0"/>
              </a:rPr>
              <a:t> </a:t>
            </a:r>
          </a:p>
        </p:txBody>
      </p:sp>
      <p:graphicFrame>
        <p:nvGraphicFramePr>
          <p:cNvPr id="53278" name="Object 3"/>
          <p:cNvGraphicFramePr>
            <a:graphicFrameLocks noChangeAspect="1"/>
          </p:cNvGraphicFramePr>
          <p:nvPr/>
        </p:nvGraphicFramePr>
        <p:xfrm>
          <a:off x="414338" y="4413250"/>
          <a:ext cx="4029075" cy="1022350"/>
        </p:xfrm>
        <a:graphic>
          <a:graphicData uri="http://schemas.openxmlformats.org/presentationml/2006/ole">
            <p:oleObj spid="_x0000_s72707" name="Equation" r:id="rId5" imgW="1651397" imgH="419497" progId="Equation.3">
              <p:embed/>
            </p:oleObj>
          </a:graphicData>
        </a:graphic>
      </p:graphicFrame>
      <p:sp>
        <p:nvSpPr>
          <p:cNvPr id="53279" name="AutoShape 31"/>
          <p:cNvSpPr>
            <a:spLocks/>
          </p:cNvSpPr>
          <p:nvPr/>
        </p:nvSpPr>
        <p:spPr bwMode="auto">
          <a:xfrm rot="-5616552">
            <a:off x="2693988" y="4533900"/>
            <a:ext cx="228600" cy="1676400"/>
          </a:xfrm>
          <a:prstGeom prst="leftBrace">
            <a:avLst>
              <a:gd name="adj1" fmla="val 61111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2743200" y="5334000"/>
            <a:ext cx="250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Negative number</a:t>
            </a:r>
          </a:p>
        </p:txBody>
      </p:sp>
      <p:graphicFrame>
        <p:nvGraphicFramePr>
          <p:cNvPr id="53281" name="Object 4"/>
          <p:cNvGraphicFramePr>
            <a:graphicFrameLocks noChangeAspect="1"/>
          </p:cNvGraphicFramePr>
          <p:nvPr/>
        </p:nvGraphicFramePr>
        <p:xfrm>
          <a:off x="4543425" y="4695825"/>
          <a:ext cx="1671638" cy="557213"/>
        </p:xfrm>
        <a:graphic>
          <a:graphicData uri="http://schemas.openxmlformats.org/presentationml/2006/ole">
            <p:oleObj spid="_x0000_s72708" name="Equation" r:id="rId6" imgW="686197" imgH="228997" progId="Equation.3">
              <p:embed/>
            </p:oleObj>
          </a:graphicData>
        </a:graphic>
      </p:graphicFrame>
      <p:sp>
        <p:nvSpPr>
          <p:cNvPr id="53282" name="Text Box 34"/>
          <p:cNvSpPr txBox="1">
            <a:spLocks noChangeArrowheads="1"/>
          </p:cNvSpPr>
          <p:nvPr/>
        </p:nvSpPr>
        <p:spPr bwMode="auto">
          <a:xfrm>
            <a:off x="0" y="5873750"/>
            <a:ext cx="9144000" cy="83099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mic Sans MS" charset="0"/>
              </a:rPr>
              <a:t>When </a:t>
            </a:r>
            <a:r>
              <a:rPr lang="en-US" dirty="0" err="1">
                <a:latin typeface="Comic Sans MS" charset="0"/>
              </a:rPr>
              <a:t>E</a:t>
            </a:r>
            <a:r>
              <a:rPr lang="en-US" dirty="0">
                <a:latin typeface="Comic Sans MS" charset="0"/>
              </a:rPr>
              <a:t>&gt;</a:t>
            </a:r>
            <a:r>
              <a:rPr lang="en-US" dirty="0" err="1">
                <a:latin typeface="Comic Sans MS" charset="0"/>
              </a:rPr>
              <a:t>V</a:t>
            </a:r>
            <a:r>
              <a:rPr lang="en-US" dirty="0">
                <a:latin typeface="Comic Sans MS" charset="0"/>
              </a:rPr>
              <a:t>: Solutions = </a:t>
            </a:r>
            <a:r>
              <a:rPr lang="en-US" dirty="0" err="1">
                <a:latin typeface="Comic Sans MS" charset="0"/>
              </a:rPr>
              <a:t>sin(kx</a:t>
            </a:r>
            <a:r>
              <a:rPr lang="en-US" dirty="0">
                <a:latin typeface="Comic Sans MS" charset="0"/>
              </a:rPr>
              <a:t>), </a:t>
            </a:r>
            <a:r>
              <a:rPr lang="en-US" dirty="0" err="1">
                <a:latin typeface="Comic Sans MS" charset="0"/>
              </a:rPr>
              <a:t>cos(kx</a:t>
            </a:r>
            <a:r>
              <a:rPr lang="en-US" dirty="0">
                <a:latin typeface="Comic Sans MS" charset="0"/>
              </a:rPr>
              <a:t>), </a:t>
            </a:r>
            <a:r>
              <a:rPr lang="en-US" dirty="0" err="1">
                <a:latin typeface="Comic Sans MS" charset="0"/>
              </a:rPr>
              <a:t>e</a:t>
            </a:r>
            <a:r>
              <a:rPr lang="en-US" baseline="30000" dirty="0" err="1">
                <a:latin typeface="Comic Sans MS" charset="0"/>
              </a:rPr>
              <a:t>ikx</a:t>
            </a:r>
            <a:r>
              <a:rPr lang="en-US" dirty="0">
                <a:latin typeface="Comic Sans MS" charset="0"/>
              </a:rPr>
              <a:t>. </a:t>
            </a:r>
          </a:p>
          <a:p>
            <a:r>
              <a:rPr lang="en-US" dirty="0">
                <a:latin typeface="Comic Sans MS" charset="0"/>
              </a:rPr>
              <a:t>Always expect </a:t>
            </a:r>
            <a:r>
              <a:rPr lang="en-US" dirty="0" smtClean="0">
                <a:latin typeface="Comic Sans MS" charset="0"/>
              </a:rPr>
              <a:t>sinusoidal (oscillatory) </a:t>
            </a:r>
            <a:r>
              <a:rPr lang="en-US" dirty="0">
                <a:latin typeface="Comic Sans MS" charset="0"/>
              </a:rPr>
              <a:t>functions</a:t>
            </a:r>
            <a:endParaRPr lang="en-US" baseline="30000" dirty="0">
              <a:latin typeface="Comic Sans MS" charset="0"/>
            </a:endParaRP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7092140" y="6026970"/>
            <a:ext cx="1519238" cy="563563"/>
            <a:chOff x="256" y="3829"/>
            <a:chExt cx="957" cy="355"/>
          </a:xfrm>
        </p:grpSpPr>
        <p:sp>
          <p:nvSpPr>
            <p:cNvPr id="72736" name="Freeform 36"/>
            <p:cNvSpPr>
              <a:spLocks/>
            </p:cNvSpPr>
            <p:nvPr/>
          </p:nvSpPr>
          <p:spPr bwMode="auto">
            <a:xfrm>
              <a:off x="256" y="3829"/>
              <a:ext cx="485" cy="337"/>
            </a:xfrm>
            <a:custGeom>
              <a:avLst/>
              <a:gdLst>
                <a:gd name="T0" fmla="*/ 0 w 847"/>
                <a:gd name="T1" fmla="*/ 172 h 423"/>
                <a:gd name="T2" fmla="*/ 69 w 847"/>
                <a:gd name="T3" fmla="*/ 41 h 423"/>
                <a:gd name="T4" fmla="*/ 139 w 847"/>
                <a:gd name="T5" fmla="*/ 14 h 423"/>
                <a:gd name="T6" fmla="*/ 220 w 847"/>
                <a:gd name="T7" fmla="*/ 121 h 423"/>
                <a:gd name="T8" fmla="*/ 269 w 847"/>
                <a:gd name="T9" fmla="*/ 229 h 423"/>
                <a:gd name="T10" fmla="*/ 326 w 847"/>
                <a:gd name="T11" fmla="*/ 319 h 423"/>
                <a:gd name="T12" fmla="*/ 383 w 847"/>
                <a:gd name="T13" fmla="*/ 331 h 423"/>
                <a:gd name="T14" fmla="*/ 432 w 847"/>
                <a:gd name="T15" fmla="*/ 280 h 423"/>
                <a:gd name="T16" fmla="*/ 485 w 847"/>
                <a:gd name="T17" fmla="*/ 161 h 4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47"/>
                <a:gd name="T28" fmla="*/ 0 h 423"/>
                <a:gd name="T29" fmla="*/ 847 w 847"/>
                <a:gd name="T30" fmla="*/ 423 h 42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47" h="423">
                  <a:moveTo>
                    <a:pt x="0" y="216"/>
                  </a:moveTo>
                  <a:cubicBezTo>
                    <a:pt x="42" y="150"/>
                    <a:pt x="81" y="85"/>
                    <a:pt x="121" y="52"/>
                  </a:cubicBezTo>
                  <a:cubicBezTo>
                    <a:pt x="161" y="19"/>
                    <a:pt x="198" y="0"/>
                    <a:pt x="242" y="17"/>
                  </a:cubicBezTo>
                  <a:cubicBezTo>
                    <a:pt x="286" y="34"/>
                    <a:pt x="346" y="107"/>
                    <a:pt x="384" y="152"/>
                  </a:cubicBezTo>
                  <a:cubicBezTo>
                    <a:pt x="422" y="197"/>
                    <a:pt x="439" y="246"/>
                    <a:pt x="470" y="287"/>
                  </a:cubicBezTo>
                  <a:cubicBezTo>
                    <a:pt x="501" y="328"/>
                    <a:pt x="536" y="380"/>
                    <a:pt x="569" y="401"/>
                  </a:cubicBezTo>
                  <a:cubicBezTo>
                    <a:pt x="602" y="422"/>
                    <a:pt x="638" y="423"/>
                    <a:pt x="669" y="415"/>
                  </a:cubicBezTo>
                  <a:cubicBezTo>
                    <a:pt x="700" y="407"/>
                    <a:pt x="724" y="386"/>
                    <a:pt x="754" y="351"/>
                  </a:cubicBezTo>
                  <a:cubicBezTo>
                    <a:pt x="784" y="316"/>
                    <a:pt x="828" y="233"/>
                    <a:pt x="847" y="202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37" name="Freeform 37"/>
            <p:cNvSpPr>
              <a:spLocks/>
            </p:cNvSpPr>
            <p:nvPr/>
          </p:nvSpPr>
          <p:spPr bwMode="auto">
            <a:xfrm>
              <a:off x="728" y="3847"/>
              <a:ext cx="485" cy="337"/>
            </a:xfrm>
            <a:custGeom>
              <a:avLst/>
              <a:gdLst>
                <a:gd name="T0" fmla="*/ 0 w 847"/>
                <a:gd name="T1" fmla="*/ 172 h 423"/>
                <a:gd name="T2" fmla="*/ 69 w 847"/>
                <a:gd name="T3" fmla="*/ 41 h 423"/>
                <a:gd name="T4" fmla="*/ 139 w 847"/>
                <a:gd name="T5" fmla="*/ 14 h 423"/>
                <a:gd name="T6" fmla="*/ 220 w 847"/>
                <a:gd name="T7" fmla="*/ 121 h 423"/>
                <a:gd name="T8" fmla="*/ 269 w 847"/>
                <a:gd name="T9" fmla="*/ 229 h 423"/>
                <a:gd name="T10" fmla="*/ 326 w 847"/>
                <a:gd name="T11" fmla="*/ 319 h 423"/>
                <a:gd name="T12" fmla="*/ 383 w 847"/>
                <a:gd name="T13" fmla="*/ 331 h 423"/>
                <a:gd name="T14" fmla="*/ 432 w 847"/>
                <a:gd name="T15" fmla="*/ 280 h 423"/>
                <a:gd name="T16" fmla="*/ 485 w 847"/>
                <a:gd name="T17" fmla="*/ 161 h 4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47"/>
                <a:gd name="T28" fmla="*/ 0 h 423"/>
                <a:gd name="T29" fmla="*/ 847 w 847"/>
                <a:gd name="T30" fmla="*/ 423 h 42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47" h="423">
                  <a:moveTo>
                    <a:pt x="0" y="216"/>
                  </a:moveTo>
                  <a:cubicBezTo>
                    <a:pt x="42" y="150"/>
                    <a:pt x="81" y="85"/>
                    <a:pt x="121" y="52"/>
                  </a:cubicBezTo>
                  <a:cubicBezTo>
                    <a:pt x="161" y="19"/>
                    <a:pt x="198" y="0"/>
                    <a:pt x="242" y="17"/>
                  </a:cubicBezTo>
                  <a:cubicBezTo>
                    <a:pt x="286" y="34"/>
                    <a:pt x="346" y="107"/>
                    <a:pt x="384" y="152"/>
                  </a:cubicBezTo>
                  <a:cubicBezTo>
                    <a:pt x="422" y="197"/>
                    <a:pt x="439" y="246"/>
                    <a:pt x="470" y="287"/>
                  </a:cubicBezTo>
                  <a:cubicBezTo>
                    <a:pt x="501" y="328"/>
                    <a:pt x="536" y="380"/>
                    <a:pt x="569" y="401"/>
                  </a:cubicBezTo>
                  <a:cubicBezTo>
                    <a:pt x="602" y="422"/>
                    <a:pt x="638" y="423"/>
                    <a:pt x="669" y="415"/>
                  </a:cubicBezTo>
                  <a:cubicBezTo>
                    <a:pt x="700" y="407"/>
                    <a:pt x="724" y="386"/>
                    <a:pt x="754" y="351"/>
                  </a:cubicBezTo>
                  <a:cubicBezTo>
                    <a:pt x="784" y="316"/>
                    <a:pt x="828" y="233"/>
                    <a:pt x="847" y="202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6781800" y="4800600"/>
            <a:ext cx="1263650" cy="4857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k is real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9" grpId="0" animBg="1"/>
      <p:bldP spid="53280" grpId="0"/>
      <p:bldP spid="53282" grpId="0" animBg="1"/>
      <p:bldP spid="5328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7" name="Group 2"/>
          <p:cNvGrpSpPr>
            <a:grpSpLocks/>
          </p:cNvGrpSpPr>
          <p:nvPr/>
        </p:nvGrpSpPr>
        <p:grpSpPr bwMode="auto">
          <a:xfrm>
            <a:off x="0" y="0"/>
            <a:ext cx="9144000" cy="3251200"/>
            <a:chOff x="0" y="0"/>
            <a:chExt cx="3738" cy="2282"/>
          </a:xfrm>
        </p:grpSpPr>
        <p:sp>
          <p:nvSpPr>
            <p:cNvPr id="74759" name="Text Box 3"/>
            <p:cNvSpPr txBox="1">
              <a:spLocks noChangeArrowheads="1"/>
            </p:cNvSpPr>
            <p:nvPr/>
          </p:nvSpPr>
          <p:spPr bwMode="auto">
            <a:xfrm>
              <a:off x="591" y="781"/>
              <a:ext cx="75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/>
            </a:p>
          </p:txBody>
        </p:sp>
        <p:sp>
          <p:nvSpPr>
            <p:cNvPr id="74760" name="Rectangle 4"/>
            <p:cNvSpPr>
              <a:spLocks noChangeArrowheads="1"/>
            </p:cNvSpPr>
            <p:nvPr/>
          </p:nvSpPr>
          <p:spPr bwMode="auto">
            <a:xfrm>
              <a:off x="1098" y="0"/>
              <a:ext cx="1296" cy="22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wire</a:t>
              </a:r>
            </a:p>
          </p:txBody>
        </p:sp>
        <p:sp>
          <p:nvSpPr>
            <p:cNvPr id="74761" name="Line 5"/>
            <p:cNvSpPr>
              <a:spLocks noChangeShapeType="1"/>
            </p:cNvSpPr>
            <p:nvPr/>
          </p:nvSpPr>
          <p:spPr bwMode="auto">
            <a:xfrm>
              <a:off x="1090" y="1591"/>
              <a:ext cx="1309" cy="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2" name="Text Box 6"/>
            <p:cNvSpPr txBox="1">
              <a:spLocks noChangeArrowheads="1"/>
            </p:cNvSpPr>
            <p:nvPr/>
          </p:nvSpPr>
          <p:spPr bwMode="auto">
            <a:xfrm>
              <a:off x="407" y="1460"/>
              <a:ext cx="161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0 </a:t>
              </a:r>
            </a:p>
          </p:txBody>
        </p:sp>
        <p:sp>
          <p:nvSpPr>
            <p:cNvPr id="74763" name="Line 7"/>
            <p:cNvSpPr>
              <a:spLocks noChangeShapeType="1"/>
            </p:cNvSpPr>
            <p:nvPr/>
          </p:nvSpPr>
          <p:spPr bwMode="auto">
            <a:xfrm>
              <a:off x="634" y="448"/>
              <a:ext cx="5" cy="1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4" name="Text Box 8"/>
            <p:cNvSpPr txBox="1">
              <a:spLocks noChangeArrowheads="1"/>
            </p:cNvSpPr>
            <p:nvPr/>
          </p:nvSpPr>
          <p:spPr bwMode="auto">
            <a:xfrm rot="-5400000">
              <a:off x="147" y="968"/>
              <a:ext cx="694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Energy</a:t>
              </a:r>
            </a:p>
          </p:txBody>
        </p:sp>
        <p:sp>
          <p:nvSpPr>
            <p:cNvPr id="74765" name="Line 9"/>
            <p:cNvSpPr>
              <a:spLocks noChangeShapeType="1"/>
            </p:cNvSpPr>
            <p:nvPr/>
          </p:nvSpPr>
          <p:spPr bwMode="auto">
            <a:xfrm flipV="1">
              <a:off x="638" y="1597"/>
              <a:ext cx="2267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6" name="Text Box 10"/>
            <p:cNvSpPr txBox="1">
              <a:spLocks noChangeArrowheads="1"/>
            </p:cNvSpPr>
            <p:nvPr/>
          </p:nvSpPr>
          <p:spPr bwMode="auto">
            <a:xfrm>
              <a:off x="2731" y="1556"/>
              <a:ext cx="127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x</a:t>
              </a:r>
            </a:p>
          </p:txBody>
        </p:sp>
        <p:sp>
          <p:nvSpPr>
            <p:cNvPr id="74767" name="Text Box 11"/>
            <p:cNvSpPr txBox="1">
              <a:spLocks noChangeArrowheads="1"/>
            </p:cNvSpPr>
            <p:nvPr/>
          </p:nvSpPr>
          <p:spPr bwMode="auto">
            <a:xfrm>
              <a:off x="1042" y="1708"/>
              <a:ext cx="1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74768" name="Text Box 12"/>
            <p:cNvSpPr txBox="1">
              <a:spLocks noChangeArrowheads="1"/>
            </p:cNvSpPr>
            <p:nvPr/>
          </p:nvSpPr>
          <p:spPr bwMode="auto">
            <a:xfrm>
              <a:off x="2339" y="1713"/>
              <a:ext cx="133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L</a:t>
              </a:r>
            </a:p>
          </p:txBody>
        </p:sp>
        <p:sp>
          <p:nvSpPr>
            <p:cNvPr id="74769" name="Text Box 13"/>
            <p:cNvSpPr txBox="1">
              <a:spLocks noChangeArrowheads="1"/>
            </p:cNvSpPr>
            <p:nvPr/>
          </p:nvSpPr>
          <p:spPr bwMode="auto">
            <a:xfrm>
              <a:off x="666" y="261"/>
              <a:ext cx="265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V(x)</a:t>
              </a:r>
            </a:p>
          </p:txBody>
        </p:sp>
        <p:grpSp>
          <p:nvGrpSpPr>
            <p:cNvPr id="74770" name="Group 14"/>
            <p:cNvGrpSpPr>
              <a:grpSpLocks/>
            </p:cNvGrpSpPr>
            <p:nvPr/>
          </p:nvGrpSpPr>
          <p:grpSpPr bwMode="auto">
            <a:xfrm>
              <a:off x="570" y="563"/>
              <a:ext cx="2352" cy="1056"/>
              <a:chOff x="192" y="1104"/>
              <a:chExt cx="2352" cy="1056"/>
            </a:xfrm>
          </p:grpSpPr>
          <p:sp>
            <p:nvSpPr>
              <p:cNvPr id="74779" name="Line 15"/>
              <p:cNvSpPr>
                <a:spLocks noChangeShapeType="1"/>
              </p:cNvSpPr>
              <p:nvPr/>
            </p:nvSpPr>
            <p:spPr bwMode="auto">
              <a:xfrm>
                <a:off x="192" y="1104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80" name="Line 16"/>
              <p:cNvSpPr>
                <a:spLocks noChangeShapeType="1"/>
              </p:cNvSpPr>
              <p:nvPr/>
            </p:nvSpPr>
            <p:spPr bwMode="auto">
              <a:xfrm>
                <a:off x="692" y="1104"/>
                <a:ext cx="0" cy="1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81" name="Line 17"/>
              <p:cNvSpPr>
                <a:spLocks noChangeShapeType="1"/>
              </p:cNvSpPr>
              <p:nvPr/>
            </p:nvSpPr>
            <p:spPr bwMode="auto">
              <a:xfrm>
                <a:off x="2016" y="1104"/>
                <a:ext cx="0" cy="1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82" name="Line 18"/>
              <p:cNvSpPr>
                <a:spLocks noChangeShapeType="1"/>
              </p:cNvSpPr>
              <p:nvPr/>
            </p:nvSpPr>
            <p:spPr bwMode="auto">
              <a:xfrm>
                <a:off x="2016" y="1104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83" name="Line 19"/>
              <p:cNvSpPr>
                <a:spLocks noChangeShapeType="1"/>
              </p:cNvSpPr>
              <p:nvPr/>
            </p:nvSpPr>
            <p:spPr bwMode="auto">
              <a:xfrm>
                <a:off x="685" y="2137"/>
                <a:ext cx="1344" cy="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4771" name="Text Box 20"/>
            <p:cNvSpPr txBox="1">
              <a:spLocks noChangeArrowheads="1"/>
            </p:cNvSpPr>
            <p:nvPr/>
          </p:nvSpPr>
          <p:spPr bwMode="auto">
            <a:xfrm>
              <a:off x="0" y="1920"/>
              <a:ext cx="960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Comic Sans MS" charset="0"/>
                </a:rPr>
                <a:t>Region I</a:t>
              </a:r>
            </a:p>
          </p:txBody>
        </p:sp>
        <p:sp>
          <p:nvSpPr>
            <p:cNvPr id="74772" name="Text Box 21"/>
            <p:cNvSpPr txBox="1">
              <a:spLocks noChangeArrowheads="1"/>
            </p:cNvSpPr>
            <p:nvPr/>
          </p:nvSpPr>
          <p:spPr bwMode="auto">
            <a:xfrm>
              <a:off x="1194" y="1967"/>
              <a:ext cx="1104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Comic Sans MS" charset="0"/>
                </a:rPr>
                <a:t>Region II</a:t>
              </a:r>
            </a:p>
          </p:txBody>
        </p:sp>
        <p:sp>
          <p:nvSpPr>
            <p:cNvPr id="74773" name="Text Box 22"/>
            <p:cNvSpPr txBox="1">
              <a:spLocks noChangeArrowheads="1"/>
            </p:cNvSpPr>
            <p:nvPr/>
          </p:nvSpPr>
          <p:spPr bwMode="auto">
            <a:xfrm>
              <a:off x="2634" y="1969"/>
              <a:ext cx="1104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Comic Sans MS" charset="0"/>
                </a:rPr>
                <a:t>Region III</a:t>
              </a:r>
            </a:p>
          </p:txBody>
        </p:sp>
        <p:sp>
          <p:nvSpPr>
            <p:cNvPr id="74774" name="Line 23"/>
            <p:cNvSpPr>
              <a:spLocks noChangeShapeType="1"/>
            </p:cNvSpPr>
            <p:nvPr/>
          </p:nvSpPr>
          <p:spPr bwMode="auto">
            <a:xfrm>
              <a:off x="1070" y="1968"/>
              <a:ext cx="0" cy="21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5" name="Line 24"/>
            <p:cNvSpPr>
              <a:spLocks noChangeShapeType="1"/>
            </p:cNvSpPr>
            <p:nvPr/>
          </p:nvSpPr>
          <p:spPr bwMode="auto">
            <a:xfrm flipH="1">
              <a:off x="2396" y="1990"/>
              <a:ext cx="2" cy="23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6" name="Text Box 25"/>
            <p:cNvSpPr txBox="1">
              <a:spLocks noChangeArrowheads="1"/>
            </p:cNvSpPr>
            <p:nvPr/>
          </p:nvSpPr>
          <p:spPr bwMode="auto">
            <a:xfrm>
              <a:off x="0" y="454"/>
              <a:ext cx="347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4.7eV</a:t>
              </a:r>
            </a:p>
          </p:txBody>
        </p:sp>
        <p:sp>
          <p:nvSpPr>
            <p:cNvPr id="74777" name="Line 26"/>
            <p:cNvSpPr>
              <a:spLocks noChangeShapeType="1"/>
            </p:cNvSpPr>
            <p:nvPr/>
          </p:nvSpPr>
          <p:spPr bwMode="auto">
            <a:xfrm>
              <a:off x="805" y="1139"/>
              <a:ext cx="2021" cy="0"/>
            </a:xfrm>
            <a:prstGeom prst="line">
              <a:avLst/>
            </a:prstGeom>
            <a:noFill/>
            <a:ln w="57150">
              <a:solidFill>
                <a:srgbClr val="08780B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8" name="Text Box 27"/>
            <p:cNvSpPr txBox="1">
              <a:spLocks noChangeArrowheads="1"/>
            </p:cNvSpPr>
            <p:nvPr/>
          </p:nvSpPr>
          <p:spPr bwMode="auto">
            <a:xfrm>
              <a:off x="2826" y="1077"/>
              <a:ext cx="385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8780B"/>
                  </a:solidFill>
                </a:rPr>
                <a:t>E</a:t>
              </a:r>
              <a:r>
                <a:rPr lang="en-US" sz="2000" baseline="-25000">
                  <a:solidFill>
                    <a:srgbClr val="08780B"/>
                  </a:solidFill>
                </a:rPr>
                <a:t>electron</a:t>
              </a:r>
            </a:p>
          </p:txBody>
        </p:sp>
      </p:grpSp>
      <p:graphicFrame>
        <p:nvGraphicFramePr>
          <p:cNvPr id="59420" name="Object 2"/>
          <p:cNvGraphicFramePr>
            <a:graphicFrameLocks noChangeAspect="1"/>
          </p:cNvGraphicFramePr>
          <p:nvPr/>
        </p:nvGraphicFramePr>
        <p:xfrm>
          <a:off x="5943600" y="3200400"/>
          <a:ext cx="3200400" cy="609600"/>
        </p:xfrm>
        <a:graphic>
          <a:graphicData uri="http://schemas.openxmlformats.org/presentationml/2006/ole">
            <p:oleObj spid="_x0000_s74754" name="Equation" r:id="rId4" imgW="1359297" imgH="228997" progId="Equation.3">
              <p:embed/>
            </p:oleObj>
          </a:graphicData>
        </a:graphic>
      </p:graphicFrame>
      <p:graphicFrame>
        <p:nvGraphicFramePr>
          <p:cNvPr id="59421" name="Object 3"/>
          <p:cNvGraphicFramePr>
            <a:graphicFrameLocks noChangeAspect="1"/>
          </p:cNvGraphicFramePr>
          <p:nvPr/>
        </p:nvGraphicFramePr>
        <p:xfrm>
          <a:off x="2209800" y="3886200"/>
          <a:ext cx="3784600" cy="438150"/>
        </p:xfrm>
        <a:graphic>
          <a:graphicData uri="http://schemas.openxmlformats.org/presentationml/2006/ole">
            <p:oleObj spid="_x0000_s74755" name="Equation" r:id="rId5" imgW="1841897" imgH="216297" progId="Equation.3">
              <p:embed/>
            </p:oleObj>
          </a:graphicData>
        </a:graphic>
      </p:graphicFrame>
      <p:graphicFrame>
        <p:nvGraphicFramePr>
          <p:cNvPr id="59422" name="Object 4"/>
          <p:cNvGraphicFramePr>
            <a:graphicFrameLocks noChangeAspect="1"/>
          </p:cNvGraphicFramePr>
          <p:nvPr/>
        </p:nvGraphicFramePr>
        <p:xfrm>
          <a:off x="69850" y="3276600"/>
          <a:ext cx="2432050" cy="390525"/>
        </p:xfrm>
        <a:graphic>
          <a:graphicData uri="http://schemas.openxmlformats.org/presentationml/2006/ole">
            <p:oleObj spid="_x0000_s74756" name="Equation" r:id="rId6" imgW="1283097" imgH="228997" progId="Equation.3">
              <p:embed/>
            </p:oleObj>
          </a:graphicData>
        </a:graphic>
      </p:graphicFrame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0" y="4419600"/>
            <a:ext cx="89916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</a:rPr>
              <a:t>What will wave function in Region III look like?  </a:t>
            </a:r>
          </a:p>
          <a:p>
            <a:r>
              <a:rPr lang="en-US">
                <a:latin typeface="Comic Sans MS" charset="0"/>
              </a:rPr>
              <a:t>What </a:t>
            </a:r>
            <a:r>
              <a:rPr lang="en-US" u="sng">
                <a:latin typeface="Comic Sans MS" charset="0"/>
              </a:rPr>
              <a:t>makes sense</a:t>
            </a:r>
            <a:r>
              <a:rPr lang="en-US">
                <a:latin typeface="Comic Sans MS" charset="0"/>
              </a:rPr>
              <a:t> for constants A and B</a:t>
            </a:r>
            <a:r>
              <a:rPr lang="en-US">
                <a:latin typeface="Comic Sans MS" charset="0"/>
                <a:sym typeface="Wingdings" charset="2"/>
              </a:rPr>
              <a:t>? </a:t>
            </a:r>
          </a:p>
          <a:p>
            <a:r>
              <a:rPr lang="en-US">
                <a:sym typeface="Wingdings" charset="2"/>
              </a:rPr>
              <a:t>a. A must be 0        b. B must be 0         c. A and B must be equal</a:t>
            </a:r>
          </a:p>
          <a:p>
            <a:r>
              <a:rPr lang="en-US">
                <a:sym typeface="Wingdings" charset="2"/>
              </a:rPr>
              <a:t>d. A=0 and B=0      e. A and B can be anything, need more info.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5" name="Group 2"/>
          <p:cNvGrpSpPr>
            <a:grpSpLocks/>
          </p:cNvGrpSpPr>
          <p:nvPr/>
        </p:nvGrpSpPr>
        <p:grpSpPr bwMode="auto">
          <a:xfrm>
            <a:off x="0" y="0"/>
            <a:ext cx="9144000" cy="3251200"/>
            <a:chOff x="0" y="0"/>
            <a:chExt cx="3738" cy="2282"/>
          </a:xfrm>
        </p:grpSpPr>
        <p:sp>
          <p:nvSpPr>
            <p:cNvPr id="76816" name="Text Box 3"/>
            <p:cNvSpPr txBox="1">
              <a:spLocks noChangeArrowheads="1"/>
            </p:cNvSpPr>
            <p:nvPr/>
          </p:nvSpPr>
          <p:spPr bwMode="auto">
            <a:xfrm>
              <a:off x="591" y="781"/>
              <a:ext cx="75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/>
            </a:p>
          </p:txBody>
        </p:sp>
        <p:sp>
          <p:nvSpPr>
            <p:cNvPr id="76817" name="Rectangle 4"/>
            <p:cNvSpPr>
              <a:spLocks noChangeArrowheads="1"/>
            </p:cNvSpPr>
            <p:nvPr/>
          </p:nvSpPr>
          <p:spPr bwMode="auto">
            <a:xfrm>
              <a:off x="1098" y="0"/>
              <a:ext cx="1296" cy="22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wire</a:t>
              </a:r>
            </a:p>
          </p:txBody>
        </p:sp>
        <p:sp>
          <p:nvSpPr>
            <p:cNvPr id="76818" name="Line 5"/>
            <p:cNvSpPr>
              <a:spLocks noChangeShapeType="1"/>
            </p:cNvSpPr>
            <p:nvPr/>
          </p:nvSpPr>
          <p:spPr bwMode="auto">
            <a:xfrm>
              <a:off x="1090" y="1591"/>
              <a:ext cx="1309" cy="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9" name="Text Box 6"/>
            <p:cNvSpPr txBox="1">
              <a:spLocks noChangeArrowheads="1"/>
            </p:cNvSpPr>
            <p:nvPr/>
          </p:nvSpPr>
          <p:spPr bwMode="auto">
            <a:xfrm>
              <a:off x="407" y="1460"/>
              <a:ext cx="161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0 </a:t>
              </a:r>
            </a:p>
          </p:txBody>
        </p:sp>
        <p:sp>
          <p:nvSpPr>
            <p:cNvPr id="76820" name="Line 7"/>
            <p:cNvSpPr>
              <a:spLocks noChangeShapeType="1"/>
            </p:cNvSpPr>
            <p:nvPr/>
          </p:nvSpPr>
          <p:spPr bwMode="auto">
            <a:xfrm>
              <a:off x="634" y="448"/>
              <a:ext cx="5" cy="1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1" name="Text Box 8"/>
            <p:cNvSpPr txBox="1">
              <a:spLocks noChangeArrowheads="1"/>
            </p:cNvSpPr>
            <p:nvPr/>
          </p:nvSpPr>
          <p:spPr bwMode="auto">
            <a:xfrm rot="-5400000">
              <a:off x="147" y="968"/>
              <a:ext cx="694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Energy</a:t>
              </a:r>
            </a:p>
          </p:txBody>
        </p:sp>
        <p:sp>
          <p:nvSpPr>
            <p:cNvPr id="76822" name="Line 9"/>
            <p:cNvSpPr>
              <a:spLocks noChangeShapeType="1"/>
            </p:cNvSpPr>
            <p:nvPr/>
          </p:nvSpPr>
          <p:spPr bwMode="auto">
            <a:xfrm flipV="1">
              <a:off x="638" y="1597"/>
              <a:ext cx="2267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3" name="Text Box 10"/>
            <p:cNvSpPr txBox="1">
              <a:spLocks noChangeArrowheads="1"/>
            </p:cNvSpPr>
            <p:nvPr/>
          </p:nvSpPr>
          <p:spPr bwMode="auto">
            <a:xfrm>
              <a:off x="2731" y="1556"/>
              <a:ext cx="127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x</a:t>
              </a:r>
            </a:p>
          </p:txBody>
        </p:sp>
        <p:sp>
          <p:nvSpPr>
            <p:cNvPr id="76824" name="Text Box 11"/>
            <p:cNvSpPr txBox="1">
              <a:spLocks noChangeArrowheads="1"/>
            </p:cNvSpPr>
            <p:nvPr/>
          </p:nvSpPr>
          <p:spPr bwMode="auto">
            <a:xfrm>
              <a:off x="1042" y="1708"/>
              <a:ext cx="1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76825" name="Text Box 12"/>
            <p:cNvSpPr txBox="1">
              <a:spLocks noChangeArrowheads="1"/>
            </p:cNvSpPr>
            <p:nvPr/>
          </p:nvSpPr>
          <p:spPr bwMode="auto">
            <a:xfrm>
              <a:off x="2339" y="1713"/>
              <a:ext cx="133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L</a:t>
              </a:r>
            </a:p>
          </p:txBody>
        </p:sp>
        <p:sp>
          <p:nvSpPr>
            <p:cNvPr id="76826" name="Text Box 13"/>
            <p:cNvSpPr txBox="1">
              <a:spLocks noChangeArrowheads="1"/>
            </p:cNvSpPr>
            <p:nvPr/>
          </p:nvSpPr>
          <p:spPr bwMode="auto">
            <a:xfrm>
              <a:off x="666" y="261"/>
              <a:ext cx="265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V(x)</a:t>
              </a:r>
            </a:p>
          </p:txBody>
        </p:sp>
        <p:grpSp>
          <p:nvGrpSpPr>
            <p:cNvPr id="76827" name="Group 14"/>
            <p:cNvGrpSpPr>
              <a:grpSpLocks/>
            </p:cNvGrpSpPr>
            <p:nvPr/>
          </p:nvGrpSpPr>
          <p:grpSpPr bwMode="auto">
            <a:xfrm>
              <a:off x="570" y="563"/>
              <a:ext cx="2352" cy="1056"/>
              <a:chOff x="192" y="1104"/>
              <a:chExt cx="2352" cy="1056"/>
            </a:xfrm>
          </p:grpSpPr>
          <p:sp>
            <p:nvSpPr>
              <p:cNvPr id="76836" name="Line 15"/>
              <p:cNvSpPr>
                <a:spLocks noChangeShapeType="1"/>
              </p:cNvSpPr>
              <p:nvPr/>
            </p:nvSpPr>
            <p:spPr bwMode="auto">
              <a:xfrm>
                <a:off x="192" y="1104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7" name="Line 16"/>
              <p:cNvSpPr>
                <a:spLocks noChangeShapeType="1"/>
              </p:cNvSpPr>
              <p:nvPr/>
            </p:nvSpPr>
            <p:spPr bwMode="auto">
              <a:xfrm>
                <a:off x="692" y="1104"/>
                <a:ext cx="0" cy="1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8" name="Line 17"/>
              <p:cNvSpPr>
                <a:spLocks noChangeShapeType="1"/>
              </p:cNvSpPr>
              <p:nvPr/>
            </p:nvSpPr>
            <p:spPr bwMode="auto">
              <a:xfrm>
                <a:off x="2016" y="1104"/>
                <a:ext cx="0" cy="1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9" name="Line 18"/>
              <p:cNvSpPr>
                <a:spLocks noChangeShapeType="1"/>
              </p:cNvSpPr>
              <p:nvPr/>
            </p:nvSpPr>
            <p:spPr bwMode="auto">
              <a:xfrm>
                <a:off x="2016" y="1104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40" name="Line 19"/>
              <p:cNvSpPr>
                <a:spLocks noChangeShapeType="1"/>
              </p:cNvSpPr>
              <p:nvPr/>
            </p:nvSpPr>
            <p:spPr bwMode="auto">
              <a:xfrm>
                <a:off x="685" y="2137"/>
                <a:ext cx="1344" cy="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6828" name="Text Box 20"/>
            <p:cNvSpPr txBox="1">
              <a:spLocks noChangeArrowheads="1"/>
            </p:cNvSpPr>
            <p:nvPr/>
          </p:nvSpPr>
          <p:spPr bwMode="auto">
            <a:xfrm>
              <a:off x="0" y="1920"/>
              <a:ext cx="960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Comic Sans MS" charset="0"/>
                </a:rPr>
                <a:t>Region I</a:t>
              </a:r>
            </a:p>
          </p:txBody>
        </p:sp>
        <p:sp>
          <p:nvSpPr>
            <p:cNvPr id="76829" name="Text Box 21"/>
            <p:cNvSpPr txBox="1">
              <a:spLocks noChangeArrowheads="1"/>
            </p:cNvSpPr>
            <p:nvPr/>
          </p:nvSpPr>
          <p:spPr bwMode="auto">
            <a:xfrm>
              <a:off x="1194" y="1967"/>
              <a:ext cx="1104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Comic Sans MS" charset="0"/>
                </a:rPr>
                <a:t>Region II</a:t>
              </a:r>
            </a:p>
          </p:txBody>
        </p:sp>
        <p:sp>
          <p:nvSpPr>
            <p:cNvPr id="76830" name="Text Box 22"/>
            <p:cNvSpPr txBox="1">
              <a:spLocks noChangeArrowheads="1"/>
            </p:cNvSpPr>
            <p:nvPr/>
          </p:nvSpPr>
          <p:spPr bwMode="auto">
            <a:xfrm>
              <a:off x="2634" y="1969"/>
              <a:ext cx="1104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Comic Sans MS" charset="0"/>
                </a:rPr>
                <a:t>Region III</a:t>
              </a:r>
            </a:p>
          </p:txBody>
        </p:sp>
        <p:sp>
          <p:nvSpPr>
            <p:cNvPr id="76831" name="Line 23"/>
            <p:cNvSpPr>
              <a:spLocks noChangeShapeType="1"/>
            </p:cNvSpPr>
            <p:nvPr/>
          </p:nvSpPr>
          <p:spPr bwMode="auto">
            <a:xfrm>
              <a:off x="1070" y="1968"/>
              <a:ext cx="0" cy="21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32" name="Line 24"/>
            <p:cNvSpPr>
              <a:spLocks noChangeShapeType="1"/>
            </p:cNvSpPr>
            <p:nvPr/>
          </p:nvSpPr>
          <p:spPr bwMode="auto">
            <a:xfrm flipH="1">
              <a:off x="2396" y="1990"/>
              <a:ext cx="2" cy="23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33" name="Text Box 25"/>
            <p:cNvSpPr txBox="1">
              <a:spLocks noChangeArrowheads="1"/>
            </p:cNvSpPr>
            <p:nvPr/>
          </p:nvSpPr>
          <p:spPr bwMode="auto">
            <a:xfrm>
              <a:off x="0" y="454"/>
              <a:ext cx="347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4.7eV</a:t>
              </a:r>
            </a:p>
          </p:txBody>
        </p:sp>
        <p:sp>
          <p:nvSpPr>
            <p:cNvPr id="76834" name="Line 26"/>
            <p:cNvSpPr>
              <a:spLocks noChangeShapeType="1"/>
            </p:cNvSpPr>
            <p:nvPr/>
          </p:nvSpPr>
          <p:spPr bwMode="auto">
            <a:xfrm>
              <a:off x="805" y="1139"/>
              <a:ext cx="2021" cy="0"/>
            </a:xfrm>
            <a:prstGeom prst="line">
              <a:avLst/>
            </a:prstGeom>
            <a:noFill/>
            <a:ln w="57150">
              <a:solidFill>
                <a:srgbClr val="08780B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35" name="Text Box 27"/>
            <p:cNvSpPr txBox="1">
              <a:spLocks noChangeArrowheads="1"/>
            </p:cNvSpPr>
            <p:nvPr/>
          </p:nvSpPr>
          <p:spPr bwMode="auto">
            <a:xfrm>
              <a:off x="2826" y="1077"/>
              <a:ext cx="385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8780B"/>
                  </a:solidFill>
                </a:rPr>
                <a:t>E</a:t>
              </a:r>
              <a:r>
                <a:rPr lang="en-US" sz="2000" baseline="-25000">
                  <a:solidFill>
                    <a:srgbClr val="08780B"/>
                  </a:solidFill>
                </a:rPr>
                <a:t>electron</a:t>
              </a:r>
            </a:p>
          </p:txBody>
        </p:sp>
      </p:grpSp>
      <p:graphicFrame>
        <p:nvGraphicFramePr>
          <p:cNvPr id="61468" name="Object 2"/>
          <p:cNvGraphicFramePr>
            <a:graphicFrameLocks noChangeAspect="1"/>
          </p:cNvGraphicFramePr>
          <p:nvPr/>
        </p:nvGraphicFramePr>
        <p:xfrm>
          <a:off x="5943600" y="3276600"/>
          <a:ext cx="3200400" cy="609600"/>
        </p:xfrm>
        <a:graphic>
          <a:graphicData uri="http://schemas.openxmlformats.org/presentationml/2006/ole">
            <p:oleObj spid="_x0000_s76802" name="Equation" r:id="rId4" imgW="1359297" imgH="228997" progId="Equation.3">
              <p:embed/>
            </p:oleObj>
          </a:graphicData>
        </a:graphic>
      </p:graphicFrame>
      <p:graphicFrame>
        <p:nvGraphicFramePr>
          <p:cNvPr id="61469" name="Object 3"/>
          <p:cNvGraphicFramePr>
            <a:graphicFrameLocks noChangeAspect="1"/>
          </p:cNvGraphicFramePr>
          <p:nvPr/>
        </p:nvGraphicFramePr>
        <p:xfrm>
          <a:off x="69850" y="3429000"/>
          <a:ext cx="2432050" cy="390525"/>
        </p:xfrm>
        <a:graphic>
          <a:graphicData uri="http://schemas.openxmlformats.org/presentationml/2006/ole">
            <p:oleObj spid="_x0000_s76803" name="Equation" r:id="rId5" imgW="1283097" imgH="228997" progId="Equation.3">
              <p:embed/>
            </p:oleObj>
          </a:graphicData>
        </a:graphic>
      </p:graphicFrame>
      <p:sp>
        <p:nvSpPr>
          <p:cNvPr id="76806" name="Text Box 30"/>
          <p:cNvSpPr txBox="1">
            <a:spLocks noChangeArrowheads="1"/>
          </p:cNvSpPr>
          <p:nvPr/>
        </p:nvSpPr>
        <p:spPr bwMode="auto">
          <a:xfrm>
            <a:off x="-41275" y="4495800"/>
            <a:ext cx="70104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</a:rPr>
              <a:t>What will wave function in Region III look like?  </a:t>
            </a:r>
          </a:p>
          <a:p>
            <a:r>
              <a:rPr lang="en-US">
                <a:latin typeface="Comic Sans MS" charset="0"/>
              </a:rPr>
              <a:t>What </a:t>
            </a:r>
            <a:r>
              <a:rPr lang="en-US" u="sng">
                <a:latin typeface="Comic Sans MS" charset="0"/>
              </a:rPr>
              <a:t>makes sense</a:t>
            </a:r>
            <a:r>
              <a:rPr lang="en-US">
                <a:latin typeface="Comic Sans MS" charset="0"/>
              </a:rPr>
              <a:t> for constants A and B</a:t>
            </a:r>
            <a:r>
              <a:rPr lang="en-US">
                <a:latin typeface="Comic Sans MS" charset="0"/>
                <a:sym typeface="Wingdings" charset="2"/>
              </a:rPr>
              <a:t>? </a:t>
            </a:r>
          </a:p>
        </p:txBody>
      </p:sp>
      <p:sp>
        <p:nvSpPr>
          <p:cNvPr id="61471" name="Text Box 31"/>
          <p:cNvSpPr txBox="1">
            <a:spLocks noChangeArrowheads="1"/>
          </p:cNvSpPr>
          <p:nvPr/>
        </p:nvSpPr>
        <p:spPr bwMode="auto">
          <a:xfrm>
            <a:off x="34925" y="5181600"/>
            <a:ext cx="9244287" cy="127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Answer is a.  A must be 0 .. otherwise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ψ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blows up as x gets bigger.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	This doesn’t </a:t>
            </a:r>
            <a:r>
              <a:rPr lang="en-US" dirty="0" smtClean="0">
                <a:solidFill>
                  <a:srgbClr val="FF0000"/>
                </a:solidFill>
              </a:rPr>
              <a:t>make physical </a:t>
            </a:r>
            <a:r>
              <a:rPr lang="en-US" dirty="0">
                <a:solidFill>
                  <a:srgbClr val="FF0000"/>
                </a:solidFill>
              </a:rPr>
              <a:t>sense! 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endParaRPr lang="en-US" i="1" dirty="0">
              <a:solidFill>
                <a:srgbClr val="FF0000"/>
              </a:solidFill>
              <a:latin typeface="Symbol" charset="2"/>
            </a:endParaRPr>
          </a:p>
        </p:txBody>
      </p:sp>
      <p:sp>
        <p:nvSpPr>
          <p:cNvPr id="76808" name="Freeform 32"/>
          <p:cNvSpPr>
            <a:spLocks/>
          </p:cNvSpPr>
          <p:nvPr/>
        </p:nvSpPr>
        <p:spPr bwMode="auto">
          <a:xfrm>
            <a:off x="7772400" y="4724400"/>
            <a:ext cx="1066800" cy="457200"/>
          </a:xfrm>
          <a:custGeom>
            <a:avLst/>
            <a:gdLst>
              <a:gd name="T0" fmla="*/ 0 w 672"/>
              <a:gd name="T1" fmla="*/ 0 h 288"/>
              <a:gd name="T2" fmla="*/ 180975 w 672"/>
              <a:gd name="T3" fmla="*/ 228600 h 288"/>
              <a:gd name="T4" fmla="*/ 457200 w 672"/>
              <a:gd name="T5" fmla="*/ 381000 h 288"/>
              <a:gd name="T6" fmla="*/ 712788 w 672"/>
              <a:gd name="T7" fmla="*/ 423863 h 288"/>
              <a:gd name="T8" fmla="*/ 1066800 w 672"/>
              <a:gd name="T9" fmla="*/ 45720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2"/>
              <a:gd name="T16" fmla="*/ 0 h 288"/>
              <a:gd name="T17" fmla="*/ 672 w 672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2" h="288">
                <a:moveTo>
                  <a:pt x="0" y="0"/>
                </a:moveTo>
                <a:cubicBezTo>
                  <a:pt x="19" y="24"/>
                  <a:pt x="66" y="104"/>
                  <a:pt x="114" y="144"/>
                </a:cubicBezTo>
                <a:cubicBezTo>
                  <a:pt x="162" y="184"/>
                  <a:pt x="232" y="220"/>
                  <a:pt x="288" y="240"/>
                </a:cubicBezTo>
                <a:cubicBezTo>
                  <a:pt x="344" y="260"/>
                  <a:pt x="385" y="259"/>
                  <a:pt x="449" y="267"/>
                </a:cubicBezTo>
                <a:cubicBezTo>
                  <a:pt x="513" y="275"/>
                  <a:pt x="626" y="284"/>
                  <a:pt x="672" y="28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9" name="Freeform 33"/>
          <p:cNvSpPr>
            <a:spLocks/>
          </p:cNvSpPr>
          <p:nvPr/>
        </p:nvSpPr>
        <p:spPr bwMode="auto">
          <a:xfrm flipH="1">
            <a:off x="6781800" y="4114800"/>
            <a:ext cx="1066800" cy="457200"/>
          </a:xfrm>
          <a:custGeom>
            <a:avLst/>
            <a:gdLst>
              <a:gd name="T0" fmla="*/ 0 w 672"/>
              <a:gd name="T1" fmla="*/ 0 h 288"/>
              <a:gd name="T2" fmla="*/ 180975 w 672"/>
              <a:gd name="T3" fmla="*/ 228600 h 288"/>
              <a:gd name="T4" fmla="*/ 457200 w 672"/>
              <a:gd name="T5" fmla="*/ 381000 h 288"/>
              <a:gd name="T6" fmla="*/ 712788 w 672"/>
              <a:gd name="T7" fmla="*/ 423863 h 288"/>
              <a:gd name="T8" fmla="*/ 1066800 w 672"/>
              <a:gd name="T9" fmla="*/ 45720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2"/>
              <a:gd name="T16" fmla="*/ 0 h 288"/>
              <a:gd name="T17" fmla="*/ 672 w 672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2" h="288">
                <a:moveTo>
                  <a:pt x="0" y="0"/>
                </a:moveTo>
                <a:cubicBezTo>
                  <a:pt x="19" y="24"/>
                  <a:pt x="66" y="104"/>
                  <a:pt x="114" y="144"/>
                </a:cubicBezTo>
                <a:cubicBezTo>
                  <a:pt x="162" y="184"/>
                  <a:pt x="232" y="220"/>
                  <a:pt x="288" y="240"/>
                </a:cubicBezTo>
                <a:cubicBezTo>
                  <a:pt x="344" y="260"/>
                  <a:pt x="385" y="259"/>
                  <a:pt x="449" y="267"/>
                </a:cubicBezTo>
                <a:cubicBezTo>
                  <a:pt x="513" y="275"/>
                  <a:pt x="626" y="284"/>
                  <a:pt x="672" y="28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0" name="Line 34"/>
          <p:cNvSpPr>
            <a:spLocks noChangeShapeType="1"/>
          </p:cNvSpPr>
          <p:nvPr/>
        </p:nvSpPr>
        <p:spPr bwMode="auto">
          <a:xfrm flipH="1">
            <a:off x="7391400" y="3810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1" name="Line 35"/>
          <p:cNvSpPr>
            <a:spLocks noChangeShapeType="1"/>
          </p:cNvSpPr>
          <p:nvPr/>
        </p:nvSpPr>
        <p:spPr bwMode="auto">
          <a:xfrm flipH="1">
            <a:off x="8077200" y="3886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6" name="Text Box 36"/>
          <p:cNvSpPr txBox="1">
            <a:spLocks noChangeArrowheads="1"/>
          </p:cNvSpPr>
          <p:nvPr/>
        </p:nvSpPr>
        <p:spPr bwMode="auto">
          <a:xfrm>
            <a:off x="990600" y="6007100"/>
            <a:ext cx="5585424" cy="83099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 dirty="0" err="1" smtClean="0"/>
              <a:t>ψ</a:t>
            </a:r>
            <a:r>
              <a:rPr lang="en-US" i="1" dirty="0" smtClean="0"/>
              <a:t> </a:t>
            </a:r>
            <a:r>
              <a:rPr lang="en-US" i="1" dirty="0"/>
              <a:t>and probability should </a:t>
            </a:r>
            <a:r>
              <a:rPr lang="en-US" i="1" dirty="0" err="1">
                <a:sym typeface="Wingdings" charset="2"/>
              </a:rPr>
              <a:t></a:t>
            </a:r>
            <a:r>
              <a:rPr lang="en-US" i="1" dirty="0">
                <a:sym typeface="Wingdings" charset="2"/>
              </a:rPr>
              <a:t> 0 at large x!</a:t>
            </a:r>
            <a:r>
              <a:rPr lang="en-US" dirty="0"/>
              <a:t> </a:t>
            </a:r>
          </a:p>
          <a:p>
            <a:r>
              <a:rPr lang="en-US" dirty="0"/>
              <a:t>Need to be able to normalize</a:t>
            </a:r>
            <a:r>
              <a:rPr lang="en-US" dirty="0" smtClean="0"/>
              <a:t> </a:t>
            </a:r>
            <a:r>
              <a:rPr lang="en-US" dirty="0" err="1" smtClean="0"/>
              <a:t>ψ</a:t>
            </a:r>
            <a:endParaRPr lang="en-US" i="1" dirty="0">
              <a:latin typeface="Symbol" charset="2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7239000" y="3276600"/>
            <a:ext cx="677863" cy="777875"/>
            <a:chOff x="4324" y="1379"/>
            <a:chExt cx="427" cy="490"/>
          </a:xfrm>
        </p:grpSpPr>
        <p:sp>
          <p:nvSpPr>
            <p:cNvPr id="76814" name="Line 38"/>
            <p:cNvSpPr>
              <a:spLocks noChangeShapeType="1"/>
            </p:cNvSpPr>
            <p:nvPr/>
          </p:nvSpPr>
          <p:spPr bwMode="auto">
            <a:xfrm>
              <a:off x="4424" y="1379"/>
              <a:ext cx="284" cy="48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5" name="Line 39"/>
            <p:cNvSpPr>
              <a:spLocks noChangeShapeType="1"/>
            </p:cNvSpPr>
            <p:nvPr/>
          </p:nvSpPr>
          <p:spPr bwMode="auto">
            <a:xfrm flipH="1">
              <a:off x="4324" y="1386"/>
              <a:ext cx="427" cy="48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2209800" y="3905250"/>
          <a:ext cx="3784600" cy="438150"/>
        </p:xfrm>
        <a:graphic>
          <a:graphicData uri="http://schemas.openxmlformats.org/presentationml/2006/ole">
            <p:oleObj spid="_x0000_s76804" name="Equation" r:id="rId6" imgW="1841897" imgH="21629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1" grpId="0"/>
      <p:bldP spid="6147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0" name="Line 2"/>
          <p:cNvSpPr>
            <a:spLocks noChangeShapeType="1"/>
          </p:cNvSpPr>
          <p:nvPr/>
        </p:nvSpPr>
        <p:spPr bwMode="auto">
          <a:xfrm>
            <a:off x="1819275" y="2220913"/>
            <a:ext cx="3175" cy="16906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1" name="Line 3"/>
          <p:cNvSpPr>
            <a:spLocks noChangeShapeType="1"/>
          </p:cNvSpPr>
          <p:nvPr/>
        </p:nvSpPr>
        <p:spPr bwMode="auto">
          <a:xfrm>
            <a:off x="-363538" y="2222500"/>
            <a:ext cx="2209801" cy="111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2" name="Line 4"/>
          <p:cNvSpPr>
            <a:spLocks noChangeShapeType="1"/>
          </p:cNvSpPr>
          <p:nvPr/>
        </p:nvSpPr>
        <p:spPr bwMode="auto">
          <a:xfrm>
            <a:off x="5543550" y="2241550"/>
            <a:ext cx="6350" cy="1646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3" name="Line 5"/>
          <p:cNvSpPr>
            <a:spLocks noChangeShapeType="1"/>
          </p:cNvSpPr>
          <p:nvPr/>
        </p:nvSpPr>
        <p:spPr bwMode="auto">
          <a:xfrm>
            <a:off x="5540375" y="2238375"/>
            <a:ext cx="21431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4" name="Line 6"/>
          <p:cNvSpPr>
            <a:spLocks noChangeShapeType="1"/>
          </p:cNvSpPr>
          <p:nvPr/>
        </p:nvSpPr>
        <p:spPr bwMode="auto">
          <a:xfrm>
            <a:off x="1833563" y="3873500"/>
            <a:ext cx="3748087" cy="238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5" name="Text Box 7"/>
          <p:cNvSpPr txBox="1">
            <a:spLocks noChangeArrowheads="1"/>
          </p:cNvSpPr>
          <p:nvPr/>
        </p:nvSpPr>
        <p:spPr bwMode="auto">
          <a:xfrm>
            <a:off x="741363" y="3621088"/>
            <a:ext cx="119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V=0 eV</a:t>
            </a:r>
          </a:p>
        </p:txBody>
      </p:sp>
      <p:sp>
        <p:nvSpPr>
          <p:cNvPr id="43026" name="Text Box 8"/>
          <p:cNvSpPr txBox="1">
            <a:spLocks noChangeArrowheads="1"/>
          </p:cNvSpPr>
          <p:nvPr/>
        </p:nvSpPr>
        <p:spPr bwMode="auto">
          <a:xfrm>
            <a:off x="1600200" y="3886200"/>
            <a:ext cx="416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0                                           L</a:t>
            </a:r>
          </a:p>
        </p:txBody>
      </p:sp>
      <p:sp>
        <p:nvSpPr>
          <p:cNvPr id="43027" name="Text Box 9"/>
          <p:cNvSpPr txBox="1">
            <a:spLocks noChangeArrowheads="1"/>
          </p:cNvSpPr>
          <p:nvPr/>
        </p:nvSpPr>
        <p:spPr bwMode="auto">
          <a:xfrm>
            <a:off x="0" y="1981200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4.7 eV</a:t>
            </a:r>
            <a:endParaRPr lang="en-US" baseline="-25000">
              <a:ea typeface="Arial" charset="0"/>
              <a:cs typeface="Arial" charset="0"/>
            </a:endParaRPr>
          </a:p>
        </p:txBody>
      </p:sp>
      <p:sp>
        <p:nvSpPr>
          <p:cNvPr id="43028" name="Line 10"/>
          <p:cNvSpPr>
            <a:spLocks noChangeShapeType="1"/>
          </p:cNvSpPr>
          <p:nvPr/>
        </p:nvSpPr>
        <p:spPr bwMode="auto">
          <a:xfrm>
            <a:off x="1216025" y="2282825"/>
            <a:ext cx="7938" cy="180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9" name="Text Box 11"/>
          <p:cNvSpPr txBox="1">
            <a:spLocks noChangeArrowheads="1"/>
          </p:cNvSpPr>
          <p:nvPr/>
        </p:nvSpPr>
        <p:spPr bwMode="auto">
          <a:xfrm rot="-5400000">
            <a:off x="393700" y="2914650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Energy</a:t>
            </a:r>
          </a:p>
        </p:txBody>
      </p:sp>
      <p:sp>
        <p:nvSpPr>
          <p:cNvPr id="43030" name="Line 12"/>
          <p:cNvSpPr>
            <a:spLocks noChangeShapeType="1"/>
          </p:cNvSpPr>
          <p:nvPr/>
        </p:nvSpPr>
        <p:spPr bwMode="auto">
          <a:xfrm>
            <a:off x="1211263" y="4195763"/>
            <a:ext cx="7108825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1" name="Text Box 13"/>
          <p:cNvSpPr txBox="1">
            <a:spLocks noChangeArrowheads="1"/>
          </p:cNvSpPr>
          <p:nvPr/>
        </p:nvSpPr>
        <p:spPr bwMode="auto">
          <a:xfrm>
            <a:off x="8369300" y="38909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43032" name="Line 14"/>
          <p:cNvSpPr>
            <a:spLocks noChangeShapeType="1"/>
          </p:cNvSpPr>
          <p:nvPr/>
        </p:nvSpPr>
        <p:spPr bwMode="auto">
          <a:xfrm>
            <a:off x="1149350" y="3519488"/>
            <a:ext cx="5970588" cy="0"/>
          </a:xfrm>
          <a:prstGeom prst="line">
            <a:avLst/>
          </a:prstGeom>
          <a:noFill/>
          <a:ln w="57150">
            <a:solidFill>
              <a:srgbClr val="08780B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3" name="Text Box 15"/>
          <p:cNvSpPr txBox="1">
            <a:spLocks noChangeArrowheads="1"/>
          </p:cNvSpPr>
          <p:nvPr/>
        </p:nvSpPr>
        <p:spPr bwMode="auto">
          <a:xfrm>
            <a:off x="7085013" y="3290888"/>
            <a:ext cx="1109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8780B"/>
                </a:solidFill>
                <a:ea typeface="Arial" charset="0"/>
                <a:cs typeface="Arial" charset="0"/>
              </a:rPr>
              <a:t>E</a:t>
            </a:r>
            <a:r>
              <a:rPr lang="en-US" baseline="-25000">
                <a:solidFill>
                  <a:srgbClr val="08780B"/>
                </a:solidFill>
                <a:ea typeface="Arial" charset="0"/>
                <a:cs typeface="Arial" charset="0"/>
              </a:rPr>
              <a:t>electron</a:t>
            </a:r>
          </a:p>
        </p:txBody>
      </p:sp>
      <p:graphicFrame>
        <p:nvGraphicFramePr>
          <p:cNvPr id="17424" name="Object 2"/>
          <p:cNvGraphicFramePr>
            <a:graphicFrameLocks noChangeAspect="1"/>
          </p:cNvGraphicFramePr>
          <p:nvPr/>
        </p:nvGraphicFramePr>
        <p:xfrm>
          <a:off x="6279590" y="1592120"/>
          <a:ext cx="2084388" cy="500062"/>
        </p:xfrm>
        <a:graphic>
          <a:graphicData uri="http://schemas.openxmlformats.org/presentationml/2006/ole">
            <p:oleObj spid="_x0000_s86018" name="Equation" r:id="rId4" imgW="952500" imgH="228600" progId="Equation.DSMT4">
              <p:embed/>
            </p:oleObj>
          </a:graphicData>
        </a:graphic>
      </p:graphicFrame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2297113" y="-76200"/>
            <a:ext cx="2698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u="sng" dirty="0">
                <a:solidFill>
                  <a:srgbClr val="006600"/>
                </a:solidFill>
                <a:ea typeface="Arial" charset="0"/>
                <a:cs typeface="Arial" charset="0"/>
              </a:rPr>
              <a:t>Inside well (</a:t>
            </a:r>
            <a:r>
              <a:rPr lang="en-US" b="1" u="sng" dirty="0" err="1">
                <a:solidFill>
                  <a:srgbClr val="006600"/>
                </a:solidFill>
                <a:ea typeface="Arial" charset="0"/>
                <a:cs typeface="Arial" charset="0"/>
              </a:rPr>
              <a:t>E</a:t>
            </a:r>
            <a:r>
              <a:rPr lang="en-US" b="1" u="sng" dirty="0">
                <a:solidFill>
                  <a:srgbClr val="006600"/>
                </a:solidFill>
                <a:ea typeface="Arial" charset="0"/>
                <a:cs typeface="Arial" charset="0"/>
              </a:rPr>
              <a:t>&gt;</a:t>
            </a:r>
            <a:r>
              <a:rPr lang="en-US" b="1" u="sng" dirty="0" err="1">
                <a:solidFill>
                  <a:srgbClr val="006600"/>
                </a:solidFill>
                <a:ea typeface="Arial" charset="0"/>
                <a:cs typeface="Arial" charset="0"/>
              </a:rPr>
              <a:t>V</a:t>
            </a:r>
            <a:r>
              <a:rPr lang="en-US" b="1" u="sng" dirty="0">
                <a:solidFill>
                  <a:srgbClr val="006600"/>
                </a:solidFill>
                <a:ea typeface="Arial" charset="0"/>
                <a:cs typeface="Arial" charset="0"/>
              </a:rPr>
              <a:t>):</a:t>
            </a:r>
          </a:p>
          <a:p>
            <a:pPr algn="ctr"/>
            <a:r>
              <a:rPr lang="en-US" b="1" dirty="0">
                <a:solidFill>
                  <a:srgbClr val="006600"/>
                </a:solidFill>
                <a:ea typeface="Arial" charset="0"/>
                <a:cs typeface="Arial" charset="0"/>
              </a:rPr>
              <a:t>(Region II) </a:t>
            </a:r>
          </a:p>
        </p:txBody>
      </p:sp>
      <p:graphicFrame>
        <p:nvGraphicFramePr>
          <p:cNvPr id="17426" name="Object 3"/>
          <p:cNvGraphicFramePr>
            <a:graphicFrameLocks noChangeAspect="1"/>
          </p:cNvGraphicFramePr>
          <p:nvPr/>
        </p:nvGraphicFramePr>
        <p:xfrm>
          <a:off x="1979613" y="596900"/>
          <a:ext cx="3316287" cy="1022350"/>
        </p:xfrm>
        <a:graphic>
          <a:graphicData uri="http://schemas.openxmlformats.org/presentationml/2006/ole">
            <p:oleObj spid="_x0000_s86019" name="Equation" r:id="rId5" imgW="1359297" imgH="419497" progId="Equation.3">
              <p:embed/>
            </p:oleObj>
          </a:graphicData>
        </a:graphic>
      </p:graphicFrame>
      <p:sp>
        <p:nvSpPr>
          <p:cNvPr id="17427" name="Freeform 19"/>
          <p:cNvSpPr>
            <a:spLocks/>
          </p:cNvSpPr>
          <p:nvPr/>
        </p:nvSpPr>
        <p:spPr bwMode="auto">
          <a:xfrm>
            <a:off x="1790700" y="2535238"/>
            <a:ext cx="3759200" cy="1020762"/>
          </a:xfrm>
          <a:custGeom>
            <a:avLst/>
            <a:gdLst>
              <a:gd name="T0" fmla="*/ 0 w 2368"/>
              <a:gd name="T1" fmla="*/ 622 h 643"/>
              <a:gd name="T2" fmla="*/ 676 w 2368"/>
              <a:gd name="T3" fmla="*/ 131 h 643"/>
              <a:gd name="T4" fmla="*/ 1351 w 2368"/>
              <a:gd name="T5" fmla="*/ 31 h 643"/>
              <a:gd name="T6" fmla="*/ 1949 w 2368"/>
              <a:gd name="T7" fmla="*/ 316 h 643"/>
              <a:gd name="T8" fmla="*/ 2368 w 2368"/>
              <a:gd name="T9" fmla="*/ 643 h 6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643"/>
              <a:gd name="T17" fmla="*/ 2368 w 2368"/>
              <a:gd name="T18" fmla="*/ 643 h 6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643">
                <a:moveTo>
                  <a:pt x="0" y="622"/>
                </a:moveTo>
                <a:cubicBezTo>
                  <a:pt x="113" y="540"/>
                  <a:pt x="451" y="229"/>
                  <a:pt x="676" y="131"/>
                </a:cubicBezTo>
                <a:cubicBezTo>
                  <a:pt x="901" y="33"/>
                  <a:pt x="1139" y="0"/>
                  <a:pt x="1351" y="31"/>
                </a:cubicBezTo>
                <a:cubicBezTo>
                  <a:pt x="1563" y="62"/>
                  <a:pt x="1779" y="214"/>
                  <a:pt x="1949" y="316"/>
                </a:cubicBezTo>
                <a:cubicBezTo>
                  <a:pt x="2119" y="418"/>
                  <a:pt x="2281" y="575"/>
                  <a:pt x="2368" y="643"/>
                </a:cubicBezTo>
              </a:path>
            </a:pathLst>
          </a:custGeom>
          <a:noFill/>
          <a:ln w="28575">
            <a:solidFill>
              <a:srgbClr val="2D08CA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7428" name="Object 4"/>
          <p:cNvGraphicFramePr>
            <a:graphicFrameLocks noChangeAspect="1"/>
          </p:cNvGraphicFramePr>
          <p:nvPr/>
        </p:nvGraphicFramePr>
        <p:xfrm>
          <a:off x="5805488" y="561975"/>
          <a:ext cx="3284537" cy="1022350"/>
        </p:xfrm>
        <a:graphic>
          <a:graphicData uri="http://schemas.openxmlformats.org/presentationml/2006/ole">
            <p:oleObj spid="_x0000_s86020" name="Equation" r:id="rId6" imgW="1346597" imgH="419497" progId="Equation.3">
              <p:embed/>
            </p:oleObj>
          </a:graphicData>
        </a:graphic>
      </p:graphicFrame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6121400" y="-112713"/>
            <a:ext cx="2952750" cy="82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u="sng">
                <a:solidFill>
                  <a:srgbClr val="006600"/>
                </a:solidFill>
                <a:ea typeface="Arial" charset="0"/>
                <a:cs typeface="Arial" charset="0"/>
              </a:rPr>
              <a:t>Outside well (E&lt;V):</a:t>
            </a:r>
          </a:p>
          <a:p>
            <a:pPr algn="ctr"/>
            <a:r>
              <a:rPr lang="en-US" b="1">
                <a:solidFill>
                  <a:srgbClr val="006600"/>
                </a:solidFill>
                <a:ea typeface="Arial" charset="0"/>
                <a:cs typeface="Arial" charset="0"/>
              </a:rPr>
              <a:t>(Region III) 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69863" y="4614863"/>
            <a:ext cx="1962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6600"/>
                </a:solidFill>
                <a:ea typeface="Arial" charset="0"/>
                <a:cs typeface="Arial" charset="0"/>
              </a:rPr>
              <a:t>Boundary </a:t>
            </a:r>
          </a:p>
          <a:p>
            <a:r>
              <a:rPr lang="en-US" b="1">
                <a:solidFill>
                  <a:srgbClr val="006600"/>
                </a:solidFill>
                <a:ea typeface="Arial" charset="0"/>
                <a:cs typeface="Arial" charset="0"/>
              </a:rPr>
              <a:t>Conditions:</a:t>
            </a:r>
            <a:r>
              <a:rPr lang="en-US">
                <a:ea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17434" name="Object 5"/>
          <p:cNvGraphicFramePr>
            <a:graphicFrameLocks noChangeAspect="1"/>
          </p:cNvGraphicFramePr>
          <p:nvPr/>
        </p:nvGraphicFramePr>
        <p:xfrm>
          <a:off x="4565650" y="4214813"/>
          <a:ext cx="2557463" cy="444500"/>
        </p:xfrm>
        <a:graphic>
          <a:graphicData uri="http://schemas.openxmlformats.org/presentationml/2006/ole">
            <p:oleObj spid="_x0000_s86021" name="Equation" r:id="rId7" imgW="1168290" imgH="203509" progId="Equation.3">
              <p:embed/>
            </p:oleObj>
          </a:graphicData>
        </a:graphic>
      </p:graphicFrame>
      <p:graphicFrame>
        <p:nvGraphicFramePr>
          <p:cNvPr id="17435" name="Object 6"/>
          <p:cNvGraphicFramePr>
            <a:graphicFrameLocks noChangeAspect="1"/>
          </p:cNvGraphicFramePr>
          <p:nvPr/>
        </p:nvGraphicFramePr>
        <p:xfrm>
          <a:off x="4398963" y="4687888"/>
          <a:ext cx="2836862" cy="860425"/>
        </p:xfrm>
        <a:graphic>
          <a:graphicData uri="http://schemas.openxmlformats.org/presentationml/2006/ole">
            <p:oleObj spid="_x0000_s86022" name="Equation" r:id="rId8" imgW="1295797" imgH="394097" progId="Equation.3">
              <p:embed/>
            </p:oleObj>
          </a:graphicData>
        </a:graphic>
      </p:graphicFrame>
      <p:graphicFrame>
        <p:nvGraphicFramePr>
          <p:cNvPr id="17436" name="Object 7"/>
          <p:cNvGraphicFramePr>
            <a:graphicFrameLocks noChangeAspect="1"/>
          </p:cNvGraphicFramePr>
          <p:nvPr/>
        </p:nvGraphicFramePr>
        <p:xfrm>
          <a:off x="7446963" y="4657725"/>
          <a:ext cx="1668462" cy="828675"/>
        </p:xfrm>
        <a:graphic>
          <a:graphicData uri="http://schemas.openxmlformats.org/presentationml/2006/ole">
            <p:oleObj spid="_x0000_s86023" name="Equation" r:id="rId9" imgW="762000" imgH="431800" progId="Equation.3">
              <p:embed/>
            </p:oleObj>
          </a:graphicData>
        </a:graphic>
      </p:graphicFrame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87338" y="2652713"/>
            <a:ext cx="7037387" cy="868362"/>
            <a:chOff x="-286" y="2446"/>
            <a:chExt cx="4433" cy="547"/>
          </a:xfrm>
        </p:grpSpPr>
        <p:sp>
          <p:nvSpPr>
            <p:cNvPr id="43044" name="Freeform 30"/>
            <p:cNvSpPr>
              <a:spLocks/>
            </p:cNvSpPr>
            <p:nvPr/>
          </p:nvSpPr>
          <p:spPr bwMode="auto">
            <a:xfrm>
              <a:off x="697" y="2446"/>
              <a:ext cx="2325" cy="391"/>
            </a:xfrm>
            <a:custGeom>
              <a:avLst/>
              <a:gdLst>
                <a:gd name="T0" fmla="*/ 0 w 2325"/>
                <a:gd name="T1" fmla="*/ 356 h 391"/>
                <a:gd name="T2" fmla="*/ 633 w 2325"/>
                <a:gd name="T3" fmla="*/ 86 h 391"/>
                <a:gd name="T4" fmla="*/ 1159 w 2325"/>
                <a:gd name="T5" fmla="*/ 7 h 391"/>
                <a:gd name="T6" fmla="*/ 1749 w 2325"/>
                <a:gd name="T7" fmla="*/ 128 h 391"/>
                <a:gd name="T8" fmla="*/ 2325 w 2325"/>
                <a:gd name="T9" fmla="*/ 391 h 3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25"/>
                <a:gd name="T16" fmla="*/ 0 h 391"/>
                <a:gd name="T17" fmla="*/ 2325 w 2325"/>
                <a:gd name="T18" fmla="*/ 391 h 3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25" h="391">
                  <a:moveTo>
                    <a:pt x="0" y="356"/>
                  </a:moveTo>
                  <a:cubicBezTo>
                    <a:pt x="106" y="311"/>
                    <a:pt x="440" y="144"/>
                    <a:pt x="633" y="86"/>
                  </a:cubicBezTo>
                  <a:cubicBezTo>
                    <a:pt x="826" y="28"/>
                    <a:pt x="973" y="0"/>
                    <a:pt x="1159" y="7"/>
                  </a:cubicBezTo>
                  <a:cubicBezTo>
                    <a:pt x="1345" y="14"/>
                    <a:pt x="1555" y="64"/>
                    <a:pt x="1749" y="128"/>
                  </a:cubicBezTo>
                  <a:cubicBezTo>
                    <a:pt x="1943" y="192"/>
                    <a:pt x="2205" y="336"/>
                    <a:pt x="2325" y="391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5" name="Freeform 31"/>
            <p:cNvSpPr>
              <a:spLocks/>
            </p:cNvSpPr>
            <p:nvPr/>
          </p:nvSpPr>
          <p:spPr bwMode="auto">
            <a:xfrm>
              <a:off x="3015" y="2830"/>
              <a:ext cx="1132" cy="163"/>
            </a:xfrm>
            <a:custGeom>
              <a:avLst/>
              <a:gdLst>
                <a:gd name="T0" fmla="*/ 0 w 1132"/>
                <a:gd name="T1" fmla="*/ 0 h 163"/>
                <a:gd name="T2" fmla="*/ 385 w 1132"/>
                <a:gd name="T3" fmla="*/ 136 h 163"/>
                <a:gd name="T4" fmla="*/ 1132 w 1132"/>
                <a:gd name="T5" fmla="*/ 162 h 163"/>
                <a:gd name="T6" fmla="*/ 0 60000 65536"/>
                <a:gd name="T7" fmla="*/ 0 60000 65536"/>
                <a:gd name="T8" fmla="*/ 0 60000 65536"/>
                <a:gd name="T9" fmla="*/ 0 w 1132"/>
                <a:gd name="T10" fmla="*/ 0 h 163"/>
                <a:gd name="T11" fmla="*/ 1132 w 1132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2" h="163">
                  <a:moveTo>
                    <a:pt x="0" y="0"/>
                  </a:moveTo>
                  <a:cubicBezTo>
                    <a:pt x="64" y="24"/>
                    <a:pt x="196" y="109"/>
                    <a:pt x="385" y="136"/>
                  </a:cubicBezTo>
                  <a:cubicBezTo>
                    <a:pt x="574" y="163"/>
                    <a:pt x="977" y="157"/>
                    <a:pt x="1132" y="162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6" name="Freeform 32"/>
            <p:cNvSpPr>
              <a:spLocks/>
            </p:cNvSpPr>
            <p:nvPr/>
          </p:nvSpPr>
          <p:spPr bwMode="auto">
            <a:xfrm>
              <a:off x="-286" y="2784"/>
              <a:ext cx="1020" cy="203"/>
            </a:xfrm>
            <a:custGeom>
              <a:avLst/>
              <a:gdLst>
                <a:gd name="T0" fmla="*/ 1020 w 1020"/>
                <a:gd name="T1" fmla="*/ 0 h 110"/>
                <a:gd name="T2" fmla="*/ 704 w 1020"/>
                <a:gd name="T3" fmla="*/ 75 h 110"/>
                <a:gd name="T4" fmla="*/ 0 w 1020"/>
                <a:gd name="T5" fmla="*/ 110 h 110"/>
                <a:gd name="T6" fmla="*/ 0 60000 65536"/>
                <a:gd name="T7" fmla="*/ 0 60000 65536"/>
                <a:gd name="T8" fmla="*/ 0 60000 65536"/>
                <a:gd name="T9" fmla="*/ 0 w 1020"/>
                <a:gd name="T10" fmla="*/ 0 h 110"/>
                <a:gd name="T11" fmla="*/ 1020 w 1020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0" h="110">
                  <a:moveTo>
                    <a:pt x="1020" y="0"/>
                  </a:moveTo>
                  <a:cubicBezTo>
                    <a:pt x="969" y="12"/>
                    <a:pt x="874" y="57"/>
                    <a:pt x="704" y="75"/>
                  </a:cubicBezTo>
                  <a:cubicBezTo>
                    <a:pt x="534" y="93"/>
                    <a:pt x="269" y="103"/>
                    <a:pt x="0" y="110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41" name="Freeform 33"/>
          <p:cNvSpPr>
            <a:spLocks/>
          </p:cNvSpPr>
          <p:nvPr/>
        </p:nvSpPr>
        <p:spPr bwMode="auto">
          <a:xfrm>
            <a:off x="5573713" y="3001963"/>
            <a:ext cx="1049337" cy="485775"/>
          </a:xfrm>
          <a:custGeom>
            <a:avLst/>
            <a:gdLst>
              <a:gd name="T0" fmla="*/ 0 w 661"/>
              <a:gd name="T1" fmla="*/ 0 h 306"/>
              <a:gd name="T2" fmla="*/ 234 w 661"/>
              <a:gd name="T3" fmla="*/ 206 h 306"/>
              <a:gd name="T4" fmla="*/ 661 w 661"/>
              <a:gd name="T5" fmla="*/ 306 h 306"/>
              <a:gd name="T6" fmla="*/ 0 60000 65536"/>
              <a:gd name="T7" fmla="*/ 0 60000 65536"/>
              <a:gd name="T8" fmla="*/ 0 60000 65536"/>
              <a:gd name="T9" fmla="*/ 0 w 661"/>
              <a:gd name="T10" fmla="*/ 0 h 306"/>
              <a:gd name="T11" fmla="*/ 661 w 661"/>
              <a:gd name="T12" fmla="*/ 306 h 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1" h="306">
                <a:moveTo>
                  <a:pt x="0" y="0"/>
                </a:moveTo>
                <a:cubicBezTo>
                  <a:pt x="62" y="77"/>
                  <a:pt x="124" y="155"/>
                  <a:pt x="234" y="206"/>
                </a:cubicBezTo>
                <a:cubicBezTo>
                  <a:pt x="344" y="257"/>
                  <a:pt x="502" y="281"/>
                  <a:pt x="661" y="306"/>
                </a:cubicBezTo>
              </a:path>
            </a:pathLst>
          </a:custGeom>
          <a:noFill/>
          <a:ln w="19050">
            <a:solidFill>
              <a:srgbClr val="2D08CA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7442" name="Object 8"/>
          <p:cNvGraphicFramePr>
            <a:graphicFrameLocks noChangeAspect="1"/>
          </p:cNvGraphicFramePr>
          <p:nvPr/>
        </p:nvGraphicFramePr>
        <p:xfrm>
          <a:off x="1886090" y="1624013"/>
          <a:ext cx="3948113" cy="473075"/>
        </p:xfrm>
        <a:graphic>
          <a:graphicData uri="http://schemas.openxmlformats.org/presentationml/2006/ole">
            <p:oleObj spid="_x0000_s86024" name="Equation" r:id="rId10" imgW="1803797" imgH="216297" progId="Equation.3">
              <p:embed/>
            </p:oleObj>
          </a:graphicData>
        </a:graphic>
      </p:graphicFrame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-1588" y="0"/>
            <a:ext cx="19796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u="sng" dirty="0">
                <a:solidFill>
                  <a:srgbClr val="006600"/>
                </a:solidFill>
                <a:ea typeface="Arial" charset="0"/>
                <a:cs typeface="Arial" charset="0"/>
              </a:rPr>
              <a:t>Outside well</a:t>
            </a:r>
          </a:p>
          <a:p>
            <a:pPr algn="ctr"/>
            <a:r>
              <a:rPr lang="en-US" b="1" u="sng" dirty="0">
                <a:solidFill>
                  <a:srgbClr val="006600"/>
                </a:solidFill>
                <a:ea typeface="Arial" charset="0"/>
                <a:cs typeface="Arial" charset="0"/>
              </a:rPr>
              <a:t>(</a:t>
            </a:r>
            <a:r>
              <a:rPr lang="en-US" b="1" u="sng" dirty="0" err="1">
                <a:solidFill>
                  <a:srgbClr val="006600"/>
                </a:solidFill>
                <a:ea typeface="Arial" charset="0"/>
                <a:cs typeface="Arial" charset="0"/>
              </a:rPr>
              <a:t>E</a:t>
            </a:r>
            <a:r>
              <a:rPr lang="en-US" b="1" u="sng" dirty="0">
                <a:solidFill>
                  <a:srgbClr val="006600"/>
                </a:solidFill>
                <a:ea typeface="Arial" charset="0"/>
                <a:cs typeface="Arial" charset="0"/>
              </a:rPr>
              <a:t>&lt;</a:t>
            </a:r>
            <a:r>
              <a:rPr lang="en-US" b="1" u="sng" dirty="0" err="1">
                <a:solidFill>
                  <a:srgbClr val="006600"/>
                </a:solidFill>
                <a:ea typeface="Arial" charset="0"/>
                <a:cs typeface="Arial" charset="0"/>
              </a:rPr>
              <a:t>V</a:t>
            </a:r>
            <a:r>
              <a:rPr lang="en-US" b="1" u="sng" dirty="0">
                <a:solidFill>
                  <a:srgbClr val="006600"/>
                </a:solidFill>
                <a:ea typeface="Arial" charset="0"/>
                <a:cs typeface="Arial" charset="0"/>
              </a:rPr>
              <a:t>):</a:t>
            </a:r>
          </a:p>
          <a:p>
            <a:pPr algn="ctr"/>
            <a:r>
              <a:rPr lang="en-US" b="1" dirty="0">
                <a:solidFill>
                  <a:srgbClr val="006600"/>
                </a:solidFill>
                <a:ea typeface="Arial" charset="0"/>
                <a:cs typeface="Arial" charset="0"/>
              </a:rPr>
              <a:t>(Region I) </a:t>
            </a:r>
          </a:p>
        </p:txBody>
      </p:sp>
      <p:graphicFrame>
        <p:nvGraphicFramePr>
          <p:cNvPr id="43017" name="Rectangle 9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86025" name="Equation" r:id="rId11" imgW="0" imgH="0" progId="Equation.3">
              <p:embed/>
            </p:oleObj>
          </a:graphicData>
        </a:graphic>
      </p:graphicFrame>
      <p:graphicFrame>
        <p:nvGraphicFramePr>
          <p:cNvPr id="17446" name="Object 10"/>
          <p:cNvGraphicFramePr>
            <a:graphicFrameLocks noChangeAspect="1"/>
          </p:cNvGraphicFramePr>
          <p:nvPr/>
        </p:nvGraphicFramePr>
        <p:xfrm>
          <a:off x="4427538" y="5468938"/>
          <a:ext cx="2195512" cy="471487"/>
        </p:xfrm>
        <a:graphic>
          <a:graphicData uri="http://schemas.openxmlformats.org/presentationml/2006/ole">
            <p:oleObj spid="_x0000_s86026" name="Equation" r:id="rId12" imgW="1003261" imgH="216203" progId="Equation.3">
              <p:embed/>
            </p:oleObj>
          </a:graphicData>
        </a:graphic>
      </p:graphicFrame>
      <p:graphicFrame>
        <p:nvGraphicFramePr>
          <p:cNvPr id="17447" name="Object 11"/>
          <p:cNvGraphicFramePr>
            <a:graphicFrameLocks noChangeAspect="1"/>
          </p:cNvGraphicFramePr>
          <p:nvPr/>
        </p:nvGraphicFramePr>
        <p:xfrm>
          <a:off x="4249738" y="5997575"/>
          <a:ext cx="2754312" cy="860425"/>
        </p:xfrm>
        <a:graphic>
          <a:graphicData uri="http://schemas.openxmlformats.org/presentationml/2006/ole">
            <p:oleObj spid="_x0000_s86027" name="Equation" r:id="rId13" imgW="1257151" imgH="393926" progId="Equation.DSMT4">
              <p:embed/>
            </p:oleObj>
          </a:graphicData>
        </a:graphic>
      </p:graphicFrame>
      <p:sp>
        <p:nvSpPr>
          <p:cNvPr id="17448" name="AutoShape 40"/>
          <p:cNvSpPr>
            <a:spLocks noChangeArrowheads="1"/>
          </p:cNvSpPr>
          <p:nvPr/>
        </p:nvSpPr>
        <p:spPr bwMode="auto">
          <a:xfrm>
            <a:off x="3600450" y="4471988"/>
            <a:ext cx="785813" cy="1543050"/>
          </a:xfrm>
          <a:prstGeom prst="curvedRightArrow">
            <a:avLst>
              <a:gd name="adj1" fmla="val 39273"/>
              <a:gd name="adj2" fmla="val 7854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9" name="AutoShape 41"/>
          <p:cNvSpPr>
            <a:spLocks noChangeArrowheads="1"/>
          </p:cNvSpPr>
          <p:nvPr/>
        </p:nvSpPr>
        <p:spPr bwMode="auto">
          <a:xfrm>
            <a:off x="3509963" y="4895850"/>
            <a:ext cx="785812" cy="1962150"/>
          </a:xfrm>
          <a:prstGeom prst="curvedRightArrow">
            <a:avLst>
              <a:gd name="adj1" fmla="val 49939"/>
              <a:gd name="adj2" fmla="val 9987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" name="Object 14"/>
          <p:cNvGraphicFramePr>
            <a:graphicFrameLocks noChangeAspect="1"/>
          </p:cNvGraphicFramePr>
          <p:nvPr/>
        </p:nvGraphicFramePr>
        <p:xfrm>
          <a:off x="14630" y="1178888"/>
          <a:ext cx="1944688" cy="500063"/>
        </p:xfrm>
        <a:graphic>
          <a:graphicData uri="http://schemas.openxmlformats.org/presentationml/2006/ole">
            <p:oleObj spid="_x0000_s86030" name="Equation" r:id="rId14" imgW="8890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5" grpId="0"/>
      <p:bldP spid="17427" grpId="0" animBg="1"/>
      <p:bldP spid="17429" grpId="0"/>
      <p:bldP spid="17433" grpId="0"/>
      <p:bldP spid="17441" grpId="0" animBg="1"/>
      <p:bldP spid="17443" grpId="0"/>
      <p:bldP spid="17448" grpId="0" animBg="1"/>
      <p:bldP spid="174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B9393C-D486-F844-A53B-B393BC8D91A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7" name="Rectangle 2"/>
          <p:cNvSpPr>
            <a:spLocks noChangeArrowheads="1"/>
          </p:cNvSpPr>
          <p:nvPr/>
        </p:nvSpPr>
        <p:spPr bwMode="auto">
          <a:xfrm>
            <a:off x="827088" y="234950"/>
            <a:ext cx="3238500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8" name="Oval 3"/>
          <p:cNvSpPr>
            <a:spLocks noChangeArrowheads="1"/>
          </p:cNvSpPr>
          <p:nvPr/>
        </p:nvSpPr>
        <p:spPr bwMode="auto">
          <a:xfrm>
            <a:off x="1689100" y="36353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725488" y="52705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9160" name="Text Box 5"/>
          <p:cNvSpPr txBox="1">
            <a:spLocks noChangeArrowheads="1"/>
          </p:cNvSpPr>
          <p:nvPr/>
        </p:nvSpPr>
        <p:spPr bwMode="auto">
          <a:xfrm>
            <a:off x="3925888" y="5048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49161" name="Text Box 6"/>
          <p:cNvSpPr txBox="1">
            <a:spLocks noChangeArrowheads="1"/>
          </p:cNvSpPr>
          <p:nvPr/>
        </p:nvSpPr>
        <p:spPr bwMode="auto">
          <a:xfrm>
            <a:off x="215900" y="2490788"/>
            <a:ext cx="6638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Before tackling wire, understand simplest case.</a:t>
            </a:r>
          </a:p>
          <a:p>
            <a:endParaRPr lang="en-US"/>
          </a:p>
        </p:txBody>
      </p:sp>
      <p:sp>
        <p:nvSpPr>
          <p:cNvPr id="49162" name="Text Box 7"/>
          <p:cNvSpPr txBox="1">
            <a:spLocks noChangeArrowheads="1"/>
          </p:cNvSpPr>
          <p:nvPr/>
        </p:nvSpPr>
        <p:spPr bwMode="auto">
          <a:xfrm>
            <a:off x="1538288" y="4737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0472" name="Object 2"/>
          <p:cNvGraphicFramePr>
            <a:graphicFrameLocks noChangeAspect="1"/>
          </p:cNvGraphicFramePr>
          <p:nvPr/>
        </p:nvGraphicFramePr>
        <p:xfrm>
          <a:off x="3810000" y="5453063"/>
          <a:ext cx="4156075" cy="1223962"/>
        </p:xfrm>
        <a:graphic>
          <a:graphicData uri="http://schemas.openxmlformats.org/presentationml/2006/ole">
            <p:oleObj spid="_x0000_s122882" name="Equation" r:id="rId4" imgW="1422797" imgH="419497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492125" y="1101725"/>
          <a:ext cx="6232525" cy="1223963"/>
        </p:xfrm>
        <a:graphic>
          <a:graphicData uri="http://schemas.openxmlformats.org/presentationml/2006/ole">
            <p:oleObj spid="_x0000_s122883" name="Equation" r:id="rId5" imgW="2133997" imgH="419497" progId="Equation.DSMT4">
              <p:embed/>
            </p:oleObj>
          </a:graphicData>
        </a:graphic>
      </p:graphicFrame>
      <p:sp>
        <p:nvSpPr>
          <p:cNvPr id="49163" name="Text Box 10"/>
          <p:cNvSpPr txBox="1">
            <a:spLocks noChangeArrowheads="1"/>
          </p:cNvSpPr>
          <p:nvPr/>
        </p:nvSpPr>
        <p:spPr bwMode="auto">
          <a:xfrm>
            <a:off x="5646738" y="495300"/>
            <a:ext cx="299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Solving Schrod. equ.</a:t>
            </a:r>
          </a:p>
        </p:txBody>
      </p:sp>
      <p:sp>
        <p:nvSpPr>
          <p:cNvPr id="49164" name="Oval 11"/>
          <p:cNvSpPr>
            <a:spLocks noChangeArrowheads="1"/>
          </p:cNvSpPr>
          <p:nvPr/>
        </p:nvSpPr>
        <p:spPr bwMode="auto">
          <a:xfrm>
            <a:off x="201613" y="317817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476" name="Text Box 12"/>
          <p:cNvSpPr txBox="1">
            <a:spLocks noChangeArrowheads="1"/>
          </p:cNvSpPr>
          <p:nvPr/>
        </p:nvSpPr>
        <p:spPr bwMode="auto">
          <a:xfrm>
            <a:off x="306388" y="3001963"/>
            <a:ext cx="85312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lectron </a:t>
            </a:r>
            <a:r>
              <a:rPr lang="en-US" dirty="0"/>
              <a:t>in free space, no electric fields or gravity around.  </a:t>
            </a:r>
          </a:p>
          <a:p>
            <a:r>
              <a:rPr lang="en-US" dirty="0"/>
              <a:t>1. Where does it want to be?</a:t>
            </a:r>
          </a:p>
          <a:p>
            <a:r>
              <a:rPr lang="en-US" dirty="0"/>
              <a:t>2. What is </a:t>
            </a:r>
            <a:r>
              <a:rPr lang="en-US" dirty="0" err="1"/>
              <a:t>V(x</a:t>
            </a:r>
            <a:r>
              <a:rPr lang="en-US" dirty="0"/>
              <a:t>)?    </a:t>
            </a:r>
          </a:p>
          <a:p>
            <a:r>
              <a:rPr lang="en-US" dirty="0"/>
              <a:t>3. What are boundary conditions on</a:t>
            </a:r>
            <a:r>
              <a:rPr lang="en-US" dirty="0" smtClean="0"/>
              <a:t> </a:t>
            </a:r>
            <a:r>
              <a:rPr lang="en-US" dirty="0" err="1" smtClean="0"/>
              <a:t>ψ</a:t>
            </a:r>
            <a:r>
              <a:rPr lang="en-US" dirty="0" err="1" smtClean="0">
                <a:sym typeface="Symbol" charset="2"/>
              </a:rPr>
              <a:t>(</a:t>
            </a:r>
            <a:r>
              <a:rPr lang="en-US" dirty="0" err="1">
                <a:sym typeface="Symbol" charset="2"/>
              </a:rPr>
              <a:t>x</a:t>
            </a:r>
            <a:r>
              <a:rPr lang="en-US" dirty="0">
                <a:sym typeface="Symbol" charset="2"/>
              </a:rPr>
              <a:t>)</a:t>
            </a:r>
            <a:r>
              <a:rPr lang="en-US" dirty="0"/>
              <a:t>?</a:t>
            </a:r>
          </a:p>
        </p:txBody>
      </p:sp>
      <p:sp>
        <p:nvSpPr>
          <p:cNvPr id="190477" name="Text Box 13"/>
          <p:cNvSpPr txBox="1">
            <a:spLocks noChangeArrowheads="1"/>
          </p:cNvSpPr>
          <p:nvPr/>
        </p:nvSpPr>
        <p:spPr bwMode="auto">
          <a:xfrm>
            <a:off x="4557355" y="3352800"/>
            <a:ext cx="462177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o </a:t>
            </a:r>
            <a:r>
              <a:rPr lang="en-US" dirty="0">
                <a:solidFill>
                  <a:schemeClr val="accent2"/>
                </a:solidFill>
              </a:rPr>
              <a:t>preference- all x the same.</a:t>
            </a:r>
            <a:endParaRPr lang="en-US" dirty="0" smtClean="0">
              <a:solidFill>
                <a:schemeClr val="accent2"/>
              </a:solidFill>
            </a:endParaRPr>
          </a:p>
          <a:p>
            <a:pPr marL="342900" indent="-342900">
              <a:buFont typeface="Arial" charset="0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C</a:t>
            </a:r>
            <a:r>
              <a:rPr lang="en-US" dirty="0" smtClean="0">
                <a:solidFill>
                  <a:schemeClr val="accent2"/>
                </a:solidFill>
              </a:rPr>
              <a:t>onstant</a:t>
            </a:r>
            <a:r>
              <a:rPr lang="en-US" dirty="0">
                <a:solidFill>
                  <a:schemeClr val="accent2"/>
                </a:solidFill>
              </a:rPr>
              <a:t>. </a:t>
            </a:r>
            <a:endParaRPr lang="en-US" dirty="0" smtClean="0">
              <a:solidFill>
                <a:schemeClr val="accent2"/>
              </a:solidFill>
            </a:endParaRPr>
          </a:p>
          <a:p>
            <a:pPr marL="342900" indent="-342900">
              <a:lnSpc>
                <a:spcPct val="200000"/>
              </a:lnSpc>
              <a:buFont typeface="Arial" charset="0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one</a:t>
            </a:r>
            <a:r>
              <a:rPr lang="en-US" dirty="0">
                <a:solidFill>
                  <a:schemeClr val="accent2"/>
                </a:solidFill>
              </a:rPr>
              <a:t>, could be anywhere.</a:t>
            </a:r>
            <a:endParaRPr lang="en-US" dirty="0"/>
          </a:p>
        </p:txBody>
      </p:sp>
      <p:sp>
        <p:nvSpPr>
          <p:cNvPr id="190478" name="Text Box 14"/>
          <p:cNvSpPr txBox="1">
            <a:spLocks noChangeArrowheads="1"/>
          </p:cNvSpPr>
          <p:nvPr/>
        </p:nvSpPr>
        <p:spPr bwMode="auto">
          <a:xfrm>
            <a:off x="349250" y="5453063"/>
            <a:ext cx="269076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mart choice of</a:t>
            </a:r>
          </a:p>
          <a:p>
            <a:r>
              <a:rPr lang="en-US" dirty="0"/>
              <a:t>constant, </a:t>
            </a:r>
            <a:r>
              <a:rPr lang="en-US" dirty="0" err="1"/>
              <a:t>V(x</a:t>
            </a:r>
            <a:r>
              <a:rPr lang="en-US" dirty="0"/>
              <a:t>) </a:t>
            </a:r>
            <a:r>
              <a:rPr lang="en-US" dirty="0" smtClean="0"/>
              <a:t>= 0</a:t>
            </a:r>
            <a:r>
              <a:rPr lang="en-US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6" grpId="0"/>
      <p:bldP spid="190477" grpId="0" build="allAtOnce"/>
      <p:bldP spid="19047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Line 2"/>
          <p:cNvSpPr>
            <a:spLocks noChangeShapeType="1"/>
          </p:cNvSpPr>
          <p:nvPr/>
        </p:nvSpPr>
        <p:spPr bwMode="auto">
          <a:xfrm>
            <a:off x="1819275" y="2220913"/>
            <a:ext cx="3175" cy="16906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Line 3"/>
          <p:cNvSpPr>
            <a:spLocks noChangeShapeType="1"/>
          </p:cNvSpPr>
          <p:nvPr/>
        </p:nvSpPr>
        <p:spPr bwMode="auto">
          <a:xfrm>
            <a:off x="-363538" y="2222500"/>
            <a:ext cx="2209801" cy="111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Line 4"/>
          <p:cNvSpPr>
            <a:spLocks noChangeShapeType="1"/>
          </p:cNvSpPr>
          <p:nvPr/>
        </p:nvSpPr>
        <p:spPr bwMode="auto">
          <a:xfrm>
            <a:off x="5543550" y="2241550"/>
            <a:ext cx="6350" cy="1646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Line 5"/>
          <p:cNvSpPr>
            <a:spLocks noChangeShapeType="1"/>
          </p:cNvSpPr>
          <p:nvPr/>
        </p:nvSpPr>
        <p:spPr bwMode="auto">
          <a:xfrm>
            <a:off x="5540375" y="2238375"/>
            <a:ext cx="21431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Line 6"/>
          <p:cNvSpPr>
            <a:spLocks noChangeShapeType="1"/>
          </p:cNvSpPr>
          <p:nvPr/>
        </p:nvSpPr>
        <p:spPr bwMode="auto">
          <a:xfrm>
            <a:off x="1833563" y="3873500"/>
            <a:ext cx="3748087" cy="238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Text Box 7"/>
          <p:cNvSpPr txBox="1">
            <a:spLocks noChangeArrowheads="1"/>
          </p:cNvSpPr>
          <p:nvPr/>
        </p:nvSpPr>
        <p:spPr bwMode="auto">
          <a:xfrm>
            <a:off x="741363" y="3621088"/>
            <a:ext cx="119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V=0 eV</a:t>
            </a:r>
          </a:p>
        </p:txBody>
      </p:sp>
      <p:sp>
        <p:nvSpPr>
          <p:cNvPr id="45066" name="Text Box 8"/>
          <p:cNvSpPr txBox="1">
            <a:spLocks noChangeArrowheads="1"/>
          </p:cNvSpPr>
          <p:nvPr/>
        </p:nvSpPr>
        <p:spPr bwMode="auto">
          <a:xfrm>
            <a:off x="1600200" y="3886200"/>
            <a:ext cx="416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0                                           L</a:t>
            </a:r>
          </a:p>
        </p:txBody>
      </p:sp>
      <p:sp>
        <p:nvSpPr>
          <p:cNvPr id="45067" name="Text Box 9"/>
          <p:cNvSpPr txBox="1">
            <a:spLocks noChangeArrowheads="1"/>
          </p:cNvSpPr>
          <p:nvPr/>
        </p:nvSpPr>
        <p:spPr bwMode="auto">
          <a:xfrm>
            <a:off x="0" y="1981200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4.7 eV</a:t>
            </a:r>
            <a:endParaRPr lang="en-US" baseline="-25000">
              <a:ea typeface="Arial" charset="0"/>
              <a:cs typeface="Arial" charset="0"/>
            </a:endParaRPr>
          </a:p>
        </p:txBody>
      </p:sp>
      <p:sp>
        <p:nvSpPr>
          <p:cNvPr id="45068" name="Line 10"/>
          <p:cNvSpPr>
            <a:spLocks noChangeShapeType="1"/>
          </p:cNvSpPr>
          <p:nvPr/>
        </p:nvSpPr>
        <p:spPr bwMode="auto">
          <a:xfrm>
            <a:off x="1216025" y="2282825"/>
            <a:ext cx="7938" cy="180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Text Box 11"/>
          <p:cNvSpPr txBox="1">
            <a:spLocks noChangeArrowheads="1"/>
          </p:cNvSpPr>
          <p:nvPr/>
        </p:nvSpPr>
        <p:spPr bwMode="auto">
          <a:xfrm rot="-5400000">
            <a:off x="393700" y="2914650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Energy</a:t>
            </a:r>
          </a:p>
        </p:txBody>
      </p:sp>
      <p:sp>
        <p:nvSpPr>
          <p:cNvPr id="45070" name="Line 12"/>
          <p:cNvSpPr>
            <a:spLocks noChangeShapeType="1"/>
          </p:cNvSpPr>
          <p:nvPr/>
        </p:nvSpPr>
        <p:spPr bwMode="auto">
          <a:xfrm>
            <a:off x="1211263" y="4195763"/>
            <a:ext cx="7108825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Text Box 13"/>
          <p:cNvSpPr txBox="1">
            <a:spLocks noChangeArrowheads="1"/>
          </p:cNvSpPr>
          <p:nvPr/>
        </p:nvSpPr>
        <p:spPr bwMode="auto">
          <a:xfrm>
            <a:off x="8369300" y="38909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45072" name="Line 14"/>
          <p:cNvSpPr>
            <a:spLocks noChangeShapeType="1"/>
          </p:cNvSpPr>
          <p:nvPr/>
        </p:nvSpPr>
        <p:spPr bwMode="auto">
          <a:xfrm>
            <a:off x="1149350" y="3519488"/>
            <a:ext cx="5970588" cy="0"/>
          </a:xfrm>
          <a:prstGeom prst="line">
            <a:avLst/>
          </a:prstGeom>
          <a:noFill/>
          <a:ln w="57150">
            <a:solidFill>
              <a:srgbClr val="08780B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3" name="Text Box 15"/>
          <p:cNvSpPr txBox="1">
            <a:spLocks noChangeArrowheads="1"/>
          </p:cNvSpPr>
          <p:nvPr/>
        </p:nvSpPr>
        <p:spPr bwMode="auto">
          <a:xfrm>
            <a:off x="7085013" y="3290888"/>
            <a:ext cx="1109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8780B"/>
                </a:solidFill>
                <a:ea typeface="Arial" charset="0"/>
                <a:cs typeface="Arial" charset="0"/>
              </a:rPr>
              <a:t>E</a:t>
            </a:r>
            <a:r>
              <a:rPr lang="en-US" baseline="-25000">
                <a:solidFill>
                  <a:srgbClr val="08780B"/>
                </a:solidFill>
                <a:ea typeface="Arial" charset="0"/>
                <a:cs typeface="Arial" charset="0"/>
              </a:rPr>
              <a:t>electron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87338" y="2652713"/>
            <a:ext cx="7037387" cy="868362"/>
            <a:chOff x="-286" y="2446"/>
            <a:chExt cx="4433" cy="547"/>
          </a:xfrm>
        </p:grpSpPr>
        <p:sp>
          <p:nvSpPr>
            <p:cNvPr id="45081" name="Freeform 27"/>
            <p:cNvSpPr>
              <a:spLocks/>
            </p:cNvSpPr>
            <p:nvPr/>
          </p:nvSpPr>
          <p:spPr bwMode="auto">
            <a:xfrm>
              <a:off x="697" y="2446"/>
              <a:ext cx="2325" cy="391"/>
            </a:xfrm>
            <a:custGeom>
              <a:avLst/>
              <a:gdLst>
                <a:gd name="T0" fmla="*/ 0 w 2325"/>
                <a:gd name="T1" fmla="*/ 356 h 391"/>
                <a:gd name="T2" fmla="*/ 633 w 2325"/>
                <a:gd name="T3" fmla="*/ 86 h 391"/>
                <a:gd name="T4" fmla="*/ 1159 w 2325"/>
                <a:gd name="T5" fmla="*/ 7 h 391"/>
                <a:gd name="T6" fmla="*/ 1749 w 2325"/>
                <a:gd name="T7" fmla="*/ 128 h 391"/>
                <a:gd name="T8" fmla="*/ 2325 w 2325"/>
                <a:gd name="T9" fmla="*/ 391 h 3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25"/>
                <a:gd name="T16" fmla="*/ 0 h 391"/>
                <a:gd name="T17" fmla="*/ 2325 w 2325"/>
                <a:gd name="T18" fmla="*/ 391 h 3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25" h="391">
                  <a:moveTo>
                    <a:pt x="0" y="356"/>
                  </a:moveTo>
                  <a:cubicBezTo>
                    <a:pt x="106" y="311"/>
                    <a:pt x="440" y="144"/>
                    <a:pt x="633" y="86"/>
                  </a:cubicBezTo>
                  <a:cubicBezTo>
                    <a:pt x="826" y="28"/>
                    <a:pt x="973" y="0"/>
                    <a:pt x="1159" y="7"/>
                  </a:cubicBezTo>
                  <a:cubicBezTo>
                    <a:pt x="1345" y="14"/>
                    <a:pt x="1555" y="64"/>
                    <a:pt x="1749" y="128"/>
                  </a:cubicBezTo>
                  <a:cubicBezTo>
                    <a:pt x="1943" y="192"/>
                    <a:pt x="2205" y="336"/>
                    <a:pt x="2325" y="391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82" name="Freeform 28"/>
            <p:cNvSpPr>
              <a:spLocks/>
            </p:cNvSpPr>
            <p:nvPr/>
          </p:nvSpPr>
          <p:spPr bwMode="auto">
            <a:xfrm>
              <a:off x="3015" y="2830"/>
              <a:ext cx="1132" cy="163"/>
            </a:xfrm>
            <a:custGeom>
              <a:avLst/>
              <a:gdLst>
                <a:gd name="T0" fmla="*/ 0 w 1132"/>
                <a:gd name="T1" fmla="*/ 0 h 163"/>
                <a:gd name="T2" fmla="*/ 385 w 1132"/>
                <a:gd name="T3" fmla="*/ 136 h 163"/>
                <a:gd name="T4" fmla="*/ 1132 w 1132"/>
                <a:gd name="T5" fmla="*/ 162 h 163"/>
                <a:gd name="T6" fmla="*/ 0 60000 65536"/>
                <a:gd name="T7" fmla="*/ 0 60000 65536"/>
                <a:gd name="T8" fmla="*/ 0 60000 65536"/>
                <a:gd name="T9" fmla="*/ 0 w 1132"/>
                <a:gd name="T10" fmla="*/ 0 h 163"/>
                <a:gd name="T11" fmla="*/ 1132 w 1132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2" h="163">
                  <a:moveTo>
                    <a:pt x="0" y="0"/>
                  </a:moveTo>
                  <a:cubicBezTo>
                    <a:pt x="64" y="24"/>
                    <a:pt x="196" y="109"/>
                    <a:pt x="385" y="136"/>
                  </a:cubicBezTo>
                  <a:cubicBezTo>
                    <a:pt x="574" y="163"/>
                    <a:pt x="977" y="157"/>
                    <a:pt x="1132" y="162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83" name="Freeform 29"/>
            <p:cNvSpPr>
              <a:spLocks/>
            </p:cNvSpPr>
            <p:nvPr/>
          </p:nvSpPr>
          <p:spPr bwMode="auto">
            <a:xfrm>
              <a:off x="-286" y="2784"/>
              <a:ext cx="1020" cy="203"/>
            </a:xfrm>
            <a:custGeom>
              <a:avLst/>
              <a:gdLst>
                <a:gd name="T0" fmla="*/ 1020 w 1020"/>
                <a:gd name="T1" fmla="*/ 0 h 110"/>
                <a:gd name="T2" fmla="*/ 704 w 1020"/>
                <a:gd name="T3" fmla="*/ 75 h 110"/>
                <a:gd name="T4" fmla="*/ 0 w 1020"/>
                <a:gd name="T5" fmla="*/ 110 h 110"/>
                <a:gd name="T6" fmla="*/ 0 60000 65536"/>
                <a:gd name="T7" fmla="*/ 0 60000 65536"/>
                <a:gd name="T8" fmla="*/ 0 60000 65536"/>
                <a:gd name="T9" fmla="*/ 0 w 1020"/>
                <a:gd name="T10" fmla="*/ 0 h 110"/>
                <a:gd name="T11" fmla="*/ 1020 w 1020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0" h="110">
                  <a:moveTo>
                    <a:pt x="1020" y="0"/>
                  </a:moveTo>
                  <a:cubicBezTo>
                    <a:pt x="969" y="12"/>
                    <a:pt x="874" y="57"/>
                    <a:pt x="704" y="75"/>
                  </a:cubicBezTo>
                  <a:cubicBezTo>
                    <a:pt x="534" y="93"/>
                    <a:pt x="269" y="103"/>
                    <a:pt x="0" y="110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5058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88066" name="Equation" r:id="rId4" imgW="0" imgH="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12738" y="44450"/>
          <a:ext cx="4029075" cy="1022350"/>
        </p:xfrm>
        <a:graphic>
          <a:graphicData uri="http://schemas.openxmlformats.org/presentationml/2006/ole">
            <p:oleObj spid="_x0000_s88067" name="Equation" r:id="rId5" imgW="1651397" imgH="419497" progId="Equation.DSMT4">
              <p:embed/>
            </p:oleObj>
          </a:graphicData>
        </a:graphic>
      </p:graphicFrame>
      <p:sp>
        <p:nvSpPr>
          <p:cNvPr id="45075" name="Text Box 41"/>
          <p:cNvSpPr txBox="1">
            <a:spLocks noChangeArrowheads="1"/>
          </p:cNvSpPr>
          <p:nvPr/>
        </p:nvSpPr>
        <p:spPr bwMode="auto">
          <a:xfrm>
            <a:off x="2209800" y="1676400"/>
            <a:ext cx="2649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>
                <a:ea typeface="Arial" charset="0"/>
                <a:cs typeface="Arial" charset="0"/>
              </a:rPr>
              <a:t>Inside well (E&gt;V):</a:t>
            </a:r>
            <a:r>
              <a:rPr lang="en-US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45076" name="Text Box 42"/>
          <p:cNvSpPr txBox="1">
            <a:spLocks noChangeArrowheads="1"/>
          </p:cNvSpPr>
          <p:nvPr/>
        </p:nvSpPr>
        <p:spPr bwMode="auto">
          <a:xfrm>
            <a:off x="5715000" y="1600200"/>
            <a:ext cx="288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>
                <a:ea typeface="Arial" charset="0"/>
                <a:cs typeface="Arial" charset="0"/>
              </a:rPr>
              <a:t>Outside well (E&lt;V): </a:t>
            </a:r>
          </a:p>
        </p:txBody>
      </p:sp>
      <p:sp>
        <p:nvSpPr>
          <p:cNvPr id="45077" name="Text Box 43"/>
          <p:cNvSpPr txBox="1">
            <a:spLocks noChangeArrowheads="1"/>
          </p:cNvSpPr>
          <p:nvPr/>
        </p:nvSpPr>
        <p:spPr bwMode="auto">
          <a:xfrm>
            <a:off x="-1" y="5441950"/>
            <a:ext cx="6405459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Arial" charset="0"/>
                <a:cs typeface="Arial" charset="0"/>
              </a:rPr>
              <a:t>Electron is delocalized … spread out. </a:t>
            </a:r>
          </a:p>
          <a:p>
            <a:r>
              <a:rPr lang="en-US" dirty="0">
                <a:ea typeface="Arial" charset="0"/>
                <a:cs typeface="Arial" charset="0"/>
              </a:rPr>
              <a:t>Some small part of wave is </a:t>
            </a:r>
            <a:r>
              <a:rPr lang="en-US" dirty="0" smtClean="0">
                <a:ea typeface="Arial" charset="0"/>
                <a:cs typeface="Arial" charset="0"/>
              </a:rPr>
              <a:t>where the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>
                <a:ea typeface="Arial" charset="0"/>
                <a:cs typeface="Arial" charset="0"/>
              </a:rPr>
              <a:t>otal </a:t>
            </a:r>
            <a:r>
              <a:rPr lang="en-US" dirty="0">
                <a:ea typeface="Arial" charset="0"/>
                <a:cs typeface="Arial" charset="0"/>
              </a:rPr>
              <a:t>Energy is less than potential energy!</a:t>
            </a: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410200" y="3505200"/>
            <a:ext cx="3733800" cy="1889125"/>
            <a:chOff x="3408" y="2208"/>
            <a:chExt cx="2352" cy="1190"/>
          </a:xfrm>
        </p:grpSpPr>
        <p:sp>
          <p:nvSpPr>
            <p:cNvPr id="45079" name="Line 44"/>
            <p:cNvSpPr>
              <a:spLocks noChangeShapeType="1"/>
            </p:cNvSpPr>
            <p:nvPr/>
          </p:nvSpPr>
          <p:spPr bwMode="auto">
            <a:xfrm>
              <a:off x="3648" y="2208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80" name="Text Box 45"/>
            <p:cNvSpPr txBox="1">
              <a:spLocks noChangeArrowheads="1"/>
            </p:cNvSpPr>
            <p:nvPr/>
          </p:nvSpPr>
          <p:spPr bwMode="auto">
            <a:xfrm>
              <a:off x="3408" y="2880"/>
              <a:ext cx="23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“Classically forbidden” region.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3813175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If very very long wire gets closer and closer, what will happen? </a:t>
            </a:r>
          </a:p>
          <a:p>
            <a:endParaRPr lang="en-US"/>
          </a:p>
          <a:p>
            <a:r>
              <a:rPr lang="en-US"/>
              <a:t>a. electron is “shared” between wires, with fraction in each constant over time</a:t>
            </a:r>
          </a:p>
          <a:p>
            <a:r>
              <a:rPr lang="en-US"/>
              <a:t>b. the electron will flow away through wire 2</a:t>
            </a:r>
          </a:p>
          <a:p>
            <a:r>
              <a:rPr lang="en-US"/>
              <a:t>c. electron will jump back and forth between wire 1 and wire 2</a:t>
            </a:r>
          </a:p>
          <a:p>
            <a:r>
              <a:rPr lang="en-US"/>
              <a:t>d. electron stays in wire 1. </a:t>
            </a:r>
          </a:p>
          <a:p>
            <a:r>
              <a:rPr lang="en-US"/>
              <a:t>e. something else happens.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1512888" y="835025"/>
            <a:ext cx="6113463" cy="1690688"/>
            <a:chOff x="-953" y="526"/>
            <a:chExt cx="3851" cy="1065"/>
          </a:xfrm>
        </p:grpSpPr>
        <p:sp>
          <p:nvSpPr>
            <p:cNvPr id="47123" name="Line 4"/>
            <p:cNvSpPr>
              <a:spLocks noChangeShapeType="1"/>
            </p:cNvSpPr>
            <p:nvPr/>
          </p:nvSpPr>
          <p:spPr bwMode="auto">
            <a:xfrm>
              <a:off x="422" y="526"/>
              <a:ext cx="2" cy="10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4" name="Line 5"/>
            <p:cNvSpPr>
              <a:spLocks noChangeShapeType="1"/>
            </p:cNvSpPr>
            <p:nvPr/>
          </p:nvSpPr>
          <p:spPr bwMode="auto">
            <a:xfrm>
              <a:off x="-953" y="527"/>
              <a:ext cx="1392" cy="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5" name="Line 6"/>
            <p:cNvSpPr>
              <a:spLocks noChangeShapeType="1"/>
            </p:cNvSpPr>
            <p:nvPr/>
          </p:nvSpPr>
          <p:spPr bwMode="auto">
            <a:xfrm>
              <a:off x="2768" y="539"/>
              <a:ext cx="4" cy="103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6" name="Line 7"/>
            <p:cNvSpPr>
              <a:spLocks noChangeShapeType="1"/>
            </p:cNvSpPr>
            <p:nvPr/>
          </p:nvSpPr>
          <p:spPr bwMode="auto">
            <a:xfrm flipV="1">
              <a:off x="2766" y="534"/>
              <a:ext cx="132" cy="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7" name="Line 8"/>
            <p:cNvSpPr>
              <a:spLocks noChangeShapeType="1"/>
            </p:cNvSpPr>
            <p:nvPr/>
          </p:nvSpPr>
          <p:spPr bwMode="auto">
            <a:xfrm>
              <a:off x="431" y="1567"/>
              <a:ext cx="2361" cy="1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450850" y="2500313"/>
            <a:ext cx="416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0                                           L</a:t>
            </a:r>
          </a:p>
        </p:txBody>
      </p:sp>
      <p:sp>
        <p:nvSpPr>
          <p:cNvPr id="47109" name="Line 10"/>
          <p:cNvSpPr>
            <a:spLocks noChangeShapeType="1"/>
          </p:cNvSpPr>
          <p:nvPr/>
        </p:nvSpPr>
        <p:spPr bwMode="auto">
          <a:xfrm>
            <a:off x="0" y="2133600"/>
            <a:ext cx="5970588" cy="0"/>
          </a:xfrm>
          <a:prstGeom prst="line">
            <a:avLst/>
          </a:prstGeom>
          <a:noFill/>
          <a:ln w="57150">
            <a:solidFill>
              <a:srgbClr val="08780B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0" name="Text Box 11"/>
          <p:cNvSpPr txBox="1">
            <a:spLocks noChangeArrowheads="1"/>
          </p:cNvSpPr>
          <p:nvPr/>
        </p:nvSpPr>
        <p:spPr bwMode="auto">
          <a:xfrm>
            <a:off x="4572000" y="2057400"/>
            <a:ext cx="110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8780B"/>
                </a:solidFill>
                <a:ea typeface="Arial" charset="0"/>
                <a:cs typeface="Arial" charset="0"/>
              </a:rPr>
              <a:t>E</a:t>
            </a:r>
            <a:r>
              <a:rPr lang="en-US" baseline="-25000">
                <a:solidFill>
                  <a:srgbClr val="08780B"/>
                </a:solidFill>
                <a:ea typeface="Arial" charset="0"/>
                <a:cs typeface="Arial" charset="0"/>
              </a:rPr>
              <a:t>electron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-862013" y="1266825"/>
            <a:ext cx="7037388" cy="868363"/>
            <a:chOff x="-286" y="2446"/>
            <a:chExt cx="4433" cy="547"/>
          </a:xfrm>
        </p:grpSpPr>
        <p:sp>
          <p:nvSpPr>
            <p:cNvPr id="47120" name="Freeform 13"/>
            <p:cNvSpPr>
              <a:spLocks/>
            </p:cNvSpPr>
            <p:nvPr/>
          </p:nvSpPr>
          <p:spPr bwMode="auto">
            <a:xfrm>
              <a:off x="697" y="2446"/>
              <a:ext cx="2325" cy="391"/>
            </a:xfrm>
            <a:custGeom>
              <a:avLst/>
              <a:gdLst>
                <a:gd name="T0" fmla="*/ 0 w 2325"/>
                <a:gd name="T1" fmla="*/ 356 h 391"/>
                <a:gd name="T2" fmla="*/ 633 w 2325"/>
                <a:gd name="T3" fmla="*/ 86 h 391"/>
                <a:gd name="T4" fmla="*/ 1159 w 2325"/>
                <a:gd name="T5" fmla="*/ 7 h 391"/>
                <a:gd name="T6" fmla="*/ 1749 w 2325"/>
                <a:gd name="T7" fmla="*/ 128 h 391"/>
                <a:gd name="T8" fmla="*/ 2325 w 2325"/>
                <a:gd name="T9" fmla="*/ 391 h 3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25"/>
                <a:gd name="T16" fmla="*/ 0 h 391"/>
                <a:gd name="T17" fmla="*/ 2325 w 2325"/>
                <a:gd name="T18" fmla="*/ 391 h 3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25" h="391">
                  <a:moveTo>
                    <a:pt x="0" y="356"/>
                  </a:moveTo>
                  <a:cubicBezTo>
                    <a:pt x="106" y="311"/>
                    <a:pt x="440" y="144"/>
                    <a:pt x="633" y="86"/>
                  </a:cubicBezTo>
                  <a:cubicBezTo>
                    <a:pt x="826" y="28"/>
                    <a:pt x="973" y="0"/>
                    <a:pt x="1159" y="7"/>
                  </a:cubicBezTo>
                  <a:cubicBezTo>
                    <a:pt x="1345" y="14"/>
                    <a:pt x="1555" y="64"/>
                    <a:pt x="1749" y="128"/>
                  </a:cubicBezTo>
                  <a:cubicBezTo>
                    <a:pt x="1943" y="192"/>
                    <a:pt x="2205" y="336"/>
                    <a:pt x="2325" y="391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1" name="Freeform 14"/>
            <p:cNvSpPr>
              <a:spLocks/>
            </p:cNvSpPr>
            <p:nvPr/>
          </p:nvSpPr>
          <p:spPr bwMode="auto">
            <a:xfrm>
              <a:off x="3015" y="2830"/>
              <a:ext cx="1132" cy="163"/>
            </a:xfrm>
            <a:custGeom>
              <a:avLst/>
              <a:gdLst>
                <a:gd name="T0" fmla="*/ 0 w 1132"/>
                <a:gd name="T1" fmla="*/ 0 h 163"/>
                <a:gd name="T2" fmla="*/ 385 w 1132"/>
                <a:gd name="T3" fmla="*/ 136 h 163"/>
                <a:gd name="T4" fmla="*/ 1132 w 1132"/>
                <a:gd name="T5" fmla="*/ 162 h 163"/>
                <a:gd name="T6" fmla="*/ 0 60000 65536"/>
                <a:gd name="T7" fmla="*/ 0 60000 65536"/>
                <a:gd name="T8" fmla="*/ 0 60000 65536"/>
                <a:gd name="T9" fmla="*/ 0 w 1132"/>
                <a:gd name="T10" fmla="*/ 0 h 163"/>
                <a:gd name="T11" fmla="*/ 1132 w 1132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2" h="163">
                  <a:moveTo>
                    <a:pt x="0" y="0"/>
                  </a:moveTo>
                  <a:cubicBezTo>
                    <a:pt x="64" y="24"/>
                    <a:pt x="196" y="109"/>
                    <a:pt x="385" y="136"/>
                  </a:cubicBezTo>
                  <a:cubicBezTo>
                    <a:pt x="574" y="163"/>
                    <a:pt x="977" y="157"/>
                    <a:pt x="1132" y="162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2" name="Freeform 15"/>
            <p:cNvSpPr>
              <a:spLocks/>
            </p:cNvSpPr>
            <p:nvPr/>
          </p:nvSpPr>
          <p:spPr bwMode="auto">
            <a:xfrm>
              <a:off x="-286" y="2784"/>
              <a:ext cx="1020" cy="203"/>
            </a:xfrm>
            <a:custGeom>
              <a:avLst/>
              <a:gdLst>
                <a:gd name="T0" fmla="*/ 1020 w 1020"/>
                <a:gd name="T1" fmla="*/ 0 h 110"/>
                <a:gd name="T2" fmla="*/ 704 w 1020"/>
                <a:gd name="T3" fmla="*/ 75 h 110"/>
                <a:gd name="T4" fmla="*/ 0 w 1020"/>
                <a:gd name="T5" fmla="*/ 110 h 110"/>
                <a:gd name="T6" fmla="*/ 0 60000 65536"/>
                <a:gd name="T7" fmla="*/ 0 60000 65536"/>
                <a:gd name="T8" fmla="*/ 0 60000 65536"/>
                <a:gd name="T9" fmla="*/ 0 w 1020"/>
                <a:gd name="T10" fmla="*/ 0 h 110"/>
                <a:gd name="T11" fmla="*/ 1020 w 1020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0" h="110">
                  <a:moveTo>
                    <a:pt x="1020" y="0"/>
                  </a:moveTo>
                  <a:cubicBezTo>
                    <a:pt x="969" y="12"/>
                    <a:pt x="874" y="57"/>
                    <a:pt x="704" y="75"/>
                  </a:cubicBezTo>
                  <a:cubicBezTo>
                    <a:pt x="534" y="93"/>
                    <a:pt x="269" y="103"/>
                    <a:pt x="0" y="110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112" name="Rectangle 16"/>
          <p:cNvSpPr>
            <a:spLocks noChangeArrowheads="1"/>
          </p:cNvSpPr>
          <p:nvPr/>
        </p:nvSpPr>
        <p:spPr bwMode="auto">
          <a:xfrm>
            <a:off x="609600" y="3124200"/>
            <a:ext cx="3886200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wire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553200" y="823913"/>
            <a:ext cx="12866688" cy="2652712"/>
            <a:chOff x="4128" y="519"/>
            <a:chExt cx="8105" cy="1671"/>
          </a:xfrm>
        </p:grpSpPr>
        <p:sp>
          <p:nvSpPr>
            <p:cNvPr id="47114" name="Rectangle 18"/>
            <p:cNvSpPr>
              <a:spLocks noChangeArrowheads="1"/>
            </p:cNvSpPr>
            <p:nvPr/>
          </p:nvSpPr>
          <p:spPr bwMode="auto">
            <a:xfrm>
              <a:off x="4224" y="1968"/>
              <a:ext cx="3072" cy="22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wire       </a:t>
              </a:r>
            </a:p>
          </p:txBody>
        </p:sp>
        <p:sp>
          <p:nvSpPr>
            <p:cNvPr id="47115" name="Line 19"/>
            <p:cNvSpPr>
              <a:spLocks noChangeShapeType="1"/>
            </p:cNvSpPr>
            <p:nvPr/>
          </p:nvSpPr>
          <p:spPr bwMode="auto">
            <a:xfrm flipH="1">
              <a:off x="9266" y="519"/>
              <a:ext cx="5" cy="10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6" name="Line 20"/>
            <p:cNvSpPr>
              <a:spLocks noChangeShapeType="1"/>
            </p:cNvSpPr>
            <p:nvPr/>
          </p:nvSpPr>
          <p:spPr bwMode="auto">
            <a:xfrm flipH="1">
              <a:off x="9234" y="520"/>
              <a:ext cx="2999" cy="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7" name="Line 21"/>
            <p:cNvSpPr>
              <a:spLocks noChangeShapeType="1"/>
            </p:cNvSpPr>
            <p:nvPr/>
          </p:nvSpPr>
          <p:spPr bwMode="auto">
            <a:xfrm flipH="1">
              <a:off x="4207" y="532"/>
              <a:ext cx="9" cy="103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8" name="Line 22"/>
            <p:cNvSpPr>
              <a:spLocks noChangeShapeType="1"/>
            </p:cNvSpPr>
            <p:nvPr/>
          </p:nvSpPr>
          <p:spPr bwMode="auto">
            <a:xfrm flipH="1" flipV="1">
              <a:off x="4128" y="528"/>
              <a:ext cx="92" cy="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9" name="Line 23"/>
            <p:cNvSpPr>
              <a:spLocks noChangeShapeType="1"/>
            </p:cNvSpPr>
            <p:nvPr/>
          </p:nvSpPr>
          <p:spPr bwMode="auto">
            <a:xfrm flipH="1">
              <a:off x="4214" y="1560"/>
              <a:ext cx="5037" cy="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57992E-6 L -0.22136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3813175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If very very long wire gets closer and closer, what will happen? </a:t>
            </a:r>
          </a:p>
          <a:p>
            <a:endParaRPr lang="en-US" dirty="0"/>
          </a:p>
          <a:p>
            <a:r>
              <a:rPr lang="en-US" dirty="0"/>
              <a:t>a. electron is “shared” between wires, with fraction in each constant over time</a:t>
            </a:r>
          </a:p>
          <a:p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. the electron will flow away through wire 2</a:t>
            </a:r>
          </a:p>
          <a:p>
            <a:r>
              <a:rPr lang="en-US" dirty="0" err="1"/>
              <a:t>c</a:t>
            </a:r>
            <a:r>
              <a:rPr lang="en-US" dirty="0"/>
              <a:t>. electron will jump back and forth between wire 1 and wire 2</a:t>
            </a:r>
          </a:p>
          <a:p>
            <a:r>
              <a:rPr lang="en-US" dirty="0" err="1"/>
              <a:t>d</a:t>
            </a:r>
            <a:r>
              <a:rPr lang="en-US" dirty="0"/>
              <a:t>. electron stays in wire 1. </a:t>
            </a:r>
          </a:p>
          <a:p>
            <a:r>
              <a:rPr lang="en-US" dirty="0" err="1"/>
              <a:t>e</a:t>
            </a:r>
            <a:r>
              <a:rPr lang="en-US" dirty="0"/>
              <a:t>. something else happens.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1512888" y="835025"/>
            <a:ext cx="6113463" cy="1690688"/>
            <a:chOff x="-953" y="526"/>
            <a:chExt cx="3851" cy="1065"/>
          </a:xfrm>
        </p:grpSpPr>
        <p:sp>
          <p:nvSpPr>
            <p:cNvPr id="49171" name="Line 4"/>
            <p:cNvSpPr>
              <a:spLocks noChangeShapeType="1"/>
            </p:cNvSpPr>
            <p:nvPr/>
          </p:nvSpPr>
          <p:spPr bwMode="auto">
            <a:xfrm>
              <a:off x="422" y="526"/>
              <a:ext cx="2" cy="10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2" name="Line 5"/>
            <p:cNvSpPr>
              <a:spLocks noChangeShapeType="1"/>
            </p:cNvSpPr>
            <p:nvPr/>
          </p:nvSpPr>
          <p:spPr bwMode="auto">
            <a:xfrm>
              <a:off x="-953" y="527"/>
              <a:ext cx="1392" cy="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3" name="Line 6"/>
            <p:cNvSpPr>
              <a:spLocks noChangeShapeType="1"/>
            </p:cNvSpPr>
            <p:nvPr/>
          </p:nvSpPr>
          <p:spPr bwMode="auto">
            <a:xfrm>
              <a:off x="2768" y="539"/>
              <a:ext cx="4" cy="103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4" name="Line 7"/>
            <p:cNvSpPr>
              <a:spLocks noChangeShapeType="1"/>
            </p:cNvSpPr>
            <p:nvPr/>
          </p:nvSpPr>
          <p:spPr bwMode="auto">
            <a:xfrm flipV="1">
              <a:off x="2766" y="534"/>
              <a:ext cx="132" cy="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5" name="Line 8"/>
            <p:cNvSpPr>
              <a:spLocks noChangeShapeType="1"/>
            </p:cNvSpPr>
            <p:nvPr/>
          </p:nvSpPr>
          <p:spPr bwMode="auto">
            <a:xfrm>
              <a:off x="431" y="1567"/>
              <a:ext cx="2361" cy="1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56" name="Text Box 9"/>
          <p:cNvSpPr txBox="1">
            <a:spLocks noChangeArrowheads="1"/>
          </p:cNvSpPr>
          <p:nvPr/>
        </p:nvSpPr>
        <p:spPr bwMode="auto">
          <a:xfrm>
            <a:off x="450850" y="2500313"/>
            <a:ext cx="416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0                                           L</a:t>
            </a:r>
          </a:p>
        </p:txBody>
      </p:sp>
      <p:sp>
        <p:nvSpPr>
          <p:cNvPr id="49157" name="Line 10"/>
          <p:cNvSpPr>
            <a:spLocks noChangeShapeType="1"/>
          </p:cNvSpPr>
          <p:nvPr/>
        </p:nvSpPr>
        <p:spPr bwMode="auto">
          <a:xfrm>
            <a:off x="0" y="2133600"/>
            <a:ext cx="5970588" cy="0"/>
          </a:xfrm>
          <a:prstGeom prst="line">
            <a:avLst/>
          </a:prstGeom>
          <a:noFill/>
          <a:ln w="57150">
            <a:solidFill>
              <a:srgbClr val="08780B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8" name="Text Box 11"/>
          <p:cNvSpPr txBox="1">
            <a:spLocks noChangeArrowheads="1"/>
          </p:cNvSpPr>
          <p:nvPr/>
        </p:nvSpPr>
        <p:spPr bwMode="auto">
          <a:xfrm>
            <a:off x="4572000" y="2057400"/>
            <a:ext cx="110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8780B"/>
                </a:solidFill>
                <a:ea typeface="Arial" charset="0"/>
                <a:cs typeface="Arial" charset="0"/>
              </a:rPr>
              <a:t>E</a:t>
            </a:r>
            <a:r>
              <a:rPr lang="en-US" baseline="-25000">
                <a:solidFill>
                  <a:srgbClr val="08780B"/>
                </a:solidFill>
                <a:ea typeface="Arial" charset="0"/>
                <a:cs typeface="Arial" charset="0"/>
              </a:rPr>
              <a:t>electron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-862013" y="1266825"/>
            <a:ext cx="7037388" cy="868363"/>
            <a:chOff x="-286" y="2446"/>
            <a:chExt cx="4433" cy="547"/>
          </a:xfrm>
        </p:grpSpPr>
        <p:sp>
          <p:nvSpPr>
            <p:cNvPr id="49168" name="Freeform 13"/>
            <p:cNvSpPr>
              <a:spLocks/>
            </p:cNvSpPr>
            <p:nvPr/>
          </p:nvSpPr>
          <p:spPr bwMode="auto">
            <a:xfrm>
              <a:off x="697" y="2446"/>
              <a:ext cx="2325" cy="391"/>
            </a:xfrm>
            <a:custGeom>
              <a:avLst/>
              <a:gdLst>
                <a:gd name="T0" fmla="*/ 0 w 2325"/>
                <a:gd name="T1" fmla="*/ 356 h 391"/>
                <a:gd name="T2" fmla="*/ 633 w 2325"/>
                <a:gd name="T3" fmla="*/ 86 h 391"/>
                <a:gd name="T4" fmla="*/ 1159 w 2325"/>
                <a:gd name="T5" fmla="*/ 7 h 391"/>
                <a:gd name="T6" fmla="*/ 1749 w 2325"/>
                <a:gd name="T7" fmla="*/ 128 h 391"/>
                <a:gd name="T8" fmla="*/ 2325 w 2325"/>
                <a:gd name="T9" fmla="*/ 391 h 3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25"/>
                <a:gd name="T16" fmla="*/ 0 h 391"/>
                <a:gd name="T17" fmla="*/ 2325 w 2325"/>
                <a:gd name="T18" fmla="*/ 391 h 3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25" h="391">
                  <a:moveTo>
                    <a:pt x="0" y="356"/>
                  </a:moveTo>
                  <a:cubicBezTo>
                    <a:pt x="106" y="311"/>
                    <a:pt x="440" y="144"/>
                    <a:pt x="633" y="86"/>
                  </a:cubicBezTo>
                  <a:cubicBezTo>
                    <a:pt x="826" y="28"/>
                    <a:pt x="973" y="0"/>
                    <a:pt x="1159" y="7"/>
                  </a:cubicBezTo>
                  <a:cubicBezTo>
                    <a:pt x="1345" y="14"/>
                    <a:pt x="1555" y="64"/>
                    <a:pt x="1749" y="128"/>
                  </a:cubicBezTo>
                  <a:cubicBezTo>
                    <a:pt x="1943" y="192"/>
                    <a:pt x="2205" y="336"/>
                    <a:pt x="2325" y="391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9" name="Freeform 14"/>
            <p:cNvSpPr>
              <a:spLocks/>
            </p:cNvSpPr>
            <p:nvPr/>
          </p:nvSpPr>
          <p:spPr bwMode="auto">
            <a:xfrm>
              <a:off x="3015" y="2830"/>
              <a:ext cx="1132" cy="163"/>
            </a:xfrm>
            <a:custGeom>
              <a:avLst/>
              <a:gdLst>
                <a:gd name="T0" fmla="*/ 0 w 1132"/>
                <a:gd name="T1" fmla="*/ 0 h 163"/>
                <a:gd name="T2" fmla="*/ 385 w 1132"/>
                <a:gd name="T3" fmla="*/ 136 h 163"/>
                <a:gd name="T4" fmla="*/ 1132 w 1132"/>
                <a:gd name="T5" fmla="*/ 162 h 163"/>
                <a:gd name="T6" fmla="*/ 0 60000 65536"/>
                <a:gd name="T7" fmla="*/ 0 60000 65536"/>
                <a:gd name="T8" fmla="*/ 0 60000 65536"/>
                <a:gd name="T9" fmla="*/ 0 w 1132"/>
                <a:gd name="T10" fmla="*/ 0 h 163"/>
                <a:gd name="T11" fmla="*/ 1132 w 1132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2" h="163">
                  <a:moveTo>
                    <a:pt x="0" y="0"/>
                  </a:moveTo>
                  <a:cubicBezTo>
                    <a:pt x="64" y="24"/>
                    <a:pt x="196" y="109"/>
                    <a:pt x="385" y="136"/>
                  </a:cubicBezTo>
                  <a:cubicBezTo>
                    <a:pt x="574" y="163"/>
                    <a:pt x="977" y="157"/>
                    <a:pt x="1132" y="162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0" name="Freeform 15"/>
            <p:cNvSpPr>
              <a:spLocks/>
            </p:cNvSpPr>
            <p:nvPr/>
          </p:nvSpPr>
          <p:spPr bwMode="auto">
            <a:xfrm>
              <a:off x="-286" y="2784"/>
              <a:ext cx="1020" cy="203"/>
            </a:xfrm>
            <a:custGeom>
              <a:avLst/>
              <a:gdLst>
                <a:gd name="T0" fmla="*/ 1020 w 1020"/>
                <a:gd name="T1" fmla="*/ 0 h 110"/>
                <a:gd name="T2" fmla="*/ 704 w 1020"/>
                <a:gd name="T3" fmla="*/ 75 h 110"/>
                <a:gd name="T4" fmla="*/ 0 w 1020"/>
                <a:gd name="T5" fmla="*/ 110 h 110"/>
                <a:gd name="T6" fmla="*/ 0 60000 65536"/>
                <a:gd name="T7" fmla="*/ 0 60000 65536"/>
                <a:gd name="T8" fmla="*/ 0 60000 65536"/>
                <a:gd name="T9" fmla="*/ 0 w 1020"/>
                <a:gd name="T10" fmla="*/ 0 h 110"/>
                <a:gd name="T11" fmla="*/ 1020 w 1020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0" h="110">
                  <a:moveTo>
                    <a:pt x="1020" y="0"/>
                  </a:moveTo>
                  <a:cubicBezTo>
                    <a:pt x="969" y="12"/>
                    <a:pt x="874" y="57"/>
                    <a:pt x="704" y="75"/>
                  </a:cubicBezTo>
                  <a:cubicBezTo>
                    <a:pt x="534" y="93"/>
                    <a:pt x="269" y="103"/>
                    <a:pt x="0" y="110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60" name="Rectangle 16"/>
          <p:cNvSpPr>
            <a:spLocks noChangeArrowheads="1"/>
          </p:cNvSpPr>
          <p:nvPr/>
        </p:nvSpPr>
        <p:spPr bwMode="auto">
          <a:xfrm>
            <a:off x="609600" y="3124200"/>
            <a:ext cx="3886200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wire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553200" y="823913"/>
            <a:ext cx="12866688" cy="2652712"/>
            <a:chOff x="4128" y="519"/>
            <a:chExt cx="8105" cy="1671"/>
          </a:xfrm>
        </p:grpSpPr>
        <p:sp>
          <p:nvSpPr>
            <p:cNvPr id="49162" name="Rectangle 18"/>
            <p:cNvSpPr>
              <a:spLocks noChangeArrowheads="1"/>
            </p:cNvSpPr>
            <p:nvPr/>
          </p:nvSpPr>
          <p:spPr bwMode="auto">
            <a:xfrm>
              <a:off x="4224" y="1968"/>
              <a:ext cx="3072" cy="22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wire</a:t>
              </a:r>
            </a:p>
          </p:txBody>
        </p:sp>
        <p:sp>
          <p:nvSpPr>
            <p:cNvPr id="49163" name="Line 19"/>
            <p:cNvSpPr>
              <a:spLocks noChangeShapeType="1"/>
            </p:cNvSpPr>
            <p:nvPr/>
          </p:nvSpPr>
          <p:spPr bwMode="auto">
            <a:xfrm flipH="1">
              <a:off x="9266" y="519"/>
              <a:ext cx="5" cy="10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4" name="Line 20"/>
            <p:cNvSpPr>
              <a:spLocks noChangeShapeType="1"/>
            </p:cNvSpPr>
            <p:nvPr/>
          </p:nvSpPr>
          <p:spPr bwMode="auto">
            <a:xfrm flipH="1">
              <a:off x="9234" y="520"/>
              <a:ext cx="2999" cy="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5" name="Line 21"/>
            <p:cNvSpPr>
              <a:spLocks noChangeShapeType="1"/>
            </p:cNvSpPr>
            <p:nvPr/>
          </p:nvSpPr>
          <p:spPr bwMode="auto">
            <a:xfrm flipH="1">
              <a:off x="4207" y="532"/>
              <a:ext cx="9" cy="103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6" name="Line 22"/>
            <p:cNvSpPr>
              <a:spLocks noChangeShapeType="1"/>
            </p:cNvSpPr>
            <p:nvPr/>
          </p:nvSpPr>
          <p:spPr bwMode="auto">
            <a:xfrm flipH="1" flipV="1">
              <a:off x="4128" y="528"/>
              <a:ext cx="92" cy="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7" name="Line 23"/>
            <p:cNvSpPr>
              <a:spLocks noChangeShapeType="1"/>
            </p:cNvSpPr>
            <p:nvPr/>
          </p:nvSpPr>
          <p:spPr bwMode="auto">
            <a:xfrm flipH="1">
              <a:off x="4214" y="1560"/>
              <a:ext cx="5037" cy="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57992E-6 L -0.22136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3813175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If</a:t>
            </a:r>
            <a:r>
              <a:rPr lang="en-US" dirty="0" smtClean="0"/>
              <a:t> very very long </a:t>
            </a:r>
            <a:r>
              <a:rPr lang="en-US" dirty="0" smtClean="0"/>
              <a:t>wire </a:t>
            </a:r>
            <a:r>
              <a:rPr lang="en-US" dirty="0"/>
              <a:t>gets closer and closer, what will happen? </a:t>
            </a:r>
          </a:p>
          <a:p>
            <a:endParaRPr lang="en-US" dirty="0"/>
          </a:p>
          <a:p>
            <a:r>
              <a:rPr lang="en-US" dirty="0"/>
              <a:t>a. electron is “shared” between wires, with fraction in each constant over time</a:t>
            </a:r>
          </a:p>
          <a:p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. the electron will flow away through wire 2</a:t>
            </a:r>
          </a:p>
          <a:p>
            <a:r>
              <a:rPr lang="en-US" dirty="0" err="1"/>
              <a:t>c</a:t>
            </a:r>
            <a:r>
              <a:rPr lang="en-US" dirty="0"/>
              <a:t>. electron will jump back and forth between wire 1 and wire 2</a:t>
            </a:r>
          </a:p>
          <a:p>
            <a:r>
              <a:rPr lang="en-US" dirty="0" err="1"/>
              <a:t>d</a:t>
            </a:r>
            <a:r>
              <a:rPr lang="en-US" dirty="0"/>
              <a:t>. electron stays in wire 1. </a:t>
            </a:r>
          </a:p>
          <a:p>
            <a:r>
              <a:rPr lang="en-US" dirty="0" err="1"/>
              <a:t>e</a:t>
            </a:r>
            <a:r>
              <a:rPr lang="en-US" dirty="0"/>
              <a:t>. something else happens.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1512888" y="835025"/>
            <a:ext cx="6113463" cy="1690688"/>
            <a:chOff x="-953" y="526"/>
            <a:chExt cx="3851" cy="1065"/>
          </a:xfrm>
        </p:grpSpPr>
        <p:sp>
          <p:nvSpPr>
            <p:cNvPr id="51220" name="Line 4"/>
            <p:cNvSpPr>
              <a:spLocks noChangeShapeType="1"/>
            </p:cNvSpPr>
            <p:nvPr/>
          </p:nvSpPr>
          <p:spPr bwMode="auto">
            <a:xfrm>
              <a:off x="422" y="526"/>
              <a:ext cx="2" cy="10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21" name="Line 5"/>
            <p:cNvSpPr>
              <a:spLocks noChangeShapeType="1"/>
            </p:cNvSpPr>
            <p:nvPr/>
          </p:nvSpPr>
          <p:spPr bwMode="auto">
            <a:xfrm>
              <a:off x="-953" y="527"/>
              <a:ext cx="1392" cy="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22" name="Line 6"/>
            <p:cNvSpPr>
              <a:spLocks noChangeShapeType="1"/>
            </p:cNvSpPr>
            <p:nvPr/>
          </p:nvSpPr>
          <p:spPr bwMode="auto">
            <a:xfrm>
              <a:off x="2768" y="539"/>
              <a:ext cx="4" cy="103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23" name="Line 7"/>
            <p:cNvSpPr>
              <a:spLocks noChangeShapeType="1"/>
            </p:cNvSpPr>
            <p:nvPr/>
          </p:nvSpPr>
          <p:spPr bwMode="auto">
            <a:xfrm flipV="1">
              <a:off x="2766" y="534"/>
              <a:ext cx="132" cy="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24" name="Line 8"/>
            <p:cNvSpPr>
              <a:spLocks noChangeShapeType="1"/>
            </p:cNvSpPr>
            <p:nvPr/>
          </p:nvSpPr>
          <p:spPr bwMode="auto">
            <a:xfrm>
              <a:off x="431" y="1567"/>
              <a:ext cx="2361" cy="1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04" name="Text Box 9"/>
          <p:cNvSpPr txBox="1">
            <a:spLocks noChangeArrowheads="1"/>
          </p:cNvSpPr>
          <p:nvPr/>
        </p:nvSpPr>
        <p:spPr bwMode="auto">
          <a:xfrm>
            <a:off x="450850" y="2500313"/>
            <a:ext cx="416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0                                           L</a:t>
            </a:r>
          </a:p>
        </p:txBody>
      </p:sp>
      <p:sp>
        <p:nvSpPr>
          <p:cNvPr id="51205" name="Line 10"/>
          <p:cNvSpPr>
            <a:spLocks noChangeShapeType="1"/>
          </p:cNvSpPr>
          <p:nvPr/>
        </p:nvSpPr>
        <p:spPr bwMode="auto">
          <a:xfrm>
            <a:off x="0" y="2133600"/>
            <a:ext cx="10363200" cy="0"/>
          </a:xfrm>
          <a:prstGeom prst="line">
            <a:avLst/>
          </a:prstGeom>
          <a:noFill/>
          <a:ln w="57150">
            <a:solidFill>
              <a:srgbClr val="08780B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6" name="Text Box 11"/>
          <p:cNvSpPr txBox="1">
            <a:spLocks noChangeArrowheads="1"/>
          </p:cNvSpPr>
          <p:nvPr/>
        </p:nvSpPr>
        <p:spPr bwMode="auto">
          <a:xfrm>
            <a:off x="4572000" y="2057400"/>
            <a:ext cx="110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8780B"/>
                </a:solidFill>
                <a:ea typeface="Arial" charset="0"/>
                <a:cs typeface="Arial" charset="0"/>
              </a:rPr>
              <a:t>E</a:t>
            </a:r>
            <a:r>
              <a:rPr lang="en-US" baseline="-25000">
                <a:solidFill>
                  <a:srgbClr val="08780B"/>
                </a:solidFill>
                <a:ea typeface="Arial" charset="0"/>
                <a:cs typeface="Arial" charset="0"/>
              </a:rPr>
              <a:t>electron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-862013" y="1752600"/>
            <a:ext cx="7037388" cy="382588"/>
            <a:chOff x="-286" y="2446"/>
            <a:chExt cx="4433" cy="547"/>
          </a:xfrm>
        </p:grpSpPr>
        <p:sp>
          <p:nvSpPr>
            <p:cNvPr id="51217" name="Freeform 13"/>
            <p:cNvSpPr>
              <a:spLocks/>
            </p:cNvSpPr>
            <p:nvPr/>
          </p:nvSpPr>
          <p:spPr bwMode="auto">
            <a:xfrm>
              <a:off x="697" y="2446"/>
              <a:ext cx="2325" cy="391"/>
            </a:xfrm>
            <a:custGeom>
              <a:avLst/>
              <a:gdLst>
                <a:gd name="T0" fmla="*/ 0 w 2325"/>
                <a:gd name="T1" fmla="*/ 356 h 391"/>
                <a:gd name="T2" fmla="*/ 633 w 2325"/>
                <a:gd name="T3" fmla="*/ 86 h 391"/>
                <a:gd name="T4" fmla="*/ 1159 w 2325"/>
                <a:gd name="T5" fmla="*/ 7 h 391"/>
                <a:gd name="T6" fmla="*/ 1749 w 2325"/>
                <a:gd name="T7" fmla="*/ 128 h 391"/>
                <a:gd name="T8" fmla="*/ 2325 w 2325"/>
                <a:gd name="T9" fmla="*/ 391 h 3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25"/>
                <a:gd name="T16" fmla="*/ 0 h 391"/>
                <a:gd name="T17" fmla="*/ 2325 w 2325"/>
                <a:gd name="T18" fmla="*/ 391 h 3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25" h="391">
                  <a:moveTo>
                    <a:pt x="0" y="356"/>
                  </a:moveTo>
                  <a:cubicBezTo>
                    <a:pt x="106" y="311"/>
                    <a:pt x="440" y="144"/>
                    <a:pt x="633" y="86"/>
                  </a:cubicBezTo>
                  <a:cubicBezTo>
                    <a:pt x="826" y="28"/>
                    <a:pt x="973" y="0"/>
                    <a:pt x="1159" y="7"/>
                  </a:cubicBezTo>
                  <a:cubicBezTo>
                    <a:pt x="1345" y="14"/>
                    <a:pt x="1555" y="64"/>
                    <a:pt x="1749" y="128"/>
                  </a:cubicBezTo>
                  <a:cubicBezTo>
                    <a:pt x="1943" y="192"/>
                    <a:pt x="2205" y="336"/>
                    <a:pt x="2325" y="391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8" name="Freeform 14"/>
            <p:cNvSpPr>
              <a:spLocks/>
            </p:cNvSpPr>
            <p:nvPr/>
          </p:nvSpPr>
          <p:spPr bwMode="auto">
            <a:xfrm>
              <a:off x="3015" y="2830"/>
              <a:ext cx="1132" cy="163"/>
            </a:xfrm>
            <a:custGeom>
              <a:avLst/>
              <a:gdLst>
                <a:gd name="T0" fmla="*/ 0 w 1132"/>
                <a:gd name="T1" fmla="*/ 0 h 163"/>
                <a:gd name="T2" fmla="*/ 385 w 1132"/>
                <a:gd name="T3" fmla="*/ 136 h 163"/>
                <a:gd name="T4" fmla="*/ 1132 w 1132"/>
                <a:gd name="T5" fmla="*/ 162 h 163"/>
                <a:gd name="T6" fmla="*/ 0 60000 65536"/>
                <a:gd name="T7" fmla="*/ 0 60000 65536"/>
                <a:gd name="T8" fmla="*/ 0 60000 65536"/>
                <a:gd name="T9" fmla="*/ 0 w 1132"/>
                <a:gd name="T10" fmla="*/ 0 h 163"/>
                <a:gd name="T11" fmla="*/ 1132 w 1132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2" h="163">
                  <a:moveTo>
                    <a:pt x="0" y="0"/>
                  </a:moveTo>
                  <a:cubicBezTo>
                    <a:pt x="64" y="24"/>
                    <a:pt x="196" y="109"/>
                    <a:pt x="385" y="136"/>
                  </a:cubicBezTo>
                  <a:cubicBezTo>
                    <a:pt x="574" y="163"/>
                    <a:pt x="977" y="157"/>
                    <a:pt x="1132" y="162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9" name="Freeform 15"/>
            <p:cNvSpPr>
              <a:spLocks/>
            </p:cNvSpPr>
            <p:nvPr/>
          </p:nvSpPr>
          <p:spPr bwMode="auto">
            <a:xfrm>
              <a:off x="-286" y="2784"/>
              <a:ext cx="1020" cy="203"/>
            </a:xfrm>
            <a:custGeom>
              <a:avLst/>
              <a:gdLst>
                <a:gd name="T0" fmla="*/ 1020 w 1020"/>
                <a:gd name="T1" fmla="*/ 0 h 110"/>
                <a:gd name="T2" fmla="*/ 704 w 1020"/>
                <a:gd name="T3" fmla="*/ 75 h 110"/>
                <a:gd name="T4" fmla="*/ 0 w 1020"/>
                <a:gd name="T5" fmla="*/ 110 h 110"/>
                <a:gd name="T6" fmla="*/ 0 60000 65536"/>
                <a:gd name="T7" fmla="*/ 0 60000 65536"/>
                <a:gd name="T8" fmla="*/ 0 60000 65536"/>
                <a:gd name="T9" fmla="*/ 0 w 1020"/>
                <a:gd name="T10" fmla="*/ 0 h 110"/>
                <a:gd name="T11" fmla="*/ 1020 w 1020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0" h="110">
                  <a:moveTo>
                    <a:pt x="1020" y="0"/>
                  </a:moveTo>
                  <a:cubicBezTo>
                    <a:pt x="969" y="12"/>
                    <a:pt x="874" y="57"/>
                    <a:pt x="704" y="75"/>
                  </a:cubicBezTo>
                  <a:cubicBezTo>
                    <a:pt x="534" y="93"/>
                    <a:pt x="269" y="103"/>
                    <a:pt x="0" y="110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08" name="Rectangle 16"/>
          <p:cNvSpPr>
            <a:spLocks noChangeArrowheads="1"/>
          </p:cNvSpPr>
          <p:nvPr/>
        </p:nvSpPr>
        <p:spPr bwMode="auto">
          <a:xfrm>
            <a:off x="609600" y="3124200"/>
            <a:ext cx="3886200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wire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495800" y="838200"/>
            <a:ext cx="12866688" cy="2652713"/>
            <a:chOff x="4128" y="519"/>
            <a:chExt cx="8105" cy="1671"/>
          </a:xfrm>
        </p:grpSpPr>
        <p:sp>
          <p:nvSpPr>
            <p:cNvPr id="51211" name="Rectangle 18"/>
            <p:cNvSpPr>
              <a:spLocks noChangeArrowheads="1"/>
            </p:cNvSpPr>
            <p:nvPr/>
          </p:nvSpPr>
          <p:spPr bwMode="auto">
            <a:xfrm>
              <a:off x="4224" y="1968"/>
              <a:ext cx="3072" cy="22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wire</a:t>
              </a:r>
            </a:p>
          </p:txBody>
        </p:sp>
        <p:sp>
          <p:nvSpPr>
            <p:cNvPr id="51212" name="Line 19"/>
            <p:cNvSpPr>
              <a:spLocks noChangeShapeType="1"/>
            </p:cNvSpPr>
            <p:nvPr/>
          </p:nvSpPr>
          <p:spPr bwMode="auto">
            <a:xfrm flipH="1">
              <a:off x="9266" y="519"/>
              <a:ext cx="5" cy="10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3" name="Line 20"/>
            <p:cNvSpPr>
              <a:spLocks noChangeShapeType="1"/>
            </p:cNvSpPr>
            <p:nvPr/>
          </p:nvSpPr>
          <p:spPr bwMode="auto">
            <a:xfrm flipH="1">
              <a:off x="9234" y="520"/>
              <a:ext cx="2999" cy="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4" name="Line 21"/>
            <p:cNvSpPr>
              <a:spLocks noChangeShapeType="1"/>
            </p:cNvSpPr>
            <p:nvPr/>
          </p:nvSpPr>
          <p:spPr bwMode="auto">
            <a:xfrm flipH="1">
              <a:off x="4207" y="532"/>
              <a:ext cx="9" cy="103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5" name="Line 22"/>
            <p:cNvSpPr>
              <a:spLocks noChangeShapeType="1"/>
            </p:cNvSpPr>
            <p:nvPr/>
          </p:nvSpPr>
          <p:spPr bwMode="auto">
            <a:xfrm flipH="1" flipV="1">
              <a:off x="4128" y="528"/>
              <a:ext cx="92" cy="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6" name="Line 23"/>
            <p:cNvSpPr>
              <a:spLocks noChangeShapeType="1"/>
            </p:cNvSpPr>
            <p:nvPr/>
          </p:nvSpPr>
          <p:spPr bwMode="auto">
            <a:xfrm flipH="1">
              <a:off x="4214" y="1560"/>
              <a:ext cx="5037" cy="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10" name="Freeform 24"/>
          <p:cNvSpPr>
            <a:spLocks/>
          </p:cNvSpPr>
          <p:nvPr/>
        </p:nvSpPr>
        <p:spPr bwMode="auto">
          <a:xfrm>
            <a:off x="4648200" y="1982788"/>
            <a:ext cx="4914900" cy="241300"/>
          </a:xfrm>
          <a:custGeom>
            <a:avLst/>
            <a:gdLst>
              <a:gd name="T0" fmla="*/ 0 w 3096"/>
              <a:gd name="T1" fmla="*/ 47 h 152"/>
              <a:gd name="T2" fmla="*/ 1150 w 3096"/>
              <a:gd name="T3" fmla="*/ 143 h 152"/>
              <a:gd name="T4" fmla="*/ 2187 w 3096"/>
              <a:gd name="T5" fmla="*/ 104 h 152"/>
              <a:gd name="T6" fmla="*/ 2672 w 3096"/>
              <a:gd name="T7" fmla="*/ 28 h 152"/>
              <a:gd name="T8" fmla="*/ 3096 w 3096"/>
              <a:gd name="T9" fmla="*/ 0 h 1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6"/>
              <a:gd name="T16" fmla="*/ 0 h 152"/>
              <a:gd name="T17" fmla="*/ 3096 w 3096"/>
              <a:gd name="T18" fmla="*/ 152 h 1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6" h="152">
                <a:moveTo>
                  <a:pt x="0" y="47"/>
                </a:moveTo>
                <a:cubicBezTo>
                  <a:pt x="405" y="91"/>
                  <a:pt x="786" y="134"/>
                  <a:pt x="1150" y="143"/>
                </a:cubicBezTo>
                <a:cubicBezTo>
                  <a:pt x="1514" y="152"/>
                  <a:pt x="1933" y="123"/>
                  <a:pt x="2187" y="104"/>
                </a:cubicBezTo>
                <a:cubicBezTo>
                  <a:pt x="2441" y="85"/>
                  <a:pt x="2521" y="45"/>
                  <a:pt x="2672" y="28"/>
                </a:cubicBezTo>
                <a:cubicBezTo>
                  <a:pt x="2823" y="11"/>
                  <a:pt x="3008" y="6"/>
                  <a:pt x="3096" y="0"/>
                </a:cubicBezTo>
              </a:path>
            </a:pathLst>
          </a:custGeom>
          <a:noFill/>
          <a:ln w="38100">
            <a:solidFill>
              <a:srgbClr val="2D08CA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5" name="Line 2"/>
          <p:cNvSpPr>
            <a:spLocks noChangeShapeType="1"/>
          </p:cNvSpPr>
          <p:nvPr/>
        </p:nvSpPr>
        <p:spPr bwMode="auto">
          <a:xfrm>
            <a:off x="219075" y="315913"/>
            <a:ext cx="3175" cy="16906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6" name="Line 3"/>
          <p:cNvSpPr>
            <a:spLocks noChangeShapeType="1"/>
          </p:cNvSpPr>
          <p:nvPr/>
        </p:nvSpPr>
        <p:spPr bwMode="auto">
          <a:xfrm>
            <a:off x="-1963738" y="317500"/>
            <a:ext cx="2209801" cy="111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7" name="Line 4"/>
          <p:cNvSpPr>
            <a:spLocks noChangeShapeType="1"/>
          </p:cNvSpPr>
          <p:nvPr/>
        </p:nvSpPr>
        <p:spPr bwMode="auto">
          <a:xfrm>
            <a:off x="3943350" y="336550"/>
            <a:ext cx="6350" cy="1646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8" name="Line 5"/>
          <p:cNvSpPr>
            <a:spLocks noChangeShapeType="1"/>
          </p:cNvSpPr>
          <p:nvPr/>
        </p:nvSpPr>
        <p:spPr bwMode="auto">
          <a:xfrm flipV="1">
            <a:off x="3940175" y="331788"/>
            <a:ext cx="1625600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9" name="Line 6"/>
          <p:cNvSpPr>
            <a:spLocks noChangeShapeType="1"/>
          </p:cNvSpPr>
          <p:nvPr/>
        </p:nvSpPr>
        <p:spPr bwMode="auto">
          <a:xfrm>
            <a:off x="233363" y="1968500"/>
            <a:ext cx="3748087" cy="238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0" name="Text Box 7"/>
          <p:cNvSpPr txBox="1">
            <a:spLocks noChangeArrowheads="1"/>
          </p:cNvSpPr>
          <p:nvPr/>
        </p:nvSpPr>
        <p:spPr bwMode="auto">
          <a:xfrm>
            <a:off x="0" y="1981200"/>
            <a:ext cx="416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0                                           L</a:t>
            </a:r>
          </a:p>
        </p:txBody>
      </p:sp>
      <p:sp>
        <p:nvSpPr>
          <p:cNvPr id="53261" name="Line 8"/>
          <p:cNvSpPr>
            <a:spLocks noChangeShapeType="1"/>
          </p:cNvSpPr>
          <p:nvPr/>
        </p:nvSpPr>
        <p:spPr bwMode="auto">
          <a:xfrm>
            <a:off x="-450850" y="1614488"/>
            <a:ext cx="5970588" cy="0"/>
          </a:xfrm>
          <a:prstGeom prst="line">
            <a:avLst/>
          </a:prstGeom>
          <a:noFill/>
          <a:ln w="57150">
            <a:solidFill>
              <a:srgbClr val="08780B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2" name="Text Box 9"/>
          <p:cNvSpPr txBox="1">
            <a:spLocks noChangeArrowheads="1"/>
          </p:cNvSpPr>
          <p:nvPr/>
        </p:nvSpPr>
        <p:spPr bwMode="auto">
          <a:xfrm>
            <a:off x="4121150" y="1538288"/>
            <a:ext cx="110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8780B"/>
                </a:solidFill>
                <a:ea typeface="Arial" charset="0"/>
                <a:cs typeface="Arial" charset="0"/>
              </a:rPr>
              <a:t>E</a:t>
            </a:r>
            <a:r>
              <a:rPr lang="en-US" baseline="-25000">
                <a:solidFill>
                  <a:srgbClr val="08780B"/>
                </a:solidFill>
                <a:ea typeface="Arial" charset="0"/>
                <a:cs typeface="Arial" charset="0"/>
              </a:rPr>
              <a:t>electron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1312863" y="747713"/>
            <a:ext cx="7037388" cy="868362"/>
            <a:chOff x="-286" y="2446"/>
            <a:chExt cx="4433" cy="547"/>
          </a:xfrm>
        </p:grpSpPr>
        <p:sp>
          <p:nvSpPr>
            <p:cNvPr id="53279" name="Freeform 11"/>
            <p:cNvSpPr>
              <a:spLocks/>
            </p:cNvSpPr>
            <p:nvPr/>
          </p:nvSpPr>
          <p:spPr bwMode="auto">
            <a:xfrm>
              <a:off x="697" y="2446"/>
              <a:ext cx="2325" cy="391"/>
            </a:xfrm>
            <a:custGeom>
              <a:avLst/>
              <a:gdLst>
                <a:gd name="T0" fmla="*/ 0 w 2325"/>
                <a:gd name="T1" fmla="*/ 356 h 391"/>
                <a:gd name="T2" fmla="*/ 633 w 2325"/>
                <a:gd name="T3" fmla="*/ 86 h 391"/>
                <a:gd name="T4" fmla="*/ 1159 w 2325"/>
                <a:gd name="T5" fmla="*/ 7 h 391"/>
                <a:gd name="T6" fmla="*/ 1749 w 2325"/>
                <a:gd name="T7" fmla="*/ 128 h 391"/>
                <a:gd name="T8" fmla="*/ 2325 w 2325"/>
                <a:gd name="T9" fmla="*/ 391 h 3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25"/>
                <a:gd name="T16" fmla="*/ 0 h 391"/>
                <a:gd name="T17" fmla="*/ 2325 w 2325"/>
                <a:gd name="T18" fmla="*/ 391 h 3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25" h="391">
                  <a:moveTo>
                    <a:pt x="0" y="356"/>
                  </a:moveTo>
                  <a:cubicBezTo>
                    <a:pt x="106" y="311"/>
                    <a:pt x="440" y="144"/>
                    <a:pt x="633" y="86"/>
                  </a:cubicBezTo>
                  <a:cubicBezTo>
                    <a:pt x="826" y="28"/>
                    <a:pt x="973" y="0"/>
                    <a:pt x="1159" y="7"/>
                  </a:cubicBezTo>
                  <a:cubicBezTo>
                    <a:pt x="1345" y="14"/>
                    <a:pt x="1555" y="64"/>
                    <a:pt x="1749" y="128"/>
                  </a:cubicBezTo>
                  <a:cubicBezTo>
                    <a:pt x="1943" y="192"/>
                    <a:pt x="2205" y="336"/>
                    <a:pt x="2325" y="391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80" name="Freeform 12"/>
            <p:cNvSpPr>
              <a:spLocks/>
            </p:cNvSpPr>
            <p:nvPr/>
          </p:nvSpPr>
          <p:spPr bwMode="auto">
            <a:xfrm>
              <a:off x="3015" y="2830"/>
              <a:ext cx="1132" cy="163"/>
            </a:xfrm>
            <a:custGeom>
              <a:avLst/>
              <a:gdLst>
                <a:gd name="T0" fmla="*/ 0 w 1132"/>
                <a:gd name="T1" fmla="*/ 0 h 163"/>
                <a:gd name="T2" fmla="*/ 385 w 1132"/>
                <a:gd name="T3" fmla="*/ 136 h 163"/>
                <a:gd name="T4" fmla="*/ 1132 w 1132"/>
                <a:gd name="T5" fmla="*/ 162 h 163"/>
                <a:gd name="T6" fmla="*/ 0 60000 65536"/>
                <a:gd name="T7" fmla="*/ 0 60000 65536"/>
                <a:gd name="T8" fmla="*/ 0 60000 65536"/>
                <a:gd name="T9" fmla="*/ 0 w 1132"/>
                <a:gd name="T10" fmla="*/ 0 h 163"/>
                <a:gd name="T11" fmla="*/ 1132 w 1132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2" h="163">
                  <a:moveTo>
                    <a:pt x="0" y="0"/>
                  </a:moveTo>
                  <a:cubicBezTo>
                    <a:pt x="64" y="24"/>
                    <a:pt x="196" y="109"/>
                    <a:pt x="385" y="136"/>
                  </a:cubicBezTo>
                  <a:cubicBezTo>
                    <a:pt x="574" y="163"/>
                    <a:pt x="977" y="157"/>
                    <a:pt x="1132" y="162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81" name="Freeform 13"/>
            <p:cNvSpPr>
              <a:spLocks/>
            </p:cNvSpPr>
            <p:nvPr/>
          </p:nvSpPr>
          <p:spPr bwMode="auto">
            <a:xfrm>
              <a:off x="-286" y="2784"/>
              <a:ext cx="1020" cy="203"/>
            </a:xfrm>
            <a:custGeom>
              <a:avLst/>
              <a:gdLst>
                <a:gd name="T0" fmla="*/ 1020 w 1020"/>
                <a:gd name="T1" fmla="*/ 0 h 110"/>
                <a:gd name="T2" fmla="*/ 704 w 1020"/>
                <a:gd name="T3" fmla="*/ 75 h 110"/>
                <a:gd name="T4" fmla="*/ 0 w 1020"/>
                <a:gd name="T5" fmla="*/ 110 h 110"/>
                <a:gd name="T6" fmla="*/ 0 60000 65536"/>
                <a:gd name="T7" fmla="*/ 0 60000 65536"/>
                <a:gd name="T8" fmla="*/ 0 60000 65536"/>
                <a:gd name="T9" fmla="*/ 0 w 1020"/>
                <a:gd name="T10" fmla="*/ 0 h 110"/>
                <a:gd name="T11" fmla="*/ 1020 w 1020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0" h="110">
                  <a:moveTo>
                    <a:pt x="1020" y="0"/>
                  </a:moveTo>
                  <a:cubicBezTo>
                    <a:pt x="969" y="12"/>
                    <a:pt x="874" y="57"/>
                    <a:pt x="704" y="75"/>
                  </a:cubicBezTo>
                  <a:cubicBezTo>
                    <a:pt x="534" y="93"/>
                    <a:pt x="269" y="103"/>
                    <a:pt x="0" y="110"/>
                  </a:cubicBezTo>
                </a:path>
              </a:pathLst>
            </a:custGeom>
            <a:noFill/>
            <a:ln w="28575">
              <a:solidFill>
                <a:srgbClr val="2D08C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264" name="Rectangle 14"/>
          <p:cNvSpPr>
            <a:spLocks noChangeArrowheads="1"/>
          </p:cNvSpPr>
          <p:nvPr/>
        </p:nvSpPr>
        <p:spPr bwMode="auto">
          <a:xfrm>
            <a:off x="158750" y="2605088"/>
            <a:ext cx="3886200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wire</a:t>
            </a:r>
          </a:p>
        </p:txBody>
      </p:sp>
      <p:sp>
        <p:nvSpPr>
          <p:cNvPr id="53265" name="Text Box 15"/>
          <p:cNvSpPr txBox="1">
            <a:spLocks noChangeArrowheads="1"/>
          </p:cNvSpPr>
          <p:nvPr/>
        </p:nvSpPr>
        <p:spPr bwMode="auto">
          <a:xfrm>
            <a:off x="0" y="3581400"/>
            <a:ext cx="43656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9933FF"/>
                </a:solidFill>
                <a:ea typeface="Arial" charset="0"/>
                <a:cs typeface="Arial" charset="0"/>
              </a:rPr>
              <a:t>How far does wave extend into this “classically forbidden” region?</a:t>
            </a:r>
            <a:r>
              <a:rPr lang="en-US">
                <a:ea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139280" name="Object 2"/>
          <p:cNvGraphicFramePr>
            <a:graphicFrameLocks noChangeAspect="1"/>
          </p:cNvGraphicFramePr>
          <p:nvPr/>
        </p:nvGraphicFramePr>
        <p:xfrm>
          <a:off x="4114800" y="2514600"/>
          <a:ext cx="5046663" cy="990600"/>
        </p:xfrm>
        <a:graphic>
          <a:graphicData uri="http://schemas.openxmlformats.org/presentationml/2006/ole">
            <p:oleObj spid="_x0000_s96258" name="Equation" r:id="rId4" imgW="2235597" imgH="419497" progId="Equation.3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1600200" y="4648200"/>
          <a:ext cx="2298700" cy="646113"/>
        </p:xfrm>
        <a:graphic>
          <a:graphicData uri="http://schemas.openxmlformats.org/presentationml/2006/ole">
            <p:oleObj spid="_x0000_s96259" name="Equation" r:id="rId5" imgW="812844" imgH="228898" progId="Equation.3">
              <p:embed/>
            </p:oleObj>
          </a:graphicData>
        </a:graphic>
      </p:graphicFrame>
      <p:sp>
        <p:nvSpPr>
          <p:cNvPr id="139283" name="Text Box 19"/>
          <p:cNvSpPr txBox="1">
            <a:spLocks noChangeArrowheads="1"/>
          </p:cNvSpPr>
          <p:nvPr/>
        </p:nvSpPr>
        <p:spPr bwMode="auto">
          <a:xfrm>
            <a:off x="412750" y="5626100"/>
            <a:ext cx="7159833" cy="830997"/>
          </a:xfrm>
          <a:prstGeom prst="rect">
            <a:avLst/>
          </a:prstGeom>
          <a:noFill/>
          <a:ln w="28575">
            <a:solidFill>
              <a:srgbClr val="9933FF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Arial" charset="0"/>
                <a:cs typeface="Arial" charset="0"/>
              </a:rPr>
              <a:t>Measure of penetration depth = 1</a:t>
            </a:r>
            <a:r>
              <a:rPr lang="en-US" dirty="0" smtClean="0">
                <a:ea typeface="Arial" charset="0"/>
                <a:cs typeface="Arial" charset="0"/>
              </a:rPr>
              <a:t>/α</a:t>
            </a:r>
            <a:r>
              <a:rPr lang="en-US" dirty="0" smtClean="0">
                <a:latin typeface="Symbol" charset="2"/>
                <a:ea typeface="Arial" charset="0"/>
                <a:cs typeface="Arial" charset="0"/>
              </a:rPr>
              <a:t> </a:t>
            </a:r>
            <a:endParaRPr lang="en-US" sz="2000" dirty="0" smtClean="0">
              <a:ea typeface="Arial" charset="0"/>
              <a:cs typeface="Arial" charset="0"/>
            </a:endParaRPr>
          </a:p>
          <a:p>
            <a:r>
              <a:rPr lang="en-US" sz="2000" dirty="0">
                <a:ea typeface="Arial" charset="0"/>
                <a:cs typeface="Arial" charset="0"/>
              </a:rPr>
              <a:t>		</a:t>
            </a:r>
            <a:r>
              <a:rPr lang="en-US" sz="2000" dirty="0" smtClean="0">
                <a:ea typeface="Arial" charset="0"/>
                <a:cs typeface="Arial" charset="0"/>
              </a:rPr>
              <a:t>	</a:t>
            </a:r>
            <a:r>
              <a:rPr lang="en-US" dirty="0" err="1" smtClean="0">
                <a:ea typeface="Arial" charset="0"/>
                <a:cs typeface="Arial" charset="0"/>
                <a:sym typeface="Wingdings" charset="2"/>
              </a:rPr>
              <a:t>ψ(x</a:t>
            </a:r>
            <a:r>
              <a:rPr lang="en-US" dirty="0" smtClean="0">
                <a:ea typeface="Arial" charset="0"/>
                <a:cs typeface="Arial" charset="0"/>
                <a:sym typeface="Wingdings" charset="2"/>
              </a:rPr>
              <a:t>) decreases </a:t>
            </a:r>
            <a:r>
              <a:rPr lang="en-US" dirty="0">
                <a:ea typeface="Arial" charset="0"/>
                <a:cs typeface="Arial" charset="0"/>
                <a:sym typeface="Wingdings" charset="2"/>
              </a:rPr>
              <a:t>by factor of 1/e</a:t>
            </a:r>
            <a:endParaRPr lang="en-US" dirty="0">
              <a:latin typeface="Symbol" charset="2"/>
              <a:ea typeface="Arial" charset="0"/>
              <a:cs typeface="Arial" charset="0"/>
            </a:endParaRPr>
          </a:p>
        </p:txBody>
      </p:sp>
      <p:sp>
        <p:nvSpPr>
          <p:cNvPr id="139284" name="Text Box 20"/>
          <p:cNvSpPr txBox="1">
            <a:spLocks noChangeArrowheads="1"/>
          </p:cNvSpPr>
          <p:nvPr/>
        </p:nvSpPr>
        <p:spPr bwMode="auto">
          <a:xfrm>
            <a:off x="15875" y="6400800"/>
            <a:ext cx="857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For V-E = 4.7eV, 1/</a:t>
            </a:r>
            <a:r>
              <a:rPr lang="en-US">
                <a:solidFill>
                  <a:srgbClr val="FF0000"/>
                </a:solidFill>
                <a:latin typeface="Symbol" charset="2"/>
                <a:ea typeface="Arial" charset="0"/>
                <a:cs typeface="Arial" charset="0"/>
              </a:rPr>
              <a:t>a</a:t>
            </a:r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 ..9x10</a:t>
            </a:r>
            <a:r>
              <a:rPr lang="en-US" baseline="30000">
                <a:solidFill>
                  <a:srgbClr val="FF0000"/>
                </a:solidFill>
                <a:ea typeface="Arial" charset="0"/>
                <a:cs typeface="Arial" charset="0"/>
              </a:rPr>
              <a:t>-11</a:t>
            </a:r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 meters (very small ~ an atom!!!)</a:t>
            </a:r>
            <a:endParaRPr lang="en-US">
              <a:solidFill>
                <a:srgbClr val="FF0000"/>
              </a:solidFill>
              <a:latin typeface="Symbol" charset="2"/>
              <a:ea typeface="Arial" charset="0"/>
              <a:cs typeface="Arial" charset="0"/>
            </a:endParaRPr>
          </a:p>
        </p:txBody>
      </p:sp>
      <p:sp>
        <p:nvSpPr>
          <p:cNvPr id="53268" name="Text Box 21"/>
          <p:cNvSpPr txBox="1">
            <a:spLocks noChangeArrowheads="1"/>
          </p:cNvSpPr>
          <p:nvPr/>
        </p:nvSpPr>
        <p:spPr bwMode="auto">
          <a:xfrm>
            <a:off x="4191000" y="4648200"/>
            <a:ext cx="31341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Symbol" charset="2"/>
              <a:buChar char="α"/>
            </a:pPr>
            <a:r>
              <a:rPr lang="en-US" dirty="0" smtClean="0"/>
              <a:t> big </a:t>
            </a:r>
            <a:r>
              <a:rPr lang="en-US" dirty="0"/>
              <a:t>-&gt; quick decay</a:t>
            </a:r>
            <a:endParaRPr lang="en-US" dirty="0" smtClean="0"/>
          </a:p>
          <a:p>
            <a:pPr>
              <a:buFont typeface="Symbol" charset="2"/>
              <a:buChar char="α"/>
            </a:pPr>
            <a:r>
              <a:rPr lang="en-US" dirty="0" smtClean="0">
                <a:latin typeface="Symbol" charset="2"/>
              </a:rPr>
              <a:t>  </a:t>
            </a:r>
            <a:r>
              <a:rPr lang="en-US" dirty="0" smtClean="0"/>
              <a:t>small </a:t>
            </a:r>
            <a:r>
              <a:rPr lang="en-US" dirty="0"/>
              <a:t>-&gt; slow decay</a:t>
            </a:r>
            <a:endParaRPr lang="en-US" dirty="0">
              <a:latin typeface="Symbol" charset="2"/>
            </a:endParaRPr>
          </a:p>
        </p:txBody>
      </p:sp>
      <p:sp>
        <p:nvSpPr>
          <p:cNvPr id="53269" name="Freeform 22"/>
          <p:cNvSpPr>
            <a:spLocks/>
          </p:cNvSpPr>
          <p:nvPr/>
        </p:nvSpPr>
        <p:spPr bwMode="auto">
          <a:xfrm>
            <a:off x="7543800" y="4724400"/>
            <a:ext cx="309563" cy="369888"/>
          </a:xfrm>
          <a:custGeom>
            <a:avLst/>
            <a:gdLst>
              <a:gd name="T0" fmla="*/ 0 w 195"/>
              <a:gd name="T1" fmla="*/ 0 h 233"/>
              <a:gd name="T2" fmla="*/ 49 w 195"/>
              <a:gd name="T3" fmla="*/ 195 h 233"/>
              <a:gd name="T4" fmla="*/ 195 w 195"/>
              <a:gd name="T5" fmla="*/ 229 h 233"/>
              <a:gd name="T6" fmla="*/ 0 60000 65536"/>
              <a:gd name="T7" fmla="*/ 0 60000 65536"/>
              <a:gd name="T8" fmla="*/ 0 60000 65536"/>
              <a:gd name="T9" fmla="*/ 0 w 195"/>
              <a:gd name="T10" fmla="*/ 0 h 233"/>
              <a:gd name="T11" fmla="*/ 195 w 195"/>
              <a:gd name="T12" fmla="*/ 233 h 2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5" h="233">
                <a:moveTo>
                  <a:pt x="0" y="0"/>
                </a:moveTo>
                <a:cubicBezTo>
                  <a:pt x="8" y="32"/>
                  <a:pt x="17" y="157"/>
                  <a:pt x="49" y="195"/>
                </a:cubicBezTo>
                <a:cubicBezTo>
                  <a:pt x="81" y="233"/>
                  <a:pt x="165" y="222"/>
                  <a:pt x="195" y="229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70" name="Freeform 23"/>
          <p:cNvSpPr>
            <a:spLocks/>
          </p:cNvSpPr>
          <p:nvPr/>
        </p:nvSpPr>
        <p:spPr bwMode="auto">
          <a:xfrm>
            <a:off x="7696200" y="5181600"/>
            <a:ext cx="931863" cy="374650"/>
          </a:xfrm>
          <a:custGeom>
            <a:avLst/>
            <a:gdLst>
              <a:gd name="T0" fmla="*/ 0 w 587"/>
              <a:gd name="T1" fmla="*/ 0 h 236"/>
              <a:gd name="T2" fmla="*/ 164 w 587"/>
              <a:gd name="T3" fmla="*/ 167 h 236"/>
              <a:gd name="T4" fmla="*/ 587 w 587"/>
              <a:gd name="T5" fmla="*/ 236 h 236"/>
              <a:gd name="T6" fmla="*/ 0 60000 65536"/>
              <a:gd name="T7" fmla="*/ 0 60000 65536"/>
              <a:gd name="T8" fmla="*/ 0 60000 65536"/>
              <a:gd name="T9" fmla="*/ 0 w 587"/>
              <a:gd name="T10" fmla="*/ 0 h 236"/>
              <a:gd name="T11" fmla="*/ 587 w 587"/>
              <a:gd name="T12" fmla="*/ 236 h 2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7" h="236">
                <a:moveTo>
                  <a:pt x="0" y="0"/>
                </a:moveTo>
                <a:cubicBezTo>
                  <a:pt x="27" y="28"/>
                  <a:pt x="66" y="128"/>
                  <a:pt x="164" y="167"/>
                </a:cubicBezTo>
                <a:cubicBezTo>
                  <a:pt x="262" y="206"/>
                  <a:pt x="499" y="222"/>
                  <a:pt x="587" y="23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288" name="Line 24"/>
          <p:cNvSpPr>
            <a:spLocks noChangeShapeType="1"/>
          </p:cNvSpPr>
          <p:nvPr/>
        </p:nvSpPr>
        <p:spPr bwMode="auto">
          <a:xfrm flipV="1">
            <a:off x="3962400" y="762000"/>
            <a:ext cx="457200" cy="533400"/>
          </a:xfrm>
          <a:prstGeom prst="line">
            <a:avLst/>
          </a:prstGeom>
          <a:noFill/>
          <a:ln w="9525">
            <a:solidFill>
              <a:srgbClr val="9933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9289" name="Object 4"/>
          <p:cNvGraphicFramePr>
            <a:graphicFrameLocks noChangeAspect="1"/>
          </p:cNvGraphicFramePr>
          <p:nvPr/>
        </p:nvGraphicFramePr>
        <p:xfrm>
          <a:off x="4343400" y="457200"/>
          <a:ext cx="725488" cy="414338"/>
        </p:xfrm>
        <a:graphic>
          <a:graphicData uri="http://schemas.openxmlformats.org/presentationml/2006/ole">
            <p:oleObj spid="_x0000_s96260" name="Equation" r:id="rId6" imgW="355688" imgH="203420" progId="Equation.3">
              <p:embed/>
            </p:oleObj>
          </a:graphicData>
        </a:graphic>
      </p:graphicFrame>
      <p:sp>
        <p:nvSpPr>
          <p:cNvPr id="139290" name="Line 26"/>
          <p:cNvSpPr>
            <a:spLocks noChangeShapeType="1"/>
          </p:cNvSpPr>
          <p:nvPr/>
        </p:nvSpPr>
        <p:spPr bwMode="auto">
          <a:xfrm flipV="1">
            <a:off x="4351338" y="1266825"/>
            <a:ext cx="419100" cy="242888"/>
          </a:xfrm>
          <a:prstGeom prst="line">
            <a:avLst/>
          </a:prstGeom>
          <a:noFill/>
          <a:ln w="9525">
            <a:solidFill>
              <a:srgbClr val="9933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9291" name="Object 5"/>
          <p:cNvGraphicFramePr>
            <a:graphicFrameLocks noChangeAspect="1"/>
          </p:cNvGraphicFramePr>
          <p:nvPr/>
        </p:nvGraphicFramePr>
        <p:xfrm>
          <a:off x="4724400" y="990600"/>
          <a:ext cx="1373188" cy="414338"/>
        </p:xfrm>
        <a:graphic>
          <a:graphicData uri="http://schemas.openxmlformats.org/presentationml/2006/ole">
            <p:oleObj spid="_x0000_s96261" name="Equation" r:id="rId7" imgW="673205" imgH="203509" progId="Equation.3">
              <p:embed/>
            </p:oleObj>
          </a:graphicData>
        </a:graphic>
      </p:graphicFrame>
      <p:sp>
        <p:nvSpPr>
          <p:cNvPr id="139292" name="Line 28"/>
          <p:cNvSpPr>
            <a:spLocks noChangeShapeType="1"/>
          </p:cNvSpPr>
          <p:nvPr/>
        </p:nvSpPr>
        <p:spPr bwMode="auto">
          <a:xfrm>
            <a:off x="3962400" y="1981200"/>
            <a:ext cx="381000" cy="0"/>
          </a:xfrm>
          <a:prstGeom prst="line">
            <a:avLst/>
          </a:prstGeom>
          <a:noFill/>
          <a:ln w="38100">
            <a:solidFill>
              <a:srgbClr val="9933FF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293" name="Rectangle 29"/>
          <p:cNvSpPr>
            <a:spLocks noChangeArrowheads="1"/>
          </p:cNvSpPr>
          <p:nvPr/>
        </p:nvSpPr>
        <p:spPr bwMode="auto">
          <a:xfrm>
            <a:off x="4114800" y="1981200"/>
            <a:ext cx="619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9933FF"/>
                </a:solidFill>
                <a:ea typeface="Arial" charset="0"/>
                <a:cs typeface="Arial" charset="0"/>
              </a:rPr>
              <a:t>1</a:t>
            </a:r>
            <a:r>
              <a:rPr lang="en-US" dirty="0" smtClean="0">
                <a:solidFill>
                  <a:srgbClr val="9933FF"/>
                </a:solidFill>
                <a:ea typeface="Arial" charset="0"/>
                <a:cs typeface="Arial" charset="0"/>
              </a:rPr>
              <a:t>/α</a:t>
            </a:r>
            <a:endParaRPr lang="en-US" dirty="0">
              <a:solidFill>
                <a:srgbClr val="9933FF"/>
              </a:solidFill>
              <a:latin typeface="Symbol" charset="2"/>
              <a:ea typeface="Arial" charset="0"/>
              <a:cs typeface="Arial" charset="0"/>
            </a:endParaRPr>
          </a:p>
        </p:txBody>
      </p:sp>
      <p:sp>
        <p:nvSpPr>
          <p:cNvPr id="139294" name="Oval 30"/>
          <p:cNvSpPr>
            <a:spLocks noChangeArrowheads="1"/>
          </p:cNvSpPr>
          <p:nvPr/>
        </p:nvSpPr>
        <p:spPr bwMode="auto">
          <a:xfrm>
            <a:off x="5410200" y="2362200"/>
            <a:ext cx="1752600" cy="1219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295" name="Oval 31"/>
          <p:cNvSpPr>
            <a:spLocks noChangeArrowheads="1"/>
          </p:cNvSpPr>
          <p:nvPr/>
        </p:nvSpPr>
        <p:spPr bwMode="auto">
          <a:xfrm>
            <a:off x="8001000" y="2743200"/>
            <a:ext cx="533400" cy="609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5257800" y="3505200"/>
            <a:ext cx="3209925" cy="1076325"/>
            <a:chOff x="3312" y="2208"/>
            <a:chExt cx="2022" cy="678"/>
          </a:xfrm>
        </p:grpSpPr>
        <p:graphicFrame>
          <p:nvGraphicFramePr>
            <p:cNvPr id="53254" name="Object 6"/>
            <p:cNvGraphicFramePr>
              <a:graphicFrameLocks noChangeAspect="1"/>
            </p:cNvGraphicFramePr>
            <p:nvPr/>
          </p:nvGraphicFramePr>
          <p:xfrm>
            <a:off x="3888" y="2304"/>
            <a:ext cx="1446" cy="582"/>
          </p:xfrm>
          <a:graphic>
            <a:graphicData uri="http://schemas.openxmlformats.org/presentationml/2006/ole">
              <p:oleObj spid="_x0000_s96262" name="Equation" r:id="rId8" imgW="1105297" imgH="444897" progId="Equation.DSMT4">
                <p:embed/>
              </p:oleObj>
            </a:graphicData>
          </a:graphic>
        </p:graphicFrame>
        <p:sp>
          <p:nvSpPr>
            <p:cNvPr id="53278" name="Freeform 32"/>
            <p:cNvSpPr>
              <a:spLocks/>
            </p:cNvSpPr>
            <p:nvPr/>
          </p:nvSpPr>
          <p:spPr bwMode="auto">
            <a:xfrm>
              <a:off x="3312" y="2208"/>
              <a:ext cx="552" cy="528"/>
            </a:xfrm>
            <a:custGeom>
              <a:avLst/>
              <a:gdLst>
                <a:gd name="T0" fmla="*/ 360 w 552"/>
                <a:gd name="T1" fmla="*/ 0 h 616"/>
                <a:gd name="T2" fmla="*/ 24 w 552"/>
                <a:gd name="T3" fmla="*/ 240 h 616"/>
                <a:gd name="T4" fmla="*/ 216 w 552"/>
                <a:gd name="T5" fmla="*/ 576 h 616"/>
                <a:gd name="T6" fmla="*/ 552 w 552"/>
                <a:gd name="T7" fmla="*/ 480 h 6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2"/>
                <a:gd name="T13" fmla="*/ 0 h 616"/>
                <a:gd name="T14" fmla="*/ 552 w 552"/>
                <a:gd name="T15" fmla="*/ 616 h 6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2" h="616">
                  <a:moveTo>
                    <a:pt x="360" y="0"/>
                  </a:moveTo>
                  <a:cubicBezTo>
                    <a:pt x="204" y="72"/>
                    <a:pt x="48" y="144"/>
                    <a:pt x="24" y="240"/>
                  </a:cubicBezTo>
                  <a:cubicBezTo>
                    <a:pt x="0" y="336"/>
                    <a:pt x="128" y="536"/>
                    <a:pt x="216" y="576"/>
                  </a:cubicBezTo>
                  <a:cubicBezTo>
                    <a:pt x="304" y="616"/>
                    <a:pt x="428" y="548"/>
                    <a:pt x="552" y="48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83" grpId="0" animBg="1"/>
      <p:bldP spid="139284" grpId="0"/>
      <p:bldP spid="139288" grpId="0" animBg="1"/>
      <p:bldP spid="139290" grpId="0" animBg="1"/>
      <p:bldP spid="139292" grpId="0" animBg="1"/>
      <p:bldP spid="139293" grpId="0"/>
      <p:bldP spid="139294" grpId="0" animBg="1"/>
      <p:bldP spid="13929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Line 2"/>
          <p:cNvSpPr>
            <a:spLocks noChangeShapeType="1"/>
          </p:cNvSpPr>
          <p:nvPr/>
        </p:nvSpPr>
        <p:spPr bwMode="auto">
          <a:xfrm>
            <a:off x="1308100" y="1506538"/>
            <a:ext cx="3175" cy="1690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0" name="Line 3"/>
          <p:cNvSpPr>
            <a:spLocks noChangeShapeType="1"/>
          </p:cNvSpPr>
          <p:nvPr/>
        </p:nvSpPr>
        <p:spPr bwMode="auto">
          <a:xfrm>
            <a:off x="-908050" y="1509713"/>
            <a:ext cx="2209800" cy="11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1" name="Line 4"/>
          <p:cNvSpPr>
            <a:spLocks noChangeShapeType="1"/>
          </p:cNvSpPr>
          <p:nvPr/>
        </p:nvSpPr>
        <p:spPr bwMode="auto">
          <a:xfrm>
            <a:off x="5032375" y="1527175"/>
            <a:ext cx="6350" cy="1646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2" name="Line 5"/>
          <p:cNvSpPr>
            <a:spLocks noChangeShapeType="1"/>
          </p:cNvSpPr>
          <p:nvPr/>
        </p:nvSpPr>
        <p:spPr bwMode="auto">
          <a:xfrm>
            <a:off x="5029200" y="1524000"/>
            <a:ext cx="2143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3" name="Line 6"/>
          <p:cNvSpPr>
            <a:spLocks noChangeShapeType="1"/>
          </p:cNvSpPr>
          <p:nvPr/>
        </p:nvSpPr>
        <p:spPr bwMode="auto">
          <a:xfrm>
            <a:off x="1322388" y="3159125"/>
            <a:ext cx="3748087" cy="23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4" name="Text Box 7"/>
          <p:cNvSpPr txBox="1">
            <a:spLocks noChangeArrowheads="1"/>
          </p:cNvSpPr>
          <p:nvPr/>
        </p:nvSpPr>
        <p:spPr bwMode="auto">
          <a:xfrm>
            <a:off x="230188" y="2906713"/>
            <a:ext cx="119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V=0 eV</a:t>
            </a:r>
          </a:p>
        </p:txBody>
      </p:sp>
      <p:sp>
        <p:nvSpPr>
          <p:cNvPr id="57355" name="Text Box 8"/>
          <p:cNvSpPr txBox="1">
            <a:spLocks noChangeArrowheads="1"/>
          </p:cNvSpPr>
          <p:nvPr/>
        </p:nvSpPr>
        <p:spPr bwMode="auto">
          <a:xfrm>
            <a:off x="1103313" y="3125788"/>
            <a:ext cx="416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0                                           L</a:t>
            </a:r>
          </a:p>
        </p:txBody>
      </p:sp>
      <p:sp>
        <p:nvSpPr>
          <p:cNvPr id="57356" name="Line 9"/>
          <p:cNvSpPr>
            <a:spLocks noChangeShapeType="1"/>
          </p:cNvSpPr>
          <p:nvPr/>
        </p:nvSpPr>
        <p:spPr bwMode="auto">
          <a:xfrm>
            <a:off x="704850" y="1568450"/>
            <a:ext cx="7938" cy="180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7" name="Text Box 10"/>
          <p:cNvSpPr txBox="1">
            <a:spLocks noChangeArrowheads="1"/>
          </p:cNvSpPr>
          <p:nvPr/>
        </p:nvSpPr>
        <p:spPr bwMode="auto">
          <a:xfrm rot="-5400000">
            <a:off x="-115887" y="214947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Energy</a:t>
            </a:r>
          </a:p>
        </p:txBody>
      </p:sp>
      <p:sp>
        <p:nvSpPr>
          <p:cNvPr id="57358" name="Line 11"/>
          <p:cNvSpPr>
            <a:spLocks noChangeShapeType="1"/>
          </p:cNvSpPr>
          <p:nvPr/>
        </p:nvSpPr>
        <p:spPr bwMode="auto">
          <a:xfrm>
            <a:off x="700088" y="3481388"/>
            <a:ext cx="7108825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9" name="Text Box 12"/>
          <p:cNvSpPr txBox="1">
            <a:spLocks noChangeArrowheads="1"/>
          </p:cNvSpPr>
          <p:nvPr/>
        </p:nvSpPr>
        <p:spPr bwMode="auto">
          <a:xfrm>
            <a:off x="7858125" y="31765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57360" name="Line 13"/>
          <p:cNvSpPr>
            <a:spLocks noChangeShapeType="1"/>
          </p:cNvSpPr>
          <p:nvPr/>
        </p:nvSpPr>
        <p:spPr bwMode="auto">
          <a:xfrm>
            <a:off x="638175" y="2805113"/>
            <a:ext cx="5970588" cy="0"/>
          </a:xfrm>
          <a:prstGeom prst="line">
            <a:avLst/>
          </a:prstGeom>
          <a:noFill/>
          <a:ln w="57150">
            <a:solidFill>
              <a:srgbClr val="08780B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61" name="Text Box 14"/>
          <p:cNvSpPr txBox="1">
            <a:spLocks noChangeArrowheads="1"/>
          </p:cNvSpPr>
          <p:nvPr/>
        </p:nvSpPr>
        <p:spPr bwMode="auto">
          <a:xfrm>
            <a:off x="6573838" y="2576513"/>
            <a:ext cx="1042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8780B"/>
                </a:solidFill>
                <a:ea typeface="Arial" charset="0"/>
                <a:cs typeface="Arial" charset="0"/>
              </a:rPr>
              <a:t>E</a:t>
            </a:r>
            <a:r>
              <a:rPr lang="en-US" baseline="-25000">
                <a:solidFill>
                  <a:srgbClr val="08780B"/>
                </a:solidFill>
                <a:ea typeface="Arial" charset="0"/>
                <a:cs typeface="Arial" charset="0"/>
              </a:rPr>
              <a:t>particle</a:t>
            </a: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-66675" y="-76200"/>
          <a:ext cx="4029075" cy="1022350"/>
        </p:xfrm>
        <a:graphic>
          <a:graphicData uri="http://schemas.openxmlformats.org/presentationml/2006/ole">
            <p:oleObj spid="_x0000_s100354" name="Equation" r:id="rId4" imgW="1651397" imgH="419497" progId="Equation.3">
              <p:embed/>
            </p:oleObj>
          </a:graphicData>
        </a:graphic>
      </p:graphicFrame>
      <p:sp>
        <p:nvSpPr>
          <p:cNvPr id="57362" name="Text Box 16"/>
          <p:cNvSpPr txBox="1">
            <a:spLocks noChangeArrowheads="1"/>
          </p:cNvSpPr>
          <p:nvPr/>
        </p:nvSpPr>
        <p:spPr bwMode="auto">
          <a:xfrm>
            <a:off x="1889125" y="762000"/>
            <a:ext cx="2649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>
                <a:ea typeface="Arial" charset="0"/>
                <a:cs typeface="Arial" charset="0"/>
              </a:rPr>
              <a:t>Inside well (E&gt;V):</a:t>
            </a:r>
            <a:r>
              <a:rPr lang="en-US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57363" name="Text Box 17"/>
          <p:cNvSpPr txBox="1">
            <a:spLocks noChangeArrowheads="1"/>
          </p:cNvSpPr>
          <p:nvPr/>
        </p:nvSpPr>
        <p:spPr bwMode="auto">
          <a:xfrm>
            <a:off x="5419725" y="776288"/>
            <a:ext cx="288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>
                <a:ea typeface="Arial" charset="0"/>
                <a:cs typeface="Arial" charset="0"/>
              </a:rPr>
              <a:t>Outside well (E&lt;V): </a:t>
            </a:r>
          </a:p>
        </p:txBody>
      </p:sp>
      <p:sp>
        <p:nvSpPr>
          <p:cNvPr id="57364" name="Freeform 18"/>
          <p:cNvSpPr>
            <a:spLocks/>
          </p:cNvSpPr>
          <p:nvPr/>
        </p:nvSpPr>
        <p:spPr bwMode="auto">
          <a:xfrm>
            <a:off x="1336675" y="1938338"/>
            <a:ext cx="3690938" cy="620712"/>
          </a:xfrm>
          <a:custGeom>
            <a:avLst/>
            <a:gdLst>
              <a:gd name="T0" fmla="*/ 0 w 2325"/>
              <a:gd name="T1" fmla="*/ 356 h 391"/>
              <a:gd name="T2" fmla="*/ 633 w 2325"/>
              <a:gd name="T3" fmla="*/ 86 h 391"/>
              <a:gd name="T4" fmla="*/ 1159 w 2325"/>
              <a:gd name="T5" fmla="*/ 7 h 391"/>
              <a:gd name="T6" fmla="*/ 1749 w 2325"/>
              <a:gd name="T7" fmla="*/ 128 h 391"/>
              <a:gd name="T8" fmla="*/ 2325 w 2325"/>
              <a:gd name="T9" fmla="*/ 391 h 3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25"/>
              <a:gd name="T16" fmla="*/ 0 h 391"/>
              <a:gd name="T17" fmla="*/ 2325 w 2325"/>
              <a:gd name="T18" fmla="*/ 391 h 3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25" h="391">
                <a:moveTo>
                  <a:pt x="0" y="356"/>
                </a:moveTo>
                <a:cubicBezTo>
                  <a:pt x="106" y="311"/>
                  <a:pt x="440" y="144"/>
                  <a:pt x="633" y="86"/>
                </a:cubicBezTo>
                <a:cubicBezTo>
                  <a:pt x="826" y="28"/>
                  <a:pt x="973" y="0"/>
                  <a:pt x="1159" y="7"/>
                </a:cubicBezTo>
                <a:cubicBezTo>
                  <a:pt x="1345" y="14"/>
                  <a:pt x="1555" y="64"/>
                  <a:pt x="1749" y="128"/>
                </a:cubicBezTo>
                <a:cubicBezTo>
                  <a:pt x="1943" y="192"/>
                  <a:pt x="2205" y="336"/>
                  <a:pt x="2325" y="391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65" name="Freeform 19"/>
          <p:cNvSpPr>
            <a:spLocks/>
          </p:cNvSpPr>
          <p:nvPr/>
        </p:nvSpPr>
        <p:spPr bwMode="auto">
          <a:xfrm>
            <a:off x="5016500" y="2547938"/>
            <a:ext cx="1797050" cy="258762"/>
          </a:xfrm>
          <a:custGeom>
            <a:avLst/>
            <a:gdLst>
              <a:gd name="T0" fmla="*/ 0 w 1132"/>
              <a:gd name="T1" fmla="*/ 0 h 163"/>
              <a:gd name="T2" fmla="*/ 385 w 1132"/>
              <a:gd name="T3" fmla="*/ 136 h 163"/>
              <a:gd name="T4" fmla="*/ 1132 w 1132"/>
              <a:gd name="T5" fmla="*/ 162 h 163"/>
              <a:gd name="T6" fmla="*/ 0 60000 65536"/>
              <a:gd name="T7" fmla="*/ 0 60000 65536"/>
              <a:gd name="T8" fmla="*/ 0 60000 65536"/>
              <a:gd name="T9" fmla="*/ 0 w 1132"/>
              <a:gd name="T10" fmla="*/ 0 h 163"/>
              <a:gd name="T11" fmla="*/ 1132 w 1132"/>
              <a:gd name="T12" fmla="*/ 163 h 1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2" h="163">
                <a:moveTo>
                  <a:pt x="0" y="0"/>
                </a:moveTo>
                <a:cubicBezTo>
                  <a:pt x="64" y="24"/>
                  <a:pt x="196" y="109"/>
                  <a:pt x="385" y="136"/>
                </a:cubicBezTo>
                <a:cubicBezTo>
                  <a:pt x="574" y="163"/>
                  <a:pt x="977" y="157"/>
                  <a:pt x="1132" y="16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66" name="Freeform 20"/>
          <p:cNvSpPr>
            <a:spLocks/>
          </p:cNvSpPr>
          <p:nvPr/>
        </p:nvSpPr>
        <p:spPr bwMode="auto">
          <a:xfrm>
            <a:off x="-223838" y="2474913"/>
            <a:ext cx="1619251" cy="322262"/>
          </a:xfrm>
          <a:custGeom>
            <a:avLst/>
            <a:gdLst>
              <a:gd name="T0" fmla="*/ 1020 w 1020"/>
              <a:gd name="T1" fmla="*/ 0 h 110"/>
              <a:gd name="T2" fmla="*/ 704 w 1020"/>
              <a:gd name="T3" fmla="*/ 75 h 110"/>
              <a:gd name="T4" fmla="*/ 0 w 1020"/>
              <a:gd name="T5" fmla="*/ 110 h 110"/>
              <a:gd name="T6" fmla="*/ 0 60000 65536"/>
              <a:gd name="T7" fmla="*/ 0 60000 65536"/>
              <a:gd name="T8" fmla="*/ 0 60000 65536"/>
              <a:gd name="T9" fmla="*/ 0 w 1020"/>
              <a:gd name="T10" fmla="*/ 0 h 110"/>
              <a:gd name="T11" fmla="*/ 1020 w 1020"/>
              <a:gd name="T12" fmla="*/ 110 h 1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0" h="110">
                <a:moveTo>
                  <a:pt x="1020" y="0"/>
                </a:moveTo>
                <a:cubicBezTo>
                  <a:pt x="969" y="12"/>
                  <a:pt x="874" y="57"/>
                  <a:pt x="704" y="75"/>
                </a:cubicBezTo>
                <a:cubicBezTo>
                  <a:pt x="534" y="93"/>
                  <a:pt x="269" y="103"/>
                  <a:pt x="0" y="11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67" name="Text Box 21"/>
          <p:cNvSpPr txBox="1">
            <a:spLocks noChangeArrowheads="1"/>
          </p:cNvSpPr>
          <p:nvPr/>
        </p:nvSpPr>
        <p:spPr bwMode="auto">
          <a:xfrm>
            <a:off x="53975" y="4572000"/>
            <a:ext cx="90900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Arial" charset="0"/>
                <a:cs typeface="Arial" charset="0"/>
              </a:rPr>
              <a:t>What changes could increase how far wave penetrates into classically forbidden region? </a:t>
            </a:r>
          </a:p>
          <a:p>
            <a:r>
              <a:rPr lang="en-US">
                <a:latin typeface="Comic Sans MS" charset="0"/>
                <a:ea typeface="Arial" charset="0"/>
                <a:cs typeface="Arial" charset="0"/>
              </a:rPr>
              <a:t>(And so affect chance of tunneling into adjacent wire)</a:t>
            </a:r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793750" y="3797300"/>
          <a:ext cx="2298700" cy="646113"/>
        </p:xfrm>
        <a:graphic>
          <a:graphicData uri="http://schemas.openxmlformats.org/presentationml/2006/ole">
            <p:oleObj spid="_x0000_s100355" name="Equation" r:id="rId5" imgW="812844" imgH="228898" progId="Equation.3">
              <p:embed/>
            </p:oleObj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4146550" y="3581400"/>
          <a:ext cx="2295525" cy="923925"/>
        </p:xfrm>
        <a:graphic>
          <a:graphicData uri="http://schemas.openxmlformats.org/presentationml/2006/ole">
            <p:oleObj spid="_x0000_s100356" name="Equation" r:id="rId6" imgW="1105297" imgH="44489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Text Box 3"/>
          <p:cNvSpPr txBox="1">
            <a:spLocks noChangeArrowheads="1"/>
          </p:cNvSpPr>
          <p:nvPr/>
        </p:nvSpPr>
        <p:spPr bwMode="auto">
          <a:xfrm>
            <a:off x="0" y="533400"/>
            <a:ext cx="8937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ea typeface="Arial" charset="0"/>
                <a:cs typeface="Arial" charset="0"/>
              </a:rPr>
              <a:t>Under what circumstances would you have a largest penetration? </a:t>
            </a:r>
          </a:p>
          <a:p>
            <a:r>
              <a:rPr lang="en-US">
                <a:ea typeface="Arial" charset="0"/>
                <a:cs typeface="Arial" charset="0"/>
              </a:rPr>
              <a:t>Order each of the following case from smallest to largest. </a:t>
            </a:r>
          </a:p>
          <a:p>
            <a:endParaRPr lang="en-US">
              <a:ea typeface="Arial" charset="0"/>
              <a:cs typeface="Arial" charset="0"/>
            </a:endParaRP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2971800" y="1905000"/>
          <a:ext cx="2298700" cy="646113"/>
        </p:xfrm>
        <a:graphic>
          <a:graphicData uri="http://schemas.openxmlformats.org/presentationml/2006/ole">
            <p:oleObj spid="_x0000_s102402" name="Equation" r:id="rId4" imgW="812844" imgH="228898" progId="Equation.3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871788"/>
            <a:ext cx="4513263" cy="4194175"/>
            <a:chOff x="0" y="1809"/>
            <a:chExt cx="2843" cy="2642"/>
          </a:xfrm>
        </p:grpSpPr>
        <p:sp>
          <p:nvSpPr>
            <p:cNvPr id="59418" name="Line 6"/>
            <p:cNvSpPr>
              <a:spLocks noChangeShapeType="1"/>
            </p:cNvSpPr>
            <p:nvPr/>
          </p:nvSpPr>
          <p:spPr bwMode="auto">
            <a:xfrm>
              <a:off x="212" y="2723"/>
              <a:ext cx="0" cy="1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9" name="Line 7"/>
            <p:cNvSpPr>
              <a:spLocks noChangeShapeType="1"/>
            </p:cNvSpPr>
            <p:nvPr/>
          </p:nvSpPr>
          <p:spPr bwMode="auto">
            <a:xfrm flipH="1" flipV="1">
              <a:off x="143" y="4031"/>
              <a:ext cx="2540" cy="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0" name="Line 8"/>
            <p:cNvSpPr>
              <a:spLocks noChangeShapeType="1"/>
            </p:cNvSpPr>
            <p:nvPr/>
          </p:nvSpPr>
          <p:spPr bwMode="auto">
            <a:xfrm>
              <a:off x="239" y="3263"/>
              <a:ext cx="629" cy="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1" name="Line 9"/>
            <p:cNvSpPr>
              <a:spLocks noChangeShapeType="1"/>
            </p:cNvSpPr>
            <p:nvPr/>
          </p:nvSpPr>
          <p:spPr bwMode="auto">
            <a:xfrm>
              <a:off x="857" y="3263"/>
              <a:ext cx="0" cy="7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2" name="Line 10"/>
            <p:cNvSpPr>
              <a:spLocks noChangeShapeType="1"/>
            </p:cNvSpPr>
            <p:nvPr/>
          </p:nvSpPr>
          <p:spPr bwMode="auto">
            <a:xfrm>
              <a:off x="845" y="4022"/>
              <a:ext cx="1240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3" name="Line 11"/>
            <p:cNvSpPr>
              <a:spLocks noChangeShapeType="1"/>
            </p:cNvSpPr>
            <p:nvPr/>
          </p:nvSpPr>
          <p:spPr bwMode="auto">
            <a:xfrm>
              <a:off x="2093" y="3282"/>
              <a:ext cx="0" cy="7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4" name="Line 12"/>
            <p:cNvSpPr>
              <a:spLocks noChangeShapeType="1"/>
            </p:cNvSpPr>
            <p:nvPr/>
          </p:nvSpPr>
          <p:spPr bwMode="auto">
            <a:xfrm>
              <a:off x="2098" y="3283"/>
              <a:ext cx="629" cy="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5" name="Text Box 13"/>
            <p:cNvSpPr txBox="1">
              <a:spLocks noChangeArrowheads="1"/>
            </p:cNvSpPr>
            <p:nvPr/>
          </p:nvSpPr>
          <p:spPr bwMode="auto">
            <a:xfrm>
              <a:off x="0" y="2496"/>
              <a:ext cx="4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V(x)</a:t>
              </a:r>
            </a:p>
          </p:txBody>
        </p:sp>
        <p:sp>
          <p:nvSpPr>
            <p:cNvPr id="59426" name="Text Box 14"/>
            <p:cNvSpPr txBox="1">
              <a:spLocks noChangeArrowheads="1"/>
            </p:cNvSpPr>
            <p:nvPr/>
          </p:nvSpPr>
          <p:spPr bwMode="auto">
            <a:xfrm>
              <a:off x="752" y="403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9427" name="Text Box 15"/>
            <p:cNvSpPr txBox="1">
              <a:spLocks noChangeArrowheads="1"/>
            </p:cNvSpPr>
            <p:nvPr/>
          </p:nvSpPr>
          <p:spPr bwMode="auto">
            <a:xfrm>
              <a:off x="1977" y="403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</a:t>
              </a:r>
            </a:p>
          </p:txBody>
        </p:sp>
        <p:sp>
          <p:nvSpPr>
            <p:cNvPr id="59428" name="Line 16"/>
            <p:cNvSpPr>
              <a:spLocks noChangeShapeType="1"/>
            </p:cNvSpPr>
            <p:nvPr/>
          </p:nvSpPr>
          <p:spPr bwMode="auto">
            <a:xfrm flipV="1">
              <a:off x="2091" y="2899"/>
              <a:ext cx="0" cy="417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9" name="Line 17"/>
            <p:cNvSpPr>
              <a:spLocks noChangeShapeType="1"/>
            </p:cNvSpPr>
            <p:nvPr/>
          </p:nvSpPr>
          <p:spPr bwMode="auto">
            <a:xfrm>
              <a:off x="2103" y="2893"/>
              <a:ext cx="64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0" name="Line 18"/>
            <p:cNvSpPr>
              <a:spLocks noChangeShapeType="1"/>
            </p:cNvSpPr>
            <p:nvPr/>
          </p:nvSpPr>
          <p:spPr bwMode="auto">
            <a:xfrm flipV="1">
              <a:off x="859" y="2883"/>
              <a:ext cx="0" cy="417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1" name="Line 19"/>
            <p:cNvSpPr>
              <a:spLocks noChangeShapeType="1"/>
            </p:cNvSpPr>
            <p:nvPr/>
          </p:nvSpPr>
          <p:spPr bwMode="auto">
            <a:xfrm>
              <a:off x="219" y="2883"/>
              <a:ext cx="64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2" name="Line 20"/>
            <p:cNvSpPr>
              <a:spLocks noChangeShapeType="1"/>
            </p:cNvSpPr>
            <p:nvPr/>
          </p:nvSpPr>
          <p:spPr bwMode="auto">
            <a:xfrm flipV="1">
              <a:off x="2087" y="2496"/>
              <a:ext cx="0" cy="417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3" name="Line 21"/>
            <p:cNvSpPr>
              <a:spLocks noChangeShapeType="1"/>
            </p:cNvSpPr>
            <p:nvPr/>
          </p:nvSpPr>
          <p:spPr bwMode="auto">
            <a:xfrm>
              <a:off x="2099" y="2490"/>
              <a:ext cx="640" cy="0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4" name="Line 22"/>
            <p:cNvSpPr>
              <a:spLocks noChangeShapeType="1"/>
            </p:cNvSpPr>
            <p:nvPr/>
          </p:nvSpPr>
          <p:spPr bwMode="auto">
            <a:xfrm flipV="1">
              <a:off x="855" y="2480"/>
              <a:ext cx="0" cy="417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5" name="Line 23"/>
            <p:cNvSpPr>
              <a:spLocks noChangeShapeType="1"/>
            </p:cNvSpPr>
            <p:nvPr/>
          </p:nvSpPr>
          <p:spPr bwMode="auto">
            <a:xfrm>
              <a:off x="215" y="2480"/>
              <a:ext cx="640" cy="0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6" name="Line 24"/>
            <p:cNvSpPr>
              <a:spLocks noChangeShapeType="1"/>
            </p:cNvSpPr>
            <p:nvPr/>
          </p:nvSpPr>
          <p:spPr bwMode="auto">
            <a:xfrm>
              <a:off x="321" y="3633"/>
              <a:ext cx="2263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7" name="Text Box 25"/>
            <p:cNvSpPr txBox="1">
              <a:spLocks noChangeArrowheads="1"/>
            </p:cNvSpPr>
            <p:nvPr/>
          </p:nvSpPr>
          <p:spPr bwMode="auto">
            <a:xfrm>
              <a:off x="910" y="3376"/>
              <a:ext cx="119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E (Particle’s </a:t>
              </a:r>
            </a:p>
            <a:p>
              <a:r>
                <a:rPr lang="en-US">
                  <a:ea typeface="Arial" charset="0"/>
                  <a:cs typeface="Arial" charset="0"/>
                </a:rPr>
                <a:t>Energy)</a:t>
              </a:r>
            </a:p>
          </p:txBody>
        </p:sp>
        <p:sp>
          <p:nvSpPr>
            <p:cNvPr id="59438" name="Oval 26"/>
            <p:cNvSpPr>
              <a:spLocks noChangeArrowheads="1"/>
            </p:cNvSpPr>
            <p:nvPr/>
          </p:nvSpPr>
          <p:spPr bwMode="auto">
            <a:xfrm>
              <a:off x="2090" y="3342"/>
              <a:ext cx="733" cy="52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9" name="Text Box 27"/>
            <p:cNvSpPr txBox="1">
              <a:spLocks noChangeArrowheads="1"/>
            </p:cNvSpPr>
            <p:nvPr/>
          </p:nvSpPr>
          <p:spPr bwMode="auto">
            <a:xfrm>
              <a:off x="124" y="1809"/>
              <a:ext cx="27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  <a:ea typeface="Arial" charset="0"/>
                  <a:cs typeface="Arial" charset="0"/>
                </a:rPr>
                <a:t>Potential curve is changing.</a:t>
              </a:r>
              <a:r>
                <a:rPr lang="en-US" b="1">
                  <a:ea typeface="Arial" charset="0"/>
                  <a:cs typeface="Arial" charset="0"/>
                </a:rPr>
                <a:t> </a:t>
              </a:r>
              <a:endParaRPr lang="en-US" b="1">
                <a:solidFill>
                  <a:srgbClr val="FF0000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738688" y="2838450"/>
            <a:ext cx="4405312" cy="3857625"/>
            <a:chOff x="2985" y="1788"/>
            <a:chExt cx="2775" cy="2430"/>
          </a:xfrm>
        </p:grpSpPr>
        <p:sp>
          <p:nvSpPr>
            <p:cNvPr id="59400" name="Line 29"/>
            <p:cNvSpPr>
              <a:spLocks noChangeShapeType="1"/>
            </p:cNvSpPr>
            <p:nvPr/>
          </p:nvSpPr>
          <p:spPr bwMode="auto">
            <a:xfrm>
              <a:off x="3054" y="2490"/>
              <a:ext cx="0" cy="1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1" name="Line 30"/>
            <p:cNvSpPr>
              <a:spLocks noChangeShapeType="1"/>
            </p:cNvSpPr>
            <p:nvPr/>
          </p:nvSpPr>
          <p:spPr bwMode="auto">
            <a:xfrm flipH="1" flipV="1">
              <a:off x="2985" y="3798"/>
              <a:ext cx="2540" cy="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2" name="Line 31"/>
            <p:cNvSpPr>
              <a:spLocks noChangeShapeType="1"/>
            </p:cNvSpPr>
            <p:nvPr/>
          </p:nvSpPr>
          <p:spPr bwMode="auto">
            <a:xfrm>
              <a:off x="3093" y="2532"/>
              <a:ext cx="6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3" name="Line 32"/>
            <p:cNvSpPr>
              <a:spLocks noChangeShapeType="1"/>
            </p:cNvSpPr>
            <p:nvPr/>
          </p:nvSpPr>
          <p:spPr bwMode="auto">
            <a:xfrm>
              <a:off x="3699" y="2514"/>
              <a:ext cx="0" cy="12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4" name="Line 33"/>
            <p:cNvSpPr>
              <a:spLocks noChangeShapeType="1"/>
            </p:cNvSpPr>
            <p:nvPr/>
          </p:nvSpPr>
          <p:spPr bwMode="auto">
            <a:xfrm>
              <a:off x="3687" y="3789"/>
              <a:ext cx="1240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5" name="Line 34"/>
            <p:cNvSpPr>
              <a:spLocks noChangeShapeType="1"/>
            </p:cNvSpPr>
            <p:nvPr/>
          </p:nvSpPr>
          <p:spPr bwMode="auto">
            <a:xfrm>
              <a:off x="4935" y="2533"/>
              <a:ext cx="0" cy="12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6" name="Line 35"/>
            <p:cNvSpPr>
              <a:spLocks noChangeShapeType="1"/>
            </p:cNvSpPr>
            <p:nvPr/>
          </p:nvSpPr>
          <p:spPr bwMode="auto">
            <a:xfrm>
              <a:off x="4952" y="2552"/>
              <a:ext cx="6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7" name="Text Box 36"/>
            <p:cNvSpPr txBox="1">
              <a:spLocks noChangeArrowheads="1"/>
            </p:cNvSpPr>
            <p:nvPr/>
          </p:nvSpPr>
          <p:spPr bwMode="auto">
            <a:xfrm>
              <a:off x="3036" y="2258"/>
              <a:ext cx="4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V(x)</a:t>
              </a:r>
            </a:p>
          </p:txBody>
        </p:sp>
        <p:sp>
          <p:nvSpPr>
            <p:cNvPr id="59408" name="Text Box 37"/>
            <p:cNvSpPr txBox="1">
              <a:spLocks noChangeArrowheads="1"/>
            </p:cNvSpPr>
            <p:nvPr/>
          </p:nvSpPr>
          <p:spPr bwMode="auto">
            <a:xfrm>
              <a:off x="3594" y="3797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9409" name="Text Box 38"/>
            <p:cNvSpPr txBox="1">
              <a:spLocks noChangeArrowheads="1"/>
            </p:cNvSpPr>
            <p:nvPr/>
          </p:nvSpPr>
          <p:spPr bwMode="auto">
            <a:xfrm>
              <a:off x="4825" y="3799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</a:t>
              </a:r>
            </a:p>
          </p:txBody>
        </p:sp>
        <p:sp>
          <p:nvSpPr>
            <p:cNvPr id="59410" name="Line 39"/>
            <p:cNvSpPr>
              <a:spLocks noChangeShapeType="1"/>
            </p:cNvSpPr>
            <p:nvPr/>
          </p:nvSpPr>
          <p:spPr bwMode="auto">
            <a:xfrm>
              <a:off x="3223" y="3364"/>
              <a:ext cx="2263" cy="6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1" name="Text Box 40"/>
            <p:cNvSpPr txBox="1">
              <a:spLocks noChangeArrowheads="1"/>
            </p:cNvSpPr>
            <p:nvPr/>
          </p:nvSpPr>
          <p:spPr bwMode="auto">
            <a:xfrm>
              <a:off x="5456" y="3209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996600"/>
                  </a:solidFill>
                  <a:ea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59412" name="Line 41"/>
            <p:cNvSpPr>
              <a:spLocks noChangeShapeType="1"/>
            </p:cNvSpPr>
            <p:nvPr/>
          </p:nvSpPr>
          <p:spPr bwMode="auto">
            <a:xfrm>
              <a:off x="3229" y="3094"/>
              <a:ext cx="2263" cy="6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3" name="Line 42"/>
            <p:cNvSpPr>
              <a:spLocks noChangeShapeType="1"/>
            </p:cNvSpPr>
            <p:nvPr/>
          </p:nvSpPr>
          <p:spPr bwMode="auto">
            <a:xfrm>
              <a:off x="3235" y="2836"/>
              <a:ext cx="2263" cy="6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4" name="Text Box 43"/>
            <p:cNvSpPr txBox="1">
              <a:spLocks noChangeArrowheads="1"/>
            </p:cNvSpPr>
            <p:nvPr/>
          </p:nvSpPr>
          <p:spPr bwMode="auto">
            <a:xfrm>
              <a:off x="5456" y="2951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9900CC"/>
                  </a:solidFill>
                  <a:ea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59415" name="Text Box 44"/>
            <p:cNvSpPr txBox="1">
              <a:spLocks noChangeArrowheads="1"/>
            </p:cNvSpPr>
            <p:nvPr/>
          </p:nvSpPr>
          <p:spPr bwMode="auto">
            <a:xfrm>
              <a:off x="5468" y="2687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8080"/>
                  </a:solidFill>
                  <a:ea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59416" name="Oval 45"/>
            <p:cNvSpPr>
              <a:spLocks noChangeArrowheads="1"/>
            </p:cNvSpPr>
            <p:nvPr/>
          </p:nvSpPr>
          <p:spPr bwMode="auto">
            <a:xfrm>
              <a:off x="4917" y="2584"/>
              <a:ext cx="843" cy="10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7" name="Text Box 46"/>
            <p:cNvSpPr txBox="1">
              <a:spLocks noChangeArrowheads="1"/>
            </p:cNvSpPr>
            <p:nvPr/>
          </p:nvSpPr>
          <p:spPr bwMode="auto">
            <a:xfrm>
              <a:off x="3412" y="1788"/>
              <a:ext cx="213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  <a:ea typeface="Arial" charset="0"/>
                  <a:cs typeface="Arial" charset="0"/>
                </a:rPr>
                <a:t>Energy of the particle </a:t>
              </a:r>
            </a:p>
            <a:p>
              <a:r>
                <a:rPr lang="en-US" b="1">
                  <a:solidFill>
                    <a:srgbClr val="FF0000"/>
                  </a:solidFill>
                  <a:ea typeface="Arial" charset="0"/>
                  <a:cs typeface="Arial" charset="0"/>
                </a:rPr>
                <a:t>is changing</a:t>
              </a:r>
              <a:r>
                <a:rPr lang="en-US" b="1">
                  <a:ea typeface="Arial" charset="0"/>
                  <a:cs typeface="Arial" charset="0"/>
                </a:rPr>
                <a:t> </a:t>
              </a:r>
            </a:p>
          </p:txBody>
        </p:sp>
      </p:grp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5951538" y="1789113"/>
          <a:ext cx="2295525" cy="923925"/>
        </p:xfrm>
        <a:graphic>
          <a:graphicData uri="http://schemas.openxmlformats.org/presentationml/2006/ole">
            <p:oleObj spid="_x0000_s102403" name="Equation" r:id="rId5" imgW="1105297" imgH="444897" progId="Equation.DSMT4">
              <p:embed/>
            </p:oleObj>
          </a:graphicData>
        </a:graphic>
      </p:graphicFrame>
      <p:sp>
        <p:nvSpPr>
          <p:cNvPr id="48" name="Text Box 51"/>
          <p:cNvSpPr txBox="1">
            <a:spLocks noChangeArrowheads="1"/>
          </p:cNvSpPr>
          <p:nvPr/>
        </p:nvSpPr>
        <p:spPr bwMode="auto">
          <a:xfrm>
            <a:off x="1752600" y="0"/>
            <a:ext cx="62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mic Sans MS" charset="0"/>
                <a:ea typeface="Arial" charset="0"/>
                <a:cs typeface="Arial" charset="0"/>
              </a:rPr>
              <a:t>Thinking about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 </a:t>
            </a:r>
            <a:r>
              <a:rPr lang="en-US" dirty="0" err="1" smtClean="0">
                <a:latin typeface="Calibri"/>
                <a:ea typeface="Arial" charset="0"/>
                <a:cs typeface="Calibri"/>
              </a:rPr>
              <a:t>α</a:t>
            </a:r>
            <a:r>
              <a:rPr lang="en-US" dirty="0" smtClean="0">
                <a:latin typeface="Comic Sans MS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and penetration 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Line 2"/>
          <p:cNvSpPr>
            <a:spLocks noChangeShapeType="1"/>
          </p:cNvSpPr>
          <p:nvPr/>
        </p:nvSpPr>
        <p:spPr bwMode="auto">
          <a:xfrm>
            <a:off x="336550" y="4322763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5" name="Line 3"/>
          <p:cNvSpPr>
            <a:spLocks noChangeShapeType="1"/>
          </p:cNvSpPr>
          <p:nvPr/>
        </p:nvSpPr>
        <p:spPr bwMode="auto">
          <a:xfrm flipH="1" flipV="1">
            <a:off x="227013" y="6399213"/>
            <a:ext cx="4032250" cy="17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6" name="Line 4"/>
          <p:cNvSpPr>
            <a:spLocks noChangeShapeType="1"/>
          </p:cNvSpPr>
          <p:nvPr/>
        </p:nvSpPr>
        <p:spPr bwMode="auto">
          <a:xfrm>
            <a:off x="379413" y="5180013"/>
            <a:ext cx="998537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7" name="Line 5"/>
          <p:cNvSpPr>
            <a:spLocks noChangeShapeType="1"/>
          </p:cNvSpPr>
          <p:nvPr/>
        </p:nvSpPr>
        <p:spPr bwMode="auto">
          <a:xfrm>
            <a:off x="1360488" y="5180013"/>
            <a:ext cx="0" cy="1195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8" name="Line 6"/>
          <p:cNvSpPr>
            <a:spLocks noChangeShapeType="1"/>
          </p:cNvSpPr>
          <p:nvPr/>
        </p:nvSpPr>
        <p:spPr bwMode="auto">
          <a:xfrm>
            <a:off x="1341438" y="6384925"/>
            <a:ext cx="196850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9" name="Line 7"/>
          <p:cNvSpPr>
            <a:spLocks noChangeShapeType="1"/>
          </p:cNvSpPr>
          <p:nvPr/>
        </p:nvSpPr>
        <p:spPr bwMode="auto">
          <a:xfrm>
            <a:off x="3322638" y="5210175"/>
            <a:ext cx="0" cy="1195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0" name="Line 8"/>
          <p:cNvSpPr>
            <a:spLocks noChangeShapeType="1"/>
          </p:cNvSpPr>
          <p:nvPr/>
        </p:nvSpPr>
        <p:spPr bwMode="auto">
          <a:xfrm>
            <a:off x="3330575" y="5211763"/>
            <a:ext cx="998538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1" name="Text Box 9"/>
          <p:cNvSpPr txBox="1">
            <a:spLocks noChangeArrowheads="1"/>
          </p:cNvSpPr>
          <p:nvPr/>
        </p:nvSpPr>
        <p:spPr bwMode="auto">
          <a:xfrm>
            <a:off x="0" y="3962400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V(x)</a:t>
            </a:r>
          </a:p>
        </p:txBody>
      </p:sp>
      <p:sp>
        <p:nvSpPr>
          <p:cNvPr id="61452" name="Text Box 10"/>
          <p:cNvSpPr txBox="1">
            <a:spLocks noChangeArrowheads="1"/>
          </p:cNvSpPr>
          <p:nvPr/>
        </p:nvSpPr>
        <p:spPr bwMode="auto">
          <a:xfrm>
            <a:off x="1193800" y="63976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61453" name="Text Box 11"/>
          <p:cNvSpPr txBox="1">
            <a:spLocks noChangeArrowheads="1"/>
          </p:cNvSpPr>
          <p:nvPr/>
        </p:nvSpPr>
        <p:spPr bwMode="auto">
          <a:xfrm>
            <a:off x="3138488" y="6400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L</a:t>
            </a:r>
          </a:p>
        </p:txBody>
      </p:sp>
      <p:sp>
        <p:nvSpPr>
          <p:cNvPr id="61454" name="Line 12"/>
          <p:cNvSpPr>
            <a:spLocks noChangeShapeType="1"/>
          </p:cNvSpPr>
          <p:nvPr/>
        </p:nvSpPr>
        <p:spPr bwMode="auto">
          <a:xfrm flipV="1">
            <a:off x="3319463" y="4602163"/>
            <a:ext cx="0" cy="661987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5" name="Line 13"/>
          <p:cNvSpPr>
            <a:spLocks noChangeShapeType="1"/>
          </p:cNvSpPr>
          <p:nvPr/>
        </p:nvSpPr>
        <p:spPr bwMode="auto">
          <a:xfrm>
            <a:off x="3338513" y="4592638"/>
            <a:ext cx="10160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6" name="Line 14"/>
          <p:cNvSpPr>
            <a:spLocks noChangeShapeType="1"/>
          </p:cNvSpPr>
          <p:nvPr/>
        </p:nvSpPr>
        <p:spPr bwMode="auto">
          <a:xfrm flipV="1">
            <a:off x="1363663" y="4576763"/>
            <a:ext cx="0" cy="661987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7" name="Line 15"/>
          <p:cNvSpPr>
            <a:spLocks noChangeShapeType="1"/>
          </p:cNvSpPr>
          <p:nvPr/>
        </p:nvSpPr>
        <p:spPr bwMode="auto">
          <a:xfrm>
            <a:off x="347663" y="4576763"/>
            <a:ext cx="10160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8" name="Line 16"/>
          <p:cNvSpPr>
            <a:spLocks noChangeShapeType="1"/>
          </p:cNvSpPr>
          <p:nvPr/>
        </p:nvSpPr>
        <p:spPr bwMode="auto">
          <a:xfrm flipV="1">
            <a:off x="3313113" y="3962400"/>
            <a:ext cx="0" cy="661988"/>
          </a:xfrm>
          <a:prstGeom prst="line">
            <a:avLst/>
          </a:prstGeom>
          <a:noFill/>
          <a:ln w="38100">
            <a:solidFill>
              <a:srgbClr val="0099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9" name="Line 17"/>
          <p:cNvSpPr>
            <a:spLocks noChangeShapeType="1"/>
          </p:cNvSpPr>
          <p:nvPr/>
        </p:nvSpPr>
        <p:spPr bwMode="auto">
          <a:xfrm>
            <a:off x="3332163" y="3952875"/>
            <a:ext cx="1016000" cy="0"/>
          </a:xfrm>
          <a:prstGeom prst="line">
            <a:avLst/>
          </a:prstGeom>
          <a:noFill/>
          <a:ln w="38100">
            <a:solidFill>
              <a:srgbClr val="0099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0" name="Line 18"/>
          <p:cNvSpPr>
            <a:spLocks noChangeShapeType="1"/>
          </p:cNvSpPr>
          <p:nvPr/>
        </p:nvSpPr>
        <p:spPr bwMode="auto">
          <a:xfrm flipV="1">
            <a:off x="1357313" y="3937000"/>
            <a:ext cx="0" cy="661988"/>
          </a:xfrm>
          <a:prstGeom prst="line">
            <a:avLst/>
          </a:prstGeom>
          <a:noFill/>
          <a:ln w="38100">
            <a:solidFill>
              <a:srgbClr val="0099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1" name="Line 19"/>
          <p:cNvSpPr>
            <a:spLocks noChangeShapeType="1"/>
          </p:cNvSpPr>
          <p:nvPr/>
        </p:nvSpPr>
        <p:spPr bwMode="auto">
          <a:xfrm>
            <a:off x="341313" y="3937000"/>
            <a:ext cx="1016000" cy="0"/>
          </a:xfrm>
          <a:prstGeom prst="line">
            <a:avLst/>
          </a:prstGeom>
          <a:noFill/>
          <a:ln w="38100">
            <a:solidFill>
              <a:srgbClr val="0099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2" name="Line 20"/>
          <p:cNvSpPr>
            <a:spLocks noChangeShapeType="1"/>
          </p:cNvSpPr>
          <p:nvPr/>
        </p:nvSpPr>
        <p:spPr bwMode="auto">
          <a:xfrm>
            <a:off x="509588" y="5767388"/>
            <a:ext cx="3592512" cy="95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3" name="Text Box 21"/>
          <p:cNvSpPr txBox="1">
            <a:spLocks noChangeArrowheads="1"/>
          </p:cNvSpPr>
          <p:nvPr/>
        </p:nvSpPr>
        <p:spPr bwMode="auto">
          <a:xfrm>
            <a:off x="1444625" y="5359400"/>
            <a:ext cx="1895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E (Particle’s </a:t>
            </a:r>
          </a:p>
          <a:p>
            <a:r>
              <a:rPr lang="en-US">
                <a:ea typeface="Arial" charset="0"/>
                <a:cs typeface="Arial" charset="0"/>
              </a:rPr>
              <a:t>Energy)</a:t>
            </a:r>
          </a:p>
        </p:txBody>
      </p:sp>
      <p:sp>
        <p:nvSpPr>
          <p:cNvPr id="61464" name="Line 22"/>
          <p:cNvSpPr>
            <a:spLocks noChangeShapeType="1"/>
          </p:cNvSpPr>
          <p:nvPr/>
        </p:nvSpPr>
        <p:spPr bwMode="auto">
          <a:xfrm>
            <a:off x="4848225" y="3952875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5" name="Line 23"/>
          <p:cNvSpPr>
            <a:spLocks noChangeShapeType="1"/>
          </p:cNvSpPr>
          <p:nvPr/>
        </p:nvSpPr>
        <p:spPr bwMode="auto">
          <a:xfrm flipH="1" flipV="1">
            <a:off x="4738688" y="6029325"/>
            <a:ext cx="4032250" cy="17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6" name="Line 24"/>
          <p:cNvSpPr>
            <a:spLocks noChangeShapeType="1"/>
          </p:cNvSpPr>
          <p:nvPr/>
        </p:nvSpPr>
        <p:spPr bwMode="auto">
          <a:xfrm>
            <a:off x="4910138" y="4019550"/>
            <a:ext cx="9985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7" name="Line 25"/>
          <p:cNvSpPr>
            <a:spLocks noChangeShapeType="1"/>
          </p:cNvSpPr>
          <p:nvPr/>
        </p:nvSpPr>
        <p:spPr bwMode="auto">
          <a:xfrm>
            <a:off x="5872163" y="3990975"/>
            <a:ext cx="0" cy="2014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8" name="Line 26"/>
          <p:cNvSpPr>
            <a:spLocks noChangeShapeType="1"/>
          </p:cNvSpPr>
          <p:nvPr/>
        </p:nvSpPr>
        <p:spPr bwMode="auto">
          <a:xfrm>
            <a:off x="5853113" y="6015038"/>
            <a:ext cx="196850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9" name="Line 27"/>
          <p:cNvSpPr>
            <a:spLocks noChangeShapeType="1"/>
          </p:cNvSpPr>
          <p:nvPr/>
        </p:nvSpPr>
        <p:spPr bwMode="auto">
          <a:xfrm>
            <a:off x="7834313" y="4021138"/>
            <a:ext cx="0" cy="20145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0" name="Line 28"/>
          <p:cNvSpPr>
            <a:spLocks noChangeShapeType="1"/>
          </p:cNvSpPr>
          <p:nvPr/>
        </p:nvSpPr>
        <p:spPr bwMode="auto">
          <a:xfrm>
            <a:off x="7861300" y="4051300"/>
            <a:ext cx="9985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1" name="Text Box 29"/>
          <p:cNvSpPr txBox="1">
            <a:spLocks noChangeArrowheads="1"/>
          </p:cNvSpPr>
          <p:nvPr/>
        </p:nvSpPr>
        <p:spPr bwMode="auto">
          <a:xfrm>
            <a:off x="4819650" y="3584575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V(x)</a:t>
            </a:r>
          </a:p>
        </p:txBody>
      </p:sp>
      <p:sp>
        <p:nvSpPr>
          <p:cNvPr id="61472" name="Text Box 30"/>
          <p:cNvSpPr txBox="1">
            <a:spLocks noChangeArrowheads="1"/>
          </p:cNvSpPr>
          <p:nvPr/>
        </p:nvSpPr>
        <p:spPr bwMode="auto">
          <a:xfrm>
            <a:off x="5705475" y="60277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61473" name="Text Box 31"/>
          <p:cNvSpPr txBox="1">
            <a:spLocks noChangeArrowheads="1"/>
          </p:cNvSpPr>
          <p:nvPr/>
        </p:nvSpPr>
        <p:spPr bwMode="auto">
          <a:xfrm>
            <a:off x="7659688" y="60309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L</a:t>
            </a:r>
          </a:p>
        </p:txBody>
      </p:sp>
      <p:sp>
        <p:nvSpPr>
          <p:cNvPr id="61474" name="Line 32"/>
          <p:cNvSpPr>
            <a:spLocks noChangeShapeType="1"/>
          </p:cNvSpPr>
          <p:nvPr/>
        </p:nvSpPr>
        <p:spPr bwMode="auto">
          <a:xfrm>
            <a:off x="5116513" y="5340350"/>
            <a:ext cx="3592512" cy="9525"/>
          </a:xfrm>
          <a:prstGeom prst="line">
            <a:avLst/>
          </a:prstGeom>
          <a:noFill/>
          <a:ln w="38100">
            <a:solidFill>
              <a:srgbClr val="996600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5" name="Text Box 33"/>
          <p:cNvSpPr txBox="1">
            <a:spLocks noChangeArrowheads="1"/>
          </p:cNvSpPr>
          <p:nvPr/>
        </p:nvSpPr>
        <p:spPr bwMode="auto">
          <a:xfrm>
            <a:off x="8661400" y="50942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996600"/>
                </a:solidFill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61476" name="Line 34"/>
          <p:cNvSpPr>
            <a:spLocks noChangeShapeType="1"/>
          </p:cNvSpPr>
          <p:nvPr/>
        </p:nvSpPr>
        <p:spPr bwMode="auto">
          <a:xfrm>
            <a:off x="5126038" y="4911725"/>
            <a:ext cx="3592512" cy="9525"/>
          </a:xfrm>
          <a:prstGeom prst="line">
            <a:avLst/>
          </a:prstGeom>
          <a:noFill/>
          <a:ln w="38100">
            <a:solidFill>
              <a:srgbClr val="9900CC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7" name="Line 35"/>
          <p:cNvSpPr>
            <a:spLocks noChangeShapeType="1"/>
          </p:cNvSpPr>
          <p:nvPr/>
        </p:nvSpPr>
        <p:spPr bwMode="auto">
          <a:xfrm>
            <a:off x="5135563" y="4502150"/>
            <a:ext cx="3592512" cy="9525"/>
          </a:xfrm>
          <a:prstGeom prst="line">
            <a:avLst/>
          </a:prstGeom>
          <a:noFill/>
          <a:ln w="38100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8" name="Text Box 36"/>
          <p:cNvSpPr txBox="1">
            <a:spLocks noChangeArrowheads="1"/>
          </p:cNvSpPr>
          <p:nvPr/>
        </p:nvSpPr>
        <p:spPr bwMode="auto">
          <a:xfrm>
            <a:off x="8661400" y="468471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9900CC"/>
                </a:solidFill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61479" name="Text Box 37"/>
          <p:cNvSpPr txBox="1">
            <a:spLocks noChangeArrowheads="1"/>
          </p:cNvSpPr>
          <p:nvPr/>
        </p:nvSpPr>
        <p:spPr bwMode="auto">
          <a:xfrm>
            <a:off x="8680450" y="426561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80"/>
                </a:solidFill>
                <a:ea typeface="Arial" charset="0"/>
                <a:cs typeface="Arial" charset="0"/>
              </a:rPr>
              <a:t>E</a:t>
            </a: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5943600" y="2133600"/>
          <a:ext cx="2298700" cy="646113"/>
        </p:xfrm>
        <a:graphic>
          <a:graphicData uri="http://schemas.openxmlformats.org/presentationml/2006/ole">
            <p:oleObj spid="_x0000_s104450" name="Equation" r:id="rId4" imgW="812844" imgH="228898" progId="Equation.3">
              <p:embed/>
            </p:oleObj>
          </a:graphicData>
        </a:graphic>
      </p:graphicFrame>
      <p:sp>
        <p:nvSpPr>
          <p:cNvPr id="61480" name="Oval 39"/>
          <p:cNvSpPr>
            <a:spLocks noChangeArrowheads="1"/>
          </p:cNvSpPr>
          <p:nvPr/>
        </p:nvSpPr>
        <p:spPr bwMode="auto">
          <a:xfrm>
            <a:off x="3317875" y="5305425"/>
            <a:ext cx="1163638" cy="830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1" name="Oval 40"/>
          <p:cNvSpPr>
            <a:spLocks noChangeArrowheads="1"/>
          </p:cNvSpPr>
          <p:nvPr/>
        </p:nvSpPr>
        <p:spPr bwMode="auto">
          <a:xfrm>
            <a:off x="7805738" y="4102100"/>
            <a:ext cx="1338262" cy="16684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2" name="Text Box 41"/>
          <p:cNvSpPr txBox="1">
            <a:spLocks noChangeArrowheads="1"/>
          </p:cNvSpPr>
          <p:nvPr/>
        </p:nvSpPr>
        <p:spPr bwMode="auto">
          <a:xfrm>
            <a:off x="0" y="2085975"/>
            <a:ext cx="4581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CQ: Which cases correspond to</a:t>
            </a:r>
          </a:p>
          <a:p>
            <a:r>
              <a:rPr lang="en-US">
                <a:ea typeface="Arial" charset="0"/>
                <a:cs typeface="Arial" charset="0"/>
              </a:rPr>
              <a:t>the smallest penetration?</a:t>
            </a:r>
          </a:p>
        </p:txBody>
      </p:sp>
      <p:sp>
        <p:nvSpPr>
          <p:cNvPr id="61483" name="Text Box 42"/>
          <p:cNvSpPr txBox="1">
            <a:spLocks noChangeArrowheads="1"/>
          </p:cNvSpPr>
          <p:nvPr/>
        </p:nvSpPr>
        <p:spPr bwMode="auto">
          <a:xfrm>
            <a:off x="3451225" y="352901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CC3300"/>
                </a:solidFill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61484" name="Text Box 43"/>
          <p:cNvSpPr txBox="1">
            <a:spLocks noChangeArrowheads="1"/>
          </p:cNvSpPr>
          <p:nvPr/>
        </p:nvSpPr>
        <p:spPr bwMode="auto">
          <a:xfrm>
            <a:off x="3678238" y="35226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61485" name="Text Box 44"/>
          <p:cNvSpPr txBox="1">
            <a:spLocks noChangeArrowheads="1"/>
          </p:cNvSpPr>
          <p:nvPr/>
        </p:nvSpPr>
        <p:spPr bwMode="auto">
          <a:xfrm>
            <a:off x="3467100" y="47847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8080"/>
                </a:solidFill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61486" name="Text Box 45"/>
          <p:cNvSpPr txBox="1">
            <a:spLocks noChangeArrowheads="1"/>
          </p:cNvSpPr>
          <p:nvPr/>
        </p:nvSpPr>
        <p:spPr bwMode="auto">
          <a:xfrm>
            <a:off x="3713163" y="47974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folHlink"/>
                </a:solidFill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61487" name="Text Box 46"/>
          <p:cNvSpPr txBox="1">
            <a:spLocks noChangeArrowheads="1"/>
          </p:cNvSpPr>
          <p:nvPr/>
        </p:nvSpPr>
        <p:spPr bwMode="auto">
          <a:xfrm>
            <a:off x="8034338" y="41259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CC3300"/>
                </a:solidFill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61488" name="Text Box 47"/>
          <p:cNvSpPr txBox="1">
            <a:spLocks noChangeArrowheads="1"/>
          </p:cNvSpPr>
          <p:nvPr/>
        </p:nvSpPr>
        <p:spPr bwMode="auto">
          <a:xfrm>
            <a:off x="8013700" y="49688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8080"/>
                </a:solidFill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61489" name="Text Box 48"/>
          <p:cNvSpPr txBox="1">
            <a:spLocks noChangeArrowheads="1"/>
          </p:cNvSpPr>
          <p:nvPr/>
        </p:nvSpPr>
        <p:spPr bwMode="auto">
          <a:xfrm>
            <a:off x="8237538" y="49657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61490" name="Text Box 49"/>
          <p:cNvSpPr txBox="1">
            <a:spLocks noChangeArrowheads="1"/>
          </p:cNvSpPr>
          <p:nvPr/>
        </p:nvSpPr>
        <p:spPr bwMode="auto">
          <a:xfrm>
            <a:off x="8262938" y="413067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folHlink"/>
                </a:solidFill>
                <a:ea typeface="Arial" charset="0"/>
                <a:cs typeface="Arial" charset="0"/>
              </a:rPr>
              <a:t>D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5878513" y="2786063"/>
          <a:ext cx="2295525" cy="923925"/>
        </p:xfrm>
        <a:graphic>
          <a:graphicData uri="http://schemas.openxmlformats.org/presentationml/2006/ole">
            <p:oleObj spid="_x0000_s104451" name="Equation" r:id="rId5" imgW="1105297" imgH="444897" progId="Equation.DSMT4">
              <p:embed/>
            </p:oleObj>
          </a:graphicData>
        </a:graphic>
      </p:graphicFrame>
      <p:sp>
        <p:nvSpPr>
          <p:cNvPr id="61491" name="Text Box 51"/>
          <p:cNvSpPr txBox="1">
            <a:spLocks noChangeArrowheads="1"/>
          </p:cNvSpPr>
          <p:nvPr/>
        </p:nvSpPr>
        <p:spPr bwMode="auto">
          <a:xfrm>
            <a:off x="1752600" y="0"/>
            <a:ext cx="62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mic Sans MS" charset="0"/>
                <a:ea typeface="Arial" charset="0"/>
                <a:cs typeface="Arial" charset="0"/>
              </a:rPr>
              <a:t>Thinking about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 </a:t>
            </a:r>
            <a:r>
              <a:rPr lang="en-US" dirty="0" err="1" smtClean="0">
                <a:latin typeface="Calibri"/>
                <a:ea typeface="Arial" charset="0"/>
                <a:cs typeface="Calibri"/>
              </a:rPr>
              <a:t>α</a:t>
            </a:r>
            <a:r>
              <a:rPr lang="en-US" dirty="0" smtClean="0">
                <a:latin typeface="Comic Sans MS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and penetration distance</a:t>
            </a:r>
          </a:p>
        </p:txBody>
      </p:sp>
      <p:sp>
        <p:nvSpPr>
          <p:cNvPr id="61492" name="Text Box 52"/>
          <p:cNvSpPr txBox="1">
            <a:spLocks noChangeArrowheads="1"/>
          </p:cNvSpPr>
          <p:nvPr/>
        </p:nvSpPr>
        <p:spPr bwMode="auto">
          <a:xfrm>
            <a:off x="0" y="533400"/>
            <a:ext cx="8937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ea typeface="Arial" charset="0"/>
                <a:cs typeface="Arial" charset="0"/>
              </a:rPr>
              <a:t>Under what circumstances would you have a largest penetration? </a:t>
            </a:r>
          </a:p>
          <a:p>
            <a:r>
              <a:rPr lang="en-US">
                <a:ea typeface="Arial" charset="0"/>
                <a:cs typeface="Arial" charset="0"/>
              </a:rPr>
              <a:t>Order each of the following case from smallest to largest. </a:t>
            </a:r>
          </a:p>
          <a:p>
            <a:endParaRPr lang="en-US"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2"/>
          <p:cNvSpPr txBox="1">
            <a:spLocks noChangeArrowheads="1"/>
          </p:cNvSpPr>
          <p:nvPr/>
        </p:nvSpPr>
        <p:spPr bwMode="auto">
          <a:xfrm>
            <a:off x="1884363" y="0"/>
            <a:ext cx="51111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mic Sans MS" charset="0"/>
                <a:ea typeface="Arial" charset="0"/>
                <a:cs typeface="Arial" charset="0"/>
              </a:rPr>
              <a:t>Thinking more about what</a:t>
            </a:r>
            <a:r>
              <a:rPr lang="en-US" dirty="0" smtClean="0">
                <a:latin typeface="Comic Sans MS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Calibri"/>
                <a:ea typeface="Arial" charset="0"/>
                <a:cs typeface="Calibri"/>
              </a:rPr>
              <a:t>α</a:t>
            </a:r>
            <a:r>
              <a:rPr lang="en-US" dirty="0" smtClean="0">
                <a:latin typeface="Comic Sans MS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means</a:t>
            </a:r>
          </a:p>
        </p:txBody>
      </p:sp>
      <p:sp>
        <p:nvSpPr>
          <p:cNvPr id="63493" name="Line 3"/>
          <p:cNvSpPr>
            <a:spLocks noChangeShapeType="1"/>
          </p:cNvSpPr>
          <p:nvPr/>
        </p:nvSpPr>
        <p:spPr bwMode="auto">
          <a:xfrm>
            <a:off x="336550" y="4322763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4" name="Line 4"/>
          <p:cNvSpPr>
            <a:spLocks noChangeShapeType="1"/>
          </p:cNvSpPr>
          <p:nvPr/>
        </p:nvSpPr>
        <p:spPr bwMode="auto">
          <a:xfrm flipH="1" flipV="1">
            <a:off x="227013" y="6399213"/>
            <a:ext cx="4032250" cy="17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5" name="Line 5"/>
          <p:cNvSpPr>
            <a:spLocks noChangeShapeType="1"/>
          </p:cNvSpPr>
          <p:nvPr/>
        </p:nvSpPr>
        <p:spPr bwMode="auto">
          <a:xfrm>
            <a:off x="379413" y="5180013"/>
            <a:ext cx="998537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6" name="Line 6"/>
          <p:cNvSpPr>
            <a:spLocks noChangeShapeType="1"/>
          </p:cNvSpPr>
          <p:nvPr/>
        </p:nvSpPr>
        <p:spPr bwMode="auto">
          <a:xfrm>
            <a:off x="1360488" y="5180013"/>
            <a:ext cx="0" cy="1195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7" name="Line 7"/>
          <p:cNvSpPr>
            <a:spLocks noChangeShapeType="1"/>
          </p:cNvSpPr>
          <p:nvPr/>
        </p:nvSpPr>
        <p:spPr bwMode="auto">
          <a:xfrm>
            <a:off x="1341438" y="6384925"/>
            <a:ext cx="196850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8" name="Line 8"/>
          <p:cNvSpPr>
            <a:spLocks noChangeShapeType="1"/>
          </p:cNvSpPr>
          <p:nvPr/>
        </p:nvSpPr>
        <p:spPr bwMode="auto">
          <a:xfrm>
            <a:off x="3322638" y="5210175"/>
            <a:ext cx="0" cy="1195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9" name="Line 9"/>
          <p:cNvSpPr>
            <a:spLocks noChangeShapeType="1"/>
          </p:cNvSpPr>
          <p:nvPr/>
        </p:nvSpPr>
        <p:spPr bwMode="auto">
          <a:xfrm>
            <a:off x="3330575" y="5211763"/>
            <a:ext cx="998538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0" name="Text Box 10"/>
          <p:cNvSpPr txBox="1">
            <a:spLocks noChangeArrowheads="1"/>
          </p:cNvSpPr>
          <p:nvPr/>
        </p:nvSpPr>
        <p:spPr bwMode="auto">
          <a:xfrm>
            <a:off x="0" y="3962400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V(x)</a:t>
            </a:r>
          </a:p>
        </p:txBody>
      </p:sp>
      <p:sp>
        <p:nvSpPr>
          <p:cNvPr id="63501" name="Text Box 11"/>
          <p:cNvSpPr txBox="1">
            <a:spLocks noChangeArrowheads="1"/>
          </p:cNvSpPr>
          <p:nvPr/>
        </p:nvSpPr>
        <p:spPr bwMode="auto">
          <a:xfrm>
            <a:off x="1193800" y="63976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63502" name="Text Box 12"/>
          <p:cNvSpPr txBox="1">
            <a:spLocks noChangeArrowheads="1"/>
          </p:cNvSpPr>
          <p:nvPr/>
        </p:nvSpPr>
        <p:spPr bwMode="auto">
          <a:xfrm>
            <a:off x="3138488" y="6400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L</a:t>
            </a:r>
          </a:p>
        </p:txBody>
      </p:sp>
      <p:sp>
        <p:nvSpPr>
          <p:cNvPr id="63503" name="Line 13"/>
          <p:cNvSpPr>
            <a:spLocks noChangeShapeType="1"/>
          </p:cNvSpPr>
          <p:nvPr/>
        </p:nvSpPr>
        <p:spPr bwMode="auto">
          <a:xfrm flipV="1">
            <a:off x="3319463" y="4602163"/>
            <a:ext cx="0" cy="661987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4" name="Line 14"/>
          <p:cNvSpPr>
            <a:spLocks noChangeShapeType="1"/>
          </p:cNvSpPr>
          <p:nvPr/>
        </p:nvSpPr>
        <p:spPr bwMode="auto">
          <a:xfrm>
            <a:off x="3338513" y="4592638"/>
            <a:ext cx="10160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5" name="Line 15"/>
          <p:cNvSpPr>
            <a:spLocks noChangeShapeType="1"/>
          </p:cNvSpPr>
          <p:nvPr/>
        </p:nvSpPr>
        <p:spPr bwMode="auto">
          <a:xfrm flipV="1">
            <a:off x="1363663" y="4576763"/>
            <a:ext cx="0" cy="661987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6" name="Line 16"/>
          <p:cNvSpPr>
            <a:spLocks noChangeShapeType="1"/>
          </p:cNvSpPr>
          <p:nvPr/>
        </p:nvSpPr>
        <p:spPr bwMode="auto">
          <a:xfrm>
            <a:off x="347663" y="4576763"/>
            <a:ext cx="10160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7" name="Line 17"/>
          <p:cNvSpPr>
            <a:spLocks noChangeShapeType="1"/>
          </p:cNvSpPr>
          <p:nvPr/>
        </p:nvSpPr>
        <p:spPr bwMode="auto">
          <a:xfrm flipV="1">
            <a:off x="3313113" y="3962400"/>
            <a:ext cx="0" cy="661988"/>
          </a:xfrm>
          <a:prstGeom prst="line">
            <a:avLst/>
          </a:prstGeom>
          <a:noFill/>
          <a:ln w="38100">
            <a:solidFill>
              <a:srgbClr val="0099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8" name="Line 18"/>
          <p:cNvSpPr>
            <a:spLocks noChangeShapeType="1"/>
          </p:cNvSpPr>
          <p:nvPr/>
        </p:nvSpPr>
        <p:spPr bwMode="auto">
          <a:xfrm>
            <a:off x="3332163" y="3952875"/>
            <a:ext cx="1016000" cy="0"/>
          </a:xfrm>
          <a:prstGeom prst="line">
            <a:avLst/>
          </a:prstGeom>
          <a:noFill/>
          <a:ln w="38100">
            <a:solidFill>
              <a:srgbClr val="0099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9" name="Line 19"/>
          <p:cNvSpPr>
            <a:spLocks noChangeShapeType="1"/>
          </p:cNvSpPr>
          <p:nvPr/>
        </p:nvSpPr>
        <p:spPr bwMode="auto">
          <a:xfrm flipV="1">
            <a:off x="1357313" y="3937000"/>
            <a:ext cx="0" cy="661988"/>
          </a:xfrm>
          <a:prstGeom prst="line">
            <a:avLst/>
          </a:prstGeom>
          <a:noFill/>
          <a:ln w="38100">
            <a:solidFill>
              <a:srgbClr val="0099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0" name="Line 20"/>
          <p:cNvSpPr>
            <a:spLocks noChangeShapeType="1"/>
          </p:cNvSpPr>
          <p:nvPr/>
        </p:nvSpPr>
        <p:spPr bwMode="auto">
          <a:xfrm>
            <a:off x="341313" y="3937000"/>
            <a:ext cx="1016000" cy="0"/>
          </a:xfrm>
          <a:prstGeom prst="line">
            <a:avLst/>
          </a:prstGeom>
          <a:noFill/>
          <a:ln w="38100">
            <a:solidFill>
              <a:srgbClr val="0099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1" name="Line 21"/>
          <p:cNvSpPr>
            <a:spLocks noChangeShapeType="1"/>
          </p:cNvSpPr>
          <p:nvPr/>
        </p:nvSpPr>
        <p:spPr bwMode="auto">
          <a:xfrm>
            <a:off x="509588" y="5767388"/>
            <a:ext cx="3592512" cy="95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2" name="Text Box 22"/>
          <p:cNvSpPr txBox="1">
            <a:spLocks noChangeArrowheads="1"/>
          </p:cNvSpPr>
          <p:nvPr/>
        </p:nvSpPr>
        <p:spPr bwMode="auto">
          <a:xfrm>
            <a:off x="1444625" y="5359400"/>
            <a:ext cx="1895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E (Particle’s </a:t>
            </a:r>
          </a:p>
          <a:p>
            <a:r>
              <a:rPr lang="en-US">
                <a:ea typeface="Arial" charset="0"/>
                <a:cs typeface="Arial" charset="0"/>
              </a:rPr>
              <a:t>Energy)</a:t>
            </a:r>
          </a:p>
        </p:txBody>
      </p:sp>
      <p:sp>
        <p:nvSpPr>
          <p:cNvPr id="63513" name="Line 23"/>
          <p:cNvSpPr>
            <a:spLocks noChangeShapeType="1"/>
          </p:cNvSpPr>
          <p:nvPr/>
        </p:nvSpPr>
        <p:spPr bwMode="auto">
          <a:xfrm>
            <a:off x="4848225" y="3952875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4" name="Line 24"/>
          <p:cNvSpPr>
            <a:spLocks noChangeShapeType="1"/>
          </p:cNvSpPr>
          <p:nvPr/>
        </p:nvSpPr>
        <p:spPr bwMode="auto">
          <a:xfrm flipH="1" flipV="1">
            <a:off x="4738688" y="6029325"/>
            <a:ext cx="4032250" cy="17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5" name="Line 25"/>
          <p:cNvSpPr>
            <a:spLocks noChangeShapeType="1"/>
          </p:cNvSpPr>
          <p:nvPr/>
        </p:nvSpPr>
        <p:spPr bwMode="auto">
          <a:xfrm>
            <a:off x="4910138" y="4019550"/>
            <a:ext cx="9985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6" name="Line 26"/>
          <p:cNvSpPr>
            <a:spLocks noChangeShapeType="1"/>
          </p:cNvSpPr>
          <p:nvPr/>
        </p:nvSpPr>
        <p:spPr bwMode="auto">
          <a:xfrm>
            <a:off x="5872163" y="3990975"/>
            <a:ext cx="0" cy="2014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7" name="Line 27"/>
          <p:cNvSpPr>
            <a:spLocks noChangeShapeType="1"/>
          </p:cNvSpPr>
          <p:nvPr/>
        </p:nvSpPr>
        <p:spPr bwMode="auto">
          <a:xfrm>
            <a:off x="5853113" y="6015038"/>
            <a:ext cx="196850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8" name="Line 28"/>
          <p:cNvSpPr>
            <a:spLocks noChangeShapeType="1"/>
          </p:cNvSpPr>
          <p:nvPr/>
        </p:nvSpPr>
        <p:spPr bwMode="auto">
          <a:xfrm>
            <a:off x="7834313" y="4021138"/>
            <a:ext cx="0" cy="20145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9" name="Line 29"/>
          <p:cNvSpPr>
            <a:spLocks noChangeShapeType="1"/>
          </p:cNvSpPr>
          <p:nvPr/>
        </p:nvSpPr>
        <p:spPr bwMode="auto">
          <a:xfrm>
            <a:off x="7861300" y="4051300"/>
            <a:ext cx="9985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20" name="Text Box 30"/>
          <p:cNvSpPr txBox="1">
            <a:spLocks noChangeArrowheads="1"/>
          </p:cNvSpPr>
          <p:nvPr/>
        </p:nvSpPr>
        <p:spPr bwMode="auto">
          <a:xfrm>
            <a:off x="4819650" y="3584575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V(x)</a:t>
            </a:r>
          </a:p>
        </p:txBody>
      </p:sp>
      <p:sp>
        <p:nvSpPr>
          <p:cNvPr id="63521" name="Text Box 31"/>
          <p:cNvSpPr txBox="1">
            <a:spLocks noChangeArrowheads="1"/>
          </p:cNvSpPr>
          <p:nvPr/>
        </p:nvSpPr>
        <p:spPr bwMode="auto">
          <a:xfrm>
            <a:off x="5705475" y="60277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63522" name="Text Box 32"/>
          <p:cNvSpPr txBox="1">
            <a:spLocks noChangeArrowheads="1"/>
          </p:cNvSpPr>
          <p:nvPr/>
        </p:nvSpPr>
        <p:spPr bwMode="auto">
          <a:xfrm>
            <a:off x="7659688" y="60309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L</a:t>
            </a:r>
          </a:p>
        </p:txBody>
      </p:sp>
      <p:sp>
        <p:nvSpPr>
          <p:cNvPr id="63523" name="Line 33"/>
          <p:cNvSpPr>
            <a:spLocks noChangeShapeType="1"/>
          </p:cNvSpPr>
          <p:nvPr/>
        </p:nvSpPr>
        <p:spPr bwMode="auto">
          <a:xfrm>
            <a:off x="5116513" y="5340350"/>
            <a:ext cx="3592512" cy="9525"/>
          </a:xfrm>
          <a:prstGeom prst="line">
            <a:avLst/>
          </a:prstGeom>
          <a:noFill/>
          <a:ln w="38100">
            <a:solidFill>
              <a:srgbClr val="996600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24" name="Text Box 34"/>
          <p:cNvSpPr txBox="1">
            <a:spLocks noChangeArrowheads="1"/>
          </p:cNvSpPr>
          <p:nvPr/>
        </p:nvSpPr>
        <p:spPr bwMode="auto">
          <a:xfrm>
            <a:off x="8661400" y="50942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996600"/>
                </a:solidFill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63525" name="Line 35"/>
          <p:cNvSpPr>
            <a:spLocks noChangeShapeType="1"/>
          </p:cNvSpPr>
          <p:nvPr/>
        </p:nvSpPr>
        <p:spPr bwMode="auto">
          <a:xfrm>
            <a:off x="5126038" y="4911725"/>
            <a:ext cx="3592512" cy="9525"/>
          </a:xfrm>
          <a:prstGeom prst="line">
            <a:avLst/>
          </a:prstGeom>
          <a:noFill/>
          <a:ln w="38100">
            <a:solidFill>
              <a:srgbClr val="9900CC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26" name="Line 36"/>
          <p:cNvSpPr>
            <a:spLocks noChangeShapeType="1"/>
          </p:cNvSpPr>
          <p:nvPr/>
        </p:nvSpPr>
        <p:spPr bwMode="auto">
          <a:xfrm>
            <a:off x="5135563" y="4502150"/>
            <a:ext cx="3592512" cy="9525"/>
          </a:xfrm>
          <a:prstGeom prst="line">
            <a:avLst/>
          </a:prstGeom>
          <a:noFill/>
          <a:ln w="38100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27" name="Text Box 37"/>
          <p:cNvSpPr txBox="1">
            <a:spLocks noChangeArrowheads="1"/>
          </p:cNvSpPr>
          <p:nvPr/>
        </p:nvSpPr>
        <p:spPr bwMode="auto">
          <a:xfrm>
            <a:off x="8661400" y="468471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9900CC"/>
                </a:solidFill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63528" name="Text Box 38"/>
          <p:cNvSpPr txBox="1">
            <a:spLocks noChangeArrowheads="1"/>
          </p:cNvSpPr>
          <p:nvPr/>
        </p:nvSpPr>
        <p:spPr bwMode="auto">
          <a:xfrm>
            <a:off x="8680450" y="426561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80"/>
                </a:solidFill>
                <a:ea typeface="Arial" charset="0"/>
                <a:cs typeface="Arial" charset="0"/>
              </a:rPr>
              <a:t>E</a:t>
            </a: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6605588" y="2139950"/>
          <a:ext cx="2298700" cy="646113"/>
        </p:xfrm>
        <a:graphic>
          <a:graphicData uri="http://schemas.openxmlformats.org/presentationml/2006/ole">
            <p:oleObj spid="_x0000_s106498" name="Equation" r:id="rId4" imgW="812844" imgH="228898" progId="Equation.3">
              <p:embed/>
            </p:oleObj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6346825" y="1346200"/>
          <a:ext cx="2295525" cy="923925"/>
        </p:xfrm>
        <a:graphic>
          <a:graphicData uri="http://schemas.openxmlformats.org/presentationml/2006/ole">
            <p:oleObj spid="_x0000_s106499" name="Equation" r:id="rId5" imgW="1105297" imgH="444897" progId="Equation.DSMT4">
              <p:embed/>
            </p:oleObj>
          </a:graphicData>
        </a:graphic>
      </p:graphicFrame>
      <p:sp>
        <p:nvSpPr>
          <p:cNvPr id="63529" name="Oval 41"/>
          <p:cNvSpPr>
            <a:spLocks noChangeArrowheads="1"/>
          </p:cNvSpPr>
          <p:nvPr/>
        </p:nvSpPr>
        <p:spPr bwMode="auto">
          <a:xfrm>
            <a:off x="3317875" y="5305425"/>
            <a:ext cx="1163638" cy="830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30" name="Oval 42"/>
          <p:cNvSpPr>
            <a:spLocks noChangeArrowheads="1"/>
          </p:cNvSpPr>
          <p:nvPr/>
        </p:nvSpPr>
        <p:spPr bwMode="auto">
          <a:xfrm>
            <a:off x="7805738" y="4102100"/>
            <a:ext cx="1338262" cy="16684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31" name="Text Box 43"/>
          <p:cNvSpPr txBox="1">
            <a:spLocks noChangeArrowheads="1"/>
          </p:cNvSpPr>
          <p:nvPr/>
        </p:nvSpPr>
        <p:spPr bwMode="auto">
          <a:xfrm>
            <a:off x="0" y="714375"/>
            <a:ext cx="4581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CQ: Which cases correspond </a:t>
            </a:r>
            <a:r>
              <a:rPr lang="en-US"/>
              <a:t>to</a:t>
            </a:r>
          </a:p>
          <a:p>
            <a:r>
              <a:rPr lang="en-US"/>
              <a:t>the smallest penetration</a:t>
            </a:r>
            <a:r>
              <a:rPr lang="en-US">
                <a:ea typeface="Arial" charset="0"/>
                <a:cs typeface="Arial" charset="0"/>
              </a:rPr>
              <a:t>?</a:t>
            </a:r>
          </a:p>
        </p:txBody>
      </p:sp>
      <p:sp>
        <p:nvSpPr>
          <p:cNvPr id="63532" name="Text Box 44"/>
          <p:cNvSpPr txBox="1">
            <a:spLocks noChangeArrowheads="1"/>
          </p:cNvSpPr>
          <p:nvPr/>
        </p:nvSpPr>
        <p:spPr bwMode="auto">
          <a:xfrm>
            <a:off x="3678238" y="35226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63533" name="Text Box 45"/>
          <p:cNvSpPr txBox="1">
            <a:spLocks noChangeArrowheads="1"/>
          </p:cNvSpPr>
          <p:nvPr/>
        </p:nvSpPr>
        <p:spPr bwMode="auto">
          <a:xfrm>
            <a:off x="8237538" y="49657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63534" name="Line 46"/>
          <p:cNvSpPr>
            <a:spLocks noChangeShapeType="1"/>
          </p:cNvSpPr>
          <p:nvPr/>
        </p:nvSpPr>
        <p:spPr bwMode="auto">
          <a:xfrm flipH="1" flipV="1">
            <a:off x="3408363" y="2478088"/>
            <a:ext cx="1960562" cy="19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35" name="Freeform 47"/>
          <p:cNvSpPr>
            <a:spLocks/>
          </p:cNvSpPr>
          <p:nvPr/>
        </p:nvSpPr>
        <p:spPr bwMode="auto">
          <a:xfrm>
            <a:off x="3578225" y="1631950"/>
            <a:ext cx="1651000" cy="831850"/>
          </a:xfrm>
          <a:custGeom>
            <a:avLst/>
            <a:gdLst>
              <a:gd name="T0" fmla="*/ 0 w 2045"/>
              <a:gd name="T1" fmla="*/ 0 h 741"/>
              <a:gd name="T2" fmla="*/ 417 w 2045"/>
              <a:gd name="T3" fmla="*/ 435 h 741"/>
              <a:gd name="T4" fmla="*/ 1046 w 2045"/>
              <a:gd name="T5" fmla="*/ 676 h 741"/>
              <a:gd name="T6" fmla="*/ 2045 w 2045"/>
              <a:gd name="T7" fmla="*/ 741 h 741"/>
              <a:gd name="T8" fmla="*/ 0 60000 65536"/>
              <a:gd name="T9" fmla="*/ 0 60000 65536"/>
              <a:gd name="T10" fmla="*/ 0 60000 65536"/>
              <a:gd name="T11" fmla="*/ 0 60000 65536"/>
              <a:gd name="T12" fmla="*/ 0 w 2045"/>
              <a:gd name="T13" fmla="*/ 0 h 741"/>
              <a:gd name="T14" fmla="*/ 2045 w 2045"/>
              <a:gd name="T15" fmla="*/ 741 h 7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45" h="741">
                <a:moveTo>
                  <a:pt x="0" y="0"/>
                </a:moveTo>
                <a:cubicBezTo>
                  <a:pt x="70" y="72"/>
                  <a:pt x="243" y="322"/>
                  <a:pt x="417" y="435"/>
                </a:cubicBezTo>
                <a:cubicBezTo>
                  <a:pt x="591" y="548"/>
                  <a:pt x="775" y="625"/>
                  <a:pt x="1046" y="676"/>
                </a:cubicBezTo>
                <a:cubicBezTo>
                  <a:pt x="1317" y="727"/>
                  <a:pt x="1837" y="728"/>
                  <a:pt x="2045" y="741"/>
                </a:cubicBezTo>
              </a:path>
            </a:pathLst>
          </a:cu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36" name="Freeform 48"/>
          <p:cNvSpPr>
            <a:spLocks/>
          </p:cNvSpPr>
          <p:nvPr/>
        </p:nvSpPr>
        <p:spPr bwMode="auto">
          <a:xfrm>
            <a:off x="3568700" y="1627188"/>
            <a:ext cx="1338263" cy="850900"/>
          </a:xfrm>
          <a:custGeom>
            <a:avLst/>
            <a:gdLst>
              <a:gd name="T0" fmla="*/ 0 w 1658"/>
              <a:gd name="T1" fmla="*/ 0 h 760"/>
              <a:gd name="T2" fmla="*/ 412 w 1658"/>
              <a:gd name="T3" fmla="*/ 534 h 760"/>
              <a:gd name="T4" fmla="*/ 929 w 1658"/>
              <a:gd name="T5" fmla="*/ 723 h 760"/>
              <a:gd name="T6" fmla="*/ 1658 w 1658"/>
              <a:gd name="T7" fmla="*/ 758 h 760"/>
              <a:gd name="T8" fmla="*/ 0 60000 65536"/>
              <a:gd name="T9" fmla="*/ 0 60000 65536"/>
              <a:gd name="T10" fmla="*/ 0 60000 65536"/>
              <a:gd name="T11" fmla="*/ 0 60000 65536"/>
              <a:gd name="T12" fmla="*/ 0 w 1658"/>
              <a:gd name="T13" fmla="*/ 0 h 760"/>
              <a:gd name="T14" fmla="*/ 1658 w 1658"/>
              <a:gd name="T15" fmla="*/ 760 h 7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58" h="760">
                <a:moveTo>
                  <a:pt x="0" y="0"/>
                </a:moveTo>
                <a:cubicBezTo>
                  <a:pt x="69" y="85"/>
                  <a:pt x="257" y="414"/>
                  <a:pt x="412" y="534"/>
                </a:cubicBezTo>
                <a:cubicBezTo>
                  <a:pt x="567" y="654"/>
                  <a:pt x="721" y="686"/>
                  <a:pt x="929" y="723"/>
                </a:cubicBezTo>
                <a:cubicBezTo>
                  <a:pt x="1137" y="760"/>
                  <a:pt x="1506" y="751"/>
                  <a:pt x="1658" y="758"/>
                </a:cubicBezTo>
              </a:path>
            </a:pathLst>
          </a:cu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37" name="Freeform 49"/>
          <p:cNvSpPr>
            <a:spLocks/>
          </p:cNvSpPr>
          <p:nvPr/>
        </p:nvSpPr>
        <p:spPr bwMode="auto">
          <a:xfrm>
            <a:off x="3568700" y="1631950"/>
            <a:ext cx="963613" cy="850900"/>
          </a:xfrm>
          <a:custGeom>
            <a:avLst/>
            <a:gdLst>
              <a:gd name="T0" fmla="*/ 0 w 1193"/>
              <a:gd name="T1" fmla="*/ 0 h 759"/>
              <a:gd name="T2" fmla="*/ 306 w 1193"/>
              <a:gd name="T3" fmla="*/ 553 h 759"/>
              <a:gd name="T4" fmla="*/ 700 w 1193"/>
              <a:gd name="T5" fmla="*/ 723 h 759"/>
              <a:gd name="T6" fmla="*/ 1193 w 1193"/>
              <a:gd name="T7" fmla="*/ 759 h 759"/>
              <a:gd name="T8" fmla="*/ 0 60000 65536"/>
              <a:gd name="T9" fmla="*/ 0 60000 65536"/>
              <a:gd name="T10" fmla="*/ 0 60000 65536"/>
              <a:gd name="T11" fmla="*/ 0 60000 65536"/>
              <a:gd name="T12" fmla="*/ 0 w 1193"/>
              <a:gd name="T13" fmla="*/ 0 h 759"/>
              <a:gd name="T14" fmla="*/ 1193 w 1193"/>
              <a:gd name="T15" fmla="*/ 759 h 7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93" h="759">
                <a:moveTo>
                  <a:pt x="0" y="0"/>
                </a:moveTo>
                <a:cubicBezTo>
                  <a:pt x="51" y="91"/>
                  <a:pt x="189" y="432"/>
                  <a:pt x="306" y="553"/>
                </a:cubicBezTo>
                <a:cubicBezTo>
                  <a:pt x="423" y="674"/>
                  <a:pt x="552" y="689"/>
                  <a:pt x="700" y="723"/>
                </a:cubicBezTo>
                <a:cubicBezTo>
                  <a:pt x="848" y="757"/>
                  <a:pt x="1090" y="752"/>
                  <a:pt x="1193" y="759"/>
                </a:cubicBezTo>
              </a:path>
            </a:pathLst>
          </a:cu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38" name="Text Box 50"/>
          <p:cNvSpPr txBox="1">
            <a:spLocks noChangeArrowheads="1"/>
          </p:cNvSpPr>
          <p:nvPr/>
        </p:nvSpPr>
        <p:spPr bwMode="auto">
          <a:xfrm>
            <a:off x="3554413" y="1289050"/>
            <a:ext cx="17782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Symbol" charset="2"/>
                <a:ea typeface="Arial" charset="0"/>
                <a:cs typeface="Arial" charset="0"/>
              </a:rPr>
              <a:t>ψ(</a:t>
            </a:r>
            <a:r>
              <a:rPr lang="en-US" dirty="0" err="1">
                <a:ea typeface="Arial" charset="0"/>
                <a:cs typeface="Arial" charset="0"/>
              </a:rPr>
              <a:t>x</a:t>
            </a:r>
            <a:r>
              <a:rPr lang="en-US" dirty="0">
                <a:latin typeface="Symbol" charset="2"/>
                <a:ea typeface="Arial" charset="0"/>
                <a:cs typeface="Arial" charset="0"/>
              </a:rPr>
              <a:t>)</a:t>
            </a:r>
            <a:r>
              <a:rPr lang="en-US" dirty="0">
                <a:ea typeface="Arial" charset="0"/>
                <a:cs typeface="Arial" charset="0"/>
              </a:rPr>
              <a:t> for x&gt;</a:t>
            </a:r>
            <a:r>
              <a:rPr lang="en-US" dirty="0" err="1">
                <a:ea typeface="Arial" charset="0"/>
                <a:cs typeface="Arial" charset="0"/>
              </a:rPr>
              <a:t>L</a:t>
            </a:r>
            <a:endParaRPr lang="en-US" dirty="0">
              <a:ea typeface="Arial" charset="0"/>
              <a:cs typeface="Arial" charset="0"/>
            </a:endParaRPr>
          </a:p>
        </p:txBody>
      </p:sp>
      <p:sp>
        <p:nvSpPr>
          <p:cNvPr id="63539" name="Line 51"/>
          <p:cNvSpPr>
            <a:spLocks noChangeShapeType="1"/>
          </p:cNvSpPr>
          <p:nvPr/>
        </p:nvSpPr>
        <p:spPr bwMode="auto">
          <a:xfrm>
            <a:off x="3578225" y="2436813"/>
            <a:ext cx="0" cy="12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40" name="Text Box 52"/>
          <p:cNvSpPr txBox="1">
            <a:spLocks noChangeArrowheads="1"/>
          </p:cNvSpPr>
          <p:nvPr/>
        </p:nvSpPr>
        <p:spPr bwMode="auto">
          <a:xfrm>
            <a:off x="3500438" y="25400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L</a:t>
            </a:r>
          </a:p>
        </p:txBody>
      </p:sp>
      <p:sp>
        <p:nvSpPr>
          <p:cNvPr id="63541" name="Text Box 53"/>
          <p:cNvSpPr txBox="1">
            <a:spLocks noChangeArrowheads="1"/>
          </p:cNvSpPr>
          <p:nvPr/>
        </p:nvSpPr>
        <p:spPr bwMode="auto">
          <a:xfrm>
            <a:off x="508000" y="1449388"/>
            <a:ext cx="3073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6600"/>
                </a:solidFill>
                <a:ea typeface="Arial" charset="0"/>
                <a:cs typeface="Arial" charset="0"/>
              </a:rPr>
              <a:t>Bigger diff </a:t>
            </a:r>
          </a:p>
          <a:p>
            <a:r>
              <a:rPr lang="en-US">
                <a:solidFill>
                  <a:srgbClr val="006600"/>
                </a:solidFill>
                <a:ea typeface="Arial" charset="0"/>
                <a:cs typeface="Arial" charset="0"/>
              </a:rPr>
              <a:t>btwn V and E, </a:t>
            </a:r>
          </a:p>
          <a:p>
            <a:r>
              <a:rPr lang="en-US">
                <a:solidFill>
                  <a:srgbClr val="006600"/>
                </a:solidFill>
                <a:ea typeface="Arial" charset="0"/>
                <a:cs typeface="Arial" charset="0"/>
              </a:rPr>
              <a:t>Larger </a:t>
            </a:r>
            <a:r>
              <a:rPr lang="en-US">
                <a:solidFill>
                  <a:srgbClr val="006600"/>
                </a:solidFill>
                <a:latin typeface="Symbol" charset="2"/>
                <a:ea typeface="Arial" charset="0"/>
                <a:cs typeface="Arial" charset="0"/>
              </a:rPr>
              <a:t>a</a:t>
            </a:r>
          </a:p>
          <a:p>
            <a:r>
              <a:rPr lang="en-US">
                <a:solidFill>
                  <a:srgbClr val="006600"/>
                </a:solidFill>
                <a:ea typeface="Arial" charset="0"/>
                <a:cs typeface="Arial" charset="0"/>
              </a:rPr>
              <a:t>Faster decay</a:t>
            </a:r>
          </a:p>
          <a:p>
            <a:r>
              <a:rPr lang="en-US">
                <a:solidFill>
                  <a:srgbClr val="006600"/>
                </a:solidFill>
                <a:ea typeface="Arial" charset="0"/>
                <a:cs typeface="Arial" charset="0"/>
              </a:rPr>
              <a:t>Smaller penetration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Line 2"/>
          <p:cNvSpPr>
            <a:spLocks noChangeShapeType="1"/>
          </p:cNvSpPr>
          <p:nvPr/>
        </p:nvSpPr>
        <p:spPr bwMode="auto">
          <a:xfrm>
            <a:off x="1066800" y="1892300"/>
            <a:ext cx="3175" cy="169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7" name="Line 3"/>
          <p:cNvSpPr>
            <a:spLocks noChangeShapeType="1"/>
          </p:cNvSpPr>
          <p:nvPr/>
        </p:nvSpPr>
        <p:spPr bwMode="auto">
          <a:xfrm>
            <a:off x="-1149350" y="1895475"/>
            <a:ext cx="2209800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4791075" y="1912938"/>
            <a:ext cx="6350" cy="1646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V="1">
            <a:off x="4787900" y="1905000"/>
            <a:ext cx="317500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>
            <a:off x="1081088" y="3544888"/>
            <a:ext cx="3748087" cy="23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-11113" y="3292475"/>
            <a:ext cx="119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V=0 eV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862013" y="3511550"/>
            <a:ext cx="416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0                                           L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463550" y="1954213"/>
            <a:ext cx="7938" cy="180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 rot="-5400000">
            <a:off x="-357187" y="2559049"/>
            <a:ext cx="11493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Energy</a:t>
            </a:r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>
            <a:off x="458788" y="3867150"/>
            <a:ext cx="7108825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7616825" y="3562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V="1">
            <a:off x="396875" y="3168650"/>
            <a:ext cx="8615363" cy="22225"/>
          </a:xfrm>
          <a:prstGeom prst="line">
            <a:avLst/>
          </a:prstGeom>
          <a:noFill/>
          <a:ln w="57150">
            <a:solidFill>
              <a:srgbClr val="08780B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6529388" y="2657475"/>
            <a:ext cx="1042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8780B"/>
                </a:solidFill>
                <a:ea typeface="Arial" charset="0"/>
                <a:cs typeface="Arial" charset="0"/>
              </a:rPr>
              <a:t>E</a:t>
            </a:r>
            <a:r>
              <a:rPr lang="en-US" baseline="-25000">
                <a:solidFill>
                  <a:srgbClr val="08780B"/>
                </a:solidFill>
                <a:ea typeface="Arial" charset="0"/>
                <a:cs typeface="Arial" charset="0"/>
              </a:rPr>
              <a:t>particle</a:t>
            </a:r>
          </a:p>
        </p:txBody>
      </p:sp>
      <p:sp>
        <p:nvSpPr>
          <p:cNvPr id="67599" name="Freeform 15"/>
          <p:cNvSpPr>
            <a:spLocks/>
          </p:cNvSpPr>
          <p:nvPr/>
        </p:nvSpPr>
        <p:spPr bwMode="auto">
          <a:xfrm>
            <a:off x="1038225" y="2195513"/>
            <a:ext cx="3759200" cy="1020762"/>
          </a:xfrm>
          <a:custGeom>
            <a:avLst/>
            <a:gdLst>
              <a:gd name="T0" fmla="*/ 0 w 2368"/>
              <a:gd name="T1" fmla="*/ 622 h 643"/>
              <a:gd name="T2" fmla="*/ 676 w 2368"/>
              <a:gd name="T3" fmla="*/ 131 h 643"/>
              <a:gd name="T4" fmla="*/ 1351 w 2368"/>
              <a:gd name="T5" fmla="*/ 31 h 643"/>
              <a:gd name="T6" fmla="*/ 1949 w 2368"/>
              <a:gd name="T7" fmla="*/ 316 h 643"/>
              <a:gd name="T8" fmla="*/ 2368 w 2368"/>
              <a:gd name="T9" fmla="*/ 643 h 6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643"/>
              <a:gd name="T17" fmla="*/ 2368 w 2368"/>
              <a:gd name="T18" fmla="*/ 643 h 6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643">
                <a:moveTo>
                  <a:pt x="0" y="622"/>
                </a:moveTo>
                <a:cubicBezTo>
                  <a:pt x="113" y="540"/>
                  <a:pt x="451" y="229"/>
                  <a:pt x="676" y="131"/>
                </a:cubicBezTo>
                <a:cubicBezTo>
                  <a:pt x="901" y="33"/>
                  <a:pt x="1139" y="0"/>
                  <a:pt x="1351" y="31"/>
                </a:cubicBezTo>
                <a:cubicBezTo>
                  <a:pt x="1563" y="62"/>
                  <a:pt x="1779" y="214"/>
                  <a:pt x="1949" y="316"/>
                </a:cubicBezTo>
                <a:cubicBezTo>
                  <a:pt x="2119" y="418"/>
                  <a:pt x="2281" y="575"/>
                  <a:pt x="2368" y="643"/>
                </a:cubicBezTo>
              </a:path>
            </a:pathLst>
          </a:cu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0" name="Freeform 16"/>
          <p:cNvSpPr>
            <a:spLocks/>
          </p:cNvSpPr>
          <p:nvPr/>
        </p:nvSpPr>
        <p:spPr bwMode="auto">
          <a:xfrm>
            <a:off x="1095375" y="2324100"/>
            <a:ext cx="3690938" cy="620713"/>
          </a:xfrm>
          <a:custGeom>
            <a:avLst/>
            <a:gdLst>
              <a:gd name="T0" fmla="*/ 0 w 2325"/>
              <a:gd name="T1" fmla="*/ 356 h 391"/>
              <a:gd name="T2" fmla="*/ 633 w 2325"/>
              <a:gd name="T3" fmla="*/ 86 h 391"/>
              <a:gd name="T4" fmla="*/ 1159 w 2325"/>
              <a:gd name="T5" fmla="*/ 7 h 391"/>
              <a:gd name="T6" fmla="*/ 1749 w 2325"/>
              <a:gd name="T7" fmla="*/ 128 h 391"/>
              <a:gd name="T8" fmla="*/ 2325 w 2325"/>
              <a:gd name="T9" fmla="*/ 391 h 3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25"/>
              <a:gd name="T16" fmla="*/ 0 h 391"/>
              <a:gd name="T17" fmla="*/ 2325 w 2325"/>
              <a:gd name="T18" fmla="*/ 391 h 3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25" h="391">
                <a:moveTo>
                  <a:pt x="0" y="356"/>
                </a:moveTo>
                <a:cubicBezTo>
                  <a:pt x="106" y="311"/>
                  <a:pt x="440" y="144"/>
                  <a:pt x="633" y="86"/>
                </a:cubicBezTo>
                <a:cubicBezTo>
                  <a:pt x="826" y="28"/>
                  <a:pt x="973" y="0"/>
                  <a:pt x="1159" y="7"/>
                </a:cubicBezTo>
                <a:cubicBezTo>
                  <a:pt x="1345" y="14"/>
                  <a:pt x="1555" y="64"/>
                  <a:pt x="1749" y="128"/>
                </a:cubicBezTo>
                <a:cubicBezTo>
                  <a:pt x="1943" y="192"/>
                  <a:pt x="2205" y="336"/>
                  <a:pt x="2325" y="391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1" name="Freeform 17"/>
          <p:cNvSpPr>
            <a:spLocks/>
          </p:cNvSpPr>
          <p:nvPr/>
        </p:nvSpPr>
        <p:spPr bwMode="auto">
          <a:xfrm>
            <a:off x="4775200" y="2933700"/>
            <a:ext cx="352425" cy="157163"/>
          </a:xfrm>
          <a:custGeom>
            <a:avLst/>
            <a:gdLst>
              <a:gd name="T0" fmla="*/ 0 w 222"/>
              <a:gd name="T1" fmla="*/ 0 h 99"/>
              <a:gd name="T2" fmla="*/ 105 w 222"/>
              <a:gd name="T3" fmla="*/ 58 h 99"/>
              <a:gd name="T4" fmla="*/ 222 w 222"/>
              <a:gd name="T5" fmla="*/ 99 h 99"/>
              <a:gd name="T6" fmla="*/ 0 60000 65536"/>
              <a:gd name="T7" fmla="*/ 0 60000 65536"/>
              <a:gd name="T8" fmla="*/ 0 60000 65536"/>
              <a:gd name="T9" fmla="*/ 0 w 222"/>
              <a:gd name="T10" fmla="*/ 0 h 99"/>
              <a:gd name="T11" fmla="*/ 222 w 222"/>
              <a:gd name="T12" fmla="*/ 99 h 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" h="99">
                <a:moveTo>
                  <a:pt x="0" y="0"/>
                </a:moveTo>
                <a:cubicBezTo>
                  <a:pt x="18" y="10"/>
                  <a:pt x="68" y="42"/>
                  <a:pt x="105" y="58"/>
                </a:cubicBezTo>
                <a:cubicBezTo>
                  <a:pt x="142" y="74"/>
                  <a:pt x="198" y="91"/>
                  <a:pt x="222" y="99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2" name="Freeform 18"/>
          <p:cNvSpPr>
            <a:spLocks/>
          </p:cNvSpPr>
          <p:nvPr/>
        </p:nvSpPr>
        <p:spPr bwMode="auto">
          <a:xfrm>
            <a:off x="-465138" y="2860675"/>
            <a:ext cx="1619251" cy="322263"/>
          </a:xfrm>
          <a:custGeom>
            <a:avLst/>
            <a:gdLst>
              <a:gd name="T0" fmla="*/ 1020 w 1020"/>
              <a:gd name="T1" fmla="*/ 0 h 110"/>
              <a:gd name="T2" fmla="*/ 704 w 1020"/>
              <a:gd name="T3" fmla="*/ 75 h 110"/>
              <a:gd name="T4" fmla="*/ 0 w 1020"/>
              <a:gd name="T5" fmla="*/ 110 h 110"/>
              <a:gd name="T6" fmla="*/ 0 60000 65536"/>
              <a:gd name="T7" fmla="*/ 0 60000 65536"/>
              <a:gd name="T8" fmla="*/ 0 60000 65536"/>
              <a:gd name="T9" fmla="*/ 0 w 1020"/>
              <a:gd name="T10" fmla="*/ 0 h 110"/>
              <a:gd name="T11" fmla="*/ 1020 w 1020"/>
              <a:gd name="T12" fmla="*/ 110 h 1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0" h="110">
                <a:moveTo>
                  <a:pt x="1020" y="0"/>
                </a:moveTo>
                <a:cubicBezTo>
                  <a:pt x="969" y="12"/>
                  <a:pt x="874" y="57"/>
                  <a:pt x="704" y="75"/>
                </a:cubicBezTo>
                <a:cubicBezTo>
                  <a:pt x="534" y="93"/>
                  <a:pt x="269" y="103"/>
                  <a:pt x="0" y="11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3" name="Line 19"/>
          <p:cNvSpPr>
            <a:spLocks noChangeShapeType="1"/>
          </p:cNvSpPr>
          <p:nvPr/>
        </p:nvSpPr>
        <p:spPr bwMode="auto">
          <a:xfrm>
            <a:off x="5105400" y="1905000"/>
            <a:ext cx="6350" cy="1646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V="1">
            <a:off x="5105400" y="3552825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1143000" y="228600"/>
            <a:ext cx="6858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ea typeface="Arial" charset="0"/>
                <a:cs typeface="Arial" charset="0"/>
              </a:rPr>
              <a:t>So the </a:t>
            </a:r>
            <a:r>
              <a:rPr lang="en-US" sz="3200" dirty="0" smtClean="0">
                <a:ea typeface="Arial" charset="0"/>
                <a:cs typeface="Arial" charset="0"/>
              </a:rPr>
              <a:t>thinner</a:t>
            </a:r>
            <a:r>
              <a:rPr lang="en-US" sz="3200" dirty="0" smtClean="0"/>
              <a:t> and</a:t>
            </a:r>
            <a:r>
              <a:rPr lang="en-US" sz="3200" dirty="0" smtClean="0">
                <a:ea typeface="Arial" charset="0"/>
                <a:cs typeface="Arial" charset="0"/>
              </a:rPr>
              <a:t> </a:t>
            </a:r>
            <a:r>
              <a:rPr lang="en-US" sz="3200" dirty="0">
                <a:ea typeface="Arial" charset="0"/>
                <a:cs typeface="Arial" charset="0"/>
              </a:rPr>
              <a:t>shorter the barrier, the easier it is to tunnel … </a:t>
            </a: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1516063" y="4573588"/>
            <a:ext cx="6169025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ea typeface="Arial" charset="0"/>
                <a:cs typeface="Arial" charset="0"/>
              </a:rPr>
              <a:t>And particle can escape…</a:t>
            </a:r>
          </a:p>
          <a:p>
            <a:pPr>
              <a:spcBef>
                <a:spcPct val="50000"/>
              </a:spcBef>
            </a:pPr>
            <a:r>
              <a:rPr lang="en-US" sz="3200">
                <a:ea typeface="Arial" charset="0"/>
                <a:cs typeface="Arial" charset="0"/>
              </a:rPr>
              <a:t>Application: Alpha-Decay, Scanning tunneling microscope</a:t>
            </a:r>
          </a:p>
        </p:txBody>
      </p:sp>
      <p:sp>
        <p:nvSpPr>
          <p:cNvPr id="67607" name="Freeform 23"/>
          <p:cNvSpPr>
            <a:spLocks/>
          </p:cNvSpPr>
          <p:nvPr/>
        </p:nvSpPr>
        <p:spPr bwMode="auto">
          <a:xfrm>
            <a:off x="5132388" y="3081338"/>
            <a:ext cx="4162425" cy="203200"/>
          </a:xfrm>
          <a:custGeom>
            <a:avLst/>
            <a:gdLst>
              <a:gd name="T0" fmla="*/ 0 w 346"/>
              <a:gd name="T1" fmla="*/ 0 h 155"/>
              <a:gd name="T2" fmla="*/ 81 w 346"/>
              <a:gd name="T3" fmla="*/ 52 h 155"/>
              <a:gd name="T4" fmla="*/ 130 w 346"/>
              <a:gd name="T5" fmla="*/ 103 h 155"/>
              <a:gd name="T6" fmla="*/ 187 w 346"/>
              <a:gd name="T7" fmla="*/ 147 h 155"/>
              <a:gd name="T8" fmla="*/ 244 w 346"/>
              <a:gd name="T9" fmla="*/ 152 h 155"/>
              <a:gd name="T10" fmla="*/ 293 w 346"/>
              <a:gd name="T11" fmla="*/ 128 h 155"/>
              <a:gd name="T12" fmla="*/ 346 w 346"/>
              <a:gd name="T13" fmla="*/ 71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6"/>
              <a:gd name="T22" fmla="*/ 0 h 155"/>
              <a:gd name="T23" fmla="*/ 346 w 34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6" h="155">
                <a:moveTo>
                  <a:pt x="0" y="0"/>
                </a:moveTo>
                <a:cubicBezTo>
                  <a:pt x="14" y="9"/>
                  <a:pt x="59" y="35"/>
                  <a:pt x="81" y="52"/>
                </a:cubicBezTo>
                <a:cubicBezTo>
                  <a:pt x="103" y="69"/>
                  <a:pt x="112" y="88"/>
                  <a:pt x="130" y="103"/>
                </a:cubicBezTo>
                <a:cubicBezTo>
                  <a:pt x="148" y="119"/>
                  <a:pt x="168" y="139"/>
                  <a:pt x="187" y="147"/>
                </a:cubicBezTo>
                <a:cubicBezTo>
                  <a:pt x="206" y="155"/>
                  <a:pt x="226" y="155"/>
                  <a:pt x="244" y="152"/>
                </a:cubicBezTo>
                <a:cubicBezTo>
                  <a:pt x="262" y="149"/>
                  <a:pt x="276" y="141"/>
                  <a:pt x="293" y="128"/>
                </a:cubicBezTo>
                <a:cubicBezTo>
                  <a:pt x="310" y="114"/>
                  <a:pt x="335" y="83"/>
                  <a:pt x="346" y="71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645F4-846A-424C-BCA0-F611CBBA4B44}" type="slidenum">
              <a:rPr lang="en-US" smtClean="0"/>
              <a:pPr/>
              <a:t>4</a:t>
            </a:fld>
            <a:endParaRPr lang="en-US" smtClean="0"/>
          </a:p>
        </p:txBody>
      </p:sp>
      <p:graphicFrame>
        <p:nvGraphicFramePr>
          <p:cNvPr id="19661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5281613" y="377825"/>
          <a:ext cx="3359150" cy="671513"/>
        </p:xfrm>
        <a:graphic>
          <a:graphicData uri="http://schemas.openxmlformats.org/presentationml/2006/ole">
            <p:oleObj spid="_x0000_s124930" name="Equation" r:id="rId4" imgW="1143000" imgH="228600" progId="Equation.DSMT4">
              <p:embed/>
            </p:oleObj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641350" y="152400"/>
          <a:ext cx="3870325" cy="1141413"/>
        </p:xfrm>
        <a:graphic>
          <a:graphicData uri="http://schemas.openxmlformats.org/presentationml/2006/ole">
            <p:oleObj spid="_x0000_s124931" name="Equation" r:id="rId5" imgW="1422797" imgH="419497" progId="Equation.3">
              <p:embed/>
            </p:oleObj>
          </a:graphicData>
        </a:graphic>
      </p:graphicFrame>
      <p:graphicFrame>
        <p:nvGraphicFramePr>
          <p:cNvPr id="196612" name="Object 4"/>
          <p:cNvGraphicFramePr>
            <a:graphicFrameLocks noChangeAspect="1"/>
          </p:cNvGraphicFramePr>
          <p:nvPr/>
        </p:nvGraphicFramePr>
        <p:xfrm>
          <a:off x="5940425" y="963613"/>
          <a:ext cx="1522413" cy="1046162"/>
        </p:xfrm>
        <a:graphic>
          <a:graphicData uri="http://schemas.openxmlformats.org/presentationml/2006/ole">
            <p:oleObj spid="_x0000_s124932" name="Equation" r:id="rId6" imgW="609600" imgH="419100" progId="Equation.DSMT4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55688" y="1971677"/>
            <a:ext cx="4810125" cy="512763"/>
            <a:chOff x="665" y="1242"/>
            <a:chExt cx="3030" cy="323"/>
          </a:xfrm>
        </p:grpSpPr>
        <p:sp>
          <p:nvSpPr>
            <p:cNvPr id="55307" name="Text Box 6"/>
            <p:cNvSpPr txBox="1">
              <a:spLocks noChangeArrowheads="1"/>
            </p:cNvSpPr>
            <p:nvPr/>
          </p:nvSpPr>
          <p:spPr bwMode="auto">
            <a:xfrm>
              <a:off x="665" y="1242"/>
              <a:ext cx="234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/>
                <a:t>…makes </a:t>
              </a:r>
              <a:r>
                <a:rPr lang="en-US" dirty="0"/>
                <a:t>sense,  because </a:t>
              </a:r>
            </a:p>
          </p:txBody>
        </p:sp>
        <p:graphicFrame>
          <p:nvGraphicFramePr>
            <p:cNvPr id="55301" name="Object 5"/>
            <p:cNvGraphicFramePr>
              <a:graphicFrameLocks noChangeAspect="1"/>
            </p:cNvGraphicFramePr>
            <p:nvPr/>
          </p:nvGraphicFramePr>
          <p:xfrm>
            <a:off x="2976" y="1245"/>
            <a:ext cx="719" cy="320"/>
          </p:xfrm>
          <a:graphic>
            <a:graphicData uri="http://schemas.openxmlformats.org/presentationml/2006/ole">
              <p:oleObj spid="_x0000_s124933" name="Equation" r:id="rId7" imgW="457398" imgH="203509" progId="Equation.DSMT4">
                <p:embed/>
              </p:oleObj>
            </a:graphicData>
          </a:graphic>
        </p:graphicFrame>
      </p:grp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447675" y="2589213"/>
            <a:ext cx="63289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ondition </a:t>
            </a:r>
            <a:r>
              <a:rPr lang="en-US" dirty="0"/>
              <a:t>on </a:t>
            </a:r>
            <a:r>
              <a:rPr lang="en-US" dirty="0" err="1"/>
              <a:t>k</a:t>
            </a:r>
            <a:r>
              <a:rPr lang="en-US" dirty="0"/>
              <a:t> is just saying that (p</a:t>
            </a:r>
            <a:r>
              <a:rPr lang="en-US" baseline="30000" dirty="0"/>
              <a:t>2</a:t>
            </a:r>
            <a:r>
              <a:rPr lang="en-US" dirty="0"/>
              <a:t>)/2m = </a:t>
            </a:r>
            <a:r>
              <a:rPr lang="en-US" dirty="0" err="1"/>
              <a:t>E</a:t>
            </a:r>
            <a:r>
              <a:rPr lang="en-US" dirty="0"/>
              <a:t>.   </a:t>
            </a:r>
          </a:p>
          <a:p>
            <a:r>
              <a:rPr lang="en-US" dirty="0" err="1"/>
              <a:t>V</a:t>
            </a:r>
            <a:r>
              <a:rPr lang="en-US" dirty="0"/>
              <a:t>=0, so </a:t>
            </a:r>
            <a:r>
              <a:rPr lang="en-US" dirty="0" err="1"/>
              <a:t>E</a:t>
            </a:r>
            <a:r>
              <a:rPr lang="en-US" dirty="0"/>
              <a:t>= </a:t>
            </a:r>
            <a:r>
              <a:rPr lang="en-US" dirty="0" err="1"/>
              <a:t>KE</a:t>
            </a:r>
            <a:r>
              <a:rPr lang="en-US" dirty="0"/>
              <a:t> = ½ mv</a:t>
            </a:r>
            <a:r>
              <a:rPr lang="en-US" baseline="30000" dirty="0"/>
              <a:t>2 </a:t>
            </a:r>
            <a:r>
              <a:rPr lang="en-US" dirty="0"/>
              <a:t>= p</a:t>
            </a:r>
            <a:r>
              <a:rPr lang="en-US" baseline="30000" dirty="0"/>
              <a:t>2</a:t>
            </a:r>
            <a:r>
              <a:rPr lang="en-US" dirty="0"/>
              <a:t>/2m</a:t>
            </a:r>
            <a:endParaRPr lang="en-US" baseline="30000" dirty="0"/>
          </a:p>
        </p:txBody>
      </p:sp>
      <p:sp>
        <p:nvSpPr>
          <p:cNvPr id="196617" name="Text Box 9"/>
          <p:cNvSpPr txBox="1">
            <a:spLocks noChangeArrowheads="1"/>
          </p:cNvSpPr>
          <p:nvPr/>
        </p:nvSpPr>
        <p:spPr bwMode="auto">
          <a:xfrm>
            <a:off x="390525" y="3525838"/>
            <a:ext cx="84899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4488" indent="-344488"/>
            <a:r>
              <a:rPr lang="en-US" dirty="0" smtClean="0"/>
              <a:t>The total </a:t>
            </a:r>
            <a:r>
              <a:rPr lang="en-US" dirty="0"/>
              <a:t>energy </a:t>
            </a:r>
            <a:r>
              <a:rPr lang="en-US" dirty="0" smtClean="0"/>
              <a:t>of the </a:t>
            </a:r>
            <a:r>
              <a:rPr lang="en-US" dirty="0"/>
              <a:t>electron </a:t>
            </a:r>
            <a:r>
              <a:rPr lang="en-US" dirty="0" smtClean="0"/>
              <a:t>is:</a:t>
            </a:r>
          </a:p>
          <a:p>
            <a:pPr marL="457200" indent="-457200">
              <a:buAutoNum type="alphaUcPeriod"/>
            </a:pPr>
            <a:r>
              <a:rPr lang="en-US" dirty="0" smtClean="0"/>
              <a:t>Quantized </a:t>
            </a:r>
            <a:r>
              <a:rPr lang="en-US" dirty="0"/>
              <a:t>according to E</a:t>
            </a:r>
            <a:r>
              <a:rPr lang="en-US" baseline="-25000" dirty="0"/>
              <a:t>n</a:t>
            </a:r>
            <a:r>
              <a:rPr lang="en-US" dirty="0"/>
              <a:t> = (constant) x n</a:t>
            </a:r>
            <a:r>
              <a:rPr lang="en-US" baseline="30000" dirty="0"/>
              <a:t>2</a:t>
            </a:r>
            <a:r>
              <a:rPr lang="en-US" dirty="0"/>
              <a:t>,  </a:t>
            </a:r>
            <a:r>
              <a:rPr lang="en-US" dirty="0" err="1"/>
              <a:t>n</a:t>
            </a:r>
            <a:r>
              <a:rPr lang="en-US" dirty="0"/>
              <a:t>= 1,2, 3</a:t>
            </a:r>
            <a:r>
              <a:rPr lang="en-US" dirty="0" smtClean="0"/>
              <a:t>,…</a:t>
            </a:r>
          </a:p>
          <a:p>
            <a:pPr marL="457200" indent="-457200">
              <a:buAutoNum type="alphaUcPeriod"/>
            </a:pPr>
            <a:r>
              <a:rPr lang="en-US" dirty="0"/>
              <a:t>Q</a:t>
            </a:r>
            <a:r>
              <a:rPr lang="en-US" dirty="0" smtClean="0"/>
              <a:t>uantized </a:t>
            </a:r>
            <a:r>
              <a:rPr lang="en-US" dirty="0"/>
              <a:t>according to E</a:t>
            </a:r>
            <a:r>
              <a:rPr lang="en-US" baseline="-25000" dirty="0"/>
              <a:t>n</a:t>
            </a:r>
            <a:r>
              <a:rPr lang="en-US" dirty="0"/>
              <a:t> = </a:t>
            </a:r>
            <a:r>
              <a:rPr lang="en-US" dirty="0" smtClean="0"/>
              <a:t>const. </a:t>
            </a:r>
            <a:r>
              <a:rPr lang="en-US" dirty="0"/>
              <a:t>x</a:t>
            </a:r>
            <a:r>
              <a:rPr lang="en-US" dirty="0" smtClean="0"/>
              <a:t> (</a:t>
            </a:r>
            <a:r>
              <a:rPr lang="en-US" dirty="0" err="1" smtClean="0"/>
              <a:t>n</a:t>
            </a:r>
            <a:r>
              <a:rPr lang="en-US" dirty="0" smtClean="0"/>
              <a:t>)</a:t>
            </a:r>
          </a:p>
          <a:p>
            <a:pPr marL="457200" indent="-457200">
              <a:buAutoNum type="alphaUcPeriod"/>
            </a:pPr>
            <a:r>
              <a:rPr lang="en-US" dirty="0"/>
              <a:t>Q</a:t>
            </a:r>
            <a:r>
              <a:rPr lang="en-US" dirty="0" smtClean="0"/>
              <a:t>uantized </a:t>
            </a:r>
            <a:r>
              <a:rPr lang="en-US" dirty="0"/>
              <a:t>according to E</a:t>
            </a:r>
            <a:r>
              <a:rPr lang="en-US" baseline="-25000" dirty="0"/>
              <a:t>n</a:t>
            </a:r>
            <a:r>
              <a:rPr lang="en-US" dirty="0"/>
              <a:t> = const. x</a:t>
            </a:r>
            <a:r>
              <a:rPr lang="en-US" dirty="0" smtClean="0"/>
              <a:t> (1</a:t>
            </a:r>
            <a:r>
              <a:rPr lang="en-US" dirty="0"/>
              <a:t>/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457200" indent="-457200">
              <a:buAutoNum type="alphaUcPeriod"/>
            </a:pPr>
            <a:r>
              <a:rPr lang="en-US" dirty="0" smtClean="0"/>
              <a:t>Quantized </a:t>
            </a:r>
            <a:r>
              <a:rPr lang="en-US" dirty="0"/>
              <a:t>according to some other condition but don’t know what it </a:t>
            </a:r>
            <a:r>
              <a:rPr lang="en-US" dirty="0" smtClean="0"/>
              <a:t>is.</a:t>
            </a:r>
          </a:p>
          <a:p>
            <a:pPr marL="457200" indent="-457200">
              <a:buAutoNum type="alphaUcPeriod"/>
            </a:pPr>
            <a:r>
              <a:rPr lang="en-US" dirty="0" smtClean="0"/>
              <a:t>Not </a:t>
            </a:r>
            <a:r>
              <a:rPr lang="en-US" dirty="0"/>
              <a:t>quantized, energy can take on any value.</a:t>
            </a:r>
          </a:p>
        </p:txBody>
      </p:sp>
      <p:sp>
        <p:nvSpPr>
          <p:cNvPr id="196618" name="Text Box 10"/>
          <p:cNvSpPr txBox="1">
            <a:spLocks noChangeArrowheads="1"/>
          </p:cNvSpPr>
          <p:nvPr/>
        </p:nvSpPr>
        <p:spPr bwMode="auto">
          <a:xfrm>
            <a:off x="293688" y="6202363"/>
            <a:ext cx="74801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Ans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dirty="0" err="1" smtClean="0">
                <a:solidFill>
                  <a:schemeClr val="accent2"/>
                </a:solidFill>
              </a:rPr>
              <a:t>E</a:t>
            </a:r>
            <a:r>
              <a:rPr lang="en-US" dirty="0" smtClean="0">
                <a:solidFill>
                  <a:schemeClr val="accent2"/>
                </a:solidFill>
              </a:rPr>
              <a:t> - No </a:t>
            </a:r>
            <a:r>
              <a:rPr lang="en-US" dirty="0">
                <a:solidFill>
                  <a:schemeClr val="accent2"/>
                </a:solidFill>
              </a:rPr>
              <a:t>boundary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>
                <a:solidFill>
                  <a:schemeClr val="accent2"/>
                </a:solidFill>
              </a:rPr>
              <a:t>energy can take on any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6" grpId="0" build="p" autoUpdateAnimBg="0"/>
      <p:bldP spid="196617" grpId="0"/>
      <p:bldP spid="1966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468313"/>
          </a:xfrm>
        </p:spPr>
        <p:txBody>
          <a:bodyPr/>
          <a:lstStyle/>
          <a:p>
            <a:pPr eaLnBrk="1" hangingPunct="1"/>
            <a:r>
              <a:rPr lang="en-US" sz="4000"/>
              <a:t>Radioactive decay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0" y="425450"/>
            <a:ext cx="89154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ea typeface="Arial" charset="0"/>
                <a:cs typeface="Arial" charset="0"/>
              </a:rPr>
              <a:t>Nucleus is unstable </a:t>
            </a:r>
            <a:r>
              <a:rPr lang="en-US">
                <a:ea typeface="Arial" charset="0"/>
                <a:cs typeface="Arial" charset="0"/>
                <a:sym typeface="Wingdings" charset="2"/>
              </a:rPr>
              <a:t> </a:t>
            </a:r>
            <a:r>
              <a:rPr lang="en-US">
                <a:ea typeface="Arial" charset="0"/>
                <a:cs typeface="Arial" charset="0"/>
              </a:rPr>
              <a:t>emits a particle </a:t>
            </a:r>
          </a:p>
          <a:p>
            <a:pPr>
              <a:spcBef>
                <a:spcPct val="20000"/>
              </a:spcBef>
            </a:pPr>
            <a:r>
              <a:rPr lang="en-US">
                <a:ea typeface="Arial" charset="0"/>
                <a:cs typeface="Arial" charset="0"/>
              </a:rPr>
              <a:t>Typically found for large atoms with lots of protons and neutrons.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33350" y="1317625"/>
            <a:ext cx="6615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Alpha Decay </a:t>
            </a:r>
            <a:r>
              <a:rPr lang="en-US">
                <a:ea typeface="Arial" charset="0"/>
                <a:cs typeface="Arial" charset="0"/>
                <a:sym typeface="Wingdings" charset="2"/>
              </a:rPr>
              <a:t> Nucleus emits an alpha particle</a:t>
            </a:r>
          </a:p>
        </p:txBody>
      </p:sp>
      <p:sp>
        <p:nvSpPr>
          <p:cNvPr id="69637" name="Oval 5"/>
          <p:cNvSpPr>
            <a:spLocks noChangeArrowheads="1"/>
          </p:cNvSpPr>
          <p:nvPr/>
        </p:nvSpPr>
        <p:spPr bwMode="auto">
          <a:xfrm>
            <a:off x="261938" y="3429000"/>
            <a:ext cx="2427287" cy="2478088"/>
          </a:xfrm>
          <a:prstGeom prst="ellipse">
            <a:avLst/>
          </a:prstGeom>
          <a:solidFill>
            <a:srgbClr val="66FFFF"/>
          </a:solidFill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62075" y="4497388"/>
            <a:ext cx="93663" cy="179387"/>
            <a:chOff x="873" y="1623"/>
            <a:chExt cx="70" cy="122"/>
          </a:xfrm>
        </p:grpSpPr>
        <p:sp>
          <p:nvSpPr>
            <p:cNvPr id="69676" name="Oval 7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7" name="Oval 8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8" name="Oval 9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9" name="Oval 10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27150" y="4551363"/>
            <a:ext cx="92075" cy="182562"/>
            <a:chOff x="873" y="1623"/>
            <a:chExt cx="70" cy="122"/>
          </a:xfrm>
        </p:grpSpPr>
        <p:sp>
          <p:nvSpPr>
            <p:cNvPr id="69672" name="Oval 12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3" name="Oval 13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4" name="Oval 14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5" name="Oval 15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447800" y="4562475"/>
            <a:ext cx="92075" cy="180975"/>
            <a:chOff x="873" y="1623"/>
            <a:chExt cx="70" cy="122"/>
          </a:xfrm>
        </p:grpSpPr>
        <p:sp>
          <p:nvSpPr>
            <p:cNvPr id="69668" name="Oval 17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9" name="Oval 18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0" name="Oval 19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1" name="Oval 20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393825" y="4608513"/>
            <a:ext cx="92075" cy="180975"/>
            <a:chOff x="873" y="1623"/>
            <a:chExt cx="70" cy="122"/>
          </a:xfrm>
        </p:grpSpPr>
        <p:sp>
          <p:nvSpPr>
            <p:cNvPr id="69664" name="Oval 22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5" name="Oval 23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6" name="Oval 24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7" name="Oval 25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1419225" y="4519613"/>
            <a:ext cx="93663" cy="182562"/>
            <a:chOff x="873" y="1623"/>
            <a:chExt cx="70" cy="122"/>
          </a:xfrm>
        </p:grpSpPr>
        <p:sp>
          <p:nvSpPr>
            <p:cNvPr id="69660" name="Oval 27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1" name="Oval 28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2" name="Oval 29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3" name="Oval 30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9643" name="Text Box 31"/>
          <p:cNvSpPr txBox="1">
            <a:spLocks noChangeArrowheads="1"/>
          </p:cNvSpPr>
          <p:nvPr/>
        </p:nvSpPr>
        <p:spPr bwMode="auto">
          <a:xfrm>
            <a:off x="515938" y="2270125"/>
            <a:ext cx="2047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Radon-222</a:t>
            </a:r>
          </a:p>
          <a:p>
            <a:r>
              <a:rPr lang="en-US">
                <a:ea typeface="Arial" charset="0"/>
                <a:cs typeface="Arial" charset="0"/>
              </a:rPr>
              <a:t>86 protons, </a:t>
            </a:r>
          </a:p>
          <a:p>
            <a:r>
              <a:rPr lang="en-US">
                <a:ea typeface="Arial" charset="0"/>
                <a:cs typeface="Arial" charset="0"/>
              </a:rPr>
              <a:t>136 neutrons </a:t>
            </a: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1473200" y="4575175"/>
            <a:ext cx="93663" cy="182563"/>
            <a:chOff x="873" y="1623"/>
            <a:chExt cx="70" cy="122"/>
          </a:xfrm>
        </p:grpSpPr>
        <p:sp>
          <p:nvSpPr>
            <p:cNvPr id="69656" name="Oval 33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57" name="Oval 34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58" name="Oval 35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59" name="Oval 36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9645" name="Oval 37"/>
          <p:cNvSpPr>
            <a:spLocks noChangeArrowheads="1"/>
          </p:cNvSpPr>
          <p:nvPr/>
        </p:nvSpPr>
        <p:spPr bwMode="auto">
          <a:xfrm>
            <a:off x="2501900" y="2662238"/>
            <a:ext cx="123825" cy="134937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6" name="Text Box 38"/>
          <p:cNvSpPr txBox="1">
            <a:spLocks noChangeArrowheads="1"/>
          </p:cNvSpPr>
          <p:nvPr/>
        </p:nvSpPr>
        <p:spPr bwMode="auto">
          <a:xfrm>
            <a:off x="2617788" y="2225675"/>
            <a:ext cx="2978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>
                <a:latin typeface="Times New Roman" charset="0"/>
                <a:ea typeface="Arial" charset="0"/>
                <a:cs typeface="Arial" charset="0"/>
              </a:rPr>
              <a:t>Proton (</a:t>
            </a:r>
            <a:r>
              <a:rPr lang="en-US" sz="2200" b="1">
                <a:solidFill>
                  <a:srgbClr val="FF3300"/>
                </a:solidFill>
                <a:latin typeface="Times New Roman" charset="0"/>
                <a:ea typeface="Arial" charset="0"/>
                <a:cs typeface="Arial" charset="0"/>
              </a:rPr>
              <a:t>positive charge</a:t>
            </a:r>
            <a:r>
              <a:rPr lang="en-US" sz="2200">
                <a:latin typeface="Times New Roman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69647" name="Text Box 39"/>
          <p:cNvSpPr txBox="1">
            <a:spLocks noChangeArrowheads="1"/>
          </p:cNvSpPr>
          <p:nvPr/>
        </p:nvSpPr>
        <p:spPr bwMode="auto">
          <a:xfrm>
            <a:off x="2598738" y="2517775"/>
            <a:ext cx="2527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>
                <a:latin typeface="Times New Roman" charset="0"/>
                <a:ea typeface="Arial" charset="0"/>
                <a:cs typeface="Arial" charset="0"/>
              </a:rPr>
              <a:t>Neutron (</a:t>
            </a:r>
            <a:r>
              <a:rPr lang="en-US" sz="2200" b="1">
                <a:solidFill>
                  <a:schemeClr val="accent2"/>
                </a:solidFill>
                <a:latin typeface="Times New Roman" charset="0"/>
                <a:ea typeface="Arial" charset="0"/>
                <a:cs typeface="Arial" charset="0"/>
              </a:rPr>
              <a:t>no charge</a:t>
            </a:r>
            <a:r>
              <a:rPr lang="en-US" sz="2200">
                <a:latin typeface="Times New Roman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69648" name="Oval 40"/>
          <p:cNvSpPr>
            <a:spLocks noChangeArrowheads="1"/>
          </p:cNvSpPr>
          <p:nvPr/>
        </p:nvSpPr>
        <p:spPr bwMode="auto">
          <a:xfrm>
            <a:off x="2505075" y="2376488"/>
            <a:ext cx="119063" cy="1301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89" name="Text Box 41"/>
          <p:cNvSpPr txBox="1">
            <a:spLocks noChangeArrowheads="1"/>
          </p:cNvSpPr>
          <p:nvPr/>
        </p:nvSpPr>
        <p:spPr bwMode="auto">
          <a:xfrm>
            <a:off x="2901950" y="2951163"/>
            <a:ext cx="597058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Nucleus has lots of protons and lots of neutrons.  </a:t>
            </a:r>
          </a:p>
          <a:p>
            <a:r>
              <a:rPr lang="en-US" b="1">
                <a:ea typeface="Arial" charset="0"/>
                <a:cs typeface="Arial" charset="0"/>
              </a:rPr>
              <a:t>Two forces acting in nucleus: </a:t>
            </a:r>
          </a:p>
          <a:p>
            <a:r>
              <a:rPr lang="en-US">
                <a:ea typeface="Arial" charset="0"/>
                <a:cs typeface="Arial" charset="0"/>
              </a:rPr>
              <a:t>- </a:t>
            </a:r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Coulomb force</a:t>
            </a:r>
            <a:r>
              <a:rPr lang="en-US">
                <a:ea typeface="Arial" charset="0"/>
                <a:cs typeface="Arial" charset="0"/>
              </a:rPr>
              <a:t> .. Protons really close together, so very big repulsion from coulomb force</a:t>
            </a:r>
          </a:p>
          <a:p>
            <a:r>
              <a:rPr lang="en-US">
                <a:ea typeface="Arial" charset="0"/>
                <a:cs typeface="Arial" charset="0"/>
              </a:rPr>
              <a:t>- </a:t>
            </a:r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Nuclear force</a:t>
            </a:r>
            <a:r>
              <a:rPr lang="en-US">
                <a:ea typeface="Arial" charset="0"/>
                <a:cs typeface="Arial" charset="0"/>
              </a:rPr>
              <a:t> (attraction between nuclear particles is very strong if very close together) … called the STRONG Force.  </a:t>
            </a:r>
          </a:p>
        </p:txBody>
      </p:sp>
      <p:sp>
        <p:nvSpPr>
          <p:cNvPr id="69650" name="Rectangle 42"/>
          <p:cNvSpPr>
            <a:spLocks noChangeArrowheads="1"/>
          </p:cNvSpPr>
          <p:nvPr/>
        </p:nvSpPr>
        <p:spPr bwMode="auto">
          <a:xfrm>
            <a:off x="1076325" y="1685925"/>
            <a:ext cx="640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An alpha particle is 2 neutrons and 2 protons. </a:t>
            </a: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7437438" y="1725613"/>
            <a:ext cx="266700" cy="523875"/>
            <a:chOff x="873" y="1623"/>
            <a:chExt cx="70" cy="122"/>
          </a:xfrm>
        </p:grpSpPr>
        <p:sp>
          <p:nvSpPr>
            <p:cNvPr id="69652" name="Oval 44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53" name="Oval 45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54" name="Oval 46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55" name="Oval 47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89" grpId="0" build="allAtOnce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03225"/>
          </a:xfrm>
        </p:spPr>
        <p:txBody>
          <a:bodyPr/>
          <a:lstStyle/>
          <a:p>
            <a:pPr eaLnBrk="1" hangingPunct="1"/>
            <a:r>
              <a:rPr lang="en-US" sz="4000"/>
              <a:t>Radioactive decay</a:t>
            </a:r>
          </a:p>
        </p:txBody>
      </p:sp>
      <p:sp>
        <p:nvSpPr>
          <p:cNvPr id="71683" name="Oval 3"/>
          <p:cNvSpPr>
            <a:spLocks noChangeArrowheads="1"/>
          </p:cNvSpPr>
          <p:nvPr/>
        </p:nvSpPr>
        <p:spPr bwMode="auto">
          <a:xfrm>
            <a:off x="434975" y="2808288"/>
            <a:ext cx="2427288" cy="2478087"/>
          </a:xfrm>
          <a:prstGeom prst="ellipse">
            <a:avLst/>
          </a:prstGeom>
          <a:solidFill>
            <a:srgbClr val="66FFFF"/>
          </a:solidFill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35113" y="3876675"/>
            <a:ext cx="93662" cy="179388"/>
            <a:chOff x="873" y="1623"/>
            <a:chExt cx="70" cy="122"/>
          </a:xfrm>
        </p:grpSpPr>
        <p:sp>
          <p:nvSpPr>
            <p:cNvPr id="71723" name="Oval 5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4" name="Oval 6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5" name="Oval 7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6" name="Oval 8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00188" y="3930650"/>
            <a:ext cx="92075" cy="182563"/>
            <a:chOff x="873" y="1623"/>
            <a:chExt cx="70" cy="122"/>
          </a:xfrm>
        </p:grpSpPr>
        <p:sp>
          <p:nvSpPr>
            <p:cNvPr id="71719" name="Oval 10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0" name="Oval 11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1" name="Oval 12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2" name="Oval 13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620838" y="3941763"/>
            <a:ext cx="92075" cy="180975"/>
            <a:chOff x="873" y="1623"/>
            <a:chExt cx="70" cy="122"/>
          </a:xfrm>
        </p:grpSpPr>
        <p:sp>
          <p:nvSpPr>
            <p:cNvPr id="71715" name="Oval 15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6" name="Oval 16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7" name="Oval 17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8" name="Oval 18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566863" y="3987800"/>
            <a:ext cx="92075" cy="180975"/>
            <a:chOff x="873" y="1623"/>
            <a:chExt cx="70" cy="122"/>
          </a:xfrm>
        </p:grpSpPr>
        <p:sp>
          <p:nvSpPr>
            <p:cNvPr id="71711" name="Oval 20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2" name="Oval 21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3" name="Oval 22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4" name="Oval 23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592263" y="3898900"/>
            <a:ext cx="93662" cy="182563"/>
            <a:chOff x="873" y="1623"/>
            <a:chExt cx="70" cy="122"/>
          </a:xfrm>
        </p:grpSpPr>
        <p:sp>
          <p:nvSpPr>
            <p:cNvPr id="71707" name="Oval 25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8" name="Oval 26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9" name="Oval 27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0" name="Oval 28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689" name="Text Box 29"/>
          <p:cNvSpPr txBox="1">
            <a:spLocks noChangeArrowheads="1"/>
          </p:cNvSpPr>
          <p:nvPr/>
        </p:nvSpPr>
        <p:spPr bwMode="auto">
          <a:xfrm>
            <a:off x="688975" y="1649413"/>
            <a:ext cx="2047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Radon-222</a:t>
            </a:r>
          </a:p>
          <a:p>
            <a:r>
              <a:rPr lang="en-US">
                <a:ea typeface="Arial" charset="0"/>
                <a:cs typeface="Arial" charset="0"/>
              </a:rPr>
              <a:t>86 protons, </a:t>
            </a:r>
          </a:p>
          <a:p>
            <a:r>
              <a:rPr lang="en-US">
                <a:ea typeface="Arial" charset="0"/>
                <a:cs typeface="Arial" charset="0"/>
              </a:rPr>
              <a:t>136 neutrons </a:t>
            </a:r>
          </a:p>
        </p:txBody>
      </p: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1646238" y="3954463"/>
            <a:ext cx="93662" cy="182562"/>
            <a:chOff x="873" y="1623"/>
            <a:chExt cx="70" cy="122"/>
          </a:xfrm>
        </p:grpSpPr>
        <p:sp>
          <p:nvSpPr>
            <p:cNvPr id="71703" name="Oval 31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4" name="Oval 32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5" name="Oval 33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6" name="Oval 34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691" name="Oval 35"/>
          <p:cNvSpPr>
            <a:spLocks noChangeArrowheads="1"/>
          </p:cNvSpPr>
          <p:nvPr/>
        </p:nvSpPr>
        <p:spPr bwMode="auto">
          <a:xfrm>
            <a:off x="476250" y="1316038"/>
            <a:ext cx="69850" cy="76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2" name="Text Box 36"/>
          <p:cNvSpPr txBox="1">
            <a:spLocks noChangeArrowheads="1"/>
          </p:cNvSpPr>
          <p:nvPr/>
        </p:nvSpPr>
        <p:spPr bwMode="auto">
          <a:xfrm>
            <a:off x="603250" y="854075"/>
            <a:ext cx="2978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>
                <a:latin typeface="Times New Roman" charset="0"/>
                <a:ea typeface="Arial" charset="0"/>
                <a:cs typeface="Arial" charset="0"/>
              </a:rPr>
              <a:t>Proton (</a:t>
            </a:r>
            <a:r>
              <a:rPr lang="en-US" sz="2200" b="1">
                <a:solidFill>
                  <a:srgbClr val="FF3300"/>
                </a:solidFill>
                <a:latin typeface="Times New Roman" charset="0"/>
                <a:ea typeface="Arial" charset="0"/>
                <a:cs typeface="Arial" charset="0"/>
              </a:rPr>
              <a:t>positive charge</a:t>
            </a:r>
            <a:r>
              <a:rPr lang="en-US" sz="2200">
                <a:latin typeface="Times New Roman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71693" name="Text Box 37"/>
          <p:cNvSpPr txBox="1">
            <a:spLocks noChangeArrowheads="1"/>
          </p:cNvSpPr>
          <p:nvPr/>
        </p:nvSpPr>
        <p:spPr bwMode="auto">
          <a:xfrm>
            <a:off x="584200" y="1146175"/>
            <a:ext cx="2527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>
                <a:latin typeface="Times New Roman" charset="0"/>
                <a:ea typeface="Arial" charset="0"/>
                <a:cs typeface="Arial" charset="0"/>
              </a:rPr>
              <a:t>Neutron (</a:t>
            </a:r>
            <a:r>
              <a:rPr lang="en-US" sz="2200" b="1">
                <a:solidFill>
                  <a:schemeClr val="accent2"/>
                </a:solidFill>
                <a:latin typeface="Times New Roman" charset="0"/>
                <a:ea typeface="Arial" charset="0"/>
                <a:cs typeface="Arial" charset="0"/>
              </a:rPr>
              <a:t>no charge</a:t>
            </a:r>
            <a:r>
              <a:rPr lang="en-US" sz="2200">
                <a:latin typeface="Times New Roman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71694" name="Oval 38"/>
          <p:cNvSpPr>
            <a:spLocks noChangeArrowheads="1"/>
          </p:cNvSpPr>
          <p:nvPr/>
        </p:nvSpPr>
        <p:spPr bwMode="auto">
          <a:xfrm>
            <a:off x="479425" y="1025525"/>
            <a:ext cx="6985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1600200" y="3962400"/>
            <a:ext cx="92075" cy="180975"/>
            <a:chOff x="873" y="1623"/>
            <a:chExt cx="70" cy="122"/>
          </a:xfrm>
        </p:grpSpPr>
        <p:sp>
          <p:nvSpPr>
            <p:cNvPr id="71699" name="Oval 40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0" name="Oval 41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1" name="Oval 42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2" name="Oval 43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696" name="Line 44"/>
          <p:cNvSpPr>
            <a:spLocks noChangeShapeType="1"/>
          </p:cNvSpPr>
          <p:nvPr/>
        </p:nvSpPr>
        <p:spPr bwMode="auto">
          <a:xfrm flipV="1">
            <a:off x="1851025" y="3363913"/>
            <a:ext cx="2046288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7" name="Text Box 45"/>
          <p:cNvSpPr txBox="1">
            <a:spLocks noChangeArrowheads="1"/>
          </p:cNvSpPr>
          <p:nvPr/>
        </p:nvSpPr>
        <p:spPr bwMode="auto">
          <a:xfrm>
            <a:off x="3630613" y="1444625"/>
            <a:ext cx="5070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In alpha-decay, an alpha-particle is emitted from the nucleus.  </a:t>
            </a:r>
          </a:p>
        </p:txBody>
      </p:sp>
      <p:sp>
        <p:nvSpPr>
          <p:cNvPr id="71698" name="Text Box 46"/>
          <p:cNvSpPr txBox="1">
            <a:spLocks noChangeArrowheads="1"/>
          </p:cNvSpPr>
          <p:nvPr/>
        </p:nvSpPr>
        <p:spPr bwMode="auto">
          <a:xfrm>
            <a:off x="3663950" y="3697288"/>
            <a:ext cx="53324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This raises the ratio of neutrons to protons … makes for a more stable atom. </a:t>
            </a:r>
          </a:p>
          <a:p>
            <a:r>
              <a:rPr lang="en-US">
                <a:ea typeface="Arial" charset="0"/>
                <a:cs typeface="Arial" charset="0"/>
              </a:rPr>
              <a:t>(Neutron are neutral.. no coulomb repulsion, but nuclear force attraction)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2222E-6 L 0.74497 -0.313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ea typeface="Arial" charset="0"/>
                <a:cs typeface="Arial" charset="0"/>
              </a:rPr>
              <a:t>How does this happen… </a:t>
            </a:r>
          </a:p>
          <a:p>
            <a:pPr algn="ctr"/>
            <a:r>
              <a:rPr lang="en-US">
                <a:ea typeface="Arial" charset="0"/>
                <a:cs typeface="Arial" charset="0"/>
              </a:rPr>
              <a:t>Starting point </a:t>
            </a:r>
            <a:r>
              <a:rPr lang="en-US" i="1" u="sng">
                <a:ea typeface="Arial" charset="0"/>
                <a:cs typeface="Arial" charset="0"/>
              </a:rPr>
              <a:t>always</a:t>
            </a:r>
            <a:r>
              <a:rPr lang="en-US">
                <a:ea typeface="Arial" charset="0"/>
                <a:cs typeface="Arial" charset="0"/>
              </a:rPr>
              <a:t> to look at potential energy curve for particle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933450" y="1119188"/>
            <a:ext cx="2743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ea typeface="Arial" charset="0"/>
                <a:cs typeface="Arial" charset="0"/>
              </a:rPr>
              <a:t>Nucleus</a:t>
            </a:r>
          </a:p>
          <a:p>
            <a:pPr algn="ctr"/>
            <a:r>
              <a:rPr lang="en-US">
                <a:ea typeface="Arial" charset="0"/>
                <a:cs typeface="Arial" charset="0"/>
              </a:rPr>
              <a:t>(Z protons, </a:t>
            </a:r>
          </a:p>
          <a:p>
            <a:pPr algn="ctr"/>
            <a:r>
              <a:rPr lang="en-US">
                <a:ea typeface="Arial" charset="0"/>
                <a:cs typeface="Arial" charset="0"/>
              </a:rPr>
              <a:t>Bunch o’ neutrons)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20913" y="893763"/>
            <a:ext cx="93662" cy="179387"/>
            <a:chOff x="873" y="1623"/>
            <a:chExt cx="70" cy="122"/>
          </a:xfrm>
        </p:grpSpPr>
        <p:sp>
          <p:nvSpPr>
            <p:cNvPr id="73839" name="Oval 5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40" name="Oval 6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41" name="Oval 7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42" name="Oval 8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185988" y="947738"/>
            <a:ext cx="92075" cy="182562"/>
            <a:chOff x="873" y="1623"/>
            <a:chExt cx="70" cy="122"/>
          </a:xfrm>
        </p:grpSpPr>
        <p:sp>
          <p:nvSpPr>
            <p:cNvPr id="73835" name="Oval 10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36" name="Oval 11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37" name="Oval 12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38" name="Oval 13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306638" y="958850"/>
            <a:ext cx="92075" cy="180975"/>
            <a:chOff x="873" y="1623"/>
            <a:chExt cx="70" cy="122"/>
          </a:xfrm>
        </p:grpSpPr>
        <p:sp>
          <p:nvSpPr>
            <p:cNvPr id="73831" name="Oval 15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32" name="Oval 16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33" name="Oval 17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34" name="Oval 18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252663" y="1004888"/>
            <a:ext cx="92075" cy="180975"/>
            <a:chOff x="873" y="1623"/>
            <a:chExt cx="70" cy="122"/>
          </a:xfrm>
        </p:grpSpPr>
        <p:sp>
          <p:nvSpPr>
            <p:cNvPr id="73827" name="Oval 20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28" name="Oval 21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29" name="Oval 22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30" name="Oval 23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278063" y="915988"/>
            <a:ext cx="93662" cy="182562"/>
            <a:chOff x="873" y="1623"/>
            <a:chExt cx="70" cy="122"/>
          </a:xfrm>
        </p:grpSpPr>
        <p:sp>
          <p:nvSpPr>
            <p:cNvPr id="73823" name="Oval 25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24" name="Oval 26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25" name="Oval 27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26" name="Oval 28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2332038" y="971550"/>
            <a:ext cx="93662" cy="182563"/>
            <a:chOff x="873" y="1623"/>
            <a:chExt cx="70" cy="122"/>
          </a:xfrm>
        </p:grpSpPr>
        <p:sp>
          <p:nvSpPr>
            <p:cNvPr id="73819" name="Oval 30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20" name="Oval 31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21" name="Oval 32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22" name="Oval 33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7011988" y="960438"/>
            <a:ext cx="92075" cy="180975"/>
            <a:chOff x="873" y="1623"/>
            <a:chExt cx="70" cy="122"/>
          </a:xfrm>
        </p:grpSpPr>
        <p:sp>
          <p:nvSpPr>
            <p:cNvPr id="73815" name="Oval 35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16" name="Oval 36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17" name="Oval 37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18" name="Oval 38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739" name="Text Box 39"/>
          <p:cNvSpPr txBox="1">
            <a:spLocks noChangeArrowheads="1"/>
          </p:cNvSpPr>
          <p:nvPr/>
        </p:nvSpPr>
        <p:spPr bwMode="auto">
          <a:xfrm>
            <a:off x="3698875" y="1096963"/>
            <a:ext cx="2743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ea typeface="Arial" charset="0"/>
                <a:cs typeface="Arial" charset="0"/>
              </a:rPr>
              <a:t>New nucleus</a:t>
            </a:r>
          </a:p>
          <a:p>
            <a:pPr algn="ctr"/>
            <a:r>
              <a:rPr lang="en-US">
                <a:ea typeface="Arial" charset="0"/>
                <a:cs typeface="Arial" charset="0"/>
              </a:rPr>
              <a:t>(Z-2 protons, </a:t>
            </a:r>
          </a:p>
          <a:p>
            <a:pPr algn="ctr"/>
            <a:r>
              <a:rPr lang="en-US">
                <a:ea typeface="Arial" charset="0"/>
                <a:cs typeface="Arial" charset="0"/>
              </a:rPr>
              <a:t>Bunch o’ neutrons)</a:t>
            </a:r>
          </a:p>
        </p:txBody>
      </p: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4953000" y="927100"/>
            <a:ext cx="93663" cy="179388"/>
            <a:chOff x="873" y="1623"/>
            <a:chExt cx="70" cy="122"/>
          </a:xfrm>
        </p:grpSpPr>
        <p:sp>
          <p:nvSpPr>
            <p:cNvPr id="73811" name="Oval 41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12" name="Oval 42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13" name="Oval 43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14" name="Oval 44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4918075" y="981075"/>
            <a:ext cx="92075" cy="182563"/>
            <a:chOff x="873" y="1623"/>
            <a:chExt cx="70" cy="122"/>
          </a:xfrm>
        </p:grpSpPr>
        <p:sp>
          <p:nvSpPr>
            <p:cNvPr id="73807" name="Oval 46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08" name="Oval 47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09" name="Oval 48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10" name="Oval 49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5038725" y="992188"/>
            <a:ext cx="92075" cy="180975"/>
            <a:chOff x="873" y="1623"/>
            <a:chExt cx="70" cy="122"/>
          </a:xfrm>
        </p:grpSpPr>
        <p:sp>
          <p:nvSpPr>
            <p:cNvPr id="73803" name="Oval 51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04" name="Oval 52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05" name="Oval 53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06" name="Oval 54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55"/>
          <p:cNvGrpSpPr>
            <a:grpSpLocks/>
          </p:cNvGrpSpPr>
          <p:nvPr/>
        </p:nvGrpSpPr>
        <p:grpSpPr bwMode="auto">
          <a:xfrm>
            <a:off x="4984750" y="1038225"/>
            <a:ext cx="92075" cy="180975"/>
            <a:chOff x="873" y="1623"/>
            <a:chExt cx="70" cy="122"/>
          </a:xfrm>
        </p:grpSpPr>
        <p:sp>
          <p:nvSpPr>
            <p:cNvPr id="73799" name="Oval 56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00" name="Oval 57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01" name="Oval 58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02" name="Oval 59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60"/>
          <p:cNvGrpSpPr>
            <a:grpSpLocks/>
          </p:cNvGrpSpPr>
          <p:nvPr/>
        </p:nvGrpSpPr>
        <p:grpSpPr bwMode="auto">
          <a:xfrm>
            <a:off x="5010150" y="949325"/>
            <a:ext cx="93663" cy="182563"/>
            <a:chOff x="873" y="1623"/>
            <a:chExt cx="70" cy="122"/>
          </a:xfrm>
        </p:grpSpPr>
        <p:sp>
          <p:nvSpPr>
            <p:cNvPr id="73795" name="Oval 61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96" name="Oval 62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97" name="Oval 63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98" name="Oval 64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65"/>
          <p:cNvGrpSpPr>
            <a:grpSpLocks/>
          </p:cNvGrpSpPr>
          <p:nvPr/>
        </p:nvGrpSpPr>
        <p:grpSpPr bwMode="auto">
          <a:xfrm>
            <a:off x="5064125" y="1004888"/>
            <a:ext cx="93663" cy="182562"/>
            <a:chOff x="873" y="1623"/>
            <a:chExt cx="70" cy="122"/>
          </a:xfrm>
        </p:grpSpPr>
        <p:sp>
          <p:nvSpPr>
            <p:cNvPr id="73791" name="Oval 66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92" name="Oval 67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93" name="Oval 68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94" name="Oval 69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746" name="Line 70"/>
          <p:cNvSpPr>
            <a:spLocks noChangeShapeType="1"/>
          </p:cNvSpPr>
          <p:nvPr/>
        </p:nvSpPr>
        <p:spPr bwMode="auto">
          <a:xfrm>
            <a:off x="3897313" y="1012825"/>
            <a:ext cx="338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7" name="Line 71"/>
          <p:cNvSpPr>
            <a:spLocks noChangeShapeType="1"/>
          </p:cNvSpPr>
          <p:nvPr/>
        </p:nvSpPr>
        <p:spPr bwMode="auto">
          <a:xfrm>
            <a:off x="3905250" y="1076325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8" name="Text Box 72"/>
          <p:cNvSpPr txBox="1">
            <a:spLocks noChangeArrowheads="1"/>
          </p:cNvSpPr>
          <p:nvPr/>
        </p:nvSpPr>
        <p:spPr bwMode="auto">
          <a:xfrm>
            <a:off x="6100763" y="85725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+</a:t>
            </a:r>
          </a:p>
        </p:txBody>
      </p:sp>
      <p:sp>
        <p:nvSpPr>
          <p:cNvPr id="73749" name="Text Box 73"/>
          <p:cNvSpPr txBox="1">
            <a:spLocks noChangeArrowheads="1"/>
          </p:cNvSpPr>
          <p:nvPr/>
        </p:nvSpPr>
        <p:spPr bwMode="auto">
          <a:xfrm>
            <a:off x="6532563" y="1150938"/>
            <a:ext cx="20304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ea typeface="Arial" charset="0"/>
                <a:cs typeface="Arial" charset="0"/>
              </a:rPr>
              <a:t>Alpha particle</a:t>
            </a:r>
          </a:p>
          <a:p>
            <a:pPr algn="ctr"/>
            <a:r>
              <a:rPr lang="en-US">
                <a:ea typeface="Arial" charset="0"/>
                <a:cs typeface="Arial" charset="0"/>
              </a:rPr>
              <a:t>(2 protons, </a:t>
            </a:r>
          </a:p>
          <a:p>
            <a:pPr algn="ctr"/>
            <a:r>
              <a:rPr lang="en-US">
                <a:ea typeface="Arial" charset="0"/>
                <a:cs typeface="Arial" charset="0"/>
              </a:rPr>
              <a:t>2 neutrons)</a:t>
            </a:r>
          </a:p>
        </p:txBody>
      </p:sp>
      <p:sp>
        <p:nvSpPr>
          <p:cNvPr id="73750" name="AutoShape 74"/>
          <p:cNvSpPr>
            <a:spLocks/>
          </p:cNvSpPr>
          <p:nvPr/>
        </p:nvSpPr>
        <p:spPr bwMode="auto">
          <a:xfrm rot="-5400000">
            <a:off x="6139656" y="-54768"/>
            <a:ext cx="327025" cy="4897438"/>
          </a:xfrm>
          <a:prstGeom prst="leftBrace">
            <a:avLst>
              <a:gd name="adj1" fmla="val 124798"/>
              <a:gd name="adj2" fmla="val 50000"/>
            </a:avLst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1" name="Text Box 75"/>
          <p:cNvSpPr txBox="1">
            <a:spLocks noChangeArrowheads="1"/>
          </p:cNvSpPr>
          <p:nvPr/>
        </p:nvSpPr>
        <p:spPr bwMode="auto">
          <a:xfrm>
            <a:off x="3749675" y="2487613"/>
            <a:ext cx="4991100" cy="119697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ea typeface="Arial" charset="0"/>
                <a:cs typeface="Arial" charset="0"/>
              </a:rPr>
              <a:t>Look at this system… as the distance between the alpha particle and the nucleus changes. </a:t>
            </a:r>
          </a:p>
        </p:txBody>
      </p:sp>
      <p:grpSp>
        <p:nvGrpSpPr>
          <p:cNvPr id="15" name="Group 76"/>
          <p:cNvGrpSpPr>
            <a:grpSpLocks/>
          </p:cNvGrpSpPr>
          <p:nvPr/>
        </p:nvGrpSpPr>
        <p:grpSpPr bwMode="auto">
          <a:xfrm>
            <a:off x="1600200" y="5051425"/>
            <a:ext cx="93663" cy="179388"/>
            <a:chOff x="873" y="1623"/>
            <a:chExt cx="70" cy="122"/>
          </a:xfrm>
        </p:grpSpPr>
        <p:sp>
          <p:nvSpPr>
            <p:cNvPr id="73787" name="Oval 77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88" name="Oval 78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89" name="Oval 79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90" name="Oval 80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81"/>
          <p:cNvGrpSpPr>
            <a:grpSpLocks/>
          </p:cNvGrpSpPr>
          <p:nvPr/>
        </p:nvGrpSpPr>
        <p:grpSpPr bwMode="auto">
          <a:xfrm>
            <a:off x="1565275" y="5105400"/>
            <a:ext cx="92075" cy="182563"/>
            <a:chOff x="873" y="1623"/>
            <a:chExt cx="70" cy="122"/>
          </a:xfrm>
        </p:grpSpPr>
        <p:sp>
          <p:nvSpPr>
            <p:cNvPr id="73783" name="Oval 82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84" name="Oval 83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85" name="Oval 84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86" name="Oval 85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86"/>
          <p:cNvGrpSpPr>
            <a:grpSpLocks/>
          </p:cNvGrpSpPr>
          <p:nvPr/>
        </p:nvGrpSpPr>
        <p:grpSpPr bwMode="auto">
          <a:xfrm>
            <a:off x="1685925" y="5116513"/>
            <a:ext cx="92075" cy="180975"/>
            <a:chOff x="873" y="1623"/>
            <a:chExt cx="70" cy="122"/>
          </a:xfrm>
        </p:grpSpPr>
        <p:sp>
          <p:nvSpPr>
            <p:cNvPr id="73779" name="Oval 87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80" name="Oval 88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81" name="Oval 89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82" name="Oval 90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91"/>
          <p:cNvGrpSpPr>
            <a:grpSpLocks/>
          </p:cNvGrpSpPr>
          <p:nvPr/>
        </p:nvGrpSpPr>
        <p:grpSpPr bwMode="auto">
          <a:xfrm>
            <a:off x="1631950" y="5162550"/>
            <a:ext cx="92075" cy="180975"/>
            <a:chOff x="873" y="1623"/>
            <a:chExt cx="70" cy="122"/>
          </a:xfrm>
        </p:grpSpPr>
        <p:sp>
          <p:nvSpPr>
            <p:cNvPr id="73775" name="Oval 92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76" name="Oval 93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77" name="Oval 94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78" name="Oval 95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96"/>
          <p:cNvGrpSpPr>
            <a:grpSpLocks/>
          </p:cNvGrpSpPr>
          <p:nvPr/>
        </p:nvGrpSpPr>
        <p:grpSpPr bwMode="auto">
          <a:xfrm>
            <a:off x="1657350" y="5073650"/>
            <a:ext cx="93663" cy="182563"/>
            <a:chOff x="873" y="1623"/>
            <a:chExt cx="70" cy="122"/>
          </a:xfrm>
        </p:grpSpPr>
        <p:sp>
          <p:nvSpPr>
            <p:cNvPr id="73771" name="Oval 97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72" name="Oval 98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73" name="Oval 99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74" name="Oval 100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01"/>
          <p:cNvGrpSpPr>
            <a:grpSpLocks/>
          </p:cNvGrpSpPr>
          <p:nvPr/>
        </p:nvGrpSpPr>
        <p:grpSpPr bwMode="auto">
          <a:xfrm>
            <a:off x="1711325" y="5129213"/>
            <a:ext cx="93663" cy="182562"/>
            <a:chOff x="873" y="1623"/>
            <a:chExt cx="70" cy="122"/>
          </a:xfrm>
        </p:grpSpPr>
        <p:sp>
          <p:nvSpPr>
            <p:cNvPr id="73767" name="Oval 102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68" name="Oval 103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69" name="Oval 104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70" name="Oval 105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106"/>
          <p:cNvGrpSpPr>
            <a:grpSpLocks/>
          </p:cNvGrpSpPr>
          <p:nvPr/>
        </p:nvGrpSpPr>
        <p:grpSpPr bwMode="auto">
          <a:xfrm>
            <a:off x="8788400" y="5118100"/>
            <a:ext cx="92075" cy="180975"/>
            <a:chOff x="873" y="1623"/>
            <a:chExt cx="70" cy="122"/>
          </a:xfrm>
        </p:grpSpPr>
        <p:sp>
          <p:nvSpPr>
            <p:cNvPr id="73763" name="Oval 107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64" name="Oval 108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65" name="Oval 109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66" name="Oval 110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9855" name="Text Box 111"/>
          <p:cNvSpPr txBox="1">
            <a:spLocks noChangeArrowheads="1"/>
          </p:cNvSpPr>
          <p:nvPr/>
        </p:nvSpPr>
        <p:spPr bwMode="auto">
          <a:xfrm>
            <a:off x="6019800" y="5305425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V=0 </a:t>
            </a:r>
          </a:p>
          <a:p>
            <a:r>
              <a:rPr lang="en-US">
                <a:ea typeface="Arial" charset="0"/>
                <a:cs typeface="Arial" charset="0"/>
              </a:rPr>
              <a:t>At a great distance</a:t>
            </a:r>
          </a:p>
        </p:txBody>
      </p:sp>
      <p:sp>
        <p:nvSpPr>
          <p:cNvPr id="159856" name="Line 112"/>
          <p:cNvSpPr>
            <a:spLocks noChangeShapeType="1"/>
          </p:cNvSpPr>
          <p:nvPr/>
        </p:nvSpPr>
        <p:spPr bwMode="auto">
          <a:xfrm flipH="1">
            <a:off x="6869113" y="5224463"/>
            <a:ext cx="1851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857" name="Text Box 113"/>
          <p:cNvSpPr txBox="1">
            <a:spLocks noChangeArrowheads="1"/>
          </p:cNvSpPr>
          <p:nvPr/>
        </p:nvSpPr>
        <p:spPr bwMode="auto">
          <a:xfrm>
            <a:off x="1258888" y="5243513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(Z-2)</a:t>
            </a:r>
          </a:p>
        </p:txBody>
      </p:sp>
      <p:sp>
        <p:nvSpPr>
          <p:cNvPr id="159858" name="Text Box 114"/>
          <p:cNvSpPr txBox="1">
            <a:spLocks noChangeArrowheads="1"/>
          </p:cNvSpPr>
          <p:nvPr/>
        </p:nvSpPr>
        <p:spPr bwMode="auto">
          <a:xfrm>
            <a:off x="4032250" y="4168775"/>
            <a:ext cx="4911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As bring </a:t>
            </a:r>
            <a:r>
              <a:rPr lang="en-US">
                <a:latin typeface="Symbol" charset="2"/>
                <a:ea typeface="Arial" charset="0"/>
                <a:cs typeface="Arial" charset="0"/>
              </a:rPr>
              <a:t>a</a:t>
            </a:r>
            <a:r>
              <a:rPr lang="en-US">
                <a:ea typeface="Arial" charset="0"/>
                <a:cs typeface="Arial" charset="0"/>
              </a:rPr>
              <a:t> closer, </a:t>
            </a:r>
          </a:p>
          <a:p>
            <a:r>
              <a:rPr lang="en-US">
                <a:ea typeface="Arial" charset="0"/>
                <a:cs typeface="Arial" charset="0"/>
              </a:rPr>
              <a:t>What happens to potential energy?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-0.75782 -0.00393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55" grpId="0"/>
      <p:bldP spid="159856" grpId="0" animBg="1"/>
      <p:bldP spid="159857" grpId="0"/>
      <p:bldP spid="15985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ea typeface="Arial" charset="0"/>
                <a:cs typeface="Arial" charset="0"/>
              </a:rPr>
              <a:t>How does this happen… </a:t>
            </a:r>
          </a:p>
          <a:p>
            <a:pPr algn="ctr"/>
            <a:r>
              <a:rPr lang="en-US">
                <a:ea typeface="Arial" charset="0"/>
                <a:cs typeface="Arial" charset="0"/>
              </a:rPr>
              <a:t>Starting point </a:t>
            </a:r>
            <a:r>
              <a:rPr lang="en-US" i="1" u="sng">
                <a:ea typeface="Arial" charset="0"/>
                <a:cs typeface="Arial" charset="0"/>
              </a:rPr>
              <a:t>always</a:t>
            </a:r>
            <a:r>
              <a:rPr lang="en-US">
                <a:ea typeface="Arial" charset="0"/>
                <a:cs typeface="Arial" charset="0"/>
              </a:rPr>
              <a:t> to look at potential energy curve for particle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88988" y="1839913"/>
            <a:ext cx="93662" cy="179387"/>
            <a:chOff x="873" y="1623"/>
            <a:chExt cx="70" cy="122"/>
          </a:xfrm>
        </p:grpSpPr>
        <p:sp>
          <p:nvSpPr>
            <p:cNvPr id="75926" name="Oval 4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27" name="Oval 5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28" name="Oval 6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29" name="Oval 7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54063" y="1893888"/>
            <a:ext cx="92075" cy="182562"/>
            <a:chOff x="873" y="1623"/>
            <a:chExt cx="70" cy="122"/>
          </a:xfrm>
        </p:grpSpPr>
        <p:sp>
          <p:nvSpPr>
            <p:cNvPr id="75922" name="Oval 9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23" name="Oval 10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24" name="Oval 11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25" name="Oval 12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74713" y="1905000"/>
            <a:ext cx="92075" cy="180975"/>
            <a:chOff x="873" y="1623"/>
            <a:chExt cx="70" cy="122"/>
          </a:xfrm>
        </p:grpSpPr>
        <p:sp>
          <p:nvSpPr>
            <p:cNvPr id="75918" name="Oval 14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19" name="Oval 15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20" name="Oval 16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21" name="Oval 17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820738" y="1951038"/>
            <a:ext cx="92075" cy="180975"/>
            <a:chOff x="873" y="1623"/>
            <a:chExt cx="70" cy="122"/>
          </a:xfrm>
        </p:grpSpPr>
        <p:sp>
          <p:nvSpPr>
            <p:cNvPr id="75914" name="Oval 19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15" name="Oval 20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16" name="Oval 21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17" name="Oval 22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846138" y="1862138"/>
            <a:ext cx="93662" cy="182562"/>
            <a:chOff x="873" y="1623"/>
            <a:chExt cx="70" cy="122"/>
          </a:xfrm>
        </p:grpSpPr>
        <p:sp>
          <p:nvSpPr>
            <p:cNvPr id="75910" name="Oval 24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11" name="Oval 25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12" name="Oval 26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13" name="Oval 27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900113" y="1917700"/>
            <a:ext cx="93662" cy="182563"/>
            <a:chOff x="873" y="1623"/>
            <a:chExt cx="70" cy="122"/>
          </a:xfrm>
        </p:grpSpPr>
        <p:sp>
          <p:nvSpPr>
            <p:cNvPr id="75906" name="Oval 29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07" name="Oval 30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08" name="Oval 31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09" name="Oval 32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977188" y="1808163"/>
            <a:ext cx="92075" cy="180975"/>
            <a:chOff x="873" y="1623"/>
            <a:chExt cx="70" cy="122"/>
          </a:xfrm>
        </p:grpSpPr>
        <p:sp>
          <p:nvSpPr>
            <p:cNvPr id="75902" name="Oval 34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03" name="Oval 35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04" name="Oval 36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05" name="Oval 37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86" name="Text Box 38"/>
          <p:cNvSpPr txBox="1">
            <a:spLocks noChangeArrowheads="1"/>
          </p:cNvSpPr>
          <p:nvPr/>
        </p:nvSpPr>
        <p:spPr bwMode="auto">
          <a:xfrm>
            <a:off x="5486400" y="1930400"/>
            <a:ext cx="341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V=0 At a great distance</a:t>
            </a:r>
          </a:p>
        </p:txBody>
      </p:sp>
      <p:sp>
        <p:nvSpPr>
          <p:cNvPr id="75787" name="Line 39"/>
          <p:cNvSpPr>
            <a:spLocks noChangeShapeType="1"/>
          </p:cNvSpPr>
          <p:nvPr/>
        </p:nvSpPr>
        <p:spPr bwMode="auto">
          <a:xfrm flipH="1">
            <a:off x="6057900" y="1914525"/>
            <a:ext cx="1851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8" name="Text Box 40"/>
          <p:cNvSpPr txBox="1">
            <a:spLocks noChangeArrowheads="1"/>
          </p:cNvSpPr>
          <p:nvPr/>
        </p:nvSpPr>
        <p:spPr bwMode="auto">
          <a:xfrm>
            <a:off x="365125" y="990600"/>
            <a:ext cx="857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As bring </a:t>
            </a:r>
            <a:r>
              <a:rPr lang="en-US">
                <a:latin typeface="Symbol" charset="2"/>
                <a:ea typeface="Arial" charset="0"/>
                <a:cs typeface="Arial" charset="0"/>
              </a:rPr>
              <a:t>a</a:t>
            </a:r>
            <a:r>
              <a:rPr lang="en-US">
                <a:ea typeface="Arial" charset="0"/>
                <a:cs typeface="Arial" charset="0"/>
              </a:rPr>
              <a:t> closer, what happens to potential energy?</a:t>
            </a:r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66675" y="2836863"/>
            <a:ext cx="8688388" cy="3987800"/>
            <a:chOff x="42" y="1787"/>
            <a:chExt cx="5473" cy="2512"/>
          </a:xfrm>
        </p:grpSpPr>
        <p:sp>
          <p:nvSpPr>
            <p:cNvPr id="75790" name="Line 42"/>
            <p:cNvSpPr>
              <a:spLocks noChangeShapeType="1"/>
            </p:cNvSpPr>
            <p:nvPr/>
          </p:nvSpPr>
          <p:spPr bwMode="auto">
            <a:xfrm>
              <a:off x="486" y="3106"/>
              <a:ext cx="0" cy="11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1" name="Line 43"/>
            <p:cNvSpPr>
              <a:spLocks noChangeShapeType="1"/>
            </p:cNvSpPr>
            <p:nvPr/>
          </p:nvSpPr>
          <p:spPr bwMode="auto">
            <a:xfrm>
              <a:off x="123" y="4011"/>
              <a:ext cx="18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2" name="Freeform 44"/>
            <p:cNvSpPr>
              <a:spLocks/>
            </p:cNvSpPr>
            <p:nvPr/>
          </p:nvSpPr>
          <p:spPr bwMode="auto">
            <a:xfrm>
              <a:off x="829" y="3483"/>
              <a:ext cx="1378" cy="517"/>
            </a:xfrm>
            <a:custGeom>
              <a:avLst/>
              <a:gdLst>
                <a:gd name="T0" fmla="*/ 1378 w 1378"/>
                <a:gd name="T1" fmla="*/ 501 h 517"/>
                <a:gd name="T2" fmla="*/ 713 w 1378"/>
                <a:gd name="T3" fmla="*/ 494 h 517"/>
                <a:gd name="T4" fmla="*/ 288 w 1378"/>
                <a:gd name="T5" fmla="*/ 364 h 517"/>
                <a:gd name="T6" fmla="*/ 0 w 1378"/>
                <a:gd name="T7" fmla="*/ 0 h 5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78"/>
                <a:gd name="T13" fmla="*/ 0 h 517"/>
                <a:gd name="T14" fmla="*/ 1378 w 1378"/>
                <a:gd name="T15" fmla="*/ 517 h 5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78" h="517">
                  <a:moveTo>
                    <a:pt x="1378" y="501"/>
                  </a:moveTo>
                  <a:cubicBezTo>
                    <a:pt x="1136" y="509"/>
                    <a:pt x="895" y="517"/>
                    <a:pt x="713" y="494"/>
                  </a:cubicBezTo>
                  <a:cubicBezTo>
                    <a:pt x="531" y="471"/>
                    <a:pt x="407" y="446"/>
                    <a:pt x="288" y="364"/>
                  </a:cubicBezTo>
                  <a:cubicBezTo>
                    <a:pt x="169" y="282"/>
                    <a:pt x="84" y="141"/>
                    <a:pt x="0" y="0"/>
                  </a:cubicBezTo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3" name="Text Box 45"/>
            <p:cNvSpPr txBox="1">
              <a:spLocks noChangeArrowheads="1"/>
            </p:cNvSpPr>
            <p:nvPr/>
          </p:nvSpPr>
          <p:spPr bwMode="auto">
            <a:xfrm>
              <a:off x="682" y="3192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V(r)</a:t>
              </a:r>
            </a:p>
          </p:txBody>
        </p:sp>
        <p:sp>
          <p:nvSpPr>
            <p:cNvPr id="75794" name="Line 46"/>
            <p:cNvSpPr>
              <a:spLocks noChangeShapeType="1"/>
            </p:cNvSpPr>
            <p:nvPr/>
          </p:nvSpPr>
          <p:spPr bwMode="auto">
            <a:xfrm>
              <a:off x="3438" y="2023"/>
              <a:ext cx="0" cy="11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5" name="Line 47"/>
            <p:cNvSpPr>
              <a:spLocks noChangeShapeType="1"/>
            </p:cNvSpPr>
            <p:nvPr/>
          </p:nvSpPr>
          <p:spPr bwMode="auto">
            <a:xfrm flipV="1">
              <a:off x="3075" y="2921"/>
              <a:ext cx="2310" cy="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6" name="Text Box 48"/>
            <p:cNvSpPr txBox="1">
              <a:spLocks noChangeArrowheads="1"/>
            </p:cNvSpPr>
            <p:nvPr/>
          </p:nvSpPr>
          <p:spPr bwMode="auto">
            <a:xfrm>
              <a:off x="3024" y="1951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V(r)</a:t>
              </a:r>
            </a:p>
          </p:txBody>
        </p:sp>
        <p:sp>
          <p:nvSpPr>
            <p:cNvPr id="75797" name="Line 49"/>
            <p:cNvSpPr>
              <a:spLocks noChangeShapeType="1"/>
            </p:cNvSpPr>
            <p:nvPr/>
          </p:nvSpPr>
          <p:spPr bwMode="auto">
            <a:xfrm>
              <a:off x="496" y="1798"/>
              <a:ext cx="0" cy="1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8" name="Line 50"/>
            <p:cNvSpPr>
              <a:spLocks noChangeShapeType="1"/>
            </p:cNvSpPr>
            <p:nvPr/>
          </p:nvSpPr>
          <p:spPr bwMode="auto">
            <a:xfrm>
              <a:off x="133" y="2140"/>
              <a:ext cx="18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9" name="Freeform 51"/>
            <p:cNvSpPr>
              <a:spLocks/>
            </p:cNvSpPr>
            <p:nvPr/>
          </p:nvSpPr>
          <p:spPr bwMode="auto">
            <a:xfrm>
              <a:off x="729" y="2153"/>
              <a:ext cx="1503" cy="532"/>
            </a:xfrm>
            <a:custGeom>
              <a:avLst/>
              <a:gdLst>
                <a:gd name="T0" fmla="*/ 1503 w 1503"/>
                <a:gd name="T1" fmla="*/ 0 h 532"/>
                <a:gd name="T2" fmla="*/ 713 w 1503"/>
                <a:gd name="T3" fmla="*/ 38 h 532"/>
                <a:gd name="T4" fmla="*/ 288 w 1503"/>
                <a:gd name="T5" fmla="*/ 168 h 532"/>
                <a:gd name="T6" fmla="*/ 0 w 1503"/>
                <a:gd name="T7" fmla="*/ 532 h 5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03"/>
                <a:gd name="T13" fmla="*/ 0 h 532"/>
                <a:gd name="T14" fmla="*/ 1503 w 1503"/>
                <a:gd name="T15" fmla="*/ 532 h 5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03" h="532">
                  <a:moveTo>
                    <a:pt x="1503" y="0"/>
                  </a:moveTo>
                  <a:cubicBezTo>
                    <a:pt x="1373" y="6"/>
                    <a:pt x="915" y="10"/>
                    <a:pt x="713" y="38"/>
                  </a:cubicBezTo>
                  <a:cubicBezTo>
                    <a:pt x="511" y="66"/>
                    <a:pt x="407" y="86"/>
                    <a:pt x="288" y="168"/>
                  </a:cubicBezTo>
                  <a:cubicBezTo>
                    <a:pt x="169" y="250"/>
                    <a:pt x="84" y="391"/>
                    <a:pt x="0" y="532"/>
                  </a:cubicBezTo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00" name="Text Box 52"/>
            <p:cNvSpPr txBox="1">
              <a:spLocks noChangeArrowheads="1"/>
            </p:cNvSpPr>
            <p:nvPr/>
          </p:nvSpPr>
          <p:spPr bwMode="auto">
            <a:xfrm>
              <a:off x="631" y="1787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V(r)</a:t>
              </a:r>
            </a:p>
          </p:txBody>
        </p:sp>
        <p:sp>
          <p:nvSpPr>
            <p:cNvPr id="75801" name="Line 53"/>
            <p:cNvSpPr>
              <a:spLocks noChangeShapeType="1"/>
            </p:cNvSpPr>
            <p:nvPr/>
          </p:nvSpPr>
          <p:spPr bwMode="auto">
            <a:xfrm>
              <a:off x="3829" y="2928"/>
              <a:ext cx="168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02" name="Text Box 54"/>
            <p:cNvSpPr txBox="1">
              <a:spLocks noChangeArrowheads="1"/>
            </p:cNvSpPr>
            <p:nvPr/>
          </p:nvSpPr>
          <p:spPr bwMode="auto">
            <a:xfrm>
              <a:off x="42" y="1801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75803" name="Text Box 55"/>
            <p:cNvSpPr txBox="1">
              <a:spLocks noChangeArrowheads="1"/>
            </p:cNvSpPr>
            <p:nvPr/>
          </p:nvSpPr>
          <p:spPr bwMode="auto">
            <a:xfrm>
              <a:off x="99" y="296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75804" name="Text Box 56"/>
            <p:cNvSpPr txBox="1">
              <a:spLocks noChangeArrowheads="1"/>
            </p:cNvSpPr>
            <p:nvPr/>
          </p:nvSpPr>
          <p:spPr bwMode="auto">
            <a:xfrm>
              <a:off x="2752" y="180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75805" name="Text Box 57"/>
            <p:cNvSpPr txBox="1">
              <a:spLocks noChangeArrowheads="1"/>
            </p:cNvSpPr>
            <p:nvPr/>
          </p:nvSpPr>
          <p:spPr bwMode="auto">
            <a:xfrm>
              <a:off x="2827" y="3408"/>
              <a:ext cx="16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D. Something else</a:t>
              </a:r>
            </a:p>
          </p:txBody>
        </p:sp>
        <p:grpSp>
          <p:nvGrpSpPr>
            <p:cNvPr id="10" name="Group 58"/>
            <p:cNvGrpSpPr>
              <a:grpSpLocks/>
            </p:cNvGrpSpPr>
            <p:nvPr/>
          </p:nvGrpSpPr>
          <p:grpSpPr bwMode="auto">
            <a:xfrm>
              <a:off x="444" y="2078"/>
              <a:ext cx="106" cy="129"/>
              <a:chOff x="725" y="1529"/>
              <a:chExt cx="151" cy="184"/>
            </a:xfrm>
          </p:grpSpPr>
          <p:grpSp>
            <p:nvGrpSpPr>
              <p:cNvPr id="11" name="Group 59"/>
              <p:cNvGrpSpPr>
                <a:grpSpLocks/>
              </p:cNvGrpSpPr>
              <p:nvPr/>
            </p:nvGrpSpPr>
            <p:grpSpPr bwMode="auto">
              <a:xfrm>
                <a:off x="747" y="1529"/>
                <a:ext cx="59" cy="113"/>
                <a:chOff x="873" y="1623"/>
                <a:chExt cx="70" cy="122"/>
              </a:xfrm>
            </p:grpSpPr>
            <p:sp>
              <p:nvSpPr>
                <p:cNvPr id="75898" name="Oval 60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99" name="Oval 61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900" name="Oval 62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901" name="Oval 63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64"/>
              <p:cNvGrpSpPr>
                <a:grpSpLocks/>
              </p:cNvGrpSpPr>
              <p:nvPr/>
            </p:nvGrpSpPr>
            <p:grpSpPr bwMode="auto">
              <a:xfrm>
                <a:off x="725" y="1563"/>
                <a:ext cx="58" cy="115"/>
                <a:chOff x="873" y="1623"/>
                <a:chExt cx="70" cy="122"/>
              </a:xfrm>
            </p:grpSpPr>
            <p:sp>
              <p:nvSpPr>
                <p:cNvPr id="75894" name="Oval 65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95" name="Oval 66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96" name="Oval 67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97" name="Oval 68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69"/>
              <p:cNvGrpSpPr>
                <a:grpSpLocks/>
              </p:cNvGrpSpPr>
              <p:nvPr/>
            </p:nvGrpSpPr>
            <p:grpSpPr bwMode="auto">
              <a:xfrm>
                <a:off x="801" y="1570"/>
                <a:ext cx="58" cy="114"/>
                <a:chOff x="873" y="1623"/>
                <a:chExt cx="70" cy="122"/>
              </a:xfrm>
            </p:grpSpPr>
            <p:sp>
              <p:nvSpPr>
                <p:cNvPr id="75890" name="Oval 70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91" name="Oval 71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92" name="Oval 72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93" name="Oval 73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74"/>
              <p:cNvGrpSpPr>
                <a:grpSpLocks/>
              </p:cNvGrpSpPr>
              <p:nvPr/>
            </p:nvGrpSpPr>
            <p:grpSpPr bwMode="auto">
              <a:xfrm>
                <a:off x="767" y="1599"/>
                <a:ext cx="58" cy="114"/>
                <a:chOff x="873" y="1623"/>
                <a:chExt cx="70" cy="122"/>
              </a:xfrm>
            </p:grpSpPr>
            <p:sp>
              <p:nvSpPr>
                <p:cNvPr id="75886" name="Oval 75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87" name="Oval 76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88" name="Oval 77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89" name="Oval 78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79"/>
              <p:cNvGrpSpPr>
                <a:grpSpLocks/>
              </p:cNvGrpSpPr>
              <p:nvPr/>
            </p:nvGrpSpPr>
            <p:grpSpPr bwMode="auto">
              <a:xfrm>
                <a:off x="783" y="1543"/>
                <a:ext cx="59" cy="115"/>
                <a:chOff x="873" y="1623"/>
                <a:chExt cx="70" cy="122"/>
              </a:xfrm>
            </p:grpSpPr>
            <p:sp>
              <p:nvSpPr>
                <p:cNvPr id="75882" name="Oval 80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83" name="Oval 81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84" name="Oval 82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85" name="Oval 83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84"/>
              <p:cNvGrpSpPr>
                <a:grpSpLocks/>
              </p:cNvGrpSpPr>
              <p:nvPr/>
            </p:nvGrpSpPr>
            <p:grpSpPr bwMode="auto">
              <a:xfrm>
                <a:off x="817" y="1578"/>
                <a:ext cx="59" cy="115"/>
                <a:chOff x="873" y="1623"/>
                <a:chExt cx="70" cy="122"/>
              </a:xfrm>
            </p:grpSpPr>
            <p:sp>
              <p:nvSpPr>
                <p:cNvPr id="75878" name="Oval 85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79" name="Oval 86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80" name="Oval 87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81" name="Oval 88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89"/>
            <p:cNvGrpSpPr>
              <a:grpSpLocks/>
            </p:cNvGrpSpPr>
            <p:nvPr/>
          </p:nvGrpSpPr>
          <p:grpSpPr bwMode="auto">
            <a:xfrm>
              <a:off x="437" y="3943"/>
              <a:ext cx="106" cy="129"/>
              <a:chOff x="725" y="1529"/>
              <a:chExt cx="151" cy="184"/>
            </a:xfrm>
          </p:grpSpPr>
          <p:grpSp>
            <p:nvGrpSpPr>
              <p:cNvPr id="18" name="Group 90"/>
              <p:cNvGrpSpPr>
                <a:grpSpLocks/>
              </p:cNvGrpSpPr>
              <p:nvPr/>
            </p:nvGrpSpPr>
            <p:grpSpPr bwMode="auto">
              <a:xfrm>
                <a:off x="747" y="1529"/>
                <a:ext cx="59" cy="113"/>
                <a:chOff x="873" y="1623"/>
                <a:chExt cx="70" cy="122"/>
              </a:xfrm>
            </p:grpSpPr>
            <p:sp>
              <p:nvSpPr>
                <p:cNvPr id="75868" name="Oval 91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69" name="Oval 92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70" name="Oval 93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71" name="Oval 94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95"/>
              <p:cNvGrpSpPr>
                <a:grpSpLocks/>
              </p:cNvGrpSpPr>
              <p:nvPr/>
            </p:nvGrpSpPr>
            <p:grpSpPr bwMode="auto">
              <a:xfrm>
                <a:off x="725" y="1563"/>
                <a:ext cx="58" cy="115"/>
                <a:chOff x="873" y="1623"/>
                <a:chExt cx="70" cy="122"/>
              </a:xfrm>
            </p:grpSpPr>
            <p:sp>
              <p:nvSpPr>
                <p:cNvPr id="75864" name="Oval 96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65" name="Oval 97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66" name="Oval 98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67" name="Oval 99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100"/>
              <p:cNvGrpSpPr>
                <a:grpSpLocks/>
              </p:cNvGrpSpPr>
              <p:nvPr/>
            </p:nvGrpSpPr>
            <p:grpSpPr bwMode="auto">
              <a:xfrm>
                <a:off x="801" y="1570"/>
                <a:ext cx="58" cy="114"/>
                <a:chOff x="873" y="1623"/>
                <a:chExt cx="70" cy="122"/>
              </a:xfrm>
            </p:grpSpPr>
            <p:sp>
              <p:nvSpPr>
                <p:cNvPr id="75860" name="Oval 101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61" name="Oval 102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62" name="Oval 103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63" name="Oval 104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105"/>
              <p:cNvGrpSpPr>
                <a:grpSpLocks/>
              </p:cNvGrpSpPr>
              <p:nvPr/>
            </p:nvGrpSpPr>
            <p:grpSpPr bwMode="auto">
              <a:xfrm>
                <a:off x="767" y="1599"/>
                <a:ext cx="58" cy="114"/>
                <a:chOff x="873" y="1623"/>
                <a:chExt cx="70" cy="122"/>
              </a:xfrm>
            </p:grpSpPr>
            <p:sp>
              <p:nvSpPr>
                <p:cNvPr id="75856" name="Oval 106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57" name="Oval 107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58" name="Oval 108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59" name="Oval 109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110"/>
              <p:cNvGrpSpPr>
                <a:grpSpLocks/>
              </p:cNvGrpSpPr>
              <p:nvPr/>
            </p:nvGrpSpPr>
            <p:grpSpPr bwMode="auto">
              <a:xfrm>
                <a:off x="783" y="1543"/>
                <a:ext cx="59" cy="115"/>
                <a:chOff x="873" y="1623"/>
                <a:chExt cx="70" cy="122"/>
              </a:xfrm>
            </p:grpSpPr>
            <p:sp>
              <p:nvSpPr>
                <p:cNvPr id="75852" name="Oval 111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53" name="Oval 112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54" name="Oval 113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55" name="Oval 114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115"/>
              <p:cNvGrpSpPr>
                <a:grpSpLocks/>
              </p:cNvGrpSpPr>
              <p:nvPr/>
            </p:nvGrpSpPr>
            <p:grpSpPr bwMode="auto">
              <a:xfrm>
                <a:off x="817" y="1578"/>
                <a:ext cx="59" cy="115"/>
                <a:chOff x="873" y="1623"/>
                <a:chExt cx="70" cy="122"/>
              </a:xfrm>
            </p:grpSpPr>
            <p:sp>
              <p:nvSpPr>
                <p:cNvPr id="75848" name="Oval 116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49" name="Oval 117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50" name="Oval 118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51" name="Oval 119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Group 120"/>
            <p:cNvGrpSpPr>
              <a:grpSpLocks/>
            </p:cNvGrpSpPr>
            <p:nvPr/>
          </p:nvGrpSpPr>
          <p:grpSpPr bwMode="auto">
            <a:xfrm>
              <a:off x="3380" y="2853"/>
              <a:ext cx="106" cy="129"/>
              <a:chOff x="725" y="1529"/>
              <a:chExt cx="151" cy="184"/>
            </a:xfrm>
          </p:grpSpPr>
          <p:grpSp>
            <p:nvGrpSpPr>
              <p:cNvPr id="25" name="Group 121"/>
              <p:cNvGrpSpPr>
                <a:grpSpLocks/>
              </p:cNvGrpSpPr>
              <p:nvPr/>
            </p:nvGrpSpPr>
            <p:grpSpPr bwMode="auto">
              <a:xfrm>
                <a:off x="747" y="1529"/>
                <a:ext cx="59" cy="113"/>
                <a:chOff x="873" y="1623"/>
                <a:chExt cx="70" cy="122"/>
              </a:xfrm>
            </p:grpSpPr>
            <p:sp>
              <p:nvSpPr>
                <p:cNvPr id="75838" name="Oval 122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39" name="Oval 123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40" name="Oval 124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41" name="Oval 125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126"/>
              <p:cNvGrpSpPr>
                <a:grpSpLocks/>
              </p:cNvGrpSpPr>
              <p:nvPr/>
            </p:nvGrpSpPr>
            <p:grpSpPr bwMode="auto">
              <a:xfrm>
                <a:off x="725" y="1563"/>
                <a:ext cx="58" cy="115"/>
                <a:chOff x="873" y="1623"/>
                <a:chExt cx="70" cy="122"/>
              </a:xfrm>
            </p:grpSpPr>
            <p:sp>
              <p:nvSpPr>
                <p:cNvPr id="75834" name="Oval 127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35" name="Oval 128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36" name="Oval 129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37" name="Oval 130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131"/>
              <p:cNvGrpSpPr>
                <a:grpSpLocks/>
              </p:cNvGrpSpPr>
              <p:nvPr/>
            </p:nvGrpSpPr>
            <p:grpSpPr bwMode="auto">
              <a:xfrm>
                <a:off x="801" y="1570"/>
                <a:ext cx="58" cy="114"/>
                <a:chOff x="873" y="1623"/>
                <a:chExt cx="70" cy="122"/>
              </a:xfrm>
            </p:grpSpPr>
            <p:sp>
              <p:nvSpPr>
                <p:cNvPr id="75830" name="Oval 132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31" name="Oval 133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32" name="Oval 134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33" name="Oval 135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136"/>
              <p:cNvGrpSpPr>
                <a:grpSpLocks/>
              </p:cNvGrpSpPr>
              <p:nvPr/>
            </p:nvGrpSpPr>
            <p:grpSpPr bwMode="auto">
              <a:xfrm>
                <a:off x="767" y="1599"/>
                <a:ext cx="58" cy="114"/>
                <a:chOff x="873" y="1623"/>
                <a:chExt cx="70" cy="122"/>
              </a:xfrm>
            </p:grpSpPr>
            <p:sp>
              <p:nvSpPr>
                <p:cNvPr id="75826" name="Oval 137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7" name="Oval 138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8" name="Oval 139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9" name="Oval 140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41"/>
              <p:cNvGrpSpPr>
                <a:grpSpLocks/>
              </p:cNvGrpSpPr>
              <p:nvPr/>
            </p:nvGrpSpPr>
            <p:grpSpPr bwMode="auto">
              <a:xfrm>
                <a:off x="783" y="1543"/>
                <a:ext cx="59" cy="115"/>
                <a:chOff x="873" y="1623"/>
                <a:chExt cx="70" cy="122"/>
              </a:xfrm>
            </p:grpSpPr>
            <p:sp>
              <p:nvSpPr>
                <p:cNvPr id="75822" name="Oval 142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3" name="Oval 143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4" name="Oval 144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5" name="Oval 145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146"/>
              <p:cNvGrpSpPr>
                <a:grpSpLocks/>
              </p:cNvGrpSpPr>
              <p:nvPr/>
            </p:nvGrpSpPr>
            <p:grpSpPr bwMode="auto">
              <a:xfrm>
                <a:off x="817" y="1578"/>
                <a:ext cx="59" cy="115"/>
                <a:chOff x="873" y="1623"/>
                <a:chExt cx="70" cy="122"/>
              </a:xfrm>
            </p:grpSpPr>
            <p:sp>
              <p:nvSpPr>
                <p:cNvPr id="75818" name="Oval 147"/>
                <p:cNvSpPr>
                  <a:spLocks noChangeArrowheads="1"/>
                </p:cNvSpPr>
                <p:nvPr/>
              </p:nvSpPr>
              <p:spPr bwMode="auto">
                <a:xfrm>
                  <a:off x="873" y="1648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19" name="Oval 148"/>
                <p:cNvSpPr>
                  <a:spLocks noChangeArrowheads="1"/>
                </p:cNvSpPr>
                <p:nvPr/>
              </p:nvSpPr>
              <p:spPr bwMode="auto">
                <a:xfrm>
                  <a:off x="899" y="1653"/>
                  <a:ext cx="44" cy="4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0" name="Oval 149"/>
                <p:cNvSpPr>
                  <a:spLocks noChangeArrowheads="1"/>
                </p:cNvSpPr>
                <p:nvPr/>
              </p:nvSpPr>
              <p:spPr bwMode="auto">
                <a:xfrm>
                  <a:off x="889" y="1623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1" name="Oval 150"/>
                <p:cNvSpPr>
                  <a:spLocks noChangeArrowheads="1"/>
                </p:cNvSpPr>
                <p:nvPr/>
              </p:nvSpPr>
              <p:spPr bwMode="auto">
                <a:xfrm>
                  <a:off x="894" y="1697"/>
                  <a:ext cx="44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5809" name="Rectangle 151"/>
            <p:cNvSpPr>
              <a:spLocks noChangeArrowheads="1"/>
            </p:cNvSpPr>
            <p:nvPr/>
          </p:nvSpPr>
          <p:spPr bwMode="auto">
            <a:xfrm>
              <a:off x="1912" y="1831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</a:t>
              </a:r>
            </a:p>
          </p:txBody>
        </p:sp>
        <p:sp>
          <p:nvSpPr>
            <p:cNvPr id="75810" name="Rectangle 152"/>
            <p:cNvSpPr>
              <a:spLocks noChangeArrowheads="1"/>
            </p:cNvSpPr>
            <p:nvPr/>
          </p:nvSpPr>
          <p:spPr bwMode="auto">
            <a:xfrm>
              <a:off x="1885" y="3723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</a:t>
              </a:r>
            </a:p>
          </p:txBody>
        </p:sp>
        <p:sp>
          <p:nvSpPr>
            <p:cNvPr id="75811" name="Rectangle 153"/>
            <p:cNvSpPr>
              <a:spLocks noChangeArrowheads="1"/>
            </p:cNvSpPr>
            <p:nvPr/>
          </p:nvSpPr>
          <p:spPr bwMode="auto">
            <a:xfrm>
              <a:off x="5253" y="2640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74584 0.004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ea typeface="Arial" charset="0"/>
                <a:cs typeface="Arial" charset="0"/>
              </a:rPr>
              <a:t>How does this happen… </a:t>
            </a:r>
          </a:p>
          <a:p>
            <a:pPr algn="ctr"/>
            <a:r>
              <a:rPr lang="en-US">
                <a:ea typeface="Arial" charset="0"/>
                <a:cs typeface="Arial" charset="0"/>
              </a:rPr>
              <a:t>Starting point </a:t>
            </a:r>
            <a:r>
              <a:rPr lang="en-US" i="1" u="sng">
                <a:ea typeface="Arial" charset="0"/>
                <a:cs typeface="Arial" charset="0"/>
              </a:rPr>
              <a:t>always</a:t>
            </a:r>
            <a:r>
              <a:rPr lang="en-US">
                <a:ea typeface="Arial" charset="0"/>
                <a:cs typeface="Arial" charset="0"/>
              </a:rPr>
              <a:t> to look at potential energy curve for particle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33463" y="2274888"/>
            <a:ext cx="93662" cy="179387"/>
            <a:chOff x="873" y="1623"/>
            <a:chExt cx="70" cy="122"/>
          </a:xfrm>
        </p:grpSpPr>
        <p:sp>
          <p:nvSpPr>
            <p:cNvPr id="77899" name="Oval 4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00" name="Oval 5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01" name="Oval 6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02" name="Oval 7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98538" y="2328863"/>
            <a:ext cx="92075" cy="182562"/>
            <a:chOff x="873" y="1623"/>
            <a:chExt cx="70" cy="122"/>
          </a:xfrm>
        </p:grpSpPr>
        <p:sp>
          <p:nvSpPr>
            <p:cNvPr id="77895" name="Oval 9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6" name="Oval 10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7" name="Oval 11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8" name="Oval 12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119188" y="2339975"/>
            <a:ext cx="92075" cy="180975"/>
            <a:chOff x="873" y="1623"/>
            <a:chExt cx="70" cy="122"/>
          </a:xfrm>
        </p:grpSpPr>
        <p:sp>
          <p:nvSpPr>
            <p:cNvPr id="77891" name="Oval 14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2" name="Oval 15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3" name="Oval 16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4" name="Oval 17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065213" y="2386013"/>
            <a:ext cx="92075" cy="180975"/>
            <a:chOff x="873" y="1623"/>
            <a:chExt cx="70" cy="122"/>
          </a:xfrm>
        </p:grpSpPr>
        <p:sp>
          <p:nvSpPr>
            <p:cNvPr id="77887" name="Oval 19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8" name="Oval 20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9" name="Oval 21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0" name="Oval 22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090613" y="2297113"/>
            <a:ext cx="93662" cy="182562"/>
            <a:chOff x="873" y="1623"/>
            <a:chExt cx="70" cy="122"/>
          </a:xfrm>
        </p:grpSpPr>
        <p:sp>
          <p:nvSpPr>
            <p:cNvPr id="77883" name="Oval 24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4" name="Oval 25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5" name="Oval 26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6" name="Oval 27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144588" y="2352675"/>
            <a:ext cx="93662" cy="182563"/>
            <a:chOff x="873" y="1623"/>
            <a:chExt cx="70" cy="122"/>
          </a:xfrm>
        </p:grpSpPr>
        <p:sp>
          <p:nvSpPr>
            <p:cNvPr id="77879" name="Oval 29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0" name="Oval 30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1" name="Oval 31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2" name="Oval 32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7834" name="Text Box 33"/>
          <p:cNvSpPr txBox="1">
            <a:spLocks noChangeArrowheads="1"/>
          </p:cNvSpPr>
          <p:nvPr/>
        </p:nvSpPr>
        <p:spPr bwMode="auto">
          <a:xfrm>
            <a:off x="5730875" y="2365375"/>
            <a:ext cx="341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V=0 At a great distance</a:t>
            </a:r>
          </a:p>
        </p:txBody>
      </p:sp>
      <p:sp>
        <p:nvSpPr>
          <p:cNvPr id="77835" name="Line 34"/>
          <p:cNvSpPr>
            <a:spLocks noChangeShapeType="1"/>
          </p:cNvSpPr>
          <p:nvPr/>
        </p:nvSpPr>
        <p:spPr bwMode="auto">
          <a:xfrm flipH="1">
            <a:off x="6302375" y="2349500"/>
            <a:ext cx="1851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6" name="Text Box 35"/>
          <p:cNvSpPr txBox="1">
            <a:spLocks noChangeArrowheads="1"/>
          </p:cNvSpPr>
          <p:nvPr/>
        </p:nvSpPr>
        <p:spPr bwMode="auto">
          <a:xfrm>
            <a:off x="4268788" y="1425575"/>
            <a:ext cx="4911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As bring </a:t>
            </a:r>
            <a:r>
              <a:rPr lang="en-US">
                <a:latin typeface="Symbol" charset="2"/>
                <a:ea typeface="Arial" charset="0"/>
                <a:cs typeface="Arial" charset="0"/>
              </a:rPr>
              <a:t>a</a:t>
            </a:r>
            <a:r>
              <a:rPr lang="en-US">
                <a:ea typeface="Arial" charset="0"/>
                <a:cs typeface="Arial" charset="0"/>
              </a:rPr>
              <a:t> closer, </a:t>
            </a:r>
          </a:p>
          <a:p>
            <a:r>
              <a:rPr lang="en-US">
                <a:ea typeface="Arial" charset="0"/>
                <a:cs typeface="Arial" charset="0"/>
              </a:rPr>
              <a:t>What happens to potential energy?</a:t>
            </a:r>
          </a:p>
        </p:txBody>
      </p:sp>
      <p:sp>
        <p:nvSpPr>
          <p:cNvPr id="77837" name="Line 36"/>
          <p:cNvSpPr>
            <a:spLocks noChangeShapeType="1"/>
          </p:cNvSpPr>
          <p:nvPr/>
        </p:nvSpPr>
        <p:spPr bwMode="auto">
          <a:xfrm>
            <a:off x="1284288" y="3798888"/>
            <a:ext cx="0" cy="18938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8" name="Line 37"/>
          <p:cNvSpPr>
            <a:spLocks noChangeShapeType="1"/>
          </p:cNvSpPr>
          <p:nvPr/>
        </p:nvSpPr>
        <p:spPr bwMode="auto">
          <a:xfrm>
            <a:off x="708025" y="5235575"/>
            <a:ext cx="3003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9" name="Freeform 38"/>
          <p:cNvSpPr>
            <a:spLocks/>
          </p:cNvSpPr>
          <p:nvPr/>
        </p:nvSpPr>
        <p:spPr bwMode="auto">
          <a:xfrm>
            <a:off x="1828800" y="4397375"/>
            <a:ext cx="2187575" cy="820738"/>
          </a:xfrm>
          <a:custGeom>
            <a:avLst/>
            <a:gdLst>
              <a:gd name="T0" fmla="*/ 1378 w 1378"/>
              <a:gd name="T1" fmla="*/ 501 h 517"/>
              <a:gd name="T2" fmla="*/ 713 w 1378"/>
              <a:gd name="T3" fmla="*/ 494 h 517"/>
              <a:gd name="T4" fmla="*/ 288 w 1378"/>
              <a:gd name="T5" fmla="*/ 364 h 517"/>
              <a:gd name="T6" fmla="*/ 0 w 1378"/>
              <a:gd name="T7" fmla="*/ 0 h 517"/>
              <a:gd name="T8" fmla="*/ 0 60000 65536"/>
              <a:gd name="T9" fmla="*/ 0 60000 65536"/>
              <a:gd name="T10" fmla="*/ 0 60000 65536"/>
              <a:gd name="T11" fmla="*/ 0 60000 65536"/>
              <a:gd name="T12" fmla="*/ 0 w 1378"/>
              <a:gd name="T13" fmla="*/ 0 h 517"/>
              <a:gd name="T14" fmla="*/ 1378 w 1378"/>
              <a:gd name="T15" fmla="*/ 517 h 5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8" h="517">
                <a:moveTo>
                  <a:pt x="1378" y="501"/>
                </a:moveTo>
                <a:cubicBezTo>
                  <a:pt x="1136" y="509"/>
                  <a:pt x="895" y="517"/>
                  <a:pt x="713" y="494"/>
                </a:cubicBezTo>
                <a:cubicBezTo>
                  <a:pt x="531" y="471"/>
                  <a:pt x="407" y="446"/>
                  <a:pt x="288" y="364"/>
                </a:cubicBezTo>
                <a:cubicBezTo>
                  <a:pt x="169" y="282"/>
                  <a:pt x="84" y="141"/>
                  <a:pt x="0" y="0"/>
                </a:cubicBezTo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40" name="Text Box 39"/>
          <p:cNvSpPr txBox="1">
            <a:spLocks noChangeArrowheads="1"/>
          </p:cNvSpPr>
          <p:nvPr/>
        </p:nvSpPr>
        <p:spPr bwMode="auto">
          <a:xfrm>
            <a:off x="1595438" y="3935413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V(r)</a:t>
            </a:r>
          </a:p>
        </p:txBody>
      </p:sp>
      <p:sp>
        <p:nvSpPr>
          <p:cNvPr id="77841" name="Text Box 40"/>
          <p:cNvSpPr txBox="1">
            <a:spLocks noChangeArrowheads="1"/>
          </p:cNvSpPr>
          <p:nvPr/>
        </p:nvSpPr>
        <p:spPr bwMode="auto">
          <a:xfrm>
            <a:off x="669925" y="356711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B</a:t>
            </a: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1206500" y="5127625"/>
            <a:ext cx="168275" cy="204788"/>
            <a:chOff x="725" y="1529"/>
            <a:chExt cx="151" cy="184"/>
          </a:xfrm>
        </p:grpSpPr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747" y="1529"/>
              <a:ext cx="59" cy="113"/>
              <a:chOff x="873" y="1623"/>
              <a:chExt cx="70" cy="122"/>
            </a:xfrm>
          </p:grpSpPr>
          <p:sp>
            <p:nvSpPr>
              <p:cNvPr id="77875" name="Oval 43"/>
              <p:cNvSpPr>
                <a:spLocks noChangeArrowheads="1"/>
              </p:cNvSpPr>
              <p:nvPr/>
            </p:nvSpPr>
            <p:spPr bwMode="auto">
              <a:xfrm>
                <a:off x="873" y="1648"/>
                <a:ext cx="44" cy="48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6" name="Oval 44"/>
              <p:cNvSpPr>
                <a:spLocks noChangeArrowheads="1"/>
              </p:cNvSpPr>
              <p:nvPr/>
            </p:nvSpPr>
            <p:spPr bwMode="auto">
              <a:xfrm>
                <a:off x="899" y="1653"/>
                <a:ext cx="44" cy="48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7" name="Oval 45"/>
              <p:cNvSpPr>
                <a:spLocks noChangeArrowheads="1"/>
              </p:cNvSpPr>
              <p:nvPr/>
            </p:nvSpPr>
            <p:spPr bwMode="auto">
              <a:xfrm>
                <a:off x="889" y="1623"/>
                <a:ext cx="44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8" name="Oval 46"/>
              <p:cNvSpPr>
                <a:spLocks noChangeArrowheads="1"/>
              </p:cNvSpPr>
              <p:nvPr/>
            </p:nvSpPr>
            <p:spPr bwMode="auto">
              <a:xfrm>
                <a:off x="894" y="1697"/>
                <a:ext cx="44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725" y="1563"/>
              <a:ext cx="58" cy="115"/>
              <a:chOff x="873" y="1623"/>
              <a:chExt cx="70" cy="122"/>
            </a:xfrm>
          </p:grpSpPr>
          <p:sp>
            <p:nvSpPr>
              <p:cNvPr id="77871" name="Oval 48"/>
              <p:cNvSpPr>
                <a:spLocks noChangeArrowheads="1"/>
              </p:cNvSpPr>
              <p:nvPr/>
            </p:nvSpPr>
            <p:spPr bwMode="auto">
              <a:xfrm>
                <a:off x="873" y="1648"/>
                <a:ext cx="44" cy="48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2" name="Oval 49"/>
              <p:cNvSpPr>
                <a:spLocks noChangeArrowheads="1"/>
              </p:cNvSpPr>
              <p:nvPr/>
            </p:nvSpPr>
            <p:spPr bwMode="auto">
              <a:xfrm>
                <a:off x="899" y="1653"/>
                <a:ext cx="44" cy="48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3" name="Oval 50"/>
              <p:cNvSpPr>
                <a:spLocks noChangeArrowheads="1"/>
              </p:cNvSpPr>
              <p:nvPr/>
            </p:nvSpPr>
            <p:spPr bwMode="auto">
              <a:xfrm>
                <a:off x="889" y="1623"/>
                <a:ext cx="44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4" name="Oval 51"/>
              <p:cNvSpPr>
                <a:spLocks noChangeArrowheads="1"/>
              </p:cNvSpPr>
              <p:nvPr/>
            </p:nvSpPr>
            <p:spPr bwMode="auto">
              <a:xfrm>
                <a:off x="894" y="1697"/>
                <a:ext cx="44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>
              <a:off x="801" y="1570"/>
              <a:ext cx="58" cy="114"/>
              <a:chOff x="873" y="1623"/>
              <a:chExt cx="70" cy="122"/>
            </a:xfrm>
          </p:grpSpPr>
          <p:sp>
            <p:nvSpPr>
              <p:cNvPr id="77867" name="Oval 53"/>
              <p:cNvSpPr>
                <a:spLocks noChangeArrowheads="1"/>
              </p:cNvSpPr>
              <p:nvPr/>
            </p:nvSpPr>
            <p:spPr bwMode="auto">
              <a:xfrm>
                <a:off x="873" y="1648"/>
                <a:ext cx="44" cy="48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8" name="Oval 54"/>
              <p:cNvSpPr>
                <a:spLocks noChangeArrowheads="1"/>
              </p:cNvSpPr>
              <p:nvPr/>
            </p:nvSpPr>
            <p:spPr bwMode="auto">
              <a:xfrm>
                <a:off x="899" y="1653"/>
                <a:ext cx="44" cy="48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9" name="Oval 55"/>
              <p:cNvSpPr>
                <a:spLocks noChangeArrowheads="1"/>
              </p:cNvSpPr>
              <p:nvPr/>
            </p:nvSpPr>
            <p:spPr bwMode="auto">
              <a:xfrm>
                <a:off x="889" y="1623"/>
                <a:ext cx="44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0" name="Oval 56"/>
              <p:cNvSpPr>
                <a:spLocks noChangeArrowheads="1"/>
              </p:cNvSpPr>
              <p:nvPr/>
            </p:nvSpPr>
            <p:spPr bwMode="auto">
              <a:xfrm>
                <a:off x="894" y="1697"/>
                <a:ext cx="44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57"/>
            <p:cNvGrpSpPr>
              <a:grpSpLocks/>
            </p:cNvGrpSpPr>
            <p:nvPr/>
          </p:nvGrpSpPr>
          <p:grpSpPr bwMode="auto">
            <a:xfrm>
              <a:off x="767" y="1599"/>
              <a:ext cx="58" cy="114"/>
              <a:chOff x="873" y="1623"/>
              <a:chExt cx="70" cy="122"/>
            </a:xfrm>
          </p:grpSpPr>
          <p:sp>
            <p:nvSpPr>
              <p:cNvPr id="77863" name="Oval 58"/>
              <p:cNvSpPr>
                <a:spLocks noChangeArrowheads="1"/>
              </p:cNvSpPr>
              <p:nvPr/>
            </p:nvSpPr>
            <p:spPr bwMode="auto">
              <a:xfrm>
                <a:off x="873" y="1648"/>
                <a:ext cx="44" cy="48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4" name="Oval 59"/>
              <p:cNvSpPr>
                <a:spLocks noChangeArrowheads="1"/>
              </p:cNvSpPr>
              <p:nvPr/>
            </p:nvSpPr>
            <p:spPr bwMode="auto">
              <a:xfrm>
                <a:off x="899" y="1653"/>
                <a:ext cx="44" cy="48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5" name="Oval 60"/>
              <p:cNvSpPr>
                <a:spLocks noChangeArrowheads="1"/>
              </p:cNvSpPr>
              <p:nvPr/>
            </p:nvSpPr>
            <p:spPr bwMode="auto">
              <a:xfrm>
                <a:off x="889" y="1623"/>
                <a:ext cx="44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6" name="Oval 61"/>
              <p:cNvSpPr>
                <a:spLocks noChangeArrowheads="1"/>
              </p:cNvSpPr>
              <p:nvPr/>
            </p:nvSpPr>
            <p:spPr bwMode="auto">
              <a:xfrm>
                <a:off x="894" y="1697"/>
                <a:ext cx="44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62"/>
            <p:cNvGrpSpPr>
              <a:grpSpLocks/>
            </p:cNvGrpSpPr>
            <p:nvPr/>
          </p:nvGrpSpPr>
          <p:grpSpPr bwMode="auto">
            <a:xfrm>
              <a:off x="783" y="1543"/>
              <a:ext cx="59" cy="115"/>
              <a:chOff x="873" y="1623"/>
              <a:chExt cx="70" cy="122"/>
            </a:xfrm>
          </p:grpSpPr>
          <p:sp>
            <p:nvSpPr>
              <p:cNvPr id="77859" name="Oval 63"/>
              <p:cNvSpPr>
                <a:spLocks noChangeArrowheads="1"/>
              </p:cNvSpPr>
              <p:nvPr/>
            </p:nvSpPr>
            <p:spPr bwMode="auto">
              <a:xfrm>
                <a:off x="873" y="1648"/>
                <a:ext cx="44" cy="48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0" name="Oval 64"/>
              <p:cNvSpPr>
                <a:spLocks noChangeArrowheads="1"/>
              </p:cNvSpPr>
              <p:nvPr/>
            </p:nvSpPr>
            <p:spPr bwMode="auto">
              <a:xfrm>
                <a:off x="899" y="1653"/>
                <a:ext cx="44" cy="48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1" name="Oval 65"/>
              <p:cNvSpPr>
                <a:spLocks noChangeArrowheads="1"/>
              </p:cNvSpPr>
              <p:nvPr/>
            </p:nvSpPr>
            <p:spPr bwMode="auto">
              <a:xfrm>
                <a:off x="889" y="1623"/>
                <a:ext cx="44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2" name="Oval 66"/>
              <p:cNvSpPr>
                <a:spLocks noChangeArrowheads="1"/>
              </p:cNvSpPr>
              <p:nvPr/>
            </p:nvSpPr>
            <p:spPr bwMode="auto">
              <a:xfrm>
                <a:off x="894" y="1697"/>
                <a:ext cx="44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67"/>
            <p:cNvGrpSpPr>
              <a:grpSpLocks/>
            </p:cNvGrpSpPr>
            <p:nvPr/>
          </p:nvGrpSpPr>
          <p:grpSpPr bwMode="auto">
            <a:xfrm>
              <a:off x="817" y="1578"/>
              <a:ext cx="59" cy="115"/>
              <a:chOff x="873" y="1623"/>
              <a:chExt cx="70" cy="122"/>
            </a:xfrm>
          </p:grpSpPr>
          <p:sp>
            <p:nvSpPr>
              <p:cNvPr id="77855" name="Oval 68"/>
              <p:cNvSpPr>
                <a:spLocks noChangeArrowheads="1"/>
              </p:cNvSpPr>
              <p:nvPr/>
            </p:nvSpPr>
            <p:spPr bwMode="auto">
              <a:xfrm>
                <a:off x="873" y="1648"/>
                <a:ext cx="44" cy="48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56" name="Oval 69"/>
              <p:cNvSpPr>
                <a:spLocks noChangeArrowheads="1"/>
              </p:cNvSpPr>
              <p:nvPr/>
            </p:nvSpPr>
            <p:spPr bwMode="auto">
              <a:xfrm>
                <a:off x="899" y="1653"/>
                <a:ext cx="44" cy="48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57" name="Oval 70"/>
              <p:cNvSpPr>
                <a:spLocks noChangeArrowheads="1"/>
              </p:cNvSpPr>
              <p:nvPr/>
            </p:nvSpPr>
            <p:spPr bwMode="auto">
              <a:xfrm>
                <a:off x="889" y="1623"/>
                <a:ext cx="44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58" name="Oval 71"/>
              <p:cNvSpPr>
                <a:spLocks noChangeArrowheads="1"/>
              </p:cNvSpPr>
              <p:nvPr/>
            </p:nvSpPr>
            <p:spPr bwMode="auto">
              <a:xfrm>
                <a:off x="894" y="1697"/>
                <a:ext cx="44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7843" name="Text Box 72"/>
          <p:cNvSpPr txBox="1">
            <a:spLocks noChangeArrowheads="1"/>
          </p:cNvSpPr>
          <p:nvPr/>
        </p:nvSpPr>
        <p:spPr bwMode="auto">
          <a:xfrm>
            <a:off x="4478338" y="5057775"/>
            <a:ext cx="46656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Takes energy to push </a:t>
            </a:r>
            <a:r>
              <a:rPr lang="en-US">
                <a:latin typeface="Symbol" charset="2"/>
                <a:ea typeface="Arial" charset="0"/>
                <a:cs typeface="Arial" charset="0"/>
              </a:rPr>
              <a:t>a</a:t>
            </a:r>
            <a:r>
              <a:rPr lang="en-US">
                <a:ea typeface="Arial" charset="0"/>
                <a:cs typeface="Arial" charset="0"/>
              </a:rPr>
              <a:t> towards the nucleus, so potential energy must increase. </a:t>
            </a:r>
          </a:p>
        </p:txBody>
      </p:sp>
      <p:grpSp>
        <p:nvGrpSpPr>
          <p:cNvPr id="15" name="Group 73"/>
          <p:cNvGrpSpPr>
            <a:grpSpLocks/>
          </p:cNvGrpSpPr>
          <p:nvPr/>
        </p:nvGrpSpPr>
        <p:grpSpPr bwMode="auto">
          <a:xfrm>
            <a:off x="8229600" y="2257425"/>
            <a:ext cx="92075" cy="180975"/>
            <a:chOff x="873" y="1623"/>
            <a:chExt cx="70" cy="122"/>
          </a:xfrm>
        </p:grpSpPr>
        <p:sp>
          <p:nvSpPr>
            <p:cNvPr id="77845" name="Oval 74"/>
            <p:cNvSpPr>
              <a:spLocks noChangeArrowheads="1"/>
            </p:cNvSpPr>
            <p:nvPr/>
          </p:nvSpPr>
          <p:spPr bwMode="auto">
            <a:xfrm>
              <a:off x="873" y="1648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6" name="Oval 75"/>
            <p:cNvSpPr>
              <a:spLocks noChangeArrowheads="1"/>
            </p:cNvSpPr>
            <p:nvPr/>
          </p:nvSpPr>
          <p:spPr bwMode="auto">
            <a:xfrm>
              <a:off x="899" y="1653"/>
              <a:ext cx="44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7" name="Oval 76"/>
            <p:cNvSpPr>
              <a:spLocks noChangeArrowheads="1"/>
            </p:cNvSpPr>
            <p:nvPr/>
          </p:nvSpPr>
          <p:spPr bwMode="auto">
            <a:xfrm>
              <a:off x="889" y="1623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8" name="Oval 77"/>
            <p:cNvSpPr>
              <a:spLocks noChangeArrowheads="1"/>
            </p:cNvSpPr>
            <p:nvPr/>
          </p:nvSpPr>
          <p:spPr bwMode="auto">
            <a:xfrm>
              <a:off x="894" y="1697"/>
              <a:ext cx="44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4419600" y="3733800"/>
          <a:ext cx="4394200" cy="896938"/>
        </p:xfrm>
        <a:graphic>
          <a:graphicData uri="http://schemas.openxmlformats.org/presentationml/2006/ole">
            <p:oleObj spid="_x0000_s120834" name="Equation" r:id="rId4" imgW="1930797" imgH="39409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74584 0.004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393700" y="131763"/>
            <a:ext cx="8618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Nanotechnology: how small (short) does a wire have to be</a:t>
            </a:r>
          </a:p>
          <a:p>
            <a:r>
              <a:rPr lang="en-US" b="1">
                <a:solidFill>
                  <a:srgbClr val="CC3300"/>
                </a:solidFill>
              </a:rPr>
              <a:t>before movement of electrons starts to depend on size </a:t>
            </a:r>
          </a:p>
          <a:p>
            <a:r>
              <a:rPr lang="en-US" b="1">
                <a:solidFill>
                  <a:srgbClr val="CC3300"/>
                </a:solidFill>
              </a:rPr>
              <a:t>and shape due to quantum effects?</a:t>
            </a:r>
            <a:endParaRPr lang="en-US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488950" y="1357313"/>
            <a:ext cx="8529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/>
              <a:t>Look at energy level spacing compared to thermal energy, kT= 1/40 eV at room temp.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342900" y="2327275"/>
            <a:ext cx="817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u="sng">
                <a:solidFill>
                  <a:srgbClr val="CC3300"/>
                </a:solidFill>
              </a:rPr>
              <a:t>Calculate energy levels for electron in wire of length L. </a:t>
            </a:r>
          </a:p>
          <a:p>
            <a:r>
              <a:rPr lang="en-US" b="1" u="sng">
                <a:solidFill>
                  <a:srgbClr val="CC3300"/>
                </a:solidFill>
              </a:rPr>
              <a:t>Know spacing big for 1 atom, what L when ~1/40 eV?</a:t>
            </a:r>
          </a:p>
        </p:txBody>
      </p:sp>
      <p:grpSp>
        <p:nvGrpSpPr>
          <p:cNvPr id="28678" name="Group 20"/>
          <p:cNvGrpSpPr>
            <a:grpSpLocks/>
          </p:cNvGrpSpPr>
          <p:nvPr/>
        </p:nvGrpSpPr>
        <p:grpSpPr bwMode="auto">
          <a:xfrm>
            <a:off x="204788" y="3276600"/>
            <a:ext cx="3554412" cy="1862138"/>
            <a:chOff x="457" y="2080"/>
            <a:chExt cx="2239" cy="1173"/>
          </a:xfrm>
        </p:grpSpPr>
        <p:sp>
          <p:nvSpPr>
            <p:cNvPr id="28682" name="Oval 5"/>
            <p:cNvSpPr>
              <a:spLocks noChangeArrowheads="1"/>
            </p:cNvSpPr>
            <p:nvPr/>
          </p:nvSpPr>
          <p:spPr bwMode="auto">
            <a:xfrm>
              <a:off x="1099" y="3170"/>
              <a:ext cx="83" cy="8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3" name="Line 6"/>
            <p:cNvSpPr>
              <a:spLocks noChangeShapeType="1"/>
            </p:cNvSpPr>
            <p:nvPr/>
          </p:nvSpPr>
          <p:spPr bwMode="auto">
            <a:xfrm>
              <a:off x="1078" y="3246"/>
              <a:ext cx="3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4" name="Line 7"/>
            <p:cNvSpPr>
              <a:spLocks noChangeShapeType="1"/>
            </p:cNvSpPr>
            <p:nvPr/>
          </p:nvSpPr>
          <p:spPr bwMode="auto">
            <a:xfrm>
              <a:off x="1039" y="2623"/>
              <a:ext cx="3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5" name="Line 8"/>
            <p:cNvSpPr>
              <a:spLocks noChangeShapeType="1"/>
            </p:cNvSpPr>
            <p:nvPr/>
          </p:nvSpPr>
          <p:spPr bwMode="auto">
            <a:xfrm>
              <a:off x="1023" y="2439"/>
              <a:ext cx="3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6" name="Line 9"/>
            <p:cNvSpPr>
              <a:spLocks noChangeShapeType="1"/>
            </p:cNvSpPr>
            <p:nvPr/>
          </p:nvSpPr>
          <p:spPr bwMode="auto">
            <a:xfrm>
              <a:off x="1080" y="2910"/>
              <a:ext cx="3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7" name="Rectangle 10"/>
            <p:cNvSpPr>
              <a:spLocks noChangeArrowheads="1"/>
            </p:cNvSpPr>
            <p:nvPr/>
          </p:nvSpPr>
          <p:spPr bwMode="auto">
            <a:xfrm>
              <a:off x="521" y="2080"/>
              <a:ext cx="2040" cy="22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8" name="Oval 11"/>
            <p:cNvSpPr>
              <a:spLocks noChangeArrowheads="1"/>
            </p:cNvSpPr>
            <p:nvPr/>
          </p:nvSpPr>
          <p:spPr bwMode="auto">
            <a:xfrm>
              <a:off x="1064" y="2161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9" name="Text Box 12"/>
            <p:cNvSpPr txBox="1">
              <a:spLocks noChangeArrowheads="1"/>
            </p:cNvSpPr>
            <p:nvPr/>
          </p:nvSpPr>
          <p:spPr bwMode="auto">
            <a:xfrm>
              <a:off x="457" y="226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28690" name="Text Box 13"/>
            <p:cNvSpPr txBox="1">
              <a:spLocks noChangeArrowheads="1"/>
            </p:cNvSpPr>
            <p:nvPr/>
          </p:nvSpPr>
          <p:spPr bwMode="auto">
            <a:xfrm>
              <a:off x="2473" y="225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L</a:t>
              </a:r>
            </a:p>
          </p:txBody>
        </p:sp>
        <p:sp>
          <p:nvSpPr>
            <p:cNvPr id="28691" name="Text Box 14"/>
            <p:cNvSpPr txBox="1">
              <a:spLocks noChangeArrowheads="1"/>
            </p:cNvSpPr>
            <p:nvPr/>
          </p:nvSpPr>
          <p:spPr bwMode="auto">
            <a:xfrm>
              <a:off x="1287" y="2905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?</a:t>
              </a:r>
            </a:p>
          </p:txBody>
        </p:sp>
        <p:sp>
          <p:nvSpPr>
            <p:cNvPr id="28692" name="Line 15"/>
            <p:cNvSpPr>
              <a:spLocks noChangeShapeType="1"/>
            </p:cNvSpPr>
            <p:nvPr/>
          </p:nvSpPr>
          <p:spPr bwMode="auto">
            <a:xfrm flipV="1">
              <a:off x="762" y="2383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3" name="Text Box 16"/>
            <p:cNvSpPr txBox="1">
              <a:spLocks noChangeArrowheads="1"/>
            </p:cNvSpPr>
            <p:nvPr/>
          </p:nvSpPr>
          <p:spPr bwMode="auto">
            <a:xfrm>
              <a:off x="537" y="2583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E</a:t>
              </a:r>
            </a:p>
          </p:txBody>
        </p:sp>
      </p:grpSp>
      <p:sp>
        <p:nvSpPr>
          <p:cNvPr id="28679" name="Text Box 17"/>
          <p:cNvSpPr txBox="1">
            <a:spLocks noChangeArrowheads="1"/>
          </p:cNvSpPr>
          <p:nvPr/>
        </p:nvSpPr>
        <p:spPr bwMode="auto">
          <a:xfrm>
            <a:off x="4572000" y="5300663"/>
            <a:ext cx="431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Figure out V(x), then figure out</a:t>
            </a:r>
          </a:p>
          <a:p>
            <a:r>
              <a:rPr lang="en-US"/>
              <a:t>how to solve, what solutions </a:t>
            </a:r>
          </a:p>
          <a:p>
            <a:r>
              <a:rPr lang="en-US"/>
              <a:t>mean physically.  </a:t>
            </a:r>
          </a:p>
        </p:txBody>
      </p:sp>
      <p:grpSp>
        <p:nvGrpSpPr>
          <p:cNvPr id="28680" name="Group 21"/>
          <p:cNvGrpSpPr>
            <a:grpSpLocks/>
          </p:cNvGrpSpPr>
          <p:nvPr/>
        </p:nvGrpSpPr>
        <p:grpSpPr bwMode="auto">
          <a:xfrm>
            <a:off x="3643313" y="3613150"/>
            <a:ext cx="5343525" cy="1566863"/>
            <a:chOff x="2295" y="2276"/>
            <a:chExt cx="3366" cy="987"/>
          </a:xfrm>
        </p:grpSpPr>
        <p:graphicFrame>
          <p:nvGraphicFramePr>
            <p:cNvPr id="28674" name="Object 2"/>
            <p:cNvGraphicFramePr>
              <a:graphicFrameLocks noChangeAspect="1"/>
            </p:cNvGraphicFramePr>
            <p:nvPr/>
          </p:nvGraphicFramePr>
          <p:xfrm>
            <a:off x="2295" y="2602"/>
            <a:ext cx="3366" cy="661"/>
          </p:xfrm>
          <a:graphic>
            <a:graphicData uri="http://schemas.openxmlformats.org/presentationml/2006/ole">
              <p:oleObj spid="_x0000_s28674" name="Equation" r:id="rId4" imgW="2133997" imgH="419497" progId="Equation.3">
                <p:embed/>
              </p:oleObj>
            </a:graphicData>
          </a:graphic>
        </p:graphicFrame>
        <p:sp>
          <p:nvSpPr>
            <p:cNvPr id="28681" name="Text Box 19"/>
            <p:cNvSpPr txBox="1">
              <a:spLocks noChangeArrowheads="1"/>
            </p:cNvSpPr>
            <p:nvPr/>
          </p:nvSpPr>
          <p:spPr bwMode="auto">
            <a:xfrm>
              <a:off x="2851" y="2276"/>
              <a:ext cx="28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Use time independ. Schrod. eq.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2049463" y="1358900"/>
            <a:ext cx="3238500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Oval 3"/>
          <p:cNvSpPr>
            <a:spLocks noChangeArrowheads="1"/>
          </p:cNvSpPr>
          <p:nvPr/>
        </p:nvSpPr>
        <p:spPr bwMode="auto">
          <a:xfrm>
            <a:off x="2911475" y="148748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2171700" y="1987550"/>
            <a:ext cx="62706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Short copper wire, length </a:t>
            </a:r>
            <a:r>
              <a:rPr lang="en-US" dirty="0" err="1"/>
              <a:t>L</a:t>
            </a:r>
            <a:r>
              <a:rPr lang="en-US" dirty="0"/>
              <a:t>. </a:t>
            </a:r>
          </a:p>
          <a:p>
            <a:endParaRPr lang="en-US" sz="1200" dirty="0"/>
          </a:p>
          <a:p>
            <a:r>
              <a:rPr lang="en-US" dirty="0"/>
              <a:t> What is </a:t>
            </a:r>
            <a:r>
              <a:rPr lang="en-US" dirty="0" err="1"/>
              <a:t>V(x</a:t>
            </a:r>
            <a:r>
              <a:rPr lang="en-US" dirty="0"/>
              <a:t>)</a:t>
            </a:r>
            <a:r>
              <a:rPr lang="en-US" dirty="0" smtClean="0"/>
              <a:t>?</a:t>
            </a: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1947863" y="16510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5148263" y="16287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258055" name="Text Box 7"/>
          <p:cNvSpPr txBox="1">
            <a:spLocks noChangeArrowheads="1"/>
          </p:cNvSpPr>
          <p:nvPr/>
        </p:nvSpPr>
        <p:spPr bwMode="auto">
          <a:xfrm>
            <a:off x="351804" y="3365428"/>
            <a:ext cx="843046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Remember photoelectric effect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Took energy to kick electron out.  So wants to be inside wire.</a:t>
            </a:r>
          </a:p>
          <a:p>
            <a:r>
              <a:rPr lang="en-US" dirty="0" smtClean="0">
                <a:sym typeface="Symbol" charset="2"/>
              </a:rPr>
              <a:t>	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Symbol" charset="2"/>
              </a:rPr>
              <a:t>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inside is lower PE.  </a:t>
            </a:r>
            <a:endParaRPr lang="en-US" dirty="0" smtClean="0">
              <a:sym typeface="Symbol" charset="2"/>
            </a:endParaRPr>
          </a:p>
          <a:p>
            <a:endParaRPr lang="en-US" dirty="0" smtClean="0">
              <a:sym typeface="Symbol" charset="2"/>
            </a:endParaRPr>
          </a:p>
          <a:p>
            <a:r>
              <a:rPr lang="en-US" dirty="0" smtClean="0">
                <a:sym typeface="Symbol" charset="2"/>
              </a:rPr>
              <a:t>Everywhere </a:t>
            </a:r>
            <a:r>
              <a:rPr lang="en-US" dirty="0">
                <a:sym typeface="Symbol" charset="2"/>
              </a:rPr>
              <a:t>inside the same?</a:t>
            </a:r>
            <a:r>
              <a:rPr lang="en-US" dirty="0"/>
              <a:t> 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752475" y="166688"/>
          <a:ext cx="4937125" cy="969962"/>
        </p:xfrm>
        <a:graphic>
          <a:graphicData uri="http://schemas.openxmlformats.org/presentationml/2006/ole">
            <p:oleObj spid="_x0000_s126978" name="Equation" r:id="rId4" imgW="2133997" imgH="41949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58850" y="4478624"/>
            <a:ext cx="5276850" cy="3079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046163" y="246063"/>
            <a:ext cx="5178425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49300" y="1220788"/>
            <a:ext cx="1524000" cy="1600200"/>
            <a:chOff x="472" y="769"/>
            <a:chExt cx="960" cy="1008"/>
          </a:xfrm>
        </p:grpSpPr>
        <p:sp>
          <p:nvSpPr>
            <p:cNvPr id="32826" name="Oval 5"/>
            <p:cNvSpPr>
              <a:spLocks noChangeArrowheads="1"/>
            </p:cNvSpPr>
            <p:nvPr/>
          </p:nvSpPr>
          <p:spPr bwMode="auto">
            <a:xfrm>
              <a:off x="895" y="1660"/>
              <a:ext cx="104" cy="1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+</a:t>
              </a:r>
            </a:p>
          </p:txBody>
        </p:sp>
        <p:sp>
          <p:nvSpPr>
            <p:cNvPr id="32827" name="Freeform 6"/>
            <p:cNvSpPr>
              <a:spLocks/>
            </p:cNvSpPr>
            <p:nvPr/>
          </p:nvSpPr>
          <p:spPr bwMode="auto">
            <a:xfrm>
              <a:off x="472" y="785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28" name="Freeform 7"/>
            <p:cNvSpPr>
              <a:spLocks/>
            </p:cNvSpPr>
            <p:nvPr/>
          </p:nvSpPr>
          <p:spPr bwMode="auto">
            <a:xfrm flipH="1">
              <a:off x="953" y="769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773" name="Line 8"/>
          <p:cNvSpPr>
            <a:spLocks noChangeShapeType="1"/>
          </p:cNvSpPr>
          <p:nvPr/>
        </p:nvSpPr>
        <p:spPr bwMode="auto">
          <a:xfrm flipV="1">
            <a:off x="385763" y="1255713"/>
            <a:ext cx="0" cy="1003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4" name="Text Box 9"/>
          <p:cNvSpPr txBox="1">
            <a:spLocks noChangeArrowheads="1"/>
          </p:cNvSpPr>
          <p:nvPr/>
        </p:nvSpPr>
        <p:spPr bwMode="auto">
          <a:xfrm>
            <a:off x="0" y="1531938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PE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020888" y="1192213"/>
            <a:ext cx="1524000" cy="1600200"/>
            <a:chOff x="472" y="769"/>
            <a:chExt cx="960" cy="1008"/>
          </a:xfrm>
        </p:grpSpPr>
        <p:sp>
          <p:nvSpPr>
            <p:cNvPr id="32823" name="Oval 11"/>
            <p:cNvSpPr>
              <a:spLocks noChangeArrowheads="1"/>
            </p:cNvSpPr>
            <p:nvPr/>
          </p:nvSpPr>
          <p:spPr bwMode="auto">
            <a:xfrm>
              <a:off x="895" y="1660"/>
              <a:ext cx="104" cy="1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+</a:t>
              </a:r>
            </a:p>
          </p:txBody>
        </p:sp>
        <p:sp>
          <p:nvSpPr>
            <p:cNvPr id="32824" name="Freeform 12"/>
            <p:cNvSpPr>
              <a:spLocks/>
            </p:cNvSpPr>
            <p:nvPr/>
          </p:nvSpPr>
          <p:spPr bwMode="auto">
            <a:xfrm>
              <a:off x="472" y="785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25" name="Freeform 13"/>
            <p:cNvSpPr>
              <a:spLocks/>
            </p:cNvSpPr>
            <p:nvPr/>
          </p:nvSpPr>
          <p:spPr bwMode="auto">
            <a:xfrm flipH="1">
              <a:off x="953" y="769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536825" y="1190625"/>
            <a:ext cx="1524000" cy="1600200"/>
            <a:chOff x="472" y="769"/>
            <a:chExt cx="960" cy="1008"/>
          </a:xfrm>
        </p:grpSpPr>
        <p:sp>
          <p:nvSpPr>
            <p:cNvPr id="32820" name="Oval 15"/>
            <p:cNvSpPr>
              <a:spLocks noChangeArrowheads="1"/>
            </p:cNvSpPr>
            <p:nvPr/>
          </p:nvSpPr>
          <p:spPr bwMode="auto">
            <a:xfrm>
              <a:off x="895" y="1660"/>
              <a:ext cx="104" cy="1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+</a:t>
              </a:r>
            </a:p>
          </p:txBody>
        </p:sp>
        <p:sp>
          <p:nvSpPr>
            <p:cNvPr id="32821" name="Freeform 16"/>
            <p:cNvSpPr>
              <a:spLocks/>
            </p:cNvSpPr>
            <p:nvPr/>
          </p:nvSpPr>
          <p:spPr bwMode="auto">
            <a:xfrm>
              <a:off x="472" y="785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22" name="Freeform 17"/>
            <p:cNvSpPr>
              <a:spLocks/>
            </p:cNvSpPr>
            <p:nvPr/>
          </p:nvSpPr>
          <p:spPr bwMode="auto">
            <a:xfrm flipH="1">
              <a:off x="953" y="769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019425" y="1177925"/>
            <a:ext cx="1524000" cy="1600200"/>
            <a:chOff x="472" y="769"/>
            <a:chExt cx="960" cy="1008"/>
          </a:xfrm>
        </p:grpSpPr>
        <p:sp>
          <p:nvSpPr>
            <p:cNvPr id="32817" name="Oval 19"/>
            <p:cNvSpPr>
              <a:spLocks noChangeArrowheads="1"/>
            </p:cNvSpPr>
            <p:nvPr/>
          </p:nvSpPr>
          <p:spPr bwMode="auto">
            <a:xfrm>
              <a:off x="895" y="1660"/>
              <a:ext cx="104" cy="1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+</a:t>
              </a:r>
            </a:p>
          </p:txBody>
        </p:sp>
        <p:sp>
          <p:nvSpPr>
            <p:cNvPr id="32818" name="Freeform 20"/>
            <p:cNvSpPr>
              <a:spLocks/>
            </p:cNvSpPr>
            <p:nvPr/>
          </p:nvSpPr>
          <p:spPr bwMode="auto">
            <a:xfrm>
              <a:off x="472" y="785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9" name="Freeform 21"/>
            <p:cNvSpPr>
              <a:spLocks/>
            </p:cNvSpPr>
            <p:nvPr/>
          </p:nvSpPr>
          <p:spPr bwMode="auto">
            <a:xfrm flipH="1">
              <a:off x="953" y="769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551238" y="1149350"/>
            <a:ext cx="1524000" cy="1600200"/>
            <a:chOff x="472" y="769"/>
            <a:chExt cx="960" cy="1008"/>
          </a:xfrm>
        </p:grpSpPr>
        <p:sp>
          <p:nvSpPr>
            <p:cNvPr id="32814" name="Oval 23"/>
            <p:cNvSpPr>
              <a:spLocks noChangeArrowheads="1"/>
            </p:cNvSpPr>
            <p:nvPr/>
          </p:nvSpPr>
          <p:spPr bwMode="auto">
            <a:xfrm>
              <a:off x="895" y="1660"/>
              <a:ext cx="104" cy="1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+</a:t>
              </a:r>
            </a:p>
          </p:txBody>
        </p:sp>
        <p:sp>
          <p:nvSpPr>
            <p:cNvPr id="32815" name="Freeform 24"/>
            <p:cNvSpPr>
              <a:spLocks/>
            </p:cNvSpPr>
            <p:nvPr/>
          </p:nvSpPr>
          <p:spPr bwMode="auto">
            <a:xfrm>
              <a:off x="472" y="785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6" name="Freeform 25"/>
            <p:cNvSpPr>
              <a:spLocks/>
            </p:cNvSpPr>
            <p:nvPr/>
          </p:nvSpPr>
          <p:spPr bwMode="auto">
            <a:xfrm flipH="1">
              <a:off x="953" y="769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3946525" y="1136650"/>
            <a:ext cx="1524000" cy="1600200"/>
            <a:chOff x="472" y="769"/>
            <a:chExt cx="960" cy="1008"/>
          </a:xfrm>
        </p:grpSpPr>
        <p:sp>
          <p:nvSpPr>
            <p:cNvPr id="32811" name="Oval 27"/>
            <p:cNvSpPr>
              <a:spLocks noChangeArrowheads="1"/>
            </p:cNvSpPr>
            <p:nvPr/>
          </p:nvSpPr>
          <p:spPr bwMode="auto">
            <a:xfrm>
              <a:off x="895" y="1660"/>
              <a:ext cx="104" cy="1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+</a:t>
              </a:r>
            </a:p>
          </p:txBody>
        </p:sp>
        <p:sp>
          <p:nvSpPr>
            <p:cNvPr id="32812" name="Freeform 28"/>
            <p:cNvSpPr>
              <a:spLocks/>
            </p:cNvSpPr>
            <p:nvPr/>
          </p:nvSpPr>
          <p:spPr bwMode="auto">
            <a:xfrm>
              <a:off x="472" y="785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3" name="Freeform 29"/>
            <p:cNvSpPr>
              <a:spLocks/>
            </p:cNvSpPr>
            <p:nvPr/>
          </p:nvSpPr>
          <p:spPr bwMode="auto">
            <a:xfrm flipH="1">
              <a:off x="953" y="769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4418013" y="1133475"/>
            <a:ext cx="1524000" cy="1600200"/>
            <a:chOff x="472" y="769"/>
            <a:chExt cx="960" cy="1008"/>
          </a:xfrm>
        </p:grpSpPr>
        <p:sp>
          <p:nvSpPr>
            <p:cNvPr id="32808" name="Oval 31"/>
            <p:cNvSpPr>
              <a:spLocks noChangeArrowheads="1"/>
            </p:cNvSpPr>
            <p:nvPr/>
          </p:nvSpPr>
          <p:spPr bwMode="auto">
            <a:xfrm>
              <a:off x="895" y="1660"/>
              <a:ext cx="104" cy="1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+</a:t>
              </a:r>
            </a:p>
          </p:txBody>
        </p:sp>
        <p:sp>
          <p:nvSpPr>
            <p:cNvPr id="32809" name="Freeform 32"/>
            <p:cNvSpPr>
              <a:spLocks/>
            </p:cNvSpPr>
            <p:nvPr/>
          </p:nvSpPr>
          <p:spPr bwMode="auto">
            <a:xfrm>
              <a:off x="472" y="785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0" name="Freeform 33"/>
            <p:cNvSpPr>
              <a:spLocks/>
            </p:cNvSpPr>
            <p:nvPr/>
          </p:nvSpPr>
          <p:spPr bwMode="auto">
            <a:xfrm flipH="1">
              <a:off x="953" y="769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4933950" y="1131888"/>
            <a:ext cx="1524000" cy="1600200"/>
            <a:chOff x="472" y="769"/>
            <a:chExt cx="960" cy="1008"/>
          </a:xfrm>
        </p:grpSpPr>
        <p:sp>
          <p:nvSpPr>
            <p:cNvPr id="32805" name="Oval 35"/>
            <p:cNvSpPr>
              <a:spLocks noChangeArrowheads="1"/>
            </p:cNvSpPr>
            <p:nvPr/>
          </p:nvSpPr>
          <p:spPr bwMode="auto">
            <a:xfrm>
              <a:off x="895" y="1660"/>
              <a:ext cx="104" cy="1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+</a:t>
              </a:r>
            </a:p>
          </p:txBody>
        </p:sp>
        <p:sp>
          <p:nvSpPr>
            <p:cNvPr id="32806" name="Freeform 36"/>
            <p:cNvSpPr>
              <a:spLocks/>
            </p:cNvSpPr>
            <p:nvPr/>
          </p:nvSpPr>
          <p:spPr bwMode="auto">
            <a:xfrm>
              <a:off x="472" y="785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7" name="Freeform 37"/>
            <p:cNvSpPr>
              <a:spLocks/>
            </p:cNvSpPr>
            <p:nvPr/>
          </p:nvSpPr>
          <p:spPr bwMode="auto">
            <a:xfrm flipH="1">
              <a:off x="953" y="769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5416550" y="1119188"/>
            <a:ext cx="1524000" cy="1600200"/>
            <a:chOff x="472" y="769"/>
            <a:chExt cx="960" cy="1008"/>
          </a:xfrm>
        </p:grpSpPr>
        <p:sp>
          <p:nvSpPr>
            <p:cNvPr id="32802" name="Oval 39"/>
            <p:cNvSpPr>
              <a:spLocks noChangeArrowheads="1"/>
            </p:cNvSpPr>
            <p:nvPr/>
          </p:nvSpPr>
          <p:spPr bwMode="auto">
            <a:xfrm>
              <a:off x="895" y="1660"/>
              <a:ext cx="104" cy="1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+</a:t>
              </a:r>
            </a:p>
          </p:txBody>
        </p:sp>
        <p:sp>
          <p:nvSpPr>
            <p:cNvPr id="32803" name="Freeform 40"/>
            <p:cNvSpPr>
              <a:spLocks/>
            </p:cNvSpPr>
            <p:nvPr/>
          </p:nvSpPr>
          <p:spPr bwMode="auto">
            <a:xfrm>
              <a:off x="472" y="785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4" name="Freeform 41"/>
            <p:cNvSpPr>
              <a:spLocks/>
            </p:cNvSpPr>
            <p:nvPr/>
          </p:nvSpPr>
          <p:spPr bwMode="auto">
            <a:xfrm flipH="1">
              <a:off x="953" y="769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783" name="Text Box 42"/>
          <p:cNvSpPr txBox="1">
            <a:spLocks noChangeArrowheads="1"/>
          </p:cNvSpPr>
          <p:nvPr/>
        </p:nvSpPr>
        <p:spPr bwMode="auto">
          <a:xfrm>
            <a:off x="766763" y="2809875"/>
            <a:ext cx="111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 atom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3367088" y="2832100"/>
            <a:ext cx="184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many atoms</a:t>
            </a:r>
          </a:p>
        </p:txBody>
      </p:sp>
      <p:sp>
        <p:nvSpPr>
          <p:cNvPr id="8236" name="Freeform 44"/>
          <p:cNvSpPr>
            <a:spLocks/>
          </p:cNvSpPr>
          <p:nvPr/>
        </p:nvSpPr>
        <p:spPr bwMode="auto">
          <a:xfrm>
            <a:off x="473075" y="3427413"/>
            <a:ext cx="6621463" cy="1446212"/>
          </a:xfrm>
          <a:custGeom>
            <a:avLst/>
            <a:gdLst>
              <a:gd name="T0" fmla="*/ 254000 w 4171"/>
              <a:gd name="T1" fmla="*/ 252412 h 911"/>
              <a:gd name="T2" fmla="*/ 385763 w 4171"/>
              <a:gd name="T3" fmla="*/ 515937 h 911"/>
              <a:gd name="T4" fmla="*/ 550863 w 4171"/>
              <a:gd name="T5" fmla="*/ 1398587 h 911"/>
              <a:gd name="T6" fmla="*/ 639763 w 4171"/>
              <a:gd name="T7" fmla="*/ 1243012 h 911"/>
              <a:gd name="T8" fmla="*/ 760413 w 4171"/>
              <a:gd name="T9" fmla="*/ 1387475 h 911"/>
              <a:gd name="T10" fmla="*/ 893763 w 4171"/>
              <a:gd name="T11" fmla="*/ 1254125 h 911"/>
              <a:gd name="T12" fmla="*/ 992188 w 4171"/>
              <a:gd name="T13" fmla="*/ 1233487 h 911"/>
              <a:gd name="T14" fmla="*/ 1190625 w 4171"/>
              <a:gd name="T15" fmla="*/ 1276350 h 911"/>
              <a:gd name="T16" fmla="*/ 1300163 w 4171"/>
              <a:gd name="T17" fmla="*/ 1265237 h 911"/>
              <a:gd name="T18" fmla="*/ 1498600 w 4171"/>
              <a:gd name="T19" fmla="*/ 1276350 h 911"/>
              <a:gd name="T20" fmla="*/ 1663700 w 4171"/>
              <a:gd name="T21" fmla="*/ 1233487 h 911"/>
              <a:gd name="T22" fmla="*/ 1862138 w 4171"/>
              <a:gd name="T23" fmla="*/ 1233487 h 911"/>
              <a:gd name="T24" fmla="*/ 1984375 w 4171"/>
              <a:gd name="T25" fmla="*/ 1211262 h 911"/>
              <a:gd name="T26" fmla="*/ 2138363 w 4171"/>
              <a:gd name="T27" fmla="*/ 1354137 h 911"/>
              <a:gd name="T28" fmla="*/ 2379663 w 4171"/>
              <a:gd name="T29" fmla="*/ 1222375 h 911"/>
              <a:gd name="T30" fmla="*/ 2501900 w 4171"/>
              <a:gd name="T31" fmla="*/ 1265237 h 911"/>
              <a:gd name="T32" fmla="*/ 2678113 w 4171"/>
              <a:gd name="T33" fmla="*/ 1343025 h 911"/>
              <a:gd name="T34" fmla="*/ 2952750 w 4171"/>
              <a:gd name="T35" fmla="*/ 1320800 h 911"/>
              <a:gd name="T36" fmla="*/ 3151188 w 4171"/>
              <a:gd name="T37" fmla="*/ 1331912 h 911"/>
              <a:gd name="T38" fmla="*/ 3316288 w 4171"/>
              <a:gd name="T39" fmla="*/ 1211262 h 911"/>
              <a:gd name="T40" fmla="*/ 3481388 w 4171"/>
              <a:gd name="T41" fmla="*/ 1200150 h 911"/>
              <a:gd name="T42" fmla="*/ 3746500 w 4171"/>
              <a:gd name="T43" fmla="*/ 1166812 h 911"/>
              <a:gd name="T44" fmla="*/ 3967163 w 4171"/>
              <a:gd name="T45" fmla="*/ 1331912 h 911"/>
              <a:gd name="T46" fmla="*/ 4208463 w 4171"/>
              <a:gd name="T47" fmla="*/ 1200150 h 911"/>
              <a:gd name="T48" fmla="*/ 4462463 w 4171"/>
              <a:gd name="T49" fmla="*/ 1155700 h 911"/>
              <a:gd name="T50" fmla="*/ 4727575 w 4171"/>
              <a:gd name="T51" fmla="*/ 1287462 h 911"/>
              <a:gd name="T52" fmla="*/ 4870450 w 4171"/>
              <a:gd name="T53" fmla="*/ 1122362 h 911"/>
              <a:gd name="T54" fmla="*/ 5068888 w 4171"/>
              <a:gd name="T55" fmla="*/ 1309687 h 911"/>
              <a:gd name="T56" fmla="*/ 5299075 w 4171"/>
              <a:gd name="T57" fmla="*/ 1046162 h 911"/>
              <a:gd name="T58" fmla="*/ 5586413 w 4171"/>
              <a:gd name="T59" fmla="*/ 1046162 h 911"/>
              <a:gd name="T60" fmla="*/ 5773738 w 4171"/>
              <a:gd name="T61" fmla="*/ 1233487 h 911"/>
              <a:gd name="T62" fmla="*/ 6621463 w 4171"/>
              <a:gd name="T63" fmla="*/ 53975 h 91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171"/>
              <a:gd name="T97" fmla="*/ 0 h 911"/>
              <a:gd name="T98" fmla="*/ 4171 w 4171"/>
              <a:gd name="T99" fmla="*/ 911 h 91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171" h="911">
                <a:moveTo>
                  <a:pt x="0" y="159"/>
                </a:moveTo>
                <a:cubicBezTo>
                  <a:pt x="64" y="155"/>
                  <a:pt x="128" y="152"/>
                  <a:pt x="160" y="159"/>
                </a:cubicBezTo>
                <a:cubicBezTo>
                  <a:pt x="192" y="166"/>
                  <a:pt x="181" y="174"/>
                  <a:pt x="195" y="201"/>
                </a:cubicBezTo>
                <a:cubicBezTo>
                  <a:pt x="209" y="228"/>
                  <a:pt x="223" y="250"/>
                  <a:pt x="243" y="325"/>
                </a:cubicBezTo>
                <a:cubicBezTo>
                  <a:pt x="263" y="400"/>
                  <a:pt x="296" y="559"/>
                  <a:pt x="313" y="652"/>
                </a:cubicBezTo>
                <a:cubicBezTo>
                  <a:pt x="330" y="745"/>
                  <a:pt x="338" y="851"/>
                  <a:pt x="347" y="881"/>
                </a:cubicBezTo>
                <a:cubicBezTo>
                  <a:pt x="356" y="911"/>
                  <a:pt x="359" y="848"/>
                  <a:pt x="368" y="832"/>
                </a:cubicBezTo>
                <a:cubicBezTo>
                  <a:pt x="377" y="816"/>
                  <a:pt x="388" y="790"/>
                  <a:pt x="403" y="783"/>
                </a:cubicBezTo>
                <a:cubicBezTo>
                  <a:pt x="418" y="776"/>
                  <a:pt x="445" y="775"/>
                  <a:pt x="458" y="790"/>
                </a:cubicBezTo>
                <a:cubicBezTo>
                  <a:pt x="471" y="805"/>
                  <a:pt x="469" y="874"/>
                  <a:pt x="479" y="874"/>
                </a:cubicBezTo>
                <a:cubicBezTo>
                  <a:pt x="489" y="874"/>
                  <a:pt x="507" y="804"/>
                  <a:pt x="521" y="790"/>
                </a:cubicBezTo>
                <a:cubicBezTo>
                  <a:pt x="535" y="776"/>
                  <a:pt x="554" y="776"/>
                  <a:pt x="563" y="790"/>
                </a:cubicBezTo>
                <a:cubicBezTo>
                  <a:pt x="572" y="804"/>
                  <a:pt x="566" y="876"/>
                  <a:pt x="576" y="874"/>
                </a:cubicBezTo>
                <a:cubicBezTo>
                  <a:pt x="586" y="872"/>
                  <a:pt x="609" y="778"/>
                  <a:pt x="625" y="777"/>
                </a:cubicBezTo>
                <a:cubicBezTo>
                  <a:pt x="641" y="776"/>
                  <a:pt x="653" y="863"/>
                  <a:pt x="674" y="867"/>
                </a:cubicBezTo>
                <a:cubicBezTo>
                  <a:pt x="695" y="871"/>
                  <a:pt x="733" y="806"/>
                  <a:pt x="750" y="804"/>
                </a:cubicBezTo>
                <a:cubicBezTo>
                  <a:pt x="767" y="802"/>
                  <a:pt x="767" y="854"/>
                  <a:pt x="778" y="853"/>
                </a:cubicBezTo>
                <a:cubicBezTo>
                  <a:pt x="789" y="852"/>
                  <a:pt x="803" y="798"/>
                  <a:pt x="819" y="797"/>
                </a:cubicBezTo>
                <a:cubicBezTo>
                  <a:pt x="835" y="796"/>
                  <a:pt x="854" y="845"/>
                  <a:pt x="875" y="846"/>
                </a:cubicBezTo>
                <a:cubicBezTo>
                  <a:pt x="896" y="847"/>
                  <a:pt x="927" y="804"/>
                  <a:pt x="944" y="804"/>
                </a:cubicBezTo>
                <a:cubicBezTo>
                  <a:pt x="961" y="804"/>
                  <a:pt x="962" y="850"/>
                  <a:pt x="979" y="846"/>
                </a:cubicBezTo>
                <a:cubicBezTo>
                  <a:pt x="996" y="842"/>
                  <a:pt x="1026" y="777"/>
                  <a:pt x="1048" y="777"/>
                </a:cubicBezTo>
                <a:cubicBezTo>
                  <a:pt x="1070" y="777"/>
                  <a:pt x="1090" y="846"/>
                  <a:pt x="1111" y="846"/>
                </a:cubicBezTo>
                <a:cubicBezTo>
                  <a:pt x="1132" y="846"/>
                  <a:pt x="1157" y="776"/>
                  <a:pt x="1173" y="777"/>
                </a:cubicBezTo>
                <a:cubicBezTo>
                  <a:pt x="1189" y="778"/>
                  <a:pt x="1195" y="855"/>
                  <a:pt x="1208" y="853"/>
                </a:cubicBezTo>
                <a:cubicBezTo>
                  <a:pt x="1221" y="851"/>
                  <a:pt x="1229" y="772"/>
                  <a:pt x="1250" y="763"/>
                </a:cubicBezTo>
                <a:cubicBezTo>
                  <a:pt x="1271" y="754"/>
                  <a:pt x="1317" y="782"/>
                  <a:pt x="1333" y="797"/>
                </a:cubicBezTo>
                <a:cubicBezTo>
                  <a:pt x="1349" y="812"/>
                  <a:pt x="1331" y="857"/>
                  <a:pt x="1347" y="853"/>
                </a:cubicBezTo>
                <a:cubicBezTo>
                  <a:pt x="1363" y="849"/>
                  <a:pt x="1405" y="784"/>
                  <a:pt x="1430" y="770"/>
                </a:cubicBezTo>
                <a:cubicBezTo>
                  <a:pt x="1455" y="756"/>
                  <a:pt x="1486" y="755"/>
                  <a:pt x="1499" y="770"/>
                </a:cubicBezTo>
                <a:cubicBezTo>
                  <a:pt x="1512" y="785"/>
                  <a:pt x="1493" y="856"/>
                  <a:pt x="1506" y="860"/>
                </a:cubicBezTo>
                <a:cubicBezTo>
                  <a:pt x="1519" y="864"/>
                  <a:pt x="1555" y="811"/>
                  <a:pt x="1576" y="797"/>
                </a:cubicBezTo>
                <a:cubicBezTo>
                  <a:pt x="1597" y="783"/>
                  <a:pt x="1612" y="769"/>
                  <a:pt x="1631" y="777"/>
                </a:cubicBezTo>
                <a:cubicBezTo>
                  <a:pt x="1650" y="785"/>
                  <a:pt x="1663" y="844"/>
                  <a:pt x="1687" y="846"/>
                </a:cubicBezTo>
                <a:cubicBezTo>
                  <a:pt x="1711" y="848"/>
                  <a:pt x="1748" y="792"/>
                  <a:pt x="1777" y="790"/>
                </a:cubicBezTo>
                <a:cubicBezTo>
                  <a:pt x="1806" y="788"/>
                  <a:pt x="1833" y="838"/>
                  <a:pt x="1860" y="832"/>
                </a:cubicBezTo>
                <a:cubicBezTo>
                  <a:pt x="1887" y="826"/>
                  <a:pt x="1916" y="755"/>
                  <a:pt x="1937" y="756"/>
                </a:cubicBezTo>
                <a:cubicBezTo>
                  <a:pt x="1958" y="757"/>
                  <a:pt x="1969" y="838"/>
                  <a:pt x="1985" y="839"/>
                </a:cubicBezTo>
                <a:cubicBezTo>
                  <a:pt x="2001" y="840"/>
                  <a:pt x="2017" y="776"/>
                  <a:pt x="2034" y="763"/>
                </a:cubicBezTo>
                <a:cubicBezTo>
                  <a:pt x="2051" y="750"/>
                  <a:pt x="2074" y="749"/>
                  <a:pt x="2089" y="763"/>
                </a:cubicBezTo>
                <a:cubicBezTo>
                  <a:pt x="2104" y="777"/>
                  <a:pt x="2107" y="847"/>
                  <a:pt x="2124" y="846"/>
                </a:cubicBezTo>
                <a:cubicBezTo>
                  <a:pt x="2141" y="845"/>
                  <a:pt x="2168" y="757"/>
                  <a:pt x="2193" y="756"/>
                </a:cubicBezTo>
                <a:cubicBezTo>
                  <a:pt x="2218" y="755"/>
                  <a:pt x="2249" y="842"/>
                  <a:pt x="2277" y="839"/>
                </a:cubicBezTo>
                <a:cubicBezTo>
                  <a:pt x="2305" y="836"/>
                  <a:pt x="2337" y="738"/>
                  <a:pt x="2360" y="735"/>
                </a:cubicBezTo>
                <a:cubicBezTo>
                  <a:pt x="2383" y="732"/>
                  <a:pt x="2392" y="801"/>
                  <a:pt x="2415" y="818"/>
                </a:cubicBezTo>
                <a:cubicBezTo>
                  <a:pt x="2438" y="835"/>
                  <a:pt x="2473" y="854"/>
                  <a:pt x="2499" y="839"/>
                </a:cubicBezTo>
                <a:cubicBezTo>
                  <a:pt x="2525" y="824"/>
                  <a:pt x="2543" y="742"/>
                  <a:pt x="2568" y="728"/>
                </a:cubicBezTo>
                <a:cubicBezTo>
                  <a:pt x="2593" y="714"/>
                  <a:pt x="2628" y="737"/>
                  <a:pt x="2651" y="756"/>
                </a:cubicBezTo>
                <a:cubicBezTo>
                  <a:pt x="2674" y="775"/>
                  <a:pt x="2680" y="844"/>
                  <a:pt x="2707" y="839"/>
                </a:cubicBezTo>
                <a:cubicBezTo>
                  <a:pt x="2734" y="834"/>
                  <a:pt x="2774" y="746"/>
                  <a:pt x="2811" y="728"/>
                </a:cubicBezTo>
                <a:cubicBezTo>
                  <a:pt x="2848" y="710"/>
                  <a:pt x="2901" y="714"/>
                  <a:pt x="2929" y="728"/>
                </a:cubicBezTo>
                <a:cubicBezTo>
                  <a:pt x="2957" y="742"/>
                  <a:pt x="2968" y="788"/>
                  <a:pt x="2978" y="811"/>
                </a:cubicBezTo>
                <a:cubicBezTo>
                  <a:pt x="2988" y="834"/>
                  <a:pt x="2976" y="884"/>
                  <a:pt x="2991" y="867"/>
                </a:cubicBezTo>
                <a:cubicBezTo>
                  <a:pt x="3006" y="850"/>
                  <a:pt x="3042" y="722"/>
                  <a:pt x="3068" y="707"/>
                </a:cubicBezTo>
                <a:cubicBezTo>
                  <a:pt x="3094" y="692"/>
                  <a:pt x="3123" y="757"/>
                  <a:pt x="3144" y="777"/>
                </a:cubicBezTo>
                <a:cubicBezTo>
                  <a:pt x="3165" y="797"/>
                  <a:pt x="3169" y="835"/>
                  <a:pt x="3193" y="825"/>
                </a:cubicBezTo>
                <a:cubicBezTo>
                  <a:pt x="3217" y="815"/>
                  <a:pt x="3266" y="742"/>
                  <a:pt x="3290" y="714"/>
                </a:cubicBezTo>
                <a:cubicBezTo>
                  <a:pt x="3314" y="686"/>
                  <a:pt x="3314" y="645"/>
                  <a:pt x="3338" y="659"/>
                </a:cubicBezTo>
                <a:cubicBezTo>
                  <a:pt x="3362" y="673"/>
                  <a:pt x="3406" y="797"/>
                  <a:pt x="3436" y="797"/>
                </a:cubicBezTo>
                <a:cubicBezTo>
                  <a:pt x="3466" y="797"/>
                  <a:pt x="3497" y="688"/>
                  <a:pt x="3519" y="659"/>
                </a:cubicBezTo>
                <a:cubicBezTo>
                  <a:pt x="3541" y="630"/>
                  <a:pt x="3547" y="604"/>
                  <a:pt x="3567" y="624"/>
                </a:cubicBezTo>
                <a:cubicBezTo>
                  <a:pt x="3587" y="644"/>
                  <a:pt x="3614" y="860"/>
                  <a:pt x="3637" y="777"/>
                </a:cubicBezTo>
                <a:cubicBezTo>
                  <a:pt x="3660" y="694"/>
                  <a:pt x="3617" y="248"/>
                  <a:pt x="3706" y="124"/>
                </a:cubicBezTo>
                <a:cubicBezTo>
                  <a:pt x="3795" y="0"/>
                  <a:pt x="4094" y="49"/>
                  <a:pt x="4171" y="3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6683375" y="3613150"/>
            <a:ext cx="19637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but lot of </a:t>
            </a:r>
            <a:r>
              <a:rPr lang="en-US" dirty="0" err="1"/>
              <a:t>e’s</a:t>
            </a:r>
            <a:endParaRPr lang="en-US" dirty="0"/>
          </a:p>
          <a:p>
            <a:r>
              <a:rPr lang="en-US" dirty="0"/>
              <a:t>move around</a:t>
            </a:r>
          </a:p>
          <a:p>
            <a:r>
              <a:rPr lang="en-US" dirty="0"/>
              <a:t>to lowest PE</a:t>
            </a:r>
          </a:p>
        </p:txBody>
      </p:sp>
      <p:sp>
        <p:nvSpPr>
          <p:cNvPr id="8238" name="Oval 46"/>
          <p:cNvSpPr>
            <a:spLocks noChangeArrowheads="1"/>
          </p:cNvSpPr>
          <p:nvPr/>
        </p:nvSpPr>
        <p:spPr bwMode="auto">
          <a:xfrm>
            <a:off x="1498600" y="4703763"/>
            <a:ext cx="88900" cy="889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39" name="Oval 47"/>
          <p:cNvSpPr>
            <a:spLocks noChangeArrowheads="1"/>
          </p:cNvSpPr>
          <p:nvPr/>
        </p:nvSpPr>
        <p:spPr bwMode="auto">
          <a:xfrm>
            <a:off x="1187450" y="4713288"/>
            <a:ext cx="88900" cy="889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40" name="Oval 48"/>
          <p:cNvSpPr>
            <a:spLocks noChangeArrowheads="1"/>
          </p:cNvSpPr>
          <p:nvPr/>
        </p:nvSpPr>
        <p:spPr bwMode="auto">
          <a:xfrm>
            <a:off x="2200275" y="4656138"/>
            <a:ext cx="88900" cy="889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41" name="Oval 49"/>
          <p:cNvSpPr>
            <a:spLocks noChangeArrowheads="1"/>
          </p:cNvSpPr>
          <p:nvPr/>
        </p:nvSpPr>
        <p:spPr bwMode="auto">
          <a:xfrm>
            <a:off x="2573338" y="4708525"/>
            <a:ext cx="88900" cy="889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42" name="Oval 50"/>
          <p:cNvSpPr>
            <a:spLocks noChangeArrowheads="1"/>
          </p:cNvSpPr>
          <p:nvPr/>
        </p:nvSpPr>
        <p:spPr bwMode="auto">
          <a:xfrm>
            <a:off x="5192713" y="4662488"/>
            <a:ext cx="88900" cy="889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43" name="Oval 51"/>
          <p:cNvSpPr>
            <a:spLocks noChangeArrowheads="1"/>
          </p:cNvSpPr>
          <p:nvPr/>
        </p:nvSpPr>
        <p:spPr bwMode="auto">
          <a:xfrm>
            <a:off x="4364038" y="4672013"/>
            <a:ext cx="88900" cy="889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44" name="Oval 52"/>
          <p:cNvSpPr>
            <a:spLocks noChangeArrowheads="1"/>
          </p:cNvSpPr>
          <p:nvPr/>
        </p:nvSpPr>
        <p:spPr bwMode="auto">
          <a:xfrm>
            <a:off x="4725988" y="4648200"/>
            <a:ext cx="88900" cy="889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45" name="Oval 53"/>
          <p:cNvSpPr>
            <a:spLocks noChangeArrowheads="1"/>
          </p:cNvSpPr>
          <p:nvPr/>
        </p:nvSpPr>
        <p:spPr bwMode="auto">
          <a:xfrm>
            <a:off x="5507038" y="4648200"/>
            <a:ext cx="88900" cy="889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46" name="Oval 54"/>
          <p:cNvSpPr>
            <a:spLocks noChangeArrowheads="1"/>
          </p:cNvSpPr>
          <p:nvPr/>
        </p:nvSpPr>
        <p:spPr bwMode="auto">
          <a:xfrm>
            <a:off x="5891213" y="4591050"/>
            <a:ext cx="88900" cy="889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514350" y="4979988"/>
            <a:ext cx="844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repel other electrons = potential energy near that spot higher.</a:t>
            </a: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536575" y="5387975"/>
            <a:ext cx="82892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/>
              <a:t>more electrons fill in, potential energy for later ones gets</a:t>
            </a:r>
          </a:p>
          <a:p>
            <a:r>
              <a:rPr lang="en-US" dirty="0"/>
              <a:t>flatter and flatter.  For top ones, is VERY flat.  </a:t>
            </a:r>
          </a:p>
        </p:txBody>
      </p:sp>
      <p:grpSp>
        <p:nvGrpSpPr>
          <p:cNvPr id="11" name="Group 57"/>
          <p:cNvGrpSpPr>
            <a:grpSpLocks/>
          </p:cNvGrpSpPr>
          <p:nvPr/>
        </p:nvGrpSpPr>
        <p:grpSpPr bwMode="auto">
          <a:xfrm>
            <a:off x="1387475" y="1214438"/>
            <a:ext cx="1524000" cy="1600200"/>
            <a:chOff x="472" y="769"/>
            <a:chExt cx="960" cy="1008"/>
          </a:xfrm>
        </p:grpSpPr>
        <p:sp>
          <p:nvSpPr>
            <p:cNvPr id="32799" name="Oval 58"/>
            <p:cNvSpPr>
              <a:spLocks noChangeArrowheads="1"/>
            </p:cNvSpPr>
            <p:nvPr/>
          </p:nvSpPr>
          <p:spPr bwMode="auto">
            <a:xfrm>
              <a:off x="895" y="1660"/>
              <a:ext cx="104" cy="1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+</a:t>
              </a:r>
            </a:p>
          </p:txBody>
        </p:sp>
        <p:sp>
          <p:nvSpPr>
            <p:cNvPr id="32800" name="Freeform 59"/>
            <p:cNvSpPr>
              <a:spLocks/>
            </p:cNvSpPr>
            <p:nvPr/>
          </p:nvSpPr>
          <p:spPr bwMode="auto">
            <a:xfrm>
              <a:off x="472" y="785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1" name="Freeform 60"/>
            <p:cNvSpPr>
              <a:spLocks/>
            </p:cNvSpPr>
            <p:nvPr/>
          </p:nvSpPr>
          <p:spPr bwMode="auto">
            <a:xfrm flipH="1">
              <a:off x="953" y="769"/>
              <a:ext cx="479" cy="825"/>
            </a:xfrm>
            <a:custGeom>
              <a:avLst/>
              <a:gdLst>
                <a:gd name="T0" fmla="*/ 0 w 479"/>
                <a:gd name="T1" fmla="*/ 6 h 825"/>
                <a:gd name="T2" fmla="*/ 132 w 479"/>
                <a:gd name="T3" fmla="*/ 13 h 825"/>
                <a:gd name="T4" fmla="*/ 271 w 479"/>
                <a:gd name="T5" fmla="*/ 82 h 825"/>
                <a:gd name="T6" fmla="*/ 389 w 479"/>
                <a:gd name="T7" fmla="*/ 325 h 825"/>
                <a:gd name="T8" fmla="*/ 479 w 479"/>
                <a:gd name="T9" fmla="*/ 825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9"/>
                <a:gd name="T16" fmla="*/ 0 h 825"/>
                <a:gd name="T17" fmla="*/ 479 w 479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9" h="825">
                  <a:moveTo>
                    <a:pt x="0" y="6"/>
                  </a:moveTo>
                  <a:cubicBezTo>
                    <a:pt x="43" y="3"/>
                    <a:pt x="87" y="0"/>
                    <a:pt x="132" y="13"/>
                  </a:cubicBezTo>
                  <a:cubicBezTo>
                    <a:pt x="177" y="26"/>
                    <a:pt x="228" y="30"/>
                    <a:pt x="271" y="82"/>
                  </a:cubicBezTo>
                  <a:cubicBezTo>
                    <a:pt x="314" y="134"/>
                    <a:pt x="354" y="201"/>
                    <a:pt x="389" y="325"/>
                  </a:cubicBezTo>
                  <a:cubicBezTo>
                    <a:pt x="424" y="449"/>
                    <a:pt x="463" y="745"/>
                    <a:pt x="479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235" grpId="0"/>
      <p:bldP spid="8236" grpId="0" animBg="1"/>
      <p:bldP spid="8237" grpId="0"/>
      <p:bldP spid="8238" grpId="0" animBg="1"/>
      <p:bldP spid="8239" grpId="0" animBg="1"/>
      <p:bldP spid="8240" grpId="0" animBg="1"/>
      <p:bldP spid="8241" grpId="0" animBg="1"/>
      <p:bldP spid="8242" grpId="0" animBg="1"/>
      <p:bldP spid="8243" grpId="0" animBg="1"/>
      <p:bldP spid="8244" grpId="0" animBg="1"/>
      <p:bldP spid="8245" grpId="0" animBg="1"/>
      <p:bldP spid="8246" grpId="0" animBg="1"/>
      <p:bldP spid="8247" grpId="0"/>
      <p:bldP spid="82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00100" y="2016125"/>
            <a:ext cx="5549900" cy="636588"/>
            <a:chOff x="504" y="1270"/>
            <a:chExt cx="3496" cy="401"/>
          </a:xfrm>
        </p:grpSpPr>
        <p:sp>
          <p:nvSpPr>
            <p:cNvPr id="34829" name="Rectangle 10"/>
            <p:cNvSpPr>
              <a:spLocks noChangeArrowheads="1"/>
            </p:cNvSpPr>
            <p:nvPr/>
          </p:nvSpPr>
          <p:spPr bwMode="auto">
            <a:xfrm>
              <a:off x="569" y="1270"/>
              <a:ext cx="3338" cy="2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0" name="Rectangle 11"/>
            <p:cNvSpPr>
              <a:spLocks noChangeArrowheads="1"/>
            </p:cNvSpPr>
            <p:nvPr/>
          </p:nvSpPr>
          <p:spPr bwMode="auto">
            <a:xfrm>
              <a:off x="504" y="1279"/>
              <a:ext cx="3496" cy="3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918338" y="2035061"/>
            <a:ext cx="5276850" cy="42862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046163" y="246063"/>
            <a:ext cx="5178425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V="1">
            <a:off x="385763" y="1255713"/>
            <a:ext cx="0" cy="1003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87325" y="1400175"/>
            <a:ext cx="550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PE for electrons with most PE. “On top”</a:t>
            </a:r>
          </a:p>
        </p:txBody>
      </p:sp>
      <p:sp>
        <p:nvSpPr>
          <p:cNvPr id="34822" name="Freeform 6"/>
          <p:cNvSpPr>
            <a:spLocks/>
          </p:cNvSpPr>
          <p:nvPr/>
        </p:nvSpPr>
        <p:spPr bwMode="auto">
          <a:xfrm>
            <a:off x="417513" y="1039813"/>
            <a:ext cx="6621462" cy="1446212"/>
          </a:xfrm>
          <a:custGeom>
            <a:avLst/>
            <a:gdLst>
              <a:gd name="T0" fmla="*/ 254000 w 4171"/>
              <a:gd name="T1" fmla="*/ 252412 h 911"/>
              <a:gd name="T2" fmla="*/ 385762 w 4171"/>
              <a:gd name="T3" fmla="*/ 515937 h 911"/>
              <a:gd name="T4" fmla="*/ 550862 w 4171"/>
              <a:gd name="T5" fmla="*/ 1398587 h 911"/>
              <a:gd name="T6" fmla="*/ 639762 w 4171"/>
              <a:gd name="T7" fmla="*/ 1243012 h 911"/>
              <a:gd name="T8" fmla="*/ 760412 w 4171"/>
              <a:gd name="T9" fmla="*/ 1387475 h 911"/>
              <a:gd name="T10" fmla="*/ 893762 w 4171"/>
              <a:gd name="T11" fmla="*/ 1254125 h 911"/>
              <a:gd name="T12" fmla="*/ 992187 w 4171"/>
              <a:gd name="T13" fmla="*/ 1233487 h 911"/>
              <a:gd name="T14" fmla="*/ 1190625 w 4171"/>
              <a:gd name="T15" fmla="*/ 1276350 h 911"/>
              <a:gd name="T16" fmla="*/ 1300162 w 4171"/>
              <a:gd name="T17" fmla="*/ 1265237 h 911"/>
              <a:gd name="T18" fmla="*/ 1498600 w 4171"/>
              <a:gd name="T19" fmla="*/ 1276350 h 911"/>
              <a:gd name="T20" fmla="*/ 1663700 w 4171"/>
              <a:gd name="T21" fmla="*/ 1233487 h 911"/>
              <a:gd name="T22" fmla="*/ 1862137 w 4171"/>
              <a:gd name="T23" fmla="*/ 1233487 h 911"/>
              <a:gd name="T24" fmla="*/ 1984375 w 4171"/>
              <a:gd name="T25" fmla="*/ 1211262 h 911"/>
              <a:gd name="T26" fmla="*/ 2138362 w 4171"/>
              <a:gd name="T27" fmla="*/ 1354137 h 911"/>
              <a:gd name="T28" fmla="*/ 2379662 w 4171"/>
              <a:gd name="T29" fmla="*/ 1222375 h 911"/>
              <a:gd name="T30" fmla="*/ 2501900 w 4171"/>
              <a:gd name="T31" fmla="*/ 1265237 h 911"/>
              <a:gd name="T32" fmla="*/ 2678112 w 4171"/>
              <a:gd name="T33" fmla="*/ 1343025 h 911"/>
              <a:gd name="T34" fmla="*/ 2952750 w 4171"/>
              <a:gd name="T35" fmla="*/ 1320800 h 911"/>
              <a:gd name="T36" fmla="*/ 3151187 w 4171"/>
              <a:gd name="T37" fmla="*/ 1331912 h 911"/>
              <a:gd name="T38" fmla="*/ 3316287 w 4171"/>
              <a:gd name="T39" fmla="*/ 1211262 h 911"/>
              <a:gd name="T40" fmla="*/ 3481387 w 4171"/>
              <a:gd name="T41" fmla="*/ 1200150 h 911"/>
              <a:gd name="T42" fmla="*/ 3746500 w 4171"/>
              <a:gd name="T43" fmla="*/ 1166812 h 911"/>
              <a:gd name="T44" fmla="*/ 3967162 w 4171"/>
              <a:gd name="T45" fmla="*/ 1331912 h 911"/>
              <a:gd name="T46" fmla="*/ 4208462 w 4171"/>
              <a:gd name="T47" fmla="*/ 1200150 h 911"/>
              <a:gd name="T48" fmla="*/ 4462462 w 4171"/>
              <a:gd name="T49" fmla="*/ 1155700 h 911"/>
              <a:gd name="T50" fmla="*/ 4727575 w 4171"/>
              <a:gd name="T51" fmla="*/ 1287462 h 911"/>
              <a:gd name="T52" fmla="*/ 4870450 w 4171"/>
              <a:gd name="T53" fmla="*/ 1122362 h 911"/>
              <a:gd name="T54" fmla="*/ 5068887 w 4171"/>
              <a:gd name="T55" fmla="*/ 1309687 h 911"/>
              <a:gd name="T56" fmla="*/ 5299075 w 4171"/>
              <a:gd name="T57" fmla="*/ 1046162 h 911"/>
              <a:gd name="T58" fmla="*/ 5586412 w 4171"/>
              <a:gd name="T59" fmla="*/ 1046162 h 911"/>
              <a:gd name="T60" fmla="*/ 5773737 w 4171"/>
              <a:gd name="T61" fmla="*/ 1233487 h 911"/>
              <a:gd name="T62" fmla="*/ 6621462 w 4171"/>
              <a:gd name="T63" fmla="*/ 53975 h 91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171"/>
              <a:gd name="T97" fmla="*/ 0 h 911"/>
              <a:gd name="T98" fmla="*/ 4171 w 4171"/>
              <a:gd name="T99" fmla="*/ 911 h 91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171" h="911">
                <a:moveTo>
                  <a:pt x="0" y="159"/>
                </a:moveTo>
                <a:cubicBezTo>
                  <a:pt x="64" y="155"/>
                  <a:pt x="128" y="152"/>
                  <a:pt x="160" y="159"/>
                </a:cubicBezTo>
                <a:cubicBezTo>
                  <a:pt x="192" y="166"/>
                  <a:pt x="181" y="174"/>
                  <a:pt x="195" y="201"/>
                </a:cubicBezTo>
                <a:cubicBezTo>
                  <a:pt x="209" y="228"/>
                  <a:pt x="223" y="250"/>
                  <a:pt x="243" y="325"/>
                </a:cubicBezTo>
                <a:cubicBezTo>
                  <a:pt x="263" y="400"/>
                  <a:pt x="296" y="559"/>
                  <a:pt x="313" y="652"/>
                </a:cubicBezTo>
                <a:cubicBezTo>
                  <a:pt x="330" y="745"/>
                  <a:pt x="338" y="851"/>
                  <a:pt x="347" y="881"/>
                </a:cubicBezTo>
                <a:cubicBezTo>
                  <a:pt x="356" y="911"/>
                  <a:pt x="359" y="848"/>
                  <a:pt x="368" y="832"/>
                </a:cubicBezTo>
                <a:cubicBezTo>
                  <a:pt x="377" y="816"/>
                  <a:pt x="388" y="790"/>
                  <a:pt x="403" y="783"/>
                </a:cubicBezTo>
                <a:cubicBezTo>
                  <a:pt x="418" y="776"/>
                  <a:pt x="445" y="775"/>
                  <a:pt x="458" y="790"/>
                </a:cubicBezTo>
                <a:cubicBezTo>
                  <a:pt x="471" y="805"/>
                  <a:pt x="469" y="874"/>
                  <a:pt x="479" y="874"/>
                </a:cubicBezTo>
                <a:cubicBezTo>
                  <a:pt x="489" y="874"/>
                  <a:pt x="507" y="804"/>
                  <a:pt x="521" y="790"/>
                </a:cubicBezTo>
                <a:cubicBezTo>
                  <a:pt x="535" y="776"/>
                  <a:pt x="554" y="776"/>
                  <a:pt x="563" y="790"/>
                </a:cubicBezTo>
                <a:cubicBezTo>
                  <a:pt x="572" y="804"/>
                  <a:pt x="566" y="876"/>
                  <a:pt x="576" y="874"/>
                </a:cubicBezTo>
                <a:cubicBezTo>
                  <a:pt x="586" y="872"/>
                  <a:pt x="609" y="778"/>
                  <a:pt x="625" y="777"/>
                </a:cubicBezTo>
                <a:cubicBezTo>
                  <a:pt x="641" y="776"/>
                  <a:pt x="653" y="863"/>
                  <a:pt x="674" y="867"/>
                </a:cubicBezTo>
                <a:cubicBezTo>
                  <a:pt x="695" y="871"/>
                  <a:pt x="733" y="806"/>
                  <a:pt x="750" y="804"/>
                </a:cubicBezTo>
                <a:cubicBezTo>
                  <a:pt x="767" y="802"/>
                  <a:pt x="767" y="854"/>
                  <a:pt x="778" y="853"/>
                </a:cubicBezTo>
                <a:cubicBezTo>
                  <a:pt x="789" y="852"/>
                  <a:pt x="803" y="798"/>
                  <a:pt x="819" y="797"/>
                </a:cubicBezTo>
                <a:cubicBezTo>
                  <a:pt x="835" y="796"/>
                  <a:pt x="854" y="845"/>
                  <a:pt x="875" y="846"/>
                </a:cubicBezTo>
                <a:cubicBezTo>
                  <a:pt x="896" y="847"/>
                  <a:pt x="927" y="804"/>
                  <a:pt x="944" y="804"/>
                </a:cubicBezTo>
                <a:cubicBezTo>
                  <a:pt x="961" y="804"/>
                  <a:pt x="962" y="850"/>
                  <a:pt x="979" y="846"/>
                </a:cubicBezTo>
                <a:cubicBezTo>
                  <a:pt x="996" y="842"/>
                  <a:pt x="1026" y="777"/>
                  <a:pt x="1048" y="777"/>
                </a:cubicBezTo>
                <a:cubicBezTo>
                  <a:pt x="1070" y="777"/>
                  <a:pt x="1090" y="846"/>
                  <a:pt x="1111" y="846"/>
                </a:cubicBezTo>
                <a:cubicBezTo>
                  <a:pt x="1132" y="846"/>
                  <a:pt x="1157" y="776"/>
                  <a:pt x="1173" y="777"/>
                </a:cubicBezTo>
                <a:cubicBezTo>
                  <a:pt x="1189" y="778"/>
                  <a:pt x="1195" y="855"/>
                  <a:pt x="1208" y="853"/>
                </a:cubicBezTo>
                <a:cubicBezTo>
                  <a:pt x="1221" y="851"/>
                  <a:pt x="1229" y="772"/>
                  <a:pt x="1250" y="763"/>
                </a:cubicBezTo>
                <a:cubicBezTo>
                  <a:pt x="1271" y="754"/>
                  <a:pt x="1317" y="782"/>
                  <a:pt x="1333" y="797"/>
                </a:cubicBezTo>
                <a:cubicBezTo>
                  <a:pt x="1349" y="812"/>
                  <a:pt x="1331" y="857"/>
                  <a:pt x="1347" y="853"/>
                </a:cubicBezTo>
                <a:cubicBezTo>
                  <a:pt x="1363" y="849"/>
                  <a:pt x="1405" y="784"/>
                  <a:pt x="1430" y="770"/>
                </a:cubicBezTo>
                <a:cubicBezTo>
                  <a:pt x="1455" y="756"/>
                  <a:pt x="1486" y="755"/>
                  <a:pt x="1499" y="770"/>
                </a:cubicBezTo>
                <a:cubicBezTo>
                  <a:pt x="1512" y="785"/>
                  <a:pt x="1493" y="856"/>
                  <a:pt x="1506" y="860"/>
                </a:cubicBezTo>
                <a:cubicBezTo>
                  <a:pt x="1519" y="864"/>
                  <a:pt x="1555" y="811"/>
                  <a:pt x="1576" y="797"/>
                </a:cubicBezTo>
                <a:cubicBezTo>
                  <a:pt x="1597" y="783"/>
                  <a:pt x="1612" y="769"/>
                  <a:pt x="1631" y="777"/>
                </a:cubicBezTo>
                <a:cubicBezTo>
                  <a:pt x="1650" y="785"/>
                  <a:pt x="1663" y="844"/>
                  <a:pt x="1687" y="846"/>
                </a:cubicBezTo>
                <a:cubicBezTo>
                  <a:pt x="1711" y="848"/>
                  <a:pt x="1748" y="792"/>
                  <a:pt x="1777" y="790"/>
                </a:cubicBezTo>
                <a:cubicBezTo>
                  <a:pt x="1806" y="788"/>
                  <a:pt x="1833" y="838"/>
                  <a:pt x="1860" y="832"/>
                </a:cubicBezTo>
                <a:cubicBezTo>
                  <a:pt x="1887" y="826"/>
                  <a:pt x="1916" y="755"/>
                  <a:pt x="1937" y="756"/>
                </a:cubicBezTo>
                <a:cubicBezTo>
                  <a:pt x="1958" y="757"/>
                  <a:pt x="1969" y="838"/>
                  <a:pt x="1985" y="839"/>
                </a:cubicBezTo>
                <a:cubicBezTo>
                  <a:pt x="2001" y="840"/>
                  <a:pt x="2017" y="776"/>
                  <a:pt x="2034" y="763"/>
                </a:cubicBezTo>
                <a:cubicBezTo>
                  <a:pt x="2051" y="750"/>
                  <a:pt x="2074" y="749"/>
                  <a:pt x="2089" y="763"/>
                </a:cubicBezTo>
                <a:cubicBezTo>
                  <a:pt x="2104" y="777"/>
                  <a:pt x="2107" y="847"/>
                  <a:pt x="2124" y="846"/>
                </a:cubicBezTo>
                <a:cubicBezTo>
                  <a:pt x="2141" y="845"/>
                  <a:pt x="2168" y="757"/>
                  <a:pt x="2193" y="756"/>
                </a:cubicBezTo>
                <a:cubicBezTo>
                  <a:pt x="2218" y="755"/>
                  <a:pt x="2249" y="842"/>
                  <a:pt x="2277" y="839"/>
                </a:cubicBezTo>
                <a:cubicBezTo>
                  <a:pt x="2305" y="836"/>
                  <a:pt x="2337" y="738"/>
                  <a:pt x="2360" y="735"/>
                </a:cubicBezTo>
                <a:cubicBezTo>
                  <a:pt x="2383" y="732"/>
                  <a:pt x="2392" y="801"/>
                  <a:pt x="2415" y="818"/>
                </a:cubicBezTo>
                <a:cubicBezTo>
                  <a:pt x="2438" y="835"/>
                  <a:pt x="2473" y="854"/>
                  <a:pt x="2499" y="839"/>
                </a:cubicBezTo>
                <a:cubicBezTo>
                  <a:pt x="2525" y="824"/>
                  <a:pt x="2543" y="742"/>
                  <a:pt x="2568" y="728"/>
                </a:cubicBezTo>
                <a:cubicBezTo>
                  <a:pt x="2593" y="714"/>
                  <a:pt x="2628" y="737"/>
                  <a:pt x="2651" y="756"/>
                </a:cubicBezTo>
                <a:cubicBezTo>
                  <a:pt x="2674" y="775"/>
                  <a:pt x="2680" y="844"/>
                  <a:pt x="2707" y="839"/>
                </a:cubicBezTo>
                <a:cubicBezTo>
                  <a:pt x="2734" y="834"/>
                  <a:pt x="2774" y="746"/>
                  <a:pt x="2811" y="728"/>
                </a:cubicBezTo>
                <a:cubicBezTo>
                  <a:pt x="2848" y="710"/>
                  <a:pt x="2901" y="714"/>
                  <a:pt x="2929" y="728"/>
                </a:cubicBezTo>
                <a:cubicBezTo>
                  <a:pt x="2957" y="742"/>
                  <a:pt x="2968" y="788"/>
                  <a:pt x="2978" y="811"/>
                </a:cubicBezTo>
                <a:cubicBezTo>
                  <a:pt x="2988" y="834"/>
                  <a:pt x="2976" y="884"/>
                  <a:pt x="2991" y="867"/>
                </a:cubicBezTo>
                <a:cubicBezTo>
                  <a:pt x="3006" y="850"/>
                  <a:pt x="3042" y="722"/>
                  <a:pt x="3068" y="707"/>
                </a:cubicBezTo>
                <a:cubicBezTo>
                  <a:pt x="3094" y="692"/>
                  <a:pt x="3123" y="757"/>
                  <a:pt x="3144" y="777"/>
                </a:cubicBezTo>
                <a:cubicBezTo>
                  <a:pt x="3165" y="797"/>
                  <a:pt x="3169" y="835"/>
                  <a:pt x="3193" y="825"/>
                </a:cubicBezTo>
                <a:cubicBezTo>
                  <a:pt x="3217" y="815"/>
                  <a:pt x="3266" y="742"/>
                  <a:pt x="3290" y="714"/>
                </a:cubicBezTo>
                <a:cubicBezTo>
                  <a:pt x="3314" y="686"/>
                  <a:pt x="3314" y="645"/>
                  <a:pt x="3338" y="659"/>
                </a:cubicBezTo>
                <a:cubicBezTo>
                  <a:pt x="3362" y="673"/>
                  <a:pt x="3406" y="797"/>
                  <a:pt x="3436" y="797"/>
                </a:cubicBezTo>
                <a:cubicBezTo>
                  <a:pt x="3466" y="797"/>
                  <a:pt x="3497" y="688"/>
                  <a:pt x="3519" y="659"/>
                </a:cubicBezTo>
                <a:cubicBezTo>
                  <a:pt x="3541" y="630"/>
                  <a:pt x="3547" y="604"/>
                  <a:pt x="3567" y="624"/>
                </a:cubicBezTo>
                <a:cubicBezTo>
                  <a:pt x="3587" y="644"/>
                  <a:pt x="3614" y="860"/>
                  <a:pt x="3637" y="777"/>
                </a:cubicBezTo>
                <a:cubicBezTo>
                  <a:pt x="3660" y="694"/>
                  <a:pt x="3617" y="248"/>
                  <a:pt x="3706" y="124"/>
                </a:cubicBezTo>
                <a:cubicBezTo>
                  <a:pt x="3795" y="0"/>
                  <a:pt x="4094" y="49"/>
                  <a:pt x="4171" y="3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38138" y="3702050"/>
            <a:ext cx="82892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/>
              <a:t>more electrons fill in, potential energy for later ones gets</a:t>
            </a:r>
          </a:p>
          <a:p>
            <a:r>
              <a:rPr lang="en-US" dirty="0"/>
              <a:t>flatter and flatter.  For top ones, is VERY flat.  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788988" y="2176349"/>
            <a:ext cx="557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+  +  +  +   +  +  +  +  +  +  +  +  +  +  + +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93700" y="4672013"/>
            <a:ext cx="73517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How could you find out how deep the pit is for the top</a:t>
            </a:r>
          </a:p>
          <a:p>
            <a:r>
              <a:rPr lang="en-US" dirty="0"/>
              <a:t>electrons in copper wire?  </a:t>
            </a:r>
          </a:p>
          <a:p>
            <a:endParaRPr lang="en-US" dirty="0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1266825" y="1884363"/>
            <a:ext cx="131763" cy="153987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52" grpId="0"/>
      <p:bldP spid="102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046163" y="246063"/>
            <a:ext cx="5178425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 flipV="1">
            <a:off x="385763" y="1255713"/>
            <a:ext cx="0" cy="1003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87325" y="1400175"/>
            <a:ext cx="550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PE for electrons with most PE. “On top”</a:t>
            </a:r>
          </a:p>
        </p:txBody>
      </p:sp>
      <p:sp>
        <p:nvSpPr>
          <p:cNvPr id="36869" name="Freeform 5"/>
          <p:cNvSpPr>
            <a:spLocks/>
          </p:cNvSpPr>
          <p:nvPr/>
        </p:nvSpPr>
        <p:spPr bwMode="auto">
          <a:xfrm>
            <a:off x="417513" y="1039813"/>
            <a:ext cx="6621462" cy="1446212"/>
          </a:xfrm>
          <a:custGeom>
            <a:avLst/>
            <a:gdLst>
              <a:gd name="T0" fmla="*/ 254000 w 4171"/>
              <a:gd name="T1" fmla="*/ 252412 h 911"/>
              <a:gd name="T2" fmla="*/ 385762 w 4171"/>
              <a:gd name="T3" fmla="*/ 515937 h 911"/>
              <a:gd name="T4" fmla="*/ 550862 w 4171"/>
              <a:gd name="T5" fmla="*/ 1398587 h 911"/>
              <a:gd name="T6" fmla="*/ 639762 w 4171"/>
              <a:gd name="T7" fmla="*/ 1243012 h 911"/>
              <a:gd name="T8" fmla="*/ 760412 w 4171"/>
              <a:gd name="T9" fmla="*/ 1387475 h 911"/>
              <a:gd name="T10" fmla="*/ 893762 w 4171"/>
              <a:gd name="T11" fmla="*/ 1254125 h 911"/>
              <a:gd name="T12" fmla="*/ 992187 w 4171"/>
              <a:gd name="T13" fmla="*/ 1233487 h 911"/>
              <a:gd name="T14" fmla="*/ 1190625 w 4171"/>
              <a:gd name="T15" fmla="*/ 1276350 h 911"/>
              <a:gd name="T16" fmla="*/ 1300162 w 4171"/>
              <a:gd name="T17" fmla="*/ 1265237 h 911"/>
              <a:gd name="T18" fmla="*/ 1498600 w 4171"/>
              <a:gd name="T19" fmla="*/ 1276350 h 911"/>
              <a:gd name="T20" fmla="*/ 1663700 w 4171"/>
              <a:gd name="T21" fmla="*/ 1233487 h 911"/>
              <a:gd name="T22" fmla="*/ 1862137 w 4171"/>
              <a:gd name="T23" fmla="*/ 1233487 h 911"/>
              <a:gd name="T24" fmla="*/ 1984375 w 4171"/>
              <a:gd name="T25" fmla="*/ 1211262 h 911"/>
              <a:gd name="T26" fmla="*/ 2138362 w 4171"/>
              <a:gd name="T27" fmla="*/ 1354137 h 911"/>
              <a:gd name="T28" fmla="*/ 2379662 w 4171"/>
              <a:gd name="T29" fmla="*/ 1222375 h 911"/>
              <a:gd name="T30" fmla="*/ 2501900 w 4171"/>
              <a:gd name="T31" fmla="*/ 1265237 h 911"/>
              <a:gd name="T32" fmla="*/ 2678112 w 4171"/>
              <a:gd name="T33" fmla="*/ 1343025 h 911"/>
              <a:gd name="T34" fmla="*/ 2952750 w 4171"/>
              <a:gd name="T35" fmla="*/ 1320800 h 911"/>
              <a:gd name="T36" fmla="*/ 3151187 w 4171"/>
              <a:gd name="T37" fmla="*/ 1331912 h 911"/>
              <a:gd name="T38" fmla="*/ 3316287 w 4171"/>
              <a:gd name="T39" fmla="*/ 1211262 h 911"/>
              <a:gd name="T40" fmla="*/ 3481387 w 4171"/>
              <a:gd name="T41" fmla="*/ 1200150 h 911"/>
              <a:gd name="T42" fmla="*/ 3746500 w 4171"/>
              <a:gd name="T43" fmla="*/ 1166812 h 911"/>
              <a:gd name="T44" fmla="*/ 3967162 w 4171"/>
              <a:gd name="T45" fmla="*/ 1331912 h 911"/>
              <a:gd name="T46" fmla="*/ 4208462 w 4171"/>
              <a:gd name="T47" fmla="*/ 1200150 h 911"/>
              <a:gd name="T48" fmla="*/ 4462462 w 4171"/>
              <a:gd name="T49" fmla="*/ 1155700 h 911"/>
              <a:gd name="T50" fmla="*/ 4727575 w 4171"/>
              <a:gd name="T51" fmla="*/ 1287462 h 911"/>
              <a:gd name="T52" fmla="*/ 4870450 w 4171"/>
              <a:gd name="T53" fmla="*/ 1122362 h 911"/>
              <a:gd name="T54" fmla="*/ 5068887 w 4171"/>
              <a:gd name="T55" fmla="*/ 1309687 h 911"/>
              <a:gd name="T56" fmla="*/ 5299075 w 4171"/>
              <a:gd name="T57" fmla="*/ 1046162 h 911"/>
              <a:gd name="T58" fmla="*/ 5586412 w 4171"/>
              <a:gd name="T59" fmla="*/ 1046162 h 911"/>
              <a:gd name="T60" fmla="*/ 5773737 w 4171"/>
              <a:gd name="T61" fmla="*/ 1233487 h 911"/>
              <a:gd name="T62" fmla="*/ 6621462 w 4171"/>
              <a:gd name="T63" fmla="*/ 53975 h 91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171"/>
              <a:gd name="T97" fmla="*/ 0 h 911"/>
              <a:gd name="T98" fmla="*/ 4171 w 4171"/>
              <a:gd name="T99" fmla="*/ 911 h 91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171" h="911">
                <a:moveTo>
                  <a:pt x="0" y="159"/>
                </a:moveTo>
                <a:cubicBezTo>
                  <a:pt x="64" y="155"/>
                  <a:pt x="128" y="152"/>
                  <a:pt x="160" y="159"/>
                </a:cubicBezTo>
                <a:cubicBezTo>
                  <a:pt x="192" y="166"/>
                  <a:pt x="181" y="174"/>
                  <a:pt x="195" y="201"/>
                </a:cubicBezTo>
                <a:cubicBezTo>
                  <a:pt x="209" y="228"/>
                  <a:pt x="223" y="250"/>
                  <a:pt x="243" y="325"/>
                </a:cubicBezTo>
                <a:cubicBezTo>
                  <a:pt x="263" y="400"/>
                  <a:pt x="296" y="559"/>
                  <a:pt x="313" y="652"/>
                </a:cubicBezTo>
                <a:cubicBezTo>
                  <a:pt x="330" y="745"/>
                  <a:pt x="338" y="851"/>
                  <a:pt x="347" y="881"/>
                </a:cubicBezTo>
                <a:cubicBezTo>
                  <a:pt x="356" y="911"/>
                  <a:pt x="359" y="848"/>
                  <a:pt x="368" y="832"/>
                </a:cubicBezTo>
                <a:cubicBezTo>
                  <a:pt x="377" y="816"/>
                  <a:pt x="388" y="790"/>
                  <a:pt x="403" y="783"/>
                </a:cubicBezTo>
                <a:cubicBezTo>
                  <a:pt x="418" y="776"/>
                  <a:pt x="445" y="775"/>
                  <a:pt x="458" y="790"/>
                </a:cubicBezTo>
                <a:cubicBezTo>
                  <a:pt x="471" y="805"/>
                  <a:pt x="469" y="874"/>
                  <a:pt x="479" y="874"/>
                </a:cubicBezTo>
                <a:cubicBezTo>
                  <a:pt x="489" y="874"/>
                  <a:pt x="507" y="804"/>
                  <a:pt x="521" y="790"/>
                </a:cubicBezTo>
                <a:cubicBezTo>
                  <a:pt x="535" y="776"/>
                  <a:pt x="554" y="776"/>
                  <a:pt x="563" y="790"/>
                </a:cubicBezTo>
                <a:cubicBezTo>
                  <a:pt x="572" y="804"/>
                  <a:pt x="566" y="876"/>
                  <a:pt x="576" y="874"/>
                </a:cubicBezTo>
                <a:cubicBezTo>
                  <a:pt x="586" y="872"/>
                  <a:pt x="609" y="778"/>
                  <a:pt x="625" y="777"/>
                </a:cubicBezTo>
                <a:cubicBezTo>
                  <a:pt x="641" y="776"/>
                  <a:pt x="653" y="863"/>
                  <a:pt x="674" y="867"/>
                </a:cubicBezTo>
                <a:cubicBezTo>
                  <a:pt x="695" y="871"/>
                  <a:pt x="733" y="806"/>
                  <a:pt x="750" y="804"/>
                </a:cubicBezTo>
                <a:cubicBezTo>
                  <a:pt x="767" y="802"/>
                  <a:pt x="767" y="854"/>
                  <a:pt x="778" y="853"/>
                </a:cubicBezTo>
                <a:cubicBezTo>
                  <a:pt x="789" y="852"/>
                  <a:pt x="803" y="798"/>
                  <a:pt x="819" y="797"/>
                </a:cubicBezTo>
                <a:cubicBezTo>
                  <a:pt x="835" y="796"/>
                  <a:pt x="854" y="845"/>
                  <a:pt x="875" y="846"/>
                </a:cubicBezTo>
                <a:cubicBezTo>
                  <a:pt x="896" y="847"/>
                  <a:pt x="927" y="804"/>
                  <a:pt x="944" y="804"/>
                </a:cubicBezTo>
                <a:cubicBezTo>
                  <a:pt x="961" y="804"/>
                  <a:pt x="962" y="850"/>
                  <a:pt x="979" y="846"/>
                </a:cubicBezTo>
                <a:cubicBezTo>
                  <a:pt x="996" y="842"/>
                  <a:pt x="1026" y="777"/>
                  <a:pt x="1048" y="777"/>
                </a:cubicBezTo>
                <a:cubicBezTo>
                  <a:pt x="1070" y="777"/>
                  <a:pt x="1090" y="846"/>
                  <a:pt x="1111" y="846"/>
                </a:cubicBezTo>
                <a:cubicBezTo>
                  <a:pt x="1132" y="846"/>
                  <a:pt x="1157" y="776"/>
                  <a:pt x="1173" y="777"/>
                </a:cubicBezTo>
                <a:cubicBezTo>
                  <a:pt x="1189" y="778"/>
                  <a:pt x="1195" y="855"/>
                  <a:pt x="1208" y="853"/>
                </a:cubicBezTo>
                <a:cubicBezTo>
                  <a:pt x="1221" y="851"/>
                  <a:pt x="1229" y="772"/>
                  <a:pt x="1250" y="763"/>
                </a:cubicBezTo>
                <a:cubicBezTo>
                  <a:pt x="1271" y="754"/>
                  <a:pt x="1317" y="782"/>
                  <a:pt x="1333" y="797"/>
                </a:cubicBezTo>
                <a:cubicBezTo>
                  <a:pt x="1349" y="812"/>
                  <a:pt x="1331" y="857"/>
                  <a:pt x="1347" y="853"/>
                </a:cubicBezTo>
                <a:cubicBezTo>
                  <a:pt x="1363" y="849"/>
                  <a:pt x="1405" y="784"/>
                  <a:pt x="1430" y="770"/>
                </a:cubicBezTo>
                <a:cubicBezTo>
                  <a:pt x="1455" y="756"/>
                  <a:pt x="1486" y="755"/>
                  <a:pt x="1499" y="770"/>
                </a:cubicBezTo>
                <a:cubicBezTo>
                  <a:pt x="1512" y="785"/>
                  <a:pt x="1493" y="856"/>
                  <a:pt x="1506" y="860"/>
                </a:cubicBezTo>
                <a:cubicBezTo>
                  <a:pt x="1519" y="864"/>
                  <a:pt x="1555" y="811"/>
                  <a:pt x="1576" y="797"/>
                </a:cubicBezTo>
                <a:cubicBezTo>
                  <a:pt x="1597" y="783"/>
                  <a:pt x="1612" y="769"/>
                  <a:pt x="1631" y="777"/>
                </a:cubicBezTo>
                <a:cubicBezTo>
                  <a:pt x="1650" y="785"/>
                  <a:pt x="1663" y="844"/>
                  <a:pt x="1687" y="846"/>
                </a:cubicBezTo>
                <a:cubicBezTo>
                  <a:pt x="1711" y="848"/>
                  <a:pt x="1748" y="792"/>
                  <a:pt x="1777" y="790"/>
                </a:cubicBezTo>
                <a:cubicBezTo>
                  <a:pt x="1806" y="788"/>
                  <a:pt x="1833" y="838"/>
                  <a:pt x="1860" y="832"/>
                </a:cubicBezTo>
                <a:cubicBezTo>
                  <a:pt x="1887" y="826"/>
                  <a:pt x="1916" y="755"/>
                  <a:pt x="1937" y="756"/>
                </a:cubicBezTo>
                <a:cubicBezTo>
                  <a:pt x="1958" y="757"/>
                  <a:pt x="1969" y="838"/>
                  <a:pt x="1985" y="839"/>
                </a:cubicBezTo>
                <a:cubicBezTo>
                  <a:pt x="2001" y="840"/>
                  <a:pt x="2017" y="776"/>
                  <a:pt x="2034" y="763"/>
                </a:cubicBezTo>
                <a:cubicBezTo>
                  <a:pt x="2051" y="750"/>
                  <a:pt x="2074" y="749"/>
                  <a:pt x="2089" y="763"/>
                </a:cubicBezTo>
                <a:cubicBezTo>
                  <a:pt x="2104" y="777"/>
                  <a:pt x="2107" y="847"/>
                  <a:pt x="2124" y="846"/>
                </a:cubicBezTo>
                <a:cubicBezTo>
                  <a:pt x="2141" y="845"/>
                  <a:pt x="2168" y="757"/>
                  <a:pt x="2193" y="756"/>
                </a:cubicBezTo>
                <a:cubicBezTo>
                  <a:pt x="2218" y="755"/>
                  <a:pt x="2249" y="842"/>
                  <a:pt x="2277" y="839"/>
                </a:cubicBezTo>
                <a:cubicBezTo>
                  <a:pt x="2305" y="836"/>
                  <a:pt x="2337" y="738"/>
                  <a:pt x="2360" y="735"/>
                </a:cubicBezTo>
                <a:cubicBezTo>
                  <a:pt x="2383" y="732"/>
                  <a:pt x="2392" y="801"/>
                  <a:pt x="2415" y="818"/>
                </a:cubicBezTo>
                <a:cubicBezTo>
                  <a:pt x="2438" y="835"/>
                  <a:pt x="2473" y="854"/>
                  <a:pt x="2499" y="839"/>
                </a:cubicBezTo>
                <a:cubicBezTo>
                  <a:pt x="2525" y="824"/>
                  <a:pt x="2543" y="742"/>
                  <a:pt x="2568" y="728"/>
                </a:cubicBezTo>
                <a:cubicBezTo>
                  <a:pt x="2593" y="714"/>
                  <a:pt x="2628" y="737"/>
                  <a:pt x="2651" y="756"/>
                </a:cubicBezTo>
                <a:cubicBezTo>
                  <a:pt x="2674" y="775"/>
                  <a:pt x="2680" y="844"/>
                  <a:pt x="2707" y="839"/>
                </a:cubicBezTo>
                <a:cubicBezTo>
                  <a:pt x="2734" y="834"/>
                  <a:pt x="2774" y="746"/>
                  <a:pt x="2811" y="728"/>
                </a:cubicBezTo>
                <a:cubicBezTo>
                  <a:pt x="2848" y="710"/>
                  <a:pt x="2901" y="714"/>
                  <a:pt x="2929" y="728"/>
                </a:cubicBezTo>
                <a:cubicBezTo>
                  <a:pt x="2957" y="742"/>
                  <a:pt x="2968" y="788"/>
                  <a:pt x="2978" y="811"/>
                </a:cubicBezTo>
                <a:cubicBezTo>
                  <a:pt x="2988" y="834"/>
                  <a:pt x="2976" y="884"/>
                  <a:pt x="2991" y="867"/>
                </a:cubicBezTo>
                <a:cubicBezTo>
                  <a:pt x="3006" y="850"/>
                  <a:pt x="3042" y="722"/>
                  <a:pt x="3068" y="707"/>
                </a:cubicBezTo>
                <a:cubicBezTo>
                  <a:pt x="3094" y="692"/>
                  <a:pt x="3123" y="757"/>
                  <a:pt x="3144" y="777"/>
                </a:cubicBezTo>
                <a:cubicBezTo>
                  <a:pt x="3165" y="797"/>
                  <a:pt x="3169" y="835"/>
                  <a:pt x="3193" y="825"/>
                </a:cubicBezTo>
                <a:cubicBezTo>
                  <a:pt x="3217" y="815"/>
                  <a:pt x="3266" y="742"/>
                  <a:pt x="3290" y="714"/>
                </a:cubicBezTo>
                <a:cubicBezTo>
                  <a:pt x="3314" y="686"/>
                  <a:pt x="3314" y="645"/>
                  <a:pt x="3338" y="659"/>
                </a:cubicBezTo>
                <a:cubicBezTo>
                  <a:pt x="3362" y="673"/>
                  <a:pt x="3406" y="797"/>
                  <a:pt x="3436" y="797"/>
                </a:cubicBezTo>
                <a:cubicBezTo>
                  <a:pt x="3466" y="797"/>
                  <a:pt x="3497" y="688"/>
                  <a:pt x="3519" y="659"/>
                </a:cubicBezTo>
                <a:cubicBezTo>
                  <a:pt x="3541" y="630"/>
                  <a:pt x="3547" y="604"/>
                  <a:pt x="3567" y="624"/>
                </a:cubicBezTo>
                <a:cubicBezTo>
                  <a:pt x="3587" y="644"/>
                  <a:pt x="3614" y="860"/>
                  <a:pt x="3637" y="777"/>
                </a:cubicBezTo>
                <a:cubicBezTo>
                  <a:pt x="3660" y="694"/>
                  <a:pt x="3617" y="248"/>
                  <a:pt x="3706" y="124"/>
                </a:cubicBezTo>
                <a:cubicBezTo>
                  <a:pt x="3795" y="0"/>
                  <a:pt x="4094" y="49"/>
                  <a:pt x="4171" y="3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00100" y="2016125"/>
            <a:ext cx="5549900" cy="636588"/>
            <a:chOff x="504" y="1270"/>
            <a:chExt cx="3496" cy="401"/>
          </a:xfrm>
        </p:grpSpPr>
        <p:sp>
          <p:nvSpPr>
            <p:cNvPr id="36875" name="Rectangle 7"/>
            <p:cNvSpPr>
              <a:spLocks noChangeArrowheads="1"/>
            </p:cNvSpPr>
            <p:nvPr/>
          </p:nvSpPr>
          <p:spPr bwMode="auto">
            <a:xfrm>
              <a:off x="569" y="1270"/>
              <a:ext cx="3338" cy="2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Rectangle 8"/>
            <p:cNvSpPr>
              <a:spLocks noChangeArrowheads="1"/>
            </p:cNvSpPr>
            <p:nvPr/>
          </p:nvSpPr>
          <p:spPr bwMode="auto">
            <a:xfrm>
              <a:off x="504" y="1279"/>
              <a:ext cx="3496" cy="3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287402" y="2414437"/>
            <a:ext cx="86525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This </a:t>
            </a:r>
            <a:r>
              <a:rPr lang="en-US" dirty="0">
                <a:solidFill>
                  <a:schemeClr val="accent2"/>
                </a:solidFill>
              </a:rPr>
              <a:t>is just the energy needed to remove them from the metal.</a:t>
            </a:r>
          </a:p>
          <a:p>
            <a:r>
              <a:rPr lang="en-US" dirty="0">
                <a:solidFill>
                  <a:schemeClr val="accent2"/>
                </a:solidFill>
              </a:rPr>
              <a:t>That is the work function!!</a:t>
            </a:r>
            <a:endParaRPr lang="en-US" dirty="0"/>
          </a:p>
        </p:txBody>
      </p:sp>
      <p:sp>
        <p:nvSpPr>
          <p:cNvPr id="36873" name="Line 11"/>
          <p:cNvSpPr>
            <a:spLocks noChangeShapeType="1"/>
          </p:cNvSpPr>
          <p:nvPr/>
        </p:nvSpPr>
        <p:spPr bwMode="auto">
          <a:xfrm flipV="1">
            <a:off x="6742113" y="1101725"/>
            <a:ext cx="0" cy="881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716713" y="1190625"/>
            <a:ext cx="2344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work function of</a:t>
            </a:r>
          </a:p>
          <a:p>
            <a:r>
              <a:rPr lang="en-US" dirty="0"/>
              <a:t>copper = 4.7 eV</a:t>
            </a: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1266825" y="1884363"/>
            <a:ext cx="131763" cy="153987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38138" y="3702050"/>
            <a:ext cx="82892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/>
              <a:t>more electrons fill in, potential energy for later ones gets</a:t>
            </a:r>
          </a:p>
          <a:p>
            <a:r>
              <a:rPr lang="en-US" dirty="0"/>
              <a:t>flatter and flatter.  For top ones, is VERY flat.  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93700" y="4672013"/>
            <a:ext cx="73517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How could you find out how deep the pit is for the top</a:t>
            </a:r>
          </a:p>
          <a:p>
            <a:r>
              <a:rPr lang="en-US" dirty="0"/>
              <a:t>electrons in copper wire?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3839</TotalTime>
  <Words>3349</Words>
  <Application>Microsoft Macintosh PowerPoint</Application>
  <PresentationFormat>On-screen Show (4:3)</PresentationFormat>
  <Paragraphs>679</Paragraphs>
  <Slides>44</Slides>
  <Notes>43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Radioactive decay</vt:lpstr>
      <vt:lpstr>Radioactive decay</vt:lpstr>
      <vt:lpstr>Slide 42</vt:lpstr>
      <vt:lpstr>Slide 43</vt:lpstr>
      <vt:lpstr>Slide 44</vt:lpstr>
    </vt:vector>
  </TitlesOfParts>
  <Company>JILA- University of Colorado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cwieman</dc:creator>
  <cp:lastModifiedBy>Zombie</cp:lastModifiedBy>
  <cp:revision>141</cp:revision>
  <dcterms:created xsi:type="dcterms:W3CDTF">2011-04-07T13:51:48Z</dcterms:created>
  <dcterms:modified xsi:type="dcterms:W3CDTF">2011-04-07T15:20:12Z</dcterms:modified>
</cp:coreProperties>
</file>