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embeddings/oleObject5.bin" ContentType="application/vnd.openxmlformats-officedocument.oleObject"/>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embeddings/oleObject9.bin" ContentType="application/vnd.openxmlformats-officedocument.oleObject"/>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41.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embeddings/Microsoft_Equation3.bin" ContentType="application/vnd.openxmlformats-officedocument.oleObject"/>
  <Override PartName="/ppt/notesSlides/notesSlide42.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embeddings/oleObject7.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embeddings/oleObject4.bin" ContentType="application/vnd.openxmlformats-officedocument.oleObject"/>
  <Override PartName="/ppt/embeddings/Microsoft_Equation4.bin" ContentType="application/vnd.openxmlformats-officedocument.oleObject"/>
  <Override PartName="/ppt/notesSlides/notesSlide43.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embeddings/oleObject8.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40.xml" ContentType="application/vnd.openxmlformats-officedocument.presentationml.notesSlide+xml"/>
  <Override PartName="/ppt/embeddings/Microsoft_Equation1.bin" ContentType="application/vnd.openxmlformats-officedocument.oleObject"/>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6"/>
  </p:notesMasterIdLst>
  <p:handoutMasterIdLst>
    <p:handoutMasterId r:id="rId57"/>
  </p:handoutMasterIdLst>
  <p:sldIdLst>
    <p:sldId id="344" r:id="rId2"/>
    <p:sldId id="421" r:id="rId3"/>
    <p:sldId id="404" r:id="rId4"/>
    <p:sldId id="394" r:id="rId5"/>
    <p:sldId id="395" r:id="rId6"/>
    <p:sldId id="396" r:id="rId7"/>
    <p:sldId id="397" r:id="rId8"/>
    <p:sldId id="398" r:id="rId9"/>
    <p:sldId id="399" r:id="rId10"/>
    <p:sldId id="400" r:id="rId11"/>
    <p:sldId id="401" r:id="rId12"/>
    <p:sldId id="402" r:id="rId13"/>
    <p:sldId id="403" r:id="rId14"/>
    <p:sldId id="422" r:id="rId15"/>
    <p:sldId id="428" r:id="rId16"/>
    <p:sldId id="429" r:id="rId17"/>
    <p:sldId id="425" r:id="rId18"/>
    <p:sldId id="427" r:id="rId19"/>
    <p:sldId id="426" r:id="rId20"/>
    <p:sldId id="359" r:id="rId21"/>
    <p:sldId id="360" r:id="rId22"/>
    <p:sldId id="361" r:id="rId23"/>
    <p:sldId id="362" r:id="rId24"/>
    <p:sldId id="367" r:id="rId25"/>
    <p:sldId id="381" r:id="rId26"/>
    <p:sldId id="382" r:id="rId27"/>
    <p:sldId id="383" r:id="rId28"/>
    <p:sldId id="384" r:id="rId29"/>
    <p:sldId id="430" r:id="rId30"/>
    <p:sldId id="388" r:id="rId31"/>
    <p:sldId id="390" r:id="rId32"/>
    <p:sldId id="389" r:id="rId33"/>
    <p:sldId id="387" r:id="rId34"/>
    <p:sldId id="391" r:id="rId35"/>
    <p:sldId id="392" r:id="rId36"/>
    <p:sldId id="377" r:id="rId37"/>
    <p:sldId id="393" r:id="rId38"/>
    <p:sldId id="379"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8780B"/>
    <a:srgbClr val="CC3300"/>
    <a:srgbClr val="9933FF"/>
    <a:srgbClr val="2D08CA"/>
    <a:srgbClr val="1B057B"/>
    <a:srgbClr val="0099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6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pict"/><Relationship Id="rId2" Type="http://schemas.openxmlformats.org/officeDocument/2006/relationships/image" Target="../media/image40.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42502A-1BED-714E-BFCB-93A8F5FFFA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A6EE6AF-D139-2A4C-B0DB-69A5F52195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F139C5B-9A20-4142-8C14-16BD16F0597A}"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24E5E75-1131-EE4E-A4F8-AE9D6A258DFD}" type="slidenum">
              <a:rPr lang="en-US"/>
              <a:pPr/>
              <a:t>11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B742B16-5736-6041-8FFA-7197EA3D7341}" type="slidenum">
              <a:rPr lang="en-US"/>
              <a:pPr/>
              <a:t>12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4667F2F-8623-AE49-884C-4C5E3F4F2A39}" type="slidenum">
              <a:rPr lang="en-US"/>
              <a:pPr/>
              <a:t>13</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02FC10-6559-A548-AA44-F6675FDB7F5B}" type="slidenum">
              <a:rPr lang="en-US"/>
              <a:pPr/>
              <a:t>20</a:t>
            </a:fld>
            <a:endParaRPr lang="en-US"/>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A2B58F8-7164-3743-AB34-B365AA7A86D5}" type="slidenum">
              <a:rPr lang="en-US"/>
              <a:pPr/>
              <a:t>21</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E0511C3-375F-9946-A149-86EBE773A890}" type="slidenum">
              <a:rPr lang="en-US"/>
              <a:pPr/>
              <a:t>22</a:t>
            </a:fld>
            <a:endParaRPr lang="en-US"/>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0E8B4E-8802-8345-8C93-C0C90865D881}" type="slidenum">
              <a:rPr lang="en-US"/>
              <a:pPr/>
              <a:t>23</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C35D00A-34D1-4045-A940-BFF31FFEF1F0}" type="slidenum">
              <a:rPr lang="en-US"/>
              <a:pPr/>
              <a:t>24</a:t>
            </a:fld>
            <a:endParaRPr lang="en-US"/>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AADFD98-F11A-A34A-8C05-B3C99E42DF34}" type="slidenum">
              <a:rPr lang="en-US"/>
              <a:pPr/>
              <a:t>25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40DFE37-0F6B-AB41-A114-E42C7F00E573}" type="slidenum">
              <a:rPr lang="en-US"/>
              <a:pPr/>
              <a:t>26</a:t>
            </a:fld>
            <a:endParaRPr lang="en-US"/>
          </a:p>
        </p:txBody>
      </p:sp>
      <p:sp>
        <p:nvSpPr>
          <p:cNvPr id="31747" name="Rectangle 2"/>
          <p:cNvSpPr>
            <a:spLocks noGrp="1" noRot="1" noChangeAspect="1" noChangeArrowheads="1" noTextEdit="1"/>
          </p:cNvSpPr>
          <p:nvPr>
            <p:ph type="sldImg"/>
          </p:nvPr>
        </p:nvSpPr>
        <p:spPr>
          <a:xfrm>
            <a:off x="1178719" y="686405"/>
            <a:ext cx="4500563" cy="34290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9FD4C5-17A3-46E4-8117-6EEEFE8A306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C4A8A20-C77E-C24C-A3AB-10576C885935}" type="slidenum">
              <a:rPr lang="en-US"/>
              <a:pPr/>
              <a:t>27</a:t>
            </a:fld>
            <a:endParaRPr lang="en-US"/>
          </a:p>
        </p:txBody>
      </p:sp>
      <p:sp>
        <p:nvSpPr>
          <p:cNvPr id="32771" name="Rectangle 2"/>
          <p:cNvSpPr>
            <a:spLocks noGrp="1" noRot="1" noChangeAspect="1" noChangeArrowheads="1" noTextEdit="1"/>
          </p:cNvSpPr>
          <p:nvPr>
            <p:ph type="sldImg"/>
          </p:nvPr>
        </p:nvSpPr>
        <p:spPr>
          <a:xfrm>
            <a:off x="1178719" y="686405"/>
            <a:ext cx="4500563"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153F296-2154-BA45-84FB-724741408F59}" type="slidenum">
              <a:rPr lang="en-US"/>
              <a:pPr/>
              <a:t>28</a:t>
            </a:fld>
            <a:endParaRPr lang="en-US"/>
          </a:p>
        </p:txBody>
      </p:sp>
      <p:sp>
        <p:nvSpPr>
          <p:cNvPr id="3379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04FA7B9-FB43-9141-8561-AD5ACC25BED5}" type="slidenum">
              <a:rPr lang="en-US"/>
              <a:pPr/>
              <a:t>29</a:t>
            </a:fld>
            <a:endParaRPr lang="en-US"/>
          </a:p>
        </p:txBody>
      </p:sp>
      <p:sp>
        <p:nvSpPr>
          <p:cNvPr id="34819"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r>
              <a:rPr lang="en-US"/>
              <a:t>A: 1</a:t>
            </a:r>
          </a:p>
          <a:p>
            <a:r>
              <a:rPr lang="en-US"/>
              <a:t>B:</a:t>
            </a:r>
          </a:p>
          <a:p>
            <a:r>
              <a:rPr lang="en-US"/>
              <a:t>C: 94</a:t>
            </a:r>
          </a:p>
          <a:p>
            <a:r>
              <a:rPr lang="en-US"/>
              <a:t>D: 5</a:t>
            </a:r>
          </a:p>
          <a:p>
            <a:r>
              <a:rPr lang="en-US"/>
              <a:t>161 responses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5FBF483-2528-7248-98D7-4C5A6A858AAC}" type="slidenum">
              <a:rPr lang="en-US"/>
              <a:pPr/>
              <a:t>30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00F88C-1409-1D42-A1E4-0F59BFCEC3EB}" type="slidenum">
              <a:rPr lang="en-US"/>
              <a:pPr/>
              <a:t>31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t>WORK THIS OUT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4DEFA7F-493A-5848-A8C1-D084DD39D2E1}" type="slidenum">
              <a:rPr lang="en-US"/>
              <a:pPr/>
              <a:t>32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08BE356-2DE7-F441-BDFD-8869CAE553BB}" type="slidenum">
              <a:rPr lang="en-US"/>
              <a:pPr/>
              <a:t>33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3A3297D-6F6F-DF42-9E6A-64857DF65C43}" type="slidenum">
              <a:rPr lang="en-US"/>
              <a:pPr/>
              <a:t>34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3EFFAC2-0570-1A40-9CE6-1D67EDD47709}" type="slidenum">
              <a:rPr lang="en-US"/>
              <a:pPr/>
              <a:t>36</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3EFFAC2-0570-1A40-9CE6-1D67EDD47709}" type="slidenum">
              <a:rPr lang="en-US"/>
              <a:pPr/>
              <a:t>37</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045D999-867A-7643-B20A-2F2A9E5F9C77}" type="slidenum">
              <a:rPr lang="en-US"/>
              <a:pPr/>
              <a:t>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FB13AD9-BEDA-D84F-92AF-D20A9D9987C1}" type="slidenum">
              <a:rPr lang="en-US"/>
              <a:pPr/>
              <a:t>38</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988BAD2-197F-614E-A57E-B9E3928B55CA}" type="slidenum">
              <a:rPr lang="en-US"/>
              <a:pPr/>
              <a:t>39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96B9A5E-A61E-6E48-9AAE-1A19EE8870F7}" type="slidenum">
              <a:rPr lang="en-US"/>
              <a:pPr/>
              <a:t>40</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762138C-B039-4049-8254-A171CB1DBD2D}" type="slidenum">
              <a:rPr lang="en-US"/>
              <a:pPr/>
              <a:t>41</a:t>
            </a:fld>
            <a:endParaRPr lang="en-U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0DD8986-8934-5740-84C6-80C05E47FE79}" type="slidenum">
              <a:rPr lang="en-US"/>
              <a:pPr/>
              <a:t>42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CA86C51-E4E5-6A40-B2B7-17060D4224F5}" type="slidenum">
              <a:rPr lang="en-US"/>
              <a:pPr/>
              <a:t>43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EC52377-C71C-A341-A6E5-9E4025EFC3B8}" type="slidenum">
              <a:rPr lang="en-US"/>
              <a:pPr/>
              <a:t>44</a:t>
            </a:fld>
            <a:endParaRPr lang="en-US"/>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AE21E6B-C4A4-3E4C-B2AB-E314CA6538E4}" type="slidenum">
              <a:rPr lang="en-US"/>
              <a:pPr/>
              <a:t>45</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7A7FF7-83A9-004E-9623-FDCA16F3C0F5}" type="slidenum">
              <a:rPr lang="en-US"/>
              <a:pPr/>
              <a:t>46</a:t>
            </a:fld>
            <a:endParaRPr lang="en-US"/>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DBD7E42-E4AC-4F49-B8AA-C8717CF750F7}" type="slidenum">
              <a:rPr lang="en-US"/>
              <a:pPr/>
              <a:t>47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2C70C3A-0EE1-324D-B6D9-C9686CD32371}" type="slidenum">
              <a:rPr lang="en-US"/>
              <a:pPr/>
              <a:t>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BA8828C-E398-3F43-A0D8-2142A338571A}" type="slidenum">
              <a:rPr lang="en-US"/>
              <a:pPr/>
              <a:t>48</a:t>
            </a:fld>
            <a:endParaRPr lang="en-US"/>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14FC16C-6A73-654C-845E-D088C85F2581}" type="slidenum">
              <a:rPr lang="en-US"/>
              <a:pPr/>
              <a:t>49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 5</a:t>
            </a:r>
          </a:p>
          <a:p>
            <a:pPr eaLnBrk="1" hangingPunct="1"/>
            <a:r>
              <a:rPr lang="en-US"/>
              <a:t>B: 0</a:t>
            </a:r>
          </a:p>
          <a:p>
            <a:pPr eaLnBrk="1" hangingPunct="1"/>
            <a:r>
              <a:rPr lang="en-US"/>
              <a:t>C: 2</a:t>
            </a:r>
          </a:p>
          <a:p>
            <a:pPr eaLnBrk="1" hangingPunct="1"/>
            <a:r>
              <a:rPr lang="en-US"/>
              <a:t>D: 0</a:t>
            </a:r>
          </a:p>
          <a:p>
            <a:pPr eaLnBrk="1" hangingPunct="1"/>
            <a:r>
              <a:rPr lang="en-US"/>
              <a:t>E: 93</a:t>
            </a:r>
          </a:p>
          <a:p>
            <a:pPr eaLnBrk="1" hangingPunct="1"/>
            <a:r>
              <a:rPr lang="en-US"/>
              <a:t>101 responses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40C7375-E6A1-D047-9590-8BCFA475E800}" type="slidenum">
              <a:rPr lang="en-US"/>
              <a:pPr/>
              <a:t>50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A: 8</a:t>
            </a:r>
          </a:p>
          <a:p>
            <a:pPr eaLnBrk="1" hangingPunct="1"/>
            <a:r>
              <a:rPr lang="en-US"/>
              <a:t>B: 20</a:t>
            </a:r>
          </a:p>
          <a:p>
            <a:pPr eaLnBrk="1" hangingPunct="1"/>
            <a:r>
              <a:rPr lang="en-US"/>
              <a:t>C: 9</a:t>
            </a:r>
          </a:p>
          <a:p>
            <a:pPr eaLnBrk="1" hangingPunct="1"/>
            <a:r>
              <a:rPr lang="en-US"/>
              <a:t>D: 1</a:t>
            </a:r>
          </a:p>
          <a:p>
            <a:pPr eaLnBrk="1" hangingPunct="1"/>
            <a:r>
              <a:rPr lang="en-US"/>
              <a:t>E: 61</a:t>
            </a:r>
          </a:p>
          <a:p>
            <a:pPr eaLnBrk="1" hangingPunct="1"/>
            <a:r>
              <a:rPr lang="en-US"/>
              <a:t>98 responses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44B855A-5808-2045-836B-A0E9B919B62E}" type="slidenum">
              <a:rPr lang="en-US"/>
              <a:pPr/>
              <a:t>51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0EE8B6E-78E3-F740-A778-9B9DE3F7B58C}" type="slidenum">
              <a:rPr lang="en-US"/>
              <a:pPr/>
              <a:t>52</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students got quite confused and asked lots of questions about this question (which is not all bad).  It took up more than half of the class.  Needed to address certain key points differently.  These are illustrated on first slide of following class which was prepared as a better way to address this material.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C76B6B7-2FB2-AE46-AD36-20CBC260AB21}" type="slidenum">
              <a:rPr lang="en-US"/>
              <a:pPr/>
              <a:t>53</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A: 1</a:t>
            </a:r>
          </a:p>
          <a:p>
            <a:pPr eaLnBrk="1" hangingPunct="1"/>
            <a:r>
              <a:rPr lang="en-US"/>
              <a:t>B: 6</a:t>
            </a:r>
          </a:p>
          <a:p>
            <a:pPr eaLnBrk="1" hangingPunct="1"/>
            <a:r>
              <a:rPr lang="en-US"/>
              <a:t>C: 25</a:t>
            </a:r>
          </a:p>
          <a:p>
            <a:pPr eaLnBrk="1" hangingPunct="1"/>
            <a:r>
              <a:rPr lang="en-US"/>
              <a:t>D: 55</a:t>
            </a:r>
          </a:p>
          <a:p>
            <a:pPr eaLnBrk="1" hangingPunct="1"/>
            <a:r>
              <a:rPr lang="en-US"/>
              <a:t>E: 12</a:t>
            </a:r>
          </a:p>
          <a:p>
            <a:pPr eaLnBrk="1" hangingPunct="1"/>
            <a:r>
              <a:rPr lang="en-US"/>
              <a:t>165 responses</a:t>
            </a:r>
          </a:p>
          <a:p>
            <a:pPr eaLnBrk="1" hangingPunct="1"/>
            <a:r>
              <a:rPr lang="en-US"/>
              <a:t>Individual responses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3D14D21-E1AF-1448-BFED-B73D11A3CD40}" type="slidenum">
              <a:rPr lang="en-US"/>
              <a:pPr/>
              <a:t>54</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55E187C-2B62-2A4F-8CA4-BCBFFBA14768}" type="slidenum">
              <a:rPr lang="en-US"/>
              <a:pPr/>
              <a:t>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D222B05-0DEB-8B47-AAA7-0FBEC9A2390E}" type="slidenum">
              <a:rPr lang="en-US"/>
              <a:pPr/>
              <a:t>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300740C-3598-5540-918F-34D25F70BEAF}" type="slidenum">
              <a:rPr lang="en-US"/>
              <a:pPr/>
              <a:t>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866C207-4C45-BE40-84E6-1D725768F2E0}" type="slidenum">
              <a:rPr lang="en-US"/>
              <a:pPr/>
              <a:t>9</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5DDB81F-9CDE-B94E-99A8-265C6F9CF7B7}" type="slidenum">
              <a:rPr lang="en-US"/>
              <a:pPr/>
              <a:t>10</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9E13F-AE2F-A142-8A73-215580511B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D3D98-4920-3741-A64C-5B7ABB4FB9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4F469C-A112-EC4D-9BDB-7B2E75C501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47C6FC-81DC-D347-ABBE-0D718AFD47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090BF-D5E6-1247-A387-68223B5B98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8F340A-BB86-2945-A5B7-E745876100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C83932-8243-E847-A72D-D3D31A1BAF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2ABAE0-F6CE-8A49-9B1B-AB1FF365BB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003430-D2D1-DF46-8AE4-0B0361325D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ABCA8F-A5B1-BD4B-924E-F188FEEC9B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D1CBD1-364B-A843-A190-3CDFFC7E6D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9B737D-9A05-2046-BA34-3A9210A0B1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3.bin"/><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oleObject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41.png"/><Relationship Id="rId5" Type="http://schemas.openxmlformats.org/officeDocument/2006/relationships/oleObject" Target="../embeddings/Microsoft_Equation4.bin"/><Relationship Id="rId6" Type="http://schemas.openxmlformats.org/officeDocument/2006/relationships/oleObject" Target="../embeddings/oleObject7.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oleObject" Target="../embeddings/oleObject8.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oleObject" Target="../embeddings/oleObject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25450" y="1371600"/>
            <a:ext cx="8291513" cy="2835275"/>
          </a:xfrm>
          <a:prstGeom prst="rect">
            <a:avLst/>
          </a:prstGeom>
          <a:solidFill>
            <a:schemeClr val="accent1"/>
          </a:solidFill>
          <a:ln w="9525">
            <a:noFill/>
            <a:miter lim="800000"/>
            <a:headEnd/>
            <a:tailEnd/>
          </a:ln>
        </p:spPr>
        <p:txBody>
          <a:bodyPr wrap="none">
            <a:prstTxWarp prst="textNoShape">
              <a:avLst/>
            </a:prstTxWarp>
            <a:spAutoFit/>
          </a:bodyPr>
          <a:lstStyle/>
          <a:p>
            <a:pPr marL="342900" indent="-342900"/>
            <a:r>
              <a:rPr lang="en-US" sz="3000">
                <a:solidFill>
                  <a:srgbClr val="FF0000"/>
                </a:solidFill>
              </a:rPr>
              <a:t>What did you think about the Tutorials?</a:t>
            </a:r>
          </a:p>
          <a:p>
            <a:pPr marL="800100" lvl="1" indent="-342900">
              <a:buFont typeface="Arial" charset="0"/>
              <a:buAutoNum type="alphaLcParenR"/>
            </a:pPr>
            <a:r>
              <a:rPr lang="en-US" sz="3000">
                <a:solidFill>
                  <a:srgbClr val="FF0000"/>
                </a:solidFill>
              </a:rPr>
              <a:t> I learned something cool about tunneling</a:t>
            </a:r>
          </a:p>
          <a:p>
            <a:pPr marL="800100" lvl="1" indent="-342900">
              <a:buFont typeface="Arial" charset="0"/>
              <a:buAutoNum type="alphaLcParenR"/>
            </a:pPr>
            <a:r>
              <a:rPr lang="en-US" sz="3000">
                <a:solidFill>
                  <a:srgbClr val="FF0000"/>
                </a:solidFill>
              </a:rPr>
              <a:t> I got through it pretty well and learned a bit</a:t>
            </a:r>
          </a:p>
          <a:p>
            <a:pPr marL="800100" lvl="1" indent="-342900">
              <a:buFont typeface="Arial" charset="0"/>
              <a:buAutoNum type="alphaLcParenR"/>
            </a:pPr>
            <a:r>
              <a:rPr lang="en-US" sz="3000">
                <a:solidFill>
                  <a:srgbClr val="FF0000"/>
                </a:solidFill>
              </a:rPr>
              <a:t> It was fun but I didn’t learn much</a:t>
            </a:r>
          </a:p>
          <a:p>
            <a:pPr marL="800100" lvl="1" indent="-342900">
              <a:buFont typeface="Arial" charset="0"/>
              <a:buAutoNum type="alphaLcParenR"/>
            </a:pPr>
            <a:r>
              <a:rPr lang="en-US" sz="3000">
                <a:solidFill>
                  <a:srgbClr val="FF0000"/>
                </a:solidFill>
              </a:rPr>
              <a:t> It wasn’t much fun and I didn’t learn much </a:t>
            </a:r>
          </a:p>
          <a:p>
            <a:pPr marL="800100" lvl="1" indent="-342900">
              <a:buFont typeface="Arial" charset="0"/>
              <a:buAutoNum type="alphaLcParenR"/>
            </a:pPr>
            <a:r>
              <a:rPr lang="en-US" sz="3000">
                <a:solidFill>
                  <a:srgbClr val="FF0000"/>
                </a:solidFill>
              </a:rPr>
              <a:t> How come Noah hates us so much?</a:t>
            </a:r>
          </a:p>
        </p:txBody>
      </p:sp>
      <p:sp>
        <p:nvSpPr>
          <p:cNvPr id="15363" name="Text Box 2"/>
          <p:cNvSpPr txBox="1">
            <a:spLocks noChangeArrowheads="1"/>
          </p:cNvSpPr>
          <p:nvPr/>
        </p:nvSpPr>
        <p:spPr bwMode="auto">
          <a:xfrm>
            <a:off x="381000" y="1495425"/>
            <a:ext cx="184150" cy="519113"/>
          </a:xfrm>
          <a:prstGeom prst="rect">
            <a:avLst/>
          </a:prstGeom>
          <a:noFill/>
          <a:ln w="9525">
            <a:noFill/>
            <a:miter lim="800000"/>
            <a:headEnd/>
            <a:tailEnd/>
          </a:ln>
        </p:spPr>
        <p:txBody>
          <a:bodyPr wrap="none">
            <a:prstTxWarp prst="textNoShape">
              <a:avLst/>
            </a:prstTxWarp>
            <a:spAutoFit/>
          </a:bodyPr>
          <a:lstStyle/>
          <a:p>
            <a:endParaRPr lang="en-US" sz="2800">
              <a:latin typeface="Times New Roman" charset="0"/>
              <a:ea typeface="Arial" charset="0"/>
              <a:cs typeface="Arial" charset="0"/>
            </a:endParaRPr>
          </a:p>
        </p:txBody>
      </p:sp>
      <p:sp>
        <p:nvSpPr>
          <p:cNvPr id="15364" name="Rectangle 4"/>
          <p:cNvSpPr>
            <a:spLocks noChangeArrowheads="1"/>
          </p:cNvSpPr>
          <p:nvPr/>
        </p:nvSpPr>
        <p:spPr bwMode="auto">
          <a:xfrm>
            <a:off x="0" y="5730875"/>
            <a:ext cx="5029200" cy="1138238"/>
          </a:xfrm>
          <a:prstGeom prst="rect">
            <a:avLst/>
          </a:prstGeom>
          <a:noFill/>
          <a:ln w="9525">
            <a:noFill/>
            <a:miter lim="800000"/>
            <a:headEnd/>
            <a:tailEnd/>
          </a:ln>
        </p:spPr>
        <p:txBody>
          <a:bodyPr wrap="square">
            <a:prstTxWarp prst="textNoShape">
              <a:avLst/>
            </a:prstTxWarp>
            <a:spAutoFit/>
          </a:bodyPr>
          <a:lstStyle/>
          <a:p>
            <a:r>
              <a:rPr lang="en-US" sz="2200" u="sng" dirty="0" smtClean="0">
                <a:ea typeface="Arial" charset="0"/>
                <a:cs typeface="Arial" charset="0"/>
              </a:rPr>
              <a:t>4/14 Day 23:</a:t>
            </a:r>
            <a:r>
              <a:rPr lang="en-US" sz="2200" dirty="0" smtClean="0">
                <a:ea typeface="Arial" charset="0"/>
                <a:cs typeface="Arial" charset="0"/>
              </a:rPr>
              <a:t> </a:t>
            </a:r>
            <a:endParaRPr lang="en-US" sz="2200" dirty="0">
              <a:ea typeface="Arial" charset="0"/>
              <a:cs typeface="Arial" charset="0"/>
            </a:endParaRPr>
          </a:p>
          <a:p>
            <a:r>
              <a:rPr lang="en-US" sz="2200" dirty="0">
                <a:ea typeface="Arial" charset="0"/>
                <a:cs typeface="Arial" charset="0"/>
              </a:rPr>
              <a:t>Questions? </a:t>
            </a:r>
            <a:endParaRPr lang="en-US" sz="2200" dirty="0" smtClean="0">
              <a:ea typeface="Arial" charset="0"/>
              <a:cs typeface="Arial" charset="0"/>
            </a:endParaRPr>
          </a:p>
          <a:p>
            <a:r>
              <a:rPr lang="en-US" dirty="0" smtClean="0">
                <a:ea typeface="Arial" charset="0"/>
                <a:cs typeface="Arial" charset="0"/>
                <a:sym typeface="Symbol" charset="2"/>
              </a:rPr>
              <a:t>Radioactivity </a:t>
            </a:r>
            <a:r>
              <a:rPr lang="en-US" dirty="0">
                <a:ea typeface="Arial" charset="0"/>
                <a:cs typeface="Arial" charset="0"/>
                <a:sym typeface="Symbol" charset="2"/>
              </a:rPr>
              <a:t>&amp; </a:t>
            </a:r>
            <a:r>
              <a:rPr lang="en-US" dirty="0" err="1">
                <a:ea typeface="Arial" charset="0"/>
                <a:cs typeface="Arial" charset="0"/>
                <a:sym typeface="Symbol" charset="2"/>
              </a:rPr>
              <a:t>STM</a:t>
            </a:r>
            <a:endParaRPr lang="en-US" dirty="0">
              <a:ea typeface="Arial" charset="0"/>
              <a:cs typeface="Arial" charset="0"/>
              <a:sym typeface="Symbol" charset="2"/>
            </a:endParaRPr>
          </a:p>
        </p:txBody>
      </p:sp>
      <p:sp>
        <p:nvSpPr>
          <p:cNvPr id="15365" name="Text Box 5"/>
          <p:cNvSpPr txBox="1">
            <a:spLocks noChangeArrowheads="1"/>
          </p:cNvSpPr>
          <p:nvPr/>
        </p:nvSpPr>
        <p:spPr bwMode="auto">
          <a:xfrm>
            <a:off x="4572001" y="5486400"/>
            <a:ext cx="4605338" cy="1323439"/>
          </a:xfrm>
          <a:prstGeom prst="rect">
            <a:avLst/>
          </a:prstGeom>
          <a:noFill/>
          <a:ln w="9525">
            <a:noFill/>
            <a:miter lim="800000"/>
            <a:headEnd/>
            <a:tailEnd/>
          </a:ln>
        </p:spPr>
        <p:txBody>
          <a:bodyPr wrap="square">
            <a:prstTxWarp prst="textNoShape">
              <a:avLst/>
            </a:prstTxWarp>
            <a:spAutoFit/>
          </a:bodyPr>
          <a:lstStyle/>
          <a:p>
            <a:pPr algn="r"/>
            <a:r>
              <a:rPr lang="en-US" sz="2000" dirty="0" smtClean="0">
                <a:solidFill>
                  <a:schemeClr val="accent2"/>
                </a:solidFill>
                <a:ea typeface="Arial" charset="0"/>
                <a:cs typeface="Arial" charset="0"/>
              </a:rPr>
              <a:t>Next Week:</a:t>
            </a:r>
          </a:p>
          <a:p>
            <a:pPr algn="r"/>
            <a:r>
              <a:rPr lang="en-US" sz="2000" dirty="0" smtClean="0">
                <a:solidFill>
                  <a:schemeClr val="accent2"/>
                </a:solidFill>
                <a:ea typeface="Arial" charset="0"/>
                <a:cs typeface="Arial" charset="0"/>
              </a:rPr>
              <a:t>Hydrogen Atom</a:t>
            </a:r>
          </a:p>
          <a:p>
            <a:pPr algn="r"/>
            <a:r>
              <a:rPr lang="en-US" sz="2000" dirty="0" smtClean="0">
                <a:solidFill>
                  <a:schemeClr val="accent2"/>
                </a:solidFill>
                <a:ea typeface="Arial" charset="0"/>
                <a:cs typeface="Arial" charset="0"/>
              </a:rPr>
              <a:t>Periodic Table</a:t>
            </a:r>
          </a:p>
          <a:p>
            <a:pPr algn="r"/>
            <a:r>
              <a:rPr lang="en-US" sz="2000" dirty="0" smtClean="0">
                <a:solidFill>
                  <a:schemeClr val="accent2"/>
                </a:solidFill>
                <a:ea typeface="Arial" charset="0"/>
                <a:cs typeface="Arial" charset="0"/>
              </a:rPr>
              <a:t>Molecular Bonding </a:t>
            </a:r>
            <a:endParaRPr lang="en-US" sz="2000" dirty="0">
              <a:solidFill>
                <a:schemeClr val="accent2"/>
              </a:solidFill>
              <a:ea typeface="Arial" charset="0"/>
              <a:cs typeface="Arial" charset="0"/>
            </a:endParaRPr>
          </a:p>
        </p:txBody>
      </p:sp>
      <p:grpSp>
        <p:nvGrpSpPr>
          <p:cNvPr id="15369" name="Group 14"/>
          <p:cNvGrpSpPr>
            <a:grpSpLocks/>
          </p:cNvGrpSpPr>
          <p:nvPr/>
        </p:nvGrpSpPr>
        <p:grpSpPr bwMode="auto">
          <a:xfrm>
            <a:off x="381000" y="1143000"/>
            <a:ext cx="8763000" cy="4324350"/>
            <a:chOff x="240" y="720"/>
            <a:chExt cx="5520" cy="2724"/>
          </a:xfrm>
        </p:grpSpPr>
        <p:sp>
          <p:nvSpPr>
            <p:cNvPr id="15370" name="Rectangle 13"/>
            <p:cNvSpPr>
              <a:spLocks noChangeArrowheads="1"/>
            </p:cNvSpPr>
            <p:nvPr/>
          </p:nvSpPr>
          <p:spPr bwMode="auto">
            <a:xfrm>
              <a:off x="240" y="859"/>
              <a:ext cx="5280" cy="177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nvGrpSpPr>
            <p:cNvPr id="15371" name="Group 12"/>
            <p:cNvGrpSpPr>
              <a:grpSpLocks/>
            </p:cNvGrpSpPr>
            <p:nvPr/>
          </p:nvGrpSpPr>
          <p:grpSpPr bwMode="auto">
            <a:xfrm>
              <a:off x="288" y="720"/>
              <a:ext cx="5472" cy="2724"/>
              <a:chOff x="288" y="720"/>
              <a:chExt cx="5472" cy="2724"/>
            </a:xfrm>
          </p:grpSpPr>
          <p:pic>
            <p:nvPicPr>
              <p:cNvPr id="15372" name="Picture 10"/>
              <p:cNvPicPr>
                <a:picLocks noChangeAspect="1" noChangeArrowheads="1"/>
              </p:cNvPicPr>
              <p:nvPr/>
            </p:nvPicPr>
            <p:blipFill>
              <a:blip r:embed="rId3"/>
              <a:srcRect/>
              <a:stretch>
                <a:fillRect/>
              </a:stretch>
            </p:blipFill>
            <p:spPr bwMode="auto">
              <a:xfrm>
                <a:off x="1440" y="720"/>
                <a:ext cx="3664" cy="2161"/>
              </a:xfrm>
              <a:prstGeom prst="rect">
                <a:avLst/>
              </a:prstGeom>
              <a:noFill/>
              <a:ln w="9525">
                <a:noFill/>
                <a:miter lim="800000"/>
                <a:headEnd/>
                <a:tailEnd/>
              </a:ln>
            </p:spPr>
          </p:pic>
          <p:sp>
            <p:nvSpPr>
              <p:cNvPr id="15373" name="Rectangle 6"/>
              <p:cNvSpPr>
                <a:spLocks noChangeArrowheads="1"/>
              </p:cNvSpPr>
              <p:nvPr/>
            </p:nvSpPr>
            <p:spPr bwMode="auto">
              <a:xfrm>
                <a:off x="288" y="2688"/>
                <a:ext cx="5472" cy="756"/>
              </a:xfrm>
              <a:prstGeom prst="rect">
                <a:avLst/>
              </a:prstGeom>
              <a:noFill/>
              <a:ln w="9525">
                <a:noFill/>
                <a:miter lim="800000"/>
                <a:headEnd/>
                <a:tailEnd/>
              </a:ln>
            </p:spPr>
            <p:txBody>
              <a:bodyPr>
                <a:prstTxWarp prst="textNoShape">
                  <a:avLst/>
                </a:prstTxWarp>
                <a:spAutoFit/>
              </a:bodyPr>
              <a:lstStyle/>
              <a:p>
                <a:pPr marL="342900" indent="-342900"/>
                <a:r>
                  <a:rPr lang="en-US"/>
                  <a:t>I know not with what weapons World War III will be fought, but World War IV will be fought with sticks and stones.					- A. Einstein</a:t>
                </a:r>
              </a:p>
            </p:txBody>
          </p:sp>
        </p:grpSp>
      </p:grpSp>
      <p:sp>
        <p:nvSpPr>
          <p:cNvPr id="14"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p>
            <a:fld id="{A197C77B-2D13-7B41-9867-20BE9E91E6FC}" type="slidenum">
              <a:rPr lang="en-US" smtClean="0"/>
              <a:pPr/>
              <a:t>10</a:t>
            </a:fld>
            <a:endParaRPr lang="en-US" smtClean="0"/>
          </a:p>
        </p:txBody>
      </p:sp>
      <p:sp>
        <p:nvSpPr>
          <p:cNvPr id="119811" name="Rectangle 2"/>
          <p:cNvSpPr>
            <a:spLocks noChangeArrowheads="1"/>
          </p:cNvSpPr>
          <p:nvPr/>
        </p:nvSpPr>
        <p:spPr bwMode="auto">
          <a:xfrm>
            <a:off x="0" y="152400"/>
            <a:ext cx="8991600" cy="1127125"/>
          </a:xfrm>
          <a:prstGeom prst="rect">
            <a:avLst/>
          </a:prstGeom>
          <a:noFill/>
          <a:ln w="9525">
            <a:noFill/>
            <a:miter lim="800000"/>
            <a:headEnd/>
            <a:tailEnd/>
          </a:ln>
        </p:spPr>
        <p:txBody>
          <a:bodyPr>
            <a:prstTxWarp prst="textNoShape">
              <a:avLst/>
            </a:prstTxWarp>
            <a:spAutoFit/>
          </a:bodyPr>
          <a:lstStyle/>
          <a:p>
            <a:r>
              <a:rPr lang="en-US" b="1">
                <a:solidFill>
                  <a:srgbClr val="CC00CC"/>
                </a:solidFill>
              </a:rPr>
              <a:t>gamma rays: high-energy photons</a:t>
            </a:r>
          </a:p>
          <a:p>
            <a:r>
              <a:rPr lang="en-US" sz="2200">
                <a:solidFill>
                  <a:srgbClr val="CC00CC"/>
                </a:solidFill>
              </a:rPr>
              <a:t>- So high energy can pass through things (walls, your body) without being absorbed, but if absorbed really bad!  </a:t>
            </a:r>
            <a:endParaRPr lang="en-US" b="1">
              <a:solidFill>
                <a:srgbClr val="CC00CC"/>
              </a:solidFill>
            </a:endParaRPr>
          </a:p>
        </p:txBody>
      </p:sp>
      <p:sp>
        <p:nvSpPr>
          <p:cNvPr id="119812" name="Text Box 8"/>
          <p:cNvSpPr txBox="1">
            <a:spLocks noChangeArrowheads="1"/>
          </p:cNvSpPr>
          <p:nvPr/>
        </p:nvSpPr>
        <p:spPr bwMode="auto">
          <a:xfrm>
            <a:off x="609600" y="1346200"/>
            <a:ext cx="890588" cy="396875"/>
          </a:xfrm>
          <a:prstGeom prst="rect">
            <a:avLst/>
          </a:prstGeom>
          <a:noFill/>
          <a:ln w="9525">
            <a:noFill/>
            <a:miter lim="800000"/>
            <a:headEnd/>
            <a:tailEnd/>
          </a:ln>
        </p:spPr>
        <p:txBody>
          <a:bodyPr wrap="none">
            <a:prstTxWarp prst="textNoShape">
              <a:avLst/>
            </a:prstTxWarp>
            <a:spAutoFit/>
          </a:bodyPr>
          <a:lstStyle/>
          <a:p>
            <a:r>
              <a:rPr lang="en-US" sz="2000"/>
              <a:t>In air: </a:t>
            </a:r>
          </a:p>
        </p:txBody>
      </p:sp>
      <p:sp>
        <p:nvSpPr>
          <p:cNvPr id="119813" name="Line 9"/>
          <p:cNvSpPr>
            <a:spLocks noChangeShapeType="1"/>
          </p:cNvSpPr>
          <p:nvPr/>
        </p:nvSpPr>
        <p:spPr bwMode="auto">
          <a:xfrm>
            <a:off x="1311275" y="1868488"/>
            <a:ext cx="1219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9814" name="Text Box 10"/>
          <p:cNvSpPr txBox="1">
            <a:spLocks noChangeArrowheads="1"/>
          </p:cNvSpPr>
          <p:nvPr/>
        </p:nvSpPr>
        <p:spPr bwMode="auto">
          <a:xfrm>
            <a:off x="1371600" y="1346200"/>
            <a:ext cx="4702175" cy="701675"/>
          </a:xfrm>
          <a:prstGeom prst="rect">
            <a:avLst/>
          </a:prstGeom>
          <a:noFill/>
          <a:ln w="9525">
            <a:noFill/>
            <a:miter lim="800000"/>
            <a:headEnd/>
            <a:tailEnd/>
          </a:ln>
        </p:spPr>
        <p:txBody>
          <a:bodyPr wrap="none">
            <a:prstTxWarp prst="textNoShape">
              <a:avLst/>
            </a:prstTxWarp>
            <a:spAutoFit/>
          </a:bodyPr>
          <a:lstStyle/>
          <a:p>
            <a:r>
              <a:rPr lang="en-US" sz="2000"/>
              <a:t>Can travel long distances until absorbed</a:t>
            </a:r>
          </a:p>
          <a:p>
            <a:r>
              <a:rPr lang="en-US" sz="2000"/>
              <a:t>		</a:t>
            </a:r>
          </a:p>
        </p:txBody>
      </p:sp>
      <p:grpSp>
        <p:nvGrpSpPr>
          <p:cNvPr id="2" name="Group 86"/>
          <p:cNvGrpSpPr>
            <a:grpSpLocks/>
          </p:cNvGrpSpPr>
          <p:nvPr/>
        </p:nvGrpSpPr>
        <p:grpSpPr bwMode="auto">
          <a:xfrm>
            <a:off x="685800" y="2260600"/>
            <a:ext cx="6438900" cy="3925888"/>
            <a:chOff x="432" y="1424"/>
            <a:chExt cx="4056" cy="2473"/>
          </a:xfrm>
        </p:grpSpPr>
        <p:sp>
          <p:nvSpPr>
            <p:cNvPr id="119821" name="AutoShape 12"/>
            <p:cNvSpPr>
              <a:spLocks noChangeAspect="1" noChangeArrowheads="1"/>
            </p:cNvSpPr>
            <p:nvPr/>
          </p:nvSpPr>
          <p:spPr bwMode="auto">
            <a:xfrm>
              <a:off x="1200" y="1968"/>
              <a:ext cx="2858" cy="1929"/>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119822" name="Freeform 13"/>
            <p:cNvSpPr>
              <a:spLocks/>
            </p:cNvSpPr>
            <p:nvPr/>
          </p:nvSpPr>
          <p:spPr bwMode="auto">
            <a:xfrm>
              <a:off x="1526" y="2505"/>
              <a:ext cx="990" cy="1079"/>
            </a:xfrm>
            <a:custGeom>
              <a:avLst/>
              <a:gdLst>
                <a:gd name="T0" fmla="*/ 295 w 1007"/>
                <a:gd name="T1" fmla="*/ 144 h 1097"/>
                <a:gd name="T2" fmla="*/ 37 w 1007"/>
                <a:gd name="T3" fmla="*/ 170 h 1097"/>
                <a:gd name="T4" fmla="*/ 58 w 1007"/>
                <a:gd name="T5" fmla="*/ 375 h 1097"/>
                <a:gd name="T6" fmla="*/ 192 w 1007"/>
                <a:gd name="T7" fmla="*/ 510 h 1097"/>
                <a:gd name="T8" fmla="*/ 275 w 1007"/>
                <a:gd name="T9" fmla="*/ 722 h 1097"/>
                <a:gd name="T10" fmla="*/ 146 w 1007"/>
                <a:gd name="T11" fmla="*/ 875 h 1097"/>
                <a:gd name="T12" fmla="*/ 346 w 1007"/>
                <a:gd name="T13" fmla="*/ 972 h 1097"/>
                <a:gd name="T14" fmla="*/ 626 w 1007"/>
                <a:gd name="T15" fmla="*/ 843 h 1097"/>
                <a:gd name="T16" fmla="*/ 799 w 1007"/>
                <a:gd name="T17" fmla="*/ 670 h 1097"/>
                <a:gd name="T18" fmla="*/ 704 w 1007"/>
                <a:gd name="T19" fmla="*/ 535 h 1097"/>
                <a:gd name="T20" fmla="*/ 761 w 1007"/>
                <a:gd name="T21" fmla="*/ 292 h 1097"/>
                <a:gd name="T22" fmla="*/ 888 w 1007"/>
                <a:gd name="T23" fmla="*/ 140 h 1097"/>
                <a:gd name="T24" fmla="*/ 728 w 1007"/>
                <a:gd name="T25" fmla="*/ 11 h 1097"/>
                <a:gd name="T26" fmla="*/ 493 w 1007"/>
                <a:gd name="T27" fmla="*/ 83 h 1097"/>
                <a:gd name="T28" fmla="*/ 383 w 1007"/>
                <a:gd name="T29" fmla="*/ 149 h 1097"/>
                <a:gd name="T30" fmla="*/ 250 w 1007"/>
                <a:gd name="T31" fmla="*/ 133 h 10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097"/>
                <a:gd name="T50" fmla="*/ 1007 w 1007"/>
                <a:gd name="T51" fmla="*/ 1097 h 10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097">
                  <a:moveTo>
                    <a:pt x="332" y="162"/>
                  </a:moveTo>
                  <a:cubicBezTo>
                    <a:pt x="210" y="155"/>
                    <a:pt x="88" y="148"/>
                    <a:pt x="44" y="191"/>
                  </a:cubicBezTo>
                  <a:cubicBezTo>
                    <a:pt x="0" y="234"/>
                    <a:pt x="36" y="358"/>
                    <a:pt x="65" y="421"/>
                  </a:cubicBezTo>
                  <a:cubicBezTo>
                    <a:pt x="94" y="484"/>
                    <a:pt x="175" y="507"/>
                    <a:pt x="216" y="572"/>
                  </a:cubicBezTo>
                  <a:cubicBezTo>
                    <a:pt x="257" y="637"/>
                    <a:pt x="318" y="742"/>
                    <a:pt x="310" y="810"/>
                  </a:cubicBezTo>
                  <a:cubicBezTo>
                    <a:pt x="302" y="878"/>
                    <a:pt x="153" y="936"/>
                    <a:pt x="166" y="983"/>
                  </a:cubicBezTo>
                  <a:cubicBezTo>
                    <a:pt x="179" y="1030"/>
                    <a:pt x="299" y="1097"/>
                    <a:pt x="389" y="1091"/>
                  </a:cubicBezTo>
                  <a:cubicBezTo>
                    <a:pt x="479" y="1085"/>
                    <a:pt x="621" y="1003"/>
                    <a:pt x="706" y="947"/>
                  </a:cubicBezTo>
                  <a:cubicBezTo>
                    <a:pt x="791" y="891"/>
                    <a:pt x="886" y="810"/>
                    <a:pt x="900" y="752"/>
                  </a:cubicBezTo>
                  <a:cubicBezTo>
                    <a:pt x="914" y="694"/>
                    <a:pt x="799" y="672"/>
                    <a:pt x="792" y="601"/>
                  </a:cubicBezTo>
                  <a:cubicBezTo>
                    <a:pt x="785" y="530"/>
                    <a:pt x="822" y="401"/>
                    <a:pt x="857" y="327"/>
                  </a:cubicBezTo>
                  <a:cubicBezTo>
                    <a:pt x="892" y="253"/>
                    <a:pt x="1007" y="208"/>
                    <a:pt x="1001" y="155"/>
                  </a:cubicBezTo>
                  <a:cubicBezTo>
                    <a:pt x="995" y="102"/>
                    <a:pt x="895" y="22"/>
                    <a:pt x="821" y="11"/>
                  </a:cubicBezTo>
                  <a:cubicBezTo>
                    <a:pt x="747" y="0"/>
                    <a:pt x="620" y="64"/>
                    <a:pt x="555" y="90"/>
                  </a:cubicBezTo>
                  <a:cubicBezTo>
                    <a:pt x="490" y="116"/>
                    <a:pt x="478" y="159"/>
                    <a:pt x="432" y="169"/>
                  </a:cubicBezTo>
                  <a:cubicBezTo>
                    <a:pt x="386" y="179"/>
                    <a:pt x="306" y="151"/>
                    <a:pt x="281" y="147"/>
                  </a:cubicBezTo>
                </a:path>
              </a:pathLst>
            </a:custGeom>
            <a:solidFill>
              <a:srgbClr val="66FFFF"/>
            </a:solidFill>
            <a:ln w="9525">
              <a:solidFill>
                <a:srgbClr val="000000"/>
              </a:solidFill>
              <a:round/>
              <a:headEnd/>
              <a:tailEnd/>
            </a:ln>
          </p:spPr>
          <p:txBody>
            <a:bodyPr>
              <a:prstTxWarp prst="textNoShape">
                <a:avLst/>
              </a:prstTxWarp>
            </a:bodyPr>
            <a:lstStyle/>
            <a:p>
              <a:endParaRPr lang="en-US"/>
            </a:p>
          </p:txBody>
        </p:sp>
        <p:sp>
          <p:nvSpPr>
            <p:cNvPr id="119823" name="Text Box 15"/>
            <p:cNvSpPr txBox="1">
              <a:spLocks noChangeArrowheads="1"/>
            </p:cNvSpPr>
            <p:nvPr/>
          </p:nvSpPr>
          <p:spPr bwMode="auto">
            <a:xfrm>
              <a:off x="1748" y="2695"/>
              <a:ext cx="242" cy="284"/>
            </a:xfrm>
            <a:prstGeom prst="rect">
              <a:avLst/>
            </a:prstGeom>
            <a:noFill/>
            <a:ln w="9525">
              <a:noFill/>
              <a:miter lim="800000"/>
              <a:headEnd/>
              <a:tailEnd/>
            </a:ln>
          </p:spPr>
          <p:txBody>
            <a:bodyPr>
              <a:prstTxWarp prst="textNoShape">
                <a:avLst/>
              </a:prstTxWarp>
            </a:bodyPr>
            <a:lstStyle/>
            <a:p>
              <a:r>
                <a:rPr lang="en-US" i="1">
                  <a:solidFill>
                    <a:srgbClr val="000000"/>
                  </a:solidFill>
                </a:rPr>
                <a:t>+</a:t>
              </a:r>
              <a:endParaRPr lang="en-US"/>
            </a:p>
          </p:txBody>
        </p:sp>
        <p:sp>
          <p:nvSpPr>
            <p:cNvPr id="119824" name="Text Box 16"/>
            <p:cNvSpPr txBox="1">
              <a:spLocks noChangeArrowheads="1"/>
            </p:cNvSpPr>
            <p:nvPr/>
          </p:nvSpPr>
          <p:spPr bwMode="auto">
            <a:xfrm>
              <a:off x="2038" y="2702"/>
              <a:ext cx="242" cy="284"/>
            </a:xfrm>
            <a:prstGeom prst="rect">
              <a:avLst/>
            </a:prstGeom>
            <a:noFill/>
            <a:ln w="9525">
              <a:noFill/>
              <a:miter lim="800000"/>
              <a:headEnd/>
              <a:tailEnd/>
            </a:ln>
          </p:spPr>
          <p:txBody>
            <a:bodyPr>
              <a:prstTxWarp prst="textNoShape">
                <a:avLst/>
              </a:prstTxWarp>
            </a:bodyPr>
            <a:lstStyle/>
            <a:p>
              <a:r>
                <a:rPr lang="en-US" i="1">
                  <a:solidFill>
                    <a:srgbClr val="000000"/>
                  </a:solidFill>
                </a:rPr>
                <a:t>+</a:t>
              </a:r>
              <a:endParaRPr lang="en-US"/>
            </a:p>
          </p:txBody>
        </p:sp>
        <p:sp>
          <p:nvSpPr>
            <p:cNvPr id="119825" name="Freeform 17"/>
            <p:cNvSpPr>
              <a:spLocks/>
            </p:cNvSpPr>
            <p:nvPr/>
          </p:nvSpPr>
          <p:spPr bwMode="auto">
            <a:xfrm>
              <a:off x="1930" y="3163"/>
              <a:ext cx="269" cy="109"/>
            </a:xfrm>
            <a:custGeom>
              <a:avLst/>
              <a:gdLst>
                <a:gd name="T0" fmla="*/ 0 w 274"/>
                <a:gd name="T1" fmla="*/ 97 h 111"/>
                <a:gd name="T2" fmla="*/ 56 w 274"/>
                <a:gd name="T3" fmla="*/ 13 h 111"/>
                <a:gd name="T4" fmla="*/ 196 w 274"/>
                <a:gd name="T5" fmla="*/ 27 h 111"/>
                <a:gd name="T6" fmla="*/ 240 w 274"/>
                <a:gd name="T7" fmla="*/ 90 h 111"/>
                <a:gd name="T8" fmla="*/ 0 60000 65536"/>
                <a:gd name="T9" fmla="*/ 0 60000 65536"/>
                <a:gd name="T10" fmla="*/ 0 60000 65536"/>
                <a:gd name="T11" fmla="*/ 0 60000 65536"/>
                <a:gd name="T12" fmla="*/ 0 w 274"/>
                <a:gd name="T13" fmla="*/ 0 h 111"/>
                <a:gd name="T14" fmla="*/ 274 w 274"/>
                <a:gd name="T15" fmla="*/ 111 h 111"/>
              </a:gdLst>
              <a:ahLst/>
              <a:cxnLst>
                <a:cxn ang="T8">
                  <a:pos x="T0" y="T1"/>
                </a:cxn>
                <a:cxn ang="T9">
                  <a:pos x="T2" y="T3"/>
                </a:cxn>
                <a:cxn ang="T10">
                  <a:pos x="T4" y="T5"/>
                </a:cxn>
                <a:cxn ang="T11">
                  <a:pos x="T6" y="T7"/>
                </a:cxn>
              </a:cxnLst>
              <a:rect l="T12" t="T13" r="T14" b="T15"/>
              <a:pathLst>
                <a:path w="274" h="111">
                  <a:moveTo>
                    <a:pt x="0" y="111"/>
                  </a:moveTo>
                  <a:cubicBezTo>
                    <a:pt x="13" y="68"/>
                    <a:pt x="26" y="26"/>
                    <a:pt x="63" y="13"/>
                  </a:cubicBezTo>
                  <a:cubicBezTo>
                    <a:pt x="100" y="0"/>
                    <a:pt x="189" y="19"/>
                    <a:pt x="224" y="34"/>
                  </a:cubicBezTo>
                  <a:cubicBezTo>
                    <a:pt x="259" y="49"/>
                    <a:pt x="265" y="92"/>
                    <a:pt x="274" y="104"/>
                  </a:cubicBezTo>
                </a:path>
              </a:pathLst>
            </a:custGeom>
            <a:noFill/>
            <a:ln w="9525">
              <a:solidFill>
                <a:srgbClr val="000000"/>
              </a:solidFill>
              <a:round/>
              <a:headEnd/>
              <a:tailEnd/>
            </a:ln>
          </p:spPr>
          <p:txBody>
            <a:bodyPr>
              <a:prstTxWarp prst="textNoShape">
                <a:avLst/>
              </a:prstTxWarp>
            </a:bodyPr>
            <a:lstStyle/>
            <a:p>
              <a:endParaRPr lang="en-US"/>
            </a:p>
          </p:txBody>
        </p:sp>
        <p:sp>
          <p:nvSpPr>
            <p:cNvPr id="119826" name="AutoShape 19"/>
            <p:cNvSpPr>
              <a:spLocks noChangeArrowheads="1"/>
            </p:cNvSpPr>
            <p:nvPr/>
          </p:nvSpPr>
          <p:spPr bwMode="auto">
            <a:xfrm>
              <a:off x="2059" y="2628"/>
              <a:ext cx="69" cy="103"/>
            </a:xfrm>
            <a:prstGeom prst="irregularSeal1">
              <a:avLst/>
            </a:prstGeom>
            <a:solidFill>
              <a:srgbClr val="FF3300"/>
            </a:solidFill>
            <a:ln w="9525">
              <a:solidFill>
                <a:srgbClr val="000000"/>
              </a:solidFill>
              <a:miter lim="800000"/>
              <a:headEnd/>
              <a:tailEnd/>
            </a:ln>
          </p:spPr>
          <p:txBody>
            <a:bodyPr anchor="ctr">
              <a:prstTxWarp prst="textNoShape">
                <a:avLst/>
              </a:prstTxWarp>
            </a:bodyPr>
            <a:lstStyle/>
            <a:p>
              <a:endParaRPr lang="en-US"/>
            </a:p>
          </p:txBody>
        </p:sp>
        <p:sp>
          <p:nvSpPr>
            <p:cNvPr id="119827" name="Line 20"/>
            <p:cNvSpPr>
              <a:spLocks noChangeShapeType="1"/>
            </p:cNvSpPr>
            <p:nvPr/>
          </p:nvSpPr>
          <p:spPr bwMode="auto">
            <a:xfrm flipV="1">
              <a:off x="2117" y="2193"/>
              <a:ext cx="876" cy="468"/>
            </a:xfrm>
            <a:prstGeom prst="line">
              <a:avLst/>
            </a:prstGeom>
            <a:noFill/>
            <a:ln w="9525">
              <a:solidFill>
                <a:srgbClr val="000000"/>
              </a:solidFill>
              <a:round/>
              <a:headEnd/>
              <a:tailEnd/>
            </a:ln>
          </p:spPr>
          <p:txBody>
            <a:bodyPr>
              <a:prstTxWarp prst="textNoShape">
                <a:avLst/>
              </a:prstTxWarp>
            </a:bodyPr>
            <a:lstStyle/>
            <a:p>
              <a:endParaRPr lang="en-US"/>
            </a:p>
          </p:txBody>
        </p:sp>
        <p:sp>
          <p:nvSpPr>
            <p:cNvPr id="119828" name="Line 21"/>
            <p:cNvSpPr>
              <a:spLocks noChangeShapeType="1"/>
            </p:cNvSpPr>
            <p:nvPr/>
          </p:nvSpPr>
          <p:spPr bwMode="auto">
            <a:xfrm>
              <a:off x="2075" y="2717"/>
              <a:ext cx="997" cy="557"/>
            </a:xfrm>
            <a:prstGeom prst="line">
              <a:avLst/>
            </a:prstGeom>
            <a:noFill/>
            <a:ln w="9525">
              <a:solidFill>
                <a:srgbClr val="000000"/>
              </a:solidFill>
              <a:round/>
              <a:headEnd/>
              <a:tailEnd/>
            </a:ln>
          </p:spPr>
          <p:txBody>
            <a:bodyPr>
              <a:prstTxWarp prst="textNoShape">
                <a:avLst/>
              </a:prstTxWarp>
            </a:bodyPr>
            <a:lstStyle/>
            <a:p>
              <a:endParaRPr lang="en-US"/>
            </a:p>
          </p:txBody>
        </p:sp>
        <p:sp>
          <p:nvSpPr>
            <p:cNvPr id="119829" name="Oval 22"/>
            <p:cNvSpPr>
              <a:spLocks noChangeArrowheads="1"/>
            </p:cNvSpPr>
            <p:nvPr/>
          </p:nvSpPr>
          <p:spPr bwMode="auto">
            <a:xfrm>
              <a:off x="2705" y="2110"/>
              <a:ext cx="1211" cy="1211"/>
            </a:xfrm>
            <a:prstGeom prst="ellipse">
              <a:avLst/>
            </a:prstGeom>
            <a:noFill/>
            <a:ln w="9525">
              <a:solidFill>
                <a:srgbClr val="000000"/>
              </a:solidFill>
              <a:round/>
              <a:headEnd/>
              <a:tailEnd/>
            </a:ln>
          </p:spPr>
          <p:txBody>
            <a:bodyPr anchor="ctr">
              <a:prstTxWarp prst="textNoShape">
                <a:avLst/>
              </a:prstTxWarp>
            </a:bodyPr>
            <a:lstStyle/>
            <a:p>
              <a:endParaRPr lang="en-US"/>
            </a:p>
          </p:txBody>
        </p:sp>
        <p:sp>
          <p:nvSpPr>
            <p:cNvPr id="119830" name="Oval 23"/>
            <p:cNvSpPr>
              <a:spLocks noChangeArrowheads="1"/>
            </p:cNvSpPr>
            <p:nvPr/>
          </p:nvSpPr>
          <p:spPr bwMode="auto">
            <a:xfrm>
              <a:off x="2065" y="2649"/>
              <a:ext cx="55" cy="54"/>
            </a:xfrm>
            <a:prstGeom prst="ellipse">
              <a:avLst/>
            </a:prstGeom>
            <a:noFill/>
            <a:ln w="9525">
              <a:solidFill>
                <a:srgbClr val="000000"/>
              </a:solidFill>
              <a:round/>
              <a:headEnd/>
              <a:tailEnd/>
            </a:ln>
          </p:spPr>
          <p:txBody>
            <a:bodyPr anchor="ctr">
              <a:prstTxWarp prst="textNoShape">
                <a:avLst/>
              </a:prstTxWarp>
            </a:bodyPr>
            <a:lstStyle/>
            <a:p>
              <a:endParaRPr lang="en-US"/>
            </a:p>
          </p:txBody>
        </p:sp>
        <p:sp>
          <p:nvSpPr>
            <p:cNvPr id="119831" name="Line 24"/>
            <p:cNvSpPr>
              <a:spLocks noChangeShapeType="1"/>
            </p:cNvSpPr>
            <p:nvPr/>
          </p:nvSpPr>
          <p:spPr bwMode="auto">
            <a:xfrm>
              <a:off x="1846" y="2415"/>
              <a:ext cx="685" cy="726"/>
            </a:xfrm>
            <a:prstGeom prst="line">
              <a:avLst/>
            </a:prstGeom>
            <a:noFill/>
            <a:ln w="9525" cap="rnd">
              <a:solidFill>
                <a:srgbClr val="000000"/>
              </a:solidFill>
              <a:prstDash val="sysDot"/>
              <a:round/>
              <a:headEnd/>
              <a:tailEnd type="triangle" w="med" len="med"/>
            </a:ln>
          </p:spPr>
          <p:txBody>
            <a:bodyPr>
              <a:prstTxWarp prst="textNoShape">
                <a:avLst/>
              </a:prstTxWarp>
            </a:bodyPr>
            <a:lstStyle/>
            <a:p>
              <a:endParaRPr lang="en-US"/>
            </a:p>
          </p:txBody>
        </p:sp>
        <p:sp>
          <p:nvSpPr>
            <p:cNvPr id="119832" name="Oval 25"/>
            <p:cNvSpPr>
              <a:spLocks noChangeArrowheads="1"/>
            </p:cNvSpPr>
            <p:nvPr/>
          </p:nvSpPr>
          <p:spPr bwMode="auto">
            <a:xfrm>
              <a:off x="1342" y="2351"/>
              <a:ext cx="59" cy="6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9833" name="Oval 26"/>
            <p:cNvSpPr>
              <a:spLocks noChangeArrowheads="1"/>
            </p:cNvSpPr>
            <p:nvPr/>
          </p:nvSpPr>
          <p:spPr bwMode="auto">
            <a:xfrm>
              <a:off x="1804" y="2377"/>
              <a:ext cx="59" cy="6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grpSp>
          <p:nvGrpSpPr>
            <p:cNvPr id="3" name="Group 27"/>
            <p:cNvGrpSpPr>
              <a:grpSpLocks/>
            </p:cNvGrpSpPr>
            <p:nvPr/>
          </p:nvGrpSpPr>
          <p:grpSpPr bwMode="auto">
            <a:xfrm>
              <a:off x="2984" y="2498"/>
              <a:ext cx="152" cy="414"/>
              <a:chOff x="4018" y="881"/>
              <a:chExt cx="335" cy="916"/>
            </a:xfrm>
          </p:grpSpPr>
          <p:sp>
            <p:nvSpPr>
              <p:cNvPr id="119847" name="Oval 28"/>
              <p:cNvSpPr>
                <a:spLocks noChangeArrowheads="1"/>
              </p:cNvSpPr>
              <p:nvPr/>
            </p:nvSpPr>
            <p:spPr bwMode="auto">
              <a:xfrm>
                <a:off x="4032" y="1414"/>
                <a:ext cx="160" cy="154"/>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9848" name="Oval 29"/>
              <p:cNvSpPr>
                <a:spLocks noChangeArrowheads="1"/>
              </p:cNvSpPr>
              <p:nvPr/>
            </p:nvSpPr>
            <p:spPr bwMode="auto">
              <a:xfrm>
                <a:off x="4193" y="1643"/>
                <a:ext cx="160" cy="154"/>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9849" name="Oval 30"/>
              <p:cNvSpPr>
                <a:spLocks noChangeArrowheads="1"/>
              </p:cNvSpPr>
              <p:nvPr/>
            </p:nvSpPr>
            <p:spPr bwMode="auto">
              <a:xfrm>
                <a:off x="4018" y="881"/>
                <a:ext cx="160" cy="154"/>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9850" name="Oval 31"/>
              <p:cNvSpPr>
                <a:spLocks noChangeArrowheads="1"/>
              </p:cNvSpPr>
              <p:nvPr/>
            </p:nvSpPr>
            <p:spPr bwMode="auto">
              <a:xfrm>
                <a:off x="4037" y="1151"/>
                <a:ext cx="160" cy="154"/>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9851" name="Freeform 32"/>
              <p:cNvSpPr>
                <a:spLocks/>
              </p:cNvSpPr>
              <p:nvPr/>
            </p:nvSpPr>
            <p:spPr bwMode="auto">
              <a:xfrm>
                <a:off x="4069" y="1296"/>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sp>
            <p:nvSpPr>
              <p:cNvPr id="119852" name="Freeform 33"/>
              <p:cNvSpPr>
                <a:spLocks/>
              </p:cNvSpPr>
              <p:nvPr/>
            </p:nvSpPr>
            <p:spPr bwMode="auto">
              <a:xfrm>
                <a:off x="4064" y="1025"/>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sp>
            <p:nvSpPr>
              <p:cNvPr id="119853" name="Freeform 34"/>
              <p:cNvSpPr>
                <a:spLocks/>
              </p:cNvSpPr>
              <p:nvPr/>
            </p:nvSpPr>
            <p:spPr bwMode="auto">
              <a:xfrm rot="-1979886">
                <a:off x="4148" y="1541"/>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grpSp>
        <p:sp>
          <p:nvSpPr>
            <p:cNvPr id="119835" name="Oval 35"/>
            <p:cNvSpPr>
              <a:spLocks noChangeArrowheads="1"/>
            </p:cNvSpPr>
            <p:nvPr/>
          </p:nvSpPr>
          <p:spPr bwMode="auto">
            <a:xfrm>
              <a:off x="2771" y="2688"/>
              <a:ext cx="59" cy="6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9836" name="Line 36"/>
            <p:cNvSpPr>
              <a:spLocks noChangeShapeType="1"/>
            </p:cNvSpPr>
            <p:nvPr/>
          </p:nvSpPr>
          <p:spPr bwMode="auto">
            <a:xfrm flipV="1">
              <a:off x="2851" y="2692"/>
              <a:ext cx="132" cy="2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19837" name="AutoShape 37"/>
            <p:cNvSpPr>
              <a:spLocks noChangeArrowheads="1"/>
            </p:cNvSpPr>
            <p:nvPr/>
          </p:nvSpPr>
          <p:spPr bwMode="auto">
            <a:xfrm>
              <a:off x="3151" y="2524"/>
              <a:ext cx="236" cy="236"/>
            </a:xfrm>
            <a:prstGeom prst="rightArrow">
              <a:avLst>
                <a:gd name="adj1" fmla="val 50000"/>
                <a:gd name="adj2" fmla="val 25000"/>
              </a:avLst>
            </a:prstGeom>
            <a:noFill/>
            <a:ln w="9525">
              <a:solidFill>
                <a:srgbClr val="000000"/>
              </a:solidFill>
              <a:miter lim="800000"/>
              <a:headEnd/>
              <a:tailEnd/>
            </a:ln>
          </p:spPr>
          <p:txBody>
            <a:bodyPr anchor="ctr">
              <a:prstTxWarp prst="textNoShape">
                <a:avLst/>
              </a:prstTxWarp>
            </a:bodyPr>
            <a:lstStyle/>
            <a:p>
              <a:endParaRPr lang="en-US"/>
            </a:p>
          </p:txBody>
        </p:sp>
        <p:sp>
          <p:nvSpPr>
            <p:cNvPr id="119838" name="Oval 38"/>
            <p:cNvSpPr>
              <a:spLocks noChangeArrowheads="1"/>
            </p:cNvSpPr>
            <p:nvPr/>
          </p:nvSpPr>
          <p:spPr bwMode="auto">
            <a:xfrm>
              <a:off x="3468" y="2703"/>
              <a:ext cx="73" cy="70"/>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9839" name="Oval 39"/>
            <p:cNvSpPr>
              <a:spLocks noChangeArrowheads="1"/>
            </p:cNvSpPr>
            <p:nvPr/>
          </p:nvSpPr>
          <p:spPr bwMode="auto">
            <a:xfrm>
              <a:off x="3672" y="2717"/>
              <a:ext cx="73" cy="70"/>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grpSp>
          <p:nvGrpSpPr>
            <p:cNvPr id="4" name="Group 40"/>
            <p:cNvGrpSpPr>
              <a:grpSpLocks/>
            </p:cNvGrpSpPr>
            <p:nvPr/>
          </p:nvGrpSpPr>
          <p:grpSpPr bwMode="auto">
            <a:xfrm rot="-2357280">
              <a:off x="3456" y="2384"/>
              <a:ext cx="81" cy="191"/>
              <a:chOff x="3218" y="1143"/>
              <a:chExt cx="82" cy="195"/>
            </a:xfrm>
          </p:grpSpPr>
          <p:sp>
            <p:nvSpPr>
              <p:cNvPr id="119844" name="Oval 41"/>
              <p:cNvSpPr>
                <a:spLocks noChangeArrowheads="1"/>
              </p:cNvSpPr>
              <p:nvPr/>
            </p:nvSpPr>
            <p:spPr bwMode="auto">
              <a:xfrm>
                <a:off x="3218" y="1143"/>
                <a:ext cx="74" cy="71"/>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9845" name="Oval 42"/>
              <p:cNvSpPr>
                <a:spLocks noChangeArrowheads="1"/>
              </p:cNvSpPr>
              <p:nvPr/>
            </p:nvSpPr>
            <p:spPr bwMode="auto">
              <a:xfrm>
                <a:off x="3227" y="1267"/>
                <a:ext cx="73" cy="71"/>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9846" name="Freeform 43"/>
              <p:cNvSpPr>
                <a:spLocks/>
              </p:cNvSpPr>
              <p:nvPr/>
            </p:nvSpPr>
            <p:spPr bwMode="auto">
              <a:xfrm>
                <a:off x="3239" y="1209"/>
                <a:ext cx="46" cy="59"/>
              </a:xfrm>
              <a:custGeom>
                <a:avLst/>
                <a:gdLst>
                  <a:gd name="T0" fmla="*/ 0 w 185"/>
                  <a:gd name="T1" fmla="*/ 0 h 891"/>
                  <a:gd name="T2" fmla="*/ 0 w 185"/>
                  <a:gd name="T3" fmla="*/ 0 h 891"/>
                  <a:gd name="T4" fmla="*/ 0 w 185"/>
                  <a:gd name="T5" fmla="*/ 0 h 891"/>
                  <a:gd name="T6" fmla="*/ 0 w 185"/>
                  <a:gd name="T7" fmla="*/ 0 h 891"/>
                  <a:gd name="T8" fmla="*/ 0 w 185"/>
                  <a:gd name="T9" fmla="*/ 0 h 891"/>
                  <a:gd name="T10" fmla="*/ 0 w 185"/>
                  <a:gd name="T11" fmla="*/ 0 h 891"/>
                  <a:gd name="T12" fmla="*/ 0 w 185"/>
                  <a:gd name="T13" fmla="*/ 0 h 891"/>
                  <a:gd name="T14" fmla="*/ 0 w 185"/>
                  <a:gd name="T15" fmla="*/ 0 h 891"/>
                  <a:gd name="T16" fmla="*/ 0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grpSp>
        <p:sp>
          <p:nvSpPr>
            <p:cNvPr id="119841" name="Oval 44"/>
            <p:cNvSpPr>
              <a:spLocks noChangeArrowheads="1"/>
            </p:cNvSpPr>
            <p:nvPr/>
          </p:nvSpPr>
          <p:spPr bwMode="auto">
            <a:xfrm>
              <a:off x="3715" y="2556"/>
              <a:ext cx="59" cy="6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9842" name="Line 45"/>
            <p:cNvSpPr>
              <a:spLocks noChangeShapeType="1"/>
            </p:cNvSpPr>
            <p:nvPr/>
          </p:nvSpPr>
          <p:spPr bwMode="auto">
            <a:xfrm flipV="1">
              <a:off x="3800" y="2561"/>
              <a:ext cx="113" cy="24"/>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19843" name="Text Box 46"/>
            <p:cNvSpPr txBox="1">
              <a:spLocks noChangeArrowheads="1"/>
            </p:cNvSpPr>
            <p:nvPr/>
          </p:nvSpPr>
          <p:spPr bwMode="auto">
            <a:xfrm>
              <a:off x="432" y="1424"/>
              <a:ext cx="4056" cy="442"/>
            </a:xfrm>
            <a:prstGeom prst="rect">
              <a:avLst/>
            </a:prstGeom>
            <a:noFill/>
            <a:ln w="9525">
              <a:noFill/>
              <a:miter lim="800000"/>
              <a:headEnd/>
              <a:tailEnd/>
            </a:ln>
          </p:spPr>
          <p:txBody>
            <a:bodyPr wrap="none">
              <a:prstTxWarp prst="textNoShape">
                <a:avLst/>
              </a:prstTxWarp>
              <a:spAutoFit/>
            </a:bodyPr>
            <a:lstStyle/>
            <a:p>
              <a:r>
                <a:rPr lang="en-US" sz="2000"/>
                <a:t>In body, </a:t>
              </a:r>
              <a:r>
                <a:rPr lang="en-US" sz="2000" i="1"/>
                <a:t>if</a:t>
              </a:r>
              <a:r>
                <a:rPr lang="en-US" sz="2000"/>
                <a:t> absorbed by DNA or other molecule in cell …</a:t>
              </a:r>
            </a:p>
            <a:p>
              <a:r>
                <a:rPr lang="en-US" sz="2000"/>
                <a:t>	damages cell… can lead to cancer.</a:t>
              </a:r>
            </a:p>
          </p:txBody>
        </p:sp>
      </p:grpSp>
      <p:sp>
        <p:nvSpPr>
          <p:cNvPr id="119816" name="Freeform 83"/>
          <p:cNvSpPr>
            <a:spLocks/>
          </p:cNvSpPr>
          <p:nvPr/>
        </p:nvSpPr>
        <p:spPr bwMode="auto">
          <a:xfrm>
            <a:off x="762000" y="1676400"/>
            <a:ext cx="481013" cy="457200"/>
          </a:xfrm>
          <a:custGeom>
            <a:avLst/>
            <a:gdLst>
              <a:gd name="T0" fmla="*/ 0 w 303"/>
              <a:gd name="T1" fmla="*/ 2147483647 h 288"/>
              <a:gd name="T2" fmla="*/ 2147483647 w 303"/>
              <a:gd name="T3" fmla="*/ 2147483647 h 288"/>
              <a:gd name="T4" fmla="*/ 2147483647 w 303"/>
              <a:gd name="T5" fmla="*/ 2147483647 h 288"/>
              <a:gd name="T6" fmla="*/ 2147483647 w 303"/>
              <a:gd name="T7" fmla="*/ 0 h 288"/>
              <a:gd name="T8" fmla="*/ 2147483647 w 303"/>
              <a:gd name="T9" fmla="*/ 2147483647 h 288"/>
              <a:gd name="T10" fmla="*/ 2147483647 w 303"/>
              <a:gd name="T11" fmla="*/ 2147483647 h 288"/>
              <a:gd name="T12" fmla="*/ 2147483647 w 303"/>
              <a:gd name="T13" fmla="*/ 2147483647 h 288"/>
              <a:gd name="T14" fmla="*/ 0 60000 65536"/>
              <a:gd name="T15" fmla="*/ 0 60000 65536"/>
              <a:gd name="T16" fmla="*/ 0 60000 65536"/>
              <a:gd name="T17" fmla="*/ 0 60000 65536"/>
              <a:gd name="T18" fmla="*/ 0 60000 65536"/>
              <a:gd name="T19" fmla="*/ 0 60000 65536"/>
              <a:gd name="T20" fmla="*/ 0 60000 65536"/>
              <a:gd name="T21" fmla="*/ 0 w 303"/>
              <a:gd name="T22" fmla="*/ 0 h 288"/>
              <a:gd name="T23" fmla="*/ 303 w 303"/>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288">
                <a:moveTo>
                  <a:pt x="0" y="288"/>
                </a:moveTo>
                <a:cubicBezTo>
                  <a:pt x="20" y="172"/>
                  <a:pt x="40" y="56"/>
                  <a:pt x="53" y="48"/>
                </a:cubicBezTo>
                <a:cubicBezTo>
                  <a:pt x="67" y="40"/>
                  <a:pt x="67" y="248"/>
                  <a:pt x="80" y="240"/>
                </a:cubicBezTo>
                <a:cubicBezTo>
                  <a:pt x="93" y="232"/>
                  <a:pt x="116" y="0"/>
                  <a:pt x="133" y="0"/>
                </a:cubicBezTo>
                <a:cubicBezTo>
                  <a:pt x="151" y="0"/>
                  <a:pt x="173" y="224"/>
                  <a:pt x="187" y="240"/>
                </a:cubicBezTo>
                <a:cubicBezTo>
                  <a:pt x="200" y="256"/>
                  <a:pt x="194" y="120"/>
                  <a:pt x="213" y="96"/>
                </a:cubicBezTo>
                <a:cubicBezTo>
                  <a:pt x="232" y="72"/>
                  <a:pt x="284" y="96"/>
                  <a:pt x="303" y="96"/>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23637" name="Text Box 85"/>
          <p:cNvSpPr txBox="1">
            <a:spLocks noChangeArrowheads="1"/>
          </p:cNvSpPr>
          <p:nvPr/>
        </p:nvSpPr>
        <p:spPr bwMode="auto">
          <a:xfrm>
            <a:off x="6781800" y="5638800"/>
            <a:ext cx="2057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6600CC"/>
                </a:solidFill>
              </a:rPr>
              <a:t>Most likely</a:t>
            </a:r>
          </a:p>
        </p:txBody>
      </p:sp>
      <p:grpSp>
        <p:nvGrpSpPr>
          <p:cNvPr id="5" name="Group 87"/>
          <p:cNvGrpSpPr>
            <a:grpSpLocks/>
          </p:cNvGrpSpPr>
          <p:nvPr/>
        </p:nvGrpSpPr>
        <p:grpSpPr bwMode="auto">
          <a:xfrm>
            <a:off x="2208213" y="3833813"/>
            <a:ext cx="4289425" cy="3024187"/>
            <a:chOff x="1391" y="2415"/>
            <a:chExt cx="2702" cy="1905"/>
          </a:xfrm>
        </p:grpSpPr>
        <p:sp>
          <p:nvSpPr>
            <p:cNvPr id="119819" name="Text Box 84"/>
            <p:cNvSpPr txBox="1">
              <a:spLocks noChangeArrowheads="1"/>
            </p:cNvSpPr>
            <p:nvPr/>
          </p:nvSpPr>
          <p:spPr bwMode="auto">
            <a:xfrm>
              <a:off x="1488" y="3916"/>
              <a:ext cx="2605" cy="404"/>
            </a:xfrm>
            <a:prstGeom prst="rect">
              <a:avLst/>
            </a:prstGeom>
            <a:noFill/>
            <a:ln w="9525">
              <a:noFill/>
              <a:miter lim="800000"/>
              <a:headEnd/>
              <a:tailEnd/>
            </a:ln>
          </p:spPr>
          <p:txBody>
            <a:bodyPr wrap="none">
              <a:prstTxWarp prst="textNoShape">
                <a:avLst/>
              </a:prstTxWarp>
              <a:spAutoFit/>
            </a:bodyPr>
            <a:lstStyle/>
            <a:p>
              <a:r>
                <a:rPr lang="en-US" sz="1800"/>
                <a:t>If pass through without interacting with </a:t>
              </a:r>
            </a:p>
            <a:p>
              <a:r>
                <a:rPr lang="en-US" sz="1800"/>
                <a:t>anything in cell then no damage. </a:t>
              </a:r>
            </a:p>
          </p:txBody>
        </p:sp>
        <p:sp>
          <p:nvSpPr>
            <p:cNvPr id="119820" name="Line 14"/>
            <p:cNvSpPr>
              <a:spLocks noChangeShapeType="1"/>
            </p:cNvSpPr>
            <p:nvPr/>
          </p:nvSpPr>
          <p:spPr bwMode="auto">
            <a:xfrm>
              <a:off x="1391" y="2415"/>
              <a:ext cx="1249" cy="1569"/>
            </a:xfrm>
            <a:prstGeom prst="line">
              <a:avLst/>
            </a:prstGeom>
            <a:noFill/>
            <a:ln w="38100" cap="rnd">
              <a:solidFill>
                <a:srgbClr val="000000"/>
              </a:solidFill>
              <a:prstDash val="sysDot"/>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6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37"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noFill/>
        </p:spPr>
        <p:txBody>
          <a:bodyPr/>
          <a:lstStyle/>
          <a:p>
            <a:fld id="{BD485324-D4C6-5346-84B6-346A5DF01CCD}" type="slidenum">
              <a:rPr lang="en-US" smtClean="0"/>
              <a:pPr/>
              <a:t>11</a:t>
            </a:fld>
            <a:endParaRPr lang="en-US" smtClean="0"/>
          </a:p>
        </p:txBody>
      </p:sp>
      <p:sp>
        <p:nvSpPr>
          <p:cNvPr id="121859" name="Freeform 2"/>
          <p:cNvSpPr>
            <a:spLocks/>
          </p:cNvSpPr>
          <p:nvPr/>
        </p:nvSpPr>
        <p:spPr bwMode="auto">
          <a:xfrm>
            <a:off x="1947863" y="1668463"/>
            <a:ext cx="1598612" cy="1741487"/>
          </a:xfrm>
          <a:custGeom>
            <a:avLst/>
            <a:gdLst>
              <a:gd name="T0" fmla="*/ 2147483647 w 1007"/>
              <a:gd name="T1" fmla="*/ 2147483647 h 1097"/>
              <a:gd name="T2" fmla="*/ 2147483647 w 1007"/>
              <a:gd name="T3" fmla="*/ 2147483647 h 1097"/>
              <a:gd name="T4" fmla="*/ 2147483647 w 1007"/>
              <a:gd name="T5" fmla="*/ 2147483647 h 1097"/>
              <a:gd name="T6" fmla="*/ 2147483647 w 1007"/>
              <a:gd name="T7" fmla="*/ 2147483647 h 1097"/>
              <a:gd name="T8" fmla="*/ 2147483647 w 1007"/>
              <a:gd name="T9" fmla="*/ 2147483647 h 1097"/>
              <a:gd name="T10" fmla="*/ 2147483647 w 1007"/>
              <a:gd name="T11" fmla="*/ 2147483647 h 1097"/>
              <a:gd name="T12" fmla="*/ 2147483647 w 1007"/>
              <a:gd name="T13" fmla="*/ 2147483647 h 1097"/>
              <a:gd name="T14" fmla="*/ 2147483647 w 1007"/>
              <a:gd name="T15" fmla="*/ 2147483647 h 1097"/>
              <a:gd name="T16" fmla="*/ 2147483647 w 1007"/>
              <a:gd name="T17" fmla="*/ 2147483647 h 1097"/>
              <a:gd name="T18" fmla="*/ 2147483647 w 1007"/>
              <a:gd name="T19" fmla="*/ 2147483647 h 1097"/>
              <a:gd name="T20" fmla="*/ 2147483647 w 1007"/>
              <a:gd name="T21" fmla="*/ 2147483647 h 1097"/>
              <a:gd name="T22" fmla="*/ 2147483647 w 1007"/>
              <a:gd name="T23" fmla="*/ 2147483647 h 1097"/>
              <a:gd name="T24" fmla="*/ 2147483647 w 1007"/>
              <a:gd name="T25" fmla="*/ 2147483647 h 1097"/>
              <a:gd name="T26" fmla="*/ 2147483647 w 1007"/>
              <a:gd name="T27" fmla="*/ 2147483647 h 1097"/>
              <a:gd name="T28" fmla="*/ 2147483647 w 1007"/>
              <a:gd name="T29" fmla="*/ 2147483647 h 1097"/>
              <a:gd name="T30" fmla="*/ 2147483647 w 1007"/>
              <a:gd name="T31" fmla="*/ 2147483647 h 10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097"/>
              <a:gd name="T50" fmla="*/ 1007 w 1007"/>
              <a:gd name="T51" fmla="*/ 1097 h 10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097">
                <a:moveTo>
                  <a:pt x="332" y="162"/>
                </a:moveTo>
                <a:cubicBezTo>
                  <a:pt x="210" y="155"/>
                  <a:pt x="88" y="148"/>
                  <a:pt x="44" y="191"/>
                </a:cubicBezTo>
                <a:cubicBezTo>
                  <a:pt x="0" y="234"/>
                  <a:pt x="36" y="358"/>
                  <a:pt x="65" y="421"/>
                </a:cubicBezTo>
                <a:cubicBezTo>
                  <a:pt x="94" y="484"/>
                  <a:pt x="175" y="507"/>
                  <a:pt x="216" y="572"/>
                </a:cubicBezTo>
                <a:cubicBezTo>
                  <a:pt x="257" y="637"/>
                  <a:pt x="318" y="742"/>
                  <a:pt x="310" y="810"/>
                </a:cubicBezTo>
                <a:cubicBezTo>
                  <a:pt x="302" y="878"/>
                  <a:pt x="153" y="936"/>
                  <a:pt x="166" y="983"/>
                </a:cubicBezTo>
                <a:cubicBezTo>
                  <a:pt x="179" y="1030"/>
                  <a:pt x="299" y="1097"/>
                  <a:pt x="389" y="1091"/>
                </a:cubicBezTo>
                <a:cubicBezTo>
                  <a:pt x="479" y="1085"/>
                  <a:pt x="621" y="1003"/>
                  <a:pt x="706" y="947"/>
                </a:cubicBezTo>
                <a:cubicBezTo>
                  <a:pt x="791" y="891"/>
                  <a:pt x="886" y="810"/>
                  <a:pt x="900" y="752"/>
                </a:cubicBezTo>
                <a:cubicBezTo>
                  <a:pt x="914" y="694"/>
                  <a:pt x="799" y="672"/>
                  <a:pt x="792" y="601"/>
                </a:cubicBezTo>
                <a:cubicBezTo>
                  <a:pt x="785" y="530"/>
                  <a:pt x="822" y="401"/>
                  <a:pt x="857" y="327"/>
                </a:cubicBezTo>
                <a:cubicBezTo>
                  <a:pt x="892" y="253"/>
                  <a:pt x="1007" y="208"/>
                  <a:pt x="1001" y="155"/>
                </a:cubicBezTo>
                <a:cubicBezTo>
                  <a:pt x="995" y="102"/>
                  <a:pt x="895" y="22"/>
                  <a:pt x="821" y="11"/>
                </a:cubicBezTo>
                <a:cubicBezTo>
                  <a:pt x="747" y="0"/>
                  <a:pt x="620" y="64"/>
                  <a:pt x="555" y="90"/>
                </a:cubicBezTo>
                <a:cubicBezTo>
                  <a:pt x="490" y="116"/>
                  <a:pt x="478" y="159"/>
                  <a:pt x="432" y="169"/>
                </a:cubicBezTo>
                <a:cubicBezTo>
                  <a:pt x="386" y="179"/>
                  <a:pt x="306" y="151"/>
                  <a:pt x="281" y="147"/>
                </a:cubicBezTo>
              </a:path>
            </a:pathLst>
          </a:custGeom>
          <a:solidFill>
            <a:srgbClr val="66FFFF"/>
          </a:solidFill>
          <a:ln w="9525">
            <a:solidFill>
              <a:schemeClr val="tx1"/>
            </a:solidFill>
            <a:round/>
            <a:headEnd/>
            <a:tailEnd/>
          </a:ln>
        </p:spPr>
        <p:txBody>
          <a:bodyPr>
            <a:prstTxWarp prst="textNoShape">
              <a:avLst/>
            </a:prstTxWarp>
          </a:bodyPr>
          <a:lstStyle/>
          <a:p>
            <a:endParaRPr lang="en-US"/>
          </a:p>
        </p:txBody>
      </p:sp>
      <p:sp>
        <p:nvSpPr>
          <p:cNvPr id="121860" name="Line 3"/>
          <p:cNvSpPr>
            <a:spLocks noChangeShapeType="1"/>
          </p:cNvSpPr>
          <p:nvPr/>
        </p:nvSpPr>
        <p:spPr bwMode="auto">
          <a:xfrm>
            <a:off x="1820863" y="1511300"/>
            <a:ext cx="1582737" cy="2392363"/>
          </a:xfrm>
          <a:prstGeom prst="line">
            <a:avLst/>
          </a:prstGeom>
          <a:noFill/>
          <a:ln w="9525" cap="rnd">
            <a:solidFill>
              <a:schemeClr val="tx1"/>
            </a:solidFill>
            <a:prstDash val="sysDot"/>
            <a:round/>
            <a:headEnd/>
            <a:tailEnd type="triangle" w="med" len="med"/>
          </a:ln>
        </p:spPr>
        <p:txBody>
          <a:bodyPr>
            <a:prstTxWarp prst="textNoShape">
              <a:avLst/>
            </a:prstTxWarp>
          </a:bodyPr>
          <a:lstStyle/>
          <a:p>
            <a:endParaRPr lang="en-US"/>
          </a:p>
        </p:txBody>
      </p:sp>
      <p:sp>
        <p:nvSpPr>
          <p:cNvPr id="121861" name="Line 4"/>
          <p:cNvSpPr>
            <a:spLocks noChangeShapeType="1"/>
          </p:cNvSpPr>
          <p:nvPr/>
        </p:nvSpPr>
        <p:spPr bwMode="auto">
          <a:xfrm>
            <a:off x="2474913" y="1527175"/>
            <a:ext cx="1104900" cy="1171575"/>
          </a:xfrm>
          <a:prstGeom prst="line">
            <a:avLst/>
          </a:prstGeom>
          <a:noFill/>
          <a:ln w="9525" cap="rnd">
            <a:solidFill>
              <a:schemeClr val="tx1"/>
            </a:solidFill>
            <a:prstDash val="sysDot"/>
            <a:round/>
            <a:headEnd/>
            <a:tailEnd type="triangle" w="med" len="med"/>
          </a:ln>
        </p:spPr>
        <p:txBody>
          <a:bodyPr>
            <a:prstTxWarp prst="textNoShape">
              <a:avLst/>
            </a:prstTxWarp>
          </a:bodyPr>
          <a:lstStyle/>
          <a:p>
            <a:endParaRPr lang="en-US"/>
          </a:p>
        </p:txBody>
      </p:sp>
      <p:sp>
        <p:nvSpPr>
          <p:cNvPr id="121862" name="Text Box 5"/>
          <p:cNvSpPr txBox="1">
            <a:spLocks noChangeArrowheads="1"/>
          </p:cNvSpPr>
          <p:nvPr/>
        </p:nvSpPr>
        <p:spPr bwMode="auto">
          <a:xfrm>
            <a:off x="2316163" y="1979613"/>
            <a:ext cx="390525" cy="457200"/>
          </a:xfrm>
          <a:prstGeom prst="rect">
            <a:avLst/>
          </a:prstGeom>
          <a:noFill/>
          <a:ln w="9525">
            <a:noFill/>
            <a:miter lim="800000"/>
            <a:headEnd/>
            <a:tailEnd/>
          </a:ln>
        </p:spPr>
        <p:txBody>
          <a:bodyPr wrap="none">
            <a:prstTxWarp prst="textNoShape">
              <a:avLst/>
            </a:prstTxWarp>
            <a:spAutoFit/>
          </a:bodyPr>
          <a:lstStyle/>
          <a:p>
            <a:r>
              <a:rPr lang="en-US" i="1"/>
              <a:t>+</a:t>
            </a:r>
          </a:p>
        </p:txBody>
      </p:sp>
      <p:sp>
        <p:nvSpPr>
          <p:cNvPr id="121863" name="Text Box 6"/>
          <p:cNvSpPr txBox="1">
            <a:spLocks noChangeArrowheads="1"/>
          </p:cNvSpPr>
          <p:nvPr/>
        </p:nvSpPr>
        <p:spPr bwMode="auto">
          <a:xfrm>
            <a:off x="2784475" y="1990725"/>
            <a:ext cx="390525" cy="457200"/>
          </a:xfrm>
          <a:prstGeom prst="rect">
            <a:avLst/>
          </a:prstGeom>
          <a:noFill/>
          <a:ln w="9525">
            <a:noFill/>
            <a:miter lim="800000"/>
            <a:headEnd/>
            <a:tailEnd/>
          </a:ln>
        </p:spPr>
        <p:txBody>
          <a:bodyPr wrap="none">
            <a:prstTxWarp prst="textNoShape">
              <a:avLst/>
            </a:prstTxWarp>
            <a:spAutoFit/>
          </a:bodyPr>
          <a:lstStyle/>
          <a:p>
            <a:r>
              <a:rPr lang="en-US" i="1"/>
              <a:t>+</a:t>
            </a:r>
          </a:p>
        </p:txBody>
      </p:sp>
      <p:sp>
        <p:nvSpPr>
          <p:cNvPr id="121864" name="Freeform 7"/>
          <p:cNvSpPr>
            <a:spLocks/>
          </p:cNvSpPr>
          <p:nvPr/>
        </p:nvSpPr>
        <p:spPr bwMode="auto">
          <a:xfrm>
            <a:off x="2609850" y="2733675"/>
            <a:ext cx="434975" cy="176213"/>
          </a:xfrm>
          <a:custGeom>
            <a:avLst/>
            <a:gdLst>
              <a:gd name="T0" fmla="*/ 0 w 274"/>
              <a:gd name="T1" fmla="*/ 2147483647 h 111"/>
              <a:gd name="T2" fmla="*/ 2147483647 w 274"/>
              <a:gd name="T3" fmla="*/ 2147483647 h 111"/>
              <a:gd name="T4" fmla="*/ 2147483647 w 274"/>
              <a:gd name="T5" fmla="*/ 2147483647 h 111"/>
              <a:gd name="T6" fmla="*/ 2147483647 w 274"/>
              <a:gd name="T7" fmla="*/ 2147483647 h 111"/>
              <a:gd name="T8" fmla="*/ 0 60000 65536"/>
              <a:gd name="T9" fmla="*/ 0 60000 65536"/>
              <a:gd name="T10" fmla="*/ 0 60000 65536"/>
              <a:gd name="T11" fmla="*/ 0 60000 65536"/>
              <a:gd name="T12" fmla="*/ 0 w 274"/>
              <a:gd name="T13" fmla="*/ 0 h 111"/>
              <a:gd name="T14" fmla="*/ 274 w 274"/>
              <a:gd name="T15" fmla="*/ 111 h 111"/>
            </a:gdLst>
            <a:ahLst/>
            <a:cxnLst>
              <a:cxn ang="T8">
                <a:pos x="T0" y="T1"/>
              </a:cxn>
              <a:cxn ang="T9">
                <a:pos x="T2" y="T3"/>
              </a:cxn>
              <a:cxn ang="T10">
                <a:pos x="T4" y="T5"/>
              </a:cxn>
              <a:cxn ang="T11">
                <a:pos x="T6" y="T7"/>
              </a:cxn>
            </a:cxnLst>
            <a:rect l="T12" t="T13" r="T14" b="T15"/>
            <a:pathLst>
              <a:path w="274" h="111">
                <a:moveTo>
                  <a:pt x="0" y="111"/>
                </a:moveTo>
                <a:cubicBezTo>
                  <a:pt x="13" y="68"/>
                  <a:pt x="26" y="26"/>
                  <a:pt x="63" y="13"/>
                </a:cubicBezTo>
                <a:cubicBezTo>
                  <a:pt x="100" y="0"/>
                  <a:pt x="189" y="19"/>
                  <a:pt x="224" y="34"/>
                </a:cubicBezTo>
                <a:cubicBezTo>
                  <a:pt x="259" y="49"/>
                  <a:pt x="265" y="92"/>
                  <a:pt x="274" y="104"/>
                </a:cubicBezTo>
              </a:path>
            </a:pathLst>
          </a:custGeom>
          <a:noFill/>
          <a:ln w="9525">
            <a:solidFill>
              <a:schemeClr val="tx1"/>
            </a:solidFill>
            <a:round/>
            <a:headEnd/>
            <a:tailEnd/>
          </a:ln>
        </p:spPr>
        <p:txBody>
          <a:bodyPr>
            <a:prstTxWarp prst="textNoShape">
              <a:avLst/>
            </a:prstTxWarp>
          </a:bodyPr>
          <a:lstStyle/>
          <a:p>
            <a:endParaRPr lang="en-US"/>
          </a:p>
        </p:txBody>
      </p:sp>
      <p:sp>
        <p:nvSpPr>
          <p:cNvPr id="121865" name="AutoShape 8"/>
          <p:cNvSpPr>
            <a:spLocks noChangeArrowheads="1"/>
          </p:cNvSpPr>
          <p:nvPr/>
        </p:nvSpPr>
        <p:spPr bwMode="auto">
          <a:xfrm>
            <a:off x="2185988" y="2063750"/>
            <a:ext cx="111125" cy="166688"/>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121866" name="AutoShape 9"/>
          <p:cNvSpPr>
            <a:spLocks noChangeArrowheads="1"/>
          </p:cNvSpPr>
          <p:nvPr/>
        </p:nvSpPr>
        <p:spPr bwMode="auto">
          <a:xfrm>
            <a:off x="2817813" y="1870075"/>
            <a:ext cx="111125" cy="166688"/>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121867" name="Text Box 10"/>
          <p:cNvSpPr txBox="1">
            <a:spLocks noChangeArrowheads="1"/>
          </p:cNvSpPr>
          <p:nvPr/>
        </p:nvSpPr>
        <p:spPr bwMode="auto">
          <a:xfrm>
            <a:off x="4668838" y="1851025"/>
            <a:ext cx="3812737" cy="461665"/>
          </a:xfrm>
          <a:prstGeom prst="rect">
            <a:avLst/>
          </a:prstGeom>
          <a:noFill/>
          <a:ln w="9525">
            <a:noFill/>
            <a:miter lim="800000"/>
            <a:headEnd/>
            <a:tailEnd/>
          </a:ln>
        </p:spPr>
        <p:txBody>
          <a:bodyPr wrap="none">
            <a:prstTxWarp prst="textNoShape">
              <a:avLst/>
            </a:prstTxWarp>
            <a:spAutoFit/>
          </a:bodyPr>
          <a:lstStyle/>
          <a:p>
            <a:r>
              <a:rPr lang="en-US" i="1" dirty="0"/>
              <a:t>Also break </a:t>
            </a:r>
            <a:r>
              <a:rPr lang="en-US" i="1" dirty="0" err="1" smtClean="0"/>
              <a:t>DNA</a:t>
            </a:r>
            <a:r>
              <a:rPr lang="en-US" i="1" dirty="0" err="1" smtClean="0">
                <a:latin typeface="Wingdings"/>
                <a:ea typeface="Wingdings"/>
                <a:cs typeface="Wingdings"/>
              </a:rPr>
              <a:t></a:t>
            </a:r>
            <a:r>
              <a:rPr lang="en-US" i="1" dirty="0" smtClean="0">
                <a:sym typeface="Symbol" charset="2"/>
              </a:rPr>
              <a:t> </a:t>
            </a:r>
            <a:r>
              <a:rPr lang="en-US" i="1" dirty="0">
                <a:sym typeface="Symbol" charset="2"/>
              </a:rPr>
              <a:t>cancer</a:t>
            </a:r>
            <a:endParaRPr lang="en-US" i="1" dirty="0"/>
          </a:p>
        </p:txBody>
      </p:sp>
      <p:sp>
        <p:nvSpPr>
          <p:cNvPr id="121868" name="Text Box 11"/>
          <p:cNvSpPr txBox="1">
            <a:spLocks noChangeArrowheads="1"/>
          </p:cNvSpPr>
          <p:nvPr/>
        </p:nvSpPr>
        <p:spPr bwMode="auto">
          <a:xfrm>
            <a:off x="3514725" y="4551363"/>
            <a:ext cx="4040188" cy="1187450"/>
          </a:xfrm>
          <a:prstGeom prst="rect">
            <a:avLst/>
          </a:prstGeom>
          <a:noFill/>
          <a:ln w="9525">
            <a:noFill/>
            <a:miter lim="800000"/>
            <a:headEnd/>
            <a:tailEnd/>
          </a:ln>
        </p:spPr>
        <p:txBody>
          <a:bodyPr>
            <a:prstTxWarp prst="textNoShape">
              <a:avLst/>
            </a:prstTxWarp>
            <a:spAutoFit/>
          </a:bodyPr>
          <a:lstStyle/>
          <a:p>
            <a:r>
              <a:rPr lang="en-US">
                <a:solidFill>
                  <a:schemeClr val="accent2"/>
                </a:solidFill>
              </a:rPr>
              <a:t>But also can cure cancer- Concentrate radiation on cancer cells to kill them.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p>
            <a:fld id="{0B984235-1EB6-764E-8A71-A97AB7170E31}" type="slidenum">
              <a:rPr lang="en-US" smtClean="0"/>
              <a:pPr/>
              <a:t>12</a:t>
            </a:fld>
            <a:endParaRPr lang="en-US" smtClean="0"/>
          </a:p>
        </p:txBody>
      </p:sp>
      <p:sp>
        <p:nvSpPr>
          <p:cNvPr id="123907" name="Rectangle 2"/>
          <p:cNvSpPr>
            <a:spLocks noGrp="1" noChangeArrowheads="1"/>
          </p:cNvSpPr>
          <p:nvPr>
            <p:ph type="title"/>
          </p:nvPr>
        </p:nvSpPr>
        <p:spPr/>
        <p:txBody>
          <a:bodyPr/>
          <a:lstStyle/>
          <a:p>
            <a:pPr eaLnBrk="1" hangingPunct="1"/>
            <a:r>
              <a:rPr lang="en-US"/>
              <a:t>An odd world…</a:t>
            </a:r>
          </a:p>
        </p:txBody>
      </p:sp>
      <p:sp>
        <p:nvSpPr>
          <p:cNvPr id="123908" name="Rectangle 3"/>
          <p:cNvSpPr>
            <a:spLocks noGrp="1" noChangeArrowheads="1"/>
          </p:cNvSpPr>
          <p:nvPr>
            <p:ph type="body" idx="1"/>
          </p:nvPr>
        </p:nvSpPr>
        <p:spPr>
          <a:xfrm>
            <a:off x="381000" y="1295400"/>
            <a:ext cx="8610600" cy="4525963"/>
          </a:xfrm>
        </p:spPr>
        <p:txBody>
          <a:bodyPr/>
          <a:lstStyle/>
          <a:p>
            <a:pPr marL="0" indent="0" eaLnBrk="1" hangingPunct="1">
              <a:buFontTx/>
              <a:buNone/>
            </a:pPr>
            <a:r>
              <a:rPr lang="en-US" sz="2800" dirty="0"/>
              <a:t>You find yourself in some diabolical plot where you are given an alpha </a:t>
            </a:r>
            <a:r>
              <a:rPr lang="en-US" sz="2800" dirty="0" smtClean="0"/>
              <a:t>(</a:t>
            </a:r>
            <a:r>
              <a:rPr lang="en-US" sz="2800" dirty="0" err="1" smtClean="0"/>
              <a:t>α</a:t>
            </a:r>
            <a:r>
              <a:rPr lang="en-US" sz="2800" dirty="0" smtClean="0"/>
              <a:t>) </a:t>
            </a:r>
            <a:r>
              <a:rPr lang="en-US" sz="2800" dirty="0"/>
              <a:t>source, beta </a:t>
            </a:r>
            <a:r>
              <a:rPr lang="en-US" sz="2800" dirty="0" smtClean="0"/>
              <a:t>(</a:t>
            </a:r>
            <a:r>
              <a:rPr lang="en-US" sz="2800" dirty="0" err="1" smtClean="0"/>
              <a:t>β</a:t>
            </a:r>
            <a:r>
              <a:rPr lang="en-US" sz="2800" dirty="0" smtClean="0"/>
              <a:t>) </a:t>
            </a:r>
            <a:r>
              <a:rPr lang="en-US" sz="2800" dirty="0"/>
              <a:t>source, and gamma </a:t>
            </a:r>
            <a:r>
              <a:rPr lang="en-US" sz="2800" dirty="0" smtClean="0"/>
              <a:t>(</a:t>
            </a:r>
            <a:r>
              <a:rPr lang="en-US" sz="2800" dirty="0" err="1" smtClean="0"/>
              <a:t>γ</a:t>
            </a:r>
            <a:r>
              <a:rPr lang="en-US" sz="2800" dirty="0" smtClean="0"/>
              <a:t>) </a:t>
            </a:r>
            <a:r>
              <a:rPr lang="en-US" sz="2800" dirty="0"/>
              <a:t>source.  You must eat one, put one in your pocket and hold one in your hand. </a:t>
            </a:r>
            <a:r>
              <a:rPr lang="en-US" sz="2800" dirty="0" smtClean="0"/>
              <a:t>Your choices:</a:t>
            </a:r>
          </a:p>
          <a:p>
            <a:pPr lvl="1" eaLnBrk="1" hangingPunct="1">
              <a:buFontTx/>
              <a:buNone/>
            </a:pPr>
            <a:r>
              <a:rPr lang="en-US" sz="2400" dirty="0"/>
              <a:t>a)</a:t>
            </a:r>
            <a:r>
              <a:rPr lang="en-US" sz="2400" dirty="0" smtClean="0"/>
              <a:t> </a:t>
            </a:r>
            <a:r>
              <a:rPr lang="en-US" sz="2400" dirty="0" err="1" smtClean="0"/>
              <a:t>α</a:t>
            </a:r>
            <a:r>
              <a:rPr lang="en-US" sz="2400" dirty="0" smtClean="0"/>
              <a:t> </a:t>
            </a:r>
            <a:r>
              <a:rPr lang="en-US" sz="2400" dirty="0"/>
              <a:t>hand,</a:t>
            </a:r>
            <a:r>
              <a:rPr lang="en-US" sz="2400" dirty="0" smtClean="0"/>
              <a:t> </a:t>
            </a:r>
            <a:r>
              <a:rPr lang="en-US" sz="2400" dirty="0" err="1" smtClean="0"/>
              <a:t>β</a:t>
            </a:r>
            <a:r>
              <a:rPr lang="en-US" sz="2400" dirty="0" smtClean="0"/>
              <a:t> </a:t>
            </a:r>
            <a:r>
              <a:rPr lang="en-US" sz="2400" dirty="0"/>
              <a:t>pocket,</a:t>
            </a:r>
            <a:r>
              <a:rPr lang="en-US" sz="2400" dirty="0" smtClean="0"/>
              <a:t> </a:t>
            </a:r>
            <a:r>
              <a:rPr lang="en-US" sz="2400" dirty="0" err="1" smtClean="0"/>
              <a:t>γ</a:t>
            </a:r>
            <a:r>
              <a:rPr lang="en-US" sz="2400" dirty="0" smtClean="0"/>
              <a:t> </a:t>
            </a:r>
            <a:r>
              <a:rPr lang="en-US" sz="2400" dirty="0"/>
              <a:t>eat</a:t>
            </a:r>
          </a:p>
          <a:p>
            <a:pPr lvl="1" eaLnBrk="1" hangingPunct="1">
              <a:buFontTx/>
              <a:buNone/>
            </a:pPr>
            <a:r>
              <a:rPr lang="en-US" sz="2400" dirty="0" err="1"/>
              <a:t>b</a:t>
            </a:r>
            <a:r>
              <a:rPr lang="en-US" sz="2400" dirty="0"/>
              <a:t>)</a:t>
            </a:r>
            <a:r>
              <a:rPr lang="en-US" sz="2400" dirty="0" smtClean="0"/>
              <a:t> </a:t>
            </a:r>
            <a:r>
              <a:rPr lang="en-US" sz="2400" dirty="0" err="1" smtClean="0"/>
              <a:t>β</a:t>
            </a:r>
            <a:r>
              <a:rPr lang="en-US" sz="2400" dirty="0" smtClean="0"/>
              <a:t> </a:t>
            </a:r>
            <a:r>
              <a:rPr lang="en-US" sz="2400" dirty="0"/>
              <a:t>hand,</a:t>
            </a:r>
            <a:r>
              <a:rPr lang="en-US" sz="2400" dirty="0" smtClean="0"/>
              <a:t> </a:t>
            </a:r>
            <a:r>
              <a:rPr lang="en-US" sz="2400" dirty="0" err="1" smtClean="0"/>
              <a:t>γ</a:t>
            </a:r>
            <a:r>
              <a:rPr lang="en-US" sz="2400" dirty="0" smtClean="0"/>
              <a:t> </a:t>
            </a:r>
            <a:r>
              <a:rPr lang="en-US" sz="2400" dirty="0"/>
              <a:t>pocket,</a:t>
            </a:r>
            <a:r>
              <a:rPr lang="en-US" sz="2400" dirty="0" smtClean="0"/>
              <a:t> </a:t>
            </a:r>
            <a:r>
              <a:rPr lang="en-US" sz="2400" dirty="0" err="1" smtClean="0"/>
              <a:t>α</a:t>
            </a:r>
            <a:r>
              <a:rPr lang="en-US" sz="2400" dirty="0" smtClean="0"/>
              <a:t> </a:t>
            </a:r>
            <a:r>
              <a:rPr lang="en-US" sz="2400" dirty="0"/>
              <a:t>eat</a:t>
            </a:r>
          </a:p>
          <a:p>
            <a:pPr lvl="1" eaLnBrk="1" hangingPunct="1">
              <a:buFontTx/>
              <a:buNone/>
            </a:pPr>
            <a:r>
              <a:rPr lang="en-US" sz="2400" dirty="0" err="1"/>
              <a:t>c</a:t>
            </a:r>
            <a:r>
              <a:rPr lang="en-US" sz="2400" dirty="0"/>
              <a:t>)</a:t>
            </a:r>
            <a:r>
              <a:rPr lang="en-US" sz="2400" dirty="0" smtClean="0"/>
              <a:t> </a:t>
            </a:r>
            <a:r>
              <a:rPr lang="en-US" sz="2400" dirty="0" err="1" smtClean="0"/>
              <a:t>γ</a:t>
            </a:r>
            <a:r>
              <a:rPr lang="en-US" sz="2400" dirty="0" smtClean="0"/>
              <a:t> </a:t>
            </a:r>
            <a:r>
              <a:rPr lang="en-US" sz="2400" dirty="0"/>
              <a:t>hand,</a:t>
            </a:r>
            <a:r>
              <a:rPr lang="en-US" sz="2400" dirty="0" smtClean="0"/>
              <a:t> </a:t>
            </a:r>
            <a:r>
              <a:rPr lang="en-US" sz="2400" dirty="0" err="1" smtClean="0"/>
              <a:t>α</a:t>
            </a:r>
            <a:r>
              <a:rPr lang="en-US" sz="2400" dirty="0" smtClean="0"/>
              <a:t> </a:t>
            </a:r>
            <a:r>
              <a:rPr lang="en-US" sz="2400" dirty="0"/>
              <a:t>pocket,</a:t>
            </a:r>
            <a:r>
              <a:rPr lang="en-US" sz="2400" dirty="0" smtClean="0"/>
              <a:t> </a:t>
            </a:r>
            <a:r>
              <a:rPr lang="en-US" sz="2400" dirty="0" err="1" smtClean="0"/>
              <a:t>β</a:t>
            </a:r>
            <a:r>
              <a:rPr lang="en-US" sz="2400" dirty="0" smtClean="0"/>
              <a:t> </a:t>
            </a:r>
            <a:r>
              <a:rPr lang="en-US" sz="2400" dirty="0"/>
              <a:t>eat</a:t>
            </a:r>
          </a:p>
          <a:p>
            <a:pPr lvl="1" eaLnBrk="1" hangingPunct="1">
              <a:buFontTx/>
              <a:buNone/>
            </a:pPr>
            <a:r>
              <a:rPr lang="en-US" sz="2400" dirty="0" err="1"/>
              <a:t>d</a:t>
            </a:r>
            <a:r>
              <a:rPr lang="en-US" sz="2400" dirty="0"/>
              <a:t>)</a:t>
            </a:r>
            <a:r>
              <a:rPr lang="en-US" sz="2400" dirty="0" smtClean="0"/>
              <a:t> </a:t>
            </a:r>
            <a:r>
              <a:rPr lang="en-US" sz="2400" dirty="0" err="1" smtClean="0"/>
              <a:t>β</a:t>
            </a:r>
            <a:r>
              <a:rPr lang="en-US" sz="2400" dirty="0" smtClean="0"/>
              <a:t> </a:t>
            </a:r>
            <a:r>
              <a:rPr lang="en-US" sz="2400" dirty="0"/>
              <a:t>hand,</a:t>
            </a:r>
            <a:r>
              <a:rPr lang="en-US" sz="2400" dirty="0" smtClean="0"/>
              <a:t> </a:t>
            </a:r>
            <a:r>
              <a:rPr lang="en-US" sz="2400" dirty="0" err="1" smtClean="0"/>
              <a:t>α</a:t>
            </a:r>
            <a:r>
              <a:rPr lang="en-US" sz="2400" dirty="0" smtClean="0"/>
              <a:t> </a:t>
            </a:r>
            <a:r>
              <a:rPr lang="en-US" sz="2400" dirty="0"/>
              <a:t>pocket,</a:t>
            </a:r>
            <a:r>
              <a:rPr lang="en-US" sz="2400" dirty="0" smtClean="0"/>
              <a:t> </a:t>
            </a:r>
            <a:r>
              <a:rPr lang="en-US" sz="2400" dirty="0" err="1" smtClean="0"/>
              <a:t>γ</a:t>
            </a:r>
            <a:r>
              <a:rPr lang="en-US" sz="2400" dirty="0" smtClean="0"/>
              <a:t> </a:t>
            </a:r>
            <a:r>
              <a:rPr lang="en-US" sz="2400" dirty="0"/>
              <a:t>eat</a:t>
            </a:r>
          </a:p>
          <a:p>
            <a:pPr lvl="1" eaLnBrk="1" hangingPunct="1">
              <a:buFontTx/>
              <a:buNone/>
            </a:pPr>
            <a:r>
              <a:rPr lang="en-US" sz="2400" dirty="0" err="1"/>
              <a:t>e</a:t>
            </a:r>
            <a:r>
              <a:rPr lang="en-US" sz="2400" dirty="0"/>
              <a:t>)</a:t>
            </a:r>
            <a:r>
              <a:rPr lang="en-US" sz="2400" dirty="0" smtClean="0"/>
              <a:t> </a:t>
            </a:r>
            <a:r>
              <a:rPr lang="en-US" sz="2400" dirty="0" err="1" smtClean="0"/>
              <a:t>α</a:t>
            </a:r>
            <a:r>
              <a:rPr lang="en-US" sz="2400" dirty="0" smtClean="0"/>
              <a:t> </a:t>
            </a:r>
            <a:r>
              <a:rPr lang="en-US" sz="2400" dirty="0"/>
              <a:t>hand,</a:t>
            </a:r>
            <a:r>
              <a:rPr lang="en-US" sz="2400" dirty="0" smtClean="0"/>
              <a:t> </a:t>
            </a:r>
            <a:r>
              <a:rPr lang="en-US" sz="2400" dirty="0" err="1" smtClean="0"/>
              <a:t>γ</a:t>
            </a:r>
            <a:r>
              <a:rPr lang="en-US" sz="2400" dirty="0" smtClean="0"/>
              <a:t> </a:t>
            </a:r>
            <a:r>
              <a:rPr lang="en-US" sz="2400" dirty="0"/>
              <a:t>pocket,</a:t>
            </a:r>
            <a:r>
              <a:rPr lang="en-US" sz="2400" dirty="0" smtClean="0"/>
              <a:t> </a:t>
            </a:r>
            <a:r>
              <a:rPr lang="en-US" sz="2400" dirty="0" err="1" smtClean="0"/>
              <a:t>β</a:t>
            </a:r>
            <a:r>
              <a:rPr lang="en-US" sz="2400" dirty="0" smtClean="0"/>
              <a:t> </a:t>
            </a:r>
            <a:r>
              <a:rPr lang="en-US" sz="2400" dirty="0"/>
              <a:t>eat</a:t>
            </a:r>
          </a:p>
        </p:txBody>
      </p:sp>
      <p:sp>
        <p:nvSpPr>
          <p:cNvPr id="41988" name="Rectangle 4"/>
          <p:cNvSpPr>
            <a:spLocks noChangeArrowheads="1"/>
          </p:cNvSpPr>
          <p:nvPr/>
        </p:nvSpPr>
        <p:spPr bwMode="auto">
          <a:xfrm>
            <a:off x="203200" y="5334000"/>
            <a:ext cx="9212778" cy="156966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CC00CC"/>
                </a:solidFill>
              </a:rPr>
              <a:t>α</a:t>
            </a:r>
            <a:r>
              <a:rPr lang="en-US" dirty="0" smtClean="0">
                <a:solidFill>
                  <a:srgbClr val="CC00CC"/>
                </a:solidFill>
              </a:rPr>
              <a:t> - </a:t>
            </a:r>
            <a:r>
              <a:rPr lang="en-US" dirty="0">
                <a:solidFill>
                  <a:srgbClr val="CC00CC"/>
                </a:solidFill>
              </a:rPr>
              <a:t>very bad, but easy to stop -- your skin / clothes stop it</a:t>
            </a:r>
            <a:endParaRPr lang="en-US" dirty="0" smtClean="0">
              <a:solidFill>
                <a:srgbClr val="CC00CC"/>
              </a:solidFill>
            </a:endParaRPr>
          </a:p>
          <a:p>
            <a:r>
              <a:rPr lang="en-US" dirty="0" err="1" smtClean="0">
                <a:solidFill>
                  <a:srgbClr val="CC00CC"/>
                </a:solidFill>
              </a:rPr>
              <a:t>β</a:t>
            </a:r>
            <a:r>
              <a:rPr lang="en-US" dirty="0" smtClean="0">
                <a:solidFill>
                  <a:srgbClr val="CC00CC"/>
                </a:solidFill>
              </a:rPr>
              <a:t> </a:t>
            </a:r>
            <a:r>
              <a:rPr lang="en-US" dirty="0">
                <a:solidFill>
                  <a:srgbClr val="CC00CC"/>
                </a:solidFill>
              </a:rPr>
              <a:t>- quite bad, hard to stop -- pass into your body -- keep far away</a:t>
            </a:r>
            <a:endParaRPr lang="en-US" dirty="0" smtClean="0">
              <a:solidFill>
                <a:srgbClr val="CC00CC"/>
              </a:solidFill>
            </a:endParaRPr>
          </a:p>
          <a:p>
            <a:r>
              <a:rPr lang="en-US" dirty="0" err="1" smtClean="0">
                <a:solidFill>
                  <a:srgbClr val="CC00CC"/>
                </a:solidFill>
              </a:rPr>
              <a:t>γ</a:t>
            </a:r>
            <a:r>
              <a:rPr lang="en-US" smtClean="0">
                <a:solidFill>
                  <a:srgbClr val="CC00CC"/>
                </a:solidFill>
              </a:rPr>
              <a:t> - </a:t>
            </a:r>
            <a:r>
              <a:rPr lang="en-US" dirty="0">
                <a:solidFill>
                  <a:srgbClr val="CC00CC"/>
                </a:solidFill>
              </a:rPr>
              <a:t>bad, but really hard to stop--- rarely rarely gets absorbed</a:t>
            </a:r>
          </a:p>
          <a:p>
            <a:pPr>
              <a:buFont typeface="Symbol" charset="2"/>
              <a:buNone/>
            </a:pPr>
            <a:r>
              <a:rPr lang="en-US" dirty="0">
                <a:solidFill>
                  <a:srgbClr val="CC00CC"/>
                </a:solidFill>
              </a:rPr>
              <a:t>Me--- I pick (</a:t>
            </a:r>
            <a:r>
              <a:rPr lang="en-US" dirty="0" err="1">
                <a:solidFill>
                  <a:srgbClr val="CC00CC"/>
                </a:solidFill>
              </a:rPr>
              <a:t>d</a:t>
            </a:r>
            <a:r>
              <a:rPr lang="en-US" dirty="0">
                <a:solidFill>
                  <a:srgbClr val="CC00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p>
            <a:fld id="{E03304E4-0A36-6640-B5B4-E9F712EB1205}" type="slidenum">
              <a:rPr lang="en-US" smtClean="0"/>
              <a:pPr/>
              <a:t>13</a:t>
            </a:fld>
            <a:endParaRPr lang="en-US" smtClean="0"/>
          </a:p>
        </p:txBody>
      </p:sp>
      <p:sp>
        <p:nvSpPr>
          <p:cNvPr id="125955" name="Rectangle 2"/>
          <p:cNvSpPr>
            <a:spLocks noGrp="1" noChangeArrowheads="1"/>
          </p:cNvSpPr>
          <p:nvPr>
            <p:ph type="title"/>
          </p:nvPr>
        </p:nvSpPr>
        <p:spPr>
          <a:xfrm>
            <a:off x="457200" y="0"/>
            <a:ext cx="8229600" cy="1143000"/>
          </a:xfrm>
        </p:spPr>
        <p:txBody>
          <a:bodyPr/>
          <a:lstStyle/>
          <a:p>
            <a:pPr eaLnBrk="1" hangingPunct="1"/>
            <a:r>
              <a:rPr lang="en-US"/>
              <a:t>Results of radiation</a:t>
            </a:r>
          </a:p>
        </p:txBody>
      </p:sp>
      <p:pic>
        <p:nvPicPr>
          <p:cNvPr id="125956" name="Picture 4"/>
          <p:cNvPicPr>
            <a:picLocks noChangeAspect="1" noChangeArrowheads="1"/>
          </p:cNvPicPr>
          <p:nvPr/>
        </p:nvPicPr>
        <p:blipFill>
          <a:blip r:embed="rId3"/>
          <a:srcRect/>
          <a:stretch>
            <a:fillRect/>
          </a:stretch>
        </p:blipFill>
        <p:spPr bwMode="auto">
          <a:xfrm>
            <a:off x="685800" y="1676400"/>
            <a:ext cx="7696200" cy="4425950"/>
          </a:xfrm>
          <a:prstGeom prst="rect">
            <a:avLst/>
          </a:prstGeom>
          <a:noFill/>
          <a:ln w="9525">
            <a:noFill/>
            <a:miter lim="800000"/>
            <a:headEnd/>
            <a:tailEnd/>
          </a:ln>
        </p:spPr>
      </p:pic>
      <p:sp>
        <p:nvSpPr>
          <p:cNvPr id="125957" name="Rectangle 5"/>
          <p:cNvSpPr>
            <a:spLocks noChangeArrowheads="1"/>
          </p:cNvSpPr>
          <p:nvPr/>
        </p:nvSpPr>
        <p:spPr bwMode="auto">
          <a:xfrm>
            <a:off x="1110785" y="838200"/>
            <a:ext cx="7104992" cy="1508105"/>
          </a:xfrm>
          <a:prstGeom prst="rect">
            <a:avLst/>
          </a:prstGeom>
          <a:noFill/>
          <a:ln w="9525">
            <a:noFill/>
            <a:miter lim="800000"/>
            <a:headEnd/>
            <a:tailEnd/>
          </a:ln>
        </p:spPr>
        <p:txBody>
          <a:bodyPr wrap="none">
            <a:prstTxWarp prst="textNoShape">
              <a:avLst/>
            </a:prstTxWarp>
            <a:spAutoFit/>
          </a:bodyPr>
          <a:lstStyle/>
          <a:p>
            <a:pPr algn="ctr"/>
            <a:r>
              <a:rPr lang="en-US" sz="1800" dirty="0">
                <a:latin typeface="TimesNewRomanPSMT" charset="0"/>
              </a:rPr>
              <a:t>dose in </a:t>
            </a:r>
            <a:r>
              <a:rPr lang="en-US" sz="1800" dirty="0" err="1">
                <a:latin typeface="TimesNewRomanPSMT" charset="0"/>
              </a:rPr>
              <a:t>rem</a:t>
            </a:r>
            <a:r>
              <a:rPr lang="en-US" sz="1800" dirty="0">
                <a:latin typeface="TimesNewRomanPSMT" charset="0"/>
              </a:rPr>
              <a:t> = dose in </a:t>
            </a:r>
            <a:r>
              <a:rPr lang="en-US" sz="1800" dirty="0" err="1">
                <a:latin typeface="TimesNewRomanPSMT" charset="0"/>
              </a:rPr>
              <a:t>rad</a:t>
            </a:r>
            <a:r>
              <a:rPr lang="en-US" sz="1800" dirty="0">
                <a:latin typeface="TimesNewRomanPSMT" charset="0"/>
              </a:rPr>
              <a:t> x </a:t>
            </a:r>
            <a:r>
              <a:rPr lang="en-US" sz="1800" dirty="0" err="1">
                <a:latin typeface="TimesNewRomanPSMT" charset="0"/>
              </a:rPr>
              <a:t>RBE</a:t>
            </a:r>
            <a:r>
              <a:rPr lang="en-US" sz="1800" dirty="0">
                <a:latin typeface="TimesNewRomanPSMT" charset="0"/>
              </a:rPr>
              <a:t> factor (relative biological effectiveness)</a:t>
            </a:r>
          </a:p>
          <a:p>
            <a:pPr algn="ctr"/>
            <a:r>
              <a:rPr lang="en-US" sz="1800" dirty="0" err="1">
                <a:latin typeface="TimesNewRomanPSMT" charset="0"/>
              </a:rPr>
              <a:t>RBE</a:t>
            </a:r>
            <a:r>
              <a:rPr lang="en-US" sz="1800" dirty="0">
                <a:latin typeface="TimesNewRomanPSMT" charset="0"/>
              </a:rPr>
              <a:t> = 1 for</a:t>
            </a:r>
            <a:r>
              <a:rPr lang="en-US" sz="1800" dirty="0" smtClean="0">
                <a:latin typeface="TimesNewRomanPSMT" charset="0"/>
              </a:rPr>
              <a:t> </a:t>
            </a:r>
            <a:r>
              <a:rPr lang="en-US" sz="1800" dirty="0" err="1" smtClean="0">
                <a:latin typeface="TimesNewRomanPSMT" charset="0"/>
              </a:rPr>
              <a:t>ϒ</a:t>
            </a:r>
            <a:r>
              <a:rPr lang="en-US" sz="1800" dirty="0" smtClean="0">
                <a:latin typeface="TimesNewRomanPSMT" charset="0"/>
              </a:rPr>
              <a:t> </a:t>
            </a:r>
            <a:r>
              <a:rPr lang="en-US" sz="1800" dirty="0">
                <a:latin typeface="TimesNewRomanPSMT" charset="0"/>
              </a:rPr>
              <a:t>, 1.6 for</a:t>
            </a:r>
            <a:r>
              <a:rPr lang="en-US" sz="1800" dirty="0" smtClean="0">
                <a:latin typeface="TimesNewRomanPSMT" charset="0"/>
              </a:rPr>
              <a:t> </a:t>
            </a:r>
            <a:r>
              <a:rPr lang="en-US" sz="1800" dirty="0" err="1" smtClean="0">
                <a:latin typeface="TimesNewRomanPSMT" charset="0"/>
              </a:rPr>
              <a:t>β</a:t>
            </a:r>
            <a:r>
              <a:rPr lang="en-US" sz="1800" dirty="0" smtClean="0">
                <a:latin typeface="TimesNewRomanPSMT" charset="0"/>
              </a:rPr>
              <a:t>, </a:t>
            </a:r>
            <a:r>
              <a:rPr lang="en-US" sz="1800" dirty="0">
                <a:latin typeface="TimesNewRomanPSMT" charset="0"/>
              </a:rPr>
              <a:t>and 20 for</a:t>
            </a:r>
            <a:r>
              <a:rPr lang="en-US" sz="1800" dirty="0" smtClean="0">
                <a:latin typeface="TimesNewRomanPSMT" charset="0"/>
              </a:rPr>
              <a:t> </a:t>
            </a:r>
            <a:r>
              <a:rPr lang="en-US" sz="1800" dirty="0" err="1" smtClean="0">
                <a:latin typeface="TimesNewRomanPSMT" charset="0"/>
              </a:rPr>
              <a:t>α</a:t>
            </a:r>
            <a:r>
              <a:rPr lang="en-US" sz="1800" dirty="0" smtClean="0">
                <a:latin typeface="TimesNewRomanPSMT" charset="0"/>
              </a:rPr>
              <a:t>.</a:t>
            </a:r>
            <a:endParaRPr lang="en-US" sz="1800" dirty="0">
              <a:latin typeface="TimesNewRomanPSMT" charset="0"/>
            </a:endParaRPr>
          </a:p>
          <a:p>
            <a:pPr algn="ctr"/>
            <a:r>
              <a:rPr lang="en-US" sz="1400" dirty="0">
                <a:latin typeface="TimesNewRomanPSMT" charset="0"/>
              </a:rPr>
              <a:t>A </a:t>
            </a:r>
            <a:r>
              <a:rPr lang="en-US" sz="1400" dirty="0" err="1">
                <a:latin typeface="TimesNewRomanPSMT" charset="0"/>
              </a:rPr>
              <a:t>rad</a:t>
            </a:r>
            <a:r>
              <a:rPr lang="en-US" sz="1400" dirty="0">
                <a:latin typeface="TimesNewRomanPSMT" charset="0"/>
              </a:rPr>
              <a:t> is the amount of radiation which deposits 0.01 </a:t>
            </a:r>
            <a:r>
              <a:rPr lang="en-US" sz="1400" dirty="0" err="1">
                <a:latin typeface="TimesNewRomanPSMT" charset="0"/>
              </a:rPr>
              <a:t>J</a:t>
            </a:r>
            <a:r>
              <a:rPr lang="en-US" sz="1400" dirty="0">
                <a:latin typeface="TimesNewRomanPSMT" charset="0"/>
              </a:rPr>
              <a:t> of energy into 1 kg of absorbing material.</a:t>
            </a:r>
          </a:p>
          <a:p>
            <a:pPr algn="ctr"/>
            <a:endParaRPr lang="en-US" sz="1800" dirty="0">
              <a:latin typeface="TimesNewRomanPSMT" charset="0"/>
            </a:endParaRPr>
          </a:p>
          <a:p>
            <a:pPr algn="ctr"/>
            <a:endParaRPr lang="en-US" dirty="0"/>
          </a:p>
        </p:txBody>
      </p:sp>
      <p:sp>
        <p:nvSpPr>
          <p:cNvPr id="125958" name="Rectangle 6"/>
          <p:cNvSpPr>
            <a:spLocks noChangeArrowheads="1"/>
          </p:cNvSpPr>
          <p:nvPr/>
        </p:nvSpPr>
        <p:spPr bwMode="auto">
          <a:xfrm>
            <a:off x="914400" y="6248400"/>
            <a:ext cx="6711950" cy="457200"/>
          </a:xfrm>
          <a:prstGeom prst="rect">
            <a:avLst/>
          </a:prstGeom>
          <a:noFill/>
          <a:ln w="9525">
            <a:noFill/>
            <a:miter lim="800000"/>
            <a:headEnd/>
            <a:tailEnd/>
          </a:ln>
        </p:spPr>
        <p:txBody>
          <a:bodyPr wrap="none">
            <a:prstTxWarp prst="textNoShape">
              <a:avLst/>
            </a:prstTxWarp>
            <a:spAutoFit/>
          </a:bodyPr>
          <a:lstStyle/>
          <a:p>
            <a:r>
              <a:rPr lang="en-US" sz="1200">
                <a:latin typeface="SymbolMT" charset="0"/>
              </a:rPr>
              <a:t>+ primarily due to atmospheric testing of nuclear weapons by US and USSR in the 50’s and early</a:t>
            </a:r>
          </a:p>
          <a:p>
            <a:r>
              <a:rPr lang="en-US" sz="1200">
                <a:latin typeface="SymbolMT" charset="0"/>
              </a:rPr>
              <a:t>60’s, prior to the nuclear test-ban treaty which forbid above-ground testing.</a:t>
            </a:r>
            <a:endParaRPr lang="en-US" sz="1600"/>
          </a:p>
        </p:txBody>
      </p:sp>
      <p:sp>
        <p:nvSpPr>
          <p:cNvPr id="125959" name="Rectangle 7"/>
          <p:cNvSpPr>
            <a:spLocks noChangeArrowheads="1"/>
          </p:cNvSpPr>
          <p:nvPr/>
        </p:nvSpPr>
        <p:spPr bwMode="auto">
          <a:xfrm>
            <a:off x="6934200" y="63500"/>
            <a:ext cx="2268538" cy="641350"/>
          </a:xfrm>
          <a:prstGeom prst="rect">
            <a:avLst/>
          </a:prstGeom>
          <a:noFill/>
          <a:ln w="9525">
            <a:noFill/>
            <a:miter lim="800000"/>
            <a:headEnd/>
            <a:tailEnd/>
          </a:ln>
        </p:spPr>
        <p:txBody>
          <a:bodyPr>
            <a:prstTxWarp prst="textNoShape">
              <a:avLst/>
            </a:prstTxWarp>
            <a:spAutoFit/>
          </a:bodyPr>
          <a:lstStyle/>
          <a:p>
            <a:pPr algn="r"/>
            <a:r>
              <a:rPr lang="en-US" sz="1800" b="1"/>
              <a:t>~4,000 counts/min =  .002 Rem/hr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685800" y="381000"/>
            <a:ext cx="7848600" cy="6001642"/>
          </a:xfrm>
          <a:prstGeom prst="rect">
            <a:avLst/>
          </a:prstGeom>
        </p:spPr>
        <p:txBody>
          <a:bodyPr wrap="square">
            <a:spAutoFit/>
          </a:bodyPr>
          <a:lstStyle/>
          <a:p>
            <a:r>
              <a:rPr lang="en-US" b="1" u="sng" dirty="0" smtClean="0"/>
              <a:t>Effect</a:t>
            </a:r>
            <a:r>
              <a:rPr lang="en-US" dirty="0" smtClean="0"/>
              <a:t> 					</a:t>
            </a:r>
            <a:r>
              <a:rPr lang="en-US" b="1" u="sng" dirty="0" smtClean="0"/>
              <a:t>Dose</a:t>
            </a:r>
          </a:p>
          <a:p>
            <a:endParaRPr lang="en-US" dirty="0" smtClean="0"/>
          </a:p>
          <a:p>
            <a:r>
              <a:rPr lang="en-US" dirty="0" smtClean="0"/>
              <a:t>Blood count changes 			50 </a:t>
            </a:r>
            <a:r>
              <a:rPr lang="en-US" dirty="0" err="1" smtClean="0"/>
              <a:t>rem</a:t>
            </a:r>
            <a:endParaRPr lang="en-US" dirty="0" smtClean="0"/>
          </a:p>
          <a:p>
            <a:endParaRPr lang="en-US" dirty="0" smtClean="0"/>
          </a:p>
          <a:p>
            <a:r>
              <a:rPr lang="en-US" dirty="0" smtClean="0"/>
              <a:t>Vomiting (threshold) 			100 </a:t>
            </a:r>
            <a:r>
              <a:rPr lang="en-US" dirty="0" err="1" smtClean="0"/>
              <a:t>rem</a:t>
            </a:r>
            <a:endParaRPr lang="en-US" dirty="0" smtClean="0"/>
          </a:p>
          <a:p>
            <a:endParaRPr lang="en-US" dirty="0" smtClean="0"/>
          </a:p>
          <a:p>
            <a:r>
              <a:rPr lang="en-US" dirty="0" smtClean="0"/>
              <a:t>Mortality (threshold) 			150 </a:t>
            </a:r>
            <a:r>
              <a:rPr lang="en-US" dirty="0" err="1" smtClean="0"/>
              <a:t>rem</a:t>
            </a:r>
            <a:endParaRPr lang="en-US" dirty="0" smtClean="0"/>
          </a:p>
          <a:p>
            <a:endParaRPr lang="en-US" dirty="0" smtClean="0"/>
          </a:p>
          <a:p>
            <a:r>
              <a:rPr lang="en-US" dirty="0" smtClean="0"/>
              <a:t>LD</a:t>
            </a:r>
            <a:r>
              <a:rPr lang="en-US" baseline="-25000" dirty="0" smtClean="0"/>
              <a:t>50/60</a:t>
            </a:r>
            <a:r>
              <a:rPr lang="en-US" dirty="0" smtClean="0"/>
              <a:t> 					320 – 360 </a:t>
            </a:r>
            <a:r>
              <a:rPr lang="en-US" dirty="0" err="1" smtClean="0"/>
              <a:t>rem</a:t>
            </a:r>
            <a:endParaRPr lang="en-US" dirty="0" smtClean="0"/>
          </a:p>
          <a:p>
            <a:r>
              <a:rPr lang="en-US" dirty="0" smtClean="0"/>
              <a:t>(with minimal supportive care) 	</a:t>
            </a:r>
          </a:p>
          <a:p>
            <a:endParaRPr lang="en-US" dirty="0" smtClean="0"/>
          </a:p>
          <a:p>
            <a:r>
              <a:rPr lang="en-US" dirty="0" smtClean="0"/>
              <a:t>LD</a:t>
            </a:r>
            <a:r>
              <a:rPr lang="en-US" baseline="-25000" dirty="0" smtClean="0"/>
              <a:t>50/60						</a:t>
            </a:r>
            <a:r>
              <a:rPr lang="en-US" dirty="0" smtClean="0"/>
              <a:t>480 – 540 </a:t>
            </a:r>
            <a:r>
              <a:rPr lang="en-US" dirty="0" err="1" smtClean="0"/>
              <a:t>rem</a:t>
            </a:r>
            <a:endParaRPr lang="en-US" dirty="0" smtClean="0"/>
          </a:p>
          <a:p>
            <a:r>
              <a:rPr lang="en-US" dirty="0" smtClean="0"/>
              <a:t>(with supportive medical treatment)</a:t>
            </a:r>
          </a:p>
          <a:p>
            <a:endParaRPr lang="en-US" dirty="0" smtClean="0"/>
          </a:p>
          <a:p>
            <a:r>
              <a:rPr lang="en-US" dirty="0" smtClean="0"/>
              <a:t>100% mortality				800 </a:t>
            </a:r>
            <a:r>
              <a:rPr lang="en-US" dirty="0" err="1" smtClean="0"/>
              <a:t>rem</a:t>
            </a:r>
            <a:endParaRPr lang="en-US" dirty="0" smtClean="0"/>
          </a:p>
          <a:p>
            <a:r>
              <a:rPr lang="en-US" dirty="0" smtClean="0"/>
              <a:t>(with best available treatment)</a:t>
            </a:r>
            <a:endParaRPr lang="en-US" dirty="0"/>
          </a:p>
        </p:txBody>
      </p:sp>
      <p:sp>
        <p:nvSpPr>
          <p:cNvPr id="9" name="TextBox 8"/>
          <p:cNvSpPr txBox="1"/>
          <p:nvPr/>
        </p:nvSpPr>
        <p:spPr>
          <a:xfrm>
            <a:off x="2286000" y="381000"/>
            <a:ext cx="2476159" cy="461665"/>
          </a:xfrm>
          <a:prstGeom prst="rect">
            <a:avLst/>
          </a:prstGeom>
          <a:noFill/>
        </p:spPr>
        <p:txBody>
          <a:bodyPr wrap="none" rtlCol="0">
            <a:spAutoFit/>
          </a:bodyPr>
          <a:lstStyle/>
          <a:p>
            <a:r>
              <a:rPr lang="en-US" dirty="0" smtClean="0"/>
              <a:t>Short-Term Risk:</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6604825f1.jpg"/>
          <p:cNvPicPr>
            <a:picLocks noChangeAspect="1"/>
          </p:cNvPicPr>
          <p:nvPr/>
        </p:nvPicPr>
        <p:blipFill>
          <a:blip r:embed="rId2"/>
          <a:stretch>
            <a:fillRect/>
          </a:stretch>
        </p:blipFill>
        <p:spPr>
          <a:xfrm>
            <a:off x="533400" y="1066800"/>
            <a:ext cx="7699248" cy="4974335"/>
          </a:xfrm>
          <a:prstGeom prst="rect">
            <a:avLst/>
          </a:prstGeom>
        </p:spPr>
      </p:pic>
      <p:sp>
        <p:nvSpPr>
          <p:cNvPr id="5" name="TextBox 4"/>
          <p:cNvSpPr txBox="1"/>
          <p:nvPr/>
        </p:nvSpPr>
        <p:spPr>
          <a:xfrm>
            <a:off x="2286000" y="381000"/>
            <a:ext cx="2428870" cy="461665"/>
          </a:xfrm>
          <a:prstGeom prst="rect">
            <a:avLst/>
          </a:prstGeom>
          <a:noFill/>
        </p:spPr>
        <p:txBody>
          <a:bodyPr wrap="none" rtlCol="0">
            <a:spAutoFit/>
          </a:bodyPr>
          <a:lstStyle/>
          <a:p>
            <a:r>
              <a:rPr lang="en-US" dirty="0" smtClean="0"/>
              <a:t>Long-Term Risk:</a:t>
            </a:r>
            <a:endParaRPr lang="en-US" dirty="0"/>
          </a:p>
        </p:txBody>
      </p:sp>
      <p:sp>
        <p:nvSpPr>
          <p:cNvPr id="6" name="TextBox 5"/>
          <p:cNvSpPr txBox="1"/>
          <p:nvPr/>
        </p:nvSpPr>
        <p:spPr>
          <a:xfrm>
            <a:off x="2971800" y="6248400"/>
            <a:ext cx="2536722" cy="461665"/>
          </a:xfrm>
          <a:prstGeom prst="rect">
            <a:avLst/>
          </a:prstGeom>
          <a:noFill/>
        </p:spPr>
        <p:txBody>
          <a:bodyPr wrap="none" rtlCol="0">
            <a:spAutoFit/>
          </a:bodyPr>
          <a:lstStyle/>
          <a:p>
            <a:r>
              <a:rPr lang="en-US" dirty="0" smtClean="0"/>
              <a:t>1 </a:t>
            </a:r>
            <a:r>
              <a:rPr lang="en-US" dirty="0" err="1" smtClean="0"/>
              <a:t>Sievert</a:t>
            </a:r>
            <a:r>
              <a:rPr lang="en-US" dirty="0" smtClean="0"/>
              <a:t> = 1 </a:t>
            </a:r>
            <a:r>
              <a:rPr lang="en-US" dirty="0" err="1" smtClean="0"/>
              <a:t>rem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0" y="-381000"/>
            <a:ext cx="7467600" cy="6740306"/>
          </a:xfrm>
          <a:prstGeom prst="rect">
            <a:avLst/>
          </a:prstGeom>
        </p:spPr>
        <p:txBody>
          <a:bodyPr wrap="square">
            <a:spAutoFit/>
          </a:bodyPr>
          <a:lstStyle/>
          <a:p>
            <a:endParaRPr lang="en-US" dirty="0" smtClean="0"/>
          </a:p>
          <a:p>
            <a:endParaRPr lang="en-US" dirty="0" smtClean="0"/>
          </a:p>
          <a:p>
            <a:r>
              <a:rPr lang="en-US" b="1" dirty="0" smtClean="0"/>
              <a:t>Each of these contributes the same increased risk of death (+1 in a million):</a:t>
            </a:r>
          </a:p>
          <a:p>
            <a:endParaRPr lang="en-US" dirty="0" smtClean="0"/>
          </a:p>
          <a:p>
            <a:r>
              <a:rPr lang="en-US" dirty="0" smtClean="0"/>
              <a:t>Smoking 1.4 cigarettes in a lifetime (lung cancer)</a:t>
            </a:r>
          </a:p>
          <a:p>
            <a:endParaRPr lang="en-US" dirty="0" smtClean="0"/>
          </a:p>
          <a:p>
            <a:r>
              <a:rPr lang="en-US" dirty="0" smtClean="0"/>
              <a:t>Eating 40 tablespoons of peanut butter (</a:t>
            </a:r>
            <a:r>
              <a:rPr lang="en-US" dirty="0" err="1" smtClean="0"/>
              <a:t>aflatoxin</a:t>
            </a:r>
            <a:r>
              <a:rPr lang="en-US" dirty="0" smtClean="0"/>
              <a:t>)</a:t>
            </a:r>
          </a:p>
          <a:p>
            <a:endParaRPr lang="en-US" dirty="0" smtClean="0"/>
          </a:p>
          <a:p>
            <a:r>
              <a:rPr lang="en-US" dirty="0" smtClean="0"/>
              <a:t>Spending two days in New York City (air pollution)</a:t>
            </a:r>
          </a:p>
          <a:p>
            <a:endParaRPr lang="en-US" dirty="0" smtClean="0"/>
          </a:p>
          <a:p>
            <a:r>
              <a:rPr lang="en-US" dirty="0" smtClean="0"/>
              <a:t>Driving 40 miles in a car (accident)</a:t>
            </a:r>
          </a:p>
          <a:p>
            <a:endParaRPr lang="en-US" dirty="0" smtClean="0"/>
          </a:p>
          <a:p>
            <a:r>
              <a:rPr lang="en-US" dirty="0" smtClean="0"/>
              <a:t>Flying 2500 miles in a jet (accident)</a:t>
            </a:r>
          </a:p>
          <a:p>
            <a:endParaRPr lang="en-US" dirty="0" smtClean="0"/>
          </a:p>
          <a:p>
            <a:r>
              <a:rPr lang="en-US" dirty="0" smtClean="0"/>
              <a:t>Canoeing for 6 minutes (drowning)</a:t>
            </a:r>
          </a:p>
          <a:p>
            <a:endParaRPr lang="en-US" dirty="0" smtClean="0"/>
          </a:p>
          <a:p>
            <a:r>
              <a:rPr lang="en-US" dirty="0" smtClean="0"/>
              <a:t>Receiving a dose of 10 </a:t>
            </a:r>
            <a:r>
              <a:rPr lang="en-US" dirty="0" err="1" smtClean="0"/>
              <a:t>mrem</a:t>
            </a:r>
            <a:r>
              <a:rPr lang="en-US" dirty="0" smtClean="0"/>
              <a:t> of radiation (cancer)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685800" y="381000"/>
            <a:ext cx="7848600" cy="5632310"/>
          </a:xfrm>
          <a:prstGeom prst="rect">
            <a:avLst/>
          </a:prstGeom>
        </p:spPr>
        <p:txBody>
          <a:bodyPr wrap="square">
            <a:spAutoFit/>
          </a:bodyPr>
          <a:lstStyle/>
          <a:p>
            <a:r>
              <a:rPr lang="en-US" b="1" u="sng" dirty="0" smtClean="0"/>
              <a:t>Substance</a:t>
            </a:r>
            <a:r>
              <a:rPr lang="en-US" dirty="0" smtClean="0"/>
              <a:t> 					</a:t>
            </a:r>
            <a:r>
              <a:rPr lang="en-US" b="1" u="sng" dirty="0" smtClean="0"/>
              <a:t>Half-Life</a:t>
            </a:r>
          </a:p>
          <a:p>
            <a:endParaRPr lang="en-US" dirty="0" smtClean="0"/>
          </a:p>
          <a:p>
            <a:r>
              <a:rPr lang="en-US" dirty="0" smtClean="0"/>
              <a:t>Polonium-215 				0.0018 </a:t>
            </a:r>
            <a:r>
              <a:rPr lang="en-US" dirty="0" err="1" smtClean="0"/>
              <a:t>s</a:t>
            </a:r>
            <a:endParaRPr lang="en-US" dirty="0" smtClean="0"/>
          </a:p>
          <a:p>
            <a:endParaRPr lang="en-US" dirty="0" smtClean="0"/>
          </a:p>
          <a:p>
            <a:r>
              <a:rPr lang="en-US" dirty="0" smtClean="0"/>
              <a:t>Bismuth-212					1 hour</a:t>
            </a:r>
          </a:p>
          <a:p>
            <a:endParaRPr lang="en-US" dirty="0" smtClean="0"/>
          </a:p>
          <a:p>
            <a:r>
              <a:rPr lang="en-US" dirty="0" smtClean="0"/>
              <a:t>Iodine-131					8 days</a:t>
            </a:r>
          </a:p>
          <a:p>
            <a:endParaRPr lang="en-US" dirty="0" smtClean="0"/>
          </a:p>
          <a:p>
            <a:r>
              <a:rPr lang="en-US" dirty="0" smtClean="0"/>
              <a:t>Cesium-137					30 years</a:t>
            </a:r>
          </a:p>
          <a:p>
            <a:endParaRPr lang="en-US" dirty="0" smtClean="0"/>
          </a:p>
          <a:p>
            <a:r>
              <a:rPr lang="en-US" dirty="0" smtClean="0"/>
              <a:t>Plutonium-239				1620 years</a:t>
            </a:r>
          </a:p>
          <a:p>
            <a:endParaRPr lang="en-US" dirty="0" smtClean="0"/>
          </a:p>
          <a:p>
            <a:r>
              <a:rPr lang="en-US" dirty="0" smtClean="0"/>
              <a:t>Uranium-235					710 million yrs</a:t>
            </a:r>
          </a:p>
          <a:p>
            <a:endParaRPr lang="en-US" dirty="0" smtClean="0"/>
          </a:p>
          <a:p>
            <a:r>
              <a:rPr lang="en-US" dirty="0" smtClean="0"/>
              <a:t>Uranium-238					4.5 billion yrs</a:t>
            </a:r>
            <a:endParaRPr lang="en-US" dirty="0"/>
          </a:p>
        </p:txBody>
      </p:sp>
      <p:sp>
        <p:nvSpPr>
          <p:cNvPr id="4" name="Rectangle 3"/>
          <p:cNvSpPr/>
          <p:nvPr/>
        </p:nvSpPr>
        <p:spPr>
          <a:xfrm>
            <a:off x="533400" y="3200400"/>
            <a:ext cx="7467600" cy="685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95400" y="6096000"/>
            <a:ext cx="6274524" cy="461665"/>
          </a:xfrm>
          <a:prstGeom prst="rect">
            <a:avLst/>
          </a:prstGeom>
          <a:noFill/>
        </p:spPr>
        <p:txBody>
          <a:bodyPr wrap="none" rtlCol="0">
            <a:spAutoFit/>
          </a:bodyPr>
          <a:lstStyle/>
          <a:p>
            <a:r>
              <a:rPr lang="en-US" dirty="0" smtClean="0">
                <a:solidFill>
                  <a:srgbClr val="FF0000"/>
                </a:solidFill>
              </a:rPr>
              <a:t>Greatest danger from intermediate half-lives!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nes.gif"/>
          <p:cNvPicPr>
            <a:picLocks noChangeAspect="1"/>
          </p:cNvPicPr>
          <p:nvPr/>
        </p:nvPicPr>
        <p:blipFill>
          <a:blip r:embed="rId2"/>
          <a:stretch>
            <a:fillRect/>
          </a:stretch>
        </p:blipFill>
        <p:spPr>
          <a:xfrm>
            <a:off x="990600" y="1143000"/>
            <a:ext cx="6705600" cy="5499100"/>
          </a:xfrm>
          <a:prstGeom prst="rect">
            <a:avLst/>
          </a:prstGeom>
        </p:spPr>
      </p:pic>
      <p:sp>
        <p:nvSpPr>
          <p:cNvPr id="5" name="TextBox 4"/>
          <p:cNvSpPr txBox="1"/>
          <p:nvPr/>
        </p:nvSpPr>
        <p:spPr>
          <a:xfrm>
            <a:off x="457200" y="228600"/>
            <a:ext cx="8240207" cy="830997"/>
          </a:xfrm>
          <a:prstGeom prst="rect">
            <a:avLst/>
          </a:prstGeom>
          <a:noFill/>
        </p:spPr>
        <p:txBody>
          <a:bodyPr wrap="none" rtlCol="0">
            <a:spAutoFit/>
          </a:bodyPr>
          <a:lstStyle/>
          <a:p>
            <a:r>
              <a:rPr lang="en-US" b="1" dirty="0" smtClean="0"/>
              <a:t>The International Nuclear and Radiological Event Scale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609600"/>
            <a:ext cx="8229600" cy="1569660"/>
          </a:xfrm>
          <a:prstGeom prst="rect">
            <a:avLst/>
          </a:prstGeom>
          <a:noFill/>
        </p:spPr>
        <p:txBody>
          <a:bodyPr wrap="square" rtlCol="0">
            <a:spAutoFit/>
          </a:bodyPr>
          <a:lstStyle/>
          <a:p>
            <a:r>
              <a:rPr lang="en-US" dirty="0" smtClean="0"/>
              <a:t>The highest cesium-137 levels found in soil samples in </a:t>
            </a:r>
            <a:r>
              <a:rPr lang="en-US" i="1" dirty="0" smtClean="0"/>
              <a:t>some</a:t>
            </a:r>
            <a:r>
              <a:rPr lang="en-US" dirty="0" smtClean="0"/>
              <a:t> villages near Chernobyl were 5 million Bq/m</a:t>
            </a:r>
            <a:r>
              <a:rPr lang="en-US" baseline="30000" dirty="0" smtClean="0"/>
              <a:t>2</a:t>
            </a:r>
            <a:r>
              <a:rPr lang="en-US" dirty="0" smtClean="0"/>
              <a:t>.</a:t>
            </a:r>
          </a:p>
          <a:p>
            <a:endParaRPr lang="en-US" dirty="0" smtClean="0"/>
          </a:p>
          <a:p>
            <a:r>
              <a:rPr lang="en-US" dirty="0" smtClean="0"/>
              <a:t>	(1 </a:t>
            </a:r>
            <a:r>
              <a:rPr lang="en-US" dirty="0" err="1" smtClean="0"/>
              <a:t>Bequerel</a:t>
            </a:r>
            <a:r>
              <a:rPr lang="en-US" dirty="0" smtClean="0"/>
              <a:t> = 1 decay/second)</a:t>
            </a:r>
          </a:p>
        </p:txBody>
      </p:sp>
      <p:sp>
        <p:nvSpPr>
          <p:cNvPr id="6" name="TextBox 5"/>
          <p:cNvSpPr txBox="1"/>
          <p:nvPr/>
        </p:nvSpPr>
        <p:spPr>
          <a:xfrm>
            <a:off x="457200" y="5029200"/>
            <a:ext cx="8985979" cy="954107"/>
          </a:xfrm>
          <a:prstGeom prst="rect">
            <a:avLst/>
          </a:prstGeom>
          <a:noFill/>
        </p:spPr>
        <p:txBody>
          <a:bodyPr wrap="none" rtlCol="0">
            <a:spAutoFit/>
          </a:bodyPr>
          <a:lstStyle/>
          <a:p>
            <a:r>
              <a:rPr lang="en-US" sz="2800" dirty="0" smtClean="0"/>
              <a:t>If preliminary information is correct, Fukushima</a:t>
            </a:r>
          </a:p>
          <a:p>
            <a:r>
              <a:rPr lang="en-US" sz="2800" smtClean="0"/>
              <a:t>     could </a:t>
            </a:r>
            <a:r>
              <a:rPr lang="en-US" sz="2800" b="1" dirty="0" smtClean="0"/>
              <a:t>already </a:t>
            </a:r>
            <a:r>
              <a:rPr lang="en-US" sz="2800" dirty="0" smtClean="0"/>
              <a:t>the worst nuclear disaster in history…</a:t>
            </a:r>
            <a:endParaRPr lang="en-US" sz="2800" dirty="0"/>
          </a:p>
        </p:txBody>
      </p:sp>
      <p:sp>
        <p:nvSpPr>
          <p:cNvPr id="7" name="TextBox 6"/>
          <p:cNvSpPr txBox="1"/>
          <p:nvPr/>
        </p:nvSpPr>
        <p:spPr>
          <a:xfrm>
            <a:off x="457200" y="2514600"/>
            <a:ext cx="8309937" cy="1200328"/>
          </a:xfrm>
          <a:prstGeom prst="rect">
            <a:avLst/>
          </a:prstGeom>
          <a:noFill/>
        </p:spPr>
        <p:txBody>
          <a:bodyPr wrap="none" rtlCol="0">
            <a:spAutoFit/>
          </a:bodyPr>
          <a:lstStyle/>
          <a:p>
            <a:r>
              <a:rPr lang="en-US" dirty="0" smtClean="0"/>
              <a:t>March 20: Similar levels of cesium-137 measured in the soil</a:t>
            </a:r>
          </a:p>
          <a:p>
            <a:r>
              <a:rPr lang="en-US" dirty="0" smtClean="0"/>
              <a:t> at a location 40 km northwest from Fukushima plant.</a:t>
            </a:r>
          </a:p>
          <a:p>
            <a:endParaRPr lang="en-US" dirty="0"/>
          </a:p>
        </p:txBody>
      </p:sp>
      <p:sp>
        <p:nvSpPr>
          <p:cNvPr id="8" name="TextBox 7"/>
          <p:cNvSpPr txBox="1"/>
          <p:nvPr/>
        </p:nvSpPr>
        <p:spPr>
          <a:xfrm>
            <a:off x="533400" y="3886200"/>
            <a:ext cx="7366119" cy="1200328"/>
          </a:xfrm>
          <a:prstGeom prst="rect">
            <a:avLst/>
          </a:prstGeom>
          <a:noFill/>
        </p:spPr>
        <p:txBody>
          <a:bodyPr wrap="none" rtlCol="0">
            <a:spAutoFit/>
          </a:bodyPr>
          <a:lstStyle/>
          <a:p>
            <a:r>
              <a:rPr lang="en-US" dirty="0" smtClean="0"/>
              <a:t>April 12: Strontium-90 (half-life: 30 years) found near</a:t>
            </a:r>
          </a:p>
          <a:p>
            <a:r>
              <a:rPr lang="en-US" dirty="0" smtClean="0"/>
              <a:t>Fukushima plant.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Essay</a:t>
            </a:r>
            <a:endParaRPr lang="en-US" dirty="0"/>
          </a:p>
        </p:txBody>
      </p:sp>
      <p:sp>
        <p:nvSpPr>
          <p:cNvPr id="3" name="Content Placeholder 2"/>
          <p:cNvSpPr>
            <a:spLocks noGrp="1"/>
          </p:cNvSpPr>
          <p:nvPr>
            <p:ph idx="1"/>
          </p:nvPr>
        </p:nvSpPr>
        <p:spPr/>
        <p:txBody>
          <a:bodyPr/>
          <a:lstStyle/>
          <a:p>
            <a:pPr>
              <a:buNone/>
            </a:pPr>
            <a:r>
              <a:rPr lang="en-US" dirty="0" smtClean="0"/>
              <a:t>Three options:</a:t>
            </a:r>
          </a:p>
          <a:p>
            <a:pPr marL="514350" indent="-514350">
              <a:buNone/>
            </a:pPr>
            <a:r>
              <a:rPr lang="en-US" dirty="0" smtClean="0"/>
              <a:t>A) There is only a final paper, and no essay portion on the final.</a:t>
            </a:r>
          </a:p>
          <a:p>
            <a:pPr marL="514350" indent="-514350">
              <a:buNone/>
            </a:pPr>
            <a:r>
              <a:rPr lang="en-US" dirty="0" err="1" smtClean="0"/>
              <a:t>B</a:t>
            </a:r>
            <a:r>
              <a:rPr lang="en-US" dirty="0" smtClean="0"/>
              <a:t>) People may choose, but those who turn in a paper will have more time on </a:t>
            </a:r>
            <a:r>
              <a:rPr lang="en-US" dirty="0" err="1" smtClean="0"/>
              <a:t>M/C</a:t>
            </a:r>
            <a:r>
              <a:rPr lang="en-US" dirty="0" smtClean="0"/>
              <a:t> than those who do not.</a:t>
            </a:r>
          </a:p>
          <a:p>
            <a:pPr marL="514350" indent="-514350">
              <a:buNone/>
            </a:pPr>
            <a:r>
              <a:rPr lang="en-US" dirty="0" err="1" smtClean="0"/>
              <a:t>C</a:t>
            </a:r>
            <a:r>
              <a:rPr lang="en-US" dirty="0" smtClean="0"/>
              <a:t>) No final paper, only an essay portion on the exam for everyone.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 y="228600"/>
            <a:ext cx="8991600" cy="4962525"/>
          </a:xfrm>
          <a:prstGeom prst="rect">
            <a:avLst/>
          </a:prstGeom>
          <a:noFill/>
          <a:ln w="9525">
            <a:noFill/>
            <a:miter lim="800000"/>
            <a:headEnd/>
            <a:tailEnd/>
          </a:ln>
        </p:spPr>
        <p:txBody>
          <a:bodyPr>
            <a:prstTxWarp prst="textNoShape">
              <a:avLst/>
            </a:prstTxWarp>
            <a:spAutoFit/>
          </a:bodyPr>
          <a:lstStyle/>
          <a:p>
            <a:pPr>
              <a:tabLst>
                <a:tab pos="628650" algn="l"/>
              </a:tabLst>
            </a:pPr>
            <a:r>
              <a:rPr lang="en-US" sz="2800" u="sng"/>
              <a:t>Rest of today:</a:t>
            </a:r>
          </a:p>
          <a:p>
            <a:pPr>
              <a:tabLst>
                <a:tab pos="628650" algn="l"/>
              </a:tabLst>
            </a:pPr>
            <a:r>
              <a:rPr lang="en-US" sz="2800" b="1"/>
              <a:t>other applications of tunneling in real world</a:t>
            </a:r>
          </a:p>
          <a:p>
            <a:pPr>
              <a:tabLst>
                <a:tab pos="628650" algn="l"/>
              </a:tabLst>
            </a:pPr>
            <a:endParaRPr lang="en-US"/>
          </a:p>
          <a:p>
            <a:pPr>
              <a:tabLst>
                <a:tab pos="628650" algn="l"/>
              </a:tabLst>
            </a:pPr>
            <a:r>
              <a:rPr lang="en-US"/>
              <a:t>Scanning tunneling microscope (STM):</a:t>
            </a:r>
          </a:p>
          <a:p>
            <a:pPr>
              <a:tabLst>
                <a:tab pos="628650" algn="l"/>
              </a:tabLst>
            </a:pPr>
            <a:r>
              <a:rPr lang="en-US"/>
              <a:t>	how QM tunneling lets us map individual atoms on surface</a:t>
            </a:r>
          </a:p>
          <a:p>
            <a:pPr>
              <a:tabLst>
                <a:tab pos="628650" algn="l"/>
              </a:tabLst>
            </a:pPr>
            <a:endParaRPr lang="en-US"/>
          </a:p>
          <a:p>
            <a:pPr>
              <a:tabLst>
                <a:tab pos="628650" algn="l"/>
              </a:tabLst>
            </a:pPr>
            <a:r>
              <a:rPr lang="en-US"/>
              <a:t>Interesting example not time to cover but in notes:</a:t>
            </a:r>
          </a:p>
          <a:p>
            <a:pPr marL="690563" lvl="1" indent="-233363">
              <a:buFontTx/>
              <a:buChar char="•"/>
              <a:tabLst>
                <a:tab pos="628650" algn="l"/>
              </a:tabLst>
            </a:pPr>
            <a:r>
              <a:rPr lang="en-US"/>
              <a:t>Sparks and corona discharge (also known as field emission) electrons popping out of materials when voltage applied.</a:t>
            </a:r>
          </a:p>
          <a:p>
            <a:pPr marL="690563" lvl="1" indent="-233363">
              <a:buFontTx/>
              <a:buChar char="•"/>
              <a:tabLst>
                <a:tab pos="628650" algn="l"/>
              </a:tabLst>
            </a:pPr>
            <a:r>
              <a:rPr lang="en-US"/>
              <a:t>Many places including plasma displays.    </a:t>
            </a:r>
          </a:p>
          <a:p>
            <a:pPr>
              <a:tabLst>
                <a:tab pos="628650" algn="l"/>
              </a:tabLst>
            </a:pPr>
            <a:r>
              <a:rPr lang="en-US"/>
              <a:t> </a:t>
            </a:r>
          </a:p>
          <a:p>
            <a:pPr>
              <a:tabLst>
                <a:tab pos="628650" algn="l"/>
              </a:tabLst>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457200" y="4267200"/>
            <a:ext cx="8229600" cy="2286000"/>
          </a:xfrm>
        </p:spPr>
        <p:txBody>
          <a:bodyPr/>
          <a:lstStyle/>
          <a:p>
            <a:pPr marL="609600" indent="-609600" eaLnBrk="1" hangingPunct="1">
              <a:buFontTx/>
              <a:buAutoNum type="alphaUcPeriod"/>
            </a:pPr>
            <a:r>
              <a:rPr lang="en-US" sz="2000"/>
              <a:t>stop.</a:t>
            </a:r>
          </a:p>
          <a:p>
            <a:pPr marL="609600" indent="-609600" eaLnBrk="1" hangingPunct="1">
              <a:buFontTx/>
              <a:buAutoNum type="alphaUcPeriod"/>
            </a:pPr>
            <a:r>
              <a:rPr lang="en-US" sz="2000"/>
              <a:t>be reflected back.</a:t>
            </a:r>
          </a:p>
          <a:p>
            <a:pPr marL="609600" indent="-609600" eaLnBrk="1" hangingPunct="1">
              <a:buFontTx/>
              <a:buAutoNum type="alphaUcPeriod"/>
            </a:pPr>
            <a:r>
              <a:rPr lang="en-US" sz="2000"/>
              <a:t>exit the wire and keep moving to the right.</a:t>
            </a:r>
          </a:p>
          <a:p>
            <a:pPr marL="609600" indent="-609600" eaLnBrk="1" hangingPunct="1">
              <a:buFontTx/>
              <a:buAutoNum type="alphaUcPeriod"/>
            </a:pPr>
            <a:r>
              <a:rPr lang="en-US" sz="2000"/>
              <a:t>either be reflected or transmitted with some probability.</a:t>
            </a:r>
          </a:p>
          <a:p>
            <a:pPr marL="609600" indent="-609600" eaLnBrk="1" hangingPunct="1">
              <a:buFontTx/>
              <a:buAutoNum type="alphaUcPeriod"/>
            </a:pPr>
            <a:r>
              <a:rPr lang="en-US" sz="2000"/>
              <a:t>dance around and sing, “I love quantum mechanics!”</a:t>
            </a:r>
          </a:p>
        </p:txBody>
      </p:sp>
      <p:sp>
        <p:nvSpPr>
          <p:cNvPr id="166915" name="Text Box 3"/>
          <p:cNvSpPr txBox="1">
            <a:spLocks noChangeArrowheads="1"/>
          </p:cNvSpPr>
          <p:nvPr/>
        </p:nvSpPr>
        <p:spPr bwMode="auto">
          <a:xfrm>
            <a:off x="477838" y="3149600"/>
            <a:ext cx="7924800" cy="1077913"/>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t>If the total energy </a:t>
            </a:r>
            <a:r>
              <a:rPr lang="en-US" i="1"/>
              <a:t>E</a:t>
            </a:r>
            <a:r>
              <a:rPr lang="en-US"/>
              <a:t> of the electron is LESS than the work function of the metal, </a:t>
            </a:r>
            <a:r>
              <a:rPr lang="en-US" i="1"/>
              <a:t>V</a:t>
            </a:r>
            <a:r>
              <a:rPr lang="en-US" baseline="-25000"/>
              <a:t>0</a:t>
            </a:r>
            <a:r>
              <a:rPr lang="en-US"/>
              <a:t>, when the electron reaches the end of the wire, it will…</a:t>
            </a:r>
          </a:p>
        </p:txBody>
      </p:sp>
      <p:grpSp>
        <p:nvGrpSpPr>
          <p:cNvPr id="47108" name="Group 4"/>
          <p:cNvGrpSpPr>
            <a:grpSpLocks/>
          </p:cNvGrpSpPr>
          <p:nvPr/>
        </p:nvGrpSpPr>
        <p:grpSpPr bwMode="auto">
          <a:xfrm>
            <a:off x="1371600" y="0"/>
            <a:ext cx="5710238" cy="2286000"/>
            <a:chOff x="864" y="0"/>
            <a:chExt cx="3597" cy="1440"/>
          </a:xfrm>
        </p:grpSpPr>
        <p:pic>
          <p:nvPicPr>
            <p:cNvPr id="47113" name="Picture 5"/>
            <p:cNvPicPr>
              <a:picLocks noChangeAspect="1" noChangeArrowheads="1"/>
            </p:cNvPicPr>
            <p:nvPr/>
          </p:nvPicPr>
          <p:blipFill>
            <a:blip r:embed="rId3"/>
            <a:srcRect/>
            <a:stretch>
              <a:fillRect/>
            </a:stretch>
          </p:blipFill>
          <p:spPr bwMode="auto">
            <a:xfrm>
              <a:off x="960" y="0"/>
              <a:ext cx="3501" cy="1440"/>
            </a:xfrm>
            <a:prstGeom prst="rect">
              <a:avLst/>
            </a:prstGeom>
            <a:noFill/>
            <a:ln w="9525">
              <a:noFill/>
              <a:miter lim="800000"/>
              <a:headEnd/>
              <a:tailEnd/>
            </a:ln>
          </p:spPr>
        </p:pic>
        <p:sp>
          <p:nvSpPr>
            <p:cNvPr id="47114" name="Rectangle 6"/>
            <p:cNvSpPr>
              <a:spLocks noChangeArrowheads="1"/>
            </p:cNvSpPr>
            <p:nvPr/>
          </p:nvSpPr>
          <p:spPr bwMode="auto">
            <a:xfrm>
              <a:off x="864" y="0"/>
              <a:ext cx="384"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47109" name="Rectangle 7"/>
          <p:cNvSpPr>
            <a:spLocks noChangeArrowheads="1"/>
          </p:cNvSpPr>
          <p:nvPr/>
        </p:nvSpPr>
        <p:spPr bwMode="auto">
          <a:xfrm>
            <a:off x="390525" y="2373313"/>
            <a:ext cx="3986213" cy="400050"/>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n-US"/>
          </a:p>
        </p:txBody>
      </p:sp>
      <p:sp>
        <p:nvSpPr>
          <p:cNvPr id="47110" name="Oval 8"/>
          <p:cNvSpPr>
            <a:spLocks noChangeArrowheads="1"/>
          </p:cNvSpPr>
          <p:nvPr/>
        </p:nvSpPr>
        <p:spPr bwMode="auto">
          <a:xfrm>
            <a:off x="2403475" y="2486025"/>
            <a:ext cx="134938" cy="1444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7111" name="Line 9"/>
          <p:cNvSpPr>
            <a:spLocks noChangeShapeType="1"/>
          </p:cNvSpPr>
          <p:nvPr/>
        </p:nvSpPr>
        <p:spPr bwMode="auto">
          <a:xfrm>
            <a:off x="2589213" y="2559050"/>
            <a:ext cx="46196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12" name="Text Box 10"/>
          <p:cNvSpPr txBox="1">
            <a:spLocks noChangeArrowheads="1"/>
          </p:cNvSpPr>
          <p:nvPr/>
        </p:nvSpPr>
        <p:spPr bwMode="auto">
          <a:xfrm>
            <a:off x="0" y="6350"/>
            <a:ext cx="3624263" cy="1368425"/>
          </a:xfrm>
          <a:prstGeom prst="rect">
            <a:avLst/>
          </a:prstGeom>
          <a:noFill/>
          <a:ln w="9525">
            <a:noFill/>
            <a:miter lim="800000"/>
            <a:headEnd/>
            <a:tailEnd/>
          </a:ln>
        </p:spPr>
        <p:txBody>
          <a:bodyPr wrap="none">
            <a:prstTxWarp prst="textNoShape">
              <a:avLst/>
            </a:prstTxWarp>
            <a:spAutoFit/>
          </a:bodyPr>
          <a:lstStyle/>
          <a:p>
            <a:r>
              <a:rPr lang="en-US">
                <a:solidFill>
                  <a:srgbClr val="0066FF"/>
                </a:solidFill>
                <a:latin typeface="Comic Sans MS" charset="0"/>
              </a:rPr>
              <a:t>warm up on what</a:t>
            </a:r>
          </a:p>
          <a:p>
            <a:r>
              <a:rPr lang="en-US">
                <a:solidFill>
                  <a:srgbClr val="0066FF"/>
                </a:solidFill>
                <a:latin typeface="Comic Sans MS" charset="0"/>
              </a:rPr>
              <a:t>electron does at barrier</a:t>
            </a:r>
          </a:p>
          <a:p>
            <a:r>
              <a:rPr lang="en-US">
                <a:solidFill>
                  <a:srgbClr val="0066FF"/>
                </a:solidFill>
                <a:latin typeface="Comic Sans MS" charset="0"/>
              </a:rPr>
              <a:t>then apply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691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69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69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69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6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autoUpdateAnimBg="0"/>
      <p:bldP spid="166915"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457200" y="4495800"/>
            <a:ext cx="8229600" cy="2286000"/>
          </a:xfrm>
        </p:spPr>
        <p:txBody>
          <a:bodyPr/>
          <a:lstStyle/>
          <a:p>
            <a:pPr marL="609600" indent="-609600" eaLnBrk="1" hangingPunct="1">
              <a:buFontTx/>
              <a:buAutoNum type="alphaUcPeriod"/>
            </a:pPr>
            <a:r>
              <a:rPr lang="en-US" sz="2000"/>
              <a:t>stop.</a:t>
            </a:r>
          </a:p>
          <a:p>
            <a:pPr marL="609600" indent="-609600" eaLnBrk="1" hangingPunct="1">
              <a:buFontTx/>
              <a:buAutoNum type="alphaUcPeriod"/>
            </a:pPr>
            <a:r>
              <a:rPr lang="en-US" sz="2000"/>
              <a:t>be reflected back.</a:t>
            </a:r>
          </a:p>
          <a:p>
            <a:pPr marL="609600" indent="-609600" eaLnBrk="1" hangingPunct="1">
              <a:buFontTx/>
              <a:buAutoNum type="alphaUcPeriod"/>
            </a:pPr>
            <a:r>
              <a:rPr lang="en-US" sz="2000"/>
              <a:t>exit the wire and keep moving to the right.</a:t>
            </a:r>
          </a:p>
          <a:p>
            <a:pPr marL="609600" indent="-609600" eaLnBrk="1" hangingPunct="1">
              <a:buFontTx/>
              <a:buAutoNum type="alphaUcPeriod"/>
            </a:pPr>
            <a:r>
              <a:rPr lang="en-US" sz="2000"/>
              <a:t>either be reflected or transmitted with some probability.</a:t>
            </a:r>
          </a:p>
          <a:p>
            <a:pPr marL="609600" indent="-609600" eaLnBrk="1" hangingPunct="1">
              <a:buFontTx/>
              <a:buAutoNum type="alphaUcPeriod"/>
            </a:pPr>
            <a:r>
              <a:rPr lang="en-US" sz="2000"/>
              <a:t>dance around and sing, “I love quantum mechanics!”</a:t>
            </a:r>
          </a:p>
        </p:txBody>
      </p:sp>
      <p:sp>
        <p:nvSpPr>
          <p:cNvPr id="49155" name="Text Box 3"/>
          <p:cNvSpPr txBox="1">
            <a:spLocks noChangeArrowheads="1"/>
          </p:cNvSpPr>
          <p:nvPr/>
        </p:nvSpPr>
        <p:spPr bwMode="auto">
          <a:xfrm>
            <a:off x="457200" y="2286000"/>
            <a:ext cx="7924800" cy="1077913"/>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t>If the total energy </a:t>
            </a:r>
            <a:r>
              <a:rPr lang="en-US" i="1"/>
              <a:t>E</a:t>
            </a:r>
            <a:r>
              <a:rPr lang="en-US"/>
              <a:t> of the electron is LESS than the work function of the metal, </a:t>
            </a:r>
            <a:r>
              <a:rPr lang="en-US" i="1"/>
              <a:t>V</a:t>
            </a:r>
            <a:r>
              <a:rPr lang="en-US" baseline="-25000"/>
              <a:t>0</a:t>
            </a:r>
            <a:r>
              <a:rPr lang="en-US"/>
              <a:t>, when the electron reaches the end of the wire, it will…</a:t>
            </a:r>
          </a:p>
        </p:txBody>
      </p:sp>
      <p:grpSp>
        <p:nvGrpSpPr>
          <p:cNvPr id="49156" name="Group 4"/>
          <p:cNvGrpSpPr>
            <a:grpSpLocks/>
          </p:cNvGrpSpPr>
          <p:nvPr/>
        </p:nvGrpSpPr>
        <p:grpSpPr bwMode="auto">
          <a:xfrm>
            <a:off x="1371600" y="0"/>
            <a:ext cx="5710238" cy="2286000"/>
            <a:chOff x="864" y="0"/>
            <a:chExt cx="3597" cy="1440"/>
          </a:xfrm>
        </p:grpSpPr>
        <p:pic>
          <p:nvPicPr>
            <p:cNvPr id="49159" name="Picture 5"/>
            <p:cNvPicPr>
              <a:picLocks noChangeAspect="1" noChangeArrowheads="1"/>
            </p:cNvPicPr>
            <p:nvPr/>
          </p:nvPicPr>
          <p:blipFill>
            <a:blip r:embed="rId3"/>
            <a:srcRect/>
            <a:stretch>
              <a:fillRect/>
            </a:stretch>
          </p:blipFill>
          <p:spPr bwMode="auto">
            <a:xfrm>
              <a:off x="960" y="0"/>
              <a:ext cx="3501" cy="1440"/>
            </a:xfrm>
            <a:prstGeom prst="rect">
              <a:avLst/>
            </a:prstGeom>
            <a:noFill/>
            <a:ln w="9525">
              <a:noFill/>
              <a:miter lim="800000"/>
              <a:headEnd/>
              <a:tailEnd/>
            </a:ln>
          </p:spPr>
        </p:pic>
        <p:sp>
          <p:nvSpPr>
            <p:cNvPr id="49160" name="Rectangle 6"/>
            <p:cNvSpPr>
              <a:spLocks noChangeArrowheads="1"/>
            </p:cNvSpPr>
            <p:nvPr/>
          </p:nvSpPr>
          <p:spPr bwMode="auto">
            <a:xfrm>
              <a:off x="864" y="0"/>
              <a:ext cx="384"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49157" name="Text Box 7"/>
          <p:cNvSpPr txBox="1">
            <a:spLocks noChangeArrowheads="1"/>
          </p:cNvSpPr>
          <p:nvPr/>
        </p:nvSpPr>
        <p:spPr bwMode="auto">
          <a:xfrm>
            <a:off x="3733800" y="3267075"/>
            <a:ext cx="5410200" cy="1790700"/>
          </a:xfrm>
          <a:prstGeom prst="rect">
            <a:avLst/>
          </a:prstGeom>
          <a:noFill/>
          <a:ln w="9525">
            <a:noFill/>
            <a:miter lim="800000"/>
            <a:headEnd/>
            <a:tailEnd/>
          </a:ln>
        </p:spPr>
        <p:txBody>
          <a:bodyPr>
            <a:prstTxWarp prst="textNoShape">
              <a:avLst/>
            </a:prstTxWarp>
            <a:spAutoFit/>
          </a:bodyPr>
          <a:lstStyle/>
          <a:p>
            <a:pPr>
              <a:lnSpc>
                <a:spcPct val="80000"/>
              </a:lnSpc>
              <a:spcBef>
                <a:spcPct val="50000"/>
              </a:spcBef>
            </a:pPr>
            <a:r>
              <a:rPr lang="en-US">
                <a:solidFill>
                  <a:srgbClr val="FF0000"/>
                </a:solidFill>
                <a:latin typeface="Comic Sans MS" charset="0"/>
              </a:rPr>
              <a:t>Quantum physics is not so weird that electron can keep going forever in region where V&gt;E.  Remember that </a:t>
            </a:r>
            <a:r>
              <a:rPr lang="el-GR">
                <a:solidFill>
                  <a:srgbClr val="FF0000"/>
                </a:solidFill>
                <a:latin typeface="Lucida Grande" charset="0"/>
              </a:rPr>
              <a:t>ψ</a:t>
            </a:r>
            <a:r>
              <a:rPr lang="en-US">
                <a:solidFill>
                  <a:srgbClr val="FF0000"/>
                </a:solidFill>
                <a:latin typeface="Comic Sans MS" charset="0"/>
              </a:rPr>
              <a:t> decays exponentially in this region!</a:t>
            </a:r>
          </a:p>
        </p:txBody>
      </p:sp>
      <p:sp>
        <p:nvSpPr>
          <p:cNvPr id="168968" name="Rectangle 8"/>
          <p:cNvSpPr>
            <a:spLocks noChangeArrowheads="1"/>
          </p:cNvSpPr>
          <p:nvPr/>
        </p:nvSpPr>
        <p:spPr bwMode="auto">
          <a:xfrm>
            <a:off x="381000" y="4876800"/>
            <a:ext cx="3276600" cy="4572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68962">
                                            <p:txEl>
                                              <p:pRg st="1" end="1"/>
                                            </p:txEl>
                                          </p:spTgt>
                                        </p:tgtEl>
                                        <p:attrNameLst>
                                          <p:attrName>style.color</p:attrName>
                                        </p:attrNameLst>
                                      </p:cBhvr>
                                      <p:to>
                                        <a:srgbClr val="FF0000"/>
                                      </p:to>
                                    </p:animClr>
                                  </p:childTnLst>
                                </p:cTn>
                              </p:par>
                              <p:par>
                                <p:cTn id="7" presetID="1" presetClass="entr" presetSubtype="0" fill="hold" grpId="0" nodeType="withEffect">
                                  <p:stCondLst>
                                    <p:cond delay="0"/>
                                  </p:stCondLst>
                                  <p:childTnLst>
                                    <p:set>
                                      <p:cBhvr>
                                        <p:cTn id="8" dur="1" fill="hold">
                                          <p:stCondLst>
                                            <p:cond delay="0"/>
                                          </p:stCondLst>
                                        </p:cTn>
                                        <p:tgtEl>
                                          <p:spTgt spid="168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4288"/>
            <a:ext cx="8553450" cy="1143001"/>
          </a:xfrm>
        </p:spPr>
        <p:txBody>
          <a:bodyPr/>
          <a:lstStyle/>
          <a:p>
            <a:pPr eaLnBrk="1" hangingPunct="1"/>
            <a:r>
              <a:rPr lang="en-US" sz="2800"/>
              <a:t>Once you have amplitudes,can draw wave function:</a:t>
            </a:r>
          </a:p>
        </p:txBody>
      </p:sp>
      <p:pic>
        <p:nvPicPr>
          <p:cNvPr id="51203" name="Picture 3"/>
          <p:cNvPicPr>
            <a:picLocks noChangeAspect="1" noChangeArrowheads="1"/>
          </p:cNvPicPr>
          <p:nvPr/>
        </p:nvPicPr>
        <p:blipFill>
          <a:blip r:embed="rId3"/>
          <a:srcRect/>
          <a:stretch>
            <a:fillRect/>
          </a:stretch>
        </p:blipFill>
        <p:spPr bwMode="auto">
          <a:xfrm>
            <a:off x="1066800" y="901700"/>
            <a:ext cx="5886450" cy="5410200"/>
          </a:xfrm>
          <a:prstGeom prst="rect">
            <a:avLst/>
          </a:prstGeom>
          <a:noFill/>
          <a:ln w="9525">
            <a:noFill/>
            <a:miter lim="800000"/>
            <a:headEnd/>
            <a:tailEnd/>
          </a:ln>
        </p:spPr>
      </p:pic>
      <p:sp>
        <p:nvSpPr>
          <p:cNvPr id="51204" name="Rectangle 4"/>
          <p:cNvSpPr>
            <a:spLocks noChangeArrowheads="1"/>
          </p:cNvSpPr>
          <p:nvPr/>
        </p:nvSpPr>
        <p:spPr bwMode="auto">
          <a:xfrm>
            <a:off x="925513" y="1038225"/>
            <a:ext cx="963612" cy="782638"/>
          </a:xfrm>
          <a:prstGeom prst="rect">
            <a:avLst/>
          </a:prstGeom>
          <a:solidFill>
            <a:schemeClr val="bg1"/>
          </a:solidFill>
          <a:ln w="25400">
            <a:noFill/>
            <a:miter lim="800000"/>
            <a:headEnd/>
            <a:tailEnd type="none" w="lg" len="lg"/>
          </a:ln>
        </p:spPr>
        <p:txBody>
          <a:bodyPr wrap="none" anchor="ctr">
            <a:prstTxWarp prst="textNoShape">
              <a:avLst/>
            </a:prstTxWarp>
          </a:bodyPr>
          <a:lstStyle/>
          <a:p>
            <a:endParaRPr lang="en-US"/>
          </a:p>
        </p:txBody>
      </p:sp>
      <p:sp>
        <p:nvSpPr>
          <p:cNvPr id="51205" name="Rectangle 5"/>
          <p:cNvSpPr>
            <a:spLocks noChangeArrowheads="1"/>
          </p:cNvSpPr>
          <p:nvPr/>
        </p:nvSpPr>
        <p:spPr bwMode="auto">
          <a:xfrm>
            <a:off x="665163" y="3362325"/>
            <a:ext cx="963612" cy="782638"/>
          </a:xfrm>
          <a:prstGeom prst="rect">
            <a:avLst/>
          </a:prstGeom>
          <a:solidFill>
            <a:schemeClr val="bg1"/>
          </a:solidFill>
          <a:ln w="25400">
            <a:noFill/>
            <a:miter lim="800000"/>
            <a:headEnd/>
            <a:tailEnd type="none" w="lg" len="lg"/>
          </a:ln>
        </p:spPr>
        <p:txBody>
          <a:bodyPr wrap="none" anchor="ctr">
            <a:prstTxWarp prst="textNoShape">
              <a:avLst/>
            </a:prstTxWarp>
          </a:bodyPr>
          <a:lstStyle/>
          <a:p>
            <a:endParaRPr lang="en-US"/>
          </a:p>
        </p:txBody>
      </p:sp>
      <p:sp>
        <p:nvSpPr>
          <p:cNvPr id="51206" name="Text Box 6"/>
          <p:cNvSpPr txBox="1">
            <a:spLocks noChangeArrowheads="1"/>
          </p:cNvSpPr>
          <p:nvPr/>
        </p:nvSpPr>
        <p:spPr bwMode="auto">
          <a:xfrm>
            <a:off x="2706688" y="3467100"/>
            <a:ext cx="1662112" cy="396875"/>
          </a:xfrm>
          <a:prstGeom prst="rect">
            <a:avLst/>
          </a:prstGeom>
          <a:noFill/>
          <a:ln w="25400">
            <a:noFill/>
            <a:miter lim="800000"/>
            <a:headEnd/>
            <a:tailEnd type="none" w="lg" len="lg"/>
          </a:ln>
        </p:spPr>
        <p:txBody>
          <a:bodyPr>
            <a:prstTxWarp prst="textNoShape">
              <a:avLst/>
            </a:prstTxWarp>
            <a:spAutoFit/>
          </a:bodyPr>
          <a:lstStyle/>
          <a:p>
            <a:pPr>
              <a:spcBef>
                <a:spcPct val="50000"/>
              </a:spcBef>
            </a:pPr>
            <a:r>
              <a:rPr lang="en-US" sz="2000"/>
              <a:t>Real(        )</a:t>
            </a:r>
          </a:p>
        </p:txBody>
      </p:sp>
      <p:sp>
        <p:nvSpPr>
          <p:cNvPr id="51207" name="Text Box 7"/>
          <p:cNvSpPr txBox="1">
            <a:spLocks noChangeArrowheads="1"/>
          </p:cNvSpPr>
          <p:nvPr/>
        </p:nvSpPr>
        <p:spPr bwMode="auto">
          <a:xfrm>
            <a:off x="4252913" y="3735388"/>
            <a:ext cx="4535487" cy="1235075"/>
          </a:xfrm>
          <a:prstGeom prst="rect">
            <a:avLst/>
          </a:prstGeom>
          <a:noFill/>
          <a:ln w="25400">
            <a:noFill/>
            <a:miter lim="800000"/>
            <a:headEnd/>
            <a:tailEnd/>
          </a:ln>
        </p:spPr>
        <p:txBody>
          <a:bodyPr>
            <a:prstTxWarp prst="textNoShape">
              <a:avLst/>
            </a:prstTxWarp>
            <a:spAutoFit/>
          </a:bodyPr>
          <a:lstStyle/>
          <a:p>
            <a:pPr>
              <a:spcBef>
                <a:spcPct val="50000"/>
              </a:spcBef>
            </a:pPr>
            <a:r>
              <a:rPr lang="en-US" i="1">
                <a:solidFill>
                  <a:schemeClr val="accent2"/>
                </a:solidFill>
                <a:latin typeface="Arial Unicode MS" charset="0"/>
              </a:rPr>
              <a:t>Electron penetrates into barrier, but reflected eventually.</a:t>
            </a:r>
          </a:p>
        </p:txBody>
      </p:sp>
      <p:sp>
        <p:nvSpPr>
          <p:cNvPr id="51208" name="Text Box 8"/>
          <p:cNvSpPr txBox="1">
            <a:spLocks noChangeArrowheads="1"/>
          </p:cNvSpPr>
          <p:nvPr/>
        </p:nvSpPr>
        <p:spPr bwMode="auto">
          <a:xfrm>
            <a:off x="4565650" y="5535613"/>
            <a:ext cx="4424363" cy="1187450"/>
          </a:xfrm>
          <a:prstGeom prst="rect">
            <a:avLst/>
          </a:prstGeom>
          <a:noFill/>
          <a:ln w="9525">
            <a:noFill/>
            <a:miter lim="800000"/>
            <a:headEnd/>
            <a:tailEnd/>
          </a:ln>
        </p:spPr>
        <p:txBody>
          <a:bodyPr>
            <a:prstTxWarp prst="textNoShape">
              <a:avLst/>
            </a:prstTxWarp>
            <a:spAutoFit/>
          </a:bodyPr>
          <a:lstStyle/>
          <a:p>
            <a:r>
              <a:rPr lang="en-US"/>
              <a:t>“transmitted” means continues </a:t>
            </a:r>
          </a:p>
          <a:p>
            <a:r>
              <a:rPr lang="en-US"/>
              <a:t>off to right forever. Wave function not go down to zero.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1273175" y="1366838"/>
            <a:ext cx="5468938" cy="4043362"/>
          </a:xfrm>
          <a:prstGeom prst="rect">
            <a:avLst/>
          </a:prstGeom>
          <a:noFill/>
          <a:ln w="9525">
            <a:noFill/>
            <a:miter lim="800000"/>
            <a:headEnd/>
            <a:tailEnd/>
          </a:ln>
        </p:spPr>
      </p:pic>
      <p:sp>
        <p:nvSpPr>
          <p:cNvPr id="61443" name="Rectangle 3"/>
          <p:cNvSpPr>
            <a:spLocks noChangeArrowheads="1"/>
          </p:cNvSpPr>
          <p:nvPr/>
        </p:nvSpPr>
        <p:spPr bwMode="auto">
          <a:xfrm>
            <a:off x="1143000" y="1371600"/>
            <a:ext cx="847725" cy="582612"/>
          </a:xfrm>
          <a:prstGeom prst="rect">
            <a:avLst/>
          </a:prstGeom>
          <a:solidFill>
            <a:schemeClr val="bg1"/>
          </a:solidFill>
          <a:ln w="25400">
            <a:noFill/>
            <a:miter lim="800000"/>
            <a:headEnd/>
            <a:tailEnd type="none" w="lg" len="lg"/>
          </a:ln>
        </p:spPr>
        <p:txBody>
          <a:bodyPr wrap="none" anchor="ctr">
            <a:prstTxWarp prst="textNoShape">
              <a:avLst/>
            </a:prstTxWarp>
          </a:bodyPr>
          <a:lstStyle/>
          <a:p>
            <a:endParaRPr lang="en-US"/>
          </a:p>
        </p:txBody>
      </p:sp>
      <p:sp>
        <p:nvSpPr>
          <p:cNvPr id="61444" name="Rectangle 4"/>
          <p:cNvSpPr>
            <a:spLocks noChangeArrowheads="1"/>
          </p:cNvSpPr>
          <p:nvPr/>
        </p:nvSpPr>
        <p:spPr bwMode="auto">
          <a:xfrm>
            <a:off x="1203325" y="3184525"/>
            <a:ext cx="847725" cy="582613"/>
          </a:xfrm>
          <a:prstGeom prst="rect">
            <a:avLst/>
          </a:prstGeom>
          <a:solidFill>
            <a:schemeClr val="bg1"/>
          </a:solidFill>
          <a:ln w="25400">
            <a:noFill/>
            <a:miter lim="800000"/>
            <a:headEnd/>
            <a:tailEnd type="none" w="lg" len="lg"/>
          </a:ln>
        </p:spPr>
        <p:txBody>
          <a:bodyPr wrap="none" anchor="ctr">
            <a:prstTxWarp prst="textNoShape">
              <a:avLst/>
            </a:prstTxWarp>
          </a:bodyPr>
          <a:lstStyle/>
          <a:p>
            <a:endParaRPr lang="en-US"/>
          </a:p>
        </p:txBody>
      </p:sp>
      <p:sp>
        <p:nvSpPr>
          <p:cNvPr id="61445" name="Text Box 5"/>
          <p:cNvSpPr txBox="1">
            <a:spLocks noChangeArrowheads="1"/>
          </p:cNvSpPr>
          <p:nvPr/>
        </p:nvSpPr>
        <p:spPr bwMode="auto">
          <a:xfrm>
            <a:off x="2462213" y="3400425"/>
            <a:ext cx="1462087" cy="396875"/>
          </a:xfrm>
          <a:prstGeom prst="rect">
            <a:avLst/>
          </a:prstGeom>
          <a:noFill/>
          <a:ln w="25400">
            <a:noFill/>
            <a:miter lim="800000"/>
            <a:headEnd/>
            <a:tailEnd type="none" w="lg" len="lg"/>
          </a:ln>
        </p:spPr>
        <p:txBody>
          <a:bodyPr>
            <a:prstTxWarp prst="textNoShape">
              <a:avLst/>
            </a:prstTxWarp>
            <a:spAutoFit/>
          </a:bodyPr>
          <a:lstStyle/>
          <a:p>
            <a:pPr>
              <a:spcBef>
                <a:spcPct val="50000"/>
              </a:spcBef>
            </a:pPr>
            <a:r>
              <a:rPr lang="en-US" sz="2000"/>
              <a:t>Real(        )</a:t>
            </a:r>
          </a:p>
        </p:txBody>
      </p:sp>
      <p:sp>
        <p:nvSpPr>
          <p:cNvPr id="61446" name="AutoShape 6"/>
          <p:cNvSpPr>
            <a:spLocks noChangeArrowheads="1"/>
          </p:cNvSpPr>
          <p:nvPr/>
        </p:nvSpPr>
        <p:spPr bwMode="auto">
          <a:xfrm rot="5400000">
            <a:off x="5430044" y="2677319"/>
            <a:ext cx="1217613" cy="1533525"/>
          </a:xfrm>
          <a:prstGeom prst="rightArrow">
            <a:avLst>
              <a:gd name="adj1" fmla="val 50000"/>
              <a:gd name="adj2" fmla="val 25000"/>
            </a:avLst>
          </a:prstGeom>
          <a:noFill/>
          <a:ln w="9525">
            <a:solidFill>
              <a:srgbClr val="FF5050"/>
            </a:solidFill>
            <a:miter lim="800000"/>
            <a:headEnd/>
            <a:tailEnd/>
          </a:ln>
        </p:spPr>
        <p:txBody>
          <a:bodyPr wrap="none" anchor="ctr">
            <a:prstTxWarp prst="textNoShape">
              <a:avLst/>
            </a:prstTxWarp>
          </a:bodyPr>
          <a:lstStyle/>
          <a:p>
            <a:endParaRPr lang="en-US"/>
          </a:p>
        </p:txBody>
      </p:sp>
      <p:sp>
        <p:nvSpPr>
          <p:cNvPr id="61447" name="Text Box 7"/>
          <p:cNvSpPr txBox="1">
            <a:spLocks noChangeArrowheads="1"/>
          </p:cNvSpPr>
          <p:nvPr/>
        </p:nvSpPr>
        <p:spPr bwMode="auto">
          <a:xfrm>
            <a:off x="6403975" y="3783013"/>
            <a:ext cx="938213" cy="457200"/>
          </a:xfrm>
          <a:prstGeom prst="rect">
            <a:avLst/>
          </a:prstGeom>
          <a:noFill/>
          <a:ln w="9525">
            <a:noFill/>
            <a:miter lim="800000"/>
            <a:headEnd/>
            <a:tailEnd/>
          </a:ln>
        </p:spPr>
        <p:txBody>
          <a:bodyPr wrap="none">
            <a:prstTxWarp prst="textNoShape">
              <a:avLst/>
            </a:prstTxWarp>
            <a:spAutoFit/>
          </a:bodyPr>
          <a:lstStyle/>
          <a:p>
            <a:r>
              <a:rPr lang="en-US"/>
              <a:t>E&gt;P, </a:t>
            </a:r>
          </a:p>
        </p:txBody>
      </p:sp>
      <p:sp>
        <p:nvSpPr>
          <p:cNvPr id="61448" name="Text Box 8"/>
          <p:cNvSpPr txBox="1">
            <a:spLocks noChangeArrowheads="1"/>
          </p:cNvSpPr>
          <p:nvPr/>
        </p:nvSpPr>
        <p:spPr bwMode="auto">
          <a:xfrm>
            <a:off x="6765925" y="4083050"/>
            <a:ext cx="2357586" cy="1200328"/>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FF3300"/>
                </a:solidFill>
                <a:sym typeface="Symbol" charset="2"/>
              </a:rPr>
              <a:t>Ψ(</a:t>
            </a:r>
            <a:r>
              <a:rPr lang="en-US" dirty="0" err="1">
                <a:solidFill>
                  <a:srgbClr val="FF3300"/>
                </a:solidFill>
                <a:sym typeface="Symbol" charset="2"/>
              </a:rPr>
              <a:t>x</a:t>
            </a:r>
            <a:r>
              <a:rPr lang="en-US" dirty="0">
                <a:solidFill>
                  <a:srgbClr val="FF3300"/>
                </a:solidFill>
                <a:sym typeface="Symbol" charset="2"/>
              </a:rPr>
              <a:t>) can live!</a:t>
            </a:r>
          </a:p>
          <a:p>
            <a:r>
              <a:rPr lang="en-US" dirty="0">
                <a:solidFill>
                  <a:srgbClr val="FF3300"/>
                </a:solidFill>
                <a:sym typeface="Symbol" charset="2"/>
              </a:rPr>
              <a:t>electron </a:t>
            </a:r>
            <a:r>
              <a:rPr lang="en-US" dirty="0" smtClean="0">
                <a:solidFill>
                  <a:srgbClr val="FF3300"/>
                </a:solidFill>
                <a:sym typeface="Symbol" charset="2"/>
              </a:rPr>
              <a:t>tunnels</a:t>
            </a:r>
          </a:p>
          <a:p>
            <a:r>
              <a:rPr lang="en-US" dirty="0">
                <a:solidFill>
                  <a:srgbClr val="FF3300"/>
                </a:solidFill>
                <a:sym typeface="Symbol" charset="2"/>
              </a:rPr>
              <a:t>out of region I</a:t>
            </a:r>
          </a:p>
        </p:txBody>
      </p:sp>
      <p:sp>
        <p:nvSpPr>
          <p:cNvPr id="61449" name="Rectangle 9"/>
          <p:cNvSpPr>
            <a:spLocks noChangeArrowheads="1"/>
          </p:cNvSpPr>
          <p:nvPr/>
        </p:nvSpPr>
        <p:spPr bwMode="auto">
          <a:xfrm>
            <a:off x="0" y="6076950"/>
            <a:ext cx="3924300" cy="628650"/>
          </a:xfrm>
          <a:prstGeom prst="rect">
            <a:avLst/>
          </a:prstGeom>
          <a:solidFill>
            <a:srgbClr val="CC6600"/>
          </a:solidFill>
          <a:ln w="9525">
            <a:solidFill>
              <a:schemeClr val="tx1"/>
            </a:solidFill>
            <a:miter lim="800000"/>
            <a:headEnd/>
            <a:tailEnd/>
          </a:ln>
        </p:spPr>
        <p:txBody>
          <a:bodyPr wrap="none" anchor="ctr">
            <a:prstTxWarp prst="textNoShape">
              <a:avLst/>
            </a:prstTxWarp>
          </a:bodyPr>
          <a:lstStyle/>
          <a:p>
            <a:endParaRPr lang="en-US"/>
          </a:p>
        </p:txBody>
      </p:sp>
      <p:sp>
        <p:nvSpPr>
          <p:cNvPr id="61450" name="Text Box 10"/>
          <p:cNvSpPr txBox="1">
            <a:spLocks noChangeArrowheads="1"/>
          </p:cNvSpPr>
          <p:nvPr/>
        </p:nvSpPr>
        <p:spPr bwMode="auto">
          <a:xfrm>
            <a:off x="622300" y="5668963"/>
            <a:ext cx="1471613" cy="457200"/>
          </a:xfrm>
          <a:prstGeom prst="rect">
            <a:avLst/>
          </a:prstGeom>
          <a:noFill/>
          <a:ln w="9525">
            <a:noFill/>
            <a:miter lim="800000"/>
            <a:headEnd/>
            <a:tailEnd/>
          </a:ln>
        </p:spPr>
        <p:txBody>
          <a:bodyPr wrap="none">
            <a:prstTxWarp prst="textNoShape">
              <a:avLst/>
            </a:prstTxWarp>
            <a:spAutoFit/>
          </a:bodyPr>
          <a:lstStyle/>
          <a:p>
            <a:r>
              <a:rPr lang="en-US"/>
              <a:t>Cu wire 1</a:t>
            </a:r>
          </a:p>
        </p:txBody>
      </p:sp>
      <p:sp>
        <p:nvSpPr>
          <p:cNvPr id="61451" name="Text Box 11"/>
          <p:cNvSpPr txBox="1">
            <a:spLocks noChangeArrowheads="1"/>
          </p:cNvSpPr>
          <p:nvPr/>
        </p:nvSpPr>
        <p:spPr bwMode="auto">
          <a:xfrm>
            <a:off x="5489575" y="5526088"/>
            <a:ext cx="996950" cy="457200"/>
          </a:xfrm>
          <a:prstGeom prst="rect">
            <a:avLst/>
          </a:prstGeom>
          <a:noFill/>
          <a:ln w="9525">
            <a:noFill/>
            <a:miter lim="800000"/>
            <a:headEnd/>
            <a:tailEnd/>
          </a:ln>
        </p:spPr>
        <p:txBody>
          <a:bodyPr wrap="none">
            <a:prstTxWarp prst="textNoShape">
              <a:avLst/>
            </a:prstTxWarp>
            <a:spAutoFit/>
          </a:bodyPr>
          <a:lstStyle/>
          <a:p>
            <a:r>
              <a:rPr lang="en-US"/>
              <a:t>Cu #2</a:t>
            </a:r>
          </a:p>
        </p:txBody>
      </p:sp>
      <p:sp>
        <p:nvSpPr>
          <p:cNvPr id="61452" name="Text Box 12"/>
          <p:cNvSpPr txBox="1">
            <a:spLocks noChangeArrowheads="1"/>
          </p:cNvSpPr>
          <p:nvPr/>
        </p:nvSpPr>
        <p:spPr bwMode="auto">
          <a:xfrm>
            <a:off x="3917950" y="5602288"/>
            <a:ext cx="811213" cy="457200"/>
          </a:xfrm>
          <a:prstGeom prst="rect">
            <a:avLst/>
          </a:prstGeom>
          <a:noFill/>
          <a:ln w="9525">
            <a:noFill/>
            <a:miter lim="800000"/>
            <a:headEnd/>
            <a:tailEnd/>
          </a:ln>
        </p:spPr>
        <p:txBody>
          <a:bodyPr wrap="none">
            <a:prstTxWarp prst="textNoShape">
              <a:avLst/>
            </a:prstTxWarp>
            <a:spAutoFit/>
          </a:bodyPr>
          <a:lstStyle/>
          <a:p>
            <a:r>
              <a:rPr lang="en-US"/>
              <a:t>CuO</a:t>
            </a:r>
          </a:p>
        </p:txBody>
      </p:sp>
      <p:sp>
        <p:nvSpPr>
          <p:cNvPr id="61453" name="Rectangle 13"/>
          <p:cNvSpPr>
            <a:spLocks noGrp="1" noChangeArrowheads="1"/>
          </p:cNvSpPr>
          <p:nvPr>
            <p:ph type="title"/>
          </p:nvPr>
        </p:nvSpPr>
        <p:spPr>
          <a:xfrm>
            <a:off x="468313" y="0"/>
            <a:ext cx="8229600" cy="1143000"/>
          </a:xfrm>
        </p:spPr>
        <p:txBody>
          <a:bodyPr/>
          <a:lstStyle/>
          <a:p>
            <a:pPr algn="l" eaLnBrk="1" hangingPunct="1"/>
            <a:r>
              <a:rPr lang="en-US" sz="3200"/>
              <a:t>Can have transmission only if third region where solution is not real exponential! </a:t>
            </a:r>
            <a:r>
              <a:rPr lang="en-US" sz="2400"/>
              <a:t> (electron tunneling through oxide layer between wires)  </a:t>
            </a:r>
          </a:p>
        </p:txBody>
      </p:sp>
      <p:sp>
        <p:nvSpPr>
          <p:cNvPr id="61454" name="Rectangle 14"/>
          <p:cNvSpPr>
            <a:spLocks noChangeArrowheads="1"/>
          </p:cNvSpPr>
          <p:nvPr/>
        </p:nvSpPr>
        <p:spPr bwMode="auto">
          <a:xfrm>
            <a:off x="3911600" y="6088063"/>
            <a:ext cx="498475" cy="630237"/>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61455" name="Line 15"/>
          <p:cNvSpPr>
            <a:spLocks noChangeShapeType="1"/>
          </p:cNvSpPr>
          <p:nvPr/>
        </p:nvSpPr>
        <p:spPr bwMode="auto">
          <a:xfrm>
            <a:off x="4395788" y="6084888"/>
            <a:ext cx="0" cy="62865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61456" name="Group 16"/>
          <p:cNvGrpSpPr>
            <a:grpSpLocks/>
          </p:cNvGrpSpPr>
          <p:nvPr/>
        </p:nvGrpSpPr>
        <p:grpSpPr bwMode="auto">
          <a:xfrm>
            <a:off x="4410075" y="6086475"/>
            <a:ext cx="4733925" cy="630238"/>
            <a:chOff x="2778" y="3834"/>
            <a:chExt cx="2982" cy="397"/>
          </a:xfrm>
        </p:grpSpPr>
        <p:sp>
          <p:nvSpPr>
            <p:cNvPr id="61457" name="Rectangle 17"/>
            <p:cNvSpPr>
              <a:spLocks noChangeArrowheads="1"/>
            </p:cNvSpPr>
            <p:nvPr/>
          </p:nvSpPr>
          <p:spPr bwMode="auto">
            <a:xfrm>
              <a:off x="3076" y="3835"/>
              <a:ext cx="2684" cy="390"/>
            </a:xfrm>
            <a:prstGeom prst="rect">
              <a:avLst/>
            </a:prstGeom>
            <a:solidFill>
              <a:srgbClr val="CC6600"/>
            </a:solidFill>
            <a:ln w="9525">
              <a:solidFill>
                <a:schemeClr val="tx1"/>
              </a:solidFill>
              <a:miter lim="800000"/>
              <a:headEnd/>
              <a:tailEnd/>
            </a:ln>
          </p:spPr>
          <p:txBody>
            <a:bodyPr wrap="none" anchor="ctr">
              <a:prstTxWarp prst="textNoShape">
                <a:avLst/>
              </a:prstTxWarp>
            </a:bodyPr>
            <a:lstStyle/>
            <a:p>
              <a:endParaRPr lang="en-US"/>
            </a:p>
          </p:txBody>
        </p:sp>
        <p:sp>
          <p:nvSpPr>
            <p:cNvPr id="61458" name="Rectangle 18"/>
            <p:cNvSpPr>
              <a:spLocks noChangeArrowheads="1"/>
            </p:cNvSpPr>
            <p:nvPr/>
          </p:nvSpPr>
          <p:spPr bwMode="auto">
            <a:xfrm>
              <a:off x="2778" y="3834"/>
              <a:ext cx="314" cy="397"/>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23850" y="1143000"/>
            <a:ext cx="8588375" cy="1200328"/>
          </a:xfrm>
          <a:prstGeom prst="rect">
            <a:avLst/>
          </a:prstGeom>
          <a:noFill/>
          <a:ln w="9525">
            <a:noFill/>
            <a:miter lim="800000"/>
            <a:headEnd/>
            <a:tailEnd/>
          </a:ln>
        </p:spPr>
        <p:txBody>
          <a:bodyPr>
            <a:prstTxWarp prst="textNoShape">
              <a:avLst/>
            </a:prstTxWarp>
            <a:spAutoFit/>
          </a:bodyPr>
          <a:lstStyle/>
          <a:p>
            <a:r>
              <a:rPr lang="en-US" sz="2400" dirty="0">
                <a:ea typeface="MS PGothic" pitchFamily="34" charset="-128"/>
                <a:cs typeface="MS PGothic" pitchFamily="34" charset="-128"/>
              </a:rPr>
              <a:t>Use tunneling to measure very(!) small changes in distance. </a:t>
            </a:r>
          </a:p>
          <a:p>
            <a:r>
              <a:rPr lang="en-US" sz="2400" dirty="0">
                <a:ea typeface="MS PGothic" pitchFamily="34" charset="-128"/>
                <a:cs typeface="MS PGothic" pitchFamily="34" charset="-128"/>
              </a:rPr>
              <a:t>Nobel prize winning idea: Invention of</a:t>
            </a:r>
            <a:r>
              <a:rPr lang="en-US" sz="2400" dirty="0" smtClean="0">
                <a:ea typeface="MS PGothic" pitchFamily="34" charset="-128"/>
                <a:cs typeface="MS PGothic" pitchFamily="34" charset="-128"/>
              </a:rPr>
              <a:t> </a:t>
            </a:r>
            <a:r>
              <a:rPr lang="en-US" sz="2400" i="1" dirty="0" smtClean="0">
                <a:ea typeface="MS PGothic" pitchFamily="34" charset="-128"/>
                <a:cs typeface="MS PGothic" pitchFamily="34" charset="-128"/>
              </a:rPr>
              <a:t>scanning </a:t>
            </a:r>
            <a:r>
              <a:rPr lang="en-US" sz="2400" i="1" dirty="0">
                <a:ea typeface="MS PGothic" pitchFamily="34" charset="-128"/>
                <a:cs typeface="MS PGothic" pitchFamily="34" charset="-128"/>
              </a:rPr>
              <a:t>tunneling</a:t>
            </a:r>
          </a:p>
          <a:p>
            <a:r>
              <a:rPr lang="en-US" sz="2400" i="1" dirty="0">
                <a:ea typeface="MS PGothic" pitchFamily="34" charset="-128"/>
                <a:cs typeface="MS PGothic" pitchFamily="34" charset="-128"/>
              </a:rPr>
              <a:t>microscope</a:t>
            </a:r>
            <a:r>
              <a:rPr lang="en-US" sz="2400" dirty="0">
                <a:ea typeface="MS PGothic" pitchFamily="34" charset="-128"/>
                <a:cs typeface="MS PGothic" pitchFamily="34" charset="-128"/>
              </a:rPr>
              <a:t> (</a:t>
            </a:r>
            <a:r>
              <a:rPr lang="en-US" sz="2400" dirty="0" err="1">
                <a:ea typeface="MS PGothic" pitchFamily="34" charset="-128"/>
                <a:cs typeface="MS PGothic" pitchFamily="34" charset="-128"/>
              </a:rPr>
              <a:t>STM</a:t>
            </a:r>
            <a:r>
              <a:rPr lang="en-US" sz="2400" dirty="0" smtClean="0">
                <a:ea typeface="MS PGothic" pitchFamily="34" charset="-128"/>
                <a:cs typeface="MS PGothic" pitchFamily="34" charset="-128"/>
              </a:rPr>
              <a:t>). </a:t>
            </a:r>
            <a:r>
              <a:rPr lang="en-US" sz="2400" dirty="0">
                <a:ea typeface="MS PGothic" pitchFamily="34" charset="-128"/>
                <a:cs typeface="MS PGothic" pitchFamily="34" charset="-128"/>
              </a:rPr>
              <a:t>Measure atoms on conductive surfaces.</a:t>
            </a:r>
          </a:p>
        </p:txBody>
      </p:sp>
      <p:sp>
        <p:nvSpPr>
          <p:cNvPr id="13315" name="Text Box 7"/>
          <p:cNvSpPr txBox="1">
            <a:spLocks noChangeArrowheads="1"/>
          </p:cNvSpPr>
          <p:nvPr/>
        </p:nvSpPr>
        <p:spPr bwMode="auto">
          <a:xfrm>
            <a:off x="0" y="49213"/>
            <a:ext cx="9150350" cy="1077912"/>
          </a:xfrm>
          <a:prstGeom prst="rect">
            <a:avLst/>
          </a:prstGeom>
          <a:noFill/>
          <a:ln w="9525">
            <a:noFill/>
            <a:miter lim="800000"/>
            <a:headEnd/>
            <a:tailEnd/>
          </a:ln>
        </p:spPr>
        <p:txBody>
          <a:bodyPr wrap="none">
            <a:prstTxWarp prst="textNoShape">
              <a:avLst/>
            </a:prstTxWarp>
            <a:spAutoFit/>
          </a:bodyPr>
          <a:lstStyle/>
          <a:p>
            <a:r>
              <a:rPr lang="en-US" sz="3200" b="1"/>
              <a:t>Application of quantum tunneling: Scanning</a:t>
            </a:r>
          </a:p>
          <a:p>
            <a:r>
              <a:rPr lang="en-US" sz="3200" b="1"/>
              <a:t>   Tunneling Microscope </a:t>
            </a:r>
            <a:r>
              <a:rPr lang="en-US" sz="3200" b="1">
                <a:sym typeface="Wingdings" charset="2"/>
              </a:rPr>
              <a:t> 'See' single atoms!</a:t>
            </a:r>
            <a:endParaRPr lang="en-US" sz="3200" b="1"/>
          </a:p>
        </p:txBody>
      </p:sp>
      <p:pic>
        <p:nvPicPr>
          <p:cNvPr id="13316" name="Picture 10" descr="STM-med"/>
          <p:cNvPicPr>
            <a:picLocks noChangeAspect="1" noChangeArrowheads="1"/>
          </p:cNvPicPr>
          <p:nvPr/>
        </p:nvPicPr>
        <p:blipFill>
          <a:blip r:embed="rId3"/>
          <a:srcRect/>
          <a:stretch>
            <a:fillRect/>
          </a:stretch>
        </p:blipFill>
        <p:spPr bwMode="auto">
          <a:xfrm>
            <a:off x="0" y="2332038"/>
            <a:ext cx="4851400" cy="4525962"/>
          </a:xfrm>
          <a:prstGeom prst="rect">
            <a:avLst/>
          </a:prstGeom>
          <a:noFill/>
          <a:ln w="9525">
            <a:noFill/>
            <a:miter lim="800000"/>
            <a:headEnd/>
            <a:tailEnd/>
          </a:ln>
        </p:spPr>
      </p:pic>
      <p:pic>
        <p:nvPicPr>
          <p:cNvPr id="13317" name="Picture 12"/>
          <p:cNvPicPr>
            <a:picLocks noChangeAspect="1" noChangeArrowheads="1"/>
          </p:cNvPicPr>
          <p:nvPr/>
        </p:nvPicPr>
        <p:blipFill>
          <a:blip r:embed="rId4"/>
          <a:srcRect/>
          <a:stretch>
            <a:fillRect/>
          </a:stretch>
        </p:blipFill>
        <p:spPr bwMode="auto">
          <a:xfrm>
            <a:off x="4816475" y="2332038"/>
            <a:ext cx="4327525" cy="4556125"/>
          </a:xfrm>
          <a:prstGeom prst="rect">
            <a:avLst/>
          </a:prstGeom>
          <a:noFill/>
          <a:ln w="12700">
            <a:noFill/>
            <a:miter lim="800000"/>
            <a:headEnd/>
            <a:tailEnd/>
          </a:ln>
        </p:spPr>
      </p:pic>
      <p:sp>
        <p:nvSpPr>
          <p:cNvPr id="13318" name="Line 15"/>
          <p:cNvSpPr>
            <a:spLocks noChangeShapeType="1"/>
          </p:cNvSpPr>
          <p:nvPr/>
        </p:nvSpPr>
        <p:spPr bwMode="auto">
          <a:xfrm flipH="1">
            <a:off x="6324600" y="3602038"/>
            <a:ext cx="533400" cy="476250"/>
          </a:xfrm>
          <a:prstGeom prst="line">
            <a:avLst/>
          </a:prstGeom>
          <a:noFill/>
          <a:ln w="28575">
            <a:solidFill>
              <a:srgbClr val="0066FF"/>
            </a:solidFill>
            <a:round/>
            <a:headEnd/>
            <a:tailEnd type="triangle" w="med" len="med"/>
          </a:ln>
        </p:spPr>
        <p:txBody>
          <a:bodyPr>
            <a:prstTxWarp prst="textNoShape">
              <a:avLst/>
            </a:prstTxWarp>
            <a:spAutoFit/>
          </a:bodyPr>
          <a:lstStyle/>
          <a:p>
            <a:endParaRPr lang="en-US"/>
          </a:p>
        </p:txBody>
      </p:sp>
      <p:sp>
        <p:nvSpPr>
          <p:cNvPr id="13319" name="Text Box 16"/>
          <p:cNvSpPr txBox="1">
            <a:spLocks noChangeArrowheads="1"/>
          </p:cNvSpPr>
          <p:nvPr/>
        </p:nvSpPr>
        <p:spPr bwMode="auto">
          <a:xfrm>
            <a:off x="6791325" y="2630488"/>
            <a:ext cx="2209800" cy="1006475"/>
          </a:xfrm>
          <a:prstGeom prst="rect">
            <a:avLst/>
          </a:prstGeom>
          <a:noFill/>
          <a:ln w="12700">
            <a:noFill/>
            <a:miter lim="800000"/>
            <a:headEnd/>
            <a:tailEnd/>
          </a:ln>
        </p:spPr>
        <p:txBody>
          <a:bodyPr>
            <a:prstTxWarp prst="textNoShape">
              <a:avLst/>
            </a:prstTxWarp>
            <a:spAutoFit/>
          </a:bodyPr>
          <a:lstStyle/>
          <a:p>
            <a:r>
              <a:rPr lang="en-US" sz="2000">
                <a:solidFill>
                  <a:schemeClr val="bg1"/>
                </a:solidFill>
              </a:rPr>
              <a:t>Measure current between tip and sample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Line 2"/>
          <p:cNvSpPr>
            <a:spLocks noChangeShapeType="1"/>
          </p:cNvSpPr>
          <p:nvPr/>
        </p:nvSpPr>
        <p:spPr bwMode="auto">
          <a:xfrm flipH="1" flipV="1">
            <a:off x="755650" y="3848100"/>
            <a:ext cx="11113" cy="13779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39" name="Text Box 3"/>
          <p:cNvSpPr txBox="1">
            <a:spLocks noChangeArrowheads="1"/>
          </p:cNvSpPr>
          <p:nvPr/>
        </p:nvSpPr>
        <p:spPr bwMode="auto">
          <a:xfrm rot="-5400000">
            <a:off x="13494" y="4013994"/>
            <a:ext cx="1116012" cy="457200"/>
          </a:xfrm>
          <a:prstGeom prst="rect">
            <a:avLst/>
          </a:prstGeom>
          <a:noFill/>
          <a:ln w="9525">
            <a:noFill/>
            <a:miter lim="800000"/>
            <a:headEnd/>
            <a:tailEnd/>
          </a:ln>
        </p:spPr>
        <p:txBody>
          <a:bodyPr wrap="none">
            <a:prstTxWarp prst="textNoShape">
              <a:avLst/>
            </a:prstTxWarp>
            <a:spAutoFit/>
          </a:bodyPr>
          <a:lstStyle/>
          <a:p>
            <a:r>
              <a:rPr lang="en-US"/>
              <a:t>energy</a:t>
            </a:r>
          </a:p>
        </p:txBody>
      </p:sp>
      <p:sp>
        <p:nvSpPr>
          <p:cNvPr id="53252" name="Line 4"/>
          <p:cNvSpPr>
            <a:spLocks noChangeShapeType="1"/>
          </p:cNvSpPr>
          <p:nvPr/>
        </p:nvSpPr>
        <p:spPr bwMode="auto">
          <a:xfrm flipV="1">
            <a:off x="914400" y="5075238"/>
            <a:ext cx="125730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1" name="Line 7"/>
          <p:cNvSpPr>
            <a:spLocks noChangeShapeType="1"/>
          </p:cNvSpPr>
          <p:nvPr/>
        </p:nvSpPr>
        <p:spPr bwMode="auto">
          <a:xfrm>
            <a:off x="2171700" y="4403725"/>
            <a:ext cx="22860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41992" name="Line 8"/>
          <p:cNvSpPr>
            <a:spLocks noChangeShapeType="1"/>
          </p:cNvSpPr>
          <p:nvPr/>
        </p:nvSpPr>
        <p:spPr bwMode="auto">
          <a:xfrm flipV="1">
            <a:off x="904875" y="4733925"/>
            <a:ext cx="2670175"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grpSp>
        <p:nvGrpSpPr>
          <p:cNvPr id="2" name="Group 9"/>
          <p:cNvGrpSpPr>
            <a:grpSpLocks/>
          </p:cNvGrpSpPr>
          <p:nvPr/>
        </p:nvGrpSpPr>
        <p:grpSpPr bwMode="auto">
          <a:xfrm rot="5400000">
            <a:off x="613569" y="440531"/>
            <a:ext cx="3175000" cy="3125788"/>
            <a:chOff x="1024" y="1055"/>
            <a:chExt cx="2000" cy="1969"/>
          </a:xfrm>
        </p:grpSpPr>
        <p:sp>
          <p:nvSpPr>
            <p:cNvPr id="14366" name="Line 10"/>
            <p:cNvSpPr>
              <a:spLocks noChangeShapeType="1"/>
            </p:cNvSpPr>
            <p:nvPr/>
          </p:nvSpPr>
          <p:spPr bwMode="auto">
            <a:xfrm>
              <a:off x="1897" y="1279"/>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7" name="Line 11"/>
            <p:cNvSpPr>
              <a:spLocks noChangeShapeType="1"/>
            </p:cNvSpPr>
            <p:nvPr/>
          </p:nvSpPr>
          <p:spPr bwMode="auto">
            <a:xfrm>
              <a:off x="1897" y="1894"/>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8" name="Line 12"/>
            <p:cNvSpPr>
              <a:spLocks noChangeShapeType="1"/>
            </p:cNvSpPr>
            <p:nvPr/>
          </p:nvSpPr>
          <p:spPr bwMode="auto">
            <a:xfrm flipV="1">
              <a:off x="1954" y="1894"/>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9" name="Line 13"/>
            <p:cNvSpPr>
              <a:spLocks noChangeShapeType="1"/>
            </p:cNvSpPr>
            <p:nvPr/>
          </p:nvSpPr>
          <p:spPr bwMode="auto">
            <a:xfrm>
              <a:off x="1897" y="1279"/>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0" name="Rectangle 14"/>
            <p:cNvSpPr>
              <a:spLocks noChangeArrowheads="1"/>
            </p:cNvSpPr>
            <p:nvPr/>
          </p:nvSpPr>
          <p:spPr bwMode="auto">
            <a:xfrm>
              <a:off x="1728" y="2482"/>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14371" name="Line 15"/>
            <p:cNvSpPr>
              <a:spLocks noChangeShapeType="1"/>
            </p:cNvSpPr>
            <p:nvPr/>
          </p:nvSpPr>
          <p:spPr bwMode="auto">
            <a:xfrm>
              <a:off x="1897" y="1279"/>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2" name="Line 16"/>
            <p:cNvSpPr>
              <a:spLocks noChangeShapeType="1"/>
            </p:cNvSpPr>
            <p:nvPr/>
          </p:nvSpPr>
          <p:spPr bwMode="auto">
            <a:xfrm>
              <a:off x="1897" y="1894"/>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3" name="Line 17"/>
            <p:cNvSpPr>
              <a:spLocks noChangeShapeType="1"/>
            </p:cNvSpPr>
            <p:nvPr/>
          </p:nvSpPr>
          <p:spPr bwMode="auto">
            <a:xfrm flipV="1">
              <a:off x="1954" y="1894"/>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4" name="Line 18"/>
            <p:cNvSpPr>
              <a:spLocks noChangeShapeType="1"/>
            </p:cNvSpPr>
            <p:nvPr/>
          </p:nvSpPr>
          <p:spPr bwMode="auto">
            <a:xfrm>
              <a:off x="1897" y="1279"/>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5" name="Rectangle 19"/>
            <p:cNvSpPr>
              <a:spLocks noChangeArrowheads="1"/>
            </p:cNvSpPr>
            <p:nvPr/>
          </p:nvSpPr>
          <p:spPr bwMode="auto">
            <a:xfrm>
              <a:off x="1878" y="1055"/>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3" name="Group 20"/>
            <p:cNvGrpSpPr>
              <a:grpSpLocks/>
            </p:cNvGrpSpPr>
            <p:nvPr/>
          </p:nvGrpSpPr>
          <p:grpSpPr bwMode="auto">
            <a:xfrm>
              <a:off x="1024" y="2125"/>
              <a:ext cx="2000" cy="899"/>
              <a:chOff x="1201" y="2119"/>
              <a:chExt cx="1501" cy="899"/>
            </a:xfrm>
          </p:grpSpPr>
          <p:sp>
            <p:nvSpPr>
              <p:cNvPr id="14379" name="Freeform 21"/>
              <p:cNvSpPr>
                <a:spLocks/>
              </p:cNvSpPr>
              <p:nvPr/>
            </p:nvSpPr>
            <p:spPr bwMode="auto">
              <a:xfrm>
                <a:off x="1201" y="2119"/>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14380" name="Freeform 22"/>
              <p:cNvSpPr>
                <a:spLocks/>
              </p:cNvSpPr>
              <p:nvPr/>
            </p:nvSpPr>
            <p:spPr bwMode="auto">
              <a:xfrm>
                <a:off x="1201" y="2119"/>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14377" name="Rectangle 23"/>
            <p:cNvSpPr>
              <a:spLocks noChangeArrowheads="1"/>
            </p:cNvSpPr>
            <p:nvPr/>
          </p:nvSpPr>
          <p:spPr bwMode="auto">
            <a:xfrm>
              <a:off x="1554" y="2421"/>
              <a:ext cx="788" cy="465"/>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p>
            <a:p>
              <a:r>
                <a:rPr lang="en-US" sz="2400">
                  <a:solidFill>
                    <a:srgbClr val="000000"/>
                  </a:solidFill>
                </a:rPr>
                <a:t>(metallic)</a:t>
              </a:r>
              <a:endParaRPr lang="en-US" sz="2400"/>
            </a:p>
          </p:txBody>
        </p:sp>
        <p:sp>
          <p:nvSpPr>
            <p:cNvPr id="14378" name="Line 24"/>
            <p:cNvSpPr>
              <a:spLocks noChangeShapeType="1"/>
            </p:cNvSpPr>
            <p:nvPr/>
          </p:nvSpPr>
          <p:spPr bwMode="auto">
            <a:xfrm flipH="1">
              <a:off x="2002" y="1278"/>
              <a:ext cx="7" cy="62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53273" name="Line 25"/>
          <p:cNvSpPr>
            <a:spLocks noChangeShapeType="1"/>
          </p:cNvSpPr>
          <p:nvPr/>
        </p:nvSpPr>
        <p:spPr bwMode="auto">
          <a:xfrm flipV="1">
            <a:off x="2400300" y="5075238"/>
            <a:ext cx="10858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5" name="Rectangle 27"/>
          <p:cNvSpPr>
            <a:spLocks noChangeArrowheads="1"/>
          </p:cNvSpPr>
          <p:nvPr/>
        </p:nvSpPr>
        <p:spPr bwMode="auto">
          <a:xfrm>
            <a:off x="2827338" y="50228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sp>
        <p:nvSpPr>
          <p:cNvPr id="41997" name="Line 28"/>
          <p:cNvSpPr>
            <a:spLocks noChangeShapeType="1"/>
          </p:cNvSpPr>
          <p:nvPr/>
        </p:nvSpPr>
        <p:spPr bwMode="auto">
          <a:xfrm>
            <a:off x="2400300" y="4397375"/>
            <a:ext cx="0" cy="6858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7" name="Line 29"/>
          <p:cNvSpPr>
            <a:spLocks noChangeShapeType="1"/>
          </p:cNvSpPr>
          <p:nvPr/>
        </p:nvSpPr>
        <p:spPr bwMode="auto">
          <a:xfrm>
            <a:off x="850900" y="3783013"/>
            <a:ext cx="262096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48" name="Text Box 30"/>
          <p:cNvSpPr txBox="1">
            <a:spLocks noChangeArrowheads="1"/>
          </p:cNvSpPr>
          <p:nvPr/>
        </p:nvSpPr>
        <p:spPr bwMode="auto">
          <a:xfrm>
            <a:off x="2419350" y="3297238"/>
            <a:ext cx="336550" cy="457200"/>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14349" name="Text Box 32"/>
          <p:cNvSpPr txBox="1">
            <a:spLocks noChangeArrowheads="1"/>
          </p:cNvSpPr>
          <p:nvPr/>
        </p:nvSpPr>
        <p:spPr bwMode="auto">
          <a:xfrm>
            <a:off x="214313" y="0"/>
            <a:ext cx="8872537" cy="523875"/>
          </a:xfrm>
          <a:prstGeom prst="rect">
            <a:avLst/>
          </a:prstGeom>
          <a:noFill/>
          <a:ln w="9525">
            <a:noFill/>
            <a:miter lim="800000"/>
            <a:headEnd/>
            <a:tailEnd/>
          </a:ln>
        </p:spPr>
        <p:txBody>
          <a:bodyPr wrap="none">
            <a:prstTxWarp prst="textNoShape">
              <a:avLst/>
            </a:prstTxWarp>
            <a:spAutoFit/>
          </a:bodyPr>
          <a:lstStyle/>
          <a:p>
            <a:r>
              <a:rPr lang="en-US" sz="2800" b="1"/>
              <a:t>Look at current from sample to tip to measure gap.</a:t>
            </a:r>
          </a:p>
        </p:txBody>
      </p:sp>
      <p:sp>
        <p:nvSpPr>
          <p:cNvPr id="14350" name="Line 34"/>
          <p:cNvSpPr>
            <a:spLocks noChangeShapeType="1"/>
          </p:cNvSpPr>
          <p:nvPr/>
        </p:nvSpPr>
        <p:spPr bwMode="auto">
          <a:xfrm flipH="1" flipV="1">
            <a:off x="2109788" y="1920875"/>
            <a:ext cx="157162" cy="2420938"/>
          </a:xfrm>
          <a:prstGeom prst="line">
            <a:avLst/>
          </a:prstGeom>
          <a:noFill/>
          <a:ln w="9525">
            <a:solidFill>
              <a:schemeClr val="tx1"/>
            </a:solidFill>
            <a:prstDash val="dash"/>
            <a:round/>
            <a:headEnd type="triangle" w="med" len="med"/>
            <a:tailEnd type="triangle" w="med" len="med"/>
          </a:ln>
        </p:spPr>
        <p:txBody>
          <a:bodyPr>
            <a:prstTxWarp prst="textNoShape">
              <a:avLst/>
            </a:prstTxWarp>
          </a:bodyPr>
          <a:lstStyle/>
          <a:p>
            <a:endParaRPr lang="en-US"/>
          </a:p>
        </p:txBody>
      </p:sp>
      <p:sp>
        <p:nvSpPr>
          <p:cNvPr id="14351" name="Text Box 35"/>
          <p:cNvSpPr txBox="1">
            <a:spLocks noChangeArrowheads="1"/>
          </p:cNvSpPr>
          <p:nvPr/>
        </p:nvSpPr>
        <p:spPr bwMode="auto">
          <a:xfrm>
            <a:off x="4624388" y="36496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3284" name="Text Box 36"/>
          <p:cNvSpPr txBox="1">
            <a:spLocks noChangeArrowheads="1"/>
          </p:cNvSpPr>
          <p:nvPr/>
        </p:nvSpPr>
        <p:spPr bwMode="auto">
          <a:xfrm>
            <a:off x="3943350" y="504825"/>
            <a:ext cx="4953000" cy="4648200"/>
          </a:xfrm>
          <a:prstGeom prst="rect">
            <a:avLst/>
          </a:prstGeom>
          <a:noFill/>
          <a:ln w="9525">
            <a:noFill/>
            <a:miter lim="800000"/>
            <a:headEnd/>
            <a:tailEnd/>
          </a:ln>
        </p:spPr>
        <p:txBody>
          <a:bodyPr>
            <a:prstTxWarp prst="textNoShape">
              <a:avLst/>
            </a:prstTxWarp>
            <a:spAutoFit/>
          </a:bodyPr>
          <a:lstStyle/>
          <a:p>
            <a:pPr>
              <a:tabLst>
                <a:tab pos="344488" algn="l"/>
              </a:tabLst>
            </a:pPr>
            <a:r>
              <a:rPr lang="en-US" sz="2400"/>
              <a:t>Electron tunnels from sample</a:t>
            </a:r>
          </a:p>
          <a:p>
            <a:pPr>
              <a:tabLst>
                <a:tab pos="344488" algn="l"/>
              </a:tabLst>
            </a:pPr>
            <a:r>
              <a:rPr lang="en-US" sz="2400"/>
              <a:t>to tip.  </a:t>
            </a:r>
          </a:p>
          <a:p>
            <a:pPr>
              <a:tabLst>
                <a:tab pos="344488" algn="l"/>
              </a:tabLst>
            </a:pPr>
            <a:endParaRPr lang="en-US" sz="2400"/>
          </a:p>
          <a:p>
            <a:pPr>
              <a:tabLst>
                <a:tab pos="344488" algn="l"/>
              </a:tabLst>
            </a:pPr>
            <a:r>
              <a:rPr lang="en-US" sz="2400"/>
              <a:t>How would V(x) look like after an electron tunneled from the sample to the tip if sample and tip were isolated from each other?</a:t>
            </a:r>
            <a:endParaRPr lang="en-US" sz="1000"/>
          </a:p>
          <a:p>
            <a:pPr>
              <a:tabLst>
                <a:tab pos="344488" algn="l"/>
              </a:tabLst>
            </a:pPr>
            <a:endParaRPr lang="en-US" sz="800"/>
          </a:p>
          <a:p>
            <a:pPr marL="455613" lvl="1" indent="-282575">
              <a:tabLst>
                <a:tab pos="344488" algn="l"/>
              </a:tabLst>
            </a:pPr>
            <a:r>
              <a:rPr lang="en-US" sz="2400"/>
              <a:t>a. same as before.   </a:t>
            </a:r>
          </a:p>
          <a:p>
            <a:pPr marL="455613" lvl="1" indent="-282575">
              <a:tabLst>
                <a:tab pos="344488" algn="l"/>
              </a:tabLst>
            </a:pPr>
            <a:r>
              <a:rPr lang="en-US" sz="2400"/>
              <a:t>b. V in tip higher, V sample lower.</a:t>
            </a:r>
          </a:p>
          <a:p>
            <a:pPr marL="455613" lvl="1" indent="-282575">
              <a:tabLst>
                <a:tab pos="344488" algn="l"/>
              </a:tabLst>
            </a:pPr>
            <a:r>
              <a:rPr lang="en-US" sz="2400"/>
              <a:t>c. V in tip lower, V sample higher.</a:t>
            </a:r>
          </a:p>
          <a:p>
            <a:pPr marL="455613" lvl="1" indent="-282575">
              <a:tabLst>
                <a:tab pos="344488" algn="l"/>
              </a:tabLst>
            </a:pPr>
            <a:r>
              <a:rPr lang="en-US" sz="2400"/>
              <a:t>d. V same on each side as before but barrier higher.</a:t>
            </a:r>
          </a:p>
        </p:txBody>
      </p:sp>
      <p:sp>
        <p:nvSpPr>
          <p:cNvPr id="53285" name="Oval 37"/>
          <p:cNvSpPr>
            <a:spLocks noChangeArrowheads="1"/>
          </p:cNvSpPr>
          <p:nvPr/>
        </p:nvSpPr>
        <p:spPr bwMode="auto">
          <a:xfrm>
            <a:off x="1717675" y="1884363"/>
            <a:ext cx="144463" cy="16668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a:t>
            </a:r>
          </a:p>
        </p:txBody>
      </p:sp>
      <p:sp>
        <p:nvSpPr>
          <p:cNvPr id="53286" name="Text Box 38"/>
          <p:cNvSpPr txBox="1">
            <a:spLocks noChangeArrowheads="1"/>
          </p:cNvSpPr>
          <p:nvPr/>
        </p:nvSpPr>
        <p:spPr bwMode="auto">
          <a:xfrm>
            <a:off x="254000" y="5402263"/>
            <a:ext cx="8912225" cy="1200150"/>
          </a:xfrm>
          <a:prstGeom prst="rect">
            <a:avLst/>
          </a:prstGeom>
          <a:noFill/>
          <a:ln w="9525">
            <a:noFill/>
            <a:miter lim="800000"/>
            <a:headEnd/>
            <a:tailEnd/>
          </a:ln>
        </p:spPr>
        <p:txBody>
          <a:bodyPr wrap="none">
            <a:prstTxWarp prst="textNoShape">
              <a:avLst/>
            </a:prstTxWarp>
            <a:spAutoFit/>
          </a:bodyPr>
          <a:lstStyle/>
          <a:p>
            <a:r>
              <a:rPr lang="en-US" sz="2400" dirty="0">
                <a:solidFill>
                  <a:schemeClr val="accent2"/>
                </a:solidFill>
              </a:rPr>
              <a:t>ans. </a:t>
            </a:r>
            <a:r>
              <a:rPr lang="en-US" sz="2400" dirty="0" err="1">
                <a:solidFill>
                  <a:schemeClr val="accent2"/>
                </a:solidFill>
              </a:rPr>
              <a:t>b</a:t>
            </a:r>
            <a:r>
              <a:rPr lang="en-US" sz="2400" dirty="0">
                <a:solidFill>
                  <a:schemeClr val="accent2"/>
                </a:solidFill>
              </a:rPr>
              <a:t>.  electron piled on top (in energy) of many other electrons</a:t>
            </a:r>
          </a:p>
          <a:p>
            <a:r>
              <a:rPr lang="en-US" sz="2400" dirty="0">
                <a:solidFill>
                  <a:schemeClr val="accent2"/>
                </a:solidFill>
              </a:rPr>
              <a:t>that contribute to </a:t>
            </a:r>
            <a:r>
              <a:rPr lang="en-US" sz="2400" dirty="0" err="1">
                <a:solidFill>
                  <a:schemeClr val="accent2"/>
                </a:solidFill>
              </a:rPr>
              <a:t>V(x</a:t>
            </a:r>
            <a:r>
              <a:rPr lang="en-US" sz="2400" dirty="0">
                <a:solidFill>
                  <a:schemeClr val="accent2"/>
                </a:solidFill>
              </a:rPr>
              <a:t>).  Add electron, makes higher </a:t>
            </a:r>
            <a:r>
              <a:rPr lang="en-US" sz="2400" dirty="0" err="1">
                <a:solidFill>
                  <a:schemeClr val="accent2"/>
                </a:solidFill>
              </a:rPr>
              <a:t>V(x</a:t>
            </a:r>
            <a:r>
              <a:rPr lang="en-US" sz="2400" dirty="0">
                <a:solidFill>
                  <a:schemeClr val="accent2"/>
                </a:solidFill>
              </a:rPr>
              <a:t>),</a:t>
            </a:r>
          </a:p>
          <a:p>
            <a:r>
              <a:rPr lang="en-US" sz="2400" dirty="0">
                <a:solidFill>
                  <a:schemeClr val="accent2"/>
                </a:solidFill>
              </a:rPr>
              <a:t>remove makes lower.  </a:t>
            </a:r>
          </a:p>
        </p:txBody>
      </p:sp>
      <p:sp>
        <p:nvSpPr>
          <p:cNvPr id="53287" name="Text Box 39"/>
          <p:cNvSpPr txBox="1">
            <a:spLocks noChangeArrowheads="1"/>
          </p:cNvSpPr>
          <p:nvPr/>
        </p:nvSpPr>
        <p:spPr bwMode="auto">
          <a:xfrm>
            <a:off x="3276600" y="6116638"/>
            <a:ext cx="5884863" cy="461962"/>
          </a:xfrm>
          <a:prstGeom prst="rect">
            <a:avLst/>
          </a:prstGeom>
          <a:noFill/>
          <a:ln w="9525">
            <a:noFill/>
            <a:miter lim="800000"/>
            <a:headEnd/>
            <a:tailEnd/>
          </a:ln>
        </p:spPr>
        <p:txBody>
          <a:bodyPr wrap="none">
            <a:prstTxWarp prst="textNoShape">
              <a:avLst/>
            </a:prstTxWarp>
            <a:spAutoFit/>
          </a:bodyPr>
          <a:lstStyle/>
          <a:p>
            <a:r>
              <a:rPr lang="en-US" sz="2400">
                <a:solidFill>
                  <a:srgbClr val="FF3300"/>
                </a:solidFill>
                <a:latin typeface="Comic Sans MS" charset="0"/>
              </a:rPr>
              <a:t>So what does next electron want to do?</a:t>
            </a:r>
          </a:p>
        </p:txBody>
      </p:sp>
      <p:sp>
        <p:nvSpPr>
          <p:cNvPr id="14356" name="Line 28"/>
          <p:cNvSpPr>
            <a:spLocks noChangeShapeType="1"/>
          </p:cNvSpPr>
          <p:nvPr/>
        </p:nvSpPr>
        <p:spPr bwMode="auto">
          <a:xfrm>
            <a:off x="2163763" y="4397375"/>
            <a:ext cx="0" cy="6858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57" name="TextBox 38"/>
          <p:cNvSpPr txBox="1">
            <a:spLocks noChangeArrowheads="1"/>
          </p:cNvSpPr>
          <p:nvPr/>
        </p:nvSpPr>
        <p:spPr bwMode="auto">
          <a:xfrm>
            <a:off x="857250" y="4945063"/>
            <a:ext cx="1263650" cy="461962"/>
          </a:xfrm>
          <a:prstGeom prst="rect">
            <a:avLst/>
          </a:prstGeom>
          <a:noFill/>
          <a:ln w="9525">
            <a:noFill/>
            <a:miter lim="800000"/>
            <a:headEnd/>
            <a:tailEnd/>
          </a:ln>
        </p:spPr>
        <p:txBody>
          <a:bodyPr wrap="none">
            <a:prstTxWarp prst="textNoShape">
              <a:avLst/>
            </a:prstTxWarp>
            <a:spAutoFit/>
          </a:bodyPr>
          <a:lstStyle/>
          <a:p>
            <a:r>
              <a:rPr lang="en-US" sz="2400"/>
              <a:t>sample </a:t>
            </a:r>
          </a:p>
        </p:txBody>
      </p:sp>
      <p:sp>
        <p:nvSpPr>
          <p:cNvPr id="40" name="Line 28"/>
          <p:cNvSpPr>
            <a:spLocks noChangeShapeType="1"/>
          </p:cNvSpPr>
          <p:nvPr/>
        </p:nvSpPr>
        <p:spPr bwMode="auto">
          <a:xfrm>
            <a:off x="2163763" y="4416425"/>
            <a:ext cx="0" cy="91440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4359" name="Line 28"/>
          <p:cNvSpPr>
            <a:spLocks noChangeShapeType="1"/>
          </p:cNvSpPr>
          <p:nvPr/>
        </p:nvSpPr>
        <p:spPr bwMode="auto">
          <a:xfrm>
            <a:off x="2400300" y="4416425"/>
            <a:ext cx="0" cy="400050"/>
          </a:xfrm>
          <a:prstGeom prst="line">
            <a:avLst/>
          </a:prstGeom>
          <a:noFill/>
          <a:ln w="19050">
            <a:solidFill>
              <a:srgbClr val="FF0000"/>
            </a:solidFill>
            <a:round/>
            <a:headEnd/>
            <a:tailEnd/>
          </a:ln>
        </p:spPr>
        <p:txBody>
          <a:bodyPr>
            <a:prstTxWarp prst="textNoShape">
              <a:avLst/>
            </a:prstTxWarp>
          </a:bodyPr>
          <a:lstStyle/>
          <a:p>
            <a:endParaRPr lang="en-US"/>
          </a:p>
        </p:txBody>
      </p:sp>
      <p:grpSp>
        <p:nvGrpSpPr>
          <p:cNvPr id="4" name="Group 42"/>
          <p:cNvGrpSpPr>
            <a:grpSpLocks/>
          </p:cNvGrpSpPr>
          <p:nvPr/>
        </p:nvGrpSpPr>
        <p:grpSpPr bwMode="auto">
          <a:xfrm>
            <a:off x="923925" y="4378325"/>
            <a:ext cx="2562225" cy="708025"/>
            <a:chOff x="924560" y="4377690"/>
            <a:chExt cx="2561590" cy="708660"/>
          </a:xfrm>
        </p:grpSpPr>
        <p:cxnSp>
          <p:nvCxnSpPr>
            <p:cNvPr id="41" name="Straight Connector 40"/>
            <p:cNvCxnSpPr/>
            <p:nvPr/>
          </p:nvCxnSpPr>
          <p:spPr>
            <a:xfrm rot="5400000" flipH="1" flipV="1">
              <a:off x="581352" y="4720898"/>
              <a:ext cx="686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142942" y="4743142"/>
              <a:ext cx="686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Line 28"/>
          <p:cNvSpPr>
            <a:spLocks noChangeShapeType="1"/>
          </p:cNvSpPr>
          <p:nvPr/>
        </p:nvSpPr>
        <p:spPr bwMode="auto">
          <a:xfrm>
            <a:off x="923925" y="4427538"/>
            <a:ext cx="0" cy="91440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5" name="Line 28"/>
          <p:cNvSpPr>
            <a:spLocks noChangeShapeType="1"/>
          </p:cNvSpPr>
          <p:nvPr/>
        </p:nvSpPr>
        <p:spPr bwMode="auto">
          <a:xfrm>
            <a:off x="3486150" y="3913188"/>
            <a:ext cx="0" cy="914400"/>
          </a:xfrm>
          <a:prstGeom prst="line">
            <a:avLst/>
          </a:prstGeom>
          <a:noFill/>
          <a:ln w="28575">
            <a:solidFill>
              <a:srgbClr val="FF0000"/>
            </a:solidFill>
            <a:round/>
            <a:headEnd/>
            <a:tailEnd/>
          </a:ln>
        </p:spPr>
        <p:txBody>
          <a:bodyPr>
            <a:prstTxWarp prst="textNoShape">
              <a:avLst/>
            </a:prstTxWarp>
          </a:bodyPr>
          <a:lstStyle/>
          <a:p>
            <a:endParaRPr lang="en-US"/>
          </a:p>
        </p:txBody>
      </p:sp>
      <p:cxnSp>
        <p:nvCxnSpPr>
          <p:cNvPr id="47" name="Straight Connector 46"/>
          <p:cNvCxnSpPr/>
          <p:nvPr/>
        </p:nvCxnSpPr>
        <p:spPr>
          <a:xfrm>
            <a:off x="941388" y="5029200"/>
            <a:ext cx="15732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85"/>
                                        </p:tgtEl>
                                        <p:attrNameLst>
                                          <p:attrName>style.visibility</p:attrName>
                                        </p:attrNameLst>
                                      </p:cBhvr>
                                      <p:to>
                                        <p:strVal val="visible"/>
                                      </p:to>
                                    </p:set>
                                  </p:childTnLst>
                                </p:cTn>
                              </p:par>
                            </p:childTnLst>
                          </p:cTn>
                        </p:par>
                        <p:par>
                          <p:cTn id="11" fill="hold">
                            <p:stCondLst>
                              <p:cond delay="0"/>
                            </p:stCondLst>
                            <p:childTnLst>
                              <p:par>
                                <p:cTn id="12" presetID="63" presetClass="path" presetSubtype="0" accel="50000" decel="50000" fill="hold" nodeType="afterEffect">
                                  <p:stCondLst>
                                    <p:cond delay="0"/>
                                  </p:stCondLst>
                                  <p:childTnLst>
                                    <p:animMotion origin="layout" path="M 2.77778E-7 4.44444E-6 L 0.07187 -0.00973 " pathEditMode="relative" rAng="0" ptsTypes="AA">
                                      <p:cBhvr>
                                        <p:cTn id="13" dur="2000" fill="hold"/>
                                        <p:tgtEl>
                                          <p:spTgt spid="53285"/>
                                        </p:tgtEl>
                                        <p:attrNameLst>
                                          <p:attrName>ppt_x</p:attrName>
                                          <p:attrName>ppt_y</p:attrName>
                                        </p:attrNameLst>
                                      </p:cBhvr>
                                      <p:rCtr x="36" y="-5"/>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8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3284">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3284">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3284">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328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328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0.00122 0.00162 L 2.77556E-17 0.0375 " pathEditMode="relative" rAng="0" ptsTypes="AA">
                                      <p:cBhvr>
                                        <p:cTn id="33" dur="2000" fill="hold"/>
                                        <p:tgtEl>
                                          <p:spTgt spid="53252"/>
                                        </p:tgtEl>
                                        <p:attrNameLst>
                                          <p:attrName>ppt_x</p:attrName>
                                          <p:attrName>ppt_y</p:attrName>
                                        </p:attrNameLst>
                                      </p:cBhvr>
                                      <p:rCtr x="1" y="18"/>
                                    </p:animMotion>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2000"/>
                                        <p:tgtEl>
                                          <p:spTgt spid="40"/>
                                        </p:tgtEl>
                                      </p:cBhvr>
                                    </p:animEffect>
                                  </p:childTnLst>
                                </p:cTn>
                              </p:par>
                              <p:par>
                                <p:cTn id="37" presetID="64" presetClass="path" presetSubtype="0" accel="50000" decel="50000" fill="hold" grpId="0" nodeType="withEffect">
                                  <p:stCondLst>
                                    <p:cond delay="0"/>
                                  </p:stCondLst>
                                  <p:childTnLst>
                                    <p:animMotion origin="layout" path="M 0.00122 -4.44444E-6 L -5.55556E-7 -0.03564 " pathEditMode="relative" rAng="0" ptsTypes="AA">
                                      <p:cBhvr>
                                        <p:cTn id="38" dur="2000" fill="hold"/>
                                        <p:tgtEl>
                                          <p:spTgt spid="53273"/>
                                        </p:tgtEl>
                                        <p:attrNameLst>
                                          <p:attrName>ppt_x</p:attrName>
                                          <p:attrName>ppt_y</p:attrName>
                                        </p:attrNameLst>
                                      </p:cBhvr>
                                      <p:rCtr x="-1" y="-18"/>
                                    </p:animMotion>
                                  </p:childTnLst>
                                </p:cTn>
                              </p:par>
                              <p:par>
                                <p:cTn id="39" presetID="10" presetClass="exit" presetSubtype="0" fill="hold" grpId="0" nodeType="withEffect">
                                  <p:stCondLst>
                                    <p:cond delay="0"/>
                                  </p:stCondLst>
                                  <p:childTnLst>
                                    <p:animEffect transition="out" filter="fade">
                                      <p:cBhvr>
                                        <p:cTn id="40" dur="2000"/>
                                        <p:tgtEl>
                                          <p:spTgt spid="41997"/>
                                        </p:tgtEl>
                                      </p:cBhvr>
                                    </p:animEffect>
                                    <p:set>
                                      <p:cBhvr>
                                        <p:cTn id="41" dur="1" fill="hold">
                                          <p:stCondLst>
                                            <p:cond delay="1999"/>
                                          </p:stCondLst>
                                        </p:cTn>
                                        <p:tgtEl>
                                          <p:spTgt spid="4199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41992"/>
                                        </p:tgtEl>
                                      </p:cBhvr>
                                    </p:animEffect>
                                    <p:set>
                                      <p:cBhvr>
                                        <p:cTn id="44" dur="1" fill="hold">
                                          <p:stCondLst>
                                            <p:cond delay="1999"/>
                                          </p:stCondLst>
                                        </p:cTn>
                                        <p:tgtEl>
                                          <p:spTgt spid="4199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20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20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2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41992" grpId="0" animBg="1"/>
      <p:bldP spid="53273" grpId="0" animBg="1"/>
      <p:bldP spid="41997" grpId="0" animBg="1"/>
      <p:bldP spid="53286" grpId="0"/>
      <p:bldP spid="40"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3850" y="0"/>
            <a:ext cx="8588375" cy="1570038"/>
          </a:xfrm>
          <a:prstGeom prst="rect">
            <a:avLst/>
          </a:prstGeom>
          <a:noFill/>
          <a:ln w="9525">
            <a:noFill/>
            <a:miter lim="800000"/>
            <a:headEnd/>
            <a:tailEnd/>
          </a:ln>
        </p:spPr>
        <p:txBody>
          <a:bodyPr>
            <a:prstTxWarp prst="textNoShape">
              <a:avLst/>
            </a:prstTxWarp>
            <a:spAutoFit/>
          </a:bodyPr>
          <a:lstStyle/>
          <a:p>
            <a:r>
              <a:rPr lang="en-US" sz="2400"/>
              <a:t> Correct picture of STM-- voltage applied between tip and </a:t>
            </a:r>
          </a:p>
          <a:p>
            <a:r>
              <a:rPr lang="en-US" sz="2400"/>
              <a:t>sample. Holds potential difference constant, electron current.  </a:t>
            </a:r>
          </a:p>
          <a:p>
            <a:r>
              <a:rPr lang="en-US" sz="2400" i="1">
                <a:solidFill>
                  <a:schemeClr val="accent2"/>
                </a:solidFill>
              </a:rPr>
              <a:t>Figure out what potential energy looks like in different regions so can calculate current, determine sensitivity to gap distanc</a:t>
            </a:r>
            <a:r>
              <a:rPr lang="en-US" sz="2400">
                <a:solidFill>
                  <a:schemeClr val="accent2"/>
                </a:solidFill>
              </a:rPr>
              <a:t>e. </a:t>
            </a:r>
            <a:r>
              <a:rPr lang="en-US" sz="2400"/>
              <a:t> </a:t>
            </a:r>
          </a:p>
        </p:txBody>
      </p:sp>
      <p:grpSp>
        <p:nvGrpSpPr>
          <p:cNvPr id="2" name="Group 3"/>
          <p:cNvGrpSpPr>
            <a:grpSpLocks/>
          </p:cNvGrpSpPr>
          <p:nvPr/>
        </p:nvGrpSpPr>
        <p:grpSpPr bwMode="auto">
          <a:xfrm>
            <a:off x="149225" y="4044950"/>
            <a:ext cx="1116013" cy="2147888"/>
            <a:chOff x="94" y="2548"/>
            <a:chExt cx="703" cy="1353"/>
          </a:xfrm>
        </p:grpSpPr>
        <p:sp>
          <p:nvSpPr>
            <p:cNvPr id="15419" name="Line 4"/>
            <p:cNvSpPr>
              <a:spLocks noChangeShapeType="1"/>
            </p:cNvSpPr>
            <p:nvPr/>
          </p:nvSpPr>
          <p:spPr bwMode="auto">
            <a:xfrm flipV="1">
              <a:off x="721" y="2647"/>
              <a:ext cx="0" cy="125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420" name="Text Box 5"/>
            <p:cNvSpPr txBox="1">
              <a:spLocks noChangeArrowheads="1"/>
            </p:cNvSpPr>
            <p:nvPr/>
          </p:nvSpPr>
          <p:spPr bwMode="auto">
            <a:xfrm>
              <a:off x="94" y="2548"/>
              <a:ext cx="703" cy="288"/>
            </a:xfrm>
            <a:prstGeom prst="rect">
              <a:avLst/>
            </a:prstGeom>
            <a:noFill/>
            <a:ln w="9525">
              <a:noFill/>
              <a:miter lim="800000"/>
              <a:headEnd/>
              <a:tailEnd/>
            </a:ln>
          </p:spPr>
          <p:txBody>
            <a:bodyPr wrap="none">
              <a:prstTxWarp prst="textNoShape">
                <a:avLst/>
              </a:prstTxWarp>
              <a:spAutoFit/>
            </a:bodyPr>
            <a:lstStyle/>
            <a:p>
              <a:r>
                <a:rPr lang="en-US"/>
                <a:t>energy</a:t>
              </a:r>
            </a:p>
          </p:txBody>
        </p:sp>
      </p:grpSp>
      <p:sp>
        <p:nvSpPr>
          <p:cNvPr id="15364" name="Line 6"/>
          <p:cNvSpPr>
            <a:spLocks noChangeShapeType="1"/>
          </p:cNvSpPr>
          <p:nvPr/>
        </p:nvSpPr>
        <p:spPr bwMode="auto">
          <a:xfrm>
            <a:off x="1852613" y="5627688"/>
            <a:ext cx="9715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5365" name="Line 7"/>
          <p:cNvSpPr>
            <a:spLocks noChangeShapeType="1"/>
          </p:cNvSpPr>
          <p:nvPr/>
        </p:nvSpPr>
        <p:spPr bwMode="auto">
          <a:xfrm>
            <a:off x="2820988" y="4937125"/>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5366" name="Rectangle 9"/>
          <p:cNvSpPr>
            <a:spLocks noChangeArrowheads="1"/>
          </p:cNvSpPr>
          <p:nvPr/>
        </p:nvSpPr>
        <p:spPr bwMode="auto">
          <a:xfrm>
            <a:off x="1714500" y="5781675"/>
            <a:ext cx="993775"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endParaRPr lang="en-US" sz="2400"/>
          </a:p>
        </p:txBody>
      </p:sp>
      <p:sp>
        <p:nvSpPr>
          <p:cNvPr id="15367" name="Line 10"/>
          <p:cNvSpPr>
            <a:spLocks noChangeShapeType="1"/>
          </p:cNvSpPr>
          <p:nvPr/>
        </p:nvSpPr>
        <p:spPr bwMode="auto">
          <a:xfrm flipV="1">
            <a:off x="1851025" y="5197475"/>
            <a:ext cx="1989138"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55309" name="Line 13"/>
          <p:cNvSpPr>
            <a:spLocks noChangeShapeType="1"/>
          </p:cNvSpPr>
          <p:nvPr/>
        </p:nvSpPr>
        <p:spPr bwMode="auto">
          <a:xfrm>
            <a:off x="3013075" y="5091113"/>
            <a:ext cx="1588"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5369" name="Rectangle 14"/>
          <p:cNvSpPr>
            <a:spLocks noChangeArrowheads="1"/>
          </p:cNvSpPr>
          <p:nvPr/>
        </p:nvSpPr>
        <p:spPr bwMode="auto">
          <a:xfrm>
            <a:off x="3300413" y="57721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grpSp>
        <p:nvGrpSpPr>
          <p:cNvPr id="3" name="Group 15"/>
          <p:cNvGrpSpPr>
            <a:grpSpLocks/>
          </p:cNvGrpSpPr>
          <p:nvPr/>
        </p:nvGrpSpPr>
        <p:grpSpPr bwMode="auto">
          <a:xfrm rot="5400000">
            <a:off x="1704181" y="1893094"/>
            <a:ext cx="2382838" cy="2927350"/>
            <a:chOff x="1279" y="1251"/>
            <a:chExt cx="1501" cy="1844"/>
          </a:xfrm>
        </p:grpSpPr>
        <p:sp>
          <p:nvSpPr>
            <p:cNvPr id="15379" name="Line 16"/>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0" name="Line 17"/>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1" name="Line 18"/>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2" name="Line 19"/>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3" name="Line 20"/>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4" name="Group 22"/>
            <p:cNvGrpSpPr>
              <a:grpSpLocks/>
            </p:cNvGrpSpPr>
            <p:nvPr/>
          </p:nvGrpSpPr>
          <p:grpSpPr bwMode="auto">
            <a:xfrm>
              <a:off x="1279" y="2196"/>
              <a:ext cx="1501" cy="899"/>
              <a:chOff x="1279" y="2196"/>
              <a:chExt cx="1501" cy="899"/>
            </a:xfrm>
          </p:grpSpPr>
          <p:sp>
            <p:nvSpPr>
              <p:cNvPr id="15417" name="Freeform 23"/>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5418" name="Freeform 24"/>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noFill/>
              <a:ln w="3175" cap="rnd">
                <a:solidFill>
                  <a:srgbClr val="000000"/>
                </a:solidFill>
                <a:prstDash val="solid"/>
                <a:round/>
                <a:headEnd/>
                <a:tailEnd/>
              </a:ln>
            </p:spPr>
            <p:txBody>
              <a:bodyPr>
                <a:prstTxWarp prst="textNoShape">
                  <a:avLst/>
                </a:prstTxWarp>
              </a:bodyPr>
              <a:lstStyle/>
              <a:p>
                <a:endParaRPr lang="en-US"/>
              </a:p>
            </p:txBody>
          </p:sp>
        </p:grpSp>
        <p:sp>
          <p:nvSpPr>
            <p:cNvPr id="15385" name="Line 25"/>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6" name="Line 26"/>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7" name="Line 28"/>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8" name="Line 29"/>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89" name="Rectangle 33"/>
            <p:cNvSpPr>
              <a:spLocks noChangeArrowheads="1"/>
            </p:cNvSpPr>
            <p:nvPr/>
          </p:nvSpPr>
          <p:spPr bwMode="auto">
            <a:xfrm>
              <a:off x="2428" y="1840"/>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5390" name="Line 34"/>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5" name="Group 35"/>
            <p:cNvGrpSpPr>
              <a:grpSpLocks/>
            </p:cNvGrpSpPr>
            <p:nvPr/>
          </p:nvGrpSpPr>
          <p:grpSpPr bwMode="auto">
            <a:xfrm>
              <a:off x="2436" y="2652"/>
              <a:ext cx="19" cy="41"/>
              <a:chOff x="2436" y="2652"/>
              <a:chExt cx="19" cy="41"/>
            </a:xfrm>
          </p:grpSpPr>
          <p:sp>
            <p:nvSpPr>
              <p:cNvPr id="15415" name="Oval 36"/>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5416" name="Oval 37"/>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5392" name="Rectangle 38"/>
            <p:cNvSpPr>
              <a:spLocks noChangeArrowheads="1"/>
            </p:cNvSpPr>
            <p:nvPr/>
          </p:nvSpPr>
          <p:spPr bwMode="auto">
            <a:xfrm>
              <a:off x="1806" y="2559"/>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15393" name="Line 39"/>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94" name="Line 40"/>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95" name="Line 41"/>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96" name="Line 42"/>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97" name="Line 43"/>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398" name="Rectangle 44"/>
            <p:cNvSpPr>
              <a:spLocks noChangeArrowheads="1"/>
            </p:cNvSpPr>
            <p:nvPr/>
          </p:nvSpPr>
          <p:spPr bwMode="auto">
            <a:xfrm rot="-5400000">
              <a:off x="1945" y="1596"/>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6" name="Group 45"/>
            <p:cNvGrpSpPr>
              <a:grpSpLocks/>
            </p:cNvGrpSpPr>
            <p:nvPr/>
          </p:nvGrpSpPr>
          <p:grpSpPr bwMode="auto">
            <a:xfrm>
              <a:off x="1279" y="2196"/>
              <a:ext cx="1501" cy="899"/>
              <a:chOff x="1279" y="2196"/>
              <a:chExt cx="1501" cy="899"/>
            </a:xfrm>
          </p:grpSpPr>
          <p:sp>
            <p:nvSpPr>
              <p:cNvPr id="15413" name="Freeform 46"/>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15414" name="Freeform 47"/>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15400" name="Line 48"/>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401" name="Line 49"/>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402" name="Line 50"/>
            <p:cNvSpPr>
              <a:spLocks noChangeShapeType="1"/>
            </p:cNvSpPr>
            <p:nvPr/>
          </p:nvSpPr>
          <p:spPr bwMode="auto">
            <a:xfrm>
              <a:off x="2255" y="1375"/>
              <a:ext cx="1" cy="246"/>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403" name="Rectangle 51"/>
            <p:cNvSpPr>
              <a:spLocks noChangeArrowheads="1"/>
            </p:cNvSpPr>
            <p:nvPr/>
          </p:nvSpPr>
          <p:spPr bwMode="auto">
            <a:xfrm rot="-5400000">
              <a:off x="2202" y="1204"/>
              <a:ext cx="117" cy="211"/>
            </a:xfrm>
            <a:prstGeom prst="rect">
              <a:avLst/>
            </a:prstGeom>
            <a:noFill/>
            <a:ln w="9525">
              <a:noFill/>
              <a:miter lim="800000"/>
              <a:headEnd/>
              <a:tailEnd/>
            </a:ln>
          </p:spPr>
          <p:txBody>
            <a:bodyPr wrap="none" lIns="0" tIns="0" rIns="0" bIns="0">
              <a:prstTxWarp prst="textNoShape">
                <a:avLst/>
              </a:prstTxWarp>
              <a:spAutoFit/>
            </a:bodyPr>
            <a:lstStyle/>
            <a:p>
              <a:r>
                <a:rPr lang="en-US" sz="2200">
                  <a:solidFill>
                    <a:srgbClr val="000000"/>
                  </a:solidFill>
                </a:rPr>
                <a:t>V</a:t>
              </a:r>
              <a:endParaRPr lang="en-US" sz="2200"/>
            </a:p>
          </p:txBody>
        </p:sp>
        <p:sp>
          <p:nvSpPr>
            <p:cNvPr id="15404" name="Line 52"/>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405" name="Line 53"/>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5406" name="Oval 55"/>
            <p:cNvSpPr>
              <a:spLocks noChangeArrowheads="1"/>
            </p:cNvSpPr>
            <p:nvPr/>
          </p:nvSpPr>
          <p:spPr bwMode="auto">
            <a:xfrm>
              <a:off x="2323" y="1807"/>
              <a:ext cx="246" cy="246"/>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5407" name="Rectangle 57"/>
            <p:cNvSpPr>
              <a:spLocks noChangeArrowheads="1"/>
            </p:cNvSpPr>
            <p:nvPr/>
          </p:nvSpPr>
          <p:spPr bwMode="auto">
            <a:xfrm rot="-5400000">
              <a:off x="2428" y="184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5408" name="Line 58"/>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7" name="Group 59"/>
            <p:cNvGrpSpPr>
              <a:grpSpLocks/>
            </p:cNvGrpSpPr>
            <p:nvPr/>
          </p:nvGrpSpPr>
          <p:grpSpPr bwMode="auto">
            <a:xfrm>
              <a:off x="2436" y="2652"/>
              <a:ext cx="19" cy="41"/>
              <a:chOff x="2436" y="2652"/>
              <a:chExt cx="19" cy="41"/>
            </a:xfrm>
          </p:grpSpPr>
          <p:sp>
            <p:nvSpPr>
              <p:cNvPr id="15411" name="Oval 60"/>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5412" name="Oval 61"/>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5410" name="Rectangle 63"/>
            <p:cNvSpPr>
              <a:spLocks noChangeArrowheads="1"/>
            </p:cNvSpPr>
            <p:nvPr/>
          </p:nvSpPr>
          <p:spPr bwMode="auto">
            <a:xfrm>
              <a:off x="2160" y="1309"/>
              <a:ext cx="112" cy="230"/>
            </a:xfrm>
            <a:prstGeom prst="rect">
              <a:avLst/>
            </a:prstGeom>
            <a:noFill/>
            <a:ln w="9525">
              <a:noFill/>
              <a:miter lim="800000"/>
              <a:headEnd/>
              <a:tailEnd/>
            </a:ln>
          </p:spPr>
          <p:txBody>
            <a:bodyPr wrap="none" lIns="0" tIns="0" rIns="0" bIns="0">
              <a:prstTxWarp prst="textNoShape">
                <a:avLst/>
              </a:prstTxWarp>
              <a:spAutoFit/>
            </a:bodyPr>
            <a:lstStyle/>
            <a:p>
              <a:r>
                <a:rPr lang="en-US"/>
                <a:t>+</a:t>
              </a:r>
            </a:p>
          </p:txBody>
        </p:sp>
      </p:grpSp>
      <p:sp>
        <p:nvSpPr>
          <p:cNvPr id="15371" name="Text Box 64"/>
          <p:cNvSpPr txBox="1">
            <a:spLocks noChangeArrowheads="1"/>
          </p:cNvSpPr>
          <p:nvPr/>
        </p:nvSpPr>
        <p:spPr bwMode="auto">
          <a:xfrm>
            <a:off x="4457700" y="16541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61" name="Text Box 65"/>
          <p:cNvSpPr txBox="1">
            <a:spLocks noChangeArrowheads="1"/>
          </p:cNvSpPr>
          <p:nvPr/>
        </p:nvSpPr>
        <p:spPr bwMode="auto">
          <a:xfrm>
            <a:off x="4479925" y="1565275"/>
            <a:ext cx="4700588" cy="2308225"/>
          </a:xfrm>
          <a:prstGeom prst="rect">
            <a:avLst/>
          </a:prstGeom>
          <a:noFill/>
          <a:ln w="9525">
            <a:noFill/>
            <a:miter lim="800000"/>
            <a:headEnd/>
            <a:tailEnd/>
          </a:ln>
        </p:spPr>
        <p:txBody>
          <a:bodyPr wrap="none">
            <a:prstTxWarp prst="textNoShape">
              <a:avLst/>
            </a:prstTxWarp>
            <a:spAutoFit/>
          </a:bodyPr>
          <a:lstStyle/>
          <a:p>
            <a:r>
              <a:rPr lang="en-US" sz="2400"/>
              <a:t>What does V tip look like?</a:t>
            </a:r>
          </a:p>
          <a:p>
            <a:r>
              <a:rPr lang="en-US" sz="2400"/>
              <a:t>a. higher than V sample</a:t>
            </a:r>
          </a:p>
          <a:p>
            <a:r>
              <a:rPr lang="en-US" sz="2400"/>
              <a:t>b. same as V sample</a:t>
            </a:r>
          </a:p>
          <a:p>
            <a:r>
              <a:rPr lang="en-US" sz="2400"/>
              <a:t>c. lower than V sample</a:t>
            </a:r>
          </a:p>
          <a:p>
            <a:r>
              <a:rPr lang="en-US" sz="2400"/>
              <a:t>d. tilts downward from left to right</a:t>
            </a:r>
          </a:p>
          <a:p>
            <a:r>
              <a:rPr lang="en-US" sz="2400"/>
              <a:t>e. tilts upward from left to right</a:t>
            </a:r>
          </a:p>
        </p:txBody>
      </p:sp>
      <p:sp>
        <p:nvSpPr>
          <p:cNvPr id="55362" name="Line 66"/>
          <p:cNvSpPr>
            <a:spLocks noChangeShapeType="1"/>
          </p:cNvSpPr>
          <p:nvPr/>
        </p:nvSpPr>
        <p:spPr bwMode="auto">
          <a:xfrm flipV="1">
            <a:off x="2867025" y="5608638"/>
            <a:ext cx="1493838" cy="11112"/>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55363" name="Line 67"/>
          <p:cNvSpPr>
            <a:spLocks noChangeShapeType="1"/>
          </p:cNvSpPr>
          <p:nvPr/>
        </p:nvSpPr>
        <p:spPr bwMode="auto">
          <a:xfrm>
            <a:off x="4025900" y="5765800"/>
            <a:ext cx="368300" cy="0"/>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55364" name="Text Box 68"/>
          <p:cNvSpPr txBox="1">
            <a:spLocks noChangeArrowheads="1"/>
          </p:cNvSpPr>
          <p:nvPr/>
        </p:nvSpPr>
        <p:spPr bwMode="auto">
          <a:xfrm>
            <a:off x="4335463" y="5486400"/>
            <a:ext cx="2259012" cy="461963"/>
          </a:xfrm>
          <a:prstGeom prst="rect">
            <a:avLst/>
          </a:prstGeom>
          <a:noFill/>
          <a:ln w="9525">
            <a:noFill/>
            <a:miter lim="800000"/>
            <a:headEnd/>
            <a:tailEnd/>
          </a:ln>
        </p:spPr>
        <p:txBody>
          <a:bodyPr wrap="none">
            <a:prstTxWarp prst="textNoShape">
              <a:avLst/>
            </a:prstTxWarp>
            <a:spAutoFit/>
          </a:bodyPr>
          <a:lstStyle/>
          <a:p>
            <a:r>
              <a:rPr lang="en-US" sz="2400">
                <a:solidFill>
                  <a:srgbClr val="FF3300"/>
                </a:solidFill>
              </a:rPr>
              <a:t>applied voltage</a:t>
            </a:r>
          </a:p>
        </p:txBody>
      </p:sp>
      <p:sp>
        <p:nvSpPr>
          <p:cNvPr id="62" name="Line 11"/>
          <p:cNvSpPr>
            <a:spLocks noChangeShapeType="1"/>
          </p:cNvSpPr>
          <p:nvPr/>
        </p:nvSpPr>
        <p:spPr bwMode="auto">
          <a:xfrm flipV="1">
            <a:off x="3019425" y="5772150"/>
            <a:ext cx="914400" cy="0"/>
          </a:xfrm>
          <a:prstGeom prst="line">
            <a:avLst/>
          </a:prstGeom>
          <a:noFill/>
          <a:ln w="19050">
            <a:solidFill>
              <a:srgbClr val="FF0000"/>
            </a:solidFill>
            <a:round/>
            <a:headEnd/>
            <a:tailEnd/>
          </a:ln>
        </p:spPr>
        <p:txBody>
          <a:bodyPr>
            <a:prstTxWarp prst="textNoShape">
              <a:avLst/>
            </a:prstTxWarp>
          </a:bodyPr>
          <a:lstStyle/>
          <a:p>
            <a:endParaRPr lang="en-US"/>
          </a:p>
        </p:txBody>
      </p:sp>
      <p:cxnSp>
        <p:nvCxnSpPr>
          <p:cNvPr id="64" name="Straight Arrow Connector 63"/>
          <p:cNvCxnSpPr/>
          <p:nvPr/>
        </p:nvCxnSpPr>
        <p:spPr>
          <a:xfrm rot="5400000">
            <a:off x="4029076" y="5688012"/>
            <a:ext cx="171450" cy="3175"/>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78" name="Rectangle 23"/>
          <p:cNvSpPr>
            <a:spLocks noChangeArrowheads="1"/>
          </p:cNvSpPr>
          <p:nvPr/>
        </p:nvSpPr>
        <p:spPr bwMode="auto">
          <a:xfrm rot="5400000">
            <a:off x="1434307" y="2936081"/>
            <a:ext cx="1250950" cy="738187"/>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p>
          <a:p>
            <a:r>
              <a:rPr lang="en-US" sz="2400">
                <a:solidFill>
                  <a:srgbClr val="000000"/>
                </a:solidFill>
              </a:rPr>
              <a:t>(metallic)</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6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P spid="55361" grpId="0"/>
      <p:bldP spid="55362" grpId="0" animBg="1"/>
      <p:bldP spid="55363" grpId="0" animBg="1"/>
      <p:bldP spid="62"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157163"/>
            <a:ext cx="8759825" cy="1569660"/>
          </a:xfrm>
          <a:prstGeom prst="rect">
            <a:avLst/>
          </a:prstGeom>
          <a:noFill/>
          <a:ln w="9525">
            <a:noFill/>
            <a:miter lim="800000"/>
            <a:headEnd/>
            <a:tailEnd/>
          </a:ln>
        </p:spPr>
        <p:txBody>
          <a:bodyPr wrap="square">
            <a:prstTxWarp prst="textNoShape">
              <a:avLst/>
            </a:prstTxWarp>
            <a:spAutoFit/>
          </a:bodyPr>
          <a:lstStyle/>
          <a:p>
            <a:r>
              <a:rPr lang="en-US" sz="2400" dirty="0"/>
              <a:t> </a:t>
            </a:r>
            <a:r>
              <a:rPr lang="en-US" sz="2200" dirty="0"/>
              <a:t>Correct picture of </a:t>
            </a:r>
            <a:r>
              <a:rPr lang="en-US" sz="2200" dirty="0" err="1"/>
              <a:t>STM</a:t>
            </a:r>
            <a:r>
              <a:rPr lang="en-US" sz="2200" dirty="0"/>
              <a:t>-- voltage applied between tip and</a:t>
            </a:r>
            <a:r>
              <a:rPr lang="en-US" sz="2200" dirty="0" smtClean="0"/>
              <a:t> sample.</a:t>
            </a:r>
          </a:p>
          <a:p>
            <a:r>
              <a:rPr lang="en-US" sz="2200" dirty="0" smtClean="0"/>
              <a:t> </a:t>
            </a:r>
            <a:r>
              <a:rPr lang="en-US" sz="2400" dirty="0" smtClean="0"/>
              <a:t> </a:t>
            </a:r>
            <a:endParaRPr lang="en-US" sz="2400" dirty="0"/>
          </a:p>
          <a:p>
            <a:r>
              <a:rPr lang="en-US" sz="2400" i="1" dirty="0">
                <a:solidFill>
                  <a:schemeClr val="accent2"/>
                </a:solidFill>
              </a:rPr>
              <a:t>Potential energy in different regions so can calculate current, determine sensitivity to gap distance.  </a:t>
            </a:r>
          </a:p>
        </p:txBody>
      </p:sp>
      <p:grpSp>
        <p:nvGrpSpPr>
          <p:cNvPr id="2" name="Group 3"/>
          <p:cNvGrpSpPr>
            <a:grpSpLocks/>
          </p:cNvGrpSpPr>
          <p:nvPr/>
        </p:nvGrpSpPr>
        <p:grpSpPr bwMode="auto">
          <a:xfrm>
            <a:off x="149225" y="4044950"/>
            <a:ext cx="1116013" cy="2147888"/>
            <a:chOff x="94" y="2548"/>
            <a:chExt cx="703" cy="1353"/>
          </a:xfrm>
        </p:grpSpPr>
        <p:sp>
          <p:nvSpPr>
            <p:cNvPr id="16445" name="Line 4"/>
            <p:cNvSpPr>
              <a:spLocks noChangeShapeType="1"/>
            </p:cNvSpPr>
            <p:nvPr/>
          </p:nvSpPr>
          <p:spPr bwMode="auto">
            <a:xfrm flipV="1">
              <a:off x="721" y="2647"/>
              <a:ext cx="0" cy="125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46" name="Text Box 5"/>
            <p:cNvSpPr txBox="1">
              <a:spLocks noChangeArrowheads="1"/>
            </p:cNvSpPr>
            <p:nvPr/>
          </p:nvSpPr>
          <p:spPr bwMode="auto">
            <a:xfrm>
              <a:off x="94" y="2548"/>
              <a:ext cx="703" cy="288"/>
            </a:xfrm>
            <a:prstGeom prst="rect">
              <a:avLst/>
            </a:prstGeom>
            <a:noFill/>
            <a:ln w="9525">
              <a:noFill/>
              <a:miter lim="800000"/>
              <a:headEnd/>
              <a:tailEnd/>
            </a:ln>
          </p:spPr>
          <p:txBody>
            <a:bodyPr wrap="none">
              <a:prstTxWarp prst="textNoShape">
                <a:avLst/>
              </a:prstTxWarp>
              <a:spAutoFit/>
            </a:bodyPr>
            <a:lstStyle/>
            <a:p>
              <a:r>
                <a:rPr lang="en-US"/>
                <a:t>energy</a:t>
              </a:r>
            </a:p>
          </p:txBody>
        </p:sp>
      </p:grpSp>
      <p:sp>
        <p:nvSpPr>
          <p:cNvPr id="57412" name="Text Box 68"/>
          <p:cNvSpPr txBox="1">
            <a:spLocks noChangeArrowheads="1"/>
          </p:cNvSpPr>
          <p:nvPr/>
        </p:nvSpPr>
        <p:spPr bwMode="auto">
          <a:xfrm>
            <a:off x="4629150" y="1828800"/>
            <a:ext cx="3813175" cy="830263"/>
          </a:xfrm>
          <a:prstGeom prst="rect">
            <a:avLst/>
          </a:prstGeom>
          <a:noFill/>
          <a:ln w="9525">
            <a:noFill/>
            <a:miter lim="800000"/>
            <a:headEnd/>
            <a:tailEnd/>
          </a:ln>
        </p:spPr>
        <p:txBody>
          <a:bodyPr wrap="none">
            <a:prstTxWarp prst="textNoShape">
              <a:avLst/>
            </a:prstTxWarp>
            <a:spAutoFit/>
          </a:bodyPr>
          <a:lstStyle/>
          <a:p>
            <a:r>
              <a:rPr lang="en-US" sz="2400"/>
              <a:t>What is potential in air gap</a:t>
            </a:r>
          </a:p>
          <a:p>
            <a:r>
              <a:rPr lang="en-US" sz="2400"/>
              <a:t>approximately?</a:t>
            </a:r>
          </a:p>
        </p:txBody>
      </p:sp>
      <p:sp>
        <p:nvSpPr>
          <p:cNvPr id="57413" name="Text Box 69"/>
          <p:cNvSpPr txBox="1">
            <a:spLocks noChangeArrowheads="1"/>
          </p:cNvSpPr>
          <p:nvPr/>
        </p:nvSpPr>
        <p:spPr bwMode="auto">
          <a:xfrm>
            <a:off x="5027613" y="2655888"/>
            <a:ext cx="2516187" cy="830262"/>
          </a:xfrm>
          <a:prstGeom prst="rect">
            <a:avLst/>
          </a:prstGeom>
          <a:noFill/>
          <a:ln w="9525">
            <a:noFill/>
            <a:miter lim="800000"/>
            <a:headEnd/>
            <a:tailEnd/>
          </a:ln>
        </p:spPr>
        <p:txBody>
          <a:bodyPr wrap="none">
            <a:prstTxWarp prst="textNoShape">
              <a:avLst/>
            </a:prstTxWarp>
            <a:spAutoFit/>
          </a:bodyPr>
          <a:lstStyle/>
          <a:p>
            <a:r>
              <a:rPr lang="en-US" sz="2400"/>
              <a:t>linear connection</a:t>
            </a:r>
          </a:p>
          <a:p>
            <a:endParaRPr lang="en-US" sz="2400"/>
          </a:p>
        </p:txBody>
      </p:sp>
      <p:sp>
        <p:nvSpPr>
          <p:cNvPr id="57414" name="Text Box 70"/>
          <p:cNvSpPr txBox="1">
            <a:spLocks noChangeArrowheads="1"/>
          </p:cNvSpPr>
          <p:nvPr/>
        </p:nvSpPr>
        <p:spPr bwMode="auto">
          <a:xfrm>
            <a:off x="4968875" y="3081338"/>
            <a:ext cx="3765550" cy="1570037"/>
          </a:xfrm>
          <a:prstGeom prst="rect">
            <a:avLst/>
          </a:prstGeom>
          <a:noFill/>
          <a:ln w="9525">
            <a:noFill/>
            <a:miter lim="800000"/>
            <a:headEnd/>
            <a:tailEnd/>
          </a:ln>
        </p:spPr>
        <p:txBody>
          <a:bodyPr wrap="none">
            <a:prstTxWarp prst="textNoShape">
              <a:avLst/>
            </a:prstTxWarp>
            <a:spAutoFit/>
          </a:bodyPr>
          <a:lstStyle/>
          <a:p>
            <a:r>
              <a:rPr lang="en-US" sz="2400"/>
              <a:t>Notice changing V will </a:t>
            </a:r>
          </a:p>
          <a:p>
            <a:r>
              <a:rPr lang="en-US" sz="2400"/>
              <a:t>change barrier, and hence</a:t>
            </a:r>
          </a:p>
          <a:p>
            <a:r>
              <a:rPr lang="en-US" sz="2400"/>
              <a:t>tunneling current.</a:t>
            </a:r>
            <a:endParaRPr lang="en-US" sz="2400">
              <a:sym typeface="Symbol" charset="2"/>
            </a:endParaRPr>
          </a:p>
          <a:p>
            <a:endParaRPr lang="en-US" sz="2400"/>
          </a:p>
        </p:txBody>
      </p:sp>
      <p:sp>
        <p:nvSpPr>
          <p:cNvPr id="57415" name="Line 71"/>
          <p:cNvSpPr>
            <a:spLocks noChangeShapeType="1"/>
          </p:cNvSpPr>
          <p:nvPr/>
        </p:nvSpPr>
        <p:spPr bwMode="auto">
          <a:xfrm>
            <a:off x="2820988" y="4929188"/>
            <a:ext cx="190500" cy="166687"/>
          </a:xfrm>
          <a:prstGeom prst="line">
            <a:avLst/>
          </a:prstGeom>
          <a:noFill/>
          <a:ln w="28575">
            <a:solidFill>
              <a:srgbClr val="FF3300"/>
            </a:solidFill>
            <a:round/>
            <a:headEnd/>
            <a:tailEnd/>
          </a:ln>
        </p:spPr>
        <p:txBody>
          <a:bodyPr>
            <a:prstTxWarp prst="textNoShape">
              <a:avLst/>
            </a:prstTxWarp>
          </a:bodyPr>
          <a:lstStyle/>
          <a:p>
            <a:endParaRPr lang="en-US"/>
          </a:p>
        </p:txBody>
      </p:sp>
      <p:grpSp>
        <p:nvGrpSpPr>
          <p:cNvPr id="3" name="Group 15"/>
          <p:cNvGrpSpPr>
            <a:grpSpLocks/>
          </p:cNvGrpSpPr>
          <p:nvPr/>
        </p:nvGrpSpPr>
        <p:grpSpPr bwMode="auto">
          <a:xfrm rot="5400000">
            <a:off x="1704181" y="1893094"/>
            <a:ext cx="2382838" cy="2927350"/>
            <a:chOff x="1279" y="1251"/>
            <a:chExt cx="1501" cy="1844"/>
          </a:xfrm>
        </p:grpSpPr>
        <p:sp>
          <p:nvSpPr>
            <p:cNvPr id="16405" name="Line 16"/>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6" name="Line 17"/>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7" name="Line 18"/>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8" name="Line 19"/>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9" name="Line 20"/>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4" name="Group 22"/>
            <p:cNvGrpSpPr>
              <a:grpSpLocks/>
            </p:cNvGrpSpPr>
            <p:nvPr/>
          </p:nvGrpSpPr>
          <p:grpSpPr bwMode="auto">
            <a:xfrm>
              <a:off x="1279" y="2196"/>
              <a:ext cx="1501" cy="899"/>
              <a:chOff x="1279" y="2196"/>
              <a:chExt cx="1501" cy="899"/>
            </a:xfrm>
          </p:grpSpPr>
          <p:sp>
            <p:nvSpPr>
              <p:cNvPr id="16443" name="Freeform 23"/>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6444" name="Freeform 24"/>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noFill/>
              <a:ln w="3175" cap="rnd">
                <a:solidFill>
                  <a:srgbClr val="000000"/>
                </a:solidFill>
                <a:prstDash val="solid"/>
                <a:round/>
                <a:headEnd/>
                <a:tailEnd/>
              </a:ln>
            </p:spPr>
            <p:txBody>
              <a:bodyPr>
                <a:prstTxWarp prst="textNoShape">
                  <a:avLst/>
                </a:prstTxWarp>
              </a:bodyPr>
              <a:lstStyle/>
              <a:p>
                <a:endParaRPr lang="en-US"/>
              </a:p>
            </p:txBody>
          </p:sp>
        </p:grpSp>
        <p:sp>
          <p:nvSpPr>
            <p:cNvPr id="16411" name="Line 25"/>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2" name="Line 26"/>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3" name="Line 28"/>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4" name="Line 29"/>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5" name="Rectangle 33"/>
            <p:cNvSpPr>
              <a:spLocks noChangeArrowheads="1"/>
            </p:cNvSpPr>
            <p:nvPr/>
          </p:nvSpPr>
          <p:spPr bwMode="auto">
            <a:xfrm>
              <a:off x="2428" y="1840"/>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6416" name="Line 34"/>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5" name="Group 35"/>
            <p:cNvGrpSpPr>
              <a:grpSpLocks/>
            </p:cNvGrpSpPr>
            <p:nvPr/>
          </p:nvGrpSpPr>
          <p:grpSpPr bwMode="auto">
            <a:xfrm>
              <a:off x="2436" y="2652"/>
              <a:ext cx="19" cy="41"/>
              <a:chOff x="2436" y="2652"/>
              <a:chExt cx="19" cy="41"/>
            </a:xfrm>
          </p:grpSpPr>
          <p:sp>
            <p:nvSpPr>
              <p:cNvPr id="16441" name="Oval 36"/>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42" name="Oval 37"/>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6418" name="Rectangle 38"/>
            <p:cNvSpPr>
              <a:spLocks noChangeArrowheads="1"/>
            </p:cNvSpPr>
            <p:nvPr/>
          </p:nvSpPr>
          <p:spPr bwMode="auto">
            <a:xfrm>
              <a:off x="1806" y="2559"/>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16419" name="Line 39"/>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0" name="Line 40"/>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1" name="Line 41"/>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2" name="Line 42"/>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3" name="Line 43"/>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4" name="Rectangle 44"/>
            <p:cNvSpPr>
              <a:spLocks noChangeArrowheads="1"/>
            </p:cNvSpPr>
            <p:nvPr/>
          </p:nvSpPr>
          <p:spPr bwMode="auto">
            <a:xfrm rot="-5400000">
              <a:off x="1945" y="1596"/>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6" name="Group 45"/>
            <p:cNvGrpSpPr>
              <a:grpSpLocks/>
            </p:cNvGrpSpPr>
            <p:nvPr/>
          </p:nvGrpSpPr>
          <p:grpSpPr bwMode="auto">
            <a:xfrm>
              <a:off x="1279" y="2196"/>
              <a:ext cx="1501" cy="899"/>
              <a:chOff x="1279" y="2196"/>
              <a:chExt cx="1501" cy="899"/>
            </a:xfrm>
          </p:grpSpPr>
          <p:sp>
            <p:nvSpPr>
              <p:cNvPr id="16439" name="Freeform 46"/>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16440" name="Freeform 47"/>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16426" name="Line 48"/>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7" name="Line 49"/>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8" name="Line 50"/>
            <p:cNvSpPr>
              <a:spLocks noChangeShapeType="1"/>
            </p:cNvSpPr>
            <p:nvPr/>
          </p:nvSpPr>
          <p:spPr bwMode="auto">
            <a:xfrm>
              <a:off x="2255" y="1375"/>
              <a:ext cx="1" cy="246"/>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9" name="Rectangle 51"/>
            <p:cNvSpPr>
              <a:spLocks noChangeArrowheads="1"/>
            </p:cNvSpPr>
            <p:nvPr/>
          </p:nvSpPr>
          <p:spPr bwMode="auto">
            <a:xfrm rot="-5400000">
              <a:off x="2202" y="1204"/>
              <a:ext cx="117" cy="211"/>
            </a:xfrm>
            <a:prstGeom prst="rect">
              <a:avLst/>
            </a:prstGeom>
            <a:noFill/>
            <a:ln w="9525">
              <a:noFill/>
              <a:miter lim="800000"/>
              <a:headEnd/>
              <a:tailEnd/>
            </a:ln>
          </p:spPr>
          <p:txBody>
            <a:bodyPr wrap="none" lIns="0" tIns="0" rIns="0" bIns="0">
              <a:prstTxWarp prst="textNoShape">
                <a:avLst/>
              </a:prstTxWarp>
              <a:spAutoFit/>
            </a:bodyPr>
            <a:lstStyle/>
            <a:p>
              <a:r>
                <a:rPr lang="en-US" sz="2200">
                  <a:solidFill>
                    <a:srgbClr val="000000"/>
                  </a:solidFill>
                </a:rPr>
                <a:t>V</a:t>
              </a:r>
              <a:endParaRPr lang="en-US" sz="2200"/>
            </a:p>
          </p:txBody>
        </p:sp>
        <p:sp>
          <p:nvSpPr>
            <p:cNvPr id="16430" name="Line 52"/>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31" name="Line 53"/>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32" name="Oval 55"/>
            <p:cNvSpPr>
              <a:spLocks noChangeArrowheads="1"/>
            </p:cNvSpPr>
            <p:nvPr/>
          </p:nvSpPr>
          <p:spPr bwMode="auto">
            <a:xfrm>
              <a:off x="2323" y="1807"/>
              <a:ext cx="246" cy="246"/>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33" name="Rectangle 57"/>
            <p:cNvSpPr>
              <a:spLocks noChangeArrowheads="1"/>
            </p:cNvSpPr>
            <p:nvPr/>
          </p:nvSpPr>
          <p:spPr bwMode="auto">
            <a:xfrm rot="-5400000">
              <a:off x="2428" y="184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6434" name="Line 58"/>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7" name="Group 59"/>
            <p:cNvGrpSpPr>
              <a:grpSpLocks/>
            </p:cNvGrpSpPr>
            <p:nvPr/>
          </p:nvGrpSpPr>
          <p:grpSpPr bwMode="auto">
            <a:xfrm>
              <a:off x="2436" y="2652"/>
              <a:ext cx="19" cy="41"/>
              <a:chOff x="2436" y="2652"/>
              <a:chExt cx="19" cy="41"/>
            </a:xfrm>
          </p:grpSpPr>
          <p:sp>
            <p:nvSpPr>
              <p:cNvPr id="16437" name="Oval 60"/>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38" name="Oval 61"/>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6436" name="Rectangle 63"/>
            <p:cNvSpPr>
              <a:spLocks noChangeArrowheads="1"/>
            </p:cNvSpPr>
            <p:nvPr/>
          </p:nvSpPr>
          <p:spPr bwMode="auto">
            <a:xfrm>
              <a:off x="2160" y="1309"/>
              <a:ext cx="112" cy="230"/>
            </a:xfrm>
            <a:prstGeom prst="rect">
              <a:avLst/>
            </a:prstGeom>
            <a:noFill/>
            <a:ln w="9525">
              <a:noFill/>
              <a:miter lim="800000"/>
              <a:headEnd/>
              <a:tailEnd/>
            </a:ln>
          </p:spPr>
          <p:txBody>
            <a:bodyPr wrap="none" lIns="0" tIns="0" rIns="0" bIns="0">
              <a:prstTxWarp prst="textNoShape">
                <a:avLst/>
              </a:prstTxWarp>
              <a:spAutoFit/>
            </a:bodyPr>
            <a:lstStyle/>
            <a:p>
              <a:r>
                <a:rPr lang="en-US"/>
                <a:t>+</a:t>
              </a:r>
            </a:p>
          </p:txBody>
        </p:sp>
      </p:grpSp>
      <p:sp>
        <p:nvSpPr>
          <p:cNvPr id="16393" name="Line 6"/>
          <p:cNvSpPr>
            <a:spLocks noChangeShapeType="1"/>
          </p:cNvSpPr>
          <p:nvPr/>
        </p:nvSpPr>
        <p:spPr bwMode="auto">
          <a:xfrm>
            <a:off x="1852613" y="5627688"/>
            <a:ext cx="9715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4" name="Line 7"/>
          <p:cNvSpPr>
            <a:spLocks noChangeShapeType="1"/>
          </p:cNvSpPr>
          <p:nvPr/>
        </p:nvSpPr>
        <p:spPr bwMode="auto">
          <a:xfrm>
            <a:off x="2820988" y="4937125"/>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5" name="Rectangle 9"/>
          <p:cNvSpPr>
            <a:spLocks noChangeArrowheads="1"/>
          </p:cNvSpPr>
          <p:nvPr/>
        </p:nvSpPr>
        <p:spPr bwMode="auto">
          <a:xfrm>
            <a:off x="1714500" y="5781675"/>
            <a:ext cx="993775"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endParaRPr lang="en-US" sz="2400"/>
          </a:p>
        </p:txBody>
      </p:sp>
      <p:sp>
        <p:nvSpPr>
          <p:cNvPr id="16396" name="Line 10"/>
          <p:cNvSpPr>
            <a:spLocks noChangeShapeType="1"/>
          </p:cNvSpPr>
          <p:nvPr/>
        </p:nvSpPr>
        <p:spPr bwMode="auto">
          <a:xfrm flipV="1">
            <a:off x="1851025" y="5197475"/>
            <a:ext cx="1989138"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6397" name="Line 13"/>
          <p:cNvSpPr>
            <a:spLocks noChangeShapeType="1"/>
          </p:cNvSpPr>
          <p:nvPr/>
        </p:nvSpPr>
        <p:spPr bwMode="auto">
          <a:xfrm>
            <a:off x="3013075" y="5091113"/>
            <a:ext cx="1588"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8" name="Rectangle 14"/>
          <p:cNvSpPr>
            <a:spLocks noChangeArrowheads="1"/>
          </p:cNvSpPr>
          <p:nvPr/>
        </p:nvSpPr>
        <p:spPr bwMode="auto">
          <a:xfrm>
            <a:off x="3300413" y="57721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sp>
        <p:nvSpPr>
          <p:cNvPr id="16399" name="Line 66"/>
          <p:cNvSpPr>
            <a:spLocks noChangeShapeType="1"/>
          </p:cNvSpPr>
          <p:nvPr/>
        </p:nvSpPr>
        <p:spPr bwMode="auto">
          <a:xfrm flipV="1">
            <a:off x="2867025" y="5608638"/>
            <a:ext cx="1493838" cy="11112"/>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16400" name="Line 67"/>
          <p:cNvSpPr>
            <a:spLocks noChangeShapeType="1"/>
          </p:cNvSpPr>
          <p:nvPr/>
        </p:nvSpPr>
        <p:spPr bwMode="auto">
          <a:xfrm>
            <a:off x="4025900" y="5765800"/>
            <a:ext cx="368300" cy="0"/>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16401" name="Text Box 68"/>
          <p:cNvSpPr txBox="1">
            <a:spLocks noChangeArrowheads="1"/>
          </p:cNvSpPr>
          <p:nvPr/>
        </p:nvSpPr>
        <p:spPr bwMode="auto">
          <a:xfrm>
            <a:off x="4335463" y="5486400"/>
            <a:ext cx="2259012" cy="461963"/>
          </a:xfrm>
          <a:prstGeom prst="rect">
            <a:avLst/>
          </a:prstGeom>
          <a:noFill/>
          <a:ln w="9525">
            <a:noFill/>
            <a:miter lim="800000"/>
            <a:headEnd/>
            <a:tailEnd/>
          </a:ln>
        </p:spPr>
        <p:txBody>
          <a:bodyPr wrap="none">
            <a:prstTxWarp prst="textNoShape">
              <a:avLst/>
            </a:prstTxWarp>
            <a:spAutoFit/>
          </a:bodyPr>
          <a:lstStyle/>
          <a:p>
            <a:r>
              <a:rPr lang="en-US" sz="2400">
                <a:solidFill>
                  <a:srgbClr val="FF3300"/>
                </a:solidFill>
              </a:rPr>
              <a:t>applied voltage</a:t>
            </a:r>
          </a:p>
        </p:txBody>
      </p:sp>
      <p:sp>
        <p:nvSpPr>
          <p:cNvPr id="16402" name="Line 11"/>
          <p:cNvSpPr>
            <a:spLocks noChangeShapeType="1"/>
          </p:cNvSpPr>
          <p:nvPr/>
        </p:nvSpPr>
        <p:spPr bwMode="auto">
          <a:xfrm flipV="1">
            <a:off x="3019425" y="5772150"/>
            <a:ext cx="914400" cy="0"/>
          </a:xfrm>
          <a:prstGeom prst="line">
            <a:avLst/>
          </a:prstGeom>
          <a:noFill/>
          <a:ln w="19050">
            <a:solidFill>
              <a:srgbClr val="FF0000"/>
            </a:solidFill>
            <a:round/>
            <a:headEnd/>
            <a:tailEnd/>
          </a:ln>
        </p:spPr>
        <p:txBody>
          <a:bodyPr>
            <a:prstTxWarp prst="textNoShape">
              <a:avLst/>
            </a:prstTxWarp>
          </a:bodyPr>
          <a:lstStyle/>
          <a:p>
            <a:endParaRPr lang="en-US"/>
          </a:p>
        </p:txBody>
      </p:sp>
      <p:cxnSp>
        <p:nvCxnSpPr>
          <p:cNvPr id="75" name="Straight Arrow Connector 74"/>
          <p:cNvCxnSpPr/>
          <p:nvPr/>
        </p:nvCxnSpPr>
        <p:spPr>
          <a:xfrm rot="5400000">
            <a:off x="4029076" y="5688012"/>
            <a:ext cx="171450" cy="3175"/>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04" name="Rectangle 23"/>
          <p:cNvSpPr>
            <a:spLocks noChangeArrowheads="1"/>
          </p:cNvSpPr>
          <p:nvPr/>
        </p:nvSpPr>
        <p:spPr bwMode="auto">
          <a:xfrm rot="5400000">
            <a:off x="1434307" y="2936081"/>
            <a:ext cx="1250950" cy="738187"/>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p>
          <a:p>
            <a:r>
              <a:rPr lang="en-US" sz="2400">
                <a:solidFill>
                  <a:srgbClr val="000000"/>
                </a:solidFill>
              </a:rPr>
              <a:t>(metallic)</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4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12" grpId="0"/>
      <p:bldP spid="57413" grpId="0"/>
      <p:bldP spid="57414" grpId="0"/>
      <p:bldP spid="5741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rot="5400000">
            <a:off x="239713" y="277812"/>
            <a:ext cx="3070226" cy="2390775"/>
          </a:xfrm>
          <a:prstGeom prst="rect">
            <a:avLst/>
          </a:prstGeom>
          <a:noFill/>
          <a:ln w="9525">
            <a:noFill/>
            <a:miter lim="800000"/>
            <a:headEnd/>
            <a:tailEnd/>
          </a:ln>
        </p:spPr>
      </p:pic>
      <p:sp>
        <p:nvSpPr>
          <p:cNvPr id="17411" name="Line 3"/>
          <p:cNvSpPr>
            <a:spLocks noChangeShapeType="1"/>
          </p:cNvSpPr>
          <p:nvPr/>
        </p:nvSpPr>
        <p:spPr bwMode="auto">
          <a:xfrm flipV="1">
            <a:off x="520700" y="1900238"/>
            <a:ext cx="0" cy="19907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2" name="Text Box 4"/>
          <p:cNvSpPr txBox="1">
            <a:spLocks noChangeArrowheads="1"/>
          </p:cNvSpPr>
          <p:nvPr/>
        </p:nvSpPr>
        <p:spPr bwMode="auto">
          <a:xfrm>
            <a:off x="-219075" y="25542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7413" name="Line 5"/>
          <p:cNvSpPr>
            <a:spLocks noChangeShapeType="1"/>
          </p:cNvSpPr>
          <p:nvPr/>
        </p:nvSpPr>
        <p:spPr bwMode="auto">
          <a:xfrm flipV="1">
            <a:off x="814388" y="3387725"/>
            <a:ext cx="962025" cy="95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4" name="Line 6"/>
          <p:cNvSpPr>
            <a:spLocks noChangeShapeType="1"/>
          </p:cNvSpPr>
          <p:nvPr/>
        </p:nvSpPr>
        <p:spPr bwMode="auto">
          <a:xfrm>
            <a:off x="1776413" y="2703513"/>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5" name="Line 7"/>
          <p:cNvSpPr>
            <a:spLocks noChangeShapeType="1"/>
          </p:cNvSpPr>
          <p:nvPr/>
        </p:nvSpPr>
        <p:spPr bwMode="auto">
          <a:xfrm>
            <a:off x="1947863" y="2909888"/>
            <a:ext cx="1587" cy="909637"/>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6" name="Line 8"/>
          <p:cNvSpPr>
            <a:spLocks noChangeShapeType="1"/>
          </p:cNvSpPr>
          <p:nvPr/>
        </p:nvSpPr>
        <p:spPr bwMode="auto">
          <a:xfrm>
            <a:off x="1954213" y="3829050"/>
            <a:ext cx="725487" cy="14288"/>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7" name="Line 9"/>
          <p:cNvSpPr>
            <a:spLocks noChangeShapeType="1"/>
          </p:cNvSpPr>
          <p:nvPr/>
        </p:nvSpPr>
        <p:spPr bwMode="auto">
          <a:xfrm>
            <a:off x="814388" y="2703513"/>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8" name="Line 10"/>
          <p:cNvSpPr>
            <a:spLocks noChangeShapeType="1"/>
          </p:cNvSpPr>
          <p:nvPr/>
        </p:nvSpPr>
        <p:spPr bwMode="auto">
          <a:xfrm>
            <a:off x="1787525" y="2703513"/>
            <a:ext cx="157163" cy="192087"/>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9" name="Line 11"/>
          <p:cNvSpPr>
            <a:spLocks noChangeShapeType="1"/>
          </p:cNvSpPr>
          <p:nvPr/>
        </p:nvSpPr>
        <p:spPr bwMode="auto">
          <a:xfrm>
            <a:off x="1992313" y="3841750"/>
            <a:ext cx="887412" cy="1588"/>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20" name="Line 12"/>
          <p:cNvSpPr>
            <a:spLocks noChangeShapeType="1"/>
          </p:cNvSpPr>
          <p:nvPr/>
        </p:nvSpPr>
        <p:spPr bwMode="auto">
          <a:xfrm flipH="1">
            <a:off x="2854325" y="2738438"/>
            <a:ext cx="9525" cy="10922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21" name="Line 13"/>
          <p:cNvSpPr>
            <a:spLocks noChangeShapeType="1"/>
          </p:cNvSpPr>
          <p:nvPr/>
        </p:nvSpPr>
        <p:spPr bwMode="auto">
          <a:xfrm flipV="1">
            <a:off x="806450" y="2968625"/>
            <a:ext cx="1989138" cy="11113"/>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2" name="Text Box 14"/>
          <p:cNvSpPr txBox="1">
            <a:spLocks noChangeArrowheads="1"/>
          </p:cNvSpPr>
          <p:nvPr/>
        </p:nvSpPr>
        <p:spPr bwMode="auto">
          <a:xfrm>
            <a:off x="3594100" y="3119438"/>
            <a:ext cx="4659313" cy="830262"/>
          </a:xfrm>
          <a:prstGeom prst="rect">
            <a:avLst/>
          </a:prstGeom>
          <a:noFill/>
          <a:ln w="9525">
            <a:noFill/>
            <a:miter lim="800000"/>
            <a:headEnd/>
            <a:tailEnd/>
          </a:ln>
        </p:spPr>
        <p:txBody>
          <a:bodyPr>
            <a:prstTxWarp prst="textNoShape">
              <a:avLst/>
            </a:prstTxWarp>
            <a:spAutoFit/>
          </a:bodyPr>
          <a:lstStyle/>
          <a:p>
            <a:r>
              <a:rPr lang="en-US" sz="2400"/>
              <a:t>cq. if tip is moved closer to sample which picture is correct?</a:t>
            </a:r>
          </a:p>
        </p:txBody>
      </p:sp>
      <p:sp>
        <p:nvSpPr>
          <p:cNvPr id="17423" name="Text Box 15"/>
          <p:cNvSpPr txBox="1">
            <a:spLocks noChangeArrowheads="1"/>
          </p:cNvSpPr>
          <p:nvPr/>
        </p:nvSpPr>
        <p:spPr bwMode="auto">
          <a:xfrm>
            <a:off x="590550" y="4032250"/>
            <a:ext cx="522288" cy="457200"/>
          </a:xfrm>
          <a:prstGeom prst="rect">
            <a:avLst/>
          </a:prstGeom>
          <a:noFill/>
          <a:ln w="9525">
            <a:noFill/>
            <a:miter lim="800000"/>
            <a:headEnd/>
            <a:tailEnd/>
          </a:ln>
        </p:spPr>
        <p:txBody>
          <a:bodyPr wrap="none">
            <a:prstTxWarp prst="textNoShape">
              <a:avLst/>
            </a:prstTxWarp>
            <a:spAutoFit/>
          </a:bodyPr>
          <a:lstStyle/>
          <a:p>
            <a:r>
              <a:rPr lang="en-US"/>
              <a:t>a. </a:t>
            </a:r>
          </a:p>
        </p:txBody>
      </p:sp>
      <p:grpSp>
        <p:nvGrpSpPr>
          <p:cNvPr id="2" name="Group 16"/>
          <p:cNvGrpSpPr>
            <a:grpSpLocks/>
          </p:cNvGrpSpPr>
          <p:nvPr/>
        </p:nvGrpSpPr>
        <p:grpSpPr bwMode="auto">
          <a:xfrm>
            <a:off x="1030288" y="4675188"/>
            <a:ext cx="538162" cy="1128712"/>
            <a:chOff x="649" y="2945"/>
            <a:chExt cx="339" cy="711"/>
          </a:xfrm>
        </p:grpSpPr>
        <p:sp>
          <p:nvSpPr>
            <p:cNvPr id="17458" name="Line 17"/>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9" name="Line 18"/>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60" name="Line 19"/>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sp>
        <p:nvSpPr>
          <p:cNvPr id="17425" name="Line 20"/>
          <p:cNvSpPr>
            <a:spLocks noChangeShapeType="1"/>
          </p:cNvSpPr>
          <p:nvPr/>
        </p:nvSpPr>
        <p:spPr bwMode="auto">
          <a:xfrm>
            <a:off x="720725" y="5024438"/>
            <a:ext cx="119856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6" name="Oval 21"/>
          <p:cNvSpPr>
            <a:spLocks noChangeArrowheads="1"/>
          </p:cNvSpPr>
          <p:nvPr/>
        </p:nvSpPr>
        <p:spPr bwMode="auto">
          <a:xfrm>
            <a:off x="650875" y="4464050"/>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27" name="Line 22"/>
          <p:cNvSpPr>
            <a:spLocks noChangeShapeType="1"/>
          </p:cNvSpPr>
          <p:nvPr/>
        </p:nvSpPr>
        <p:spPr bwMode="auto">
          <a:xfrm>
            <a:off x="2608263" y="5033963"/>
            <a:ext cx="119856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8" name="Oval 23"/>
          <p:cNvSpPr>
            <a:spLocks noChangeArrowheads="1"/>
          </p:cNvSpPr>
          <p:nvPr/>
        </p:nvSpPr>
        <p:spPr bwMode="auto">
          <a:xfrm>
            <a:off x="2538413" y="4329113"/>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29" name="Line 24"/>
          <p:cNvSpPr>
            <a:spLocks noChangeShapeType="1"/>
          </p:cNvSpPr>
          <p:nvPr/>
        </p:nvSpPr>
        <p:spPr bwMode="auto">
          <a:xfrm>
            <a:off x="4495800" y="5021263"/>
            <a:ext cx="133667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30" name="Oval 25"/>
          <p:cNvSpPr>
            <a:spLocks noChangeArrowheads="1"/>
          </p:cNvSpPr>
          <p:nvPr/>
        </p:nvSpPr>
        <p:spPr bwMode="auto">
          <a:xfrm>
            <a:off x="4425950" y="4371975"/>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31" name="Line 26"/>
          <p:cNvSpPr>
            <a:spLocks noChangeShapeType="1"/>
          </p:cNvSpPr>
          <p:nvPr/>
        </p:nvSpPr>
        <p:spPr bwMode="auto">
          <a:xfrm>
            <a:off x="6808788" y="4479925"/>
            <a:ext cx="0" cy="110331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2" name="Line 27"/>
          <p:cNvSpPr>
            <a:spLocks noChangeShapeType="1"/>
          </p:cNvSpPr>
          <p:nvPr/>
        </p:nvSpPr>
        <p:spPr bwMode="auto">
          <a:xfrm>
            <a:off x="6827838" y="4497388"/>
            <a:ext cx="519112" cy="603250"/>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3" name="Line 28"/>
          <p:cNvSpPr>
            <a:spLocks noChangeShapeType="1"/>
          </p:cNvSpPr>
          <p:nvPr/>
        </p:nvSpPr>
        <p:spPr bwMode="auto">
          <a:xfrm>
            <a:off x="7369175" y="5118100"/>
            <a:ext cx="0" cy="50006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4" name="Line 29"/>
          <p:cNvSpPr>
            <a:spLocks noChangeShapeType="1"/>
          </p:cNvSpPr>
          <p:nvPr/>
        </p:nvSpPr>
        <p:spPr bwMode="auto">
          <a:xfrm>
            <a:off x="6453188" y="5219700"/>
            <a:ext cx="1301750" cy="12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35" name="Oval 30"/>
          <p:cNvSpPr>
            <a:spLocks noChangeArrowheads="1"/>
          </p:cNvSpPr>
          <p:nvPr/>
        </p:nvSpPr>
        <p:spPr bwMode="auto">
          <a:xfrm>
            <a:off x="6429375" y="4335463"/>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36" name="Text Box 31"/>
          <p:cNvSpPr txBox="1">
            <a:spLocks noChangeArrowheads="1"/>
          </p:cNvSpPr>
          <p:nvPr/>
        </p:nvSpPr>
        <p:spPr bwMode="auto">
          <a:xfrm>
            <a:off x="2686050" y="4043363"/>
            <a:ext cx="4381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17437" name="Text Box 32"/>
          <p:cNvSpPr txBox="1">
            <a:spLocks noChangeArrowheads="1"/>
          </p:cNvSpPr>
          <p:nvPr/>
        </p:nvSpPr>
        <p:spPr bwMode="auto">
          <a:xfrm>
            <a:off x="4560888" y="4130675"/>
            <a:ext cx="420687" cy="457200"/>
          </a:xfrm>
          <a:prstGeom prst="rect">
            <a:avLst/>
          </a:prstGeom>
          <a:noFill/>
          <a:ln w="9525">
            <a:noFill/>
            <a:miter lim="800000"/>
            <a:headEnd/>
            <a:tailEnd/>
          </a:ln>
        </p:spPr>
        <p:txBody>
          <a:bodyPr wrap="none">
            <a:prstTxWarp prst="textNoShape">
              <a:avLst/>
            </a:prstTxWarp>
            <a:spAutoFit/>
          </a:bodyPr>
          <a:lstStyle/>
          <a:p>
            <a:r>
              <a:rPr lang="en-US"/>
              <a:t>c.</a:t>
            </a:r>
          </a:p>
        </p:txBody>
      </p:sp>
      <p:sp>
        <p:nvSpPr>
          <p:cNvPr id="17438" name="Text Box 33"/>
          <p:cNvSpPr txBox="1">
            <a:spLocks noChangeArrowheads="1"/>
          </p:cNvSpPr>
          <p:nvPr/>
        </p:nvSpPr>
        <p:spPr bwMode="auto">
          <a:xfrm>
            <a:off x="6656388" y="4010025"/>
            <a:ext cx="438150" cy="457200"/>
          </a:xfrm>
          <a:prstGeom prst="rect">
            <a:avLst/>
          </a:prstGeom>
          <a:noFill/>
          <a:ln w="9525">
            <a:noFill/>
            <a:miter lim="800000"/>
            <a:headEnd/>
            <a:tailEnd/>
          </a:ln>
        </p:spPr>
        <p:txBody>
          <a:bodyPr wrap="none">
            <a:prstTxWarp prst="textNoShape">
              <a:avLst/>
            </a:prstTxWarp>
            <a:spAutoFit/>
          </a:bodyPr>
          <a:lstStyle/>
          <a:p>
            <a:r>
              <a:rPr lang="en-US"/>
              <a:t>d.</a:t>
            </a:r>
          </a:p>
        </p:txBody>
      </p:sp>
      <p:sp>
        <p:nvSpPr>
          <p:cNvPr id="17439" name="Rectangle 34"/>
          <p:cNvSpPr>
            <a:spLocks noChangeArrowheads="1"/>
          </p:cNvSpPr>
          <p:nvPr/>
        </p:nvSpPr>
        <p:spPr bwMode="auto">
          <a:xfrm>
            <a:off x="242888" y="3970338"/>
            <a:ext cx="8356600" cy="194468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27" name="Rectangle 35"/>
          <p:cNvSpPr>
            <a:spLocks noChangeArrowheads="1"/>
          </p:cNvSpPr>
          <p:nvPr/>
        </p:nvSpPr>
        <p:spPr bwMode="auto">
          <a:xfrm>
            <a:off x="4322763" y="4044950"/>
            <a:ext cx="1643062" cy="1808163"/>
          </a:xfrm>
          <a:prstGeom prst="rect">
            <a:avLst/>
          </a:prstGeom>
          <a:noFill/>
          <a:ln w="38100">
            <a:solidFill>
              <a:srgbClr val="FF5050"/>
            </a:solidFill>
            <a:miter lim="800000"/>
            <a:headEnd/>
            <a:tailEnd/>
          </a:ln>
        </p:spPr>
        <p:txBody>
          <a:bodyPr wrap="none" anchor="ctr">
            <a:prstTxWarp prst="textNoShape">
              <a:avLst/>
            </a:prstTxWarp>
          </a:bodyPr>
          <a:lstStyle/>
          <a:p>
            <a:endParaRPr lang="en-US"/>
          </a:p>
        </p:txBody>
      </p:sp>
      <p:sp>
        <p:nvSpPr>
          <p:cNvPr id="59428" name="Text Box 36"/>
          <p:cNvSpPr txBox="1">
            <a:spLocks noChangeArrowheads="1"/>
          </p:cNvSpPr>
          <p:nvPr/>
        </p:nvSpPr>
        <p:spPr bwMode="auto">
          <a:xfrm>
            <a:off x="255588" y="5921375"/>
            <a:ext cx="8296275" cy="461963"/>
          </a:xfrm>
          <a:prstGeom prst="rect">
            <a:avLst/>
          </a:prstGeom>
          <a:noFill/>
          <a:ln w="9525">
            <a:noFill/>
            <a:miter lim="800000"/>
            <a:headEnd/>
            <a:tailEnd/>
          </a:ln>
        </p:spPr>
        <p:txBody>
          <a:bodyPr wrap="none">
            <a:prstTxWarp prst="textNoShape">
              <a:avLst/>
            </a:prstTxWarp>
            <a:spAutoFit/>
          </a:bodyPr>
          <a:lstStyle/>
          <a:p>
            <a:r>
              <a:rPr lang="en-US" sz="2400"/>
              <a:t>tunneling current will go:  (a) up, (b) stay same, (c) go down</a:t>
            </a:r>
          </a:p>
        </p:txBody>
      </p:sp>
      <p:sp>
        <p:nvSpPr>
          <p:cNvPr id="59429" name="Text Box 37"/>
          <p:cNvSpPr txBox="1">
            <a:spLocks noChangeArrowheads="1"/>
          </p:cNvSpPr>
          <p:nvPr/>
        </p:nvSpPr>
        <p:spPr bwMode="auto">
          <a:xfrm>
            <a:off x="220663" y="6302375"/>
            <a:ext cx="90582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2D08CA"/>
                </a:solidFill>
              </a:rPr>
              <a:t>(a) go up.</a:t>
            </a:r>
            <a:r>
              <a:rPr lang="en-US" sz="2400" dirty="0" smtClean="0">
                <a:solidFill>
                  <a:srgbClr val="2D08CA"/>
                </a:solidFill>
              </a:rPr>
              <a:t>   </a:t>
            </a:r>
            <a:r>
              <a:rPr lang="en-US" sz="2400" dirty="0">
                <a:solidFill>
                  <a:srgbClr val="2D08CA"/>
                </a:solidFill>
              </a:rPr>
              <a:t>a is smaller, so e</a:t>
            </a:r>
            <a:r>
              <a:rPr lang="en-US" sz="2400" baseline="30000" dirty="0">
                <a:solidFill>
                  <a:srgbClr val="2D08CA"/>
                </a:solidFill>
              </a:rPr>
              <a:t>-</a:t>
            </a:r>
            <a:r>
              <a:rPr lang="en-US" sz="2400" baseline="30000" dirty="0" smtClean="0">
                <a:solidFill>
                  <a:srgbClr val="2D08CA"/>
                </a:solidFill>
              </a:rPr>
              <a:t>2α</a:t>
            </a:r>
            <a:r>
              <a:rPr lang="en-US" sz="2400" baseline="30000" dirty="0" smtClean="0">
                <a:solidFill>
                  <a:srgbClr val="2D08CA"/>
                </a:solidFill>
                <a:sym typeface="Symbol" charset="2"/>
              </a:rPr>
              <a:t>a</a:t>
            </a:r>
            <a:r>
              <a:rPr lang="en-US" sz="2400" dirty="0" smtClean="0">
                <a:solidFill>
                  <a:srgbClr val="2D08CA"/>
                </a:solidFill>
                <a:sym typeface="Symbol" charset="2"/>
              </a:rPr>
              <a:t> </a:t>
            </a:r>
            <a:r>
              <a:rPr lang="en-US" sz="2400" dirty="0">
                <a:solidFill>
                  <a:srgbClr val="2D08CA"/>
                </a:solidFill>
                <a:sym typeface="Symbol" charset="2"/>
              </a:rPr>
              <a:t>is bigger (not as small), </a:t>
            </a:r>
            <a:r>
              <a:rPr lang="en-US" sz="2400" dirty="0" err="1">
                <a:solidFill>
                  <a:srgbClr val="2D08CA"/>
                </a:solidFill>
                <a:sym typeface="Symbol" charset="2"/>
              </a:rPr>
              <a:t>T</a:t>
            </a:r>
            <a:r>
              <a:rPr lang="en-US" sz="2400" dirty="0">
                <a:solidFill>
                  <a:srgbClr val="2D08CA"/>
                </a:solidFill>
                <a:sym typeface="Symbol" charset="2"/>
              </a:rPr>
              <a:t> bigger</a:t>
            </a:r>
            <a:endParaRPr lang="en-US" sz="2400" baseline="30000" dirty="0">
              <a:solidFill>
                <a:srgbClr val="2D08CA"/>
              </a:solidFill>
              <a:sym typeface="Symbol" charset="2"/>
            </a:endParaRPr>
          </a:p>
        </p:txBody>
      </p:sp>
      <p:sp>
        <p:nvSpPr>
          <p:cNvPr id="17443" name="Line 38"/>
          <p:cNvSpPr>
            <a:spLocks noChangeShapeType="1"/>
          </p:cNvSpPr>
          <p:nvPr/>
        </p:nvSpPr>
        <p:spPr bwMode="auto">
          <a:xfrm>
            <a:off x="4751388" y="1651000"/>
            <a:ext cx="0" cy="110331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4" name="Line 39"/>
          <p:cNvSpPr>
            <a:spLocks noChangeShapeType="1"/>
          </p:cNvSpPr>
          <p:nvPr/>
        </p:nvSpPr>
        <p:spPr bwMode="auto">
          <a:xfrm>
            <a:off x="4770438" y="1668463"/>
            <a:ext cx="519112" cy="163512"/>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5" name="Line 40"/>
          <p:cNvSpPr>
            <a:spLocks noChangeShapeType="1"/>
          </p:cNvSpPr>
          <p:nvPr/>
        </p:nvSpPr>
        <p:spPr bwMode="auto">
          <a:xfrm>
            <a:off x="5289550" y="1839913"/>
            <a:ext cx="0" cy="939800"/>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6" name="Line 41"/>
          <p:cNvSpPr>
            <a:spLocks noChangeShapeType="1"/>
          </p:cNvSpPr>
          <p:nvPr/>
        </p:nvSpPr>
        <p:spPr bwMode="auto">
          <a:xfrm>
            <a:off x="4441825" y="2000250"/>
            <a:ext cx="1338263" cy="11113"/>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47" name="Oval 42"/>
          <p:cNvSpPr>
            <a:spLocks noChangeArrowheads="1"/>
          </p:cNvSpPr>
          <p:nvPr/>
        </p:nvSpPr>
        <p:spPr bwMode="auto">
          <a:xfrm>
            <a:off x="4371975" y="1506538"/>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48" name="Oval 43"/>
          <p:cNvSpPr>
            <a:spLocks noChangeArrowheads="1"/>
          </p:cNvSpPr>
          <p:nvPr/>
        </p:nvSpPr>
        <p:spPr bwMode="auto">
          <a:xfrm>
            <a:off x="1597025" y="2616200"/>
            <a:ext cx="533400" cy="57785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49" name="Line 44"/>
          <p:cNvSpPr>
            <a:spLocks noChangeShapeType="1"/>
          </p:cNvSpPr>
          <p:nvPr/>
        </p:nvSpPr>
        <p:spPr bwMode="auto">
          <a:xfrm flipV="1">
            <a:off x="2106613" y="2384425"/>
            <a:ext cx="2257425" cy="43973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3" name="Group 45"/>
          <p:cNvGrpSpPr>
            <a:grpSpLocks/>
          </p:cNvGrpSpPr>
          <p:nvPr/>
        </p:nvGrpSpPr>
        <p:grpSpPr bwMode="auto">
          <a:xfrm>
            <a:off x="2868613" y="4662488"/>
            <a:ext cx="874712" cy="1012825"/>
            <a:chOff x="649" y="2945"/>
            <a:chExt cx="339" cy="711"/>
          </a:xfrm>
        </p:grpSpPr>
        <p:sp>
          <p:nvSpPr>
            <p:cNvPr id="17455" name="Line 46"/>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6" name="Line 47"/>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7" name="Line 48"/>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grpSp>
        <p:nvGrpSpPr>
          <p:cNvPr id="4" name="Group 49"/>
          <p:cNvGrpSpPr>
            <a:grpSpLocks/>
          </p:cNvGrpSpPr>
          <p:nvPr/>
        </p:nvGrpSpPr>
        <p:grpSpPr bwMode="auto">
          <a:xfrm>
            <a:off x="4999038" y="4695825"/>
            <a:ext cx="250825" cy="990600"/>
            <a:chOff x="649" y="2945"/>
            <a:chExt cx="339" cy="711"/>
          </a:xfrm>
        </p:grpSpPr>
        <p:sp>
          <p:nvSpPr>
            <p:cNvPr id="17452" name="Line 50"/>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3" name="Line 51"/>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4" name="Line 52"/>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animBg="1"/>
      <p:bldP spid="59428" grpId="0"/>
      <p:bldP spid="5942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E550BA9-2128-4FF7-BBBE-1B946A5E1A56}" type="slidenum">
              <a:rPr lang="en-US" smtClean="0"/>
              <a:pPr/>
              <a:t>3</a:t>
            </a:fld>
            <a:endParaRPr lang="en-US" smtClean="0"/>
          </a:p>
        </p:txBody>
      </p:sp>
      <p:sp>
        <p:nvSpPr>
          <p:cNvPr id="4099" name="Text Box 4"/>
          <p:cNvSpPr txBox="1">
            <a:spLocks noChangeArrowheads="1"/>
          </p:cNvSpPr>
          <p:nvPr/>
        </p:nvSpPr>
        <p:spPr bwMode="auto">
          <a:xfrm>
            <a:off x="219075" y="481440"/>
            <a:ext cx="8924925" cy="1569660"/>
          </a:xfrm>
          <a:prstGeom prst="rect">
            <a:avLst/>
          </a:prstGeom>
          <a:noFill/>
          <a:ln w="9525">
            <a:noFill/>
            <a:miter lim="800000"/>
            <a:headEnd/>
            <a:tailEnd/>
          </a:ln>
        </p:spPr>
        <p:txBody>
          <a:bodyPr>
            <a:spAutoFit/>
          </a:bodyPr>
          <a:lstStyle/>
          <a:p>
            <a:pPr marL="344488" indent="-344488"/>
            <a:r>
              <a:rPr lang="en-US" sz="2400" dirty="0" smtClean="0"/>
              <a:t>Recently: </a:t>
            </a:r>
          </a:p>
          <a:p>
            <a:pPr marL="801687" lvl="1" indent="-342900">
              <a:buAutoNum type="arabicPeriod"/>
            </a:pPr>
            <a:r>
              <a:rPr lang="en-US" sz="2400" dirty="0" smtClean="0"/>
              <a:t>Quantum tunneling</a:t>
            </a:r>
          </a:p>
          <a:p>
            <a:pPr marL="801687" lvl="1" indent="-342900">
              <a:buAutoNum type="arabicPeriod"/>
            </a:pPr>
            <a:r>
              <a:rPr lang="en-US" dirty="0" smtClean="0"/>
              <a:t>Alpha-Decay</a:t>
            </a:r>
            <a:endParaRPr lang="en-US" sz="2400" dirty="0" smtClean="0"/>
          </a:p>
          <a:p>
            <a:pPr marL="801687" lvl="1" indent="-342900">
              <a:buAutoNum type="arabicPeriod"/>
            </a:pPr>
            <a:r>
              <a:rPr lang="en-US" dirty="0" smtClean="0"/>
              <a:t>Radioactivity</a:t>
            </a:r>
            <a:endParaRPr lang="en-US" sz="2400" dirty="0"/>
          </a:p>
        </p:txBody>
      </p:sp>
      <p:sp>
        <p:nvSpPr>
          <p:cNvPr id="5" name="Text Box 4"/>
          <p:cNvSpPr txBox="1">
            <a:spLocks noChangeArrowheads="1"/>
          </p:cNvSpPr>
          <p:nvPr/>
        </p:nvSpPr>
        <p:spPr bwMode="auto">
          <a:xfrm>
            <a:off x="219075" y="2574655"/>
            <a:ext cx="8924925" cy="1938992"/>
          </a:xfrm>
          <a:prstGeom prst="rect">
            <a:avLst/>
          </a:prstGeom>
          <a:noFill/>
          <a:ln w="9525">
            <a:noFill/>
            <a:miter lim="800000"/>
            <a:headEnd/>
            <a:tailEnd/>
          </a:ln>
        </p:spPr>
        <p:txBody>
          <a:bodyPr>
            <a:spAutoFit/>
          </a:bodyPr>
          <a:lstStyle/>
          <a:p>
            <a:pPr marL="344488" indent="-344488"/>
            <a:r>
              <a:rPr lang="en-US" sz="2400" dirty="0" smtClean="0"/>
              <a:t>Today: </a:t>
            </a:r>
          </a:p>
          <a:p>
            <a:pPr marL="801687" lvl="1" indent="-342900">
              <a:buAutoNum type="arabicPeriod"/>
            </a:pPr>
            <a:r>
              <a:rPr lang="en-US" dirty="0" smtClean="0"/>
              <a:t>Radioactivity (cont.)</a:t>
            </a:r>
            <a:endParaRPr lang="en-US" sz="2400" dirty="0" smtClean="0"/>
          </a:p>
          <a:p>
            <a:pPr marL="801687" lvl="1" indent="-342900">
              <a:buAutoNum type="arabicPeriod"/>
            </a:pPr>
            <a:r>
              <a:rPr lang="en-US" dirty="0" smtClean="0"/>
              <a:t>Scanning Tunneling Microscopes</a:t>
            </a:r>
            <a:endParaRPr lang="en-US" sz="2400" dirty="0" smtClean="0"/>
          </a:p>
          <a:p>
            <a:pPr marL="801687" lvl="1" indent="-342900">
              <a:buAutoNum type="arabicPeriod"/>
            </a:pPr>
            <a:r>
              <a:rPr lang="en-US" dirty="0" smtClean="0"/>
              <a:t>Other examples…</a:t>
            </a:r>
            <a:endParaRPr lang="en-US" sz="2400" dirty="0" smtClean="0"/>
          </a:p>
          <a:p>
            <a:pPr marL="801687" lvl="1" indent="-342900">
              <a:buAutoNum type="arabicPeriod"/>
            </a:pPr>
            <a:endParaRPr lang="en-US" sz="2400" dirty="0" smtClean="0"/>
          </a:p>
        </p:txBody>
      </p:sp>
      <p:sp>
        <p:nvSpPr>
          <p:cNvPr id="7" name="Text Box 4"/>
          <p:cNvSpPr txBox="1">
            <a:spLocks noChangeArrowheads="1"/>
          </p:cNvSpPr>
          <p:nvPr/>
        </p:nvSpPr>
        <p:spPr bwMode="auto">
          <a:xfrm>
            <a:off x="219075" y="4413576"/>
            <a:ext cx="8924925" cy="1938992"/>
          </a:xfrm>
          <a:prstGeom prst="rect">
            <a:avLst/>
          </a:prstGeom>
          <a:noFill/>
          <a:ln w="9525">
            <a:noFill/>
            <a:miter lim="800000"/>
            <a:headEnd/>
            <a:tailEnd/>
          </a:ln>
        </p:spPr>
        <p:txBody>
          <a:bodyPr>
            <a:spAutoFit/>
          </a:bodyPr>
          <a:lstStyle/>
          <a:p>
            <a:pPr marL="344488" indent="-344488"/>
            <a:r>
              <a:rPr lang="en-US" dirty="0" smtClean="0"/>
              <a:t>Next 2 weeks</a:t>
            </a:r>
            <a:r>
              <a:rPr lang="en-US" sz="2400" dirty="0" smtClean="0"/>
              <a:t>: </a:t>
            </a:r>
          </a:p>
          <a:p>
            <a:pPr marL="801687" lvl="1" indent="-342900">
              <a:buAutoNum type="arabicPeriod"/>
            </a:pPr>
            <a:r>
              <a:rPr lang="en-US" dirty="0" smtClean="0"/>
              <a:t>Schrodinger equation in 3-D</a:t>
            </a:r>
          </a:p>
          <a:p>
            <a:pPr marL="801687" lvl="1" indent="-342900">
              <a:buAutoNum type="arabicPeriod"/>
            </a:pPr>
            <a:r>
              <a:rPr lang="en-US" sz="2400" dirty="0" smtClean="0"/>
              <a:t>Hydrogen atom</a:t>
            </a:r>
          </a:p>
          <a:p>
            <a:pPr marL="801687" lvl="1" indent="-342900">
              <a:buAutoNum type="arabicPeriod"/>
            </a:pPr>
            <a:r>
              <a:rPr lang="en-US" sz="2400" dirty="0" smtClean="0"/>
              <a:t>Periodic table of elements</a:t>
            </a:r>
          </a:p>
          <a:p>
            <a:pPr marL="801687" lvl="1" indent="-342900">
              <a:buAutoNum type="arabicPeriod"/>
            </a:pPr>
            <a:r>
              <a:rPr lang="en-US" dirty="0" smtClean="0"/>
              <a:t>Bonding</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384175" y="333375"/>
            <a:ext cx="8097838" cy="6097588"/>
          </a:xfrm>
          <a:prstGeom prst="rect">
            <a:avLst/>
          </a:prstGeom>
          <a:noFill/>
          <a:ln w="9525">
            <a:noFill/>
            <a:miter lim="800000"/>
            <a:headEnd/>
            <a:tailEnd/>
          </a:ln>
        </p:spPr>
      </p:pic>
      <p:sp>
        <p:nvSpPr>
          <p:cNvPr id="14339" name="Text Box 3"/>
          <p:cNvSpPr txBox="1">
            <a:spLocks noChangeArrowheads="1"/>
          </p:cNvSpPr>
          <p:nvPr/>
        </p:nvSpPr>
        <p:spPr bwMode="auto">
          <a:xfrm>
            <a:off x="0" y="0"/>
            <a:ext cx="9144000" cy="461963"/>
          </a:xfrm>
          <a:prstGeom prst="rect">
            <a:avLst/>
          </a:prstGeom>
          <a:noFill/>
          <a:ln w="9525">
            <a:noFill/>
            <a:miter lim="800000"/>
            <a:headEnd/>
            <a:tailEnd/>
          </a:ln>
        </p:spPr>
        <p:txBody>
          <a:bodyPr>
            <a:prstTxWarp prst="textNoShape">
              <a:avLst/>
            </a:prstTxWarp>
            <a:spAutoFit/>
          </a:bodyPr>
          <a:lstStyle/>
          <a:p>
            <a:pPr algn="ctr"/>
            <a:r>
              <a:rPr lang="en-US" sz="2400" b="1">
                <a:ea typeface="MS PGothic" pitchFamily="34" charset="-128"/>
                <a:cs typeface="MS PGothic" pitchFamily="34" charset="-128"/>
              </a:rPr>
              <a:t>STM (picture with reversed voltage, works exactly the same) </a:t>
            </a:r>
          </a:p>
        </p:txBody>
      </p:sp>
      <p:sp>
        <p:nvSpPr>
          <p:cNvPr id="14340" name="Text Box 4"/>
          <p:cNvSpPr txBox="1">
            <a:spLocks noChangeArrowheads="1"/>
          </p:cNvSpPr>
          <p:nvPr/>
        </p:nvSpPr>
        <p:spPr bwMode="auto">
          <a:xfrm>
            <a:off x="298450" y="852488"/>
            <a:ext cx="2540000" cy="822325"/>
          </a:xfrm>
          <a:prstGeom prst="rect">
            <a:avLst/>
          </a:prstGeom>
          <a:noFill/>
          <a:ln w="9525">
            <a:noFill/>
            <a:miter lim="800000"/>
            <a:headEnd/>
            <a:tailEnd/>
          </a:ln>
        </p:spPr>
        <p:txBody>
          <a:bodyPr wrap="none">
            <a:prstTxWarp prst="textNoShape">
              <a:avLst/>
            </a:prstTxWarp>
            <a:spAutoFit/>
          </a:bodyPr>
          <a:lstStyle/>
          <a:p>
            <a:r>
              <a:rPr lang="en-US" sz="2400">
                <a:ea typeface="MS PGothic" pitchFamily="34" charset="-128"/>
                <a:cs typeface="MS PGothic" pitchFamily="34" charset="-128"/>
              </a:rPr>
              <a:t>end of tip always </a:t>
            </a:r>
          </a:p>
          <a:p>
            <a:r>
              <a:rPr lang="en-US" sz="2400">
                <a:ea typeface="MS PGothic" pitchFamily="34" charset="-128"/>
                <a:cs typeface="MS PGothic" pitchFamily="34" charset="-128"/>
              </a:rPr>
              <a:t>atomically sharp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4446588" y="239713"/>
            <a:ext cx="3744912" cy="2819400"/>
          </a:xfrm>
          <a:prstGeom prst="rect">
            <a:avLst/>
          </a:prstGeom>
          <a:noFill/>
          <a:ln w="9525">
            <a:noFill/>
            <a:miter lim="800000"/>
            <a:headEnd/>
            <a:tailEnd/>
          </a:ln>
        </p:spPr>
      </p:pic>
      <p:pic>
        <p:nvPicPr>
          <p:cNvPr id="1028" name="Picture 4" descr="stm"/>
          <p:cNvPicPr>
            <a:picLocks noChangeAspect="1" noChangeArrowheads="1"/>
          </p:cNvPicPr>
          <p:nvPr/>
        </p:nvPicPr>
        <p:blipFill>
          <a:blip r:embed="rId5"/>
          <a:srcRect/>
          <a:stretch>
            <a:fillRect/>
          </a:stretch>
        </p:blipFill>
        <p:spPr bwMode="auto">
          <a:xfrm>
            <a:off x="5583238" y="3478213"/>
            <a:ext cx="3098800" cy="3098800"/>
          </a:xfrm>
          <a:prstGeom prst="rect">
            <a:avLst/>
          </a:prstGeom>
          <a:noFill/>
          <a:ln w="9525">
            <a:noFill/>
            <a:miter lim="800000"/>
            <a:headEnd/>
            <a:tailEnd/>
          </a:ln>
        </p:spPr>
      </p:pic>
      <p:sp>
        <p:nvSpPr>
          <p:cNvPr id="1029" name="Text Box 5"/>
          <p:cNvSpPr txBox="1">
            <a:spLocks noChangeArrowheads="1"/>
          </p:cNvSpPr>
          <p:nvPr/>
        </p:nvSpPr>
        <p:spPr bwMode="auto">
          <a:xfrm>
            <a:off x="274638" y="1214438"/>
            <a:ext cx="4539474" cy="830997"/>
          </a:xfrm>
          <a:prstGeom prst="rect">
            <a:avLst/>
          </a:prstGeom>
          <a:noFill/>
          <a:ln w="9525">
            <a:noFill/>
            <a:miter lim="800000"/>
            <a:headEnd/>
            <a:tailEnd/>
          </a:ln>
        </p:spPr>
        <p:txBody>
          <a:bodyPr wrap="none">
            <a:prstTxWarp prst="textNoShape">
              <a:avLst/>
            </a:prstTxWarp>
            <a:spAutoFit/>
          </a:bodyPr>
          <a:lstStyle/>
          <a:p>
            <a:r>
              <a:rPr lang="en-US" sz="2400" dirty="0">
                <a:ea typeface="MS PGothic" pitchFamily="34" charset="-128"/>
                <a:cs typeface="MS PGothic" pitchFamily="34" charset="-128"/>
              </a:rPr>
              <a:t>Tunneling rate: </a:t>
            </a:r>
            <a:r>
              <a:rPr lang="en-US" sz="2400" dirty="0" err="1">
                <a:ea typeface="MS PGothic" pitchFamily="34" charset="-128"/>
                <a:cs typeface="MS PGothic" pitchFamily="34" charset="-128"/>
              </a:rPr>
              <a:t>T</a:t>
            </a:r>
            <a:r>
              <a:rPr lang="en-US" sz="2400" dirty="0">
                <a:ea typeface="MS PGothic" pitchFamily="34" charset="-128"/>
                <a:cs typeface="MS PGothic" pitchFamily="34" charset="-128"/>
              </a:rPr>
              <a:t> ~ (e</a:t>
            </a:r>
            <a:r>
              <a:rPr lang="en-US" sz="2400" baseline="30000" dirty="0" smtClean="0">
                <a:ea typeface="MS PGothic" pitchFamily="34" charset="-128"/>
                <a:cs typeface="MS PGothic" pitchFamily="34" charset="-128"/>
              </a:rPr>
              <a:t>-α</a:t>
            </a:r>
            <a:r>
              <a:rPr lang="en-US" sz="2400" baseline="30000" dirty="0" smtClean="0">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a:t>
            </a:r>
            <a:r>
              <a:rPr lang="en-US" sz="2400" baseline="30000" dirty="0">
                <a:ea typeface="MS PGothic" pitchFamily="34" charset="-128"/>
                <a:cs typeface="MS PGothic" pitchFamily="34" charset="-128"/>
              </a:rPr>
              <a:t>2 </a:t>
            </a:r>
            <a:r>
              <a:rPr lang="en-US" sz="2400" dirty="0">
                <a:ea typeface="MS PGothic" pitchFamily="34" charset="-128"/>
                <a:cs typeface="MS PGothic" pitchFamily="34" charset="-128"/>
                <a:sym typeface="Symbol" charset="2"/>
              </a:rPr>
              <a:t>= </a:t>
            </a:r>
            <a:r>
              <a:rPr lang="en-US" sz="2400" dirty="0">
                <a:ea typeface="MS PGothic" pitchFamily="34" charset="-128"/>
                <a:cs typeface="MS PGothic" pitchFamily="34" charset="-128"/>
              </a:rPr>
              <a:t>e</a:t>
            </a:r>
            <a:r>
              <a:rPr lang="en-US" sz="2400" baseline="30000" dirty="0">
                <a:ea typeface="MS PGothic" pitchFamily="34" charset="-128"/>
                <a:cs typeface="MS PGothic" pitchFamily="34" charset="-128"/>
              </a:rPr>
              <a:t>-</a:t>
            </a:r>
            <a:r>
              <a:rPr lang="en-US" sz="2400" baseline="30000" dirty="0" smtClean="0">
                <a:ea typeface="MS PGothic" pitchFamily="34" charset="-128"/>
                <a:cs typeface="MS PGothic" pitchFamily="34" charset="-128"/>
              </a:rPr>
              <a:t>2α</a:t>
            </a:r>
            <a:r>
              <a:rPr lang="en-US" sz="2400" baseline="30000" dirty="0" smtClean="0">
                <a:ea typeface="MS PGothic" pitchFamily="34" charset="-128"/>
                <a:cs typeface="MS PGothic" pitchFamily="34" charset="-128"/>
                <a:sym typeface="Symbol" charset="2"/>
              </a:rPr>
              <a:t>d</a:t>
            </a:r>
            <a:r>
              <a:rPr lang="en-US" sz="2400" dirty="0" smtClean="0">
                <a:ea typeface="MS PGothic" pitchFamily="34" charset="-128"/>
                <a:cs typeface="MS PGothic" pitchFamily="34" charset="-128"/>
                <a:sym typeface="Symbol" charset="2"/>
              </a:rPr>
              <a:t> </a:t>
            </a:r>
            <a:endParaRPr lang="en-US" sz="24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How big is</a:t>
            </a:r>
            <a:r>
              <a:rPr lang="en-US" sz="2400" dirty="0" smtClean="0">
                <a:ea typeface="MS PGothic" pitchFamily="34" charset="-128"/>
                <a:cs typeface="MS PGothic" pitchFamily="34" charset="-128"/>
                <a:sym typeface="Symbol" charset="2"/>
              </a:rPr>
              <a:t> </a:t>
            </a:r>
            <a:r>
              <a:rPr lang="en-US" sz="2400" dirty="0" err="1" smtClean="0">
                <a:ea typeface="MS PGothic" pitchFamily="34" charset="-128"/>
                <a:cs typeface="MS PGothic" pitchFamily="34" charset="-128"/>
                <a:sym typeface="Symbol" charset="2"/>
              </a:rPr>
              <a:t>α</a:t>
            </a:r>
            <a:r>
              <a:rPr lang="en-US" sz="2400" dirty="0" smtClean="0">
                <a:ea typeface="MS PGothic" pitchFamily="34" charset="-128"/>
                <a:cs typeface="MS PGothic" pitchFamily="34" charset="-128"/>
                <a:sym typeface="Symbol" charset="2"/>
              </a:rPr>
              <a:t>?</a:t>
            </a:r>
            <a:endParaRPr lang="en-US" sz="2400" dirty="0">
              <a:ea typeface="MS PGothic" pitchFamily="34" charset="-128"/>
              <a:cs typeface="MS PGothic" pitchFamily="34" charset="-128"/>
            </a:endParaRPr>
          </a:p>
        </p:txBody>
      </p:sp>
      <p:graphicFrame>
        <p:nvGraphicFramePr>
          <p:cNvPr id="1026" name="Object 2"/>
          <p:cNvGraphicFramePr>
            <a:graphicFrameLocks noChangeAspect="1"/>
          </p:cNvGraphicFramePr>
          <p:nvPr/>
        </p:nvGraphicFramePr>
        <p:xfrm>
          <a:off x="1031875" y="2149475"/>
          <a:ext cx="2625725" cy="1111250"/>
        </p:xfrm>
        <a:graphic>
          <a:graphicData uri="http://schemas.openxmlformats.org/presentationml/2006/ole">
            <p:oleObj spid="_x0000_s109570" name="Equation" r:id="rId6" imgW="1117440" imgH="431640" progId="Equation.DSMT4">
              <p:embed/>
            </p:oleObj>
          </a:graphicData>
        </a:graphic>
      </p:graphicFrame>
      <p:sp>
        <p:nvSpPr>
          <p:cNvPr id="574473" name="Text Box 9"/>
          <p:cNvSpPr txBox="1">
            <a:spLocks noChangeArrowheads="1"/>
          </p:cNvSpPr>
          <p:nvPr/>
        </p:nvSpPr>
        <p:spPr bwMode="auto">
          <a:xfrm>
            <a:off x="382588" y="3246438"/>
            <a:ext cx="5072071" cy="1723549"/>
          </a:xfrm>
          <a:prstGeom prst="rect">
            <a:avLst/>
          </a:prstGeom>
          <a:noFill/>
          <a:ln w="9525">
            <a:noFill/>
            <a:miter lim="800000"/>
            <a:headEnd/>
            <a:tailEnd/>
          </a:ln>
        </p:spPr>
        <p:txBody>
          <a:bodyPr wrap="none">
            <a:prstTxWarp prst="textNoShape">
              <a:avLst/>
            </a:prstTxWarp>
            <a:spAutoFit/>
          </a:bodyPr>
          <a:lstStyle/>
          <a:p>
            <a:r>
              <a:rPr lang="en-US" sz="2400" dirty="0">
                <a:ea typeface="MS PGothic" pitchFamily="34" charset="-128"/>
                <a:cs typeface="MS PGothic" pitchFamily="34" charset="-128"/>
              </a:rPr>
              <a:t>If V</a:t>
            </a:r>
            <a:r>
              <a:rPr lang="en-US" sz="2400" baseline="-25000" dirty="0">
                <a:ea typeface="MS PGothic" pitchFamily="34" charset="-128"/>
                <a:cs typeface="MS PGothic" pitchFamily="34" charset="-128"/>
              </a:rPr>
              <a:t>0</a:t>
            </a:r>
            <a:r>
              <a:rPr lang="en-US" sz="2400" dirty="0">
                <a:ea typeface="MS PGothic" pitchFamily="34" charset="-128"/>
                <a:cs typeface="MS PGothic" pitchFamily="34" charset="-128"/>
              </a:rPr>
              <a:t>-E = 4 eV,</a:t>
            </a:r>
            <a:r>
              <a:rPr lang="en-US" sz="2400" dirty="0" smtClean="0">
                <a:ea typeface="MS PGothic" pitchFamily="34" charset="-128"/>
                <a:cs typeface="MS PGothic" pitchFamily="34" charset="-128"/>
              </a:rPr>
              <a:t> </a:t>
            </a:r>
            <a:r>
              <a:rPr lang="en-US" sz="2400" dirty="0" err="1" smtClean="0">
                <a:ea typeface="MS PGothic" pitchFamily="34" charset="-128"/>
                <a:cs typeface="MS PGothic" pitchFamily="34" charset="-128"/>
              </a:rPr>
              <a:t>α</a:t>
            </a:r>
            <a:r>
              <a:rPr lang="en-US" sz="2400" dirty="0" smtClean="0">
                <a:ea typeface="MS PGothic" pitchFamily="34" charset="-128"/>
                <a:cs typeface="MS PGothic" pitchFamily="34" charset="-128"/>
                <a:sym typeface="Symbol" charset="2"/>
              </a:rPr>
              <a:t> </a:t>
            </a:r>
            <a:r>
              <a:rPr lang="en-US" sz="2400" dirty="0">
                <a:ea typeface="MS PGothic" pitchFamily="34" charset="-128"/>
                <a:cs typeface="MS PGothic" pitchFamily="34" charset="-128"/>
                <a:sym typeface="Symbol" charset="2"/>
              </a:rPr>
              <a:t>= 1/(10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a:t>
            </a:r>
          </a:p>
          <a:p>
            <a:endParaRPr lang="en-US" sz="10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So if </a:t>
            </a:r>
            <a:r>
              <a:rPr lang="en-US" sz="2400" dirty="0" err="1">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 is 3 x 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T</a:t>
            </a:r>
            <a:r>
              <a:rPr lang="en-US" sz="2400" dirty="0" smtClean="0">
                <a:ea typeface="MS PGothic" pitchFamily="34" charset="-128"/>
                <a:cs typeface="MS PGothic" pitchFamily="34" charset="-128"/>
                <a:sym typeface="Symbol" charset="2"/>
              </a:rPr>
              <a:t> ~ </a:t>
            </a:r>
            <a:r>
              <a:rPr lang="en-US" sz="2400" dirty="0">
                <a:ea typeface="MS PGothic" pitchFamily="34" charset="-128"/>
                <a:cs typeface="MS PGothic" pitchFamily="34" charset="-128"/>
                <a:sym typeface="Symbol" charset="2"/>
              </a:rPr>
              <a:t>e</a:t>
            </a:r>
            <a:r>
              <a:rPr lang="en-US" sz="2400" baseline="30000" dirty="0">
                <a:ea typeface="MS PGothic" pitchFamily="34" charset="-128"/>
                <a:cs typeface="MS PGothic" pitchFamily="34" charset="-128"/>
                <a:sym typeface="Symbol" charset="2"/>
              </a:rPr>
              <a:t>-6 </a:t>
            </a:r>
            <a:r>
              <a:rPr lang="en-US" sz="2400" dirty="0">
                <a:ea typeface="MS PGothic" pitchFamily="34" charset="-128"/>
                <a:cs typeface="MS PGothic" pitchFamily="34" charset="-128"/>
                <a:sym typeface="Symbol" charset="2"/>
              </a:rPr>
              <a:t>= .0025</a:t>
            </a:r>
            <a:endParaRPr lang="en-US" sz="2400" baseline="300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add 1 extra atom (</a:t>
            </a:r>
            <a:r>
              <a:rPr lang="en-US" sz="2400" dirty="0" err="1">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 ~ 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a:t>
            </a:r>
          </a:p>
          <a:p>
            <a:r>
              <a:rPr lang="en-US" sz="2400" dirty="0">
                <a:ea typeface="MS PGothic" pitchFamily="34" charset="-128"/>
                <a:cs typeface="MS PGothic" pitchFamily="34" charset="-128"/>
                <a:sym typeface="Symbol" charset="2"/>
              </a:rPr>
              <a:t>how much does </a:t>
            </a:r>
            <a:r>
              <a:rPr lang="en-US" sz="2400" dirty="0" err="1">
                <a:ea typeface="MS PGothic" pitchFamily="34" charset="-128"/>
                <a:cs typeface="MS PGothic" pitchFamily="34" charset="-128"/>
                <a:sym typeface="Symbol" charset="2"/>
              </a:rPr>
              <a:t>T</a:t>
            </a:r>
            <a:r>
              <a:rPr lang="en-US" sz="2400" dirty="0">
                <a:ea typeface="MS PGothic" pitchFamily="34" charset="-128"/>
                <a:cs typeface="MS PGothic" pitchFamily="34" charset="-128"/>
                <a:sym typeface="Symbol" charset="2"/>
              </a:rPr>
              <a:t> change?</a:t>
            </a:r>
          </a:p>
        </p:txBody>
      </p:sp>
      <p:sp>
        <p:nvSpPr>
          <p:cNvPr id="574474" name="Text Box 10"/>
          <p:cNvSpPr txBox="1">
            <a:spLocks noChangeArrowheads="1"/>
          </p:cNvSpPr>
          <p:nvPr/>
        </p:nvSpPr>
        <p:spPr bwMode="auto">
          <a:xfrm>
            <a:off x="365125" y="5214938"/>
            <a:ext cx="4481513" cy="1570037"/>
          </a:xfrm>
          <a:prstGeom prst="rect">
            <a:avLst/>
          </a:prstGeom>
          <a:noFill/>
          <a:ln w="9525">
            <a:noFill/>
            <a:miter lim="800000"/>
            <a:headEnd/>
            <a:tailEnd/>
          </a:ln>
        </p:spPr>
        <p:txBody>
          <a:bodyPr>
            <a:prstTxWarp prst="textNoShape">
              <a:avLst/>
            </a:prstTxWarp>
            <a:spAutoFit/>
          </a:bodyPr>
          <a:lstStyle/>
          <a:p>
            <a:r>
              <a:rPr lang="en-US" sz="2400" dirty="0" err="1">
                <a:ea typeface="MS PGothic" pitchFamily="34" charset="-128"/>
                <a:cs typeface="MS PGothic" pitchFamily="34" charset="-128"/>
              </a:rPr>
              <a:t>T</a:t>
            </a:r>
            <a:r>
              <a:rPr lang="en-US" sz="2400" dirty="0" smtClean="0">
                <a:ea typeface="MS PGothic" pitchFamily="34" charset="-128"/>
                <a:cs typeface="MS PGothic" pitchFamily="34" charset="-128"/>
              </a:rPr>
              <a:t> ~ </a:t>
            </a:r>
            <a:r>
              <a:rPr lang="en-US" sz="2400" dirty="0">
                <a:ea typeface="MS PGothic" pitchFamily="34" charset="-128"/>
                <a:cs typeface="MS PGothic" pitchFamily="34" charset="-128"/>
              </a:rPr>
              <a:t>e</a:t>
            </a:r>
            <a:r>
              <a:rPr lang="en-US" sz="2400" baseline="30000" dirty="0">
                <a:ea typeface="MS PGothic" pitchFamily="34" charset="-128"/>
                <a:cs typeface="MS PGothic" pitchFamily="34" charset="-128"/>
              </a:rPr>
              <a:t>-4</a:t>
            </a:r>
            <a:r>
              <a:rPr lang="en-US" sz="2400" dirty="0">
                <a:ea typeface="MS PGothic" pitchFamily="34" charset="-128"/>
                <a:cs typeface="MS PGothic" pitchFamily="34" charset="-128"/>
              </a:rPr>
              <a:t> =0.018    </a:t>
            </a:r>
          </a:p>
          <a:p>
            <a:pPr>
              <a:buFont typeface="Wingdings" charset="2"/>
              <a:buChar char="à"/>
            </a:pPr>
            <a:r>
              <a:rPr lang="en-US" sz="2400" dirty="0">
                <a:ea typeface="MS PGothic" pitchFamily="34" charset="-128"/>
                <a:cs typeface="MS PGothic" pitchFamily="34" charset="-128"/>
                <a:sym typeface="Wingdings" charset="2"/>
              </a:rPr>
              <a:t>Decrease distance by diameter of one </a:t>
            </a:r>
            <a:r>
              <a:rPr lang="en-US" sz="2400" dirty="0">
                <a:ea typeface="MS PGothic" pitchFamily="34" charset="-128"/>
                <a:cs typeface="MS PGothic" pitchFamily="34" charset="-128"/>
              </a:rPr>
              <a:t>atom:</a:t>
            </a:r>
          </a:p>
          <a:p>
            <a:pPr>
              <a:buFont typeface="Wingdings" charset="2"/>
              <a:buChar char="à"/>
            </a:pPr>
            <a:r>
              <a:rPr lang="en-US" sz="2400" dirty="0">
                <a:ea typeface="MS PGothic" pitchFamily="34" charset="-128"/>
                <a:cs typeface="MS PGothic" pitchFamily="34" charset="-128"/>
              </a:rPr>
              <a:t>Increase current by factor 7!</a:t>
            </a:r>
          </a:p>
        </p:txBody>
      </p:sp>
      <p:sp>
        <p:nvSpPr>
          <p:cNvPr id="574475" name="Oval 11"/>
          <p:cNvSpPr>
            <a:spLocks noChangeArrowheads="1"/>
          </p:cNvSpPr>
          <p:nvPr/>
        </p:nvSpPr>
        <p:spPr bwMode="auto">
          <a:xfrm>
            <a:off x="6446838" y="2395538"/>
            <a:ext cx="150812" cy="16192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33" name="Text Box 2"/>
          <p:cNvSpPr txBox="1">
            <a:spLocks noChangeArrowheads="1"/>
          </p:cNvSpPr>
          <p:nvPr/>
        </p:nvSpPr>
        <p:spPr bwMode="auto">
          <a:xfrm>
            <a:off x="0" y="-15875"/>
            <a:ext cx="4989513" cy="1066800"/>
          </a:xfrm>
          <a:prstGeom prst="rect">
            <a:avLst/>
          </a:prstGeom>
          <a:noFill/>
          <a:ln w="9525">
            <a:noFill/>
            <a:miter lim="800000"/>
            <a:headEnd/>
            <a:tailEnd/>
          </a:ln>
        </p:spPr>
        <p:txBody>
          <a:bodyPr wrap="none">
            <a:prstTxWarp prst="textNoShape">
              <a:avLst/>
            </a:prstTxWarp>
            <a:spAutoFit/>
          </a:bodyPr>
          <a:lstStyle/>
          <a:p>
            <a:r>
              <a:rPr lang="en-US" sz="3200">
                <a:ea typeface="MS PGothic" pitchFamily="34" charset="-128"/>
                <a:cs typeface="MS PGothic" pitchFamily="34" charset="-128"/>
              </a:rPr>
              <a:t>How sensitive to distance?</a:t>
            </a:r>
          </a:p>
          <a:p>
            <a:r>
              <a:rPr lang="en-US" sz="3200">
                <a:ea typeface="MS PGothic" pitchFamily="34" charset="-128"/>
                <a:cs typeface="MS PGothic" pitchFamily="34" charset="-128"/>
              </a:rPr>
              <a:t>Need to look at numbers.</a:t>
            </a:r>
          </a:p>
        </p:txBody>
      </p:sp>
      <p:cxnSp>
        <p:nvCxnSpPr>
          <p:cNvPr id="11" name="Straight Arrow Connector 10"/>
          <p:cNvCxnSpPr/>
          <p:nvPr/>
        </p:nvCxnSpPr>
        <p:spPr>
          <a:xfrm rot="5400000">
            <a:off x="6487319" y="2029619"/>
            <a:ext cx="971550"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35" name="TextBox 11"/>
          <p:cNvSpPr txBox="1">
            <a:spLocks noChangeArrowheads="1"/>
          </p:cNvSpPr>
          <p:nvPr/>
        </p:nvSpPr>
        <p:spPr bwMode="auto">
          <a:xfrm>
            <a:off x="6915150" y="1828800"/>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4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4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3" grpId="0"/>
      <p:bldP spid="574474" grpId="0"/>
      <p:bldP spid="57447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4446588" y="239713"/>
            <a:ext cx="3744912" cy="2819400"/>
          </a:xfrm>
          <a:prstGeom prst="rect">
            <a:avLst/>
          </a:prstGeom>
          <a:noFill/>
          <a:ln w="9525">
            <a:noFill/>
            <a:miter lim="800000"/>
            <a:headEnd/>
            <a:tailEnd/>
          </a:ln>
        </p:spPr>
      </p:pic>
      <p:sp>
        <p:nvSpPr>
          <p:cNvPr id="13315" name="Text Box 3"/>
          <p:cNvSpPr txBox="1">
            <a:spLocks noChangeArrowheads="1"/>
          </p:cNvSpPr>
          <p:nvPr/>
        </p:nvSpPr>
        <p:spPr bwMode="auto">
          <a:xfrm>
            <a:off x="209550" y="331788"/>
            <a:ext cx="4737100" cy="3046412"/>
          </a:xfrm>
          <a:prstGeom prst="rect">
            <a:avLst/>
          </a:prstGeom>
          <a:noFill/>
          <a:ln w="9525">
            <a:noFill/>
            <a:miter lim="800000"/>
            <a:headEnd/>
            <a:tailEnd/>
          </a:ln>
        </p:spPr>
        <p:txBody>
          <a:bodyPr>
            <a:prstTxWarp prst="textNoShape">
              <a:avLst/>
            </a:prstTxWarp>
            <a:spAutoFit/>
          </a:bodyPr>
          <a:lstStyle/>
          <a:p>
            <a:r>
              <a:rPr lang="en-US" sz="2400">
                <a:ea typeface="MS PGothic" pitchFamily="34" charset="-128"/>
                <a:cs typeface="MS PGothic" pitchFamily="34" charset="-128"/>
              </a:rPr>
              <a:t>In typical operation, STM moves tip across surface, adjusts distance to keep tunneling current constant. Keeps track of how much tip moves up and down to keep current constant.</a:t>
            </a:r>
          </a:p>
          <a:p>
            <a:pPr>
              <a:buFont typeface="Wingdings" charset="2"/>
              <a:buChar char="à"/>
            </a:pPr>
            <a:r>
              <a:rPr lang="en-US" sz="2400">
                <a:ea typeface="MS PGothic" pitchFamily="34" charset="-128"/>
                <a:cs typeface="MS PGothic" pitchFamily="34" charset="-128"/>
                <a:sym typeface="Wingdings" charset="2"/>
              </a:rPr>
              <a:t>Scan in x+y directions.</a:t>
            </a:r>
          </a:p>
          <a:p>
            <a:r>
              <a:rPr lang="en-US" sz="2400">
                <a:ea typeface="MS PGothic" pitchFamily="34" charset="-128"/>
                <a:cs typeface="MS PGothic" pitchFamily="34" charset="-128"/>
                <a:sym typeface="Wingdings" charset="2"/>
              </a:rPr>
              <a:t>Draw a 2D map of surface</a:t>
            </a:r>
            <a:endParaRPr lang="en-US" sz="2400">
              <a:ea typeface="MS PGothic" pitchFamily="34" charset="-128"/>
              <a:cs typeface="MS PGothic" pitchFamily="34" charset="-128"/>
            </a:endParaRPr>
          </a:p>
        </p:txBody>
      </p:sp>
      <p:pic>
        <p:nvPicPr>
          <p:cNvPr id="13316" name="Picture 4" descr="stm"/>
          <p:cNvPicPr>
            <a:picLocks noChangeAspect="1" noChangeArrowheads="1"/>
          </p:cNvPicPr>
          <p:nvPr/>
        </p:nvPicPr>
        <p:blipFill>
          <a:blip r:embed="rId4"/>
          <a:srcRect/>
          <a:stretch>
            <a:fillRect/>
          </a:stretch>
        </p:blipFill>
        <p:spPr bwMode="auto">
          <a:xfrm>
            <a:off x="1531938" y="3443288"/>
            <a:ext cx="3098800"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0723" name="Picture 3" descr="stm"/>
          <p:cNvPicPr>
            <a:picLocks noChangeAspect="1" noChangeArrowheads="1"/>
          </p:cNvPicPr>
          <p:nvPr/>
        </p:nvPicPr>
        <p:blipFill>
          <a:blip r:embed="rId3"/>
          <a:srcRect/>
          <a:stretch>
            <a:fillRect/>
          </a:stretch>
        </p:blipFill>
        <p:spPr bwMode="auto">
          <a:xfrm>
            <a:off x="0" y="0"/>
            <a:ext cx="3292475" cy="3292475"/>
          </a:xfrm>
          <a:prstGeom prst="rect">
            <a:avLst/>
          </a:prstGeom>
          <a:noFill/>
          <a:ln w="9525">
            <a:noFill/>
            <a:miter lim="800000"/>
            <a:headEnd/>
            <a:tailEnd/>
          </a:ln>
        </p:spPr>
      </p:pic>
      <p:pic>
        <p:nvPicPr>
          <p:cNvPr id="670725" name="Picture 5" descr="stm12"/>
          <p:cNvPicPr>
            <a:picLocks noChangeAspect="1" noChangeArrowheads="1"/>
          </p:cNvPicPr>
          <p:nvPr/>
        </p:nvPicPr>
        <p:blipFill>
          <a:blip r:embed="rId4"/>
          <a:srcRect/>
          <a:stretch>
            <a:fillRect/>
          </a:stretch>
        </p:blipFill>
        <p:spPr bwMode="auto">
          <a:xfrm>
            <a:off x="5064125" y="0"/>
            <a:ext cx="4079875" cy="3265488"/>
          </a:xfrm>
          <a:prstGeom prst="rect">
            <a:avLst/>
          </a:prstGeom>
          <a:noFill/>
          <a:ln w="9525">
            <a:noFill/>
            <a:miter lim="800000"/>
            <a:headEnd/>
            <a:tailEnd/>
          </a:ln>
        </p:spPr>
      </p:pic>
      <p:pic>
        <p:nvPicPr>
          <p:cNvPr id="670728" name="Picture 8" descr="1993makingof"/>
          <p:cNvPicPr>
            <a:picLocks noChangeAspect="1" noChangeArrowheads="1"/>
          </p:cNvPicPr>
          <p:nvPr/>
        </p:nvPicPr>
        <p:blipFill>
          <a:blip r:embed="rId5"/>
          <a:srcRect/>
          <a:stretch>
            <a:fillRect/>
          </a:stretch>
        </p:blipFill>
        <p:spPr bwMode="auto">
          <a:xfrm>
            <a:off x="274638" y="3521075"/>
            <a:ext cx="3328987" cy="3336925"/>
          </a:xfrm>
          <a:prstGeom prst="rect">
            <a:avLst/>
          </a:prstGeom>
          <a:noFill/>
          <a:ln w="9525">
            <a:noFill/>
            <a:miter lim="800000"/>
            <a:headEnd/>
            <a:tailEnd/>
          </a:ln>
        </p:spPr>
      </p:pic>
      <p:pic>
        <p:nvPicPr>
          <p:cNvPr id="670730" name="Picture 10" descr="electrondensity"/>
          <p:cNvPicPr>
            <a:picLocks noChangeAspect="1" noChangeArrowheads="1"/>
          </p:cNvPicPr>
          <p:nvPr/>
        </p:nvPicPr>
        <p:blipFill>
          <a:blip r:embed="rId6"/>
          <a:srcRect/>
          <a:stretch>
            <a:fillRect/>
          </a:stretch>
        </p:blipFill>
        <p:spPr bwMode="auto">
          <a:xfrm>
            <a:off x="4341813" y="4573588"/>
            <a:ext cx="4802187" cy="2293937"/>
          </a:xfrm>
          <a:prstGeom prst="rect">
            <a:avLst/>
          </a:prstGeom>
          <a:noFill/>
          <a:ln w="9525">
            <a:noFill/>
            <a:miter lim="800000"/>
            <a:headEnd/>
            <a:tailEnd/>
          </a:ln>
        </p:spPr>
      </p:pic>
      <p:grpSp>
        <p:nvGrpSpPr>
          <p:cNvPr id="2" name="Group 17"/>
          <p:cNvGrpSpPr>
            <a:grpSpLocks/>
          </p:cNvGrpSpPr>
          <p:nvPr/>
        </p:nvGrpSpPr>
        <p:grpSpPr bwMode="auto">
          <a:xfrm>
            <a:off x="3657600" y="3611563"/>
            <a:ext cx="5081588" cy="914400"/>
            <a:chOff x="2304" y="2275"/>
            <a:chExt cx="3201" cy="576"/>
          </a:xfrm>
        </p:grpSpPr>
        <p:sp>
          <p:nvSpPr>
            <p:cNvPr id="15371" name="Text Box 11"/>
            <p:cNvSpPr txBox="1">
              <a:spLocks noChangeArrowheads="1"/>
            </p:cNvSpPr>
            <p:nvPr/>
          </p:nvSpPr>
          <p:spPr bwMode="auto">
            <a:xfrm>
              <a:off x="2995" y="2275"/>
              <a:ext cx="2510" cy="327"/>
            </a:xfrm>
            <a:prstGeom prst="rect">
              <a:avLst/>
            </a:prstGeom>
            <a:noFill/>
            <a:ln w="9525">
              <a:noFill/>
              <a:miter lim="800000"/>
              <a:headEnd/>
              <a:tailEnd/>
            </a:ln>
          </p:spPr>
          <p:txBody>
            <a:bodyPr wrap="none">
              <a:prstTxWarp prst="textNoShape">
                <a:avLst/>
              </a:prstTxWarp>
              <a:spAutoFit/>
            </a:bodyPr>
            <a:lstStyle/>
            <a:p>
              <a:r>
                <a:rPr lang="en-US" sz="2800"/>
                <a:t>Fe atoms on Cu surface</a:t>
              </a:r>
            </a:p>
          </p:txBody>
        </p:sp>
        <p:sp>
          <p:nvSpPr>
            <p:cNvPr id="15372" name="Line 12"/>
            <p:cNvSpPr>
              <a:spLocks noChangeShapeType="1"/>
            </p:cNvSpPr>
            <p:nvPr/>
          </p:nvSpPr>
          <p:spPr bwMode="auto">
            <a:xfrm flipH="1">
              <a:off x="2304" y="2448"/>
              <a:ext cx="691" cy="230"/>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5373" name="Line 13"/>
            <p:cNvSpPr>
              <a:spLocks noChangeShapeType="1"/>
            </p:cNvSpPr>
            <p:nvPr/>
          </p:nvSpPr>
          <p:spPr bwMode="auto">
            <a:xfrm flipH="1">
              <a:off x="3226" y="2563"/>
              <a:ext cx="115" cy="288"/>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grpSp>
        <p:nvGrpSpPr>
          <p:cNvPr id="3" name="Group 16"/>
          <p:cNvGrpSpPr>
            <a:grpSpLocks/>
          </p:cNvGrpSpPr>
          <p:nvPr/>
        </p:nvGrpSpPr>
        <p:grpSpPr bwMode="auto">
          <a:xfrm>
            <a:off x="3292475" y="503238"/>
            <a:ext cx="2101850" cy="1371600"/>
            <a:chOff x="2074" y="317"/>
            <a:chExt cx="1324" cy="864"/>
          </a:xfrm>
        </p:grpSpPr>
        <p:sp>
          <p:nvSpPr>
            <p:cNvPr id="15368" name="Text Box 9"/>
            <p:cNvSpPr txBox="1">
              <a:spLocks noChangeArrowheads="1"/>
            </p:cNvSpPr>
            <p:nvPr/>
          </p:nvSpPr>
          <p:spPr bwMode="auto">
            <a:xfrm>
              <a:off x="2130" y="317"/>
              <a:ext cx="1268" cy="596"/>
            </a:xfrm>
            <a:prstGeom prst="rect">
              <a:avLst/>
            </a:prstGeom>
            <a:noFill/>
            <a:ln w="9525">
              <a:noFill/>
              <a:miter lim="800000"/>
              <a:headEnd/>
              <a:tailEnd/>
            </a:ln>
          </p:spPr>
          <p:txBody>
            <a:bodyPr>
              <a:prstTxWarp prst="textNoShape">
                <a:avLst/>
              </a:prstTxWarp>
              <a:spAutoFit/>
            </a:bodyPr>
            <a:lstStyle/>
            <a:p>
              <a:r>
                <a:rPr lang="en-US" sz="2800"/>
                <a:t>Crystal of Ni atoms</a:t>
              </a:r>
            </a:p>
          </p:txBody>
        </p:sp>
        <p:sp>
          <p:nvSpPr>
            <p:cNvPr id="15369" name="Line 14"/>
            <p:cNvSpPr>
              <a:spLocks noChangeShapeType="1"/>
            </p:cNvSpPr>
            <p:nvPr/>
          </p:nvSpPr>
          <p:spPr bwMode="auto">
            <a:xfrm flipH="1">
              <a:off x="2074" y="893"/>
              <a:ext cx="460" cy="287"/>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5370" name="Line 15"/>
            <p:cNvSpPr>
              <a:spLocks noChangeShapeType="1"/>
            </p:cNvSpPr>
            <p:nvPr/>
          </p:nvSpPr>
          <p:spPr bwMode="auto">
            <a:xfrm>
              <a:off x="2649" y="893"/>
              <a:ext cx="461" cy="288"/>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0723"/>
                                        </p:tgtEl>
                                        <p:attrNameLst>
                                          <p:attrName>style.visibility</p:attrName>
                                        </p:attrNameLst>
                                      </p:cBhvr>
                                      <p:to>
                                        <p:strVal val="visible"/>
                                      </p:to>
                                    </p:set>
                                    <p:animEffect transition="in" filter="fade">
                                      <p:cBhvr>
                                        <p:cTn id="7" dur="2000"/>
                                        <p:tgtEl>
                                          <p:spTgt spid="67072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70725"/>
                                        </p:tgtEl>
                                        <p:attrNameLst>
                                          <p:attrName>style.visibility</p:attrName>
                                        </p:attrNameLst>
                                      </p:cBhvr>
                                      <p:to>
                                        <p:strVal val="visible"/>
                                      </p:to>
                                    </p:set>
                                    <p:animEffect transition="in" filter="fade">
                                      <p:cBhvr>
                                        <p:cTn id="11" dur="2000"/>
                                        <p:tgtEl>
                                          <p:spTgt spid="670725"/>
                                        </p:tgtEl>
                                      </p:cBhvr>
                                    </p:animEffect>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70728"/>
                                        </p:tgtEl>
                                        <p:attrNameLst>
                                          <p:attrName>style.visibility</p:attrName>
                                        </p:attrNameLst>
                                      </p:cBhvr>
                                      <p:to>
                                        <p:strVal val="visible"/>
                                      </p:to>
                                    </p:set>
                                    <p:animEffect transition="in" filter="fade">
                                      <p:cBhvr>
                                        <p:cTn id="19" dur="2000"/>
                                        <p:tgtEl>
                                          <p:spTgt spid="6707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0730"/>
                                        </p:tgtEl>
                                        <p:attrNameLst>
                                          <p:attrName>style.visibility</p:attrName>
                                        </p:attrNameLst>
                                      </p:cBhvr>
                                      <p:to>
                                        <p:strVal val="visible"/>
                                      </p:to>
                                    </p:set>
                                    <p:animEffect transition="in" filter="fade">
                                      <p:cBhvr>
                                        <p:cTn id="23" dur="2000"/>
                                        <p:tgtEl>
                                          <p:spTgt spid="670730"/>
                                        </p:tgtEl>
                                      </p:cBhvr>
                                    </p:animEffect>
                                  </p:childTnLst>
                                </p:cTn>
                              </p:par>
                            </p:childTnLst>
                          </p:cTn>
                        </p:par>
                        <p:par>
                          <p:cTn id="24" fill="hold">
                            <p:stCondLst>
                              <p:cond delay="400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971550" y="0"/>
            <a:ext cx="6457950" cy="584200"/>
          </a:xfrm>
          <a:prstGeom prst="rect">
            <a:avLst/>
          </a:prstGeom>
          <a:noFill/>
          <a:ln w="9525">
            <a:noFill/>
            <a:miter lim="800000"/>
            <a:headEnd/>
            <a:tailEnd/>
          </a:ln>
        </p:spPr>
        <p:txBody>
          <a:bodyPr wrap="none">
            <a:prstTxWarp prst="textNoShape">
              <a:avLst/>
            </a:prstTxWarp>
            <a:spAutoFit/>
          </a:bodyPr>
          <a:lstStyle/>
          <a:p>
            <a:r>
              <a:rPr lang="en-US" sz="3200" b="1"/>
              <a:t>Scanning Tunneling Microscope</a:t>
            </a:r>
          </a:p>
        </p:txBody>
      </p:sp>
      <p:pic>
        <p:nvPicPr>
          <p:cNvPr id="11267" name="Picture 10" descr="STM-med"/>
          <p:cNvPicPr>
            <a:picLocks noChangeAspect="1" noChangeArrowheads="1"/>
          </p:cNvPicPr>
          <p:nvPr/>
        </p:nvPicPr>
        <p:blipFill>
          <a:blip r:embed="rId3"/>
          <a:srcRect/>
          <a:stretch>
            <a:fillRect/>
          </a:stretch>
        </p:blipFill>
        <p:spPr bwMode="auto">
          <a:xfrm>
            <a:off x="0" y="971550"/>
            <a:ext cx="4114800" cy="3838575"/>
          </a:xfrm>
          <a:prstGeom prst="rect">
            <a:avLst/>
          </a:prstGeom>
          <a:noFill/>
          <a:ln w="9525">
            <a:noFill/>
            <a:miter lim="800000"/>
            <a:headEnd/>
            <a:tailEnd/>
          </a:ln>
        </p:spPr>
      </p:pic>
      <p:sp>
        <p:nvSpPr>
          <p:cNvPr id="11268" name="Text Box 16"/>
          <p:cNvSpPr txBox="1">
            <a:spLocks noChangeArrowheads="1"/>
          </p:cNvSpPr>
          <p:nvPr/>
        </p:nvSpPr>
        <p:spPr bwMode="auto">
          <a:xfrm>
            <a:off x="6791325" y="2630488"/>
            <a:ext cx="2209800" cy="1006475"/>
          </a:xfrm>
          <a:prstGeom prst="rect">
            <a:avLst/>
          </a:prstGeom>
          <a:noFill/>
          <a:ln w="12700">
            <a:noFill/>
            <a:miter lim="800000"/>
            <a:headEnd/>
            <a:tailEnd/>
          </a:ln>
        </p:spPr>
        <p:txBody>
          <a:bodyPr>
            <a:prstTxWarp prst="textNoShape">
              <a:avLst/>
            </a:prstTxWarp>
            <a:spAutoFit/>
          </a:bodyPr>
          <a:lstStyle/>
          <a:p>
            <a:r>
              <a:rPr lang="en-US" sz="2000">
                <a:solidFill>
                  <a:schemeClr val="bg1"/>
                </a:solidFill>
              </a:rPr>
              <a:t>Measure current between tip and sample</a:t>
            </a:r>
          </a:p>
        </p:txBody>
      </p:sp>
      <p:sp>
        <p:nvSpPr>
          <p:cNvPr id="11269" name="TextBox 7"/>
          <p:cNvSpPr txBox="1">
            <a:spLocks noChangeArrowheads="1"/>
          </p:cNvSpPr>
          <p:nvPr/>
        </p:nvSpPr>
        <p:spPr bwMode="auto">
          <a:xfrm>
            <a:off x="4400550" y="1028700"/>
            <a:ext cx="4457700" cy="1384300"/>
          </a:xfrm>
          <a:prstGeom prst="rect">
            <a:avLst/>
          </a:prstGeom>
          <a:noFill/>
          <a:ln w="9525">
            <a:noFill/>
            <a:miter lim="800000"/>
            <a:headEnd/>
            <a:tailEnd/>
          </a:ln>
        </p:spPr>
        <p:txBody>
          <a:bodyPr>
            <a:prstTxWarp prst="textNoShape">
              <a:avLst/>
            </a:prstTxWarp>
            <a:spAutoFit/>
          </a:bodyPr>
          <a:lstStyle/>
          <a:p>
            <a:r>
              <a:rPr lang="en-US" sz="2800"/>
              <a:t>Requires very precise control of the tip position and height. How to do it?</a:t>
            </a:r>
          </a:p>
        </p:txBody>
      </p:sp>
      <p:sp>
        <p:nvSpPr>
          <p:cNvPr id="9" name="TextBox 8"/>
          <p:cNvSpPr txBox="1">
            <a:spLocks noChangeArrowheads="1"/>
          </p:cNvSpPr>
          <p:nvPr/>
        </p:nvSpPr>
        <p:spPr bwMode="auto">
          <a:xfrm>
            <a:off x="4302125" y="2743200"/>
            <a:ext cx="4800600" cy="523875"/>
          </a:xfrm>
          <a:prstGeom prst="rect">
            <a:avLst/>
          </a:prstGeom>
          <a:noFill/>
          <a:ln w="9525">
            <a:noFill/>
            <a:miter lim="800000"/>
            <a:headEnd/>
            <a:tailEnd/>
          </a:ln>
        </p:spPr>
        <p:txBody>
          <a:bodyPr wrap="none">
            <a:prstTxWarp prst="textNoShape">
              <a:avLst/>
            </a:prstTxWarp>
            <a:spAutoFit/>
          </a:bodyPr>
          <a:lstStyle/>
          <a:p>
            <a:r>
              <a:rPr lang="en-US" sz="2800" dirty="0"/>
              <a:t>With a piezoelectric actuator!</a:t>
            </a:r>
          </a:p>
        </p:txBody>
      </p:sp>
      <p:pic>
        <p:nvPicPr>
          <p:cNvPr id="31752" name="Picture 8" descr="T:\180px-SchemaPiezo.gif"/>
          <p:cNvPicPr>
            <a:picLocks noChangeAspect="1" noChangeArrowheads="1"/>
          </p:cNvPicPr>
          <p:nvPr/>
        </p:nvPicPr>
        <p:blipFill>
          <a:blip r:embed="rId4"/>
          <a:srcRect/>
          <a:stretch>
            <a:fillRect/>
          </a:stretch>
        </p:blipFill>
        <p:spPr bwMode="auto">
          <a:xfrm>
            <a:off x="5143500" y="3200400"/>
            <a:ext cx="2743200" cy="2743200"/>
          </a:xfrm>
          <a:prstGeom prst="rect">
            <a:avLst/>
          </a:prstGeom>
          <a:noFill/>
          <a:ln w="9525">
            <a:noFill/>
            <a:miter lim="800000"/>
            <a:headEnd/>
            <a:tailEnd/>
          </a:ln>
        </p:spPr>
      </p:pic>
      <p:sp>
        <p:nvSpPr>
          <p:cNvPr id="11" name="TextBox 10"/>
          <p:cNvSpPr txBox="1">
            <a:spLocks noChangeArrowheads="1"/>
          </p:cNvSpPr>
          <p:nvPr/>
        </p:nvSpPr>
        <p:spPr bwMode="auto">
          <a:xfrm>
            <a:off x="571500" y="5886450"/>
            <a:ext cx="8135938" cy="830263"/>
          </a:xfrm>
          <a:prstGeom prst="rect">
            <a:avLst/>
          </a:prstGeom>
          <a:noFill/>
          <a:ln w="9525">
            <a:noFill/>
            <a:miter lim="800000"/>
            <a:headEnd/>
            <a:tailEnd/>
          </a:ln>
        </p:spPr>
        <p:txBody>
          <a:bodyPr wrap="none">
            <a:prstTxWarp prst="textNoShape">
              <a:avLst/>
            </a:prstTxWarp>
            <a:spAutoFit/>
          </a:bodyPr>
          <a:lstStyle/>
          <a:p>
            <a:r>
              <a:rPr lang="en-US" sz="2400"/>
              <a:t>Typical piezo: 1V </a:t>
            </a:r>
            <a:r>
              <a:rPr lang="en-US" sz="2400">
                <a:sym typeface="Wingdings" charset="2"/>
              </a:rPr>
              <a:t> 100nm displacement.</a:t>
            </a:r>
          </a:p>
          <a:p>
            <a:r>
              <a:rPr lang="en-US" sz="2400">
                <a:sym typeface="Wingdings" charset="2"/>
              </a:rPr>
              <a:t>Applying 1mV moves tip by one atom diameter (~100pm)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752"/>
                                        </p:tgtEl>
                                        <p:attrNameLst>
                                          <p:attrName>style.visibility</p:attrName>
                                        </p:attrNameLst>
                                      </p:cBhvr>
                                      <p:to>
                                        <p:strVal val="visible"/>
                                      </p:to>
                                    </p:set>
                                    <p:animEffect transition="in" filter="fade">
                                      <p:cBhvr>
                                        <p:cTn id="11" dur="2000"/>
                                        <p:tgtEl>
                                          <p:spTgt spid="317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17638"/>
          </a:xfrm>
        </p:spPr>
        <p:txBody>
          <a:bodyPr/>
          <a:lstStyle/>
          <a:p>
            <a:r>
              <a:rPr lang="en-US"/>
              <a:t>Piezoelectric actuators and sensors are everywhere!</a:t>
            </a:r>
          </a:p>
        </p:txBody>
      </p:sp>
      <p:pic>
        <p:nvPicPr>
          <p:cNvPr id="102402" name="Picture 2" descr="http://www.buzzer.tw/pics/buzzer%20s.jpg"/>
          <p:cNvPicPr>
            <a:picLocks noChangeAspect="1" noChangeArrowheads="1"/>
          </p:cNvPicPr>
          <p:nvPr/>
        </p:nvPicPr>
        <p:blipFill>
          <a:blip r:embed="rId2"/>
          <a:srcRect/>
          <a:stretch>
            <a:fillRect/>
          </a:stretch>
        </p:blipFill>
        <p:spPr bwMode="auto">
          <a:xfrm>
            <a:off x="7143750" y="1600200"/>
            <a:ext cx="1885950" cy="2505075"/>
          </a:xfrm>
          <a:prstGeom prst="rect">
            <a:avLst/>
          </a:prstGeom>
          <a:noFill/>
          <a:ln w="9525">
            <a:noFill/>
            <a:miter lim="800000"/>
            <a:headEnd/>
            <a:tailEnd/>
          </a:ln>
        </p:spPr>
      </p:pic>
      <p:pic>
        <p:nvPicPr>
          <p:cNvPr id="102404" name="Picture 4" descr="http://www.wholesaleec.com/upload/upimg724%5CQuartz-Crystal-Resonators-14172.jpg"/>
          <p:cNvPicPr>
            <a:picLocks noChangeAspect="1" noChangeArrowheads="1"/>
          </p:cNvPicPr>
          <p:nvPr/>
        </p:nvPicPr>
        <p:blipFill>
          <a:blip r:embed="rId3"/>
          <a:srcRect/>
          <a:stretch>
            <a:fillRect/>
          </a:stretch>
        </p:blipFill>
        <p:spPr bwMode="auto">
          <a:xfrm>
            <a:off x="285750" y="5200650"/>
            <a:ext cx="1543050" cy="1543050"/>
          </a:xfrm>
          <a:prstGeom prst="rect">
            <a:avLst/>
          </a:prstGeom>
          <a:noFill/>
          <a:ln w="9525">
            <a:noFill/>
            <a:miter lim="800000"/>
            <a:headEnd/>
            <a:tailEnd/>
          </a:ln>
        </p:spPr>
      </p:pic>
      <p:pic>
        <p:nvPicPr>
          <p:cNvPr id="102406" name="Picture 6" descr="http://newyork.classicpartyrentals.com/assets/6990/lighter.jpg"/>
          <p:cNvPicPr>
            <a:picLocks noChangeAspect="1" noChangeArrowheads="1"/>
          </p:cNvPicPr>
          <p:nvPr/>
        </p:nvPicPr>
        <p:blipFill>
          <a:blip r:embed="rId4"/>
          <a:srcRect/>
          <a:stretch>
            <a:fillRect/>
          </a:stretch>
        </p:blipFill>
        <p:spPr bwMode="auto">
          <a:xfrm>
            <a:off x="4914900" y="1828800"/>
            <a:ext cx="1462088" cy="1917700"/>
          </a:xfrm>
          <a:prstGeom prst="rect">
            <a:avLst/>
          </a:prstGeom>
          <a:noFill/>
          <a:ln w="9525">
            <a:noFill/>
            <a:miter lim="800000"/>
            <a:headEnd/>
            <a:tailEnd/>
          </a:ln>
        </p:spPr>
      </p:pic>
      <p:pic>
        <p:nvPicPr>
          <p:cNvPr id="102408" name="Picture 8" descr="http://salestores.com/stores/images/images_747/GW500A1V.jpg"/>
          <p:cNvPicPr>
            <a:picLocks noChangeAspect="1" noChangeArrowheads="1"/>
          </p:cNvPicPr>
          <p:nvPr/>
        </p:nvPicPr>
        <p:blipFill>
          <a:blip r:embed="rId5"/>
          <a:srcRect/>
          <a:stretch>
            <a:fillRect/>
          </a:stretch>
        </p:blipFill>
        <p:spPr bwMode="auto">
          <a:xfrm>
            <a:off x="2743200" y="5200650"/>
            <a:ext cx="854075" cy="1277938"/>
          </a:xfrm>
          <a:prstGeom prst="rect">
            <a:avLst/>
          </a:prstGeom>
          <a:noFill/>
          <a:ln w="9525">
            <a:noFill/>
            <a:miter lim="800000"/>
            <a:headEnd/>
            <a:tailEnd/>
          </a:ln>
        </p:spPr>
      </p:pic>
      <p:pic>
        <p:nvPicPr>
          <p:cNvPr id="102411" name="Picture 11"/>
          <p:cNvPicPr>
            <a:picLocks noChangeAspect="1" noChangeArrowheads="1"/>
          </p:cNvPicPr>
          <p:nvPr/>
        </p:nvPicPr>
        <p:blipFill>
          <a:blip r:embed="rId6"/>
          <a:srcRect/>
          <a:stretch>
            <a:fillRect/>
          </a:stretch>
        </p:blipFill>
        <p:spPr bwMode="auto">
          <a:xfrm>
            <a:off x="4171950" y="4691063"/>
            <a:ext cx="2068513" cy="2166937"/>
          </a:xfrm>
          <a:prstGeom prst="rect">
            <a:avLst/>
          </a:prstGeom>
          <a:noFill/>
          <a:ln w="9525">
            <a:noFill/>
            <a:miter lim="800000"/>
            <a:headEnd/>
            <a:tailEnd/>
          </a:ln>
        </p:spPr>
      </p:pic>
      <p:sp>
        <p:nvSpPr>
          <p:cNvPr id="10" name="TextBox 9"/>
          <p:cNvSpPr txBox="1">
            <a:spLocks noChangeArrowheads="1"/>
          </p:cNvSpPr>
          <p:nvPr/>
        </p:nvSpPr>
        <p:spPr bwMode="auto">
          <a:xfrm>
            <a:off x="342900" y="1371600"/>
            <a:ext cx="7818438" cy="4524375"/>
          </a:xfrm>
          <a:prstGeom prst="rect">
            <a:avLst/>
          </a:prstGeom>
          <a:noFill/>
          <a:ln w="9525">
            <a:noFill/>
            <a:miter lim="800000"/>
            <a:headEnd/>
            <a:tailEnd/>
          </a:ln>
        </p:spPr>
        <p:txBody>
          <a:bodyPr wrap="none">
            <a:prstTxWarp prst="textNoShape">
              <a:avLst/>
            </a:prstTxWarp>
            <a:spAutoFit/>
          </a:bodyPr>
          <a:lstStyle/>
          <a:p>
            <a:r>
              <a:rPr lang="en-US" sz="2400"/>
              <a:t>Buzzers in electronic gadgets and in smoke alarms.</a:t>
            </a:r>
          </a:p>
          <a:p>
            <a:r>
              <a:rPr lang="en-US" sz="2400"/>
              <a:t>Microphones in cell-phones.</a:t>
            </a:r>
          </a:p>
          <a:p>
            <a:r>
              <a:rPr lang="en-US" sz="2400"/>
              <a:t>Quartz crystals.</a:t>
            </a:r>
          </a:p>
          <a:p>
            <a:r>
              <a:rPr lang="en-US" sz="2400"/>
              <a:t>BBQ grills and lighters.</a:t>
            </a:r>
          </a:p>
          <a:p>
            <a:r>
              <a:rPr lang="en-US" sz="2400"/>
              <a:t>Knock sensors in car engines. </a:t>
            </a:r>
          </a:p>
          <a:p>
            <a:r>
              <a:rPr lang="en-US" sz="2400"/>
              <a:t>Seismology. </a:t>
            </a:r>
          </a:p>
          <a:p>
            <a:r>
              <a:rPr lang="en-US" sz="2400"/>
              <a:t>Concrete compactors</a:t>
            </a:r>
          </a:p>
          <a:p>
            <a:r>
              <a:rPr lang="en-US" sz="2400"/>
              <a:t>Sonar devices (Submarines, Robotics, Automatic doors)</a:t>
            </a:r>
          </a:p>
          <a:p>
            <a:r>
              <a:rPr lang="en-US" sz="2400"/>
              <a:t>Bones</a:t>
            </a:r>
          </a:p>
          <a:p>
            <a:endParaRPr lang="en-US" sz="2400"/>
          </a:p>
          <a:p>
            <a:endParaRPr lang="en-US" sz="2400"/>
          </a:p>
          <a:p>
            <a:endParaRPr lang="en-US" sz="2400"/>
          </a:p>
        </p:txBody>
      </p:sp>
      <p:pic>
        <p:nvPicPr>
          <p:cNvPr id="102412" name="Picture 12"/>
          <p:cNvPicPr>
            <a:picLocks noChangeAspect="1" noChangeArrowheads="1"/>
          </p:cNvPicPr>
          <p:nvPr/>
        </p:nvPicPr>
        <p:blipFill>
          <a:blip r:embed="rId7"/>
          <a:srcRect/>
          <a:stretch>
            <a:fillRect/>
          </a:stretch>
        </p:blipFill>
        <p:spPr bwMode="auto">
          <a:xfrm>
            <a:off x="7029450" y="5154613"/>
            <a:ext cx="2114550" cy="1703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2"/>
                                        </p:tgtEl>
                                        <p:attrNameLst>
                                          <p:attrName>style.visibility</p:attrName>
                                        </p:attrNameLst>
                                      </p:cBhvr>
                                      <p:to>
                                        <p:strVal val="visible"/>
                                      </p:to>
                                    </p:set>
                                    <p:animEffect transition="in" filter="fade">
                                      <p:cBhvr>
                                        <p:cTn id="10" dur="2000"/>
                                        <p:tgtEl>
                                          <p:spTgt spid="102402"/>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30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404"/>
                                        </p:tgtEl>
                                        <p:attrNameLst>
                                          <p:attrName>style.visibility</p:attrName>
                                        </p:attrNameLst>
                                      </p:cBhvr>
                                      <p:to>
                                        <p:strVal val="visible"/>
                                      </p:to>
                                    </p:set>
                                    <p:animEffect transition="in" filter="fade">
                                      <p:cBhvr>
                                        <p:cTn id="20" dur="2000"/>
                                        <p:tgtEl>
                                          <p:spTgt spid="102404"/>
                                        </p:tgtEl>
                                      </p:cBhvr>
                                    </p:animEffect>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102408"/>
                                        </p:tgtEl>
                                        <p:attrNameLst>
                                          <p:attrName>style.visibility</p:attrName>
                                        </p:attrNameLst>
                                      </p:cBhvr>
                                      <p:to>
                                        <p:strVal val="visible"/>
                                      </p:to>
                                    </p:set>
                                    <p:animEffect transition="in" filter="fade">
                                      <p:cBhvr>
                                        <p:cTn id="24" dur="2000"/>
                                        <p:tgtEl>
                                          <p:spTgt spid="102408"/>
                                        </p:tgtEl>
                                      </p:cBhvr>
                                    </p:animEffect>
                                  </p:childTnLst>
                                </p:cTn>
                              </p:par>
                            </p:childTnLst>
                          </p:cTn>
                        </p:par>
                        <p:par>
                          <p:cTn id="25" fill="hold">
                            <p:stCondLst>
                              <p:cond delay="9000"/>
                            </p:stCondLst>
                            <p:childTnLst>
                              <p:par>
                                <p:cTn id="26" presetID="10" presetClass="entr" presetSubtype="0" fill="hold" grpId="0"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2000"/>
                                        <p:tgtEl>
                                          <p:spTgt spid="10">
                                            <p:txEl>
                                              <p:pRg st="3" end="3"/>
                                            </p:txEl>
                                          </p:spTgt>
                                        </p:tgtEl>
                                      </p:cBhvr>
                                    </p:animEffect>
                                  </p:childTnLst>
                                </p:cTn>
                              </p:par>
                            </p:childTnLst>
                          </p:cTn>
                        </p:par>
                        <p:par>
                          <p:cTn id="29" fill="hold">
                            <p:stCondLst>
                              <p:cond delay="11000"/>
                            </p:stCondLst>
                            <p:childTnLst>
                              <p:par>
                                <p:cTn id="30" presetID="10" presetClass="entr" presetSubtype="0" fill="hold" nodeType="afterEffect">
                                  <p:stCondLst>
                                    <p:cond delay="0"/>
                                  </p:stCondLst>
                                  <p:childTnLst>
                                    <p:set>
                                      <p:cBhvr>
                                        <p:cTn id="31" dur="1" fill="hold">
                                          <p:stCondLst>
                                            <p:cond delay="0"/>
                                          </p:stCondLst>
                                        </p:cTn>
                                        <p:tgtEl>
                                          <p:spTgt spid="102406"/>
                                        </p:tgtEl>
                                        <p:attrNameLst>
                                          <p:attrName>style.visibility</p:attrName>
                                        </p:attrNameLst>
                                      </p:cBhvr>
                                      <p:to>
                                        <p:strVal val="visible"/>
                                      </p:to>
                                    </p:set>
                                    <p:animEffect transition="in" filter="fade">
                                      <p:cBhvr>
                                        <p:cTn id="32" dur="1000"/>
                                        <p:tgtEl>
                                          <p:spTgt spid="102406"/>
                                        </p:tgtEl>
                                      </p:cBhvr>
                                    </p:animEffect>
                                  </p:childTnLst>
                                </p:cTn>
                              </p:par>
                            </p:childTnLst>
                          </p:cTn>
                        </p:par>
                        <p:par>
                          <p:cTn id="33" fill="hold">
                            <p:stCondLst>
                              <p:cond delay="12000"/>
                            </p:stCondLst>
                            <p:childTnLst>
                              <p:par>
                                <p:cTn id="34" presetID="10" presetClass="entr" presetSubtype="0"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1000"/>
                                        <p:tgtEl>
                                          <p:spTgt spid="10">
                                            <p:txEl>
                                              <p:pRg st="4" end="4"/>
                                            </p:txEl>
                                          </p:spTgt>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1000"/>
                                        <p:tgtEl>
                                          <p:spTgt spid="10">
                                            <p:txEl>
                                              <p:pRg st="5" end="5"/>
                                            </p:txEl>
                                          </p:spTgt>
                                        </p:tgtEl>
                                      </p:cBhvr>
                                    </p:animEffect>
                                  </p:childTnLst>
                                </p:cTn>
                              </p:par>
                            </p:childTnLst>
                          </p:cTn>
                        </p:par>
                        <p:par>
                          <p:cTn id="41" fill="hold">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Effect transition="in" filter="fade">
                                      <p:cBhvr>
                                        <p:cTn id="44" dur="1000"/>
                                        <p:tgtEl>
                                          <p:spTgt spid="10">
                                            <p:txEl>
                                              <p:pRg st="6" end="6"/>
                                            </p:txEl>
                                          </p:spTgt>
                                        </p:tgtEl>
                                      </p:cBhvr>
                                    </p:animEffect>
                                  </p:childTnLst>
                                </p:cTn>
                              </p:par>
                            </p:childTnLst>
                          </p:cTn>
                        </p:par>
                        <p:par>
                          <p:cTn id="45" fill="hold">
                            <p:stCondLst>
                              <p:cond delay="15000"/>
                            </p:stCondLst>
                            <p:childTnLst>
                              <p:par>
                                <p:cTn id="46" presetID="10" presetClass="entr" presetSubtype="0" fill="hold" grpId="0" nodeType="after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2411"/>
                                        </p:tgtEl>
                                        <p:attrNameLst>
                                          <p:attrName>style.visibility</p:attrName>
                                        </p:attrNameLst>
                                      </p:cBhvr>
                                      <p:to>
                                        <p:strVal val="visible"/>
                                      </p:to>
                                    </p:set>
                                    <p:animEffect transition="in" filter="fade">
                                      <p:cBhvr>
                                        <p:cTn id="51" dur="3000"/>
                                        <p:tgtEl>
                                          <p:spTgt spid="102411"/>
                                        </p:tgtEl>
                                      </p:cBhvr>
                                    </p:animEffect>
                                  </p:childTnLst>
                                </p:cTn>
                              </p:par>
                            </p:childTnLst>
                          </p:cTn>
                        </p:par>
                        <p:par>
                          <p:cTn id="52" fill="hold">
                            <p:stCondLst>
                              <p:cond delay="18000"/>
                            </p:stCondLst>
                            <p:childTnLst>
                              <p:par>
                                <p:cTn id="53" presetID="10" presetClass="entr" presetSubtype="0" fill="hold" grpId="0" nodeType="after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Effect transition="in" filter="fade">
                                      <p:cBhvr>
                                        <p:cTn id="55" dur="3000"/>
                                        <p:tgtEl>
                                          <p:spTgt spid="10">
                                            <p:txEl>
                                              <p:pRg st="8" end="8"/>
                                            </p:txEl>
                                          </p:spTgt>
                                        </p:tgtEl>
                                      </p:cBhvr>
                                    </p:animEffect>
                                  </p:childTnLst>
                                </p:cTn>
                              </p:par>
                            </p:childTnLst>
                          </p:cTn>
                        </p:par>
                        <p:par>
                          <p:cTn id="56" fill="hold">
                            <p:stCondLst>
                              <p:cond delay="21000"/>
                            </p:stCondLst>
                            <p:childTnLst>
                              <p:par>
                                <p:cTn id="57" presetID="10" presetClass="entr" presetSubtype="0" fill="hold" nodeType="afterEffect">
                                  <p:stCondLst>
                                    <p:cond delay="0"/>
                                  </p:stCondLst>
                                  <p:childTnLst>
                                    <p:set>
                                      <p:cBhvr>
                                        <p:cTn id="58" dur="1" fill="hold">
                                          <p:stCondLst>
                                            <p:cond delay="0"/>
                                          </p:stCondLst>
                                        </p:cTn>
                                        <p:tgtEl>
                                          <p:spTgt spid="102412"/>
                                        </p:tgtEl>
                                        <p:attrNameLst>
                                          <p:attrName>style.visibility</p:attrName>
                                        </p:attrNameLst>
                                      </p:cBhvr>
                                      <p:to>
                                        <p:strVal val="visible"/>
                                      </p:to>
                                    </p:set>
                                    <p:animEffect transition="in" filter="fade">
                                      <p:cBhvr>
                                        <p:cTn id="59" dur="2000"/>
                                        <p:tgtEl>
                                          <p:spTgt spid="102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04800" y="0"/>
            <a:ext cx="7668911" cy="1261884"/>
          </a:xfrm>
          <a:prstGeom prst="rect">
            <a:avLst/>
          </a:prstGeom>
          <a:noFill/>
          <a:ln w="9525">
            <a:noFill/>
            <a:miter lim="800000"/>
            <a:headEnd/>
            <a:tailEnd/>
          </a:ln>
        </p:spPr>
        <p:txBody>
          <a:bodyPr wrap="none">
            <a:prstTxWarp prst="textNoShape">
              <a:avLst/>
            </a:prstTxWarp>
            <a:spAutoFit/>
          </a:bodyPr>
          <a:lstStyle/>
          <a:p>
            <a:r>
              <a:rPr lang="en-US" sz="2800" u="sng" dirty="0"/>
              <a:t>A</a:t>
            </a:r>
            <a:r>
              <a:rPr lang="en-US" sz="2800" u="sng" dirty="0" smtClean="0"/>
              <a:t> </a:t>
            </a:r>
            <a:r>
              <a:rPr lang="en-US" sz="2800" u="sng" dirty="0"/>
              <a:t>more common manifestation of QM tunneling</a:t>
            </a:r>
            <a:endParaRPr lang="en-US" sz="2800" u="sng" dirty="0" smtClean="0"/>
          </a:p>
          <a:p>
            <a:endParaRPr lang="en-US" dirty="0" smtClean="0"/>
          </a:p>
          <a:p>
            <a:r>
              <a:rPr lang="en-US" dirty="0" smtClean="0"/>
              <a:t>Understanding electrical discharges.</a:t>
            </a:r>
            <a:endParaRPr lang="en-US" dirty="0"/>
          </a:p>
        </p:txBody>
      </p:sp>
      <p:pic>
        <p:nvPicPr>
          <p:cNvPr id="65" name="Picture 64" descr="lightning_paris.jpg"/>
          <p:cNvPicPr>
            <a:picLocks noChangeAspect="1"/>
          </p:cNvPicPr>
          <p:nvPr/>
        </p:nvPicPr>
        <p:blipFill>
          <a:blip r:embed="rId3"/>
          <a:stretch>
            <a:fillRect/>
          </a:stretch>
        </p:blipFill>
        <p:spPr>
          <a:xfrm>
            <a:off x="1143000" y="1752600"/>
            <a:ext cx="2209800" cy="3670300"/>
          </a:xfrm>
          <a:prstGeom prst="rect">
            <a:avLst/>
          </a:prstGeom>
        </p:spPr>
      </p:pic>
      <p:pic>
        <p:nvPicPr>
          <p:cNvPr id="66" name="Picture 65" descr="lightning_test_plug.jpg"/>
          <p:cNvPicPr>
            <a:picLocks noChangeAspect="1"/>
          </p:cNvPicPr>
          <p:nvPr/>
        </p:nvPicPr>
        <p:blipFill>
          <a:blip r:embed="rId4"/>
          <a:stretch>
            <a:fillRect/>
          </a:stretch>
        </p:blipFill>
        <p:spPr>
          <a:xfrm>
            <a:off x="5257800" y="1752600"/>
            <a:ext cx="2667000" cy="37160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76200" y="1447800"/>
            <a:ext cx="9448800" cy="457200"/>
          </a:xfrm>
          <a:prstGeom prst="rect">
            <a:avLst/>
          </a:prstGeom>
          <a:noFill/>
          <a:ln w="9525">
            <a:noFill/>
            <a:miter lim="800000"/>
            <a:headEnd/>
            <a:tailEnd/>
          </a:ln>
        </p:spPr>
        <p:txBody>
          <a:bodyPr>
            <a:prstTxWarp prst="textNoShape">
              <a:avLst/>
            </a:prstTxWarp>
            <a:spAutoFit/>
          </a:bodyPr>
          <a:lstStyle/>
          <a:p>
            <a:r>
              <a:rPr lang="en-US" dirty="0"/>
              <a:t>What electric field needed to rip </a:t>
            </a:r>
            <a:r>
              <a:rPr lang="en-US" dirty="0" smtClean="0"/>
              <a:t>electron from atom </a:t>
            </a:r>
            <a:r>
              <a:rPr lang="en-US" dirty="0"/>
              <a:t>if no tunneling?   </a:t>
            </a:r>
          </a:p>
        </p:txBody>
      </p:sp>
      <p:grpSp>
        <p:nvGrpSpPr>
          <p:cNvPr id="2" name="Group 4"/>
          <p:cNvGrpSpPr>
            <a:grpSpLocks/>
          </p:cNvGrpSpPr>
          <p:nvPr/>
        </p:nvGrpSpPr>
        <p:grpSpPr bwMode="auto">
          <a:xfrm>
            <a:off x="1277938" y="3241675"/>
            <a:ext cx="1397000" cy="1222375"/>
            <a:chOff x="961" y="2048"/>
            <a:chExt cx="880" cy="770"/>
          </a:xfrm>
        </p:grpSpPr>
        <p:sp>
          <p:nvSpPr>
            <p:cNvPr id="81978" name="Oval 5"/>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79" name="Oval 6"/>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80" name="Oval 7"/>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81" name="Text Box 8"/>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82" name="Line 9"/>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83" name="Text Box 10"/>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3" name="Group 11"/>
          <p:cNvGrpSpPr>
            <a:grpSpLocks/>
          </p:cNvGrpSpPr>
          <p:nvPr/>
        </p:nvGrpSpPr>
        <p:grpSpPr bwMode="auto">
          <a:xfrm>
            <a:off x="0" y="3852863"/>
            <a:ext cx="1397000" cy="1222375"/>
            <a:chOff x="961" y="2048"/>
            <a:chExt cx="880" cy="770"/>
          </a:xfrm>
        </p:grpSpPr>
        <p:sp>
          <p:nvSpPr>
            <p:cNvPr id="81972" name="Oval 12"/>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73" name="Oval 13"/>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74" name="Oval 14"/>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75" name="Text Box 15"/>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76" name="Line 16"/>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77" name="Text Box 17"/>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4" name="Group 18"/>
          <p:cNvGrpSpPr>
            <a:grpSpLocks/>
          </p:cNvGrpSpPr>
          <p:nvPr/>
        </p:nvGrpSpPr>
        <p:grpSpPr bwMode="auto">
          <a:xfrm>
            <a:off x="0" y="2892425"/>
            <a:ext cx="1397000" cy="1222375"/>
            <a:chOff x="961" y="2048"/>
            <a:chExt cx="880" cy="770"/>
          </a:xfrm>
        </p:grpSpPr>
        <p:sp>
          <p:nvSpPr>
            <p:cNvPr id="81966" name="Oval 19"/>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67" name="Oval 20"/>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68" name="Oval 21"/>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69" name="Text Box 22"/>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70" name="Line 23"/>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71" name="Text Box 24"/>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5" name="Group 25"/>
          <p:cNvGrpSpPr>
            <a:grpSpLocks/>
          </p:cNvGrpSpPr>
          <p:nvPr/>
        </p:nvGrpSpPr>
        <p:grpSpPr bwMode="auto">
          <a:xfrm>
            <a:off x="1311275" y="2170113"/>
            <a:ext cx="1397000" cy="1222375"/>
            <a:chOff x="961" y="2048"/>
            <a:chExt cx="880" cy="770"/>
          </a:xfrm>
        </p:grpSpPr>
        <p:sp>
          <p:nvSpPr>
            <p:cNvPr id="81960" name="Oval 26"/>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61" name="Oval 27"/>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62" name="Oval 28"/>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63" name="Text Box 29"/>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64" name="Line 30"/>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65" name="Text Box 31"/>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6" name="Group 32"/>
          <p:cNvGrpSpPr>
            <a:grpSpLocks/>
          </p:cNvGrpSpPr>
          <p:nvPr/>
        </p:nvGrpSpPr>
        <p:grpSpPr bwMode="auto">
          <a:xfrm>
            <a:off x="1217613" y="4229100"/>
            <a:ext cx="1397000" cy="1222375"/>
            <a:chOff x="961" y="2048"/>
            <a:chExt cx="880" cy="770"/>
          </a:xfrm>
        </p:grpSpPr>
        <p:sp>
          <p:nvSpPr>
            <p:cNvPr id="81954" name="Oval 33"/>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55" name="Oval 34"/>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56" name="Oval 35"/>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57" name="Text Box 36"/>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58" name="Line 37"/>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59" name="Text Box 38"/>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7" name="Group 39"/>
          <p:cNvGrpSpPr>
            <a:grpSpLocks/>
          </p:cNvGrpSpPr>
          <p:nvPr/>
        </p:nvGrpSpPr>
        <p:grpSpPr bwMode="auto">
          <a:xfrm>
            <a:off x="1333500" y="5259388"/>
            <a:ext cx="1397000" cy="1222375"/>
            <a:chOff x="961" y="2048"/>
            <a:chExt cx="880" cy="770"/>
          </a:xfrm>
        </p:grpSpPr>
        <p:sp>
          <p:nvSpPr>
            <p:cNvPr id="81948" name="Oval 40"/>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49" name="Oval 41"/>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50" name="Oval 42"/>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51" name="Text Box 43"/>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52" name="Line 44"/>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53" name="Text Box 45"/>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grpSp>
        <p:nvGrpSpPr>
          <p:cNvPr id="8" name="Group 46"/>
          <p:cNvGrpSpPr>
            <a:grpSpLocks/>
          </p:cNvGrpSpPr>
          <p:nvPr/>
        </p:nvGrpSpPr>
        <p:grpSpPr bwMode="auto">
          <a:xfrm>
            <a:off x="0" y="5026025"/>
            <a:ext cx="1397000" cy="1222375"/>
            <a:chOff x="961" y="2048"/>
            <a:chExt cx="880" cy="770"/>
          </a:xfrm>
        </p:grpSpPr>
        <p:sp>
          <p:nvSpPr>
            <p:cNvPr id="81942" name="Oval 47"/>
            <p:cNvSpPr>
              <a:spLocks noChangeArrowheads="1"/>
            </p:cNvSpPr>
            <p:nvPr/>
          </p:nvSpPr>
          <p:spPr bwMode="auto">
            <a:xfrm>
              <a:off x="1304" y="2334"/>
              <a:ext cx="181" cy="180"/>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sp>
          <p:nvSpPr>
            <p:cNvPr id="81943" name="Oval 48"/>
            <p:cNvSpPr>
              <a:spLocks noChangeArrowheads="1"/>
            </p:cNvSpPr>
            <p:nvPr/>
          </p:nvSpPr>
          <p:spPr bwMode="auto">
            <a:xfrm>
              <a:off x="961" y="2048"/>
              <a:ext cx="830" cy="770"/>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81944" name="Oval 49"/>
            <p:cNvSpPr>
              <a:spLocks noChangeArrowheads="1"/>
            </p:cNvSpPr>
            <p:nvPr/>
          </p:nvSpPr>
          <p:spPr bwMode="auto">
            <a:xfrm>
              <a:off x="1763" y="2393"/>
              <a:ext cx="52"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b="1"/>
            </a:p>
          </p:txBody>
        </p:sp>
        <p:sp>
          <p:nvSpPr>
            <p:cNvPr id="81945" name="Text Box 50"/>
            <p:cNvSpPr txBox="1">
              <a:spLocks noChangeArrowheads="1"/>
            </p:cNvSpPr>
            <p:nvPr/>
          </p:nvSpPr>
          <p:spPr bwMode="auto">
            <a:xfrm>
              <a:off x="1721" y="2312"/>
              <a:ext cx="120" cy="288"/>
            </a:xfrm>
            <a:prstGeom prst="rect">
              <a:avLst/>
            </a:prstGeom>
            <a:noFill/>
            <a:ln w="9525">
              <a:noFill/>
              <a:miter lim="800000"/>
              <a:headEnd/>
              <a:tailEnd/>
            </a:ln>
          </p:spPr>
          <p:txBody>
            <a:bodyPr>
              <a:prstTxWarp prst="textNoShape">
                <a:avLst/>
              </a:prstTxWarp>
              <a:spAutoFit/>
            </a:bodyPr>
            <a:lstStyle/>
            <a:p>
              <a:r>
                <a:rPr lang="en-US" b="1"/>
                <a:t>-</a:t>
              </a:r>
            </a:p>
          </p:txBody>
        </p:sp>
        <p:sp>
          <p:nvSpPr>
            <p:cNvPr id="81946" name="Line 51"/>
            <p:cNvSpPr>
              <a:spLocks noChangeShapeType="1"/>
            </p:cNvSpPr>
            <p:nvPr/>
          </p:nvSpPr>
          <p:spPr bwMode="auto">
            <a:xfrm>
              <a:off x="1401" y="2422"/>
              <a:ext cx="371" cy="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1947" name="Text Box 52"/>
            <p:cNvSpPr txBox="1">
              <a:spLocks noChangeArrowheads="1"/>
            </p:cNvSpPr>
            <p:nvPr/>
          </p:nvSpPr>
          <p:spPr bwMode="auto">
            <a:xfrm>
              <a:off x="1503" y="2178"/>
              <a:ext cx="180" cy="288"/>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81939" name="Text Box 61"/>
          <p:cNvSpPr txBox="1">
            <a:spLocks noChangeArrowheads="1"/>
          </p:cNvSpPr>
          <p:nvPr/>
        </p:nvSpPr>
        <p:spPr bwMode="auto">
          <a:xfrm>
            <a:off x="222250" y="6221413"/>
            <a:ext cx="680896" cy="461665"/>
          </a:xfrm>
          <a:prstGeom prst="rect">
            <a:avLst/>
          </a:prstGeom>
          <a:noFill/>
          <a:ln w="9525">
            <a:noFill/>
            <a:miter lim="800000"/>
            <a:headEnd/>
            <a:tailEnd/>
          </a:ln>
        </p:spPr>
        <p:txBody>
          <a:bodyPr wrap="none">
            <a:prstTxWarp prst="textNoShape">
              <a:avLst/>
            </a:prstTxWarp>
            <a:spAutoFit/>
          </a:bodyPr>
          <a:lstStyle/>
          <a:p>
            <a:r>
              <a:rPr lang="en-US" dirty="0" smtClean="0"/>
              <a:t>gas</a:t>
            </a:r>
            <a:endParaRPr lang="en-US" dirty="0"/>
          </a:p>
        </p:txBody>
      </p:sp>
      <p:sp>
        <p:nvSpPr>
          <p:cNvPr id="64" name="Text Box 2"/>
          <p:cNvSpPr txBox="1">
            <a:spLocks noChangeArrowheads="1"/>
          </p:cNvSpPr>
          <p:nvPr/>
        </p:nvSpPr>
        <p:spPr bwMode="auto">
          <a:xfrm>
            <a:off x="304800" y="0"/>
            <a:ext cx="7668911" cy="1261884"/>
          </a:xfrm>
          <a:prstGeom prst="rect">
            <a:avLst/>
          </a:prstGeom>
          <a:noFill/>
          <a:ln w="9525">
            <a:noFill/>
            <a:miter lim="800000"/>
            <a:headEnd/>
            <a:tailEnd/>
          </a:ln>
        </p:spPr>
        <p:txBody>
          <a:bodyPr wrap="none">
            <a:prstTxWarp prst="textNoShape">
              <a:avLst/>
            </a:prstTxWarp>
            <a:spAutoFit/>
          </a:bodyPr>
          <a:lstStyle/>
          <a:p>
            <a:r>
              <a:rPr lang="en-US" sz="2800" u="sng" dirty="0"/>
              <a:t>A</a:t>
            </a:r>
            <a:r>
              <a:rPr lang="en-US" sz="2800" u="sng" dirty="0" smtClean="0"/>
              <a:t> </a:t>
            </a:r>
            <a:r>
              <a:rPr lang="en-US" sz="2800" u="sng" dirty="0"/>
              <a:t>more common manifestation of QM tunneling</a:t>
            </a:r>
            <a:endParaRPr lang="en-US" sz="2800" u="sng" dirty="0" smtClean="0"/>
          </a:p>
          <a:p>
            <a:endParaRPr lang="en-US" dirty="0" smtClean="0"/>
          </a:p>
          <a:p>
            <a:r>
              <a:rPr lang="en-US" dirty="0" smtClean="0"/>
              <a:t>Understanding electrical discharges.</a:t>
            </a:r>
            <a:endParaRPr lang="en-US" dirty="0"/>
          </a:p>
        </p:txBody>
      </p:sp>
      <p:sp>
        <p:nvSpPr>
          <p:cNvPr id="65" name="Text Box 60"/>
          <p:cNvSpPr txBox="1">
            <a:spLocks noChangeArrowheads="1"/>
          </p:cNvSpPr>
          <p:nvPr/>
        </p:nvSpPr>
        <p:spPr bwMode="auto">
          <a:xfrm>
            <a:off x="3276600" y="2819400"/>
            <a:ext cx="5257800" cy="1569660"/>
          </a:xfrm>
          <a:prstGeom prst="rect">
            <a:avLst/>
          </a:prstGeom>
          <a:noFill/>
          <a:ln w="9525">
            <a:noFill/>
            <a:miter lim="800000"/>
            <a:headEnd/>
            <a:tailEnd/>
          </a:ln>
        </p:spPr>
        <p:txBody>
          <a:bodyPr wrap="square">
            <a:prstTxWarp prst="textNoShape">
              <a:avLst/>
            </a:prstTxWarp>
            <a:spAutoFit/>
          </a:bodyPr>
          <a:lstStyle/>
          <a:p>
            <a:r>
              <a:rPr lang="en-US" dirty="0" smtClean="0"/>
              <a:t>Applied </a:t>
            </a:r>
            <a:r>
              <a:rPr lang="en-US" dirty="0" err="1" smtClean="0"/>
              <a:t>E</a:t>
            </a:r>
            <a:r>
              <a:rPr lang="en-US" dirty="0" smtClean="0"/>
              <a:t> must exceed </a:t>
            </a:r>
            <a:r>
              <a:rPr lang="en-US" dirty="0" err="1" smtClean="0"/>
              <a:t>E</a:t>
            </a:r>
            <a:r>
              <a:rPr lang="en-US" baseline="-25000" dirty="0" err="1" smtClean="0"/>
              <a:t>Nucleus</a:t>
            </a:r>
            <a:endParaRPr lang="en-US" dirty="0" smtClean="0"/>
          </a:p>
          <a:p>
            <a:endParaRPr lang="en-US" dirty="0" smtClean="0"/>
          </a:p>
          <a:p>
            <a:r>
              <a:rPr lang="en-US" dirty="0" smtClean="0"/>
              <a:t>Typically, electric breakdown in air occurs at </a:t>
            </a:r>
            <a:r>
              <a:rPr lang="en-US" dirty="0" err="1" smtClean="0"/>
              <a:t>E</a:t>
            </a:r>
            <a:r>
              <a:rPr lang="en-US" dirty="0" smtClean="0"/>
              <a:t> ~ 2 MV/</a:t>
            </a:r>
            <a:r>
              <a:rPr lang="en-US" dirty="0" err="1" smtClean="0"/>
              <a:t>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111250" y="2492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86020" name="Text Box 4"/>
          <p:cNvSpPr txBox="1">
            <a:spLocks noChangeArrowheads="1"/>
          </p:cNvSpPr>
          <p:nvPr/>
        </p:nvSpPr>
        <p:spPr bwMode="auto">
          <a:xfrm>
            <a:off x="638175" y="839788"/>
            <a:ext cx="6462827" cy="461665"/>
          </a:xfrm>
          <a:prstGeom prst="rect">
            <a:avLst/>
          </a:prstGeom>
          <a:noFill/>
          <a:ln w="9525">
            <a:noFill/>
            <a:miter lim="800000"/>
            <a:headEnd/>
            <a:tailEnd/>
          </a:ln>
        </p:spPr>
        <p:txBody>
          <a:bodyPr wrap="none">
            <a:prstTxWarp prst="textNoShape">
              <a:avLst/>
            </a:prstTxWarp>
            <a:spAutoFit/>
          </a:bodyPr>
          <a:lstStyle/>
          <a:p>
            <a:r>
              <a:rPr lang="en-US" dirty="0"/>
              <a:t>Get few</a:t>
            </a:r>
            <a:r>
              <a:rPr lang="en-US" dirty="0" smtClean="0"/>
              <a:t> million </a:t>
            </a:r>
            <a:r>
              <a:rPr lang="en-US" dirty="0"/>
              <a:t>volts from rubbing feet on rug?</a:t>
            </a:r>
          </a:p>
        </p:txBody>
      </p:sp>
      <p:sp>
        <p:nvSpPr>
          <p:cNvPr id="86021" name="Text Box 5"/>
          <p:cNvSpPr txBox="1">
            <a:spLocks noChangeArrowheads="1"/>
          </p:cNvSpPr>
          <p:nvPr/>
        </p:nvSpPr>
        <p:spPr bwMode="auto">
          <a:xfrm>
            <a:off x="601663" y="1349375"/>
            <a:ext cx="6723062" cy="457200"/>
          </a:xfrm>
          <a:prstGeom prst="rect">
            <a:avLst/>
          </a:prstGeom>
          <a:noFill/>
          <a:ln w="9525">
            <a:noFill/>
            <a:miter lim="800000"/>
            <a:headEnd/>
            <a:tailEnd/>
          </a:ln>
        </p:spPr>
        <p:txBody>
          <a:bodyPr wrap="none">
            <a:prstTxWarp prst="textNoShape">
              <a:avLst/>
            </a:prstTxWarp>
            <a:spAutoFit/>
          </a:bodyPr>
          <a:lstStyle/>
          <a:p>
            <a:r>
              <a:rPr lang="en-US"/>
              <a:t>NO!  Electrons tunnel out at much lower voltage.</a:t>
            </a:r>
          </a:p>
        </p:txBody>
      </p:sp>
      <p:sp>
        <p:nvSpPr>
          <p:cNvPr id="86022" name="Freeform 6"/>
          <p:cNvSpPr>
            <a:spLocks/>
          </p:cNvSpPr>
          <p:nvPr/>
        </p:nvSpPr>
        <p:spPr bwMode="auto">
          <a:xfrm>
            <a:off x="3052763" y="3132138"/>
            <a:ext cx="1252537" cy="61912"/>
          </a:xfrm>
          <a:custGeom>
            <a:avLst/>
            <a:gdLst>
              <a:gd name="T0" fmla="*/ 0 w 2184"/>
              <a:gd name="T1" fmla="*/ 3725039 h 882"/>
              <a:gd name="T2" fmla="*/ 546646948 w 2184"/>
              <a:gd name="T3" fmla="*/ 3725039 h 882"/>
              <a:gd name="T4" fmla="*/ 718337425 w 2184"/>
              <a:gd name="T5" fmla="*/ 0 h 882"/>
              <a:gd name="T6" fmla="*/ 0 60000 65536"/>
              <a:gd name="T7" fmla="*/ 0 60000 65536"/>
              <a:gd name="T8" fmla="*/ 0 60000 65536"/>
              <a:gd name="T9" fmla="*/ 0 w 2184"/>
              <a:gd name="T10" fmla="*/ 0 h 882"/>
              <a:gd name="T11" fmla="*/ 2184 w 2184"/>
              <a:gd name="T12" fmla="*/ 882 h 882"/>
            </a:gdLst>
            <a:ahLst/>
            <a:cxnLst>
              <a:cxn ang="T6">
                <a:pos x="T0" y="T1"/>
              </a:cxn>
              <a:cxn ang="T7">
                <a:pos x="T2" y="T3"/>
              </a:cxn>
              <a:cxn ang="T8">
                <a:pos x="T4" y="T5"/>
              </a:cxn>
            </a:cxnLst>
            <a:rect l="T9" t="T10" r="T11" b="T12"/>
            <a:pathLst>
              <a:path w="2184" h="882">
                <a:moveTo>
                  <a:pt x="0" y="756"/>
                </a:moveTo>
                <a:cubicBezTo>
                  <a:pt x="649" y="819"/>
                  <a:pt x="1298" y="882"/>
                  <a:pt x="1662" y="756"/>
                </a:cubicBezTo>
                <a:cubicBezTo>
                  <a:pt x="2026" y="630"/>
                  <a:pt x="2097" y="126"/>
                  <a:pt x="2184" y="0"/>
                </a:cubicBezTo>
              </a:path>
            </a:pathLst>
          </a:custGeom>
          <a:noFill/>
          <a:ln w="9525">
            <a:solidFill>
              <a:schemeClr val="tx1"/>
            </a:solidFill>
            <a:round/>
            <a:headEnd/>
            <a:tailEnd/>
          </a:ln>
        </p:spPr>
        <p:txBody>
          <a:bodyPr>
            <a:prstTxWarp prst="textNoShape">
              <a:avLst/>
            </a:prstTxWarp>
          </a:bodyPr>
          <a:lstStyle/>
          <a:p>
            <a:endParaRPr lang="en-US"/>
          </a:p>
        </p:txBody>
      </p:sp>
      <p:sp>
        <p:nvSpPr>
          <p:cNvPr id="86023" name="Freeform 7"/>
          <p:cNvSpPr>
            <a:spLocks/>
          </p:cNvSpPr>
          <p:nvPr/>
        </p:nvSpPr>
        <p:spPr bwMode="auto">
          <a:xfrm>
            <a:off x="1258888" y="2347913"/>
            <a:ext cx="1547812" cy="890587"/>
          </a:xfrm>
          <a:custGeom>
            <a:avLst/>
            <a:gdLst>
              <a:gd name="T0" fmla="*/ 1596083936 w 1501"/>
              <a:gd name="T1" fmla="*/ 712913256 h 1088"/>
              <a:gd name="T2" fmla="*/ 246696072 w 1501"/>
              <a:gd name="T3" fmla="*/ 610398343 h 1088"/>
              <a:gd name="T4" fmla="*/ 114841257 w 1501"/>
              <a:gd name="T5" fmla="*/ 0 h 1088"/>
              <a:gd name="T6" fmla="*/ 0 60000 65536"/>
              <a:gd name="T7" fmla="*/ 0 60000 65536"/>
              <a:gd name="T8" fmla="*/ 0 60000 65536"/>
              <a:gd name="T9" fmla="*/ 0 w 1501"/>
              <a:gd name="T10" fmla="*/ 0 h 1088"/>
              <a:gd name="T11" fmla="*/ 1501 w 1501"/>
              <a:gd name="T12" fmla="*/ 1088 h 1088"/>
            </a:gdLst>
            <a:ahLst/>
            <a:cxnLst>
              <a:cxn ang="T6">
                <a:pos x="T0" y="T1"/>
              </a:cxn>
              <a:cxn ang="T7">
                <a:pos x="T2" y="T3"/>
              </a:cxn>
              <a:cxn ang="T8">
                <a:pos x="T4" y="T5"/>
              </a:cxn>
            </a:cxnLst>
            <a:rect l="T9" t="T10" r="T11" b="T12"/>
            <a:pathLst>
              <a:path w="1501" h="1088">
                <a:moveTo>
                  <a:pt x="1501" y="1064"/>
                </a:moveTo>
                <a:cubicBezTo>
                  <a:pt x="982" y="1076"/>
                  <a:pt x="464" y="1088"/>
                  <a:pt x="232" y="911"/>
                </a:cubicBezTo>
                <a:cubicBezTo>
                  <a:pt x="0" y="734"/>
                  <a:pt x="129" y="152"/>
                  <a:pt x="108" y="0"/>
                </a:cubicBezTo>
              </a:path>
            </a:pathLst>
          </a:custGeom>
          <a:noFill/>
          <a:ln w="9525">
            <a:solidFill>
              <a:schemeClr val="tx1"/>
            </a:solidFill>
            <a:round/>
            <a:headEnd/>
            <a:tailEnd/>
          </a:ln>
        </p:spPr>
        <p:txBody>
          <a:bodyPr>
            <a:prstTxWarp prst="textNoShape">
              <a:avLst/>
            </a:prstTxWarp>
          </a:bodyPr>
          <a:lstStyle/>
          <a:p>
            <a:endParaRPr lang="en-US"/>
          </a:p>
        </p:txBody>
      </p:sp>
      <p:sp>
        <p:nvSpPr>
          <p:cNvPr id="86024" name="Oval 8"/>
          <p:cNvSpPr>
            <a:spLocks noChangeArrowheads="1"/>
          </p:cNvSpPr>
          <p:nvPr/>
        </p:nvSpPr>
        <p:spPr bwMode="auto">
          <a:xfrm>
            <a:off x="2622550" y="2970213"/>
            <a:ext cx="436563" cy="38735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V</a:t>
            </a:r>
          </a:p>
        </p:txBody>
      </p:sp>
      <p:sp>
        <p:nvSpPr>
          <p:cNvPr id="86025" name="Oval 9"/>
          <p:cNvSpPr>
            <a:spLocks noChangeArrowheads="1"/>
          </p:cNvSpPr>
          <p:nvPr/>
        </p:nvSpPr>
        <p:spPr bwMode="auto">
          <a:xfrm>
            <a:off x="3438525" y="1793875"/>
            <a:ext cx="1909763" cy="1443038"/>
          </a:xfrm>
          <a:prstGeom prst="ellipse">
            <a:avLst/>
          </a:prstGeom>
          <a:solidFill>
            <a:srgbClr val="663300"/>
          </a:solidFill>
          <a:ln w="9525">
            <a:solidFill>
              <a:schemeClr val="tx1"/>
            </a:solidFill>
            <a:round/>
            <a:headEnd/>
            <a:tailEnd/>
          </a:ln>
        </p:spPr>
        <p:txBody>
          <a:bodyPr wrap="none" anchor="ctr">
            <a:prstTxWarp prst="textNoShape">
              <a:avLst/>
            </a:prstTxWarp>
          </a:bodyPr>
          <a:lstStyle/>
          <a:p>
            <a:endParaRPr lang="en-US"/>
          </a:p>
        </p:txBody>
      </p:sp>
      <p:grpSp>
        <p:nvGrpSpPr>
          <p:cNvPr id="86026" name="Group 10"/>
          <p:cNvGrpSpPr>
            <a:grpSpLocks/>
          </p:cNvGrpSpPr>
          <p:nvPr/>
        </p:nvGrpSpPr>
        <p:grpSpPr bwMode="auto">
          <a:xfrm>
            <a:off x="222250" y="1911350"/>
            <a:ext cx="1938338" cy="452438"/>
            <a:chOff x="-27" y="2034"/>
            <a:chExt cx="1879" cy="533"/>
          </a:xfrm>
        </p:grpSpPr>
        <p:sp>
          <p:nvSpPr>
            <p:cNvPr id="86059" name="Freeform 11"/>
            <p:cNvSpPr>
              <a:spLocks/>
            </p:cNvSpPr>
            <p:nvPr/>
          </p:nvSpPr>
          <p:spPr bwMode="auto">
            <a:xfrm>
              <a:off x="-27" y="2063"/>
              <a:ext cx="1879" cy="504"/>
            </a:xfrm>
            <a:custGeom>
              <a:avLst/>
              <a:gdLst>
                <a:gd name="T0" fmla="*/ 107 w 1879"/>
                <a:gd name="T1" fmla="*/ 22 h 504"/>
                <a:gd name="T2" fmla="*/ 392 w 1879"/>
                <a:gd name="T3" fmla="*/ 0 h 504"/>
                <a:gd name="T4" fmla="*/ 1471 w 1879"/>
                <a:gd name="T5" fmla="*/ 15 h 504"/>
                <a:gd name="T6" fmla="*/ 1602 w 1879"/>
                <a:gd name="T7" fmla="*/ 30 h 504"/>
                <a:gd name="T8" fmla="*/ 1726 w 1879"/>
                <a:gd name="T9" fmla="*/ 59 h 504"/>
                <a:gd name="T10" fmla="*/ 1813 w 1879"/>
                <a:gd name="T11" fmla="*/ 110 h 504"/>
                <a:gd name="T12" fmla="*/ 1835 w 1879"/>
                <a:gd name="T13" fmla="*/ 124 h 504"/>
                <a:gd name="T14" fmla="*/ 1879 w 1879"/>
                <a:gd name="T15" fmla="*/ 234 h 504"/>
                <a:gd name="T16" fmla="*/ 1872 w 1879"/>
                <a:gd name="T17" fmla="*/ 350 h 504"/>
                <a:gd name="T18" fmla="*/ 1806 w 1879"/>
                <a:gd name="T19" fmla="*/ 460 h 504"/>
                <a:gd name="T20" fmla="*/ 1755 w 1879"/>
                <a:gd name="T21" fmla="*/ 467 h 504"/>
                <a:gd name="T22" fmla="*/ 1536 w 1879"/>
                <a:gd name="T23" fmla="*/ 503 h 504"/>
                <a:gd name="T24" fmla="*/ 27 w 1879"/>
                <a:gd name="T25" fmla="*/ 496 h 504"/>
                <a:gd name="T26" fmla="*/ 20 w 1879"/>
                <a:gd name="T27" fmla="*/ 59 h 504"/>
                <a:gd name="T28" fmla="*/ 107 w 1879"/>
                <a:gd name="T29" fmla="*/ 22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9"/>
                <a:gd name="T46" fmla="*/ 0 h 504"/>
                <a:gd name="T47" fmla="*/ 1879 w 1879"/>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9" h="504">
                  <a:moveTo>
                    <a:pt x="107" y="22"/>
                  </a:moveTo>
                  <a:cubicBezTo>
                    <a:pt x="196" y="0"/>
                    <a:pt x="303" y="4"/>
                    <a:pt x="392" y="0"/>
                  </a:cubicBezTo>
                  <a:cubicBezTo>
                    <a:pt x="752" y="8"/>
                    <a:pt x="1111" y="6"/>
                    <a:pt x="1471" y="15"/>
                  </a:cubicBezTo>
                  <a:cubicBezTo>
                    <a:pt x="1515" y="16"/>
                    <a:pt x="1602" y="30"/>
                    <a:pt x="1602" y="30"/>
                  </a:cubicBezTo>
                  <a:cubicBezTo>
                    <a:pt x="1643" y="40"/>
                    <a:pt x="1685" y="48"/>
                    <a:pt x="1726" y="59"/>
                  </a:cubicBezTo>
                  <a:cubicBezTo>
                    <a:pt x="1755" y="78"/>
                    <a:pt x="1783" y="90"/>
                    <a:pt x="1813" y="110"/>
                  </a:cubicBezTo>
                  <a:cubicBezTo>
                    <a:pt x="1820" y="115"/>
                    <a:pt x="1835" y="124"/>
                    <a:pt x="1835" y="124"/>
                  </a:cubicBezTo>
                  <a:cubicBezTo>
                    <a:pt x="1863" y="167"/>
                    <a:pt x="1867" y="185"/>
                    <a:pt x="1879" y="234"/>
                  </a:cubicBezTo>
                  <a:cubicBezTo>
                    <a:pt x="1877" y="273"/>
                    <a:pt x="1876" y="311"/>
                    <a:pt x="1872" y="350"/>
                  </a:cubicBezTo>
                  <a:cubicBezTo>
                    <a:pt x="1867" y="392"/>
                    <a:pt x="1828" y="427"/>
                    <a:pt x="1806" y="460"/>
                  </a:cubicBezTo>
                  <a:cubicBezTo>
                    <a:pt x="1797" y="474"/>
                    <a:pt x="1772" y="465"/>
                    <a:pt x="1755" y="467"/>
                  </a:cubicBezTo>
                  <a:cubicBezTo>
                    <a:pt x="1701" y="504"/>
                    <a:pt x="1592" y="500"/>
                    <a:pt x="1536" y="503"/>
                  </a:cubicBezTo>
                  <a:cubicBezTo>
                    <a:pt x="1033" y="501"/>
                    <a:pt x="27" y="496"/>
                    <a:pt x="27" y="496"/>
                  </a:cubicBezTo>
                  <a:cubicBezTo>
                    <a:pt x="25" y="420"/>
                    <a:pt x="0" y="141"/>
                    <a:pt x="20" y="59"/>
                  </a:cubicBezTo>
                  <a:cubicBezTo>
                    <a:pt x="29" y="20"/>
                    <a:pt x="159" y="74"/>
                    <a:pt x="107" y="22"/>
                  </a:cubicBezTo>
                  <a:close/>
                </a:path>
              </a:pathLst>
            </a:custGeom>
            <a:solidFill>
              <a:srgbClr val="FF9900"/>
            </a:solidFill>
            <a:ln w="9525">
              <a:solidFill>
                <a:schemeClr val="tx1"/>
              </a:solidFill>
              <a:round/>
              <a:headEnd/>
              <a:tailEnd/>
            </a:ln>
          </p:spPr>
          <p:txBody>
            <a:bodyPr>
              <a:prstTxWarp prst="textNoShape">
                <a:avLst/>
              </a:prstTxWarp>
            </a:bodyPr>
            <a:lstStyle/>
            <a:p>
              <a:endParaRPr lang="en-US"/>
            </a:p>
          </p:txBody>
        </p:sp>
        <p:sp>
          <p:nvSpPr>
            <p:cNvPr id="86060" name="Freeform 12"/>
            <p:cNvSpPr>
              <a:spLocks/>
            </p:cNvSpPr>
            <p:nvPr/>
          </p:nvSpPr>
          <p:spPr bwMode="auto">
            <a:xfrm>
              <a:off x="1298" y="2034"/>
              <a:ext cx="532" cy="512"/>
            </a:xfrm>
            <a:custGeom>
              <a:avLst/>
              <a:gdLst>
                <a:gd name="T0" fmla="*/ 131 w 532"/>
                <a:gd name="T1" fmla="*/ 0 h 483"/>
                <a:gd name="T2" fmla="*/ 219 w 532"/>
                <a:gd name="T3" fmla="*/ 532 h 483"/>
                <a:gd name="T4" fmla="*/ 452 w 532"/>
                <a:gd name="T5" fmla="*/ 508 h 483"/>
                <a:gd name="T6" fmla="*/ 474 w 532"/>
                <a:gd name="T7" fmla="*/ 484 h 483"/>
                <a:gd name="T8" fmla="*/ 503 w 532"/>
                <a:gd name="T9" fmla="*/ 435 h 483"/>
                <a:gd name="T10" fmla="*/ 510 w 532"/>
                <a:gd name="T11" fmla="*/ 213 h 483"/>
                <a:gd name="T12" fmla="*/ 488 w 532"/>
                <a:gd name="T13" fmla="*/ 206 h 483"/>
                <a:gd name="T14" fmla="*/ 445 w 532"/>
                <a:gd name="T15" fmla="*/ 189 h 483"/>
                <a:gd name="T16" fmla="*/ 415 w 532"/>
                <a:gd name="T17" fmla="*/ 139 h 483"/>
                <a:gd name="T18" fmla="*/ 372 w 532"/>
                <a:gd name="T19" fmla="*/ 124 h 483"/>
                <a:gd name="T20" fmla="*/ 131 w 532"/>
                <a:gd name="T21" fmla="*/ 67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2"/>
                <a:gd name="T34" fmla="*/ 0 h 483"/>
                <a:gd name="T35" fmla="*/ 532 w 532"/>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2" h="483">
                  <a:moveTo>
                    <a:pt x="131" y="0"/>
                  </a:moveTo>
                  <a:cubicBezTo>
                    <a:pt x="136" y="337"/>
                    <a:pt x="0" y="448"/>
                    <a:pt x="219" y="474"/>
                  </a:cubicBezTo>
                  <a:cubicBezTo>
                    <a:pt x="350" y="469"/>
                    <a:pt x="367" y="483"/>
                    <a:pt x="452" y="452"/>
                  </a:cubicBezTo>
                  <a:cubicBezTo>
                    <a:pt x="459" y="445"/>
                    <a:pt x="468" y="439"/>
                    <a:pt x="474" y="431"/>
                  </a:cubicBezTo>
                  <a:cubicBezTo>
                    <a:pt x="485" y="417"/>
                    <a:pt x="503" y="387"/>
                    <a:pt x="503" y="387"/>
                  </a:cubicBezTo>
                  <a:cubicBezTo>
                    <a:pt x="528" y="308"/>
                    <a:pt x="532" y="313"/>
                    <a:pt x="510" y="190"/>
                  </a:cubicBezTo>
                  <a:cubicBezTo>
                    <a:pt x="509" y="182"/>
                    <a:pt x="495" y="185"/>
                    <a:pt x="488" y="183"/>
                  </a:cubicBezTo>
                  <a:cubicBezTo>
                    <a:pt x="474" y="178"/>
                    <a:pt x="445" y="168"/>
                    <a:pt x="445" y="168"/>
                  </a:cubicBezTo>
                  <a:cubicBezTo>
                    <a:pt x="438" y="148"/>
                    <a:pt x="437" y="136"/>
                    <a:pt x="415" y="124"/>
                  </a:cubicBezTo>
                  <a:cubicBezTo>
                    <a:pt x="402" y="117"/>
                    <a:pt x="372" y="110"/>
                    <a:pt x="372" y="110"/>
                  </a:cubicBezTo>
                  <a:cubicBezTo>
                    <a:pt x="290" y="54"/>
                    <a:pt x="234" y="59"/>
                    <a:pt x="131" y="59"/>
                  </a:cubicBezTo>
                </a:path>
              </a:pathLst>
            </a:custGeom>
            <a:solidFill>
              <a:srgbClr val="C0C0C0"/>
            </a:solidFill>
            <a:ln w="9525">
              <a:solidFill>
                <a:schemeClr val="tx1"/>
              </a:solidFill>
              <a:round/>
              <a:headEnd/>
              <a:tailEnd/>
            </a:ln>
          </p:spPr>
          <p:txBody>
            <a:bodyPr>
              <a:prstTxWarp prst="textNoShape">
                <a:avLst/>
              </a:prstTxWarp>
            </a:bodyPr>
            <a:lstStyle/>
            <a:p>
              <a:endParaRPr lang="en-US"/>
            </a:p>
          </p:txBody>
        </p:sp>
      </p:grpSp>
      <p:sp>
        <p:nvSpPr>
          <p:cNvPr id="86027" name="Text Box 13"/>
          <p:cNvSpPr txBox="1">
            <a:spLocks noChangeArrowheads="1"/>
          </p:cNvSpPr>
          <p:nvPr/>
        </p:nvSpPr>
        <p:spPr bwMode="auto">
          <a:xfrm>
            <a:off x="730250" y="1927225"/>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86028" name="Text Box 14"/>
          <p:cNvSpPr txBox="1">
            <a:spLocks noChangeArrowheads="1"/>
          </p:cNvSpPr>
          <p:nvPr/>
        </p:nvSpPr>
        <p:spPr bwMode="auto">
          <a:xfrm>
            <a:off x="2605088" y="2124075"/>
            <a:ext cx="354012" cy="457200"/>
          </a:xfrm>
          <a:prstGeom prst="rect">
            <a:avLst/>
          </a:prstGeom>
          <a:noFill/>
          <a:ln w="9525">
            <a:noFill/>
            <a:miter lim="800000"/>
            <a:headEnd/>
            <a:tailEnd/>
          </a:ln>
        </p:spPr>
        <p:txBody>
          <a:bodyPr wrap="none">
            <a:prstTxWarp prst="textNoShape">
              <a:avLst/>
            </a:prstTxWarp>
            <a:spAutoFit/>
          </a:bodyPr>
          <a:lstStyle/>
          <a:p>
            <a:r>
              <a:rPr lang="en-US"/>
              <a:t>2</a:t>
            </a:r>
          </a:p>
        </p:txBody>
      </p:sp>
      <p:sp>
        <p:nvSpPr>
          <p:cNvPr id="86029" name="Text Box 15"/>
          <p:cNvSpPr txBox="1">
            <a:spLocks noChangeArrowheads="1"/>
          </p:cNvSpPr>
          <p:nvPr/>
        </p:nvSpPr>
        <p:spPr bwMode="auto">
          <a:xfrm>
            <a:off x="4110038" y="2032000"/>
            <a:ext cx="354012"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3</a:t>
            </a:r>
          </a:p>
        </p:txBody>
      </p:sp>
      <p:sp>
        <p:nvSpPr>
          <p:cNvPr id="86030" name="Line 16"/>
          <p:cNvSpPr>
            <a:spLocks noChangeShapeType="1"/>
          </p:cNvSpPr>
          <p:nvPr/>
        </p:nvSpPr>
        <p:spPr bwMode="auto">
          <a:xfrm>
            <a:off x="2152650" y="2003425"/>
            <a:ext cx="1250950" cy="33338"/>
          </a:xfrm>
          <a:prstGeom prst="line">
            <a:avLst/>
          </a:prstGeom>
          <a:noFill/>
          <a:ln w="9525">
            <a:solidFill>
              <a:schemeClr val="tx1"/>
            </a:solidFill>
            <a:prstDash val="dash"/>
            <a:round/>
            <a:headEnd type="arrow" w="med" len="med"/>
            <a:tailEnd type="arrow" w="med" len="med"/>
          </a:ln>
        </p:spPr>
        <p:txBody>
          <a:bodyPr>
            <a:prstTxWarp prst="textNoShape">
              <a:avLst/>
            </a:prstTxWarp>
          </a:bodyPr>
          <a:lstStyle/>
          <a:p>
            <a:endParaRPr lang="en-US"/>
          </a:p>
        </p:txBody>
      </p:sp>
      <p:sp>
        <p:nvSpPr>
          <p:cNvPr id="86031" name="Text Box 17"/>
          <p:cNvSpPr txBox="1">
            <a:spLocks noChangeArrowheads="1"/>
          </p:cNvSpPr>
          <p:nvPr/>
        </p:nvSpPr>
        <p:spPr bwMode="auto">
          <a:xfrm>
            <a:off x="2546350" y="1695450"/>
            <a:ext cx="354013" cy="457200"/>
          </a:xfrm>
          <a:prstGeom prst="rect">
            <a:avLst/>
          </a:prstGeom>
          <a:noFill/>
          <a:ln w="9525">
            <a:noFill/>
            <a:miter lim="800000"/>
            <a:headEnd/>
            <a:tailEnd/>
          </a:ln>
        </p:spPr>
        <p:txBody>
          <a:bodyPr wrap="none">
            <a:prstTxWarp prst="textNoShape">
              <a:avLst/>
            </a:prstTxWarp>
            <a:spAutoFit/>
          </a:bodyPr>
          <a:lstStyle/>
          <a:p>
            <a:r>
              <a:rPr lang="en-US"/>
              <a:t>d</a:t>
            </a:r>
          </a:p>
        </p:txBody>
      </p:sp>
      <p:sp>
        <p:nvSpPr>
          <p:cNvPr id="86032" name="Line 18"/>
          <p:cNvSpPr>
            <a:spLocks noChangeShapeType="1"/>
          </p:cNvSpPr>
          <p:nvPr/>
        </p:nvSpPr>
        <p:spPr bwMode="auto">
          <a:xfrm>
            <a:off x="795338" y="3117850"/>
            <a:ext cx="0" cy="2697163"/>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86033" name="Text Box 19"/>
          <p:cNvSpPr txBox="1">
            <a:spLocks noChangeArrowheads="1"/>
          </p:cNvSpPr>
          <p:nvPr/>
        </p:nvSpPr>
        <p:spPr bwMode="auto">
          <a:xfrm>
            <a:off x="125413" y="3043238"/>
            <a:ext cx="1149350" cy="457200"/>
          </a:xfrm>
          <a:prstGeom prst="rect">
            <a:avLst/>
          </a:prstGeom>
          <a:noFill/>
          <a:ln w="9525">
            <a:noFill/>
            <a:miter lim="800000"/>
            <a:headEnd/>
            <a:tailEnd/>
          </a:ln>
        </p:spPr>
        <p:txBody>
          <a:bodyPr wrap="none">
            <a:prstTxWarp prst="textNoShape">
              <a:avLst/>
            </a:prstTxWarp>
            <a:spAutoFit/>
          </a:bodyPr>
          <a:lstStyle/>
          <a:p>
            <a:r>
              <a:rPr lang="en-US"/>
              <a:t>Energy</a:t>
            </a:r>
          </a:p>
        </p:txBody>
      </p:sp>
      <p:sp>
        <p:nvSpPr>
          <p:cNvPr id="86034" name="Line 20"/>
          <p:cNvSpPr>
            <a:spLocks noChangeShapeType="1"/>
          </p:cNvSpPr>
          <p:nvPr/>
        </p:nvSpPr>
        <p:spPr bwMode="auto">
          <a:xfrm>
            <a:off x="784225" y="5803900"/>
            <a:ext cx="477996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6035" name="Text Box 21"/>
          <p:cNvSpPr txBox="1">
            <a:spLocks noChangeArrowheads="1"/>
          </p:cNvSpPr>
          <p:nvPr/>
        </p:nvSpPr>
        <p:spPr bwMode="auto">
          <a:xfrm>
            <a:off x="2949575" y="5843588"/>
            <a:ext cx="336550" cy="457200"/>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86036" name="Freeform 22"/>
          <p:cNvSpPr>
            <a:spLocks/>
          </p:cNvSpPr>
          <p:nvPr/>
        </p:nvSpPr>
        <p:spPr bwMode="auto">
          <a:xfrm>
            <a:off x="795338" y="3581400"/>
            <a:ext cx="1274762" cy="1663700"/>
          </a:xfrm>
          <a:custGeom>
            <a:avLst/>
            <a:gdLst>
              <a:gd name="T0" fmla="*/ 0 w 803"/>
              <a:gd name="T1" fmla="*/ 2147483647 h 1048"/>
              <a:gd name="T2" fmla="*/ 1985882346 w 803"/>
              <a:gd name="T3" fmla="*/ 2147483647 h 1048"/>
              <a:gd name="T4" fmla="*/ 1985882346 w 803"/>
              <a:gd name="T5" fmla="*/ 1854835000 h 1048"/>
              <a:gd name="T6" fmla="*/ 1948079223 w 803"/>
              <a:gd name="T7" fmla="*/ 1653222500 h 1048"/>
              <a:gd name="T8" fmla="*/ 1930438930 w 803"/>
              <a:gd name="T9" fmla="*/ 1559977513 h 1048"/>
              <a:gd name="T10" fmla="*/ 1912797050 w 803"/>
              <a:gd name="T11" fmla="*/ 715724375 h 1048"/>
              <a:gd name="T12" fmla="*/ 1857353634 w 803"/>
              <a:gd name="T13" fmla="*/ 549394063 h 1048"/>
              <a:gd name="T14" fmla="*/ 1874995515 w 803"/>
              <a:gd name="T15" fmla="*/ 0 h 1048"/>
              <a:gd name="T16" fmla="*/ 0 60000 65536"/>
              <a:gd name="T17" fmla="*/ 0 60000 65536"/>
              <a:gd name="T18" fmla="*/ 0 60000 65536"/>
              <a:gd name="T19" fmla="*/ 0 60000 65536"/>
              <a:gd name="T20" fmla="*/ 0 60000 65536"/>
              <a:gd name="T21" fmla="*/ 0 60000 65536"/>
              <a:gd name="T22" fmla="*/ 0 60000 65536"/>
              <a:gd name="T23" fmla="*/ 0 60000 65536"/>
              <a:gd name="T24" fmla="*/ 0 w 803"/>
              <a:gd name="T25" fmla="*/ 0 h 1048"/>
              <a:gd name="T26" fmla="*/ 803 w 803"/>
              <a:gd name="T27" fmla="*/ 1048 h 10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3" h="1048">
                <a:moveTo>
                  <a:pt x="0" y="1020"/>
                </a:moveTo>
                <a:cubicBezTo>
                  <a:pt x="270" y="1024"/>
                  <a:pt x="527" y="1048"/>
                  <a:pt x="788" y="999"/>
                </a:cubicBezTo>
                <a:cubicBezTo>
                  <a:pt x="803" y="889"/>
                  <a:pt x="802" y="920"/>
                  <a:pt x="788" y="736"/>
                </a:cubicBezTo>
                <a:cubicBezTo>
                  <a:pt x="786" y="709"/>
                  <a:pt x="778" y="683"/>
                  <a:pt x="773" y="656"/>
                </a:cubicBezTo>
                <a:cubicBezTo>
                  <a:pt x="771" y="644"/>
                  <a:pt x="766" y="619"/>
                  <a:pt x="766" y="619"/>
                </a:cubicBezTo>
                <a:cubicBezTo>
                  <a:pt x="764" y="507"/>
                  <a:pt x="764" y="396"/>
                  <a:pt x="759" y="284"/>
                </a:cubicBezTo>
                <a:cubicBezTo>
                  <a:pt x="758" y="261"/>
                  <a:pt x="737" y="218"/>
                  <a:pt x="737" y="218"/>
                </a:cubicBezTo>
                <a:cubicBezTo>
                  <a:pt x="745" y="39"/>
                  <a:pt x="744" y="111"/>
                  <a:pt x="744" y="0"/>
                </a:cubicBezTo>
              </a:path>
            </a:pathLst>
          </a:custGeom>
          <a:noFill/>
          <a:ln w="28575">
            <a:solidFill>
              <a:schemeClr val="accent2"/>
            </a:solidFill>
            <a:round/>
            <a:headEnd/>
            <a:tailEnd/>
          </a:ln>
        </p:spPr>
        <p:txBody>
          <a:bodyPr>
            <a:prstTxWarp prst="textNoShape">
              <a:avLst/>
            </a:prstTxWarp>
          </a:bodyPr>
          <a:lstStyle/>
          <a:p>
            <a:endParaRPr lang="en-US"/>
          </a:p>
        </p:txBody>
      </p:sp>
      <p:sp>
        <p:nvSpPr>
          <p:cNvPr id="205847" name="Line 23"/>
          <p:cNvSpPr>
            <a:spLocks noChangeShapeType="1"/>
          </p:cNvSpPr>
          <p:nvPr/>
        </p:nvSpPr>
        <p:spPr bwMode="auto">
          <a:xfrm>
            <a:off x="1976438" y="3568700"/>
            <a:ext cx="1435100" cy="706438"/>
          </a:xfrm>
          <a:prstGeom prst="line">
            <a:avLst/>
          </a:prstGeom>
          <a:noFill/>
          <a:ln w="28575">
            <a:solidFill>
              <a:schemeClr val="accent2"/>
            </a:solidFill>
            <a:round/>
            <a:headEnd/>
            <a:tailEnd/>
          </a:ln>
        </p:spPr>
        <p:txBody>
          <a:bodyPr>
            <a:prstTxWarp prst="textNoShape">
              <a:avLst/>
            </a:prstTxWarp>
          </a:bodyPr>
          <a:lstStyle/>
          <a:p>
            <a:endParaRPr lang="en-US"/>
          </a:p>
        </p:txBody>
      </p:sp>
      <p:grpSp>
        <p:nvGrpSpPr>
          <p:cNvPr id="3" name="Group 24"/>
          <p:cNvGrpSpPr>
            <a:grpSpLocks/>
          </p:cNvGrpSpPr>
          <p:nvPr/>
        </p:nvGrpSpPr>
        <p:grpSpPr bwMode="auto">
          <a:xfrm>
            <a:off x="3400425" y="4313238"/>
            <a:ext cx="2001838" cy="1423987"/>
            <a:chOff x="2224" y="2851"/>
            <a:chExt cx="1261" cy="897"/>
          </a:xfrm>
        </p:grpSpPr>
        <p:sp>
          <p:nvSpPr>
            <p:cNvPr id="86056" name="Line 25"/>
            <p:cNvSpPr>
              <a:spLocks noChangeShapeType="1"/>
            </p:cNvSpPr>
            <p:nvPr/>
          </p:nvSpPr>
          <p:spPr bwMode="auto">
            <a:xfrm>
              <a:off x="2224" y="2851"/>
              <a:ext cx="7" cy="889"/>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86057" name="Line 26"/>
            <p:cNvSpPr>
              <a:spLocks noChangeShapeType="1"/>
            </p:cNvSpPr>
            <p:nvPr/>
          </p:nvSpPr>
          <p:spPr bwMode="auto">
            <a:xfrm>
              <a:off x="2231" y="3748"/>
              <a:ext cx="1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86058" name="Line 27"/>
            <p:cNvSpPr>
              <a:spLocks noChangeShapeType="1"/>
            </p:cNvSpPr>
            <p:nvPr/>
          </p:nvSpPr>
          <p:spPr bwMode="auto">
            <a:xfrm flipH="1" flipV="1">
              <a:off x="3449" y="2887"/>
              <a:ext cx="36" cy="861"/>
            </a:xfrm>
            <a:prstGeom prst="line">
              <a:avLst/>
            </a:prstGeom>
            <a:noFill/>
            <a:ln w="28575">
              <a:solidFill>
                <a:schemeClr val="accent2"/>
              </a:solidFill>
              <a:round/>
              <a:headEnd/>
              <a:tailEnd/>
            </a:ln>
          </p:spPr>
          <p:txBody>
            <a:bodyPr>
              <a:prstTxWarp prst="textNoShape">
                <a:avLst/>
              </a:prstTxWarp>
            </a:bodyPr>
            <a:lstStyle/>
            <a:p>
              <a:endParaRPr lang="en-US"/>
            </a:p>
          </p:txBody>
        </p:sp>
      </p:grpSp>
      <p:sp>
        <p:nvSpPr>
          <p:cNvPr id="86039" name="Line 28"/>
          <p:cNvSpPr>
            <a:spLocks noChangeShapeType="1"/>
          </p:cNvSpPr>
          <p:nvPr/>
        </p:nvSpPr>
        <p:spPr bwMode="auto">
          <a:xfrm>
            <a:off x="830263" y="3697288"/>
            <a:ext cx="4768850" cy="34925"/>
          </a:xfrm>
          <a:prstGeom prst="line">
            <a:avLst/>
          </a:prstGeom>
          <a:noFill/>
          <a:ln w="57150">
            <a:solidFill>
              <a:schemeClr val="tx1"/>
            </a:solidFill>
            <a:round/>
            <a:headEnd/>
            <a:tailEnd/>
          </a:ln>
        </p:spPr>
        <p:txBody>
          <a:bodyPr>
            <a:prstTxWarp prst="textNoShape">
              <a:avLst/>
            </a:prstTxWarp>
          </a:bodyPr>
          <a:lstStyle/>
          <a:p>
            <a:endParaRPr lang="en-US"/>
          </a:p>
        </p:txBody>
      </p:sp>
      <p:sp>
        <p:nvSpPr>
          <p:cNvPr id="86040" name="Text Box 29"/>
          <p:cNvSpPr txBox="1">
            <a:spLocks noChangeArrowheads="1"/>
          </p:cNvSpPr>
          <p:nvPr/>
        </p:nvSpPr>
        <p:spPr bwMode="auto">
          <a:xfrm>
            <a:off x="2011363" y="4732338"/>
            <a:ext cx="404812"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U</a:t>
            </a:r>
          </a:p>
        </p:txBody>
      </p:sp>
      <p:sp>
        <p:nvSpPr>
          <p:cNvPr id="86041" name="Text Box 30"/>
          <p:cNvSpPr txBox="1">
            <a:spLocks noChangeArrowheads="1"/>
          </p:cNvSpPr>
          <p:nvPr/>
        </p:nvSpPr>
        <p:spPr bwMode="auto">
          <a:xfrm>
            <a:off x="5287963" y="3192463"/>
            <a:ext cx="444500" cy="514350"/>
          </a:xfrm>
          <a:prstGeom prst="rect">
            <a:avLst/>
          </a:prstGeom>
          <a:noFill/>
          <a:ln w="57150">
            <a:solidFill>
              <a:schemeClr val="tx1"/>
            </a:solidFill>
            <a:miter lim="800000"/>
            <a:headEnd/>
            <a:tailEnd/>
          </a:ln>
        </p:spPr>
        <p:txBody>
          <a:bodyPr wrap="none">
            <a:prstTxWarp prst="textNoShape">
              <a:avLst/>
            </a:prstTxWarp>
            <a:spAutoFit/>
          </a:bodyPr>
          <a:lstStyle/>
          <a:p>
            <a:r>
              <a:rPr lang="en-US"/>
              <a:t>E</a:t>
            </a:r>
          </a:p>
        </p:txBody>
      </p:sp>
      <p:sp>
        <p:nvSpPr>
          <p:cNvPr id="86042" name="Text Box 31"/>
          <p:cNvSpPr txBox="1">
            <a:spLocks noChangeArrowheads="1"/>
          </p:cNvSpPr>
          <p:nvPr/>
        </p:nvSpPr>
        <p:spPr bwMode="auto">
          <a:xfrm>
            <a:off x="5845175" y="4254500"/>
            <a:ext cx="2852514" cy="461665"/>
          </a:xfrm>
          <a:prstGeom prst="rect">
            <a:avLst/>
          </a:prstGeom>
          <a:noFill/>
          <a:ln w="9525">
            <a:noFill/>
            <a:miter lim="800000"/>
            <a:headEnd/>
            <a:tailEnd/>
          </a:ln>
        </p:spPr>
        <p:txBody>
          <a:bodyPr wrap="none">
            <a:prstTxWarp prst="textNoShape">
              <a:avLst/>
            </a:prstTxWarp>
            <a:spAutoFit/>
          </a:bodyPr>
          <a:lstStyle/>
          <a:p>
            <a:r>
              <a:rPr lang="en-US" dirty="0" err="1"/>
              <a:t>V</a:t>
            </a:r>
            <a:r>
              <a:rPr lang="en-US" dirty="0"/>
              <a:t> = 0,  </a:t>
            </a:r>
            <a:r>
              <a:rPr lang="en-US" dirty="0" err="1"/>
              <a:t>T</a:t>
            </a:r>
            <a:r>
              <a:rPr lang="en-US" dirty="0"/>
              <a:t> ~e</a:t>
            </a:r>
            <a:r>
              <a:rPr lang="en-US" baseline="30000" dirty="0"/>
              <a:t>-</a:t>
            </a:r>
            <a:r>
              <a:rPr lang="en-US" baseline="30000" dirty="0" smtClean="0"/>
              <a:t>2α</a:t>
            </a:r>
            <a:r>
              <a:rPr lang="en-US" baseline="30000" dirty="0" smtClean="0">
                <a:sym typeface="Symbol" charset="2"/>
              </a:rPr>
              <a:t>a  </a:t>
            </a:r>
            <a:r>
              <a:rPr lang="en-US" dirty="0">
                <a:sym typeface="Symbol" charset="2"/>
              </a:rPr>
              <a:t>tiny.</a:t>
            </a:r>
            <a:r>
              <a:rPr lang="en-US" dirty="0"/>
              <a:t>  </a:t>
            </a:r>
          </a:p>
        </p:txBody>
      </p:sp>
      <p:sp>
        <p:nvSpPr>
          <p:cNvPr id="205856" name="Text Box 32"/>
          <p:cNvSpPr txBox="1">
            <a:spLocks noChangeArrowheads="1"/>
          </p:cNvSpPr>
          <p:nvPr/>
        </p:nvSpPr>
        <p:spPr bwMode="auto">
          <a:xfrm>
            <a:off x="5740400" y="4800600"/>
            <a:ext cx="3403600" cy="822325"/>
          </a:xfrm>
          <a:prstGeom prst="rect">
            <a:avLst/>
          </a:prstGeom>
          <a:noFill/>
          <a:ln w="9525">
            <a:noFill/>
            <a:miter lim="800000"/>
            <a:headEnd/>
            <a:tailEnd/>
          </a:ln>
        </p:spPr>
        <p:txBody>
          <a:bodyPr wrap="none">
            <a:prstTxWarp prst="textNoShape">
              <a:avLst/>
            </a:prstTxWarp>
            <a:spAutoFit/>
          </a:bodyPr>
          <a:lstStyle/>
          <a:p>
            <a:r>
              <a:rPr lang="en-US"/>
              <a:t>Rub feet, what happens</a:t>
            </a:r>
          </a:p>
          <a:p>
            <a:r>
              <a:rPr lang="en-US"/>
              <a:t>to potential energy?</a:t>
            </a:r>
          </a:p>
        </p:txBody>
      </p:sp>
      <p:sp>
        <p:nvSpPr>
          <p:cNvPr id="205857" name="Text Box 33"/>
          <p:cNvSpPr txBox="1">
            <a:spLocks noChangeArrowheads="1"/>
          </p:cNvSpPr>
          <p:nvPr/>
        </p:nvSpPr>
        <p:spPr bwMode="auto">
          <a:xfrm>
            <a:off x="4037013" y="5680075"/>
            <a:ext cx="4941887" cy="1200328"/>
          </a:xfrm>
          <a:prstGeom prst="rect">
            <a:avLst/>
          </a:prstGeom>
          <a:noFill/>
          <a:ln w="9525">
            <a:noFill/>
            <a:miter lim="800000"/>
            <a:headEnd/>
            <a:tailEnd/>
          </a:ln>
        </p:spPr>
        <p:txBody>
          <a:bodyPr>
            <a:prstTxWarp prst="textNoShape">
              <a:avLst/>
            </a:prstTxWarp>
            <a:spAutoFit/>
          </a:bodyPr>
          <a:lstStyle/>
          <a:p>
            <a:r>
              <a:rPr lang="en-US" dirty="0"/>
              <a:t>Distance to tunnel much smaller.  Big </a:t>
            </a:r>
            <a:r>
              <a:rPr lang="en-US" dirty="0" err="1"/>
              <a:t>V</a:t>
            </a:r>
            <a:r>
              <a:rPr lang="en-US" dirty="0" smtClean="0"/>
              <a:t> </a:t>
            </a:r>
            <a:r>
              <a:rPr lang="en-US" dirty="0" err="1" smtClean="0">
                <a:latin typeface="Wingdings"/>
                <a:ea typeface="Wingdings"/>
                <a:cs typeface="Wingdings"/>
              </a:rPr>
              <a:t></a:t>
            </a:r>
            <a:r>
              <a:rPr lang="en-US" dirty="0" smtClean="0"/>
              <a:t>  </a:t>
            </a:r>
            <a:r>
              <a:rPr lang="en-US" dirty="0"/>
              <a:t>a small, so e</a:t>
            </a:r>
            <a:r>
              <a:rPr lang="en-US" baseline="30000" dirty="0"/>
              <a:t>-</a:t>
            </a:r>
            <a:r>
              <a:rPr lang="en-US" baseline="30000" dirty="0" smtClean="0"/>
              <a:t>2α</a:t>
            </a:r>
            <a:r>
              <a:rPr lang="en-US" baseline="30000" dirty="0" smtClean="0">
                <a:sym typeface="Symbol" charset="2"/>
              </a:rPr>
              <a:t>a</a:t>
            </a:r>
            <a:r>
              <a:rPr lang="en-US" dirty="0" smtClean="0">
                <a:sym typeface="Symbol" charset="2"/>
              </a:rPr>
              <a:t> </a:t>
            </a:r>
            <a:r>
              <a:rPr lang="en-US" dirty="0">
                <a:sym typeface="Symbol" charset="2"/>
              </a:rPr>
              <a:t>big enough, </a:t>
            </a:r>
            <a:r>
              <a:rPr lang="en-US" dirty="0" err="1">
                <a:sym typeface="Symbol" charset="2"/>
              </a:rPr>
              <a:t>e’s</a:t>
            </a:r>
            <a:r>
              <a:rPr lang="en-US" dirty="0">
                <a:sym typeface="Symbol" charset="2"/>
              </a:rPr>
              <a:t> tunnel out!</a:t>
            </a:r>
            <a:endParaRPr lang="en-US" baseline="30000" dirty="0"/>
          </a:p>
        </p:txBody>
      </p:sp>
      <p:grpSp>
        <p:nvGrpSpPr>
          <p:cNvPr id="4" name="Group 34"/>
          <p:cNvGrpSpPr>
            <a:grpSpLocks/>
          </p:cNvGrpSpPr>
          <p:nvPr/>
        </p:nvGrpSpPr>
        <p:grpSpPr bwMode="auto">
          <a:xfrm>
            <a:off x="496888" y="3609975"/>
            <a:ext cx="1476375" cy="1474788"/>
            <a:chOff x="313" y="2274"/>
            <a:chExt cx="930" cy="929"/>
          </a:xfrm>
        </p:grpSpPr>
        <p:sp>
          <p:nvSpPr>
            <p:cNvPr id="86054" name="Line 35"/>
            <p:cNvSpPr>
              <a:spLocks noChangeShapeType="1"/>
            </p:cNvSpPr>
            <p:nvPr/>
          </p:nvSpPr>
          <p:spPr bwMode="auto">
            <a:xfrm flipH="1">
              <a:off x="1117" y="2274"/>
              <a:ext cx="18" cy="929"/>
            </a:xfrm>
            <a:prstGeom prst="line">
              <a:avLst/>
            </a:prstGeom>
            <a:noFill/>
            <a:ln w="38100">
              <a:solidFill>
                <a:srgbClr val="FF5050"/>
              </a:solidFill>
              <a:round/>
              <a:headEnd type="triangle" w="med" len="med"/>
              <a:tailEnd type="triangle" w="med" len="med"/>
            </a:ln>
          </p:spPr>
          <p:txBody>
            <a:bodyPr>
              <a:prstTxWarp prst="textNoShape">
                <a:avLst/>
              </a:prstTxWarp>
            </a:bodyPr>
            <a:lstStyle/>
            <a:p>
              <a:endParaRPr lang="en-US"/>
            </a:p>
          </p:txBody>
        </p:sp>
        <p:sp>
          <p:nvSpPr>
            <p:cNvPr id="86055" name="Text Box 36"/>
            <p:cNvSpPr txBox="1">
              <a:spLocks noChangeArrowheads="1"/>
            </p:cNvSpPr>
            <p:nvPr/>
          </p:nvSpPr>
          <p:spPr bwMode="auto">
            <a:xfrm>
              <a:off x="313" y="2429"/>
              <a:ext cx="930" cy="772"/>
            </a:xfrm>
            <a:prstGeom prst="rect">
              <a:avLst/>
            </a:prstGeom>
            <a:noFill/>
            <a:ln w="38100">
              <a:solidFill>
                <a:srgbClr val="FF5050"/>
              </a:solidFill>
              <a:miter lim="800000"/>
              <a:headEnd/>
              <a:tailEnd/>
            </a:ln>
          </p:spPr>
          <p:txBody>
            <a:bodyPr wrap="none">
              <a:prstTxWarp prst="textNoShape">
                <a:avLst/>
              </a:prstTxWarp>
              <a:spAutoFit/>
            </a:bodyPr>
            <a:lstStyle/>
            <a:p>
              <a:r>
                <a:rPr lang="en-US"/>
                <a:t>Work</a:t>
              </a:r>
            </a:p>
            <a:p>
              <a:r>
                <a:rPr lang="en-US"/>
                <a:t>Function </a:t>
              </a:r>
            </a:p>
            <a:p>
              <a:r>
                <a:rPr lang="en-US"/>
                <a:t>Of finger</a:t>
              </a:r>
            </a:p>
          </p:txBody>
        </p:sp>
      </p:grpSp>
      <p:grpSp>
        <p:nvGrpSpPr>
          <p:cNvPr id="5" name="Group 37"/>
          <p:cNvGrpSpPr>
            <a:grpSpLocks/>
          </p:cNvGrpSpPr>
          <p:nvPr/>
        </p:nvGrpSpPr>
        <p:grpSpPr bwMode="auto">
          <a:xfrm>
            <a:off x="3476625" y="4370388"/>
            <a:ext cx="1900238" cy="1379537"/>
            <a:chOff x="2190" y="2753"/>
            <a:chExt cx="1197" cy="869"/>
          </a:xfrm>
        </p:grpSpPr>
        <p:sp>
          <p:nvSpPr>
            <p:cNvPr id="86052" name="Line 38"/>
            <p:cNvSpPr>
              <a:spLocks noChangeShapeType="1"/>
            </p:cNvSpPr>
            <p:nvPr/>
          </p:nvSpPr>
          <p:spPr bwMode="auto">
            <a:xfrm>
              <a:off x="3172" y="2753"/>
              <a:ext cx="11" cy="835"/>
            </a:xfrm>
            <a:prstGeom prst="line">
              <a:avLst/>
            </a:prstGeom>
            <a:noFill/>
            <a:ln w="38100">
              <a:solidFill>
                <a:srgbClr val="FF5050"/>
              </a:solidFill>
              <a:round/>
              <a:headEnd type="triangle" w="med" len="med"/>
              <a:tailEnd type="triangle" w="med" len="med"/>
            </a:ln>
          </p:spPr>
          <p:txBody>
            <a:bodyPr>
              <a:prstTxWarp prst="textNoShape">
                <a:avLst/>
              </a:prstTxWarp>
            </a:bodyPr>
            <a:lstStyle/>
            <a:p>
              <a:endParaRPr lang="en-US"/>
            </a:p>
          </p:txBody>
        </p:sp>
        <p:sp>
          <p:nvSpPr>
            <p:cNvPr id="86053" name="Text Box 39"/>
            <p:cNvSpPr txBox="1">
              <a:spLocks noChangeArrowheads="1"/>
            </p:cNvSpPr>
            <p:nvPr/>
          </p:nvSpPr>
          <p:spPr bwMode="auto">
            <a:xfrm>
              <a:off x="2190" y="2850"/>
              <a:ext cx="1197" cy="772"/>
            </a:xfrm>
            <a:prstGeom prst="rect">
              <a:avLst/>
            </a:prstGeom>
            <a:noFill/>
            <a:ln w="38100">
              <a:solidFill>
                <a:srgbClr val="FF5050"/>
              </a:solidFill>
              <a:miter lim="800000"/>
              <a:headEnd/>
              <a:tailEnd/>
            </a:ln>
          </p:spPr>
          <p:txBody>
            <a:bodyPr wrap="none">
              <a:prstTxWarp prst="textNoShape">
                <a:avLst/>
              </a:prstTxWarp>
              <a:spAutoFit/>
            </a:bodyPr>
            <a:lstStyle/>
            <a:p>
              <a:r>
                <a:rPr lang="en-US"/>
                <a:t>Work</a:t>
              </a:r>
            </a:p>
            <a:p>
              <a:r>
                <a:rPr lang="en-US"/>
                <a:t>Function </a:t>
              </a:r>
            </a:p>
            <a:p>
              <a:r>
                <a:rPr lang="en-US"/>
                <a:t>Of doorknob</a:t>
              </a:r>
            </a:p>
          </p:txBody>
        </p:sp>
      </p:grpSp>
      <p:grpSp>
        <p:nvGrpSpPr>
          <p:cNvPr id="6" name="Group 40"/>
          <p:cNvGrpSpPr>
            <a:grpSpLocks/>
          </p:cNvGrpSpPr>
          <p:nvPr/>
        </p:nvGrpSpPr>
        <p:grpSpPr bwMode="auto">
          <a:xfrm>
            <a:off x="3460750" y="3527425"/>
            <a:ext cx="5864225" cy="736600"/>
            <a:chOff x="2180" y="2222"/>
            <a:chExt cx="3694" cy="464"/>
          </a:xfrm>
        </p:grpSpPr>
        <p:sp>
          <p:nvSpPr>
            <p:cNvPr id="86050" name="Line 41"/>
            <p:cNvSpPr>
              <a:spLocks noChangeShapeType="1"/>
            </p:cNvSpPr>
            <p:nvPr/>
          </p:nvSpPr>
          <p:spPr bwMode="auto">
            <a:xfrm flipH="1">
              <a:off x="2180" y="2222"/>
              <a:ext cx="1" cy="464"/>
            </a:xfrm>
            <a:prstGeom prst="line">
              <a:avLst/>
            </a:prstGeom>
            <a:noFill/>
            <a:ln w="38100">
              <a:solidFill>
                <a:srgbClr val="FF5050"/>
              </a:solidFill>
              <a:round/>
              <a:headEnd type="triangle" w="med" len="med"/>
              <a:tailEnd type="triangle" w="med" len="med"/>
            </a:ln>
          </p:spPr>
          <p:txBody>
            <a:bodyPr>
              <a:prstTxWarp prst="textNoShape">
                <a:avLst/>
              </a:prstTxWarp>
            </a:bodyPr>
            <a:lstStyle/>
            <a:p>
              <a:endParaRPr lang="en-US"/>
            </a:p>
          </p:txBody>
        </p:sp>
        <p:sp>
          <p:nvSpPr>
            <p:cNvPr id="86051" name="Text Box 42"/>
            <p:cNvSpPr txBox="1">
              <a:spLocks noChangeArrowheads="1"/>
            </p:cNvSpPr>
            <p:nvPr/>
          </p:nvSpPr>
          <p:spPr bwMode="auto">
            <a:xfrm>
              <a:off x="2233" y="2371"/>
              <a:ext cx="3641" cy="312"/>
            </a:xfrm>
            <a:prstGeom prst="rect">
              <a:avLst/>
            </a:prstGeom>
            <a:noFill/>
            <a:ln w="38100">
              <a:solidFill>
                <a:srgbClr val="FF5050"/>
              </a:solidFill>
              <a:miter lim="800000"/>
              <a:headEnd/>
              <a:tailEnd/>
            </a:ln>
          </p:spPr>
          <p:txBody>
            <a:bodyPr>
              <a:prstTxWarp prst="textNoShape">
                <a:avLst/>
              </a:prstTxWarp>
              <a:spAutoFit/>
            </a:bodyPr>
            <a:lstStyle/>
            <a:p>
              <a:r>
                <a:rPr lang="en-US"/>
                <a:t>Potential difference between finger/door</a:t>
              </a:r>
            </a:p>
          </p:txBody>
        </p:sp>
      </p:grpSp>
      <p:sp>
        <p:nvSpPr>
          <p:cNvPr id="86048" name="Line 43"/>
          <p:cNvSpPr>
            <a:spLocks noChangeShapeType="1"/>
          </p:cNvSpPr>
          <p:nvPr/>
        </p:nvSpPr>
        <p:spPr bwMode="auto">
          <a:xfrm>
            <a:off x="2111375" y="5114925"/>
            <a:ext cx="1250950" cy="33338"/>
          </a:xfrm>
          <a:prstGeom prst="line">
            <a:avLst/>
          </a:prstGeom>
          <a:noFill/>
          <a:ln w="19050">
            <a:solidFill>
              <a:schemeClr val="tx1"/>
            </a:solidFill>
            <a:prstDash val="dash"/>
            <a:round/>
            <a:headEnd type="arrow" w="med" len="med"/>
            <a:tailEnd type="arrow" w="med" len="med"/>
          </a:ln>
        </p:spPr>
        <p:txBody>
          <a:bodyPr>
            <a:prstTxWarp prst="textNoShape">
              <a:avLst/>
            </a:prstTxWarp>
          </a:bodyPr>
          <a:lstStyle/>
          <a:p>
            <a:endParaRPr lang="en-US"/>
          </a:p>
        </p:txBody>
      </p:sp>
      <p:sp>
        <p:nvSpPr>
          <p:cNvPr id="86049" name="Text Box 44"/>
          <p:cNvSpPr txBox="1">
            <a:spLocks noChangeArrowheads="1"/>
          </p:cNvSpPr>
          <p:nvPr/>
        </p:nvSpPr>
        <p:spPr bwMode="auto">
          <a:xfrm>
            <a:off x="2524125" y="5087938"/>
            <a:ext cx="354013" cy="457200"/>
          </a:xfrm>
          <a:prstGeom prst="rect">
            <a:avLst/>
          </a:prstGeom>
          <a:noFill/>
          <a:ln w="9525">
            <a:noFill/>
            <a:miter lim="800000"/>
            <a:headEnd/>
            <a:tailEnd/>
          </a:ln>
        </p:spPr>
        <p:txBody>
          <a:bodyPr wrap="none">
            <a:prstTxWarp prst="textNoShape">
              <a:avLst/>
            </a:prstTxWarp>
            <a:spAutoFit/>
          </a:bodyPr>
          <a:lstStyle/>
          <a:p>
            <a:r>
              <a:rPr lang="en-US"/>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058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58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88889E-6 3.89249E-7 L 0.00121 0.09639 " pathEditMode="relative" rAng="0" ptsTypes="AA">
                                      <p:cBhvr>
                                        <p:cTn id="25" dur="2000" fill="hold"/>
                                        <p:tgtEl>
                                          <p:spTgt spid="3"/>
                                        </p:tgtEl>
                                        <p:attrNameLst>
                                          <p:attrName>ppt_x</p:attrName>
                                          <p:attrName>ppt_y</p:attrName>
                                        </p:attrNameLst>
                                      </p:cBhvr>
                                      <p:rCtr x="1" y="48"/>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5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7" grpId="0" animBg="1"/>
      <p:bldP spid="205856" grpId="0"/>
      <p:bldP spid="205857"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t>Review of Energy Eigenstates</a:t>
            </a:r>
          </a:p>
        </p:txBody>
      </p:sp>
      <p:sp>
        <p:nvSpPr>
          <p:cNvPr id="3075"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2800" dirty="0"/>
              <a:t>So far we’ve talked about energy </a:t>
            </a:r>
            <a:r>
              <a:rPr lang="en-US" sz="2800" dirty="0" err="1"/>
              <a:t>eigenstates</a:t>
            </a:r>
            <a:r>
              <a:rPr lang="en-US" sz="2800" dirty="0"/>
              <a:t>…</a:t>
            </a:r>
          </a:p>
          <a:p>
            <a:pPr eaLnBrk="1" hangingPunct="1">
              <a:lnSpc>
                <a:spcPct val="90000"/>
              </a:lnSpc>
            </a:pPr>
            <a:r>
              <a:rPr lang="en-US" sz="2800" dirty="0"/>
              <a:t>Solve Schrodinger equation:</a:t>
            </a:r>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r>
              <a:rPr lang="en-US" sz="2800" dirty="0"/>
              <a:t>Get solutions for a bunch of different energies: E</a:t>
            </a:r>
            <a:r>
              <a:rPr lang="en-US" sz="2800" baseline="-25000" dirty="0"/>
              <a:t>1</a:t>
            </a:r>
            <a:r>
              <a:rPr lang="en-US" sz="2800" dirty="0"/>
              <a:t>, E</a:t>
            </a:r>
            <a:r>
              <a:rPr lang="en-US" sz="2800" baseline="-25000" dirty="0"/>
              <a:t>2</a:t>
            </a:r>
            <a:r>
              <a:rPr lang="en-US" sz="2800" dirty="0"/>
              <a:t>, E</a:t>
            </a:r>
            <a:r>
              <a:rPr lang="en-US" sz="2800" baseline="-25000" dirty="0"/>
              <a:t>3</a:t>
            </a:r>
            <a:r>
              <a:rPr lang="en-US" sz="2800" dirty="0"/>
              <a:t>,…</a:t>
            </a:r>
          </a:p>
          <a:p>
            <a:pPr eaLnBrk="1" hangingPunct="1">
              <a:lnSpc>
                <a:spcPct val="90000"/>
              </a:lnSpc>
            </a:pPr>
            <a:r>
              <a:rPr lang="en-US" sz="2800" dirty="0"/>
              <a:t>Different solution for each energy: </a:t>
            </a:r>
            <a:r>
              <a:rPr lang="el-GR" sz="2800" dirty="0">
                <a:latin typeface="Times New Roman" charset="0"/>
                <a:ea typeface="Times New Roman" charset="0"/>
                <a:cs typeface="Times New Roman" charset="0"/>
              </a:rPr>
              <a:t>ψ</a:t>
            </a:r>
            <a:r>
              <a:rPr lang="en-US" sz="2800" baseline="-25000" dirty="0">
                <a:latin typeface="Times New Roman" charset="0"/>
              </a:rPr>
              <a:t>1</a:t>
            </a:r>
            <a:r>
              <a:rPr lang="en-US" sz="2800" dirty="0">
                <a:latin typeface="Times New Roman" charset="0"/>
              </a:rPr>
              <a:t>(x), </a:t>
            </a:r>
            <a:r>
              <a:rPr lang="el-GR" sz="2800" dirty="0">
                <a:latin typeface="Times New Roman" charset="0"/>
                <a:ea typeface="Times New Roman" charset="0"/>
                <a:cs typeface="Times New Roman" charset="0"/>
              </a:rPr>
              <a:t>ψ</a:t>
            </a:r>
            <a:r>
              <a:rPr lang="en-US" sz="2800" baseline="-25000" dirty="0">
                <a:latin typeface="Times New Roman" charset="0"/>
              </a:rPr>
              <a:t>2</a:t>
            </a:r>
            <a:r>
              <a:rPr lang="en-US" sz="2800" dirty="0">
                <a:latin typeface="Times New Roman" charset="0"/>
              </a:rPr>
              <a:t>(x), </a:t>
            </a:r>
            <a:r>
              <a:rPr lang="el-GR" sz="2800" dirty="0">
                <a:latin typeface="Times New Roman" charset="0"/>
                <a:ea typeface="Times New Roman" charset="0"/>
                <a:cs typeface="Times New Roman" charset="0"/>
              </a:rPr>
              <a:t>ψ</a:t>
            </a:r>
            <a:r>
              <a:rPr lang="en-US" sz="2800" baseline="-25000" dirty="0">
                <a:latin typeface="Times New Roman" charset="0"/>
              </a:rPr>
              <a:t>3</a:t>
            </a:r>
            <a:r>
              <a:rPr lang="en-US" sz="2800" dirty="0">
                <a:latin typeface="Times New Roman" charset="0"/>
              </a:rPr>
              <a:t>(x)</a:t>
            </a:r>
            <a:r>
              <a:rPr lang="en-US" sz="2800" dirty="0"/>
              <a:t>,…where </a:t>
            </a:r>
            <a:r>
              <a:rPr lang="el-GR" sz="2800" dirty="0">
                <a:latin typeface="Times New Roman" charset="0"/>
                <a:ea typeface="Times New Roman" charset="0"/>
                <a:cs typeface="Times New Roman" charset="0"/>
              </a:rPr>
              <a:t>Ψ</a:t>
            </a:r>
            <a:r>
              <a:rPr lang="en-US" sz="2800" baseline="-25000" dirty="0">
                <a:latin typeface="Times New Roman" charset="0"/>
              </a:rPr>
              <a:t>1</a:t>
            </a:r>
            <a:r>
              <a:rPr lang="en-US" sz="2800" dirty="0">
                <a:latin typeface="Times New Roman" charset="0"/>
              </a:rPr>
              <a:t>(x,t) = </a:t>
            </a:r>
            <a:r>
              <a:rPr lang="el-GR" sz="2800" dirty="0">
                <a:latin typeface="Times New Roman" charset="0"/>
                <a:ea typeface="Times New Roman" charset="0"/>
                <a:cs typeface="Times New Roman" charset="0"/>
              </a:rPr>
              <a:t>ψ</a:t>
            </a:r>
            <a:r>
              <a:rPr lang="en-US" sz="2800" baseline="-25000" dirty="0">
                <a:latin typeface="Times New Roman" charset="0"/>
              </a:rPr>
              <a:t>1</a:t>
            </a:r>
            <a:r>
              <a:rPr lang="en-US" sz="2800" dirty="0">
                <a:latin typeface="Times New Roman" charset="0"/>
              </a:rPr>
              <a:t>(x)e</a:t>
            </a:r>
            <a:r>
              <a:rPr lang="en-US" sz="2800" baseline="30000" dirty="0">
                <a:latin typeface="Times New Roman" charset="0"/>
              </a:rPr>
              <a:t>–iE</a:t>
            </a:r>
            <a:r>
              <a:rPr lang="en-US" sz="1800" baseline="30000" dirty="0">
                <a:latin typeface="Times New Roman" charset="0"/>
              </a:rPr>
              <a:t>1</a:t>
            </a:r>
            <a:r>
              <a:rPr lang="en-US" sz="2800" baseline="30000" dirty="0">
                <a:latin typeface="Times New Roman" charset="0"/>
              </a:rPr>
              <a:t>t/</a:t>
            </a:r>
            <a:r>
              <a:rPr lang="en-US" sz="2800" baseline="30000" dirty="0">
                <a:sym typeface="MT Extra" charset="0"/>
              </a:rPr>
              <a:t></a:t>
            </a:r>
            <a:r>
              <a:rPr lang="en-US" sz="2800" dirty="0">
                <a:latin typeface="Times New Roman" charset="0"/>
              </a:rPr>
              <a:t>,</a:t>
            </a:r>
            <a:r>
              <a:rPr lang="en-US" sz="2800" dirty="0" smtClean="0">
                <a:latin typeface="Times New Roman" charset="0"/>
              </a:rPr>
              <a:t> </a:t>
            </a:r>
          </a:p>
          <a:p>
            <a:pPr eaLnBrk="1" hangingPunct="1">
              <a:lnSpc>
                <a:spcPct val="90000"/>
              </a:lnSpc>
              <a:buNone/>
            </a:pPr>
            <a:r>
              <a:rPr lang="en-US" sz="2800" dirty="0" smtClean="0">
                <a:latin typeface="Times New Roman" charset="0"/>
                <a:ea typeface="Times New Roman" charset="0"/>
                <a:cs typeface="Times New Roman" charset="0"/>
              </a:rPr>
              <a:t>		</a:t>
            </a:r>
            <a:r>
              <a:rPr lang="el-GR" sz="2800" dirty="0" smtClean="0">
                <a:latin typeface="Times New Roman" charset="0"/>
                <a:ea typeface="Times New Roman" charset="0"/>
                <a:cs typeface="Times New Roman" charset="0"/>
              </a:rPr>
              <a:t>Ψ</a:t>
            </a:r>
            <a:r>
              <a:rPr lang="en-US" sz="2800" baseline="-25000" dirty="0" smtClean="0">
                <a:latin typeface="Times New Roman" charset="0"/>
              </a:rPr>
              <a:t>2</a:t>
            </a:r>
            <a:r>
              <a:rPr lang="en-US" sz="2800" dirty="0">
                <a:latin typeface="Times New Roman" charset="0"/>
              </a:rPr>
              <a:t>(x,t) = </a:t>
            </a:r>
            <a:r>
              <a:rPr lang="el-GR" sz="2800" dirty="0">
                <a:latin typeface="Times New Roman" charset="0"/>
                <a:ea typeface="Times New Roman" charset="0"/>
                <a:cs typeface="Times New Roman" charset="0"/>
              </a:rPr>
              <a:t>ψ</a:t>
            </a:r>
            <a:r>
              <a:rPr lang="en-US" sz="2800" baseline="-25000" dirty="0">
                <a:latin typeface="Times New Roman" charset="0"/>
              </a:rPr>
              <a:t>2</a:t>
            </a:r>
            <a:r>
              <a:rPr lang="en-US" sz="2800" dirty="0">
                <a:latin typeface="Times New Roman" charset="0"/>
              </a:rPr>
              <a:t>(x)e</a:t>
            </a:r>
            <a:r>
              <a:rPr lang="en-US" sz="2800" baseline="30000" dirty="0">
                <a:latin typeface="Times New Roman" charset="0"/>
              </a:rPr>
              <a:t>–iE</a:t>
            </a:r>
            <a:r>
              <a:rPr lang="en-US" sz="1800" baseline="30000" dirty="0">
                <a:latin typeface="Times New Roman" charset="0"/>
              </a:rPr>
              <a:t>2</a:t>
            </a:r>
            <a:r>
              <a:rPr lang="en-US" sz="2800" baseline="30000" dirty="0">
                <a:latin typeface="Times New Roman" charset="0"/>
              </a:rPr>
              <a:t>t/</a:t>
            </a:r>
            <a:r>
              <a:rPr lang="en-US" sz="2800" baseline="30000" dirty="0">
                <a:sym typeface="MT Extra" charset="0"/>
              </a:rPr>
              <a:t></a:t>
            </a:r>
            <a:r>
              <a:rPr lang="en-US" sz="2800" dirty="0">
                <a:latin typeface="Times New Roman" charset="0"/>
              </a:rPr>
              <a:t>, </a:t>
            </a:r>
            <a:r>
              <a:rPr lang="el-GR" sz="2800" dirty="0">
                <a:latin typeface="Times New Roman" charset="0"/>
                <a:ea typeface="Times New Roman" charset="0"/>
                <a:cs typeface="Times New Roman" charset="0"/>
              </a:rPr>
              <a:t>Ψ</a:t>
            </a:r>
            <a:r>
              <a:rPr lang="en-US" sz="2800" baseline="-25000" dirty="0">
                <a:latin typeface="Times New Roman" charset="0"/>
              </a:rPr>
              <a:t>3</a:t>
            </a:r>
            <a:r>
              <a:rPr lang="en-US" sz="2800" dirty="0">
                <a:latin typeface="Times New Roman" charset="0"/>
              </a:rPr>
              <a:t>(x,t) = </a:t>
            </a:r>
            <a:r>
              <a:rPr lang="el-GR" sz="2800" dirty="0">
                <a:latin typeface="Times New Roman" charset="0"/>
                <a:ea typeface="Times New Roman" charset="0"/>
                <a:cs typeface="Times New Roman" charset="0"/>
              </a:rPr>
              <a:t>ψ</a:t>
            </a:r>
            <a:r>
              <a:rPr lang="en-US" sz="2800" baseline="-25000" dirty="0">
                <a:latin typeface="Times New Roman" charset="0"/>
              </a:rPr>
              <a:t>3</a:t>
            </a:r>
            <a:r>
              <a:rPr lang="en-US" sz="2800" dirty="0">
                <a:latin typeface="Times New Roman" charset="0"/>
              </a:rPr>
              <a:t>(x)e</a:t>
            </a:r>
            <a:r>
              <a:rPr lang="en-US" sz="2800" baseline="30000" dirty="0">
                <a:latin typeface="Times New Roman" charset="0"/>
              </a:rPr>
              <a:t>–iE</a:t>
            </a:r>
            <a:r>
              <a:rPr lang="en-US" sz="1800" baseline="30000" dirty="0">
                <a:latin typeface="Times New Roman" charset="0"/>
              </a:rPr>
              <a:t>3</a:t>
            </a:r>
            <a:r>
              <a:rPr lang="en-US" sz="2800" baseline="30000" dirty="0">
                <a:latin typeface="Times New Roman" charset="0"/>
              </a:rPr>
              <a:t>t/</a:t>
            </a:r>
            <a:r>
              <a:rPr lang="en-US" sz="2800" baseline="30000" dirty="0">
                <a:sym typeface="MT Extra" charset="0"/>
              </a:rPr>
              <a:t></a:t>
            </a:r>
            <a:r>
              <a:rPr lang="en-US" sz="2800" dirty="0"/>
              <a:t>,…</a:t>
            </a:r>
          </a:p>
          <a:p>
            <a:pPr eaLnBrk="1" hangingPunct="1">
              <a:lnSpc>
                <a:spcPct val="90000"/>
              </a:lnSpc>
            </a:pPr>
            <a:r>
              <a:rPr lang="en-US" sz="2800" dirty="0"/>
              <a:t>State with a single energy is called an “energy eigenstate.”</a:t>
            </a:r>
          </a:p>
        </p:txBody>
      </p:sp>
      <p:graphicFrame>
        <p:nvGraphicFramePr>
          <p:cNvPr id="3076" name="Object 2"/>
          <p:cNvGraphicFramePr>
            <a:graphicFrameLocks noChangeAspect="1"/>
          </p:cNvGraphicFramePr>
          <p:nvPr/>
        </p:nvGraphicFramePr>
        <p:xfrm>
          <a:off x="685800" y="2514600"/>
          <a:ext cx="5130800" cy="822325"/>
        </p:xfrm>
        <a:graphic>
          <a:graphicData uri="http://schemas.openxmlformats.org/presentationml/2006/ole">
            <p:oleObj spid="_x0000_s54274" name="Equation" r:id="rId4" imgW="2616597" imgH="419497"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p>
            <a:fld id="{37C646D9-36A2-C64E-8C69-E02FA4F5AEA5}" type="slidenum">
              <a:rPr lang="en-US" smtClean="0"/>
              <a:pPr/>
              <a:t>4</a:t>
            </a:fld>
            <a:endParaRPr lang="en-US" smtClean="0"/>
          </a:p>
        </p:txBody>
      </p:sp>
      <p:sp>
        <p:nvSpPr>
          <p:cNvPr id="103427" name="Rectangle 2"/>
          <p:cNvSpPr>
            <a:spLocks noGrp="1" noChangeArrowheads="1"/>
          </p:cNvSpPr>
          <p:nvPr>
            <p:ph type="title"/>
          </p:nvPr>
        </p:nvSpPr>
        <p:spPr>
          <a:xfrm>
            <a:off x="720725" y="0"/>
            <a:ext cx="7772400" cy="1143000"/>
          </a:xfrm>
        </p:spPr>
        <p:txBody>
          <a:bodyPr/>
          <a:lstStyle/>
          <a:p>
            <a:pPr eaLnBrk="1" hangingPunct="1"/>
            <a:r>
              <a:rPr lang="en-US"/>
              <a:t>Energy: </a:t>
            </a:r>
          </a:p>
        </p:txBody>
      </p:sp>
      <p:sp>
        <p:nvSpPr>
          <p:cNvPr id="103428" name="Rectangle 3"/>
          <p:cNvSpPr>
            <a:spLocks noGrp="1" noChangeArrowheads="1"/>
          </p:cNvSpPr>
          <p:nvPr>
            <p:ph type="body" idx="1"/>
          </p:nvPr>
        </p:nvSpPr>
        <p:spPr>
          <a:xfrm>
            <a:off x="152400" y="1143000"/>
            <a:ext cx="8839200" cy="5410200"/>
          </a:xfrm>
        </p:spPr>
        <p:txBody>
          <a:bodyPr/>
          <a:lstStyle/>
          <a:p>
            <a:pPr eaLnBrk="1" hangingPunct="1">
              <a:lnSpc>
                <a:spcPct val="90000"/>
              </a:lnSpc>
              <a:buFontTx/>
              <a:buNone/>
            </a:pPr>
            <a:r>
              <a:rPr lang="en-US" sz="2400"/>
              <a:t>1 fission of Uranium 235 releases: </a:t>
            </a:r>
          </a:p>
          <a:p>
            <a:pPr eaLnBrk="1" hangingPunct="1">
              <a:lnSpc>
                <a:spcPct val="90000"/>
              </a:lnSpc>
              <a:buFontTx/>
              <a:buNone/>
            </a:pPr>
            <a:r>
              <a:rPr lang="en-US" sz="2400"/>
              <a:t>			~10</a:t>
            </a:r>
            <a:r>
              <a:rPr lang="en-US" sz="2400" baseline="30000"/>
              <a:t>-11</a:t>
            </a:r>
            <a:r>
              <a:rPr lang="en-US" sz="2400"/>
              <a:t> Joules of energy 	</a:t>
            </a:r>
          </a:p>
          <a:p>
            <a:pPr eaLnBrk="1" hangingPunct="1">
              <a:lnSpc>
                <a:spcPct val="90000"/>
              </a:lnSpc>
              <a:buFontTx/>
              <a:buNone/>
            </a:pPr>
            <a:endParaRPr lang="en-US" sz="2400"/>
          </a:p>
          <a:p>
            <a:pPr eaLnBrk="1" hangingPunct="1">
              <a:lnSpc>
                <a:spcPct val="90000"/>
              </a:lnSpc>
              <a:buFontTx/>
              <a:buNone/>
            </a:pPr>
            <a:r>
              <a:rPr lang="en-US" sz="2400"/>
              <a:t>1 fusion event of 2 hydrogen atoms: 		</a:t>
            </a:r>
          </a:p>
          <a:p>
            <a:pPr eaLnBrk="1" hangingPunct="1">
              <a:lnSpc>
                <a:spcPct val="90000"/>
              </a:lnSpc>
              <a:buFontTx/>
              <a:buNone/>
            </a:pPr>
            <a:r>
              <a:rPr lang="en-US" sz="2400"/>
              <a:t>			~10</a:t>
            </a:r>
            <a:r>
              <a:rPr lang="en-US" sz="2400" baseline="30000"/>
              <a:t>-13</a:t>
            </a:r>
            <a:r>
              <a:rPr lang="en-US" sz="2400"/>
              <a:t> Joules of energy</a:t>
            </a:r>
          </a:p>
          <a:p>
            <a:pPr eaLnBrk="1" hangingPunct="1">
              <a:lnSpc>
                <a:spcPct val="90000"/>
              </a:lnSpc>
              <a:buFontTx/>
              <a:buNone/>
            </a:pPr>
            <a:endParaRPr lang="en-US" sz="2400"/>
          </a:p>
          <a:p>
            <a:pPr eaLnBrk="1" hangingPunct="1">
              <a:lnSpc>
                <a:spcPct val="90000"/>
              </a:lnSpc>
              <a:buFontTx/>
              <a:buNone/>
            </a:pPr>
            <a:r>
              <a:rPr lang="en-US" sz="2400"/>
              <a:t>Burning 1 molecule of TNT releases: </a:t>
            </a:r>
          </a:p>
          <a:p>
            <a:pPr eaLnBrk="1" hangingPunct="1">
              <a:lnSpc>
                <a:spcPct val="90000"/>
              </a:lnSpc>
              <a:buFontTx/>
              <a:buNone/>
            </a:pPr>
            <a:r>
              <a:rPr lang="en-US" sz="2400"/>
              <a:t>			~10</a:t>
            </a:r>
            <a:r>
              <a:rPr lang="en-US" sz="2400" baseline="30000"/>
              <a:t>-18  </a:t>
            </a:r>
            <a:r>
              <a:rPr lang="en-US" sz="2400"/>
              <a:t>Joules of energy</a:t>
            </a:r>
          </a:p>
          <a:p>
            <a:pPr eaLnBrk="1" hangingPunct="1">
              <a:lnSpc>
                <a:spcPct val="90000"/>
              </a:lnSpc>
              <a:buFontTx/>
              <a:buNone/>
            </a:pPr>
            <a:endParaRPr lang="en-US" sz="2400"/>
          </a:p>
          <a:p>
            <a:pPr eaLnBrk="1" hangingPunct="1">
              <a:lnSpc>
                <a:spcPct val="90000"/>
              </a:lnSpc>
              <a:buFontTx/>
              <a:buNone/>
            </a:pPr>
            <a:r>
              <a:rPr lang="en-US" sz="2400"/>
              <a:t>1 green photon: </a:t>
            </a:r>
          </a:p>
          <a:p>
            <a:pPr eaLnBrk="1" hangingPunct="1">
              <a:lnSpc>
                <a:spcPct val="90000"/>
              </a:lnSpc>
              <a:buFontTx/>
              <a:buNone/>
            </a:pPr>
            <a:r>
              <a:rPr lang="en-US" sz="2400"/>
              <a:t>			~10 </a:t>
            </a:r>
            <a:r>
              <a:rPr lang="en-US" sz="2400" baseline="30000"/>
              <a:t>-19</a:t>
            </a:r>
            <a:r>
              <a:rPr lang="en-US" sz="2400"/>
              <a:t> Joules of energy </a:t>
            </a:r>
          </a:p>
          <a:p>
            <a:pPr eaLnBrk="1" hangingPunct="1">
              <a:lnSpc>
                <a:spcPct val="90000"/>
              </a:lnSpc>
              <a:buFontTx/>
              <a:buNone/>
            </a:pPr>
            <a:endParaRPr lang="en-US" sz="2000" baseline="30000"/>
          </a:p>
          <a:p>
            <a:pPr eaLnBrk="1" hangingPunct="1">
              <a:lnSpc>
                <a:spcPct val="90000"/>
              </a:lnSpc>
              <a:buFontTx/>
              <a:buNone/>
            </a:pPr>
            <a:r>
              <a:rPr lang="en-US" sz="2400"/>
              <a:t>Dropping 1 quart of water 4 inches ~ 1J of energy</a:t>
            </a:r>
          </a:p>
          <a:p>
            <a:pPr eaLnBrk="1" hangingPunct="1">
              <a:lnSpc>
                <a:spcPct val="90000"/>
              </a:lnSpc>
              <a:buFontTx/>
              <a:buNone/>
            </a:pPr>
            <a:r>
              <a:rPr lang="en-US" sz="2400">
                <a:solidFill>
                  <a:schemeClr val="accent2"/>
                </a:solidFill>
              </a:rPr>
              <a:t>Useful exercise… compare this volume of TNT, H2, and U235</a:t>
            </a:r>
            <a:endParaRPr lang="en-US" sz="2000" baseline="3000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z="4000"/>
              <a:t>Examples of Energy Eigenstates</a:t>
            </a:r>
          </a:p>
        </p:txBody>
      </p:sp>
      <p:sp>
        <p:nvSpPr>
          <p:cNvPr id="41988" name="Rectangle 3"/>
          <p:cNvSpPr>
            <a:spLocks noGrp="1" noChangeArrowheads="1"/>
          </p:cNvSpPr>
          <p:nvPr>
            <p:ph type="body" sz="half" idx="1"/>
          </p:nvPr>
        </p:nvSpPr>
        <p:spPr>
          <a:xfrm>
            <a:off x="457200" y="1270000"/>
            <a:ext cx="4038600" cy="4525963"/>
          </a:xfrm>
        </p:spPr>
        <p:txBody>
          <a:bodyPr/>
          <a:lstStyle/>
          <a:p>
            <a:pPr eaLnBrk="1" hangingPunct="1"/>
            <a:r>
              <a:rPr lang="en-US" dirty="0"/>
              <a:t>Free Particle</a:t>
            </a:r>
          </a:p>
          <a:p>
            <a:pPr eaLnBrk="1" hangingPunct="1">
              <a:buFontTx/>
              <a:buNone/>
            </a:pPr>
            <a:r>
              <a:rPr lang="en-US" dirty="0" smtClean="0">
                <a:sym typeface="Symbol" charset="2"/>
              </a:rPr>
              <a:t>	</a:t>
            </a:r>
            <a:r>
              <a:rPr lang="en-US" dirty="0" err="1" smtClean="0">
                <a:sym typeface="Symbol" charset="2"/>
              </a:rPr>
              <a:t>Ψ</a:t>
            </a:r>
            <a:r>
              <a:rPr lang="en-US" dirty="0" err="1" smtClean="0"/>
              <a:t>(</a:t>
            </a:r>
            <a:r>
              <a:rPr lang="en-US" dirty="0" err="1"/>
              <a:t>x</a:t>
            </a:r>
            <a:r>
              <a:rPr lang="en-US" dirty="0"/>
              <a:t>) = </a:t>
            </a:r>
            <a:r>
              <a:rPr lang="en-US" dirty="0" err="1"/>
              <a:t>e</a:t>
            </a:r>
            <a:r>
              <a:rPr lang="en-US" baseline="30000" dirty="0" err="1"/>
              <a:t>ikx</a:t>
            </a:r>
            <a:r>
              <a:rPr lang="en-US" baseline="30000" dirty="0"/>
              <a:t> </a:t>
            </a:r>
            <a:r>
              <a:rPr lang="en-US" dirty="0"/>
              <a:t>or </a:t>
            </a:r>
            <a:r>
              <a:rPr lang="en-US" dirty="0" err="1"/>
              <a:t>e</a:t>
            </a:r>
            <a:r>
              <a:rPr lang="en-US" baseline="30000" dirty="0" err="1"/>
              <a:t>-ikx</a:t>
            </a:r>
            <a:endParaRPr lang="en-US" baseline="30000" dirty="0"/>
          </a:p>
          <a:p>
            <a:pPr eaLnBrk="1" hangingPunct="1"/>
            <a:endParaRPr lang="en-US" dirty="0"/>
          </a:p>
        </p:txBody>
      </p:sp>
      <p:sp>
        <p:nvSpPr>
          <p:cNvPr id="41989" name="Rectangle 7"/>
          <p:cNvSpPr>
            <a:spLocks noGrp="1" noChangeArrowheads="1"/>
          </p:cNvSpPr>
          <p:nvPr>
            <p:ph type="body" sz="half" idx="2"/>
          </p:nvPr>
        </p:nvSpPr>
        <p:spPr>
          <a:xfrm>
            <a:off x="4648200" y="1270000"/>
            <a:ext cx="4038600" cy="4525963"/>
          </a:xfrm>
        </p:spPr>
        <p:txBody>
          <a:bodyPr/>
          <a:lstStyle/>
          <a:p>
            <a:pPr eaLnBrk="1" hangingPunct="1"/>
            <a:r>
              <a:rPr lang="en-US" dirty="0"/>
              <a:t>Infinite Square Well /Rigid Box     </a:t>
            </a:r>
          </a:p>
          <a:p>
            <a:pPr eaLnBrk="1" hangingPunct="1">
              <a:buFontTx/>
              <a:buNone/>
            </a:pPr>
            <a:r>
              <a:rPr lang="en-US" dirty="0" smtClean="0">
                <a:sym typeface="Symbol" charset="2"/>
              </a:rPr>
              <a:t>	</a:t>
            </a:r>
            <a:r>
              <a:rPr lang="en-US" dirty="0" err="1" smtClean="0">
                <a:sym typeface="Symbol" charset="2"/>
              </a:rPr>
              <a:t>Ψ</a:t>
            </a:r>
            <a:r>
              <a:rPr lang="en-US" baseline="-25000" dirty="0" err="1" smtClean="0">
                <a:sym typeface="Symbol" charset="2"/>
              </a:rPr>
              <a:t>n</a:t>
            </a:r>
            <a:r>
              <a:rPr lang="en-US" dirty="0" err="1"/>
              <a:t>(x</a:t>
            </a:r>
            <a:r>
              <a:rPr lang="en-US" dirty="0"/>
              <a:t>) =    </a:t>
            </a:r>
            <a:r>
              <a:rPr lang="en-US" dirty="0" err="1"/>
              <a:t>sin(</a:t>
            </a:r>
            <a:r>
              <a:rPr lang="en-US" dirty="0" err="1" smtClean="0"/>
              <a:t>nπ</a:t>
            </a:r>
            <a:r>
              <a:rPr lang="en-US" dirty="0" err="1" smtClean="0">
                <a:sym typeface="Symbol" charset="2"/>
              </a:rPr>
              <a:t>x</a:t>
            </a:r>
            <a:r>
              <a:rPr lang="en-US" dirty="0" err="1">
                <a:sym typeface="Symbol" charset="2"/>
              </a:rPr>
              <a:t>/L</a:t>
            </a:r>
            <a:r>
              <a:rPr lang="en-US" dirty="0">
                <a:sym typeface="Symbol" charset="2"/>
              </a:rPr>
              <a:t>)</a:t>
            </a:r>
          </a:p>
          <a:p>
            <a:pPr eaLnBrk="1" hangingPunct="1"/>
            <a:endParaRPr lang="en-US" dirty="0"/>
          </a:p>
        </p:txBody>
      </p:sp>
      <p:graphicFrame>
        <p:nvGraphicFramePr>
          <p:cNvPr id="32773" name="Object 2"/>
          <p:cNvGraphicFramePr>
            <a:graphicFrameLocks noChangeAspect="1"/>
          </p:cNvGraphicFramePr>
          <p:nvPr/>
        </p:nvGraphicFramePr>
        <p:xfrm>
          <a:off x="6143625" y="2112963"/>
          <a:ext cx="477838" cy="652462"/>
        </p:xfrm>
        <a:graphic>
          <a:graphicData uri="http://schemas.openxmlformats.org/presentationml/2006/ole">
            <p:oleObj spid="_x0000_s57346" name="Equation" r:id="rId4" imgW="279675" imgH="444704" progId="Equation.DSMT4">
              <p:embed/>
            </p:oleObj>
          </a:graphicData>
        </a:graphic>
      </p:graphicFrame>
      <p:pic>
        <p:nvPicPr>
          <p:cNvPr id="41990" name="Picture 6"/>
          <p:cNvPicPr>
            <a:picLocks noChangeAspect="1" noChangeArrowheads="1"/>
          </p:cNvPicPr>
          <p:nvPr/>
        </p:nvPicPr>
        <p:blipFill>
          <a:blip r:embed="rId5"/>
          <a:srcRect/>
          <a:stretch>
            <a:fillRect/>
          </a:stretch>
        </p:blipFill>
        <p:spPr bwMode="auto">
          <a:xfrm>
            <a:off x="446088" y="2641600"/>
            <a:ext cx="3562350" cy="3721100"/>
          </a:xfrm>
          <a:prstGeom prst="rect">
            <a:avLst/>
          </a:prstGeom>
          <a:noFill/>
          <a:ln w="9525">
            <a:noFill/>
            <a:miter lim="800000"/>
            <a:headEnd/>
            <a:tailEnd/>
          </a:ln>
        </p:spPr>
      </p:pic>
      <p:pic>
        <p:nvPicPr>
          <p:cNvPr id="41991" name="Picture 8"/>
          <p:cNvPicPr>
            <a:picLocks noChangeAspect="1" noChangeArrowheads="1"/>
          </p:cNvPicPr>
          <p:nvPr/>
        </p:nvPicPr>
        <p:blipFill>
          <a:blip r:embed="rId6"/>
          <a:srcRect/>
          <a:stretch>
            <a:fillRect/>
          </a:stretch>
        </p:blipFill>
        <p:spPr bwMode="auto">
          <a:xfrm>
            <a:off x="4689475" y="2771775"/>
            <a:ext cx="3181350" cy="4086225"/>
          </a:xfrm>
          <a:prstGeom prst="rect">
            <a:avLst/>
          </a:prstGeom>
          <a:noFill/>
          <a:ln w="9525">
            <a:noFill/>
            <a:miter lim="800000"/>
            <a:headEnd/>
            <a:tailEnd/>
          </a:ln>
        </p:spPr>
      </p:pic>
      <p:sp>
        <p:nvSpPr>
          <p:cNvPr id="41992" name="Text Box 9"/>
          <p:cNvSpPr txBox="1">
            <a:spLocks noChangeArrowheads="1"/>
          </p:cNvSpPr>
          <p:nvPr/>
        </p:nvSpPr>
        <p:spPr bwMode="auto">
          <a:xfrm>
            <a:off x="152400" y="6396038"/>
            <a:ext cx="4314825" cy="314325"/>
          </a:xfrm>
          <a:prstGeom prst="rect">
            <a:avLst/>
          </a:prstGeom>
          <a:noFill/>
          <a:ln w="9525">
            <a:solidFill>
              <a:srgbClr val="0066FF"/>
            </a:solidFill>
            <a:miter lim="800000"/>
            <a:headEnd/>
            <a:tailEnd/>
          </a:ln>
        </p:spPr>
        <p:txBody>
          <a:bodyPr lIns="0" tIns="0" rIns="0" bIns="0">
            <a:prstTxWarp prst="textNoShape">
              <a:avLst/>
            </a:prstTxWarp>
            <a:spAutoFit/>
          </a:bodyPr>
          <a:lstStyle/>
          <a:p>
            <a:pPr>
              <a:spcBef>
                <a:spcPct val="50000"/>
              </a:spcBef>
            </a:pPr>
            <a:r>
              <a:rPr lang="en-US" sz="2000">
                <a:solidFill>
                  <a:srgbClr val="0066FF"/>
                </a:solidFill>
              </a:rPr>
              <a:t>From “Quantum Tunneling” simulation</a:t>
            </a:r>
          </a:p>
        </p:txBody>
      </p:sp>
      <p:sp>
        <p:nvSpPr>
          <p:cNvPr id="41993" name="Text Box 10"/>
          <p:cNvSpPr txBox="1">
            <a:spLocks noChangeArrowheads="1"/>
          </p:cNvSpPr>
          <p:nvPr/>
        </p:nvSpPr>
        <p:spPr bwMode="auto">
          <a:xfrm>
            <a:off x="7900988" y="4984750"/>
            <a:ext cx="1182687" cy="1533525"/>
          </a:xfrm>
          <a:prstGeom prst="rect">
            <a:avLst/>
          </a:prstGeom>
          <a:noFill/>
          <a:ln w="9525">
            <a:solidFill>
              <a:srgbClr val="0066FF"/>
            </a:solidFill>
            <a:miter lim="800000"/>
            <a:headEnd/>
            <a:tailEnd/>
          </a:ln>
        </p:spPr>
        <p:txBody>
          <a:bodyPr lIns="0" tIns="0" rIns="0" bIns="0">
            <a:prstTxWarp prst="textNoShape">
              <a:avLst/>
            </a:prstTxWarp>
            <a:spAutoFit/>
          </a:bodyPr>
          <a:lstStyle/>
          <a:p>
            <a:pPr>
              <a:spcBef>
                <a:spcPct val="50000"/>
              </a:spcBef>
            </a:pPr>
            <a:r>
              <a:rPr lang="en-US" sz="2000">
                <a:solidFill>
                  <a:srgbClr val="0066FF"/>
                </a:solidFill>
              </a:rPr>
              <a:t>From “Quantum Bound States” simulation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811212"/>
          </a:xfrm>
        </p:spPr>
        <p:txBody>
          <a:bodyPr/>
          <a:lstStyle/>
          <a:p>
            <a:pPr eaLnBrk="1" hangingPunct="1"/>
            <a:r>
              <a:rPr lang="en-US"/>
              <a:t>Superposition Principle</a:t>
            </a:r>
          </a:p>
        </p:txBody>
      </p:sp>
      <p:sp>
        <p:nvSpPr>
          <p:cNvPr id="36867" name="Rectangle 3"/>
          <p:cNvSpPr>
            <a:spLocks noGrp="1" noChangeArrowheads="1"/>
          </p:cNvSpPr>
          <p:nvPr>
            <p:ph type="body" idx="1"/>
          </p:nvPr>
        </p:nvSpPr>
        <p:spPr>
          <a:xfrm>
            <a:off x="466725" y="1066800"/>
            <a:ext cx="8229600" cy="4211638"/>
          </a:xfrm>
        </p:spPr>
        <p:txBody>
          <a:bodyPr/>
          <a:lstStyle/>
          <a:p>
            <a:pPr eaLnBrk="1" hangingPunct="1">
              <a:lnSpc>
                <a:spcPct val="90000"/>
              </a:lnSpc>
            </a:pPr>
            <a:r>
              <a:rPr lang="en-US" sz="2800"/>
              <a:t>If </a:t>
            </a:r>
            <a:r>
              <a:rPr lang="el-GR" sz="2800">
                <a:latin typeface="Times New Roman" charset="0"/>
                <a:ea typeface="Times New Roman" charset="0"/>
                <a:cs typeface="Times New Roman" charset="0"/>
              </a:rPr>
              <a:t>Ψ</a:t>
            </a:r>
            <a:r>
              <a:rPr lang="en-US" sz="2800" baseline="-25000">
                <a:latin typeface="Times New Roman" charset="0"/>
              </a:rPr>
              <a:t>1</a:t>
            </a:r>
            <a:r>
              <a:rPr lang="en-US" sz="2800">
                <a:latin typeface="Times New Roman" charset="0"/>
              </a:rPr>
              <a:t>(x,t) </a:t>
            </a:r>
            <a:r>
              <a:rPr lang="en-US" sz="2800"/>
              <a:t>and</a:t>
            </a:r>
            <a:r>
              <a:rPr lang="en-US" sz="2800">
                <a:latin typeface="Times New Roman" charset="0"/>
              </a:rPr>
              <a:t> </a:t>
            </a:r>
            <a:r>
              <a:rPr lang="el-GR" sz="2800">
                <a:latin typeface="Times New Roman" charset="0"/>
                <a:ea typeface="Times New Roman" charset="0"/>
                <a:cs typeface="Times New Roman" charset="0"/>
              </a:rPr>
              <a:t>Ψ</a:t>
            </a:r>
            <a:r>
              <a:rPr lang="en-US" sz="2800" baseline="-25000">
                <a:latin typeface="Times New Roman" charset="0"/>
              </a:rPr>
              <a:t>2</a:t>
            </a:r>
            <a:r>
              <a:rPr lang="en-US" sz="2800">
                <a:latin typeface="Times New Roman" charset="0"/>
              </a:rPr>
              <a:t>(x,t) </a:t>
            </a:r>
            <a:r>
              <a:rPr lang="en-US" sz="2800"/>
              <a:t>are both solutions to Schrodinger equation, so is:</a:t>
            </a:r>
          </a:p>
          <a:p>
            <a:pPr eaLnBrk="1" hangingPunct="1">
              <a:lnSpc>
                <a:spcPct val="90000"/>
              </a:lnSpc>
              <a:buFontTx/>
              <a:buNone/>
            </a:pPr>
            <a:r>
              <a:rPr lang="en-US" sz="2800">
                <a:latin typeface="Times New Roman" charset="0"/>
                <a:ea typeface="Times New Roman" charset="0"/>
                <a:cs typeface="Times New Roman" charset="0"/>
              </a:rPr>
              <a:t>	</a:t>
            </a:r>
            <a:r>
              <a:rPr lang="el-GR" sz="2800">
                <a:latin typeface="Times New Roman" charset="0"/>
                <a:ea typeface="Times New Roman" charset="0"/>
                <a:cs typeface="Times New Roman" charset="0"/>
              </a:rPr>
              <a:t>Ψ</a:t>
            </a:r>
            <a:r>
              <a:rPr lang="en-US" sz="2800">
                <a:latin typeface="Times New Roman" charset="0"/>
              </a:rPr>
              <a:t>(x,t) = </a:t>
            </a:r>
            <a:r>
              <a:rPr lang="en-US" sz="2800">
                <a:latin typeface="Times New Roman" charset="0"/>
                <a:ea typeface="Times New Roman" charset="0"/>
                <a:cs typeface="Times New Roman" charset="0"/>
              </a:rPr>
              <a:t>a</a:t>
            </a:r>
            <a:r>
              <a:rPr lang="el-GR" sz="2800">
                <a:latin typeface="Times New Roman" charset="0"/>
                <a:ea typeface="Times New Roman" charset="0"/>
                <a:cs typeface="Times New Roman" charset="0"/>
              </a:rPr>
              <a:t>Ψ</a:t>
            </a:r>
            <a:r>
              <a:rPr lang="en-US" sz="2800" baseline="-25000">
                <a:latin typeface="Times New Roman" charset="0"/>
              </a:rPr>
              <a:t>1</a:t>
            </a:r>
            <a:r>
              <a:rPr lang="en-US" sz="2800">
                <a:latin typeface="Times New Roman" charset="0"/>
              </a:rPr>
              <a:t>(x,t) + b</a:t>
            </a:r>
            <a:r>
              <a:rPr lang="el-GR" sz="2800">
                <a:latin typeface="Times New Roman" charset="0"/>
                <a:ea typeface="Times New Roman" charset="0"/>
                <a:cs typeface="Times New Roman" charset="0"/>
              </a:rPr>
              <a:t>Ψ</a:t>
            </a:r>
            <a:r>
              <a:rPr lang="en-US" sz="2800" baseline="-25000">
                <a:latin typeface="Times New Roman" charset="0"/>
              </a:rPr>
              <a:t>2</a:t>
            </a:r>
            <a:r>
              <a:rPr lang="en-US" sz="2800">
                <a:latin typeface="Times New Roman" charset="0"/>
              </a:rPr>
              <a:t>(x,t)</a:t>
            </a:r>
          </a:p>
          <a:p>
            <a:pPr eaLnBrk="1" hangingPunct="1">
              <a:lnSpc>
                <a:spcPct val="90000"/>
              </a:lnSpc>
            </a:pPr>
            <a:r>
              <a:rPr lang="en-US" sz="2800"/>
              <a:t>Note: we are still talking about a single electron!</a:t>
            </a:r>
          </a:p>
          <a:p>
            <a:pPr eaLnBrk="1" hangingPunct="1">
              <a:lnSpc>
                <a:spcPct val="90000"/>
              </a:lnSpc>
            </a:pPr>
            <a:r>
              <a:rPr lang="en-US" sz="2800"/>
              <a:t>Examples of superposition states:</a:t>
            </a:r>
          </a:p>
          <a:p>
            <a:pPr lvl="1" eaLnBrk="1" hangingPunct="1">
              <a:lnSpc>
                <a:spcPct val="90000"/>
              </a:lnSpc>
            </a:pPr>
            <a:r>
              <a:rPr lang="en-US" sz="2400"/>
              <a:t>Wave Packet: superposition of many plane waves:  	</a:t>
            </a:r>
            <a:r>
              <a:rPr lang="el-GR" sz="2400">
                <a:ea typeface="Arial" charset="0"/>
                <a:cs typeface="Arial" charset="0"/>
              </a:rPr>
              <a:t>Ψ</a:t>
            </a:r>
            <a:r>
              <a:rPr lang="en-US" sz="2400">
                <a:ea typeface="Arial" charset="0"/>
                <a:cs typeface="Arial" charset="0"/>
              </a:rPr>
              <a:t>(x,t) = </a:t>
            </a:r>
            <a:r>
              <a:rPr lang="el-GR" sz="2400">
                <a:ea typeface="Arial" charset="0"/>
                <a:cs typeface="Arial" charset="0"/>
              </a:rPr>
              <a:t>Σ</a:t>
            </a:r>
            <a:r>
              <a:rPr lang="en-US" sz="2400" baseline="-25000"/>
              <a:t>n</a:t>
            </a:r>
            <a:r>
              <a:rPr lang="en-US" sz="2400"/>
              <a:t>A</a:t>
            </a:r>
            <a:r>
              <a:rPr lang="en-US" sz="2400" baseline="-25000"/>
              <a:t>n</a:t>
            </a:r>
            <a:r>
              <a:rPr lang="en-US" sz="2400"/>
              <a:t>exp(</a:t>
            </a:r>
            <a:r>
              <a:rPr lang="en-US" sz="2400" i="1"/>
              <a:t>i</a:t>
            </a:r>
            <a:r>
              <a:rPr lang="en-US" sz="2400"/>
              <a:t>(</a:t>
            </a:r>
            <a:r>
              <a:rPr lang="en-US" sz="2400" i="1"/>
              <a:t>k</a:t>
            </a:r>
            <a:r>
              <a:rPr lang="en-US" sz="2400" baseline="-25000"/>
              <a:t>n</a:t>
            </a:r>
            <a:r>
              <a:rPr lang="en-US" sz="2400" i="1"/>
              <a:t>x</a:t>
            </a:r>
            <a:r>
              <a:rPr lang="en-US" sz="2400"/>
              <a:t>-</a:t>
            </a:r>
            <a:r>
              <a:rPr lang="el-GR" sz="2400" i="1"/>
              <a:t>ω</a:t>
            </a:r>
            <a:r>
              <a:rPr lang="en-US" sz="2400" baseline="-25000"/>
              <a:t>n</a:t>
            </a:r>
            <a:r>
              <a:rPr lang="en-US" sz="2400" i="1"/>
              <a:t>t</a:t>
            </a:r>
            <a:r>
              <a:rPr lang="en-US" sz="2400"/>
              <a:t>))</a:t>
            </a:r>
          </a:p>
          <a:p>
            <a:pPr lvl="1" eaLnBrk="1" hangingPunct="1">
              <a:lnSpc>
                <a:spcPct val="90000"/>
              </a:lnSpc>
            </a:pPr>
            <a:r>
              <a:rPr lang="en-US" sz="2400"/>
              <a:t>Double Slit Interference: superposition of going through left slit and going through right slit:</a:t>
            </a:r>
          </a:p>
        </p:txBody>
      </p:sp>
      <p:pic>
        <p:nvPicPr>
          <p:cNvPr id="36868" name="Picture 4"/>
          <p:cNvPicPr>
            <a:picLocks noChangeAspect="1" noChangeArrowheads="1"/>
          </p:cNvPicPr>
          <p:nvPr/>
        </p:nvPicPr>
        <p:blipFill>
          <a:blip r:embed="rId3"/>
          <a:srcRect/>
          <a:stretch>
            <a:fillRect/>
          </a:stretch>
        </p:blipFill>
        <p:spPr bwMode="auto">
          <a:xfrm>
            <a:off x="890588" y="4857750"/>
            <a:ext cx="3230562" cy="1828800"/>
          </a:xfrm>
          <a:prstGeom prst="rect">
            <a:avLst/>
          </a:prstGeom>
          <a:noFill/>
          <a:ln w="9525">
            <a:noFill/>
            <a:miter lim="800000"/>
            <a:headEnd/>
            <a:tailEnd/>
          </a:ln>
        </p:spPr>
      </p:pic>
      <p:sp>
        <p:nvSpPr>
          <p:cNvPr id="36869" name="Text Box 5"/>
          <p:cNvSpPr txBox="1">
            <a:spLocks noChangeArrowheads="1"/>
          </p:cNvSpPr>
          <p:nvPr/>
        </p:nvSpPr>
        <p:spPr bwMode="auto">
          <a:xfrm>
            <a:off x="1876425" y="6262688"/>
            <a:ext cx="609600" cy="366712"/>
          </a:xfrm>
          <a:prstGeom prst="rect">
            <a:avLst/>
          </a:prstGeom>
          <a:noFill/>
          <a:ln w="9525">
            <a:noFill/>
            <a:miter lim="800000"/>
            <a:headEnd/>
            <a:tailEnd/>
          </a:ln>
        </p:spPr>
        <p:txBody>
          <a:bodyPr>
            <a:prstTxWarp prst="textNoShape">
              <a:avLst/>
            </a:prstTxWarp>
            <a:spAutoFit/>
          </a:bodyPr>
          <a:lstStyle/>
          <a:p>
            <a:pPr>
              <a:spcBef>
                <a:spcPct val="50000"/>
              </a:spcBef>
            </a:pPr>
            <a:r>
              <a:rPr lang="el-GR">
                <a:solidFill>
                  <a:schemeClr val="bg1"/>
                </a:solidFill>
                <a:ea typeface="Arial" charset="0"/>
                <a:cs typeface="Arial" charset="0"/>
              </a:rPr>
              <a:t>Ψ</a:t>
            </a:r>
            <a:r>
              <a:rPr lang="en-US" baseline="-25000">
                <a:solidFill>
                  <a:schemeClr val="bg1"/>
                </a:solidFill>
                <a:ea typeface="Arial" charset="0"/>
                <a:cs typeface="Arial" charset="0"/>
              </a:rPr>
              <a:t>1</a:t>
            </a:r>
            <a:endParaRPr lang="el-GR" baseline="-25000">
              <a:solidFill>
                <a:schemeClr val="bg1"/>
              </a:solidFill>
              <a:ea typeface="Arial" charset="0"/>
              <a:cs typeface="Arial" charset="0"/>
            </a:endParaRPr>
          </a:p>
        </p:txBody>
      </p:sp>
      <p:sp>
        <p:nvSpPr>
          <p:cNvPr id="36870" name="Text Box 6"/>
          <p:cNvSpPr txBox="1">
            <a:spLocks noChangeArrowheads="1"/>
          </p:cNvSpPr>
          <p:nvPr/>
        </p:nvSpPr>
        <p:spPr bwMode="auto">
          <a:xfrm>
            <a:off x="2657475" y="6262688"/>
            <a:ext cx="609600" cy="366712"/>
          </a:xfrm>
          <a:prstGeom prst="rect">
            <a:avLst/>
          </a:prstGeom>
          <a:noFill/>
          <a:ln w="9525">
            <a:noFill/>
            <a:miter lim="800000"/>
            <a:headEnd/>
            <a:tailEnd/>
          </a:ln>
        </p:spPr>
        <p:txBody>
          <a:bodyPr>
            <a:prstTxWarp prst="textNoShape">
              <a:avLst/>
            </a:prstTxWarp>
            <a:spAutoFit/>
          </a:bodyPr>
          <a:lstStyle/>
          <a:p>
            <a:pPr>
              <a:spcBef>
                <a:spcPct val="50000"/>
              </a:spcBef>
            </a:pPr>
            <a:r>
              <a:rPr lang="el-GR">
                <a:solidFill>
                  <a:schemeClr val="bg1"/>
                </a:solidFill>
                <a:ea typeface="Arial" charset="0"/>
                <a:cs typeface="Arial" charset="0"/>
              </a:rPr>
              <a:t>Ψ</a:t>
            </a:r>
            <a:r>
              <a:rPr lang="en-US" baseline="-25000">
                <a:solidFill>
                  <a:schemeClr val="bg1"/>
                </a:solidFill>
                <a:ea typeface="Arial" charset="0"/>
                <a:cs typeface="Arial" charset="0"/>
              </a:rPr>
              <a:t>2</a:t>
            </a:r>
            <a:endParaRPr lang="el-GR" baseline="-25000">
              <a:solidFill>
                <a:schemeClr val="bg1"/>
              </a:solidFill>
              <a:ea typeface="Arial" charset="0"/>
              <a:cs typeface="Arial" charset="0"/>
            </a:endParaRPr>
          </a:p>
        </p:txBody>
      </p:sp>
      <p:sp>
        <p:nvSpPr>
          <p:cNvPr id="36871" name="Rectangle 7"/>
          <p:cNvSpPr>
            <a:spLocks noChangeArrowheads="1"/>
          </p:cNvSpPr>
          <p:nvPr/>
        </p:nvSpPr>
        <p:spPr bwMode="auto">
          <a:xfrm>
            <a:off x="4125913" y="4781550"/>
            <a:ext cx="5284787" cy="1325563"/>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l-GR" sz="2000"/>
              <a:t>Ψ</a:t>
            </a:r>
            <a:r>
              <a:rPr lang="en-US" sz="2000" baseline="-25000"/>
              <a:t>tot</a:t>
            </a:r>
            <a:r>
              <a:rPr lang="en-US" sz="2000"/>
              <a:t> = </a:t>
            </a:r>
            <a:r>
              <a:rPr lang="el-GR" sz="2000"/>
              <a:t>Ψ</a:t>
            </a:r>
            <a:r>
              <a:rPr lang="en-US" sz="2000" baseline="-25000"/>
              <a:t>1</a:t>
            </a:r>
            <a:r>
              <a:rPr lang="en-US" sz="2000"/>
              <a:t> + </a:t>
            </a:r>
            <a:r>
              <a:rPr lang="el-GR" sz="2000"/>
              <a:t>Ψ</a:t>
            </a:r>
            <a:r>
              <a:rPr lang="en-US" sz="2000" baseline="-25000"/>
              <a:t>2</a:t>
            </a:r>
          </a:p>
          <a:p>
            <a:pPr marL="342900" indent="-342900">
              <a:lnSpc>
                <a:spcPct val="90000"/>
              </a:lnSpc>
              <a:spcBef>
                <a:spcPct val="20000"/>
              </a:spcBef>
              <a:buFontTx/>
              <a:buChar char="•"/>
            </a:pPr>
            <a:r>
              <a:rPr lang="en-US" sz="2000"/>
              <a:t>|</a:t>
            </a:r>
            <a:r>
              <a:rPr lang="el-GR" sz="2000"/>
              <a:t>Ψ</a:t>
            </a:r>
            <a:r>
              <a:rPr lang="en-US" sz="2000" baseline="-25000"/>
              <a:t>tot </a:t>
            </a:r>
            <a:r>
              <a:rPr lang="en-US" sz="2000"/>
              <a:t>|</a:t>
            </a:r>
            <a:r>
              <a:rPr lang="en-US" sz="2000" baseline="30000"/>
              <a:t>2</a:t>
            </a:r>
            <a:r>
              <a:rPr lang="en-US" sz="2000"/>
              <a:t> = |</a:t>
            </a:r>
            <a:r>
              <a:rPr lang="el-GR" sz="2000"/>
              <a:t>Ψ</a:t>
            </a:r>
            <a:r>
              <a:rPr lang="en-US" sz="2000" baseline="-25000"/>
              <a:t>1</a:t>
            </a:r>
            <a:r>
              <a:rPr lang="en-US" sz="2000"/>
              <a:t> + </a:t>
            </a:r>
            <a:r>
              <a:rPr lang="el-GR" sz="2000"/>
              <a:t>Ψ</a:t>
            </a:r>
            <a:r>
              <a:rPr lang="en-US" sz="2000" baseline="-25000"/>
              <a:t>2</a:t>
            </a:r>
            <a:r>
              <a:rPr lang="en-US" sz="2000"/>
              <a:t>|</a:t>
            </a:r>
            <a:r>
              <a:rPr lang="en-US" sz="2000" baseline="30000"/>
              <a:t>2</a:t>
            </a:r>
            <a:r>
              <a:rPr lang="en-US" sz="2000"/>
              <a:t> = |</a:t>
            </a:r>
            <a:r>
              <a:rPr lang="el-GR" sz="2000"/>
              <a:t>Ψ</a:t>
            </a:r>
            <a:r>
              <a:rPr lang="en-US" sz="2000" baseline="-25000"/>
              <a:t>1 </a:t>
            </a:r>
            <a:r>
              <a:rPr lang="en-US" sz="2000"/>
              <a:t>|</a:t>
            </a:r>
            <a:r>
              <a:rPr lang="en-US" sz="2000" baseline="30000"/>
              <a:t>2</a:t>
            </a:r>
            <a:r>
              <a:rPr lang="en-US" sz="2000"/>
              <a:t> + |</a:t>
            </a:r>
            <a:r>
              <a:rPr lang="el-GR" sz="2000"/>
              <a:t>Ψ</a:t>
            </a:r>
            <a:r>
              <a:rPr lang="en-US" sz="2000" baseline="-25000"/>
              <a:t>2</a:t>
            </a:r>
            <a:r>
              <a:rPr lang="en-US" sz="2000"/>
              <a:t>|</a:t>
            </a:r>
            <a:r>
              <a:rPr lang="en-US" sz="2000" baseline="30000"/>
              <a:t>2</a:t>
            </a:r>
            <a:r>
              <a:rPr lang="en-US" sz="2000"/>
              <a:t>  + 	</a:t>
            </a:r>
            <a:r>
              <a:rPr lang="el-GR" sz="2000"/>
              <a:t>Ψ</a:t>
            </a:r>
            <a:r>
              <a:rPr lang="en-US" sz="2000" baseline="-25000"/>
              <a:t>1</a:t>
            </a:r>
            <a:r>
              <a:rPr lang="en-US" sz="2000"/>
              <a:t>*</a:t>
            </a:r>
            <a:r>
              <a:rPr lang="el-GR" sz="2000"/>
              <a:t>Ψ</a:t>
            </a:r>
            <a:r>
              <a:rPr lang="en-US" sz="2000" baseline="-25000"/>
              <a:t>2</a:t>
            </a:r>
            <a:r>
              <a:rPr lang="en-US" sz="2000"/>
              <a:t> + </a:t>
            </a:r>
            <a:r>
              <a:rPr lang="el-GR" sz="2000"/>
              <a:t>Ψ</a:t>
            </a:r>
            <a:r>
              <a:rPr lang="en-US" sz="2000" baseline="-25000"/>
              <a:t>2</a:t>
            </a:r>
            <a:r>
              <a:rPr lang="en-US" sz="2000"/>
              <a:t>*</a:t>
            </a:r>
            <a:r>
              <a:rPr lang="el-GR" sz="2000"/>
              <a:t>Ψ</a:t>
            </a:r>
            <a:r>
              <a:rPr lang="en-US" sz="2000" baseline="-25000"/>
              <a:t>1</a:t>
            </a:r>
            <a:endParaRPr lang="el-GR" sz="2000"/>
          </a:p>
        </p:txBody>
      </p:sp>
      <p:sp>
        <p:nvSpPr>
          <p:cNvPr id="36872" name="AutoShape 8"/>
          <p:cNvSpPr>
            <a:spLocks/>
          </p:cNvSpPr>
          <p:nvPr/>
        </p:nvSpPr>
        <p:spPr bwMode="auto">
          <a:xfrm rot="16200000" flipV="1">
            <a:off x="5895182" y="4976019"/>
            <a:ext cx="184150" cy="1747837"/>
          </a:xfrm>
          <a:prstGeom prst="leftBrace">
            <a:avLst>
              <a:gd name="adj1" fmla="val 79095"/>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36873" name="Text Box 9"/>
          <p:cNvSpPr txBox="1">
            <a:spLocks noChangeArrowheads="1"/>
          </p:cNvSpPr>
          <p:nvPr/>
        </p:nvSpPr>
        <p:spPr bwMode="auto">
          <a:xfrm>
            <a:off x="4471988" y="5899150"/>
            <a:ext cx="4038600" cy="915988"/>
          </a:xfrm>
          <a:prstGeom prst="rect">
            <a:avLst/>
          </a:prstGeom>
          <a:noFill/>
          <a:ln w="9525">
            <a:noFill/>
            <a:miter lim="800000"/>
            <a:headEnd/>
            <a:tailEnd/>
          </a:ln>
        </p:spPr>
        <p:txBody>
          <a:bodyPr>
            <a:prstTxWarp prst="textNoShape">
              <a:avLst/>
            </a:prstTxWarp>
            <a:spAutoFit/>
          </a:bodyPr>
          <a:lstStyle/>
          <a:p>
            <a:r>
              <a:rPr lang="en-US">
                <a:ea typeface="Arial" charset="0"/>
                <a:cs typeface="Arial" charset="0"/>
              </a:rPr>
              <a:t>Interference Terms:</a:t>
            </a:r>
          </a:p>
          <a:p>
            <a:r>
              <a:rPr lang="en-US">
                <a:ea typeface="Arial" charset="0"/>
                <a:cs typeface="Arial" charset="0"/>
              </a:rPr>
              <a:t>   negative → destructive interference</a:t>
            </a:r>
          </a:p>
          <a:p>
            <a:r>
              <a:rPr lang="en-US">
                <a:ea typeface="Arial" charset="0"/>
                <a:cs typeface="Arial" charset="0"/>
              </a:rPr>
              <a:t>   positive → constructive interference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8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8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P spid="36872" grpId="0" animBg="1"/>
      <p:bldP spid="36873"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Review of Time Dependence</a:t>
            </a:r>
          </a:p>
        </p:txBody>
      </p:sp>
      <p:sp>
        <p:nvSpPr>
          <p:cNvPr id="37891" name="Rectangle 3"/>
          <p:cNvSpPr>
            <a:spLocks noGrp="1" noChangeArrowheads="1"/>
          </p:cNvSpPr>
          <p:nvPr>
            <p:ph type="body" idx="1"/>
          </p:nvPr>
        </p:nvSpPr>
        <p:spPr>
          <a:xfrm>
            <a:off x="457200" y="1447800"/>
            <a:ext cx="8229600" cy="5053013"/>
          </a:xfrm>
        </p:spPr>
        <p:txBody>
          <a:bodyPr/>
          <a:lstStyle/>
          <a:p>
            <a:pPr marL="0" indent="0" eaLnBrk="1" hangingPunct="1">
              <a:lnSpc>
                <a:spcPct val="80000"/>
              </a:lnSpc>
              <a:buFontTx/>
              <a:buNone/>
            </a:pPr>
            <a:r>
              <a:rPr lang="en-US" sz="2400" dirty="0"/>
              <a:t>An electron is in the state</a:t>
            </a:r>
          </a:p>
          <a:p>
            <a:pPr marL="0" indent="0" eaLnBrk="1" hangingPunct="1">
              <a:lnSpc>
                <a:spcPct val="80000"/>
              </a:lnSpc>
              <a:buFontTx/>
              <a:buNone/>
            </a:pPr>
            <a:r>
              <a:rPr lang="en-US" sz="2400" dirty="0"/>
              <a:t>where</a:t>
            </a:r>
            <a:r>
              <a:rPr lang="en-US" sz="2400" dirty="0">
                <a:latin typeface="Times New Roman" charset="0"/>
              </a:rPr>
              <a:t> </a:t>
            </a:r>
            <a:r>
              <a:rPr lang="el-GR" sz="2400" dirty="0">
                <a:latin typeface="Times New Roman" charset="0"/>
                <a:ea typeface="Times New Roman" charset="0"/>
                <a:cs typeface="Times New Roman" charset="0"/>
              </a:rPr>
              <a:t>Ψ</a:t>
            </a:r>
            <a:r>
              <a:rPr lang="en-US" sz="2400" baseline="-25000" dirty="0">
                <a:latin typeface="Times New Roman" charset="0"/>
              </a:rPr>
              <a:t>1</a:t>
            </a:r>
            <a:r>
              <a:rPr lang="en-US" sz="2400" dirty="0">
                <a:latin typeface="Times New Roman" charset="0"/>
              </a:rPr>
              <a:t>(x,t) </a:t>
            </a:r>
            <a:r>
              <a:rPr lang="en-US" sz="2400" dirty="0"/>
              <a:t>is the wave function for the ground state of the infinite square well.</a:t>
            </a:r>
          </a:p>
          <a:p>
            <a:pPr marL="0" indent="0" eaLnBrk="1" hangingPunct="1">
              <a:lnSpc>
                <a:spcPct val="80000"/>
              </a:lnSpc>
              <a:buFontTx/>
              <a:buNone/>
            </a:pPr>
            <a:r>
              <a:rPr lang="en-US" sz="2400" dirty="0"/>
              <a:t>Does the probability density of the electron change in time?</a:t>
            </a:r>
          </a:p>
          <a:p>
            <a:pPr marL="0" indent="0" eaLnBrk="1" hangingPunct="1">
              <a:lnSpc>
                <a:spcPct val="80000"/>
              </a:lnSpc>
              <a:buFontTx/>
              <a:buNone/>
            </a:pPr>
            <a:r>
              <a:rPr lang="en-US" sz="2400" dirty="0"/>
              <a:t>	a. Yes    </a:t>
            </a:r>
            <a:r>
              <a:rPr lang="en-US" sz="2400" dirty="0" err="1"/>
              <a:t>b</a:t>
            </a:r>
            <a:r>
              <a:rPr lang="en-US" sz="2400" dirty="0"/>
              <a:t>. No   </a:t>
            </a:r>
            <a:r>
              <a:rPr lang="en-US" sz="2400" dirty="0" err="1"/>
              <a:t>c</a:t>
            </a:r>
            <a:r>
              <a:rPr lang="en-US" sz="2400" dirty="0"/>
              <a:t>. Only the phase changes</a:t>
            </a:r>
          </a:p>
          <a:p>
            <a:pPr marL="0" indent="0" eaLnBrk="1" hangingPunct="1">
              <a:lnSpc>
                <a:spcPct val="80000"/>
              </a:lnSpc>
              <a:buFontTx/>
              <a:buNone/>
            </a:pPr>
            <a:r>
              <a:rPr lang="en-US" sz="2400" dirty="0"/>
              <a:t>	</a:t>
            </a:r>
            <a:r>
              <a:rPr lang="en-US" sz="2400" dirty="0" err="1"/>
              <a:t>d</a:t>
            </a:r>
            <a:r>
              <a:rPr lang="en-US" sz="2400" dirty="0"/>
              <a:t>. Not enough information</a:t>
            </a:r>
          </a:p>
          <a:p>
            <a:pPr marL="0" indent="0" eaLnBrk="1" hangingPunct="1">
              <a:lnSpc>
                <a:spcPct val="80000"/>
              </a:lnSpc>
              <a:buFontTx/>
              <a:buNone/>
            </a:pPr>
            <a:endParaRPr lang="en-US" sz="2400" dirty="0"/>
          </a:p>
          <a:p>
            <a:pPr marL="0" indent="0" eaLnBrk="1" hangingPunct="1">
              <a:lnSpc>
                <a:spcPct val="80000"/>
              </a:lnSpc>
              <a:buFontTx/>
              <a:buNone/>
            </a:pPr>
            <a:r>
              <a:rPr lang="en-US" sz="2400" dirty="0"/>
              <a:t>Remember: You can always write an energy </a:t>
            </a:r>
            <a:r>
              <a:rPr lang="en-US" sz="2400" dirty="0" err="1"/>
              <a:t>eigenstates</a:t>
            </a:r>
            <a:r>
              <a:rPr lang="en-US" sz="2400" dirty="0"/>
              <a:t> as </a:t>
            </a:r>
            <a:r>
              <a:rPr lang="en-US" sz="2400" dirty="0" smtClean="0"/>
              <a:t>	</a:t>
            </a:r>
            <a:r>
              <a:rPr lang="en-US" sz="2400" dirty="0" err="1" smtClean="0"/>
              <a:t>Ψ</a:t>
            </a:r>
            <a:r>
              <a:rPr lang="en-US" sz="2400" dirty="0" err="1" smtClean="0">
                <a:sym typeface="Symbol" charset="2"/>
              </a:rPr>
              <a:t>(</a:t>
            </a:r>
            <a:r>
              <a:rPr lang="en-US" sz="2400" dirty="0" err="1">
                <a:sym typeface="Symbol" charset="2"/>
              </a:rPr>
              <a:t>x,t</a:t>
            </a:r>
            <a:r>
              <a:rPr lang="en-US" sz="2400" dirty="0">
                <a:sym typeface="Symbol" charset="2"/>
              </a:rPr>
              <a:t>) =</a:t>
            </a:r>
            <a:r>
              <a:rPr lang="en-US" sz="2400" dirty="0" smtClean="0">
                <a:sym typeface="Symbol" charset="2"/>
              </a:rPr>
              <a:t> </a:t>
            </a:r>
            <a:r>
              <a:rPr lang="en-US" sz="2400" dirty="0" err="1" smtClean="0">
                <a:sym typeface="Symbol" charset="2"/>
              </a:rPr>
              <a:t>ψ(</a:t>
            </a:r>
            <a:r>
              <a:rPr lang="en-US" sz="2400" dirty="0" err="1">
                <a:sym typeface="Symbol" charset="2"/>
              </a:rPr>
              <a:t>x)</a:t>
            </a:r>
            <a:r>
              <a:rPr lang="en-US" sz="2400" dirty="0" err="1"/>
              <a:t>e</a:t>
            </a:r>
            <a:r>
              <a:rPr lang="en-US" sz="2400" baseline="30000" dirty="0"/>
              <a:t>–</a:t>
            </a:r>
            <a:r>
              <a:rPr lang="en-US" sz="2400" baseline="30000" dirty="0" err="1"/>
              <a:t>iEt/</a:t>
            </a:r>
            <a:r>
              <a:rPr lang="en-US" sz="2400" baseline="30000" dirty="0" err="1">
                <a:sym typeface="MT Extra" charset="0"/>
              </a:rPr>
              <a:t></a:t>
            </a:r>
            <a:r>
              <a:rPr lang="en-US" sz="2400" dirty="0"/>
              <a:t>.  </a:t>
            </a:r>
          </a:p>
          <a:p>
            <a:pPr marL="0" indent="0" eaLnBrk="1" hangingPunct="1">
              <a:lnSpc>
                <a:spcPct val="80000"/>
              </a:lnSpc>
              <a:buFontTx/>
              <a:buNone/>
            </a:pPr>
            <a:r>
              <a:rPr lang="en-US" sz="2400" dirty="0"/>
              <a:t>Probability density = </a:t>
            </a:r>
            <a:r>
              <a:rPr lang="en-US" sz="2400" dirty="0" smtClean="0"/>
              <a:t>|Ψ</a:t>
            </a:r>
            <a:r>
              <a:rPr lang="en-US" sz="2400" dirty="0" smtClean="0">
                <a:sym typeface="Symbol" charset="2"/>
              </a:rPr>
              <a:t>(</a:t>
            </a:r>
            <a:r>
              <a:rPr lang="en-US" sz="2400" dirty="0">
                <a:sym typeface="Symbol" charset="2"/>
              </a:rPr>
              <a:t>x,t)</a:t>
            </a:r>
            <a:r>
              <a:rPr lang="en-US" sz="2400" dirty="0"/>
              <a:t>|</a:t>
            </a:r>
            <a:r>
              <a:rPr lang="en-US" sz="2400" baseline="30000" dirty="0"/>
              <a:t>2</a:t>
            </a:r>
            <a:r>
              <a:rPr lang="en-US" sz="2400" dirty="0"/>
              <a:t> =</a:t>
            </a:r>
            <a:r>
              <a:rPr lang="en-US" sz="2400" dirty="0" smtClean="0"/>
              <a:t> </a:t>
            </a:r>
            <a:r>
              <a:rPr lang="en-US" sz="2400" dirty="0" err="1" smtClean="0"/>
              <a:t>Ψ</a:t>
            </a:r>
            <a:r>
              <a:rPr lang="en-US" sz="2400" dirty="0" err="1" smtClean="0">
                <a:sym typeface="Symbol" charset="2"/>
              </a:rPr>
              <a:t>(</a:t>
            </a:r>
            <a:r>
              <a:rPr lang="en-US" sz="2400" dirty="0" err="1">
                <a:sym typeface="Symbol" charset="2"/>
              </a:rPr>
              <a:t>x,t</a:t>
            </a:r>
            <a:r>
              <a:rPr lang="en-US" sz="2400" dirty="0" err="1" smtClean="0">
                <a:sym typeface="Symbol" charset="2"/>
              </a:rPr>
              <a:t>)Ψ</a:t>
            </a:r>
            <a:r>
              <a:rPr lang="en-US" sz="2400" dirty="0" smtClean="0">
                <a:sym typeface="Symbol" charset="2"/>
              </a:rPr>
              <a:t>*</a:t>
            </a:r>
            <a:r>
              <a:rPr lang="en-US" sz="2400" dirty="0">
                <a:sym typeface="Symbol" charset="2"/>
              </a:rPr>
              <a:t>(</a:t>
            </a:r>
            <a:r>
              <a:rPr lang="en-US" sz="2400" dirty="0" err="1">
                <a:sym typeface="Symbol" charset="2"/>
              </a:rPr>
              <a:t>x,t</a:t>
            </a:r>
            <a:r>
              <a:rPr lang="en-US" sz="2400" dirty="0">
                <a:sym typeface="Symbol" charset="2"/>
              </a:rPr>
              <a:t>) </a:t>
            </a:r>
          </a:p>
          <a:p>
            <a:pPr marL="0" indent="0" eaLnBrk="1" hangingPunct="1">
              <a:lnSpc>
                <a:spcPct val="80000"/>
              </a:lnSpc>
              <a:buFontTx/>
              <a:buNone/>
            </a:pPr>
            <a:r>
              <a:rPr lang="en-US" sz="2400" dirty="0">
                <a:sym typeface="Symbol" charset="2"/>
              </a:rPr>
              <a:t>	=</a:t>
            </a:r>
            <a:r>
              <a:rPr lang="en-US" sz="2400" dirty="0" smtClean="0">
                <a:sym typeface="Symbol" charset="2"/>
              </a:rPr>
              <a:t> </a:t>
            </a:r>
            <a:r>
              <a:rPr lang="en-US" sz="2400" dirty="0" err="1" smtClean="0">
                <a:sym typeface="Symbol" charset="2"/>
              </a:rPr>
              <a:t>ψ(</a:t>
            </a:r>
            <a:r>
              <a:rPr lang="en-US" sz="2400" dirty="0" err="1">
                <a:sym typeface="Symbol" charset="2"/>
              </a:rPr>
              <a:t>x)</a:t>
            </a:r>
            <a:r>
              <a:rPr lang="en-US" sz="2400" dirty="0" err="1"/>
              <a:t>e</a:t>
            </a:r>
            <a:r>
              <a:rPr lang="en-US" sz="2400" baseline="30000" dirty="0"/>
              <a:t>–</a:t>
            </a:r>
            <a:r>
              <a:rPr lang="en-US" sz="2400" baseline="30000" dirty="0" err="1"/>
              <a:t>iEt/</a:t>
            </a:r>
            <a:r>
              <a:rPr lang="en-US" sz="2400" baseline="30000" dirty="0" err="1" smtClean="0">
                <a:sym typeface="MT Extra" charset="0"/>
              </a:rPr>
              <a:t>ψ</a:t>
            </a:r>
            <a:r>
              <a:rPr lang="en-US" sz="2400" dirty="0" smtClean="0">
                <a:sym typeface="Symbol" charset="2"/>
              </a:rPr>
              <a:t>*</a:t>
            </a:r>
            <a:r>
              <a:rPr lang="en-US" sz="2400" dirty="0">
                <a:sym typeface="Symbol" charset="2"/>
              </a:rPr>
              <a:t>(</a:t>
            </a:r>
            <a:r>
              <a:rPr lang="en-US" sz="2400" dirty="0" err="1">
                <a:sym typeface="Symbol" charset="2"/>
              </a:rPr>
              <a:t>x)</a:t>
            </a:r>
            <a:r>
              <a:rPr lang="en-US" sz="2400" dirty="0" err="1"/>
              <a:t>e</a:t>
            </a:r>
            <a:r>
              <a:rPr lang="en-US" sz="2400" baseline="30000" dirty="0" err="1"/>
              <a:t>+iEt/</a:t>
            </a:r>
            <a:r>
              <a:rPr lang="en-US" sz="2400" baseline="30000" dirty="0" err="1">
                <a:sym typeface="MT Extra" charset="0"/>
              </a:rPr>
              <a:t></a:t>
            </a:r>
            <a:r>
              <a:rPr lang="en-US" sz="2400" dirty="0">
                <a:sym typeface="MT Extra" charset="0"/>
              </a:rPr>
              <a:t> =</a:t>
            </a:r>
            <a:r>
              <a:rPr lang="en-US" sz="2400" dirty="0" smtClean="0">
                <a:sym typeface="MT Extra" charset="0"/>
              </a:rPr>
              <a:t> </a:t>
            </a:r>
            <a:r>
              <a:rPr lang="en-US" sz="2400" dirty="0" err="1" smtClean="0">
                <a:sym typeface="MT Extra" charset="0"/>
              </a:rPr>
              <a:t>ψ</a:t>
            </a:r>
            <a:r>
              <a:rPr lang="en-US" sz="2400" dirty="0" err="1" smtClean="0">
                <a:sym typeface="Symbol" charset="2"/>
              </a:rPr>
              <a:t>(</a:t>
            </a:r>
            <a:r>
              <a:rPr lang="en-US" sz="2400" dirty="0" err="1">
                <a:sym typeface="Symbol" charset="2"/>
              </a:rPr>
              <a:t>x</a:t>
            </a:r>
            <a:r>
              <a:rPr lang="en-US" sz="2400" dirty="0" err="1" smtClean="0">
                <a:sym typeface="Symbol" charset="2"/>
              </a:rPr>
              <a:t>)ψ</a:t>
            </a:r>
            <a:r>
              <a:rPr lang="en-US" sz="2400" dirty="0" smtClean="0">
                <a:sym typeface="Symbol" charset="2"/>
              </a:rPr>
              <a:t>*</a:t>
            </a:r>
            <a:r>
              <a:rPr lang="en-US" sz="2400" dirty="0">
                <a:sym typeface="Symbol" charset="2"/>
              </a:rPr>
              <a:t>(x) </a:t>
            </a:r>
            <a:r>
              <a:rPr lang="en-US" sz="2400" dirty="0">
                <a:sym typeface="MT Extra" charset="0"/>
              </a:rPr>
              <a:t>= </a:t>
            </a:r>
            <a:r>
              <a:rPr lang="en-US" sz="2400" dirty="0" smtClean="0">
                <a:sym typeface="MT Extra" charset="0"/>
              </a:rPr>
              <a:t>|ψ</a:t>
            </a:r>
            <a:r>
              <a:rPr lang="en-US" sz="2400" dirty="0" smtClean="0">
                <a:sym typeface="Symbol" charset="2"/>
              </a:rPr>
              <a:t>(</a:t>
            </a:r>
            <a:r>
              <a:rPr lang="en-US" sz="2400" dirty="0">
                <a:sym typeface="Symbol" charset="2"/>
              </a:rPr>
              <a:t>x)|</a:t>
            </a:r>
            <a:r>
              <a:rPr lang="en-US" sz="2400" baseline="30000" dirty="0">
                <a:sym typeface="Symbol" charset="2"/>
              </a:rPr>
              <a:t>2</a:t>
            </a:r>
          </a:p>
          <a:p>
            <a:pPr marL="0" indent="0" eaLnBrk="1" hangingPunct="1">
              <a:lnSpc>
                <a:spcPct val="80000"/>
              </a:lnSpc>
              <a:buFontTx/>
              <a:buNone/>
            </a:pPr>
            <a:r>
              <a:rPr lang="en-US" sz="2400" dirty="0" smtClean="0">
                <a:sym typeface="Symbol" charset="2"/>
              </a:rPr>
              <a:t>	</a:t>
            </a:r>
            <a:r>
              <a:rPr lang="en-US" sz="2400" dirty="0" err="1" smtClean="0">
                <a:sym typeface="Symbol" charset="2"/>
              </a:rPr>
              <a:t>Ψ</a:t>
            </a:r>
            <a:r>
              <a:rPr lang="en-US" sz="2400" dirty="0" smtClean="0">
                <a:sym typeface="Symbol" charset="2"/>
              </a:rPr>
              <a:t> </a:t>
            </a:r>
            <a:r>
              <a:rPr lang="en-US" sz="2400" dirty="0">
                <a:sym typeface="Symbol" charset="2"/>
              </a:rPr>
              <a:t>wave function has time dependence in phase.</a:t>
            </a:r>
          </a:p>
          <a:p>
            <a:pPr marL="0" indent="0" eaLnBrk="1" hangingPunct="1">
              <a:lnSpc>
                <a:spcPct val="80000"/>
              </a:lnSpc>
              <a:buFontTx/>
              <a:buNone/>
            </a:pPr>
            <a:r>
              <a:rPr lang="en-US" sz="2400" dirty="0" smtClean="0">
                <a:sym typeface="Symbol" charset="2"/>
              </a:rPr>
              <a:t>	</a:t>
            </a:r>
            <a:r>
              <a:rPr lang="en-US" sz="2400" dirty="0" err="1" smtClean="0">
                <a:latin typeface="Wingdings"/>
                <a:ea typeface="Wingdings"/>
                <a:cs typeface="Wingdings"/>
                <a:sym typeface="Symbol" charset="2"/>
              </a:rPr>
              <a:t></a:t>
            </a:r>
            <a:r>
              <a:rPr lang="en-US" sz="2400" dirty="0" err="1" smtClean="0">
                <a:sym typeface="Symbol" charset="2"/>
              </a:rPr>
              <a:t>probability</a:t>
            </a:r>
            <a:r>
              <a:rPr lang="en-US" sz="2400" dirty="0" smtClean="0">
                <a:sym typeface="Symbol" charset="2"/>
              </a:rPr>
              <a:t> </a:t>
            </a:r>
            <a:r>
              <a:rPr lang="en-US" sz="2400" dirty="0">
                <a:sym typeface="Symbol" charset="2"/>
              </a:rPr>
              <a:t>density has no time dependence.</a:t>
            </a:r>
          </a:p>
        </p:txBody>
      </p:sp>
      <p:graphicFrame>
        <p:nvGraphicFramePr>
          <p:cNvPr id="46082" name="Object 2"/>
          <p:cNvGraphicFramePr>
            <a:graphicFrameLocks noChangeAspect="1"/>
          </p:cNvGraphicFramePr>
          <p:nvPr/>
        </p:nvGraphicFramePr>
        <p:xfrm>
          <a:off x="4213225" y="1428750"/>
          <a:ext cx="2401888" cy="485775"/>
        </p:xfrm>
        <a:graphic>
          <a:graphicData uri="http://schemas.openxmlformats.org/presentationml/2006/ole">
            <p:oleObj spid="_x0000_s113666" name="Equation" r:id="rId4" imgW="1066734" imgH="216203" progId="Equation.DSMT4">
              <p:embed/>
            </p:oleObj>
          </a:graphicData>
        </a:graphic>
      </p:graphicFrame>
      <p:sp>
        <p:nvSpPr>
          <p:cNvPr id="37893" name="Text Box 5"/>
          <p:cNvSpPr txBox="1">
            <a:spLocks noChangeArrowheads="1"/>
          </p:cNvSpPr>
          <p:nvPr/>
        </p:nvSpPr>
        <p:spPr bwMode="auto">
          <a:xfrm>
            <a:off x="38100" y="6130925"/>
            <a:ext cx="6451600" cy="800100"/>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FF3300"/>
                </a:solidFill>
                <a:latin typeface="Comic Sans MS" charset="0"/>
              </a:rPr>
              <a:t>Time dependence of wave function is not observable.  Only probability density is observable.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274638"/>
            <a:ext cx="9144000" cy="1143000"/>
          </a:xfrm>
        </p:spPr>
        <p:txBody>
          <a:bodyPr/>
          <a:lstStyle/>
          <a:p>
            <a:pPr eaLnBrk="1" hangingPunct="1"/>
            <a:r>
              <a:rPr lang="en-US" sz="3600"/>
              <a:t>Time Dependence of Superposition States</a:t>
            </a:r>
          </a:p>
        </p:txBody>
      </p:sp>
      <p:sp>
        <p:nvSpPr>
          <p:cNvPr id="48132" name="Rectangle 3"/>
          <p:cNvSpPr>
            <a:spLocks noGrp="1" noChangeArrowheads="1"/>
          </p:cNvSpPr>
          <p:nvPr>
            <p:ph type="body" idx="1"/>
          </p:nvPr>
        </p:nvSpPr>
        <p:spPr>
          <a:xfrm>
            <a:off x="457200" y="1447800"/>
            <a:ext cx="8364538" cy="5410200"/>
          </a:xfrm>
        </p:spPr>
        <p:txBody>
          <a:bodyPr/>
          <a:lstStyle/>
          <a:p>
            <a:pPr marL="0" indent="0" eaLnBrk="1" hangingPunct="1">
              <a:buFontTx/>
              <a:buNone/>
            </a:pPr>
            <a:r>
              <a:rPr lang="en-US" dirty="0"/>
              <a:t>An electron is in the state</a:t>
            </a:r>
          </a:p>
          <a:p>
            <a:pPr marL="0" indent="0" eaLnBrk="1" hangingPunct="1">
              <a:buFontTx/>
              <a:buNone/>
            </a:pPr>
            <a:r>
              <a:rPr lang="en-US" dirty="0"/>
              <a:t>                                                        </a:t>
            </a:r>
            <a:r>
              <a:rPr lang="en-US" dirty="0" smtClean="0"/>
              <a:t> </a:t>
            </a:r>
          </a:p>
          <a:p>
            <a:pPr marL="0" indent="0" eaLnBrk="1" hangingPunct="1">
              <a:buFontTx/>
              <a:buNone/>
            </a:pPr>
            <a:r>
              <a:rPr lang="en-US" dirty="0" smtClean="0"/>
              <a:t>where</a:t>
            </a:r>
            <a:r>
              <a:rPr lang="en-US" dirty="0" smtClean="0">
                <a:latin typeface="Times New Roman" charset="0"/>
              </a:rPr>
              <a:t> </a:t>
            </a:r>
            <a:r>
              <a:rPr lang="el-GR" dirty="0">
                <a:latin typeface="Times New Roman" charset="0"/>
                <a:ea typeface="Times New Roman" charset="0"/>
                <a:cs typeface="Times New Roman" charset="0"/>
              </a:rPr>
              <a:t>Ψ</a:t>
            </a:r>
            <a:r>
              <a:rPr lang="en-US" baseline="-25000" dirty="0">
                <a:latin typeface="Times New Roman" charset="0"/>
              </a:rPr>
              <a:t>1</a:t>
            </a:r>
            <a:r>
              <a:rPr lang="en-US" dirty="0">
                <a:latin typeface="Times New Roman" charset="0"/>
              </a:rPr>
              <a:t>(x,t) =</a:t>
            </a:r>
            <a:r>
              <a:rPr lang="en-US" dirty="0" smtClean="0">
                <a:latin typeface="Times New Roman" charset="0"/>
              </a:rPr>
              <a:t> ψ</a:t>
            </a:r>
            <a:r>
              <a:rPr lang="en-US" baseline="-25000" dirty="0" smtClean="0">
                <a:sym typeface="Symbol" charset="2"/>
              </a:rPr>
              <a:t>1</a:t>
            </a:r>
            <a:r>
              <a:rPr lang="en-US" dirty="0">
                <a:sym typeface="Symbol" charset="2"/>
              </a:rPr>
              <a:t>(x)</a:t>
            </a:r>
            <a:r>
              <a:rPr lang="en-US" dirty="0"/>
              <a:t>e</a:t>
            </a:r>
            <a:r>
              <a:rPr lang="en-US" baseline="30000" dirty="0"/>
              <a:t>–iE</a:t>
            </a:r>
            <a:r>
              <a:rPr lang="en-US" sz="2400" baseline="30000" dirty="0"/>
              <a:t>1</a:t>
            </a:r>
            <a:r>
              <a:rPr lang="en-US" baseline="30000" dirty="0"/>
              <a:t>t/</a:t>
            </a:r>
            <a:r>
              <a:rPr lang="en-US" baseline="30000" dirty="0">
                <a:sym typeface="MT Extra" charset="0"/>
              </a:rPr>
              <a:t></a:t>
            </a:r>
            <a:r>
              <a:rPr lang="en-US" dirty="0" smtClean="0">
                <a:latin typeface="Times New Roman" charset="0"/>
              </a:rPr>
              <a:t> </a:t>
            </a:r>
          </a:p>
          <a:p>
            <a:pPr marL="0" indent="0" eaLnBrk="1" hangingPunct="1">
              <a:buFontTx/>
              <a:buNone/>
            </a:pPr>
            <a:r>
              <a:rPr lang="en-US" dirty="0" smtClean="0"/>
              <a:t>and</a:t>
            </a:r>
            <a:r>
              <a:rPr lang="en-US" dirty="0" smtClean="0">
                <a:latin typeface="Times New Roman" charset="0"/>
              </a:rPr>
              <a:t> </a:t>
            </a:r>
            <a:r>
              <a:rPr lang="el-GR" dirty="0">
                <a:latin typeface="Times New Roman" charset="0"/>
                <a:ea typeface="Times New Roman" charset="0"/>
                <a:cs typeface="Times New Roman" charset="0"/>
              </a:rPr>
              <a:t>Ψ</a:t>
            </a:r>
            <a:r>
              <a:rPr lang="en-US" baseline="-25000" dirty="0">
                <a:latin typeface="Times New Roman" charset="0"/>
              </a:rPr>
              <a:t>2</a:t>
            </a:r>
            <a:r>
              <a:rPr lang="en-US" dirty="0">
                <a:latin typeface="Times New Roman" charset="0"/>
              </a:rPr>
              <a:t>(x,t) =</a:t>
            </a:r>
            <a:r>
              <a:rPr lang="en-US" dirty="0" smtClean="0">
                <a:latin typeface="Times New Roman" charset="0"/>
              </a:rPr>
              <a:t> ψ</a:t>
            </a:r>
            <a:r>
              <a:rPr lang="en-US" baseline="-25000" dirty="0" smtClean="0">
                <a:sym typeface="Symbol" charset="2"/>
              </a:rPr>
              <a:t>2</a:t>
            </a:r>
            <a:r>
              <a:rPr lang="en-US" dirty="0">
                <a:sym typeface="Symbol" charset="2"/>
              </a:rPr>
              <a:t>(x)</a:t>
            </a:r>
            <a:r>
              <a:rPr lang="en-US" dirty="0"/>
              <a:t>e</a:t>
            </a:r>
            <a:r>
              <a:rPr lang="en-US" baseline="30000" dirty="0"/>
              <a:t>–iE</a:t>
            </a:r>
            <a:r>
              <a:rPr lang="en-US" sz="2400" baseline="30000" dirty="0"/>
              <a:t>2</a:t>
            </a:r>
            <a:r>
              <a:rPr lang="en-US" baseline="30000" dirty="0"/>
              <a:t>t/</a:t>
            </a:r>
            <a:r>
              <a:rPr lang="en-US" baseline="30000" dirty="0">
                <a:sym typeface="MT Extra" charset="0"/>
              </a:rPr>
              <a:t></a:t>
            </a:r>
            <a:r>
              <a:rPr lang="en-US" dirty="0">
                <a:latin typeface="Times New Roman" charset="0"/>
              </a:rPr>
              <a:t> </a:t>
            </a:r>
            <a:r>
              <a:rPr lang="en-US" dirty="0"/>
              <a:t>are the ground state and first excited state of the infinite square well.  Does the probability density of the electron change in time?</a:t>
            </a:r>
          </a:p>
          <a:p>
            <a:pPr marL="0" indent="0" eaLnBrk="1" hangingPunct="1">
              <a:buFontTx/>
              <a:buNone/>
            </a:pPr>
            <a:r>
              <a:rPr lang="en-US" dirty="0"/>
              <a:t>		a. Yes    </a:t>
            </a:r>
            <a:r>
              <a:rPr lang="en-US" dirty="0" err="1"/>
              <a:t>b</a:t>
            </a:r>
            <a:r>
              <a:rPr lang="en-US" dirty="0"/>
              <a:t>. No    </a:t>
            </a:r>
          </a:p>
          <a:p>
            <a:pPr marL="0" indent="0" eaLnBrk="1" hangingPunct="1">
              <a:buFontTx/>
              <a:buNone/>
            </a:pPr>
            <a:r>
              <a:rPr lang="en-US" dirty="0"/>
              <a:t>		</a:t>
            </a:r>
            <a:r>
              <a:rPr lang="en-US" dirty="0" err="1"/>
              <a:t>c</a:t>
            </a:r>
            <a:r>
              <a:rPr lang="en-US" dirty="0"/>
              <a:t>. Only the phase changes</a:t>
            </a:r>
          </a:p>
          <a:p>
            <a:pPr marL="0" indent="0" eaLnBrk="1" hangingPunct="1">
              <a:buFontTx/>
              <a:buNone/>
            </a:pPr>
            <a:r>
              <a:rPr lang="en-US" dirty="0"/>
              <a:t>		</a:t>
            </a:r>
            <a:r>
              <a:rPr lang="en-US" dirty="0" err="1"/>
              <a:t>d</a:t>
            </a:r>
            <a:r>
              <a:rPr lang="en-US" dirty="0"/>
              <a:t>. Not enough information</a:t>
            </a:r>
          </a:p>
        </p:txBody>
      </p:sp>
      <p:graphicFrame>
        <p:nvGraphicFramePr>
          <p:cNvPr id="48130" name="Object 2"/>
          <p:cNvGraphicFramePr>
            <a:graphicFrameLocks noChangeAspect="1"/>
          </p:cNvGraphicFramePr>
          <p:nvPr/>
        </p:nvGraphicFramePr>
        <p:xfrm>
          <a:off x="1616075" y="1987550"/>
          <a:ext cx="4862513" cy="684213"/>
        </p:xfrm>
        <a:graphic>
          <a:graphicData uri="http://schemas.openxmlformats.org/presentationml/2006/ole">
            <p:oleObj spid="_x0000_s115714" name="Equation" r:id="rId4" imgW="1994297" imgH="279797"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457200" y="427038"/>
            <a:ext cx="8229600" cy="4525962"/>
          </a:xfrm>
        </p:spPr>
        <p:txBody>
          <a:bodyPr/>
          <a:lstStyle/>
          <a:p>
            <a:pPr eaLnBrk="1" hangingPunct="1">
              <a:buFontTx/>
              <a:buNone/>
            </a:pPr>
            <a:r>
              <a:rPr lang="en-US"/>
              <a:t>Answer: a: probability doesn’t change in time for energy eigenstates, but does for </a:t>
            </a:r>
            <a:r>
              <a:rPr lang="en-US" i="1"/>
              <a:t>superpositions</a:t>
            </a:r>
            <a:r>
              <a:rPr lang="en-US"/>
              <a:t> of eigenstates!</a:t>
            </a:r>
          </a:p>
          <a:p>
            <a:pPr eaLnBrk="1" hangingPunct="1">
              <a:buFontTx/>
              <a:buNone/>
            </a:pPr>
            <a:endParaRPr lang="en-US"/>
          </a:p>
          <a:p>
            <a:pPr eaLnBrk="1" hangingPunct="1">
              <a:buFontTx/>
              <a:buNone/>
            </a:pPr>
            <a:r>
              <a:rPr lang="en-US"/>
              <a:t>Probability density:</a:t>
            </a:r>
          </a:p>
        </p:txBody>
      </p:sp>
      <p:graphicFrame>
        <p:nvGraphicFramePr>
          <p:cNvPr id="40963" name="Object 2"/>
          <p:cNvGraphicFramePr>
            <a:graphicFrameLocks noChangeAspect="1"/>
          </p:cNvGraphicFramePr>
          <p:nvPr/>
        </p:nvGraphicFramePr>
        <p:xfrm>
          <a:off x="125413" y="1935163"/>
          <a:ext cx="8891587" cy="655637"/>
        </p:xfrm>
        <a:graphic>
          <a:graphicData uri="http://schemas.openxmlformats.org/presentationml/2006/ole">
            <p:oleObj spid="_x0000_s117762" name="Equation" r:id="rId4" imgW="4038997" imgH="279797" progId="Equation.3">
              <p:embed/>
            </p:oleObj>
          </a:graphicData>
        </a:graphic>
      </p:graphicFrame>
      <p:graphicFrame>
        <p:nvGraphicFramePr>
          <p:cNvPr id="40964" name="Object 3"/>
          <p:cNvGraphicFramePr>
            <a:graphicFrameLocks noChangeAspect="1"/>
          </p:cNvGraphicFramePr>
          <p:nvPr/>
        </p:nvGraphicFramePr>
        <p:xfrm>
          <a:off x="1204913" y="3000375"/>
          <a:ext cx="6723062" cy="809625"/>
        </p:xfrm>
        <a:graphic>
          <a:graphicData uri="http://schemas.openxmlformats.org/presentationml/2006/ole">
            <p:oleObj spid="_x0000_s117763" name="Equation" r:id="rId5" imgW="2756297" imgH="330597" progId="Equation.3">
              <p:embed/>
            </p:oleObj>
          </a:graphicData>
        </a:graphic>
      </p:graphicFrame>
      <p:graphicFrame>
        <p:nvGraphicFramePr>
          <p:cNvPr id="40965" name="Object 4"/>
          <p:cNvGraphicFramePr>
            <a:graphicFrameLocks noChangeAspect="1"/>
          </p:cNvGraphicFramePr>
          <p:nvPr/>
        </p:nvGraphicFramePr>
        <p:xfrm>
          <a:off x="-50800" y="3903663"/>
          <a:ext cx="9247188" cy="668337"/>
        </p:xfrm>
        <a:graphic>
          <a:graphicData uri="http://schemas.openxmlformats.org/presentationml/2006/ole">
            <p:oleObj spid="_x0000_s117764" name="Equation" r:id="rId6" imgW="4572397" imgH="279797" progId="Equation.3">
              <p:embed/>
            </p:oleObj>
          </a:graphicData>
        </a:graphic>
      </p:graphicFrame>
      <p:graphicFrame>
        <p:nvGraphicFramePr>
          <p:cNvPr id="40966" name="Object 5"/>
          <p:cNvGraphicFramePr>
            <a:graphicFrameLocks noChangeAspect="1"/>
          </p:cNvGraphicFramePr>
          <p:nvPr/>
        </p:nvGraphicFramePr>
        <p:xfrm>
          <a:off x="990600" y="4741863"/>
          <a:ext cx="7239000" cy="668337"/>
        </p:xfrm>
        <a:graphic>
          <a:graphicData uri="http://schemas.openxmlformats.org/presentationml/2006/ole">
            <p:oleObj spid="_x0000_s117765" name="Equation" r:id="rId7" imgW="3302397" imgH="279797" progId="Equation.DSMT4">
              <p:embed/>
            </p:oleObj>
          </a:graphicData>
        </a:graphic>
      </p:graphicFrame>
      <p:sp>
        <p:nvSpPr>
          <p:cNvPr id="40967" name="Rectangle 7"/>
          <p:cNvSpPr>
            <a:spLocks noChangeArrowheads="1"/>
          </p:cNvSpPr>
          <p:nvPr/>
        </p:nvSpPr>
        <p:spPr bwMode="auto">
          <a:xfrm>
            <a:off x="4267200" y="4724400"/>
            <a:ext cx="3962400" cy="685800"/>
          </a:xfrm>
          <a:prstGeom prst="rect">
            <a:avLst/>
          </a:prstGeom>
          <a:noFill/>
          <a:ln w="28575">
            <a:solidFill>
              <a:srgbClr val="0000FF"/>
            </a:solidFill>
            <a:miter lim="800000"/>
            <a:headEnd/>
            <a:tailEnd/>
          </a:ln>
        </p:spPr>
        <p:txBody>
          <a:bodyPr wrap="none" anchor="ctr">
            <a:prstTxWarp prst="textNoShape">
              <a:avLst/>
            </a:prstTxWarp>
          </a:bodyPr>
          <a:lstStyle/>
          <a:p>
            <a:endParaRPr lang="en-US"/>
          </a:p>
        </p:txBody>
      </p:sp>
      <p:sp>
        <p:nvSpPr>
          <p:cNvPr id="40968" name="Text Box 8"/>
          <p:cNvSpPr txBox="1">
            <a:spLocks noChangeArrowheads="1"/>
          </p:cNvSpPr>
          <p:nvPr/>
        </p:nvSpPr>
        <p:spPr bwMode="auto">
          <a:xfrm>
            <a:off x="2286000" y="5791200"/>
            <a:ext cx="59436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66FF"/>
                </a:solidFill>
              </a:rPr>
              <a:t>Cross terms oscillate between constructive and destructive interference!</a:t>
            </a:r>
          </a:p>
        </p:txBody>
      </p:sp>
      <p:sp>
        <p:nvSpPr>
          <p:cNvPr id="40969" name="Line 9"/>
          <p:cNvSpPr>
            <a:spLocks noChangeShapeType="1"/>
          </p:cNvSpPr>
          <p:nvPr/>
        </p:nvSpPr>
        <p:spPr bwMode="auto">
          <a:xfrm flipH="1">
            <a:off x="3886200" y="5410200"/>
            <a:ext cx="685800" cy="533400"/>
          </a:xfrm>
          <a:prstGeom prst="line">
            <a:avLst/>
          </a:prstGeom>
          <a:noFill/>
          <a:ln w="28575">
            <a:solidFill>
              <a:srgbClr val="0066FF"/>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p:bldP spid="40969"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a:t>What does it mean for a particle to be in a superposition of states </a:t>
            </a:r>
            <a:r>
              <a:rPr lang="el-GR" sz="3200">
                <a:latin typeface="Times New Roman" charset="0"/>
                <a:ea typeface="Times New Roman" charset="0"/>
                <a:cs typeface="Times New Roman" charset="0"/>
              </a:rPr>
              <a:t>Ψ</a:t>
            </a:r>
            <a:r>
              <a:rPr lang="en-US" sz="3200" baseline="-25000">
                <a:latin typeface="Times New Roman" charset="0"/>
              </a:rPr>
              <a:t>1</a:t>
            </a:r>
            <a:r>
              <a:rPr lang="en-US" sz="3200">
                <a:latin typeface="Times New Roman" charset="0"/>
              </a:rPr>
              <a:t>(x,t) </a:t>
            </a:r>
            <a:r>
              <a:rPr lang="en-US" sz="3200"/>
              <a:t>and</a:t>
            </a:r>
            <a:r>
              <a:rPr lang="en-US" sz="3200">
                <a:latin typeface="Times New Roman" charset="0"/>
              </a:rPr>
              <a:t> </a:t>
            </a:r>
            <a:r>
              <a:rPr lang="el-GR" sz="3200">
                <a:latin typeface="Times New Roman" charset="0"/>
                <a:ea typeface="Times New Roman" charset="0"/>
                <a:cs typeface="Times New Roman" charset="0"/>
              </a:rPr>
              <a:t>Ψ</a:t>
            </a:r>
            <a:r>
              <a:rPr lang="en-US" sz="3200" baseline="-25000">
                <a:latin typeface="Times New Roman" charset="0"/>
              </a:rPr>
              <a:t>2</a:t>
            </a:r>
            <a:r>
              <a:rPr lang="en-US" sz="3200">
                <a:latin typeface="Times New Roman" charset="0"/>
              </a:rPr>
              <a:t>(x,t)</a:t>
            </a:r>
            <a:r>
              <a:rPr lang="en-US" sz="3200"/>
              <a:t>?</a:t>
            </a:r>
          </a:p>
        </p:txBody>
      </p:sp>
      <p:sp>
        <p:nvSpPr>
          <p:cNvPr id="52227" name="Rectangle 3"/>
          <p:cNvSpPr>
            <a:spLocks noGrp="1" noChangeArrowheads="1"/>
          </p:cNvSpPr>
          <p:nvPr>
            <p:ph type="body" idx="1"/>
          </p:nvPr>
        </p:nvSpPr>
        <p:spPr/>
        <p:txBody>
          <a:bodyPr/>
          <a:lstStyle/>
          <a:p>
            <a:pPr marL="609600" indent="-609600" eaLnBrk="1" hangingPunct="1">
              <a:lnSpc>
                <a:spcPct val="90000"/>
              </a:lnSpc>
              <a:buFontTx/>
              <a:buAutoNum type="alphaUcPeriod"/>
            </a:pPr>
            <a:r>
              <a:rPr lang="en-US" sz="2400"/>
              <a:t>There are two particles, one described by </a:t>
            </a:r>
            <a:r>
              <a:rPr lang="el-GR" sz="2400">
                <a:latin typeface="Times New Roman" charset="0"/>
                <a:ea typeface="Times New Roman" charset="0"/>
                <a:cs typeface="Times New Roman" charset="0"/>
              </a:rPr>
              <a:t>Ψ</a:t>
            </a:r>
            <a:r>
              <a:rPr lang="en-US" sz="2400" baseline="-25000">
                <a:latin typeface="Times New Roman" charset="0"/>
              </a:rPr>
              <a:t>1</a:t>
            </a:r>
            <a:r>
              <a:rPr lang="en-US" sz="2400">
                <a:latin typeface="Times New Roman" charset="0"/>
              </a:rPr>
              <a:t>(x,t) </a:t>
            </a:r>
            <a:r>
              <a:rPr lang="en-US" sz="2400"/>
              <a:t>and the other described by</a:t>
            </a:r>
            <a:r>
              <a:rPr lang="en-US" sz="2400">
                <a:latin typeface="Times New Roman" charset="0"/>
              </a:rPr>
              <a:t> </a:t>
            </a:r>
            <a:r>
              <a:rPr lang="el-GR" sz="2400">
                <a:latin typeface="Times New Roman" charset="0"/>
                <a:ea typeface="Times New Roman" charset="0"/>
                <a:cs typeface="Times New Roman" charset="0"/>
              </a:rPr>
              <a:t>Ψ</a:t>
            </a:r>
            <a:r>
              <a:rPr lang="en-US" sz="2400" baseline="-25000">
                <a:latin typeface="Times New Roman" charset="0"/>
              </a:rPr>
              <a:t>2</a:t>
            </a:r>
            <a:r>
              <a:rPr lang="en-US" sz="2400">
                <a:latin typeface="Times New Roman" charset="0"/>
              </a:rPr>
              <a:t>(x,t)</a:t>
            </a:r>
            <a:r>
              <a:rPr lang="en-US" sz="2400"/>
              <a:t>, that travel together in a packet.</a:t>
            </a:r>
          </a:p>
          <a:p>
            <a:pPr marL="609600" indent="-609600" eaLnBrk="1" hangingPunct="1">
              <a:lnSpc>
                <a:spcPct val="90000"/>
              </a:lnSpc>
              <a:buFontTx/>
              <a:buAutoNum type="alphaUcPeriod"/>
            </a:pPr>
            <a:r>
              <a:rPr lang="en-US" sz="2400"/>
              <a:t>The probability of finding the particle at position x at time t is given by the absolute square of the sum of the two wave functions, each multiplied by some factor.</a:t>
            </a:r>
          </a:p>
          <a:p>
            <a:pPr marL="609600" indent="-609600" eaLnBrk="1" hangingPunct="1">
              <a:lnSpc>
                <a:spcPct val="90000"/>
              </a:lnSpc>
              <a:buFontTx/>
              <a:buAutoNum type="alphaUcPeriod"/>
            </a:pPr>
            <a:r>
              <a:rPr lang="en-US" sz="2400"/>
              <a:t>The particle is located at a position somewhere in between the position described by </a:t>
            </a:r>
            <a:r>
              <a:rPr lang="el-GR" sz="2400">
                <a:latin typeface="Times New Roman" charset="0"/>
                <a:ea typeface="Times New Roman" charset="0"/>
                <a:cs typeface="Times New Roman" charset="0"/>
              </a:rPr>
              <a:t>Ψ</a:t>
            </a:r>
            <a:r>
              <a:rPr lang="en-US" sz="2400" baseline="-25000">
                <a:latin typeface="Times New Roman" charset="0"/>
              </a:rPr>
              <a:t>1</a:t>
            </a:r>
            <a:r>
              <a:rPr lang="en-US" sz="2400">
                <a:latin typeface="Times New Roman" charset="0"/>
              </a:rPr>
              <a:t>(x,t) </a:t>
            </a:r>
            <a:r>
              <a:rPr lang="en-US" sz="2400"/>
              <a:t>and the position described by</a:t>
            </a:r>
            <a:r>
              <a:rPr lang="en-US" sz="2400">
                <a:latin typeface="Times New Roman" charset="0"/>
              </a:rPr>
              <a:t> </a:t>
            </a:r>
            <a:r>
              <a:rPr lang="el-GR" sz="2400">
                <a:latin typeface="Times New Roman" charset="0"/>
                <a:ea typeface="Times New Roman" charset="0"/>
                <a:cs typeface="Times New Roman" charset="0"/>
              </a:rPr>
              <a:t>Ψ</a:t>
            </a:r>
            <a:r>
              <a:rPr lang="en-US" sz="2400" baseline="-25000">
                <a:latin typeface="Times New Roman" charset="0"/>
              </a:rPr>
              <a:t>2</a:t>
            </a:r>
            <a:r>
              <a:rPr lang="en-US" sz="2400">
                <a:latin typeface="Times New Roman" charset="0"/>
              </a:rPr>
              <a:t>(x,t)</a:t>
            </a:r>
            <a:r>
              <a:rPr lang="en-US" sz="2400"/>
              <a:t>.</a:t>
            </a:r>
          </a:p>
          <a:p>
            <a:pPr marL="609600" indent="-609600" eaLnBrk="1" hangingPunct="1">
              <a:lnSpc>
                <a:spcPct val="90000"/>
              </a:lnSpc>
              <a:buFontTx/>
              <a:buAutoNum type="alphaUcPeriod"/>
            </a:pPr>
            <a:r>
              <a:rPr lang="en-US" sz="2400"/>
              <a:t>The particle has an energy somewhere in between the energies E</a:t>
            </a:r>
            <a:r>
              <a:rPr lang="en-US" sz="2400" baseline="-25000"/>
              <a:t>1</a:t>
            </a:r>
            <a:r>
              <a:rPr lang="en-US" sz="2400"/>
              <a:t> and E</a:t>
            </a:r>
            <a:r>
              <a:rPr lang="en-US" sz="2400" baseline="-25000"/>
              <a:t>2</a:t>
            </a:r>
            <a:r>
              <a:rPr lang="en-US" sz="2400"/>
              <a:t>.</a:t>
            </a:r>
          </a:p>
          <a:p>
            <a:pPr marL="609600" indent="-609600" eaLnBrk="1" hangingPunct="1">
              <a:lnSpc>
                <a:spcPct val="90000"/>
              </a:lnSpc>
              <a:buFontTx/>
              <a:buAutoNum type="alphaUcPeriod"/>
            </a:pPr>
            <a:r>
              <a:rPr lang="en-US" sz="2400"/>
              <a:t>More than one of the answers above is true.</a:t>
            </a:r>
          </a:p>
        </p:txBody>
      </p:sp>
      <p:sp>
        <p:nvSpPr>
          <p:cNvPr id="44036" name="Rectangle 4"/>
          <p:cNvSpPr>
            <a:spLocks noChangeArrowheads="1"/>
          </p:cNvSpPr>
          <p:nvPr/>
        </p:nvSpPr>
        <p:spPr bwMode="auto">
          <a:xfrm>
            <a:off x="457200" y="2667000"/>
            <a:ext cx="8229600" cy="106680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Measurement</a:t>
            </a:r>
          </a:p>
        </p:txBody>
      </p:sp>
      <p:sp>
        <p:nvSpPr>
          <p:cNvPr id="45059" name="Rectangle 3"/>
          <p:cNvSpPr>
            <a:spLocks noGrp="1" noChangeArrowheads="1"/>
          </p:cNvSpPr>
          <p:nvPr>
            <p:ph type="body" idx="1"/>
          </p:nvPr>
        </p:nvSpPr>
        <p:spPr>
          <a:xfrm>
            <a:off x="457200" y="1450975"/>
            <a:ext cx="8229600" cy="5407025"/>
          </a:xfrm>
        </p:spPr>
        <p:txBody>
          <a:bodyPr/>
          <a:lstStyle/>
          <a:p>
            <a:pPr eaLnBrk="1" hangingPunct="1">
              <a:lnSpc>
                <a:spcPct val="80000"/>
              </a:lnSpc>
            </a:pPr>
            <a:r>
              <a:rPr lang="en-US" sz="2800"/>
              <a:t>Measurement is a discontinuous process, not described by the Schrodinger equation.</a:t>
            </a:r>
          </a:p>
          <a:p>
            <a:pPr lvl="1" eaLnBrk="1" hangingPunct="1">
              <a:lnSpc>
                <a:spcPct val="80000"/>
              </a:lnSpc>
              <a:buFontTx/>
              <a:buNone/>
            </a:pPr>
            <a:r>
              <a:rPr lang="en-US" sz="2400"/>
              <a:t>	(Schrodinger describes everything before and after, but not moment of measurement.)</a:t>
            </a:r>
          </a:p>
          <a:p>
            <a:pPr eaLnBrk="1" hangingPunct="1">
              <a:lnSpc>
                <a:spcPct val="80000"/>
              </a:lnSpc>
            </a:pPr>
            <a:r>
              <a:rPr lang="en-US" sz="2800"/>
              <a:t>If you measure energy of particle, will find it in a state of definite energy (= energy eigenstate).</a:t>
            </a:r>
          </a:p>
          <a:p>
            <a:pPr eaLnBrk="1" hangingPunct="1">
              <a:lnSpc>
                <a:spcPct val="80000"/>
              </a:lnSpc>
            </a:pPr>
            <a:r>
              <a:rPr lang="en-US" sz="2800"/>
              <a:t>If you measure position of particle, will find it in a state of definite position (= position eigenstate).</a:t>
            </a:r>
          </a:p>
          <a:p>
            <a:pPr eaLnBrk="1" hangingPunct="1">
              <a:lnSpc>
                <a:spcPct val="80000"/>
              </a:lnSpc>
            </a:pPr>
            <a:r>
              <a:rPr lang="en-US" sz="2800"/>
              <a:t>If you measure ____ of particle, will find it in a state of definite ____ (= ____ eigenstate).</a:t>
            </a:r>
          </a:p>
          <a:p>
            <a:pPr eaLnBrk="1" hangingPunct="1">
              <a:lnSpc>
                <a:spcPct val="80000"/>
              </a:lnSpc>
            </a:pPr>
            <a:endParaRPr lang="en-US" sz="1800"/>
          </a:p>
          <a:p>
            <a:pPr eaLnBrk="1" hangingPunct="1">
              <a:lnSpc>
                <a:spcPct val="80000"/>
              </a:lnSpc>
            </a:pPr>
            <a:r>
              <a:rPr lang="en-US" sz="2800"/>
              <a:t>Unlike classical physics, measurement in QM doesn’t just find something that was already there – it CHANGES the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4"/>
          <a:srcRect/>
          <a:stretch>
            <a:fillRect/>
          </a:stretch>
        </p:blipFill>
        <p:spPr bwMode="auto">
          <a:xfrm>
            <a:off x="4859338" y="2233613"/>
            <a:ext cx="3284537" cy="2019300"/>
          </a:xfrm>
          <a:prstGeom prst="rect">
            <a:avLst/>
          </a:prstGeom>
          <a:noFill/>
          <a:ln w="9525">
            <a:noFill/>
            <a:miter lim="800000"/>
            <a:headEnd/>
            <a:tailEnd/>
          </a:ln>
        </p:spPr>
      </p:pic>
      <p:grpSp>
        <p:nvGrpSpPr>
          <p:cNvPr id="2" name="Group 3"/>
          <p:cNvGrpSpPr>
            <a:grpSpLocks/>
          </p:cNvGrpSpPr>
          <p:nvPr/>
        </p:nvGrpSpPr>
        <p:grpSpPr bwMode="auto">
          <a:xfrm>
            <a:off x="5838825" y="2538413"/>
            <a:ext cx="655638" cy="2063750"/>
            <a:chOff x="3678" y="1599"/>
            <a:chExt cx="413" cy="1300"/>
          </a:xfrm>
        </p:grpSpPr>
        <p:sp>
          <p:nvSpPr>
            <p:cNvPr id="56331" name="Line 4"/>
            <p:cNvSpPr>
              <a:spLocks noChangeShapeType="1"/>
            </p:cNvSpPr>
            <p:nvPr/>
          </p:nvSpPr>
          <p:spPr bwMode="auto">
            <a:xfrm>
              <a:off x="3781" y="1599"/>
              <a:ext cx="0" cy="1104"/>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2" name="Line 5"/>
            <p:cNvSpPr>
              <a:spLocks noChangeShapeType="1"/>
            </p:cNvSpPr>
            <p:nvPr/>
          </p:nvSpPr>
          <p:spPr bwMode="auto">
            <a:xfrm>
              <a:off x="3925" y="1599"/>
              <a:ext cx="0" cy="1104"/>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3" name="Line 6"/>
            <p:cNvSpPr>
              <a:spLocks noChangeShapeType="1"/>
            </p:cNvSpPr>
            <p:nvPr/>
          </p:nvSpPr>
          <p:spPr bwMode="auto">
            <a:xfrm flipV="1">
              <a:off x="3781" y="2127"/>
              <a:ext cx="144" cy="192"/>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4" name="Line 7"/>
            <p:cNvSpPr>
              <a:spLocks noChangeShapeType="1"/>
            </p:cNvSpPr>
            <p:nvPr/>
          </p:nvSpPr>
          <p:spPr bwMode="auto">
            <a:xfrm flipV="1">
              <a:off x="3781" y="2223"/>
              <a:ext cx="144" cy="192"/>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5" name="Line 8"/>
            <p:cNvSpPr>
              <a:spLocks noChangeShapeType="1"/>
            </p:cNvSpPr>
            <p:nvPr/>
          </p:nvSpPr>
          <p:spPr bwMode="auto">
            <a:xfrm flipV="1">
              <a:off x="3781" y="2319"/>
              <a:ext cx="144" cy="192"/>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6" name="Line 9"/>
            <p:cNvSpPr>
              <a:spLocks noChangeShapeType="1"/>
            </p:cNvSpPr>
            <p:nvPr/>
          </p:nvSpPr>
          <p:spPr bwMode="auto">
            <a:xfrm flipV="1">
              <a:off x="3816" y="2415"/>
              <a:ext cx="109" cy="131"/>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37" name="Text Box 10"/>
            <p:cNvSpPr txBox="1">
              <a:spLocks noChangeArrowheads="1"/>
            </p:cNvSpPr>
            <p:nvPr/>
          </p:nvSpPr>
          <p:spPr bwMode="auto">
            <a:xfrm>
              <a:off x="3678" y="2649"/>
              <a:ext cx="413"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a:t>a b</a:t>
              </a:r>
            </a:p>
          </p:txBody>
        </p:sp>
      </p:grpSp>
      <p:sp>
        <p:nvSpPr>
          <p:cNvPr id="56326" name="Rectangle 11"/>
          <p:cNvSpPr>
            <a:spLocks noChangeArrowheads="1"/>
          </p:cNvSpPr>
          <p:nvPr/>
        </p:nvSpPr>
        <p:spPr bwMode="auto">
          <a:xfrm>
            <a:off x="5757863" y="2184400"/>
            <a:ext cx="1570037" cy="2984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6327" name="Rectangle 12"/>
          <p:cNvSpPr>
            <a:spLocks noGrp="1" noChangeArrowheads="1"/>
          </p:cNvSpPr>
          <p:nvPr>
            <p:ph type="title"/>
          </p:nvPr>
        </p:nvSpPr>
        <p:spPr/>
        <p:txBody>
          <a:bodyPr/>
          <a:lstStyle/>
          <a:p>
            <a:pPr eaLnBrk="1" hangingPunct="1"/>
            <a:r>
              <a:rPr lang="en-US" sz="4000"/>
              <a:t>How to compute the probability of measuring a particular state:</a:t>
            </a:r>
          </a:p>
        </p:txBody>
      </p:sp>
      <p:sp>
        <p:nvSpPr>
          <p:cNvPr id="46093" name="Rectangle 13"/>
          <p:cNvSpPr>
            <a:spLocks noGrp="1" noChangeArrowheads="1"/>
          </p:cNvSpPr>
          <p:nvPr>
            <p:ph type="body" idx="1"/>
          </p:nvPr>
        </p:nvSpPr>
        <p:spPr>
          <a:xfrm>
            <a:off x="457200" y="1600200"/>
            <a:ext cx="8229600" cy="4481513"/>
          </a:xfrm>
        </p:spPr>
        <p:txBody>
          <a:bodyPr/>
          <a:lstStyle/>
          <a:p>
            <a:pPr eaLnBrk="1" hangingPunct="1">
              <a:lnSpc>
                <a:spcPct val="90000"/>
              </a:lnSpc>
              <a:buFontTx/>
              <a:buNone/>
            </a:pPr>
            <a:r>
              <a:rPr lang="en-US" sz="2800"/>
              <a:t>Suppose you have a particle with wave function </a:t>
            </a:r>
            <a:r>
              <a:rPr lang="el-GR" sz="2800">
                <a:latin typeface="Times New Roman" charset="0"/>
                <a:ea typeface="Times New Roman" charset="0"/>
                <a:cs typeface="Times New Roman" charset="0"/>
              </a:rPr>
              <a:t>Ψ</a:t>
            </a:r>
            <a:r>
              <a:rPr lang="en-US" sz="2800">
                <a:latin typeface="Times New Roman" charset="0"/>
              </a:rPr>
              <a:t>(x,t) = </a:t>
            </a:r>
            <a:r>
              <a:rPr lang="en-US" sz="2800">
                <a:latin typeface="Times New Roman" charset="0"/>
                <a:ea typeface="Times New Roman" charset="0"/>
                <a:cs typeface="Times New Roman" charset="0"/>
              </a:rPr>
              <a:t>c</a:t>
            </a:r>
            <a:r>
              <a:rPr lang="en-US" sz="2800" baseline="-25000">
                <a:latin typeface="Times New Roman" charset="0"/>
                <a:ea typeface="Times New Roman" charset="0"/>
                <a:cs typeface="Times New Roman" charset="0"/>
              </a:rPr>
              <a:t>1</a:t>
            </a:r>
            <a:r>
              <a:rPr lang="el-GR" sz="2800">
                <a:latin typeface="Times New Roman" charset="0"/>
                <a:ea typeface="Times New Roman" charset="0"/>
                <a:cs typeface="Times New Roman" charset="0"/>
              </a:rPr>
              <a:t>Ψ</a:t>
            </a:r>
            <a:r>
              <a:rPr lang="en-US" sz="2800" baseline="-25000">
                <a:latin typeface="Times New Roman" charset="0"/>
              </a:rPr>
              <a:t>1</a:t>
            </a:r>
            <a:r>
              <a:rPr lang="en-US" sz="2800">
                <a:latin typeface="Times New Roman" charset="0"/>
              </a:rPr>
              <a:t>(x,t) + c</a:t>
            </a:r>
            <a:r>
              <a:rPr lang="en-US" sz="2800" baseline="-25000">
                <a:latin typeface="Times New Roman" charset="0"/>
                <a:ea typeface="Times New Roman" charset="0"/>
                <a:cs typeface="Times New Roman" charset="0"/>
              </a:rPr>
              <a:t>2</a:t>
            </a:r>
            <a:r>
              <a:rPr lang="el-GR" sz="2800">
                <a:latin typeface="Times New Roman" charset="0"/>
                <a:ea typeface="Times New Roman" charset="0"/>
                <a:cs typeface="Times New Roman" charset="0"/>
              </a:rPr>
              <a:t>Ψ</a:t>
            </a:r>
            <a:r>
              <a:rPr lang="en-US" sz="2800" baseline="-25000">
                <a:latin typeface="Times New Roman" charset="0"/>
              </a:rPr>
              <a:t>2</a:t>
            </a:r>
            <a:r>
              <a:rPr lang="en-US" sz="2800">
                <a:latin typeface="Times New Roman" charset="0"/>
              </a:rPr>
              <a:t>(x,t) + c</a:t>
            </a:r>
            <a:r>
              <a:rPr lang="en-US" sz="2800" baseline="-25000">
                <a:latin typeface="Times New Roman" charset="0"/>
                <a:ea typeface="Times New Roman" charset="0"/>
                <a:cs typeface="Times New Roman" charset="0"/>
              </a:rPr>
              <a:t>3</a:t>
            </a:r>
            <a:r>
              <a:rPr lang="el-GR" sz="2800">
                <a:latin typeface="Times New Roman" charset="0"/>
                <a:ea typeface="Times New Roman" charset="0"/>
                <a:cs typeface="Times New Roman" charset="0"/>
              </a:rPr>
              <a:t>Ψ</a:t>
            </a:r>
            <a:r>
              <a:rPr lang="en-US" sz="2800" baseline="-25000">
                <a:latin typeface="Times New Roman" charset="0"/>
              </a:rPr>
              <a:t>3</a:t>
            </a:r>
            <a:r>
              <a:rPr lang="en-US" sz="2800">
                <a:latin typeface="Times New Roman" charset="0"/>
              </a:rPr>
              <a:t>(x,t) + …</a:t>
            </a:r>
            <a:endParaRPr lang="en-US" sz="2800"/>
          </a:p>
          <a:p>
            <a:pPr eaLnBrk="1" hangingPunct="1">
              <a:lnSpc>
                <a:spcPct val="90000"/>
              </a:lnSpc>
              <a:buFontTx/>
              <a:buNone/>
            </a:pPr>
            <a:endParaRPr lang="en-US" sz="2800"/>
          </a:p>
          <a:p>
            <a:pPr eaLnBrk="1" hangingPunct="1">
              <a:lnSpc>
                <a:spcPct val="90000"/>
              </a:lnSpc>
            </a:pPr>
            <a:r>
              <a:rPr lang="en-US" sz="2800"/>
              <a:t>Measuring position:</a:t>
            </a:r>
          </a:p>
          <a:p>
            <a:pPr eaLnBrk="1" hangingPunct="1">
              <a:lnSpc>
                <a:spcPct val="90000"/>
              </a:lnSpc>
            </a:pPr>
            <a:endParaRPr lang="en-US" sz="2800"/>
          </a:p>
          <a:p>
            <a:pPr eaLnBrk="1" hangingPunct="1">
              <a:lnSpc>
                <a:spcPct val="90000"/>
              </a:lnSpc>
            </a:pPr>
            <a:endParaRPr lang="en-US" sz="2800"/>
          </a:p>
          <a:p>
            <a:pPr eaLnBrk="1" hangingPunct="1">
              <a:lnSpc>
                <a:spcPct val="90000"/>
              </a:lnSpc>
            </a:pPr>
            <a:endParaRPr lang="en-US" sz="2800"/>
          </a:p>
          <a:p>
            <a:pPr eaLnBrk="1" hangingPunct="1">
              <a:lnSpc>
                <a:spcPct val="90000"/>
              </a:lnSpc>
            </a:pPr>
            <a:r>
              <a:rPr lang="en-US" sz="2800"/>
              <a:t>Measuring energy:</a:t>
            </a:r>
          </a:p>
          <a:p>
            <a:pPr eaLnBrk="1" hangingPunct="1">
              <a:lnSpc>
                <a:spcPct val="90000"/>
              </a:lnSpc>
              <a:buFontTx/>
              <a:buNone/>
            </a:pPr>
            <a:r>
              <a:rPr lang="en-US" sz="2800"/>
              <a:t>	</a:t>
            </a:r>
            <a:r>
              <a:rPr lang="en-US" i="1">
                <a:latin typeface="Times New Roman" charset="0"/>
              </a:rPr>
              <a:t>P</a:t>
            </a:r>
            <a:r>
              <a:rPr lang="en-US">
                <a:latin typeface="Times New Roman" charset="0"/>
              </a:rPr>
              <a:t>(</a:t>
            </a:r>
            <a:r>
              <a:rPr lang="en-US" i="1">
                <a:latin typeface="Times New Roman" charset="0"/>
              </a:rPr>
              <a:t>E</a:t>
            </a:r>
            <a:r>
              <a:rPr lang="en-US" i="1" baseline="-25000">
                <a:latin typeface="Times New Roman" charset="0"/>
              </a:rPr>
              <a:t>n</a:t>
            </a:r>
            <a:r>
              <a:rPr lang="en-US">
                <a:latin typeface="Times New Roman" charset="0"/>
              </a:rPr>
              <a:t>) = |</a:t>
            </a:r>
            <a:r>
              <a:rPr lang="en-US" i="1">
                <a:latin typeface="Times New Roman" charset="0"/>
              </a:rPr>
              <a:t>c</a:t>
            </a:r>
            <a:r>
              <a:rPr lang="en-US" i="1" baseline="-25000">
                <a:latin typeface="Times New Roman" charset="0"/>
              </a:rPr>
              <a:t>n</a:t>
            </a:r>
            <a:r>
              <a:rPr lang="en-US">
                <a:latin typeface="Times New Roman" charset="0"/>
              </a:rPr>
              <a:t>|</a:t>
            </a:r>
            <a:r>
              <a:rPr lang="en-US" i="1" baseline="30000">
                <a:latin typeface="Times New Roman" charset="0"/>
              </a:rPr>
              <a:t>2</a:t>
            </a:r>
            <a:r>
              <a:rPr lang="en-US" sz="2800" i="1"/>
              <a:t> </a:t>
            </a:r>
          </a:p>
        </p:txBody>
      </p:sp>
      <p:graphicFrame>
        <p:nvGraphicFramePr>
          <p:cNvPr id="46094" name="Object 2"/>
          <p:cNvGraphicFramePr>
            <a:graphicFrameLocks noChangeAspect="1"/>
          </p:cNvGraphicFramePr>
          <p:nvPr/>
        </p:nvGraphicFramePr>
        <p:xfrm>
          <a:off x="488950" y="3351213"/>
          <a:ext cx="4225925" cy="1327150"/>
        </p:xfrm>
        <a:graphic>
          <a:graphicData uri="http://schemas.openxmlformats.org/presentationml/2006/ole">
            <p:oleObj spid="_x0000_s123906" name="Equation" r:id="rId5" imgW="1537097" imgH="482997" progId="Equation.3">
              <p:embed/>
            </p:oleObj>
          </a:graphicData>
        </a:graphic>
      </p:graphicFrame>
      <p:sp>
        <p:nvSpPr>
          <p:cNvPr id="46095" name="Text Box 15"/>
          <p:cNvSpPr txBox="1">
            <a:spLocks noChangeArrowheads="1"/>
          </p:cNvSpPr>
          <p:nvPr/>
        </p:nvSpPr>
        <p:spPr bwMode="auto">
          <a:xfrm>
            <a:off x="4054475" y="4514850"/>
            <a:ext cx="5089525" cy="2343150"/>
          </a:xfrm>
          <a:prstGeom prst="rect">
            <a:avLst/>
          </a:prstGeom>
          <a:noFill/>
          <a:ln w="9525">
            <a:solidFill>
              <a:schemeClr val="tx1"/>
            </a:solidFill>
            <a:miter lim="800000"/>
            <a:headEnd/>
            <a:tailEnd/>
          </a:ln>
        </p:spPr>
        <p:txBody>
          <a:bodyPr>
            <a:prstTxWarp prst="textNoShape">
              <a:avLst/>
            </a:prstTxWarp>
          </a:bodyPr>
          <a:lstStyle/>
          <a:p>
            <a:pPr>
              <a:lnSpc>
                <a:spcPct val="80000"/>
              </a:lnSpc>
              <a:spcBef>
                <a:spcPct val="50000"/>
              </a:spcBef>
            </a:pPr>
            <a:r>
              <a:rPr lang="en-US" u="sng"/>
              <a:t>Von Neumann Postulate</a:t>
            </a:r>
            <a:r>
              <a:rPr lang="en-US"/>
              <a:t>: If you make measurement of particle in a state </a:t>
            </a:r>
            <a:r>
              <a:rPr lang="el-GR">
                <a:latin typeface="Times New Roman" charset="0"/>
                <a:ea typeface="Times New Roman" charset="0"/>
                <a:cs typeface="Times New Roman" charset="0"/>
              </a:rPr>
              <a:t>Ψ</a:t>
            </a:r>
            <a:r>
              <a:rPr lang="en-US">
                <a:latin typeface="Times New Roman" charset="0"/>
              </a:rPr>
              <a:t>(x,t)</a:t>
            </a:r>
            <a:r>
              <a:rPr lang="en-US"/>
              <a:t>, the probability of finding particle in a state </a:t>
            </a:r>
            <a:r>
              <a:rPr lang="el-GR">
                <a:latin typeface="Times New Roman" charset="0"/>
                <a:ea typeface="Times New Roman" charset="0"/>
                <a:cs typeface="Times New Roman" charset="0"/>
              </a:rPr>
              <a:t>Ψ</a:t>
            </a:r>
            <a:r>
              <a:rPr lang="en-US" baseline="-25000">
                <a:latin typeface="Times New Roman" charset="0"/>
              </a:rPr>
              <a:t>a</a:t>
            </a:r>
            <a:r>
              <a:rPr lang="en-US">
                <a:latin typeface="Times New Roman" charset="0"/>
              </a:rPr>
              <a:t>(x,t)</a:t>
            </a:r>
            <a:r>
              <a:rPr lang="en-US"/>
              <a:t> is given by:</a:t>
            </a:r>
          </a:p>
        </p:txBody>
      </p:sp>
      <p:graphicFrame>
        <p:nvGraphicFramePr>
          <p:cNvPr id="46096" name="Object 3"/>
          <p:cNvGraphicFramePr>
            <a:graphicFrameLocks noChangeAspect="1"/>
          </p:cNvGraphicFramePr>
          <p:nvPr/>
        </p:nvGraphicFramePr>
        <p:xfrm>
          <a:off x="4097338" y="5907088"/>
          <a:ext cx="3024187" cy="1069975"/>
        </p:xfrm>
        <a:graphic>
          <a:graphicData uri="http://schemas.openxmlformats.org/presentationml/2006/ole">
            <p:oleObj spid="_x0000_s123907" name="Equation" r:id="rId6" imgW="1231762" imgH="470093" progId="Equation.DSMT4">
              <p:embed/>
            </p:oleObj>
          </a:graphicData>
        </a:graphic>
      </p:graphicFrame>
      <p:sp>
        <p:nvSpPr>
          <p:cNvPr id="46097" name="Text Box 17"/>
          <p:cNvSpPr txBox="1">
            <a:spLocks noChangeArrowheads="1"/>
          </p:cNvSpPr>
          <p:nvPr/>
        </p:nvSpPr>
        <p:spPr bwMode="auto">
          <a:xfrm>
            <a:off x="7121525" y="6156325"/>
            <a:ext cx="2084388"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 overlap between </a:t>
            </a:r>
            <a:r>
              <a:rPr lang="el-GR" sz="2000">
                <a:latin typeface="Times New Roman" charset="0"/>
                <a:ea typeface="Times New Roman" charset="0"/>
                <a:cs typeface="Times New Roman" charset="0"/>
              </a:rPr>
              <a:t>Ψ</a:t>
            </a:r>
            <a:r>
              <a:rPr lang="en-US" sz="2000"/>
              <a:t> &amp; </a:t>
            </a:r>
            <a:r>
              <a:rPr lang="el-GR" sz="2000">
                <a:latin typeface="Times New Roman" charset="0"/>
                <a:ea typeface="Times New Roman" charset="0"/>
                <a:cs typeface="Times New Roman" charset="0"/>
              </a:rPr>
              <a:t>Ψ</a:t>
            </a:r>
            <a:r>
              <a:rPr lang="en-US" sz="2000" baseline="-25000">
                <a:latin typeface="Times New Roman" charset="0"/>
              </a:rPr>
              <a:t>a</a:t>
            </a:r>
            <a:r>
              <a:rPr lang="en-US"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9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9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5" grpId="0" animBg="1"/>
      <p:bldP spid="46097"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68888" y="3349625"/>
            <a:ext cx="3992562" cy="1397000"/>
            <a:chOff x="3193" y="2110"/>
            <a:chExt cx="2515" cy="880"/>
          </a:xfrm>
        </p:grpSpPr>
        <p:pic>
          <p:nvPicPr>
            <p:cNvPr id="58382" name="Picture 3"/>
            <p:cNvPicPr>
              <a:picLocks noChangeAspect="1" noChangeArrowheads="1"/>
            </p:cNvPicPr>
            <p:nvPr/>
          </p:nvPicPr>
          <p:blipFill>
            <a:blip r:embed="rId4"/>
            <a:srcRect/>
            <a:stretch>
              <a:fillRect/>
            </a:stretch>
          </p:blipFill>
          <p:spPr bwMode="auto">
            <a:xfrm>
              <a:off x="3247" y="2300"/>
              <a:ext cx="2214" cy="551"/>
            </a:xfrm>
            <a:prstGeom prst="rect">
              <a:avLst/>
            </a:prstGeom>
            <a:noFill/>
            <a:ln w="9525">
              <a:noFill/>
              <a:miter lim="800000"/>
              <a:headEnd/>
              <a:tailEnd/>
            </a:ln>
          </p:spPr>
        </p:pic>
        <p:sp>
          <p:nvSpPr>
            <p:cNvPr id="58383" name="Line 4"/>
            <p:cNvSpPr>
              <a:spLocks noChangeShapeType="1"/>
            </p:cNvSpPr>
            <p:nvPr/>
          </p:nvSpPr>
          <p:spPr bwMode="auto">
            <a:xfrm>
              <a:off x="3193" y="2855"/>
              <a:ext cx="2392" cy="1"/>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58384" name="Line 5"/>
            <p:cNvSpPr>
              <a:spLocks noChangeShapeType="1"/>
            </p:cNvSpPr>
            <p:nvPr/>
          </p:nvSpPr>
          <p:spPr bwMode="auto">
            <a:xfrm rot="-5400000">
              <a:off x="2851" y="2551"/>
              <a:ext cx="814" cy="1"/>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58385" name="Text Box 6"/>
            <p:cNvSpPr txBox="1">
              <a:spLocks noChangeArrowheads="1"/>
            </p:cNvSpPr>
            <p:nvPr/>
          </p:nvSpPr>
          <p:spPr bwMode="auto">
            <a:xfrm>
              <a:off x="5533" y="2702"/>
              <a:ext cx="175" cy="288"/>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Times New Roman" charset="0"/>
                </a:rPr>
                <a:t>x</a:t>
              </a:r>
            </a:p>
          </p:txBody>
        </p:sp>
        <p:sp>
          <p:nvSpPr>
            <p:cNvPr id="58386" name="Text Box 7"/>
            <p:cNvSpPr txBox="1">
              <a:spLocks noChangeArrowheads="1"/>
            </p:cNvSpPr>
            <p:nvPr/>
          </p:nvSpPr>
          <p:spPr bwMode="auto">
            <a:xfrm>
              <a:off x="3287" y="2110"/>
              <a:ext cx="775" cy="288"/>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grpSp>
      <p:sp>
        <p:nvSpPr>
          <p:cNvPr id="58372" name="Rectangle 8"/>
          <p:cNvSpPr>
            <a:spLocks noGrp="1" noChangeArrowheads="1"/>
          </p:cNvSpPr>
          <p:nvPr>
            <p:ph type="title"/>
          </p:nvPr>
        </p:nvSpPr>
        <p:spPr>
          <a:xfrm>
            <a:off x="457200" y="274638"/>
            <a:ext cx="8229600" cy="942975"/>
          </a:xfrm>
        </p:spPr>
        <p:txBody>
          <a:bodyPr/>
          <a:lstStyle/>
          <a:p>
            <a:pPr eaLnBrk="1" hangingPunct="1"/>
            <a:r>
              <a:rPr lang="en-US"/>
              <a:t>Measuring position</a:t>
            </a:r>
          </a:p>
        </p:txBody>
      </p:sp>
      <p:sp>
        <p:nvSpPr>
          <p:cNvPr id="47113" name="Rectangle 9"/>
          <p:cNvSpPr>
            <a:spLocks noGrp="1" noChangeArrowheads="1"/>
          </p:cNvSpPr>
          <p:nvPr>
            <p:ph type="body" idx="1"/>
          </p:nvPr>
        </p:nvSpPr>
        <p:spPr>
          <a:xfrm>
            <a:off x="615950" y="1600200"/>
            <a:ext cx="4314825" cy="4525963"/>
          </a:xfrm>
        </p:spPr>
        <p:txBody>
          <a:bodyPr/>
          <a:lstStyle/>
          <a:p>
            <a:pPr eaLnBrk="1" hangingPunct="1"/>
            <a:r>
              <a:rPr lang="en-US" sz="2400"/>
              <a:t>Example:</a:t>
            </a:r>
          </a:p>
          <a:p>
            <a:pPr eaLnBrk="1" hangingPunct="1">
              <a:buFontTx/>
              <a:buNone/>
            </a:pPr>
            <a:r>
              <a:rPr lang="en-US" sz="2400"/>
              <a:t>	double slit experiment:</a:t>
            </a:r>
          </a:p>
          <a:p>
            <a:pPr eaLnBrk="1" hangingPunct="1"/>
            <a:endParaRPr lang="en-US" sz="2400"/>
          </a:p>
          <a:p>
            <a:pPr eaLnBrk="1" hangingPunct="1">
              <a:buFontTx/>
              <a:buNone/>
            </a:pPr>
            <a:endParaRPr lang="en-US" sz="2400"/>
          </a:p>
          <a:p>
            <a:pPr eaLnBrk="1" hangingPunct="1">
              <a:buFontTx/>
              <a:buNone/>
            </a:pPr>
            <a:endParaRPr lang="en-US" sz="2400"/>
          </a:p>
          <a:p>
            <a:pPr eaLnBrk="1" hangingPunct="1"/>
            <a:r>
              <a:rPr lang="en-US" sz="2400"/>
              <a:t>Probability density at screen looks like:</a:t>
            </a:r>
          </a:p>
          <a:p>
            <a:pPr eaLnBrk="1" hangingPunct="1"/>
            <a:r>
              <a:rPr lang="en-US" sz="2400"/>
              <a:t>Probability of measuring particle at particular pixel:</a:t>
            </a:r>
          </a:p>
        </p:txBody>
      </p:sp>
      <p:pic>
        <p:nvPicPr>
          <p:cNvPr id="58374" name="Picture 10"/>
          <p:cNvPicPr>
            <a:picLocks noChangeAspect="1" noChangeArrowheads="1"/>
          </p:cNvPicPr>
          <p:nvPr/>
        </p:nvPicPr>
        <p:blipFill>
          <a:blip r:embed="rId5"/>
          <a:srcRect/>
          <a:stretch>
            <a:fillRect/>
          </a:stretch>
        </p:blipFill>
        <p:spPr bwMode="auto">
          <a:xfrm>
            <a:off x="5060950" y="1257300"/>
            <a:ext cx="3752850" cy="1962150"/>
          </a:xfrm>
          <a:prstGeom prst="rect">
            <a:avLst/>
          </a:prstGeom>
          <a:noFill/>
          <a:ln w="9525">
            <a:noFill/>
            <a:miter lim="800000"/>
            <a:headEnd/>
            <a:tailEnd/>
          </a:ln>
        </p:spPr>
      </p:pic>
      <p:graphicFrame>
        <p:nvGraphicFramePr>
          <p:cNvPr id="47115" name="Object 2"/>
          <p:cNvGraphicFramePr>
            <a:graphicFrameLocks noChangeAspect="1"/>
          </p:cNvGraphicFramePr>
          <p:nvPr/>
        </p:nvGraphicFramePr>
        <p:xfrm>
          <a:off x="1155700" y="5365750"/>
          <a:ext cx="2933700" cy="1327150"/>
        </p:xfrm>
        <a:graphic>
          <a:graphicData uri="http://schemas.openxmlformats.org/presentationml/2006/ole">
            <p:oleObj spid="_x0000_s125954" name="Equation" r:id="rId6" imgW="1067197" imgH="482997" progId="Equation.DSMT4">
              <p:embed/>
            </p:oleObj>
          </a:graphicData>
        </a:graphic>
      </p:graphicFrame>
      <p:grpSp>
        <p:nvGrpSpPr>
          <p:cNvPr id="3" name="Group 12"/>
          <p:cNvGrpSpPr>
            <a:grpSpLocks/>
          </p:cNvGrpSpPr>
          <p:nvPr/>
        </p:nvGrpSpPr>
        <p:grpSpPr bwMode="auto">
          <a:xfrm>
            <a:off x="6380163" y="3541713"/>
            <a:ext cx="736600" cy="1616075"/>
            <a:chOff x="4019" y="2231"/>
            <a:chExt cx="464" cy="1018"/>
          </a:xfrm>
        </p:grpSpPr>
        <p:sp>
          <p:nvSpPr>
            <p:cNvPr id="58379" name="Line 13"/>
            <p:cNvSpPr>
              <a:spLocks noChangeShapeType="1"/>
            </p:cNvSpPr>
            <p:nvPr/>
          </p:nvSpPr>
          <p:spPr bwMode="auto">
            <a:xfrm flipH="1">
              <a:off x="4122" y="2231"/>
              <a:ext cx="26" cy="814"/>
            </a:xfrm>
            <a:prstGeom prst="line">
              <a:avLst/>
            </a:prstGeom>
            <a:noFill/>
            <a:ln w="28575">
              <a:solidFill>
                <a:srgbClr val="009900"/>
              </a:solidFill>
              <a:round/>
              <a:headEnd/>
              <a:tailEnd/>
            </a:ln>
          </p:spPr>
          <p:txBody>
            <a:bodyPr>
              <a:prstTxWarp prst="textNoShape">
                <a:avLst/>
              </a:prstTxWarp>
            </a:bodyPr>
            <a:lstStyle/>
            <a:p>
              <a:endParaRPr lang="en-US"/>
            </a:p>
          </p:txBody>
        </p:sp>
        <p:sp>
          <p:nvSpPr>
            <p:cNvPr id="58380" name="Line 14"/>
            <p:cNvSpPr>
              <a:spLocks noChangeShapeType="1"/>
            </p:cNvSpPr>
            <p:nvPr/>
          </p:nvSpPr>
          <p:spPr bwMode="auto">
            <a:xfrm>
              <a:off x="4231" y="2248"/>
              <a:ext cx="0" cy="790"/>
            </a:xfrm>
            <a:prstGeom prst="line">
              <a:avLst/>
            </a:prstGeom>
            <a:noFill/>
            <a:ln w="28575">
              <a:solidFill>
                <a:srgbClr val="009900"/>
              </a:solidFill>
              <a:round/>
              <a:headEnd/>
              <a:tailEnd/>
            </a:ln>
          </p:spPr>
          <p:txBody>
            <a:bodyPr>
              <a:prstTxWarp prst="textNoShape">
                <a:avLst/>
              </a:prstTxWarp>
            </a:bodyPr>
            <a:lstStyle/>
            <a:p>
              <a:endParaRPr lang="en-US"/>
            </a:p>
          </p:txBody>
        </p:sp>
        <p:sp>
          <p:nvSpPr>
            <p:cNvPr id="58381" name="Text Box 15"/>
            <p:cNvSpPr txBox="1">
              <a:spLocks noChangeArrowheads="1"/>
            </p:cNvSpPr>
            <p:nvPr/>
          </p:nvSpPr>
          <p:spPr bwMode="auto">
            <a:xfrm>
              <a:off x="4019" y="3018"/>
              <a:ext cx="464" cy="231"/>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9900"/>
                  </a:solidFill>
                </a:rPr>
                <a:t>a b</a:t>
              </a:r>
            </a:p>
          </p:txBody>
        </p:sp>
      </p:grpSp>
      <p:grpSp>
        <p:nvGrpSpPr>
          <p:cNvPr id="4" name="Group 16"/>
          <p:cNvGrpSpPr>
            <a:grpSpLocks/>
          </p:cNvGrpSpPr>
          <p:nvPr/>
        </p:nvGrpSpPr>
        <p:grpSpPr bwMode="auto">
          <a:xfrm>
            <a:off x="4532313" y="1349375"/>
            <a:ext cx="2149475" cy="3759200"/>
            <a:chOff x="2855" y="850"/>
            <a:chExt cx="1354" cy="2368"/>
          </a:xfrm>
        </p:grpSpPr>
        <p:sp>
          <p:nvSpPr>
            <p:cNvPr id="58377" name="Oval 17"/>
            <p:cNvSpPr>
              <a:spLocks noChangeArrowheads="1"/>
            </p:cNvSpPr>
            <p:nvPr/>
          </p:nvSpPr>
          <p:spPr bwMode="auto">
            <a:xfrm>
              <a:off x="4071" y="850"/>
              <a:ext cx="138" cy="138"/>
            </a:xfrm>
            <a:prstGeom prst="ellipse">
              <a:avLst/>
            </a:prstGeom>
            <a:noFill/>
            <a:ln w="38100">
              <a:solidFill>
                <a:srgbClr val="00FF00"/>
              </a:solidFill>
              <a:round/>
              <a:headEnd/>
              <a:tailEnd/>
            </a:ln>
          </p:spPr>
          <p:txBody>
            <a:bodyPr wrap="none" anchor="ctr">
              <a:prstTxWarp prst="textNoShape">
                <a:avLst/>
              </a:prstTxWarp>
            </a:bodyPr>
            <a:lstStyle/>
            <a:p>
              <a:endParaRPr lang="en-US"/>
            </a:p>
          </p:txBody>
        </p:sp>
        <p:sp>
          <p:nvSpPr>
            <p:cNvPr id="58378" name="Line 18"/>
            <p:cNvSpPr>
              <a:spLocks noChangeShapeType="1"/>
            </p:cNvSpPr>
            <p:nvPr/>
          </p:nvSpPr>
          <p:spPr bwMode="auto">
            <a:xfrm flipV="1">
              <a:off x="2855" y="1014"/>
              <a:ext cx="1202" cy="2204"/>
            </a:xfrm>
            <a:prstGeom prst="line">
              <a:avLst/>
            </a:prstGeom>
            <a:noFill/>
            <a:ln w="28575">
              <a:solidFill>
                <a:srgbClr val="00FF00"/>
              </a:solidFill>
              <a:round/>
              <a:headEnd/>
              <a:tailEnd type="triangle" w="lg" len="lg"/>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1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87350"/>
            <a:ext cx="8229600" cy="1963738"/>
          </a:xfrm>
        </p:spPr>
        <p:txBody>
          <a:bodyPr/>
          <a:lstStyle/>
          <a:p>
            <a:pPr eaLnBrk="1" hangingPunct="1">
              <a:lnSpc>
                <a:spcPct val="80000"/>
              </a:lnSpc>
            </a:pPr>
            <a:r>
              <a:rPr lang="en-US" sz="2800"/>
              <a:t>What does the probability density of the particle look like immediately after you measure its position? (assuming you have a non-destructive way of measuring particle – don’t destroy it, just measure where it is)</a:t>
            </a:r>
          </a:p>
        </p:txBody>
      </p:sp>
      <p:pic>
        <p:nvPicPr>
          <p:cNvPr id="60419" name="Picture 9"/>
          <p:cNvPicPr>
            <a:picLocks noChangeAspect="1" noChangeArrowheads="1"/>
          </p:cNvPicPr>
          <p:nvPr/>
        </p:nvPicPr>
        <p:blipFill>
          <a:blip r:embed="rId3"/>
          <a:srcRect/>
          <a:stretch>
            <a:fillRect/>
          </a:stretch>
        </p:blipFill>
        <p:spPr bwMode="auto">
          <a:xfrm>
            <a:off x="5110163" y="1809750"/>
            <a:ext cx="3529012" cy="1765300"/>
          </a:xfrm>
          <a:prstGeom prst="rect">
            <a:avLst/>
          </a:prstGeom>
          <a:noFill/>
          <a:ln w="9525">
            <a:noFill/>
            <a:miter lim="800000"/>
            <a:headEnd/>
            <a:tailEnd/>
          </a:ln>
        </p:spPr>
      </p:pic>
      <p:pic>
        <p:nvPicPr>
          <p:cNvPr id="60420" name="Picture 10"/>
          <p:cNvPicPr>
            <a:picLocks noChangeAspect="1" noChangeArrowheads="1"/>
          </p:cNvPicPr>
          <p:nvPr/>
        </p:nvPicPr>
        <p:blipFill>
          <a:blip r:embed="rId4"/>
          <a:srcRect/>
          <a:stretch>
            <a:fillRect/>
          </a:stretch>
        </p:blipFill>
        <p:spPr bwMode="auto">
          <a:xfrm>
            <a:off x="5114925" y="3751263"/>
            <a:ext cx="3529013" cy="1765300"/>
          </a:xfrm>
          <a:prstGeom prst="rect">
            <a:avLst/>
          </a:prstGeom>
          <a:noFill/>
          <a:ln w="9525">
            <a:noFill/>
            <a:miter lim="800000"/>
            <a:headEnd/>
            <a:tailEnd/>
          </a:ln>
        </p:spPr>
      </p:pic>
      <p:pic>
        <p:nvPicPr>
          <p:cNvPr id="60421" name="Picture 11"/>
          <p:cNvPicPr>
            <a:picLocks noChangeAspect="1" noChangeArrowheads="1"/>
          </p:cNvPicPr>
          <p:nvPr/>
        </p:nvPicPr>
        <p:blipFill>
          <a:blip r:embed="rId5"/>
          <a:srcRect/>
          <a:stretch>
            <a:fillRect/>
          </a:stretch>
        </p:blipFill>
        <p:spPr bwMode="auto">
          <a:xfrm>
            <a:off x="746125" y="3746500"/>
            <a:ext cx="3529013" cy="1765300"/>
          </a:xfrm>
          <a:prstGeom prst="rect">
            <a:avLst/>
          </a:prstGeom>
          <a:noFill/>
          <a:ln w="9525">
            <a:noFill/>
            <a:miter lim="800000"/>
            <a:headEnd/>
            <a:tailEnd/>
          </a:ln>
        </p:spPr>
      </p:pic>
      <p:pic>
        <p:nvPicPr>
          <p:cNvPr id="60422" name="Picture 12"/>
          <p:cNvPicPr>
            <a:picLocks noChangeAspect="1" noChangeArrowheads="1"/>
          </p:cNvPicPr>
          <p:nvPr/>
        </p:nvPicPr>
        <p:blipFill>
          <a:blip r:embed="rId6"/>
          <a:srcRect/>
          <a:stretch>
            <a:fillRect/>
          </a:stretch>
        </p:blipFill>
        <p:spPr bwMode="auto">
          <a:xfrm>
            <a:off x="762000" y="2697163"/>
            <a:ext cx="3514725" cy="874712"/>
          </a:xfrm>
          <a:prstGeom prst="rect">
            <a:avLst/>
          </a:prstGeom>
          <a:noFill/>
          <a:ln w="9525">
            <a:noFill/>
            <a:miter lim="800000"/>
            <a:headEnd/>
            <a:tailEnd/>
          </a:ln>
        </p:spPr>
      </p:pic>
      <p:sp>
        <p:nvSpPr>
          <p:cNvPr id="60423" name="Line 13"/>
          <p:cNvSpPr>
            <a:spLocks noChangeShapeType="1"/>
          </p:cNvSpPr>
          <p:nvPr/>
        </p:nvSpPr>
        <p:spPr bwMode="auto">
          <a:xfrm>
            <a:off x="676275" y="3578225"/>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24" name="Line 14"/>
          <p:cNvSpPr>
            <a:spLocks noChangeShapeType="1"/>
          </p:cNvSpPr>
          <p:nvPr/>
        </p:nvSpPr>
        <p:spPr bwMode="auto">
          <a:xfrm rot="-5400000">
            <a:off x="132556" y="3096419"/>
            <a:ext cx="1292225"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25" name="Text Box 15"/>
          <p:cNvSpPr txBox="1">
            <a:spLocks noChangeArrowheads="1"/>
          </p:cNvSpPr>
          <p:nvPr/>
        </p:nvSpPr>
        <p:spPr bwMode="auto">
          <a:xfrm>
            <a:off x="825500" y="2395538"/>
            <a:ext cx="1230313"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0426" name="Line 16"/>
          <p:cNvSpPr>
            <a:spLocks noChangeShapeType="1"/>
          </p:cNvSpPr>
          <p:nvPr/>
        </p:nvSpPr>
        <p:spPr bwMode="auto">
          <a:xfrm>
            <a:off x="5016500" y="3571875"/>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27" name="Line 17"/>
          <p:cNvSpPr>
            <a:spLocks noChangeShapeType="1"/>
          </p:cNvSpPr>
          <p:nvPr/>
        </p:nvSpPr>
        <p:spPr bwMode="auto">
          <a:xfrm rot="-5400000">
            <a:off x="4472781" y="3090069"/>
            <a:ext cx="1292225"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28" name="Text Box 18"/>
          <p:cNvSpPr txBox="1">
            <a:spLocks noChangeArrowheads="1"/>
          </p:cNvSpPr>
          <p:nvPr/>
        </p:nvSpPr>
        <p:spPr bwMode="auto">
          <a:xfrm>
            <a:off x="5165725" y="2389188"/>
            <a:ext cx="1230313"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0429" name="Line 19"/>
          <p:cNvSpPr>
            <a:spLocks noChangeShapeType="1"/>
          </p:cNvSpPr>
          <p:nvPr/>
        </p:nvSpPr>
        <p:spPr bwMode="auto">
          <a:xfrm>
            <a:off x="652463" y="5505450"/>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30" name="Line 20"/>
          <p:cNvSpPr>
            <a:spLocks noChangeShapeType="1"/>
          </p:cNvSpPr>
          <p:nvPr/>
        </p:nvSpPr>
        <p:spPr bwMode="auto">
          <a:xfrm rot="-5400000">
            <a:off x="108744" y="5023644"/>
            <a:ext cx="1292225"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31" name="Text Box 21"/>
          <p:cNvSpPr txBox="1">
            <a:spLocks noChangeArrowheads="1"/>
          </p:cNvSpPr>
          <p:nvPr/>
        </p:nvSpPr>
        <p:spPr bwMode="auto">
          <a:xfrm>
            <a:off x="801688" y="4322763"/>
            <a:ext cx="123031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0432" name="Line 22"/>
          <p:cNvSpPr>
            <a:spLocks noChangeShapeType="1"/>
          </p:cNvSpPr>
          <p:nvPr/>
        </p:nvSpPr>
        <p:spPr bwMode="auto">
          <a:xfrm>
            <a:off x="5018088" y="5507038"/>
            <a:ext cx="3797300"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33" name="Line 23"/>
          <p:cNvSpPr>
            <a:spLocks noChangeShapeType="1"/>
          </p:cNvSpPr>
          <p:nvPr/>
        </p:nvSpPr>
        <p:spPr bwMode="auto">
          <a:xfrm rot="-5400000">
            <a:off x="4474369" y="5025232"/>
            <a:ext cx="1292225"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0434" name="Text Box 24"/>
          <p:cNvSpPr txBox="1">
            <a:spLocks noChangeArrowheads="1"/>
          </p:cNvSpPr>
          <p:nvPr/>
        </p:nvSpPr>
        <p:spPr bwMode="auto">
          <a:xfrm>
            <a:off x="5167313" y="4324350"/>
            <a:ext cx="123031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0435" name="Text Box 25"/>
          <p:cNvSpPr txBox="1">
            <a:spLocks noChangeArrowheads="1"/>
          </p:cNvSpPr>
          <p:nvPr/>
        </p:nvSpPr>
        <p:spPr bwMode="auto">
          <a:xfrm>
            <a:off x="341313" y="2801938"/>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A</a:t>
            </a:r>
          </a:p>
        </p:txBody>
      </p:sp>
      <p:sp>
        <p:nvSpPr>
          <p:cNvPr id="60436" name="Text Box 26"/>
          <p:cNvSpPr txBox="1">
            <a:spLocks noChangeArrowheads="1"/>
          </p:cNvSpPr>
          <p:nvPr/>
        </p:nvSpPr>
        <p:spPr bwMode="auto">
          <a:xfrm>
            <a:off x="312738" y="4718050"/>
            <a:ext cx="4572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C</a:t>
            </a:r>
          </a:p>
        </p:txBody>
      </p:sp>
      <p:sp>
        <p:nvSpPr>
          <p:cNvPr id="60437" name="Text Box 27"/>
          <p:cNvSpPr txBox="1">
            <a:spLocks noChangeArrowheads="1"/>
          </p:cNvSpPr>
          <p:nvPr/>
        </p:nvSpPr>
        <p:spPr bwMode="auto">
          <a:xfrm>
            <a:off x="4684713" y="2779713"/>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B</a:t>
            </a:r>
          </a:p>
        </p:txBody>
      </p:sp>
      <p:sp>
        <p:nvSpPr>
          <p:cNvPr id="60438" name="Text Box 28"/>
          <p:cNvSpPr txBox="1">
            <a:spLocks noChangeArrowheads="1"/>
          </p:cNvSpPr>
          <p:nvPr/>
        </p:nvSpPr>
        <p:spPr bwMode="auto">
          <a:xfrm>
            <a:off x="4662488" y="4699000"/>
            <a:ext cx="4572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D</a:t>
            </a:r>
          </a:p>
        </p:txBody>
      </p:sp>
      <p:sp>
        <p:nvSpPr>
          <p:cNvPr id="60439" name="Text Box 29"/>
          <p:cNvSpPr txBox="1">
            <a:spLocks noChangeArrowheads="1"/>
          </p:cNvSpPr>
          <p:nvPr/>
        </p:nvSpPr>
        <p:spPr bwMode="auto">
          <a:xfrm>
            <a:off x="300038" y="5580063"/>
            <a:ext cx="8034337"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E </a:t>
            </a:r>
            <a:r>
              <a:rPr lang="en-US"/>
              <a:t>Could be B, C, or D, depending on where you found it. </a:t>
            </a:r>
          </a:p>
        </p:txBody>
      </p:sp>
      <p:sp>
        <p:nvSpPr>
          <p:cNvPr id="22558" name="Rectangle 30"/>
          <p:cNvSpPr>
            <a:spLocks noChangeArrowheads="1"/>
          </p:cNvSpPr>
          <p:nvPr/>
        </p:nvSpPr>
        <p:spPr bwMode="auto">
          <a:xfrm>
            <a:off x="338138" y="5676900"/>
            <a:ext cx="7845425" cy="417513"/>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22560" name="Text Box 32"/>
          <p:cNvSpPr txBox="1">
            <a:spLocks noChangeArrowheads="1"/>
          </p:cNvSpPr>
          <p:nvPr/>
        </p:nvSpPr>
        <p:spPr bwMode="auto">
          <a:xfrm>
            <a:off x="165100" y="6154738"/>
            <a:ext cx="89789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Measurement </a:t>
            </a:r>
            <a:r>
              <a:rPr lang="en-US" sz="2000" i="1"/>
              <a:t>changes</a:t>
            </a:r>
            <a:r>
              <a:rPr lang="en-US" sz="2000"/>
              <a:t> wave function: particle localized where you measured it, so if you measure it again, will probably find it in the same place.</a:t>
            </a:r>
          </a:p>
        </p:txBody>
      </p:sp>
      <p:sp>
        <p:nvSpPr>
          <p:cNvPr id="22561" name="Text Box 33"/>
          <p:cNvSpPr txBox="1">
            <a:spLocks noChangeArrowheads="1"/>
          </p:cNvSpPr>
          <p:nvPr/>
        </p:nvSpPr>
        <p:spPr bwMode="auto">
          <a:xfrm>
            <a:off x="8342313" y="5729288"/>
            <a:ext cx="801687" cy="366712"/>
          </a:xfrm>
          <a:prstGeom prst="rect">
            <a:avLst/>
          </a:prstGeom>
          <a:noFill/>
          <a:ln w="9525">
            <a:noFill/>
            <a:miter lim="800000"/>
            <a:headEnd/>
            <a:tailEnd/>
          </a:ln>
        </p:spPr>
        <p:txBody>
          <a:bodyPr lIns="0" rIns="0">
            <a:prstTxWarp prst="textNoShape">
              <a:avLst/>
            </a:prstTxWarp>
            <a:spAutoFit/>
          </a:bodyPr>
          <a:lstStyle/>
          <a:p>
            <a:pPr>
              <a:spcBef>
                <a:spcPct val="50000"/>
              </a:spcBef>
            </a:pPr>
            <a:r>
              <a:rPr lang="en-US"/>
              <a:t>QT sim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8" grpId="0" animBg="1"/>
      <p:bldP spid="22560" grpId="0"/>
      <p:bldP spid="2256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332DDB48-16E0-6A48-8C21-F3BDB207A3EF}" type="slidenum">
              <a:rPr lang="en-US" smtClean="0"/>
              <a:pPr/>
              <a:t>5</a:t>
            </a:fld>
            <a:endParaRPr lang="en-US" smtClean="0"/>
          </a:p>
        </p:txBody>
      </p:sp>
      <p:sp>
        <p:nvSpPr>
          <p:cNvPr id="107523" name="Rectangle 2"/>
          <p:cNvSpPr>
            <a:spLocks noGrp="1" noChangeArrowheads="1"/>
          </p:cNvSpPr>
          <p:nvPr>
            <p:ph type="title"/>
          </p:nvPr>
        </p:nvSpPr>
        <p:spPr>
          <a:xfrm>
            <a:off x="533400" y="0"/>
            <a:ext cx="8229600" cy="1143000"/>
          </a:xfrm>
        </p:spPr>
        <p:txBody>
          <a:bodyPr/>
          <a:lstStyle/>
          <a:p>
            <a:pPr eaLnBrk="1" hangingPunct="1"/>
            <a:r>
              <a:rPr lang="en-US"/>
              <a:t>US Nuclear weapons</a:t>
            </a:r>
          </a:p>
        </p:txBody>
      </p:sp>
      <p:pic>
        <p:nvPicPr>
          <p:cNvPr id="107524" name="Picture 4" descr="nukestockpile"/>
          <p:cNvPicPr>
            <a:picLocks noChangeAspect="1" noChangeArrowheads="1"/>
          </p:cNvPicPr>
          <p:nvPr/>
        </p:nvPicPr>
        <p:blipFill>
          <a:blip r:embed="rId3"/>
          <a:srcRect/>
          <a:stretch>
            <a:fillRect/>
          </a:stretch>
        </p:blipFill>
        <p:spPr bwMode="auto">
          <a:xfrm>
            <a:off x="228600" y="990600"/>
            <a:ext cx="8305800" cy="5861050"/>
          </a:xfrm>
          <a:prstGeom prst="rect">
            <a:avLst/>
          </a:prstGeom>
          <a:noFill/>
          <a:ln w="9525">
            <a:noFill/>
            <a:miter lim="800000"/>
            <a:headEnd/>
            <a:tailEnd/>
          </a:ln>
        </p:spPr>
      </p:pic>
      <p:sp>
        <p:nvSpPr>
          <p:cNvPr id="107525" name="Rectangle 5"/>
          <p:cNvSpPr>
            <a:spLocks noChangeArrowheads="1"/>
          </p:cNvSpPr>
          <p:nvPr/>
        </p:nvSpPr>
        <p:spPr bwMode="auto">
          <a:xfrm>
            <a:off x="3657600" y="5562600"/>
            <a:ext cx="3221038" cy="641350"/>
          </a:xfrm>
          <a:prstGeom prst="rect">
            <a:avLst/>
          </a:prstGeom>
          <a:noFill/>
          <a:ln w="9525">
            <a:noFill/>
            <a:miter lim="800000"/>
            <a:headEnd/>
            <a:tailEnd/>
          </a:ln>
        </p:spPr>
        <p:txBody>
          <a:bodyPr wrap="none">
            <a:prstTxWarp prst="textNoShape">
              <a:avLst/>
            </a:prstTxWarp>
            <a:spAutoFit/>
          </a:bodyPr>
          <a:lstStyle/>
          <a:p>
            <a:r>
              <a:rPr lang="en-US" sz="1800"/>
              <a:t>US sizes = 170kTon-310kTon</a:t>
            </a:r>
          </a:p>
          <a:p>
            <a:r>
              <a:rPr lang="en-US" sz="1800"/>
              <a:t>Russian as large as 100MTon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33"/>
          <p:cNvPicPr>
            <a:picLocks noChangeAspect="1" noChangeArrowheads="1"/>
          </p:cNvPicPr>
          <p:nvPr/>
        </p:nvPicPr>
        <p:blipFill>
          <a:blip r:embed="rId4"/>
          <a:srcRect/>
          <a:stretch>
            <a:fillRect/>
          </a:stretch>
        </p:blipFill>
        <p:spPr bwMode="auto">
          <a:xfrm>
            <a:off x="5137150" y="2559050"/>
            <a:ext cx="3529013" cy="1765300"/>
          </a:xfrm>
          <a:prstGeom prst="rect">
            <a:avLst/>
          </a:prstGeom>
          <a:noFill/>
          <a:ln w="9525">
            <a:noFill/>
            <a:miter lim="800000"/>
            <a:headEnd/>
            <a:tailEnd/>
          </a:ln>
        </p:spPr>
      </p:pic>
      <p:pic>
        <p:nvPicPr>
          <p:cNvPr id="62468" name="Picture 30"/>
          <p:cNvPicPr>
            <a:picLocks noChangeAspect="1" noChangeArrowheads="1"/>
          </p:cNvPicPr>
          <p:nvPr/>
        </p:nvPicPr>
        <p:blipFill>
          <a:blip r:embed="rId5"/>
          <a:srcRect/>
          <a:stretch>
            <a:fillRect/>
          </a:stretch>
        </p:blipFill>
        <p:spPr bwMode="auto">
          <a:xfrm>
            <a:off x="5130800" y="5002213"/>
            <a:ext cx="3529013" cy="877887"/>
          </a:xfrm>
          <a:prstGeom prst="rect">
            <a:avLst/>
          </a:prstGeom>
          <a:noFill/>
          <a:ln w="9525">
            <a:noFill/>
            <a:miter lim="800000"/>
            <a:headEnd/>
            <a:tailEnd/>
          </a:ln>
        </p:spPr>
      </p:pic>
      <p:pic>
        <p:nvPicPr>
          <p:cNvPr id="62469" name="Picture 29"/>
          <p:cNvPicPr>
            <a:picLocks noChangeAspect="1" noChangeArrowheads="1"/>
          </p:cNvPicPr>
          <p:nvPr/>
        </p:nvPicPr>
        <p:blipFill>
          <a:blip r:embed="rId6"/>
          <a:srcRect/>
          <a:stretch>
            <a:fillRect/>
          </a:stretch>
        </p:blipFill>
        <p:spPr bwMode="auto">
          <a:xfrm>
            <a:off x="755650" y="5005388"/>
            <a:ext cx="3529013" cy="877887"/>
          </a:xfrm>
          <a:prstGeom prst="rect">
            <a:avLst/>
          </a:prstGeom>
          <a:noFill/>
          <a:ln w="9525">
            <a:noFill/>
            <a:miter lim="800000"/>
            <a:headEnd/>
            <a:tailEnd/>
          </a:ln>
        </p:spPr>
      </p:pic>
      <p:pic>
        <p:nvPicPr>
          <p:cNvPr id="62470" name="Picture 31"/>
          <p:cNvPicPr>
            <a:picLocks noChangeAspect="1" noChangeArrowheads="1"/>
          </p:cNvPicPr>
          <p:nvPr/>
        </p:nvPicPr>
        <p:blipFill>
          <a:blip r:embed="rId7"/>
          <a:srcRect/>
          <a:stretch>
            <a:fillRect/>
          </a:stretch>
        </p:blipFill>
        <p:spPr bwMode="auto">
          <a:xfrm>
            <a:off x="777875" y="3446463"/>
            <a:ext cx="3529013" cy="877887"/>
          </a:xfrm>
          <a:prstGeom prst="rect">
            <a:avLst/>
          </a:prstGeom>
          <a:noFill/>
          <a:ln w="9525">
            <a:noFill/>
            <a:miter lim="800000"/>
            <a:headEnd/>
            <a:tailEnd/>
          </a:ln>
        </p:spPr>
      </p:pic>
      <p:sp>
        <p:nvSpPr>
          <p:cNvPr id="62471" name="Rectangle 2"/>
          <p:cNvSpPr>
            <a:spLocks noGrp="1" noChangeArrowheads="1"/>
          </p:cNvSpPr>
          <p:nvPr>
            <p:ph type="title"/>
          </p:nvPr>
        </p:nvSpPr>
        <p:spPr>
          <a:xfrm>
            <a:off x="0" y="0"/>
            <a:ext cx="4811713" cy="625475"/>
          </a:xfrm>
        </p:spPr>
        <p:txBody>
          <a:bodyPr/>
          <a:lstStyle/>
          <a:p>
            <a:pPr eaLnBrk="1" hangingPunct="1"/>
            <a:r>
              <a:rPr lang="en-US" sz="4000"/>
              <a:t>Measuring energy</a:t>
            </a:r>
          </a:p>
        </p:txBody>
      </p:sp>
      <p:sp>
        <p:nvSpPr>
          <p:cNvPr id="62472" name="Rectangle 3"/>
          <p:cNvSpPr>
            <a:spLocks noGrp="1" noChangeArrowheads="1"/>
          </p:cNvSpPr>
          <p:nvPr>
            <p:ph type="body" idx="1"/>
          </p:nvPr>
        </p:nvSpPr>
        <p:spPr>
          <a:xfrm>
            <a:off x="0" y="606425"/>
            <a:ext cx="9144000" cy="2536825"/>
          </a:xfrm>
        </p:spPr>
        <p:txBody>
          <a:bodyPr/>
          <a:lstStyle/>
          <a:p>
            <a:pPr eaLnBrk="1" hangingPunct="1">
              <a:buFontTx/>
              <a:buNone/>
            </a:pPr>
            <a:r>
              <a:rPr lang="en-US" sz="2400"/>
              <a:t>	Suppose you have a particle in the state:</a:t>
            </a:r>
          </a:p>
          <a:p>
            <a:pPr eaLnBrk="1" hangingPunct="1">
              <a:buFontTx/>
              <a:buNone/>
            </a:pPr>
            <a:r>
              <a:rPr lang="en-US" sz="2400"/>
              <a:t>	                                             </a:t>
            </a:r>
          </a:p>
          <a:p>
            <a:pPr eaLnBrk="1" hangingPunct="1">
              <a:buFontTx/>
              <a:buNone/>
            </a:pPr>
            <a:r>
              <a:rPr lang="en-US" sz="2400"/>
              <a:t>	where </a:t>
            </a:r>
            <a:r>
              <a:rPr lang="el-GR" sz="2400">
                <a:latin typeface="Times New Roman" charset="0"/>
                <a:ea typeface="Times New Roman" charset="0"/>
                <a:cs typeface="Times New Roman" charset="0"/>
              </a:rPr>
              <a:t>Ψ</a:t>
            </a:r>
            <a:r>
              <a:rPr lang="en-US" sz="2400" baseline="-25000">
                <a:latin typeface="Times New Roman" charset="0"/>
              </a:rPr>
              <a:t>1</a:t>
            </a:r>
            <a:r>
              <a:rPr lang="en-US" sz="2400">
                <a:latin typeface="Times New Roman" charset="0"/>
              </a:rPr>
              <a:t>(x,t) </a:t>
            </a:r>
            <a:r>
              <a:rPr lang="en-US" sz="2400"/>
              <a:t>and</a:t>
            </a:r>
            <a:r>
              <a:rPr lang="en-US" sz="2400">
                <a:latin typeface="Times New Roman" charset="0"/>
              </a:rPr>
              <a:t> </a:t>
            </a:r>
            <a:r>
              <a:rPr lang="el-GR" sz="2400">
                <a:latin typeface="Times New Roman" charset="0"/>
                <a:ea typeface="Times New Roman" charset="0"/>
                <a:cs typeface="Times New Roman" charset="0"/>
              </a:rPr>
              <a:t>Ψ</a:t>
            </a:r>
            <a:r>
              <a:rPr lang="en-US" sz="2400" baseline="-25000">
                <a:latin typeface="Times New Roman" charset="0"/>
              </a:rPr>
              <a:t>2</a:t>
            </a:r>
            <a:r>
              <a:rPr lang="en-US" sz="2400">
                <a:latin typeface="Times New Roman" charset="0"/>
              </a:rPr>
              <a:t>(x,t) </a:t>
            </a:r>
            <a:r>
              <a:rPr lang="en-US" sz="2400"/>
              <a:t>are the ground state and first excited state of the infinite square well.  What does the probability density of this particle look like immediately after you measure its ENERGY?</a:t>
            </a:r>
          </a:p>
          <a:p>
            <a:pPr eaLnBrk="1" hangingPunct="1"/>
            <a:endParaRPr lang="en-US" sz="2400"/>
          </a:p>
        </p:txBody>
      </p:sp>
      <p:graphicFrame>
        <p:nvGraphicFramePr>
          <p:cNvPr id="62466" name="Object 2"/>
          <p:cNvGraphicFramePr>
            <a:graphicFrameLocks noChangeAspect="1"/>
          </p:cNvGraphicFramePr>
          <p:nvPr/>
        </p:nvGraphicFramePr>
        <p:xfrm>
          <a:off x="4025900" y="963613"/>
          <a:ext cx="4389438" cy="655637"/>
        </p:xfrm>
        <a:graphic>
          <a:graphicData uri="http://schemas.openxmlformats.org/presentationml/2006/ole">
            <p:oleObj spid="_x0000_s130050" name="Equation" r:id="rId8" imgW="1994297" imgH="279797" progId="Equation.DSMT4">
              <p:embed/>
            </p:oleObj>
          </a:graphicData>
        </a:graphic>
      </p:graphicFrame>
      <p:sp>
        <p:nvSpPr>
          <p:cNvPr id="62473" name="Line 10"/>
          <p:cNvSpPr>
            <a:spLocks noChangeShapeType="1"/>
          </p:cNvSpPr>
          <p:nvPr/>
        </p:nvSpPr>
        <p:spPr bwMode="auto">
          <a:xfrm>
            <a:off x="676275" y="4321175"/>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74" name="Line 11"/>
          <p:cNvSpPr>
            <a:spLocks noChangeShapeType="1"/>
          </p:cNvSpPr>
          <p:nvPr/>
        </p:nvSpPr>
        <p:spPr bwMode="auto">
          <a:xfrm rot="-5400000">
            <a:off x="132556" y="3839369"/>
            <a:ext cx="1292225"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75" name="Text Box 12"/>
          <p:cNvSpPr txBox="1">
            <a:spLocks noChangeArrowheads="1"/>
          </p:cNvSpPr>
          <p:nvPr/>
        </p:nvSpPr>
        <p:spPr bwMode="auto">
          <a:xfrm>
            <a:off x="825500" y="3138488"/>
            <a:ext cx="1230313"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2476" name="Line 13"/>
          <p:cNvSpPr>
            <a:spLocks noChangeShapeType="1"/>
          </p:cNvSpPr>
          <p:nvPr/>
        </p:nvSpPr>
        <p:spPr bwMode="auto">
          <a:xfrm>
            <a:off x="5016500" y="4314825"/>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77" name="Line 14"/>
          <p:cNvSpPr>
            <a:spLocks noChangeShapeType="1"/>
          </p:cNvSpPr>
          <p:nvPr/>
        </p:nvSpPr>
        <p:spPr bwMode="auto">
          <a:xfrm rot="-5400000">
            <a:off x="4472781" y="3833019"/>
            <a:ext cx="1292225"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78" name="Text Box 15"/>
          <p:cNvSpPr txBox="1">
            <a:spLocks noChangeArrowheads="1"/>
          </p:cNvSpPr>
          <p:nvPr/>
        </p:nvSpPr>
        <p:spPr bwMode="auto">
          <a:xfrm>
            <a:off x="5165725" y="3132138"/>
            <a:ext cx="1230313"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2479" name="Line 16"/>
          <p:cNvSpPr>
            <a:spLocks noChangeShapeType="1"/>
          </p:cNvSpPr>
          <p:nvPr/>
        </p:nvSpPr>
        <p:spPr bwMode="auto">
          <a:xfrm>
            <a:off x="652463" y="5897563"/>
            <a:ext cx="3797300"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80" name="Line 17"/>
          <p:cNvSpPr>
            <a:spLocks noChangeShapeType="1"/>
          </p:cNvSpPr>
          <p:nvPr/>
        </p:nvSpPr>
        <p:spPr bwMode="auto">
          <a:xfrm rot="-5400000">
            <a:off x="108744" y="5415757"/>
            <a:ext cx="1292225"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81" name="Text Box 18"/>
          <p:cNvSpPr txBox="1">
            <a:spLocks noChangeArrowheads="1"/>
          </p:cNvSpPr>
          <p:nvPr/>
        </p:nvSpPr>
        <p:spPr bwMode="auto">
          <a:xfrm>
            <a:off x="801688" y="4714875"/>
            <a:ext cx="123031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2482" name="Line 19"/>
          <p:cNvSpPr>
            <a:spLocks noChangeShapeType="1"/>
          </p:cNvSpPr>
          <p:nvPr/>
        </p:nvSpPr>
        <p:spPr bwMode="auto">
          <a:xfrm>
            <a:off x="5018088" y="5899150"/>
            <a:ext cx="3797300" cy="1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83" name="Line 20"/>
          <p:cNvSpPr>
            <a:spLocks noChangeShapeType="1"/>
          </p:cNvSpPr>
          <p:nvPr/>
        </p:nvSpPr>
        <p:spPr bwMode="auto">
          <a:xfrm rot="-5400000">
            <a:off x="4474369" y="5417344"/>
            <a:ext cx="1292225"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62484" name="Text Box 21"/>
          <p:cNvSpPr txBox="1">
            <a:spLocks noChangeArrowheads="1"/>
          </p:cNvSpPr>
          <p:nvPr/>
        </p:nvSpPr>
        <p:spPr bwMode="auto">
          <a:xfrm>
            <a:off x="5167313" y="4613275"/>
            <a:ext cx="123031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charset="0"/>
                <a:ea typeface="Times New Roman" charset="0"/>
                <a:cs typeface="Times New Roman" charset="0"/>
              </a:rPr>
              <a:t>|</a:t>
            </a:r>
            <a:r>
              <a:rPr lang="el-GR" i="1">
                <a:latin typeface="Times New Roman" charset="0"/>
                <a:ea typeface="Times New Roman" charset="0"/>
                <a:cs typeface="Times New Roman" charset="0"/>
              </a:rPr>
              <a:t>Ψ</a:t>
            </a:r>
            <a:r>
              <a:rPr lang="en-US">
                <a:latin typeface="Times New Roman" charset="0"/>
              </a:rPr>
              <a:t>(</a:t>
            </a:r>
            <a:r>
              <a:rPr lang="en-US" i="1">
                <a:latin typeface="Times New Roman" charset="0"/>
              </a:rPr>
              <a:t>x</a:t>
            </a:r>
            <a:r>
              <a:rPr lang="en-US">
                <a:latin typeface="Times New Roman" charset="0"/>
              </a:rPr>
              <a:t>,</a:t>
            </a:r>
            <a:r>
              <a:rPr lang="en-US" i="1">
                <a:latin typeface="Times New Roman" charset="0"/>
              </a:rPr>
              <a:t>t</a:t>
            </a:r>
            <a:r>
              <a:rPr lang="en-US">
                <a:latin typeface="Times New Roman" charset="0"/>
              </a:rPr>
              <a:t>)|</a:t>
            </a:r>
            <a:r>
              <a:rPr lang="en-US" baseline="30000">
                <a:latin typeface="Times New Roman" charset="0"/>
              </a:rPr>
              <a:t>2</a:t>
            </a:r>
          </a:p>
        </p:txBody>
      </p:sp>
      <p:sp>
        <p:nvSpPr>
          <p:cNvPr id="62485" name="Text Box 22"/>
          <p:cNvSpPr txBox="1">
            <a:spLocks noChangeArrowheads="1"/>
          </p:cNvSpPr>
          <p:nvPr/>
        </p:nvSpPr>
        <p:spPr bwMode="auto">
          <a:xfrm>
            <a:off x="341313" y="3544888"/>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A</a:t>
            </a:r>
          </a:p>
        </p:txBody>
      </p:sp>
      <p:sp>
        <p:nvSpPr>
          <p:cNvPr id="62486" name="Text Box 23"/>
          <p:cNvSpPr txBox="1">
            <a:spLocks noChangeArrowheads="1"/>
          </p:cNvSpPr>
          <p:nvPr/>
        </p:nvSpPr>
        <p:spPr bwMode="auto">
          <a:xfrm>
            <a:off x="312738" y="5110163"/>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C</a:t>
            </a:r>
          </a:p>
        </p:txBody>
      </p:sp>
      <p:sp>
        <p:nvSpPr>
          <p:cNvPr id="62487" name="Text Box 24"/>
          <p:cNvSpPr txBox="1">
            <a:spLocks noChangeArrowheads="1"/>
          </p:cNvSpPr>
          <p:nvPr/>
        </p:nvSpPr>
        <p:spPr bwMode="auto">
          <a:xfrm>
            <a:off x="4684713" y="3522663"/>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B</a:t>
            </a:r>
          </a:p>
        </p:txBody>
      </p:sp>
      <p:sp>
        <p:nvSpPr>
          <p:cNvPr id="62488" name="Text Box 25"/>
          <p:cNvSpPr txBox="1">
            <a:spLocks noChangeArrowheads="1"/>
          </p:cNvSpPr>
          <p:nvPr/>
        </p:nvSpPr>
        <p:spPr bwMode="auto">
          <a:xfrm>
            <a:off x="4662488" y="5091113"/>
            <a:ext cx="4572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D</a:t>
            </a:r>
          </a:p>
        </p:txBody>
      </p:sp>
      <p:sp>
        <p:nvSpPr>
          <p:cNvPr id="62489" name="Text Box 26"/>
          <p:cNvSpPr txBox="1">
            <a:spLocks noChangeArrowheads="1"/>
          </p:cNvSpPr>
          <p:nvPr/>
        </p:nvSpPr>
        <p:spPr bwMode="auto">
          <a:xfrm>
            <a:off x="300038" y="5972175"/>
            <a:ext cx="8415337"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FF3300"/>
                </a:solidFill>
              </a:rPr>
              <a:t>E </a:t>
            </a:r>
            <a:r>
              <a:rPr lang="en-US"/>
              <a:t>Could be C or D, depending on what energy you found. </a:t>
            </a:r>
          </a:p>
        </p:txBody>
      </p:sp>
      <p:sp>
        <p:nvSpPr>
          <p:cNvPr id="23579" name="Rectangle 27"/>
          <p:cNvSpPr>
            <a:spLocks noChangeArrowheads="1"/>
          </p:cNvSpPr>
          <p:nvPr/>
        </p:nvSpPr>
        <p:spPr bwMode="auto">
          <a:xfrm>
            <a:off x="338138" y="6069013"/>
            <a:ext cx="8805862" cy="417512"/>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62491" name="Text Box 32"/>
          <p:cNvSpPr txBox="1">
            <a:spLocks noChangeArrowheads="1"/>
          </p:cNvSpPr>
          <p:nvPr/>
        </p:nvSpPr>
        <p:spPr bwMode="auto">
          <a:xfrm>
            <a:off x="6681788" y="2678113"/>
            <a:ext cx="2462212" cy="16160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Or another graph like this but shifted to left or right, depending on where you found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a:t>Note on position and energy measurements:</a:t>
            </a:r>
          </a:p>
        </p:txBody>
      </p:sp>
      <p:sp>
        <p:nvSpPr>
          <p:cNvPr id="21507" name="Rectangle 3"/>
          <p:cNvSpPr>
            <a:spLocks noGrp="1" noChangeArrowheads="1"/>
          </p:cNvSpPr>
          <p:nvPr>
            <p:ph type="body" idx="1"/>
          </p:nvPr>
        </p:nvSpPr>
        <p:spPr>
          <a:xfrm>
            <a:off x="457200" y="1600200"/>
            <a:ext cx="8229600" cy="2339975"/>
          </a:xfrm>
        </p:spPr>
        <p:txBody>
          <a:bodyPr/>
          <a:lstStyle/>
          <a:p>
            <a:pPr eaLnBrk="1" hangingPunct="1">
              <a:lnSpc>
                <a:spcPct val="90000"/>
              </a:lnSpc>
            </a:pPr>
            <a:r>
              <a:rPr lang="en-US" sz="2400"/>
              <a:t>Energy eigenstates tend to be spread out in space.</a:t>
            </a:r>
          </a:p>
          <a:p>
            <a:pPr eaLnBrk="1" hangingPunct="1">
              <a:lnSpc>
                <a:spcPct val="90000"/>
              </a:lnSpc>
            </a:pPr>
            <a:r>
              <a:rPr lang="en-US" sz="2400"/>
              <a:t>Position eigenstates tend to be localized in space.</a:t>
            </a:r>
          </a:p>
          <a:p>
            <a:pPr eaLnBrk="1" hangingPunct="1">
              <a:lnSpc>
                <a:spcPct val="90000"/>
              </a:lnSpc>
            </a:pPr>
            <a:r>
              <a:rPr lang="en-US" sz="2400"/>
              <a:t>This is why you can’t know both at the same time (wave packets vs. plane waves)</a:t>
            </a:r>
          </a:p>
          <a:p>
            <a:pPr eaLnBrk="1" hangingPunct="1">
              <a:lnSpc>
                <a:spcPct val="90000"/>
              </a:lnSpc>
            </a:pPr>
            <a:r>
              <a:rPr lang="en-US" sz="2400"/>
              <a:t>Measuring position messes up energy eigenstate and vice versa.</a:t>
            </a:r>
          </a:p>
        </p:txBody>
      </p:sp>
      <p:sp>
        <p:nvSpPr>
          <p:cNvPr id="21508" name="Freeform 4"/>
          <p:cNvSpPr>
            <a:spLocks/>
          </p:cNvSpPr>
          <p:nvPr/>
        </p:nvSpPr>
        <p:spPr bwMode="auto">
          <a:xfrm>
            <a:off x="28575" y="4071938"/>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sp>
        <p:nvSpPr>
          <p:cNvPr id="21509" name="Freeform 5"/>
          <p:cNvSpPr>
            <a:spLocks/>
          </p:cNvSpPr>
          <p:nvPr/>
        </p:nvSpPr>
        <p:spPr bwMode="auto">
          <a:xfrm>
            <a:off x="1406525" y="4079875"/>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sp>
        <p:nvSpPr>
          <p:cNvPr id="21510" name="Freeform 6"/>
          <p:cNvSpPr>
            <a:spLocks/>
          </p:cNvSpPr>
          <p:nvPr/>
        </p:nvSpPr>
        <p:spPr bwMode="auto">
          <a:xfrm>
            <a:off x="2773363" y="4071938"/>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pic>
        <p:nvPicPr>
          <p:cNvPr id="21513" name="Picture 9"/>
          <p:cNvPicPr>
            <a:picLocks noChangeAspect="1" noChangeArrowheads="1"/>
          </p:cNvPicPr>
          <p:nvPr/>
        </p:nvPicPr>
        <p:blipFill>
          <a:blip r:embed="rId3"/>
          <a:srcRect l="26970" r="26970"/>
          <a:stretch>
            <a:fillRect/>
          </a:stretch>
        </p:blipFill>
        <p:spPr bwMode="auto">
          <a:xfrm>
            <a:off x="0" y="5865813"/>
            <a:ext cx="4467225" cy="992187"/>
          </a:xfrm>
          <a:prstGeom prst="rect">
            <a:avLst/>
          </a:prstGeom>
          <a:noFill/>
          <a:ln w="25400">
            <a:noFill/>
            <a:miter lim="800000"/>
            <a:headEnd/>
            <a:tailEnd type="none" w="lg" len="lg"/>
          </a:ln>
        </p:spPr>
      </p:pic>
      <p:pic>
        <p:nvPicPr>
          <p:cNvPr id="21514" name="Picture 10"/>
          <p:cNvPicPr>
            <a:picLocks noChangeAspect="1" noChangeArrowheads="1"/>
          </p:cNvPicPr>
          <p:nvPr/>
        </p:nvPicPr>
        <p:blipFill>
          <a:blip r:embed="rId3"/>
          <a:srcRect l="26970" r="26970"/>
          <a:stretch>
            <a:fillRect/>
          </a:stretch>
        </p:blipFill>
        <p:spPr bwMode="auto">
          <a:xfrm>
            <a:off x="4676775" y="3822700"/>
            <a:ext cx="4467225" cy="992188"/>
          </a:xfrm>
          <a:prstGeom prst="rect">
            <a:avLst/>
          </a:prstGeom>
          <a:noFill/>
          <a:ln w="25400">
            <a:noFill/>
            <a:miter lim="800000"/>
            <a:headEnd/>
            <a:tailEnd type="none" w="lg" len="lg"/>
          </a:ln>
        </p:spPr>
      </p:pic>
      <p:sp>
        <p:nvSpPr>
          <p:cNvPr id="21515" name="Line 11"/>
          <p:cNvSpPr>
            <a:spLocks noChangeShapeType="1"/>
          </p:cNvSpPr>
          <p:nvPr/>
        </p:nvSpPr>
        <p:spPr bwMode="auto">
          <a:xfrm flipH="1">
            <a:off x="2085975" y="4729163"/>
            <a:ext cx="0" cy="1171575"/>
          </a:xfrm>
          <a:prstGeom prst="line">
            <a:avLst/>
          </a:prstGeom>
          <a:noFill/>
          <a:ln w="28575">
            <a:solidFill>
              <a:schemeClr val="tx1"/>
            </a:solidFill>
            <a:round/>
            <a:headEnd/>
            <a:tailEnd type="triangle" w="lg" len="lg"/>
          </a:ln>
        </p:spPr>
        <p:txBody>
          <a:bodyPr>
            <a:prstTxWarp prst="textNoShape">
              <a:avLst/>
            </a:prstTxWarp>
          </a:bodyPr>
          <a:lstStyle/>
          <a:p>
            <a:endParaRPr lang="en-US"/>
          </a:p>
        </p:txBody>
      </p:sp>
      <p:sp>
        <p:nvSpPr>
          <p:cNvPr id="21516" name="Text Box 12"/>
          <p:cNvSpPr txBox="1">
            <a:spLocks noChangeArrowheads="1"/>
          </p:cNvSpPr>
          <p:nvPr/>
        </p:nvSpPr>
        <p:spPr bwMode="auto">
          <a:xfrm>
            <a:off x="985838" y="5029200"/>
            <a:ext cx="2200275" cy="3968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2000"/>
              <a:t>Measure Position</a:t>
            </a:r>
          </a:p>
        </p:txBody>
      </p:sp>
      <p:sp>
        <p:nvSpPr>
          <p:cNvPr id="21517" name="Freeform 13"/>
          <p:cNvSpPr>
            <a:spLocks/>
          </p:cNvSpPr>
          <p:nvPr/>
        </p:nvSpPr>
        <p:spPr bwMode="auto">
          <a:xfrm>
            <a:off x="4843463" y="6096000"/>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sp>
        <p:nvSpPr>
          <p:cNvPr id="21518" name="Freeform 14"/>
          <p:cNvSpPr>
            <a:spLocks/>
          </p:cNvSpPr>
          <p:nvPr/>
        </p:nvSpPr>
        <p:spPr bwMode="auto">
          <a:xfrm>
            <a:off x="6221413" y="6103938"/>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sp>
        <p:nvSpPr>
          <p:cNvPr id="21519" name="Freeform 15"/>
          <p:cNvSpPr>
            <a:spLocks/>
          </p:cNvSpPr>
          <p:nvPr/>
        </p:nvSpPr>
        <p:spPr bwMode="auto">
          <a:xfrm>
            <a:off x="7588250" y="6096000"/>
            <a:ext cx="1555750" cy="546100"/>
          </a:xfrm>
          <a:custGeom>
            <a:avLst/>
            <a:gdLst>
              <a:gd name="T0" fmla="*/ 0 w 1295"/>
              <a:gd name="T1" fmla="*/ 7 h 344"/>
              <a:gd name="T2" fmla="*/ 64 w 1295"/>
              <a:gd name="T3" fmla="*/ 51 h 344"/>
              <a:gd name="T4" fmla="*/ 117 w 1295"/>
              <a:gd name="T5" fmla="*/ 129 h 344"/>
              <a:gd name="T6" fmla="*/ 162 w 1295"/>
              <a:gd name="T7" fmla="*/ 210 h 344"/>
              <a:gd name="T8" fmla="*/ 219 w 1295"/>
              <a:gd name="T9" fmla="*/ 294 h 344"/>
              <a:gd name="T10" fmla="*/ 282 w 1295"/>
              <a:gd name="T11" fmla="*/ 336 h 344"/>
              <a:gd name="T12" fmla="*/ 354 w 1295"/>
              <a:gd name="T13" fmla="*/ 276 h 344"/>
              <a:gd name="T14" fmla="*/ 468 w 1295"/>
              <a:gd name="T15" fmla="*/ 78 h 344"/>
              <a:gd name="T16" fmla="*/ 561 w 1295"/>
              <a:gd name="T17" fmla="*/ 9 h 344"/>
              <a:gd name="T18" fmla="*/ 648 w 1295"/>
              <a:gd name="T19" fmla="*/ 66 h 344"/>
              <a:gd name="T20" fmla="*/ 705 w 1295"/>
              <a:gd name="T21" fmla="*/ 162 h 344"/>
              <a:gd name="T22" fmla="*/ 786 w 1295"/>
              <a:gd name="T23" fmla="*/ 297 h 344"/>
              <a:gd name="T24" fmla="*/ 858 w 1295"/>
              <a:gd name="T25" fmla="*/ 336 h 344"/>
              <a:gd name="T26" fmla="*/ 942 w 1295"/>
              <a:gd name="T27" fmla="*/ 246 h 344"/>
              <a:gd name="T28" fmla="*/ 1029 w 1295"/>
              <a:gd name="T29" fmla="*/ 87 h 344"/>
              <a:gd name="T30" fmla="*/ 1116 w 1295"/>
              <a:gd name="T31" fmla="*/ 6 h 344"/>
              <a:gd name="T32" fmla="*/ 1206 w 1295"/>
              <a:gd name="T33" fmla="*/ 48 h 344"/>
              <a:gd name="T34" fmla="*/ 1295 w 1295"/>
              <a:gd name="T35" fmla="*/ 194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a:solidFill>
              <a:schemeClr val="tx1"/>
            </a:solidFill>
            <a:round/>
            <a:headEnd/>
            <a:tailEnd/>
          </a:ln>
        </p:spPr>
        <p:txBody>
          <a:bodyPr>
            <a:prstTxWarp prst="textNoShape">
              <a:avLst/>
            </a:prstTxWarp>
          </a:bodyPr>
          <a:lstStyle/>
          <a:p>
            <a:endParaRPr lang="en-US"/>
          </a:p>
        </p:txBody>
      </p:sp>
      <p:sp>
        <p:nvSpPr>
          <p:cNvPr id="21520" name="Line 16"/>
          <p:cNvSpPr>
            <a:spLocks noChangeShapeType="1"/>
          </p:cNvSpPr>
          <p:nvPr/>
        </p:nvSpPr>
        <p:spPr bwMode="auto">
          <a:xfrm flipH="1">
            <a:off x="6924675" y="4824413"/>
            <a:ext cx="0" cy="1171575"/>
          </a:xfrm>
          <a:prstGeom prst="line">
            <a:avLst/>
          </a:prstGeom>
          <a:noFill/>
          <a:ln w="28575">
            <a:solidFill>
              <a:schemeClr val="tx1"/>
            </a:solidFill>
            <a:round/>
            <a:headEnd/>
            <a:tailEnd type="triangle" w="lg" len="lg"/>
          </a:ln>
        </p:spPr>
        <p:txBody>
          <a:bodyPr>
            <a:prstTxWarp prst="textNoShape">
              <a:avLst/>
            </a:prstTxWarp>
          </a:bodyPr>
          <a:lstStyle/>
          <a:p>
            <a:endParaRPr lang="en-US"/>
          </a:p>
        </p:txBody>
      </p:sp>
      <p:sp>
        <p:nvSpPr>
          <p:cNvPr id="21521" name="Text Box 17"/>
          <p:cNvSpPr txBox="1">
            <a:spLocks noChangeArrowheads="1"/>
          </p:cNvSpPr>
          <p:nvPr/>
        </p:nvSpPr>
        <p:spPr bwMode="auto">
          <a:xfrm>
            <a:off x="5824538" y="5124450"/>
            <a:ext cx="2200275" cy="3968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2000"/>
              <a:t>Measure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animBg="1"/>
      <p:bldP spid="21509" grpId="0" animBg="1"/>
      <p:bldP spid="21510" grpId="0" animBg="1"/>
      <p:bldP spid="21515" grpId="0" animBg="1"/>
      <p:bldP spid="21516" grpId="0" animBg="1"/>
      <p:bldP spid="21517" grpId="0" animBg="1"/>
      <p:bldP spid="21518" grpId="0" animBg="1"/>
      <p:bldP spid="21519" grpId="0" animBg="1"/>
      <p:bldP spid="21520" grpId="0" animBg="1"/>
      <p:bldP spid="21521"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42900" y="179388"/>
            <a:ext cx="7988300" cy="1704975"/>
          </a:xfrm>
          <a:prstGeom prst="rect">
            <a:avLst/>
          </a:prstGeom>
          <a:noFill/>
          <a:ln w="9525">
            <a:noFill/>
            <a:miter lim="800000"/>
            <a:headEnd/>
            <a:tailEnd/>
          </a:ln>
        </p:spPr>
        <p:txBody>
          <a:bodyPr>
            <a:prstTxWarp prst="textNoShape">
              <a:avLst/>
            </a:prstTxWarp>
            <a:spAutoFit/>
          </a:bodyPr>
          <a:lstStyle/>
          <a:p>
            <a:r>
              <a:rPr lang="en-US"/>
              <a:t>Scientific theory- </a:t>
            </a:r>
          </a:p>
          <a:p>
            <a:pPr lvl="1"/>
            <a:r>
              <a:rPr lang="en-US"/>
              <a:t>predict results of an experiment</a:t>
            </a:r>
          </a:p>
          <a:p>
            <a:pPr lvl="1"/>
            <a:endParaRPr lang="en-US" sz="1000"/>
          </a:p>
          <a:p>
            <a:pPr lvl="1"/>
            <a:r>
              <a:rPr lang="en-US"/>
              <a:t>Good sci. theory (like Shrod. QM)-- predict results of many experiments, and results match predictions.</a:t>
            </a:r>
          </a:p>
        </p:txBody>
      </p:sp>
      <p:sp>
        <p:nvSpPr>
          <p:cNvPr id="53251" name="Text Box 3"/>
          <p:cNvSpPr txBox="1">
            <a:spLocks noChangeArrowheads="1"/>
          </p:cNvSpPr>
          <p:nvPr/>
        </p:nvSpPr>
        <p:spPr bwMode="auto">
          <a:xfrm>
            <a:off x="260350" y="1855788"/>
            <a:ext cx="8413750" cy="1569660"/>
          </a:xfrm>
          <a:prstGeom prst="rect">
            <a:avLst/>
          </a:prstGeom>
          <a:noFill/>
          <a:ln w="9525">
            <a:solidFill>
              <a:schemeClr val="tx1"/>
            </a:solidFill>
            <a:miter lim="800000"/>
            <a:headEnd/>
            <a:tailEnd/>
          </a:ln>
        </p:spPr>
        <p:txBody>
          <a:bodyPr>
            <a:prstTxWarp prst="textNoShape">
              <a:avLst/>
            </a:prstTxWarp>
            <a:spAutoFit/>
          </a:bodyPr>
          <a:lstStyle/>
          <a:p>
            <a:r>
              <a:rPr lang="en-US" dirty="0">
                <a:solidFill>
                  <a:srgbClr val="CC0000"/>
                </a:solidFill>
                <a:latin typeface="Comic Sans MS" charset="0"/>
              </a:rPr>
              <a:t>But how to figure out exactly what does </a:t>
            </a:r>
            <a:r>
              <a:rPr lang="en-US" dirty="0" err="1">
                <a:solidFill>
                  <a:srgbClr val="CC0000"/>
                </a:solidFill>
                <a:latin typeface="Comic Sans MS" charset="0"/>
              </a:rPr>
              <a:t>Shrod</a:t>
            </a:r>
            <a:r>
              <a:rPr lang="en-US" dirty="0">
                <a:solidFill>
                  <a:srgbClr val="CC0000"/>
                </a:solidFill>
                <a:latin typeface="Comic Sans MS" charset="0"/>
              </a:rPr>
              <a:t>. eq. predict for any particular experiment?</a:t>
            </a:r>
          </a:p>
          <a:p>
            <a:r>
              <a:rPr lang="en-US" i="1" dirty="0">
                <a:solidFill>
                  <a:srgbClr val="CC0000"/>
                </a:solidFill>
                <a:latin typeface="Comic Sans MS" charset="0"/>
              </a:rPr>
              <a:t>(general concepts of: how to interpret</a:t>
            </a:r>
            <a:r>
              <a:rPr lang="en-US" i="1" dirty="0" smtClean="0">
                <a:solidFill>
                  <a:srgbClr val="CC0000"/>
                </a:solidFill>
                <a:latin typeface="Comic Sans MS" charset="0"/>
              </a:rPr>
              <a:t> </a:t>
            </a:r>
            <a:r>
              <a:rPr lang="en-US" i="1" dirty="0" err="1" smtClean="0">
                <a:solidFill>
                  <a:srgbClr val="CC0000"/>
                </a:solidFill>
                <a:latin typeface="Lucida Grande"/>
                <a:ea typeface="Lucida Grande"/>
                <a:cs typeface="Lucida Grande"/>
              </a:rPr>
              <a:t>Ψ</a:t>
            </a:r>
            <a:r>
              <a:rPr lang="en-US" i="1" dirty="0" smtClean="0">
                <a:solidFill>
                  <a:srgbClr val="CC0000"/>
                </a:solidFill>
                <a:latin typeface="Comic Sans MS" charset="0"/>
                <a:sym typeface="Symbol" charset="2"/>
              </a:rPr>
              <a:t>, </a:t>
            </a:r>
            <a:r>
              <a:rPr lang="en-US" i="1" dirty="0">
                <a:solidFill>
                  <a:srgbClr val="CC0000"/>
                </a:solidFill>
                <a:latin typeface="Comic Sans MS" charset="0"/>
                <a:sym typeface="Symbol" charset="2"/>
              </a:rPr>
              <a:t>and what “measurement” in QM means)</a:t>
            </a:r>
          </a:p>
        </p:txBody>
      </p:sp>
      <p:sp>
        <p:nvSpPr>
          <p:cNvPr id="53252" name="Text Box 4"/>
          <p:cNvSpPr txBox="1">
            <a:spLocks noChangeArrowheads="1"/>
          </p:cNvSpPr>
          <p:nvPr/>
        </p:nvSpPr>
        <p:spPr bwMode="auto">
          <a:xfrm>
            <a:off x="147638" y="3697288"/>
            <a:ext cx="9151937" cy="2343150"/>
          </a:xfrm>
          <a:prstGeom prst="rect">
            <a:avLst/>
          </a:prstGeom>
          <a:noFill/>
          <a:ln w="9525">
            <a:noFill/>
            <a:miter lim="800000"/>
            <a:headEnd/>
            <a:tailEnd/>
          </a:ln>
        </p:spPr>
        <p:txBody>
          <a:bodyPr wrap="none">
            <a:prstTxWarp prst="textNoShape">
              <a:avLst/>
            </a:prstTxWarp>
            <a:spAutoFit/>
          </a:bodyPr>
          <a:lstStyle/>
          <a:p>
            <a:r>
              <a:rPr lang="en-US"/>
              <a:t>Shrod. wave sim., experiment is measure position of electron</a:t>
            </a:r>
          </a:p>
          <a:p>
            <a:r>
              <a:rPr lang="en-US"/>
              <a:t>-- issues jump out.  Just what is a measurement?</a:t>
            </a:r>
          </a:p>
          <a:p>
            <a:pPr lvl="1"/>
            <a:r>
              <a:rPr lang="en-US"/>
              <a:t>I. result of 1</a:t>
            </a:r>
            <a:r>
              <a:rPr lang="en-US" baseline="30000"/>
              <a:t>st</a:t>
            </a:r>
            <a:r>
              <a:rPr lang="en-US"/>
              <a:t> measurement on electron.</a:t>
            </a:r>
          </a:p>
          <a:p>
            <a:pPr lvl="1"/>
            <a:r>
              <a:rPr lang="en-US"/>
              <a:t>II. result of 2</a:t>
            </a:r>
            <a:r>
              <a:rPr lang="en-US" baseline="30000"/>
              <a:t>nd</a:t>
            </a:r>
            <a:r>
              <a:rPr lang="en-US"/>
              <a:t> measurement on same electron (immediate).</a:t>
            </a:r>
          </a:p>
          <a:p>
            <a:pPr lvl="1"/>
            <a:r>
              <a:rPr lang="en-US"/>
              <a:t>III. result of 2</a:t>
            </a:r>
            <a:r>
              <a:rPr lang="en-US" baseline="30000"/>
              <a:t>nd</a:t>
            </a:r>
            <a:r>
              <a:rPr lang="en-US"/>
              <a:t> measurement on different but identical electron.</a:t>
            </a:r>
          </a:p>
          <a:p>
            <a:r>
              <a:rPr lang="en-US"/>
              <a:t>   </a:t>
            </a:r>
            <a:r>
              <a:rPr lang="en-US">
                <a:solidFill>
                  <a:srgbClr val="CC0000"/>
                </a:solidFill>
                <a:latin typeface="Comic Sans MS" charset="0"/>
              </a:rPr>
              <a:t>same? different?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6200" y="282575"/>
            <a:ext cx="9067800" cy="1552575"/>
          </a:xfrm>
          <a:prstGeom prst="rect">
            <a:avLst/>
          </a:prstGeom>
          <a:noFill/>
          <a:ln w="9525">
            <a:noFill/>
            <a:miter lim="800000"/>
            <a:headEnd/>
            <a:tailEnd/>
          </a:ln>
        </p:spPr>
        <p:txBody>
          <a:bodyPr wrap="none">
            <a:prstTxWarp prst="textNoShape">
              <a:avLst/>
            </a:prstTxWarp>
            <a:spAutoFit/>
          </a:bodyPr>
          <a:lstStyle/>
          <a:p>
            <a:r>
              <a:rPr lang="en-US"/>
              <a:t>Shrod. wave sim., experiment is measure position of electron</a:t>
            </a:r>
          </a:p>
          <a:p>
            <a:pPr lvl="1"/>
            <a:r>
              <a:rPr lang="en-US"/>
              <a:t>I. result of 1</a:t>
            </a:r>
            <a:r>
              <a:rPr lang="en-US" baseline="30000"/>
              <a:t>st</a:t>
            </a:r>
            <a:r>
              <a:rPr lang="en-US"/>
              <a:t> measurement on electron.</a:t>
            </a:r>
          </a:p>
          <a:p>
            <a:pPr lvl="1"/>
            <a:r>
              <a:rPr lang="en-US"/>
              <a:t>II. result of 2</a:t>
            </a:r>
            <a:r>
              <a:rPr lang="en-US" baseline="30000"/>
              <a:t>nd</a:t>
            </a:r>
            <a:r>
              <a:rPr lang="en-US"/>
              <a:t> measurement on same electron (immediate).</a:t>
            </a:r>
          </a:p>
          <a:p>
            <a:pPr lvl="1"/>
            <a:r>
              <a:rPr lang="en-US"/>
              <a:t>III. result of 2</a:t>
            </a:r>
            <a:r>
              <a:rPr lang="en-US" baseline="30000"/>
              <a:t>nd</a:t>
            </a:r>
            <a:r>
              <a:rPr lang="en-US"/>
              <a:t> measurement on different but identical electron</a:t>
            </a:r>
          </a:p>
        </p:txBody>
      </p:sp>
      <p:sp>
        <p:nvSpPr>
          <p:cNvPr id="55299" name="Text Box 3"/>
          <p:cNvSpPr txBox="1">
            <a:spLocks noChangeArrowheads="1"/>
          </p:cNvSpPr>
          <p:nvPr/>
        </p:nvSpPr>
        <p:spPr bwMode="auto">
          <a:xfrm>
            <a:off x="173038" y="2101850"/>
            <a:ext cx="8580437" cy="1917700"/>
          </a:xfrm>
          <a:prstGeom prst="rect">
            <a:avLst/>
          </a:prstGeom>
          <a:noFill/>
          <a:ln w="9525">
            <a:noFill/>
            <a:miter lim="800000"/>
            <a:headEnd/>
            <a:tailEnd/>
          </a:ln>
        </p:spPr>
        <p:txBody>
          <a:bodyPr>
            <a:prstTxWarp prst="textNoShape">
              <a:avLst/>
            </a:prstTxWarp>
            <a:spAutoFit/>
          </a:bodyPr>
          <a:lstStyle/>
          <a:p>
            <a:r>
              <a:rPr lang="en-US"/>
              <a:t>CQ. How are expected results of these 3 measurements same or different?  </a:t>
            </a:r>
          </a:p>
          <a:p>
            <a:r>
              <a:rPr lang="en-US" i="1"/>
              <a:t>answer individually and think of reasons,</a:t>
            </a:r>
          </a:p>
          <a:p>
            <a:r>
              <a:rPr lang="en-US" i="1"/>
              <a:t>then will discuss and revote, group come to consensus and all group members have to input the  same answer.</a:t>
            </a:r>
          </a:p>
        </p:txBody>
      </p:sp>
      <p:sp>
        <p:nvSpPr>
          <p:cNvPr id="55300" name="Text Box 4"/>
          <p:cNvSpPr txBox="1">
            <a:spLocks noChangeArrowheads="1"/>
          </p:cNvSpPr>
          <p:nvPr/>
        </p:nvSpPr>
        <p:spPr bwMode="auto">
          <a:xfrm>
            <a:off x="449263" y="4464050"/>
            <a:ext cx="8266112" cy="1917700"/>
          </a:xfrm>
          <a:prstGeom prst="rect">
            <a:avLst/>
          </a:prstGeom>
          <a:noFill/>
          <a:ln w="9525">
            <a:noFill/>
            <a:miter lim="800000"/>
            <a:headEnd/>
            <a:tailEnd/>
          </a:ln>
        </p:spPr>
        <p:txBody>
          <a:bodyPr wrap="none">
            <a:prstTxWarp prst="textNoShape">
              <a:avLst/>
            </a:prstTxWarp>
            <a:spAutoFit/>
          </a:bodyPr>
          <a:lstStyle/>
          <a:p>
            <a:r>
              <a:rPr lang="en-US"/>
              <a:t>a. I, II and III always the same.</a:t>
            </a:r>
          </a:p>
          <a:p>
            <a:r>
              <a:rPr lang="en-US"/>
              <a:t>b. I and II always same, and different from III.</a:t>
            </a:r>
          </a:p>
          <a:p>
            <a:r>
              <a:rPr lang="en-US"/>
              <a:t>c. I and II same, I and III could be the same or different.</a:t>
            </a:r>
          </a:p>
          <a:p>
            <a:r>
              <a:rPr lang="en-US"/>
              <a:t>d. I, II, and III could all be same or different from each other.</a:t>
            </a:r>
          </a:p>
          <a:p>
            <a:r>
              <a:rPr lang="en-US"/>
              <a:t>e. I, II, III always different from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09563" y="209550"/>
            <a:ext cx="7921625" cy="1471613"/>
          </a:xfrm>
          <a:prstGeom prst="rect">
            <a:avLst/>
          </a:prstGeom>
          <a:noFill/>
          <a:ln w="9525">
            <a:solidFill>
              <a:schemeClr val="tx1"/>
            </a:solidFill>
            <a:miter lim="800000"/>
            <a:headEnd/>
            <a:tailEnd/>
          </a:ln>
        </p:spPr>
        <p:txBody>
          <a:bodyPr wrap="none">
            <a:prstTxWarp prst="textNoShape">
              <a:avLst/>
            </a:prstTxWarp>
            <a:spAutoFit/>
          </a:bodyPr>
          <a:lstStyle/>
          <a:p>
            <a:r>
              <a:rPr lang="en-US"/>
              <a:t> </a:t>
            </a:r>
            <a:r>
              <a:rPr lang="en-US" sz="2200"/>
              <a:t>position of electron</a:t>
            </a:r>
          </a:p>
          <a:p>
            <a:r>
              <a:rPr lang="en-US" sz="2200"/>
              <a:t>I. result of 1</a:t>
            </a:r>
            <a:r>
              <a:rPr lang="en-US" sz="2200" baseline="30000"/>
              <a:t>st</a:t>
            </a:r>
            <a:r>
              <a:rPr lang="en-US" sz="2200"/>
              <a:t> measurement on electron.</a:t>
            </a:r>
          </a:p>
          <a:p>
            <a:r>
              <a:rPr lang="en-US" sz="2200"/>
              <a:t>II. result of 2</a:t>
            </a:r>
            <a:r>
              <a:rPr lang="en-US" sz="2200" baseline="30000"/>
              <a:t>nd</a:t>
            </a:r>
            <a:r>
              <a:rPr lang="en-US" sz="2200"/>
              <a:t> measurement on same electron (immediately).</a:t>
            </a:r>
          </a:p>
          <a:p>
            <a:r>
              <a:rPr lang="en-US" sz="2200"/>
              <a:t>III. result of 2</a:t>
            </a:r>
            <a:r>
              <a:rPr lang="en-US" sz="2200" baseline="30000"/>
              <a:t>nd</a:t>
            </a:r>
            <a:r>
              <a:rPr lang="en-US" sz="2200"/>
              <a:t> measurement on different but identical electron</a:t>
            </a:r>
          </a:p>
        </p:txBody>
      </p:sp>
      <p:sp>
        <p:nvSpPr>
          <p:cNvPr id="70659" name="Text Box 3"/>
          <p:cNvSpPr txBox="1">
            <a:spLocks noChangeArrowheads="1"/>
          </p:cNvSpPr>
          <p:nvPr/>
        </p:nvSpPr>
        <p:spPr bwMode="auto">
          <a:xfrm>
            <a:off x="214313" y="3481388"/>
            <a:ext cx="8580437" cy="1917700"/>
          </a:xfrm>
          <a:prstGeom prst="rect">
            <a:avLst/>
          </a:prstGeom>
          <a:noFill/>
          <a:ln w="9525">
            <a:noFill/>
            <a:miter lim="800000"/>
            <a:headEnd/>
            <a:tailEnd/>
          </a:ln>
        </p:spPr>
        <p:txBody>
          <a:bodyPr>
            <a:prstTxWarp prst="textNoShape">
              <a:avLst/>
            </a:prstTxWarp>
            <a:spAutoFit/>
          </a:bodyPr>
          <a:lstStyle/>
          <a:p>
            <a:r>
              <a:rPr lang="en-US" i="1">
                <a:solidFill>
                  <a:schemeClr val="accent2"/>
                </a:solidFill>
              </a:rPr>
              <a:t>I and II always the same, because after first measurement</a:t>
            </a:r>
          </a:p>
          <a:p>
            <a:r>
              <a:rPr lang="en-US" i="1">
                <a:solidFill>
                  <a:schemeClr val="accent2"/>
                </a:solidFill>
              </a:rPr>
              <a:t>know exactly where electron is.</a:t>
            </a:r>
          </a:p>
          <a:p>
            <a:r>
              <a:rPr lang="en-US" i="1">
                <a:solidFill>
                  <a:schemeClr val="accent2"/>
                </a:solidFill>
              </a:rPr>
              <a:t>so d. and e. have to be wrong.</a:t>
            </a:r>
          </a:p>
          <a:p>
            <a:r>
              <a:rPr lang="en-US" i="1">
                <a:solidFill>
                  <a:schemeClr val="accent2"/>
                </a:solidFill>
              </a:rPr>
              <a:t>III has same probability distribution as for I, but is distribution.  </a:t>
            </a:r>
          </a:p>
          <a:p>
            <a:r>
              <a:rPr lang="en-US" i="1">
                <a:solidFill>
                  <a:schemeClr val="accent2"/>
                </a:solidFill>
              </a:rPr>
              <a:t>Could come out the same but usually not.  C. is correct.</a:t>
            </a:r>
          </a:p>
        </p:txBody>
      </p:sp>
      <p:sp>
        <p:nvSpPr>
          <p:cNvPr id="70660" name="Text Box 4"/>
          <p:cNvSpPr txBox="1">
            <a:spLocks noChangeArrowheads="1"/>
          </p:cNvSpPr>
          <p:nvPr/>
        </p:nvSpPr>
        <p:spPr bwMode="auto">
          <a:xfrm>
            <a:off x="214313" y="1641475"/>
            <a:ext cx="7591425" cy="1766888"/>
          </a:xfrm>
          <a:prstGeom prst="rect">
            <a:avLst/>
          </a:prstGeom>
          <a:noFill/>
          <a:ln w="9525">
            <a:noFill/>
            <a:miter lim="800000"/>
            <a:headEnd/>
            <a:tailEnd/>
          </a:ln>
        </p:spPr>
        <p:txBody>
          <a:bodyPr wrap="none">
            <a:prstTxWarp prst="textNoShape">
              <a:avLst/>
            </a:prstTxWarp>
            <a:spAutoFit/>
          </a:bodyPr>
          <a:lstStyle/>
          <a:p>
            <a:r>
              <a:rPr lang="en-US" sz="2200"/>
              <a:t>a. I, II and III always the same.</a:t>
            </a:r>
          </a:p>
          <a:p>
            <a:r>
              <a:rPr lang="en-US" sz="2200"/>
              <a:t>b. I and III always same, and different from III.</a:t>
            </a:r>
          </a:p>
          <a:p>
            <a:r>
              <a:rPr lang="en-US" sz="2200"/>
              <a:t>c. I and II same, I and III could be the same or different.</a:t>
            </a:r>
          </a:p>
          <a:p>
            <a:r>
              <a:rPr lang="en-US" sz="2200"/>
              <a:t>d. I, II, and III could all be same or different from each other.</a:t>
            </a:r>
          </a:p>
          <a:p>
            <a:r>
              <a:rPr lang="en-US" sz="2200"/>
              <a:t>e. I, II, III always different from each other.</a:t>
            </a:r>
          </a:p>
        </p:txBody>
      </p:sp>
      <p:sp>
        <p:nvSpPr>
          <p:cNvPr id="57349" name="Text Box 5"/>
          <p:cNvSpPr txBox="1">
            <a:spLocks noChangeArrowheads="1"/>
          </p:cNvSpPr>
          <p:nvPr/>
        </p:nvSpPr>
        <p:spPr bwMode="auto">
          <a:xfrm>
            <a:off x="185738" y="5441950"/>
            <a:ext cx="8789987" cy="1187450"/>
          </a:xfrm>
          <a:prstGeom prst="rect">
            <a:avLst/>
          </a:prstGeom>
          <a:noFill/>
          <a:ln w="9525">
            <a:noFill/>
            <a:miter lim="800000"/>
            <a:headEnd/>
            <a:tailEnd/>
          </a:ln>
        </p:spPr>
        <p:txBody>
          <a:bodyPr wrap="none">
            <a:prstTxWarp prst="textNoShape">
              <a:avLst/>
            </a:prstTxWarp>
            <a:spAutoFit/>
          </a:bodyPr>
          <a:lstStyle/>
          <a:p>
            <a:r>
              <a:rPr lang="en-US"/>
              <a:t>Repeat measurement on </a:t>
            </a:r>
            <a:r>
              <a:rPr lang="en-US" u="sng"/>
              <a:t>same</a:t>
            </a:r>
            <a:r>
              <a:rPr lang="en-US"/>
              <a:t> electron is different from making</a:t>
            </a:r>
          </a:p>
          <a:p>
            <a:r>
              <a:rPr lang="en-US" u="sng"/>
              <a:t>new</a:t>
            </a:r>
            <a:r>
              <a:rPr lang="en-US"/>
              <a:t> measurement on </a:t>
            </a:r>
            <a:r>
              <a:rPr lang="en-US" u="sng"/>
              <a:t>identical new </a:t>
            </a:r>
            <a:r>
              <a:rPr lang="en-US"/>
              <a:t>electron!  </a:t>
            </a:r>
          </a:p>
          <a:p>
            <a:r>
              <a:rPr lang="en-US"/>
              <a:t>Electron wave function changed by measurement (“collapses”).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p>
            <a:fld id="{7EDF051F-B2E6-E149-B2FF-30BD150EA564}" type="slidenum">
              <a:rPr lang="en-US" smtClean="0"/>
              <a:pPr/>
              <a:t>6</a:t>
            </a:fld>
            <a:endParaRPr lang="en-US" smtClean="0"/>
          </a:p>
        </p:txBody>
      </p:sp>
      <p:sp>
        <p:nvSpPr>
          <p:cNvPr id="105475" name="Rectangle 3"/>
          <p:cNvSpPr>
            <a:spLocks noGrp="1" noChangeArrowheads="1"/>
          </p:cNvSpPr>
          <p:nvPr>
            <p:ph type="body" idx="1"/>
          </p:nvPr>
        </p:nvSpPr>
        <p:spPr>
          <a:xfrm>
            <a:off x="381000" y="304800"/>
            <a:ext cx="8229600" cy="4525963"/>
          </a:xfrm>
        </p:spPr>
        <p:txBody>
          <a:bodyPr/>
          <a:lstStyle/>
          <a:p>
            <a:pPr eaLnBrk="1" hangingPunct="1">
              <a:buFontTx/>
              <a:buNone/>
            </a:pPr>
            <a:r>
              <a:rPr lang="en-US">
                <a:latin typeface="TimesNewRomanPSMT" charset="0"/>
              </a:rPr>
              <a:t>In the first plutonium bomb a 6.1 kg sphere of plutonium was used and the explosion produced the</a:t>
            </a:r>
            <a:r>
              <a:rPr lang="en-US">
                <a:latin typeface="Helvetica" charset="0"/>
              </a:rPr>
              <a:t> </a:t>
            </a:r>
            <a:r>
              <a:rPr lang="en-US">
                <a:latin typeface="TimesNewRomanPSMT" charset="0"/>
              </a:rPr>
              <a:t>energy equivalent of</a:t>
            </a:r>
            <a:br>
              <a:rPr lang="en-US">
                <a:latin typeface="TimesNewRomanPSMT" charset="0"/>
              </a:rPr>
            </a:br>
            <a:r>
              <a:rPr lang="en-US">
                <a:latin typeface="TimesNewRomanPSMT" charset="0"/>
              </a:rPr>
              <a:t>22 ktons of TNT = 8.8 x 10</a:t>
            </a:r>
            <a:r>
              <a:rPr lang="en-US" baseline="30000">
                <a:latin typeface="TimesNewRomanPSMT" charset="0"/>
              </a:rPr>
              <a:t>13</a:t>
            </a:r>
            <a:r>
              <a:rPr lang="en-US">
                <a:latin typeface="TimesNewRomanPSMT" charset="0"/>
              </a:rPr>
              <a:t> J.</a:t>
            </a:r>
          </a:p>
          <a:p>
            <a:pPr eaLnBrk="1" hangingPunct="1">
              <a:buFontTx/>
              <a:buNone/>
            </a:pPr>
            <a:r>
              <a:rPr lang="en-US">
                <a:latin typeface="TimesNewRomanPSMT" charset="0"/>
              </a:rPr>
              <a:t>17% of the plutonium atoms</a:t>
            </a:r>
            <a:r>
              <a:rPr lang="en-US">
                <a:latin typeface="Helvetica" charset="0"/>
              </a:rPr>
              <a:t> </a:t>
            </a:r>
            <a:r>
              <a:rPr lang="en-US">
                <a:latin typeface="TimesNewRomanPSMT" charset="0"/>
              </a:rPr>
              <a:t>underwent fission.</a:t>
            </a:r>
            <a:r>
              <a:rPr lang="en-US">
                <a:latin typeface="Helvetica"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p>
            <a:fld id="{B4E4F3B2-E883-7D45-AD64-770E36592EED}" type="slidenum">
              <a:rPr lang="en-US" smtClean="0"/>
              <a:pPr/>
              <a:t>7</a:t>
            </a:fld>
            <a:endParaRPr lang="en-US" smtClean="0"/>
          </a:p>
        </p:txBody>
      </p:sp>
      <p:sp>
        <p:nvSpPr>
          <p:cNvPr id="6147" name="Text Box 3"/>
          <p:cNvSpPr txBox="1">
            <a:spLocks noChangeArrowheads="1"/>
          </p:cNvSpPr>
          <p:nvPr/>
        </p:nvSpPr>
        <p:spPr bwMode="auto">
          <a:xfrm>
            <a:off x="152400" y="5091113"/>
            <a:ext cx="8763000" cy="1766887"/>
          </a:xfrm>
          <a:prstGeom prst="rect">
            <a:avLst/>
          </a:prstGeom>
          <a:noFill/>
          <a:ln w="9525">
            <a:noFill/>
            <a:miter lim="800000"/>
            <a:headEnd/>
            <a:tailEnd/>
          </a:ln>
        </p:spPr>
        <p:txBody>
          <a:bodyPr>
            <a:prstTxWarp prst="textNoShape">
              <a:avLst/>
            </a:prstTxWarp>
            <a:spAutoFit/>
          </a:bodyPr>
          <a:lstStyle/>
          <a:p>
            <a:r>
              <a:rPr lang="en-US" sz="2200" i="1">
                <a:solidFill>
                  <a:schemeClr val="accent2"/>
                </a:solidFill>
              </a:rPr>
              <a:t>ans. c. Makes and spreads around lots of weird radioactive “daughter” nuclei (iodine etc.) that can be absorbed by people and plants and decay slowly giving off damaging radiation.   </a:t>
            </a:r>
          </a:p>
          <a:p>
            <a:r>
              <a:rPr lang="en-US" sz="2200" i="1">
                <a:solidFill>
                  <a:schemeClr val="accent2"/>
                </a:solidFill>
              </a:rPr>
              <a:t>Lots of free neutrons directly from explosion can also induce radioactivity in some other nuclei.</a:t>
            </a:r>
            <a:endParaRPr lang="en-US" sz="2200"/>
          </a:p>
        </p:txBody>
      </p:sp>
      <p:sp>
        <p:nvSpPr>
          <p:cNvPr id="109573" name="Text Box 5"/>
          <p:cNvSpPr txBox="1">
            <a:spLocks noChangeArrowheads="1"/>
          </p:cNvSpPr>
          <p:nvPr/>
        </p:nvSpPr>
        <p:spPr bwMode="auto">
          <a:xfrm>
            <a:off x="317500" y="1021625"/>
            <a:ext cx="8597900" cy="3477875"/>
          </a:xfrm>
          <a:prstGeom prst="rect">
            <a:avLst/>
          </a:prstGeom>
          <a:noFill/>
          <a:ln w="9525">
            <a:noFill/>
            <a:miter lim="800000"/>
            <a:headEnd/>
            <a:tailEnd/>
          </a:ln>
        </p:spPr>
        <p:txBody>
          <a:bodyPr wrap="square">
            <a:prstTxWarp prst="textNoShape">
              <a:avLst/>
            </a:prstTxWarp>
            <a:spAutoFit/>
          </a:bodyPr>
          <a:lstStyle/>
          <a:p>
            <a:pPr marL="342900" indent="-342900"/>
            <a:r>
              <a:rPr lang="en-US" sz="2200" dirty="0"/>
              <a:t>In atomic bomb, roughly 20% of Pl or Ur decays by induced </a:t>
            </a:r>
            <a:r>
              <a:rPr lang="en-US" sz="2200" dirty="0" smtClean="0"/>
              <a:t>fission.</a:t>
            </a:r>
            <a:endParaRPr lang="en-US" sz="2200" dirty="0"/>
          </a:p>
          <a:p>
            <a:pPr marL="342900" indent="-342900"/>
            <a:r>
              <a:rPr lang="en-US" sz="2200" dirty="0"/>
              <a:t>This means that after</a:t>
            </a:r>
            <a:r>
              <a:rPr lang="en-US" sz="2200" dirty="0" smtClean="0"/>
              <a:t> an explosion </a:t>
            </a:r>
            <a:r>
              <a:rPr lang="en-US" sz="2200" dirty="0"/>
              <a:t>there </a:t>
            </a:r>
            <a:r>
              <a:rPr lang="en-US" sz="2200" dirty="0" smtClean="0"/>
              <a:t>are… </a:t>
            </a:r>
            <a:endParaRPr lang="en-US" sz="2200" dirty="0"/>
          </a:p>
          <a:p>
            <a:pPr marL="342900" indent="-342900">
              <a:buFontTx/>
              <a:buAutoNum type="alphaLcPeriod"/>
            </a:pPr>
            <a:r>
              <a:rPr lang="en-US" sz="2200" dirty="0"/>
              <a:t>about 20% fewer atomic nuclei than before with correspondingly fewer total neutrons and protons, </a:t>
            </a:r>
          </a:p>
          <a:p>
            <a:pPr marL="342900" indent="-342900">
              <a:buFontTx/>
              <a:buAutoNum type="alphaLcPeriod"/>
            </a:pPr>
            <a:r>
              <a:rPr lang="en-US" sz="2200" dirty="0"/>
              <a:t>20% fewer </a:t>
            </a:r>
            <a:r>
              <a:rPr lang="en-US" sz="2200" dirty="0" smtClean="0"/>
              <a:t>atomic nuclei </a:t>
            </a:r>
            <a:r>
              <a:rPr lang="en-US" sz="2200" dirty="0"/>
              <a:t>but about same total </a:t>
            </a:r>
            <a:r>
              <a:rPr lang="en-US" sz="2200" dirty="0" smtClean="0"/>
              <a:t>neutrons </a:t>
            </a:r>
            <a:r>
              <a:rPr lang="en-US" sz="2200" dirty="0"/>
              <a:t>and protons. </a:t>
            </a:r>
          </a:p>
          <a:p>
            <a:pPr marL="342900" indent="-342900">
              <a:buFontTx/>
              <a:buAutoNum type="alphaLcPeriod"/>
            </a:pPr>
            <a:r>
              <a:rPr lang="en-US" sz="2200" dirty="0"/>
              <a:t>about same total neutrons and protons and more atomic </a:t>
            </a:r>
            <a:r>
              <a:rPr lang="en-US" sz="2200" dirty="0" smtClean="0"/>
              <a:t>nuclei.</a:t>
            </a:r>
          </a:p>
          <a:p>
            <a:pPr marL="342900" indent="-342900">
              <a:buFontTx/>
              <a:buAutoNum type="alphaLcPeriod"/>
            </a:pPr>
            <a:r>
              <a:rPr lang="en-US" sz="2200" dirty="0"/>
              <a:t>almost no atomic nuclei left, just whole bunch of isolated</a:t>
            </a:r>
            <a:r>
              <a:rPr lang="en-US" sz="2200" dirty="0" smtClean="0"/>
              <a:t> neutrons </a:t>
            </a:r>
            <a:r>
              <a:rPr lang="en-US" sz="2200" dirty="0"/>
              <a:t>and </a:t>
            </a:r>
            <a:r>
              <a:rPr lang="en-US" sz="2200" dirty="0" smtClean="0"/>
              <a:t>protons </a:t>
            </a:r>
            <a:endParaRPr lang="en-US" sz="2200" dirty="0"/>
          </a:p>
          <a:p>
            <a:pPr marL="342900" indent="-342900">
              <a:buFontTx/>
              <a:buAutoNum type="alphaLcPeriod"/>
            </a:pPr>
            <a:r>
              <a:rPr lang="en-US" sz="2200" dirty="0"/>
              <a:t>almost nothing of Ur or Pl left, all went into energy.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p>
            <a:fld id="{197F7BEB-28CC-EC44-8720-D296B8CC98B0}" type="slidenum">
              <a:rPr lang="en-US" smtClean="0"/>
              <a:pPr/>
              <a:t>8</a:t>
            </a:fld>
            <a:endParaRPr lang="en-US" smtClean="0"/>
          </a:p>
        </p:txBody>
      </p:sp>
      <p:sp>
        <p:nvSpPr>
          <p:cNvPr id="115715" name="Rectangle 38"/>
          <p:cNvSpPr>
            <a:spLocks noChangeArrowheads="1"/>
          </p:cNvSpPr>
          <p:nvPr/>
        </p:nvSpPr>
        <p:spPr bwMode="auto">
          <a:xfrm>
            <a:off x="152400" y="304800"/>
            <a:ext cx="8991600" cy="2497138"/>
          </a:xfrm>
          <a:prstGeom prst="rect">
            <a:avLst/>
          </a:prstGeom>
          <a:noFill/>
          <a:ln w="9525">
            <a:noFill/>
            <a:miter lim="800000"/>
            <a:headEnd/>
            <a:tailEnd/>
          </a:ln>
        </p:spPr>
        <p:txBody>
          <a:bodyPr>
            <a:prstTxWarp prst="textNoShape">
              <a:avLst/>
            </a:prstTxWarp>
            <a:spAutoFit/>
          </a:bodyPr>
          <a:lstStyle/>
          <a:p>
            <a:r>
              <a:rPr lang="en-US" b="1">
                <a:solidFill>
                  <a:srgbClr val="6600CC"/>
                </a:solidFill>
              </a:rPr>
              <a:t>Alpha particles: helium nuclei</a:t>
            </a:r>
          </a:p>
          <a:p>
            <a:r>
              <a:rPr lang="en-US" sz="2200">
                <a:solidFill>
                  <a:srgbClr val="6600CC"/>
                </a:solidFill>
              </a:rPr>
              <a:t>- most of radiation is this type </a:t>
            </a:r>
          </a:p>
          <a:p>
            <a:r>
              <a:rPr lang="en-US" sz="2200">
                <a:solidFill>
                  <a:srgbClr val="6600CC"/>
                </a:solidFill>
              </a:rPr>
              <a:t>- common is Radon (comes from natural decay process of U</a:t>
            </a:r>
            <a:r>
              <a:rPr lang="en-US" sz="2200" baseline="30000">
                <a:solidFill>
                  <a:srgbClr val="6600CC"/>
                </a:solidFill>
              </a:rPr>
              <a:t>238</a:t>
            </a:r>
            <a:r>
              <a:rPr lang="en-US" sz="2200">
                <a:solidFill>
                  <a:srgbClr val="6600CC"/>
                </a:solidFill>
              </a:rPr>
              <a:t>), only really bad because Radon is a gas .. Gets into lungs, if decays there bad for cell.</a:t>
            </a:r>
            <a:r>
              <a:rPr lang="en-US" sz="2200">
                <a:solidFill>
                  <a:srgbClr val="9933FF"/>
                </a:solidFill>
              </a:rPr>
              <a:t> </a:t>
            </a:r>
            <a:endParaRPr lang="en-US" sz="2200" baseline="30000">
              <a:solidFill>
                <a:srgbClr val="9933FF"/>
              </a:solidFill>
            </a:endParaRPr>
          </a:p>
          <a:p>
            <a:endParaRPr lang="en-US" sz="2200">
              <a:solidFill>
                <a:srgbClr val="9933FF"/>
              </a:solidFill>
            </a:endParaRPr>
          </a:p>
          <a:p>
            <a:endParaRPr lang="en-US" b="1">
              <a:solidFill>
                <a:srgbClr val="9933FF"/>
              </a:solidFill>
            </a:endParaRPr>
          </a:p>
        </p:txBody>
      </p:sp>
      <p:grpSp>
        <p:nvGrpSpPr>
          <p:cNvPr id="2" name="Group 48"/>
          <p:cNvGrpSpPr>
            <a:grpSpLocks noChangeAspect="1"/>
          </p:cNvGrpSpPr>
          <p:nvPr/>
        </p:nvGrpSpPr>
        <p:grpSpPr bwMode="auto">
          <a:xfrm>
            <a:off x="2667000" y="3200400"/>
            <a:ext cx="2819400" cy="1903413"/>
            <a:chOff x="2220" y="-1128"/>
            <a:chExt cx="6054" cy="4087"/>
          </a:xfrm>
        </p:grpSpPr>
        <p:sp>
          <p:nvSpPr>
            <p:cNvPr id="115729" name="AutoShape 49"/>
            <p:cNvSpPr>
              <a:spLocks noChangeAspect="1" noChangeArrowheads="1"/>
            </p:cNvSpPr>
            <p:nvPr/>
          </p:nvSpPr>
          <p:spPr bwMode="auto">
            <a:xfrm>
              <a:off x="2220" y="-1128"/>
              <a:ext cx="6054" cy="408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115730" name="Freeform 50"/>
            <p:cNvSpPr>
              <a:spLocks/>
            </p:cNvSpPr>
            <p:nvPr/>
          </p:nvSpPr>
          <p:spPr bwMode="auto">
            <a:xfrm>
              <a:off x="2910" y="9"/>
              <a:ext cx="2097" cy="2286"/>
            </a:xfrm>
            <a:custGeom>
              <a:avLst/>
              <a:gdLst>
                <a:gd name="T0" fmla="*/ 56357 w 1007"/>
                <a:gd name="T1" fmla="*/ 27661 h 1097"/>
                <a:gd name="T2" fmla="*/ 7524 w 1007"/>
                <a:gd name="T3" fmla="*/ 32585 h 1097"/>
                <a:gd name="T4" fmla="*/ 10997 w 1007"/>
                <a:gd name="T5" fmla="*/ 71825 h 1097"/>
                <a:gd name="T6" fmla="*/ 36690 w 1007"/>
                <a:gd name="T7" fmla="*/ 97606 h 1097"/>
                <a:gd name="T8" fmla="*/ 52675 w 1007"/>
                <a:gd name="T9" fmla="*/ 138244 h 1097"/>
                <a:gd name="T10" fmla="*/ 28231 w 1007"/>
                <a:gd name="T11" fmla="*/ 167716 h 1097"/>
                <a:gd name="T12" fmla="*/ 66067 w 1007"/>
                <a:gd name="T13" fmla="*/ 186141 h 1097"/>
                <a:gd name="T14" fmla="*/ 119860 w 1007"/>
                <a:gd name="T15" fmla="*/ 161545 h 1097"/>
                <a:gd name="T16" fmla="*/ 152814 w 1007"/>
                <a:gd name="T17" fmla="*/ 128308 h 1097"/>
                <a:gd name="T18" fmla="*/ 134470 w 1007"/>
                <a:gd name="T19" fmla="*/ 102526 h 1097"/>
                <a:gd name="T20" fmla="*/ 145549 w 1007"/>
                <a:gd name="T21" fmla="*/ 55762 h 1097"/>
                <a:gd name="T22" fmla="*/ 170034 w 1007"/>
                <a:gd name="T23" fmla="*/ 26442 h 1097"/>
                <a:gd name="T24" fmla="*/ 139458 w 1007"/>
                <a:gd name="T25" fmla="*/ 1880 h 1097"/>
                <a:gd name="T26" fmla="*/ 94248 w 1007"/>
                <a:gd name="T27" fmla="*/ 15412 h 1097"/>
                <a:gd name="T28" fmla="*/ 73383 w 1007"/>
                <a:gd name="T29" fmla="*/ 28847 h 1097"/>
                <a:gd name="T30" fmla="*/ 47687 w 1007"/>
                <a:gd name="T31" fmla="*/ 25081 h 10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097"/>
                <a:gd name="T50" fmla="*/ 1007 w 1007"/>
                <a:gd name="T51" fmla="*/ 1097 h 10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097">
                  <a:moveTo>
                    <a:pt x="332" y="162"/>
                  </a:moveTo>
                  <a:cubicBezTo>
                    <a:pt x="210" y="155"/>
                    <a:pt x="88" y="148"/>
                    <a:pt x="44" y="191"/>
                  </a:cubicBezTo>
                  <a:cubicBezTo>
                    <a:pt x="0" y="234"/>
                    <a:pt x="36" y="358"/>
                    <a:pt x="65" y="421"/>
                  </a:cubicBezTo>
                  <a:cubicBezTo>
                    <a:pt x="94" y="484"/>
                    <a:pt x="175" y="507"/>
                    <a:pt x="216" y="572"/>
                  </a:cubicBezTo>
                  <a:cubicBezTo>
                    <a:pt x="257" y="637"/>
                    <a:pt x="318" y="742"/>
                    <a:pt x="310" y="810"/>
                  </a:cubicBezTo>
                  <a:cubicBezTo>
                    <a:pt x="302" y="878"/>
                    <a:pt x="153" y="936"/>
                    <a:pt x="166" y="983"/>
                  </a:cubicBezTo>
                  <a:cubicBezTo>
                    <a:pt x="179" y="1030"/>
                    <a:pt x="299" y="1097"/>
                    <a:pt x="389" y="1091"/>
                  </a:cubicBezTo>
                  <a:cubicBezTo>
                    <a:pt x="479" y="1085"/>
                    <a:pt x="621" y="1003"/>
                    <a:pt x="706" y="947"/>
                  </a:cubicBezTo>
                  <a:cubicBezTo>
                    <a:pt x="791" y="891"/>
                    <a:pt x="886" y="810"/>
                    <a:pt x="900" y="752"/>
                  </a:cubicBezTo>
                  <a:cubicBezTo>
                    <a:pt x="914" y="694"/>
                    <a:pt x="799" y="672"/>
                    <a:pt x="792" y="601"/>
                  </a:cubicBezTo>
                  <a:cubicBezTo>
                    <a:pt x="785" y="530"/>
                    <a:pt x="822" y="401"/>
                    <a:pt x="857" y="327"/>
                  </a:cubicBezTo>
                  <a:cubicBezTo>
                    <a:pt x="892" y="253"/>
                    <a:pt x="1007" y="208"/>
                    <a:pt x="1001" y="155"/>
                  </a:cubicBezTo>
                  <a:cubicBezTo>
                    <a:pt x="995" y="102"/>
                    <a:pt x="895" y="22"/>
                    <a:pt x="821" y="11"/>
                  </a:cubicBezTo>
                  <a:cubicBezTo>
                    <a:pt x="747" y="0"/>
                    <a:pt x="620" y="64"/>
                    <a:pt x="555" y="90"/>
                  </a:cubicBezTo>
                  <a:cubicBezTo>
                    <a:pt x="490" y="116"/>
                    <a:pt x="478" y="159"/>
                    <a:pt x="432" y="169"/>
                  </a:cubicBezTo>
                  <a:cubicBezTo>
                    <a:pt x="386" y="179"/>
                    <a:pt x="306" y="151"/>
                    <a:pt x="281" y="147"/>
                  </a:cubicBezTo>
                </a:path>
              </a:pathLst>
            </a:custGeom>
            <a:solidFill>
              <a:srgbClr val="66FFFF"/>
            </a:solidFill>
            <a:ln w="9525">
              <a:solidFill>
                <a:srgbClr val="000000"/>
              </a:solidFill>
              <a:round/>
              <a:headEnd/>
              <a:tailEnd/>
            </a:ln>
          </p:spPr>
          <p:txBody>
            <a:bodyPr>
              <a:prstTxWarp prst="textNoShape">
                <a:avLst/>
              </a:prstTxWarp>
            </a:bodyPr>
            <a:lstStyle/>
            <a:p>
              <a:endParaRPr lang="en-US"/>
            </a:p>
          </p:txBody>
        </p:sp>
        <p:sp>
          <p:nvSpPr>
            <p:cNvPr id="115731" name="Line 51"/>
            <p:cNvSpPr>
              <a:spLocks noChangeShapeType="1"/>
            </p:cNvSpPr>
            <p:nvPr/>
          </p:nvSpPr>
          <p:spPr bwMode="auto">
            <a:xfrm>
              <a:off x="2624" y="-180"/>
              <a:ext cx="2313" cy="2839"/>
            </a:xfrm>
            <a:prstGeom prst="line">
              <a:avLst/>
            </a:prstGeom>
            <a:noFill/>
            <a:ln w="9525" cap="rnd">
              <a:solidFill>
                <a:srgbClr val="000000"/>
              </a:solidFill>
              <a:prstDash val="sysDot"/>
              <a:round/>
              <a:headEnd/>
              <a:tailEnd type="triangle" w="med" len="med"/>
            </a:ln>
          </p:spPr>
          <p:txBody>
            <a:bodyPr>
              <a:prstTxWarp prst="textNoShape">
                <a:avLst/>
              </a:prstTxWarp>
            </a:bodyPr>
            <a:lstStyle/>
            <a:p>
              <a:endParaRPr lang="en-US"/>
            </a:p>
          </p:txBody>
        </p:sp>
        <p:sp>
          <p:nvSpPr>
            <p:cNvPr id="115732" name="Text Box 52"/>
            <p:cNvSpPr txBox="1">
              <a:spLocks noChangeArrowheads="1"/>
            </p:cNvSpPr>
            <p:nvPr/>
          </p:nvSpPr>
          <p:spPr bwMode="auto">
            <a:xfrm>
              <a:off x="3381" y="413"/>
              <a:ext cx="512" cy="600"/>
            </a:xfrm>
            <a:prstGeom prst="rect">
              <a:avLst/>
            </a:prstGeom>
            <a:noFill/>
            <a:ln w="9525">
              <a:noFill/>
              <a:miter lim="800000"/>
              <a:headEnd/>
              <a:tailEnd/>
            </a:ln>
          </p:spPr>
          <p:txBody>
            <a:bodyPr>
              <a:prstTxWarp prst="textNoShape">
                <a:avLst/>
              </a:prstTxWarp>
            </a:bodyPr>
            <a:lstStyle/>
            <a:p>
              <a:r>
                <a:rPr lang="en-US" i="1">
                  <a:solidFill>
                    <a:srgbClr val="000000"/>
                  </a:solidFill>
                </a:rPr>
                <a:t>+</a:t>
              </a:r>
              <a:endParaRPr lang="en-US"/>
            </a:p>
          </p:txBody>
        </p:sp>
        <p:sp>
          <p:nvSpPr>
            <p:cNvPr id="115733" name="Text Box 53"/>
            <p:cNvSpPr txBox="1">
              <a:spLocks noChangeArrowheads="1"/>
            </p:cNvSpPr>
            <p:nvPr/>
          </p:nvSpPr>
          <p:spPr bwMode="auto">
            <a:xfrm>
              <a:off x="3995" y="428"/>
              <a:ext cx="512" cy="600"/>
            </a:xfrm>
            <a:prstGeom prst="rect">
              <a:avLst/>
            </a:prstGeom>
            <a:noFill/>
            <a:ln w="9525">
              <a:noFill/>
              <a:miter lim="800000"/>
              <a:headEnd/>
              <a:tailEnd/>
            </a:ln>
          </p:spPr>
          <p:txBody>
            <a:bodyPr>
              <a:prstTxWarp prst="textNoShape">
                <a:avLst/>
              </a:prstTxWarp>
            </a:bodyPr>
            <a:lstStyle/>
            <a:p>
              <a:r>
                <a:rPr lang="en-US" i="1">
                  <a:solidFill>
                    <a:srgbClr val="000000"/>
                  </a:solidFill>
                </a:rPr>
                <a:t>+</a:t>
              </a:r>
              <a:endParaRPr lang="en-US"/>
            </a:p>
          </p:txBody>
        </p:sp>
        <p:sp>
          <p:nvSpPr>
            <p:cNvPr id="115734" name="Freeform 54"/>
            <p:cNvSpPr>
              <a:spLocks/>
            </p:cNvSpPr>
            <p:nvPr/>
          </p:nvSpPr>
          <p:spPr bwMode="auto">
            <a:xfrm>
              <a:off x="3766" y="1403"/>
              <a:ext cx="571" cy="231"/>
            </a:xfrm>
            <a:custGeom>
              <a:avLst/>
              <a:gdLst>
                <a:gd name="T0" fmla="*/ 0 w 274"/>
                <a:gd name="T1" fmla="*/ 18773 h 111"/>
                <a:gd name="T2" fmla="*/ 10736 w 274"/>
                <a:gd name="T3" fmla="*/ 2191 h 111"/>
                <a:gd name="T4" fmla="*/ 38247 w 274"/>
                <a:gd name="T5" fmla="*/ 5777 h 111"/>
                <a:gd name="T6" fmla="*/ 46772 w 274"/>
                <a:gd name="T7" fmla="*/ 17558 h 111"/>
                <a:gd name="T8" fmla="*/ 0 60000 65536"/>
                <a:gd name="T9" fmla="*/ 0 60000 65536"/>
                <a:gd name="T10" fmla="*/ 0 60000 65536"/>
                <a:gd name="T11" fmla="*/ 0 60000 65536"/>
                <a:gd name="T12" fmla="*/ 0 w 274"/>
                <a:gd name="T13" fmla="*/ 0 h 111"/>
                <a:gd name="T14" fmla="*/ 274 w 274"/>
                <a:gd name="T15" fmla="*/ 111 h 111"/>
              </a:gdLst>
              <a:ahLst/>
              <a:cxnLst>
                <a:cxn ang="T8">
                  <a:pos x="T0" y="T1"/>
                </a:cxn>
                <a:cxn ang="T9">
                  <a:pos x="T2" y="T3"/>
                </a:cxn>
                <a:cxn ang="T10">
                  <a:pos x="T4" y="T5"/>
                </a:cxn>
                <a:cxn ang="T11">
                  <a:pos x="T6" y="T7"/>
                </a:cxn>
              </a:cxnLst>
              <a:rect l="T12" t="T13" r="T14" b="T15"/>
              <a:pathLst>
                <a:path w="274" h="111">
                  <a:moveTo>
                    <a:pt x="0" y="111"/>
                  </a:moveTo>
                  <a:cubicBezTo>
                    <a:pt x="13" y="68"/>
                    <a:pt x="26" y="26"/>
                    <a:pt x="63" y="13"/>
                  </a:cubicBezTo>
                  <a:cubicBezTo>
                    <a:pt x="100" y="0"/>
                    <a:pt x="189" y="19"/>
                    <a:pt x="224" y="34"/>
                  </a:cubicBezTo>
                  <a:cubicBezTo>
                    <a:pt x="259" y="49"/>
                    <a:pt x="265" y="92"/>
                    <a:pt x="274" y="104"/>
                  </a:cubicBezTo>
                </a:path>
              </a:pathLst>
            </a:custGeom>
            <a:noFill/>
            <a:ln w="9525">
              <a:solidFill>
                <a:srgbClr val="000000"/>
              </a:solidFill>
              <a:round/>
              <a:headEnd/>
              <a:tailEnd/>
            </a:ln>
          </p:spPr>
          <p:txBody>
            <a:bodyPr>
              <a:prstTxWarp prst="textNoShape">
                <a:avLst/>
              </a:prstTxWarp>
            </a:bodyPr>
            <a:lstStyle/>
            <a:p>
              <a:endParaRPr lang="en-US"/>
            </a:p>
          </p:txBody>
        </p:sp>
        <p:sp>
          <p:nvSpPr>
            <p:cNvPr id="115735" name="AutoShape 55"/>
            <p:cNvSpPr>
              <a:spLocks noChangeArrowheads="1"/>
            </p:cNvSpPr>
            <p:nvPr/>
          </p:nvSpPr>
          <p:spPr bwMode="auto">
            <a:xfrm>
              <a:off x="3210" y="524"/>
              <a:ext cx="146" cy="219"/>
            </a:xfrm>
            <a:prstGeom prst="irregularSeal1">
              <a:avLst/>
            </a:prstGeom>
            <a:solidFill>
              <a:srgbClr val="FF3300"/>
            </a:solidFill>
            <a:ln w="9525">
              <a:solidFill>
                <a:srgbClr val="000000"/>
              </a:solidFill>
              <a:miter lim="800000"/>
              <a:headEnd/>
              <a:tailEnd/>
            </a:ln>
          </p:spPr>
          <p:txBody>
            <a:bodyPr anchor="ctr">
              <a:prstTxWarp prst="textNoShape">
                <a:avLst/>
              </a:prstTxWarp>
            </a:bodyPr>
            <a:lstStyle/>
            <a:p>
              <a:endParaRPr lang="en-US"/>
            </a:p>
          </p:txBody>
        </p:sp>
        <p:sp>
          <p:nvSpPr>
            <p:cNvPr id="115736" name="AutoShape 56"/>
            <p:cNvSpPr>
              <a:spLocks noChangeArrowheads="1"/>
            </p:cNvSpPr>
            <p:nvPr/>
          </p:nvSpPr>
          <p:spPr bwMode="auto">
            <a:xfrm>
              <a:off x="4039" y="270"/>
              <a:ext cx="146" cy="218"/>
            </a:xfrm>
            <a:prstGeom prst="irregularSeal1">
              <a:avLst/>
            </a:prstGeom>
            <a:solidFill>
              <a:srgbClr val="FF3300"/>
            </a:solidFill>
            <a:ln w="9525">
              <a:solidFill>
                <a:srgbClr val="000000"/>
              </a:solidFill>
              <a:miter lim="800000"/>
              <a:headEnd/>
              <a:tailEnd/>
            </a:ln>
          </p:spPr>
          <p:txBody>
            <a:bodyPr anchor="ctr">
              <a:prstTxWarp prst="textNoShape">
                <a:avLst/>
              </a:prstTxWarp>
            </a:bodyPr>
            <a:lstStyle/>
            <a:p>
              <a:endParaRPr lang="en-US"/>
            </a:p>
          </p:txBody>
        </p:sp>
        <p:sp>
          <p:nvSpPr>
            <p:cNvPr id="115737" name="Line 57"/>
            <p:cNvSpPr>
              <a:spLocks noChangeShapeType="1"/>
            </p:cNvSpPr>
            <p:nvPr/>
          </p:nvSpPr>
          <p:spPr bwMode="auto">
            <a:xfrm flipV="1">
              <a:off x="4162" y="-651"/>
              <a:ext cx="1856" cy="992"/>
            </a:xfrm>
            <a:prstGeom prst="line">
              <a:avLst/>
            </a:prstGeom>
            <a:noFill/>
            <a:ln w="9525">
              <a:solidFill>
                <a:srgbClr val="000000"/>
              </a:solidFill>
              <a:round/>
              <a:headEnd/>
              <a:tailEnd/>
            </a:ln>
          </p:spPr>
          <p:txBody>
            <a:bodyPr>
              <a:prstTxWarp prst="textNoShape">
                <a:avLst/>
              </a:prstTxWarp>
            </a:bodyPr>
            <a:lstStyle/>
            <a:p>
              <a:endParaRPr lang="en-US"/>
            </a:p>
          </p:txBody>
        </p:sp>
        <p:sp>
          <p:nvSpPr>
            <p:cNvPr id="115738" name="Line 58"/>
            <p:cNvSpPr>
              <a:spLocks noChangeShapeType="1"/>
            </p:cNvSpPr>
            <p:nvPr/>
          </p:nvSpPr>
          <p:spPr bwMode="auto">
            <a:xfrm>
              <a:off x="4074" y="459"/>
              <a:ext cx="2111" cy="1179"/>
            </a:xfrm>
            <a:prstGeom prst="line">
              <a:avLst/>
            </a:prstGeom>
            <a:noFill/>
            <a:ln w="9525">
              <a:solidFill>
                <a:srgbClr val="000000"/>
              </a:solidFill>
              <a:round/>
              <a:headEnd/>
              <a:tailEnd/>
            </a:ln>
          </p:spPr>
          <p:txBody>
            <a:bodyPr>
              <a:prstTxWarp prst="textNoShape">
                <a:avLst/>
              </a:prstTxWarp>
            </a:bodyPr>
            <a:lstStyle/>
            <a:p>
              <a:endParaRPr lang="en-US"/>
            </a:p>
          </p:txBody>
        </p:sp>
        <p:sp>
          <p:nvSpPr>
            <p:cNvPr id="115739" name="Oval 59"/>
            <p:cNvSpPr>
              <a:spLocks noChangeArrowheads="1"/>
            </p:cNvSpPr>
            <p:nvPr/>
          </p:nvSpPr>
          <p:spPr bwMode="auto">
            <a:xfrm>
              <a:off x="5407" y="-828"/>
              <a:ext cx="2567" cy="2566"/>
            </a:xfrm>
            <a:prstGeom prst="ellipse">
              <a:avLst/>
            </a:prstGeom>
            <a:noFill/>
            <a:ln w="9525">
              <a:solidFill>
                <a:srgbClr val="000000"/>
              </a:solidFill>
              <a:round/>
              <a:headEnd/>
              <a:tailEnd/>
            </a:ln>
          </p:spPr>
          <p:txBody>
            <a:bodyPr anchor="ctr">
              <a:prstTxWarp prst="textNoShape">
                <a:avLst/>
              </a:prstTxWarp>
            </a:bodyPr>
            <a:lstStyle/>
            <a:p>
              <a:endParaRPr lang="en-US"/>
            </a:p>
          </p:txBody>
        </p:sp>
        <p:sp>
          <p:nvSpPr>
            <p:cNvPr id="115740" name="Oval 60"/>
            <p:cNvSpPr>
              <a:spLocks noChangeArrowheads="1"/>
            </p:cNvSpPr>
            <p:nvPr/>
          </p:nvSpPr>
          <p:spPr bwMode="auto">
            <a:xfrm>
              <a:off x="4052" y="314"/>
              <a:ext cx="116" cy="116"/>
            </a:xfrm>
            <a:prstGeom prst="ellipse">
              <a:avLst/>
            </a:prstGeom>
            <a:noFill/>
            <a:ln w="9525">
              <a:solidFill>
                <a:srgbClr val="000000"/>
              </a:solidFill>
              <a:round/>
              <a:headEnd/>
              <a:tailEnd/>
            </a:ln>
          </p:spPr>
          <p:txBody>
            <a:bodyPr anchor="ctr">
              <a:prstTxWarp prst="textNoShape">
                <a:avLst/>
              </a:prstTxWarp>
            </a:bodyPr>
            <a:lstStyle/>
            <a:p>
              <a:endParaRPr lang="en-US"/>
            </a:p>
          </p:txBody>
        </p:sp>
        <p:sp>
          <p:nvSpPr>
            <p:cNvPr id="115741" name="Line 61"/>
            <p:cNvSpPr>
              <a:spLocks noChangeShapeType="1"/>
            </p:cNvSpPr>
            <p:nvPr/>
          </p:nvSpPr>
          <p:spPr bwMode="auto">
            <a:xfrm>
              <a:off x="3589" y="-180"/>
              <a:ext cx="1450" cy="1538"/>
            </a:xfrm>
            <a:prstGeom prst="line">
              <a:avLst/>
            </a:prstGeom>
            <a:noFill/>
            <a:ln w="9525" cap="rnd">
              <a:solidFill>
                <a:srgbClr val="000000"/>
              </a:solidFill>
              <a:prstDash val="sysDot"/>
              <a:round/>
              <a:headEnd/>
              <a:tailEnd type="triangle" w="med" len="med"/>
            </a:ln>
          </p:spPr>
          <p:txBody>
            <a:bodyPr>
              <a:prstTxWarp prst="textNoShape">
                <a:avLst/>
              </a:prstTxWarp>
            </a:bodyPr>
            <a:lstStyle/>
            <a:p>
              <a:endParaRPr lang="en-US"/>
            </a:p>
          </p:txBody>
        </p:sp>
        <p:sp>
          <p:nvSpPr>
            <p:cNvPr id="115742" name="Oval 62"/>
            <p:cNvSpPr>
              <a:spLocks noChangeArrowheads="1"/>
            </p:cNvSpPr>
            <p:nvPr/>
          </p:nvSpPr>
          <p:spPr bwMode="auto">
            <a:xfrm>
              <a:off x="2520" y="-317"/>
              <a:ext cx="125" cy="13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5743" name="Oval 63"/>
            <p:cNvSpPr>
              <a:spLocks noChangeArrowheads="1"/>
            </p:cNvSpPr>
            <p:nvPr/>
          </p:nvSpPr>
          <p:spPr bwMode="auto">
            <a:xfrm>
              <a:off x="3499" y="-261"/>
              <a:ext cx="125" cy="13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grpSp>
          <p:nvGrpSpPr>
            <p:cNvPr id="3" name="Group 64"/>
            <p:cNvGrpSpPr>
              <a:grpSpLocks/>
            </p:cNvGrpSpPr>
            <p:nvPr/>
          </p:nvGrpSpPr>
          <p:grpSpPr bwMode="auto">
            <a:xfrm>
              <a:off x="5999" y="-5"/>
              <a:ext cx="321" cy="877"/>
              <a:chOff x="4018" y="881"/>
              <a:chExt cx="335" cy="916"/>
            </a:xfrm>
          </p:grpSpPr>
          <p:sp>
            <p:nvSpPr>
              <p:cNvPr id="115756" name="Oval 65"/>
              <p:cNvSpPr>
                <a:spLocks noChangeArrowheads="1"/>
              </p:cNvSpPr>
              <p:nvPr/>
            </p:nvSpPr>
            <p:spPr bwMode="auto">
              <a:xfrm>
                <a:off x="4032" y="1414"/>
                <a:ext cx="160" cy="154"/>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5757" name="Oval 66"/>
              <p:cNvSpPr>
                <a:spLocks noChangeArrowheads="1"/>
              </p:cNvSpPr>
              <p:nvPr/>
            </p:nvSpPr>
            <p:spPr bwMode="auto">
              <a:xfrm>
                <a:off x="4193" y="1643"/>
                <a:ext cx="160" cy="154"/>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5758" name="Oval 67"/>
              <p:cNvSpPr>
                <a:spLocks noChangeArrowheads="1"/>
              </p:cNvSpPr>
              <p:nvPr/>
            </p:nvSpPr>
            <p:spPr bwMode="auto">
              <a:xfrm>
                <a:off x="4018" y="881"/>
                <a:ext cx="160" cy="154"/>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5759" name="Oval 68"/>
              <p:cNvSpPr>
                <a:spLocks noChangeArrowheads="1"/>
              </p:cNvSpPr>
              <p:nvPr/>
            </p:nvSpPr>
            <p:spPr bwMode="auto">
              <a:xfrm>
                <a:off x="4037" y="1151"/>
                <a:ext cx="160" cy="154"/>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5760" name="Freeform 69"/>
              <p:cNvSpPr>
                <a:spLocks/>
              </p:cNvSpPr>
              <p:nvPr/>
            </p:nvSpPr>
            <p:spPr bwMode="auto">
              <a:xfrm>
                <a:off x="4069" y="1296"/>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sp>
            <p:nvSpPr>
              <p:cNvPr id="115761" name="Freeform 70"/>
              <p:cNvSpPr>
                <a:spLocks/>
              </p:cNvSpPr>
              <p:nvPr/>
            </p:nvSpPr>
            <p:spPr bwMode="auto">
              <a:xfrm>
                <a:off x="4064" y="1025"/>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sp>
            <p:nvSpPr>
              <p:cNvPr id="115762" name="Freeform 71"/>
              <p:cNvSpPr>
                <a:spLocks/>
              </p:cNvSpPr>
              <p:nvPr/>
            </p:nvSpPr>
            <p:spPr bwMode="auto">
              <a:xfrm rot="-1979886">
                <a:off x="4148" y="1541"/>
                <a:ext cx="99" cy="128"/>
              </a:xfrm>
              <a:custGeom>
                <a:avLst/>
                <a:gdLst>
                  <a:gd name="T0" fmla="*/ 0 w 185"/>
                  <a:gd name="T1" fmla="*/ 0 h 891"/>
                  <a:gd name="T2" fmla="*/ 2 w 185"/>
                  <a:gd name="T3" fmla="*/ 0 h 891"/>
                  <a:gd name="T4" fmla="*/ 1 w 185"/>
                  <a:gd name="T5" fmla="*/ 0 h 891"/>
                  <a:gd name="T6" fmla="*/ 2 w 185"/>
                  <a:gd name="T7" fmla="*/ 0 h 891"/>
                  <a:gd name="T8" fmla="*/ 1 w 185"/>
                  <a:gd name="T9" fmla="*/ 0 h 891"/>
                  <a:gd name="T10" fmla="*/ 2 w 185"/>
                  <a:gd name="T11" fmla="*/ 0 h 891"/>
                  <a:gd name="T12" fmla="*/ 1 w 185"/>
                  <a:gd name="T13" fmla="*/ 0 h 891"/>
                  <a:gd name="T14" fmla="*/ 2 w 185"/>
                  <a:gd name="T15" fmla="*/ 0 h 891"/>
                  <a:gd name="T16" fmla="*/ 1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grpSp>
        <p:sp>
          <p:nvSpPr>
            <p:cNvPr id="115745" name="Oval 72"/>
            <p:cNvSpPr>
              <a:spLocks noChangeArrowheads="1"/>
            </p:cNvSpPr>
            <p:nvPr/>
          </p:nvSpPr>
          <p:spPr bwMode="auto">
            <a:xfrm>
              <a:off x="5547" y="397"/>
              <a:ext cx="125" cy="13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5746" name="Line 73"/>
            <p:cNvSpPr>
              <a:spLocks noChangeShapeType="1"/>
            </p:cNvSpPr>
            <p:nvPr/>
          </p:nvSpPr>
          <p:spPr bwMode="auto">
            <a:xfrm flipV="1">
              <a:off x="5718" y="405"/>
              <a:ext cx="279" cy="44"/>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15747" name="AutoShape 74"/>
            <p:cNvSpPr>
              <a:spLocks noChangeArrowheads="1"/>
            </p:cNvSpPr>
            <p:nvPr/>
          </p:nvSpPr>
          <p:spPr bwMode="auto">
            <a:xfrm>
              <a:off x="6352" y="51"/>
              <a:ext cx="500" cy="500"/>
            </a:xfrm>
            <a:prstGeom prst="rightArrow">
              <a:avLst>
                <a:gd name="adj1" fmla="val 50000"/>
                <a:gd name="adj2" fmla="val 25000"/>
              </a:avLst>
            </a:prstGeom>
            <a:noFill/>
            <a:ln w="9525">
              <a:solidFill>
                <a:srgbClr val="000000"/>
              </a:solidFill>
              <a:miter lim="800000"/>
              <a:headEnd/>
              <a:tailEnd/>
            </a:ln>
          </p:spPr>
          <p:txBody>
            <a:bodyPr anchor="ctr">
              <a:prstTxWarp prst="textNoShape">
                <a:avLst/>
              </a:prstTxWarp>
            </a:bodyPr>
            <a:lstStyle/>
            <a:p>
              <a:endParaRPr lang="en-US"/>
            </a:p>
          </p:txBody>
        </p:sp>
        <p:sp>
          <p:nvSpPr>
            <p:cNvPr id="115748" name="Oval 75"/>
            <p:cNvSpPr>
              <a:spLocks noChangeArrowheads="1"/>
            </p:cNvSpPr>
            <p:nvPr/>
          </p:nvSpPr>
          <p:spPr bwMode="auto">
            <a:xfrm>
              <a:off x="7024" y="430"/>
              <a:ext cx="154" cy="148"/>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5749" name="Oval 76"/>
            <p:cNvSpPr>
              <a:spLocks noChangeArrowheads="1"/>
            </p:cNvSpPr>
            <p:nvPr/>
          </p:nvSpPr>
          <p:spPr bwMode="auto">
            <a:xfrm>
              <a:off x="7456" y="459"/>
              <a:ext cx="154" cy="149"/>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grpSp>
          <p:nvGrpSpPr>
            <p:cNvPr id="4" name="Group 77"/>
            <p:cNvGrpSpPr>
              <a:grpSpLocks/>
            </p:cNvGrpSpPr>
            <p:nvPr/>
          </p:nvGrpSpPr>
          <p:grpSpPr bwMode="auto">
            <a:xfrm rot="-2357280">
              <a:off x="6999" y="-246"/>
              <a:ext cx="171" cy="405"/>
              <a:chOff x="3218" y="1143"/>
              <a:chExt cx="82" cy="195"/>
            </a:xfrm>
          </p:grpSpPr>
          <p:sp>
            <p:nvSpPr>
              <p:cNvPr id="115753" name="Oval 78"/>
              <p:cNvSpPr>
                <a:spLocks noChangeArrowheads="1"/>
              </p:cNvSpPr>
              <p:nvPr/>
            </p:nvSpPr>
            <p:spPr bwMode="auto">
              <a:xfrm>
                <a:off x="3218" y="1143"/>
                <a:ext cx="74" cy="71"/>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5754" name="Oval 79"/>
              <p:cNvSpPr>
                <a:spLocks noChangeArrowheads="1"/>
              </p:cNvSpPr>
              <p:nvPr/>
            </p:nvSpPr>
            <p:spPr bwMode="auto">
              <a:xfrm>
                <a:off x="3227" y="1267"/>
                <a:ext cx="73" cy="71"/>
              </a:xfrm>
              <a:prstGeom prst="ellipse">
                <a:avLst/>
              </a:prstGeom>
              <a:solidFill>
                <a:srgbClr val="3333CC"/>
              </a:solidFill>
              <a:ln w="9525">
                <a:solidFill>
                  <a:srgbClr val="000000"/>
                </a:solidFill>
                <a:round/>
                <a:headEnd/>
                <a:tailEnd/>
              </a:ln>
            </p:spPr>
            <p:txBody>
              <a:bodyPr anchor="ctr">
                <a:prstTxWarp prst="textNoShape">
                  <a:avLst/>
                </a:prstTxWarp>
              </a:bodyPr>
              <a:lstStyle/>
              <a:p>
                <a:endParaRPr lang="en-US"/>
              </a:p>
            </p:txBody>
          </p:sp>
          <p:sp>
            <p:nvSpPr>
              <p:cNvPr id="115755" name="Freeform 80"/>
              <p:cNvSpPr>
                <a:spLocks/>
              </p:cNvSpPr>
              <p:nvPr/>
            </p:nvSpPr>
            <p:spPr bwMode="auto">
              <a:xfrm>
                <a:off x="3239" y="1209"/>
                <a:ext cx="46" cy="59"/>
              </a:xfrm>
              <a:custGeom>
                <a:avLst/>
                <a:gdLst>
                  <a:gd name="T0" fmla="*/ 0 w 185"/>
                  <a:gd name="T1" fmla="*/ 0 h 891"/>
                  <a:gd name="T2" fmla="*/ 0 w 185"/>
                  <a:gd name="T3" fmla="*/ 0 h 891"/>
                  <a:gd name="T4" fmla="*/ 0 w 185"/>
                  <a:gd name="T5" fmla="*/ 0 h 891"/>
                  <a:gd name="T6" fmla="*/ 0 w 185"/>
                  <a:gd name="T7" fmla="*/ 0 h 891"/>
                  <a:gd name="T8" fmla="*/ 0 w 185"/>
                  <a:gd name="T9" fmla="*/ 0 h 891"/>
                  <a:gd name="T10" fmla="*/ 0 w 185"/>
                  <a:gd name="T11" fmla="*/ 0 h 891"/>
                  <a:gd name="T12" fmla="*/ 0 w 185"/>
                  <a:gd name="T13" fmla="*/ 0 h 891"/>
                  <a:gd name="T14" fmla="*/ 0 w 185"/>
                  <a:gd name="T15" fmla="*/ 0 h 891"/>
                  <a:gd name="T16" fmla="*/ 0 w 185"/>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891"/>
                  <a:gd name="T29" fmla="*/ 185 w 185"/>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891">
                    <a:moveTo>
                      <a:pt x="0" y="0"/>
                    </a:moveTo>
                    <a:cubicBezTo>
                      <a:pt x="83" y="32"/>
                      <a:pt x="167" y="65"/>
                      <a:pt x="171" y="101"/>
                    </a:cubicBezTo>
                    <a:cubicBezTo>
                      <a:pt x="175" y="137"/>
                      <a:pt x="24" y="179"/>
                      <a:pt x="22" y="219"/>
                    </a:cubicBezTo>
                    <a:cubicBezTo>
                      <a:pt x="20" y="259"/>
                      <a:pt x="160" y="304"/>
                      <a:pt x="160" y="341"/>
                    </a:cubicBezTo>
                    <a:cubicBezTo>
                      <a:pt x="160" y="378"/>
                      <a:pt x="20" y="406"/>
                      <a:pt x="22" y="443"/>
                    </a:cubicBezTo>
                    <a:cubicBezTo>
                      <a:pt x="24" y="480"/>
                      <a:pt x="167" y="526"/>
                      <a:pt x="171" y="565"/>
                    </a:cubicBezTo>
                    <a:cubicBezTo>
                      <a:pt x="175" y="604"/>
                      <a:pt x="46" y="637"/>
                      <a:pt x="48" y="677"/>
                    </a:cubicBezTo>
                    <a:cubicBezTo>
                      <a:pt x="50" y="717"/>
                      <a:pt x="185" y="769"/>
                      <a:pt x="182" y="805"/>
                    </a:cubicBezTo>
                    <a:cubicBezTo>
                      <a:pt x="179" y="841"/>
                      <a:pt x="56" y="877"/>
                      <a:pt x="32" y="891"/>
                    </a:cubicBezTo>
                  </a:path>
                </a:pathLst>
              </a:custGeom>
              <a:noFill/>
              <a:ln w="9525">
                <a:solidFill>
                  <a:srgbClr val="000000"/>
                </a:solidFill>
                <a:round/>
                <a:headEnd/>
                <a:tailEnd/>
              </a:ln>
            </p:spPr>
            <p:txBody>
              <a:bodyPr>
                <a:prstTxWarp prst="textNoShape">
                  <a:avLst/>
                </a:prstTxWarp>
              </a:bodyPr>
              <a:lstStyle/>
              <a:p>
                <a:endParaRPr lang="en-US"/>
              </a:p>
            </p:txBody>
          </p:sp>
        </p:grpSp>
        <p:sp>
          <p:nvSpPr>
            <p:cNvPr id="115751" name="Oval 81"/>
            <p:cNvSpPr>
              <a:spLocks noChangeArrowheads="1"/>
            </p:cNvSpPr>
            <p:nvPr/>
          </p:nvSpPr>
          <p:spPr bwMode="auto">
            <a:xfrm>
              <a:off x="7547" y="118"/>
              <a:ext cx="125" cy="133"/>
            </a:xfrm>
            <a:prstGeom prst="ellipse">
              <a:avLst/>
            </a:prstGeom>
            <a:solidFill>
              <a:srgbClr val="00CC99"/>
            </a:solidFill>
            <a:ln w="9525">
              <a:solidFill>
                <a:srgbClr val="000000"/>
              </a:solidFill>
              <a:round/>
              <a:headEnd/>
              <a:tailEnd/>
            </a:ln>
          </p:spPr>
          <p:txBody>
            <a:bodyPr anchor="ctr">
              <a:prstTxWarp prst="textNoShape">
                <a:avLst/>
              </a:prstTxWarp>
            </a:bodyPr>
            <a:lstStyle/>
            <a:p>
              <a:endParaRPr lang="en-US"/>
            </a:p>
          </p:txBody>
        </p:sp>
        <p:sp>
          <p:nvSpPr>
            <p:cNvPr id="115752" name="Line 82"/>
            <p:cNvSpPr>
              <a:spLocks noChangeShapeType="1"/>
            </p:cNvSpPr>
            <p:nvPr/>
          </p:nvSpPr>
          <p:spPr bwMode="auto">
            <a:xfrm flipV="1">
              <a:off x="7727" y="129"/>
              <a:ext cx="240" cy="51"/>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grpSp>
      <p:grpSp>
        <p:nvGrpSpPr>
          <p:cNvPr id="5" name="Group 86"/>
          <p:cNvGrpSpPr>
            <a:grpSpLocks/>
          </p:cNvGrpSpPr>
          <p:nvPr/>
        </p:nvGrpSpPr>
        <p:grpSpPr bwMode="auto">
          <a:xfrm>
            <a:off x="1127125" y="2017713"/>
            <a:ext cx="7196138" cy="1092200"/>
            <a:chOff x="710" y="1271"/>
            <a:chExt cx="4533" cy="688"/>
          </a:xfrm>
        </p:grpSpPr>
        <p:grpSp>
          <p:nvGrpSpPr>
            <p:cNvPr id="6" name="Group 40"/>
            <p:cNvGrpSpPr>
              <a:grpSpLocks/>
            </p:cNvGrpSpPr>
            <p:nvPr/>
          </p:nvGrpSpPr>
          <p:grpSpPr bwMode="auto">
            <a:xfrm>
              <a:off x="1056" y="1536"/>
              <a:ext cx="59" cy="113"/>
              <a:chOff x="873" y="1623"/>
              <a:chExt cx="70" cy="122"/>
            </a:xfrm>
          </p:grpSpPr>
          <p:sp>
            <p:nvSpPr>
              <p:cNvPr id="115725" name="Oval 41"/>
              <p:cNvSpPr>
                <a:spLocks noChangeArrowheads="1"/>
              </p:cNvSpPr>
              <p:nvPr/>
            </p:nvSpPr>
            <p:spPr bwMode="auto">
              <a:xfrm>
                <a:off x="873" y="1648"/>
                <a:ext cx="44" cy="48"/>
              </a:xfrm>
              <a:prstGeom prst="ellipse">
                <a:avLst/>
              </a:prstGeom>
              <a:solidFill>
                <a:srgbClr val="0066FF"/>
              </a:solidFill>
              <a:ln w="9525">
                <a:solidFill>
                  <a:srgbClr val="000000"/>
                </a:solidFill>
                <a:round/>
                <a:headEnd/>
                <a:tailEnd/>
              </a:ln>
            </p:spPr>
            <p:txBody>
              <a:bodyPr anchor="ctr">
                <a:prstTxWarp prst="textNoShape">
                  <a:avLst/>
                </a:prstTxWarp>
              </a:bodyPr>
              <a:lstStyle/>
              <a:p>
                <a:endParaRPr lang="en-US"/>
              </a:p>
            </p:txBody>
          </p:sp>
          <p:sp>
            <p:nvSpPr>
              <p:cNvPr id="115726" name="Oval 42"/>
              <p:cNvSpPr>
                <a:spLocks noChangeArrowheads="1"/>
              </p:cNvSpPr>
              <p:nvPr/>
            </p:nvSpPr>
            <p:spPr bwMode="auto">
              <a:xfrm>
                <a:off x="899" y="1653"/>
                <a:ext cx="44" cy="48"/>
              </a:xfrm>
              <a:prstGeom prst="ellipse">
                <a:avLst/>
              </a:prstGeom>
              <a:solidFill>
                <a:srgbClr val="0066FF"/>
              </a:solidFill>
              <a:ln w="9525">
                <a:solidFill>
                  <a:srgbClr val="000000"/>
                </a:solidFill>
                <a:round/>
                <a:headEnd/>
                <a:tailEnd/>
              </a:ln>
            </p:spPr>
            <p:txBody>
              <a:bodyPr anchor="ctr">
                <a:prstTxWarp prst="textNoShape">
                  <a:avLst/>
                </a:prstTxWarp>
              </a:bodyPr>
              <a:lstStyle/>
              <a:p>
                <a:endParaRPr lang="en-US"/>
              </a:p>
            </p:txBody>
          </p:sp>
          <p:sp>
            <p:nvSpPr>
              <p:cNvPr id="115727" name="Oval 43"/>
              <p:cNvSpPr>
                <a:spLocks noChangeArrowheads="1"/>
              </p:cNvSpPr>
              <p:nvPr/>
            </p:nvSpPr>
            <p:spPr bwMode="auto">
              <a:xfrm>
                <a:off x="889" y="1623"/>
                <a:ext cx="44" cy="48"/>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sp>
            <p:nvSpPr>
              <p:cNvPr id="115728" name="Oval 44"/>
              <p:cNvSpPr>
                <a:spLocks noChangeArrowheads="1"/>
              </p:cNvSpPr>
              <p:nvPr/>
            </p:nvSpPr>
            <p:spPr bwMode="auto">
              <a:xfrm>
                <a:off x="894" y="1697"/>
                <a:ext cx="44" cy="48"/>
              </a:xfrm>
              <a:prstGeom prst="ellipse">
                <a:avLst/>
              </a:prstGeom>
              <a:solidFill>
                <a:srgbClr val="FF3300"/>
              </a:solidFill>
              <a:ln w="9525">
                <a:solidFill>
                  <a:srgbClr val="000000"/>
                </a:solidFill>
                <a:round/>
                <a:headEnd/>
                <a:tailEnd/>
              </a:ln>
            </p:spPr>
            <p:txBody>
              <a:bodyPr anchor="ctr">
                <a:prstTxWarp prst="textNoShape">
                  <a:avLst/>
                </a:prstTxWarp>
              </a:bodyPr>
              <a:lstStyle/>
              <a:p>
                <a:endParaRPr lang="en-US"/>
              </a:p>
            </p:txBody>
          </p:sp>
        </p:grpSp>
        <p:sp>
          <p:nvSpPr>
            <p:cNvPr id="115721" name="Text Box 45"/>
            <p:cNvSpPr txBox="1">
              <a:spLocks noChangeArrowheads="1"/>
            </p:cNvSpPr>
            <p:nvPr/>
          </p:nvSpPr>
          <p:spPr bwMode="auto">
            <a:xfrm>
              <a:off x="710" y="1271"/>
              <a:ext cx="516" cy="231"/>
            </a:xfrm>
            <a:prstGeom prst="rect">
              <a:avLst/>
            </a:prstGeom>
            <a:noFill/>
            <a:ln w="9525">
              <a:noFill/>
              <a:miter lim="800000"/>
              <a:headEnd/>
              <a:tailEnd/>
            </a:ln>
          </p:spPr>
          <p:txBody>
            <a:bodyPr wrap="none">
              <a:prstTxWarp prst="textNoShape">
                <a:avLst/>
              </a:prstTxWarp>
              <a:spAutoFit/>
            </a:bodyPr>
            <a:lstStyle/>
            <a:p>
              <a:r>
                <a:rPr lang="en-US" sz="1800"/>
                <a:t>In air: </a:t>
              </a:r>
            </a:p>
          </p:txBody>
        </p:sp>
        <p:sp>
          <p:nvSpPr>
            <p:cNvPr id="115722" name="Line 46"/>
            <p:cNvSpPr>
              <a:spLocks noChangeShapeType="1"/>
            </p:cNvSpPr>
            <p:nvPr/>
          </p:nvSpPr>
          <p:spPr bwMode="auto">
            <a:xfrm>
              <a:off x="1152" y="1584"/>
              <a:ext cx="7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5723" name="Text Box 47"/>
            <p:cNvSpPr txBox="1">
              <a:spLocks noChangeArrowheads="1"/>
            </p:cNvSpPr>
            <p:nvPr/>
          </p:nvSpPr>
          <p:spPr bwMode="auto">
            <a:xfrm>
              <a:off x="1190" y="1271"/>
              <a:ext cx="4053" cy="404"/>
            </a:xfrm>
            <a:prstGeom prst="rect">
              <a:avLst/>
            </a:prstGeom>
            <a:noFill/>
            <a:ln w="9525">
              <a:noFill/>
              <a:miter lim="800000"/>
              <a:headEnd/>
              <a:tailEnd/>
            </a:ln>
          </p:spPr>
          <p:txBody>
            <a:bodyPr wrap="none">
              <a:prstTxWarp prst="textNoShape">
                <a:avLst/>
              </a:prstTxWarp>
              <a:spAutoFit/>
            </a:bodyPr>
            <a:lstStyle/>
            <a:p>
              <a:r>
                <a:rPr lang="en-US" sz="1800"/>
                <a:t>Travels ~2 cm ionizing air molecules and slowing down … </a:t>
              </a:r>
            </a:p>
            <a:p>
              <a:r>
                <a:rPr lang="en-US" sz="1800"/>
                <a:t>		eventually turns into He atom with electrons</a:t>
              </a:r>
            </a:p>
          </p:txBody>
        </p:sp>
        <p:sp>
          <p:nvSpPr>
            <p:cNvPr id="115724" name="Text Box 83"/>
            <p:cNvSpPr txBox="1">
              <a:spLocks noChangeArrowheads="1"/>
            </p:cNvSpPr>
            <p:nvPr/>
          </p:nvSpPr>
          <p:spPr bwMode="auto">
            <a:xfrm>
              <a:off x="720" y="1728"/>
              <a:ext cx="4342" cy="231"/>
            </a:xfrm>
            <a:prstGeom prst="rect">
              <a:avLst/>
            </a:prstGeom>
            <a:noFill/>
            <a:ln w="9525">
              <a:noFill/>
              <a:miter lim="800000"/>
              <a:headEnd/>
              <a:tailEnd/>
            </a:ln>
          </p:spPr>
          <p:txBody>
            <a:bodyPr wrap="none">
              <a:prstTxWarp prst="textNoShape">
                <a:avLst/>
              </a:prstTxWarp>
              <a:spAutoFit/>
            </a:bodyPr>
            <a:lstStyle/>
            <a:p>
              <a:r>
                <a:rPr lang="en-US" sz="1800" dirty="0"/>
                <a:t>If decays in lung, hits cell and busts up DNA and other molecules: </a:t>
              </a:r>
            </a:p>
          </p:txBody>
        </p:sp>
      </p:grpSp>
      <p:sp>
        <p:nvSpPr>
          <p:cNvPr id="9300" name="Text Box 84"/>
          <p:cNvSpPr txBox="1">
            <a:spLocks noChangeArrowheads="1"/>
          </p:cNvSpPr>
          <p:nvPr/>
        </p:nvSpPr>
        <p:spPr bwMode="auto">
          <a:xfrm>
            <a:off x="304800" y="5486400"/>
            <a:ext cx="7391400" cy="1127125"/>
          </a:xfrm>
          <a:prstGeom prst="rect">
            <a:avLst/>
          </a:prstGeom>
          <a:noFill/>
          <a:ln w="9525">
            <a:noFill/>
            <a:miter lim="800000"/>
            <a:headEnd/>
            <a:tailEnd/>
          </a:ln>
        </p:spPr>
        <p:txBody>
          <a:bodyPr>
            <a:prstTxWarp prst="textNoShape">
              <a:avLst/>
            </a:prstTxWarp>
            <a:spAutoFit/>
          </a:bodyPr>
          <a:lstStyle/>
          <a:p>
            <a:r>
              <a:rPr lang="en-US" b="1">
                <a:solidFill>
                  <a:schemeClr val="hlink"/>
                </a:solidFill>
              </a:rPr>
              <a:t>Beta particles:</a:t>
            </a:r>
            <a:r>
              <a:rPr lang="en-US" sz="2000">
                <a:solidFill>
                  <a:schemeClr val="hlink"/>
                </a:solidFill>
              </a:rPr>
              <a:t> </a:t>
            </a:r>
          </a:p>
          <a:p>
            <a:r>
              <a:rPr lang="en-US" sz="2200">
                <a:solidFill>
                  <a:schemeClr val="hlink"/>
                </a:solidFill>
              </a:rPr>
              <a:t>energetic electrons … behavior similar to alpha particles, but smaller and higher energy</a:t>
            </a:r>
          </a:p>
        </p:txBody>
      </p:sp>
      <p:sp>
        <p:nvSpPr>
          <p:cNvPr id="9301" name="Rectangle 85"/>
          <p:cNvSpPr>
            <a:spLocks noChangeArrowheads="1"/>
          </p:cNvSpPr>
          <p:nvPr/>
        </p:nvSpPr>
        <p:spPr bwMode="auto">
          <a:xfrm>
            <a:off x="228600" y="5105400"/>
            <a:ext cx="5899150" cy="792163"/>
          </a:xfrm>
          <a:prstGeom prst="rect">
            <a:avLst/>
          </a:prstGeom>
          <a:noFill/>
          <a:ln w="9525">
            <a:noFill/>
            <a:miter lim="800000"/>
            <a:headEnd/>
            <a:tailEnd/>
          </a:ln>
        </p:spPr>
        <p:txBody>
          <a:bodyPr wrap="none">
            <a:prstTxWarp prst="textNoShape">
              <a:avLst/>
            </a:prstTxWarp>
            <a:spAutoFit/>
          </a:bodyPr>
          <a:lstStyle/>
          <a:p>
            <a:r>
              <a:rPr lang="en-US" sz="2200" dirty="0">
                <a:solidFill>
                  <a:srgbClr val="6600CC"/>
                </a:solidFill>
              </a:rPr>
              <a:t>Usually doesn’t get far -- because it hits things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30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30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3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0" grpId="0" build="p" autoUpdateAnimBg="0"/>
      <p:bldP spid="9301"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p>
            <a:fld id="{359185F3-5EC2-E745-A21F-F9B45050D472}" type="slidenum">
              <a:rPr lang="en-US" smtClean="0"/>
              <a:pPr/>
              <a:t>9</a:t>
            </a:fld>
            <a:endParaRPr lang="en-US" smtClean="0"/>
          </a:p>
        </p:txBody>
      </p:sp>
      <p:sp>
        <p:nvSpPr>
          <p:cNvPr id="117763" name="Oval 3"/>
          <p:cNvSpPr>
            <a:spLocks noChangeArrowheads="1"/>
          </p:cNvSpPr>
          <p:nvPr/>
        </p:nvSpPr>
        <p:spPr bwMode="auto">
          <a:xfrm>
            <a:off x="1547813" y="2046288"/>
            <a:ext cx="730250" cy="915987"/>
          </a:xfrm>
          <a:prstGeom prst="ellipse">
            <a:avLst/>
          </a:prstGeom>
          <a:solidFill>
            <a:srgbClr val="DDFF7F"/>
          </a:solidFill>
          <a:ln w="9525">
            <a:noFill/>
            <a:round/>
            <a:headEnd/>
            <a:tailEnd/>
          </a:ln>
        </p:spPr>
        <p:txBody>
          <a:bodyPr wrap="none" anchor="ctr">
            <a:prstTxWarp prst="textNoShape">
              <a:avLst/>
            </a:prstTxWarp>
          </a:bodyPr>
          <a:lstStyle/>
          <a:p>
            <a:endParaRPr lang="en-US"/>
          </a:p>
        </p:txBody>
      </p:sp>
      <p:sp>
        <p:nvSpPr>
          <p:cNvPr id="117764" name="Oval 4"/>
          <p:cNvSpPr>
            <a:spLocks noChangeArrowheads="1"/>
          </p:cNvSpPr>
          <p:nvPr/>
        </p:nvSpPr>
        <p:spPr bwMode="auto">
          <a:xfrm>
            <a:off x="1654175" y="2441575"/>
            <a:ext cx="57150" cy="74613"/>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65" name="Oval 5"/>
          <p:cNvSpPr>
            <a:spLocks noChangeArrowheads="1"/>
          </p:cNvSpPr>
          <p:nvPr/>
        </p:nvSpPr>
        <p:spPr bwMode="auto">
          <a:xfrm>
            <a:off x="1657350" y="2593975"/>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66" name="Oval 6"/>
          <p:cNvSpPr>
            <a:spLocks noChangeArrowheads="1"/>
          </p:cNvSpPr>
          <p:nvPr/>
        </p:nvSpPr>
        <p:spPr bwMode="auto">
          <a:xfrm>
            <a:off x="1817688" y="2284413"/>
            <a:ext cx="55562"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67" name="Oval 7"/>
          <p:cNvSpPr>
            <a:spLocks noChangeArrowheads="1"/>
          </p:cNvSpPr>
          <p:nvPr/>
        </p:nvSpPr>
        <p:spPr bwMode="auto">
          <a:xfrm>
            <a:off x="2133600" y="2603500"/>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68" name="Oval 8"/>
          <p:cNvSpPr>
            <a:spLocks noChangeArrowheads="1"/>
          </p:cNvSpPr>
          <p:nvPr/>
        </p:nvSpPr>
        <p:spPr bwMode="auto">
          <a:xfrm>
            <a:off x="1785938" y="2449513"/>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69" name="Oval 9"/>
          <p:cNvSpPr>
            <a:spLocks noChangeArrowheads="1"/>
          </p:cNvSpPr>
          <p:nvPr/>
        </p:nvSpPr>
        <p:spPr bwMode="auto">
          <a:xfrm>
            <a:off x="1774825" y="2528888"/>
            <a:ext cx="55563" cy="74612"/>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0" name="Oval 10"/>
          <p:cNvSpPr>
            <a:spLocks noChangeArrowheads="1"/>
          </p:cNvSpPr>
          <p:nvPr/>
        </p:nvSpPr>
        <p:spPr bwMode="auto">
          <a:xfrm>
            <a:off x="1847850" y="2706688"/>
            <a:ext cx="55563"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1" name="Oval 11"/>
          <p:cNvSpPr>
            <a:spLocks noChangeArrowheads="1"/>
          </p:cNvSpPr>
          <p:nvPr/>
        </p:nvSpPr>
        <p:spPr bwMode="auto">
          <a:xfrm>
            <a:off x="1822450" y="2563813"/>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2" name="Oval 12"/>
          <p:cNvSpPr>
            <a:spLocks noChangeArrowheads="1"/>
          </p:cNvSpPr>
          <p:nvPr/>
        </p:nvSpPr>
        <p:spPr bwMode="auto">
          <a:xfrm>
            <a:off x="1951038" y="2697163"/>
            <a:ext cx="57150"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3" name="Oval 13"/>
          <p:cNvSpPr>
            <a:spLocks noChangeArrowheads="1"/>
          </p:cNvSpPr>
          <p:nvPr/>
        </p:nvSpPr>
        <p:spPr bwMode="auto">
          <a:xfrm>
            <a:off x="1841500" y="2214563"/>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4" name="Oval 14"/>
          <p:cNvSpPr>
            <a:spLocks noChangeArrowheads="1"/>
          </p:cNvSpPr>
          <p:nvPr/>
        </p:nvSpPr>
        <p:spPr bwMode="auto">
          <a:xfrm>
            <a:off x="1633538" y="2208213"/>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5" name="Oval 15"/>
          <p:cNvSpPr>
            <a:spLocks noChangeArrowheads="1"/>
          </p:cNvSpPr>
          <p:nvPr/>
        </p:nvSpPr>
        <p:spPr bwMode="auto">
          <a:xfrm>
            <a:off x="1704975" y="2449513"/>
            <a:ext cx="58738"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6" name="Oval 16"/>
          <p:cNvSpPr>
            <a:spLocks noChangeArrowheads="1"/>
          </p:cNvSpPr>
          <p:nvPr/>
        </p:nvSpPr>
        <p:spPr bwMode="auto">
          <a:xfrm>
            <a:off x="1616075" y="2700338"/>
            <a:ext cx="55563"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7" name="Oval 17"/>
          <p:cNvSpPr>
            <a:spLocks noChangeArrowheads="1"/>
          </p:cNvSpPr>
          <p:nvPr/>
        </p:nvSpPr>
        <p:spPr bwMode="auto">
          <a:xfrm>
            <a:off x="1582738" y="2540000"/>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8" name="Oval 18"/>
          <p:cNvSpPr>
            <a:spLocks noChangeArrowheads="1"/>
          </p:cNvSpPr>
          <p:nvPr/>
        </p:nvSpPr>
        <p:spPr bwMode="auto">
          <a:xfrm>
            <a:off x="1719263" y="2706688"/>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79" name="Oval 19"/>
          <p:cNvSpPr>
            <a:spLocks noChangeArrowheads="1"/>
          </p:cNvSpPr>
          <p:nvPr/>
        </p:nvSpPr>
        <p:spPr bwMode="auto">
          <a:xfrm>
            <a:off x="2009775" y="2778125"/>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0" name="Oval 20"/>
          <p:cNvSpPr>
            <a:spLocks noChangeArrowheads="1"/>
          </p:cNvSpPr>
          <p:nvPr/>
        </p:nvSpPr>
        <p:spPr bwMode="auto">
          <a:xfrm>
            <a:off x="1611313" y="2489200"/>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1" name="Oval 21"/>
          <p:cNvSpPr>
            <a:spLocks noChangeArrowheads="1"/>
          </p:cNvSpPr>
          <p:nvPr/>
        </p:nvSpPr>
        <p:spPr bwMode="auto">
          <a:xfrm>
            <a:off x="1857375" y="2794000"/>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2" name="Oval 22"/>
          <p:cNvSpPr>
            <a:spLocks noChangeArrowheads="1"/>
          </p:cNvSpPr>
          <p:nvPr/>
        </p:nvSpPr>
        <p:spPr bwMode="auto">
          <a:xfrm>
            <a:off x="2098675" y="2652713"/>
            <a:ext cx="55563" cy="74612"/>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3" name="Oval 23"/>
          <p:cNvSpPr>
            <a:spLocks noChangeArrowheads="1"/>
          </p:cNvSpPr>
          <p:nvPr/>
        </p:nvSpPr>
        <p:spPr bwMode="auto">
          <a:xfrm>
            <a:off x="1973263" y="2335213"/>
            <a:ext cx="55562"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4" name="Oval 24"/>
          <p:cNvSpPr>
            <a:spLocks noChangeArrowheads="1"/>
          </p:cNvSpPr>
          <p:nvPr/>
        </p:nvSpPr>
        <p:spPr bwMode="auto">
          <a:xfrm>
            <a:off x="1978025" y="2265363"/>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5" name="Oval 25"/>
          <p:cNvSpPr>
            <a:spLocks noChangeArrowheads="1"/>
          </p:cNvSpPr>
          <p:nvPr/>
        </p:nvSpPr>
        <p:spPr bwMode="auto">
          <a:xfrm>
            <a:off x="2133600" y="2381250"/>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6" name="Oval 26"/>
          <p:cNvSpPr>
            <a:spLocks noChangeArrowheads="1"/>
          </p:cNvSpPr>
          <p:nvPr/>
        </p:nvSpPr>
        <p:spPr bwMode="auto">
          <a:xfrm>
            <a:off x="1939925" y="2389188"/>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7" name="Oval 27"/>
          <p:cNvSpPr>
            <a:spLocks noChangeArrowheads="1"/>
          </p:cNvSpPr>
          <p:nvPr/>
        </p:nvSpPr>
        <p:spPr bwMode="auto">
          <a:xfrm>
            <a:off x="2057400" y="2603500"/>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8" name="Oval 28"/>
          <p:cNvSpPr>
            <a:spLocks noChangeArrowheads="1"/>
          </p:cNvSpPr>
          <p:nvPr/>
        </p:nvSpPr>
        <p:spPr bwMode="auto">
          <a:xfrm>
            <a:off x="1730375" y="2220913"/>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89" name="Oval 29"/>
          <p:cNvSpPr>
            <a:spLocks noChangeArrowheads="1"/>
          </p:cNvSpPr>
          <p:nvPr/>
        </p:nvSpPr>
        <p:spPr bwMode="auto">
          <a:xfrm>
            <a:off x="2087563" y="2471738"/>
            <a:ext cx="55562"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0" name="Oval 30"/>
          <p:cNvSpPr>
            <a:spLocks noChangeArrowheads="1"/>
          </p:cNvSpPr>
          <p:nvPr/>
        </p:nvSpPr>
        <p:spPr bwMode="auto">
          <a:xfrm>
            <a:off x="2166938" y="2414588"/>
            <a:ext cx="58737"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1" name="Oval 31"/>
          <p:cNvSpPr>
            <a:spLocks noChangeArrowheads="1"/>
          </p:cNvSpPr>
          <p:nvPr/>
        </p:nvSpPr>
        <p:spPr bwMode="auto">
          <a:xfrm>
            <a:off x="1752600" y="2154238"/>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2" name="Oval 32"/>
          <p:cNvSpPr>
            <a:spLocks noChangeArrowheads="1"/>
          </p:cNvSpPr>
          <p:nvPr/>
        </p:nvSpPr>
        <p:spPr bwMode="auto">
          <a:xfrm>
            <a:off x="1844675" y="2328863"/>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3" name="Oval 33"/>
          <p:cNvSpPr>
            <a:spLocks noChangeArrowheads="1"/>
          </p:cNvSpPr>
          <p:nvPr/>
        </p:nvSpPr>
        <p:spPr bwMode="auto">
          <a:xfrm>
            <a:off x="1852613" y="2432050"/>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4" name="Oval 34"/>
          <p:cNvSpPr>
            <a:spLocks noChangeArrowheads="1"/>
          </p:cNvSpPr>
          <p:nvPr/>
        </p:nvSpPr>
        <p:spPr bwMode="auto">
          <a:xfrm>
            <a:off x="1866900" y="2619375"/>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5" name="Oval 35"/>
          <p:cNvSpPr>
            <a:spLocks noChangeArrowheads="1"/>
          </p:cNvSpPr>
          <p:nvPr/>
        </p:nvSpPr>
        <p:spPr bwMode="auto">
          <a:xfrm>
            <a:off x="1998663" y="2643188"/>
            <a:ext cx="55562"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6" name="Oval 36"/>
          <p:cNvSpPr>
            <a:spLocks noChangeArrowheads="1"/>
          </p:cNvSpPr>
          <p:nvPr/>
        </p:nvSpPr>
        <p:spPr bwMode="auto">
          <a:xfrm>
            <a:off x="1943100" y="2549525"/>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7" name="Oval 37"/>
          <p:cNvSpPr>
            <a:spLocks noChangeArrowheads="1"/>
          </p:cNvSpPr>
          <p:nvPr/>
        </p:nvSpPr>
        <p:spPr bwMode="auto">
          <a:xfrm>
            <a:off x="1897063" y="2486025"/>
            <a:ext cx="55562"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8" name="Oval 38"/>
          <p:cNvSpPr>
            <a:spLocks noChangeArrowheads="1"/>
          </p:cNvSpPr>
          <p:nvPr/>
        </p:nvSpPr>
        <p:spPr bwMode="auto">
          <a:xfrm>
            <a:off x="1997075" y="2720975"/>
            <a:ext cx="57150"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799" name="Oval 39"/>
          <p:cNvSpPr>
            <a:spLocks noChangeArrowheads="1"/>
          </p:cNvSpPr>
          <p:nvPr/>
        </p:nvSpPr>
        <p:spPr bwMode="auto">
          <a:xfrm>
            <a:off x="1995488" y="2501900"/>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0" name="Oval 40"/>
          <p:cNvSpPr>
            <a:spLocks noChangeArrowheads="1"/>
          </p:cNvSpPr>
          <p:nvPr/>
        </p:nvSpPr>
        <p:spPr bwMode="auto">
          <a:xfrm>
            <a:off x="2133600" y="2317750"/>
            <a:ext cx="58738" cy="74613"/>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1" name="Oval 41"/>
          <p:cNvSpPr>
            <a:spLocks noChangeArrowheads="1"/>
          </p:cNvSpPr>
          <p:nvPr/>
        </p:nvSpPr>
        <p:spPr bwMode="auto">
          <a:xfrm>
            <a:off x="2171700" y="2552700"/>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2" name="Oval 42"/>
          <p:cNvSpPr>
            <a:spLocks noChangeArrowheads="1"/>
          </p:cNvSpPr>
          <p:nvPr/>
        </p:nvSpPr>
        <p:spPr bwMode="auto">
          <a:xfrm>
            <a:off x="1708150" y="2552700"/>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3" name="Oval 43"/>
          <p:cNvSpPr>
            <a:spLocks noChangeArrowheads="1"/>
          </p:cNvSpPr>
          <p:nvPr/>
        </p:nvSpPr>
        <p:spPr bwMode="auto">
          <a:xfrm>
            <a:off x="1778000" y="2670175"/>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4" name="Oval 44"/>
          <p:cNvSpPr>
            <a:spLocks noChangeArrowheads="1"/>
          </p:cNvSpPr>
          <p:nvPr/>
        </p:nvSpPr>
        <p:spPr bwMode="auto">
          <a:xfrm>
            <a:off x="1757363" y="2797175"/>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5" name="Oval 45"/>
          <p:cNvSpPr>
            <a:spLocks noChangeArrowheads="1"/>
          </p:cNvSpPr>
          <p:nvPr/>
        </p:nvSpPr>
        <p:spPr bwMode="auto">
          <a:xfrm>
            <a:off x="1631950" y="2341563"/>
            <a:ext cx="55563"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6" name="Oval 46"/>
          <p:cNvSpPr>
            <a:spLocks noChangeArrowheads="1"/>
          </p:cNvSpPr>
          <p:nvPr/>
        </p:nvSpPr>
        <p:spPr bwMode="auto">
          <a:xfrm>
            <a:off x="1908175" y="2824163"/>
            <a:ext cx="57150" cy="74612"/>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7" name="Oval 47"/>
          <p:cNvSpPr>
            <a:spLocks noChangeArrowheads="1"/>
          </p:cNvSpPr>
          <p:nvPr/>
        </p:nvSpPr>
        <p:spPr bwMode="auto">
          <a:xfrm>
            <a:off x="1711325" y="2773363"/>
            <a:ext cx="55563"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8" name="Oval 48"/>
          <p:cNvSpPr>
            <a:spLocks noChangeArrowheads="1"/>
          </p:cNvSpPr>
          <p:nvPr/>
        </p:nvSpPr>
        <p:spPr bwMode="auto">
          <a:xfrm>
            <a:off x="1709738" y="2284413"/>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09" name="Oval 49"/>
          <p:cNvSpPr>
            <a:spLocks noChangeArrowheads="1"/>
          </p:cNvSpPr>
          <p:nvPr/>
        </p:nvSpPr>
        <p:spPr bwMode="auto">
          <a:xfrm>
            <a:off x="2051050" y="2740025"/>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0" name="Oval 50"/>
          <p:cNvSpPr>
            <a:spLocks noChangeArrowheads="1"/>
          </p:cNvSpPr>
          <p:nvPr/>
        </p:nvSpPr>
        <p:spPr bwMode="auto">
          <a:xfrm>
            <a:off x="1962150" y="2184400"/>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1" name="Oval 51"/>
          <p:cNvSpPr>
            <a:spLocks noChangeArrowheads="1"/>
          </p:cNvSpPr>
          <p:nvPr/>
        </p:nvSpPr>
        <p:spPr bwMode="auto">
          <a:xfrm>
            <a:off x="2071688" y="2328863"/>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2" name="Oval 52"/>
          <p:cNvSpPr>
            <a:spLocks noChangeArrowheads="1"/>
          </p:cNvSpPr>
          <p:nvPr/>
        </p:nvSpPr>
        <p:spPr bwMode="auto">
          <a:xfrm>
            <a:off x="2035175" y="2443163"/>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3" name="Oval 53"/>
          <p:cNvSpPr>
            <a:spLocks noChangeArrowheads="1"/>
          </p:cNvSpPr>
          <p:nvPr/>
        </p:nvSpPr>
        <p:spPr bwMode="auto">
          <a:xfrm>
            <a:off x="1931988" y="2130425"/>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4" name="Oval 54"/>
          <p:cNvSpPr>
            <a:spLocks noChangeArrowheads="1"/>
          </p:cNvSpPr>
          <p:nvPr/>
        </p:nvSpPr>
        <p:spPr bwMode="auto">
          <a:xfrm>
            <a:off x="2051050" y="2181225"/>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5" name="Oval 55"/>
          <p:cNvSpPr>
            <a:spLocks noChangeArrowheads="1"/>
          </p:cNvSpPr>
          <p:nvPr/>
        </p:nvSpPr>
        <p:spPr bwMode="auto">
          <a:xfrm>
            <a:off x="1624013" y="2295525"/>
            <a:ext cx="55562"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6" name="Oval 56"/>
          <p:cNvSpPr>
            <a:spLocks noChangeArrowheads="1"/>
          </p:cNvSpPr>
          <p:nvPr/>
        </p:nvSpPr>
        <p:spPr bwMode="auto">
          <a:xfrm>
            <a:off x="2149475" y="2663825"/>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7" name="Oval 57"/>
          <p:cNvSpPr>
            <a:spLocks noChangeArrowheads="1"/>
          </p:cNvSpPr>
          <p:nvPr/>
        </p:nvSpPr>
        <p:spPr bwMode="auto">
          <a:xfrm>
            <a:off x="1824038" y="2124075"/>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8" name="Oval 58"/>
          <p:cNvSpPr>
            <a:spLocks noChangeArrowheads="1"/>
          </p:cNvSpPr>
          <p:nvPr/>
        </p:nvSpPr>
        <p:spPr bwMode="auto">
          <a:xfrm>
            <a:off x="2087563" y="2178050"/>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19" name="Oval 59"/>
          <p:cNvSpPr>
            <a:spLocks noChangeArrowheads="1"/>
          </p:cNvSpPr>
          <p:nvPr/>
        </p:nvSpPr>
        <p:spPr bwMode="auto">
          <a:xfrm>
            <a:off x="1879600" y="2093913"/>
            <a:ext cx="55563"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20" name="Oval 60"/>
          <p:cNvSpPr>
            <a:spLocks noChangeArrowheads="1"/>
          </p:cNvSpPr>
          <p:nvPr/>
        </p:nvSpPr>
        <p:spPr bwMode="auto">
          <a:xfrm>
            <a:off x="1687513" y="2355850"/>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1" name="Oval 61"/>
          <p:cNvSpPr>
            <a:spLocks noChangeArrowheads="1"/>
          </p:cNvSpPr>
          <p:nvPr/>
        </p:nvSpPr>
        <p:spPr bwMode="auto">
          <a:xfrm>
            <a:off x="1666875" y="2506663"/>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2" name="Oval 62"/>
          <p:cNvSpPr>
            <a:spLocks noChangeArrowheads="1"/>
          </p:cNvSpPr>
          <p:nvPr/>
        </p:nvSpPr>
        <p:spPr bwMode="auto">
          <a:xfrm>
            <a:off x="1789113" y="2368550"/>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3" name="Oval 63"/>
          <p:cNvSpPr>
            <a:spLocks noChangeArrowheads="1"/>
          </p:cNvSpPr>
          <p:nvPr/>
        </p:nvSpPr>
        <p:spPr bwMode="auto">
          <a:xfrm>
            <a:off x="1762125" y="2593975"/>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4" name="Oval 64"/>
          <p:cNvSpPr>
            <a:spLocks noChangeArrowheads="1"/>
          </p:cNvSpPr>
          <p:nvPr/>
        </p:nvSpPr>
        <p:spPr bwMode="auto">
          <a:xfrm>
            <a:off x="1884363" y="2268538"/>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5" name="Oval 65"/>
          <p:cNvSpPr>
            <a:spLocks noChangeArrowheads="1"/>
          </p:cNvSpPr>
          <p:nvPr/>
        </p:nvSpPr>
        <p:spPr bwMode="auto">
          <a:xfrm>
            <a:off x="1738313" y="2476500"/>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6" name="Oval 66"/>
          <p:cNvSpPr>
            <a:spLocks noChangeArrowheads="1"/>
          </p:cNvSpPr>
          <p:nvPr/>
        </p:nvSpPr>
        <p:spPr bwMode="auto">
          <a:xfrm>
            <a:off x="1819275" y="2643188"/>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7" name="Oval 67"/>
          <p:cNvSpPr>
            <a:spLocks noChangeArrowheads="1"/>
          </p:cNvSpPr>
          <p:nvPr/>
        </p:nvSpPr>
        <p:spPr bwMode="auto">
          <a:xfrm>
            <a:off x="1835150" y="23923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8" name="Oval 68"/>
          <p:cNvSpPr>
            <a:spLocks noChangeArrowheads="1"/>
          </p:cNvSpPr>
          <p:nvPr/>
        </p:nvSpPr>
        <p:spPr bwMode="auto">
          <a:xfrm>
            <a:off x="1919288" y="2630488"/>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29" name="Oval 69"/>
          <p:cNvSpPr>
            <a:spLocks noChangeArrowheads="1"/>
          </p:cNvSpPr>
          <p:nvPr/>
        </p:nvSpPr>
        <p:spPr bwMode="auto">
          <a:xfrm>
            <a:off x="2009775" y="2217738"/>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0" name="Oval 70"/>
          <p:cNvSpPr>
            <a:spLocks noChangeArrowheads="1"/>
          </p:cNvSpPr>
          <p:nvPr/>
        </p:nvSpPr>
        <p:spPr bwMode="auto">
          <a:xfrm>
            <a:off x="1573213" y="23288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1" name="Oval 71"/>
          <p:cNvSpPr>
            <a:spLocks noChangeArrowheads="1"/>
          </p:cNvSpPr>
          <p:nvPr/>
        </p:nvSpPr>
        <p:spPr bwMode="auto">
          <a:xfrm>
            <a:off x="1758950" y="2317750"/>
            <a:ext cx="55563" cy="74613"/>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2" name="Oval 72"/>
          <p:cNvSpPr>
            <a:spLocks noChangeArrowheads="1"/>
          </p:cNvSpPr>
          <p:nvPr/>
        </p:nvSpPr>
        <p:spPr bwMode="auto">
          <a:xfrm>
            <a:off x="1597025" y="2624138"/>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3" name="Oval 73"/>
          <p:cNvSpPr>
            <a:spLocks noChangeArrowheads="1"/>
          </p:cNvSpPr>
          <p:nvPr/>
        </p:nvSpPr>
        <p:spPr bwMode="auto">
          <a:xfrm>
            <a:off x="1612900" y="2559050"/>
            <a:ext cx="55563"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4" name="Oval 74"/>
          <p:cNvSpPr>
            <a:spLocks noChangeArrowheads="1"/>
          </p:cNvSpPr>
          <p:nvPr/>
        </p:nvSpPr>
        <p:spPr bwMode="auto">
          <a:xfrm>
            <a:off x="1666875" y="2663825"/>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5" name="Oval 75"/>
          <p:cNvSpPr>
            <a:spLocks noChangeArrowheads="1"/>
          </p:cNvSpPr>
          <p:nvPr/>
        </p:nvSpPr>
        <p:spPr bwMode="auto">
          <a:xfrm>
            <a:off x="1660525" y="2733675"/>
            <a:ext cx="55563"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6" name="Oval 76"/>
          <p:cNvSpPr>
            <a:spLocks noChangeArrowheads="1"/>
          </p:cNvSpPr>
          <p:nvPr/>
        </p:nvSpPr>
        <p:spPr bwMode="auto">
          <a:xfrm>
            <a:off x="1612900" y="240506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7" name="Oval 77"/>
          <p:cNvSpPr>
            <a:spLocks noChangeArrowheads="1"/>
          </p:cNvSpPr>
          <p:nvPr/>
        </p:nvSpPr>
        <p:spPr bwMode="auto">
          <a:xfrm>
            <a:off x="1809750" y="28114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8" name="Oval 78"/>
          <p:cNvSpPr>
            <a:spLocks noChangeArrowheads="1"/>
          </p:cNvSpPr>
          <p:nvPr/>
        </p:nvSpPr>
        <p:spPr bwMode="auto">
          <a:xfrm>
            <a:off x="2108200" y="2717800"/>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39" name="Oval 79"/>
          <p:cNvSpPr>
            <a:spLocks noChangeArrowheads="1"/>
          </p:cNvSpPr>
          <p:nvPr/>
        </p:nvSpPr>
        <p:spPr bwMode="auto">
          <a:xfrm>
            <a:off x="1935163" y="2274888"/>
            <a:ext cx="58737"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0" name="Oval 80"/>
          <p:cNvSpPr>
            <a:spLocks noChangeArrowheads="1"/>
          </p:cNvSpPr>
          <p:nvPr/>
        </p:nvSpPr>
        <p:spPr bwMode="auto">
          <a:xfrm>
            <a:off x="2024063" y="2284413"/>
            <a:ext cx="55562"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1" name="Oval 81"/>
          <p:cNvSpPr>
            <a:spLocks noChangeArrowheads="1"/>
          </p:cNvSpPr>
          <p:nvPr/>
        </p:nvSpPr>
        <p:spPr bwMode="auto">
          <a:xfrm>
            <a:off x="2097088" y="240506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2" name="Oval 82"/>
          <p:cNvSpPr>
            <a:spLocks noChangeArrowheads="1"/>
          </p:cNvSpPr>
          <p:nvPr/>
        </p:nvSpPr>
        <p:spPr bwMode="auto">
          <a:xfrm>
            <a:off x="1898650" y="2335213"/>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3" name="Oval 83"/>
          <p:cNvSpPr>
            <a:spLocks noChangeArrowheads="1"/>
          </p:cNvSpPr>
          <p:nvPr/>
        </p:nvSpPr>
        <p:spPr bwMode="auto">
          <a:xfrm>
            <a:off x="2041525" y="2533650"/>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4" name="Oval 84"/>
          <p:cNvSpPr>
            <a:spLocks noChangeArrowheads="1"/>
          </p:cNvSpPr>
          <p:nvPr/>
        </p:nvSpPr>
        <p:spPr bwMode="auto">
          <a:xfrm>
            <a:off x="2187575" y="2489200"/>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5" name="Oval 85"/>
          <p:cNvSpPr>
            <a:spLocks noChangeArrowheads="1"/>
          </p:cNvSpPr>
          <p:nvPr/>
        </p:nvSpPr>
        <p:spPr bwMode="auto">
          <a:xfrm>
            <a:off x="2035175" y="2371725"/>
            <a:ext cx="55563"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6" name="Oval 86"/>
          <p:cNvSpPr>
            <a:spLocks noChangeArrowheads="1"/>
          </p:cNvSpPr>
          <p:nvPr/>
        </p:nvSpPr>
        <p:spPr bwMode="auto">
          <a:xfrm>
            <a:off x="2139950" y="244951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7" name="Oval 87"/>
          <p:cNvSpPr>
            <a:spLocks noChangeArrowheads="1"/>
          </p:cNvSpPr>
          <p:nvPr/>
        </p:nvSpPr>
        <p:spPr bwMode="auto">
          <a:xfrm>
            <a:off x="1806575" y="2181225"/>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8" name="Oval 88"/>
          <p:cNvSpPr>
            <a:spLocks noChangeArrowheads="1"/>
          </p:cNvSpPr>
          <p:nvPr/>
        </p:nvSpPr>
        <p:spPr bwMode="auto">
          <a:xfrm>
            <a:off x="1912938" y="2193925"/>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49" name="Oval 89"/>
          <p:cNvSpPr>
            <a:spLocks noChangeArrowheads="1"/>
          </p:cNvSpPr>
          <p:nvPr/>
        </p:nvSpPr>
        <p:spPr bwMode="auto">
          <a:xfrm>
            <a:off x="1889125" y="2408238"/>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0" name="Oval 90"/>
          <p:cNvSpPr>
            <a:spLocks noChangeArrowheads="1"/>
          </p:cNvSpPr>
          <p:nvPr/>
        </p:nvSpPr>
        <p:spPr bwMode="auto">
          <a:xfrm>
            <a:off x="1830388" y="2495550"/>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1" name="Oval 91"/>
          <p:cNvSpPr>
            <a:spLocks noChangeArrowheads="1"/>
          </p:cNvSpPr>
          <p:nvPr/>
        </p:nvSpPr>
        <p:spPr bwMode="auto">
          <a:xfrm>
            <a:off x="1993900" y="2570163"/>
            <a:ext cx="55563"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2" name="Oval 92"/>
          <p:cNvSpPr>
            <a:spLocks noChangeArrowheads="1"/>
          </p:cNvSpPr>
          <p:nvPr/>
        </p:nvSpPr>
        <p:spPr bwMode="auto">
          <a:xfrm>
            <a:off x="1949450" y="2473325"/>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3" name="Oval 93"/>
          <p:cNvSpPr>
            <a:spLocks noChangeArrowheads="1"/>
          </p:cNvSpPr>
          <p:nvPr/>
        </p:nvSpPr>
        <p:spPr bwMode="auto">
          <a:xfrm>
            <a:off x="1879600" y="2540000"/>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4" name="Oval 94"/>
          <p:cNvSpPr>
            <a:spLocks noChangeArrowheads="1"/>
          </p:cNvSpPr>
          <p:nvPr/>
        </p:nvSpPr>
        <p:spPr bwMode="auto">
          <a:xfrm>
            <a:off x="1957388" y="2630488"/>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5" name="Oval 95"/>
          <p:cNvSpPr>
            <a:spLocks noChangeArrowheads="1"/>
          </p:cNvSpPr>
          <p:nvPr/>
        </p:nvSpPr>
        <p:spPr bwMode="auto">
          <a:xfrm>
            <a:off x="1989138" y="2416175"/>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6" name="Oval 96"/>
          <p:cNvSpPr>
            <a:spLocks noChangeArrowheads="1"/>
          </p:cNvSpPr>
          <p:nvPr/>
        </p:nvSpPr>
        <p:spPr bwMode="auto">
          <a:xfrm>
            <a:off x="2074863" y="2562225"/>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7" name="Oval 97"/>
          <p:cNvSpPr>
            <a:spLocks noChangeArrowheads="1"/>
          </p:cNvSpPr>
          <p:nvPr/>
        </p:nvSpPr>
        <p:spPr bwMode="auto">
          <a:xfrm>
            <a:off x="1663700" y="227806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8" name="Oval 98"/>
          <p:cNvSpPr>
            <a:spLocks noChangeArrowheads="1"/>
          </p:cNvSpPr>
          <p:nvPr/>
        </p:nvSpPr>
        <p:spPr bwMode="auto">
          <a:xfrm>
            <a:off x="1736725" y="2395538"/>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59" name="Oval 99"/>
          <p:cNvSpPr>
            <a:spLocks noChangeArrowheads="1"/>
          </p:cNvSpPr>
          <p:nvPr/>
        </p:nvSpPr>
        <p:spPr bwMode="auto">
          <a:xfrm>
            <a:off x="1719263" y="26336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0" name="Oval 100"/>
          <p:cNvSpPr>
            <a:spLocks noChangeArrowheads="1"/>
          </p:cNvSpPr>
          <p:nvPr/>
        </p:nvSpPr>
        <p:spPr bwMode="auto">
          <a:xfrm>
            <a:off x="1809750" y="27479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1" name="Oval 101"/>
          <p:cNvSpPr>
            <a:spLocks noChangeArrowheads="1"/>
          </p:cNvSpPr>
          <p:nvPr/>
        </p:nvSpPr>
        <p:spPr bwMode="auto">
          <a:xfrm>
            <a:off x="1757363" y="2733675"/>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2" name="Oval 102"/>
          <p:cNvSpPr>
            <a:spLocks noChangeArrowheads="1"/>
          </p:cNvSpPr>
          <p:nvPr/>
        </p:nvSpPr>
        <p:spPr bwMode="auto">
          <a:xfrm>
            <a:off x="1895475" y="2751138"/>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3" name="Oval 103"/>
          <p:cNvSpPr>
            <a:spLocks noChangeArrowheads="1"/>
          </p:cNvSpPr>
          <p:nvPr/>
        </p:nvSpPr>
        <p:spPr bwMode="auto">
          <a:xfrm>
            <a:off x="1952625" y="2781300"/>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4" name="Oval 104"/>
          <p:cNvSpPr>
            <a:spLocks noChangeArrowheads="1"/>
          </p:cNvSpPr>
          <p:nvPr/>
        </p:nvSpPr>
        <p:spPr bwMode="auto">
          <a:xfrm>
            <a:off x="1881188" y="2667000"/>
            <a:ext cx="58737"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5" name="Oval 105"/>
          <p:cNvSpPr>
            <a:spLocks noChangeArrowheads="1"/>
          </p:cNvSpPr>
          <p:nvPr/>
        </p:nvSpPr>
        <p:spPr bwMode="auto">
          <a:xfrm>
            <a:off x="1776413" y="2251075"/>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6" name="Oval 106"/>
          <p:cNvSpPr>
            <a:spLocks noChangeArrowheads="1"/>
          </p:cNvSpPr>
          <p:nvPr/>
        </p:nvSpPr>
        <p:spPr bwMode="auto">
          <a:xfrm>
            <a:off x="2057400" y="2676525"/>
            <a:ext cx="55563" cy="74613"/>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7" name="Oval 107"/>
          <p:cNvSpPr>
            <a:spLocks noChangeArrowheads="1"/>
          </p:cNvSpPr>
          <p:nvPr/>
        </p:nvSpPr>
        <p:spPr bwMode="auto">
          <a:xfrm>
            <a:off x="2071688" y="2251075"/>
            <a:ext cx="55562" cy="74613"/>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8" name="Oval 108"/>
          <p:cNvSpPr>
            <a:spLocks noChangeArrowheads="1"/>
          </p:cNvSpPr>
          <p:nvPr/>
        </p:nvSpPr>
        <p:spPr bwMode="auto">
          <a:xfrm>
            <a:off x="2127250" y="252571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69" name="Oval 109"/>
          <p:cNvSpPr>
            <a:spLocks noChangeArrowheads="1"/>
          </p:cNvSpPr>
          <p:nvPr/>
        </p:nvSpPr>
        <p:spPr bwMode="auto">
          <a:xfrm>
            <a:off x="1671638" y="2214563"/>
            <a:ext cx="58737"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0" name="Oval 110"/>
          <p:cNvSpPr>
            <a:spLocks noChangeArrowheads="1"/>
          </p:cNvSpPr>
          <p:nvPr/>
        </p:nvSpPr>
        <p:spPr bwMode="auto">
          <a:xfrm>
            <a:off x="2116138" y="2241550"/>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1" name="Oval 111"/>
          <p:cNvSpPr>
            <a:spLocks noChangeArrowheads="1"/>
          </p:cNvSpPr>
          <p:nvPr/>
        </p:nvSpPr>
        <p:spPr bwMode="auto">
          <a:xfrm>
            <a:off x="1876425" y="215741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2" name="Oval 112"/>
          <p:cNvSpPr>
            <a:spLocks noChangeArrowheads="1"/>
          </p:cNvSpPr>
          <p:nvPr/>
        </p:nvSpPr>
        <p:spPr bwMode="auto">
          <a:xfrm>
            <a:off x="2189163" y="2593975"/>
            <a:ext cx="58737"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3" name="Oval 113"/>
          <p:cNvSpPr>
            <a:spLocks noChangeArrowheads="1"/>
          </p:cNvSpPr>
          <p:nvPr/>
        </p:nvSpPr>
        <p:spPr bwMode="auto">
          <a:xfrm>
            <a:off x="1997075" y="2143125"/>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4" name="Oval 114"/>
          <p:cNvSpPr>
            <a:spLocks noChangeArrowheads="1"/>
          </p:cNvSpPr>
          <p:nvPr/>
        </p:nvSpPr>
        <p:spPr bwMode="auto">
          <a:xfrm>
            <a:off x="2184400" y="2354263"/>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5" name="Oval 115"/>
          <p:cNvSpPr>
            <a:spLocks noChangeArrowheads="1"/>
          </p:cNvSpPr>
          <p:nvPr/>
        </p:nvSpPr>
        <p:spPr bwMode="auto">
          <a:xfrm>
            <a:off x="1577975" y="2452688"/>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76" name="Oval 116"/>
          <p:cNvSpPr>
            <a:spLocks noChangeArrowheads="1"/>
          </p:cNvSpPr>
          <p:nvPr/>
        </p:nvSpPr>
        <p:spPr bwMode="auto">
          <a:xfrm>
            <a:off x="3643313" y="2724150"/>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77" name="Oval 117"/>
          <p:cNvSpPr>
            <a:spLocks noChangeArrowheads="1"/>
          </p:cNvSpPr>
          <p:nvPr/>
        </p:nvSpPr>
        <p:spPr bwMode="auto">
          <a:xfrm>
            <a:off x="3521075" y="2803525"/>
            <a:ext cx="57150" cy="74613"/>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78" name="Oval 118"/>
          <p:cNvSpPr>
            <a:spLocks noChangeArrowheads="1"/>
          </p:cNvSpPr>
          <p:nvPr/>
        </p:nvSpPr>
        <p:spPr bwMode="auto">
          <a:xfrm>
            <a:off x="3762375" y="2835275"/>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79" name="Oval 119"/>
          <p:cNvSpPr>
            <a:spLocks noChangeArrowheads="1"/>
          </p:cNvSpPr>
          <p:nvPr/>
        </p:nvSpPr>
        <p:spPr bwMode="auto">
          <a:xfrm>
            <a:off x="3824288" y="2820988"/>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0" name="Oval 120"/>
          <p:cNvSpPr>
            <a:spLocks noChangeArrowheads="1"/>
          </p:cNvSpPr>
          <p:nvPr/>
        </p:nvSpPr>
        <p:spPr bwMode="auto">
          <a:xfrm>
            <a:off x="3698875" y="2847975"/>
            <a:ext cx="58738"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1" name="Oval 121"/>
          <p:cNvSpPr>
            <a:spLocks noChangeArrowheads="1"/>
          </p:cNvSpPr>
          <p:nvPr/>
        </p:nvSpPr>
        <p:spPr bwMode="auto">
          <a:xfrm>
            <a:off x="3824288" y="2820988"/>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2" name="Oval 122"/>
          <p:cNvSpPr>
            <a:spLocks noChangeArrowheads="1"/>
          </p:cNvSpPr>
          <p:nvPr/>
        </p:nvSpPr>
        <p:spPr bwMode="auto">
          <a:xfrm>
            <a:off x="3790950" y="2890838"/>
            <a:ext cx="55563" cy="74612"/>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3" name="Oval 123"/>
          <p:cNvSpPr>
            <a:spLocks noChangeArrowheads="1"/>
          </p:cNvSpPr>
          <p:nvPr/>
        </p:nvSpPr>
        <p:spPr bwMode="auto">
          <a:xfrm>
            <a:off x="3814763" y="2697163"/>
            <a:ext cx="55562"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4" name="Oval 124"/>
          <p:cNvSpPr>
            <a:spLocks noChangeArrowheads="1"/>
          </p:cNvSpPr>
          <p:nvPr/>
        </p:nvSpPr>
        <p:spPr bwMode="auto">
          <a:xfrm>
            <a:off x="3838575" y="2894013"/>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5" name="Oval 125"/>
          <p:cNvSpPr>
            <a:spLocks noChangeArrowheads="1"/>
          </p:cNvSpPr>
          <p:nvPr/>
        </p:nvSpPr>
        <p:spPr bwMode="auto">
          <a:xfrm>
            <a:off x="3717925" y="2827338"/>
            <a:ext cx="55563" cy="74612"/>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86" name="Oval 126"/>
          <p:cNvSpPr>
            <a:spLocks noChangeArrowheads="1"/>
          </p:cNvSpPr>
          <p:nvPr/>
        </p:nvSpPr>
        <p:spPr bwMode="auto">
          <a:xfrm>
            <a:off x="3763963" y="2630488"/>
            <a:ext cx="55562"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7" name="Oval 127"/>
          <p:cNvSpPr>
            <a:spLocks noChangeArrowheads="1"/>
          </p:cNvSpPr>
          <p:nvPr/>
        </p:nvSpPr>
        <p:spPr bwMode="auto">
          <a:xfrm>
            <a:off x="3525838" y="2878138"/>
            <a:ext cx="55562"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8" name="Oval 128"/>
          <p:cNvSpPr>
            <a:spLocks noChangeArrowheads="1"/>
          </p:cNvSpPr>
          <p:nvPr/>
        </p:nvSpPr>
        <p:spPr bwMode="auto">
          <a:xfrm>
            <a:off x="3630613" y="3062288"/>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89" name="Oval 129"/>
          <p:cNvSpPr>
            <a:spLocks noChangeArrowheads="1"/>
          </p:cNvSpPr>
          <p:nvPr/>
        </p:nvSpPr>
        <p:spPr bwMode="auto">
          <a:xfrm>
            <a:off x="3575050" y="2921000"/>
            <a:ext cx="55563"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90" name="Oval 130"/>
          <p:cNvSpPr>
            <a:spLocks noChangeArrowheads="1"/>
          </p:cNvSpPr>
          <p:nvPr/>
        </p:nvSpPr>
        <p:spPr bwMode="auto">
          <a:xfrm>
            <a:off x="3673475" y="2995613"/>
            <a:ext cx="55563"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91" name="Oval 131"/>
          <p:cNvSpPr>
            <a:spLocks noChangeArrowheads="1"/>
          </p:cNvSpPr>
          <p:nvPr/>
        </p:nvSpPr>
        <p:spPr bwMode="auto">
          <a:xfrm>
            <a:off x="3816350" y="2624138"/>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92" name="Oval 132"/>
          <p:cNvSpPr>
            <a:spLocks noChangeArrowheads="1"/>
          </p:cNvSpPr>
          <p:nvPr/>
        </p:nvSpPr>
        <p:spPr bwMode="auto">
          <a:xfrm>
            <a:off x="3916363" y="2720975"/>
            <a:ext cx="55562" cy="7620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93" name="Oval 133"/>
          <p:cNvSpPr>
            <a:spLocks noChangeArrowheads="1"/>
          </p:cNvSpPr>
          <p:nvPr/>
        </p:nvSpPr>
        <p:spPr bwMode="auto">
          <a:xfrm>
            <a:off x="3795713" y="3065463"/>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894" name="Oval 134"/>
          <p:cNvSpPr>
            <a:spLocks noChangeArrowheads="1"/>
          </p:cNvSpPr>
          <p:nvPr/>
        </p:nvSpPr>
        <p:spPr bwMode="auto">
          <a:xfrm>
            <a:off x="3625850" y="2808288"/>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95" name="Oval 135"/>
          <p:cNvSpPr>
            <a:spLocks noChangeArrowheads="1"/>
          </p:cNvSpPr>
          <p:nvPr/>
        </p:nvSpPr>
        <p:spPr bwMode="auto">
          <a:xfrm>
            <a:off x="3716338" y="2633663"/>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96" name="Oval 136"/>
          <p:cNvSpPr>
            <a:spLocks noChangeArrowheads="1"/>
          </p:cNvSpPr>
          <p:nvPr/>
        </p:nvSpPr>
        <p:spPr bwMode="auto">
          <a:xfrm>
            <a:off x="3776663" y="2757488"/>
            <a:ext cx="58737"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97" name="Oval 137"/>
          <p:cNvSpPr>
            <a:spLocks noChangeArrowheads="1"/>
          </p:cNvSpPr>
          <p:nvPr/>
        </p:nvSpPr>
        <p:spPr bwMode="auto">
          <a:xfrm>
            <a:off x="3567113" y="2833688"/>
            <a:ext cx="58737"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98" name="Oval 138"/>
          <p:cNvSpPr>
            <a:spLocks noChangeArrowheads="1"/>
          </p:cNvSpPr>
          <p:nvPr/>
        </p:nvSpPr>
        <p:spPr bwMode="auto">
          <a:xfrm>
            <a:off x="3736975" y="2743200"/>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899" name="Oval 139"/>
          <p:cNvSpPr>
            <a:spLocks noChangeArrowheads="1"/>
          </p:cNvSpPr>
          <p:nvPr/>
        </p:nvSpPr>
        <p:spPr bwMode="auto">
          <a:xfrm>
            <a:off x="3806825" y="2944813"/>
            <a:ext cx="57150"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0" name="Oval 140"/>
          <p:cNvSpPr>
            <a:spLocks noChangeArrowheads="1"/>
          </p:cNvSpPr>
          <p:nvPr/>
        </p:nvSpPr>
        <p:spPr bwMode="auto">
          <a:xfrm>
            <a:off x="3597275" y="2697163"/>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1" name="Oval 141"/>
          <p:cNvSpPr>
            <a:spLocks noChangeArrowheads="1"/>
          </p:cNvSpPr>
          <p:nvPr/>
        </p:nvSpPr>
        <p:spPr bwMode="auto">
          <a:xfrm>
            <a:off x="3651250" y="2643188"/>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2" name="Oval 142"/>
          <p:cNvSpPr>
            <a:spLocks noChangeArrowheads="1"/>
          </p:cNvSpPr>
          <p:nvPr/>
        </p:nvSpPr>
        <p:spPr bwMode="auto">
          <a:xfrm>
            <a:off x="3863975" y="2660650"/>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3" name="Oval 143"/>
          <p:cNvSpPr>
            <a:spLocks noChangeArrowheads="1"/>
          </p:cNvSpPr>
          <p:nvPr/>
        </p:nvSpPr>
        <p:spPr bwMode="auto">
          <a:xfrm>
            <a:off x="3686175" y="2767013"/>
            <a:ext cx="57150"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04" name="Oval 144"/>
          <p:cNvSpPr>
            <a:spLocks noChangeArrowheads="1"/>
          </p:cNvSpPr>
          <p:nvPr/>
        </p:nvSpPr>
        <p:spPr bwMode="auto">
          <a:xfrm>
            <a:off x="3589338" y="2767013"/>
            <a:ext cx="58737" cy="7778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05" name="Oval 145"/>
          <p:cNvSpPr>
            <a:spLocks noChangeArrowheads="1"/>
          </p:cNvSpPr>
          <p:nvPr/>
        </p:nvSpPr>
        <p:spPr bwMode="auto">
          <a:xfrm>
            <a:off x="3751263" y="2673350"/>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06" name="Oval 146"/>
          <p:cNvSpPr>
            <a:spLocks noChangeArrowheads="1"/>
          </p:cNvSpPr>
          <p:nvPr/>
        </p:nvSpPr>
        <p:spPr bwMode="auto">
          <a:xfrm>
            <a:off x="3862388" y="2797175"/>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7" name="Oval 147"/>
          <p:cNvSpPr>
            <a:spLocks noChangeArrowheads="1"/>
          </p:cNvSpPr>
          <p:nvPr/>
        </p:nvSpPr>
        <p:spPr bwMode="auto">
          <a:xfrm>
            <a:off x="3660775" y="2844800"/>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08" name="Oval 148"/>
          <p:cNvSpPr>
            <a:spLocks noChangeArrowheads="1"/>
          </p:cNvSpPr>
          <p:nvPr/>
        </p:nvSpPr>
        <p:spPr bwMode="auto">
          <a:xfrm>
            <a:off x="3684588" y="2690813"/>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09" name="Oval 149"/>
          <p:cNvSpPr>
            <a:spLocks noChangeArrowheads="1"/>
          </p:cNvSpPr>
          <p:nvPr/>
        </p:nvSpPr>
        <p:spPr bwMode="auto">
          <a:xfrm>
            <a:off x="3738563" y="2911475"/>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10" name="Oval 150"/>
          <p:cNvSpPr>
            <a:spLocks noChangeArrowheads="1"/>
          </p:cNvSpPr>
          <p:nvPr/>
        </p:nvSpPr>
        <p:spPr bwMode="auto">
          <a:xfrm>
            <a:off x="3624263" y="2932113"/>
            <a:ext cx="57150"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11" name="Oval 151"/>
          <p:cNvSpPr>
            <a:spLocks noChangeArrowheads="1"/>
          </p:cNvSpPr>
          <p:nvPr/>
        </p:nvSpPr>
        <p:spPr bwMode="auto">
          <a:xfrm>
            <a:off x="3890963" y="2854325"/>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12" name="Oval 152"/>
          <p:cNvSpPr>
            <a:spLocks noChangeArrowheads="1"/>
          </p:cNvSpPr>
          <p:nvPr/>
        </p:nvSpPr>
        <p:spPr bwMode="auto">
          <a:xfrm>
            <a:off x="3792538" y="2986088"/>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13" name="Oval 153"/>
          <p:cNvSpPr>
            <a:spLocks noChangeArrowheads="1"/>
          </p:cNvSpPr>
          <p:nvPr/>
        </p:nvSpPr>
        <p:spPr bwMode="auto">
          <a:xfrm>
            <a:off x="3617913" y="2865438"/>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4" name="Oval 154"/>
          <p:cNvSpPr>
            <a:spLocks noChangeArrowheads="1"/>
          </p:cNvSpPr>
          <p:nvPr/>
        </p:nvSpPr>
        <p:spPr bwMode="auto">
          <a:xfrm>
            <a:off x="3684588" y="2914650"/>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5" name="Oval 155"/>
          <p:cNvSpPr>
            <a:spLocks noChangeArrowheads="1"/>
          </p:cNvSpPr>
          <p:nvPr/>
        </p:nvSpPr>
        <p:spPr bwMode="auto">
          <a:xfrm>
            <a:off x="3916363" y="2800350"/>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6" name="Oval 156"/>
          <p:cNvSpPr>
            <a:spLocks noChangeArrowheads="1"/>
          </p:cNvSpPr>
          <p:nvPr/>
        </p:nvSpPr>
        <p:spPr bwMode="auto">
          <a:xfrm>
            <a:off x="3856038" y="3046413"/>
            <a:ext cx="57150"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7" name="Oval 157"/>
          <p:cNvSpPr>
            <a:spLocks noChangeArrowheads="1"/>
          </p:cNvSpPr>
          <p:nvPr/>
        </p:nvSpPr>
        <p:spPr bwMode="auto">
          <a:xfrm>
            <a:off x="3889375" y="2917825"/>
            <a:ext cx="57150"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8" name="Oval 158"/>
          <p:cNvSpPr>
            <a:spLocks noChangeArrowheads="1"/>
          </p:cNvSpPr>
          <p:nvPr/>
        </p:nvSpPr>
        <p:spPr bwMode="auto">
          <a:xfrm>
            <a:off x="3913188" y="2895600"/>
            <a:ext cx="55562" cy="79375"/>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19" name="Oval 159"/>
          <p:cNvSpPr>
            <a:spLocks noChangeArrowheads="1"/>
          </p:cNvSpPr>
          <p:nvPr/>
        </p:nvSpPr>
        <p:spPr bwMode="auto">
          <a:xfrm>
            <a:off x="3732213" y="2978150"/>
            <a:ext cx="58737"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20" name="Oval 160"/>
          <p:cNvSpPr>
            <a:spLocks noChangeArrowheads="1"/>
          </p:cNvSpPr>
          <p:nvPr/>
        </p:nvSpPr>
        <p:spPr bwMode="auto">
          <a:xfrm>
            <a:off x="3881438" y="2727325"/>
            <a:ext cx="55562" cy="7778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21" name="Oval 161"/>
          <p:cNvSpPr>
            <a:spLocks noChangeArrowheads="1"/>
          </p:cNvSpPr>
          <p:nvPr/>
        </p:nvSpPr>
        <p:spPr bwMode="auto">
          <a:xfrm>
            <a:off x="3857625" y="2971800"/>
            <a:ext cx="57150" cy="74613"/>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2" name="Oval 162"/>
          <p:cNvSpPr>
            <a:spLocks noChangeArrowheads="1"/>
          </p:cNvSpPr>
          <p:nvPr/>
        </p:nvSpPr>
        <p:spPr bwMode="auto">
          <a:xfrm>
            <a:off x="3562350" y="2992438"/>
            <a:ext cx="55563"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3" name="Oval 163"/>
          <p:cNvSpPr>
            <a:spLocks noChangeArrowheads="1"/>
          </p:cNvSpPr>
          <p:nvPr/>
        </p:nvSpPr>
        <p:spPr bwMode="auto">
          <a:xfrm>
            <a:off x="3838575" y="2747963"/>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4" name="Oval 164"/>
          <p:cNvSpPr>
            <a:spLocks noChangeArrowheads="1"/>
          </p:cNvSpPr>
          <p:nvPr/>
        </p:nvSpPr>
        <p:spPr bwMode="auto">
          <a:xfrm>
            <a:off x="3690938" y="3062288"/>
            <a:ext cx="55562"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5" name="Oval 165"/>
          <p:cNvSpPr>
            <a:spLocks noChangeArrowheads="1"/>
          </p:cNvSpPr>
          <p:nvPr/>
        </p:nvSpPr>
        <p:spPr bwMode="auto">
          <a:xfrm>
            <a:off x="3529013" y="2955925"/>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6" name="Oval 166"/>
          <p:cNvSpPr>
            <a:spLocks noChangeArrowheads="1"/>
          </p:cNvSpPr>
          <p:nvPr/>
        </p:nvSpPr>
        <p:spPr bwMode="auto">
          <a:xfrm>
            <a:off x="3613150" y="3008313"/>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7" name="Oval 167"/>
          <p:cNvSpPr>
            <a:spLocks noChangeArrowheads="1"/>
          </p:cNvSpPr>
          <p:nvPr/>
        </p:nvSpPr>
        <p:spPr bwMode="auto">
          <a:xfrm>
            <a:off x="3948113" y="2851150"/>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8" name="Oval 168"/>
          <p:cNvSpPr>
            <a:spLocks noChangeArrowheads="1"/>
          </p:cNvSpPr>
          <p:nvPr/>
        </p:nvSpPr>
        <p:spPr bwMode="auto">
          <a:xfrm>
            <a:off x="3559175" y="2730500"/>
            <a:ext cx="55563"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29" name="Oval 169"/>
          <p:cNvSpPr>
            <a:spLocks noChangeArrowheads="1"/>
          </p:cNvSpPr>
          <p:nvPr/>
        </p:nvSpPr>
        <p:spPr bwMode="auto">
          <a:xfrm>
            <a:off x="3903663" y="2981325"/>
            <a:ext cx="55562"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0" name="Oval 170"/>
          <p:cNvSpPr>
            <a:spLocks noChangeArrowheads="1"/>
          </p:cNvSpPr>
          <p:nvPr/>
        </p:nvSpPr>
        <p:spPr bwMode="auto">
          <a:xfrm>
            <a:off x="3743325" y="3043238"/>
            <a:ext cx="58738"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1" name="Oval 171"/>
          <p:cNvSpPr>
            <a:spLocks noChangeArrowheads="1"/>
          </p:cNvSpPr>
          <p:nvPr/>
        </p:nvSpPr>
        <p:spPr bwMode="auto">
          <a:xfrm>
            <a:off x="1973263" y="2847975"/>
            <a:ext cx="55562"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2" name="Oval 172"/>
          <p:cNvSpPr>
            <a:spLocks noChangeArrowheads="1"/>
          </p:cNvSpPr>
          <p:nvPr/>
        </p:nvSpPr>
        <p:spPr bwMode="auto">
          <a:xfrm>
            <a:off x="2200275" y="2657475"/>
            <a:ext cx="55563" cy="7620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3" name="Oval 173"/>
          <p:cNvSpPr>
            <a:spLocks noChangeArrowheads="1"/>
          </p:cNvSpPr>
          <p:nvPr/>
        </p:nvSpPr>
        <p:spPr bwMode="auto">
          <a:xfrm>
            <a:off x="2062163" y="2811463"/>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4" name="Oval 174"/>
          <p:cNvSpPr>
            <a:spLocks noChangeArrowheads="1"/>
          </p:cNvSpPr>
          <p:nvPr/>
        </p:nvSpPr>
        <p:spPr bwMode="auto">
          <a:xfrm>
            <a:off x="1855788" y="2860675"/>
            <a:ext cx="57150"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5" name="Oval 175"/>
          <p:cNvSpPr>
            <a:spLocks noChangeArrowheads="1"/>
          </p:cNvSpPr>
          <p:nvPr/>
        </p:nvSpPr>
        <p:spPr bwMode="auto">
          <a:xfrm>
            <a:off x="1704975" y="2136775"/>
            <a:ext cx="58738"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6" name="Oval 176"/>
          <p:cNvSpPr>
            <a:spLocks noChangeArrowheads="1"/>
          </p:cNvSpPr>
          <p:nvPr/>
        </p:nvSpPr>
        <p:spPr bwMode="auto">
          <a:xfrm>
            <a:off x="1914525" y="2057400"/>
            <a:ext cx="57150"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7" name="Oval 177"/>
          <p:cNvSpPr>
            <a:spLocks noChangeArrowheads="1"/>
          </p:cNvSpPr>
          <p:nvPr/>
        </p:nvSpPr>
        <p:spPr bwMode="auto">
          <a:xfrm>
            <a:off x="4227513" y="2238375"/>
            <a:ext cx="55562" cy="79375"/>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38" name="Oval 178"/>
          <p:cNvSpPr>
            <a:spLocks noChangeArrowheads="1"/>
          </p:cNvSpPr>
          <p:nvPr/>
        </p:nvSpPr>
        <p:spPr bwMode="auto">
          <a:xfrm>
            <a:off x="3743325" y="3397250"/>
            <a:ext cx="58738"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grpSp>
        <p:nvGrpSpPr>
          <p:cNvPr id="2" name="Group 179"/>
          <p:cNvGrpSpPr>
            <a:grpSpLocks/>
          </p:cNvGrpSpPr>
          <p:nvPr/>
        </p:nvGrpSpPr>
        <p:grpSpPr bwMode="auto">
          <a:xfrm>
            <a:off x="3478213" y="2030413"/>
            <a:ext cx="366712" cy="395287"/>
            <a:chOff x="2191" y="1173"/>
            <a:chExt cx="314" cy="355"/>
          </a:xfrm>
        </p:grpSpPr>
        <p:sp>
          <p:nvSpPr>
            <p:cNvPr id="118017" name="Oval 180"/>
            <p:cNvSpPr>
              <a:spLocks noChangeArrowheads="1"/>
            </p:cNvSpPr>
            <p:nvPr/>
          </p:nvSpPr>
          <p:spPr bwMode="auto">
            <a:xfrm>
              <a:off x="2269" y="1264"/>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18" name="Oval 181"/>
            <p:cNvSpPr>
              <a:spLocks noChangeArrowheads="1"/>
            </p:cNvSpPr>
            <p:nvPr/>
          </p:nvSpPr>
          <p:spPr bwMode="auto">
            <a:xfrm>
              <a:off x="2191" y="1313"/>
              <a:ext cx="37"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19" name="Oval 182"/>
            <p:cNvSpPr>
              <a:spLocks noChangeArrowheads="1"/>
            </p:cNvSpPr>
            <p:nvPr/>
          </p:nvSpPr>
          <p:spPr bwMode="auto">
            <a:xfrm>
              <a:off x="2343" y="1336"/>
              <a:ext cx="36"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0" name="Oval 183"/>
            <p:cNvSpPr>
              <a:spLocks noChangeArrowheads="1"/>
            </p:cNvSpPr>
            <p:nvPr/>
          </p:nvSpPr>
          <p:spPr bwMode="auto">
            <a:xfrm>
              <a:off x="2382" y="1327"/>
              <a:ext cx="36" cy="4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1" name="Oval 184"/>
            <p:cNvSpPr>
              <a:spLocks noChangeArrowheads="1"/>
            </p:cNvSpPr>
            <p:nvPr/>
          </p:nvSpPr>
          <p:spPr bwMode="auto">
            <a:xfrm>
              <a:off x="2304" y="1342"/>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2" name="Oval 185"/>
            <p:cNvSpPr>
              <a:spLocks noChangeArrowheads="1"/>
            </p:cNvSpPr>
            <p:nvPr/>
          </p:nvSpPr>
          <p:spPr bwMode="auto">
            <a:xfrm>
              <a:off x="2382" y="1327"/>
              <a:ext cx="36" cy="4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3" name="Oval 186"/>
            <p:cNvSpPr>
              <a:spLocks noChangeArrowheads="1"/>
            </p:cNvSpPr>
            <p:nvPr/>
          </p:nvSpPr>
          <p:spPr bwMode="auto">
            <a:xfrm>
              <a:off x="2361" y="1369"/>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4" name="Oval 187"/>
            <p:cNvSpPr>
              <a:spLocks noChangeArrowheads="1"/>
            </p:cNvSpPr>
            <p:nvPr/>
          </p:nvSpPr>
          <p:spPr bwMode="auto">
            <a:xfrm>
              <a:off x="2376" y="1249"/>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5" name="Oval 188"/>
            <p:cNvSpPr>
              <a:spLocks noChangeArrowheads="1"/>
            </p:cNvSpPr>
            <p:nvPr/>
          </p:nvSpPr>
          <p:spPr bwMode="auto">
            <a:xfrm>
              <a:off x="2391" y="1370"/>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6" name="Oval 189"/>
            <p:cNvSpPr>
              <a:spLocks noChangeArrowheads="1"/>
            </p:cNvSpPr>
            <p:nvPr/>
          </p:nvSpPr>
          <p:spPr bwMode="auto">
            <a:xfrm>
              <a:off x="2315" y="1329"/>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27" name="Oval 190"/>
            <p:cNvSpPr>
              <a:spLocks noChangeArrowheads="1"/>
            </p:cNvSpPr>
            <p:nvPr/>
          </p:nvSpPr>
          <p:spPr bwMode="auto">
            <a:xfrm>
              <a:off x="2344" y="1205"/>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8" name="Oval 191"/>
            <p:cNvSpPr>
              <a:spLocks noChangeArrowheads="1"/>
            </p:cNvSpPr>
            <p:nvPr/>
          </p:nvSpPr>
          <p:spPr bwMode="auto">
            <a:xfrm>
              <a:off x="2194" y="1363"/>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29" name="Oval 192"/>
            <p:cNvSpPr>
              <a:spLocks noChangeArrowheads="1"/>
            </p:cNvSpPr>
            <p:nvPr/>
          </p:nvSpPr>
          <p:spPr bwMode="auto">
            <a:xfrm>
              <a:off x="2260" y="1479"/>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0" name="Oval 193"/>
            <p:cNvSpPr>
              <a:spLocks noChangeArrowheads="1"/>
            </p:cNvSpPr>
            <p:nvPr/>
          </p:nvSpPr>
          <p:spPr bwMode="auto">
            <a:xfrm>
              <a:off x="2225" y="1389"/>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1" name="Oval 194"/>
            <p:cNvSpPr>
              <a:spLocks noChangeArrowheads="1"/>
            </p:cNvSpPr>
            <p:nvPr/>
          </p:nvSpPr>
          <p:spPr bwMode="auto">
            <a:xfrm>
              <a:off x="2287" y="1435"/>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2" name="Oval 195"/>
            <p:cNvSpPr>
              <a:spLocks noChangeArrowheads="1"/>
            </p:cNvSpPr>
            <p:nvPr/>
          </p:nvSpPr>
          <p:spPr bwMode="auto">
            <a:xfrm>
              <a:off x="2377" y="1203"/>
              <a:ext cx="36"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3" name="Oval 196"/>
            <p:cNvSpPr>
              <a:spLocks noChangeArrowheads="1"/>
            </p:cNvSpPr>
            <p:nvPr/>
          </p:nvSpPr>
          <p:spPr bwMode="auto">
            <a:xfrm>
              <a:off x="2440" y="1262"/>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4" name="Oval 197"/>
            <p:cNvSpPr>
              <a:spLocks noChangeArrowheads="1"/>
            </p:cNvSpPr>
            <p:nvPr/>
          </p:nvSpPr>
          <p:spPr bwMode="auto">
            <a:xfrm>
              <a:off x="2364" y="1479"/>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35" name="Oval 198"/>
            <p:cNvSpPr>
              <a:spLocks noChangeArrowheads="1"/>
            </p:cNvSpPr>
            <p:nvPr/>
          </p:nvSpPr>
          <p:spPr bwMode="auto">
            <a:xfrm>
              <a:off x="2257" y="1317"/>
              <a:ext cx="35"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36" name="Oval 199"/>
            <p:cNvSpPr>
              <a:spLocks noChangeArrowheads="1"/>
            </p:cNvSpPr>
            <p:nvPr/>
          </p:nvSpPr>
          <p:spPr bwMode="auto">
            <a:xfrm>
              <a:off x="2314" y="1207"/>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37" name="Oval 200"/>
            <p:cNvSpPr>
              <a:spLocks noChangeArrowheads="1"/>
            </p:cNvSpPr>
            <p:nvPr/>
          </p:nvSpPr>
          <p:spPr bwMode="auto">
            <a:xfrm>
              <a:off x="2354" y="1287"/>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38" name="Oval 201"/>
            <p:cNvSpPr>
              <a:spLocks noChangeArrowheads="1"/>
            </p:cNvSpPr>
            <p:nvPr/>
          </p:nvSpPr>
          <p:spPr bwMode="auto">
            <a:xfrm>
              <a:off x="2221" y="1334"/>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39" name="Oval 202"/>
            <p:cNvSpPr>
              <a:spLocks noChangeArrowheads="1"/>
            </p:cNvSpPr>
            <p:nvPr/>
          </p:nvSpPr>
          <p:spPr bwMode="auto">
            <a:xfrm>
              <a:off x="2327" y="1277"/>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0" name="Oval 203"/>
            <p:cNvSpPr>
              <a:spLocks noChangeArrowheads="1"/>
            </p:cNvSpPr>
            <p:nvPr/>
          </p:nvSpPr>
          <p:spPr bwMode="auto">
            <a:xfrm>
              <a:off x="2371" y="1405"/>
              <a:ext cx="37"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1" name="Oval 204"/>
            <p:cNvSpPr>
              <a:spLocks noChangeArrowheads="1"/>
            </p:cNvSpPr>
            <p:nvPr/>
          </p:nvSpPr>
          <p:spPr bwMode="auto">
            <a:xfrm>
              <a:off x="2239" y="1249"/>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2" name="Oval 205"/>
            <p:cNvSpPr>
              <a:spLocks noChangeArrowheads="1"/>
            </p:cNvSpPr>
            <p:nvPr/>
          </p:nvSpPr>
          <p:spPr bwMode="auto">
            <a:xfrm>
              <a:off x="2273" y="1215"/>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3" name="Oval 206"/>
            <p:cNvSpPr>
              <a:spLocks noChangeArrowheads="1"/>
            </p:cNvSpPr>
            <p:nvPr/>
          </p:nvSpPr>
          <p:spPr bwMode="auto">
            <a:xfrm>
              <a:off x="2408" y="1226"/>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4" name="Oval 207"/>
            <p:cNvSpPr>
              <a:spLocks noChangeArrowheads="1"/>
            </p:cNvSpPr>
            <p:nvPr/>
          </p:nvSpPr>
          <p:spPr bwMode="auto">
            <a:xfrm>
              <a:off x="2295" y="1291"/>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45" name="Oval 208"/>
            <p:cNvSpPr>
              <a:spLocks noChangeArrowheads="1"/>
            </p:cNvSpPr>
            <p:nvPr/>
          </p:nvSpPr>
          <p:spPr bwMode="auto">
            <a:xfrm>
              <a:off x="2235" y="1291"/>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46" name="Oval 209"/>
            <p:cNvSpPr>
              <a:spLocks noChangeArrowheads="1"/>
            </p:cNvSpPr>
            <p:nvPr/>
          </p:nvSpPr>
          <p:spPr bwMode="auto">
            <a:xfrm>
              <a:off x="2336" y="1234"/>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47" name="Oval 210"/>
            <p:cNvSpPr>
              <a:spLocks noChangeArrowheads="1"/>
            </p:cNvSpPr>
            <p:nvPr/>
          </p:nvSpPr>
          <p:spPr bwMode="auto">
            <a:xfrm>
              <a:off x="2406" y="1312"/>
              <a:ext cx="37"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8" name="Oval 211"/>
            <p:cNvSpPr>
              <a:spLocks noChangeArrowheads="1"/>
            </p:cNvSpPr>
            <p:nvPr/>
          </p:nvSpPr>
          <p:spPr bwMode="auto">
            <a:xfrm>
              <a:off x="2279" y="1340"/>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49" name="Oval 212"/>
            <p:cNvSpPr>
              <a:spLocks noChangeArrowheads="1"/>
            </p:cNvSpPr>
            <p:nvPr/>
          </p:nvSpPr>
          <p:spPr bwMode="auto">
            <a:xfrm>
              <a:off x="2294" y="1245"/>
              <a:ext cx="35"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0" name="Oval 213"/>
            <p:cNvSpPr>
              <a:spLocks noChangeArrowheads="1"/>
            </p:cNvSpPr>
            <p:nvPr/>
          </p:nvSpPr>
          <p:spPr bwMode="auto">
            <a:xfrm>
              <a:off x="2328" y="1384"/>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51" name="Oval 214"/>
            <p:cNvSpPr>
              <a:spLocks noChangeArrowheads="1"/>
            </p:cNvSpPr>
            <p:nvPr/>
          </p:nvSpPr>
          <p:spPr bwMode="auto">
            <a:xfrm>
              <a:off x="2256" y="1395"/>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52" name="Oval 215"/>
            <p:cNvSpPr>
              <a:spLocks noChangeArrowheads="1"/>
            </p:cNvSpPr>
            <p:nvPr/>
          </p:nvSpPr>
          <p:spPr bwMode="auto">
            <a:xfrm>
              <a:off x="2425" y="1346"/>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53" name="Oval 216"/>
            <p:cNvSpPr>
              <a:spLocks noChangeArrowheads="1"/>
            </p:cNvSpPr>
            <p:nvPr/>
          </p:nvSpPr>
          <p:spPr bwMode="auto">
            <a:xfrm>
              <a:off x="2362" y="1431"/>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54" name="Oval 217"/>
            <p:cNvSpPr>
              <a:spLocks noChangeArrowheads="1"/>
            </p:cNvSpPr>
            <p:nvPr/>
          </p:nvSpPr>
          <p:spPr bwMode="auto">
            <a:xfrm>
              <a:off x="2252" y="1355"/>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5" name="Oval 218"/>
            <p:cNvSpPr>
              <a:spLocks noChangeArrowheads="1"/>
            </p:cNvSpPr>
            <p:nvPr/>
          </p:nvSpPr>
          <p:spPr bwMode="auto">
            <a:xfrm>
              <a:off x="2295" y="1386"/>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6" name="Oval 219"/>
            <p:cNvSpPr>
              <a:spLocks noChangeArrowheads="1"/>
            </p:cNvSpPr>
            <p:nvPr/>
          </p:nvSpPr>
          <p:spPr bwMode="auto">
            <a:xfrm>
              <a:off x="2440" y="1313"/>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7" name="Oval 220"/>
            <p:cNvSpPr>
              <a:spLocks noChangeArrowheads="1"/>
            </p:cNvSpPr>
            <p:nvPr/>
          </p:nvSpPr>
          <p:spPr bwMode="auto">
            <a:xfrm>
              <a:off x="2402" y="1469"/>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8" name="Oval 221"/>
            <p:cNvSpPr>
              <a:spLocks noChangeArrowheads="1"/>
            </p:cNvSpPr>
            <p:nvPr/>
          </p:nvSpPr>
          <p:spPr bwMode="auto">
            <a:xfrm>
              <a:off x="2423" y="1386"/>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59" name="Oval 222"/>
            <p:cNvSpPr>
              <a:spLocks noChangeArrowheads="1"/>
            </p:cNvSpPr>
            <p:nvPr/>
          </p:nvSpPr>
          <p:spPr bwMode="auto">
            <a:xfrm>
              <a:off x="2438" y="1374"/>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60" name="Oval 223"/>
            <p:cNvSpPr>
              <a:spLocks noChangeArrowheads="1"/>
            </p:cNvSpPr>
            <p:nvPr/>
          </p:nvSpPr>
          <p:spPr bwMode="auto">
            <a:xfrm>
              <a:off x="2325" y="1424"/>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61" name="Oval 224"/>
            <p:cNvSpPr>
              <a:spLocks noChangeArrowheads="1"/>
            </p:cNvSpPr>
            <p:nvPr/>
          </p:nvSpPr>
          <p:spPr bwMode="auto">
            <a:xfrm>
              <a:off x="2418" y="1266"/>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62" name="Oval 225"/>
            <p:cNvSpPr>
              <a:spLocks noChangeArrowheads="1"/>
            </p:cNvSpPr>
            <p:nvPr/>
          </p:nvSpPr>
          <p:spPr bwMode="auto">
            <a:xfrm>
              <a:off x="2404" y="1420"/>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3" name="Oval 226"/>
            <p:cNvSpPr>
              <a:spLocks noChangeArrowheads="1"/>
            </p:cNvSpPr>
            <p:nvPr/>
          </p:nvSpPr>
          <p:spPr bwMode="auto">
            <a:xfrm>
              <a:off x="2217" y="1435"/>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4" name="Oval 227"/>
            <p:cNvSpPr>
              <a:spLocks noChangeArrowheads="1"/>
            </p:cNvSpPr>
            <p:nvPr/>
          </p:nvSpPr>
          <p:spPr bwMode="auto">
            <a:xfrm>
              <a:off x="2391" y="1279"/>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5" name="Oval 228"/>
            <p:cNvSpPr>
              <a:spLocks noChangeArrowheads="1"/>
            </p:cNvSpPr>
            <p:nvPr/>
          </p:nvSpPr>
          <p:spPr bwMode="auto">
            <a:xfrm>
              <a:off x="2298" y="1477"/>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6" name="Oval 229"/>
            <p:cNvSpPr>
              <a:spLocks noChangeArrowheads="1"/>
            </p:cNvSpPr>
            <p:nvPr/>
          </p:nvSpPr>
          <p:spPr bwMode="auto">
            <a:xfrm>
              <a:off x="2197" y="1412"/>
              <a:ext cx="35"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7" name="Oval 230"/>
            <p:cNvSpPr>
              <a:spLocks noChangeArrowheads="1"/>
            </p:cNvSpPr>
            <p:nvPr/>
          </p:nvSpPr>
          <p:spPr bwMode="auto">
            <a:xfrm>
              <a:off x="2249" y="1445"/>
              <a:ext cx="36"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8" name="Oval 231"/>
            <p:cNvSpPr>
              <a:spLocks noChangeArrowheads="1"/>
            </p:cNvSpPr>
            <p:nvPr/>
          </p:nvSpPr>
          <p:spPr bwMode="auto">
            <a:xfrm>
              <a:off x="2460" y="1346"/>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69" name="Oval 232"/>
            <p:cNvSpPr>
              <a:spLocks noChangeArrowheads="1"/>
            </p:cNvSpPr>
            <p:nvPr/>
          </p:nvSpPr>
          <p:spPr bwMode="auto">
            <a:xfrm>
              <a:off x="2215" y="1270"/>
              <a:ext cx="35"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70" name="Oval 233"/>
            <p:cNvSpPr>
              <a:spLocks noChangeArrowheads="1"/>
            </p:cNvSpPr>
            <p:nvPr/>
          </p:nvSpPr>
          <p:spPr bwMode="auto">
            <a:xfrm>
              <a:off x="2432" y="1426"/>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71" name="Oval 234"/>
            <p:cNvSpPr>
              <a:spLocks noChangeArrowheads="1"/>
            </p:cNvSpPr>
            <p:nvPr/>
          </p:nvSpPr>
          <p:spPr bwMode="auto">
            <a:xfrm>
              <a:off x="2332" y="1467"/>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72" name="Oval 235"/>
            <p:cNvSpPr>
              <a:spLocks noChangeArrowheads="1"/>
            </p:cNvSpPr>
            <p:nvPr/>
          </p:nvSpPr>
          <p:spPr bwMode="auto">
            <a:xfrm>
              <a:off x="2458" y="1399"/>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73" name="Oval 236"/>
            <p:cNvSpPr>
              <a:spLocks noChangeArrowheads="1"/>
            </p:cNvSpPr>
            <p:nvPr/>
          </p:nvSpPr>
          <p:spPr bwMode="auto">
            <a:xfrm>
              <a:off x="2288" y="1173"/>
              <a:ext cx="37"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74" name="Oval 237"/>
            <p:cNvSpPr>
              <a:spLocks noChangeArrowheads="1"/>
            </p:cNvSpPr>
            <p:nvPr/>
          </p:nvSpPr>
          <p:spPr bwMode="auto">
            <a:xfrm>
              <a:off x="2468" y="1281"/>
              <a:ext cx="37"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grpSp>
      <p:sp>
        <p:nvSpPr>
          <p:cNvPr id="117940" name="Oval 238"/>
          <p:cNvSpPr>
            <a:spLocks noChangeArrowheads="1"/>
          </p:cNvSpPr>
          <p:nvPr/>
        </p:nvSpPr>
        <p:spPr bwMode="auto">
          <a:xfrm>
            <a:off x="3946525" y="2773363"/>
            <a:ext cx="55563"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41" name="Oval 239"/>
          <p:cNvSpPr>
            <a:spLocks noChangeArrowheads="1"/>
          </p:cNvSpPr>
          <p:nvPr/>
        </p:nvSpPr>
        <p:spPr bwMode="auto">
          <a:xfrm>
            <a:off x="3668713" y="1439863"/>
            <a:ext cx="55562" cy="7778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42" name="Line 240"/>
          <p:cNvSpPr>
            <a:spLocks noChangeShapeType="1"/>
          </p:cNvSpPr>
          <p:nvPr/>
        </p:nvSpPr>
        <p:spPr bwMode="auto">
          <a:xfrm flipV="1">
            <a:off x="2408238" y="2220913"/>
            <a:ext cx="922337" cy="2047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7943" name="Line 241"/>
          <p:cNvSpPr>
            <a:spLocks noChangeShapeType="1"/>
          </p:cNvSpPr>
          <p:nvPr/>
        </p:nvSpPr>
        <p:spPr bwMode="auto">
          <a:xfrm>
            <a:off x="2398713" y="2435225"/>
            <a:ext cx="941387" cy="355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9154" name="Text Box 242"/>
          <p:cNvSpPr txBox="1">
            <a:spLocks noChangeArrowheads="1"/>
          </p:cNvSpPr>
          <p:nvPr/>
        </p:nvSpPr>
        <p:spPr bwMode="auto">
          <a:xfrm>
            <a:off x="5114925" y="1336675"/>
            <a:ext cx="3822700" cy="2647950"/>
          </a:xfrm>
          <a:prstGeom prst="rect">
            <a:avLst/>
          </a:prstGeom>
          <a:noFill/>
          <a:ln w="9525">
            <a:noFill/>
            <a:miter lim="800000"/>
            <a:headEnd/>
            <a:tailEnd/>
          </a:ln>
        </p:spPr>
        <p:txBody>
          <a:bodyPr wrap="none">
            <a:prstTxWarp prst="textNoShape">
              <a:avLst/>
            </a:prstTxWarp>
            <a:spAutoFit/>
          </a:bodyPr>
          <a:lstStyle/>
          <a:p>
            <a:pPr>
              <a:buFontTx/>
              <a:buChar char="•"/>
            </a:pPr>
            <a:r>
              <a:rPr lang="en-US" i="1" dirty="0"/>
              <a:t>two smaller nuclei</a:t>
            </a:r>
          </a:p>
          <a:p>
            <a:pPr>
              <a:buFontTx/>
              <a:buChar char="•"/>
            </a:pPr>
            <a:endParaRPr lang="en-US" i="1" dirty="0"/>
          </a:p>
          <a:p>
            <a:pPr>
              <a:buFontTx/>
              <a:buChar char="•"/>
            </a:pPr>
            <a:r>
              <a:rPr lang="en-US" i="1" dirty="0"/>
              <a:t>few extra free neutrons</a:t>
            </a:r>
          </a:p>
          <a:p>
            <a:pPr>
              <a:buFontTx/>
              <a:buChar char="•"/>
            </a:pPr>
            <a:endParaRPr lang="en-US" i="1" dirty="0"/>
          </a:p>
          <a:p>
            <a:pPr>
              <a:buFontTx/>
              <a:buChar char="•"/>
            </a:pPr>
            <a:r>
              <a:rPr lang="en-US" b="1" i="1" dirty="0"/>
              <a:t>LOTS OF ENERGY!!</a:t>
            </a:r>
          </a:p>
          <a:p>
            <a:pPr>
              <a:buFontTx/>
              <a:buChar char="•"/>
            </a:pPr>
            <a:endParaRPr lang="en-US" b="1" i="1" dirty="0"/>
          </a:p>
          <a:p>
            <a:pPr>
              <a:buFontTx/>
              <a:buChar char="•"/>
            </a:pPr>
            <a:r>
              <a:rPr lang="en-US" i="1" dirty="0"/>
              <a:t>(+sometimes other bad stuff)</a:t>
            </a:r>
          </a:p>
        </p:txBody>
      </p:sp>
      <p:sp>
        <p:nvSpPr>
          <p:cNvPr id="117945" name="Text Box 243"/>
          <p:cNvSpPr txBox="1">
            <a:spLocks noChangeArrowheads="1"/>
          </p:cNvSpPr>
          <p:nvPr/>
        </p:nvSpPr>
        <p:spPr bwMode="auto">
          <a:xfrm>
            <a:off x="1004888" y="2955925"/>
            <a:ext cx="2325687" cy="457200"/>
          </a:xfrm>
          <a:prstGeom prst="rect">
            <a:avLst/>
          </a:prstGeom>
          <a:noFill/>
          <a:ln w="9525">
            <a:noFill/>
            <a:miter lim="800000"/>
            <a:headEnd/>
            <a:tailEnd/>
          </a:ln>
        </p:spPr>
        <p:txBody>
          <a:bodyPr wrap="none">
            <a:prstTxWarp prst="textNoShape">
              <a:avLst/>
            </a:prstTxWarp>
            <a:spAutoFit/>
          </a:bodyPr>
          <a:lstStyle/>
          <a:p>
            <a:r>
              <a:rPr lang="en-US" i="1"/>
              <a:t>“parent” nucleus</a:t>
            </a:r>
          </a:p>
        </p:txBody>
      </p:sp>
      <p:sp>
        <p:nvSpPr>
          <p:cNvPr id="117946" name="Text Box 244"/>
          <p:cNvSpPr txBox="1">
            <a:spLocks noChangeArrowheads="1"/>
          </p:cNvSpPr>
          <p:nvPr/>
        </p:nvSpPr>
        <p:spPr bwMode="auto">
          <a:xfrm>
            <a:off x="2324100" y="3521075"/>
            <a:ext cx="2444750" cy="457200"/>
          </a:xfrm>
          <a:prstGeom prst="rect">
            <a:avLst/>
          </a:prstGeom>
          <a:noFill/>
          <a:ln w="9525">
            <a:noFill/>
            <a:miter lim="800000"/>
            <a:headEnd/>
            <a:tailEnd/>
          </a:ln>
        </p:spPr>
        <p:txBody>
          <a:bodyPr wrap="none">
            <a:prstTxWarp prst="textNoShape">
              <a:avLst/>
            </a:prstTxWarp>
            <a:spAutoFit/>
          </a:bodyPr>
          <a:lstStyle/>
          <a:p>
            <a:r>
              <a:rPr lang="en-US" i="1"/>
              <a:t>“daughter” nuclei</a:t>
            </a:r>
          </a:p>
        </p:txBody>
      </p:sp>
      <p:sp>
        <p:nvSpPr>
          <p:cNvPr id="117947" name="Oval 245"/>
          <p:cNvSpPr>
            <a:spLocks noChangeArrowheads="1"/>
          </p:cNvSpPr>
          <p:nvPr/>
        </p:nvSpPr>
        <p:spPr bwMode="auto">
          <a:xfrm>
            <a:off x="488950" y="2425700"/>
            <a:ext cx="55563" cy="77788"/>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48" name="Line 246"/>
          <p:cNvSpPr>
            <a:spLocks noChangeShapeType="1"/>
          </p:cNvSpPr>
          <p:nvPr/>
        </p:nvSpPr>
        <p:spPr bwMode="auto">
          <a:xfrm flipV="1">
            <a:off x="614363" y="2419350"/>
            <a:ext cx="865187" cy="222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7949" name="Text Box 247"/>
          <p:cNvSpPr txBox="1">
            <a:spLocks noChangeArrowheads="1"/>
          </p:cNvSpPr>
          <p:nvPr/>
        </p:nvSpPr>
        <p:spPr bwMode="auto">
          <a:xfrm>
            <a:off x="0" y="1919288"/>
            <a:ext cx="1182688" cy="457200"/>
          </a:xfrm>
          <a:prstGeom prst="rect">
            <a:avLst/>
          </a:prstGeom>
          <a:noFill/>
          <a:ln w="9525">
            <a:noFill/>
            <a:miter lim="800000"/>
            <a:headEnd/>
            <a:tailEnd/>
          </a:ln>
        </p:spPr>
        <p:txBody>
          <a:bodyPr wrap="none">
            <a:prstTxWarp prst="textNoShape">
              <a:avLst/>
            </a:prstTxWarp>
            <a:spAutoFit/>
          </a:bodyPr>
          <a:lstStyle/>
          <a:p>
            <a:r>
              <a:rPr lang="en-US"/>
              <a:t>Neutron</a:t>
            </a:r>
          </a:p>
        </p:txBody>
      </p:sp>
      <p:sp>
        <p:nvSpPr>
          <p:cNvPr id="39160" name="Text Box 248"/>
          <p:cNvSpPr txBox="1">
            <a:spLocks noChangeArrowheads="1"/>
          </p:cNvSpPr>
          <p:nvPr/>
        </p:nvSpPr>
        <p:spPr bwMode="auto">
          <a:xfrm>
            <a:off x="0" y="0"/>
            <a:ext cx="5140325" cy="579438"/>
          </a:xfrm>
          <a:prstGeom prst="rect">
            <a:avLst/>
          </a:prstGeom>
          <a:noFill/>
          <a:ln w="9525">
            <a:noFill/>
            <a:miter lim="800000"/>
            <a:headEnd/>
            <a:tailEnd/>
          </a:ln>
          <a:effectLst/>
        </p:spPr>
        <p:txBody>
          <a:bodyPr wrap="none">
            <a:prstTxWarp prst="textNoShape">
              <a:avLst/>
            </a:prstTxWarp>
            <a:spAutoFit/>
          </a:bodyPr>
          <a:lstStyle/>
          <a:p>
            <a:pPr>
              <a:defRPr/>
            </a:pPr>
            <a:r>
              <a:rPr lang="en-US" sz="3200" b="1" i="1" u="sng">
                <a:solidFill>
                  <a:srgbClr val="CC00CC"/>
                </a:solidFill>
                <a:effectLst>
                  <a:outerShdw blurRad="38100" dist="38100" dir="2700000" algn="tl">
                    <a:srgbClr val="DDDDDD"/>
                  </a:outerShdw>
                </a:effectLst>
              </a:rPr>
              <a:t>Sources of Gamma Radiation</a:t>
            </a:r>
          </a:p>
        </p:txBody>
      </p:sp>
      <p:grpSp>
        <p:nvGrpSpPr>
          <p:cNvPr id="3" name="Group 249"/>
          <p:cNvGrpSpPr>
            <a:grpSpLocks/>
          </p:cNvGrpSpPr>
          <p:nvPr/>
        </p:nvGrpSpPr>
        <p:grpSpPr bwMode="auto">
          <a:xfrm>
            <a:off x="20638" y="4432300"/>
            <a:ext cx="8923337" cy="2076450"/>
            <a:chOff x="13" y="2792"/>
            <a:chExt cx="5621" cy="1308"/>
          </a:xfrm>
        </p:grpSpPr>
        <p:sp>
          <p:nvSpPr>
            <p:cNvPr id="117952" name="Rectangle 250"/>
            <p:cNvSpPr>
              <a:spLocks noChangeArrowheads="1"/>
            </p:cNvSpPr>
            <p:nvPr/>
          </p:nvSpPr>
          <p:spPr bwMode="auto">
            <a:xfrm>
              <a:off x="13" y="2792"/>
              <a:ext cx="5499" cy="518"/>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“daughter” nuclei – come out in </a:t>
              </a:r>
              <a:r>
                <a:rPr lang="en-US" i="1">
                  <a:latin typeface="Comic Sans MS" charset="0"/>
                </a:rPr>
                <a:t>excited</a:t>
              </a:r>
              <a:r>
                <a:rPr lang="en-US">
                  <a:latin typeface="Comic Sans MS" charset="0"/>
                </a:rPr>
                <a:t> nuclear energy state</a:t>
              </a:r>
            </a:p>
            <a:p>
              <a:r>
                <a:rPr lang="en-US">
                  <a:latin typeface="Comic Sans MS" charset="0"/>
                </a:rPr>
                <a:t>	…. Give off gamma rays as drop to lower energy. </a:t>
              </a:r>
            </a:p>
          </p:txBody>
        </p:sp>
        <p:sp>
          <p:nvSpPr>
            <p:cNvPr id="117953" name="Line 251"/>
            <p:cNvSpPr>
              <a:spLocks noChangeShapeType="1"/>
            </p:cNvSpPr>
            <p:nvPr/>
          </p:nvSpPr>
          <p:spPr bwMode="auto">
            <a:xfrm flipV="1">
              <a:off x="2001" y="4093"/>
              <a:ext cx="636" cy="7"/>
            </a:xfrm>
            <a:prstGeom prst="line">
              <a:avLst/>
            </a:prstGeom>
            <a:noFill/>
            <a:ln w="9525">
              <a:solidFill>
                <a:schemeClr val="tx1"/>
              </a:solidFill>
              <a:round/>
              <a:headEnd/>
              <a:tailEnd/>
            </a:ln>
          </p:spPr>
          <p:txBody>
            <a:bodyPr>
              <a:prstTxWarp prst="textNoShape">
                <a:avLst/>
              </a:prstTxWarp>
            </a:bodyPr>
            <a:lstStyle/>
            <a:p>
              <a:endParaRPr lang="en-US"/>
            </a:p>
          </p:txBody>
        </p:sp>
        <p:sp>
          <p:nvSpPr>
            <p:cNvPr id="117954" name="Line 252"/>
            <p:cNvSpPr>
              <a:spLocks noChangeShapeType="1"/>
            </p:cNvSpPr>
            <p:nvPr/>
          </p:nvSpPr>
          <p:spPr bwMode="auto">
            <a:xfrm flipV="1">
              <a:off x="2011" y="3797"/>
              <a:ext cx="636" cy="7"/>
            </a:xfrm>
            <a:prstGeom prst="line">
              <a:avLst/>
            </a:prstGeom>
            <a:noFill/>
            <a:ln w="9525">
              <a:solidFill>
                <a:schemeClr val="tx1"/>
              </a:solidFill>
              <a:round/>
              <a:headEnd/>
              <a:tailEnd/>
            </a:ln>
          </p:spPr>
          <p:txBody>
            <a:bodyPr>
              <a:prstTxWarp prst="textNoShape">
                <a:avLst/>
              </a:prstTxWarp>
            </a:bodyPr>
            <a:lstStyle/>
            <a:p>
              <a:endParaRPr lang="en-US"/>
            </a:p>
          </p:txBody>
        </p:sp>
        <p:sp>
          <p:nvSpPr>
            <p:cNvPr id="117955" name="Line 253"/>
            <p:cNvSpPr>
              <a:spLocks noChangeShapeType="1"/>
            </p:cNvSpPr>
            <p:nvPr/>
          </p:nvSpPr>
          <p:spPr bwMode="auto">
            <a:xfrm flipV="1">
              <a:off x="1988" y="3461"/>
              <a:ext cx="636" cy="7"/>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4" name="Group 254"/>
            <p:cNvGrpSpPr>
              <a:grpSpLocks/>
            </p:cNvGrpSpPr>
            <p:nvPr/>
          </p:nvGrpSpPr>
          <p:grpSpPr bwMode="auto">
            <a:xfrm>
              <a:off x="2242" y="3293"/>
              <a:ext cx="231" cy="249"/>
              <a:chOff x="2191" y="1173"/>
              <a:chExt cx="314" cy="355"/>
            </a:xfrm>
          </p:grpSpPr>
          <p:sp>
            <p:nvSpPr>
              <p:cNvPr id="117959" name="Oval 255"/>
              <p:cNvSpPr>
                <a:spLocks noChangeArrowheads="1"/>
              </p:cNvSpPr>
              <p:nvPr/>
            </p:nvSpPr>
            <p:spPr bwMode="auto">
              <a:xfrm>
                <a:off x="2269" y="1264"/>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0" name="Oval 256"/>
              <p:cNvSpPr>
                <a:spLocks noChangeArrowheads="1"/>
              </p:cNvSpPr>
              <p:nvPr/>
            </p:nvSpPr>
            <p:spPr bwMode="auto">
              <a:xfrm>
                <a:off x="2191" y="1313"/>
                <a:ext cx="37"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1" name="Oval 257"/>
              <p:cNvSpPr>
                <a:spLocks noChangeArrowheads="1"/>
              </p:cNvSpPr>
              <p:nvPr/>
            </p:nvSpPr>
            <p:spPr bwMode="auto">
              <a:xfrm>
                <a:off x="2343" y="1336"/>
                <a:ext cx="36"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2" name="Oval 258"/>
              <p:cNvSpPr>
                <a:spLocks noChangeArrowheads="1"/>
              </p:cNvSpPr>
              <p:nvPr/>
            </p:nvSpPr>
            <p:spPr bwMode="auto">
              <a:xfrm>
                <a:off x="2382" y="1327"/>
                <a:ext cx="36" cy="4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3" name="Oval 259"/>
              <p:cNvSpPr>
                <a:spLocks noChangeArrowheads="1"/>
              </p:cNvSpPr>
              <p:nvPr/>
            </p:nvSpPr>
            <p:spPr bwMode="auto">
              <a:xfrm>
                <a:off x="2304" y="1342"/>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4" name="Oval 260"/>
              <p:cNvSpPr>
                <a:spLocks noChangeArrowheads="1"/>
              </p:cNvSpPr>
              <p:nvPr/>
            </p:nvSpPr>
            <p:spPr bwMode="auto">
              <a:xfrm>
                <a:off x="2382" y="1327"/>
                <a:ext cx="36" cy="47"/>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5" name="Oval 261"/>
              <p:cNvSpPr>
                <a:spLocks noChangeArrowheads="1"/>
              </p:cNvSpPr>
              <p:nvPr/>
            </p:nvSpPr>
            <p:spPr bwMode="auto">
              <a:xfrm>
                <a:off x="2361" y="1369"/>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6" name="Oval 262"/>
              <p:cNvSpPr>
                <a:spLocks noChangeArrowheads="1"/>
              </p:cNvSpPr>
              <p:nvPr/>
            </p:nvSpPr>
            <p:spPr bwMode="auto">
              <a:xfrm>
                <a:off x="2376" y="1249"/>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7" name="Oval 263"/>
              <p:cNvSpPr>
                <a:spLocks noChangeArrowheads="1"/>
              </p:cNvSpPr>
              <p:nvPr/>
            </p:nvSpPr>
            <p:spPr bwMode="auto">
              <a:xfrm>
                <a:off x="2391" y="1370"/>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68" name="Oval 264"/>
              <p:cNvSpPr>
                <a:spLocks noChangeArrowheads="1"/>
              </p:cNvSpPr>
              <p:nvPr/>
            </p:nvSpPr>
            <p:spPr bwMode="auto">
              <a:xfrm>
                <a:off x="2315" y="1329"/>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69" name="Oval 265"/>
              <p:cNvSpPr>
                <a:spLocks noChangeArrowheads="1"/>
              </p:cNvSpPr>
              <p:nvPr/>
            </p:nvSpPr>
            <p:spPr bwMode="auto">
              <a:xfrm>
                <a:off x="2344" y="1205"/>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0" name="Oval 266"/>
              <p:cNvSpPr>
                <a:spLocks noChangeArrowheads="1"/>
              </p:cNvSpPr>
              <p:nvPr/>
            </p:nvSpPr>
            <p:spPr bwMode="auto">
              <a:xfrm>
                <a:off x="2194" y="1363"/>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1" name="Oval 267"/>
              <p:cNvSpPr>
                <a:spLocks noChangeArrowheads="1"/>
              </p:cNvSpPr>
              <p:nvPr/>
            </p:nvSpPr>
            <p:spPr bwMode="auto">
              <a:xfrm>
                <a:off x="2260" y="1479"/>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2" name="Oval 268"/>
              <p:cNvSpPr>
                <a:spLocks noChangeArrowheads="1"/>
              </p:cNvSpPr>
              <p:nvPr/>
            </p:nvSpPr>
            <p:spPr bwMode="auto">
              <a:xfrm>
                <a:off x="2225" y="1389"/>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3" name="Oval 269"/>
              <p:cNvSpPr>
                <a:spLocks noChangeArrowheads="1"/>
              </p:cNvSpPr>
              <p:nvPr/>
            </p:nvSpPr>
            <p:spPr bwMode="auto">
              <a:xfrm>
                <a:off x="2287" y="1435"/>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4" name="Oval 270"/>
              <p:cNvSpPr>
                <a:spLocks noChangeArrowheads="1"/>
              </p:cNvSpPr>
              <p:nvPr/>
            </p:nvSpPr>
            <p:spPr bwMode="auto">
              <a:xfrm>
                <a:off x="2377" y="1203"/>
                <a:ext cx="36"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5" name="Oval 271"/>
              <p:cNvSpPr>
                <a:spLocks noChangeArrowheads="1"/>
              </p:cNvSpPr>
              <p:nvPr/>
            </p:nvSpPr>
            <p:spPr bwMode="auto">
              <a:xfrm>
                <a:off x="2440" y="1262"/>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6" name="Oval 272"/>
              <p:cNvSpPr>
                <a:spLocks noChangeArrowheads="1"/>
              </p:cNvSpPr>
              <p:nvPr/>
            </p:nvSpPr>
            <p:spPr bwMode="auto">
              <a:xfrm>
                <a:off x="2364" y="1479"/>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77" name="Oval 273"/>
              <p:cNvSpPr>
                <a:spLocks noChangeArrowheads="1"/>
              </p:cNvSpPr>
              <p:nvPr/>
            </p:nvSpPr>
            <p:spPr bwMode="auto">
              <a:xfrm>
                <a:off x="2257" y="1317"/>
                <a:ext cx="35"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78" name="Oval 274"/>
              <p:cNvSpPr>
                <a:spLocks noChangeArrowheads="1"/>
              </p:cNvSpPr>
              <p:nvPr/>
            </p:nvSpPr>
            <p:spPr bwMode="auto">
              <a:xfrm>
                <a:off x="2314" y="1207"/>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79" name="Oval 275"/>
              <p:cNvSpPr>
                <a:spLocks noChangeArrowheads="1"/>
              </p:cNvSpPr>
              <p:nvPr/>
            </p:nvSpPr>
            <p:spPr bwMode="auto">
              <a:xfrm>
                <a:off x="2354" y="1287"/>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0" name="Oval 276"/>
              <p:cNvSpPr>
                <a:spLocks noChangeArrowheads="1"/>
              </p:cNvSpPr>
              <p:nvPr/>
            </p:nvSpPr>
            <p:spPr bwMode="auto">
              <a:xfrm>
                <a:off x="2221" y="1334"/>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1" name="Oval 277"/>
              <p:cNvSpPr>
                <a:spLocks noChangeArrowheads="1"/>
              </p:cNvSpPr>
              <p:nvPr/>
            </p:nvSpPr>
            <p:spPr bwMode="auto">
              <a:xfrm>
                <a:off x="2327" y="1277"/>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2" name="Oval 278"/>
              <p:cNvSpPr>
                <a:spLocks noChangeArrowheads="1"/>
              </p:cNvSpPr>
              <p:nvPr/>
            </p:nvSpPr>
            <p:spPr bwMode="auto">
              <a:xfrm>
                <a:off x="2371" y="1405"/>
                <a:ext cx="37"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3" name="Oval 279"/>
              <p:cNvSpPr>
                <a:spLocks noChangeArrowheads="1"/>
              </p:cNvSpPr>
              <p:nvPr/>
            </p:nvSpPr>
            <p:spPr bwMode="auto">
              <a:xfrm>
                <a:off x="2239" y="1249"/>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4" name="Oval 280"/>
              <p:cNvSpPr>
                <a:spLocks noChangeArrowheads="1"/>
              </p:cNvSpPr>
              <p:nvPr/>
            </p:nvSpPr>
            <p:spPr bwMode="auto">
              <a:xfrm>
                <a:off x="2273" y="1215"/>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5" name="Oval 281"/>
              <p:cNvSpPr>
                <a:spLocks noChangeArrowheads="1"/>
              </p:cNvSpPr>
              <p:nvPr/>
            </p:nvSpPr>
            <p:spPr bwMode="auto">
              <a:xfrm>
                <a:off x="2408" y="1226"/>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86" name="Oval 282"/>
              <p:cNvSpPr>
                <a:spLocks noChangeArrowheads="1"/>
              </p:cNvSpPr>
              <p:nvPr/>
            </p:nvSpPr>
            <p:spPr bwMode="auto">
              <a:xfrm>
                <a:off x="2295" y="1291"/>
                <a:ext cx="37"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87" name="Oval 283"/>
              <p:cNvSpPr>
                <a:spLocks noChangeArrowheads="1"/>
              </p:cNvSpPr>
              <p:nvPr/>
            </p:nvSpPr>
            <p:spPr bwMode="auto">
              <a:xfrm>
                <a:off x="2235" y="1291"/>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88" name="Oval 284"/>
              <p:cNvSpPr>
                <a:spLocks noChangeArrowheads="1"/>
              </p:cNvSpPr>
              <p:nvPr/>
            </p:nvSpPr>
            <p:spPr bwMode="auto">
              <a:xfrm>
                <a:off x="2336" y="1234"/>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89" name="Oval 285"/>
              <p:cNvSpPr>
                <a:spLocks noChangeArrowheads="1"/>
              </p:cNvSpPr>
              <p:nvPr/>
            </p:nvSpPr>
            <p:spPr bwMode="auto">
              <a:xfrm>
                <a:off x="2406" y="1312"/>
                <a:ext cx="37"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0" name="Oval 286"/>
              <p:cNvSpPr>
                <a:spLocks noChangeArrowheads="1"/>
              </p:cNvSpPr>
              <p:nvPr/>
            </p:nvSpPr>
            <p:spPr bwMode="auto">
              <a:xfrm>
                <a:off x="2279" y="1340"/>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1" name="Oval 287"/>
              <p:cNvSpPr>
                <a:spLocks noChangeArrowheads="1"/>
              </p:cNvSpPr>
              <p:nvPr/>
            </p:nvSpPr>
            <p:spPr bwMode="auto">
              <a:xfrm>
                <a:off x="2294" y="1245"/>
                <a:ext cx="35" cy="48"/>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92" name="Oval 288"/>
              <p:cNvSpPr>
                <a:spLocks noChangeArrowheads="1"/>
              </p:cNvSpPr>
              <p:nvPr/>
            </p:nvSpPr>
            <p:spPr bwMode="auto">
              <a:xfrm>
                <a:off x="2328" y="1384"/>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3" name="Oval 289"/>
              <p:cNvSpPr>
                <a:spLocks noChangeArrowheads="1"/>
              </p:cNvSpPr>
              <p:nvPr/>
            </p:nvSpPr>
            <p:spPr bwMode="auto">
              <a:xfrm>
                <a:off x="2256" y="1395"/>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4" name="Oval 290"/>
              <p:cNvSpPr>
                <a:spLocks noChangeArrowheads="1"/>
              </p:cNvSpPr>
              <p:nvPr/>
            </p:nvSpPr>
            <p:spPr bwMode="auto">
              <a:xfrm>
                <a:off x="2425" y="1346"/>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5" name="Oval 291"/>
              <p:cNvSpPr>
                <a:spLocks noChangeArrowheads="1"/>
              </p:cNvSpPr>
              <p:nvPr/>
            </p:nvSpPr>
            <p:spPr bwMode="auto">
              <a:xfrm>
                <a:off x="2362" y="1431"/>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7996" name="Oval 292"/>
              <p:cNvSpPr>
                <a:spLocks noChangeArrowheads="1"/>
              </p:cNvSpPr>
              <p:nvPr/>
            </p:nvSpPr>
            <p:spPr bwMode="auto">
              <a:xfrm>
                <a:off x="2252" y="1355"/>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97" name="Oval 293"/>
              <p:cNvSpPr>
                <a:spLocks noChangeArrowheads="1"/>
              </p:cNvSpPr>
              <p:nvPr/>
            </p:nvSpPr>
            <p:spPr bwMode="auto">
              <a:xfrm>
                <a:off x="2295" y="1386"/>
                <a:ext cx="35"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98" name="Oval 294"/>
              <p:cNvSpPr>
                <a:spLocks noChangeArrowheads="1"/>
              </p:cNvSpPr>
              <p:nvPr/>
            </p:nvSpPr>
            <p:spPr bwMode="auto">
              <a:xfrm>
                <a:off x="2440" y="1313"/>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7999" name="Oval 295"/>
              <p:cNvSpPr>
                <a:spLocks noChangeArrowheads="1"/>
              </p:cNvSpPr>
              <p:nvPr/>
            </p:nvSpPr>
            <p:spPr bwMode="auto">
              <a:xfrm>
                <a:off x="2402" y="1469"/>
                <a:ext cx="36"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00" name="Oval 296"/>
              <p:cNvSpPr>
                <a:spLocks noChangeArrowheads="1"/>
              </p:cNvSpPr>
              <p:nvPr/>
            </p:nvSpPr>
            <p:spPr bwMode="auto">
              <a:xfrm>
                <a:off x="2423" y="1386"/>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01" name="Oval 297"/>
              <p:cNvSpPr>
                <a:spLocks noChangeArrowheads="1"/>
              </p:cNvSpPr>
              <p:nvPr/>
            </p:nvSpPr>
            <p:spPr bwMode="auto">
              <a:xfrm>
                <a:off x="2438" y="1374"/>
                <a:ext cx="35" cy="50"/>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02" name="Oval 298"/>
              <p:cNvSpPr>
                <a:spLocks noChangeArrowheads="1"/>
              </p:cNvSpPr>
              <p:nvPr/>
            </p:nvSpPr>
            <p:spPr bwMode="auto">
              <a:xfrm>
                <a:off x="2325" y="1424"/>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03" name="Oval 299"/>
              <p:cNvSpPr>
                <a:spLocks noChangeArrowheads="1"/>
              </p:cNvSpPr>
              <p:nvPr/>
            </p:nvSpPr>
            <p:spPr bwMode="auto">
              <a:xfrm>
                <a:off x="2418" y="1266"/>
                <a:ext cx="36" cy="49"/>
              </a:xfrm>
              <a:prstGeom prst="ellipse">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18004" name="Oval 300"/>
              <p:cNvSpPr>
                <a:spLocks noChangeArrowheads="1"/>
              </p:cNvSpPr>
              <p:nvPr/>
            </p:nvSpPr>
            <p:spPr bwMode="auto">
              <a:xfrm>
                <a:off x="2404" y="1420"/>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05" name="Oval 301"/>
              <p:cNvSpPr>
                <a:spLocks noChangeArrowheads="1"/>
              </p:cNvSpPr>
              <p:nvPr/>
            </p:nvSpPr>
            <p:spPr bwMode="auto">
              <a:xfrm>
                <a:off x="2217" y="1435"/>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06" name="Oval 302"/>
              <p:cNvSpPr>
                <a:spLocks noChangeArrowheads="1"/>
              </p:cNvSpPr>
              <p:nvPr/>
            </p:nvSpPr>
            <p:spPr bwMode="auto">
              <a:xfrm>
                <a:off x="2391" y="1279"/>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07" name="Oval 303"/>
              <p:cNvSpPr>
                <a:spLocks noChangeArrowheads="1"/>
              </p:cNvSpPr>
              <p:nvPr/>
            </p:nvSpPr>
            <p:spPr bwMode="auto">
              <a:xfrm>
                <a:off x="2298" y="1477"/>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08" name="Oval 304"/>
              <p:cNvSpPr>
                <a:spLocks noChangeArrowheads="1"/>
              </p:cNvSpPr>
              <p:nvPr/>
            </p:nvSpPr>
            <p:spPr bwMode="auto">
              <a:xfrm>
                <a:off x="2197" y="1412"/>
                <a:ext cx="35"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09" name="Oval 305"/>
              <p:cNvSpPr>
                <a:spLocks noChangeArrowheads="1"/>
              </p:cNvSpPr>
              <p:nvPr/>
            </p:nvSpPr>
            <p:spPr bwMode="auto">
              <a:xfrm>
                <a:off x="2249" y="1445"/>
                <a:ext cx="36"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0" name="Oval 306"/>
              <p:cNvSpPr>
                <a:spLocks noChangeArrowheads="1"/>
              </p:cNvSpPr>
              <p:nvPr/>
            </p:nvSpPr>
            <p:spPr bwMode="auto">
              <a:xfrm>
                <a:off x="2460" y="1346"/>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1" name="Oval 307"/>
              <p:cNvSpPr>
                <a:spLocks noChangeArrowheads="1"/>
              </p:cNvSpPr>
              <p:nvPr/>
            </p:nvSpPr>
            <p:spPr bwMode="auto">
              <a:xfrm>
                <a:off x="2215" y="1270"/>
                <a:ext cx="35" cy="47"/>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2" name="Oval 308"/>
              <p:cNvSpPr>
                <a:spLocks noChangeArrowheads="1"/>
              </p:cNvSpPr>
              <p:nvPr/>
            </p:nvSpPr>
            <p:spPr bwMode="auto">
              <a:xfrm>
                <a:off x="2432" y="1426"/>
                <a:ext cx="35"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3" name="Oval 309"/>
              <p:cNvSpPr>
                <a:spLocks noChangeArrowheads="1"/>
              </p:cNvSpPr>
              <p:nvPr/>
            </p:nvSpPr>
            <p:spPr bwMode="auto">
              <a:xfrm>
                <a:off x="2332" y="1467"/>
                <a:ext cx="36"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4" name="Oval 310"/>
              <p:cNvSpPr>
                <a:spLocks noChangeArrowheads="1"/>
              </p:cNvSpPr>
              <p:nvPr/>
            </p:nvSpPr>
            <p:spPr bwMode="auto">
              <a:xfrm>
                <a:off x="2458" y="1399"/>
                <a:ext cx="36"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5" name="Oval 311"/>
              <p:cNvSpPr>
                <a:spLocks noChangeArrowheads="1"/>
              </p:cNvSpPr>
              <p:nvPr/>
            </p:nvSpPr>
            <p:spPr bwMode="auto">
              <a:xfrm>
                <a:off x="2288" y="1173"/>
                <a:ext cx="37" cy="49"/>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sp>
            <p:nvSpPr>
              <p:cNvPr id="118016" name="Oval 312"/>
              <p:cNvSpPr>
                <a:spLocks noChangeArrowheads="1"/>
              </p:cNvSpPr>
              <p:nvPr/>
            </p:nvSpPr>
            <p:spPr bwMode="auto">
              <a:xfrm>
                <a:off x="2468" y="1281"/>
                <a:ext cx="37" cy="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US"/>
              </a:p>
            </p:txBody>
          </p:sp>
        </p:grpSp>
        <p:sp>
          <p:nvSpPr>
            <p:cNvPr id="117957" name="Freeform 313"/>
            <p:cNvSpPr>
              <a:spLocks/>
            </p:cNvSpPr>
            <p:nvPr/>
          </p:nvSpPr>
          <p:spPr bwMode="auto">
            <a:xfrm>
              <a:off x="2476" y="3486"/>
              <a:ext cx="304" cy="584"/>
            </a:xfrm>
            <a:custGeom>
              <a:avLst/>
              <a:gdLst>
                <a:gd name="T0" fmla="*/ 2 w 304"/>
                <a:gd name="T1" fmla="*/ 0 h 584"/>
                <a:gd name="T2" fmla="*/ 48 w 304"/>
                <a:gd name="T3" fmla="*/ 61 h 584"/>
                <a:gd name="T4" fmla="*/ 290 w 304"/>
                <a:gd name="T5" fmla="*/ 303 h 584"/>
                <a:gd name="T6" fmla="*/ 131 w 304"/>
                <a:gd name="T7" fmla="*/ 584 h 584"/>
                <a:gd name="T8" fmla="*/ 0 60000 65536"/>
                <a:gd name="T9" fmla="*/ 0 60000 65536"/>
                <a:gd name="T10" fmla="*/ 0 60000 65536"/>
                <a:gd name="T11" fmla="*/ 0 60000 65536"/>
                <a:gd name="T12" fmla="*/ 0 w 304"/>
                <a:gd name="T13" fmla="*/ 0 h 584"/>
                <a:gd name="T14" fmla="*/ 304 w 304"/>
                <a:gd name="T15" fmla="*/ 584 h 584"/>
              </a:gdLst>
              <a:ahLst/>
              <a:cxnLst>
                <a:cxn ang="T8">
                  <a:pos x="T0" y="T1"/>
                </a:cxn>
                <a:cxn ang="T9">
                  <a:pos x="T2" y="T3"/>
                </a:cxn>
                <a:cxn ang="T10">
                  <a:pos x="T4" y="T5"/>
                </a:cxn>
                <a:cxn ang="T11">
                  <a:pos x="T6" y="T7"/>
                </a:cxn>
              </a:cxnLst>
              <a:rect l="T12" t="T13" r="T14" b="T15"/>
              <a:pathLst>
                <a:path w="304" h="584">
                  <a:moveTo>
                    <a:pt x="2" y="0"/>
                  </a:moveTo>
                  <a:cubicBezTo>
                    <a:pt x="1" y="5"/>
                    <a:pt x="0" y="11"/>
                    <a:pt x="48" y="61"/>
                  </a:cubicBezTo>
                  <a:cubicBezTo>
                    <a:pt x="96" y="111"/>
                    <a:pt x="276" y="216"/>
                    <a:pt x="290" y="303"/>
                  </a:cubicBezTo>
                  <a:cubicBezTo>
                    <a:pt x="304" y="390"/>
                    <a:pt x="217" y="487"/>
                    <a:pt x="131" y="584"/>
                  </a:cubicBezTo>
                </a:path>
              </a:pathLst>
            </a:custGeom>
            <a:noFill/>
            <a:ln w="19050">
              <a:solidFill>
                <a:schemeClr val="tx1"/>
              </a:solidFill>
              <a:round/>
              <a:headEnd/>
              <a:tailEnd type="triangle" w="med" len="med"/>
            </a:ln>
          </p:spPr>
          <p:txBody>
            <a:bodyPr>
              <a:prstTxWarp prst="textNoShape">
                <a:avLst/>
              </a:prstTxWarp>
            </a:bodyPr>
            <a:lstStyle/>
            <a:p>
              <a:endParaRPr lang="en-US"/>
            </a:p>
          </p:txBody>
        </p:sp>
        <p:sp>
          <p:nvSpPr>
            <p:cNvPr id="117958" name="Text Box 314"/>
            <p:cNvSpPr txBox="1">
              <a:spLocks noChangeArrowheads="1"/>
            </p:cNvSpPr>
            <p:nvPr/>
          </p:nvSpPr>
          <p:spPr bwMode="auto">
            <a:xfrm>
              <a:off x="2814" y="3317"/>
              <a:ext cx="2820" cy="748"/>
            </a:xfrm>
            <a:prstGeom prst="rect">
              <a:avLst/>
            </a:prstGeom>
            <a:noFill/>
            <a:ln w="9525">
              <a:noFill/>
              <a:miter lim="800000"/>
              <a:headEnd/>
              <a:tailEnd/>
            </a:ln>
          </p:spPr>
          <p:txBody>
            <a:bodyPr wrap="none">
              <a:prstTxWarp prst="textNoShape">
                <a:avLst/>
              </a:prstTxWarp>
              <a:spAutoFit/>
            </a:bodyPr>
            <a:lstStyle/>
            <a:p>
              <a:r>
                <a:rPr lang="en-US"/>
                <a:t>Jumps down in energy …</a:t>
              </a:r>
            </a:p>
            <a:p>
              <a:r>
                <a:rPr lang="en-US"/>
                <a:t>Gives off gamma ray… </a:t>
              </a:r>
            </a:p>
            <a:p>
              <a:r>
                <a:rPr lang="en-US"/>
                <a:t>VERY HIGH ENERGY PHOTON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54"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1365</TotalTime>
  <Words>4699</Words>
  <Application>Microsoft Macintosh PowerPoint</Application>
  <PresentationFormat>On-screen Show (4:3)</PresentationFormat>
  <Paragraphs>646</Paragraphs>
  <Slides>54</Slides>
  <Notes>46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Default Design</vt:lpstr>
      <vt:lpstr>Equation</vt:lpstr>
      <vt:lpstr>Slide 1</vt:lpstr>
      <vt:lpstr>Final Essay</vt:lpstr>
      <vt:lpstr>Slide 3</vt:lpstr>
      <vt:lpstr>Energy: </vt:lpstr>
      <vt:lpstr>US Nuclear weapons</vt:lpstr>
      <vt:lpstr>Slide 6</vt:lpstr>
      <vt:lpstr>Slide 7</vt:lpstr>
      <vt:lpstr>Slide 8</vt:lpstr>
      <vt:lpstr>Slide 9</vt:lpstr>
      <vt:lpstr>Slide 10</vt:lpstr>
      <vt:lpstr>Slide 11</vt:lpstr>
      <vt:lpstr>An odd world…</vt:lpstr>
      <vt:lpstr>Results of radiation</vt:lpstr>
      <vt:lpstr>Slide 14</vt:lpstr>
      <vt:lpstr>Slide 15</vt:lpstr>
      <vt:lpstr>Slide 16</vt:lpstr>
      <vt:lpstr>Slide 17</vt:lpstr>
      <vt:lpstr>Slide 18</vt:lpstr>
      <vt:lpstr>Slide 19</vt:lpstr>
      <vt:lpstr>Slide 20</vt:lpstr>
      <vt:lpstr>Slide 21</vt:lpstr>
      <vt:lpstr>Slide 22</vt:lpstr>
      <vt:lpstr>Once you have amplitudes,can draw wave function:</vt:lpstr>
      <vt:lpstr>Can have transmission only if third region where solution is not real exponential!  (electron tunneling through oxide layer between wires)  </vt:lpstr>
      <vt:lpstr>Slide 25</vt:lpstr>
      <vt:lpstr>Slide 26</vt:lpstr>
      <vt:lpstr>Slide 27</vt:lpstr>
      <vt:lpstr>Slide 28</vt:lpstr>
      <vt:lpstr>Slide 29</vt:lpstr>
      <vt:lpstr>Slide 30</vt:lpstr>
      <vt:lpstr>Slide 31</vt:lpstr>
      <vt:lpstr>Slide 32</vt:lpstr>
      <vt:lpstr>Slide 33</vt:lpstr>
      <vt:lpstr>Slide 34</vt:lpstr>
      <vt:lpstr>Piezoelectric actuators and sensors are everywhere!</vt:lpstr>
      <vt:lpstr>Slide 36</vt:lpstr>
      <vt:lpstr>Slide 37</vt:lpstr>
      <vt:lpstr>Slide 38</vt:lpstr>
      <vt:lpstr>Review of Energy Eigenstates</vt:lpstr>
      <vt:lpstr>Examples of Energy Eigenstates</vt:lpstr>
      <vt:lpstr>Superposition Principle</vt:lpstr>
      <vt:lpstr>Review of Time Dependence</vt:lpstr>
      <vt:lpstr>Time Dependence of Superposition States</vt:lpstr>
      <vt:lpstr>Slide 44</vt:lpstr>
      <vt:lpstr>What does it mean for a particle to be in a superposition of states Ψ1(x,t) and Ψ2(x,t)?</vt:lpstr>
      <vt:lpstr>Measurement</vt:lpstr>
      <vt:lpstr>How to compute the probability of measuring a particular state:</vt:lpstr>
      <vt:lpstr>Measuring position</vt:lpstr>
      <vt:lpstr>Slide 49</vt:lpstr>
      <vt:lpstr>Measuring energy</vt:lpstr>
      <vt:lpstr>Note on position and energy measurements:</vt:lpstr>
      <vt:lpstr>Slide 52</vt:lpstr>
      <vt:lpstr>Slide 53</vt:lpstr>
      <vt:lpstr>Slide 54</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Perkins</dc:creator>
  <cp:lastModifiedBy>Zombie</cp:lastModifiedBy>
  <cp:revision>58</cp:revision>
  <dcterms:created xsi:type="dcterms:W3CDTF">2011-04-14T21:28:01Z</dcterms:created>
  <dcterms:modified xsi:type="dcterms:W3CDTF">2011-04-14T21:28:31Z</dcterms:modified>
</cp:coreProperties>
</file>