
<file path=[Content_Types].xml><?xml version="1.0" encoding="utf-8"?>
<Types xmlns="http://schemas.openxmlformats.org/package/2006/content-types">
  <Override PartName="/ppt/slides/slide30.xml" ContentType="application/vnd.openxmlformats-officedocument.presentationml.slide+xml"/>
  <Override PartName="/ppt/embeddings/oleObject28.bin" ContentType="application/vnd.openxmlformats-officedocument.oleObject"/>
  <Override PartName="/ppt/slides/slide24.xml" ContentType="application/vnd.openxmlformats-officedocument.presentationml.slide+xml"/>
  <Override PartName="/ppt/embeddings/Microsoft_Equation9.bin" ContentType="application/vnd.openxmlformats-officedocument.oleObject"/>
  <Override PartName="/ppt/slides/slide72.xml" ContentType="application/vnd.openxmlformats-officedocument.presentationml.slide+xml"/>
  <Override PartName="/ppt/notesSlides/notesSlide47.xml" ContentType="application/vnd.openxmlformats-officedocument.presentationml.notesSlide+xml"/>
  <Override PartName="/ppt/slides/slide66.xml" ContentType="application/vnd.openxmlformats-officedocument.presentationml.slide+xml"/>
  <Override PartName="/ppt/embeddings/Microsoft_Equation37.bin" ContentType="application/vnd.openxmlformats-officedocument.oleObject"/>
  <Override PartName="/ppt/slides/slide50.xml" ContentType="application/vnd.openxmlformats-officedocument.presentationml.slide+xml"/>
  <Override PartName="/ppt/embeddings/oleObject48.bin" ContentType="application/vnd.openxmlformats-officedocument.oleObject"/>
  <Override PartName="/ppt/slides/slide44.xml" ContentType="application/vnd.openxmlformats-officedocument.presentationml.slide+xml"/>
  <Override PartName="/ppt/notesSlides/notesSlide25.xml" ContentType="application/vnd.openxmlformats-officedocument.presentationml.notesSlide+xml"/>
  <Override PartName="/ppt/embeddings/Microsoft_Equation15.bin" ContentType="application/vnd.openxmlformats-officedocument.oleObject"/>
  <Override PartName="/ppt/embeddings/oleObject26.bin" ContentType="application/vnd.openxmlformats-officedocument.oleObject"/>
  <Override PartName="/ppt/slides/slide22.xml" ContentType="application/vnd.openxmlformats-officedocument.presentationml.slide+xml"/>
  <Override PartName="/ppt/embeddings/Microsoft_Equation7.bin" ContentType="application/vnd.openxmlformats-officedocument.oleObject"/>
  <Override PartName="/ppt/embeddings/oleObject68.bin" ContentType="application/vnd.openxmlformats-officedocument.oleObject"/>
  <Override PartName="/ppt/slides/slide64.xml" ContentType="application/vnd.openxmlformats-officedocument.presentationml.slide+xml"/>
  <Override PartName="/ppt/notesSlides/notesSlide45.xml" ContentType="application/vnd.openxmlformats-officedocument.presentationml.notesSlide+xml"/>
  <Override PartName="/ppt/embeddings/oleObject8.bin" ContentType="application/vnd.openxmlformats-officedocument.oleObject"/>
  <Override PartName="/ppt/embeddings/Microsoft_Equation35.bin" ContentType="application/vnd.openxmlformats-officedocument.oleObject"/>
  <Default Extension="xml" ContentType="application/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slides/slide42.xml" ContentType="application/vnd.openxmlformats-officedocument.presentationml.slide+xml"/>
  <Override PartName="/ppt/embeddings/oleObject46.bin" ContentType="application/vnd.openxmlformats-officedocument.oleObject"/>
  <Override PartName="/ppt/embeddings/Microsoft_Equation13.bin" ContentType="application/vnd.openxmlformats-officedocument.oleObject"/>
  <Override PartName="/ppt/embeddings/oleObject24.bin" ContentType="application/vnd.openxmlformats-officedocument.oleObject"/>
  <Override PartName="/ppt/slides/slide20.xml" ContentType="application/vnd.openxmlformats-officedocument.presentationml.slide+xml"/>
  <Override PartName="/ppt/embeddings/Microsoft_Equation5.bin" ContentType="application/vnd.openxmlformats-officedocument.oleObject"/>
  <Override PartName="/ppt/embeddings/oleObject66.bin" ContentType="application/vnd.openxmlformats-officedocument.oleObject"/>
  <Override PartName="/ppt/slides/slide62.xml" ContentType="application/vnd.openxmlformats-officedocument.presentationml.slide+xml"/>
  <Override PartName="/ppt/notesSlides/notesSlide43.xml" ContentType="application/vnd.openxmlformats-officedocument.presentationml.notesSlide+xml"/>
  <Override PartName="/ppt/embeddings/oleObject6.bin" ContentType="application/vnd.openxmlformats-officedocument.oleObject"/>
  <Override PartName="/ppt/embeddings/Microsoft_Equation33.bin" ContentType="application/vnd.openxmlformats-officedocument.oleObject"/>
  <Override PartName="/ppt/notesSlides/notesSlide21.xml" ContentType="application/vnd.openxmlformats-officedocument.presentationml.notesSlide+xml"/>
  <Override PartName="/ppt/embeddings/oleObject44.bin" ContentType="application/vnd.openxmlformats-officedocument.oleObject"/>
  <Override PartName="/ppt/slides/slide40.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Default Extension="jpeg" ContentType="image/jpeg"/>
  <Override PartName="/ppt/embeddings/Microsoft_Equation11.bin" ContentType="application/vnd.openxmlformats-officedocument.oleObject"/>
  <Override PartName="/ppt/embeddings/oleObject22.bin" ContentType="application/vnd.openxmlformats-officedocument.oleObject"/>
  <Override PartName="/ppt/embeddings/Microsoft_Equation3.bin" ContentType="application/vnd.openxmlformats-officedocument.oleObject"/>
  <Override PartName="/docProps/app.xml" ContentType="application/vnd.openxmlformats-officedocument.extended-properties+xml"/>
  <Override PartName="/ppt/embeddings/Microsoft_Equation47.bin" ContentType="application/vnd.openxmlformats-officedocument.oleObject"/>
  <Override PartName="/ppt/embeddings/oleObject64.bin" ContentType="application/vnd.openxmlformats-officedocument.oleObject"/>
  <Override PartName="/ppt/slides/slide60.xml" ContentType="application/vnd.openxmlformats-officedocument.presentationml.slide+xml"/>
  <Override PartName="/ppt/notesSlides/notesSlide41.xml" ContentType="application/vnd.openxmlformats-officedocument.presentationml.notesSlide+xml"/>
  <Override PartName="/ppt/embeddings/oleObject4.bin" ContentType="application/vnd.openxmlformats-officedocument.oleObject"/>
  <Override PartName="/ppt/embeddings/oleObject58.bin" ContentType="application/vnd.openxmlformats-officedocument.oleObject"/>
  <Override PartName="/ppt/slideLayouts/slideLayout8.xml" ContentType="application/vnd.openxmlformats-officedocument.presentationml.slideLayout+xml"/>
  <Override PartName="/ppt/embeddings/Microsoft_Equation31.bin" ContentType="application/vnd.openxmlformats-officedocument.oleObject"/>
  <Override PartName="/ppt/notesSlides/notesSlide35.xml" ContentType="application/vnd.openxmlformats-officedocument.presentationml.notesSlide+xml"/>
  <Override PartName="/ppt/embeddings/Microsoft_Equation25.bin" ContentType="application/vnd.openxmlformats-officedocument.oleObject"/>
  <Override PartName="/ppt/embeddings/oleObject42.bin" ContentType="application/vnd.openxmlformats-officedocument.oleObject"/>
  <Override PartName="/ppt/notesSlides/notesSlide5.xml" ContentType="application/vnd.openxmlformats-officedocument.presentationml.notesSlide+xml"/>
  <Override PartName="/ppt/slides/slide7.xml" ContentType="application/vnd.openxmlformats-officedocument.presentationml.slide+xml"/>
  <Override PartName="/ppt/slides/slide19.xml" ContentType="application/vnd.openxmlformats-officedocument.presentationml.slide+xml"/>
  <Override PartName="/ppt/embeddings/oleObject36.bin" ContentType="application/vnd.openxmlformats-officedocument.oleObject"/>
  <Override PartName="/ppt/embeddings/oleObject20.bin" ContentType="application/vnd.openxmlformats-officedocument.oleObject"/>
  <Override PartName="/ppt/embeddings/Microsoft_Equation1.bin" ContentType="application/vnd.openxmlformats-officedocument.oleObject"/>
  <Override PartName="/ppt/embeddings/Microsoft_Equation45.bin" ContentType="application/vnd.openxmlformats-officedocument.oleObject"/>
  <Override PartName="/ppt/embeddings/oleObject62.bin" ContentType="application/vnd.openxmlformats-officedocument.oleObject"/>
  <Override PartName="/ppt/slideMasters/slideMaster1.xml" ContentType="application/vnd.openxmlformats-officedocument.presentationml.slideMaster+xml"/>
  <Override PartName="/ppt/embeddings/oleObject2.bin" ContentType="application/vnd.openxmlformats-officedocument.oleObject"/>
  <Override PartName="/ppt/slideLayouts/slideLayout6.xml" ContentType="application/vnd.openxmlformats-officedocument.presentationml.slideLayout+xml"/>
  <Override PartName="/ppt/slides/slide39.xml" ContentType="application/vnd.openxmlformats-officedocument.presentationml.slide+xml"/>
  <Override PartName="/ppt/handoutMasters/handoutMaster1.xml" ContentType="application/vnd.openxmlformats-officedocument.presentationml.handoutMaster+xml"/>
  <Override PartName="/ppt/embeddings/oleObject56.bin" ContentType="application/vnd.openxmlformats-officedocument.oleObject"/>
  <Override PartName="/ppt/notesSlides/notesSlide33.xml" ContentType="application/vnd.openxmlformats-officedocument.presentationml.notesSlide+xml"/>
  <Override PartName="/ppt/embeddings/Microsoft_Equation23.bin" ContentType="application/vnd.openxmlformats-officedocument.oleObject"/>
  <Override PartName="/ppt/embeddings/oleObject40.bin" ContentType="application/vnd.openxmlformats-officedocument.oleObject"/>
  <Override PartName="/ppt/notesSlides/notesSlide3.xml" ContentType="application/vnd.openxmlformats-officedocument.presentationml.notesSlide+xml"/>
  <Override PartName="/ppt/slides/slide5.xml" ContentType="application/vnd.openxmlformats-officedocument.presentationml.slide+xml"/>
  <Override PartName="/ppt/embeddings/oleObject34.bin" ContentType="application/vnd.openxmlformats-officedocument.oleObject"/>
  <Override PartName="/ppt/slides/slide17.xml" ContentType="application/vnd.openxmlformats-officedocument.presentationml.slide+xml"/>
  <Override PartName="/ppt/slides/slide59.xml" ContentType="application/vnd.openxmlformats-officedocument.presentationml.slide+xml"/>
  <Override PartName="/ppt/embeddings/oleObject76.bin" ContentType="application/vnd.openxmlformats-officedocument.oleObject"/>
  <Override PartName="/ppt/embeddings/oleObject12.bin" ContentType="application/vnd.openxmlformats-officedocument.oleObject"/>
  <Override PartName="/ppt/embeddings/Microsoft_Equation43.bin" ContentType="application/vnd.openxmlformats-officedocument.oleObject"/>
  <Override PartName="/ppt/embeddings/oleObject60.bin" ContentType="application/vnd.openxmlformats-officedocument.oleObject"/>
  <Override PartName="/ppt/notesSlides/notesSlide18.xml" ContentType="application/vnd.openxmlformats-officedocument.presentationml.notesSlide+xml"/>
  <Override PartName="/ppt/slides/slide37.xml" ContentType="application/vnd.openxmlformats-officedocument.presentationml.slide+xml"/>
  <Override PartName="/ppt/notesSlides/notesSlide31.xml" ContentType="application/vnd.openxmlformats-officedocument.presentationml.notesSlide+xml"/>
  <Override PartName="/ppt/embeddings/oleObject54.bin" ContentType="application/vnd.openxmlformats-officedocument.oleObject"/>
  <Default Extension="pdf" ContentType="application/pdf"/>
  <Override PartName="/ppt/slideLayouts/slideLayout4.xml" ContentType="application/vnd.openxmlformats-officedocument.presentationml.slideLayout+xml"/>
  <Override PartName="/ppt/embeddings/Microsoft_Equation21.bin" ContentType="application/vnd.openxmlformats-officedocument.oleObject"/>
  <Override PartName="/ppt/notesSlides/notesSlide1.xml" ContentType="application/vnd.openxmlformats-officedocument.presentationml.notesSlide+xml"/>
  <Override PartName="/ppt/embeddings/oleObject19.bin" ContentType="application/vnd.openxmlformats-officedocument.oleObject"/>
  <Override PartName="/ppt/slides/slide15.xml" ContentType="application/vnd.openxmlformats-officedocument.presentationml.slide+xml"/>
  <Override PartName="/ppt/embeddings/oleObject32.bin" ContentType="application/vnd.openxmlformats-officedocument.oleObject"/>
  <Override PartName="/ppt/slides/slide3.xml" ContentType="application/vnd.openxmlformats-officedocument.presentationml.slide+xml"/>
  <Override PartName="/ppt/notesSlides/notesSlide38.xml" ContentType="application/vnd.openxmlformats-officedocument.presentationml.notesSlide+xml"/>
  <Override PartName="/ppt/slides/slide57.xml" ContentType="application/vnd.openxmlformats-officedocument.presentationml.slide+xml"/>
  <Override PartName="/ppt/slides/slide70.xml" ContentType="application/vnd.openxmlformats-officedocument.presentationml.slide+xml"/>
  <Override PartName="/ppt/embeddings/oleObject74.bin" ContentType="application/vnd.openxmlformats-officedocument.oleObject"/>
  <Override PartName="/ppt/embeddings/oleObject10.bin" ContentType="application/vnd.openxmlformats-officedocument.oleObject"/>
  <Override PartName="/ppt/embeddings/Microsoft_Equation28.bin" ContentType="application/vnd.openxmlformats-officedocument.oleObject"/>
  <Override PartName="/ppt/embeddings/Microsoft_Equation41.bin" ContentType="application/vnd.openxmlformats-officedocument.oleObject"/>
  <Override PartName="/ppt/notesSlides/notesSlide8.xml" ContentType="application/vnd.openxmlformats-officedocument.presentationml.notesSlide+xml"/>
  <Override PartName="/ppt/notesSlides/notesSlide16.xml" ContentType="application/vnd.openxmlformats-officedocument.presentationml.notesSlide+xml"/>
  <Override PartName="/ppt/embeddings/oleObject52.bin" ContentType="application/vnd.openxmlformats-officedocument.oleObject"/>
  <Override PartName="/ppt/embeddings/oleObject39.bin" ContentType="application/vnd.openxmlformats-officedocument.oleObject"/>
  <Override PartName="/ppt/slideLayouts/slideLayout2.xml" ContentType="application/vnd.openxmlformats-officedocument.presentationml.slideLayout+xml"/>
  <Override PartName="/ppt/slides/slide35.xml" ContentType="application/vnd.openxmlformats-officedocument.presentationml.slide+xml"/>
  <Override PartName="/ppt/slides/slide29.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embeddings/oleObject30.bin" ContentType="application/vnd.openxmlformats-officedocument.oleObject"/>
  <Override PartName="/ppt/embeddings/oleObject17.bin" ContentType="application/vnd.openxmlformats-officedocument.oleObject"/>
  <Override PartName="/ppt/notesSlides/notesSlide36.xml" ContentType="application/vnd.openxmlformats-officedocument.presentationml.notesSlide+xml"/>
  <Override PartName="/ppt/slides/slide55.xml" ContentType="application/vnd.openxmlformats-officedocument.presentationml.slide+xml"/>
  <Override PartName="/ppt/embeddings/oleObject72.bin" ContentType="application/vnd.openxmlformats-officedocument.oleObject"/>
  <Override PartName="/ppt/slides/slide49.xml" ContentType="application/vnd.openxmlformats-officedocument.presentationml.slide+xml"/>
  <Override PartName="/ppt/embeddings/Microsoft_Equation26.bin" ContentType="application/vnd.openxmlformats-officedocument.oleObject"/>
  <Override PartName="/ppt/theme/theme3.xml" ContentType="application/vnd.openxmlformats-officedocument.theme+xml"/>
  <Override PartName="/ppt/notesSlides/notesSlide14.xml" ContentType="application/vnd.openxmlformats-officedocument.presentationml.notesSlide+xml"/>
  <Override PartName="/ppt/slides/slide33.xml" ContentType="application/vnd.openxmlformats-officedocument.presentationml.slide+xml"/>
  <Override PartName="/ppt/viewProps.xml" ContentType="application/vnd.openxmlformats-officedocument.presentationml.viewProps+xml"/>
  <Override PartName="/ppt/embeddings/oleObject50.bin" ContentType="application/vnd.openxmlformats-officedocument.oleObject"/>
  <Override PartName="/ppt/slides/slide27.xml" ContentType="application/vnd.openxmlformats-officedocument.presentationml.slide+xml"/>
  <Override PartName="/docProps/core.xml" ContentType="application/vnd.openxmlformats-package.core-properties+xml"/>
  <Override PartName="/ppt/embeddings/oleObject15.bin" ContentType="application/vnd.openxmlformats-officedocument.oleObject"/>
  <Override PartName="/ppt/slides/slide11.xml" ContentType="application/vnd.openxmlformats-officedocument.presentationml.slide+xml"/>
  <Override PartName="/ppt/slides/slide69.xml" ContentType="application/vnd.openxmlformats-officedocument.presentationml.slide+xml"/>
  <Override PartName="/ppt/slides/slide53.xml" ContentType="application/vnd.openxmlformats-officedocument.presentationml.slide+xml"/>
  <Override PartName="/ppt/embeddings/oleObject70.bin" ContentType="application/vnd.openxmlformats-officedocument.oleObject"/>
  <Override PartName="/ppt/notesSlides/notesSlide28.xml" ContentType="application/vnd.openxmlformats-officedocument.presentationml.notesSlide+xml"/>
  <Override PartName="/ppt/slides/slide47.xml" ContentType="application/vnd.openxmlformats-officedocument.presentationml.slide+xml"/>
  <Override PartName="/ppt/theme/theme1.xml" ContentType="application/vnd.openxmlformats-officedocument.theme+xml"/>
  <Override PartName="/ppt/embeddings/Microsoft_Equation18.bin" ContentType="application/vnd.openxmlformats-officedocument.oleObject"/>
  <Override PartName="/ppt/notesSlides/notesSlide12.xml" ContentType="application/vnd.openxmlformats-officedocument.presentationml.notesSlide+xml"/>
  <Override PartName="/ppt/slides/slide31.xml" ContentType="application/vnd.openxmlformats-officedocument.presentationml.slide+xml"/>
  <Override PartName="/ppt/embeddings/oleObject29.bin" ContentType="application/vnd.openxmlformats-officedocument.oleObject"/>
  <Override PartName="/ppt/slides/slide25.xml" ContentType="application/vnd.openxmlformats-officedocument.presentationml.slide+xml"/>
  <Override PartName="/ppt/slides/slide73.xml" ContentType="application/vnd.openxmlformats-officedocument.presentationml.slide+xml"/>
  <Override PartName="/ppt/embeddings/oleObject13.bin" ContentType="application/vnd.openxmlformats-officedocument.oleObject"/>
  <Override PartName="/ppt/notesSlides/notesSlide48.xml" ContentType="application/vnd.openxmlformats-officedocument.presentationml.notesSlide+xml"/>
  <Override PartName="/ppt/slides/slide67.xml" ContentType="application/vnd.openxmlformats-officedocument.presentationml.slide+xml"/>
  <Override PartName="/ppt/embeddings/Microsoft_Equation38.bin" ContentType="application/vnd.openxmlformats-officedocument.oleObject"/>
  <Override PartName="/ppt/slides/slide51.xml" ContentType="application/vnd.openxmlformats-officedocument.presentationml.slide+xml"/>
  <Override PartName="/ppt/notesSlides/notesSlide26.xml" ContentType="application/vnd.openxmlformats-officedocument.presentationml.notesSlide+xml"/>
  <Override PartName="/ppt/embeddings/oleObject49.bin" ContentType="application/vnd.openxmlformats-officedocument.oleObject"/>
  <Override PartName="/ppt/slides/slide45.xml" ContentType="application/vnd.openxmlformats-officedocument.presentationml.slide+xml"/>
  <Override PartName="/ppt/embeddings/Microsoft_Equation16.bin" ContentType="application/vnd.openxmlformats-officedocument.oleObject"/>
  <Override PartName="/ppt/embeddings/oleObject27.bin" ContentType="application/vnd.openxmlformats-officedocument.oleObject"/>
  <Override PartName="/ppt/slides/slide23.xml" ContentType="application/vnd.openxmlformats-officedocument.presentationml.slide+xml"/>
  <Default Extension="pict" ContentType="image/pict"/>
  <Override PartName="/ppt/embeddings/Microsoft_Equation8.bin" ContentType="application/vnd.openxmlformats-officedocument.oleObject"/>
  <Override PartName="/ppt/embeddings/oleObject69.bin" ContentType="application/vnd.openxmlformats-officedocument.oleObject"/>
  <Override PartName="/ppt/slides/slide65.xml" ContentType="application/vnd.openxmlformats-officedocument.presentationml.slide+xml"/>
  <Override PartName="/ppt/notesSlides/notesSlide46.xml" ContentType="application/vnd.openxmlformats-officedocument.presentationml.notesSlide+xml"/>
  <Override PartName="/ppt/embeddings/oleObject9.bin" ContentType="application/vnd.openxmlformats-officedocument.oleObject"/>
  <Override PartName="/ppt/embeddings/Microsoft_Equation36.bin" ContentType="application/vnd.openxmlformats-officedocument.oleObject"/>
  <Override PartName="/ppt/embeddings/oleObject47.bin" ContentType="application/vnd.openxmlformats-officedocument.oleObject"/>
  <Override PartName="/ppt/slides/slide43.xml" ContentType="application/vnd.openxmlformats-officedocument.presentationml.slide+xml"/>
  <Override PartName="/ppt/notesSlides/notesSlide24.xml" ContentType="application/vnd.openxmlformats-officedocument.presentationml.notesSlide+xml"/>
  <Override PartName="/ppt/embeddings/Microsoft_Equation14.bin" ContentType="application/vnd.openxmlformats-officedocument.oleObject"/>
  <Override PartName="/ppt/embeddings/oleObject25.bin" ContentType="application/vnd.openxmlformats-officedocument.oleObject"/>
  <Override PartName="/ppt/slides/slide21.xml" ContentType="application/vnd.openxmlformats-officedocument.presentationml.slide+xml"/>
  <Override PartName="/ppt/embeddings/Microsoft_Equation6.bin" ContentType="application/vnd.openxmlformats-officedocument.oleObject"/>
  <Override PartName="/ppt/notesMasters/notesMaster1.xml" ContentType="application/vnd.openxmlformats-officedocument.presentationml.notesMaster+xml"/>
  <Override PartName="/ppt/embeddings/oleObject67.bin" ContentType="application/vnd.openxmlformats-officedocument.oleObject"/>
  <Override PartName="/ppt/slides/slide63.xml" ContentType="application/vnd.openxmlformats-officedocument.presentationml.slide+xml"/>
  <Override PartName="/ppt/notesSlides/notesSlide44.xml" ContentType="application/vnd.openxmlformats-officedocument.presentationml.notesSlide+xml"/>
  <Override PartName="/ppt/embeddings/oleObject7.bin" ContentType="application/vnd.openxmlformats-officedocument.oleObject"/>
  <Default Extension="gif" ContentType="image/gif"/>
  <Override PartName="/ppt/embeddings/Microsoft_Equation34.bin" ContentType="application/vnd.openxmlformats-officedocument.oleObject"/>
  <Override PartName="/ppt/slideLayouts/slideLayout10.xml" ContentType="application/vnd.openxmlformats-officedocument.presentationml.slideLayout+xml"/>
  <Override PartName="/ppt/notesSlides/notesSlide22.xml" ContentType="application/vnd.openxmlformats-officedocument.presentationml.notesSlide+xml"/>
  <Override PartName="/ppt/slides/slide41.xml" ContentType="application/vnd.openxmlformats-officedocument.presentationml.slide+xml"/>
  <Override PartName="/ppt/embeddings/oleObject45.bin" ContentType="application/vnd.openxmlformats-officedocument.oleObject"/>
  <Override PartName="/ppt/presentation.xml" ContentType="application/vnd.openxmlformats-officedocument.presentationml.presentation.main+xml"/>
  <Override PartName="/ppt/embeddings/Microsoft_Equation12.bin" ContentType="application/vnd.openxmlformats-officedocument.oleObject"/>
  <Override PartName="/ppt/embeddings/oleObject23.bin" ContentType="application/vnd.openxmlformats-officedocument.oleObject"/>
  <Override PartName="/ppt/embeddings/Microsoft_Equation4.bin" ContentType="application/vnd.openxmlformats-officedocument.oleObject"/>
  <Override PartName="/ppt/embeddings/oleObject65.bin" ContentType="application/vnd.openxmlformats-officedocument.oleObject"/>
  <Override PartName="/ppt/slides/slide61.xml" ContentType="application/vnd.openxmlformats-officedocument.presentationml.slide+xml"/>
  <Override PartName="/ppt/notesSlides/notesSlide42.xml" ContentType="application/vnd.openxmlformats-officedocument.presentationml.notesSlide+xml"/>
  <Override PartName="/ppt/embeddings/oleObject5.bin" ContentType="application/vnd.openxmlformats-officedocument.oleObject"/>
  <Override PartName="/ppt/embeddings/oleObject59.bin" ContentType="application/vnd.openxmlformats-officedocument.oleObject"/>
  <Override PartName="/ppt/slideLayouts/slideLayout9.xml" ContentType="application/vnd.openxmlformats-officedocument.presentationml.slideLayout+xml"/>
  <Override PartName="/ppt/embeddings/Microsoft_Equation32.bin" ContentType="application/vnd.openxmlformats-officedocument.oleObject"/>
  <Override PartName="/ppt/embeddings/oleObject43.bin" ContentType="application/vnd.openxmlformats-officedocument.oleObject"/>
  <Override PartName="/ppt/notesSlides/notesSlide6.xml" ContentType="application/vnd.openxmlformats-officedocument.presentationml.notesSlide+xml"/>
  <Override PartName="/ppt/notesSlides/notesSlide20.xml" ContentType="application/vnd.openxmlformats-officedocument.presentationml.notesSlide+xml"/>
  <Override PartName="/ppt/slides/slide8.xml" ContentType="application/vnd.openxmlformats-officedocument.presentationml.slide+xml"/>
  <Override PartName="/ppt/embeddings/oleObject37.bin" ContentType="application/vnd.openxmlformats-officedocument.oleObject"/>
  <Override PartName="/ppt/embeddings/Microsoft_Equation10.bin" ContentType="application/vnd.openxmlformats-officedocument.oleObject"/>
  <Override PartName="/ppt/embeddings/oleObject21.bin" ContentType="application/vnd.openxmlformats-officedocument.oleObject"/>
  <Override PartName="/ppt/embeddings/Microsoft_Equation2.bin" ContentType="application/vnd.openxmlformats-officedocument.oleObject"/>
  <Override PartName="/ppt/embeddings/Microsoft_Equation46.bin" ContentType="application/vnd.openxmlformats-officedocument.oleObject"/>
  <Override PartName="/ppt/embeddings/oleObject63.bin" ContentType="application/vnd.openxmlformats-officedocument.oleObject"/>
  <Override PartName="/ppt/notesSlides/notesSlide40.xml" ContentType="application/vnd.openxmlformats-officedocument.presentationml.notesSlide+xml"/>
  <Override PartName="/ppt/embeddings/oleObject3.bin" ContentType="application/vnd.openxmlformats-officedocument.oleObject"/>
  <Override PartName="/ppt/embeddings/oleObject57.bin" ContentType="application/vnd.openxmlformats-officedocument.oleObject"/>
  <Override PartName="/ppt/slideLayouts/slideLayout7.xml" ContentType="application/vnd.openxmlformats-officedocument.presentationml.slideLayout+xml"/>
  <Override PartName="/ppt/embeddings/Microsoft_Equation30.bin" ContentType="application/vnd.openxmlformats-officedocument.oleObject"/>
  <Override PartName="/ppt/notesSlides/notesSlide34.xml" ContentType="application/vnd.openxmlformats-officedocument.presentationml.notesSlide+xml"/>
  <Override PartName="/ppt/embeddings/Microsoft_Equation24.bin" ContentType="application/vnd.openxmlformats-officedocument.oleObject"/>
  <Override PartName="/ppt/embeddings/oleObject41.bin" ContentType="application/vnd.openxmlformats-officedocument.oleObject"/>
  <Override PartName="/ppt/notesSlides/notesSlide4.xml" ContentType="application/vnd.openxmlformats-officedocument.presentationml.notesSlide+xml"/>
  <Override PartName="/ppt/slides/slide6.xml" ContentType="application/vnd.openxmlformats-officedocument.presentationml.slide+xml"/>
  <Override PartName="/ppt/slides/slide18.xml" ContentType="application/vnd.openxmlformats-officedocument.presentationml.slide+xml"/>
  <Override PartName="/ppt/embeddings/oleObject35.bin" ContentType="application/vnd.openxmlformats-officedocument.oleObject"/>
  <Default Extension="vml" ContentType="application/vnd.openxmlformats-officedocument.vmlDrawing"/>
  <Override PartName="/ppt/embeddings/Microsoft_Equation44.bin" ContentType="application/vnd.openxmlformats-officedocument.oleObject"/>
  <Override PartName="/ppt/embeddings/oleObject61.bin" ContentType="application/vnd.openxmlformats-officedocument.oleObject"/>
  <Override PartName="/ppt/tableStyles.xml" ContentType="application/vnd.openxmlformats-officedocument.presentationml.tableStyles+xml"/>
  <Override PartName="/ppt/embeddings/oleObject1.bin" ContentType="application/vnd.openxmlformats-officedocument.oleObject"/>
  <Override PartName="/ppt/notesSlides/notesSlide19.xml" ContentType="application/vnd.openxmlformats-officedocument.presentationml.notesSlide+xml"/>
  <Override PartName="/ppt/slideLayouts/slideLayout5.xml" ContentType="application/vnd.openxmlformats-officedocument.presentationml.slideLayout+xml"/>
  <Override PartName="/ppt/slides/slide38.xml" ContentType="application/vnd.openxmlformats-officedocument.presentationml.slide+xml"/>
  <Override PartName="/ppt/embeddings/oleObject55.bin" ContentType="application/vnd.openxmlformats-officedocument.oleObject"/>
  <Override PartName="/ppt/notesSlides/notesSlide32.xml" ContentType="application/vnd.openxmlformats-officedocument.presentationml.notesSlide+xml"/>
  <Override PartName="/ppt/embeddings/Microsoft_Equation22.bin" ContentType="application/vnd.openxmlformats-officedocument.oleObject"/>
  <Default Extension="bin" ContentType="application/vnd.openxmlformats-officedocument.presentationml.printerSettings"/>
  <Override PartName="/ppt/notesSlides/notesSlide2.xml" ContentType="application/vnd.openxmlformats-officedocument.presentationml.notesSlide+xml"/>
  <Override PartName="/ppt/slides/slide4.xml" ContentType="application/vnd.openxmlformats-officedocument.presentationml.slide+xml"/>
  <Override PartName="/ppt/embeddings/oleObject33.bin" ContentType="application/vnd.openxmlformats-officedocument.oleObject"/>
  <Override PartName="/ppt/slides/slide16.xml" ContentType="application/vnd.openxmlformats-officedocument.presentationml.slide+xml"/>
  <Override PartName="/ppt/notesSlides/notesSlide10.xml" ContentType="application/vnd.openxmlformats-officedocument.presentationml.notesSlide+xml"/>
  <Override PartName="/ppt/notesSlides/notesSlide39.xml" ContentType="application/vnd.openxmlformats-officedocument.presentationml.notesSlide+xml"/>
  <Override PartName="/ppt/slides/slide58.xml" ContentType="application/vnd.openxmlformats-officedocument.presentationml.slide+xml"/>
  <Override PartName="/ppt/slides/slide71.xml" ContentType="application/vnd.openxmlformats-officedocument.presentationml.slide+xml"/>
  <Override PartName="/ppt/embeddings/oleObject75.bin" ContentType="application/vnd.openxmlformats-officedocument.oleObject"/>
  <Override PartName="/ppt/embeddings/oleObject11.bin" ContentType="application/vnd.openxmlformats-officedocument.oleObject"/>
  <Override PartName="/ppt/embeddings/Microsoft_Equation29.bin" ContentType="application/vnd.openxmlformats-officedocument.oleObject"/>
  <Override PartName="/ppt/embeddings/Microsoft_Equation42.bin" ContentType="application/vnd.openxmlformats-officedocument.oleObject"/>
  <Override PartName="/ppt/notesSlides/notesSlide9.xml" ContentType="application/vnd.openxmlformats-officedocument.presentationml.notesSlide+xml"/>
  <Override PartName="/ppt/notesSlides/notesSlide17.xml" ContentType="application/vnd.openxmlformats-officedocument.presentationml.notesSlide+xml"/>
  <Override PartName="/ppt/embeddings/oleObject53.bin" ContentType="application/vnd.openxmlformats-officedocument.oleObject"/>
  <Override PartName="/ppt/slideLayouts/slideLayout3.xml" ContentType="application/vnd.openxmlformats-officedocument.presentationml.slideLayout+xml"/>
  <Override PartName="/ppt/slides/slide36.xml" ContentType="application/vnd.openxmlformats-officedocument.presentationml.slide+xml"/>
  <Override PartName="/ppt/notesSlides/notesSlide30.xml" ContentType="application/vnd.openxmlformats-officedocument.presentationml.notesSlide+xml"/>
  <Override PartName="/ppt/embeddings/Microsoft_Equation20.bin" ContentType="application/vnd.openxmlformats-officedocument.oleObject"/>
  <Override PartName="/ppt/slides/slide2.xml" ContentType="application/vnd.openxmlformats-officedocument.presentationml.slide+xml"/>
  <Override PartName="/ppt/slides/slide14.xml" ContentType="application/vnd.openxmlformats-officedocument.presentationml.slide+xml"/>
  <Override PartName="/ppt/embeddings/oleObject31.bin" ContentType="application/vnd.openxmlformats-officedocument.oleObject"/>
  <Override PartName="/ppt/embeddings/oleObject18.bin" ContentType="application/vnd.openxmlformats-officedocument.oleObject"/>
  <Override PartName="/ppt/notesSlides/notesSlide37.xml" ContentType="application/vnd.openxmlformats-officedocument.presentationml.notesSlide+xml"/>
  <Override PartName="/ppt/slides/slide56.xml" ContentType="application/vnd.openxmlformats-officedocument.presentationml.slide+xml"/>
  <Override PartName="/ppt/embeddings/oleObject73.bin" ContentType="application/vnd.openxmlformats-officedocument.oleObject"/>
  <Override PartName="/ppt/embeddings/Microsoft_Equation27.bin" ContentType="application/vnd.openxmlformats-officedocument.oleObject"/>
  <Override PartName="/ppt/embeddings/Microsoft_Equation40.bin" ContentType="application/vnd.openxmlformats-officedocument.oleObject"/>
  <Override PartName="/ppt/embeddings/oleObject38.bin" ContentType="application/vnd.openxmlformats-officedocument.oleObject"/>
  <Override PartName="/ppt/slideLayouts/slideLayout1.xml" ContentType="application/vnd.openxmlformats-officedocument.presentationml.slideLayout+xml"/>
  <Override PartName="/ppt/slides/slide34.xml" ContentType="application/vnd.openxmlformats-officedocument.presentationml.slide+xml"/>
  <Override PartName="/ppt/notesSlides/notesSlide15.xml" ContentType="application/vnd.openxmlformats-officedocument.presentationml.notesSlide+xml"/>
  <Override PartName="/ppt/embeddings/oleObject51.bin" ContentType="application/vnd.openxmlformats-officedocument.oleObject"/>
  <Override PartName="/ppt/slides/slide28.xml" ContentType="application/vnd.openxmlformats-officedocument.presentationml.slide+xml"/>
  <Override PartName="/ppt/embeddings/oleObject16.bin" ContentType="application/vnd.openxmlformats-officedocument.oleObject"/>
  <Default Extension="png" ContentType="image/png"/>
  <Override PartName="/ppt/slides/slide12.xml" ContentType="application/vnd.openxmlformats-officedocument.presentationml.slide+xml"/>
  <Default Extension="wmf" ContentType="image/x-wmf"/>
  <Default Extension="emf" ContentType="image/x-emf"/>
  <Override PartName="/ppt/slides/slide54.xml" ContentType="application/vnd.openxmlformats-officedocument.presentationml.slide+xml"/>
  <Override PartName="/ppt/embeddings/oleObject71.bin" ContentType="application/vnd.openxmlformats-officedocument.oleObject"/>
  <Default Extension="rels" ContentType="application/vnd.openxmlformats-package.relationships+xml"/>
  <Override PartName="/ppt/notesSlides/notesSlide29.xml" ContentType="application/vnd.openxmlformats-officedocument.presentationml.notesSlide+xml"/>
  <Override PartName="/ppt/slides/slide48.xml" ContentType="application/vnd.openxmlformats-officedocument.presentationml.slide+xml"/>
  <Override PartName="/ppt/theme/theme2.xml" ContentType="application/vnd.openxmlformats-officedocument.theme+xml"/>
  <Override PartName="/ppt/embeddings/Microsoft_Equation19.bin" ContentType="application/vnd.openxmlformats-officedocument.oleObject"/>
  <Override PartName="/ppt/notesSlides/notesSlide13.xml" ContentType="application/vnd.openxmlformats-officedocument.presentationml.notesSlide+xml"/>
  <Override PartName="/ppt/slides/slide32.xml" ContentType="application/vnd.openxmlformats-officedocument.presentationml.slide+xml"/>
  <Override PartName="/ppt/slides/slide26.xml" ContentType="application/vnd.openxmlformats-officedocument.presentationml.slide+xml"/>
  <Override PartName="/ppt/embeddings/oleObject14.bin" ContentType="application/vnd.openxmlformats-officedocument.oleObject"/>
  <Override PartName="/ppt/slides/slide10.xml" ContentType="application/vnd.openxmlformats-officedocument.presentationml.slide+xml"/>
  <Override PartName="/ppt/slides/slide68.xml" ContentType="application/vnd.openxmlformats-officedocument.presentationml.slide+xml"/>
  <Override PartName="/ppt/embeddings/Microsoft_Equation39.bin" ContentType="application/vnd.openxmlformats-officedocument.oleObject"/>
  <Override PartName="/ppt/slides/slide52.xml" ContentType="application/vnd.openxmlformats-officedocument.presentationml.slide+xml"/>
  <Override PartName="/ppt/notesSlides/notesSlide27.xml" ContentType="application/vnd.openxmlformats-officedocument.presentationml.notesSlide+xml"/>
  <Override PartName="/ppt/slides/slide46.xml" ContentType="application/vnd.openxmlformats-officedocument.presentationml.slide+xml"/>
  <Override PartName="/ppt/presProps.xml" ContentType="application/vnd.openxmlformats-officedocument.presentationml.presProps+xml"/>
  <Override PartName="/ppt/embeddings/Microsoft_Equation17.bin" ContentType="application/vnd.openxmlformats-officedocument.oleObject"/>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5"/>
  </p:notesMasterIdLst>
  <p:handoutMasterIdLst>
    <p:handoutMasterId r:id="rId76"/>
  </p:handoutMasterIdLst>
  <p:sldIdLst>
    <p:sldId id="320" r:id="rId2"/>
    <p:sldId id="321" r:id="rId3"/>
    <p:sldId id="322" r:id="rId4"/>
    <p:sldId id="347" r:id="rId5"/>
    <p:sldId id="348" r:id="rId6"/>
    <p:sldId id="350" r:id="rId7"/>
    <p:sldId id="349" r:id="rId8"/>
    <p:sldId id="351" r:id="rId9"/>
    <p:sldId id="330" r:id="rId10"/>
    <p:sldId id="331" r:id="rId11"/>
    <p:sldId id="332" r:id="rId12"/>
    <p:sldId id="333" r:id="rId13"/>
    <p:sldId id="334" r:id="rId14"/>
    <p:sldId id="335" r:id="rId15"/>
    <p:sldId id="336" r:id="rId16"/>
    <p:sldId id="337" r:id="rId17"/>
    <p:sldId id="338" r:id="rId18"/>
    <p:sldId id="352" r:id="rId19"/>
    <p:sldId id="339" r:id="rId20"/>
    <p:sldId id="340" r:id="rId21"/>
    <p:sldId id="341" r:id="rId22"/>
    <p:sldId id="342" r:id="rId23"/>
    <p:sldId id="307" r:id="rId24"/>
    <p:sldId id="309" r:id="rId25"/>
    <p:sldId id="310" r:id="rId26"/>
    <p:sldId id="313" r:id="rId27"/>
    <p:sldId id="314" r:id="rId28"/>
    <p:sldId id="343" r:id="rId29"/>
    <p:sldId id="315" r:id="rId30"/>
    <p:sldId id="346" r:id="rId31"/>
    <p:sldId id="316" r:id="rId32"/>
    <p:sldId id="353" r:id="rId33"/>
    <p:sldId id="317" r:id="rId34"/>
    <p:sldId id="318" r:id="rId35"/>
    <p:sldId id="357" r:id="rId36"/>
    <p:sldId id="358" r:id="rId37"/>
    <p:sldId id="319" r:id="rId38"/>
    <p:sldId id="344" r:id="rId39"/>
    <p:sldId id="269" r:id="rId40"/>
    <p:sldId id="270" r:id="rId41"/>
    <p:sldId id="324" r:id="rId42"/>
    <p:sldId id="325" r:id="rId43"/>
    <p:sldId id="326" r:id="rId44"/>
    <p:sldId id="327" r:id="rId45"/>
    <p:sldId id="273" r:id="rId46"/>
    <p:sldId id="279" r:id="rId47"/>
    <p:sldId id="345" r:id="rId48"/>
    <p:sldId id="306" r:id="rId49"/>
    <p:sldId id="355" r:id="rId50"/>
    <p:sldId id="354" r:id="rId51"/>
    <p:sldId id="356" r:id="rId52"/>
    <p:sldId id="359" r:id="rId53"/>
    <p:sldId id="360" r:id="rId54"/>
    <p:sldId id="361" r:id="rId55"/>
    <p:sldId id="362" r:id="rId56"/>
    <p:sldId id="363" r:id="rId57"/>
    <p:sldId id="275" r:id="rId58"/>
    <p:sldId id="280" r:id="rId59"/>
    <p:sldId id="276" r:id="rId60"/>
    <p:sldId id="281" r:id="rId61"/>
    <p:sldId id="329" r:id="rId62"/>
    <p:sldId id="278" r:id="rId63"/>
    <p:sldId id="283" r:id="rId64"/>
    <p:sldId id="291" r:id="rId65"/>
    <p:sldId id="292" r:id="rId66"/>
    <p:sldId id="293" r:id="rId67"/>
    <p:sldId id="294" r:id="rId68"/>
    <p:sldId id="284" r:id="rId69"/>
    <p:sldId id="285" r:id="rId70"/>
    <p:sldId id="286" r:id="rId71"/>
    <p:sldId id="302" r:id="rId72"/>
    <p:sldId id="303" r:id="rId73"/>
    <p:sldId id="304" r:id="rId7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9900C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p:cViewPr varScale="1">
        <p:scale>
          <a:sx n="92" d="100"/>
          <a:sy n="92" d="100"/>
        </p:scale>
        <p:origin x="-60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theme" Target="theme/theme1.xml"/><Relationship Id="rId81"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notesMaster" Target="notesMasters/notesMaster1.xml"/><Relationship Id="rId76" Type="http://schemas.openxmlformats.org/officeDocument/2006/relationships/handoutMaster" Target="handoutMasters/handoutMaster1.xml"/><Relationship Id="rId77" Type="http://schemas.openxmlformats.org/officeDocument/2006/relationships/printerSettings" Target="printerSettings/printerSettings1.bin"/><Relationship Id="rId78" Type="http://schemas.openxmlformats.org/officeDocument/2006/relationships/presProps" Target="presProps.xml"/><Relationship Id="rId79" Type="http://schemas.openxmlformats.org/officeDocument/2006/relationships/viewProps" Target="viewProp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0.pict"/><Relationship Id="rId2" Type="http://schemas.openxmlformats.org/officeDocument/2006/relationships/image" Target="../media/image51.pict"/></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0.pict"/><Relationship Id="rId4" Type="http://schemas.openxmlformats.org/officeDocument/2006/relationships/image" Target="../media/image54.pict"/><Relationship Id="rId1" Type="http://schemas.openxmlformats.org/officeDocument/2006/relationships/image" Target="../media/image52.pict"/><Relationship Id="rId2" Type="http://schemas.openxmlformats.org/officeDocument/2006/relationships/image" Target="../media/image53.pict"/></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5.wmf"/><Relationship Id="rId2" Type="http://schemas.openxmlformats.org/officeDocument/2006/relationships/image" Target="../media/image56.wmf"/><Relationship Id="rId3" Type="http://schemas.openxmlformats.org/officeDocument/2006/relationships/image" Target="../media/image57.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0.pict"/><Relationship Id="rId4" Type="http://schemas.openxmlformats.org/officeDocument/2006/relationships/image" Target="../media/image61.pict"/><Relationship Id="rId5" Type="http://schemas.openxmlformats.org/officeDocument/2006/relationships/image" Target="../media/image62.pict"/><Relationship Id="rId1" Type="http://schemas.openxmlformats.org/officeDocument/2006/relationships/image" Target="../media/image58.pict"/><Relationship Id="rId2" Type="http://schemas.openxmlformats.org/officeDocument/2006/relationships/image" Target="../media/image59.pict"/></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3.pict"/></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5.pict"/><Relationship Id="rId4" Type="http://schemas.openxmlformats.org/officeDocument/2006/relationships/image" Target="../media/image66.pict"/><Relationship Id="rId5" Type="http://schemas.openxmlformats.org/officeDocument/2006/relationships/image" Target="../media/image67.pict"/><Relationship Id="rId1" Type="http://schemas.openxmlformats.org/officeDocument/2006/relationships/image" Target="../media/image63.pict"/><Relationship Id="rId2" Type="http://schemas.openxmlformats.org/officeDocument/2006/relationships/image" Target="../media/image64.pict"/></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2.pict"/></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3.pict"/></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3.pict"/></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6.pict"/><Relationship Id="rId4" Type="http://schemas.openxmlformats.org/officeDocument/2006/relationships/image" Target="../media/image77.pict"/><Relationship Id="rId5" Type="http://schemas.openxmlformats.org/officeDocument/2006/relationships/image" Target="../media/image78.pict"/><Relationship Id="rId6" Type="http://schemas.openxmlformats.org/officeDocument/2006/relationships/image" Target="../media/image79.pict"/><Relationship Id="rId1" Type="http://schemas.openxmlformats.org/officeDocument/2006/relationships/image" Target="../media/image74.pict"/><Relationship Id="rId2" Type="http://schemas.openxmlformats.org/officeDocument/2006/relationships/image" Target="../media/image75.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ict"/><Relationship Id="rId2" Type="http://schemas.openxmlformats.org/officeDocument/2006/relationships/image" Target="../media/image7.pict"/><Relationship Id="rId3" Type="http://schemas.openxmlformats.org/officeDocument/2006/relationships/image" Target="../media/image8.pict"/></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77.pict"/></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77.pict"/></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77.pict"/></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86.pict"/><Relationship Id="rId2" Type="http://schemas.openxmlformats.org/officeDocument/2006/relationships/image" Target="../media/image87.pict"/></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7.pict"/></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7.pict"/><Relationship Id="rId2" Type="http://schemas.openxmlformats.org/officeDocument/2006/relationships/image" Target="../media/image93.pict"/></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94.wmf"/><Relationship Id="rId2" Type="http://schemas.openxmlformats.org/officeDocument/2006/relationships/image" Target="../media/image95.wmf"/><Relationship Id="rId3" Type="http://schemas.openxmlformats.org/officeDocument/2006/relationships/image" Target="../media/image9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8.pict"/><Relationship Id="rId2" Type="http://schemas.openxmlformats.org/officeDocument/2006/relationships/image" Target="../media/image99.pict"/><Relationship Id="rId3" Type="http://schemas.openxmlformats.org/officeDocument/2006/relationships/image" Target="../media/image100.pict"/></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03.pict"/><Relationship Id="rId4" Type="http://schemas.openxmlformats.org/officeDocument/2006/relationships/image" Target="../media/image104.pict"/><Relationship Id="rId5" Type="http://schemas.openxmlformats.org/officeDocument/2006/relationships/image" Target="../media/image105.pict"/><Relationship Id="rId6" Type="http://schemas.openxmlformats.org/officeDocument/2006/relationships/image" Target="../media/image106.pict"/><Relationship Id="rId1" Type="http://schemas.openxmlformats.org/officeDocument/2006/relationships/image" Target="../media/image101.wmf"/><Relationship Id="rId2" Type="http://schemas.openxmlformats.org/officeDocument/2006/relationships/image" Target="../media/image102.pict"/></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09.pict"/><Relationship Id="rId4" Type="http://schemas.openxmlformats.org/officeDocument/2006/relationships/image" Target="../media/image110.pict"/><Relationship Id="rId5" Type="http://schemas.openxmlformats.org/officeDocument/2006/relationships/image" Target="../media/image111.pict"/><Relationship Id="rId6" Type="http://schemas.openxmlformats.org/officeDocument/2006/relationships/image" Target="../media/image112.pict"/><Relationship Id="rId1" Type="http://schemas.openxmlformats.org/officeDocument/2006/relationships/image" Target="../media/image98.pict"/><Relationship Id="rId2" Type="http://schemas.openxmlformats.org/officeDocument/2006/relationships/image" Target="../media/image108.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ict"/></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13.pict"/></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16.pict"/><Relationship Id="rId4" Type="http://schemas.openxmlformats.org/officeDocument/2006/relationships/image" Target="../media/image117.pict"/><Relationship Id="rId1" Type="http://schemas.openxmlformats.org/officeDocument/2006/relationships/image" Target="../media/image105.pict"/><Relationship Id="rId2" Type="http://schemas.openxmlformats.org/officeDocument/2006/relationships/image" Target="../media/image115.pict"/></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16.pict"/><Relationship Id="rId4" Type="http://schemas.openxmlformats.org/officeDocument/2006/relationships/image" Target="../media/image117.pict"/><Relationship Id="rId1" Type="http://schemas.openxmlformats.org/officeDocument/2006/relationships/image" Target="../media/image118.pict"/><Relationship Id="rId2" Type="http://schemas.openxmlformats.org/officeDocument/2006/relationships/image" Target="../media/image115.pict"/></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21.pict"/><Relationship Id="rId4" Type="http://schemas.openxmlformats.org/officeDocument/2006/relationships/image" Target="../media/image122.pict"/><Relationship Id="rId5" Type="http://schemas.openxmlformats.org/officeDocument/2006/relationships/image" Target="../media/image123.pict"/><Relationship Id="rId6" Type="http://schemas.openxmlformats.org/officeDocument/2006/relationships/image" Target="../media/image124.pict"/><Relationship Id="rId1" Type="http://schemas.openxmlformats.org/officeDocument/2006/relationships/image" Target="../media/image119.pict"/><Relationship Id="rId2" Type="http://schemas.openxmlformats.org/officeDocument/2006/relationships/image" Target="../media/image120.pict"/></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27.pict"/><Relationship Id="rId4" Type="http://schemas.openxmlformats.org/officeDocument/2006/relationships/image" Target="../media/image128.pict"/><Relationship Id="rId5" Type="http://schemas.openxmlformats.org/officeDocument/2006/relationships/image" Target="../media/image129.pict"/><Relationship Id="rId6" Type="http://schemas.openxmlformats.org/officeDocument/2006/relationships/image" Target="../media/image130.pict"/><Relationship Id="rId7" Type="http://schemas.openxmlformats.org/officeDocument/2006/relationships/image" Target="../media/image131.pict"/><Relationship Id="rId1" Type="http://schemas.openxmlformats.org/officeDocument/2006/relationships/image" Target="../media/image125.pict"/><Relationship Id="rId2" Type="http://schemas.openxmlformats.org/officeDocument/2006/relationships/image" Target="../media/image126.pict"/></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33.pict"/><Relationship Id="rId4" Type="http://schemas.openxmlformats.org/officeDocument/2006/relationships/image" Target="../media/image134.pict"/><Relationship Id="rId1" Type="http://schemas.openxmlformats.org/officeDocument/2006/relationships/image" Target="../media/image128.pict"/><Relationship Id="rId2" Type="http://schemas.openxmlformats.org/officeDocument/2006/relationships/image" Target="../media/image132.pict"/></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98.pict"/><Relationship Id="rId2" Type="http://schemas.openxmlformats.org/officeDocument/2006/relationships/image" Target="../media/image99.pict"/><Relationship Id="rId3" Type="http://schemas.openxmlformats.org/officeDocument/2006/relationships/image" Target="../media/image100.pict"/></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99.pict"/></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98.pict"/><Relationship Id="rId2" Type="http://schemas.openxmlformats.org/officeDocument/2006/relationships/image" Target="../media/image99.pict"/></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pict"/><Relationship Id="rId4" Type="http://schemas.openxmlformats.org/officeDocument/2006/relationships/image" Target="../media/image11.pict"/><Relationship Id="rId5" Type="http://schemas.openxmlformats.org/officeDocument/2006/relationships/image" Target="../media/image12.pict"/><Relationship Id="rId1" Type="http://schemas.openxmlformats.org/officeDocument/2006/relationships/image" Target="../media/image9.pict"/><Relationship Id="rId2" Type="http://schemas.openxmlformats.org/officeDocument/2006/relationships/image" Target="../media/image6.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 Id="rId2"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ict"/><Relationship Id="rId2" Type="http://schemas.openxmlformats.org/officeDocument/2006/relationships/image" Target="../media/image16.pict"/><Relationship Id="rId3" Type="http://schemas.openxmlformats.org/officeDocument/2006/relationships/image" Target="../media/image17.pict"/></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wmf"/><Relationship Id="rId5" Type="http://schemas.openxmlformats.org/officeDocument/2006/relationships/image" Target="../media/image22.wmf"/><Relationship Id="rId1" Type="http://schemas.openxmlformats.org/officeDocument/2006/relationships/image" Target="../media/image18.wmf"/><Relationship Id="rId2"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33.wmf"/><Relationship Id="rId12" Type="http://schemas.openxmlformats.org/officeDocument/2006/relationships/image" Target="../media/image34.wmf"/><Relationship Id="rId13" Type="http://schemas.openxmlformats.org/officeDocument/2006/relationships/image" Target="../media/image35.wmf"/><Relationship Id="rId14" Type="http://schemas.openxmlformats.org/officeDocument/2006/relationships/image" Target="../media/image36.wmf"/><Relationship Id="rId15" Type="http://schemas.openxmlformats.org/officeDocument/2006/relationships/image" Target="../media/image37.wmf"/><Relationship Id="rId1" Type="http://schemas.openxmlformats.org/officeDocument/2006/relationships/image" Target="../media/image23.wmf"/><Relationship Id="rId2" Type="http://schemas.openxmlformats.org/officeDocument/2006/relationships/image" Target="../media/image24.wmf"/><Relationship Id="rId3" Type="http://schemas.openxmlformats.org/officeDocument/2006/relationships/image" Target="../media/image25.wmf"/><Relationship Id="rId4" Type="http://schemas.openxmlformats.org/officeDocument/2006/relationships/image" Target="../media/image26.wmf"/><Relationship Id="rId5" Type="http://schemas.openxmlformats.org/officeDocument/2006/relationships/image" Target="../media/image27.wmf"/><Relationship Id="rId6" Type="http://schemas.openxmlformats.org/officeDocument/2006/relationships/image" Target="../media/image28.wmf"/><Relationship Id="rId7" Type="http://schemas.openxmlformats.org/officeDocument/2006/relationships/image" Target="../media/image29.wmf"/><Relationship Id="rId8" Type="http://schemas.openxmlformats.org/officeDocument/2006/relationships/image" Target="../media/image30.wmf"/><Relationship Id="rId9" Type="http://schemas.openxmlformats.org/officeDocument/2006/relationships/image" Target="../media/image31.wmf"/><Relationship Id="rId10"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9.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24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024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24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C2DACDB-3140-EF4F-91D4-EDF765BEF50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6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76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6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124E5E-C3B0-E24F-B576-B684B2C89A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DF139C5B-9A20-4142-8C14-16BD16F0597A}" type="slidenum">
              <a:rPr lang="en-US"/>
              <a:pPr/>
              <a:t>1</a:t>
            </a:fld>
            <a:endParaRPr lang="en-US"/>
          </a:p>
        </p:txBody>
      </p:sp>
      <p:sp>
        <p:nvSpPr>
          <p:cNvPr id="16387" name="Rectangle 2"/>
          <p:cNvSpPr>
            <a:spLocks noGrp="1" noRot="1" noChangeAspect="1" noChangeArrowheads="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pPr eaLnBrk="1" hangingPunct="1">
              <a:spcBef>
                <a:spcPct val="0"/>
              </a:spcBef>
            </a:pPr>
            <a:endParaRPr lang="en-US" sz="7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4AB87D53-B8C1-6243-B081-2C1A8C1C925E}" type="slidenum">
              <a:rPr lang="en-US"/>
              <a:pPr/>
              <a:t>26</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E60BE249-E9B4-9041-A1F7-F7EE8D3EBA31}" type="slidenum">
              <a:rPr lang="en-US"/>
              <a:pPr/>
              <a:t>27</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6AB76CB-89FF-A747-88C0-846CE7A85C3F}" type="slidenum">
              <a:rPr lang="en-US"/>
              <a:pPr/>
              <a:t>29</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E88B05E-9C8B-8D45-B5E4-3AFD753592C1}" type="slidenum">
              <a:rPr lang="en-US"/>
              <a:pPr/>
              <a:t>30</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5E88B05E-9C8B-8D45-B5E4-3AFD753592C1}" type="slidenum">
              <a:rPr lang="en-US"/>
              <a:pPr/>
              <a:t>31</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C72D0D34-DE21-3E42-8197-ABC37893BA6B}" type="slidenum">
              <a:rPr lang="en-US"/>
              <a:pPr/>
              <a:t>32</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2C6DA84-C0D8-254D-A105-FD5B5BDC3BCA}" type="slidenum">
              <a:rPr lang="en-US"/>
              <a:pPr/>
              <a:t>33</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73F2BFB-7128-594B-8352-439A09877E4D}" type="slidenum">
              <a:rPr lang="en-US"/>
              <a:pPr/>
              <a:t>34</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73F2BFB-7128-594B-8352-439A09877E4D}" type="slidenum">
              <a:rPr lang="en-US"/>
              <a:pPr/>
              <a:t>35</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73F2BFB-7128-594B-8352-439A09877E4D}" type="slidenum">
              <a:rPr lang="en-US"/>
              <a:pPr/>
              <a:t>36</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29FD4C5-17A3-46E4-8117-6EEEFE8A306D}" type="slidenum">
              <a:rPr lang="en-US" smtClean="0"/>
              <a:pPr/>
              <a:t>3</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EB997C9-E3C5-6B4E-83C0-8C892DBADB72}" type="slidenum">
              <a:rPr lang="en-US"/>
              <a:pPr/>
              <a:t>37</a:t>
            </a:fld>
            <a:endParaRPr lang="en-US"/>
          </a:p>
        </p:txBody>
      </p:sp>
      <p:sp>
        <p:nvSpPr>
          <p:cNvPr id="39939" name="Rectangle 1026"/>
          <p:cNvSpPr>
            <a:spLocks noGrp="1" noRot="1" noChangeAspect="1" noChangeArrowheads="1"/>
          </p:cNvSpPr>
          <p:nvPr>
            <p:ph type="sldImg"/>
          </p:nvPr>
        </p:nvSpPr>
        <p:spPr>
          <a:solidFill>
            <a:srgbClr val="FFFFFF"/>
          </a:solidFill>
          <a:ln/>
        </p:spPr>
      </p:sp>
      <p:sp>
        <p:nvSpPr>
          <p:cNvPr id="3994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D736DEBD-579D-DB49-A7CF-CDE6D70C8D58}" type="slidenum">
              <a:rPr lang="en-US"/>
              <a:pPr/>
              <a:t>38</a:t>
            </a:fld>
            <a:endParaRPr lang="en-US"/>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5C1E0EA1-F335-9641-91A7-3E8F9AE927DB}" type="slidenum">
              <a:rPr lang="en-US"/>
              <a:pPr/>
              <a:t>39</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6A928AD-2E65-DD44-B917-56E9DA70C11D}" type="slidenum">
              <a:rPr lang="en-US"/>
              <a:pPr/>
              <a:t>40</a:t>
            </a:fld>
            <a:endParaRPr lang="en-US"/>
          </a:p>
        </p:txBody>
      </p:sp>
      <p:sp>
        <p:nvSpPr>
          <p:cNvPr id="46083" name="Rectangle 1026"/>
          <p:cNvSpPr>
            <a:spLocks noGrp="1" noRot="1" noChangeAspect="1" noChangeArrowheads="1" noTextEdit="1"/>
          </p:cNvSpPr>
          <p:nvPr>
            <p:ph type="sldImg"/>
          </p:nvPr>
        </p:nvSpPr>
        <p:spPr>
          <a:ln/>
        </p:spPr>
      </p:sp>
      <p:sp>
        <p:nvSpPr>
          <p:cNvPr id="46084"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6BC9125-3B61-C842-B3D9-2FF19EBF4408}" type="slidenum">
              <a:rPr lang="en-US"/>
              <a:pPr/>
              <a:t>45</a:t>
            </a:fld>
            <a:endParaRPr lang="en-US"/>
          </a:p>
        </p:txBody>
      </p:sp>
      <p:sp>
        <p:nvSpPr>
          <p:cNvPr id="48131" name="Rectangle 1026"/>
          <p:cNvSpPr>
            <a:spLocks noGrp="1" noRot="1" noChangeAspect="1" noChangeArrowheads="1" noTextEdit="1"/>
          </p:cNvSpPr>
          <p:nvPr>
            <p:ph type="sldImg"/>
          </p:nvPr>
        </p:nvSpPr>
        <p:spPr>
          <a:ln/>
        </p:spPr>
      </p:sp>
      <p:sp>
        <p:nvSpPr>
          <p:cNvPr id="48132"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2AF332AD-F023-3D47-B8E1-E1DB1AE54758}" type="slidenum">
              <a:rPr lang="en-US"/>
              <a:pPr/>
              <a:t>46</a:t>
            </a:fld>
            <a:endParaRPr lang="en-US"/>
          </a:p>
        </p:txBody>
      </p:sp>
      <p:sp>
        <p:nvSpPr>
          <p:cNvPr id="50179" name="Rectangle 1026"/>
          <p:cNvSpPr>
            <a:spLocks noGrp="1" noRot="1" noChangeAspect="1" noChangeArrowheads="1" noTextEdit="1"/>
          </p:cNvSpPr>
          <p:nvPr>
            <p:ph type="sldImg"/>
          </p:nvPr>
        </p:nvSpPr>
        <p:spPr>
          <a:ln/>
        </p:spPr>
      </p:sp>
      <p:sp>
        <p:nvSpPr>
          <p:cNvPr id="50180"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25927011-5A29-A844-8E03-FBC9AE6858AA}" type="slidenum">
              <a:rPr lang="en-US"/>
              <a:pPr/>
              <a:t>47</a:t>
            </a:fld>
            <a:endParaRPr lang="en-US"/>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4382A7E-F946-5842-8F5F-EB07294FEFE6}" type="slidenum">
              <a:rPr lang="en-US"/>
              <a:pPr/>
              <a:t>48</a:t>
            </a:fld>
            <a:endParaRPr lang="en-US"/>
          </a:p>
        </p:txBody>
      </p:sp>
      <p:sp>
        <p:nvSpPr>
          <p:cNvPr id="60419" name="Rectangle 1026"/>
          <p:cNvSpPr>
            <a:spLocks noGrp="1" noRot="1" noChangeAspect="1" noChangeArrowheads="1"/>
          </p:cNvSpPr>
          <p:nvPr>
            <p:ph type="sldImg"/>
          </p:nvPr>
        </p:nvSpPr>
        <p:spPr>
          <a:solidFill>
            <a:srgbClr val="FFFFFF"/>
          </a:solidFill>
          <a:ln/>
        </p:spPr>
      </p:sp>
      <p:sp>
        <p:nvSpPr>
          <p:cNvPr id="6042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rPr>
              <a:t>Defining the magnetic moment in this way makes it easy to find the torque on a current loop in the presence of a magnetic field.  The magnetic field exerts a torque on the current loop, but does not make it align with the magnetic field like it did with the compass needle.  Instead, the magnetic moment vector precesses about the magnetic field lines in such a way that the projection of the magnetic moment vector onto the direction of the field remains constant (this is analogous to the precession of a spinning gyroscope in a gravitational field; the rotating mass is analogous to the current in the loop, see next slide).</a:t>
            </a:r>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49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rPr>
              <a:t>What is actually observed is that all atoms experience the maximum deflection, either up or down along the direction of the magnetic field, no matter the orientation of the apparatus.  The value of the projection along any axis is found to always be an integer multiple of the Bohr </a:t>
            </a:r>
            <a:r>
              <a:rPr lang="en-US" dirty="0" err="1" smtClean="0">
                <a:latin typeface="+mn-lt"/>
              </a:rPr>
              <a:t>magneton</a:t>
            </a:r>
            <a:r>
              <a:rPr lang="en-US" dirty="0" smtClean="0">
                <a:latin typeface="+mn-lt"/>
              </a:rPr>
              <a:t>, </a:t>
            </a:r>
            <a:r>
              <a:rPr lang="en-US" dirty="0" err="1" smtClean="0">
                <a:latin typeface="+mn-lt"/>
              </a:rPr>
              <a:t>m</a:t>
            </a:r>
            <a:r>
              <a:rPr lang="en-US" baseline="-25000" dirty="0" err="1" smtClean="0">
                <a:latin typeface="+mn-lt"/>
              </a:rPr>
              <a:t>B</a:t>
            </a:r>
            <a:r>
              <a:rPr lang="en-US" dirty="0" smtClean="0">
                <a:latin typeface="+mn-lt"/>
              </a:rPr>
              <a:t> = 9.27 x 10</a:t>
            </a:r>
            <a:r>
              <a:rPr lang="en-US" baseline="30000" dirty="0" smtClean="0">
                <a:latin typeface="+mn-lt"/>
              </a:rPr>
              <a:t>-24</a:t>
            </a:r>
            <a:r>
              <a:rPr lang="en-US" dirty="0" smtClean="0">
                <a:latin typeface="+mn-lt"/>
              </a:rPr>
              <a:t> joule/</a:t>
            </a:r>
            <a:r>
              <a:rPr lang="en-US" dirty="0" err="1" smtClean="0">
                <a:latin typeface="+mn-lt"/>
              </a:rPr>
              <a:t>tesla</a:t>
            </a:r>
            <a:r>
              <a:rPr lang="en-US" dirty="0" smtClean="0">
                <a:latin typeface="+mn-lt"/>
              </a:rPr>
              <a:t> (e.g. for silver, the observed values are +</a:t>
            </a:r>
            <a:r>
              <a:rPr lang="en-US" dirty="0" err="1" smtClean="0">
                <a:latin typeface="+mn-lt"/>
              </a:rPr>
              <a:t>m</a:t>
            </a:r>
            <a:r>
              <a:rPr lang="en-US" baseline="-25000" dirty="0" err="1" smtClean="0">
                <a:latin typeface="+mn-lt"/>
              </a:rPr>
              <a:t>B</a:t>
            </a:r>
            <a:r>
              <a:rPr lang="en-US" dirty="0" smtClean="0">
                <a:latin typeface="+mn-lt"/>
              </a:rPr>
              <a:t> and –</a:t>
            </a:r>
            <a:r>
              <a:rPr lang="en-US" dirty="0" err="1" smtClean="0">
                <a:latin typeface="+mn-lt"/>
              </a:rPr>
              <a:t>m</a:t>
            </a:r>
            <a:r>
              <a:rPr lang="en-US" baseline="-25000" dirty="0" err="1" smtClean="0">
                <a:latin typeface="+mn-lt"/>
              </a:rPr>
              <a:t>B</a:t>
            </a:r>
            <a:r>
              <a:rPr lang="en-US" dirty="0" smtClean="0">
                <a:latin typeface="+mn-lt"/>
              </a:rPr>
              <a:t>; for nitrogen they are +3m</a:t>
            </a:r>
            <a:r>
              <a:rPr lang="en-US" baseline="-25000" dirty="0" smtClean="0">
                <a:latin typeface="+mn-lt"/>
              </a:rPr>
              <a:t>B</a:t>
            </a:r>
            <a:r>
              <a:rPr lang="en-US" dirty="0" smtClean="0">
                <a:latin typeface="+mn-lt"/>
              </a:rPr>
              <a:t>, +</a:t>
            </a:r>
            <a:r>
              <a:rPr lang="en-US" dirty="0" err="1" smtClean="0">
                <a:latin typeface="+mn-lt"/>
              </a:rPr>
              <a:t>m</a:t>
            </a:r>
            <a:r>
              <a:rPr lang="en-US" baseline="-25000" dirty="0" err="1" smtClean="0">
                <a:latin typeface="+mn-lt"/>
              </a:rPr>
              <a:t>B</a:t>
            </a:r>
            <a:r>
              <a:rPr lang="en-US" dirty="0" smtClean="0">
                <a:latin typeface="+mn-lt"/>
              </a:rPr>
              <a:t>, -</a:t>
            </a:r>
            <a:r>
              <a:rPr lang="en-US" dirty="0" err="1" smtClean="0">
                <a:latin typeface="+mn-lt"/>
              </a:rPr>
              <a:t>m</a:t>
            </a:r>
            <a:r>
              <a:rPr lang="en-US" baseline="-25000" dirty="0" err="1" smtClean="0">
                <a:latin typeface="+mn-lt"/>
              </a:rPr>
              <a:t>B</a:t>
            </a:r>
            <a:r>
              <a:rPr lang="en-US" dirty="0" smtClean="0">
                <a:latin typeface="+mn-lt"/>
              </a:rPr>
              <a:t>, and -3m</a:t>
            </a:r>
            <a:r>
              <a:rPr lang="en-US" baseline="-25000" dirty="0" smtClean="0">
                <a:latin typeface="+mn-lt"/>
              </a:rPr>
              <a:t>B</a:t>
            </a:r>
            <a:r>
              <a:rPr lang="en-US" dirty="0" smtClean="0">
                <a:latin typeface="+mn-lt"/>
              </a:rPr>
              <a:t>).  Simplest case with a two-state system like silver atoms, as were used in the original Stern-Gerlach experiment; will speak from here on out only in terms of “atoms” having spin “plus” (+</a:t>
            </a:r>
            <a:r>
              <a:rPr lang="en-US" dirty="0" err="1" smtClean="0">
                <a:latin typeface="+mn-lt"/>
              </a:rPr>
              <a:t>m</a:t>
            </a:r>
            <a:r>
              <a:rPr lang="en-US" baseline="-25000" dirty="0" err="1" smtClean="0">
                <a:latin typeface="+mn-lt"/>
              </a:rPr>
              <a:t>B</a:t>
            </a:r>
            <a:r>
              <a:rPr lang="en-US" dirty="0" smtClean="0">
                <a:latin typeface="+mn-lt"/>
              </a:rPr>
              <a:t>) or “minus” (-</a:t>
            </a:r>
            <a:r>
              <a:rPr lang="en-US" dirty="0" err="1" smtClean="0">
                <a:latin typeface="+mn-lt"/>
              </a:rPr>
              <a:t>m</a:t>
            </a:r>
            <a:r>
              <a:rPr lang="en-US" baseline="-25000" dirty="0" err="1" smtClean="0">
                <a:latin typeface="+mn-lt"/>
              </a:rPr>
              <a:t>B</a:t>
            </a:r>
            <a:r>
              <a:rPr lang="en-US" dirty="0" smtClean="0">
                <a:latin typeface="+mn-lt"/>
              </a:rPr>
              <a:t>) along any given axis.</a:t>
            </a:r>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51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940DFE37-0F6B-AB41-A114-E42C7F00E573}" type="slidenum">
              <a:rPr lang="en-US"/>
              <a:pPr/>
              <a:t>4</a:t>
            </a:fld>
            <a:endParaRPr lang="en-US"/>
          </a:p>
        </p:txBody>
      </p:sp>
      <p:sp>
        <p:nvSpPr>
          <p:cNvPr id="31747"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rPr>
              <a:t>What is actually observed is that all atoms experience the maximum deflection, either up or down along the direction of the magnetic field, no matter the orientation of the apparatus.  The value of the projection along any axis is found to always be an integer multiple of the Bohr </a:t>
            </a:r>
            <a:r>
              <a:rPr lang="en-US" dirty="0" err="1" smtClean="0">
                <a:latin typeface="+mn-lt"/>
              </a:rPr>
              <a:t>magneton</a:t>
            </a:r>
            <a:r>
              <a:rPr lang="en-US" dirty="0" smtClean="0">
                <a:latin typeface="+mn-lt"/>
              </a:rPr>
              <a:t>, </a:t>
            </a:r>
            <a:r>
              <a:rPr lang="en-US" dirty="0" err="1" smtClean="0">
                <a:latin typeface="+mn-lt"/>
              </a:rPr>
              <a:t>m</a:t>
            </a:r>
            <a:r>
              <a:rPr lang="en-US" baseline="-25000" dirty="0" err="1" smtClean="0">
                <a:latin typeface="+mn-lt"/>
              </a:rPr>
              <a:t>B</a:t>
            </a:r>
            <a:r>
              <a:rPr lang="en-US" dirty="0" smtClean="0">
                <a:latin typeface="+mn-lt"/>
              </a:rPr>
              <a:t> = 9.27 x 10</a:t>
            </a:r>
            <a:r>
              <a:rPr lang="en-US" baseline="30000" dirty="0" smtClean="0">
                <a:latin typeface="+mn-lt"/>
              </a:rPr>
              <a:t>-24</a:t>
            </a:r>
            <a:r>
              <a:rPr lang="en-US" dirty="0" smtClean="0">
                <a:latin typeface="+mn-lt"/>
              </a:rPr>
              <a:t> joule/</a:t>
            </a:r>
            <a:r>
              <a:rPr lang="en-US" dirty="0" err="1" smtClean="0">
                <a:latin typeface="+mn-lt"/>
              </a:rPr>
              <a:t>tesla</a:t>
            </a:r>
            <a:r>
              <a:rPr lang="en-US" dirty="0" smtClean="0">
                <a:latin typeface="+mn-lt"/>
              </a:rPr>
              <a:t> (e.g. for silver, the observed values are +</a:t>
            </a:r>
            <a:r>
              <a:rPr lang="en-US" dirty="0" err="1" smtClean="0">
                <a:latin typeface="+mn-lt"/>
              </a:rPr>
              <a:t>m</a:t>
            </a:r>
            <a:r>
              <a:rPr lang="en-US" baseline="-25000" dirty="0" err="1" smtClean="0">
                <a:latin typeface="+mn-lt"/>
              </a:rPr>
              <a:t>B</a:t>
            </a:r>
            <a:r>
              <a:rPr lang="en-US" dirty="0" smtClean="0">
                <a:latin typeface="+mn-lt"/>
              </a:rPr>
              <a:t> and –</a:t>
            </a:r>
            <a:r>
              <a:rPr lang="en-US" dirty="0" err="1" smtClean="0">
                <a:latin typeface="+mn-lt"/>
              </a:rPr>
              <a:t>m</a:t>
            </a:r>
            <a:r>
              <a:rPr lang="en-US" baseline="-25000" dirty="0" err="1" smtClean="0">
                <a:latin typeface="+mn-lt"/>
              </a:rPr>
              <a:t>B</a:t>
            </a:r>
            <a:r>
              <a:rPr lang="en-US" dirty="0" smtClean="0">
                <a:latin typeface="+mn-lt"/>
              </a:rPr>
              <a:t>; for nitrogen they are +3m</a:t>
            </a:r>
            <a:r>
              <a:rPr lang="en-US" baseline="-25000" dirty="0" smtClean="0">
                <a:latin typeface="+mn-lt"/>
              </a:rPr>
              <a:t>B</a:t>
            </a:r>
            <a:r>
              <a:rPr lang="en-US" dirty="0" smtClean="0">
                <a:latin typeface="+mn-lt"/>
              </a:rPr>
              <a:t>, +</a:t>
            </a:r>
            <a:r>
              <a:rPr lang="en-US" dirty="0" err="1" smtClean="0">
                <a:latin typeface="+mn-lt"/>
              </a:rPr>
              <a:t>m</a:t>
            </a:r>
            <a:r>
              <a:rPr lang="en-US" baseline="-25000" dirty="0" err="1" smtClean="0">
                <a:latin typeface="+mn-lt"/>
              </a:rPr>
              <a:t>B</a:t>
            </a:r>
            <a:r>
              <a:rPr lang="en-US" dirty="0" smtClean="0">
                <a:latin typeface="+mn-lt"/>
              </a:rPr>
              <a:t>, -</a:t>
            </a:r>
            <a:r>
              <a:rPr lang="en-US" dirty="0" err="1" smtClean="0">
                <a:latin typeface="+mn-lt"/>
              </a:rPr>
              <a:t>m</a:t>
            </a:r>
            <a:r>
              <a:rPr lang="en-US" baseline="-25000" dirty="0" err="1" smtClean="0">
                <a:latin typeface="+mn-lt"/>
              </a:rPr>
              <a:t>B</a:t>
            </a:r>
            <a:r>
              <a:rPr lang="en-US" dirty="0" smtClean="0">
                <a:latin typeface="+mn-lt"/>
              </a:rPr>
              <a:t>, and -3m</a:t>
            </a:r>
            <a:r>
              <a:rPr lang="en-US" baseline="-25000" dirty="0" smtClean="0">
                <a:latin typeface="+mn-lt"/>
              </a:rPr>
              <a:t>B</a:t>
            </a:r>
            <a:r>
              <a:rPr lang="en-US" dirty="0" smtClean="0">
                <a:latin typeface="+mn-lt"/>
              </a:rPr>
              <a:t>).  Simplest case with a two-state system like silver atoms, as were used in the original Stern-Gerlach experiment; will speak from here on out only in terms of “atoms” having spin “plus” (+</a:t>
            </a:r>
            <a:r>
              <a:rPr lang="en-US" dirty="0" err="1" smtClean="0">
                <a:latin typeface="+mn-lt"/>
              </a:rPr>
              <a:t>m</a:t>
            </a:r>
            <a:r>
              <a:rPr lang="en-US" baseline="-25000" dirty="0" err="1" smtClean="0">
                <a:latin typeface="+mn-lt"/>
              </a:rPr>
              <a:t>B</a:t>
            </a:r>
            <a:r>
              <a:rPr lang="en-US" dirty="0" smtClean="0">
                <a:latin typeface="+mn-lt"/>
              </a:rPr>
              <a:t>) or “minus” (-</a:t>
            </a:r>
            <a:r>
              <a:rPr lang="en-US" dirty="0" err="1" smtClean="0">
                <a:latin typeface="+mn-lt"/>
              </a:rPr>
              <a:t>m</a:t>
            </a:r>
            <a:r>
              <a:rPr lang="en-US" baseline="-25000" dirty="0" err="1" smtClean="0">
                <a:latin typeface="+mn-lt"/>
              </a:rPr>
              <a:t>B</a:t>
            </a:r>
            <a:r>
              <a:rPr lang="en-US" dirty="0" smtClean="0">
                <a:latin typeface="+mn-lt"/>
              </a:rPr>
              <a:t>) along any given axis.</a:t>
            </a:r>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52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mn-lt"/>
              </a:rPr>
              <a:t>What is actually observed is that all atoms experience the maximum deflection, either up or down along the direction of the magnetic field, no matter the orientation of the apparatus.  The value of the projection along any axis is found to always be an integer multiple of the Bohr </a:t>
            </a:r>
            <a:r>
              <a:rPr lang="en-US" dirty="0" err="1" smtClean="0">
                <a:latin typeface="+mn-lt"/>
              </a:rPr>
              <a:t>magneton</a:t>
            </a:r>
            <a:r>
              <a:rPr lang="en-US" dirty="0" smtClean="0">
                <a:latin typeface="+mn-lt"/>
              </a:rPr>
              <a:t>, </a:t>
            </a:r>
            <a:r>
              <a:rPr lang="en-US" dirty="0" err="1" smtClean="0">
                <a:latin typeface="+mn-lt"/>
              </a:rPr>
              <a:t>m</a:t>
            </a:r>
            <a:r>
              <a:rPr lang="en-US" baseline="-25000" dirty="0" err="1" smtClean="0">
                <a:latin typeface="+mn-lt"/>
              </a:rPr>
              <a:t>B</a:t>
            </a:r>
            <a:r>
              <a:rPr lang="en-US" dirty="0" smtClean="0">
                <a:latin typeface="+mn-lt"/>
              </a:rPr>
              <a:t> = 9.27 x 10</a:t>
            </a:r>
            <a:r>
              <a:rPr lang="en-US" baseline="30000" dirty="0" smtClean="0">
                <a:latin typeface="+mn-lt"/>
              </a:rPr>
              <a:t>-24</a:t>
            </a:r>
            <a:r>
              <a:rPr lang="en-US" dirty="0" smtClean="0">
                <a:latin typeface="+mn-lt"/>
              </a:rPr>
              <a:t> joule/</a:t>
            </a:r>
            <a:r>
              <a:rPr lang="en-US" dirty="0" err="1" smtClean="0">
                <a:latin typeface="+mn-lt"/>
              </a:rPr>
              <a:t>tesla</a:t>
            </a:r>
            <a:r>
              <a:rPr lang="en-US" dirty="0" smtClean="0">
                <a:latin typeface="+mn-lt"/>
              </a:rPr>
              <a:t> (e.g. for silver, the observed values are +</a:t>
            </a:r>
            <a:r>
              <a:rPr lang="en-US" dirty="0" err="1" smtClean="0">
                <a:latin typeface="+mn-lt"/>
              </a:rPr>
              <a:t>m</a:t>
            </a:r>
            <a:r>
              <a:rPr lang="en-US" baseline="-25000" dirty="0" err="1" smtClean="0">
                <a:latin typeface="+mn-lt"/>
              </a:rPr>
              <a:t>B</a:t>
            </a:r>
            <a:r>
              <a:rPr lang="en-US" dirty="0" smtClean="0">
                <a:latin typeface="+mn-lt"/>
              </a:rPr>
              <a:t> and –</a:t>
            </a:r>
            <a:r>
              <a:rPr lang="en-US" dirty="0" err="1" smtClean="0">
                <a:latin typeface="+mn-lt"/>
              </a:rPr>
              <a:t>m</a:t>
            </a:r>
            <a:r>
              <a:rPr lang="en-US" baseline="-25000" dirty="0" err="1" smtClean="0">
                <a:latin typeface="+mn-lt"/>
              </a:rPr>
              <a:t>B</a:t>
            </a:r>
            <a:r>
              <a:rPr lang="en-US" dirty="0" smtClean="0">
                <a:latin typeface="+mn-lt"/>
              </a:rPr>
              <a:t>; for nitrogen they are +3m</a:t>
            </a:r>
            <a:r>
              <a:rPr lang="en-US" baseline="-25000" dirty="0" smtClean="0">
                <a:latin typeface="+mn-lt"/>
              </a:rPr>
              <a:t>B</a:t>
            </a:r>
            <a:r>
              <a:rPr lang="en-US" dirty="0" smtClean="0">
                <a:latin typeface="+mn-lt"/>
              </a:rPr>
              <a:t>, +</a:t>
            </a:r>
            <a:r>
              <a:rPr lang="en-US" dirty="0" err="1" smtClean="0">
                <a:latin typeface="+mn-lt"/>
              </a:rPr>
              <a:t>m</a:t>
            </a:r>
            <a:r>
              <a:rPr lang="en-US" baseline="-25000" dirty="0" err="1" smtClean="0">
                <a:latin typeface="+mn-lt"/>
              </a:rPr>
              <a:t>B</a:t>
            </a:r>
            <a:r>
              <a:rPr lang="en-US" dirty="0" smtClean="0">
                <a:latin typeface="+mn-lt"/>
              </a:rPr>
              <a:t>, -</a:t>
            </a:r>
            <a:r>
              <a:rPr lang="en-US" dirty="0" err="1" smtClean="0">
                <a:latin typeface="+mn-lt"/>
              </a:rPr>
              <a:t>m</a:t>
            </a:r>
            <a:r>
              <a:rPr lang="en-US" baseline="-25000" dirty="0" err="1" smtClean="0">
                <a:latin typeface="+mn-lt"/>
              </a:rPr>
              <a:t>B</a:t>
            </a:r>
            <a:r>
              <a:rPr lang="en-US" dirty="0" smtClean="0">
                <a:latin typeface="+mn-lt"/>
              </a:rPr>
              <a:t>, and -3m</a:t>
            </a:r>
            <a:r>
              <a:rPr lang="en-US" baseline="-25000" dirty="0" smtClean="0">
                <a:latin typeface="+mn-lt"/>
              </a:rPr>
              <a:t>B</a:t>
            </a:r>
            <a:r>
              <a:rPr lang="en-US" dirty="0" smtClean="0">
                <a:latin typeface="+mn-lt"/>
              </a:rPr>
              <a:t>).  Simplest case with a two-state system like silver atoms, as were used in the original Stern-Gerlach experiment; will speak from here on out only in terms of “atoms” having spin “plus” (+</a:t>
            </a:r>
            <a:r>
              <a:rPr lang="en-US" dirty="0" err="1" smtClean="0">
                <a:latin typeface="+mn-lt"/>
              </a:rPr>
              <a:t>m</a:t>
            </a:r>
            <a:r>
              <a:rPr lang="en-US" baseline="-25000" dirty="0" err="1" smtClean="0">
                <a:latin typeface="+mn-lt"/>
              </a:rPr>
              <a:t>B</a:t>
            </a:r>
            <a:r>
              <a:rPr lang="en-US" dirty="0" smtClean="0">
                <a:latin typeface="+mn-lt"/>
              </a:rPr>
              <a:t>) or “minus” (-</a:t>
            </a:r>
            <a:r>
              <a:rPr lang="en-US" dirty="0" err="1" smtClean="0">
                <a:latin typeface="+mn-lt"/>
              </a:rPr>
              <a:t>m</a:t>
            </a:r>
            <a:r>
              <a:rPr lang="en-US" baseline="-25000" dirty="0" err="1" smtClean="0">
                <a:latin typeface="+mn-lt"/>
              </a:rPr>
              <a:t>B</a:t>
            </a:r>
            <a:r>
              <a:rPr lang="en-US" dirty="0" smtClean="0">
                <a:latin typeface="+mn-lt"/>
              </a:rPr>
              <a:t>) along any given axis.</a:t>
            </a:r>
            <a:endParaRPr lang="en-US" dirty="0"/>
          </a:p>
        </p:txBody>
      </p:sp>
      <p:sp>
        <p:nvSpPr>
          <p:cNvPr id="4" name="Slide Number Placeholder 3"/>
          <p:cNvSpPr>
            <a:spLocks noGrp="1"/>
          </p:cNvSpPr>
          <p:nvPr>
            <p:ph type="sldNum" sz="quarter" idx="10"/>
          </p:nvPr>
        </p:nvSpPr>
        <p:spPr/>
        <p:txBody>
          <a:bodyPr/>
          <a:lstStyle/>
          <a:p>
            <a:fld id="{AB2BB173-FFDC-48E7-8EAF-EF39EBF6E2CF}" type="slidenum">
              <a:rPr lang="en-US" smtClean="0"/>
              <a:pPr/>
              <a:t>53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C01E104-A946-1C4D-A309-8D9E5D7935BF}" type="slidenum">
              <a:rPr lang="en-US"/>
              <a:pPr/>
              <a:t>57</a:t>
            </a:fld>
            <a:endParaRPr lang="en-US"/>
          </a:p>
        </p:txBody>
      </p:sp>
      <p:sp>
        <p:nvSpPr>
          <p:cNvPr id="54275" name="Rectangle 1026"/>
          <p:cNvSpPr>
            <a:spLocks noGrp="1" noRot="1" noChangeAspect="1" noChangeArrowheads="1" noTextEdit="1"/>
          </p:cNvSpPr>
          <p:nvPr>
            <p:ph type="sldImg"/>
          </p:nvPr>
        </p:nvSpPr>
        <p:spPr>
          <a:ln/>
        </p:spPr>
      </p:sp>
      <p:sp>
        <p:nvSpPr>
          <p:cNvPr id="54276"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455D9D4-4D5E-5245-AC16-44A96F82448F}" type="slidenum">
              <a:rPr lang="en-US"/>
              <a:pPr/>
              <a:t>58</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a:t>A: 4</a:t>
            </a:r>
          </a:p>
          <a:p>
            <a:pPr eaLnBrk="1" hangingPunct="1"/>
            <a:r>
              <a:rPr lang="en-US"/>
              <a:t>B: 54</a:t>
            </a:r>
          </a:p>
          <a:p>
            <a:pPr eaLnBrk="1" hangingPunct="1"/>
            <a:r>
              <a:rPr lang="en-US"/>
              <a:t>C: 5</a:t>
            </a:r>
          </a:p>
          <a:p>
            <a:pPr eaLnBrk="1" hangingPunct="1"/>
            <a:r>
              <a:rPr lang="en-US"/>
              <a:t>D: 27</a:t>
            </a:r>
          </a:p>
          <a:p>
            <a:pPr eaLnBrk="1" hangingPunct="1"/>
            <a:r>
              <a:rPr lang="en-US"/>
              <a:t>E: 9</a:t>
            </a:r>
          </a:p>
          <a:p>
            <a:pPr eaLnBrk="1" hangingPunct="1"/>
            <a:r>
              <a:rPr lang="en-US"/>
              <a:t>170 responses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03F67E4-1A51-D94A-B8E9-08BE974D7B84}" type="slidenum">
              <a:rPr lang="en-US"/>
              <a:pPr/>
              <a:t>59</a:t>
            </a:fld>
            <a:endParaRPr lang="en-US"/>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FF87CCB-7CDF-4A4B-9ED9-2E8CB17E06D6}" type="slidenum">
              <a:rPr lang="en-US"/>
              <a:pPr/>
              <a:t>60</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a:t>A: 92</a:t>
            </a:r>
          </a:p>
          <a:p>
            <a:pPr eaLnBrk="1" hangingPunct="1"/>
            <a:r>
              <a:rPr lang="en-US"/>
              <a:t>B: 5</a:t>
            </a:r>
          </a:p>
          <a:p>
            <a:pPr eaLnBrk="1" hangingPunct="1"/>
            <a:r>
              <a:rPr lang="en-US"/>
              <a:t>C: 3</a:t>
            </a:r>
          </a:p>
          <a:p>
            <a:pPr eaLnBrk="1" hangingPunct="1"/>
            <a:r>
              <a:rPr lang="en-US"/>
              <a:t>D: 1</a:t>
            </a:r>
          </a:p>
          <a:p>
            <a:pPr eaLnBrk="1" hangingPunct="1"/>
            <a:r>
              <a:rPr lang="en-US"/>
              <a:t>170 responses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9C00298-3AAF-4FCE-A15D-307D88A533C2}" type="slidenum">
              <a:rPr lang="en-US"/>
              <a:pPr/>
              <a:t>61</a:t>
            </a:fld>
            <a:endParaRPr lang="en-US"/>
          </a:p>
        </p:txBody>
      </p:sp>
      <p:sp>
        <p:nvSpPr>
          <p:cNvPr id="28675" name="Rectangle 1026"/>
          <p:cNvSpPr>
            <a:spLocks noGrp="1" noRot="1" noChangeAspect="1" noChangeArrowheads="1" noTextEdit="1"/>
          </p:cNvSpPr>
          <p:nvPr>
            <p:ph type="sldImg"/>
          </p:nvPr>
        </p:nvSpPr>
        <p:spPr>
          <a:ln/>
        </p:spPr>
      </p:sp>
      <p:sp>
        <p:nvSpPr>
          <p:cNvPr id="28676"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B4FA8F5-6056-4A4F-832F-75714E89AB7D}" type="slidenum">
              <a:rPr lang="en-US"/>
              <a:pPr/>
              <a:t>62</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63E1BE14-0E36-DD49-9B57-D30D9A0958C6}" type="slidenum">
              <a:rPr lang="en-US"/>
              <a:pPr/>
              <a:t>63</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83EC948-698D-A441-9F00-09AA82E3CB08}" type="slidenum">
              <a:rPr lang="en-US"/>
              <a:pPr/>
              <a:t>64</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153F296-2154-BA45-84FB-724741408F59}" type="slidenum">
              <a:rPr lang="en-US"/>
              <a:pPr/>
              <a:t>5</a:t>
            </a:fld>
            <a:endParaRPr lang="en-US"/>
          </a:p>
        </p:txBody>
      </p:sp>
      <p:sp>
        <p:nvSpPr>
          <p:cNvPr id="33795"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AFE0134-1EF4-8349-A34D-DB6579DD84F3}" type="slidenum">
              <a:rPr lang="en-US"/>
              <a:pPr/>
              <a:t>65</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1960595-0732-EA43-86C8-83F1212C3897}" type="slidenum">
              <a:rPr lang="en-US"/>
              <a:pPr/>
              <a:t>66</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FE1961B0-44E0-2E40-A3F5-3E777A6EE590}" type="slidenum">
              <a:rPr lang="en-US"/>
              <a:pPr/>
              <a:t>67</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0625748-DCBF-864D-928E-DA9E9BA8C7FE}" type="slidenum">
              <a:rPr lang="en-US"/>
              <a:pPr/>
              <a:t>68</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BB0642AB-E362-D748-B90C-670D163EC74A}" type="slidenum">
              <a:rPr lang="en-US"/>
              <a:pPr/>
              <a:t>69</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C8BFDC5C-9A59-A64D-8FCE-9BA74E80B5B0}" type="slidenum">
              <a:rPr lang="en-US"/>
              <a:pPr/>
              <a:t>70</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a:t>A: 25</a:t>
            </a:r>
          </a:p>
          <a:p>
            <a:pPr eaLnBrk="1" hangingPunct="1"/>
            <a:r>
              <a:rPr lang="en-US"/>
              <a:t>B: 48</a:t>
            </a:r>
          </a:p>
          <a:p>
            <a:pPr eaLnBrk="1" hangingPunct="1"/>
            <a:r>
              <a:rPr lang="en-US"/>
              <a:t>C: 28</a:t>
            </a:r>
          </a:p>
          <a:p>
            <a:pPr eaLnBrk="1" hangingPunct="1"/>
            <a:r>
              <a:rPr lang="en-US"/>
              <a:t>145 responses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5C6BCAD-9DB3-BC4C-A795-EE247624AE0C}" type="slidenum">
              <a:rPr lang="en-US"/>
              <a:pPr/>
              <a:t>71</a:t>
            </a:fld>
            <a:endParaRPr lang="en-US"/>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t>A: 25</a:t>
            </a:r>
          </a:p>
          <a:p>
            <a:pPr eaLnBrk="1" hangingPunct="1"/>
            <a:r>
              <a:rPr lang="en-US"/>
              <a:t>B: 48</a:t>
            </a:r>
          </a:p>
          <a:p>
            <a:pPr eaLnBrk="1" hangingPunct="1"/>
            <a:r>
              <a:rPr lang="en-US"/>
              <a:t>C: 28</a:t>
            </a:r>
          </a:p>
          <a:p>
            <a:pPr eaLnBrk="1" hangingPunct="1"/>
            <a:r>
              <a:rPr lang="en-US"/>
              <a:t>145 responses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67A3240-1C12-0C49-806E-BA9AB2EE936A}" type="slidenum">
              <a:rPr lang="en-US"/>
              <a:pPr/>
              <a:t>72</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7F0BDC71-3DF3-FF48-BC77-DC1778DF307B}" type="slidenum">
              <a:rPr lang="en-US"/>
              <a:pPr/>
              <a:t>73</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904FA7B9-FB43-9141-8561-AD5ACC25BED5}" type="slidenum">
              <a:rPr lang="en-US"/>
              <a:pPr/>
              <a:t>7</a:t>
            </a:fld>
            <a:endParaRPr lang="en-US"/>
          </a:p>
        </p:txBody>
      </p:sp>
      <p:sp>
        <p:nvSpPr>
          <p:cNvPr id="34819" name="Rectangle 2"/>
          <p:cNvSpPr>
            <a:spLocks noGrp="1" noRot="1" noChangeAspect="1" noChangeArrowheads="1" noTextEdit="1"/>
          </p:cNvSpPr>
          <p:nvPr>
            <p:ph type="sldImg"/>
          </p:nvPr>
        </p:nvSpPr>
        <p:spPr>
          <a:xfrm>
            <a:off x="1144588" y="685800"/>
            <a:ext cx="4570412" cy="3429000"/>
          </a:xfrm>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r>
              <a:rPr lang="en-US"/>
              <a:t>A: 1</a:t>
            </a:r>
          </a:p>
          <a:p>
            <a:r>
              <a:rPr lang="en-US"/>
              <a:t>B:</a:t>
            </a:r>
          </a:p>
          <a:p>
            <a:r>
              <a:rPr lang="en-US"/>
              <a:t>C: 94</a:t>
            </a:r>
          </a:p>
          <a:p>
            <a:r>
              <a:rPr lang="en-US"/>
              <a:t>D: 5</a:t>
            </a:r>
          </a:p>
          <a:p>
            <a:r>
              <a:rPr lang="en-US"/>
              <a:t>161 responses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C00F88C-1409-1D42-A1E4-0F59BFCEC3EB}" type="slidenum">
              <a:rPr lang="en-US"/>
              <a:pPr/>
              <a:t>8</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r>
              <a:rPr lang="en-US"/>
              <a:t>WORK THIS OUT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endParaRPr lang="en-US"/>
          </a:p>
        </p:txBody>
      </p:sp>
      <p:sp>
        <p:nvSpPr>
          <p:cNvPr id="30724" name="Slide Number Placeholder 3"/>
          <p:cNvSpPr>
            <a:spLocks noGrp="1"/>
          </p:cNvSpPr>
          <p:nvPr>
            <p:ph type="sldNum" sz="quarter" idx="5"/>
          </p:nvPr>
        </p:nvSpPr>
        <p:spPr>
          <a:noFill/>
        </p:spPr>
        <p:txBody>
          <a:bodyPr/>
          <a:lstStyle/>
          <a:p>
            <a:fld id="{436196CE-F80F-F943-AAE8-73199EBD903F}" type="slidenum">
              <a:rPr lang="en-US"/>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731E8C29-6F08-4742-AA32-A0DC8A5C1B95}" type="slidenum">
              <a:rPr lang="en-US"/>
              <a:pPr/>
              <a:t>23</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0989DF4-B1D8-B748-9EA4-25D96A4A1CCD}" type="slidenum">
              <a:rPr lang="en-US"/>
              <a:pPr/>
              <a:t>25</a:t>
            </a:fld>
            <a:endParaRPr lang="en-US"/>
          </a:p>
        </p:txBody>
      </p:sp>
      <p:sp>
        <p:nvSpPr>
          <p:cNvPr id="21507" name="Rectangle 2"/>
          <p:cNvSpPr>
            <a:spLocks noGrp="1" noRot="1" noChangeAspect="1" noChangeArrowheads="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0D4EED-D137-264E-82CC-FC78CEF7AE8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9FB6D3-0EB9-F64D-A07E-3B6A0A39625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59F9B1-A7A2-3848-95A2-84B65918AF7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9FA885-04E8-9C46-A402-3366896A2F9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9B536-1703-094B-8AD6-DA2A69E1B63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07227D-0B34-2A48-B44B-268F5636B68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83E99DE-377B-9345-99F3-DB444A27A39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A6F6AA-6546-044D-8A11-7D8C25087D1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AE87EE1-31E4-954D-8726-894B6F049BF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7BF116-5C87-EC4A-8FB5-C69E9A8AB3C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425BF0-AF23-ED45-B285-637D4DC4F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59F83FB-532E-784B-8CBA-91EEFCED86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7.xml"/><Relationship Id="rId3"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oleObject" Target="../embeddings/oleObject7.bin"/><Relationship Id="rId5" Type="http://schemas.openxmlformats.org/officeDocument/2006/relationships/oleObject" Target="../embeddings/oleObject8.bin"/><Relationship Id="rId6" Type="http://schemas.openxmlformats.org/officeDocument/2006/relationships/oleObject" Target="../embeddings/oleObject9.bin"/><Relationship Id="rId7" Type="http://schemas.openxmlformats.org/officeDocument/2006/relationships/oleObject" Target="../embeddings/oleObject10.bin"/><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oleObject" Target="../embeddings/oleObject11.bin"/><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4" Type="http://schemas.openxmlformats.org/officeDocument/2006/relationships/oleObject" Target="../embeddings/oleObject13.bin"/><Relationship Id="rId5" Type="http://schemas.openxmlformats.org/officeDocument/2006/relationships/oleObject" Target="../embeddings/oleObject14.bin"/><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Equation2.bin"/><Relationship Id="rId4" Type="http://schemas.openxmlformats.org/officeDocument/2006/relationships/oleObject" Target="../embeddings/Microsoft_Equation3.bin"/><Relationship Id="rId5" Type="http://schemas.openxmlformats.org/officeDocument/2006/relationships/oleObject" Target="../embeddings/Microsoft_Equation4.bin"/><Relationship Id="rId6" Type="http://schemas.openxmlformats.org/officeDocument/2006/relationships/oleObject" Target="../embeddings/Microsoft_Equation5.bin"/><Relationship Id="rId7" Type="http://schemas.openxmlformats.org/officeDocument/2006/relationships/oleObject" Target="../embeddings/oleObject15.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1" Type="http://schemas.openxmlformats.org/officeDocument/2006/relationships/oleObject" Target="../embeddings/Microsoft_Equation13.bin"/><Relationship Id="rId12" Type="http://schemas.openxmlformats.org/officeDocument/2006/relationships/oleObject" Target="../embeddings/Microsoft_Equation14.bin"/><Relationship Id="rId13" Type="http://schemas.openxmlformats.org/officeDocument/2006/relationships/oleObject" Target="../embeddings/Microsoft_Equation15.bin"/><Relationship Id="rId14" Type="http://schemas.openxmlformats.org/officeDocument/2006/relationships/oleObject" Target="../embeddings/Microsoft_Equation16.bin"/><Relationship Id="rId15" Type="http://schemas.openxmlformats.org/officeDocument/2006/relationships/oleObject" Target="../embeddings/Microsoft_Equation17.bin"/><Relationship Id="rId16" Type="http://schemas.openxmlformats.org/officeDocument/2006/relationships/oleObject" Target="../embeddings/Microsoft_Equation18.bin"/><Relationship Id="rId17" Type="http://schemas.openxmlformats.org/officeDocument/2006/relationships/oleObject" Target="../embeddings/Microsoft_Equation19.bin"/><Relationship Id="rId1" Type="http://schemas.openxmlformats.org/officeDocument/2006/relationships/vmlDrawing" Target="../drawings/vmlDrawing8.vml"/><Relationship Id="rId2" Type="http://schemas.openxmlformats.org/officeDocument/2006/relationships/slideLayout" Target="../slideLayouts/slideLayout7.xml"/><Relationship Id="rId3" Type="http://schemas.openxmlformats.org/officeDocument/2006/relationships/oleObject" Target="../embeddings/Microsoft_Equation6.bin"/><Relationship Id="rId4" Type="http://schemas.openxmlformats.org/officeDocument/2006/relationships/oleObject" Target="../embeddings/Microsoft_Equation7.bin"/><Relationship Id="rId5" Type="http://schemas.openxmlformats.org/officeDocument/2006/relationships/oleObject" Target="../embeddings/Microsoft_Equation8.bin"/><Relationship Id="rId6" Type="http://schemas.openxmlformats.org/officeDocument/2006/relationships/oleObject" Target="../embeddings/Microsoft_Equation9.bin"/><Relationship Id="rId7" Type="http://schemas.openxmlformats.org/officeDocument/2006/relationships/oleObject" Target="../embeddings/Microsoft_Equation10.bin"/><Relationship Id="rId8" Type="http://schemas.openxmlformats.org/officeDocument/2006/relationships/oleObject" Target="../embeddings/oleObject16.bin"/><Relationship Id="rId9" Type="http://schemas.openxmlformats.org/officeDocument/2006/relationships/oleObject" Target="../embeddings/Microsoft_Equation11.bin"/><Relationship Id="rId10" Type="http://schemas.openxmlformats.org/officeDocument/2006/relationships/oleObject" Target="../embeddings/Microsoft_Equation12.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pdf"/><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jpeg"/><Relationship Id="rId7" Type="http://schemas.openxmlformats.org/officeDocument/2006/relationships/image" Target="../media/image46.pdf"/><Relationship Id="rId8" Type="http://schemas.openxmlformats.org/officeDocument/2006/relationships/image" Target="../media/image47.png"/><Relationship Id="rId9"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oleObject" Target="../embeddings/oleObject17.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oleObject" Target="../embeddings/Microsoft_Equation20.bin"/><Relationship Id="rId5" Type="http://schemas.openxmlformats.org/officeDocument/2006/relationships/oleObject" Target="../embeddings/Microsoft_Equation21.bin"/><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oleObject" Target="../embeddings/Microsoft_Equation22.bin"/><Relationship Id="rId5" Type="http://schemas.openxmlformats.org/officeDocument/2006/relationships/oleObject" Target="../embeddings/Microsoft_Equation23.bin"/><Relationship Id="rId6" Type="http://schemas.openxmlformats.org/officeDocument/2006/relationships/oleObject" Target="../embeddings/Microsoft_Equation24.bin"/><Relationship Id="rId7" Type="http://schemas.openxmlformats.org/officeDocument/2006/relationships/oleObject" Target="../embeddings/Microsoft_Equation25.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Equation26.bin"/><Relationship Id="rId4" Type="http://schemas.openxmlformats.org/officeDocument/2006/relationships/oleObject" Target="../embeddings/Microsoft_Equation27.bin"/><Relationship Id="rId5" Type="http://schemas.openxmlformats.org/officeDocument/2006/relationships/oleObject" Target="../embeddings/oleObject18.bin"/><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Microsoft_Equation28.bin"/><Relationship Id="rId5" Type="http://schemas.openxmlformats.org/officeDocument/2006/relationships/oleObject" Target="../embeddings/Microsoft_Equation29.bin"/><Relationship Id="rId6" Type="http://schemas.openxmlformats.org/officeDocument/2006/relationships/oleObject" Target="../embeddings/Microsoft_Equation30.bin"/><Relationship Id="rId7" Type="http://schemas.openxmlformats.org/officeDocument/2006/relationships/oleObject" Target="../embeddings/Microsoft_Equation31.bin"/><Relationship Id="rId8" Type="http://schemas.openxmlformats.org/officeDocument/2006/relationships/oleObject" Target="../embeddings/oleObject19.bin"/><Relationship Id="rId1" Type="http://schemas.openxmlformats.org/officeDocument/2006/relationships/vmlDrawing" Target="../drawings/vmlDrawing13.vml"/><Relationship Id="rId2"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20.bin"/><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21.bin"/><Relationship Id="rId5" Type="http://schemas.openxmlformats.org/officeDocument/2006/relationships/oleObject" Target="../embeddings/oleObject22.bin"/><Relationship Id="rId6" Type="http://schemas.openxmlformats.org/officeDocument/2006/relationships/oleObject" Target="../embeddings/oleObject23.bin"/><Relationship Id="rId7" Type="http://schemas.openxmlformats.org/officeDocument/2006/relationships/oleObject" Target="../embeddings/oleObject24.bin"/><Relationship Id="rId8" Type="http://schemas.openxmlformats.org/officeDocument/2006/relationships/oleObject" Target="../embeddings/oleObject25.bin"/><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video" Target="file://localhost/C/%5CDocuments%20and%20Settings%5CSammy%5CMy%20Documents%5CMy%20Videos%5Catom3.avi" TargetMode="External"/><Relationship Id="rId4" Type="http://schemas.openxmlformats.org/officeDocument/2006/relationships/video" Target="file://localhost/C/%5CDocuments%20and%20Settings%5CSammy%5CMy%20Documents%5CMy%20Videos%5Catom10.avi" TargetMode="External"/><Relationship Id="rId5" Type="http://schemas.openxmlformats.org/officeDocument/2006/relationships/slideLayout" Target="../slideLayouts/slideLayout2.xml"/><Relationship Id="rId6" Type="http://schemas.openxmlformats.org/officeDocument/2006/relationships/notesSlide" Target="../notesSlides/notesSlide15.xml"/><Relationship Id="rId7" Type="http://schemas.openxmlformats.org/officeDocument/2006/relationships/image" Target="../media/image68.png"/><Relationship Id="rId8" Type="http://schemas.openxmlformats.org/officeDocument/2006/relationships/image" Target="../media/image69.png"/><Relationship Id="rId9" Type="http://schemas.openxmlformats.org/officeDocument/2006/relationships/image" Target="../media/image70.png"/><Relationship Id="rId10" Type="http://schemas.openxmlformats.org/officeDocument/2006/relationships/image" Target="../media/image71.png"/><Relationship Id="rId1" Type="http://schemas.openxmlformats.org/officeDocument/2006/relationships/video" Target="file://localhost/C/%5CDocuments%20and%20Settings%5CSammy%5CMy%20Documents%5CMy%20Videos%5Catom1.avi" TargetMode="External"/><Relationship Id="rId2" Type="http://schemas.openxmlformats.org/officeDocument/2006/relationships/video" Target="file://localhost/C/%5CDocuments%20and%20Settings%5CSammy%5CMy%20Documents%5CMy%20Videos%5Catom2.avi"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Microsoft_Equation32.bin"/><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26.bin"/><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27.bin"/><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Microsoft_Equation33.bin"/><Relationship Id="rId5" Type="http://schemas.openxmlformats.org/officeDocument/2006/relationships/oleObject" Target="../embeddings/oleObject28.bin"/><Relationship Id="rId6" Type="http://schemas.openxmlformats.org/officeDocument/2006/relationships/oleObject" Target="../embeddings/Microsoft_Equation34.bin"/><Relationship Id="rId7" Type="http://schemas.openxmlformats.org/officeDocument/2006/relationships/oleObject" Target="../embeddings/oleObject29.bin"/><Relationship Id="rId8" Type="http://schemas.openxmlformats.org/officeDocument/2006/relationships/oleObject" Target="../embeddings/Microsoft_Equation35.bin"/><Relationship Id="rId9" Type="http://schemas.openxmlformats.org/officeDocument/2006/relationships/oleObject" Target="../embeddings/Microsoft_Equation36.bin"/><Relationship Id="rId1" Type="http://schemas.openxmlformats.org/officeDocument/2006/relationships/vmlDrawing" Target="../drawings/vmlDrawing19.vml"/><Relationship Id="rId2"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30.bin"/><Relationship Id="rId5" Type="http://schemas.openxmlformats.org/officeDocument/2006/relationships/image" Target="../media/image80.png"/><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31.bin"/><Relationship Id="rId5" Type="http://schemas.openxmlformats.org/officeDocument/2006/relationships/image" Target="../media/image81.jpeg"/><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4" Type="http://schemas.openxmlformats.org/officeDocument/2006/relationships/image" Target="../media/image83.png"/><Relationship Id="rId5" Type="http://schemas.openxmlformats.org/officeDocument/2006/relationships/image" Target="../media/image84.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3" Type="http://schemas.openxmlformats.org/officeDocument/2006/relationships/image" Target="../media/image85.jpeg"/><Relationship Id="rId4" Type="http://schemas.openxmlformats.org/officeDocument/2006/relationships/oleObject" Target="../embeddings/oleObject32.bin"/><Relationship Id="rId1" Type="http://schemas.openxmlformats.org/officeDocument/2006/relationships/vmlDrawing" Target="../drawings/vmlDrawing22.vml"/><Relationship Id="rId2"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3.bin"/><Relationship Id="rId4" Type="http://schemas.openxmlformats.org/officeDocument/2006/relationships/image" Target="../media/image88.jpeg"/><Relationship Id="rId5" Type="http://schemas.openxmlformats.org/officeDocument/2006/relationships/image" Target="../media/image89.gif"/><Relationship Id="rId6" Type="http://schemas.openxmlformats.org/officeDocument/2006/relationships/oleObject" Target="../embeddings/oleObject34.bin"/><Relationship Id="rId1" Type="http://schemas.openxmlformats.org/officeDocument/2006/relationships/vmlDrawing" Target="../drawings/vmlDrawing23.vml"/><Relationship Id="rId2"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0.jpeg"/></Relationships>
</file>

<file path=ppt/slides/_rels/slide44.xml.rels><?xml version="1.0" encoding="UTF-8" standalone="yes"?>
<Relationships xmlns="http://schemas.openxmlformats.org/package/2006/relationships"><Relationship Id="rId3" Type="http://schemas.openxmlformats.org/officeDocument/2006/relationships/image" Target="../media/image91.jpeg"/><Relationship Id="rId4" Type="http://schemas.openxmlformats.org/officeDocument/2006/relationships/oleObject" Target="../embeddings/oleObject35.bin"/><Relationship Id="rId5" Type="http://schemas.openxmlformats.org/officeDocument/2006/relationships/image" Target="../media/image92.jpeg"/><Relationship Id="rId1" Type="http://schemas.openxmlformats.org/officeDocument/2006/relationships/vmlDrawing" Target="../drawings/vmlDrawing24.vml"/><Relationship Id="rId2"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36.bin"/><Relationship Id="rId5" Type="http://schemas.openxmlformats.org/officeDocument/2006/relationships/oleObject" Target="../embeddings/Microsoft_Equation37.bin"/><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image" Target="../media/image97.png"/><Relationship Id="rId5" Type="http://schemas.openxmlformats.org/officeDocument/2006/relationships/oleObject" Target="../embeddings/Microsoft_Equation38.bin"/><Relationship Id="rId6" Type="http://schemas.openxmlformats.org/officeDocument/2006/relationships/oleObject" Target="../embeddings/Microsoft_Equation39.bin"/><Relationship Id="rId7" Type="http://schemas.openxmlformats.org/officeDocument/2006/relationships/oleObject" Target="../embeddings/oleObject37.bin"/><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Microsoft_Equation40.bin"/><Relationship Id="rId5" Type="http://schemas.openxmlformats.org/officeDocument/2006/relationships/oleObject" Target="../embeddings/Microsoft_Equation41.bin"/><Relationship Id="rId6" Type="http://schemas.openxmlformats.org/officeDocument/2006/relationships/oleObject" Target="../embeddings/Microsoft_Equation42.bin"/><Relationship Id="rId1" Type="http://schemas.openxmlformats.org/officeDocument/2006/relationships/vmlDrawing" Target="../drawings/vmlDrawing27.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107.jpeg"/><Relationship Id="rId5" Type="http://schemas.openxmlformats.org/officeDocument/2006/relationships/oleObject" Target="../embeddings/oleObject38.bin"/><Relationship Id="rId6" Type="http://schemas.openxmlformats.org/officeDocument/2006/relationships/oleObject" Target="../embeddings/oleObject39.bin"/><Relationship Id="rId7" Type="http://schemas.openxmlformats.org/officeDocument/2006/relationships/oleObject" Target="../embeddings/oleObject40.bin"/><Relationship Id="rId8" Type="http://schemas.openxmlformats.org/officeDocument/2006/relationships/oleObject" Target="../embeddings/oleObject41.bin"/><Relationship Id="rId9" Type="http://schemas.openxmlformats.org/officeDocument/2006/relationships/oleObject" Target="../embeddings/oleObject42.bin"/><Relationship Id="rId10" Type="http://schemas.openxmlformats.org/officeDocument/2006/relationships/oleObject" Target="../embeddings/oleObject43.bin"/><Relationship Id="rId1" Type="http://schemas.openxmlformats.org/officeDocument/2006/relationships/vmlDrawing" Target="../drawings/vmlDrawing28.vml"/><Relationship Id="rId2"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4.bin"/><Relationship Id="rId4" Type="http://schemas.openxmlformats.org/officeDocument/2006/relationships/oleObject" Target="../embeddings/oleObject45.bin"/><Relationship Id="rId5" Type="http://schemas.openxmlformats.org/officeDocument/2006/relationships/oleObject" Target="../embeddings/oleObject46.bin"/><Relationship Id="rId6" Type="http://schemas.openxmlformats.org/officeDocument/2006/relationships/oleObject" Target="../embeddings/oleObject47.bin"/><Relationship Id="rId7" Type="http://schemas.openxmlformats.org/officeDocument/2006/relationships/oleObject" Target="../embeddings/oleObject48.bin"/><Relationship Id="rId8" Type="http://schemas.openxmlformats.org/officeDocument/2006/relationships/oleObject" Target="../embeddings/oleObject49.bin"/><Relationship Id="rId1" Type="http://schemas.openxmlformats.org/officeDocument/2006/relationships/vmlDrawing" Target="../drawings/vmlDrawing29.vml"/><Relationship Id="rId2"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image" Target="../media/image114.png"/><Relationship Id="rId5" Type="http://schemas.openxmlformats.org/officeDocument/2006/relationships/oleObject" Target="../embeddings/oleObject50.bin"/><Relationship Id="rId1" Type="http://schemas.openxmlformats.org/officeDocument/2006/relationships/vmlDrawing" Target="../drawings/vmlDrawing30.vml"/><Relationship Id="rId2"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51.bin"/><Relationship Id="rId5" Type="http://schemas.openxmlformats.org/officeDocument/2006/relationships/oleObject" Target="../embeddings/oleObject52.bin"/><Relationship Id="rId6" Type="http://schemas.openxmlformats.org/officeDocument/2006/relationships/oleObject" Target="../embeddings/oleObject53.bin"/><Relationship Id="rId7" Type="http://schemas.openxmlformats.org/officeDocument/2006/relationships/oleObject" Target="../embeddings/oleObject54.bin"/><Relationship Id="rId1" Type="http://schemas.openxmlformats.org/officeDocument/2006/relationships/vmlDrawing" Target="../drawings/vmlDrawing31.vml"/><Relationship Id="rId2"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55.bin"/><Relationship Id="rId5" Type="http://schemas.openxmlformats.org/officeDocument/2006/relationships/oleObject" Target="../embeddings/oleObject56.bin"/><Relationship Id="rId6" Type="http://schemas.openxmlformats.org/officeDocument/2006/relationships/oleObject" Target="../embeddings/oleObject57.bin"/><Relationship Id="rId7" Type="http://schemas.openxmlformats.org/officeDocument/2006/relationships/oleObject" Target="../embeddings/oleObject58.bin"/><Relationship Id="rId1" Type="http://schemas.openxmlformats.org/officeDocument/2006/relationships/vmlDrawing" Target="../drawings/vmlDrawing32.vml"/><Relationship Id="rId2"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9.bin"/><Relationship Id="rId4" Type="http://schemas.openxmlformats.org/officeDocument/2006/relationships/oleObject" Target="../embeddings/oleObject60.bin"/><Relationship Id="rId5" Type="http://schemas.openxmlformats.org/officeDocument/2006/relationships/oleObject" Target="../embeddings/oleObject61.bin"/><Relationship Id="rId6" Type="http://schemas.openxmlformats.org/officeDocument/2006/relationships/oleObject" Target="../embeddings/oleObject62.bin"/><Relationship Id="rId7" Type="http://schemas.openxmlformats.org/officeDocument/2006/relationships/oleObject" Target="../embeddings/oleObject63.bin"/><Relationship Id="rId8" Type="http://schemas.openxmlformats.org/officeDocument/2006/relationships/oleObject" Target="../embeddings/oleObject64.bin"/><Relationship Id="rId1" Type="http://schemas.openxmlformats.org/officeDocument/2006/relationships/vmlDrawing" Target="../drawings/vmlDrawing33.vml"/><Relationship Id="rId2"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5.bin"/><Relationship Id="rId4" Type="http://schemas.openxmlformats.org/officeDocument/2006/relationships/oleObject" Target="../embeddings/oleObject66.bin"/><Relationship Id="rId5" Type="http://schemas.openxmlformats.org/officeDocument/2006/relationships/oleObject" Target="../embeddings/oleObject67.bin"/><Relationship Id="rId6" Type="http://schemas.openxmlformats.org/officeDocument/2006/relationships/oleObject" Target="../embeddings/oleObject68.bin"/><Relationship Id="rId7" Type="http://schemas.openxmlformats.org/officeDocument/2006/relationships/oleObject" Target="../embeddings/oleObject69.bin"/><Relationship Id="rId8" Type="http://schemas.openxmlformats.org/officeDocument/2006/relationships/oleObject" Target="../embeddings/oleObject70.bin"/><Relationship Id="rId9" Type="http://schemas.openxmlformats.org/officeDocument/2006/relationships/oleObject" Target="../embeddings/oleObject71.bin"/><Relationship Id="rId1" Type="http://schemas.openxmlformats.org/officeDocument/2006/relationships/vmlDrawing" Target="../drawings/vmlDrawing34.vml"/><Relationship Id="rId2"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72.bin"/><Relationship Id="rId4" Type="http://schemas.openxmlformats.org/officeDocument/2006/relationships/oleObject" Target="../embeddings/oleObject73.bin"/><Relationship Id="rId5" Type="http://schemas.openxmlformats.org/officeDocument/2006/relationships/oleObject" Target="../embeddings/oleObject74.bin"/><Relationship Id="rId6" Type="http://schemas.openxmlformats.org/officeDocument/2006/relationships/oleObject" Target="../embeddings/oleObject75.bin"/><Relationship Id="rId7" Type="http://schemas.openxmlformats.org/officeDocument/2006/relationships/image" Target="../media/image135.gif"/><Relationship Id="rId1" Type="http://schemas.openxmlformats.org/officeDocument/2006/relationships/vmlDrawing" Target="../drawings/vmlDrawing35.vml"/><Relationship Id="rId2"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Microsoft_Equation43.bin"/><Relationship Id="rId5" Type="http://schemas.openxmlformats.org/officeDocument/2006/relationships/oleObject" Target="../embeddings/Microsoft_Equation44.bin"/><Relationship Id="rId6" Type="http://schemas.openxmlformats.org/officeDocument/2006/relationships/oleObject" Target="../embeddings/Microsoft_Equation45.bin"/><Relationship Id="rId1" Type="http://schemas.openxmlformats.org/officeDocument/2006/relationships/vmlDrawing" Target="../drawings/vmlDrawing36.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Microsoft_Equation46.bin"/><Relationship Id="rId1" Type="http://schemas.openxmlformats.org/officeDocument/2006/relationships/vmlDrawing" Target="../drawings/vmlDrawing37.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76.bin"/><Relationship Id="rId5" Type="http://schemas.openxmlformats.org/officeDocument/2006/relationships/oleObject" Target="../embeddings/Microsoft_Equation47.bin"/><Relationship Id="rId1" Type="http://schemas.openxmlformats.org/officeDocument/2006/relationships/vmlDrawing" Target="../drawings/vmlDrawing38.vml"/><Relationship Id="rId2"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3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3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137.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37.png"/></Relationships>
</file>

<file path=ppt/slides/_rels/slide73.xml.rels><?xml version="1.0" encoding="UTF-8" standalone="yes"?>
<Relationships xmlns="http://schemas.openxmlformats.org/package/2006/relationships"><Relationship Id="rId3" Type="http://schemas.openxmlformats.org/officeDocument/2006/relationships/image" Target="../media/image138.jpeg"/><Relationship Id="rId4" Type="http://schemas.openxmlformats.org/officeDocument/2006/relationships/image" Target="../media/image139.jpe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oleObject" Target="../embeddings/oleObject3.bin"/><Relationship Id="rId5" Type="http://schemas.openxmlformats.org/officeDocument/2006/relationships/oleObject" Target="../embeddings/oleObject4.bin"/><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3" name="Text Box 2"/>
          <p:cNvSpPr txBox="1">
            <a:spLocks noChangeArrowheads="1"/>
          </p:cNvSpPr>
          <p:nvPr/>
        </p:nvSpPr>
        <p:spPr bwMode="auto">
          <a:xfrm>
            <a:off x="381000" y="1495425"/>
            <a:ext cx="184150" cy="519113"/>
          </a:xfrm>
          <a:prstGeom prst="rect">
            <a:avLst/>
          </a:prstGeom>
          <a:noFill/>
          <a:ln w="9525">
            <a:noFill/>
            <a:miter lim="800000"/>
            <a:headEnd/>
            <a:tailEnd/>
          </a:ln>
        </p:spPr>
        <p:txBody>
          <a:bodyPr wrap="none">
            <a:prstTxWarp prst="textNoShape">
              <a:avLst/>
            </a:prstTxWarp>
            <a:spAutoFit/>
          </a:bodyPr>
          <a:lstStyle/>
          <a:p>
            <a:endParaRPr lang="en-US" sz="2800">
              <a:latin typeface="Times New Roman" charset="0"/>
              <a:ea typeface="Arial" charset="0"/>
              <a:cs typeface="Arial" charset="0"/>
            </a:endParaRPr>
          </a:p>
        </p:txBody>
      </p:sp>
      <p:sp>
        <p:nvSpPr>
          <p:cNvPr id="15365" name="Text Box 5"/>
          <p:cNvSpPr txBox="1">
            <a:spLocks noChangeArrowheads="1"/>
          </p:cNvSpPr>
          <p:nvPr/>
        </p:nvSpPr>
        <p:spPr bwMode="auto">
          <a:xfrm>
            <a:off x="4351121" y="5748714"/>
            <a:ext cx="4605338" cy="1015663"/>
          </a:xfrm>
          <a:prstGeom prst="rect">
            <a:avLst/>
          </a:prstGeom>
          <a:noFill/>
          <a:ln w="9525">
            <a:noFill/>
            <a:miter lim="800000"/>
            <a:headEnd/>
            <a:tailEnd/>
          </a:ln>
        </p:spPr>
        <p:txBody>
          <a:bodyPr wrap="square">
            <a:prstTxWarp prst="textNoShape">
              <a:avLst/>
            </a:prstTxWarp>
            <a:spAutoFit/>
          </a:bodyPr>
          <a:lstStyle/>
          <a:p>
            <a:pPr algn="r"/>
            <a:r>
              <a:rPr lang="en-US" sz="2000" dirty="0" smtClean="0">
                <a:solidFill>
                  <a:schemeClr val="accent2"/>
                </a:solidFill>
                <a:ea typeface="Arial" charset="0"/>
                <a:cs typeface="Arial" charset="0"/>
              </a:rPr>
              <a:t>Up Next:</a:t>
            </a:r>
          </a:p>
          <a:p>
            <a:pPr algn="r"/>
            <a:r>
              <a:rPr lang="en-US" sz="2000" dirty="0" smtClean="0">
                <a:solidFill>
                  <a:schemeClr val="accent2"/>
                </a:solidFill>
                <a:ea typeface="Arial" charset="0"/>
                <a:cs typeface="Arial" charset="0"/>
              </a:rPr>
              <a:t>Periodic Table</a:t>
            </a:r>
          </a:p>
          <a:p>
            <a:pPr algn="r"/>
            <a:r>
              <a:rPr lang="en-US" sz="2000" dirty="0" smtClean="0">
                <a:solidFill>
                  <a:schemeClr val="accent2"/>
                </a:solidFill>
                <a:ea typeface="Arial" charset="0"/>
                <a:cs typeface="Arial" charset="0"/>
              </a:rPr>
              <a:t>Molecular Bonding </a:t>
            </a:r>
            <a:endParaRPr lang="en-US" sz="2000" dirty="0">
              <a:solidFill>
                <a:schemeClr val="accent2"/>
              </a:solidFill>
              <a:ea typeface="Arial" charset="0"/>
              <a:cs typeface="Arial" charset="0"/>
            </a:endParaRPr>
          </a:p>
        </p:txBody>
      </p:sp>
      <p:sp>
        <p:nvSpPr>
          <p:cNvPr id="14" name="Text Box 3"/>
          <p:cNvSpPr txBox="1">
            <a:spLocks noChangeArrowheads="1"/>
          </p:cNvSpPr>
          <p:nvPr/>
        </p:nvSpPr>
        <p:spPr bwMode="auto">
          <a:xfrm>
            <a:off x="1971997" y="107950"/>
            <a:ext cx="4988865" cy="523220"/>
          </a:xfrm>
          <a:prstGeom prst="rect">
            <a:avLst/>
          </a:prstGeom>
          <a:noFill/>
          <a:ln w="9525">
            <a:noFill/>
            <a:miter lim="800000"/>
            <a:headEnd/>
            <a:tailEnd/>
          </a:ln>
          <a:effectLst/>
        </p:spPr>
        <p:txBody>
          <a:bodyPr wrap="none">
            <a:spAutoFit/>
          </a:bodyPr>
          <a:lstStyle/>
          <a:p>
            <a:pPr algn="ctr"/>
            <a:r>
              <a:rPr lang="en-US" sz="2800" dirty="0" smtClean="0">
                <a:latin typeface="Comic Sans MS" pitchFamily="66" charset="0"/>
              </a:rPr>
              <a:t>PH300 </a:t>
            </a:r>
            <a:r>
              <a:rPr lang="en-US" sz="2800" dirty="0">
                <a:latin typeface="Comic Sans MS" pitchFamily="66" charset="0"/>
              </a:rPr>
              <a:t>Modern </a:t>
            </a:r>
            <a:r>
              <a:rPr lang="en-US" sz="2800" dirty="0" smtClean="0">
                <a:latin typeface="Comic Sans MS" pitchFamily="66" charset="0"/>
              </a:rPr>
              <a:t>Physics SP11</a:t>
            </a:r>
            <a:endParaRPr lang="en-US" sz="2800" dirty="0">
              <a:latin typeface="Comic Sans MS" pitchFamily="66" charset="0"/>
            </a:endParaRPr>
          </a:p>
        </p:txBody>
      </p:sp>
      <p:grpSp>
        <p:nvGrpSpPr>
          <p:cNvPr id="12" name="Group 5"/>
          <p:cNvGrpSpPr>
            <a:grpSpLocks/>
          </p:cNvGrpSpPr>
          <p:nvPr/>
        </p:nvGrpSpPr>
        <p:grpSpPr bwMode="auto">
          <a:xfrm>
            <a:off x="1371600" y="861312"/>
            <a:ext cx="6400800" cy="3429000"/>
            <a:chOff x="192" y="0"/>
            <a:chExt cx="5376" cy="2879"/>
          </a:xfrm>
        </p:grpSpPr>
        <p:pic>
          <p:nvPicPr>
            <p:cNvPr id="13" name="Picture 6" descr="periodic-table"/>
            <p:cNvPicPr>
              <a:picLocks noChangeAspect="1" noChangeArrowheads="1"/>
            </p:cNvPicPr>
            <p:nvPr/>
          </p:nvPicPr>
          <p:blipFill>
            <a:blip r:embed="rId3"/>
            <a:srcRect/>
            <a:stretch>
              <a:fillRect/>
            </a:stretch>
          </p:blipFill>
          <p:spPr bwMode="auto">
            <a:xfrm>
              <a:off x="192" y="0"/>
              <a:ext cx="5376" cy="2879"/>
            </a:xfrm>
            <a:prstGeom prst="rect">
              <a:avLst/>
            </a:prstGeom>
            <a:noFill/>
            <a:ln w="9525">
              <a:noFill/>
              <a:miter lim="800000"/>
              <a:headEnd/>
              <a:tailEnd/>
            </a:ln>
          </p:spPr>
        </p:pic>
        <p:sp>
          <p:nvSpPr>
            <p:cNvPr id="15" name="Rectangle 7"/>
            <p:cNvSpPr>
              <a:spLocks noChangeArrowheads="1"/>
            </p:cNvSpPr>
            <p:nvPr/>
          </p:nvSpPr>
          <p:spPr bwMode="auto">
            <a:xfrm>
              <a:off x="2928" y="1899"/>
              <a:ext cx="2640" cy="33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17" name="Rectangle 7"/>
          <p:cNvSpPr>
            <a:spLocks noChangeArrowheads="1"/>
          </p:cNvSpPr>
          <p:nvPr/>
        </p:nvSpPr>
        <p:spPr bwMode="auto">
          <a:xfrm>
            <a:off x="230671" y="4508564"/>
            <a:ext cx="8670925" cy="892552"/>
          </a:xfrm>
          <a:prstGeom prst="rect">
            <a:avLst/>
          </a:prstGeom>
          <a:noFill/>
          <a:ln w="9525">
            <a:noFill/>
            <a:miter lim="800000"/>
            <a:headEnd/>
            <a:tailEnd/>
          </a:ln>
        </p:spPr>
        <p:txBody>
          <a:bodyPr>
            <a:prstTxWarp prst="textNoShape">
              <a:avLst/>
            </a:prstTxWarp>
            <a:spAutoFit/>
          </a:bodyPr>
          <a:lstStyle/>
          <a:p>
            <a:r>
              <a:rPr lang="en-US" sz="2800" dirty="0">
                <a:latin typeface="Helvetica" charset="0"/>
                <a:ea typeface="Lucida Grande" charset="0"/>
                <a:cs typeface="Lucida Grande" charset="0"/>
              </a:rPr>
              <a:t>“Science is imagination constrained by reality.</a:t>
            </a:r>
            <a:r>
              <a:rPr lang="en-US" sz="2800" dirty="0" smtClean="0">
                <a:latin typeface="Helvetica" charset="0"/>
                <a:ea typeface="Lucida Grande" charset="0"/>
                <a:cs typeface="Lucida Grande" charset="0"/>
              </a:rPr>
              <a:t>”</a:t>
            </a:r>
            <a:endParaRPr lang="en-US" sz="1000" dirty="0" smtClean="0">
              <a:latin typeface="Helvetica" charset="0"/>
              <a:ea typeface="Lucida Grande" charset="0"/>
              <a:cs typeface="Lucida Grande" charset="0"/>
            </a:endParaRPr>
          </a:p>
          <a:p>
            <a:r>
              <a:rPr lang="en-US" sz="2400" dirty="0">
                <a:latin typeface="Helvetica" charset="0"/>
                <a:ea typeface="Lucida Grande" charset="0"/>
                <a:cs typeface="Lucida Grande" charset="0"/>
              </a:rPr>
              <a:t>- Richard Feynman</a:t>
            </a:r>
          </a:p>
        </p:txBody>
      </p:sp>
      <p:sp>
        <p:nvSpPr>
          <p:cNvPr id="18" name="Rectangle 2"/>
          <p:cNvSpPr>
            <a:spLocks noChangeArrowheads="1"/>
          </p:cNvSpPr>
          <p:nvPr/>
        </p:nvSpPr>
        <p:spPr bwMode="auto">
          <a:xfrm>
            <a:off x="207075" y="5622978"/>
            <a:ext cx="4557713" cy="1108075"/>
          </a:xfrm>
          <a:prstGeom prst="rect">
            <a:avLst/>
          </a:prstGeom>
          <a:noFill/>
          <a:ln w="9525">
            <a:noFill/>
            <a:miter lim="800000"/>
            <a:headEnd/>
            <a:tailEnd/>
          </a:ln>
        </p:spPr>
        <p:txBody>
          <a:bodyPr>
            <a:prstTxWarp prst="textNoShape">
              <a:avLst/>
            </a:prstTxWarp>
            <a:spAutoFit/>
          </a:bodyPr>
          <a:lstStyle/>
          <a:p>
            <a:r>
              <a:rPr lang="en-US" sz="2200" u="sng" dirty="0">
                <a:ea typeface="Arial" charset="0"/>
                <a:cs typeface="Arial" charset="0"/>
              </a:rPr>
              <a:t>Day</a:t>
            </a:r>
            <a:r>
              <a:rPr lang="en-US" sz="2200" u="sng" dirty="0" smtClean="0">
                <a:ea typeface="Arial" charset="0"/>
                <a:cs typeface="Arial" charset="0"/>
              </a:rPr>
              <a:t> 24,4/19:</a:t>
            </a:r>
            <a:endParaRPr lang="en-US" sz="2200" dirty="0" smtClean="0">
              <a:ea typeface="Arial" charset="0"/>
              <a:cs typeface="Arial" charset="0"/>
            </a:endParaRPr>
          </a:p>
          <a:p>
            <a:r>
              <a:rPr lang="en-US" sz="2200" dirty="0">
                <a:ea typeface="Arial" charset="0"/>
                <a:cs typeface="Arial" charset="0"/>
              </a:rPr>
              <a:t>Questions? </a:t>
            </a:r>
          </a:p>
          <a:p>
            <a:r>
              <a:rPr lang="en-US" sz="2200" dirty="0" err="1">
                <a:ea typeface="Arial" charset="0"/>
                <a:cs typeface="Arial" charset="0"/>
              </a:rPr>
              <a:t>H</a:t>
            </a:r>
            <a:r>
              <a:rPr lang="en-US" sz="2200" dirty="0">
                <a:ea typeface="Arial" charset="0"/>
                <a:cs typeface="Arial" charset="0"/>
              </a:rPr>
              <a:t>-atom and Quantum </a:t>
            </a:r>
            <a:r>
              <a:rPr lang="en-US" sz="2200" dirty="0" smtClean="0">
                <a:ea typeface="Arial" charset="0"/>
                <a:cs typeface="Arial" charset="0"/>
              </a:rPr>
              <a:t>Chemistry</a:t>
            </a:r>
            <a:endParaRPr lang="en-US" sz="2400" dirty="0">
              <a:ea typeface="Arial" charset="0"/>
              <a:cs typeface="Arial" charset="0"/>
              <a:sym typeface="Symbol" charset="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050" name="Object 3"/>
          <p:cNvGraphicFramePr>
            <a:graphicFrameLocks noChangeAspect="1"/>
          </p:cNvGraphicFramePr>
          <p:nvPr/>
        </p:nvGraphicFramePr>
        <p:xfrm>
          <a:off x="128588" y="958850"/>
          <a:ext cx="8842375" cy="1111250"/>
        </p:xfrm>
        <a:graphic>
          <a:graphicData uri="http://schemas.openxmlformats.org/presentationml/2006/ole">
            <p:oleObj spid="_x0000_s139266" name="Equation" r:id="rId3" imgW="4114800" imgH="469900" progId="Equation.DSMT4">
              <p:embed/>
            </p:oleObj>
          </a:graphicData>
        </a:graphic>
      </p:graphicFrame>
      <p:sp>
        <p:nvSpPr>
          <p:cNvPr id="2051" name="Text Box 7"/>
          <p:cNvSpPr txBox="1">
            <a:spLocks noChangeArrowheads="1"/>
          </p:cNvSpPr>
          <p:nvPr/>
        </p:nvSpPr>
        <p:spPr bwMode="auto">
          <a:xfrm>
            <a:off x="217488" y="2408238"/>
            <a:ext cx="7150100" cy="946150"/>
          </a:xfrm>
          <a:prstGeom prst="rect">
            <a:avLst/>
          </a:prstGeom>
          <a:noFill/>
          <a:ln w="9525">
            <a:noFill/>
            <a:miter lim="800000"/>
            <a:headEnd/>
            <a:tailEnd/>
          </a:ln>
        </p:spPr>
        <p:txBody>
          <a:bodyPr wrap="none">
            <a:prstTxWarp prst="textNoShape">
              <a:avLst/>
            </a:prstTxWarp>
            <a:spAutoFit/>
          </a:bodyPr>
          <a:lstStyle/>
          <a:p>
            <a:r>
              <a:rPr lang="en-US" sz="2800"/>
              <a:t>Simplest case:  3D box, infinite wall strength</a:t>
            </a:r>
          </a:p>
          <a:p>
            <a:r>
              <a:rPr lang="en-US" sz="2800"/>
              <a:t>V(x,y,z) = 0 inside, = infinite outside.</a:t>
            </a:r>
          </a:p>
        </p:txBody>
      </p:sp>
      <p:sp>
        <p:nvSpPr>
          <p:cNvPr id="18" name="Text Box 8"/>
          <p:cNvSpPr txBox="1">
            <a:spLocks noChangeArrowheads="1"/>
          </p:cNvSpPr>
          <p:nvPr/>
        </p:nvSpPr>
        <p:spPr bwMode="auto">
          <a:xfrm>
            <a:off x="274638" y="3924534"/>
            <a:ext cx="4635554" cy="523220"/>
          </a:xfrm>
          <a:prstGeom prst="rect">
            <a:avLst/>
          </a:prstGeom>
          <a:noFill/>
          <a:ln w="9525">
            <a:noFill/>
            <a:miter lim="800000"/>
            <a:headEnd/>
            <a:tailEnd/>
          </a:ln>
        </p:spPr>
        <p:txBody>
          <a:bodyPr wrap="none">
            <a:prstTxWarp prst="textNoShape">
              <a:avLst/>
            </a:prstTxWarp>
            <a:spAutoFit/>
          </a:bodyPr>
          <a:lstStyle/>
          <a:p>
            <a:r>
              <a:rPr lang="en-US" sz="2800" dirty="0" smtClean="0"/>
              <a:t>Use </a:t>
            </a:r>
            <a:r>
              <a:rPr lang="en-US" sz="2800" i="1" dirty="0" smtClean="0"/>
              <a:t>separation </a:t>
            </a:r>
            <a:r>
              <a:rPr lang="en-US" sz="2800" i="1" dirty="0"/>
              <a:t>of</a:t>
            </a:r>
            <a:r>
              <a:rPr lang="en-US" sz="2800" i="1" dirty="0" smtClean="0"/>
              <a:t> variables</a:t>
            </a:r>
            <a:r>
              <a:rPr lang="en-US" sz="2800" dirty="0" smtClean="0"/>
              <a:t>:</a:t>
            </a:r>
            <a:endParaRPr lang="en-US" sz="2800" dirty="0"/>
          </a:p>
        </p:txBody>
      </p:sp>
      <p:sp>
        <p:nvSpPr>
          <p:cNvPr id="19" name="Text Box 9"/>
          <p:cNvSpPr txBox="1">
            <a:spLocks noChangeArrowheads="1"/>
          </p:cNvSpPr>
          <p:nvPr/>
        </p:nvSpPr>
        <p:spPr bwMode="auto">
          <a:xfrm>
            <a:off x="549275" y="4800600"/>
            <a:ext cx="8288171" cy="954107"/>
          </a:xfrm>
          <a:prstGeom prst="rect">
            <a:avLst/>
          </a:prstGeom>
          <a:noFill/>
          <a:ln w="9525">
            <a:noFill/>
            <a:miter lim="800000"/>
            <a:headEnd/>
            <a:tailEnd/>
          </a:ln>
        </p:spPr>
        <p:txBody>
          <a:bodyPr wrap="none">
            <a:prstTxWarp prst="textNoShape">
              <a:avLst/>
            </a:prstTxWarp>
            <a:spAutoFit/>
          </a:bodyPr>
          <a:lstStyle/>
          <a:p>
            <a:r>
              <a:rPr lang="en-US" sz="2800" dirty="0"/>
              <a:t>Assume we could write the solution as:</a:t>
            </a:r>
          </a:p>
          <a:p>
            <a:r>
              <a:rPr lang="en-US" sz="2800" dirty="0"/>
              <a:t>                                            </a:t>
            </a:r>
            <a:r>
              <a:rPr lang="en-US" sz="2800" dirty="0" smtClean="0"/>
              <a:t> </a:t>
            </a:r>
            <a:r>
              <a:rPr lang="en-US" sz="2800" dirty="0" err="1" smtClean="0">
                <a:latin typeface="Times New Roman"/>
                <a:cs typeface="Times New Roman"/>
              </a:rPr>
              <a:t>Ψ</a:t>
            </a:r>
            <a:r>
              <a:rPr lang="en-US" sz="2800" dirty="0" err="1" smtClean="0"/>
              <a:t>(</a:t>
            </a:r>
            <a:r>
              <a:rPr lang="en-US" sz="2800" dirty="0" err="1"/>
              <a:t>x,y,z</a:t>
            </a:r>
            <a:r>
              <a:rPr lang="en-US" sz="2800" dirty="0"/>
              <a:t>) = </a:t>
            </a:r>
            <a:r>
              <a:rPr lang="en-US" sz="2800" dirty="0" err="1"/>
              <a:t>X(x)Y(y)Z(z</a:t>
            </a:r>
            <a:r>
              <a:rPr lang="en-US" sz="2800" dirty="0"/>
              <a:t>)</a:t>
            </a:r>
          </a:p>
        </p:txBody>
      </p:sp>
      <p:sp>
        <p:nvSpPr>
          <p:cNvPr id="26" name="Text Box 18"/>
          <p:cNvSpPr txBox="1">
            <a:spLocks noChangeArrowheads="1"/>
          </p:cNvSpPr>
          <p:nvPr/>
        </p:nvSpPr>
        <p:spPr bwMode="auto">
          <a:xfrm>
            <a:off x="274638" y="6292850"/>
            <a:ext cx="8739187" cy="519113"/>
          </a:xfrm>
          <a:prstGeom prst="rect">
            <a:avLst/>
          </a:prstGeom>
          <a:noFill/>
          <a:ln w="9525">
            <a:noFill/>
            <a:miter lim="800000"/>
            <a:headEnd/>
            <a:tailEnd/>
          </a:ln>
        </p:spPr>
        <p:txBody>
          <a:bodyPr wrap="none">
            <a:prstTxWarp prst="textNoShape">
              <a:avLst/>
            </a:prstTxWarp>
            <a:spAutoFit/>
          </a:bodyPr>
          <a:lstStyle/>
          <a:p>
            <a:r>
              <a:rPr lang="en-US" sz="2800"/>
              <a:t>Plug it in the Schrödinger eqn. and see what happens!</a:t>
            </a:r>
          </a:p>
        </p:txBody>
      </p:sp>
      <p:grpSp>
        <p:nvGrpSpPr>
          <p:cNvPr id="2" name="Group 21"/>
          <p:cNvGrpSpPr>
            <a:grpSpLocks/>
          </p:cNvGrpSpPr>
          <p:nvPr/>
        </p:nvGrpSpPr>
        <p:grpSpPr bwMode="auto">
          <a:xfrm>
            <a:off x="2468563" y="5715000"/>
            <a:ext cx="4389437" cy="519113"/>
            <a:chOff x="1555" y="3600"/>
            <a:chExt cx="2765" cy="327"/>
          </a:xfrm>
        </p:grpSpPr>
        <p:sp>
          <p:nvSpPr>
            <p:cNvPr id="2061" name="Text Box 19"/>
            <p:cNvSpPr txBox="1">
              <a:spLocks noChangeArrowheads="1"/>
            </p:cNvSpPr>
            <p:nvPr/>
          </p:nvSpPr>
          <p:spPr bwMode="auto">
            <a:xfrm>
              <a:off x="1555" y="3600"/>
              <a:ext cx="2123" cy="327"/>
            </a:xfrm>
            <a:prstGeom prst="rect">
              <a:avLst/>
            </a:prstGeom>
            <a:noFill/>
            <a:ln w="9525">
              <a:noFill/>
              <a:miter lim="800000"/>
              <a:headEnd/>
              <a:tailEnd/>
            </a:ln>
          </p:spPr>
          <p:txBody>
            <a:bodyPr wrap="none">
              <a:prstTxWarp prst="textNoShape">
                <a:avLst/>
              </a:prstTxWarp>
              <a:spAutoFit/>
            </a:bodyPr>
            <a:lstStyle/>
            <a:p>
              <a:r>
                <a:rPr lang="en-US" sz="2800"/>
                <a:t>"separated function"</a:t>
              </a:r>
            </a:p>
          </p:txBody>
        </p:sp>
        <p:sp>
          <p:nvSpPr>
            <p:cNvPr id="2062" name="Line 20"/>
            <p:cNvSpPr>
              <a:spLocks noChangeShapeType="1"/>
            </p:cNvSpPr>
            <p:nvPr/>
          </p:nvSpPr>
          <p:spPr bwMode="auto">
            <a:xfrm flipV="1">
              <a:off x="3686" y="3600"/>
              <a:ext cx="634" cy="173"/>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pSp>
      <p:sp>
        <p:nvSpPr>
          <p:cNvPr id="2056" name="TextBox 15"/>
          <p:cNvSpPr txBox="1">
            <a:spLocks noChangeArrowheads="1"/>
          </p:cNvSpPr>
          <p:nvPr/>
        </p:nvSpPr>
        <p:spPr bwMode="auto">
          <a:xfrm>
            <a:off x="0" y="0"/>
            <a:ext cx="9144000" cy="708025"/>
          </a:xfrm>
          <a:prstGeom prst="rect">
            <a:avLst/>
          </a:prstGeom>
          <a:noFill/>
          <a:ln w="9525">
            <a:noFill/>
            <a:miter lim="800000"/>
            <a:headEnd/>
            <a:tailEnd/>
          </a:ln>
        </p:spPr>
        <p:txBody>
          <a:bodyPr>
            <a:prstTxWarp prst="textNoShape">
              <a:avLst/>
            </a:prstTxWarp>
            <a:spAutoFit/>
          </a:bodyPr>
          <a:lstStyle/>
          <a:p>
            <a:pPr algn="ctr"/>
            <a:r>
              <a:rPr lang="en-US" sz="4000" b="1"/>
              <a:t>3D example: “Particle in a rigid box”</a:t>
            </a:r>
          </a:p>
        </p:txBody>
      </p:sp>
      <p:sp>
        <p:nvSpPr>
          <p:cNvPr id="17" name="Cube 16"/>
          <p:cNvSpPr>
            <a:spLocks noChangeArrowheads="1"/>
          </p:cNvSpPr>
          <p:nvPr/>
        </p:nvSpPr>
        <p:spPr bwMode="auto">
          <a:xfrm>
            <a:off x="7315200" y="2514600"/>
            <a:ext cx="1371600" cy="1371600"/>
          </a:xfrm>
          <a:prstGeom prst="cube">
            <a:avLst>
              <a:gd name="adj" fmla="val 25000"/>
            </a:avLst>
          </a:prstGeom>
          <a:solidFill>
            <a:srgbClr val="92D050"/>
          </a:solidFill>
          <a:ln w="25400">
            <a:solidFill>
              <a:srgbClr val="89A4A7"/>
            </a:solidFill>
            <a:miter lim="800000"/>
            <a:headEnd/>
            <a:tailEnd/>
          </a:ln>
          <a:effectLst>
            <a:outerShdw blurRad="63500" sy="23000" kx="-1199993" algn="bl" rotWithShape="0">
              <a:srgbClr val="000000">
                <a:alpha val="20000"/>
              </a:srgbClr>
            </a:outerShdw>
          </a:effectLst>
        </p:spPr>
        <p:txBody>
          <a:bodyPr anchor="ctr">
            <a:prstTxWarp prst="textNoShape">
              <a:avLst/>
            </a:prstTxWarp>
          </a:bodyPr>
          <a:lstStyle/>
          <a:p>
            <a:pPr algn="ctr">
              <a:defRPr/>
            </a:pPr>
            <a:endParaRPr lang="en-US">
              <a:solidFill>
                <a:schemeClr val="lt1"/>
              </a:solidFill>
              <a:latin typeface="+mn-lt"/>
            </a:endParaRPr>
          </a:p>
        </p:txBody>
      </p:sp>
      <p:sp>
        <p:nvSpPr>
          <p:cNvPr id="2058" name="TextBox 19"/>
          <p:cNvSpPr txBox="1">
            <a:spLocks noChangeArrowheads="1"/>
          </p:cNvSpPr>
          <p:nvPr/>
        </p:nvSpPr>
        <p:spPr bwMode="auto">
          <a:xfrm>
            <a:off x="7691438" y="3762375"/>
            <a:ext cx="355600" cy="460375"/>
          </a:xfrm>
          <a:prstGeom prst="rect">
            <a:avLst/>
          </a:prstGeom>
          <a:noFill/>
          <a:ln w="9525">
            <a:noFill/>
            <a:miter lim="800000"/>
            <a:headEnd/>
            <a:tailEnd/>
          </a:ln>
        </p:spPr>
        <p:txBody>
          <a:bodyPr wrap="none">
            <a:prstTxWarp prst="textNoShape">
              <a:avLst/>
            </a:prstTxWarp>
            <a:spAutoFit/>
          </a:bodyPr>
          <a:lstStyle/>
          <a:p>
            <a:r>
              <a:rPr lang="en-US" sz="2400"/>
              <a:t>a</a:t>
            </a:r>
          </a:p>
        </p:txBody>
      </p:sp>
      <p:sp>
        <p:nvSpPr>
          <p:cNvPr id="2059" name="TextBox 20"/>
          <p:cNvSpPr txBox="1">
            <a:spLocks noChangeArrowheads="1"/>
          </p:cNvSpPr>
          <p:nvPr/>
        </p:nvSpPr>
        <p:spPr bwMode="auto">
          <a:xfrm>
            <a:off x="8516938" y="3509963"/>
            <a:ext cx="355600" cy="461962"/>
          </a:xfrm>
          <a:prstGeom prst="rect">
            <a:avLst/>
          </a:prstGeom>
          <a:noFill/>
          <a:ln w="9525">
            <a:noFill/>
            <a:miter lim="800000"/>
            <a:headEnd/>
            <a:tailEnd/>
          </a:ln>
        </p:spPr>
        <p:txBody>
          <a:bodyPr wrap="none">
            <a:prstTxWarp prst="textNoShape">
              <a:avLst/>
            </a:prstTxWarp>
            <a:spAutoFit/>
          </a:bodyPr>
          <a:lstStyle/>
          <a:p>
            <a:r>
              <a:rPr lang="en-US" sz="2400"/>
              <a:t>b</a:t>
            </a:r>
          </a:p>
        </p:txBody>
      </p:sp>
      <p:sp>
        <p:nvSpPr>
          <p:cNvPr id="2060" name="TextBox 21"/>
          <p:cNvSpPr txBox="1">
            <a:spLocks noChangeArrowheads="1"/>
          </p:cNvSpPr>
          <p:nvPr/>
        </p:nvSpPr>
        <p:spPr bwMode="auto">
          <a:xfrm>
            <a:off x="6972300" y="3143250"/>
            <a:ext cx="338138" cy="461963"/>
          </a:xfrm>
          <a:prstGeom prst="rect">
            <a:avLst/>
          </a:prstGeom>
          <a:noFill/>
          <a:ln w="9525">
            <a:noFill/>
            <a:miter lim="800000"/>
            <a:headEnd/>
            <a:tailEnd/>
          </a:ln>
        </p:spPr>
        <p:txBody>
          <a:bodyPr wrap="none">
            <a:prstTxWarp prst="textNoShape">
              <a:avLst/>
            </a:prstTxWarp>
            <a:spAutoFit/>
          </a:bodyPr>
          <a:lstStyle/>
          <a:p>
            <a:r>
              <a:rPr lang="en-US" sz="2400"/>
              <a: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par>
                          <p:cTn id="8" fill="hold">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childTnLst>
                          </p:cTn>
                        </p:par>
                        <p:par>
                          <p:cTn id="16" fill="hold">
                            <p:stCondLst>
                              <p:cond delay="8000"/>
                            </p:stCondLst>
                            <p:childTnLst>
                              <p:par>
                                <p:cTn id="17" presetID="10" presetClass="entr" presetSubtype="0" fill="hold" grpId="0" nodeType="afterEffect">
                                  <p:stCondLst>
                                    <p:cond delay="100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6"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9" name="Text Box 5"/>
          <p:cNvSpPr txBox="1">
            <a:spLocks noChangeArrowheads="1"/>
          </p:cNvSpPr>
          <p:nvPr/>
        </p:nvSpPr>
        <p:spPr bwMode="auto">
          <a:xfrm>
            <a:off x="182563" y="0"/>
            <a:ext cx="8961437" cy="830997"/>
          </a:xfrm>
          <a:prstGeom prst="rect">
            <a:avLst/>
          </a:prstGeom>
          <a:noFill/>
          <a:ln w="9525">
            <a:noFill/>
            <a:miter lim="800000"/>
            <a:headEnd/>
            <a:tailEnd/>
          </a:ln>
        </p:spPr>
        <p:txBody>
          <a:bodyPr>
            <a:prstTxWarp prst="textNoShape">
              <a:avLst/>
            </a:prstTxWarp>
            <a:spAutoFit/>
          </a:bodyPr>
          <a:lstStyle/>
          <a:p>
            <a:r>
              <a:rPr lang="en-US" sz="2400" dirty="0" err="1" smtClean="0">
                <a:latin typeface="Times New Roman"/>
                <a:cs typeface="Times New Roman"/>
              </a:rPr>
              <a:t>Ψ</a:t>
            </a:r>
            <a:r>
              <a:rPr lang="en-US" sz="2400" dirty="0" err="1" smtClean="0"/>
              <a:t>(</a:t>
            </a:r>
            <a:r>
              <a:rPr lang="en-US" sz="2400" dirty="0" err="1"/>
              <a:t>x,y,z</a:t>
            </a:r>
            <a:r>
              <a:rPr lang="en-US" sz="2400" dirty="0"/>
              <a:t>) = </a:t>
            </a:r>
            <a:r>
              <a:rPr lang="en-US" sz="2400" dirty="0" err="1"/>
              <a:t>X(x)Y(y)Z(z</a:t>
            </a:r>
            <a:r>
              <a:rPr lang="en-US" sz="2400" dirty="0"/>
              <a:t>)  Now, calculate the derivatives for each coordinate:</a:t>
            </a:r>
          </a:p>
        </p:txBody>
      </p:sp>
      <p:graphicFrame>
        <p:nvGraphicFramePr>
          <p:cNvPr id="651276" name="Object 2"/>
          <p:cNvGraphicFramePr>
            <a:graphicFrameLocks noChangeAspect="1"/>
          </p:cNvGraphicFramePr>
          <p:nvPr/>
        </p:nvGraphicFramePr>
        <p:xfrm>
          <a:off x="955675" y="758825"/>
          <a:ext cx="7505700" cy="1111250"/>
        </p:xfrm>
        <a:graphic>
          <a:graphicData uri="http://schemas.openxmlformats.org/presentationml/2006/ole">
            <p:oleObj spid="_x0000_s140290" name="Equation" r:id="rId3" imgW="3492500" imgH="469900" progId="Equation.DSMT4">
              <p:embed/>
            </p:oleObj>
          </a:graphicData>
        </a:graphic>
      </p:graphicFrame>
      <p:graphicFrame>
        <p:nvGraphicFramePr>
          <p:cNvPr id="651277" name="Object 3"/>
          <p:cNvGraphicFramePr>
            <a:graphicFrameLocks noChangeAspect="1"/>
          </p:cNvGraphicFramePr>
          <p:nvPr/>
        </p:nvGraphicFramePr>
        <p:xfrm>
          <a:off x="219075" y="2514600"/>
          <a:ext cx="8842375" cy="1111250"/>
        </p:xfrm>
        <a:graphic>
          <a:graphicData uri="http://schemas.openxmlformats.org/presentationml/2006/ole">
            <p:oleObj spid="_x0000_s140291" name="Equation" r:id="rId4" imgW="4114800" imgH="469900" progId="Equation.DSMT4">
              <p:embed/>
            </p:oleObj>
          </a:graphicData>
        </a:graphic>
      </p:graphicFrame>
      <p:grpSp>
        <p:nvGrpSpPr>
          <p:cNvPr id="2" name="Group 18"/>
          <p:cNvGrpSpPr>
            <a:grpSpLocks/>
          </p:cNvGrpSpPr>
          <p:nvPr/>
        </p:nvGrpSpPr>
        <p:grpSpPr bwMode="auto">
          <a:xfrm>
            <a:off x="346075" y="3625850"/>
            <a:ext cx="7459663" cy="992188"/>
            <a:chOff x="214" y="2272"/>
            <a:chExt cx="4699" cy="625"/>
          </a:xfrm>
        </p:grpSpPr>
        <p:graphicFrame>
          <p:nvGraphicFramePr>
            <p:cNvPr id="3078" name="Object 6"/>
            <p:cNvGraphicFramePr>
              <a:graphicFrameLocks noChangeAspect="1"/>
            </p:cNvGraphicFramePr>
            <p:nvPr/>
          </p:nvGraphicFramePr>
          <p:xfrm>
            <a:off x="856" y="2272"/>
            <a:ext cx="4057" cy="625"/>
          </p:xfrm>
          <a:graphic>
            <a:graphicData uri="http://schemas.openxmlformats.org/presentationml/2006/ole">
              <p:oleObj spid="_x0000_s140294" name="Equation" r:id="rId5" imgW="2997200" imgH="419100" progId="Equation.DSMT4">
                <p:embed/>
              </p:oleObj>
            </a:graphicData>
          </a:graphic>
        </p:graphicFrame>
        <p:sp>
          <p:nvSpPr>
            <p:cNvPr id="3086" name="Line 14"/>
            <p:cNvSpPr>
              <a:spLocks noChangeShapeType="1"/>
            </p:cNvSpPr>
            <p:nvPr/>
          </p:nvSpPr>
          <p:spPr bwMode="auto">
            <a:xfrm>
              <a:off x="214" y="2612"/>
              <a:ext cx="483" cy="0"/>
            </a:xfrm>
            <a:prstGeom prst="line">
              <a:avLst/>
            </a:prstGeom>
            <a:noFill/>
            <a:ln w="76200" cmpd="tri">
              <a:solidFill>
                <a:schemeClr val="tx1"/>
              </a:solidFill>
              <a:round/>
              <a:headEnd/>
              <a:tailEnd type="triangle" w="med" len="med"/>
            </a:ln>
          </p:spPr>
          <p:txBody>
            <a:bodyPr>
              <a:prstTxWarp prst="textNoShape">
                <a:avLst/>
              </a:prstTxWarp>
            </a:bodyPr>
            <a:lstStyle/>
            <a:p>
              <a:endParaRPr lang="en-US"/>
            </a:p>
          </p:txBody>
        </p:sp>
      </p:grpSp>
      <p:sp>
        <p:nvSpPr>
          <p:cNvPr id="651279" name="Text Box 15"/>
          <p:cNvSpPr txBox="1">
            <a:spLocks noChangeArrowheads="1"/>
          </p:cNvSpPr>
          <p:nvPr/>
        </p:nvSpPr>
        <p:spPr bwMode="auto">
          <a:xfrm>
            <a:off x="147638" y="5273675"/>
            <a:ext cx="4029919" cy="461665"/>
          </a:xfrm>
          <a:prstGeom prst="rect">
            <a:avLst/>
          </a:prstGeom>
          <a:noFill/>
          <a:ln w="9525">
            <a:noFill/>
            <a:miter lim="800000"/>
            <a:headEnd/>
            <a:tailEnd/>
          </a:ln>
        </p:spPr>
        <p:txBody>
          <a:bodyPr wrap="none">
            <a:prstTxWarp prst="textNoShape">
              <a:avLst/>
            </a:prstTxWarp>
            <a:spAutoFit/>
          </a:bodyPr>
          <a:lstStyle/>
          <a:p>
            <a:r>
              <a:rPr lang="en-US" sz="2400" dirty="0"/>
              <a:t>Divide both sides by </a:t>
            </a:r>
            <a:r>
              <a:rPr lang="en-US" sz="2400" dirty="0" smtClean="0"/>
              <a:t>XYZ=</a:t>
            </a:r>
            <a:r>
              <a:rPr lang="en-US" sz="2400" dirty="0" err="1" smtClean="0">
                <a:latin typeface="Times New Roman"/>
                <a:cs typeface="Times New Roman"/>
              </a:rPr>
              <a:t>Ψ</a:t>
            </a:r>
            <a:endParaRPr lang="en-US" sz="2400" dirty="0"/>
          </a:p>
        </p:txBody>
      </p:sp>
      <p:graphicFrame>
        <p:nvGraphicFramePr>
          <p:cNvPr id="651280" name="Object 4"/>
          <p:cNvGraphicFramePr>
            <a:graphicFrameLocks noChangeAspect="1"/>
          </p:cNvGraphicFramePr>
          <p:nvPr/>
        </p:nvGraphicFramePr>
        <p:xfrm>
          <a:off x="2201863" y="5759450"/>
          <a:ext cx="4067175" cy="1052513"/>
        </p:xfrm>
        <a:graphic>
          <a:graphicData uri="http://schemas.openxmlformats.org/presentationml/2006/ole">
            <p:oleObj spid="_x0000_s140292" name="Equation" r:id="rId6" imgW="1892300" imgH="444500" progId="Equation.DSMT4">
              <p:embed/>
            </p:oleObj>
          </a:graphicData>
        </a:graphic>
      </p:graphicFrame>
      <p:sp>
        <p:nvSpPr>
          <p:cNvPr id="651281" name="Text Box 17"/>
          <p:cNvSpPr txBox="1">
            <a:spLocks noChangeArrowheads="1"/>
          </p:cNvSpPr>
          <p:nvPr/>
        </p:nvSpPr>
        <p:spPr bwMode="auto">
          <a:xfrm>
            <a:off x="319088" y="1758950"/>
            <a:ext cx="4333875" cy="457200"/>
          </a:xfrm>
          <a:prstGeom prst="rect">
            <a:avLst/>
          </a:prstGeom>
          <a:noFill/>
          <a:ln w="9525">
            <a:noFill/>
            <a:miter lim="800000"/>
            <a:headEnd/>
            <a:tailEnd/>
          </a:ln>
        </p:spPr>
        <p:txBody>
          <a:bodyPr wrap="none">
            <a:prstTxWarp prst="textNoShape">
              <a:avLst/>
            </a:prstTxWarp>
            <a:spAutoFit/>
          </a:bodyPr>
          <a:lstStyle/>
          <a:p>
            <a:r>
              <a:rPr lang="en-US" sz="2400"/>
              <a:t>(Do the same for </a:t>
            </a:r>
            <a:r>
              <a:rPr lang="en-US" sz="2400" i="1">
                <a:latin typeface="Times New Roman" charset="0"/>
              </a:rPr>
              <a:t>y</a:t>
            </a:r>
            <a:r>
              <a:rPr lang="en-US" sz="2400"/>
              <a:t> and </a:t>
            </a:r>
            <a:r>
              <a:rPr lang="en-US" sz="2400" i="1">
                <a:latin typeface="Times New Roman" charset="0"/>
              </a:rPr>
              <a:t>z</a:t>
            </a:r>
            <a:r>
              <a:rPr lang="en-US" sz="2400"/>
              <a:t> parts)</a:t>
            </a:r>
          </a:p>
        </p:txBody>
      </p:sp>
      <p:grpSp>
        <p:nvGrpSpPr>
          <p:cNvPr id="3" name="Group 22"/>
          <p:cNvGrpSpPr>
            <a:grpSpLocks/>
          </p:cNvGrpSpPr>
          <p:nvPr/>
        </p:nvGrpSpPr>
        <p:grpSpPr bwMode="auto">
          <a:xfrm>
            <a:off x="63500" y="4525963"/>
            <a:ext cx="9094788" cy="746125"/>
            <a:chOff x="40" y="2226"/>
            <a:chExt cx="5729" cy="470"/>
          </a:xfrm>
        </p:grpSpPr>
        <p:sp>
          <p:nvSpPr>
            <p:cNvPr id="3085" name="Text Box 20"/>
            <p:cNvSpPr txBox="1">
              <a:spLocks noChangeArrowheads="1"/>
            </p:cNvSpPr>
            <p:nvPr/>
          </p:nvSpPr>
          <p:spPr bwMode="auto">
            <a:xfrm>
              <a:off x="40" y="2316"/>
              <a:ext cx="5729" cy="288"/>
            </a:xfrm>
            <a:prstGeom prst="rect">
              <a:avLst/>
            </a:prstGeom>
            <a:noFill/>
            <a:ln w="9525">
              <a:noFill/>
              <a:miter lim="800000"/>
              <a:headEnd/>
              <a:tailEnd/>
            </a:ln>
          </p:spPr>
          <p:txBody>
            <a:bodyPr wrap="none">
              <a:prstTxWarp prst="textNoShape">
                <a:avLst/>
              </a:prstTxWarp>
              <a:spAutoFit/>
            </a:bodyPr>
            <a:lstStyle/>
            <a:p>
              <a:r>
                <a:rPr lang="en-US" sz="2400" dirty="0"/>
                <a:t>(For simplicity I wrote X instead of </a:t>
              </a:r>
              <a:r>
                <a:rPr lang="en-US" sz="2400" i="1" dirty="0" err="1">
                  <a:latin typeface="Times New Roman" charset="0"/>
                </a:rPr>
                <a:t>X(x</a:t>
              </a:r>
              <a:r>
                <a:rPr lang="en-US" sz="2400" i="1" dirty="0">
                  <a:latin typeface="Times New Roman" charset="0"/>
                </a:rPr>
                <a:t>)</a:t>
              </a:r>
              <a:r>
                <a:rPr lang="en-US" sz="2400" dirty="0"/>
                <a:t> and X" instead of           )</a:t>
              </a:r>
            </a:p>
          </p:txBody>
        </p:sp>
        <p:graphicFrame>
          <p:nvGraphicFramePr>
            <p:cNvPr id="3077" name="Object 5"/>
            <p:cNvGraphicFramePr>
              <a:graphicFrameLocks noChangeAspect="1"/>
            </p:cNvGraphicFramePr>
            <p:nvPr/>
          </p:nvGraphicFramePr>
          <p:xfrm>
            <a:off x="4911" y="2226"/>
            <a:ext cx="518" cy="470"/>
          </p:xfrm>
          <a:graphic>
            <a:graphicData uri="http://schemas.openxmlformats.org/presentationml/2006/ole">
              <p:oleObj spid="_x0000_s140293" name="Equation" r:id="rId7" imgW="508000" imgH="419100" progId="Equation.DSMT4">
                <p:embed/>
              </p:oleObj>
            </a:graphicData>
          </a:graphic>
        </p:graphicFrame>
      </p:grpSp>
      <p:sp>
        <p:nvSpPr>
          <p:cNvPr id="15" name="TextBox 14"/>
          <p:cNvSpPr txBox="1">
            <a:spLocks noChangeArrowheads="1"/>
          </p:cNvSpPr>
          <p:nvPr/>
        </p:nvSpPr>
        <p:spPr bwMode="auto">
          <a:xfrm>
            <a:off x="147638" y="2178050"/>
            <a:ext cx="7308850" cy="461963"/>
          </a:xfrm>
          <a:prstGeom prst="rect">
            <a:avLst/>
          </a:prstGeom>
          <a:noFill/>
          <a:ln w="9525">
            <a:noFill/>
            <a:miter lim="800000"/>
            <a:headEnd/>
            <a:tailEnd/>
          </a:ln>
        </p:spPr>
        <p:txBody>
          <a:bodyPr wrap="none">
            <a:prstTxWarp prst="textNoShape">
              <a:avLst/>
            </a:prstTxWarp>
            <a:spAutoFit/>
          </a:bodyPr>
          <a:lstStyle/>
          <a:p>
            <a:r>
              <a:rPr lang="en-US" sz="2400"/>
              <a:t>Now put in 3D Schrödinger and see what happens: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51276"/>
                                        </p:tgtEl>
                                        <p:attrNameLst>
                                          <p:attrName>style.visibility</p:attrName>
                                        </p:attrNameLst>
                                      </p:cBhvr>
                                      <p:to>
                                        <p:strVal val="visible"/>
                                      </p:to>
                                    </p:set>
                                    <p:animEffect transition="in" filter="fade">
                                      <p:cBhvr>
                                        <p:cTn id="7" dur="2000"/>
                                        <p:tgtEl>
                                          <p:spTgt spid="651276"/>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651281"/>
                                        </p:tgtEl>
                                        <p:attrNameLst>
                                          <p:attrName>style.visibility</p:attrName>
                                        </p:attrNameLst>
                                      </p:cBhvr>
                                      <p:to>
                                        <p:strVal val="visible"/>
                                      </p:to>
                                    </p:set>
                                    <p:animEffect transition="in" filter="fade">
                                      <p:cBhvr>
                                        <p:cTn id="11" dur="2000"/>
                                        <p:tgtEl>
                                          <p:spTgt spid="65128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651277"/>
                                        </p:tgtEl>
                                        <p:attrNameLst>
                                          <p:attrName>style.visibility</p:attrName>
                                        </p:attrNameLst>
                                      </p:cBhvr>
                                      <p:to>
                                        <p:strVal val="visible"/>
                                      </p:to>
                                    </p:set>
                                    <p:animEffect transition="in" filter="fade">
                                      <p:cBhvr>
                                        <p:cTn id="20" dur="2000"/>
                                        <p:tgtEl>
                                          <p:spTgt spid="65127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000"/>
                                        <p:tgtEl>
                                          <p:spTgt spid="2"/>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51279"/>
                                        </p:tgtEl>
                                        <p:attrNameLst>
                                          <p:attrName>style.visibility</p:attrName>
                                        </p:attrNameLst>
                                      </p:cBhvr>
                                      <p:to>
                                        <p:strVal val="visible"/>
                                      </p:to>
                                    </p:set>
                                    <p:animEffect transition="in" filter="fade">
                                      <p:cBhvr>
                                        <p:cTn id="34" dur="2000"/>
                                        <p:tgtEl>
                                          <p:spTgt spid="651279"/>
                                        </p:tgtEl>
                                      </p:cBhvr>
                                    </p:animEffect>
                                  </p:childTnLst>
                                </p:cTn>
                              </p:par>
                              <p:par>
                                <p:cTn id="35" presetID="10" presetClass="entr" presetSubtype="0" fill="hold" nodeType="withEffect">
                                  <p:stCondLst>
                                    <p:cond delay="0"/>
                                  </p:stCondLst>
                                  <p:childTnLst>
                                    <p:set>
                                      <p:cBhvr>
                                        <p:cTn id="36" dur="1" fill="hold">
                                          <p:stCondLst>
                                            <p:cond delay="0"/>
                                          </p:stCondLst>
                                        </p:cTn>
                                        <p:tgtEl>
                                          <p:spTgt spid="651280"/>
                                        </p:tgtEl>
                                        <p:attrNameLst>
                                          <p:attrName>style.visibility</p:attrName>
                                        </p:attrNameLst>
                                      </p:cBhvr>
                                      <p:to>
                                        <p:strVal val="visible"/>
                                      </p:to>
                                    </p:set>
                                    <p:animEffect transition="in" filter="fade">
                                      <p:cBhvr>
                                        <p:cTn id="37" dur="2000"/>
                                        <p:tgtEl>
                                          <p:spTgt spid="651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279" grpId="0"/>
      <p:bldP spid="651281" grpId="0"/>
      <p:bldP spid="15"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2514600" y="1028700"/>
          <a:ext cx="4067175" cy="1052513"/>
        </p:xfrm>
        <a:graphic>
          <a:graphicData uri="http://schemas.openxmlformats.org/presentationml/2006/ole">
            <p:oleObj spid="_x0000_s141314" name="Equation" r:id="rId3" imgW="1892160" imgH="444240" progId="Equation.3">
              <p:embed/>
            </p:oleObj>
          </a:graphicData>
        </a:graphic>
      </p:graphicFrame>
      <p:sp>
        <p:nvSpPr>
          <p:cNvPr id="4100" name="Text Box 15"/>
          <p:cNvSpPr txBox="1">
            <a:spLocks noChangeArrowheads="1"/>
          </p:cNvSpPr>
          <p:nvPr/>
        </p:nvSpPr>
        <p:spPr bwMode="auto">
          <a:xfrm>
            <a:off x="381000" y="338138"/>
            <a:ext cx="6399213" cy="461962"/>
          </a:xfrm>
          <a:prstGeom prst="rect">
            <a:avLst/>
          </a:prstGeom>
          <a:noFill/>
          <a:ln w="9525">
            <a:noFill/>
            <a:miter lim="800000"/>
            <a:headEnd/>
            <a:tailEnd/>
          </a:ln>
        </p:spPr>
        <p:txBody>
          <a:bodyPr wrap="none">
            <a:prstTxWarp prst="textNoShape">
              <a:avLst/>
            </a:prstTxWarp>
            <a:spAutoFit/>
          </a:bodyPr>
          <a:lstStyle/>
          <a:p>
            <a:r>
              <a:rPr lang="en-US" sz="2400"/>
              <a:t>So we re-wrote the Schrödinger equation as:</a:t>
            </a:r>
          </a:p>
        </p:txBody>
      </p:sp>
      <p:sp>
        <p:nvSpPr>
          <p:cNvPr id="652310" name="Text Box 22"/>
          <p:cNvSpPr txBox="1">
            <a:spLocks noChangeArrowheads="1"/>
          </p:cNvSpPr>
          <p:nvPr/>
        </p:nvSpPr>
        <p:spPr bwMode="auto">
          <a:xfrm>
            <a:off x="547688" y="2894013"/>
            <a:ext cx="8321675" cy="830262"/>
          </a:xfrm>
          <a:prstGeom prst="rect">
            <a:avLst/>
          </a:prstGeom>
          <a:noFill/>
          <a:ln w="9525">
            <a:noFill/>
            <a:miter lim="800000"/>
            <a:headEnd/>
            <a:tailEnd/>
          </a:ln>
        </p:spPr>
        <p:txBody>
          <a:bodyPr>
            <a:prstTxWarp prst="textNoShape">
              <a:avLst/>
            </a:prstTxWarp>
            <a:spAutoFit/>
          </a:bodyPr>
          <a:lstStyle/>
          <a:p>
            <a:r>
              <a:rPr lang="en-US" sz="2400"/>
              <a:t>For the particle in the box we said that V=0 inside and V=</a:t>
            </a:r>
            <a:r>
              <a:rPr lang="en-US" sz="2400">
                <a:ea typeface="Arial" charset="0"/>
                <a:cs typeface="Arial" charset="0"/>
              </a:rPr>
              <a:t>∞ outside the box. Therefore, we can write:</a:t>
            </a:r>
          </a:p>
        </p:txBody>
      </p:sp>
      <p:graphicFrame>
        <p:nvGraphicFramePr>
          <p:cNvPr id="652311" name="Object 4"/>
          <p:cNvGraphicFramePr>
            <a:graphicFrameLocks noChangeAspect="1"/>
          </p:cNvGraphicFramePr>
          <p:nvPr/>
        </p:nvGraphicFramePr>
        <p:xfrm>
          <a:off x="3192463" y="3987800"/>
          <a:ext cx="3167062" cy="931863"/>
        </p:xfrm>
        <a:graphic>
          <a:graphicData uri="http://schemas.openxmlformats.org/presentationml/2006/ole">
            <p:oleObj spid="_x0000_s141315" name="Equation" r:id="rId4" imgW="1473120" imgH="393480" progId="Equation.DSMT4">
              <p:embed/>
            </p:oleObj>
          </a:graphicData>
        </a:graphic>
      </p:graphicFrame>
      <p:sp>
        <p:nvSpPr>
          <p:cNvPr id="652312" name="Text Box 24"/>
          <p:cNvSpPr txBox="1">
            <a:spLocks noChangeArrowheads="1"/>
          </p:cNvSpPr>
          <p:nvPr/>
        </p:nvSpPr>
        <p:spPr bwMode="auto">
          <a:xfrm>
            <a:off x="3314700" y="4910138"/>
            <a:ext cx="4206875" cy="461962"/>
          </a:xfrm>
          <a:prstGeom prst="rect">
            <a:avLst/>
          </a:prstGeom>
          <a:noFill/>
          <a:ln w="9525">
            <a:noFill/>
            <a:miter lim="800000"/>
            <a:headEnd/>
            <a:tailEnd/>
          </a:ln>
        </p:spPr>
        <p:txBody>
          <a:bodyPr wrap="none">
            <a:prstTxWarp prst="textNoShape">
              <a:avLst/>
            </a:prstTxWarp>
            <a:spAutoFit/>
          </a:bodyPr>
          <a:lstStyle/>
          <a:p>
            <a:r>
              <a:rPr lang="en-US" sz="2400"/>
              <a:t>for the particle </a:t>
            </a:r>
            <a:r>
              <a:rPr lang="en-US" sz="2400" u="sng"/>
              <a:t>inside</a:t>
            </a:r>
            <a:r>
              <a:rPr lang="en-US" sz="2400"/>
              <a:t> the box.</a:t>
            </a:r>
          </a:p>
        </p:txBody>
      </p:sp>
      <p:sp>
        <p:nvSpPr>
          <p:cNvPr id="14" name="Rectangle 13"/>
          <p:cNvSpPr/>
          <p:nvPr/>
        </p:nvSpPr>
        <p:spPr>
          <a:xfrm>
            <a:off x="2514600" y="2057400"/>
            <a:ext cx="4060627" cy="461665"/>
          </a:xfrm>
          <a:prstGeom prst="rect">
            <a:avLst/>
          </a:prstGeom>
        </p:spPr>
        <p:txBody>
          <a:bodyPr wrap="none">
            <a:spAutoFit/>
          </a:bodyPr>
          <a:lstStyle/>
          <a:p>
            <a:pPr>
              <a:defRPr/>
            </a:pPr>
            <a:r>
              <a:rPr lang="en-US" sz="2400" dirty="0">
                <a:latin typeface="+mj-lt"/>
              </a:rPr>
              <a:t>with:</a:t>
            </a:r>
            <a:r>
              <a:rPr lang="en-US" sz="2400" dirty="0" smtClean="0">
                <a:latin typeface="+mj-lt"/>
              </a:rPr>
              <a:t> </a:t>
            </a:r>
            <a:r>
              <a:rPr lang="en-US" sz="2400" dirty="0" err="1" smtClean="0">
                <a:latin typeface="Times New Roman"/>
                <a:cs typeface="Times New Roman"/>
              </a:rPr>
              <a:t>Ψ</a:t>
            </a:r>
            <a:r>
              <a:rPr lang="en-US" sz="2400" dirty="0" smtClean="0">
                <a:latin typeface="Times New Roman"/>
                <a:cs typeface="Times New Roman"/>
              </a:rPr>
              <a:t> </a:t>
            </a:r>
            <a:r>
              <a:rPr lang="en-US" sz="2400" dirty="0" smtClean="0"/>
              <a:t>(</a:t>
            </a:r>
            <a:r>
              <a:rPr lang="en-US" sz="2400" dirty="0" err="1"/>
              <a:t>x,y,z</a:t>
            </a:r>
            <a:r>
              <a:rPr lang="en-US" sz="2400" dirty="0"/>
              <a:t>) = X(x)Y(y)Z(z)</a:t>
            </a:r>
          </a:p>
        </p:txBody>
      </p:sp>
      <p:sp>
        <p:nvSpPr>
          <p:cNvPr id="8" name="Oval 7"/>
          <p:cNvSpPr/>
          <p:nvPr/>
        </p:nvSpPr>
        <p:spPr>
          <a:xfrm>
            <a:off x="8996363" y="6710363"/>
            <a:ext cx="171450" cy="17145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23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652311"/>
                                        </p:tgtEl>
                                        <p:attrNameLst>
                                          <p:attrName>style.visibility</p:attrName>
                                        </p:attrNameLst>
                                      </p:cBhvr>
                                      <p:to>
                                        <p:strVal val="visible"/>
                                      </p:to>
                                    </p:set>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652312"/>
                                        </p:tgtEl>
                                        <p:attrNameLst>
                                          <p:attrName>style.visibility</p:attrName>
                                        </p:attrNameLst>
                                      </p:cBhvr>
                                      <p:to>
                                        <p:strVal val="visible"/>
                                      </p:to>
                                    </p:set>
                                    <p:animEffect transition="in" filter="fade">
                                      <p:cBhvr>
                                        <p:cTn id="13" dur="2000"/>
                                        <p:tgtEl>
                                          <p:spTgt spid="6523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310" grpId="0"/>
      <p:bldP spid="652312" grpId="0"/>
      <p:bldP spid="8"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1600200" y="400050"/>
            <a:ext cx="5721350" cy="2640013"/>
            <a:chOff x="1094" y="389"/>
            <a:chExt cx="3604" cy="1663"/>
          </a:xfrm>
        </p:grpSpPr>
        <p:graphicFrame>
          <p:nvGraphicFramePr>
            <p:cNvPr id="5124" name="Object 2"/>
            <p:cNvGraphicFramePr>
              <a:graphicFrameLocks noChangeAspect="1"/>
            </p:cNvGraphicFramePr>
            <p:nvPr/>
          </p:nvGraphicFramePr>
          <p:xfrm>
            <a:off x="1516" y="389"/>
            <a:ext cx="2716" cy="625"/>
          </p:xfrm>
          <a:graphic>
            <a:graphicData uri="http://schemas.openxmlformats.org/presentationml/2006/ole">
              <p:oleObj spid="_x0000_s142340" name="Equation" r:id="rId3" imgW="2006600" imgH="419100" progId="Equation.DSMT4">
                <p:embed/>
              </p:oleObj>
            </a:graphicData>
          </a:graphic>
        </p:graphicFrame>
        <p:sp>
          <p:nvSpPr>
            <p:cNvPr id="5130" name="Text Box 31"/>
            <p:cNvSpPr txBox="1">
              <a:spLocks noChangeArrowheads="1"/>
            </p:cNvSpPr>
            <p:nvPr/>
          </p:nvSpPr>
          <p:spPr bwMode="auto">
            <a:xfrm>
              <a:off x="1094" y="1354"/>
              <a:ext cx="3604" cy="698"/>
            </a:xfrm>
            <a:prstGeom prst="rect">
              <a:avLst/>
            </a:prstGeom>
            <a:noFill/>
            <a:ln w="9525">
              <a:noFill/>
              <a:miter lim="800000"/>
              <a:headEnd/>
              <a:tailEnd/>
            </a:ln>
          </p:spPr>
          <p:txBody>
            <a:bodyPr wrap="none">
              <a:prstTxWarp prst="textNoShape">
                <a:avLst/>
              </a:prstTxWarp>
              <a:spAutoFit/>
            </a:bodyPr>
            <a:lstStyle/>
            <a:p>
              <a:pPr marL="342900" indent="-342900"/>
              <a:r>
                <a:rPr lang="en-US" sz="2800"/>
                <a:t>The right side is a simple constant:</a:t>
              </a:r>
            </a:p>
            <a:p>
              <a:pPr marL="342900" indent="-342900">
                <a:spcBef>
                  <a:spcPts val="1200"/>
                </a:spcBef>
              </a:pPr>
              <a:r>
                <a:rPr lang="en-US" sz="2800"/>
                <a:t>A) True    B) False </a:t>
              </a:r>
            </a:p>
          </p:txBody>
        </p:sp>
      </p:grpSp>
      <p:graphicFrame>
        <p:nvGraphicFramePr>
          <p:cNvPr id="17" name="Object 3"/>
          <p:cNvGraphicFramePr>
            <a:graphicFrameLocks noChangeAspect="1"/>
          </p:cNvGraphicFramePr>
          <p:nvPr/>
        </p:nvGraphicFramePr>
        <p:xfrm>
          <a:off x="1731963" y="3371850"/>
          <a:ext cx="5430837" cy="931863"/>
        </p:xfrm>
        <a:graphic>
          <a:graphicData uri="http://schemas.openxmlformats.org/presentationml/2006/ole">
            <p:oleObj spid="_x0000_s142338" name="Equation" r:id="rId4" imgW="2527300" imgH="393700" progId="Equation.DSMT4">
              <p:embed/>
            </p:oleObj>
          </a:graphicData>
        </a:graphic>
      </p:graphicFrame>
      <p:sp>
        <p:nvSpPr>
          <p:cNvPr id="18" name="Text Box 25"/>
          <p:cNvSpPr txBox="1">
            <a:spLocks noChangeArrowheads="1"/>
          </p:cNvSpPr>
          <p:nvPr/>
        </p:nvSpPr>
        <p:spPr bwMode="auto">
          <a:xfrm>
            <a:off x="1646238" y="4332288"/>
            <a:ext cx="3454400" cy="457200"/>
          </a:xfrm>
          <a:prstGeom prst="rect">
            <a:avLst/>
          </a:prstGeom>
          <a:noFill/>
          <a:ln w="9525">
            <a:noFill/>
            <a:miter lim="800000"/>
            <a:headEnd/>
            <a:tailEnd/>
          </a:ln>
        </p:spPr>
        <p:txBody>
          <a:bodyPr wrap="none">
            <a:prstTxWarp prst="textNoShape">
              <a:avLst/>
            </a:prstTxWarp>
            <a:spAutoFit/>
          </a:bodyPr>
          <a:lstStyle/>
          <a:p>
            <a:r>
              <a:rPr lang="en-US" sz="2400"/>
              <a:t>(and similar for Y and Z)</a:t>
            </a:r>
          </a:p>
        </p:txBody>
      </p:sp>
      <p:sp>
        <p:nvSpPr>
          <p:cNvPr id="20" name="Text Box 27"/>
          <p:cNvSpPr txBox="1">
            <a:spLocks noChangeArrowheads="1"/>
          </p:cNvSpPr>
          <p:nvPr/>
        </p:nvSpPr>
        <p:spPr bwMode="auto">
          <a:xfrm>
            <a:off x="639763" y="4789488"/>
            <a:ext cx="7772400" cy="830262"/>
          </a:xfrm>
          <a:prstGeom prst="rect">
            <a:avLst/>
          </a:prstGeom>
          <a:noFill/>
          <a:ln w="9525">
            <a:noFill/>
            <a:miter lim="800000"/>
            <a:headEnd/>
            <a:tailEnd/>
          </a:ln>
        </p:spPr>
        <p:txBody>
          <a:bodyPr>
            <a:prstTxWarp prst="textNoShape">
              <a:avLst/>
            </a:prstTxWarp>
            <a:spAutoFit/>
          </a:bodyPr>
          <a:lstStyle/>
          <a:p>
            <a:r>
              <a:rPr lang="en-US" sz="2400" dirty="0"/>
              <a:t>The right side is independent</a:t>
            </a:r>
            <a:r>
              <a:rPr lang="en-US" sz="2400" dirty="0" smtClean="0"/>
              <a:t> of </a:t>
            </a:r>
            <a:r>
              <a:rPr lang="en-US" sz="2400" dirty="0"/>
              <a:t>x</a:t>
            </a:r>
            <a:r>
              <a:rPr lang="en-US" sz="2400" dirty="0" smtClean="0"/>
              <a:t>!</a:t>
            </a:r>
          </a:p>
          <a:p>
            <a:r>
              <a:rPr lang="en-US" sz="2400" dirty="0" smtClean="0">
                <a:sym typeface="Wingdings" charset="2"/>
              </a:rPr>
              <a:t>	</a:t>
            </a:r>
            <a:r>
              <a:rPr lang="en-US" sz="2400" dirty="0" err="1" smtClean="0">
                <a:sym typeface="Wingdings" charset="2"/>
              </a:rPr>
              <a:t></a:t>
            </a:r>
            <a:r>
              <a:rPr lang="en-US" sz="2400" dirty="0" smtClean="0">
                <a:sym typeface="Wingdings" charset="2"/>
              </a:rPr>
              <a:t> </a:t>
            </a:r>
            <a:r>
              <a:rPr lang="en-US" sz="2400" dirty="0">
                <a:sym typeface="Wingdings" charset="2"/>
              </a:rPr>
              <a:t>left side must be independent</a:t>
            </a:r>
            <a:r>
              <a:rPr lang="en-US" sz="2400" dirty="0" smtClean="0">
                <a:sym typeface="Wingdings" charset="2"/>
              </a:rPr>
              <a:t> of </a:t>
            </a:r>
            <a:r>
              <a:rPr lang="en-US" sz="2400" dirty="0">
                <a:sym typeface="Wingdings" charset="2"/>
              </a:rPr>
              <a:t>x as well!!</a:t>
            </a:r>
            <a:endParaRPr lang="en-US" sz="2400" dirty="0"/>
          </a:p>
        </p:txBody>
      </p:sp>
      <p:grpSp>
        <p:nvGrpSpPr>
          <p:cNvPr id="3" name="Group 30"/>
          <p:cNvGrpSpPr>
            <a:grpSpLocks/>
          </p:cNvGrpSpPr>
          <p:nvPr/>
        </p:nvGrpSpPr>
        <p:grpSpPr bwMode="auto">
          <a:xfrm>
            <a:off x="2816224" y="5648325"/>
            <a:ext cx="2473325" cy="931863"/>
            <a:chOff x="1728" y="3704"/>
            <a:chExt cx="1558" cy="587"/>
          </a:xfrm>
        </p:grpSpPr>
        <p:graphicFrame>
          <p:nvGraphicFramePr>
            <p:cNvPr id="5123" name="Object 5"/>
            <p:cNvGraphicFramePr>
              <a:graphicFrameLocks noChangeAspect="1"/>
            </p:cNvGraphicFramePr>
            <p:nvPr/>
          </p:nvGraphicFramePr>
          <p:xfrm>
            <a:off x="2272" y="3704"/>
            <a:ext cx="1014" cy="587"/>
          </p:xfrm>
          <a:graphic>
            <a:graphicData uri="http://schemas.openxmlformats.org/presentationml/2006/ole">
              <p:oleObj spid="_x0000_s142339" name="Equation" r:id="rId5" imgW="749300" imgH="393700" progId="Equation.DSMT4">
                <p:embed/>
              </p:oleObj>
            </a:graphicData>
          </a:graphic>
        </p:graphicFrame>
        <p:sp>
          <p:nvSpPr>
            <p:cNvPr id="5129" name="Text Box 29"/>
            <p:cNvSpPr txBox="1">
              <a:spLocks noChangeArrowheads="1"/>
            </p:cNvSpPr>
            <p:nvPr/>
          </p:nvSpPr>
          <p:spPr bwMode="auto">
            <a:xfrm>
              <a:off x="1728" y="3830"/>
              <a:ext cx="335" cy="327"/>
            </a:xfrm>
            <a:prstGeom prst="rect">
              <a:avLst/>
            </a:prstGeom>
            <a:noFill/>
            <a:ln w="9525">
              <a:noFill/>
              <a:miter lim="800000"/>
              <a:headEnd/>
              <a:tailEnd/>
            </a:ln>
          </p:spPr>
          <p:txBody>
            <a:bodyPr wrap="none">
              <a:prstTxWarp prst="textNoShape">
                <a:avLst/>
              </a:prstTxWarp>
              <a:spAutoFit/>
            </a:bodyPr>
            <a:lstStyle/>
            <a:p>
              <a:r>
                <a:rPr lang="en-US">
                  <a:sym typeface="Wingdings" charset="2"/>
                </a:rPr>
                <a:t></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p:stCondLst>
                              <p:cond delay="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3594100" y="28575"/>
          <a:ext cx="1638300" cy="931863"/>
        </p:xfrm>
        <a:graphic>
          <a:graphicData uri="http://schemas.openxmlformats.org/presentationml/2006/ole">
            <p:oleObj spid="_x0000_s143362" name="Equation" r:id="rId3" imgW="761760" imgH="393480" progId="Equation.3">
              <p:embed/>
            </p:oleObj>
          </a:graphicData>
        </a:graphic>
      </p:graphicFrame>
      <p:sp>
        <p:nvSpPr>
          <p:cNvPr id="677895" name="Text Box 7"/>
          <p:cNvSpPr txBox="1">
            <a:spLocks noChangeArrowheads="1"/>
          </p:cNvSpPr>
          <p:nvPr/>
        </p:nvSpPr>
        <p:spPr bwMode="auto">
          <a:xfrm>
            <a:off x="1371600" y="1173163"/>
            <a:ext cx="5275263" cy="461962"/>
          </a:xfrm>
          <a:prstGeom prst="rect">
            <a:avLst/>
          </a:prstGeom>
          <a:noFill/>
          <a:ln w="9525">
            <a:noFill/>
            <a:miter lim="800000"/>
            <a:headEnd/>
            <a:tailEnd/>
          </a:ln>
        </p:spPr>
        <p:txBody>
          <a:bodyPr wrap="none">
            <a:prstTxWarp prst="textNoShape">
              <a:avLst/>
            </a:prstTxWarp>
            <a:spAutoFit/>
          </a:bodyPr>
          <a:lstStyle/>
          <a:p>
            <a:r>
              <a:rPr lang="en-US" sz="2400"/>
              <a:t>If we call this </a:t>
            </a:r>
            <a:r>
              <a:rPr lang="en-US" sz="2400" i="1">
                <a:latin typeface="Times New Roman" charset="0"/>
              </a:rPr>
              <a:t>const.</a:t>
            </a:r>
            <a:r>
              <a:rPr lang="en-US" sz="2400"/>
              <a:t> '</a:t>
            </a:r>
            <a:r>
              <a:rPr lang="en-US" sz="2400" i="1">
                <a:latin typeface="Times New Roman" charset="0"/>
              </a:rPr>
              <a:t>-k</a:t>
            </a:r>
            <a:r>
              <a:rPr lang="en-US" sz="2400" i="1" baseline="-25000">
                <a:latin typeface="Times New Roman" charset="0"/>
              </a:rPr>
              <a:t>x</a:t>
            </a:r>
            <a:r>
              <a:rPr lang="en-US" sz="2400" i="1" baseline="30000">
                <a:latin typeface="Times New Roman" charset="0"/>
              </a:rPr>
              <a:t>2</a:t>
            </a:r>
            <a:r>
              <a:rPr lang="en-US" sz="2400"/>
              <a:t>' we can write:</a:t>
            </a:r>
          </a:p>
        </p:txBody>
      </p:sp>
      <p:sp>
        <p:nvSpPr>
          <p:cNvPr id="677896" name="Text Box 8"/>
          <p:cNvSpPr txBox="1">
            <a:spLocks noChangeArrowheads="1"/>
          </p:cNvSpPr>
          <p:nvPr/>
        </p:nvSpPr>
        <p:spPr bwMode="auto">
          <a:xfrm>
            <a:off x="2925763" y="1782763"/>
            <a:ext cx="2320925" cy="461962"/>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X"(x) = </a:t>
            </a:r>
            <a:r>
              <a:rPr lang="en-US" sz="2400">
                <a:latin typeface="Times New Roman" charset="0"/>
              </a:rPr>
              <a:t>-</a:t>
            </a:r>
            <a:r>
              <a:rPr lang="en-US" sz="2400" i="1">
                <a:latin typeface="Times New Roman" charset="0"/>
              </a:rPr>
              <a:t> k</a:t>
            </a:r>
            <a:r>
              <a:rPr lang="en-US" sz="2400" i="1" baseline="-25000">
                <a:latin typeface="Times New Roman" charset="0"/>
              </a:rPr>
              <a:t>x</a:t>
            </a:r>
            <a:r>
              <a:rPr lang="en-US" sz="2400" i="1" baseline="30000">
                <a:latin typeface="Times New Roman" charset="0"/>
              </a:rPr>
              <a:t>2</a:t>
            </a:r>
            <a:r>
              <a:rPr lang="en-US" sz="2400" i="1">
                <a:latin typeface="Times New Roman" charset="0"/>
              </a:rPr>
              <a:t> X(x)</a:t>
            </a:r>
          </a:p>
        </p:txBody>
      </p:sp>
      <p:sp>
        <p:nvSpPr>
          <p:cNvPr id="677897" name="Text Box 9"/>
          <p:cNvSpPr txBox="1">
            <a:spLocks noChangeArrowheads="1"/>
          </p:cNvSpPr>
          <p:nvPr/>
        </p:nvSpPr>
        <p:spPr bwMode="auto">
          <a:xfrm>
            <a:off x="2468563" y="2514600"/>
            <a:ext cx="3370262" cy="461963"/>
          </a:xfrm>
          <a:prstGeom prst="rect">
            <a:avLst/>
          </a:prstGeom>
          <a:noFill/>
          <a:ln w="9525">
            <a:noFill/>
            <a:miter lim="800000"/>
            <a:headEnd/>
            <a:tailEnd/>
          </a:ln>
        </p:spPr>
        <p:txBody>
          <a:bodyPr wrap="none">
            <a:prstTxWarp prst="textNoShape">
              <a:avLst/>
            </a:prstTxWarp>
            <a:spAutoFit/>
          </a:bodyPr>
          <a:lstStyle/>
          <a:p>
            <a:r>
              <a:rPr lang="en-US" sz="2400"/>
              <a:t>Does this look familiar?</a:t>
            </a:r>
          </a:p>
        </p:txBody>
      </p:sp>
      <p:sp>
        <p:nvSpPr>
          <p:cNvPr id="677898" name="Text Box 10"/>
          <p:cNvSpPr txBox="1">
            <a:spLocks noChangeArrowheads="1"/>
          </p:cNvSpPr>
          <p:nvPr/>
        </p:nvSpPr>
        <p:spPr bwMode="auto">
          <a:xfrm>
            <a:off x="2835275" y="3429000"/>
            <a:ext cx="2236788" cy="461963"/>
          </a:xfrm>
          <a:prstGeom prst="rect">
            <a:avLst/>
          </a:prstGeom>
          <a:noFill/>
          <a:ln w="9525">
            <a:noFill/>
            <a:miter lim="800000"/>
            <a:headEnd/>
            <a:tailEnd/>
          </a:ln>
        </p:spPr>
        <p:txBody>
          <a:bodyPr wrap="none">
            <a:prstTxWarp prst="textNoShape">
              <a:avLst/>
            </a:prstTxWarp>
            <a:spAutoFit/>
          </a:bodyPr>
          <a:lstStyle/>
          <a:p>
            <a:r>
              <a:rPr lang="el-GR" sz="2400" i="1">
                <a:latin typeface="Times New Roman" charset="0"/>
                <a:ea typeface="Times New Roman" charset="0"/>
                <a:cs typeface="Times New Roman" charset="0"/>
              </a:rPr>
              <a:t>ψ</a:t>
            </a:r>
            <a:r>
              <a:rPr lang="en-US" sz="2400" i="1">
                <a:latin typeface="Times New Roman" charset="0"/>
              </a:rPr>
              <a:t>"(x) = </a:t>
            </a:r>
            <a:r>
              <a:rPr lang="en-US" sz="2400">
                <a:latin typeface="Times New Roman" charset="0"/>
              </a:rPr>
              <a:t>-</a:t>
            </a:r>
            <a:r>
              <a:rPr lang="en-US" sz="2400" i="1">
                <a:latin typeface="Times New Roman" charset="0"/>
              </a:rPr>
              <a:t> k</a:t>
            </a:r>
            <a:r>
              <a:rPr lang="en-US" sz="2400" i="1" baseline="30000">
                <a:latin typeface="Times New Roman" charset="0"/>
              </a:rPr>
              <a:t>2</a:t>
            </a:r>
            <a:r>
              <a:rPr lang="en-US" sz="2400" i="1">
                <a:latin typeface="Times New Roman" charset="0"/>
              </a:rPr>
              <a:t> </a:t>
            </a:r>
            <a:r>
              <a:rPr lang="el-GR" sz="2400" i="1">
                <a:latin typeface="Times New Roman" charset="0"/>
              </a:rPr>
              <a:t>ψ</a:t>
            </a:r>
            <a:r>
              <a:rPr lang="en-US" sz="2400" i="1">
                <a:latin typeface="Times New Roman" charset="0"/>
              </a:rPr>
              <a:t>(x)</a:t>
            </a:r>
          </a:p>
        </p:txBody>
      </p:sp>
      <p:sp>
        <p:nvSpPr>
          <p:cNvPr id="677899" name="Text Box 11"/>
          <p:cNvSpPr txBox="1">
            <a:spLocks noChangeArrowheads="1"/>
          </p:cNvSpPr>
          <p:nvPr/>
        </p:nvSpPr>
        <p:spPr bwMode="auto">
          <a:xfrm>
            <a:off x="2835275" y="2971800"/>
            <a:ext cx="2306638" cy="461963"/>
          </a:xfrm>
          <a:prstGeom prst="rect">
            <a:avLst/>
          </a:prstGeom>
          <a:noFill/>
          <a:ln w="9525">
            <a:noFill/>
            <a:miter lim="800000"/>
            <a:headEnd/>
            <a:tailEnd/>
          </a:ln>
        </p:spPr>
        <p:txBody>
          <a:bodyPr wrap="none">
            <a:prstTxWarp prst="textNoShape">
              <a:avLst/>
            </a:prstTxWarp>
            <a:spAutoFit/>
          </a:bodyPr>
          <a:lstStyle/>
          <a:p>
            <a:r>
              <a:rPr lang="en-US" sz="2400"/>
              <a:t>How about this:</a:t>
            </a:r>
          </a:p>
        </p:txBody>
      </p:sp>
      <p:sp>
        <p:nvSpPr>
          <p:cNvPr id="677900" name="Text Box 12"/>
          <p:cNvSpPr txBox="1">
            <a:spLocks noChangeArrowheads="1"/>
          </p:cNvSpPr>
          <p:nvPr/>
        </p:nvSpPr>
        <p:spPr bwMode="auto">
          <a:xfrm>
            <a:off x="639763" y="4525963"/>
            <a:ext cx="8139112" cy="1200150"/>
          </a:xfrm>
          <a:prstGeom prst="rect">
            <a:avLst/>
          </a:prstGeom>
          <a:noFill/>
          <a:ln w="9525">
            <a:noFill/>
            <a:miter lim="800000"/>
            <a:headEnd/>
            <a:tailEnd/>
          </a:ln>
        </p:spPr>
        <p:txBody>
          <a:bodyPr>
            <a:prstTxWarp prst="textNoShape">
              <a:avLst/>
            </a:prstTxWarp>
            <a:spAutoFit/>
          </a:bodyPr>
          <a:lstStyle/>
          <a:p>
            <a:r>
              <a:rPr lang="en-US" sz="2400">
                <a:sym typeface="Wingdings" charset="2"/>
              </a:rPr>
              <a:t> This is the Schrödinger equation for a particle in a one-dimensional rigid box!! We already know the solutions for this equation:</a:t>
            </a:r>
            <a:endParaRPr lang="en-US" sz="2400"/>
          </a:p>
        </p:txBody>
      </p:sp>
      <p:graphicFrame>
        <p:nvGraphicFramePr>
          <p:cNvPr id="677901" name="Object 3"/>
          <p:cNvGraphicFramePr>
            <a:graphicFrameLocks noChangeAspect="1"/>
          </p:cNvGraphicFramePr>
          <p:nvPr/>
        </p:nvGraphicFramePr>
        <p:xfrm>
          <a:off x="508000" y="5989638"/>
          <a:ext cx="2513013" cy="541337"/>
        </p:xfrm>
        <a:graphic>
          <a:graphicData uri="http://schemas.openxmlformats.org/presentationml/2006/ole">
            <p:oleObj spid="_x0000_s143363" name="Equation" r:id="rId4" imgW="1168200" imgH="228600" progId="Equation.3">
              <p:embed/>
            </p:oleObj>
          </a:graphicData>
        </a:graphic>
      </p:graphicFrame>
      <p:graphicFrame>
        <p:nvGraphicFramePr>
          <p:cNvPr id="677902" name="Object 4"/>
          <p:cNvGraphicFramePr>
            <a:graphicFrameLocks noChangeAspect="1"/>
          </p:cNvGraphicFramePr>
          <p:nvPr/>
        </p:nvGraphicFramePr>
        <p:xfrm>
          <a:off x="3406775" y="5807075"/>
          <a:ext cx="1228725" cy="931863"/>
        </p:xfrm>
        <a:graphic>
          <a:graphicData uri="http://schemas.openxmlformats.org/presentationml/2006/ole">
            <p:oleObj spid="_x0000_s143364" name="Equation" r:id="rId5" imgW="571320" imgH="393480" progId="Equation.3">
              <p:embed/>
            </p:oleObj>
          </a:graphicData>
        </a:graphic>
      </p:graphicFrame>
      <p:graphicFrame>
        <p:nvGraphicFramePr>
          <p:cNvPr id="677903" name="Object 5"/>
          <p:cNvGraphicFramePr>
            <a:graphicFrameLocks noChangeAspect="1"/>
          </p:cNvGraphicFramePr>
          <p:nvPr/>
        </p:nvGraphicFramePr>
        <p:xfrm>
          <a:off x="7497763" y="5989638"/>
          <a:ext cx="1528762" cy="450850"/>
        </p:xfrm>
        <a:graphic>
          <a:graphicData uri="http://schemas.openxmlformats.org/presentationml/2006/ole">
            <p:oleObj spid="_x0000_s143365" name="Equation" r:id="rId6" imgW="711000" imgH="190440" progId="Equation.3">
              <p:embed/>
            </p:oleObj>
          </a:graphicData>
        </a:graphic>
      </p:graphicFrame>
      <p:graphicFrame>
        <p:nvGraphicFramePr>
          <p:cNvPr id="677904" name="Object 6"/>
          <p:cNvGraphicFramePr>
            <a:graphicFrameLocks noChangeAspect="1"/>
          </p:cNvGraphicFramePr>
          <p:nvPr/>
        </p:nvGraphicFramePr>
        <p:xfrm>
          <a:off x="5075238" y="5715000"/>
          <a:ext cx="2160587" cy="1004888"/>
        </p:xfrm>
        <a:graphic>
          <a:graphicData uri="http://schemas.openxmlformats.org/presentationml/2006/ole">
            <p:oleObj spid="_x0000_s143366" name="Equation" r:id="rId7" imgW="901440" imgH="419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77895"/>
                                        </p:tgtEl>
                                        <p:attrNameLst>
                                          <p:attrName>style.visibility</p:attrName>
                                        </p:attrNameLst>
                                      </p:cBhvr>
                                      <p:to>
                                        <p:strVal val="visible"/>
                                      </p:to>
                                    </p:set>
                                    <p:animEffect transition="in" filter="fade">
                                      <p:cBhvr>
                                        <p:cTn id="7" dur="2000"/>
                                        <p:tgtEl>
                                          <p:spTgt spid="677895"/>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77896"/>
                                        </p:tgtEl>
                                        <p:attrNameLst>
                                          <p:attrName>style.visibility</p:attrName>
                                        </p:attrNameLst>
                                      </p:cBhvr>
                                      <p:to>
                                        <p:strVal val="visible"/>
                                      </p:to>
                                    </p:set>
                                    <p:animEffect transition="in" filter="fade">
                                      <p:cBhvr>
                                        <p:cTn id="11" dur="2000"/>
                                        <p:tgtEl>
                                          <p:spTgt spid="67789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7789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77899"/>
                                        </p:tgtEl>
                                        <p:attrNameLst>
                                          <p:attrName>style.visibility</p:attrName>
                                        </p:attrNameLst>
                                      </p:cBhvr>
                                      <p:to>
                                        <p:strVal val="visible"/>
                                      </p:to>
                                    </p:set>
                                    <p:animEffect transition="in" filter="fade">
                                      <p:cBhvr>
                                        <p:cTn id="20" dur="2000"/>
                                        <p:tgtEl>
                                          <p:spTgt spid="677899"/>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77898"/>
                                        </p:tgtEl>
                                        <p:attrNameLst>
                                          <p:attrName>style.visibility</p:attrName>
                                        </p:attrNameLst>
                                      </p:cBhvr>
                                      <p:to>
                                        <p:strVal val="visible"/>
                                      </p:to>
                                    </p:set>
                                    <p:animEffect transition="in" filter="fade">
                                      <p:cBhvr>
                                        <p:cTn id="24" dur="2000"/>
                                        <p:tgtEl>
                                          <p:spTgt spid="67789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77900"/>
                                        </p:tgtEl>
                                        <p:attrNameLst>
                                          <p:attrName>style.visibility</p:attrName>
                                        </p:attrNameLst>
                                      </p:cBhvr>
                                      <p:to>
                                        <p:strVal val="visible"/>
                                      </p:to>
                                    </p:set>
                                    <p:animEffect transition="in" filter="fade">
                                      <p:cBhvr>
                                        <p:cTn id="29" dur="2000"/>
                                        <p:tgtEl>
                                          <p:spTgt spid="677900"/>
                                        </p:tgtEl>
                                      </p:cBhvr>
                                    </p:animEffect>
                                  </p:childTnLst>
                                </p:cTn>
                              </p:par>
                            </p:childTnLst>
                          </p:cTn>
                        </p:par>
                        <p:par>
                          <p:cTn id="30" fill="hold">
                            <p:stCondLst>
                              <p:cond delay="2000"/>
                            </p:stCondLst>
                            <p:childTnLst>
                              <p:par>
                                <p:cTn id="31" presetID="10" presetClass="entr" presetSubtype="0" fill="hold" nodeType="afterEffect">
                                  <p:stCondLst>
                                    <p:cond delay="1000"/>
                                  </p:stCondLst>
                                  <p:childTnLst>
                                    <p:set>
                                      <p:cBhvr>
                                        <p:cTn id="32" dur="1" fill="hold">
                                          <p:stCondLst>
                                            <p:cond delay="0"/>
                                          </p:stCondLst>
                                        </p:cTn>
                                        <p:tgtEl>
                                          <p:spTgt spid="677901"/>
                                        </p:tgtEl>
                                        <p:attrNameLst>
                                          <p:attrName>style.visibility</p:attrName>
                                        </p:attrNameLst>
                                      </p:cBhvr>
                                      <p:to>
                                        <p:strVal val="visible"/>
                                      </p:to>
                                    </p:set>
                                    <p:animEffect transition="in" filter="fade">
                                      <p:cBhvr>
                                        <p:cTn id="33" dur="2000"/>
                                        <p:tgtEl>
                                          <p:spTgt spid="677901"/>
                                        </p:tgtEl>
                                      </p:cBhvr>
                                    </p:animEffect>
                                  </p:childTnLst>
                                </p:cTn>
                              </p:par>
                            </p:childTnLst>
                          </p:cTn>
                        </p:par>
                        <p:par>
                          <p:cTn id="34" fill="hold">
                            <p:stCondLst>
                              <p:cond delay="5000"/>
                            </p:stCondLst>
                            <p:childTnLst>
                              <p:par>
                                <p:cTn id="35" presetID="10" presetClass="entr" presetSubtype="0" fill="hold" nodeType="afterEffect">
                                  <p:stCondLst>
                                    <p:cond delay="1000"/>
                                  </p:stCondLst>
                                  <p:childTnLst>
                                    <p:set>
                                      <p:cBhvr>
                                        <p:cTn id="36" dur="1" fill="hold">
                                          <p:stCondLst>
                                            <p:cond delay="0"/>
                                          </p:stCondLst>
                                        </p:cTn>
                                        <p:tgtEl>
                                          <p:spTgt spid="677902"/>
                                        </p:tgtEl>
                                        <p:attrNameLst>
                                          <p:attrName>style.visibility</p:attrName>
                                        </p:attrNameLst>
                                      </p:cBhvr>
                                      <p:to>
                                        <p:strVal val="visible"/>
                                      </p:to>
                                    </p:set>
                                    <p:animEffect transition="in" filter="fade">
                                      <p:cBhvr>
                                        <p:cTn id="37" dur="2000"/>
                                        <p:tgtEl>
                                          <p:spTgt spid="677902"/>
                                        </p:tgtEl>
                                      </p:cBhvr>
                                    </p:animEffect>
                                  </p:childTnLst>
                                </p:cTn>
                              </p:par>
                            </p:childTnLst>
                          </p:cTn>
                        </p:par>
                        <p:par>
                          <p:cTn id="38" fill="hold">
                            <p:stCondLst>
                              <p:cond delay="8000"/>
                            </p:stCondLst>
                            <p:childTnLst>
                              <p:par>
                                <p:cTn id="39" presetID="10" presetClass="entr" presetSubtype="0" fill="hold" nodeType="afterEffect">
                                  <p:stCondLst>
                                    <p:cond delay="1000"/>
                                  </p:stCondLst>
                                  <p:childTnLst>
                                    <p:set>
                                      <p:cBhvr>
                                        <p:cTn id="40" dur="1" fill="hold">
                                          <p:stCondLst>
                                            <p:cond delay="0"/>
                                          </p:stCondLst>
                                        </p:cTn>
                                        <p:tgtEl>
                                          <p:spTgt spid="677904"/>
                                        </p:tgtEl>
                                        <p:attrNameLst>
                                          <p:attrName>style.visibility</p:attrName>
                                        </p:attrNameLst>
                                      </p:cBhvr>
                                      <p:to>
                                        <p:strVal val="visible"/>
                                      </p:to>
                                    </p:set>
                                    <p:animEffect transition="in" filter="fade">
                                      <p:cBhvr>
                                        <p:cTn id="41" dur="2000"/>
                                        <p:tgtEl>
                                          <p:spTgt spid="677904"/>
                                        </p:tgtEl>
                                      </p:cBhvr>
                                    </p:animEffect>
                                  </p:childTnLst>
                                </p:cTn>
                              </p:par>
                            </p:childTnLst>
                          </p:cTn>
                        </p:par>
                        <p:par>
                          <p:cTn id="42" fill="hold">
                            <p:stCondLst>
                              <p:cond delay="11000"/>
                            </p:stCondLst>
                            <p:childTnLst>
                              <p:par>
                                <p:cTn id="43" presetID="10" presetClass="entr" presetSubtype="0" fill="hold" nodeType="afterEffect">
                                  <p:stCondLst>
                                    <p:cond delay="1000"/>
                                  </p:stCondLst>
                                  <p:childTnLst>
                                    <p:set>
                                      <p:cBhvr>
                                        <p:cTn id="44" dur="1" fill="hold">
                                          <p:stCondLst>
                                            <p:cond delay="0"/>
                                          </p:stCondLst>
                                        </p:cTn>
                                        <p:tgtEl>
                                          <p:spTgt spid="677903"/>
                                        </p:tgtEl>
                                        <p:attrNameLst>
                                          <p:attrName>style.visibility</p:attrName>
                                        </p:attrNameLst>
                                      </p:cBhvr>
                                      <p:to>
                                        <p:strVal val="visible"/>
                                      </p:to>
                                    </p:set>
                                    <p:animEffect transition="in" filter="fade">
                                      <p:cBhvr>
                                        <p:cTn id="45" dur="2000"/>
                                        <p:tgtEl>
                                          <p:spTgt spid="677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7895" grpId="0"/>
      <p:bldP spid="677896" grpId="0"/>
      <p:bldP spid="677897" grpId="0"/>
      <p:bldP spid="677898" grpId="0"/>
      <p:bldP spid="677899" grpId="0"/>
      <p:bldP spid="677900"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1085850" y="704850"/>
          <a:ext cx="2376488" cy="541338"/>
        </p:xfrm>
        <a:graphic>
          <a:graphicData uri="http://schemas.openxmlformats.org/presentationml/2006/ole">
            <p:oleObj spid="_x0000_s144386" name="Equation" r:id="rId3" imgW="1104840" imgH="228600" progId="Equation.3">
              <p:embed/>
            </p:oleObj>
          </a:graphicData>
        </a:graphic>
      </p:graphicFrame>
      <p:graphicFrame>
        <p:nvGraphicFramePr>
          <p:cNvPr id="7171" name="Object 3"/>
          <p:cNvGraphicFramePr>
            <a:graphicFrameLocks noChangeAspect="1"/>
          </p:cNvGraphicFramePr>
          <p:nvPr/>
        </p:nvGraphicFramePr>
        <p:xfrm>
          <a:off x="3995738" y="474663"/>
          <a:ext cx="1338262" cy="931862"/>
        </p:xfrm>
        <a:graphic>
          <a:graphicData uri="http://schemas.openxmlformats.org/presentationml/2006/ole">
            <p:oleObj spid="_x0000_s144387" name="Equation" r:id="rId4" imgW="622080" imgH="393480" progId="Equation.3">
              <p:embed/>
            </p:oleObj>
          </a:graphicData>
        </a:graphic>
      </p:graphicFrame>
      <p:graphicFrame>
        <p:nvGraphicFramePr>
          <p:cNvPr id="7172" name="Object 4"/>
          <p:cNvGraphicFramePr>
            <a:graphicFrameLocks noChangeAspect="1"/>
          </p:cNvGraphicFramePr>
          <p:nvPr/>
        </p:nvGraphicFramePr>
        <p:xfrm>
          <a:off x="5783263" y="706438"/>
          <a:ext cx="1611312" cy="541337"/>
        </p:xfrm>
        <a:graphic>
          <a:graphicData uri="http://schemas.openxmlformats.org/presentationml/2006/ole">
            <p:oleObj spid="_x0000_s144388" name="Equation" r:id="rId5" imgW="749160" imgH="228600" progId="Equation.3">
              <p:embed/>
            </p:oleObj>
          </a:graphicData>
        </a:graphic>
      </p:graphicFrame>
      <p:grpSp>
        <p:nvGrpSpPr>
          <p:cNvPr id="2" name="Group 33"/>
          <p:cNvGrpSpPr>
            <a:grpSpLocks/>
          </p:cNvGrpSpPr>
          <p:nvPr/>
        </p:nvGrpSpPr>
        <p:grpSpPr bwMode="auto">
          <a:xfrm>
            <a:off x="1071563" y="1471613"/>
            <a:ext cx="6323012" cy="931862"/>
            <a:chOff x="675" y="927"/>
            <a:chExt cx="3983" cy="587"/>
          </a:xfrm>
        </p:grpSpPr>
        <p:graphicFrame>
          <p:nvGraphicFramePr>
            <p:cNvPr id="7182" name="Object 14"/>
            <p:cNvGraphicFramePr>
              <a:graphicFrameLocks noChangeAspect="1"/>
            </p:cNvGraphicFramePr>
            <p:nvPr/>
          </p:nvGraphicFramePr>
          <p:xfrm>
            <a:off x="675" y="1063"/>
            <a:ext cx="1496" cy="360"/>
          </p:xfrm>
          <a:graphic>
            <a:graphicData uri="http://schemas.openxmlformats.org/presentationml/2006/ole">
              <p:oleObj spid="_x0000_s144398" name="Equation" r:id="rId6" imgW="1104840" imgH="241200" progId="Equation.3">
                <p:embed/>
              </p:oleObj>
            </a:graphicData>
          </a:graphic>
        </p:graphicFrame>
        <p:graphicFrame>
          <p:nvGraphicFramePr>
            <p:cNvPr id="7183" name="Object 15"/>
            <p:cNvGraphicFramePr>
              <a:graphicFrameLocks noChangeAspect="1"/>
            </p:cNvGraphicFramePr>
            <p:nvPr/>
          </p:nvGraphicFramePr>
          <p:xfrm>
            <a:off x="2508" y="927"/>
            <a:ext cx="843" cy="587"/>
          </p:xfrm>
          <a:graphic>
            <a:graphicData uri="http://schemas.openxmlformats.org/presentationml/2006/ole">
              <p:oleObj spid="_x0000_s144399" name="Equation" r:id="rId7" imgW="622080" imgH="393480" progId="Equation.3">
                <p:embed/>
              </p:oleObj>
            </a:graphicData>
          </a:graphic>
        </p:graphicFrame>
        <p:graphicFrame>
          <p:nvGraphicFramePr>
            <p:cNvPr id="7184" name="Object 16"/>
            <p:cNvGraphicFramePr>
              <a:graphicFrameLocks noChangeAspect="1"/>
            </p:cNvGraphicFramePr>
            <p:nvPr/>
          </p:nvGraphicFramePr>
          <p:xfrm>
            <a:off x="3626" y="1064"/>
            <a:ext cx="1032" cy="360"/>
          </p:xfrm>
          <a:graphic>
            <a:graphicData uri="http://schemas.openxmlformats.org/presentationml/2006/ole">
              <p:oleObj spid="_x0000_s144400" name="Equation" r:id="rId8" imgW="761760" imgH="241200" progId="Equation.DSMT4">
                <p:embed/>
              </p:oleObj>
            </a:graphicData>
          </a:graphic>
        </p:graphicFrame>
      </p:grpSp>
      <p:grpSp>
        <p:nvGrpSpPr>
          <p:cNvPr id="3" name="Group 34"/>
          <p:cNvGrpSpPr>
            <a:grpSpLocks/>
          </p:cNvGrpSpPr>
          <p:nvPr/>
        </p:nvGrpSpPr>
        <p:grpSpPr bwMode="auto">
          <a:xfrm>
            <a:off x="1120775" y="2401888"/>
            <a:ext cx="6267450" cy="931862"/>
            <a:chOff x="706" y="1513"/>
            <a:chExt cx="3948" cy="587"/>
          </a:xfrm>
        </p:grpSpPr>
        <p:graphicFrame>
          <p:nvGraphicFramePr>
            <p:cNvPr id="7179" name="Object 11"/>
            <p:cNvGraphicFramePr>
              <a:graphicFrameLocks noChangeAspect="1"/>
            </p:cNvGraphicFramePr>
            <p:nvPr/>
          </p:nvGraphicFramePr>
          <p:xfrm>
            <a:off x="706" y="1667"/>
            <a:ext cx="1444" cy="323"/>
          </p:xfrm>
          <a:graphic>
            <a:graphicData uri="http://schemas.openxmlformats.org/presentationml/2006/ole">
              <p:oleObj spid="_x0000_s144395" name="Equation" r:id="rId9" imgW="1066680" imgH="215640" progId="Equation.3">
                <p:embed/>
              </p:oleObj>
            </a:graphicData>
          </a:graphic>
        </p:graphicFrame>
        <p:graphicFrame>
          <p:nvGraphicFramePr>
            <p:cNvPr id="7180" name="Object 12"/>
            <p:cNvGraphicFramePr>
              <a:graphicFrameLocks noChangeAspect="1"/>
            </p:cNvGraphicFramePr>
            <p:nvPr/>
          </p:nvGraphicFramePr>
          <p:xfrm>
            <a:off x="2521" y="1513"/>
            <a:ext cx="826" cy="587"/>
          </p:xfrm>
          <a:graphic>
            <a:graphicData uri="http://schemas.openxmlformats.org/presentationml/2006/ole">
              <p:oleObj spid="_x0000_s144396" name="Equation" r:id="rId10" imgW="609480" imgH="393480" progId="Equation.3">
                <p:embed/>
              </p:oleObj>
            </a:graphicData>
          </a:graphic>
        </p:graphicFrame>
        <p:graphicFrame>
          <p:nvGraphicFramePr>
            <p:cNvPr id="7181" name="Object 13"/>
            <p:cNvGraphicFramePr>
              <a:graphicFrameLocks noChangeAspect="1"/>
            </p:cNvGraphicFramePr>
            <p:nvPr/>
          </p:nvGraphicFramePr>
          <p:xfrm>
            <a:off x="3639" y="1669"/>
            <a:ext cx="1015" cy="322"/>
          </p:xfrm>
          <a:graphic>
            <a:graphicData uri="http://schemas.openxmlformats.org/presentationml/2006/ole">
              <p:oleObj spid="_x0000_s144397" name="Equation" r:id="rId11" imgW="749160" imgH="215640" progId="Equation.3">
                <p:embed/>
              </p:oleObj>
            </a:graphicData>
          </a:graphic>
        </p:graphicFrame>
      </p:grpSp>
      <p:grpSp>
        <p:nvGrpSpPr>
          <p:cNvPr id="4" name="Group 35"/>
          <p:cNvGrpSpPr>
            <a:grpSpLocks/>
          </p:cNvGrpSpPr>
          <p:nvPr/>
        </p:nvGrpSpPr>
        <p:grpSpPr bwMode="auto">
          <a:xfrm>
            <a:off x="639763" y="3429000"/>
            <a:ext cx="3154362" cy="957263"/>
            <a:chOff x="403" y="2275"/>
            <a:chExt cx="1987" cy="603"/>
          </a:xfrm>
        </p:grpSpPr>
        <p:sp>
          <p:nvSpPr>
            <p:cNvPr id="7196" name="Text Box 24"/>
            <p:cNvSpPr txBox="1">
              <a:spLocks noChangeArrowheads="1"/>
            </p:cNvSpPr>
            <p:nvPr/>
          </p:nvSpPr>
          <p:spPr bwMode="auto">
            <a:xfrm>
              <a:off x="403" y="2386"/>
              <a:ext cx="515" cy="291"/>
            </a:xfrm>
            <a:prstGeom prst="rect">
              <a:avLst/>
            </a:prstGeom>
            <a:noFill/>
            <a:ln w="9525">
              <a:noFill/>
              <a:miter lim="800000"/>
              <a:headEnd/>
              <a:tailEnd/>
            </a:ln>
          </p:spPr>
          <p:txBody>
            <a:bodyPr wrap="none">
              <a:prstTxWarp prst="textNoShape">
                <a:avLst/>
              </a:prstTxWarp>
              <a:spAutoFit/>
            </a:bodyPr>
            <a:lstStyle/>
            <a:p>
              <a:r>
                <a:rPr lang="en-US" sz="2400"/>
                <a:t>And:</a:t>
              </a:r>
            </a:p>
          </p:txBody>
        </p:sp>
        <p:graphicFrame>
          <p:nvGraphicFramePr>
            <p:cNvPr id="7178" name="Object 10"/>
            <p:cNvGraphicFramePr>
              <a:graphicFrameLocks noChangeAspect="1"/>
            </p:cNvGraphicFramePr>
            <p:nvPr/>
          </p:nvGraphicFramePr>
          <p:xfrm>
            <a:off x="1037" y="2275"/>
            <a:ext cx="1353" cy="603"/>
          </p:xfrm>
          <a:graphic>
            <a:graphicData uri="http://schemas.openxmlformats.org/presentationml/2006/ole">
              <p:oleObj spid="_x0000_s144394" name="Equation" r:id="rId12" imgW="939600" imgH="419040" progId="Equation.3">
                <p:embed/>
              </p:oleObj>
            </a:graphicData>
          </a:graphic>
        </p:graphicFrame>
      </p:grpSp>
      <p:graphicFrame>
        <p:nvGraphicFramePr>
          <p:cNvPr id="663578" name="Object 5"/>
          <p:cNvGraphicFramePr>
            <a:graphicFrameLocks noChangeAspect="1"/>
          </p:cNvGraphicFramePr>
          <p:nvPr/>
        </p:nvGraphicFramePr>
        <p:xfrm>
          <a:off x="1646238" y="4370388"/>
          <a:ext cx="2193925" cy="979487"/>
        </p:xfrm>
        <a:graphic>
          <a:graphicData uri="http://schemas.openxmlformats.org/presentationml/2006/ole">
            <p:oleObj spid="_x0000_s144389" name="Equation" r:id="rId13" imgW="939600" imgH="419040" progId="Equation.3">
              <p:embed/>
            </p:oleObj>
          </a:graphicData>
        </a:graphic>
      </p:graphicFrame>
      <p:graphicFrame>
        <p:nvGraphicFramePr>
          <p:cNvPr id="663579" name="Object 6"/>
          <p:cNvGraphicFramePr>
            <a:graphicFrameLocks noChangeAspect="1"/>
          </p:cNvGraphicFramePr>
          <p:nvPr/>
        </p:nvGraphicFramePr>
        <p:xfrm>
          <a:off x="1668463" y="5451475"/>
          <a:ext cx="2171700" cy="995363"/>
        </p:xfrm>
        <a:graphic>
          <a:graphicData uri="http://schemas.openxmlformats.org/presentationml/2006/ole">
            <p:oleObj spid="_x0000_s144390" name="Equation" r:id="rId14" imgW="914400" imgH="419040" progId="Equation.3">
              <p:embed/>
            </p:oleObj>
          </a:graphicData>
        </a:graphic>
      </p:graphicFrame>
      <p:sp>
        <p:nvSpPr>
          <p:cNvPr id="7188" name="Text Box 29"/>
          <p:cNvSpPr txBox="1">
            <a:spLocks noChangeArrowheads="1"/>
          </p:cNvSpPr>
          <p:nvPr/>
        </p:nvSpPr>
        <p:spPr bwMode="auto">
          <a:xfrm>
            <a:off x="822325" y="-30163"/>
            <a:ext cx="2992438" cy="461963"/>
          </a:xfrm>
          <a:prstGeom prst="rect">
            <a:avLst/>
          </a:prstGeom>
          <a:noFill/>
          <a:ln w="9525">
            <a:noFill/>
            <a:miter lim="800000"/>
            <a:headEnd/>
            <a:tailEnd/>
          </a:ln>
        </p:spPr>
        <p:txBody>
          <a:bodyPr wrap="none">
            <a:prstTxWarp prst="textNoShape">
              <a:avLst/>
            </a:prstTxWarp>
            <a:spAutoFit/>
          </a:bodyPr>
          <a:lstStyle/>
          <a:p>
            <a:r>
              <a:rPr lang="en-US" sz="2400" b="1"/>
              <a:t>Repeat for Y and Z:</a:t>
            </a:r>
          </a:p>
        </p:txBody>
      </p:sp>
      <p:sp>
        <p:nvSpPr>
          <p:cNvPr id="663582" name="Line 30"/>
          <p:cNvSpPr>
            <a:spLocks noChangeShapeType="1"/>
          </p:cNvSpPr>
          <p:nvPr/>
        </p:nvSpPr>
        <p:spPr bwMode="auto">
          <a:xfrm>
            <a:off x="4572000" y="3429000"/>
            <a:ext cx="0" cy="3200400"/>
          </a:xfrm>
          <a:prstGeom prst="line">
            <a:avLst/>
          </a:prstGeom>
          <a:noFill/>
          <a:ln w="9525">
            <a:solidFill>
              <a:schemeClr val="tx1"/>
            </a:solidFill>
            <a:round/>
            <a:headEnd/>
            <a:tailEnd/>
          </a:ln>
        </p:spPr>
        <p:txBody>
          <a:bodyPr>
            <a:prstTxWarp prst="textNoShape">
              <a:avLst/>
            </a:prstTxWarp>
          </a:bodyPr>
          <a:lstStyle/>
          <a:p>
            <a:endParaRPr lang="en-US"/>
          </a:p>
        </p:txBody>
      </p:sp>
      <p:graphicFrame>
        <p:nvGraphicFramePr>
          <p:cNvPr id="663583" name="Object 7"/>
          <p:cNvGraphicFramePr>
            <a:graphicFrameLocks noChangeAspect="1"/>
          </p:cNvGraphicFramePr>
          <p:nvPr/>
        </p:nvGraphicFramePr>
        <p:xfrm>
          <a:off x="5578475" y="3886200"/>
          <a:ext cx="2651125" cy="598488"/>
        </p:xfrm>
        <a:graphic>
          <a:graphicData uri="http://schemas.openxmlformats.org/presentationml/2006/ole">
            <p:oleObj spid="_x0000_s144391" name="Equation" r:id="rId15" imgW="1066680" imgH="241200" progId="Equation.3">
              <p:embed/>
            </p:oleObj>
          </a:graphicData>
        </a:graphic>
      </p:graphicFrame>
      <p:sp>
        <p:nvSpPr>
          <p:cNvPr id="663584" name="Text Box 32"/>
          <p:cNvSpPr txBox="1">
            <a:spLocks noChangeArrowheads="1"/>
          </p:cNvSpPr>
          <p:nvPr/>
        </p:nvSpPr>
        <p:spPr bwMode="auto">
          <a:xfrm>
            <a:off x="5029200" y="3429000"/>
            <a:ext cx="3333750" cy="461963"/>
          </a:xfrm>
          <a:prstGeom prst="rect">
            <a:avLst/>
          </a:prstGeom>
          <a:noFill/>
          <a:ln w="9525">
            <a:noFill/>
            <a:miter lim="800000"/>
            <a:headEnd/>
            <a:tailEnd/>
          </a:ln>
        </p:spPr>
        <p:txBody>
          <a:bodyPr wrap="none">
            <a:prstTxWarp prst="textNoShape">
              <a:avLst/>
            </a:prstTxWarp>
            <a:spAutoFit/>
          </a:bodyPr>
          <a:lstStyle/>
          <a:p>
            <a:r>
              <a:rPr lang="en-US" sz="2400"/>
              <a:t>And the total energy is:</a:t>
            </a:r>
          </a:p>
        </p:txBody>
      </p:sp>
      <p:sp>
        <p:nvSpPr>
          <p:cNvPr id="663588" name="Text Box 36"/>
          <p:cNvSpPr txBox="1">
            <a:spLocks noChangeArrowheads="1"/>
          </p:cNvSpPr>
          <p:nvPr/>
        </p:nvSpPr>
        <p:spPr bwMode="auto">
          <a:xfrm>
            <a:off x="4664075" y="5715000"/>
            <a:ext cx="3244331" cy="830997"/>
          </a:xfrm>
          <a:prstGeom prst="rect">
            <a:avLst/>
          </a:prstGeom>
          <a:noFill/>
          <a:ln w="9525">
            <a:noFill/>
            <a:miter lim="800000"/>
            <a:headEnd/>
            <a:tailEnd/>
          </a:ln>
        </p:spPr>
        <p:txBody>
          <a:bodyPr wrap="none">
            <a:prstTxWarp prst="textNoShape">
              <a:avLst/>
            </a:prstTxWarp>
            <a:spAutoFit/>
          </a:bodyPr>
          <a:lstStyle/>
          <a:p>
            <a:r>
              <a:rPr lang="en-US" sz="2400" dirty="0"/>
              <a:t>Now, remember:</a:t>
            </a:r>
          </a:p>
          <a:p>
            <a:r>
              <a:rPr lang="en-US" sz="2400" dirty="0" smtClean="0"/>
              <a:t> </a:t>
            </a:r>
            <a:r>
              <a:rPr lang="en-US" sz="2400" dirty="0" err="1" smtClean="0">
                <a:latin typeface="Times New Roman"/>
                <a:cs typeface="Times New Roman"/>
              </a:rPr>
              <a:t>Ψ</a:t>
            </a:r>
            <a:r>
              <a:rPr lang="en-US" sz="2400" i="1" dirty="0" err="1" smtClean="0">
                <a:latin typeface="Times New Roman" charset="0"/>
              </a:rPr>
              <a:t>(</a:t>
            </a:r>
            <a:r>
              <a:rPr lang="en-US" sz="2400" i="1" dirty="0" err="1">
                <a:latin typeface="Times New Roman" charset="0"/>
              </a:rPr>
              <a:t>x,y,z</a:t>
            </a:r>
            <a:r>
              <a:rPr lang="en-US" sz="2400" i="1" dirty="0">
                <a:latin typeface="Times New Roman" charset="0"/>
              </a:rPr>
              <a:t>) = </a:t>
            </a:r>
            <a:r>
              <a:rPr lang="en-US" sz="2400" i="1" dirty="0" err="1">
                <a:latin typeface="Times New Roman" charset="0"/>
              </a:rPr>
              <a:t>X(x)Y(y)Z(z</a:t>
            </a:r>
            <a:r>
              <a:rPr lang="en-US" sz="2400" i="1" dirty="0">
                <a:latin typeface="Times New Roman" charset="0"/>
              </a:rPr>
              <a:t>)</a:t>
            </a:r>
          </a:p>
        </p:txBody>
      </p:sp>
      <p:sp>
        <p:nvSpPr>
          <p:cNvPr id="663589" name="Text Box 37"/>
          <p:cNvSpPr txBox="1">
            <a:spLocks noChangeArrowheads="1"/>
          </p:cNvSpPr>
          <p:nvPr/>
        </p:nvSpPr>
        <p:spPr bwMode="auto">
          <a:xfrm>
            <a:off x="8042275" y="6446838"/>
            <a:ext cx="1057275" cy="461962"/>
          </a:xfrm>
          <a:prstGeom prst="rect">
            <a:avLst/>
          </a:prstGeom>
          <a:noFill/>
          <a:ln w="9525">
            <a:noFill/>
            <a:miter lim="800000"/>
            <a:headEnd/>
            <a:tailEnd/>
          </a:ln>
        </p:spPr>
        <p:txBody>
          <a:bodyPr wrap="none">
            <a:prstTxWarp prst="textNoShape">
              <a:avLst/>
            </a:prstTxWarp>
            <a:spAutoFit/>
          </a:bodyPr>
          <a:lstStyle/>
          <a:p>
            <a:r>
              <a:rPr lang="en-US" sz="2400" b="1"/>
              <a:t>Done!</a:t>
            </a:r>
          </a:p>
        </p:txBody>
      </p:sp>
      <p:graphicFrame>
        <p:nvGraphicFramePr>
          <p:cNvPr id="663590" name="Object 8"/>
          <p:cNvGraphicFramePr>
            <a:graphicFrameLocks noChangeAspect="1"/>
          </p:cNvGraphicFramePr>
          <p:nvPr/>
        </p:nvGraphicFramePr>
        <p:xfrm>
          <a:off x="5551488" y="4368800"/>
          <a:ext cx="3221037" cy="630238"/>
        </p:xfrm>
        <a:graphic>
          <a:graphicData uri="http://schemas.openxmlformats.org/presentationml/2006/ole">
            <p:oleObj spid="_x0000_s144392" name="Equation" r:id="rId16" imgW="1295280" imgH="253800" progId="Equation.3">
              <p:embed/>
            </p:oleObj>
          </a:graphicData>
        </a:graphic>
      </p:graphicFrame>
      <p:sp>
        <p:nvSpPr>
          <p:cNvPr id="663591" name="Text Box 39"/>
          <p:cNvSpPr txBox="1">
            <a:spLocks noChangeArrowheads="1"/>
          </p:cNvSpPr>
          <p:nvPr/>
        </p:nvSpPr>
        <p:spPr bwMode="auto">
          <a:xfrm>
            <a:off x="4846638" y="4371975"/>
            <a:ext cx="544512" cy="461963"/>
          </a:xfrm>
          <a:prstGeom prst="rect">
            <a:avLst/>
          </a:prstGeom>
          <a:noFill/>
          <a:ln w="9525">
            <a:noFill/>
            <a:miter lim="800000"/>
            <a:headEnd/>
            <a:tailEnd/>
          </a:ln>
        </p:spPr>
        <p:txBody>
          <a:bodyPr wrap="none">
            <a:prstTxWarp prst="textNoShape">
              <a:avLst/>
            </a:prstTxWarp>
            <a:spAutoFit/>
          </a:bodyPr>
          <a:lstStyle/>
          <a:p>
            <a:r>
              <a:rPr lang="en-US" sz="2400"/>
              <a:t>or:</a:t>
            </a:r>
          </a:p>
        </p:txBody>
      </p:sp>
      <p:grpSp>
        <p:nvGrpSpPr>
          <p:cNvPr id="5" name="Group 43"/>
          <p:cNvGrpSpPr>
            <a:grpSpLocks/>
          </p:cNvGrpSpPr>
          <p:nvPr/>
        </p:nvGrpSpPr>
        <p:grpSpPr bwMode="auto">
          <a:xfrm>
            <a:off x="5121275" y="4892675"/>
            <a:ext cx="2743200" cy="957263"/>
            <a:chOff x="3226" y="3082"/>
            <a:chExt cx="1728" cy="603"/>
          </a:xfrm>
        </p:grpSpPr>
        <p:sp>
          <p:nvSpPr>
            <p:cNvPr id="7195" name="Text Box 41"/>
            <p:cNvSpPr txBox="1">
              <a:spLocks noChangeArrowheads="1"/>
            </p:cNvSpPr>
            <p:nvPr/>
          </p:nvSpPr>
          <p:spPr bwMode="auto">
            <a:xfrm>
              <a:off x="3226" y="3197"/>
              <a:ext cx="515" cy="291"/>
            </a:xfrm>
            <a:prstGeom prst="rect">
              <a:avLst/>
            </a:prstGeom>
            <a:noFill/>
            <a:ln w="9525">
              <a:noFill/>
              <a:miter lim="800000"/>
              <a:headEnd/>
              <a:tailEnd/>
            </a:ln>
          </p:spPr>
          <p:txBody>
            <a:bodyPr wrap="none">
              <a:prstTxWarp prst="textNoShape">
                <a:avLst/>
              </a:prstTxWarp>
              <a:spAutoFit/>
            </a:bodyPr>
            <a:lstStyle/>
            <a:p>
              <a:r>
                <a:rPr lang="en-US" sz="2400"/>
                <a:t>with:</a:t>
              </a:r>
            </a:p>
          </p:txBody>
        </p:sp>
        <p:graphicFrame>
          <p:nvGraphicFramePr>
            <p:cNvPr id="7177" name="Object 9"/>
            <p:cNvGraphicFramePr>
              <a:graphicFrameLocks noChangeAspect="1"/>
            </p:cNvGraphicFramePr>
            <p:nvPr/>
          </p:nvGraphicFramePr>
          <p:xfrm>
            <a:off x="3912" y="3082"/>
            <a:ext cx="1042" cy="603"/>
          </p:xfrm>
          <a:graphic>
            <a:graphicData uri="http://schemas.openxmlformats.org/presentationml/2006/ole">
              <p:oleObj spid="_x0000_s144393" name="Equation" r:id="rId17" imgW="723600" imgH="419040" progId="Equation.3">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6000"/>
                            </p:stCondLst>
                            <p:childTnLst>
                              <p:par>
                                <p:cTn id="13" presetID="10" presetClass="entr" presetSubtype="0"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p:stCondLst>
                              <p:cond delay="9000"/>
                            </p:stCondLst>
                            <p:childTnLst>
                              <p:par>
                                <p:cTn id="17" presetID="10" presetClass="entr" presetSubtype="0" fill="hold" nodeType="afterEffect">
                                  <p:stCondLst>
                                    <p:cond delay="1000"/>
                                  </p:stCondLst>
                                  <p:childTnLst>
                                    <p:set>
                                      <p:cBhvr>
                                        <p:cTn id="18" dur="1" fill="hold">
                                          <p:stCondLst>
                                            <p:cond delay="0"/>
                                          </p:stCondLst>
                                        </p:cTn>
                                        <p:tgtEl>
                                          <p:spTgt spid="663578"/>
                                        </p:tgtEl>
                                        <p:attrNameLst>
                                          <p:attrName>style.visibility</p:attrName>
                                        </p:attrNameLst>
                                      </p:cBhvr>
                                      <p:to>
                                        <p:strVal val="visible"/>
                                      </p:to>
                                    </p:set>
                                    <p:animEffect transition="in" filter="fade">
                                      <p:cBhvr>
                                        <p:cTn id="19" dur="2000"/>
                                        <p:tgtEl>
                                          <p:spTgt spid="663578"/>
                                        </p:tgtEl>
                                      </p:cBhvr>
                                    </p:animEffect>
                                  </p:childTnLst>
                                </p:cTn>
                              </p:par>
                            </p:childTnLst>
                          </p:cTn>
                        </p:par>
                        <p:par>
                          <p:cTn id="20" fill="hold">
                            <p:stCondLst>
                              <p:cond delay="12000"/>
                            </p:stCondLst>
                            <p:childTnLst>
                              <p:par>
                                <p:cTn id="21" presetID="10" presetClass="entr" presetSubtype="0" fill="hold" nodeType="afterEffect">
                                  <p:stCondLst>
                                    <p:cond delay="1000"/>
                                  </p:stCondLst>
                                  <p:childTnLst>
                                    <p:set>
                                      <p:cBhvr>
                                        <p:cTn id="22" dur="1" fill="hold">
                                          <p:stCondLst>
                                            <p:cond delay="0"/>
                                          </p:stCondLst>
                                        </p:cTn>
                                        <p:tgtEl>
                                          <p:spTgt spid="663579"/>
                                        </p:tgtEl>
                                        <p:attrNameLst>
                                          <p:attrName>style.visibility</p:attrName>
                                        </p:attrNameLst>
                                      </p:cBhvr>
                                      <p:to>
                                        <p:strVal val="visible"/>
                                      </p:to>
                                    </p:set>
                                    <p:animEffect transition="in" filter="fade">
                                      <p:cBhvr>
                                        <p:cTn id="23" dur="2000"/>
                                        <p:tgtEl>
                                          <p:spTgt spid="66357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63584"/>
                                        </p:tgtEl>
                                        <p:attrNameLst>
                                          <p:attrName>style.visibility</p:attrName>
                                        </p:attrNameLst>
                                      </p:cBhvr>
                                      <p:to>
                                        <p:strVal val="visible"/>
                                      </p:to>
                                    </p:set>
                                    <p:animEffect transition="in" filter="fade">
                                      <p:cBhvr>
                                        <p:cTn id="28" dur="2000"/>
                                        <p:tgtEl>
                                          <p:spTgt spid="66358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63582"/>
                                        </p:tgtEl>
                                        <p:attrNameLst>
                                          <p:attrName>style.visibility</p:attrName>
                                        </p:attrNameLst>
                                      </p:cBhvr>
                                      <p:to>
                                        <p:strVal val="visible"/>
                                      </p:to>
                                    </p:set>
                                    <p:animEffect transition="in" filter="fade">
                                      <p:cBhvr>
                                        <p:cTn id="31" dur="2000"/>
                                        <p:tgtEl>
                                          <p:spTgt spid="663582"/>
                                        </p:tgtEl>
                                      </p:cBhvr>
                                    </p:animEffect>
                                  </p:childTnLst>
                                </p:cTn>
                              </p:par>
                              <p:par>
                                <p:cTn id="32" presetID="10" presetClass="entr" presetSubtype="0" fill="hold" nodeType="withEffect">
                                  <p:stCondLst>
                                    <p:cond delay="1000"/>
                                  </p:stCondLst>
                                  <p:childTnLst>
                                    <p:set>
                                      <p:cBhvr>
                                        <p:cTn id="33" dur="1" fill="hold">
                                          <p:stCondLst>
                                            <p:cond delay="0"/>
                                          </p:stCondLst>
                                        </p:cTn>
                                        <p:tgtEl>
                                          <p:spTgt spid="663583"/>
                                        </p:tgtEl>
                                        <p:attrNameLst>
                                          <p:attrName>style.visibility</p:attrName>
                                        </p:attrNameLst>
                                      </p:cBhvr>
                                      <p:to>
                                        <p:strVal val="visible"/>
                                      </p:to>
                                    </p:set>
                                    <p:animEffect transition="in" filter="fade">
                                      <p:cBhvr>
                                        <p:cTn id="34" dur="2000"/>
                                        <p:tgtEl>
                                          <p:spTgt spid="663583"/>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663591"/>
                                        </p:tgtEl>
                                        <p:attrNameLst>
                                          <p:attrName>style.visibility</p:attrName>
                                        </p:attrNameLst>
                                      </p:cBhvr>
                                      <p:to>
                                        <p:strVal val="visible"/>
                                      </p:to>
                                    </p:set>
                                    <p:animEffect transition="in" filter="fade">
                                      <p:cBhvr>
                                        <p:cTn id="38" dur="2000"/>
                                        <p:tgtEl>
                                          <p:spTgt spid="663591"/>
                                        </p:tgtEl>
                                      </p:cBhvr>
                                    </p:animEffect>
                                  </p:childTnLst>
                                </p:cTn>
                              </p:par>
                            </p:childTnLst>
                          </p:cTn>
                        </p:par>
                        <p:par>
                          <p:cTn id="39" fill="hold">
                            <p:stCondLst>
                              <p:cond delay="5000"/>
                            </p:stCondLst>
                            <p:childTnLst>
                              <p:par>
                                <p:cTn id="40" presetID="10" presetClass="entr" presetSubtype="0" fill="hold" nodeType="afterEffect">
                                  <p:stCondLst>
                                    <p:cond delay="0"/>
                                  </p:stCondLst>
                                  <p:childTnLst>
                                    <p:set>
                                      <p:cBhvr>
                                        <p:cTn id="41" dur="1" fill="hold">
                                          <p:stCondLst>
                                            <p:cond delay="0"/>
                                          </p:stCondLst>
                                        </p:cTn>
                                        <p:tgtEl>
                                          <p:spTgt spid="663590"/>
                                        </p:tgtEl>
                                        <p:attrNameLst>
                                          <p:attrName>style.visibility</p:attrName>
                                        </p:attrNameLst>
                                      </p:cBhvr>
                                      <p:to>
                                        <p:strVal val="visible"/>
                                      </p:to>
                                    </p:set>
                                    <p:animEffect transition="in" filter="fade">
                                      <p:cBhvr>
                                        <p:cTn id="42" dur="2000"/>
                                        <p:tgtEl>
                                          <p:spTgt spid="663590"/>
                                        </p:tgtEl>
                                      </p:cBhvr>
                                    </p:animEffect>
                                  </p:childTnLst>
                                </p:cTn>
                              </p:par>
                            </p:childTnLst>
                          </p:cTn>
                        </p:par>
                        <p:par>
                          <p:cTn id="43" fill="hold">
                            <p:stCondLst>
                              <p:cond delay="7000"/>
                            </p:stCondLst>
                            <p:childTnLst>
                              <p:par>
                                <p:cTn id="44" presetID="10"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0"/>
                                        <p:tgtEl>
                                          <p:spTgt spid="5"/>
                                        </p:tgtEl>
                                      </p:cBhvr>
                                    </p:animEffect>
                                  </p:childTnLst>
                                </p:cTn>
                              </p:par>
                            </p:childTnLst>
                          </p:cTn>
                        </p:par>
                        <p:par>
                          <p:cTn id="47" fill="hold">
                            <p:stCondLst>
                              <p:cond delay="9000"/>
                            </p:stCondLst>
                            <p:childTnLst>
                              <p:par>
                                <p:cTn id="48" presetID="10" presetClass="entr" presetSubtype="0" fill="hold" grpId="0" nodeType="afterEffect">
                                  <p:stCondLst>
                                    <p:cond delay="1000"/>
                                  </p:stCondLst>
                                  <p:childTnLst>
                                    <p:set>
                                      <p:cBhvr>
                                        <p:cTn id="49" dur="1" fill="hold">
                                          <p:stCondLst>
                                            <p:cond delay="0"/>
                                          </p:stCondLst>
                                        </p:cTn>
                                        <p:tgtEl>
                                          <p:spTgt spid="663588"/>
                                        </p:tgtEl>
                                        <p:attrNameLst>
                                          <p:attrName>style.visibility</p:attrName>
                                        </p:attrNameLst>
                                      </p:cBhvr>
                                      <p:to>
                                        <p:strVal val="visible"/>
                                      </p:to>
                                    </p:set>
                                    <p:animEffect transition="in" filter="fade">
                                      <p:cBhvr>
                                        <p:cTn id="50" dur="2000"/>
                                        <p:tgtEl>
                                          <p:spTgt spid="663588"/>
                                        </p:tgtEl>
                                      </p:cBhvr>
                                    </p:animEffect>
                                  </p:childTnLst>
                                </p:cTn>
                              </p:par>
                            </p:childTnLst>
                          </p:cTn>
                        </p:par>
                        <p:par>
                          <p:cTn id="51" fill="hold">
                            <p:stCondLst>
                              <p:cond delay="12000"/>
                            </p:stCondLst>
                            <p:childTnLst>
                              <p:par>
                                <p:cTn id="52" presetID="10" presetClass="entr" presetSubtype="0" fill="hold" grpId="0" nodeType="afterEffect">
                                  <p:stCondLst>
                                    <p:cond delay="1000"/>
                                  </p:stCondLst>
                                  <p:childTnLst>
                                    <p:set>
                                      <p:cBhvr>
                                        <p:cTn id="53" dur="1" fill="hold">
                                          <p:stCondLst>
                                            <p:cond delay="0"/>
                                          </p:stCondLst>
                                        </p:cTn>
                                        <p:tgtEl>
                                          <p:spTgt spid="663589"/>
                                        </p:tgtEl>
                                        <p:attrNameLst>
                                          <p:attrName>style.visibility</p:attrName>
                                        </p:attrNameLst>
                                      </p:cBhvr>
                                      <p:to>
                                        <p:strVal val="visible"/>
                                      </p:to>
                                    </p:set>
                                    <p:animEffect transition="in" filter="fade">
                                      <p:cBhvr>
                                        <p:cTn id="54" dur="2000"/>
                                        <p:tgtEl>
                                          <p:spTgt spid="663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82" grpId="0" animBg="1"/>
      <p:bldP spid="663584" grpId="0"/>
      <p:bldP spid="663588" grpId="0"/>
      <p:bldP spid="663589" grpId="0"/>
      <p:bldP spid="663591"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2">
            <a:lum contrast="22000"/>
          </a:blip>
          <a:srcRect/>
          <a:stretch>
            <a:fillRect/>
          </a:stretch>
        </p:blipFill>
        <p:spPr bwMode="auto">
          <a:xfrm>
            <a:off x="457200" y="122238"/>
            <a:ext cx="7864475" cy="6735762"/>
          </a:xfrm>
          <a:prstGeom prst="rect">
            <a:avLst/>
          </a:prstGeom>
          <a:noFill/>
          <a:ln w="9525">
            <a:noFill/>
            <a:miter lim="800000"/>
            <a:headEnd/>
            <a:tailEnd/>
          </a:ln>
        </p:spPr>
      </p:pic>
      <p:sp>
        <p:nvSpPr>
          <p:cNvPr id="16387" name="Text Box 4"/>
          <p:cNvSpPr txBox="1">
            <a:spLocks noChangeArrowheads="1"/>
          </p:cNvSpPr>
          <p:nvPr/>
        </p:nvSpPr>
        <p:spPr bwMode="auto">
          <a:xfrm>
            <a:off x="182563" y="14288"/>
            <a:ext cx="8896350" cy="549275"/>
          </a:xfrm>
          <a:prstGeom prst="rect">
            <a:avLst/>
          </a:prstGeom>
          <a:noFill/>
          <a:ln w="9525">
            <a:noFill/>
            <a:miter lim="800000"/>
            <a:headEnd/>
            <a:tailEnd/>
          </a:ln>
        </p:spPr>
        <p:txBody>
          <a:bodyPr wrap="none">
            <a:prstTxWarp prst="textNoShape">
              <a:avLst/>
            </a:prstTxWarp>
            <a:spAutoFit/>
          </a:bodyPr>
          <a:lstStyle/>
          <a:p>
            <a:r>
              <a:rPr lang="en-US" sz="3000" b="1"/>
              <a:t>2D box: Square of the wave function for n</a:t>
            </a:r>
            <a:r>
              <a:rPr lang="en-US" sz="3000" b="1" baseline="-25000"/>
              <a:t>x</a:t>
            </a:r>
            <a:r>
              <a:rPr lang="en-US" sz="3000" b="1"/>
              <a:t>=n</a:t>
            </a:r>
            <a:r>
              <a:rPr lang="en-US" sz="3000" b="1" baseline="-25000"/>
              <a:t>y</a:t>
            </a:r>
            <a:r>
              <a:rPr lang="en-US" sz="3000" b="1"/>
              <a:t>=1</a:t>
            </a:r>
          </a:p>
        </p:txBody>
      </p:sp>
      <p:sp>
        <p:nvSpPr>
          <p:cNvPr id="16388" name="Line 6"/>
          <p:cNvSpPr>
            <a:spLocks noChangeShapeType="1"/>
          </p:cNvSpPr>
          <p:nvPr/>
        </p:nvSpPr>
        <p:spPr bwMode="auto">
          <a:xfrm flipH="1">
            <a:off x="7132638" y="1874838"/>
            <a:ext cx="274637" cy="547687"/>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16389" name="Line 7"/>
          <p:cNvSpPr>
            <a:spLocks noChangeShapeType="1"/>
          </p:cNvSpPr>
          <p:nvPr/>
        </p:nvSpPr>
        <p:spPr bwMode="auto">
          <a:xfrm flipH="1">
            <a:off x="7132638" y="1874838"/>
            <a:ext cx="547687" cy="1371600"/>
          </a:xfrm>
          <a:prstGeom prst="line">
            <a:avLst/>
          </a:prstGeom>
          <a:noFill/>
          <a:ln w="12700">
            <a:solidFill>
              <a:schemeClr val="tx1"/>
            </a:solidFill>
            <a:round/>
            <a:headEnd/>
            <a:tailEnd type="triangle" w="med" len="med"/>
          </a:ln>
        </p:spPr>
        <p:txBody>
          <a:bodyPr>
            <a:prstTxWarp prst="textNoShape">
              <a:avLst/>
            </a:prstTxWarp>
          </a:bodyPr>
          <a:lstStyle/>
          <a:p>
            <a:endParaRPr lang="en-US"/>
          </a:p>
        </p:txBody>
      </p:sp>
      <p:sp>
        <p:nvSpPr>
          <p:cNvPr id="16390" name="Text Box 8"/>
          <p:cNvSpPr txBox="1">
            <a:spLocks noChangeArrowheads="1"/>
          </p:cNvSpPr>
          <p:nvPr/>
        </p:nvSpPr>
        <p:spPr bwMode="auto">
          <a:xfrm>
            <a:off x="6583363" y="1050925"/>
            <a:ext cx="2468562" cy="822325"/>
          </a:xfrm>
          <a:prstGeom prst="rect">
            <a:avLst/>
          </a:prstGeom>
          <a:noFill/>
          <a:ln w="9525">
            <a:noFill/>
            <a:miter lim="800000"/>
            <a:headEnd/>
            <a:tailEnd/>
          </a:ln>
        </p:spPr>
        <p:txBody>
          <a:bodyPr>
            <a:prstTxWarp prst="textNoShape">
              <a:avLst/>
            </a:prstTxWarp>
            <a:spAutoFit/>
          </a:bodyPr>
          <a:lstStyle/>
          <a:p>
            <a:r>
              <a:rPr lang="en-US" sz="2400"/>
              <a:t>‘Percent’ relative to maximum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13"/>
          <p:cNvPicPr>
            <a:picLocks noChangeAspect="1" noChangeArrowheads="1"/>
          </p:cNvPicPr>
          <p:nvPr/>
        </p:nvPicPr>
        <p:blipFill>
          <a:blip r:embed="rId3"/>
          <a:srcRect/>
          <a:stretch>
            <a:fillRect/>
          </a:stretch>
        </p:blipFill>
        <p:spPr bwMode="auto">
          <a:xfrm>
            <a:off x="182563" y="2211388"/>
            <a:ext cx="8888412" cy="2960687"/>
          </a:xfrm>
          <a:prstGeom prst="rect">
            <a:avLst/>
          </a:prstGeom>
          <a:noFill/>
          <a:ln w="9525">
            <a:noFill/>
            <a:miter lim="800000"/>
            <a:headEnd/>
            <a:tailEnd/>
          </a:ln>
        </p:spPr>
      </p:pic>
      <p:sp>
        <p:nvSpPr>
          <p:cNvPr id="17411" name="Text Box 3"/>
          <p:cNvSpPr txBox="1">
            <a:spLocks noChangeArrowheads="1"/>
          </p:cNvSpPr>
          <p:nvPr/>
        </p:nvSpPr>
        <p:spPr bwMode="auto">
          <a:xfrm>
            <a:off x="182563" y="14288"/>
            <a:ext cx="8869362" cy="1006475"/>
          </a:xfrm>
          <a:prstGeom prst="rect">
            <a:avLst/>
          </a:prstGeom>
          <a:noFill/>
          <a:ln w="9525">
            <a:noFill/>
            <a:miter lim="800000"/>
            <a:headEnd/>
            <a:tailEnd/>
          </a:ln>
        </p:spPr>
        <p:txBody>
          <a:bodyPr>
            <a:prstTxWarp prst="textNoShape">
              <a:avLst/>
            </a:prstTxWarp>
            <a:spAutoFit/>
          </a:bodyPr>
          <a:lstStyle/>
          <a:p>
            <a:r>
              <a:rPr lang="en-US" sz="3000" b="1"/>
              <a:t>2D box: Square of the wave function of selected excited states</a:t>
            </a:r>
          </a:p>
        </p:txBody>
      </p:sp>
      <p:sp>
        <p:nvSpPr>
          <p:cNvPr id="17412" name="Line 5"/>
          <p:cNvSpPr>
            <a:spLocks noChangeShapeType="1"/>
          </p:cNvSpPr>
          <p:nvPr/>
        </p:nvSpPr>
        <p:spPr bwMode="auto">
          <a:xfrm flipH="1">
            <a:off x="2001838" y="1874838"/>
            <a:ext cx="547687" cy="1555750"/>
          </a:xfrm>
          <a:prstGeom prst="line">
            <a:avLst/>
          </a:prstGeom>
          <a:noFill/>
          <a:ln w="19050">
            <a:solidFill>
              <a:schemeClr val="tx1"/>
            </a:solidFill>
            <a:round/>
            <a:headEnd/>
            <a:tailEnd type="triangle" w="med" len="med"/>
          </a:ln>
        </p:spPr>
        <p:txBody>
          <a:bodyPr>
            <a:prstTxWarp prst="textNoShape">
              <a:avLst/>
            </a:prstTxWarp>
          </a:bodyPr>
          <a:lstStyle/>
          <a:p>
            <a:endParaRPr lang="en-US"/>
          </a:p>
        </p:txBody>
      </p:sp>
      <p:sp>
        <p:nvSpPr>
          <p:cNvPr id="17413" name="Text Box 6"/>
          <p:cNvSpPr txBox="1">
            <a:spLocks noChangeArrowheads="1"/>
          </p:cNvSpPr>
          <p:nvPr/>
        </p:nvSpPr>
        <p:spPr bwMode="auto">
          <a:xfrm>
            <a:off x="2295525" y="1417638"/>
            <a:ext cx="1095375" cy="519112"/>
          </a:xfrm>
          <a:prstGeom prst="rect">
            <a:avLst/>
          </a:prstGeom>
          <a:noFill/>
          <a:ln w="9525">
            <a:noFill/>
            <a:miter lim="800000"/>
            <a:headEnd/>
            <a:tailEnd/>
          </a:ln>
        </p:spPr>
        <p:txBody>
          <a:bodyPr wrap="none">
            <a:prstTxWarp prst="textNoShape">
              <a:avLst/>
            </a:prstTxWarp>
            <a:spAutoFit/>
          </a:bodyPr>
          <a:lstStyle/>
          <a:p>
            <a:r>
              <a:rPr lang="en-US"/>
              <a:t>100%</a:t>
            </a:r>
          </a:p>
        </p:txBody>
      </p:sp>
      <p:sp>
        <p:nvSpPr>
          <p:cNvPr id="17414" name="Line 7"/>
          <p:cNvSpPr>
            <a:spLocks noChangeShapeType="1"/>
          </p:cNvSpPr>
          <p:nvPr/>
        </p:nvSpPr>
        <p:spPr bwMode="auto">
          <a:xfrm flipH="1">
            <a:off x="923925" y="1947863"/>
            <a:ext cx="273050" cy="365125"/>
          </a:xfrm>
          <a:prstGeom prst="line">
            <a:avLst/>
          </a:prstGeom>
          <a:noFill/>
          <a:ln w="19050">
            <a:solidFill>
              <a:schemeClr val="tx1"/>
            </a:solidFill>
            <a:round/>
            <a:headEnd/>
            <a:tailEnd type="triangle" w="med" len="med"/>
          </a:ln>
        </p:spPr>
        <p:txBody>
          <a:bodyPr>
            <a:prstTxWarp prst="textNoShape">
              <a:avLst/>
            </a:prstTxWarp>
          </a:bodyPr>
          <a:lstStyle/>
          <a:p>
            <a:endParaRPr lang="en-US"/>
          </a:p>
        </p:txBody>
      </p:sp>
      <p:sp>
        <p:nvSpPr>
          <p:cNvPr id="17415" name="Text Box 8"/>
          <p:cNvSpPr txBox="1">
            <a:spLocks noChangeArrowheads="1"/>
          </p:cNvSpPr>
          <p:nvPr/>
        </p:nvSpPr>
        <p:spPr bwMode="auto">
          <a:xfrm>
            <a:off x="1047750" y="1509713"/>
            <a:ext cx="698500" cy="519112"/>
          </a:xfrm>
          <a:prstGeom prst="rect">
            <a:avLst/>
          </a:prstGeom>
          <a:noFill/>
          <a:ln w="9525">
            <a:noFill/>
            <a:miter lim="800000"/>
            <a:headEnd/>
            <a:tailEnd/>
          </a:ln>
        </p:spPr>
        <p:txBody>
          <a:bodyPr wrap="none">
            <a:prstTxWarp prst="textNoShape">
              <a:avLst/>
            </a:prstTxWarp>
            <a:spAutoFit/>
          </a:bodyPr>
          <a:lstStyle/>
          <a:p>
            <a:r>
              <a:rPr lang="en-US"/>
              <a:t>0%</a:t>
            </a:r>
          </a:p>
        </p:txBody>
      </p:sp>
      <p:sp>
        <p:nvSpPr>
          <p:cNvPr id="17416" name="Line 9"/>
          <p:cNvSpPr>
            <a:spLocks noChangeShapeType="1"/>
          </p:cNvSpPr>
          <p:nvPr/>
        </p:nvSpPr>
        <p:spPr bwMode="auto">
          <a:xfrm flipV="1">
            <a:off x="885825" y="5132388"/>
            <a:ext cx="365125" cy="365125"/>
          </a:xfrm>
          <a:prstGeom prst="line">
            <a:avLst/>
          </a:prstGeom>
          <a:noFill/>
          <a:ln w="19050">
            <a:solidFill>
              <a:schemeClr val="tx1"/>
            </a:solidFill>
            <a:round/>
            <a:headEnd/>
            <a:tailEnd type="triangle" w="med" len="med"/>
          </a:ln>
        </p:spPr>
        <p:txBody>
          <a:bodyPr>
            <a:prstTxWarp prst="textNoShape">
              <a:avLst/>
            </a:prstTxWarp>
          </a:bodyPr>
          <a:lstStyle/>
          <a:p>
            <a:endParaRPr lang="en-US"/>
          </a:p>
        </p:txBody>
      </p:sp>
      <p:sp>
        <p:nvSpPr>
          <p:cNvPr id="17417" name="Text Box 10"/>
          <p:cNvSpPr txBox="1">
            <a:spLocks noChangeArrowheads="1"/>
          </p:cNvSpPr>
          <p:nvPr/>
        </p:nvSpPr>
        <p:spPr bwMode="auto">
          <a:xfrm>
            <a:off x="611188" y="5345113"/>
            <a:ext cx="503237" cy="519112"/>
          </a:xfrm>
          <a:prstGeom prst="rect">
            <a:avLst/>
          </a:prstGeom>
          <a:noFill/>
          <a:ln w="9525">
            <a:noFill/>
            <a:miter lim="800000"/>
            <a:headEnd/>
            <a:tailEnd/>
          </a:ln>
        </p:spPr>
        <p:txBody>
          <a:bodyPr wrap="none">
            <a:prstTxWarp prst="textNoShape">
              <a:avLst/>
            </a:prstTxWarp>
            <a:spAutoFit/>
          </a:bodyPr>
          <a:lstStyle/>
          <a:p>
            <a:r>
              <a:rPr lang="en-US"/>
              <a:t>n</a:t>
            </a:r>
            <a:r>
              <a:rPr lang="en-US" baseline="-25000"/>
              <a:t>x</a:t>
            </a:r>
            <a:endParaRPr lang="en-US"/>
          </a:p>
        </p:txBody>
      </p:sp>
      <p:sp>
        <p:nvSpPr>
          <p:cNvPr id="17418" name="Line 11"/>
          <p:cNvSpPr>
            <a:spLocks noChangeShapeType="1"/>
          </p:cNvSpPr>
          <p:nvPr/>
        </p:nvSpPr>
        <p:spPr bwMode="auto">
          <a:xfrm flipH="1" flipV="1">
            <a:off x="1617663" y="5132388"/>
            <a:ext cx="90487" cy="274637"/>
          </a:xfrm>
          <a:prstGeom prst="line">
            <a:avLst/>
          </a:prstGeom>
          <a:noFill/>
          <a:ln w="19050">
            <a:solidFill>
              <a:schemeClr val="tx1"/>
            </a:solidFill>
            <a:round/>
            <a:headEnd/>
            <a:tailEnd type="triangle" w="med" len="med"/>
          </a:ln>
        </p:spPr>
        <p:txBody>
          <a:bodyPr>
            <a:prstTxWarp prst="textNoShape">
              <a:avLst/>
            </a:prstTxWarp>
          </a:bodyPr>
          <a:lstStyle/>
          <a:p>
            <a:endParaRPr lang="en-US"/>
          </a:p>
        </p:txBody>
      </p:sp>
      <p:sp>
        <p:nvSpPr>
          <p:cNvPr id="17419" name="Text Box 12"/>
          <p:cNvSpPr txBox="1">
            <a:spLocks noChangeArrowheads="1"/>
          </p:cNvSpPr>
          <p:nvPr/>
        </p:nvSpPr>
        <p:spPr bwMode="auto">
          <a:xfrm>
            <a:off x="1525588" y="5314950"/>
            <a:ext cx="503237" cy="519113"/>
          </a:xfrm>
          <a:prstGeom prst="rect">
            <a:avLst/>
          </a:prstGeom>
          <a:noFill/>
          <a:ln w="9525">
            <a:noFill/>
            <a:miter lim="800000"/>
            <a:headEnd/>
            <a:tailEnd/>
          </a:ln>
        </p:spPr>
        <p:txBody>
          <a:bodyPr wrap="none">
            <a:prstTxWarp prst="textNoShape">
              <a:avLst/>
            </a:prstTxWarp>
            <a:spAutoFit/>
          </a:bodyPr>
          <a:lstStyle/>
          <a:p>
            <a:r>
              <a:rPr lang="en-US"/>
              <a:t>n</a:t>
            </a:r>
            <a:r>
              <a:rPr lang="en-US" baseline="-25000"/>
              <a:t>y</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8" descr="1993makingof"/>
          <p:cNvPicPr>
            <a:picLocks noChangeAspect="1" noChangeArrowheads="1"/>
          </p:cNvPicPr>
          <p:nvPr/>
        </p:nvPicPr>
        <p:blipFill>
          <a:blip r:embed="rId2"/>
          <a:srcRect/>
          <a:stretch>
            <a:fillRect/>
          </a:stretch>
        </p:blipFill>
        <p:spPr bwMode="auto">
          <a:xfrm>
            <a:off x="1185758" y="0"/>
            <a:ext cx="6844284"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65125" y="0"/>
            <a:ext cx="8229600" cy="685800"/>
          </a:xfrm>
        </p:spPr>
        <p:txBody>
          <a:bodyPr/>
          <a:lstStyle/>
          <a:p>
            <a:pPr eaLnBrk="1" hangingPunct="1"/>
            <a:r>
              <a:rPr lang="en-US" b="1"/>
              <a:t>Degeneracy</a:t>
            </a:r>
          </a:p>
        </p:txBody>
      </p:sp>
      <p:sp>
        <p:nvSpPr>
          <p:cNvPr id="18435" name="Text Box 5"/>
          <p:cNvSpPr txBox="1">
            <a:spLocks noChangeArrowheads="1"/>
          </p:cNvSpPr>
          <p:nvPr/>
        </p:nvSpPr>
        <p:spPr bwMode="auto">
          <a:xfrm>
            <a:off x="182563" y="882650"/>
            <a:ext cx="8961437" cy="946150"/>
          </a:xfrm>
          <a:prstGeom prst="rect">
            <a:avLst/>
          </a:prstGeom>
          <a:noFill/>
          <a:ln w="9525">
            <a:noFill/>
            <a:miter lim="800000"/>
            <a:headEnd/>
            <a:tailEnd/>
          </a:ln>
        </p:spPr>
        <p:txBody>
          <a:bodyPr>
            <a:prstTxWarp prst="textNoShape">
              <a:avLst/>
            </a:prstTxWarp>
            <a:spAutoFit/>
          </a:bodyPr>
          <a:lstStyle/>
          <a:p>
            <a:r>
              <a:rPr lang="en-US" sz="2800"/>
              <a:t>Sometimes, there are several solutions with the exact same energy. Such solutions are called ‘degenerate’. </a:t>
            </a:r>
          </a:p>
        </p:txBody>
      </p:sp>
      <p:grpSp>
        <p:nvGrpSpPr>
          <p:cNvPr id="2" name="Group 6"/>
          <p:cNvGrpSpPr>
            <a:grpSpLocks/>
          </p:cNvGrpSpPr>
          <p:nvPr/>
        </p:nvGrpSpPr>
        <p:grpSpPr bwMode="auto">
          <a:xfrm>
            <a:off x="438150" y="2428875"/>
            <a:ext cx="8420100" cy="4411663"/>
            <a:chOff x="438150" y="2429484"/>
            <a:chExt cx="8420100" cy="4410481"/>
          </a:xfrm>
        </p:grpSpPr>
        <p:pic>
          <p:nvPicPr>
            <p:cNvPr id="18439" name="Picture 5"/>
            <p:cNvPicPr>
              <a:picLocks noChangeAspect="1" noChangeArrowheads="1"/>
            </p:cNvPicPr>
            <p:nvPr/>
          </p:nvPicPr>
          <p:blipFill>
            <a:blip r:embed="rId2"/>
            <a:srcRect/>
            <a:stretch>
              <a:fillRect/>
            </a:stretch>
          </p:blipFill>
          <p:spPr bwMode="auto">
            <a:xfrm>
              <a:off x="438150" y="2448940"/>
              <a:ext cx="8420100" cy="4391025"/>
            </a:xfrm>
            <a:prstGeom prst="rect">
              <a:avLst/>
            </a:prstGeom>
            <a:noFill/>
            <a:ln w="9525">
              <a:noFill/>
              <a:miter lim="800000"/>
              <a:headEnd/>
              <a:tailEnd/>
            </a:ln>
          </p:spPr>
        </p:pic>
        <p:sp>
          <p:nvSpPr>
            <p:cNvPr id="18440" name="TextBox 4"/>
            <p:cNvSpPr txBox="1">
              <a:spLocks noChangeArrowheads="1"/>
            </p:cNvSpPr>
            <p:nvPr/>
          </p:nvSpPr>
          <p:spPr bwMode="auto">
            <a:xfrm>
              <a:off x="3866744" y="2429484"/>
              <a:ext cx="3214341" cy="523080"/>
            </a:xfrm>
            <a:prstGeom prst="rect">
              <a:avLst/>
            </a:prstGeom>
            <a:solidFill>
              <a:schemeClr val="bg1"/>
            </a:solidFill>
            <a:ln w="9525">
              <a:noFill/>
              <a:miter lim="800000"/>
              <a:headEnd/>
              <a:tailEnd/>
            </a:ln>
          </p:spPr>
          <p:txBody>
            <a:bodyPr wrap="none">
              <a:prstTxWarp prst="textNoShape">
                <a:avLst/>
              </a:prstTxWarp>
              <a:spAutoFit/>
            </a:bodyPr>
            <a:lstStyle/>
            <a:p>
              <a:r>
                <a:rPr lang="en-US" sz="2800" i="1">
                  <a:latin typeface="Times New Roman" charset="0"/>
                  <a:ea typeface="Times New Roman" charset="0"/>
                  <a:cs typeface="Times New Roman" charset="0"/>
                </a:rPr>
                <a:t>E = E</a:t>
              </a:r>
              <a:r>
                <a:rPr lang="en-US" sz="2800" i="1" baseline="-25000">
                  <a:latin typeface="Times New Roman" charset="0"/>
                  <a:ea typeface="Times New Roman" charset="0"/>
                  <a:cs typeface="Times New Roman" charset="0"/>
                </a:rPr>
                <a:t>0</a:t>
              </a:r>
              <a:r>
                <a:rPr lang="en-US" sz="2800" i="1">
                  <a:latin typeface="Times New Roman" charset="0"/>
                  <a:ea typeface="Times New Roman" charset="0"/>
                  <a:cs typeface="Times New Roman" charset="0"/>
                </a:rPr>
                <a:t>(n</a:t>
              </a:r>
              <a:r>
                <a:rPr lang="en-US" sz="2800" i="1" baseline="-25000">
                  <a:latin typeface="Times New Roman" charset="0"/>
                  <a:ea typeface="Times New Roman" charset="0"/>
                  <a:cs typeface="Times New Roman" charset="0"/>
                </a:rPr>
                <a:t>x</a:t>
              </a:r>
              <a:r>
                <a:rPr lang="en-US" sz="2800" i="1" baseline="30000">
                  <a:latin typeface="Times New Roman" charset="0"/>
                  <a:ea typeface="Times New Roman" charset="0"/>
                  <a:cs typeface="Times New Roman" charset="0"/>
                </a:rPr>
                <a:t>2</a:t>
              </a:r>
              <a:r>
                <a:rPr lang="en-US" sz="2800" i="1">
                  <a:latin typeface="Times New Roman" charset="0"/>
                  <a:ea typeface="Times New Roman" charset="0"/>
                  <a:cs typeface="Times New Roman" charset="0"/>
                </a:rPr>
                <a:t>+n</a:t>
              </a:r>
              <a:r>
                <a:rPr lang="en-US" sz="2800" i="1" baseline="-25000">
                  <a:latin typeface="Times New Roman" charset="0"/>
                  <a:ea typeface="Times New Roman" charset="0"/>
                  <a:cs typeface="Times New Roman" charset="0"/>
                </a:rPr>
                <a:t>y</a:t>
              </a:r>
              <a:r>
                <a:rPr lang="en-US" sz="2800" i="1" baseline="30000">
                  <a:latin typeface="Times New Roman" charset="0"/>
                  <a:ea typeface="Times New Roman" charset="0"/>
                  <a:cs typeface="Times New Roman" charset="0"/>
                </a:rPr>
                <a:t>2</a:t>
              </a:r>
              <a:r>
                <a:rPr lang="en-US" sz="2800" i="1">
                  <a:latin typeface="Times New Roman" charset="0"/>
                  <a:ea typeface="Times New Roman" charset="0"/>
                  <a:cs typeface="Times New Roman" charset="0"/>
                </a:rPr>
                <a:t>+n</a:t>
              </a:r>
              <a:r>
                <a:rPr lang="en-US" sz="2800" i="1" baseline="-25000">
                  <a:latin typeface="Times New Roman" charset="0"/>
                  <a:ea typeface="Times New Roman" charset="0"/>
                  <a:cs typeface="Times New Roman" charset="0"/>
                </a:rPr>
                <a:t>z</a:t>
              </a:r>
              <a:r>
                <a:rPr lang="en-US" sz="2800" i="1" baseline="30000">
                  <a:latin typeface="Times New Roman" charset="0"/>
                  <a:ea typeface="Times New Roman" charset="0"/>
                  <a:cs typeface="Times New Roman" charset="0"/>
                </a:rPr>
                <a:t>2</a:t>
              </a:r>
              <a:r>
                <a:rPr lang="en-US" sz="2800" i="1">
                  <a:latin typeface="Times New Roman" charset="0"/>
                  <a:ea typeface="Times New Roman" charset="0"/>
                  <a:cs typeface="Times New Roman" charset="0"/>
                </a:rPr>
                <a:t>)</a:t>
              </a:r>
            </a:p>
          </p:txBody>
        </p:sp>
      </p:grpSp>
      <p:sp>
        <p:nvSpPr>
          <p:cNvPr id="8" name="Oval 7"/>
          <p:cNvSpPr/>
          <p:nvPr/>
        </p:nvSpPr>
        <p:spPr>
          <a:xfrm>
            <a:off x="7866063" y="2971800"/>
            <a:ext cx="457200" cy="314325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134" name="TextBox 8"/>
          <p:cNvSpPr txBox="1">
            <a:spLocks noChangeArrowheads="1"/>
          </p:cNvSpPr>
          <p:nvPr/>
        </p:nvSpPr>
        <p:spPr bwMode="auto">
          <a:xfrm>
            <a:off x="3216275" y="6037263"/>
            <a:ext cx="5927725" cy="461962"/>
          </a:xfrm>
          <a:prstGeom prst="rect">
            <a:avLst/>
          </a:prstGeom>
          <a:noFill/>
          <a:ln w="9525">
            <a:noFill/>
            <a:miter lim="800000"/>
            <a:headEnd/>
            <a:tailEnd/>
          </a:ln>
        </p:spPr>
        <p:txBody>
          <a:bodyPr wrap="none">
            <a:prstTxWarp prst="textNoShape">
              <a:avLst/>
            </a:prstTxWarp>
            <a:spAutoFit/>
          </a:bodyPr>
          <a:lstStyle/>
          <a:p>
            <a:r>
              <a:rPr lang="en-US" sz="2400">
                <a:solidFill>
                  <a:srgbClr val="C00000"/>
                </a:solidFill>
              </a:rPr>
              <a:t>Degeneracy of 1 means “non-degenerate”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8134"/>
                                        </p:tgtEl>
                                        <p:attrNameLst>
                                          <p:attrName>style.visibility</p:attrName>
                                        </p:attrNameLst>
                                      </p:cBhvr>
                                      <p:to>
                                        <p:strVal val="visible"/>
                                      </p:to>
                                    </p:set>
                                    <p:animEffect transition="in" filter="fade">
                                      <p:cBhvr>
                                        <p:cTn id="15" dur="20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8134"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Essay</a:t>
            </a:r>
            <a:endParaRPr lang="en-US" dirty="0"/>
          </a:p>
        </p:txBody>
      </p:sp>
      <p:sp>
        <p:nvSpPr>
          <p:cNvPr id="3" name="Content Placeholder 2"/>
          <p:cNvSpPr>
            <a:spLocks noGrp="1"/>
          </p:cNvSpPr>
          <p:nvPr>
            <p:ph idx="1"/>
          </p:nvPr>
        </p:nvSpPr>
        <p:spPr>
          <a:xfrm>
            <a:off x="386536" y="1600200"/>
            <a:ext cx="8172483" cy="3811649"/>
          </a:xfrm>
        </p:spPr>
        <p:txBody>
          <a:bodyPr/>
          <a:lstStyle/>
          <a:p>
            <a:pPr>
              <a:buNone/>
            </a:pPr>
            <a:r>
              <a:rPr lang="en-US" dirty="0" smtClean="0"/>
              <a:t>There will be an essay portion on the exam, but you don’t need to answer those questions if you submit a final essay by the day of the final: Sat. 5/7</a:t>
            </a:r>
          </a:p>
          <a:p>
            <a:pPr>
              <a:buNone/>
            </a:pPr>
            <a:endParaRPr lang="en-US" dirty="0" smtClean="0"/>
          </a:p>
          <a:p>
            <a:pPr>
              <a:buNone/>
            </a:pPr>
            <a:r>
              <a:rPr lang="en-US" dirty="0" smtClean="0"/>
              <a:t>Those who turn in a paper will consequently have more time to answer the MC probs.</a:t>
            </a:r>
          </a:p>
        </p:txBody>
      </p:sp>
      <p:sp>
        <p:nvSpPr>
          <p:cNvPr id="4" name="Rectangle 3"/>
          <p:cNvSpPr/>
          <p:nvPr/>
        </p:nvSpPr>
        <p:spPr>
          <a:xfrm>
            <a:off x="381000" y="1394379"/>
            <a:ext cx="8153400" cy="390701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883512" y="5853632"/>
            <a:ext cx="6762601" cy="369332"/>
          </a:xfrm>
          <a:prstGeom prst="rect">
            <a:avLst/>
          </a:prstGeom>
          <a:noFill/>
        </p:spPr>
        <p:txBody>
          <a:bodyPr wrap="none" rtlCol="0">
            <a:spAutoFit/>
          </a:bodyPr>
          <a:lstStyle/>
          <a:p>
            <a:r>
              <a:rPr lang="en-US" dirty="0" smtClean="0"/>
              <a:t>I will read rough draft papers submitted by class on Tuesday, 5/3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228600" y="3657600"/>
            <a:ext cx="8640763" cy="492125"/>
          </a:xfrm>
          <a:prstGeom prst="rect">
            <a:avLst/>
          </a:prstGeom>
          <a:noFill/>
          <a:ln w="9525">
            <a:noFill/>
            <a:miter lim="800000"/>
            <a:headEnd/>
            <a:tailEnd/>
          </a:ln>
        </p:spPr>
        <p:txBody>
          <a:bodyPr wrap="none">
            <a:prstTxWarp prst="textNoShape">
              <a:avLst/>
            </a:prstTxWarp>
            <a:spAutoFit/>
          </a:bodyPr>
          <a:lstStyle/>
          <a:p>
            <a:r>
              <a:rPr lang="en-US" sz="2600">
                <a:ea typeface="Arial" charset="0"/>
                <a:cs typeface="Arial" charset="0"/>
              </a:rPr>
              <a:t>What is the energy of the 1</a:t>
            </a:r>
            <a:r>
              <a:rPr lang="en-US" sz="2600" baseline="30000">
                <a:ea typeface="Arial" charset="0"/>
                <a:cs typeface="Arial" charset="0"/>
              </a:rPr>
              <a:t>st</a:t>
            </a:r>
            <a:r>
              <a:rPr lang="en-US" sz="2600">
                <a:ea typeface="Arial" charset="0"/>
                <a:cs typeface="Arial" charset="0"/>
              </a:rPr>
              <a:t> excited state of this 2D box?</a:t>
            </a:r>
          </a:p>
        </p:txBody>
      </p:sp>
      <p:sp>
        <p:nvSpPr>
          <p:cNvPr id="19459" name="Text Box 11"/>
          <p:cNvSpPr txBox="1">
            <a:spLocks noChangeArrowheads="1"/>
          </p:cNvSpPr>
          <p:nvPr/>
        </p:nvSpPr>
        <p:spPr bwMode="auto">
          <a:xfrm>
            <a:off x="1033463" y="1004888"/>
            <a:ext cx="361950" cy="519112"/>
          </a:xfrm>
          <a:prstGeom prst="rect">
            <a:avLst/>
          </a:prstGeom>
          <a:noFill/>
          <a:ln w="9525">
            <a:noFill/>
            <a:miter lim="800000"/>
            <a:headEnd/>
            <a:tailEnd/>
          </a:ln>
        </p:spPr>
        <p:txBody>
          <a:bodyPr wrap="none">
            <a:prstTxWarp prst="textNoShape">
              <a:avLst/>
            </a:prstTxWarp>
            <a:spAutoFit/>
          </a:bodyPr>
          <a:lstStyle/>
          <a:p>
            <a:r>
              <a:rPr lang="en-US"/>
              <a:t>y</a:t>
            </a:r>
          </a:p>
        </p:txBody>
      </p:sp>
      <p:sp>
        <p:nvSpPr>
          <p:cNvPr id="19460" name="Line 7"/>
          <p:cNvSpPr>
            <a:spLocks noChangeShapeType="1"/>
          </p:cNvSpPr>
          <p:nvPr/>
        </p:nvSpPr>
        <p:spPr bwMode="auto">
          <a:xfrm flipV="1">
            <a:off x="1385888" y="1235075"/>
            <a:ext cx="0" cy="1844675"/>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19461" name="Line 8"/>
          <p:cNvSpPr>
            <a:spLocks noChangeShapeType="1"/>
          </p:cNvSpPr>
          <p:nvPr/>
        </p:nvSpPr>
        <p:spPr bwMode="auto">
          <a:xfrm>
            <a:off x="1366838" y="3090863"/>
            <a:ext cx="2481262"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19462" name="Text Box 9"/>
          <p:cNvSpPr txBox="1">
            <a:spLocks noChangeArrowheads="1"/>
          </p:cNvSpPr>
          <p:nvPr/>
        </p:nvSpPr>
        <p:spPr bwMode="auto">
          <a:xfrm>
            <a:off x="2925763" y="3024188"/>
            <a:ext cx="382587" cy="519112"/>
          </a:xfrm>
          <a:prstGeom prst="rect">
            <a:avLst/>
          </a:prstGeom>
          <a:noFill/>
          <a:ln w="9525">
            <a:noFill/>
            <a:miter lim="800000"/>
            <a:headEnd/>
            <a:tailEnd/>
          </a:ln>
        </p:spPr>
        <p:txBody>
          <a:bodyPr wrap="none">
            <a:prstTxWarp prst="textNoShape">
              <a:avLst/>
            </a:prstTxWarp>
            <a:spAutoFit/>
          </a:bodyPr>
          <a:lstStyle/>
          <a:p>
            <a:r>
              <a:rPr lang="en-US"/>
              <a:t>L</a:t>
            </a:r>
          </a:p>
        </p:txBody>
      </p:sp>
      <p:sp>
        <p:nvSpPr>
          <p:cNvPr id="19463" name="Text Box 10"/>
          <p:cNvSpPr txBox="1">
            <a:spLocks noChangeArrowheads="1"/>
          </p:cNvSpPr>
          <p:nvPr/>
        </p:nvSpPr>
        <p:spPr bwMode="auto">
          <a:xfrm>
            <a:off x="989013" y="1538288"/>
            <a:ext cx="382587" cy="519112"/>
          </a:xfrm>
          <a:prstGeom prst="rect">
            <a:avLst/>
          </a:prstGeom>
          <a:noFill/>
          <a:ln w="9525">
            <a:noFill/>
            <a:miter lim="800000"/>
            <a:headEnd/>
            <a:tailEnd/>
          </a:ln>
        </p:spPr>
        <p:txBody>
          <a:bodyPr wrap="none">
            <a:prstTxWarp prst="textNoShape">
              <a:avLst/>
            </a:prstTxWarp>
            <a:spAutoFit/>
          </a:bodyPr>
          <a:lstStyle/>
          <a:p>
            <a:r>
              <a:rPr lang="en-US"/>
              <a:t>L</a:t>
            </a:r>
          </a:p>
        </p:txBody>
      </p:sp>
      <p:sp>
        <p:nvSpPr>
          <p:cNvPr id="19464" name="Text Box 12"/>
          <p:cNvSpPr txBox="1">
            <a:spLocks noChangeArrowheads="1"/>
          </p:cNvSpPr>
          <p:nvPr/>
        </p:nvSpPr>
        <p:spPr bwMode="auto">
          <a:xfrm>
            <a:off x="3543300" y="2971800"/>
            <a:ext cx="361950" cy="519113"/>
          </a:xfrm>
          <a:prstGeom prst="rect">
            <a:avLst/>
          </a:prstGeom>
          <a:noFill/>
          <a:ln w="9525">
            <a:noFill/>
            <a:miter lim="800000"/>
            <a:headEnd/>
            <a:tailEnd/>
          </a:ln>
        </p:spPr>
        <p:txBody>
          <a:bodyPr wrap="none">
            <a:prstTxWarp prst="textNoShape">
              <a:avLst/>
            </a:prstTxWarp>
            <a:spAutoFit/>
          </a:bodyPr>
          <a:lstStyle/>
          <a:p>
            <a:r>
              <a:rPr lang="en-US"/>
              <a:t>x</a:t>
            </a:r>
          </a:p>
        </p:txBody>
      </p:sp>
      <p:sp>
        <p:nvSpPr>
          <p:cNvPr id="19465" name="Line 13"/>
          <p:cNvSpPr>
            <a:spLocks noChangeShapeType="1"/>
          </p:cNvSpPr>
          <p:nvPr/>
        </p:nvSpPr>
        <p:spPr bwMode="auto">
          <a:xfrm>
            <a:off x="1376363" y="1711325"/>
            <a:ext cx="1698625"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19466" name="Line 14"/>
          <p:cNvSpPr>
            <a:spLocks noChangeShapeType="1"/>
          </p:cNvSpPr>
          <p:nvPr/>
        </p:nvSpPr>
        <p:spPr bwMode="auto">
          <a:xfrm>
            <a:off x="3084513" y="1701800"/>
            <a:ext cx="0" cy="1368425"/>
          </a:xfrm>
          <a:prstGeom prst="line">
            <a:avLst/>
          </a:prstGeom>
          <a:noFill/>
          <a:ln w="28575">
            <a:solidFill>
              <a:schemeClr val="tx1"/>
            </a:solidFill>
            <a:round/>
            <a:headEnd/>
            <a:tailEnd/>
          </a:ln>
        </p:spPr>
        <p:txBody>
          <a:bodyPr>
            <a:prstTxWarp prst="textNoShape">
              <a:avLst/>
            </a:prstTxWarp>
          </a:bodyPr>
          <a:lstStyle/>
          <a:p>
            <a:endParaRPr lang="en-US"/>
          </a:p>
        </p:txBody>
      </p:sp>
      <p:sp>
        <p:nvSpPr>
          <p:cNvPr id="19467" name="Text Box 15"/>
          <p:cNvSpPr txBox="1">
            <a:spLocks noChangeArrowheads="1"/>
          </p:cNvSpPr>
          <p:nvPr/>
        </p:nvSpPr>
        <p:spPr bwMode="auto">
          <a:xfrm>
            <a:off x="5203825" y="1981200"/>
            <a:ext cx="2266950" cy="519113"/>
          </a:xfrm>
          <a:prstGeom prst="rect">
            <a:avLst/>
          </a:prstGeom>
          <a:noFill/>
          <a:ln w="9525">
            <a:noFill/>
            <a:miter lim="800000"/>
            <a:headEnd/>
            <a:tailEnd/>
          </a:ln>
        </p:spPr>
        <p:txBody>
          <a:bodyPr wrap="none">
            <a:prstTxWarp prst="textNoShape">
              <a:avLst/>
            </a:prstTxWarp>
            <a:spAutoFit/>
          </a:bodyPr>
          <a:lstStyle/>
          <a:p>
            <a:r>
              <a:rPr lang="en-US" sz="2800" i="1">
                <a:latin typeface="Times New Roman" charset="0"/>
                <a:ea typeface="Times New Roman" charset="0"/>
                <a:cs typeface="Times New Roman" charset="0"/>
              </a:rPr>
              <a:t>E=E</a:t>
            </a:r>
            <a:r>
              <a:rPr lang="en-US" sz="2800" i="1" baseline="-25000">
                <a:latin typeface="Times New Roman" charset="0"/>
                <a:ea typeface="Times New Roman" charset="0"/>
                <a:cs typeface="Times New Roman" charset="0"/>
              </a:rPr>
              <a:t>0</a:t>
            </a:r>
            <a:r>
              <a:rPr lang="en-US" sz="2800" i="1">
                <a:latin typeface="Times New Roman" charset="0"/>
                <a:ea typeface="Times New Roman" charset="0"/>
                <a:cs typeface="Times New Roman" charset="0"/>
              </a:rPr>
              <a:t>(n</a:t>
            </a:r>
            <a:r>
              <a:rPr lang="en-US" sz="2800" i="1" baseline="-25000">
                <a:latin typeface="Times New Roman" charset="0"/>
                <a:ea typeface="Times New Roman" charset="0"/>
                <a:cs typeface="Times New Roman" charset="0"/>
              </a:rPr>
              <a:t>x</a:t>
            </a:r>
            <a:r>
              <a:rPr lang="en-US" sz="2800" i="1" baseline="30000">
                <a:latin typeface="Times New Roman" charset="0"/>
                <a:ea typeface="Times New Roman" charset="0"/>
                <a:cs typeface="Times New Roman" charset="0"/>
              </a:rPr>
              <a:t>2</a:t>
            </a:r>
            <a:r>
              <a:rPr lang="en-US" sz="2800" i="1">
                <a:latin typeface="Times New Roman" charset="0"/>
                <a:ea typeface="Times New Roman" charset="0"/>
                <a:cs typeface="Times New Roman" charset="0"/>
              </a:rPr>
              <a:t>+n</a:t>
            </a:r>
            <a:r>
              <a:rPr lang="en-US" sz="2800" i="1" baseline="-25000">
                <a:latin typeface="Times New Roman" charset="0"/>
                <a:ea typeface="Times New Roman" charset="0"/>
                <a:cs typeface="Times New Roman" charset="0"/>
              </a:rPr>
              <a:t>y</a:t>
            </a:r>
            <a:r>
              <a:rPr lang="en-US" sz="2800" i="1" baseline="30000">
                <a:latin typeface="Times New Roman" charset="0"/>
                <a:ea typeface="Times New Roman" charset="0"/>
                <a:cs typeface="Times New Roman" charset="0"/>
              </a:rPr>
              <a:t>2</a:t>
            </a:r>
            <a:r>
              <a:rPr lang="en-US" sz="2800" i="1">
                <a:latin typeface="Times New Roman" charset="0"/>
                <a:ea typeface="Times New Roman" charset="0"/>
                <a:cs typeface="Times New Roman" charset="0"/>
              </a:rPr>
              <a:t>)</a:t>
            </a:r>
          </a:p>
        </p:txBody>
      </p:sp>
      <p:sp>
        <p:nvSpPr>
          <p:cNvPr id="19468" name="Text Box 17"/>
          <p:cNvSpPr txBox="1">
            <a:spLocks noChangeArrowheads="1"/>
          </p:cNvSpPr>
          <p:nvPr/>
        </p:nvSpPr>
        <p:spPr bwMode="auto">
          <a:xfrm>
            <a:off x="152400" y="114300"/>
            <a:ext cx="8991600" cy="830263"/>
          </a:xfrm>
          <a:prstGeom prst="rect">
            <a:avLst/>
          </a:prstGeom>
          <a:noFill/>
          <a:ln w="9525">
            <a:noFill/>
            <a:miter lim="800000"/>
            <a:headEnd/>
            <a:tailEnd/>
          </a:ln>
        </p:spPr>
        <p:txBody>
          <a:bodyPr>
            <a:prstTxWarp prst="textNoShape">
              <a:avLst/>
            </a:prstTxWarp>
            <a:spAutoFit/>
          </a:bodyPr>
          <a:lstStyle/>
          <a:p>
            <a:r>
              <a:rPr lang="en-US" sz="2400" dirty="0">
                <a:ea typeface="Arial" charset="0"/>
                <a:cs typeface="Arial" charset="0"/>
              </a:rPr>
              <a:t>The ground state energy of the 2D box of size </a:t>
            </a:r>
            <a:r>
              <a:rPr lang="en-US" sz="2400" dirty="0" err="1">
                <a:ea typeface="Arial" charset="0"/>
                <a:cs typeface="Arial" charset="0"/>
              </a:rPr>
              <a:t>L</a:t>
            </a:r>
            <a:r>
              <a:rPr lang="en-US" sz="2400" dirty="0">
                <a:ea typeface="Arial" charset="0"/>
                <a:cs typeface="Arial" charset="0"/>
              </a:rPr>
              <a:t> x </a:t>
            </a:r>
            <a:r>
              <a:rPr lang="en-US" sz="2400" dirty="0" err="1">
                <a:ea typeface="Arial" charset="0"/>
                <a:cs typeface="Arial" charset="0"/>
              </a:rPr>
              <a:t>L</a:t>
            </a:r>
            <a:r>
              <a:rPr lang="en-US" sz="2400" dirty="0">
                <a:ea typeface="Arial" charset="0"/>
                <a:cs typeface="Arial" charset="0"/>
              </a:rPr>
              <a:t> is </a:t>
            </a:r>
            <a:r>
              <a:rPr lang="en-US" sz="2400" i="1" dirty="0">
                <a:latin typeface="Times New Roman" charset="0"/>
                <a:ea typeface="Times New Roman" charset="0"/>
                <a:cs typeface="Times New Roman" charset="0"/>
              </a:rPr>
              <a:t>2E</a:t>
            </a:r>
            <a:r>
              <a:rPr lang="en-US" sz="2400" i="1" baseline="-25000" dirty="0">
                <a:latin typeface="Times New Roman" charset="0"/>
                <a:ea typeface="Times New Roman" charset="0"/>
                <a:cs typeface="Times New Roman" charset="0"/>
              </a:rPr>
              <a:t>0</a:t>
            </a:r>
            <a:r>
              <a:rPr lang="en-US" sz="2400" dirty="0">
                <a:ea typeface="Arial" charset="0"/>
                <a:cs typeface="Arial" charset="0"/>
              </a:rPr>
              <a:t>, where  </a:t>
            </a:r>
            <a:r>
              <a:rPr lang="en-US" sz="2400" i="1" dirty="0">
                <a:latin typeface="Times New Roman" charset="0"/>
                <a:ea typeface="Times New Roman" charset="0"/>
                <a:cs typeface="Times New Roman" charset="0"/>
              </a:rPr>
              <a:t>E</a:t>
            </a:r>
            <a:r>
              <a:rPr lang="en-US" sz="2400" i="1" baseline="-25000" dirty="0">
                <a:latin typeface="Times New Roman" charset="0"/>
                <a:ea typeface="Times New Roman" charset="0"/>
                <a:cs typeface="Times New Roman" charset="0"/>
              </a:rPr>
              <a:t>0</a:t>
            </a:r>
            <a:r>
              <a:rPr lang="en-US" sz="2400" i="1" dirty="0">
                <a:latin typeface="Times New Roman" charset="0"/>
                <a:ea typeface="Times New Roman" charset="0"/>
                <a:cs typeface="Times New Roman" charset="0"/>
              </a:rPr>
              <a:t> =</a:t>
            </a:r>
            <a:r>
              <a:rPr lang="en-US" sz="2400" i="1" dirty="0" smtClean="0">
                <a:latin typeface="Times New Roman" charset="0"/>
                <a:ea typeface="Times New Roman" charset="0"/>
                <a:cs typeface="Times New Roman" charset="0"/>
              </a:rPr>
              <a:t> π</a:t>
            </a:r>
            <a:r>
              <a:rPr lang="en-US" sz="2400" i="1" baseline="30000" dirty="0" smtClean="0">
                <a:latin typeface="Times New Roman" charset="0"/>
                <a:ea typeface="Times New Roman" charset="0"/>
                <a:cs typeface="Times New Roman" charset="0"/>
              </a:rPr>
              <a:t>2</a:t>
            </a:r>
            <a:r>
              <a:rPr lang="en-US" sz="2400" i="1" dirty="0" smtClean="0">
                <a:latin typeface="Times New Roman" charset="0"/>
                <a:ea typeface="Times New Roman" charset="0"/>
                <a:cs typeface="Times New Roman" charset="0"/>
              </a:rPr>
              <a:t>ħ</a:t>
            </a:r>
            <a:r>
              <a:rPr lang="en-US" sz="2400" i="1" baseline="30000" dirty="0" smtClean="0">
                <a:latin typeface="Times New Roman" charset="0"/>
                <a:ea typeface="Times New Roman" charset="0"/>
                <a:cs typeface="Times New Roman" charset="0"/>
              </a:rPr>
              <a:t>2</a:t>
            </a:r>
            <a:r>
              <a:rPr lang="en-US" sz="2400" i="1" dirty="0">
                <a:latin typeface="Times New Roman" charset="0"/>
                <a:ea typeface="Times New Roman" charset="0"/>
                <a:cs typeface="Times New Roman" charset="0"/>
              </a:rPr>
              <a:t>/2mL</a:t>
            </a:r>
            <a:r>
              <a:rPr lang="en-US" sz="2400" i="1" baseline="30000" dirty="0">
                <a:latin typeface="Times New Roman" charset="0"/>
                <a:ea typeface="Times New Roman" charset="0"/>
                <a:cs typeface="Times New Roman" charset="0"/>
              </a:rPr>
              <a:t>2</a:t>
            </a:r>
            <a:r>
              <a:rPr lang="en-US" sz="2400" dirty="0">
                <a:ea typeface="Arial" charset="0"/>
                <a:cs typeface="Arial" charset="0"/>
              </a:rPr>
              <a:t> is the ground state energy of a 1D box of size </a:t>
            </a:r>
            <a:r>
              <a:rPr lang="en-US" sz="2400" dirty="0" err="1">
                <a:ea typeface="Arial" charset="0"/>
                <a:cs typeface="Arial" charset="0"/>
              </a:rPr>
              <a:t>L</a:t>
            </a:r>
            <a:r>
              <a:rPr lang="en-US" sz="2400" dirty="0">
                <a:ea typeface="Arial" charset="0"/>
                <a:cs typeface="Arial" charset="0"/>
              </a:rPr>
              <a:t>.</a:t>
            </a:r>
          </a:p>
        </p:txBody>
      </p:sp>
      <p:sp>
        <p:nvSpPr>
          <p:cNvPr id="19469" name="Text Box 2"/>
          <p:cNvSpPr txBox="1">
            <a:spLocks noChangeArrowheads="1"/>
          </p:cNvSpPr>
          <p:nvPr/>
        </p:nvSpPr>
        <p:spPr bwMode="auto">
          <a:xfrm>
            <a:off x="514350" y="4343400"/>
            <a:ext cx="1103313" cy="1816100"/>
          </a:xfrm>
          <a:prstGeom prst="rect">
            <a:avLst/>
          </a:prstGeom>
          <a:noFill/>
          <a:ln w="9525">
            <a:noFill/>
            <a:miter lim="800000"/>
            <a:headEnd/>
            <a:tailEnd/>
          </a:ln>
        </p:spPr>
        <p:txBody>
          <a:bodyPr wrap="none">
            <a:prstTxWarp prst="textNoShape">
              <a:avLst/>
            </a:prstTxWarp>
            <a:spAutoFit/>
          </a:bodyPr>
          <a:lstStyle/>
          <a:p>
            <a:pPr marL="342900" indent="-342900">
              <a:buFontTx/>
              <a:buAutoNum type="alphaLcParenR"/>
            </a:pPr>
            <a:r>
              <a:rPr lang="en-US" sz="2800">
                <a:ea typeface="Arial" charset="0"/>
                <a:cs typeface="Arial" charset="0"/>
              </a:rPr>
              <a:t>3E</a:t>
            </a:r>
            <a:r>
              <a:rPr lang="en-US" sz="2800" baseline="-25000">
                <a:ea typeface="Arial" charset="0"/>
                <a:cs typeface="Arial" charset="0"/>
              </a:rPr>
              <a:t>0</a:t>
            </a:r>
            <a:endParaRPr lang="en-US" sz="2800">
              <a:ea typeface="Arial" charset="0"/>
              <a:cs typeface="Arial" charset="0"/>
            </a:endParaRPr>
          </a:p>
          <a:p>
            <a:pPr marL="342900" indent="-342900">
              <a:buFontTx/>
              <a:buAutoNum type="alphaLcParenR"/>
            </a:pPr>
            <a:r>
              <a:rPr lang="en-US" sz="2800">
                <a:ea typeface="Arial" charset="0"/>
                <a:cs typeface="Arial" charset="0"/>
              </a:rPr>
              <a:t>4E</a:t>
            </a:r>
            <a:r>
              <a:rPr lang="en-US" sz="2800" baseline="-25000">
                <a:ea typeface="Arial" charset="0"/>
                <a:cs typeface="Arial" charset="0"/>
              </a:rPr>
              <a:t>0</a:t>
            </a:r>
            <a:endParaRPr lang="en-US" sz="2800">
              <a:ea typeface="Arial" charset="0"/>
              <a:cs typeface="Arial" charset="0"/>
            </a:endParaRPr>
          </a:p>
          <a:p>
            <a:pPr marL="342900" indent="-342900">
              <a:buFontTx/>
              <a:buAutoNum type="alphaLcParenR"/>
            </a:pPr>
            <a:r>
              <a:rPr lang="en-US" sz="2800">
                <a:ea typeface="Arial" charset="0"/>
                <a:cs typeface="Arial" charset="0"/>
              </a:rPr>
              <a:t>5E</a:t>
            </a:r>
            <a:r>
              <a:rPr lang="en-US" sz="2800" baseline="-25000">
                <a:ea typeface="Arial" charset="0"/>
                <a:cs typeface="Arial" charset="0"/>
              </a:rPr>
              <a:t>0</a:t>
            </a:r>
            <a:endParaRPr lang="en-US" sz="2800">
              <a:ea typeface="Arial" charset="0"/>
              <a:cs typeface="Arial" charset="0"/>
            </a:endParaRPr>
          </a:p>
          <a:p>
            <a:pPr marL="342900" indent="-342900">
              <a:buFontTx/>
              <a:buAutoNum type="alphaLcParenR"/>
            </a:pPr>
            <a:r>
              <a:rPr lang="en-US" sz="2800">
                <a:ea typeface="Arial" charset="0"/>
                <a:cs typeface="Arial" charset="0"/>
              </a:rPr>
              <a:t>8E</a:t>
            </a:r>
            <a:r>
              <a:rPr lang="en-US" sz="2800" baseline="-25000">
                <a:ea typeface="Arial" charset="0"/>
                <a:cs typeface="Arial" charset="0"/>
              </a:rPr>
              <a:t>0</a:t>
            </a:r>
            <a:endParaRPr lang="en-US" sz="2800">
              <a:ea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14350" y="4343400"/>
            <a:ext cx="1103313" cy="1816100"/>
          </a:xfrm>
          <a:prstGeom prst="rect">
            <a:avLst/>
          </a:prstGeom>
          <a:noFill/>
          <a:ln w="9525">
            <a:noFill/>
            <a:miter lim="800000"/>
            <a:headEnd/>
            <a:tailEnd/>
          </a:ln>
        </p:spPr>
        <p:txBody>
          <a:bodyPr wrap="none">
            <a:prstTxWarp prst="textNoShape">
              <a:avLst/>
            </a:prstTxWarp>
            <a:spAutoFit/>
          </a:bodyPr>
          <a:lstStyle/>
          <a:p>
            <a:pPr marL="342900" indent="-342900">
              <a:buFontTx/>
              <a:buAutoNum type="alphaLcParenR"/>
            </a:pPr>
            <a:r>
              <a:rPr lang="en-US" sz="2800">
                <a:ea typeface="Arial" charset="0"/>
                <a:cs typeface="Arial" charset="0"/>
              </a:rPr>
              <a:t>3E</a:t>
            </a:r>
            <a:r>
              <a:rPr lang="en-US" sz="2800" baseline="-25000">
                <a:ea typeface="Arial" charset="0"/>
                <a:cs typeface="Arial" charset="0"/>
              </a:rPr>
              <a:t>0</a:t>
            </a:r>
            <a:endParaRPr lang="en-US" sz="2800">
              <a:ea typeface="Arial" charset="0"/>
              <a:cs typeface="Arial" charset="0"/>
            </a:endParaRPr>
          </a:p>
          <a:p>
            <a:pPr marL="342900" indent="-342900">
              <a:buFontTx/>
              <a:buAutoNum type="alphaLcParenR"/>
            </a:pPr>
            <a:r>
              <a:rPr lang="en-US" sz="2800">
                <a:ea typeface="Arial" charset="0"/>
                <a:cs typeface="Arial" charset="0"/>
              </a:rPr>
              <a:t>4E</a:t>
            </a:r>
            <a:r>
              <a:rPr lang="en-US" sz="2800" baseline="-25000">
                <a:ea typeface="Arial" charset="0"/>
                <a:cs typeface="Arial" charset="0"/>
              </a:rPr>
              <a:t>0</a:t>
            </a:r>
            <a:endParaRPr lang="en-US" sz="2800">
              <a:ea typeface="Arial" charset="0"/>
              <a:cs typeface="Arial" charset="0"/>
            </a:endParaRPr>
          </a:p>
          <a:p>
            <a:pPr marL="342900" indent="-342900">
              <a:buFontTx/>
              <a:buAutoNum type="alphaLcParenR"/>
            </a:pPr>
            <a:r>
              <a:rPr lang="en-US" sz="2800">
                <a:solidFill>
                  <a:srgbClr val="FF0000"/>
                </a:solidFill>
                <a:ea typeface="Arial" charset="0"/>
                <a:cs typeface="Arial" charset="0"/>
              </a:rPr>
              <a:t>5E</a:t>
            </a:r>
            <a:r>
              <a:rPr lang="en-US" sz="2800" baseline="-25000">
                <a:solidFill>
                  <a:srgbClr val="FF0000"/>
                </a:solidFill>
                <a:ea typeface="Arial" charset="0"/>
                <a:cs typeface="Arial" charset="0"/>
              </a:rPr>
              <a:t>0</a:t>
            </a:r>
            <a:endParaRPr lang="en-US" sz="2800">
              <a:solidFill>
                <a:srgbClr val="FF0000"/>
              </a:solidFill>
              <a:ea typeface="Arial" charset="0"/>
              <a:cs typeface="Arial" charset="0"/>
            </a:endParaRPr>
          </a:p>
          <a:p>
            <a:pPr marL="342900" indent="-342900">
              <a:buFontTx/>
              <a:buAutoNum type="alphaLcParenR"/>
            </a:pPr>
            <a:r>
              <a:rPr lang="en-US" sz="2800">
                <a:ea typeface="Arial" charset="0"/>
                <a:cs typeface="Arial" charset="0"/>
              </a:rPr>
              <a:t>8E</a:t>
            </a:r>
            <a:r>
              <a:rPr lang="en-US" sz="2800" baseline="-25000">
                <a:ea typeface="Arial" charset="0"/>
                <a:cs typeface="Arial" charset="0"/>
              </a:rPr>
              <a:t>0</a:t>
            </a:r>
            <a:endParaRPr lang="en-US" sz="2800">
              <a:ea typeface="Arial" charset="0"/>
              <a:cs typeface="Arial" charset="0"/>
            </a:endParaRPr>
          </a:p>
        </p:txBody>
      </p:sp>
      <p:sp>
        <p:nvSpPr>
          <p:cNvPr id="20483" name="Text Box 3"/>
          <p:cNvSpPr txBox="1">
            <a:spLocks noChangeArrowheads="1"/>
          </p:cNvSpPr>
          <p:nvPr/>
        </p:nvSpPr>
        <p:spPr bwMode="auto">
          <a:xfrm>
            <a:off x="228600" y="3657600"/>
            <a:ext cx="8640763" cy="492125"/>
          </a:xfrm>
          <a:prstGeom prst="rect">
            <a:avLst/>
          </a:prstGeom>
          <a:noFill/>
          <a:ln w="9525">
            <a:noFill/>
            <a:miter lim="800000"/>
            <a:headEnd/>
            <a:tailEnd/>
          </a:ln>
        </p:spPr>
        <p:txBody>
          <a:bodyPr wrap="none">
            <a:prstTxWarp prst="textNoShape">
              <a:avLst/>
            </a:prstTxWarp>
            <a:spAutoFit/>
          </a:bodyPr>
          <a:lstStyle/>
          <a:p>
            <a:r>
              <a:rPr lang="en-US" sz="2600">
                <a:ea typeface="Arial" charset="0"/>
                <a:cs typeface="Arial" charset="0"/>
              </a:rPr>
              <a:t>What is the energy of the 1</a:t>
            </a:r>
            <a:r>
              <a:rPr lang="en-US" sz="2600" baseline="30000">
                <a:ea typeface="Arial" charset="0"/>
                <a:cs typeface="Arial" charset="0"/>
              </a:rPr>
              <a:t>st</a:t>
            </a:r>
            <a:r>
              <a:rPr lang="en-US" sz="2600">
                <a:ea typeface="Arial" charset="0"/>
                <a:cs typeface="Arial" charset="0"/>
              </a:rPr>
              <a:t> excited state of this 2D box?</a:t>
            </a:r>
          </a:p>
        </p:txBody>
      </p:sp>
      <p:sp>
        <p:nvSpPr>
          <p:cNvPr id="20484" name="Text Box 11"/>
          <p:cNvSpPr txBox="1">
            <a:spLocks noChangeArrowheads="1"/>
          </p:cNvSpPr>
          <p:nvPr/>
        </p:nvSpPr>
        <p:spPr bwMode="auto">
          <a:xfrm>
            <a:off x="1033463" y="1004888"/>
            <a:ext cx="361950" cy="519112"/>
          </a:xfrm>
          <a:prstGeom prst="rect">
            <a:avLst/>
          </a:prstGeom>
          <a:noFill/>
          <a:ln w="9525">
            <a:noFill/>
            <a:miter lim="800000"/>
            <a:headEnd/>
            <a:tailEnd/>
          </a:ln>
        </p:spPr>
        <p:txBody>
          <a:bodyPr wrap="none">
            <a:prstTxWarp prst="textNoShape">
              <a:avLst/>
            </a:prstTxWarp>
            <a:spAutoFit/>
          </a:bodyPr>
          <a:lstStyle/>
          <a:p>
            <a:r>
              <a:rPr lang="en-US"/>
              <a:t>y</a:t>
            </a:r>
          </a:p>
        </p:txBody>
      </p:sp>
      <p:sp>
        <p:nvSpPr>
          <p:cNvPr id="20485" name="Line 7"/>
          <p:cNvSpPr>
            <a:spLocks noChangeShapeType="1"/>
          </p:cNvSpPr>
          <p:nvPr/>
        </p:nvSpPr>
        <p:spPr bwMode="auto">
          <a:xfrm flipV="1">
            <a:off x="1385888" y="1235075"/>
            <a:ext cx="0" cy="1844675"/>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0486" name="Line 8"/>
          <p:cNvSpPr>
            <a:spLocks noChangeShapeType="1"/>
          </p:cNvSpPr>
          <p:nvPr/>
        </p:nvSpPr>
        <p:spPr bwMode="auto">
          <a:xfrm>
            <a:off x="1366838" y="3090863"/>
            <a:ext cx="2481262"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0487" name="Text Box 9"/>
          <p:cNvSpPr txBox="1">
            <a:spLocks noChangeArrowheads="1"/>
          </p:cNvSpPr>
          <p:nvPr/>
        </p:nvSpPr>
        <p:spPr bwMode="auto">
          <a:xfrm>
            <a:off x="2925763" y="3024188"/>
            <a:ext cx="382587" cy="519112"/>
          </a:xfrm>
          <a:prstGeom prst="rect">
            <a:avLst/>
          </a:prstGeom>
          <a:noFill/>
          <a:ln w="9525">
            <a:noFill/>
            <a:miter lim="800000"/>
            <a:headEnd/>
            <a:tailEnd/>
          </a:ln>
        </p:spPr>
        <p:txBody>
          <a:bodyPr wrap="none">
            <a:prstTxWarp prst="textNoShape">
              <a:avLst/>
            </a:prstTxWarp>
            <a:spAutoFit/>
          </a:bodyPr>
          <a:lstStyle/>
          <a:p>
            <a:r>
              <a:rPr lang="en-US"/>
              <a:t>L</a:t>
            </a:r>
          </a:p>
        </p:txBody>
      </p:sp>
      <p:sp>
        <p:nvSpPr>
          <p:cNvPr id="20488" name="Text Box 10"/>
          <p:cNvSpPr txBox="1">
            <a:spLocks noChangeArrowheads="1"/>
          </p:cNvSpPr>
          <p:nvPr/>
        </p:nvSpPr>
        <p:spPr bwMode="auto">
          <a:xfrm>
            <a:off x="989013" y="1538288"/>
            <a:ext cx="382587" cy="519112"/>
          </a:xfrm>
          <a:prstGeom prst="rect">
            <a:avLst/>
          </a:prstGeom>
          <a:noFill/>
          <a:ln w="9525">
            <a:noFill/>
            <a:miter lim="800000"/>
            <a:headEnd/>
            <a:tailEnd/>
          </a:ln>
        </p:spPr>
        <p:txBody>
          <a:bodyPr wrap="none">
            <a:prstTxWarp prst="textNoShape">
              <a:avLst/>
            </a:prstTxWarp>
            <a:spAutoFit/>
          </a:bodyPr>
          <a:lstStyle/>
          <a:p>
            <a:r>
              <a:rPr lang="en-US"/>
              <a:t>L</a:t>
            </a:r>
          </a:p>
        </p:txBody>
      </p:sp>
      <p:sp>
        <p:nvSpPr>
          <p:cNvPr id="20489" name="Text Box 12"/>
          <p:cNvSpPr txBox="1">
            <a:spLocks noChangeArrowheads="1"/>
          </p:cNvSpPr>
          <p:nvPr/>
        </p:nvSpPr>
        <p:spPr bwMode="auto">
          <a:xfrm>
            <a:off x="3657600" y="3086100"/>
            <a:ext cx="361950" cy="519113"/>
          </a:xfrm>
          <a:prstGeom prst="rect">
            <a:avLst/>
          </a:prstGeom>
          <a:noFill/>
          <a:ln w="9525">
            <a:noFill/>
            <a:miter lim="800000"/>
            <a:headEnd/>
            <a:tailEnd/>
          </a:ln>
        </p:spPr>
        <p:txBody>
          <a:bodyPr wrap="none">
            <a:prstTxWarp prst="textNoShape">
              <a:avLst/>
            </a:prstTxWarp>
            <a:spAutoFit/>
          </a:bodyPr>
          <a:lstStyle/>
          <a:p>
            <a:r>
              <a:rPr lang="en-US"/>
              <a:t>x</a:t>
            </a:r>
          </a:p>
        </p:txBody>
      </p:sp>
      <p:sp>
        <p:nvSpPr>
          <p:cNvPr id="20490" name="Line 13"/>
          <p:cNvSpPr>
            <a:spLocks noChangeShapeType="1"/>
          </p:cNvSpPr>
          <p:nvPr/>
        </p:nvSpPr>
        <p:spPr bwMode="auto">
          <a:xfrm>
            <a:off x="1376363" y="1711325"/>
            <a:ext cx="1698625"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20491" name="Line 14"/>
          <p:cNvSpPr>
            <a:spLocks noChangeShapeType="1"/>
          </p:cNvSpPr>
          <p:nvPr/>
        </p:nvSpPr>
        <p:spPr bwMode="auto">
          <a:xfrm>
            <a:off x="3084513" y="1701800"/>
            <a:ext cx="0" cy="1368425"/>
          </a:xfrm>
          <a:prstGeom prst="line">
            <a:avLst/>
          </a:prstGeom>
          <a:noFill/>
          <a:ln w="28575">
            <a:solidFill>
              <a:schemeClr val="tx1"/>
            </a:solidFill>
            <a:round/>
            <a:headEnd/>
            <a:tailEnd/>
          </a:ln>
        </p:spPr>
        <p:txBody>
          <a:bodyPr>
            <a:prstTxWarp prst="textNoShape">
              <a:avLst/>
            </a:prstTxWarp>
          </a:bodyPr>
          <a:lstStyle/>
          <a:p>
            <a:endParaRPr lang="en-US"/>
          </a:p>
        </p:txBody>
      </p:sp>
      <p:sp>
        <p:nvSpPr>
          <p:cNvPr id="20492" name="Text Box 15"/>
          <p:cNvSpPr txBox="1">
            <a:spLocks noChangeArrowheads="1"/>
          </p:cNvSpPr>
          <p:nvPr/>
        </p:nvSpPr>
        <p:spPr bwMode="auto">
          <a:xfrm>
            <a:off x="5203825" y="1981200"/>
            <a:ext cx="2266950" cy="519113"/>
          </a:xfrm>
          <a:prstGeom prst="rect">
            <a:avLst/>
          </a:prstGeom>
          <a:noFill/>
          <a:ln w="9525">
            <a:noFill/>
            <a:miter lim="800000"/>
            <a:headEnd/>
            <a:tailEnd/>
          </a:ln>
        </p:spPr>
        <p:txBody>
          <a:bodyPr wrap="none">
            <a:prstTxWarp prst="textNoShape">
              <a:avLst/>
            </a:prstTxWarp>
            <a:spAutoFit/>
          </a:bodyPr>
          <a:lstStyle/>
          <a:p>
            <a:r>
              <a:rPr lang="en-US" sz="2800" i="1">
                <a:latin typeface="Times New Roman" charset="0"/>
                <a:ea typeface="Times New Roman" charset="0"/>
                <a:cs typeface="Times New Roman" charset="0"/>
              </a:rPr>
              <a:t>E=E</a:t>
            </a:r>
            <a:r>
              <a:rPr lang="en-US" sz="2800" i="1" baseline="-25000">
                <a:latin typeface="Times New Roman" charset="0"/>
                <a:ea typeface="Times New Roman" charset="0"/>
                <a:cs typeface="Times New Roman" charset="0"/>
              </a:rPr>
              <a:t>0</a:t>
            </a:r>
            <a:r>
              <a:rPr lang="en-US" sz="2800" i="1">
                <a:latin typeface="Times New Roman" charset="0"/>
                <a:ea typeface="Times New Roman" charset="0"/>
                <a:cs typeface="Times New Roman" charset="0"/>
              </a:rPr>
              <a:t>(n</a:t>
            </a:r>
            <a:r>
              <a:rPr lang="en-US" sz="2800" i="1" baseline="-25000">
                <a:latin typeface="Times New Roman" charset="0"/>
                <a:ea typeface="Times New Roman" charset="0"/>
                <a:cs typeface="Times New Roman" charset="0"/>
              </a:rPr>
              <a:t>x</a:t>
            </a:r>
            <a:r>
              <a:rPr lang="en-US" sz="2800" i="1" baseline="30000">
                <a:latin typeface="Times New Roman" charset="0"/>
                <a:ea typeface="Times New Roman" charset="0"/>
                <a:cs typeface="Times New Roman" charset="0"/>
              </a:rPr>
              <a:t>2</a:t>
            </a:r>
            <a:r>
              <a:rPr lang="en-US" sz="2800" i="1">
                <a:latin typeface="Times New Roman" charset="0"/>
                <a:ea typeface="Times New Roman" charset="0"/>
                <a:cs typeface="Times New Roman" charset="0"/>
              </a:rPr>
              <a:t>+n</a:t>
            </a:r>
            <a:r>
              <a:rPr lang="en-US" sz="2800" i="1" baseline="-25000">
                <a:latin typeface="Times New Roman" charset="0"/>
                <a:ea typeface="Times New Roman" charset="0"/>
                <a:cs typeface="Times New Roman" charset="0"/>
              </a:rPr>
              <a:t>y</a:t>
            </a:r>
            <a:r>
              <a:rPr lang="en-US" sz="2800" i="1" baseline="30000">
                <a:latin typeface="Times New Roman" charset="0"/>
                <a:ea typeface="Times New Roman" charset="0"/>
                <a:cs typeface="Times New Roman" charset="0"/>
              </a:rPr>
              <a:t>2</a:t>
            </a:r>
            <a:r>
              <a:rPr lang="en-US" sz="2800" i="1">
                <a:latin typeface="Times New Roman" charset="0"/>
                <a:ea typeface="Times New Roman" charset="0"/>
                <a:cs typeface="Times New Roman" charset="0"/>
              </a:rPr>
              <a:t>)</a:t>
            </a:r>
          </a:p>
        </p:txBody>
      </p:sp>
      <p:sp>
        <p:nvSpPr>
          <p:cNvPr id="20493" name="Text Box 17"/>
          <p:cNvSpPr txBox="1">
            <a:spLocks noChangeArrowheads="1"/>
          </p:cNvSpPr>
          <p:nvPr/>
        </p:nvSpPr>
        <p:spPr bwMode="auto">
          <a:xfrm>
            <a:off x="152400" y="114300"/>
            <a:ext cx="8991600" cy="830263"/>
          </a:xfrm>
          <a:prstGeom prst="rect">
            <a:avLst/>
          </a:prstGeom>
          <a:noFill/>
          <a:ln w="9525">
            <a:noFill/>
            <a:miter lim="800000"/>
            <a:headEnd/>
            <a:tailEnd/>
          </a:ln>
        </p:spPr>
        <p:txBody>
          <a:bodyPr>
            <a:prstTxWarp prst="textNoShape">
              <a:avLst/>
            </a:prstTxWarp>
            <a:spAutoFit/>
          </a:bodyPr>
          <a:lstStyle/>
          <a:p>
            <a:r>
              <a:rPr lang="en-US" sz="2400" dirty="0">
                <a:ea typeface="Arial" charset="0"/>
                <a:cs typeface="Arial" charset="0"/>
              </a:rPr>
              <a:t>The ground state energy of the 2D box of size </a:t>
            </a:r>
            <a:r>
              <a:rPr lang="en-US" sz="2400" dirty="0" err="1">
                <a:ea typeface="Arial" charset="0"/>
                <a:cs typeface="Arial" charset="0"/>
              </a:rPr>
              <a:t>L</a:t>
            </a:r>
            <a:r>
              <a:rPr lang="en-US" sz="2400" dirty="0">
                <a:ea typeface="Arial" charset="0"/>
                <a:cs typeface="Arial" charset="0"/>
              </a:rPr>
              <a:t> x </a:t>
            </a:r>
            <a:r>
              <a:rPr lang="en-US" sz="2400" dirty="0" err="1">
                <a:ea typeface="Arial" charset="0"/>
                <a:cs typeface="Arial" charset="0"/>
              </a:rPr>
              <a:t>L</a:t>
            </a:r>
            <a:r>
              <a:rPr lang="en-US" sz="2400" dirty="0">
                <a:ea typeface="Arial" charset="0"/>
                <a:cs typeface="Arial" charset="0"/>
              </a:rPr>
              <a:t> is </a:t>
            </a:r>
            <a:r>
              <a:rPr lang="en-US" sz="2400" i="1" dirty="0">
                <a:latin typeface="Times New Roman" charset="0"/>
                <a:ea typeface="Times New Roman" charset="0"/>
                <a:cs typeface="Times New Roman" charset="0"/>
              </a:rPr>
              <a:t>2E</a:t>
            </a:r>
            <a:r>
              <a:rPr lang="en-US" sz="2400" i="1" baseline="-25000" dirty="0">
                <a:latin typeface="Times New Roman" charset="0"/>
                <a:ea typeface="Times New Roman" charset="0"/>
                <a:cs typeface="Times New Roman" charset="0"/>
              </a:rPr>
              <a:t>0</a:t>
            </a:r>
            <a:r>
              <a:rPr lang="en-US" sz="2400" dirty="0">
                <a:ea typeface="Arial" charset="0"/>
                <a:cs typeface="Arial" charset="0"/>
              </a:rPr>
              <a:t>, where  </a:t>
            </a:r>
            <a:r>
              <a:rPr lang="en-US" sz="2400" i="1" dirty="0">
                <a:latin typeface="Times New Roman" charset="0"/>
                <a:ea typeface="Times New Roman" charset="0"/>
                <a:cs typeface="Times New Roman" charset="0"/>
              </a:rPr>
              <a:t>E</a:t>
            </a:r>
            <a:r>
              <a:rPr lang="en-US" sz="2400" i="1" baseline="-25000" dirty="0">
                <a:latin typeface="Times New Roman" charset="0"/>
                <a:ea typeface="Times New Roman" charset="0"/>
                <a:cs typeface="Times New Roman" charset="0"/>
              </a:rPr>
              <a:t>0</a:t>
            </a:r>
            <a:r>
              <a:rPr lang="en-US" sz="2400" i="1" dirty="0">
                <a:latin typeface="Times New Roman" charset="0"/>
                <a:ea typeface="Times New Roman" charset="0"/>
                <a:cs typeface="Times New Roman" charset="0"/>
              </a:rPr>
              <a:t> =</a:t>
            </a:r>
            <a:r>
              <a:rPr lang="en-US" sz="2400" i="1" dirty="0" smtClean="0">
                <a:latin typeface="Times New Roman" charset="0"/>
                <a:ea typeface="Times New Roman" charset="0"/>
                <a:cs typeface="Times New Roman" charset="0"/>
              </a:rPr>
              <a:t> π</a:t>
            </a:r>
            <a:r>
              <a:rPr lang="en-US" sz="2400" i="1" baseline="30000" dirty="0" smtClean="0">
                <a:latin typeface="Times New Roman" charset="0"/>
                <a:ea typeface="Times New Roman" charset="0"/>
                <a:cs typeface="Times New Roman" charset="0"/>
              </a:rPr>
              <a:t>2</a:t>
            </a:r>
            <a:r>
              <a:rPr lang="en-US" sz="2400" i="1" dirty="0" smtClean="0">
                <a:latin typeface="Times New Roman" charset="0"/>
                <a:ea typeface="Times New Roman" charset="0"/>
                <a:cs typeface="Times New Roman" charset="0"/>
              </a:rPr>
              <a:t>ħ</a:t>
            </a:r>
            <a:r>
              <a:rPr lang="en-US" sz="2400" i="1" baseline="30000" dirty="0" smtClean="0">
                <a:latin typeface="Times New Roman" charset="0"/>
                <a:ea typeface="Times New Roman" charset="0"/>
                <a:cs typeface="Times New Roman" charset="0"/>
              </a:rPr>
              <a:t>2</a:t>
            </a:r>
            <a:r>
              <a:rPr lang="en-US" sz="2400" i="1" dirty="0">
                <a:latin typeface="Times New Roman" charset="0"/>
                <a:ea typeface="Times New Roman" charset="0"/>
                <a:cs typeface="Times New Roman" charset="0"/>
              </a:rPr>
              <a:t>/2mL</a:t>
            </a:r>
            <a:r>
              <a:rPr lang="en-US" sz="2400" i="1" baseline="30000" dirty="0">
                <a:latin typeface="Times New Roman" charset="0"/>
                <a:ea typeface="Times New Roman" charset="0"/>
                <a:cs typeface="Times New Roman" charset="0"/>
              </a:rPr>
              <a:t>2</a:t>
            </a:r>
            <a:r>
              <a:rPr lang="en-US" sz="2400" dirty="0">
                <a:ea typeface="Arial" charset="0"/>
                <a:cs typeface="Arial" charset="0"/>
              </a:rPr>
              <a:t> is the ground state energy of a 1D box of size </a:t>
            </a:r>
            <a:r>
              <a:rPr lang="en-US" sz="2400" dirty="0" err="1">
                <a:ea typeface="Arial" charset="0"/>
                <a:cs typeface="Arial" charset="0"/>
              </a:rPr>
              <a:t>L</a:t>
            </a:r>
            <a:r>
              <a:rPr lang="en-US" sz="2400" dirty="0">
                <a:ea typeface="Arial" charset="0"/>
                <a:cs typeface="Arial" charset="0"/>
              </a:rPr>
              <a:t>.</a:t>
            </a:r>
          </a:p>
        </p:txBody>
      </p:sp>
      <p:sp>
        <p:nvSpPr>
          <p:cNvPr id="20494" name="Text Box 6"/>
          <p:cNvSpPr txBox="1">
            <a:spLocks noChangeArrowheads="1"/>
          </p:cNvSpPr>
          <p:nvPr/>
        </p:nvSpPr>
        <p:spPr bwMode="auto">
          <a:xfrm>
            <a:off x="1905000" y="5143500"/>
            <a:ext cx="4316923" cy="1384995"/>
          </a:xfrm>
          <a:prstGeom prst="rect">
            <a:avLst/>
          </a:prstGeom>
          <a:noFill/>
          <a:ln w="9525">
            <a:noFill/>
            <a:miter lim="800000"/>
            <a:headEnd/>
            <a:tailEnd/>
          </a:ln>
        </p:spPr>
        <p:txBody>
          <a:bodyPr wrap="none">
            <a:prstTxWarp prst="textNoShape">
              <a:avLst/>
            </a:prstTxWarp>
            <a:spAutoFit/>
          </a:bodyPr>
          <a:lstStyle/>
          <a:p>
            <a:r>
              <a:rPr lang="en-US" sz="2800" dirty="0" err="1">
                <a:solidFill>
                  <a:srgbClr val="FF0000"/>
                </a:solidFill>
                <a:ea typeface="Arial" charset="0"/>
                <a:cs typeface="Arial" charset="0"/>
              </a:rPr>
              <a:t>n</a:t>
            </a:r>
            <a:r>
              <a:rPr lang="en-US" sz="2800" baseline="-25000" dirty="0" err="1">
                <a:solidFill>
                  <a:srgbClr val="FF0000"/>
                </a:solidFill>
                <a:ea typeface="Arial" charset="0"/>
                <a:cs typeface="Arial" charset="0"/>
              </a:rPr>
              <a:t>x</a:t>
            </a:r>
            <a:r>
              <a:rPr lang="en-US" sz="2800" dirty="0">
                <a:solidFill>
                  <a:srgbClr val="FF0000"/>
                </a:solidFill>
                <a:ea typeface="Arial" charset="0"/>
                <a:cs typeface="Arial" charset="0"/>
              </a:rPr>
              <a:t>=1, </a:t>
            </a:r>
            <a:r>
              <a:rPr lang="en-US" sz="2800" dirty="0" err="1">
                <a:solidFill>
                  <a:srgbClr val="FF0000"/>
                </a:solidFill>
                <a:ea typeface="Arial" charset="0"/>
                <a:cs typeface="Arial" charset="0"/>
              </a:rPr>
              <a:t>n</a:t>
            </a:r>
            <a:r>
              <a:rPr lang="en-US" sz="2800" baseline="-25000" dirty="0" err="1">
                <a:solidFill>
                  <a:srgbClr val="FF0000"/>
                </a:solidFill>
                <a:ea typeface="Arial" charset="0"/>
                <a:cs typeface="Arial" charset="0"/>
              </a:rPr>
              <a:t>y</a:t>
            </a:r>
            <a:r>
              <a:rPr lang="en-US" sz="2800" dirty="0">
                <a:solidFill>
                  <a:srgbClr val="FF0000"/>
                </a:solidFill>
                <a:ea typeface="Arial" charset="0"/>
                <a:cs typeface="Arial" charset="0"/>
              </a:rPr>
              <a:t>=2   or   </a:t>
            </a:r>
            <a:r>
              <a:rPr lang="en-US" sz="2800" dirty="0" err="1">
                <a:solidFill>
                  <a:srgbClr val="FF0000"/>
                </a:solidFill>
                <a:ea typeface="Arial" charset="0"/>
                <a:cs typeface="Arial" charset="0"/>
              </a:rPr>
              <a:t>n</a:t>
            </a:r>
            <a:r>
              <a:rPr lang="en-US" sz="2800" baseline="-25000" dirty="0" err="1">
                <a:solidFill>
                  <a:srgbClr val="FF0000"/>
                </a:solidFill>
                <a:ea typeface="Arial" charset="0"/>
                <a:cs typeface="Arial" charset="0"/>
              </a:rPr>
              <a:t>x</a:t>
            </a:r>
            <a:r>
              <a:rPr lang="en-US" sz="2800" dirty="0">
                <a:solidFill>
                  <a:srgbClr val="FF0000"/>
                </a:solidFill>
                <a:ea typeface="Arial" charset="0"/>
                <a:cs typeface="Arial" charset="0"/>
              </a:rPr>
              <a:t>=2 </a:t>
            </a:r>
            <a:r>
              <a:rPr lang="en-US" sz="2800" dirty="0" err="1">
                <a:solidFill>
                  <a:srgbClr val="FF0000"/>
                </a:solidFill>
                <a:ea typeface="Arial" charset="0"/>
                <a:cs typeface="Arial" charset="0"/>
              </a:rPr>
              <a:t>n</a:t>
            </a:r>
            <a:r>
              <a:rPr lang="en-US" sz="2800" baseline="-25000" dirty="0" err="1">
                <a:solidFill>
                  <a:srgbClr val="FF0000"/>
                </a:solidFill>
                <a:ea typeface="Arial" charset="0"/>
                <a:cs typeface="Arial" charset="0"/>
              </a:rPr>
              <a:t>y</a:t>
            </a:r>
            <a:r>
              <a:rPr lang="en-US" sz="2800" dirty="0">
                <a:solidFill>
                  <a:srgbClr val="FF0000"/>
                </a:solidFill>
                <a:ea typeface="Arial" charset="0"/>
                <a:cs typeface="Arial" charset="0"/>
              </a:rPr>
              <a:t>=</a:t>
            </a:r>
            <a:r>
              <a:rPr lang="en-US" sz="2800" dirty="0" smtClean="0">
                <a:solidFill>
                  <a:srgbClr val="FF0000"/>
                </a:solidFill>
                <a:ea typeface="Arial" charset="0"/>
                <a:cs typeface="Arial" charset="0"/>
              </a:rPr>
              <a:t>1</a:t>
            </a:r>
          </a:p>
          <a:p>
            <a:endParaRPr lang="en-US" sz="2800" dirty="0" smtClean="0">
              <a:solidFill>
                <a:srgbClr val="FF0000"/>
              </a:solidFill>
              <a:ea typeface="Arial" charset="0"/>
              <a:cs typeface="Arial" charset="0"/>
            </a:endParaRPr>
          </a:p>
          <a:p>
            <a:r>
              <a:rPr lang="en-US" sz="2800" dirty="0" err="1" smtClean="0">
                <a:solidFill>
                  <a:srgbClr val="FF0000"/>
                </a:solidFill>
                <a:latin typeface="Wingdings"/>
                <a:ea typeface="Wingdings"/>
                <a:cs typeface="Wingdings"/>
              </a:rPr>
              <a:t></a:t>
            </a:r>
            <a:r>
              <a:rPr lang="en-US" sz="2800" dirty="0" smtClean="0">
                <a:solidFill>
                  <a:srgbClr val="FF0000"/>
                </a:solidFill>
                <a:latin typeface="Wingdings"/>
                <a:ea typeface="Wingdings"/>
                <a:cs typeface="Wingdings"/>
              </a:rPr>
              <a:t> </a:t>
            </a:r>
            <a:r>
              <a:rPr lang="en-US" sz="2800" dirty="0" smtClean="0">
                <a:solidFill>
                  <a:srgbClr val="FF0000"/>
                </a:solidFill>
                <a:ea typeface="Arial" charset="0"/>
                <a:cs typeface="Arial" charset="0"/>
              </a:rPr>
              <a:t>degeneracy(5E</a:t>
            </a:r>
            <a:r>
              <a:rPr lang="en-US" sz="2800" baseline="-25000" dirty="0" smtClean="0">
                <a:solidFill>
                  <a:srgbClr val="FF0000"/>
                </a:solidFill>
                <a:ea typeface="Arial" charset="0"/>
                <a:cs typeface="Arial" charset="0"/>
              </a:rPr>
              <a:t>0</a:t>
            </a:r>
            <a:r>
              <a:rPr lang="en-US" sz="2800" dirty="0" smtClean="0">
                <a:solidFill>
                  <a:srgbClr val="FF0000"/>
                </a:solidFill>
                <a:ea typeface="Arial" charset="0"/>
                <a:cs typeface="Arial" charset="0"/>
              </a:rPr>
              <a:t>) = 2</a:t>
            </a:r>
            <a:endParaRPr lang="en-US" sz="2800" dirty="0">
              <a:solidFill>
                <a:srgbClr val="FF0000"/>
              </a:solidFill>
              <a:ea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42900" y="285750"/>
            <a:ext cx="8343900" cy="5262563"/>
          </a:xfrm>
          <a:prstGeom prst="rect">
            <a:avLst/>
          </a:prstGeom>
          <a:noFill/>
          <a:ln w="9525">
            <a:noFill/>
            <a:miter lim="800000"/>
            <a:headEnd/>
            <a:tailEnd/>
          </a:ln>
        </p:spPr>
        <p:txBody>
          <a:bodyPr>
            <a:spAutoFit/>
          </a:bodyPr>
          <a:lstStyle/>
          <a:p>
            <a:pPr>
              <a:defRPr/>
            </a:pPr>
            <a:r>
              <a:rPr lang="en-US" sz="2800" dirty="0"/>
              <a:t>Imagine a 3D cubic box of sides L x L x L.  What is the degeneracy of the ground state and the first excited state?</a:t>
            </a:r>
          </a:p>
          <a:p>
            <a:pPr marL="342900" indent="-342900">
              <a:defRPr/>
            </a:pPr>
            <a:endParaRPr lang="en-US" sz="2800" dirty="0"/>
          </a:p>
          <a:p>
            <a:pPr marL="342900" indent="-342900">
              <a:defRPr/>
            </a:pPr>
            <a:r>
              <a:rPr lang="en-US" sz="2800" dirty="0"/>
              <a:t>Degeneracy of ground state</a:t>
            </a:r>
          </a:p>
          <a:p>
            <a:pPr marL="342900" indent="-342900">
              <a:defRPr/>
            </a:pPr>
            <a:r>
              <a:rPr lang="en-US" sz="2800" dirty="0"/>
              <a:t>          Degeneracy of 1</a:t>
            </a:r>
            <a:r>
              <a:rPr lang="en-US" sz="2800" baseline="30000" dirty="0"/>
              <a:t>st</a:t>
            </a:r>
            <a:r>
              <a:rPr lang="en-US" sz="2800" dirty="0"/>
              <a:t> excited state</a:t>
            </a:r>
          </a:p>
          <a:p>
            <a:pPr marL="342900" indent="-342900">
              <a:defRPr/>
            </a:pPr>
            <a:endParaRPr lang="en-US" sz="2800" dirty="0"/>
          </a:p>
          <a:p>
            <a:pPr marL="342900" indent="-342900">
              <a:buFontTx/>
              <a:buAutoNum type="alphaLcParenR"/>
              <a:defRPr/>
            </a:pPr>
            <a:r>
              <a:rPr lang="en-US" sz="2800" dirty="0"/>
              <a:t> 1, 1</a:t>
            </a:r>
          </a:p>
          <a:p>
            <a:pPr marL="342900" indent="-342900">
              <a:buFontTx/>
              <a:buAutoNum type="alphaLcParenR"/>
              <a:defRPr/>
            </a:pPr>
            <a:r>
              <a:rPr lang="en-US" sz="2800" dirty="0"/>
              <a:t> 3, 1</a:t>
            </a:r>
          </a:p>
          <a:p>
            <a:pPr marL="342900" indent="-342900">
              <a:buFontTx/>
              <a:buAutoNum type="alphaLcParenR"/>
              <a:defRPr/>
            </a:pPr>
            <a:r>
              <a:rPr lang="en-US" sz="2800" dirty="0"/>
              <a:t> 1, 3</a:t>
            </a:r>
          </a:p>
          <a:p>
            <a:pPr marL="342900" indent="-342900">
              <a:buFontTx/>
              <a:buAutoNum type="alphaLcParenR"/>
              <a:defRPr/>
            </a:pPr>
            <a:r>
              <a:rPr lang="en-US" sz="2800" dirty="0"/>
              <a:t> 3, 3</a:t>
            </a:r>
          </a:p>
          <a:p>
            <a:pPr marL="342900" indent="-342900">
              <a:buFontTx/>
              <a:buAutoNum type="alphaLcParenR"/>
              <a:defRPr/>
            </a:pPr>
            <a:r>
              <a:rPr lang="en-US" sz="2800" dirty="0"/>
              <a:t> 0, 3</a:t>
            </a:r>
          </a:p>
        </p:txBody>
      </p:sp>
      <p:cxnSp>
        <p:nvCxnSpPr>
          <p:cNvPr id="6" name="Straight Arrow Connector 5"/>
          <p:cNvCxnSpPr/>
          <p:nvPr/>
        </p:nvCxnSpPr>
        <p:spPr>
          <a:xfrm rot="5400000">
            <a:off x="598488" y="2943225"/>
            <a:ext cx="744538"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5400000">
            <a:off x="1314450" y="2971800"/>
            <a:ext cx="4572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Cube 11"/>
          <p:cNvSpPr>
            <a:spLocks noChangeArrowheads="1"/>
          </p:cNvSpPr>
          <p:nvPr/>
        </p:nvSpPr>
        <p:spPr bwMode="auto">
          <a:xfrm>
            <a:off x="5086350" y="3371850"/>
            <a:ext cx="1714500" cy="1657350"/>
          </a:xfrm>
          <a:prstGeom prst="cube">
            <a:avLst>
              <a:gd name="adj" fmla="val 25000"/>
            </a:avLst>
          </a:prstGeom>
          <a:solidFill>
            <a:srgbClr val="92D050"/>
          </a:solidFill>
          <a:ln w="25400">
            <a:solidFill>
              <a:srgbClr val="89A4A7"/>
            </a:solidFill>
            <a:miter lim="800000"/>
            <a:headEnd/>
            <a:tailEnd/>
          </a:ln>
          <a:effectLst>
            <a:outerShdw blurRad="63500" sy="23000" kx="-1199993" algn="bl" rotWithShape="0">
              <a:srgbClr val="000000">
                <a:alpha val="20000"/>
              </a:srgbClr>
            </a:outerShdw>
          </a:effectLst>
        </p:spPr>
        <p:txBody>
          <a:bodyPr anchor="ctr">
            <a:prstTxWarp prst="textNoShape">
              <a:avLst/>
            </a:prstTxWarp>
          </a:bodyPr>
          <a:lstStyle/>
          <a:p>
            <a:pPr algn="ctr">
              <a:defRPr/>
            </a:pPr>
            <a:endParaRPr lang="en-US">
              <a:solidFill>
                <a:schemeClr val="lt1"/>
              </a:solidFill>
              <a:latin typeface="+mn-lt"/>
            </a:endParaRPr>
          </a:p>
        </p:txBody>
      </p:sp>
      <p:sp>
        <p:nvSpPr>
          <p:cNvPr id="21510" name="TextBox 12"/>
          <p:cNvSpPr txBox="1">
            <a:spLocks noChangeArrowheads="1"/>
          </p:cNvSpPr>
          <p:nvPr/>
        </p:nvSpPr>
        <p:spPr bwMode="auto">
          <a:xfrm>
            <a:off x="5553075" y="5014913"/>
            <a:ext cx="357188" cy="461962"/>
          </a:xfrm>
          <a:prstGeom prst="rect">
            <a:avLst/>
          </a:prstGeom>
          <a:noFill/>
          <a:ln w="9525">
            <a:noFill/>
            <a:miter lim="800000"/>
            <a:headEnd/>
            <a:tailEnd/>
          </a:ln>
        </p:spPr>
        <p:txBody>
          <a:bodyPr wrap="none">
            <a:prstTxWarp prst="textNoShape">
              <a:avLst/>
            </a:prstTxWarp>
            <a:spAutoFit/>
          </a:bodyPr>
          <a:lstStyle/>
          <a:p>
            <a:r>
              <a:rPr lang="en-US" sz="2400"/>
              <a:t>L</a:t>
            </a:r>
          </a:p>
        </p:txBody>
      </p:sp>
      <p:sp>
        <p:nvSpPr>
          <p:cNvPr id="21511" name="TextBox 13"/>
          <p:cNvSpPr txBox="1">
            <a:spLocks noChangeArrowheads="1"/>
          </p:cNvSpPr>
          <p:nvPr/>
        </p:nvSpPr>
        <p:spPr bwMode="auto">
          <a:xfrm>
            <a:off x="4787900" y="4171950"/>
            <a:ext cx="355600" cy="461963"/>
          </a:xfrm>
          <a:prstGeom prst="rect">
            <a:avLst/>
          </a:prstGeom>
          <a:noFill/>
          <a:ln w="9525">
            <a:noFill/>
            <a:miter lim="800000"/>
            <a:headEnd/>
            <a:tailEnd/>
          </a:ln>
        </p:spPr>
        <p:txBody>
          <a:bodyPr wrap="none">
            <a:prstTxWarp prst="textNoShape">
              <a:avLst/>
            </a:prstTxWarp>
            <a:spAutoFit/>
          </a:bodyPr>
          <a:lstStyle/>
          <a:p>
            <a:r>
              <a:rPr lang="en-US" sz="2400"/>
              <a:t>L</a:t>
            </a:r>
          </a:p>
        </p:txBody>
      </p:sp>
      <p:sp>
        <p:nvSpPr>
          <p:cNvPr id="21512" name="TextBox 14"/>
          <p:cNvSpPr txBox="1">
            <a:spLocks noChangeArrowheads="1"/>
          </p:cNvSpPr>
          <p:nvPr/>
        </p:nvSpPr>
        <p:spPr bwMode="auto">
          <a:xfrm>
            <a:off x="4972050" y="3200400"/>
            <a:ext cx="355600" cy="461963"/>
          </a:xfrm>
          <a:prstGeom prst="rect">
            <a:avLst/>
          </a:prstGeom>
          <a:noFill/>
          <a:ln w="9525">
            <a:noFill/>
            <a:miter lim="800000"/>
            <a:headEnd/>
            <a:tailEnd/>
          </a:ln>
        </p:spPr>
        <p:txBody>
          <a:bodyPr wrap="none">
            <a:prstTxWarp prst="textNoShape">
              <a:avLst/>
            </a:prstTxWarp>
            <a:spAutoFit/>
          </a:bodyPr>
          <a:lstStyle/>
          <a:p>
            <a:r>
              <a:rPr lang="en-US" sz="2400"/>
              <a:t>L</a:t>
            </a:r>
          </a:p>
        </p:txBody>
      </p:sp>
      <p:sp>
        <p:nvSpPr>
          <p:cNvPr id="38921" name="Text Box 29"/>
          <p:cNvSpPr txBox="1">
            <a:spLocks noChangeArrowheads="1"/>
          </p:cNvSpPr>
          <p:nvPr/>
        </p:nvSpPr>
        <p:spPr bwMode="auto">
          <a:xfrm>
            <a:off x="971550" y="5772150"/>
            <a:ext cx="8048625" cy="830263"/>
          </a:xfrm>
          <a:prstGeom prst="rect">
            <a:avLst/>
          </a:prstGeom>
          <a:noFill/>
          <a:ln w="9525">
            <a:noFill/>
            <a:miter lim="800000"/>
            <a:headEnd/>
            <a:tailEnd/>
          </a:ln>
        </p:spPr>
        <p:txBody>
          <a:bodyPr wrap="none">
            <a:prstTxWarp prst="textNoShape">
              <a:avLst/>
            </a:prstTxWarp>
            <a:spAutoFit/>
          </a:bodyPr>
          <a:lstStyle/>
          <a:p>
            <a:r>
              <a:rPr lang="en-US" sz="2400" dirty="0">
                <a:solidFill>
                  <a:srgbClr val="FF0000"/>
                </a:solidFill>
              </a:rPr>
              <a:t>Ground state = 1,1,1  : E</a:t>
            </a:r>
            <a:r>
              <a:rPr lang="en-US" sz="2400" baseline="-25000" dirty="0">
                <a:solidFill>
                  <a:srgbClr val="FF0000"/>
                </a:solidFill>
              </a:rPr>
              <a:t>1</a:t>
            </a:r>
            <a:r>
              <a:rPr lang="en-US" sz="2400" dirty="0">
                <a:solidFill>
                  <a:srgbClr val="FF0000"/>
                </a:solidFill>
              </a:rPr>
              <a:t> = 3E</a:t>
            </a:r>
            <a:r>
              <a:rPr lang="en-US" sz="2400" baseline="-25000" dirty="0">
                <a:solidFill>
                  <a:srgbClr val="FF0000"/>
                </a:solidFill>
              </a:rPr>
              <a:t>0</a:t>
            </a:r>
          </a:p>
          <a:p>
            <a:r>
              <a:rPr lang="en-US" sz="2400" dirty="0">
                <a:solidFill>
                  <a:srgbClr val="FF0000"/>
                </a:solidFill>
              </a:rPr>
              <a:t>1</a:t>
            </a:r>
            <a:r>
              <a:rPr lang="en-US" sz="2400" baseline="30000" dirty="0">
                <a:solidFill>
                  <a:srgbClr val="FF0000"/>
                </a:solidFill>
              </a:rPr>
              <a:t>st</a:t>
            </a:r>
            <a:r>
              <a:rPr lang="en-US" sz="2400" dirty="0">
                <a:solidFill>
                  <a:srgbClr val="FF0000"/>
                </a:solidFill>
              </a:rPr>
              <a:t> excited state:   2,1,1    1,2,1   1,1,2 : all same E</a:t>
            </a:r>
            <a:r>
              <a:rPr lang="en-US" sz="2400" baseline="-25000" dirty="0">
                <a:solidFill>
                  <a:srgbClr val="FF0000"/>
                </a:solidFill>
              </a:rPr>
              <a:t>2</a:t>
            </a:r>
            <a:r>
              <a:rPr lang="en-US" sz="2400" dirty="0">
                <a:solidFill>
                  <a:srgbClr val="FF0000"/>
                </a:solidFill>
              </a:rPr>
              <a:t> = 6 E</a:t>
            </a:r>
            <a:r>
              <a:rPr lang="en-US" sz="2400" baseline="-25000" dirty="0">
                <a:solidFill>
                  <a:srgbClr val="FF0000"/>
                </a:solidFill>
              </a:rPr>
              <a:t>0</a:t>
            </a:r>
          </a:p>
        </p:txBody>
      </p:sp>
      <p:sp>
        <p:nvSpPr>
          <p:cNvPr id="10" name="Rectangle 35"/>
          <p:cNvSpPr>
            <a:spLocks noChangeArrowheads="1"/>
          </p:cNvSpPr>
          <p:nvPr/>
        </p:nvSpPr>
        <p:spPr bwMode="auto">
          <a:xfrm>
            <a:off x="360766" y="4169201"/>
            <a:ext cx="1643062" cy="441915"/>
          </a:xfrm>
          <a:prstGeom prst="rect">
            <a:avLst/>
          </a:prstGeom>
          <a:noFill/>
          <a:ln w="38100">
            <a:solidFill>
              <a:srgbClr val="FF5050"/>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21"/>
                                        </p:tgtEl>
                                        <p:attrNameLst>
                                          <p:attrName>style.visibility</p:attrName>
                                        </p:attrNameLst>
                                      </p:cBhvr>
                                      <p:to>
                                        <p:strVal val="visible"/>
                                      </p:to>
                                    </p:set>
                                    <p:animEffect transition="in" filter="fade">
                                      <p:cBhvr>
                                        <p:cTn id="7" dur="2000"/>
                                        <p:tgtEl>
                                          <p:spTgt spid="3892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1" grpId="0"/>
      <p:bldP spid="10"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107950" y="1019175"/>
            <a:ext cx="8229600" cy="5556250"/>
          </a:xfrm>
        </p:spPr>
        <p:txBody>
          <a:bodyPr/>
          <a:lstStyle/>
          <a:p>
            <a:pPr eaLnBrk="1" hangingPunct="1">
              <a:lnSpc>
                <a:spcPct val="90000"/>
              </a:lnSpc>
            </a:pPr>
            <a:r>
              <a:rPr lang="en-US" sz="2400" dirty="0"/>
              <a:t>Thomson – Plum Pudding</a:t>
            </a:r>
          </a:p>
          <a:p>
            <a:pPr lvl="1" eaLnBrk="1" hangingPunct="1">
              <a:lnSpc>
                <a:spcPct val="90000"/>
              </a:lnSpc>
            </a:pPr>
            <a:r>
              <a:rPr lang="en-US" sz="2000" dirty="0"/>
              <a:t>Why? Known that negative charges can be removed from atom.</a:t>
            </a:r>
          </a:p>
          <a:p>
            <a:pPr lvl="1" eaLnBrk="1" hangingPunct="1">
              <a:lnSpc>
                <a:spcPct val="90000"/>
              </a:lnSpc>
            </a:pPr>
            <a:r>
              <a:rPr lang="en-US" sz="2000" dirty="0"/>
              <a:t>Problem: Rutherford showed nucleus is hard core.</a:t>
            </a:r>
          </a:p>
          <a:p>
            <a:pPr eaLnBrk="1" hangingPunct="1">
              <a:lnSpc>
                <a:spcPct val="90000"/>
              </a:lnSpc>
            </a:pPr>
            <a:r>
              <a:rPr lang="en-US" sz="2400" dirty="0"/>
              <a:t>Rutherford – Solar System</a:t>
            </a:r>
          </a:p>
          <a:p>
            <a:pPr lvl="1" eaLnBrk="1" hangingPunct="1">
              <a:lnSpc>
                <a:spcPct val="90000"/>
              </a:lnSpc>
            </a:pPr>
            <a:r>
              <a:rPr lang="en-US" sz="2000" dirty="0"/>
              <a:t>Why? Scattering showed hard core.</a:t>
            </a:r>
          </a:p>
          <a:p>
            <a:pPr lvl="1" eaLnBrk="1" hangingPunct="1">
              <a:lnSpc>
                <a:spcPct val="90000"/>
              </a:lnSpc>
            </a:pPr>
            <a:r>
              <a:rPr lang="en-US" sz="2000" dirty="0"/>
              <a:t>Problem: electrons should spiral into nucleus in ~10</a:t>
            </a:r>
            <a:r>
              <a:rPr lang="en-US" sz="2000" baseline="30000" dirty="0"/>
              <a:t>-11</a:t>
            </a:r>
            <a:r>
              <a:rPr lang="en-US" sz="2000" dirty="0"/>
              <a:t> sec.</a:t>
            </a:r>
          </a:p>
          <a:p>
            <a:pPr eaLnBrk="1" hangingPunct="1">
              <a:lnSpc>
                <a:spcPct val="90000"/>
              </a:lnSpc>
            </a:pPr>
            <a:r>
              <a:rPr lang="en-US" sz="2400" dirty="0"/>
              <a:t>Bohr – fixed energy levels</a:t>
            </a:r>
          </a:p>
          <a:p>
            <a:pPr lvl="1" eaLnBrk="1" hangingPunct="1">
              <a:lnSpc>
                <a:spcPct val="90000"/>
              </a:lnSpc>
            </a:pPr>
            <a:r>
              <a:rPr lang="en-US" sz="2000" dirty="0"/>
              <a:t>Why? Explains spectral lines, gives stable atom.</a:t>
            </a:r>
          </a:p>
          <a:p>
            <a:pPr lvl="1" eaLnBrk="1" hangingPunct="1">
              <a:lnSpc>
                <a:spcPct val="90000"/>
              </a:lnSpc>
            </a:pPr>
            <a:r>
              <a:rPr lang="en-US" sz="2000" dirty="0"/>
              <a:t>Problem: No reason for fixed energy levels</a:t>
            </a:r>
          </a:p>
          <a:p>
            <a:pPr eaLnBrk="1" hangingPunct="1">
              <a:lnSpc>
                <a:spcPct val="90000"/>
              </a:lnSpc>
            </a:pPr>
            <a:r>
              <a:rPr lang="en-US" sz="2400" dirty="0"/>
              <a:t>deBroglie – electron standing waves</a:t>
            </a:r>
          </a:p>
          <a:p>
            <a:pPr lvl="1" eaLnBrk="1" hangingPunct="1">
              <a:lnSpc>
                <a:spcPct val="90000"/>
              </a:lnSpc>
            </a:pPr>
            <a:r>
              <a:rPr lang="en-US" sz="2000" dirty="0"/>
              <a:t>Why? Explains fixed energy levels</a:t>
            </a:r>
          </a:p>
          <a:p>
            <a:pPr lvl="1" eaLnBrk="1" hangingPunct="1">
              <a:lnSpc>
                <a:spcPct val="90000"/>
              </a:lnSpc>
            </a:pPr>
            <a:r>
              <a:rPr lang="en-US" sz="2000" dirty="0"/>
              <a:t>Problem: still only works for Hydrogen.</a:t>
            </a:r>
          </a:p>
          <a:p>
            <a:pPr eaLnBrk="1" hangingPunct="1">
              <a:lnSpc>
                <a:spcPct val="90000"/>
              </a:lnSpc>
            </a:pPr>
            <a:r>
              <a:rPr lang="en-US" sz="2400" dirty="0"/>
              <a:t>Schrodinger – quantum wave functions</a:t>
            </a:r>
          </a:p>
          <a:p>
            <a:pPr lvl="1" eaLnBrk="1" hangingPunct="1">
              <a:lnSpc>
                <a:spcPct val="90000"/>
              </a:lnSpc>
            </a:pPr>
            <a:r>
              <a:rPr lang="en-US" sz="2000" dirty="0"/>
              <a:t>Why? Explains everything!</a:t>
            </a:r>
          </a:p>
          <a:p>
            <a:pPr lvl="1" eaLnBrk="1" hangingPunct="1">
              <a:lnSpc>
                <a:spcPct val="90000"/>
              </a:lnSpc>
            </a:pPr>
            <a:r>
              <a:rPr lang="en-US" sz="2000" dirty="0"/>
              <a:t>Problem: None (except that </a:t>
            </a:r>
            <a:r>
              <a:rPr lang="en-US" sz="2000" dirty="0" smtClean="0"/>
              <a:t>it’s abstract)</a:t>
            </a:r>
            <a:endParaRPr lang="en-US" sz="2000" dirty="0"/>
          </a:p>
        </p:txBody>
      </p:sp>
      <p:sp>
        <p:nvSpPr>
          <p:cNvPr id="17411" name="Rectangle 3"/>
          <p:cNvSpPr>
            <a:spLocks noGrp="1" noChangeArrowheads="1"/>
          </p:cNvSpPr>
          <p:nvPr>
            <p:ph type="title"/>
          </p:nvPr>
        </p:nvSpPr>
        <p:spPr>
          <a:xfrm>
            <a:off x="441325" y="0"/>
            <a:ext cx="8229600" cy="909638"/>
          </a:xfrm>
        </p:spPr>
        <p:txBody>
          <a:bodyPr/>
          <a:lstStyle/>
          <a:p>
            <a:pPr eaLnBrk="1" hangingPunct="1"/>
            <a:r>
              <a:rPr lang="en-US"/>
              <a:t>Review Models of the Atom</a:t>
            </a:r>
          </a:p>
        </p:txBody>
      </p:sp>
      <p:grpSp>
        <p:nvGrpSpPr>
          <p:cNvPr id="2" name="Group 4"/>
          <p:cNvGrpSpPr>
            <a:grpSpLocks/>
          </p:cNvGrpSpPr>
          <p:nvPr/>
        </p:nvGrpSpPr>
        <p:grpSpPr bwMode="auto">
          <a:xfrm>
            <a:off x="7924800" y="533400"/>
            <a:ext cx="1144588" cy="1144588"/>
            <a:chOff x="4786" y="180"/>
            <a:chExt cx="721" cy="721"/>
          </a:xfrm>
        </p:grpSpPr>
        <p:pic>
          <p:nvPicPr>
            <p:cNvPr id="17429" name="Picture 5" descr="MCED00214_0000[1]"/>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4786" y="180"/>
              <a:ext cx="721" cy="721"/>
            </a:xfrm>
            <a:prstGeom prst="rect">
              <a:avLst/>
            </a:prstGeom>
            <a:noFill/>
            <a:ln w="9525">
              <a:noFill/>
              <a:miter lim="800000"/>
              <a:headEnd/>
              <a:tailEnd/>
            </a:ln>
          </p:spPr>
        </p:pic>
        <p:grpSp>
          <p:nvGrpSpPr>
            <p:cNvPr id="17430" name="Group 6"/>
            <p:cNvGrpSpPr>
              <a:grpSpLocks/>
            </p:cNvGrpSpPr>
            <p:nvPr/>
          </p:nvGrpSpPr>
          <p:grpSpPr bwMode="auto">
            <a:xfrm>
              <a:off x="4930" y="513"/>
              <a:ext cx="220" cy="231"/>
              <a:chOff x="5276" y="1182"/>
              <a:chExt cx="220" cy="231"/>
            </a:xfrm>
          </p:grpSpPr>
          <p:sp>
            <p:nvSpPr>
              <p:cNvPr id="17443" name="Oval 7"/>
              <p:cNvSpPr>
                <a:spLocks noChangeArrowheads="1"/>
              </p:cNvSpPr>
              <p:nvPr/>
            </p:nvSpPr>
            <p:spPr bwMode="auto">
              <a:xfrm>
                <a:off x="5299" y="1236"/>
                <a:ext cx="136" cy="13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7444" name="Text Box 8"/>
              <p:cNvSpPr txBox="1">
                <a:spLocks noChangeArrowheads="1"/>
              </p:cNvSpPr>
              <p:nvPr/>
            </p:nvSpPr>
            <p:spPr bwMode="auto">
              <a:xfrm>
                <a:off x="5276" y="1182"/>
                <a:ext cx="220" cy="231"/>
              </a:xfrm>
              <a:prstGeom prst="rect">
                <a:avLst/>
              </a:prstGeom>
              <a:noFill/>
              <a:ln w="9525">
                <a:noFill/>
                <a:miter lim="800000"/>
                <a:headEnd/>
                <a:tailEnd/>
              </a:ln>
            </p:spPr>
            <p:txBody>
              <a:bodyPr>
                <a:prstTxWarp prst="textNoShape">
                  <a:avLst/>
                </a:prstTxWarp>
                <a:spAutoFit/>
              </a:bodyPr>
              <a:lstStyle/>
              <a:p>
                <a:pPr>
                  <a:spcBef>
                    <a:spcPct val="50000"/>
                  </a:spcBef>
                </a:pPr>
                <a:r>
                  <a:rPr lang="en-US" b="1"/>
                  <a:t>–</a:t>
                </a:r>
              </a:p>
            </p:txBody>
          </p:sp>
        </p:grpSp>
        <p:grpSp>
          <p:nvGrpSpPr>
            <p:cNvPr id="17431" name="Group 9"/>
            <p:cNvGrpSpPr>
              <a:grpSpLocks/>
            </p:cNvGrpSpPr>
            <p:nvPr/>
          </p:nvGrpSpPr>
          <p:grpSpPr bwMode="auto">
            <a:xfrm>
              <a:off x="5110" y="607"/>
              <a:ext cx="220" cy="231"/>
              <a:chOff x="5276" y="1182"/>
              <a:chExt cx="220" cy="231"/>
            </a:xfrm>
          </p:grpSpPr>
          <p:sp>
            <p:nvSpPr>
              <p:cNvPr id="17441" name="Oval 10"/>
              <p:cNvSpPr>
                <a:spLocks noChangeArrowheads="1"/>
              </p:cNvSpPr>
              <p:nvPr/>
            </p:nvSpPr>
            <p:spPr bwMode="auto">
              <a:xfrm>
                <a:off x="5299" y="1236"/>
                <a:ext cx="136" cy="13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7442" name="Text Box 11"/>
              <p:cNvSpPr txBox="1">
                <a:spLocks noChangeArrowheads="1"/>
              </p:cNvSpPr>
              <p:nvPr/>
            </p:nvSpPr>
            <p:spPr bwMode="auto">
              <a:xfrm>
                <a:off x="5276" y="1182"/>
                <a:ext cx="220" cy="231"/>
              </a:xfrm>
              <a:prstGeom prst="rect">
                <a:avLst/>
              </a:prstGeom>
              <a:noFill/>
              <a:ln w="9525">
                <a:noFill/>
                <a:miter lim="800000"/>
                <a:headEnd/>
                <a:tailEnd/>
              </a:ln>
            </p:spPr>
            <p:txBody>
              <a:bodyPr>
                <a:prstTxWarp prst="textNoShape">
                  <a:avLst/>
                </a:prstTxWarp>
                <a:spAutoFit/>
              </a:bodyPr>
              <a:lstStyle/>
              <a:p>
                <a:pPr>
                  <a:spcBef>
                    <a:spcPct val="50000"/>
                  </a:spcBef>
                </a:pPr>
                <a:r>
                  <a:rPr lang="en-US" b="1"/>
                  <a:t>–</a:t>
                </a:r>
              </a:p>
            </p:txBody>
          </p:sp>
        </p:grpSp>
        <p:grpSp>
          <p:nvGrpSpPr>
            <p:cNvPr id="17432" name="Group 12"/>
            <p:cNvGrpSpPr>
              <a:grpSpLocks/>
            </p:cNvGrpSpPr>
            <p:nvPr/>
          </p:nvGrpSpPr>
          <p:grpSpPr bwMode="auto">
            <a:xfrm>
              <a:off x="4861" y="316"/>
              <a:ext cx="220" cy="231"/>
              <a:chOff x="5276" y="1182"/>
              <a:chExt cx="220" cy="231"/>
            </a:xfrm>
          </p:grpSpPr>
          <p:sp>
            <p:nvSpPr>
              <p:cNvPr id="17439" name="Oval 13"/>
              <p:cNvSpPr>
                <a:spLocks noChangeArrowheads="1"/>
              </p:cNvSpPr>
              <p:nvPr/>
            </p:nvSpPr>
            <p:spPr bwMode="auto">
              <a:xfrm>
                <a:off x="5299" y="1236"/>
                <a:ext cx="136" cy="13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7440" name="Text Box 14"/>
              <p:cNvSpPr txBox="1">
                <a:spLocks noChangeArrowheads="1"/>
              </p:cNvSpPr>
              <p:nvPr/>
            </p:nvSpPr>
            <p:spPr bwMode="auto">
              <a:xfrm>
                <a:off x="5276" y="1182"/>
                <a:ext cx="220" cy="231"/>
              </a:xfrm>
              <a:prstGeom prst="rect">
                <a:avLst/>
              </a:prstGeom>
              <a:noFill/>
              <a:ln w="9525">
                <a:noFill/>
                <a:miter lim="800000"/>
                <a:headEnd/>
                <a:tailEnd/>
              </a:ln>
            </p:spPr>
            <p:txBody>
              <a:bodyPr>
                <a:prstTxWarp prst="textNoShape">
                  <a:avLst/>
                </a:prstTxWarp>
                <a:spAutoFit/>
              </a:bodyPr>
              <a:lstStyle/>
              <a:p>
                <a:pPr>
                  <a:spcBef>
                    <a:spcPct val="50000"/>
                  </a:spcBef>
                </a:pPr>
                <a:r>
                  <a:rPr lang="en-US" b="1"/>
                  <a:t>–</a:t>
                </a:r>
              </a:p>
            </p:txBody>
          </p:sp>
        </p:grpSp>
        <p:grpSp>
          <p:nvGrpSpPr>
            <p:cNvPr id="17433" name="Group 15"/>
            <p:cNvGrpSpPr>
              <a:grpSpLocks/>
            </p:cNvGrpSpPr>
            <p:nvPr/>
          </p:nvGrpSpPr>
          <p:grpSpPr bwMode="auto">
            <a:xfrm>
              <a:off x="5144" y="234"/>
              <a:ext cx="220" cy="231"/>
              <a:chOff x="5276" y="1182"/>
              <a:chExt cx="220" cy="231"/>
            </a:xfrm>
          </p:grpSpPr>
          <p:sp>
            <p:nvSpPr>
              <p:cNvPr id="17437" name="Oval 16"/>
              <p:cNvSpPr>
                <a:spLocks noChangeArrowheads="1"/>
              </p:cNvSpPr>
              <p:nvPr/>
            </p:nvSpPr>
            <p:spPr bwMode="auto">
              <a:xfrm>
                <a:off x="5299" y="1236"/>
                <a:ext cx="136" cy="13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7438" name="Text Box 17"/>
              <p:cNvSpPr txBox="1">
                <a:spLocks noChangeArrowheads="1"/>
              </p:cNvSpPr>
              <p:nvPr/>
            </p:nvSpPr>
            <p:spPr bwMode="auto">
              <a:xfrm>
                <a:off x="5276" y="1182"/>
                <a:ext cx="220" cy="231"/>
              </a:xfrm>
              <a:prstGeom prst="rect">
                <a:avLst/>
              </a:prstGeom>
              <a:noFill/>
              <a:ln w="9525">
                <a:noFill/>
                <a:miter lim="800000"/>
                <a:headEnd/>
                <a:tailEnd/>
              </a:ln>
            </p:spPr>
            <p:txBody>
              <a:bodyPr>
                <a:prstTxWarp prst="textNoShape">
                  <a:avLst/>
                </a:prstTxWarp>
                <a:spAutoFit/>
              </a:bodyPr>
              <a:lstStyle/>
              <a:p>
                <a:pPr>
                  <a:spcBef>
                    <a:spcPct val="50000"/>
                  </a:spcBef>
                </a:pPr>
                <a:r>
                  <a:rPr lang="en-US" b="1"/>
                  <a:t>–</a:t>
                </a:r>
              </a:p>
            </p:txBody>
          </p:sp>
        </p:grpSp>
        <p:grpSp>
          <p:nvGrpSpPr>
            <p:cNvPr id="17434" name="Group 18"/>
            <p:cNvGrpSpPr>
              <a:grpSpLocks/>
            </p:cNvGrpSpPr>
            <p:nvPr/>
          </p:nvGrpSpPr>
          <p:grpSpPr bwMode="auto">
            <a:xfrm>
              <a:off x="5245" y="438"/>
              <a:ext cx="220" cy="231"/>
              <a:chOff x="5276" y="1182"/>
              <a:chExt cx="220" cy="231"/>
            </a:xfrm>
          </p:grpSpPr>
          <p:sp>
            <p:nvSpPr>
              <p:cNvPr id="17435" name="Oval 19"/>
              <p:cNvSpPr>
                <a:spLocks noChangeArrowheads="1"/>
              </p:cNvSpPr>
              <p:nvPr/>
            </p:nvSpPr>
            <p:spPr bwMode="auto">
              <a:xfrm>
                <a:off x="5299" y="1236"/>
                <a:ext cx="136" cy="13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7436" name="Text Box 20"/>
              <p:cNvSpPr txBox="1">
                <a:spLocks noChangeArrowheads="1"/>
              </p:cNvSpPr>
              <p:nvPr/>
            </p:nvSpPr>
            <p:spPr bwMode="auto">
              <a:xfrm>
                <a:off x="5276" y="1182"/>
                <a:ext cx="220" cy="231"/>
              </a:xfrm>
              <a:prstGeom prst="rect">
                <a:avLst/>
              </a:prstGeom>
              <a:noFill/>
              <a:ln w="9525">
                <a:noFill/>
                <a:miter lim="800000"/>
                <a:headEnd/>
                <a:tailEnd/>
              </a:ln>
            </p:spPr>
            <p:txBody>
              <a:bodyPr>
                <a:prstTxWarp prst="textNoShape">
                  <a:avLst/>
                </a:prstTxWarp>
                <a:spAutoFit/>
              </a:bodyPr>
              <a:lstStyle/>
              <a:p>
                <a:pPr>
                  <a:spcBef>
                    <a:spcPct val="50000"/>
                  </a:spcBef>
                </a:pPr>
                <a:r>
                  <a:rPr lang="en-US" b="1"/>
                  <a:t>–</a:t>
                </a:r>
              </a:p>
            </p:txBody>
          </p:sp>
        </p:grpSp>
      </p:grpSp>
      <p:grpSp>
        <p:nvGrpSpPr>
          <p:cNvPr id="8" name="Group 21"/>
          <p:cNvGrpSpPr>
            <a:grpSpLocks/>
          </p:cNvGrpSpPr>
          <p:nvPr/>
        </p:nvGrpSpPr>
        <p:grpSpPr bwMode="auto">
          <a:xfrm>
            <a:off x="6400800" y="3200400"/>
            <a:ext cx="1878013" cy="1416050"/>
            <a:chOff x="3642" y="2017"/>
            <a:chExt cx="1183" cy="892"/>
          </a:xfrm>
        </p:grpSpPr>
        <p:pic>
          <p:nvPicPr>
            <p:cNvPr id="17427" name="Picture 22"/>
            <p:cNvPicPr>
              <a:picLocks noChangeAspect="1" noChangeArrowheads="1"/>
            </p:cNvPicPr>
            <p:nvPr/>
          </p:nvPicPr>
          <p:blipFill>
            <a:blip r:embed="rId5"/>
            <a:srcRect l="4306" t="4010" r="7535" b="13368"/>
            <a:stretch>
              <a:fillRect/>
            </a:stretch>
          </p:blipFill>
          <p:spPr bwMode="auto">
            <a:xfrm>
              <a:off x="3642" y="2017"/>
              <a:ext cx="1183" cy="892"/>
            </a:xfrm>
            <a:prstGeom prst="rect">
              <a:avLst/>
            </a:prstGeom>
            <a:noFill/>
            <a:ln w="9525">
              <a:noFill/>
              <a:miter lim="800000"/>
              <a:headEnd/>
              <a:tailEnd/>
            </a:ln>
          </p:spPr>
        </p:pic>
        <p:sp>
          <p:nvSpPr>
            <p:cNvPr id="17428" name="Oval 23"/>
            <p:cNvSpPr>
              <a:spLocks noChangeArrowheads="1"/>
            </p:cNvSpPr>
            <p:nvPr/>
          </p:nvSpPr>
          <p:spPr bwMode="auto">
            <a:xfrm>
              <a:off x="4016" y="2385"/>
              <a:ext cx="142" cy="143"/>
            </a:xfrm>
            <a:prstGeom prst="ellipse">
              <a:avLst/>
            </a:prstGeom>
            <a:solidFill>
              <a:srgbClr val="990033"/>
            </a:solidFill>
            <a:ln w="9525">
              <a:solidFill>
                <a:schemeClr val="tx1"/>
              </a:solidFill>
              <a:round/>
              <a:headEnd/>
              <a:tailEnd/>
            </a:ln>
          </p:spPr>
          <p:txBody>
            <a:bodyPr wrap="none" anchor="ctr">
              <a:prstTxWarp prst="textNoShape">
                <a:avLst/>
              </a:prstTxWarp>
            </a:bodyPr>
            <a:lstStyle/>
            <a:p>
              <a:pPr algn="ctr">
                <a:lnSpc>
                  <a:spcPct val="70000"/>
                </a:lnSpc>
              </a:pPr>
              <a:r>
                <a:rPr lang="en-US" sz="2200">
                  <a:solidFill>
                    <a:schemeClr val="bg1"/>
                  </a:solidFill>
                </a:rPr>
                <a:t>+</a:t>
              </a:r>
            </a:p>
          </p:txBody>
        </p:sp>
      </p:grpSp>
      <p:grpSp>
        <p:nvGrpSpPr>
          <p:cNvPr id="9" name="Group 24"/>
          <p:cNvGrpSpPr>
            <a:grpSpLocks/>
          </p:cNvGrpSpPr>
          <p:nvPr/>
        </p:nvGrpSpPr>
        <p:grpSpPr bwMode="auto">
          <a:xfrm>
            <a:off x="7696200" y="4038600"/>
            <a:ext cx="1400175" cy="1541463"/>
            <a:chOff x="4697" y="2563"/>
            <a:chExt cx="882" cy="971"/>
          </a:xfrm>
        </p:grpSpPr>
        <p:grpSp>
          <p:nvGrpSpPr>
            <p:cNvPr id="17423" name="Group 25"/>
            <p:cNvGrpSpPr>
              <a:grpSpLocks/>
            </p:cNvGrpSpPr>
            <p:nvPr/>
          </p:nvGrpSpPr>
          <p:grpSpPr bwMode="auto">
            <a:xfrm>
              <a:off x="4697" y="2563"/>
              <a:ext cx="882" cy="971"/>
              <a:chOff x="1796" y="890"/>
              <a:chExt cx="2168" cy="2566"/>
            </a:xfrm>
          </p:grpSpPr>
          <p:pic>
            <p:nvPicPr>
              <p:cNvPr id="17425" name="Picture 26" descr="38_stt_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96" y="890"/>
                <a:ext cx="2168" cy="2540"/>
              </a:xfrm>
              <a:prstGeom prst="rect">
                <a:avLst/>
              </a:prstGeom>
              <a:noFill/>
              <a:ln w="9525">
                <a:noFill/>
                <a:miter lim="800000"/>
                <a:headEnd/>
                <a:tailEnd/>
              </a:ln>
            </p:spPr>
          </p:pic>
          <p:sp>
            <p:nvSpPr>
              <p:cNvPr id="17426" name="Rectangle 27"/>
              <p:cNvSpPr>
                <a:spLocks noChangeArrowheads="1"/>
              </p:cNvSpPr>
              <p:nvPr/>
            </p:nvSpPr>
            <p:spPr bwMode="auto">
              <a:xfrm>
                <a:off x="1824" y="3312"/>
                <a:ext cx="2064" cy="144"/>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17424" name="Oval 28"/>
            <p:cNvSpPr>
              <a:spLocks noChangeArrowheads="1"/>
            </p:cNvSpPr>
            <p:nvPr/>
          </p:nvSpPr>
          <p:spPr bwMode="auto">
            <a:xfrm>
              <a:off x="5054" y="2920"/>
              <a:ext cx="142" cy="143"/>
            </a:xfrm>
            <a:prstGeom prst="ellipse">
              <a:avLst/>
            </a:prstGeom>
            <a:solidFill>
              <a:srgbClr val="990033"/>
            </a:solidFill>
            <a:ln w="9525">
              <a:solidFill>
                <a:schemeClr val="tx1"/>
              </a:solidFill>
              <a:round/>
              <a:headEnd/>
              <a:tailEnd/>
            </a:ln>
          </p:spPr>
          <p:txBody>
            <a:bodyPr wrap="none" anchor="ctr">
              <a:prstTxWarp prst="textNoShape">
                <a:avLst/>
              </a:prstTxWarp>
            </a:bodyPr>
            <a:lstStyle/>
            <a:p>
              <a:pPr algn="ctr">
                <a:lnSpc>
                  <a:spcPct val="70000"/>
                </a:lnSpc>
              </a:pPr>
              <a:r>
                <a:rPr lang="en-US" sz="2200">
                  <a:solidFill>
                    <a:schemeClr val="bg1"/>
                  </a:solidFill>
                </a:rPr>
                <a:t>+</a:t>
              </a:r>
            </a:p>
          </p:txBody>
        </p:sp>
      </p:grpSp>
      <p:grpSp>
        <p:nvGrpSpPr>
          <p:cNvPr id="11" name="Group 29"/>
          <p:cNvGrpSpPr>
            <a:grpSpLocks/>
          </p:cNvGrpSpPr>
          <p:nvPr/>
        </p:nvGrpSpPr>
        <p:grpSpPr bwMode="auto">
          <a:xfrm>
            <a:off x="7581900" y="2130425"/>
            <a:ext cx="1279525" cy="1114425"/>
            <a:chOff x="4776" y="1342"/>
            <a:chExt cx="806" cy="702"/>
          </a:xfrm>
        </p:grpSpPr>
        <p:pic>
          <p:nvPicPr>
            <p:cNvPr id="17417" name="Picture 30" descr="MCDD01775_0000[1]"/>
            <p:cNvPicPr>
              <a:picLocks noChangeAspect="1" noChangeArrowheads="1"/>
            </p:cNvPicPr>
            <p:nvPr/>
          </p:nvPicPr>
          <mc:AlternateContent>
            <mc:Choice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4964" y="1540"/>
              <a:ext cx="327" cy="327"/>
            </a:xfrm>
            <a:prstGeom prst="rect">
              <a:avLst/>
            </a:prstGeom>
            <a:noFill/>
            <a:ln w="9525">
              <a:noFill/>
              <a:miter lim="800000"/>
              <a:headEnd/>
              <a:tailEnd/>
            </a:ln>
          </p:spPr>
        </p:pic>
        <p:sp>
          <p:nvSpPr>
            <p:cNvPr id="17418" name="Oval 31"/>
            <p:cNvSpPr>
              <a:spLocks noChangeArrowheads="1"/>
            </p:cNvSpPr>
            <p:nvPr/>
          </p:nvSpPr>
          <p:spPr bwMode="auto">
            <a:xfrm>
              <a:off x="4776" y="1342"/>
              <a:ext cx="691" cy="702"/>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7419" name="Text Box 32"/>
            <p:cNvSpPr txBox="1">
              <a:spLocks noChangeArrowheads="1"/>
            </p:cNvSpPr>
            <p:nvPr/>
          </p:nvSpPr>
          <p:spPr bwMode="auto">
            <a:xfrm>
              <a:off x="5019" y="1582"/>
              <a:ext cx="293" cy="231"/>
            </a:xfrm>
            <a:prstGeom prst="rect">
              <a:avLst/>
            </a:prstGeom>
            <a:noFill/>
            <a:ln w="9525">
              <a:noFill/>
              <a:miter lim="800000"/>
              <a:headEnd/>
              <a:tailEnd/>
            </a:ln>
          </p:spPr>
          <p:txBody>
            <a:bodyPr>
              <a:prstTxWarp prst="textNoShape">
                <a:avLst/>
              </a:prstTxWarp>
              <a:spAutoFit/>
            </a:bodyPr>
            <a:lstStyle/>
            <a:p>
              <a:pPr>
                <a:spcBef>
                  <a:spcPct val="50000"/>
                </a:spcBef>
              </a:pPr>
              <a:r>
                <a:rPr lang="en-US" b="1"/>
                <a:t>+</a:t>
              </a:r>
            </a:p>
          </p:txBody>
        </p:sp>
        <p:grpSp>
          <p:nvGrpSpPr>
            <p:cNvPr id="17420" name="Group 33"/>
            <p:cNvGrpSpPr>
              <a:grpSpLocks/>
            </p:cNvGrpSpPr>
            <p:nvPr/>
          </p:nvGrpSpPr>
          <p:grpSpPr bwMode="auto">
            <a:xfrm>
              <a:off x="5362" y="1571"/>
              <a:ext cx="220" cy="231"/>
              <a:chOff x="5276" y="1182"/>
              <a:chExt cx="220" cy="231"/>
            </a:xfrm>
          </p:grpSpPr>
          <p:sp>
            <p:nvSpPr>
              <p:cNvPr id="17421" name="Oval 34"/>
              <p:cNvSpPr>
                <a:spLocks noChangeArrowheads="1"/>
              </p:cNvSpPr>
              <p:nvPr/>
            </p:nvSpPr>
            <p:spPr bwMode="auto">
              <a:xfrm>
                <a:off x="5299" y="1236"/>
                <a:ext cx="136" cy="136"/>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7422" name="Text Box 35"/>
              <p:cNvSpPr txBox="1">
                <a:spLocks noChangeArrowheads="1"/>
              </p:cNvSpPr>
              <p:nvPr/>
            </p:nvSpPr>
            <p:spPr bwMode="auto">
              <a:xfrm>
                <a:off x="5276" y="1182"/>
                <a:ext cx="220" cy="231"/>
              </a:xfrm>
              <a:prstGeom prst="rect">
                <a:avLst/>
              </a:prstGeom>
              <a:noFill/>
              <a:ln w="9525">
                <a:noFill/>
                <a:miter lim="800000"/>
                <a:headEnd/>
                <a:tailEnd/>
              </a:ln>
            </p:spPr>
            <p:txBody>
              <a:bodyPr>
                <a:prstTxWarp prst="textNoShape">
                  <a:avLst/>
                </a:prstTxWarp>
                <a:spAutoFit/>
              </a:bodyPr>
              <a:lstStyle/>
              <a:p>
                <a:pPr>
                  <a:spcBef>
                    <a:spcPct val="50000"/>
                  </a:spcBef>
                </a:pPr>
                <a:r>
                  <a:rPr lang="en-US" b="1"/>
                  <a:t>–</a:t>
                </a:r>
              </a:p>
            </p:txBody>
          </p:sp>
        </p:grpSp>
      </p:grpSp>
      <p:pic>
        <p:nvPicPr>
          <p:cNvPr id="4132" name="Picture 36"/>
          <p:cNvPicPr>
            <a:picLocks noChangeAspect="1" noChangeArrowheads="1"/>
          </p:cNvPicPr>
          <p:nvPr/>
        </p:nvPicPr>
        <p:blipFill>
          <a:blip r:embed="rId9"/>
          <a:srcRect/>
          <a:stretch>
            <a:fillRect/>
          </a:stretch>
        </p:blipFill>
        <p:spPr bwMode="auto">
          <a:xfrm>
            <a:off x="7156450" y="5543550"/>
            <a:ext cx="1247775" cy="1314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9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98">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98">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98">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98">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98">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098">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098">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98">
                                            <p:txEl>
                                              <p:pRg st="13" end="1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9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76200" y="0"/>
            <a:ext cx="8763000" cy="411163"/>
          </a:xfrm>
          <a:prstGeom prst="rect">
            <a:avLst/>
          </a:prstGeom>
          <a:noFill/>
          <a:ln w="9525">
            <a:noFill/>
            <a:miter lim="800000"/>
            <a:headEnd/>
            <a:tailEnd/>
          </a:ln>
        </p:spPr>
        <p:txBody>
          <a:bodyPr anchor="ctr">
            <a:prstTxWarp prst="textNoShape">
              <a:avLst/>
            </a:prstTxWarp>
          </a:bodyPr>
          <a:lstStyle/>
          <a:p>
            <a:pPr algn="ctr"/>
            <a:r>
              <a:rPr lang="en-US" sz="3000">
                <a:solidFill>
                  <a:schemeClr val="tx2"/>
                </a:solidFill>
              </a:rPr>
              <a:t>Schrodinger’s Solutions for Hydrogen</a:t>
            </a:r>
          </a:p>
        </p:txBody>
      </p:sp>
      <p:sp>
        <p:nvSpPr>
          <p:cNvPr id="19459" name="Text Box 3"/>
          <p:cNvSpPr txBox="1">
            <a:spLocks noChangeArrowheads="1"/>
          </p:cNvSpPr>
          <p:nvPr/>
        </p:nvSpPr>
        <p:spPr bwMode="auto">
          <a:xfrm>
            <a:off x="152400" y="685800"/>
            <a:ext cx="8012113" cy="3013075"/>
          </a:xfrm>
          <a:prstGeom prst="rect">
            <a:avLst/>
          </a:prstGeom>
          <a:noFill/>
          <a:ln w="9525">
            <a:noFill/>
            <a:miter lim="800000"/>
            <a:headEnd/>
            <a:tailEnd/>
          </a:ln>
        </p:spPr>
        <p:txBody>
          <a:bodyPr wrap="none">
            <a:prstTxWarp prst="textNoShape">
              <a:avLst/>
            </a:prstTxWarp>
            <a:spAutoFit/>
          </a:bodyPr>
          <a:lstStyle/>
          <a:p>
            <a:r>
              <a:rPr lang="en-US" sz="2400" dirty="0"/>
              <a:t>How is it same or different than Bohr, deBroglie? </a:t>
            </a:r>
          </a:p>
          <a:p>
            <a:r>
              <a:rPr lang="en-US" sz="2400" dirty="0"/>
              <a:t>	(energy levels, angular momentum, interpretation)</a:t>
            </a:r>
          </a:p>
          <a:p>
            <a:endParaRPr lang="en-US" sz="2400" dirty="0"/>
          </a:p>
          <a:p>
            <a:r>
              <a:rPr lang="en-US" sz="2400" dirty="0"/>
              <a:t>What do wave functions look like? What does that mean? </a:t>
            </a:r>
          </a:p>
          <a:p>
            <a:endParaRPr lang="en-US" sz="2400" dirty="0"/>
          </a:p>
          <a:p>
            <a:r>
              <a:rPr lang="en-US" sz="2400" dirty="0"/>
              <a:t>Extend to multi-electron atoms, </a:t>
            </a:r>
          </a:p>
          <a:p>
            <a:r>
              <a:rPr lang="en-US" sz="2400" dirty="0"/>
              <a:t>	atoms and bonding, </a:t>
            </a:r>
          </a:p>
          <a:p>
            <a:r>
              <a:rPr lang="en-US" sz="2400" dirty="0"/>
              <a:t>	transitions between states. </a:t>
            </a:r>
          </a:p>
        </p:txBody>
      </p:sp>
      <p:sp>
        <p:nvSpPr>
          <p:cNvPr id="6" name="Rectangle 4"/>
          <p:cNvSpPr>
            <a:spLocks noChangeArrowheads="1"/>
          </p:cNvSpPr>
          <p:nvPr/>
        </p:nvSpPr>
        <p:spPr bwMode="auto">
          <a:xfrm>
            <a:off x="327025" y="3960813"/>
            <a:ext cx="2487613" cy="1552575"/>
          </a:xfrm>
          <a:prstGeom prst="rect">
            <a:avLst/>
          </a:prstGeom>
          <a:noFill/>
          <a:ln w="9525">
            <a:noFill/>
            <a:miter lim="800000"/>
            <a:headEnd/>
            <a:tailEnd/>
          </a:ln>
        </p:spPr>
        <p:txBody>
          <a:bodyPr wrap="none">
            <a:prstTxWarp prst="textNoShape">
              <a:avLst/>
            </a:prstTxWarp>
            <a:spAutoFit/>
          </a:bodyPr>
          <a:lstStyle/>
          <a:p>
            <a:r>
              <a:rPr lang="en-US" sz="2400" dirty="0"/>
              <a:t>How does </a:t>
            </a:r>
          </a:p>
          <a:p>
            <a:endParaRPr lang="en-US" sz="2400" dirty="0"/>
          </a:p>
          <a:p>
            <a:endParaRPr lang="en-US" sz="2400" dirty="0"/>
          </a:p>
          <a:p>
            <a:r>
              <a:rPr lang="en-US" sz="2400" dirty="0"/>
              <a:t>Relate to atoms?</a:t>
            </a:r>
          </a:p>
        </p:txBody>
      </p:sp>
      <p:pic>
        <p:nvPicPr>
          <p:cNvPr id="8" name="Picture 6"/>
          <p:cNvPicPr>
            <a:picLocks noChangeAspect="1" noChangeArrowheads="1"/>
          </p:cNvPicPr>
          <p:nvPr/>
        </p:nvPicPr>
        <p:blipFill>
          <a:blip r:embed="rId3"/>
          <a:srcRect/>
          <a:stretch>
            <a:fillRect/>
          </a:stretch>
        </p:blipFill>
        <p:spPr bwMode="auto">
          <a:xfrm>
            <a:off x="3948113" y="5278438"/>
            <a:ext cx="1247775" cy="1314450"/>
          </a:xfrm>
          <a:prstGeom prst="rect">
            <a:avLst/>
          </a:prstGeom>
          <a:noFill/>
          <a:ln w="9525">
            <a:noFill/>
            <a:miter lim="800000"/>
            <a:headEnd/>
            <a:tailEnd/>
          </a:ln>
        </p:spPr>
      </p:pic>
      <p:graphicFrame>
        <p:nvGraphicFramePr>
          <p:cNvPr id="9" name="Object 8"/>
          <p:cNvGraphicFramePr>
            <a:graphicFrameLocks noChangeAspect="1"/>
          </p:cNvGraphicFramePr>
          <p:nvPr/>
        </p:nvGraphicFramePr>
        <p:xfrm>
          <a:off x="2236269" y="3895931"/>
          <a:ext cx="5594350" cy="839788"/>
        </p:xfrm>
        <a:graphic>
          <a:graphicData uri="http://schemas.openxmlformats.org/presentationml/2006/ole">
            <p:oleObj spid="_x0000_s21506" name="Equation" r:id="rId4" imgW="2794000" imgH="4191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533400" y="31750"/>
            <a:ext cx="8610600" cy="1368425"/>
          </a:xfrm>
          <a:prstGeom prst="rect">
            <a:avLst/>
          </a:prstGeom>
          <a:noFill/>
          <a:ln w="9525">
            <a:noFill/>
            <a:miter lim="800000"/>
            <a:headEnd/>
            <a:tailEnd/>
          </a:ln>
        </p:spPr>
        <p:txBody>
          <a:bodyPr>
            <a:prstTxWarp prst="textNoShape">
              <a:avLst/>
            </a:prstTxWarp>
            <a:spAutoFit/>
          </a:bodyPr>
          <a:lstStyle/>
          <a:p>
            <a:pPr algn="ctr"/>
            <a:r>
              <a:rPr lang="en-US" sz="2400">
                <a:solidFill>
                  <a:srgbClr val="006600"/>
                </a:solidFill>
                <a:latin typeface="Comic Sans MS" charset="0"/>
              </a:rPr>
              <a:t>Apply Schrodinger Equation to atoms </a:t>
            </a:r>
          </a:p>
          <a:p>
            <a:pPr algn="ctr"/>
            <a:r>
              <a:rPr lang="en-US" sz="2400">
                <a:solidFill>
                  <a:srgbClr val="006600"/>
                </a:solidFill>
                <a:latin typeface="Comic Sans MS" charset="0"/>
              </a:rPr>
              <a:t>and </a:t>
            </a:r>
            <a:r>
              <a:rPr lang="en-US" sz="2400" b="1" i="1">
                <a:solidFill>
                  <a:srgbClr val="006600"/>
                </a:solidFill>
                <a:latin typeface="Comic Sans MS" charset="0"/>
              </a:rPr>
              <a:t>make sense</a:t>
            </a:r>
            <a:r>
              <a:rPr lang="en-US" sz="2400">
                <a:solidFill>
                  <a:srgbClr val="006600"/>
                </a:solidFill>
                <a:latin typeface="Comic Sans MS" charset="0"/>
              </a:rPr>
              <a:t> of chemistry!</a:t>
            </a:r>
          </a:p>
          <a:p>
            <a:pPr algn="ctr"/>
            <a:r>
              <a:rPr lang="en-US" sz="2400">
                <a:solidFill>
                  <a:srgbClr val="006600"/>
                </a:solidFill>
                <a:latin typeface="Comic Sans MS" charset="0"/>
              </a:rPr>
              <a:t>(Reactivity/bonding of atoms and Spectroscopy)</a:t>
            </a:r>
          </a:p>
        </p:txBody>
      </p:sp>
      <p:sp>
        <p:nvSpPr>
          <p:cNvPr id="88067" name="Text Box 3"/>
          <p:cNvSpPr txBox="1">
            <a:spLocks noChangeArrowheads="1"/>
          </p:cNvSpPr>
          <p:nvPr/>
        </p:nvSpPr>
        <p:spPr bwMode="auto">
          <a:xfrm>
            <a:off x="0" y="2209800"/>
            <a:ext cx="9182923" cy="1938992"/>
          </a:xfrm>
          <a:prstGeom prst="rect">
            <a:avLst/>
          </a:prstGeom>
          <a:noFill/>
          <a:ln w="9525">
            <a:noFill/>
            <a:miter lim="800000"/>
            <a:headEnd/>
            <a:tailEnd/>
          </a:ln>
        </p:spPr>
        <p:txBody>
          <a:bodyPr wrap="none">
            <a:prstTxWarp prst="textNoShape">
              <a:avLst/>
            </a:prstTxWarp>
            <a:spAutoFit/>
          </a:bodyPr>
          <a:lstStyle/>
          <a:p>
            <a:r>
              <a:rPr lang="en-US" sz="2400" dirty="0">
                <a:solidFill>
                  <a:srgbClr val="FF0000"/>
                </a:solidFill>
              </a:rPr>
              <a:t>How atoms bond, react, form solids? </a:t>
            </a:r>
          </a:p>
          <a:p>
            <a:r>
              <a:rPr lang="en-US" sz="2400" dirty="0"/>
              <a:t>Depends on: </a:t>
            </a:r>
          </a:p>
          <a:p>
            <a:r>
              <a:rPr lang="en-US" sz="2400" dirty="0"/>
              <a:t>	the shapes of the </a:t>
            </a:r>
            <a:r>
              <a:rPr lang="en-US" sz="2400" dirty="0" smtClean="0"/>
              <a:t>electron </a:t>
            </a:r>
            <a:r>
              <a:rPr lang="en-US" sz="2400" dirty="0"/>
              <a:t>wave functions </a:t>
            </a:r>
          </a:p>
          <a:p>
            <a:r>
              <a:rPr lang="en-US" sz="2400" dirty="0"/>
              <a:t>	the energies of the electrons in these wave functions, and </a:t>
            </a:r>
          </a:p>
          <a:p>
            <a:r>
              <a:rPr lang="en-US" sz="2400" dirty="0"/>
              <a:t>	how these wave functions interact as atoms come together.</a:t>
            </a:r>
          </a:p>
        </p:txBody>
      </p:sp>
      <p:grpSp>
        <p:nvGrpSpPr>
          <p:cNvPr id="2" name="Group 4"/>
          <p:cNvGrpSpPr>
            <a:grpSpLocks/>
          </p:cNvGrpSpPr>
          <p:nvPr/>
        </p:nvGrpSpPr>
        <p:grpSpPr bwMode="auto">
          <a:xfrm>
            <a:off x="6705600" y="4333875"/>
            <a:ext cx="1236663" cy="1219200"/>
            <a:chOff x="2256" y="2544"/>
            <a:chExt cx="779" cy="768"/>
          </a:xfrm>
        </p:grpSpPr>
        <p:sp>
          <p:nvSpPr>
            <p:cNvPr id="20498" name="Oval 5"/>
            <p:cNvSpPr>
              <a:spLocks noChangeArrowheads="1"/>
            </p:cNvSpPr>
            <p:nvPr/>
          </p:nvSpPr>
          <p:spPr bwMode="auto">
            <a:xfrm>
              <a:off x="2256" y="2544"/>
              <a:ext cx="779" cy="768"/>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20499" name="Oval 6"/>
            <p:cNvSpPr>
              <a:spLocks noChangeArrowheads="1"/>
            </p:cNvSpPr>
            <p:nvPr/>
          </p:nvSpPr>
          <p:spPr bwMode="auto">
            <a:xfrm>
              <a:off x="2626" y="2913"/>
              <a:ext cx="62" cy="47"/>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3" name="Group 7"/>
          <p:cNvGrpSpPr>
            <a:grpSpLocks/>
          </p:cNvGrpSpPr>
          <p:nvPr/>
        </p:nvGrpSpPr>
        <p:grpSpPr bwMode="auto">
          <a:xfrm>
            <a:off x="914400" y="4333875"/>
            <a:ext cx="1236663" cy="1219200"/>
            <a:chOff x="1296" y="2544"/>
            <a:chExt cx="779" cy="768"/>
          </a:xfrm>
        </p:grpSpPr>
        <p:sp>
          <p:nvSpPr>
            <p:cNvPr id="20496" name="Oval 8"/>
            <p:cNvSpPr>
              <a:spLocks noChangeArrowheads="1"/>
            </p:cNvSpPr>
            <p:nvPr/>
          </p:nvSpPr>
          <p:spPr bwMode="auto">
            <a:xfrm>
              <a:off x="1296" y="2544"/>
              <a:ext cx="779" cy="768"/>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20497" name="Oval 9"/>
            <p:cNvSpPr>
              <a:spLocks noChangeArrowheads="1"/>
            </p:cNvSpPr>
            <p:nvPr/>
          </p:nvSpPr>
          <p:spPr bwMode="auto">
            <a:xfrm>
              <a:off x="1666" y="2904"/>
              <a:ext cx="47" cy="48"/>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4" name="Group 10"/>
          <p:cNvGrpSpPr>
            <a:grpSpLocks/>
          </p:cNvGrpSpPr>
          <p:nvPr/>
        </p:nvGrpSpPr>
        <p:grpSpPr bwMode="auto">
          <a:xfrm>
            <a:off x="838200" y="6162675"/>
            <a:ext cx="1828800" cy="695325"/>
            <a:chOff x="3558" y="2970"/>
            <a:chExt cx="666" cy="342"/>
          </a:xfrm>
        </p:grpSpPr>
        <p:sp>
          <p:nvSpPr>
            <p:cNvPr id="20493" name="Oval 11"/>
            <p:cNvSpPr>
              <a:spLocks noChangeArrowheads="1"/>
            </p:cNvSpPr>
            <p:nvPr/>
          </p:nvSpPr>
          <p:spPr bwMode="auto">
            <a:xfrm>
              <a:off x="3558" y="2970"/>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20494" name="Oval 12"/>
            <p:cNvSpPr>
              <a:spLocks noChangeArrowheads="1"/>
            </p:cNvSpPr>
            <p:nvPr/>
          </p:nvSpPr>
          <p:spPr bwMode="auto">
            <a:xfrm>
              <a:off x="3888" y="297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20495" name="Oval 13"/>
            <p:cNvSpPr>
              <a:spLocks noChangeArrowheads="1"/>
            </p:cNvSpPr>
            <p:nvPr/>
          </p:nvSpPr>
          <p:spPr bwMode="auto">
            <a:xfrm>
              <a:off x="3880" y="3120"/>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5" name="Group 14"/>
          <p:cNvGrpSpPr>
            <a:grpSpLocks/>
          </p:cNvGrpSpPr>
          <p:nvPr/>
        </p:nvGrpSpPr>
        <p:grpSpPr bwMode="auto">
          <a:xfrm>
            <a:off x="6553200" y="6162675"/>
            <a:ext cx="1752600" cy="695325"/>
            <a:chOff x="3558" y="2970"/>
            <a:chExt cx="666" cy="342"/>
          </a:xfrm>
        </p:grpSpPr>
        <p:sp>
          <p:nvSpPr>
            <p:cNvPr id="20490" name="Oval 15"/>
            <p:cNvSpPr>
              <a:spLocks noChangeArrowheads="1"/>
            </p:cNvSpPr>
            <p:nvPr/>
          </p:nvSpPr>
          <p:spPr bwMode="auto">
            <a:xfrm>
              <a:off x="3558" y="2970"/>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20491" name="Oval 16"/>
            <p:cNvSpPr>
              <a:spLocks noChangeArrowheads="1"/>
            </p:cNvSpPr>
            <p:nvPr/>
          </p:nvSpPr>
          <p:spPr bwMode="auto">
            <a:xfrm>
              <a:off x="3888" y="297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20492" name="Oval 17"/>
            <p:cNvSpPr>
              <a:spLocks noChangeArrowheads="1"/>
            </p:cNvSpPr>
            <p:nvPr/>
          </p:nvSpPr>
          <p:spPr bwMode="auto">
            <a:xfrm>
              <a:off x="3880" y="3120"/>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sp>
        <p:nvSpPr>
          <p:cNvPr id="20488" name="Text Box 18"/>
          <p:cNvSpPr txBox="1">
            <a:spLocks noChangeArrowheads="1"/>
          </p:cNvSpPr>
          <p:nvPr/>
        </p:nvSpPr>
        <p:spPr bwMode="auto">
          <a:xfrm>
            <a:off x="152400" y="0"/>
            <a:ext cx="946150" cy="457200"/>
          </a:xfrm>
          <a:prstGeom prst="rect">
            <a:avLst/>
          </a:prstGeom>
          <a:noFill/>
          <a:ln w="9525">
            <a:noFill/>
            <a:miter lim="800000"/>
            <a:headEnd/>
            <a:tailEnd/>
          </a:ln>
        </p:spPr>
        <p:txBody>
          <a:bodyPr wrap="none">
            <a:prstTxWarp prst="textNoShape">
              <a:avLst/>
            </a:prstTxWarp>
            <a:spAutoFit/>
          </a:bodyPr>
          <a:lstStyle/>
          <a:p>
            <a:r>
              <a:rPr lang="en-US" sz="2400" b="1"/>
              <a:t>Next:</a:t>
            </a:r>
          </a:p>
        </p:txBody>
      </p:sp>
      <p:sp>
        <p:nvSpPr>
          <p:cNvPr id="20489" name="Rectangle 19"/>
          <p:cNvSpPr>
            <a:spLocks noChangeArrowheads="1"/>
          </p:cNvSpPr>
          <p:nvPr/>
        </p:nvSpPr>
        <p:spPr bwMode="auto">
          <a:xfrm>
            <a:off x="1447800" y="1295400"/>
            <a:ext cx="6248400" cy="971550"/>
          </a:xfrm>
          <a:prstGeom prst="rect">
            <a:avLst/>
          </a:prstGeom>
          <a:noFill/>
          <a:ln w="28575">
            <a:solidFill>
              <a:srgbClr val="FF0000"/>
            </a:solidFill>
            <a:miter lim="800000"/>
            <a:headEnd/>
            <a:tailEnd/>
          </a:ln>
        </p:spPr>
        <p:txBody>
          <a:bodyPr>
            <a:prstTxWarp prst="textNoShape">
              <a:avLst/>
            </a:prstTxWarp>
            <a:spAutoFit/>
          </a:bodyPr>
          <a:lstStyle/>
          <a:p>
            <a:r>
              <a:rPr lang="en-US" sz="2400">
                <a:solidFill>
                  <a:srgbClr val="FF0000"/>
                </a:solidFill>
                <a:latin typeface="Comic Sans MS" charset="0"/>
                <a:sym typeface="Wingdings" charset="2"/>
              </a:rPr>
              <a:t>Schrodinger predicts: discrete energies and wave functions for electrons in atoms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0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nodeType="clickEffect">
                                  <p:stCondLst>
                                    <p:cond delay="0"/>
                                  </p:stCondLst>
                                  <p:childTnLst>
                                    <p:animMotion origin="layout" path="M 1.94444E-6 3.3765E-6 L -0.54254 3.3765E-6 " pathEditMode="relative" rAng="0" ptsTypes="AA">
                                      <p:cBhvr>
                                        <p:cTn id="18" dur="2000" fill="hold"/>
                                        <p:tgtEl>
                                          <p:spTgt spid="2"/>
                                        </p:tgtEl>
                                        <p:attrNameLst>
                                          <p:attrName>ppt_x</p:attrName>
                                          <p:attrName>ppt_y</p:attrName>
                                        </p:attrNameLst>
                                      </p:cBhvr>
                                      <p:rCtr x="-271" y="0"/>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nodeType="clickEffect">
                                  <p:stCondLst>
                                    <p:cond delay="0"/>
                                  </p:stCondLst>
                                  <p:childTnLst>
                                    <p:animMotion origin="layout" path="M 0 2.50694E-6 L -0.48542 0.00092 " pathEditMode="relative" rAng="0" ptsTypes="AA">
                                      <p:cBhvr>
                                        <p:cTn id="22" dur="2000" fill="hold"/>
                                        <p:tgtEl>
                                          <p:spTgt spid="5"/>
                                        </p:tgtEl>
                                        <p:attrNameLst>
                                          <p:attrName>ppt_x</p:attrName>
                                          <p:attrName>ppt_y</p:attrName>
                                        </p:attrNameLst>
                                      </p:cBhvr>
                                      <p:rCtr x="-24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hangingPunct="1"/>
            <a:r>
              <a:rPr lang="en-US" sz="4000" dirty="0"/>
              <a:t>What </a:t>
            </a:r>
            <a:r>
              <a:rPr lang="en-US" sz="4000" dirty="0" smtClean="0"/>
              <a:t>is the Schrödinger </a:t>
            </a:r>
            <a:r>
              <a:rPr lang="en-US" sz="4000" dirty="0"/>
              <a:t>Model of Hydrogen Atom?</a:t>
            </a:r>
          </a:p>
        </p:txBody>
      </p:sp>
      <p:sp>
        <p:nvSpPr>
          <p:cNvPr id="26629" name="Rectangle 3"/>
          <p:cNvSpPr>
            <a:spLocks noGrp="1" noChangeArrowheads="1"/>
          </p:cNvSpPr>
          <p:nvPr>
            <p:ph type="body" idx="1"/>
          </p:nvPr>
        </p:nvSpPr>
        <p:spPr/>
        <p:txBody>
          <a:bodyPr/>
          <a:lstStyle/>
          <a:p>
            <a:pPr eaLnBrk="1" hangingPunct="1">
              <a:buFontTx/>
              <a:buNone/>
            </a:pPr>
            <a:r>
              <a:rPr lang="en-US" dirty="0"/>
              <a:t>	Electron is</a:t>
            </a:r>
            <a:r>
              <a:rPr lang="en-US" dirty="0" smtClean="0"/>
              <a:t> described by a </a:t>
            </a:r>
            <a:r>
              <a:rPr lang="en-US" dirty="0"/>
              <a:t>wave </a:t>
            </a:r>
            <a:r>
              <a:rPr lang="en-US" dirty="0" smtClean="0"/>
              <a:t>function  </a:t>
            </a:r>
            <a:r>
              <a:rPr lang="en-US" dirty="0" err="1" smtClean="0">
                <a:latin typeface="Times New Roman"/>
                <a:cs typeface="Times New Roman"/>
              </a:rPr>
              <a:t>Ψ</a:t>
            </a:r>
            <a:r>
              <a:rPr lang="en-US" dirty="0" err="1" smtClean="0">
                <a:sym typeface="Symbol" charset="2"/>
              </a:rPr>
              <a:t>(</a:t>
            </a:r>
            <a:r>
              <a:rPr lang="en-US" dirty="0" err="1">
                <a:sym typeface="Symbol" charset="2"/>
              </a:rPr>
              <a:t>x,t</a:t>
            </a:r>
            <a:r>
              <a:rPr lang="en-US" dirty="0">
                <a:sym typeface="Symbol" charset="2"/>
              </a:rPr>
              <a:t>)</a:t>
            </a:r>
            <a:r>
              <a:rPr lang="en-US" dirty="0" smtClean="0">
                <a:sym typeface="Symbol" charset="2"/>
              </a:rPr>
              <a:t> that is </a:t>
            </a:r>
            <a:r>
              <a:rPr lang="en-US" dirty="0">
                <a:sym typeface="Symbol" charset="2"/>
              </a:rPr>
              <a:t>the solution to the Schrodinger equation:</a:t>
            </a:r>
          </a:p>
        </p:txBody>
      </p:sp>
      <p:graphicFrame>
        <p:nvGraphicFramePr>
          <p:cNvPr id="26626" name="Object 2"/>
          <p:cNvGraphicFramePr>
            <a:graphicFrameLocks noChangeAspect="1"/>
          </p:cNvGraphicFramePr>
          <p:nvPr/>
        </p:nvGraphicFramePr>
        <p:xfrm>
          <a:off x="1395413" y="3200400"/>
          <a:ext cx="6276975" cy="1922463"/>
        </p:xfrm>
        <a:graphic>
          <a:graphicData uri="http://schemas.openxmlformats.org/presentationml/2006/ole">
            <p:oleObj spid="_x0000_s26626" name="Equation" r:id="rId4" imgW="2921397" imgH="813197" progId="Equation.3">
              <p:embed/>
            </p:oleObj>
          </a:graphicData>
        </a:graphic>
      </p:graphicFrame>
      <p:grpSp>
        <p:nvGrpSpPr>
          <p:cNvPr id="2" name="Group 17"/>
          <p:cNvGrpSpPr>
            <a:grpSpLocks/>
          </p:cNvGrpSpPr>
          <p:nvPr/>
        </p:nvGrpSpPr>
        <p:grpSpPr bwMode="auto">
          <a:xfrm>
            <a:off x="152400" y="5046663"/>
            <a:ext cx="8609013" cy="2039937"/>
            <a:chOff x="96" y="3179"/>
            <a:chExt cx="5423" cy="1285"/>
          </a:xfrm>
        </p:grpSpPr>
        <p:sp>
          <p:nvSpPr>
            <p:cNvPr id="26631" name="Freeform 12"/>
            <p:cNvSpPr>
              <a:spLocks/>
            </p:cNvSpPr>
            <p:nvPr/>
          </p:nvSpPr>
          <p:spPr bwMode="auto">
            <a:xfrm>
              <a:off x="3951" y="3443"/>
              <a:ext cx="1346" cy="1021"/>
            </a:xfrm>
            <a:custGeom>
              <a:avLst/>
              <a:gdLst>
                <a:gd name="T0" fmla="*/ 1346 w 1346"/>
                <a:gd name="T1" fmla="*/ 0 h 1021"/>
                <a:gd name="T2" fmla="*/ 705 w 1346"/>
                <a:gd name="T3" fmla="*/ 29 h 1021"/>
                <a:gd name="T4" fmla="*/ 417 w 1346"/>
                <a:gd name="T5" fmla="*/ 125 h 1021"/>
                <a:gd name="T6" fmla="*/ 173 w 1346"/>
                <a:gd name="T7" fmla="*/ 409 h 1021"/>
                <a:gd name="T8" fmla="*/ 31 w 1346"/>
                <a:gd name="T9" fmla="*/ 812 h 1021"/>
                <a:gd name="T10" fmla="*/ 0 w 1346"/>
                <a:gd name="T11" fmla="*/ 1021 h 1021"/>
                <a:gd name="T12" fmla="*/ 0 60000 65536"/>
                <a:gd name="T13" fmla="*/ 0 60000 65536"/>
                <a:gd name="T14" fmla="*/ 0 60000 65536"/>
                <a:gd name="T15" fmla="*/ 0 60000 65536"/>
                <a:gd name="T16" fmla="*/ 0 60000 65536"/>
                <a:gd name="T17" fmla="*/ 0 60000 65536"/>
                <a:gd name="T18" fmla="*/ 0 w 1346"/>
                <a:gd name="T19" fmla="*/ 0 h 1021"/>
                <a:gd name="T20" fmla="*/ 1346 w 1346"/>
                <a:gd name="T21" fmla="*/ 1021 h 1021"/>
              </a:gdLst>
              <a:ahLst/>
              <a:cxnLst>
                <a:cxn ang="T12">
                  <a:pos x="T0" y="T1"/>
                </a:cxn>
                <a:cxn ang="T13">
                  <a:pos x="T2" y="T3"/>
                </a:cxn>
                <a:cxn ang="T14">
                  <a:pos x="T4" y="T5"/>
                </a:cxn>
                <a:cxn ang="T15">
                  <a:pos x="T6" y="T7"/>
                </a:cxn>
                <a:cxn ang="T16">
                  <a:pos x="T8" y="T9"/>
                </a:cxn>
                <a:cxn ang="T17">
                  <a:pos x="T10" y="T11"/>
                </a:cxn>
              </a:cxnLst>
              <a:rect l="T18" t="T19" r="T20" b="T21"/>
              <a:pathLst>
                <a:path w="1346" h="1021">
                  <a:moveTo>
                    <a:pt x="1346" y="0"/>
                  </a:moveTo>
                  <a:cubicBezTo>
                    <a:pt x="1240" y="5"/>
                    <a:pt x="860" y="8"/>
                    <a:pt x="705" y="29"/>
                  </a:cubicBezTo>
                  <a:cubicBezTo>
                    <a:pt x="550" y="50"/>
                    <a:pt x="506" y="62"/>
                    <a:pt x="417" y="125"/>
                  </a:cubicBezTo>
                  <a:cubicBezTo>
                    <a:pt x="328" y="188"/>
                    <a:pt x="237" y="294"/>
                    <a:pt x="173" y="409"/>
                  </a:cubicBezTo>
                  <a:cubicBezTo>
                    <a:pt x="109" y="524"/>
                    <a:pt x="60" y="710"/>
                    <a:pt x="31" y="812"/>
                  </a:cubicBezTo>
                  <a:cubicBezTo>
                    <a:pt x="2" y="914"/>
                    <a:pt x="6" y="978"/>
                    <a:pt x="0" y="1021"/>
                  </a:cubicBezTo>
                </a:path>
              </a:pathLst>
            </a:custGeom>
            <a:noFill/>
            <a:ln w="19050">
              <a:solidFill>
                <a:srgbClr val="FF0000"/>
              </a:solidFill>
              <a:round/>
              <a:headEnd/>
              <a:tailEnd/>
            </a:ln>
          </p:spPr>
          <p:txBody>
            <a:bodyPr>
              <a:prstTxWarp prst="textNoShape">
                <a:avLst/>
              </a:prstTxWarp>
            </a:bodyPr>
            <a:lstStyle/>
            <a:p>
              <a:endParaRPr lang="en-US"/>
            </a:p>
          </p:txBody>
        </p:sp>
        <p:grpSp>
          <p:nvGrpSpPr>
            <p:cNvPr id="26632" name="Group 14"/>
            <p:cNvGrpSpPr>
              <a:grpSpLocks/>
            </p:cNvGrpSpPr>
            <p:nvPr/>
          </p:nvGrpSpPr>
          <p:grpSpPr bwMode="auto">
            <a:xfrm>
              <a:off x="96" y="3280"/>
              <a:ext cx="5280" cy="912"/>
              <a:chOff x="96" y="3280"/>
              <a:chExt cx="5280" cy="912"/>
            </a:xfrm>
          </p:grpSpPr>
          <p:graphicFrame>
            <p:nvGraphicFramePr>
              <p:cNvPr id="26627" name="Object 3"/>
              <p:cNvGraphicFramePr>
                <a:graphicFrameLocks noChangeAspect="1"/>
              </p:cNvGraphicFramePr>
              <p:nvPr/>
            </p:nvGraphicFramePr>
            <p:xfrm>
              <a:off x="188" y="3515"/>
              <a:ext cx="3604" cy="661"/>
            </p:xfrm>
            <a:graphic>
              <a:graphicData uri="http://schemas.openxmlformats.org/presentationml/2006/ole">
                <p:oleObj spid="_x0000_s26627" name="Equation" r:id="rId5" imgW="2426097" imgH="444897" progId="Equation.3">
                  <p:embed/>
                </p:oleObj>
              </a:graphicData>
            </a:graphic>
          </p:graphicFrame>
          <p:sp>
            <p:nvSpPr>
              <p:cNvPr id="26635" name="Line 10"/>
              <p:cNvSpPr>
                <a:spLocks noChangeShapeType="1"/>
              </p:cNvSpPr>
              <p:nvPr/>
            </p:nvSpPr>
            <p:spPr bwMode="auto">
              <a:xfrm>
                <a:off x="3888" y="3424"/>
                <a:ext cx="1488"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6636" name="Line 11"/>
              <p:cNvSpPr>
                <a:spLocks noChangeShapeType="1"/>
              </p:cNvSpPr>
              <p:nvPr/>
            </p:nvSpPr>
            <p:spPr bwMode="auto">
              <a:xfrm flipV="1">
                <a:off x="3888" y="3280"/>
                <a:ext cx="0" cy="912"/>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6637" name="Text Box 13"/>
              <p:cNvSpPr txBox="1">
                <a:spLocks noChangeArrowheads="1"/>
              </p:cNvSpPr>
              <p:nvPr/>
            </p:nvSpPr>
            <p:spPr bwMode="auto">
              <a:xfrm>
                <a:off x="96" y="3312"/>
                <a:ext cx="1152" cy="365"/>
              </a:xfrm>
              <a:prstGeom prst="rect">
                <a:avLst/>
              </a:prstGeom>
              <a:noFill/>
              <a:ln w="9525">
                <a:noFill/>
                <a:miter lim="800000"/>
                <a:headEnd/>
                <a:tailEnd/>
              </a:ln>
            </p:spPr>
            <p:txBody>
              <a:bodyPr>
                <a:prstTxWarp prst="textNoShape">
                  <a:avLst/>
                </a:prstTxWarp>
                <a:spAutoFit/>
              </a:bodyPr>
              <a:lstStyle/>
              <a:p>
                <a:pPr>
                  <a:spcBef>
                    <a:spcPct val="50000"/>
                  </a:spcBef>
                </a:pPr>
                <a:r>
                  <a:rPr lang="en-US" sz="3200"/>
                  <a:t>where:</a:t>
                </a:r>
              </a:p>
            </p:txBody>
          </p:sp>
        </p:grpSp>
        <p:sp>
          <p:nvSpPr>
            <p:cNvPr id="26633" name="Text Box 15"/>
            <p:cNvSpPr txBox="1">
              <a:spLocks noChangeArrowheads="1"/>
            </p:cNvSpPr>
            <p:nvPr/>
          </p:nvSpPr>
          <p:spPr bwMode="auto">
            <a:xfrm>
              <a:off x="3605" y="3301"/>
              <a:ext cx="243" cy="231"/>
            </a:xfrm>
            <a:prstGeom prst="rect">
              <a:avLst/>
            </a:prstGeom>
            <a:noFill/>
            <a:ln w="9525">
              <a:noFill/>
              <a:miter lim="800000"/>
              <a:headEnd/>
              <a:tailEnd/>
            </a:ln>
          </p:spPr>
          <p:txBody>
            <a:bodyPr>
              <a:prstTxWarp prst="textNoShape">
                <a:avLst/>
              </a:prstTxWarp>
              <a:spAutoFit/>
            </a:bodyPr>
            <a:lstStyle/>
            <a:p>
              <a:pPr>
                <a:spcBef>
                  <a:spcPct val="50000"/>
                </a:spcBef>
              </a:pPr>
              <a:r>
                <a:rPr lang="en-US"/>
                <a:t>V</a:t>
              </a:r>
            </a:p>
          </p:txBody>
        </p:sp>
        <p:sp>
          <p:nvSpPr>
            <p:cNvPr id="26634" name="Text Box 16"/>
            <p:cNvSpPr txBox="1">
              <a:spLocks noChangeArrowheads="1"/>
            </p:cNvSpPr>
            <p:nvPr/>
          </p:nvSpPr>
          <p:spPr bwMode="auto">
            <a:xfrm>
              <a:off x="5276" y="3179"/>
              <a:ext cx="243" cy="231"/>
            </a:xfrm>
            <a:prstGeom prst="rect">
              <a:avLst/>
            </a:prstGeom>
            <a:noFill/>
            <a:ln w="9525">
              <a:noFill/>
              <a:miter lim="800000"/>
              <a:headEnd/>
              <a:tailEnd/>
            </a:ln>
          </p:spPr>
          <p:txBody>
            <a:bodyPr>
              <a:prstTxWarp prst="textNoShape">
                <a:avLst/>
              </a:prstTxWarp>
              <a:spAutoFit/>
            </a:bodyPr>
            <a:lstStyle/>
            <a:p>
              <a:pPr>
                <a:spcBef>
                  <a:spcPct val="50000"/>
                </a:spcBef>
              </a:pPr>
              <a:r>
                <a:rPr lang="en-US"/>
                <a:t>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8" name="Rectangle 2"/>
          <p:cNvSpPr>
            <a:spLocks noGrp="1" noChangeArrowheads="1"/>
          </p:cNvSpPr>
          <p:nvPr>
            <p:ph type="title"/>
          </p:nvPr>
        </p:nvSpPr>
        <p:spPr>
          <a:xfrm>
            <a:off x="76200" y="0"/>
            <a:ext cx="8763000" cy="411163"/>
          </a:xfrm>
        </p:spPr>
        <p:txBody>
          <a:bodyPr/>
          <a:lstStyle/>
          <a:p>
            <a:pPr eaLnBrk="1" hangingPunct="1"/>
            <a:r>
              <a:rPr lang="en-US" sz="3000"/>
              <a:t>Can get rid of time dependence and simplify:</a:t>
            </a:r>
          </a:p>
        </p:txBody>
      </p:sp>
      <p:sp>
        <p:nvSpPr>
          <p:cNvPr id="28679" name="Text Box 10"/>
          <p:cNvSpPr txBox="1">
            <a:spLocks noChangeArrowheads="1"/>
          </p:cNvSpPr>
          <p:nvPr/>
        </p:nvSpPr>
        <p:spPr bwMode="auto">
          <a:xfrm>
            <a:off x="76200" y="533400"/>
            <a:ext cx="5574513" cy="461665"/>
          </a:xfrm>
          <a:prstGeom prst="rect">
            <a:avLst/>
          </a:prstGeom>
          <a:noFill/>
          <a:ln w="9525">
            <a:noFill/>
            <a:miter lim="800000"/>
            <a:headEnd/>
            <a:tailEnd/>
          </a:ln>
        </p:spPr>
        <p:txBody>
          <a:bodyPr wrap="none">
            <a:prstTxWarp prst="textNoShape">
              <a:avLst/>
            </a:prstTxWarp>
            <a:spAutoFit/>
          </a:bodyPr>
          <a:lstStyle/>
          <a:p>
            <a:r>
              <a:rPr lang="en-US" sz="2400" b="1" dirty="0"/>
              <a:t>Equation in 3D, looking for</a:t>
            </a:r>
            <a:r>
              <a:rPr lang="en-US" sz="2400" b="1" dirty="0" smtClean="0"/>
              <a:t> </a:t>
            </a:r>
            <a:r>
              <a:rPr lang="en-US" sz="2400" b="1" dirty="0" err="1" smtClean="0">
                <a:latin typeface="Times New Roman"/>
                <a:cs typeface="Times New Roman"/>
              </a:rPr>
              <a:t>Ψ</a:t>
            </a:r>
            <a:r>
              <a:rPr lang="en-US" sz="2400" b="1" dirty="0" err="1" smtClean="0"/>
              <a:t>(</a:t>
            </a:r>
            <a:r>
              <a:rPr lang="en-US" sz="2400" b="1" dirty="0" err="1"/>
              <a:t>x,y,z,t</a:t>
            </a:r>
            <a:r>
              <a:rPr lang="en-US" sz="2400" b="1" dirty="0"/>
              <a:t>):</a:t>
            </a:r>
          </a:p>
        </p:txBody>
      </p:sp>
      <p:sp>
        <p:nvSpPr>
          <p:cNvPr id="6155" name="Oval 11"/>
          <p:cNvSpPr>
            <a:spLocks noChangeArrowheads="1"/>
          </p:cNvSpPr>
          <p:nvPr/>
        </p:nvSpPr>
        <p:spPr bwMode="auto">
          <a:xfrm>
            <a:off x="5334000" y="3903663"/>
            <a:ext cx="3657600" cy="838200"/>
          </a:xfrm>
          <a:prstGeom prst="ellipse">
            <a:avLst/>
          </a:prstGeom>
          <a:noFill/>
          <a:ln w="38100">
            <a:solidFill>
              <a:schemeClr val="accent2"/>
            </a:solidFill>
            <a:round/>
            <a:headEnd/>
            <a:tailEnd/>
          </a:ln>
        </p:spPr>
        <p:txBody>
          <a:bodyPr wrap="none" anchor="ctr">
            <a:prstTxWarp prst="textNoShape">
              <a:avLst/>
            </a:prstTxWarp>
          </a:bodyPr>
          <a:lstStyle/>
          <a:p>
            <a:pPr algn="ctr"/>
            <a:endParaRPr lang="en-US" sz="2400">
              <a:solidFill>
                <a:schemeClr val="accent2"/>
              </a:solidFill>
            </a:endParaRPr>
          </a:p>
        </p:txBody>
      </p:sp>
      <p:sp>
        <p:nvSpPr>
          <p:cNvPr id="6156" name="Rectangle 12"/>
          <p:cNvSpPr>
            <a:spLocks noChangeArrowheads="1"/>
          </p:cNvSpPr>
          <p:nvPr/>
        </p:nvSpPr>
        <p:spPr bwMode="auto">
          <a:xfrm>
            <a:off x="0" y="2971800"/>
            <a:ext cx="5181600" cy="457200"/>
          </a:xfrm>
          <a:prstGeom prst="rect">
            <a:avLst/>
          </a:prstGeom>
          <a:noFill/>
          <a:ln w="9525">
            <a:noFill/>
            <a:miter lim="800000"/>
            <a:headEnd/>
            <a:tailEnd/>
          </a:ln>
        </p:spPr>
        <p:txBody>
          <a:bodyPr>
            <a:prstTxWarp prst="textNoShape">
              <a:avLst/>
            </a:prstTxWarp>
            <a:spAutoFit/>
          </a:bodyPr>
          <a:lstStyle/>
          <a:p>
            <a:r>
              <a:rPr lang="en-US" sz="2400"/>
              <a:t>Since V not function of time:</a:t>
            </a:r>
          </a:p>
        </p:txBody>
      </p:sp>
      <p:graphicFrame>
        <p:nvGraphicFramePr>
          <p:cNvPr id="6157" name="Object 2"/>
          <p:cNvGraphicFramePr>
            <a:graphicFrameLocks noChangeAspect="1"/>
          </p:cNvGraphicFramePr>
          <p:nvPr/>
        </p:nvGraphicFramePr>
        <p:xfrm>
          <a:off x="0" y="3370263"/>
          <a:ext cx="5638800" cy="720725"/>
        </p:xfrm>
        <a:graphic>
          <a:graphicData uri="http://schemas.openxmlformats.org/presentationml/2006/ole">
            <p:oleObj spid="_x0000_s28674" name="Equation" r:id="rId4" imgW="1791097" imgH="228997" progId="Equation.3">
              <p:embed/>
            </p:oleObj>
          </a:graphicData>
        </a:graphic>
      </p:graphicFrame>
      <p:sp>
        <p:nvSpPr>
          <p:cNvPr id="6158" name="Line 14"/>
          <p:cNvSpPr>
            <a:spLocks noChangeShapeType="1"/>
          </p:cNvSpPr>
          <p:nvPr/>
        </p:nvSpPr>
        <p:spPr bwMode="auto">
          <a:xfrm flipH="1" flipV="1">
            <a:off x="6400800" y="2743200"/>
            <a:ext cx="762000" cy="1160463"/>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aphicFrame>
        <p:nvGraphicFramePr>
          <p:cNvPr id="6159" name="Object 3"/>
          <p:cNvGraphicFramePr>
            <a:graphicFrameLocks noChangeAspect="1"/>
          </p:cNvGraphicFramePr>
          <p:nvPr/>
        </p:nvGraphicFramePr>
        <p:xfrm>
          <a:off x="5562600" y="3903663"/>
          <a:ext cx="3359150" cy="720725"/>
        </p:xfrm>
        <a:graphic>
          <a:graphicData uri="http://schemas.openxmlformats.org/presentationml/2006/ole">
            <p:oleObj spid="_x0000_s28675" name="Equation" r:id="rId5" imgW="1067197" imgH="228997" progId="Equation.3">
              <p:embed/>
            </p:oleObj>
          </a:graphicData>
        </a:graphic>
      </p:graphicFrame>
      <p:sp>
        <p:nvSpPr>
          <p:cNvPr id="6160" name="Oval 16"/>
          <p:cNvSpPr>
            <a:spLocks noChangeArrowheads="1"/>
          </p:cNvSpPr>
          <p:nvPr/>
        </p:nvSpPr>
        <p:spPr bwMode="auto">
          <a:xfrm>
            <a:off x="2590800" y="3294063"/>
            <a:ext cx="3200400" cy="914400"/>
          </a:xfrm>
          <a:prstGeom prst="ellipse">
            <a:avLst/>
          </a:prstGeom>
          <a:noFill/>
          <a:ln w="38100">
            <a:solidFill>
              <a:schemeClr val="hlink"/>
            </a:solidFill>
            <a:round/>
            <a:headEnd/>
            <a:tailEnd/>
          </a:ln>
        </p:spPr>
        <p:txBody>
          <a:bodyPr wrap="none" anchor="ctr">
            <a:prstTxWarp prst="textNoShape">
              <a:avLst/>
            </a:prstTxWarp>
          </a:bodyPr>
          <a:lstStyle/>
          <a:p>
            <a:endParaRPr lang="en-US"/>
          </a:p>
        </p:txBody>
      </p:sp>
      <p:sp>
        <p:nvSpPr>
          <p:cNvPr id="6161" name="Line 17"/>
          <p:cNvSpPr>
            <a:spLocks noChangeShapeType="1"/>
          </p:cNvSpPr>
          <p:nvPr/>
        </p:nvSpPr>
        <p:spPr bwMode="auto">
          <a:xfrm flipH="1" flipV="1">
            <a:off x="4267200" y="2667000"/>
            <a:ext cx="76200" cy="685800"/>
          </a:xfrm>
          <a:prstGeom prst="line">
            <a:avLst/>
          </a:prstGeom>
          <a:noFill/>
          <a:ln w="38100">
            <a:solidFill>
              <a:schemeClr val="hlink"/>
            </a:solidFill>
            <a:round/>
            <a:headEnd/>
            <a:tailEnd type="triangle" w="med" len="med"/>
          </a:ln>
        </p:spPr>
        <p:txBody>
          <a:bodyPr>
            <a:prstTxWarp prst="textNoShape">
              <a:avLst/>
            </a:prstTxWarp>
          </a:bodyPr>
          <a:lstStyle/>
          <a:p>
            <a:endParaRPr lang="en-US"/>
          </a:p>
        </p:txBody>
      </p:sp>
      <p:sp>
        <p:nvSpPr>
          <p:cNvPr id="6162" name="Line 18"/>
          <p:cNvSpPr>
            <a:spLocks noChangeShapeType="1"/>
          </p:cNvSpPr>
          <p:nvPr/>
        </p:nvSpPr>
        <p:spPr bwMode="auto">
          <a:xfrm flipV="1">
            <a:off x="7467600" y="3827463"/>
            <a:ext cx="1295400" cy="914400"/>
          </a:xfrm>
          <a:prstGeom prst="line">
            <a:avLst/>
          </a:prstGeom>
          <a:noFill/>
          <a:ln w="19050">
            <a:solidFill>
              <a:srgbClr val="FF0000"/>
            </a:solidFill>
            <a:round/>
            <a:headEnd/>
            <a:tailEnd/>
          </a:ln>
        </p:spPr>
        <p:txBody>
          <a:bodyPr>
            <a:prstTxWarp prst="textNoShape">
              <a:avLst/>
            </a:prstTxWarp>
          </a:bodyPr>
          <a:lstStyle/>
          <a:p>
            <a:endParaRPr lang="en-US"/>
          </a:p>
        </p:txBody>
      </p:sp>
      <p:sp>
        <p:nvSpPr>
          <p:cNvPr id="6163" name="Line 19"/>
          <p:cNvSpPr>
            <a:spLocks noChangeShapeType="1"/>
          </p:cNvSpPr>
          <p:nvPr/>
        </p:nvSpPr>
        <p:spPr bwMode="auto">
          <a:xfrm flipV="1">
            <a:off x="4572000" y="3141663"/>
            <a:ext cx="1295400" cy="914400"/>
          </a:xfrm>
          <a:prstGeom prst="line">
            <a:avLst/>
          </a:prstGeom>
          <a:noFill/>
          <a:ln w="19050">
            <a:solidFill>
              <a:srgbClr val="FF0000"/>
            </a:solidFill>
            <a:round/>
            <a:headEnd/>
            <a:tailEnd/>
          </a:ln>
        </p:spPr>
        <p:txBody>
          <a:bodyPr>
            <a:prstTxWarp prst="textNoShape">
              <a:avLst/>
            </a:prstTxWarp>
          </a:bodyPr>
          <a:lstStyle/>
          <a:p>
            <a:endParaRPr lang="en-US"/>
          </a:p>
        </p:txBody>
      </p:sp>
      <p:graphicFrame>
        <p:nvGraphicFramePr>
          <p:cNvPr id="28676" name="Object 4"/>
          <p:cNvGraphicFramePr>
            <a:graphicFrameLocks noChangeAspect="1"/>
          </p:cNvGraphicFramePr>
          <p:nvPr/>
        </p:nvGraphicFramePr>
        <p:xfrm>
          <a:off x="1295400" y="990600"/>
          <a:ext cx="6276975" cy="1922463"/>
        </p:xfrm>
        <a:graphic>
          <a:graphicData uri="http://schemas.openxmlformats.org/presentationml/2006/ole">
            <p:oleObj spid="_x0000_s28676" name="Equation" r:id="rId6" imgW="2921397" imgH="813197" progId="Equation.3">
              <p:embed/>
            </p:oleObj>
          </a:graphicData>
        </a:graphic>
      </p:graphicFrame>
      <p:graphicFrame>
        <p:nvGraphicFramePr>
          <p:cNvPr id="6167" name="Object 5"/>
          <p:cNvGraphicFramePr>
            <a:graphicFrameLocks noChangeAspect="1"/>
          </p:cNvGraphicFramePr>
          <p:nvPr/>
        </p:nvGraphicFramePr>
        <p:xfrm>
          <a:off x="61913" y="5487988"/>
          <a:ext cx="9005887" cy="1141412"/>
        </p:xfrm>
        <a:graphic>
          <a:graphicData uri="http://schemas.openxmlformats.org/presentationml/2006/ole">
            <p:oleObj spid="_x0000_s28677" name="Equation" r:id="rId7" imgW="4191397" imgH="482997" progId="Equation.3">
              <p:embed/>
            </p:oleObj>
          </a:graphicData>
        </a:graphic>
      </p:graphicFrame>
      <p:sp>
        <p:nvSpPr>
          <p:cNvPr id="6168" name="Rectangle 24"/>
          <p:cNvSpPr>
            <a:spLocks noChangeArrowheads="1"/>
          </p:cNvSpPr>
          <p:nvPr/>
        </p:nvSpPr>
        <p:spPr bwMode="auto">
          <a:xfrm>
            <a:off x="228600" y="4953000"/>
            <a:ext cx="6019800" cy="457200"/>
          </a:xfrm>
          <a:prstGeom prst="rect">
            <a:avLst/>
          </a:prstGeom>
          <a:noFill/>
          <a:ln w="9525">
            <a:noFill/>
            <a:miter lim="800000"/>
            <a:headEnd/>
            <a:tailEnd/>
          </a:ln>
        </p:spPr>
        <p:txBody>
          <a:bodyPr>
            <a:prstTxWarp prst="textNoShape">
              <a:avLst/>
            </a:prstTxWarp>
            <a:spAutoFit/>
          </a:bodyPr>
          <a:lstStyle/>
          <a:p>
            <a:r>
              <a:rPr lang="en-US" sz="2400" dirty="0" smtClean="0"/>
              <a:t>Time-Independent </a:t>
            </a:r>
            <a:r>
              <a:rPr lang="en-US" sz="2400" dirty="0"/>
              <a:t>Schrodinger Equation: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1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16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5" grpId="0" animBg="1"/>
      <p:bldP spid="6156" grpId="0"/>
      <p:bldP spid="6158" grpId="0" animBg="1"/>
      <p:bldP spid="6160" grpId="0" animBg="1"/>
      <p:bldP spid="6161" grpId="0" animBg="1"/>
      <p:bldP spid="6162" grpId="0" animBg="1"/>
      <p:bldP spid="6163" grpId="0" animBg="1"/>
      <p:bldP spid="6168"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9" name="Title 1"/>
          <p:cNvSpPr>
            <a:spLocks noGrp="1"/>
          </p:cNvSpPr>
          <p:nvPr>
            <p:ph type="title"/>
          </p:nvPr>
        </p:nvSpPr>
        <p:spPr>
          <a:xfrm>
            <a:off x="0" y="0"/>
            <a:ext cx="9144000" cy="857250"/>
          </a:xfrm>
        </p:spPr>
        <p:txBody>
          <a:bodyPr/>
          <a:lstStyle/>
          <a:p>
            <a:r>
              <a:rPr lang="en-US" b="1"/>
              <a:t>Quick note on vector derivatives</a:t>
            </a:r>
          </a:p>
        </p:txBody>
      </p:sp>
      <p:sp>
        <p:nvSpPr>
          <p:cNvPr id="4" name="TextBox 3"/>
          <p:cNvSpPr txBox="1">
            <a:spLocks noChangeArrowheads="1"/>
          </p:cNvSpPr>
          <p:nvPr/>
        </p:nvSpPr>
        <p:spPr bwMode="auto">
          <a:xfrm>
            <a:off x="400050" y="1200150"/>
            <a:ext cx="4999038" cy="461963"/>
          </a:xfrm>
          <a:prstGeom prst="rect">
            <a:avLst/>
          </a:prstGeom>
          <a:noFill/>
          <a:ln w="9525">
            <a:noFill/>
            <a:miter lim="800000"/>
            <a:headEnd/>
            <a:tailEnd/>
          </a:ln>
        </p:spPr>
        <p:txBody>
          <a:bodyPr wrap="none">
            <a:prstTxWarp prst="textNoShape">
              <a:avLst/>
            </a:prstTxWarp>
            <a:spAutoFit/>
          </a:bodyPr>
          <a:lstStyle/>
          <a:p>
            <a:r>
              <a:rPr lang="en-US" sz="2400"/>
              <a:t>Laplacian in cartesian coordinates:</a:t>
            </a:r>
          </a:p>
        </p:txBody>
      </p:sp>
      <p:graphicFrame>
        <p:nvGraphicFramePr>
          <p:cNvPr id="254978" name="Object 2"/>
          <p:cNvGraphicFramePr>
            <a:graphicFrameLocks noChangeAspect="1"/>
          </p:cNvGraphicFramePr>
          <p:nvPr/>
        </p:nvGraphicFramePr>
        <p:xfrm>
          <a:off x="-7938" y="3662363"/>
          <a:ext cx="9256713" cy="1085850"/>
        </p:xfrm>
        <a:graphic>
          <a:graphicData uri="http://schemas.openxmlformats.org/presentationml/2006/ole">
            <p:oleObj spid="_x0000_s187394" name="Equation" r:id="rId3" imgW="3784320" imgH="444240" progId="Equation.3">
              <p:embed/>
            </p:oleObj>
          </a:graphicData>
        </a:graphic>
      </p:graphicFrame>
      <p:graphicFrame>
        <p:nvGraphicFramePr>
          <p:cNvPr id="6" name="Object 3"/>
          <p:cNvGraphicFramePr>
            <a:graphicFrameLocks noChangeAspect="1"/>
          </p:cNvGraphicFramePr>
          <p:nvPr/>
        </p:nvGraphicFramePr>
        <p:xfrm>
          <a:off x="2628900" y="1485900"/>
          <a:ext cx="3789363" cy="1085850"/>
        </p:xfrm>
        <a:graphic>
          <a:graphicData uri="http://schemas.openxmlformats.org/presentationml/2006/ole">
            <p:oleObj spid="_x0000_s187395" name="Equation" r:id="rId4" imgW="1549080" imgH="444240" progId="Equation.3">
              <p:embed/>
            </p:oleObj>
          </a:graphicData>
        </a:graphic>
      </p:graphicFrame>
      <p:sp>
        <p:nvSpPr>
          <p:cNvPr id="8" name="TextBox 7"/>
          <p:cNvSpPr txBox="1">
            <a:spLocks noChangeArrowheads="1"/>
          </p:cNvSpPr>
          <p:nvPr/>
        </p:nvSpPr>
        <p:spPr bwMode="auto">
          <a:xfrm>
            <a:off x="400050" y="3257550"/>
            <a:ext cx="4913313" cy="461963"/>
          </a:xfrm>
          <a:prstGeom prst="rect">
            <a:avLst/>
          </a:prstGeom>
          <a:noFill/>
          <a:ln w="9525">
            <a:noFill/>
            <a:miter lim="800000"/>
            <a:headEnd/>
            <a:tailEnd/>
          </a:ln>
        </p:spPr>
        <p:txBody>
          <a:bodyPr wrap="none">
            <a:prstTxWarp prst="textNoShape">
              <a:avLst/>
            </a:prstTxWarp>
            <a:spAutoFit/>
          </a:bodyPr>
          <a:lstStyle/>
          <a:p>
            <a:r>
              <a:rPr lang="en-US" sz="2400"/>
              <a:t>Laplacian in spherical coordinates:</a:t>
            </a:r>
          </a:p>
        </p:txBody>
      </p:sp>
      <p:cxnSp>
        <p:nvCxnSpPr>
          <p:cNvPr id="10" name="Straight Arrow Connector 9"/>
          <p:cNvCxnSpPr/>
          <p:nvPr/>
        </p:nvCxnSpPr>
        <p:spPr>
          <a:xfrm rot="5400000">
            <a:off x="2915444" y="2836069"/>
            <a:ext cx="800100" cy="1588"/>
          </a:xfrm>
          <a:prstGeom prst="straightConnector1">
            <a:avLst/>
          </a:prstGeom>
          <a:ln w="28575">
            <a:solidFill>
              <a:srgbClr val="0000FF"/>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3314700" y="2628900"/>
            <a:ext cx="5432425" cy="461963"/>
          </a:xfrm>
          <a:prstGeom prst="rect">
            <a:avLst/>
          </a:prstGeom>
          <a:noFill/>
          <a:ln w="9525">
            <a:noFill/>
            <a:miter lim="800000"/>
            <a:headEnd/>
            <a:tailEnd/>
          </a:ln>
        </p:spPr>
        <p:txBody>
          <a:bodyPr wrap="none">
            <a:prstTxWarp prst="textNoShape">
              <a:avLst/>
            </a:prstTxWarp>
            <a:spAutoFit/>
          </a:bodyPr>
          <a:lstStyle/>
          <a:p>
            <a:r>
              <a:rPr lang="en-US" sz="2400">
                <a:solidFill>
                  <a:srgbClr val="0000FF"/>
                </a:solidFill>
              </a:rPr>
              <a:t>Same thing! Just different coordinates.</a:t>
            </a:r>
          </a:p>
        </p:txBody>
      </p:sp>
      <p:graphicFrame>
        <p:nvGraphicFramePr>
          <p:cNvPr id="7" name="Object 4"/>
          <p:cNvGraphicFramePr>
            <a:graphicFrameLocks noChangeAspect="1"/>
          </p:cNvGraphicFramePr>
          <p:nvPr/>
        </p:nvGraphicFramePr>
        <p:xfrm>
          <a:off x="1873250" y="5486400"/>
          <a:ext cx="5281613" cy="1023938"/>
        </p:xfrm>
        <a:graphic>
          <a:graphicData uri="http://schemas.openxmlformats.org/presentationml/2006/ole">
            <p:oleObj spid="_x0000_s187396" name="Equation" r:id="rId5" imgW="2158920" imgH="419040" progId="Equation.DSMT4">
              <p:embed/>
            </p:oleObj>
          </a:graphicData>
        </a:graphic>
      </p:graphicFrame>
      <p:sp>
        <p:nvSpPr>
          <p:cNvPr id="15" name="TextBox 14"/>
          <p:cNvSpPr txBox="1">
            <a:spLocks noChangeArrowheads="1"/>
          </p:cNvSpPr>
          <p:nvPr/>
        </p:nvSpPr>
        <p:spPr bwMode="auto">
          <a:xfrm>
            <a:off x="228600" y="5103813"/>
            <a:ext cx="6967538" cy="461962"/>
          </a:xfrm>
          <a:prstGeom prst="rect">
            <a:avLst/>
          </a:prstGeom>
          <a:noFill/>
          <a:ln w="9525">
            <a:noFill/>
            <a:miter lim="800000"/>
            <a:headEnd/>
            <a:tailEnd/>
          </a:ln>
        </p:spPr>
        <p:txBody>
          <a:bodyPr wrap="none">
            <a:prstTxWarp prst="textNoShape">
              <a:avLst/>
            </a:prstTxWarp>
            <a:spAutoFit/>
          </a:bodyPr>
          <a:lstStyle/>
          <a:p>
            <a:r>
              <a:rPr lang="en-US" sz="2400"/>
              <a:t>3D Schrödinger with Laplacian (coordinate free):</a:t>
            </a:r>
          </a:p>
        </p:txBody>
      </p:sp>
      <p:sp>
        <p:nvSpPr>
          <p:cNvPr id="16" name="Rectangle 15"/>
          <p:cNvSpPr/>
          <p:nvPr/>
        </p:nvSpPr>
        <p:spPr>
          <a:xfrm>
            <a:off x="1790700" y="5541963"/>
            <a:ext cx="5429250" cy="9715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2000"/>
                                        <p:tgtEl>
                                          <p:spTgt spid="8"/>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254978"/>
                                        </p:tgtEl>
                                        <p:attrNameLst>
                                          <p:attrName>style.visibility</p:attrName>
                                        </p:attrNameLst>
                                      </p:cBhvr>
                                      <p:to>
                                        <p:strVal val="visible"/>
                                      </p:to>
                                    </p:set>
                                    <p:animEffect transition="in" filter="fade">
                                      <p:cBhvr>
                                        <p:cTn id="20" dur="2000"/>
                                        <p:tgtEl>
                                          <p:spTgt spid="254978"/>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20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2000"/>
                                        <p:tgtEl>
                                          <p:spTgt spid="7"/>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3" grpId="0"/>
      <p:bldP spid="15" grpId="0"/>
      <p:bldP spid="16" grpId="0" animBg="1"/>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7170" name="Object 2"/>
          <p:cNvGraphicFramePr>
            <a:graphicFrameLocks noChangeAspect="1"/>
          </p:cNvGraphicFramePr>
          <p:nvPr/>
        </p:nvGraphicFramePr>
        <p:xfrm>
          <a:off x="166688" y="2438400"/>
          <a:ext cx="8697912" cy="2111375"/>
        </p:xfrm>
        <a:graphic>
          <a:graphicData uri="http://schemas.openxmlformats.org/presentationml/2006/ole">
            <p:oleObj spid="_x0000_s30722" name="Equation" r:id="rId4" imgW="3556397" imgH="863997" progId="Equation.3">
              <p:embed/>
            </p:oleObj>
          </a:graphicData>
        </a:graphic>
      </p:graphicFrame>
      <p:sp>
        <p:nvSpPr>
          <p:cNvPr id="7172" name="Text Box 4"/>
          <p:cNvSpPr txBox="1">
            <a:spLocks noChangeArrowheads="1"/>
          </p:cNvSpPr>
          <p:nvPr/>
        </p:nvSpPr>
        <p:spPr bwMode="auto">
          <a:xfrm>
            <a:off x="76200" y="107950"/>
            <a:ext cx="4953000" cy="1187450"/>
          </a:xfrm>
          <a:prstGeom prst="rect">
            <a:avLst/>
          </a:prstGeom>
          <a:noFill/>
          <a:ln w="9525">
            <a:noFill/>
            <a:miter lim="800000"/>
            <a:headEnd/>
            <a:tailEnd/>
          </a:ln>
        </p:spPr>
        <p:txBody>
          <a:bodyPr>
            <a:prstTxWarp prst="textNoShape">
              <a:avLst/>
            </a:prstTxWarp>
            <a:spAutoFit/>
          </a:bodyPr>
          <a:lstStyle/>
          <a:p>
            <a:r>
              <a:rPr lang="en-US" sz="2400">
                <a:ea typeface="Arial" charset="0"/>
                <a:cs typeface="Arial" charset="0"/>
              </a:rPr>
              <a:t>Since potential spherically symmetric                               , easier to solve w/ spherical coords:</a:t>
            </a:r>
          </a:p>
        </p:txBody>
      </p:sp>
      <p:sp>
        <p:nvSpPr>
          <p:cNvPr id="7173" name="Line 5"/>
          <p:cNvSpPr>
            <a:spLocks noChangeShapeType="1"/>
          </p:cNvSpPr>
          <p:nvPr/>
        </p:nvSpPr>
        <p:spPr bwMode="auto">
          <a:xfrm>
            <a:off x="7280275" y="95250"/>
            <a:ext cx="0" cy="2327275"/>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7174" name="Line 6"/>
          <p:cNvSpPr>
            <a:spLocks noChangeShapeType="1"/>
          </p:cNvSpPr>
          <p:nvPr/>
        </p:nvSpPr>
        <p:spPr bwMode="auto">
          <a:xfrm flipH="1" flipV="1">
            <a:off x="6245225" y="1928813"/>
            <a:ext cx="2197100" cy="4762"/>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7175" name="Line 7"/>
          <p:cNvSpPr>
            <a:spLocks noChangeShapeType="1"/>
          </p:cNvSpPr>
          <p:nvPr/>
        </p:nvSpPr>
        <p:spPr bwMode="auto">
          <a:xfrm flipV="1">
            <a:off x="6580188" y="1600200"/>
            <a:ext cx="1101725" cy="879475"/>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7176" name="Text Box 8"/>
          <p:cNvSpPr txBox="1">
            <a:spLocks noChangeArrowheads="1"/>
          </p:cNvSpPr>
          <p:nvPr/>
        </p:nvSpPr>
        <p:spPr bwMode="auto">
          <a:xfrm>
            <a:off x="6629400" y="2362200"/>
            <a:ext cx="336550" cy="457200"/>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x</a:t>
            </a:r>
          </a:p>
        </p:txBody>
      </p:sp>
      <p:sp>
        <p:nvSpPr>
          <p:cNvPr id="7177" name="Text Box 9"/>
          <p:cNvSpPr txBox="1">
            <a:spLocks noChangeArrowheads="1"/>
          </p:cNvSpPr>
          <p:nvPr/>
        </p:nvSpPr>
        <p:spPr bwMode="auto">
          <a:xfrm>
            <a:off x="8382000" y="1828800"/>
            <a:ext cx="336550" cy="457200"/>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y</a:t>
            </a:r>
          </a:p>
        </p:txBody>
      </p:sp>
      <p:sp>
        <p:nvSpPr>
          <p:cNvPr id="7178" name="Text Box 10"/>
          <p:cNvSpPr txBox="1">
            <a:spLocks noChangeArrowheads="1"/>
          </p:cNvSpPr>
          <p:nvPr/>
        </p:nvSpPr>
        <p:spPr bwMode="auto">
          <a:xfrm>
            <a:off x="7239000" y="0"/>
            <a:ext cx="336550" cy="457200"/>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z</a:t>
            </a:r>
          </a:p>
        </p:txBody>
      </p:sp>
      <p:sp>
        <p:nvSpPr>
          <p:cNvPr id="7179" name="Line 11"/>
          <p:cNvSpPr>
            <a:spLocks noChangeShapeType="1"/>
          </p:cNvSpPr>
          <p:nvPr/>
        </p:nvSpPr>
        <p:spPr bwMode="auto">
          <a:xfrm flipV="1">
            <a:off x="7280275" y="565150"/>
            <a:ext cx="750888" cy="1363663"/>
          </a:xfrm>
          <a:prstGeom prst="line">
            <a:avLst/>
          </a:prstGeom>
          <a:noFill/>
          <a:ln w="28575">
            <a:solidFill>
              <a:srgbClr val="FF3300"/>
            </a:solidFill>
            <a:round/>
            <a:headEnd/>
            <a:tailEnd type="triangle" w="med" len="med"/>
          </a:ln>
        </p:spPr>
        <p:txBody>
          <a:bodyPr>
            <a:prstTxWarp prst="textNoShape">
              <a:avLst/>
            </a:prstTxWarp>
          </a:bodyPr>
          <a:lstStyle/>
          <a:p>
            <a:endParaRPr lang="en-US"/>
          </a:p>
        </p:txBody>
      </p:sp>
      <p:sp>
        <p:nvSpPr>
          <p:cNvPr id="7180" name="Line 12"/>
          <p:cNvSpPr>
            <a:spLocks noChangeShapeType="1"/>
          </p:cNvSpPr>
          <p:nvPr/>
        </p:nvSpPr>
        <p:spPr bwMode="auto">
          <a:xfrm>
            <a:off x="7280275" y="1928813"/>
            <a:ext cx="657225" cy="280987"/>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7181" name="Line 13"/>
          <p:cNvSpPr>
            <a:spLocks noChangeShapeType="1"/>
          </p:cNvSpPr>
          <p:nvPr/>
        </p:nvSpPr>
        <p:spPr bwMode="auto">
          <a:xfrm flipH="1">
            <a:off x="7937500" y="565150"/>
            <a:ext cx="93663" cy="1644650"/>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7182" name="Freeform 14"/>
          <p:cNvSpPr>
            <a:spLocks/>
          </p:cNvSpPr>
          <p:nvPr/>
        </p:nvSpPr>
        <p:spPr bwMode="auto">
          <a:xfrm>
            <a:off x="7326313" y="565150"/>
            <a:ext cx="563562" cy="234950"/>
          </a:xfrm>
          <a:custGeom>
            <a:avLst/>
            <a:gdLst>
              <a:gd name="T0" fmla="*/ 0 w 576"/>
              <a:gd name="T1" fmla="*/ 0 h 240"/>
              <a:gd name="T2" fmla="*/ 2147483647 w 576"/>
              <a:gd name="T3" fmla="*/ 2147483647 h 240"/>
              <a:gd name="T4" fmla="*/ 2147483647 w 576"/>
              <a:gd name="T5" fmla="*/ 2147483647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cubicBezTo>
                  <a:pt x="72" y="4"/>
                  <a:pt x="144" y="8"/>
                  <a:pt x="240" y="48"/>
                </a:cubicBezTo>
                <a:cubicBezTo>
                  <a:pt x="336" y="88"/>
                  <a:pt x="456" y="164"/>
                  <a:pt x="576" y="240"/>
                </a:cubicBezTo>
              </a:path>
            </a:pathLst>
          </a:custGeom>
          <a:noFill/>
          <a:ln w="28575">
            <a:solidFill>
              <a:schemeClr val="tx1"/>
            </a:solidFill>
            <a:round/>
            <a:headEnd/>
            <a:tailEnd type="triangle" w="med" len="med"/>
          </a:ln>
        </p:spPr>
        <p:txBody>
          <a:bodyPr>
            <a:prstTxWarp prst="textNoShape">
              <a:avLst/>
            </a:prstTxWarp>
          </a:bodyPr>
          <a:lstStyle/>
          <a:p>
            <a:endParaRPr lang="en-US"/>
          </a:p>
        </p:txBody>
      </p:sp>
      <p:sp>
        <p:nvSpPr>
          <p:cNvPr id="7183" name="Text Box 15"/>
          <p:cNvSpPr txBox="1">
            <a:spLocks noChangeArrowheads="1"/>
          </p:cNvSpPr>
          <p:nvPr/>
        </p:nvSpPr>
        <p:spPr bwMode="auto">
          <a:xfrm>
            <a:off x="7419975" y="565150"/>
            <a:ext cx="345016" cy="461665"/>
          </a:xfrm>
          <a:prstGeom prst="rect">
            <a:avLst/>
          </a:prstGeom>
          <a:noFill/>
          <a:ln w="9525">
            <a:noFill/>
            <a:miter lim="800000"/>
            <a:headEnd/>
            <a:tailEnd/>
          </a:ln>
        </p:spPr>
        <p:txBody>
          <a:bodyPr wrap="none">
            <a:prstTxWarp prst="textNoShape">
              <a:avLst/>
            </a:prstTxWarp>
            <a:spAutoFit/>
          </a:bodyPr>
          <a:lstStyle/>
          <a:p>
            <a:r>
              <a:rPr lang="en-US" sz="2400" dirty="0" err="1" smtClean="0">
                <a:latin typeface="Symbol" charset="2"/>
                <a:ea typeface="Arial" charset="0"/>
                <a:cs typeface="Arial" charset="0"/>
              </a:rPr>
              <a:t>θ</a:t>
            </a:r>
            <a:endParaRPr lang="en-US" sz="2400" dirty="0">
              <a:latin typeface="Symbol" charset="2"/>
              <a:ea typeface="Arial" charset="0"/>
              <a:cs typeface="Arial" charset="0"/>
            </a:endParaRPr>
          </a:p>
        </p:txBody>
      </p:sp>
      <p:sp>
        <p:nvSpPr>
          <p:cNvPr id="7184" name="Freeform 16"/>
          <p:cNvSpPr>
            <a:spLocks/>
          </p:cNvSpPr>
          <p:nvPr/>
        </p:nvSpPr>
        <p:spPr bwMode="auto">
          <a:xfrm>
            <a:off x="7021513" y="2097088"/>
            <a:ext cx="536575" cy="101600"/>
          </a:xfrm>
          <a:custGeom>
            <a:avLst/>
            <a:gdLst>
              <a:gd name="T0" fmla="*/ 0 w 547"/>
              <a:gd name="T1" fmla="*/ 2147483647 h 105"/>
              <a:gd name="T2" fmla="*/ 2147483647 w 547"/>
              <a:gd name="T3" fmla="*/ 2147483647 h 105"/>
              <a:gd name="T4" fmla="*/ 2147483647 w 547"/>
              <a:gd name="T5" fmla="*/ 0 h 105"/>
              <a:gd name="T6" fmla="*/ 0 60000 65536"/>
              <a:gd name="T7" fmla="*/ 0 60000 65536"/>
              <a:gd name="T8" fmla="*/ 0 60000 65536"/>
              <a:gd name="T9" fmla="*/ 0 w 547"/>
              <a:gd name="T10" fmla="*/ 0 h 105"/>
              <a:gd name="T11" fmla="*/ 547 w 547"/>
              <a:gd name="T12" fmla="*/ 105 h 105"/>
            </a:gdLst>
            <a:ahLst/>
            <a:cxnLst>
              <a:cxn ang="T6">
                <a:pos x="T0" y="T1"/>
              </a:cxn>
              <a:cxn ang="T7">
                <a:pos x="T2" y="T3"/>
              </a:cxn>
              <a:cxn ang="T8">
                <a:pos x="T4" y="T5"/>
              </a:cxn>
            </a:cxnLst>
            <a:rect l="T9" t="T10" r="T11" b="T12"/>
            <a:pathLst>
              <a:path w="547" h="105">
                <a:moveTo>
                  <a:pt x="0" y="72"/>
                </a:moveTo>
                <a:cubicBezTo>
                  <a:pt x="58" y="76"/>
                  <a:pt x="257" y="105"/>
                  <a:pt x="348" y="93"/>
                </a:cubicBezTo>
                <a:cubicBezTo>
                  <a:pt x="439" y="81"/>
                  <a:pt x="506" y="20"/>
                  <a:pt x="547" y="0"/>
                </a:cubicBezTo>
              </a:path>
            </a:pathLst>
          </a:custGeom>
          <a:noFill/>
          <a:ln w="28575">
            <a:solidFill>
              <a:schemeClr val="tx1"/>
            </a:solidFill>
            <a:round/>
            <a:headEnd/>
            <a:tailEnd type="triangle" w="med" len="med"/>
          </a:ln>
        </p:spPr>
        <p:txBody>
          <a:bodyPr>
            <a:prstTxWarp prst="textNoShape">
              <a:avLst/>
            </a:prstTxWarp>
          </a:bodyPr>
          <a:lstStyle/>
          <a:p>
            <a:endParaRPr lang="en-US"/>
          </a:p>
        </p:txBody>
      </p:sp>
      <p:sp>
        <p:nvSpPr>
          <p:cNvPr id="7185" name="Text Box 17"/>
          <p:cNvSpPr txBox="1">
            <a:spLocks noChangeArrowheads="1"/>
          </p:cNvSpPr>
          <p:nvPr/>
        </p:nvSpPr>
        <p:spPr bwMode="auto">
          <a:xfrm>
            <a:off x="7432675" y="1965325"/>
            <a:ext cx="345016" cy="461665"/>
          </a:xfrm>
          <a:prstGeom prst="rect">
            <a:avLst/>
          </a:prstGeom>
          <a:noFill/>
          <a:ln w="9525">
            <a:noFill/>
            <a:miter lim="800000"/>
            <a:headEnd/>
            <a:tailEnd/>
          </a:ln>
        </p:spPr>
        <p:txBody>
          <a:bodyPr wrap="none">
            <a:prstTxWarp prst="textNoShape">
              <a:avLst/>
            </a:prstTxWarp>
            <a:spAutoFit/>
          </a:bodyPr>
          <a:lstStyle/>
          <a:p>
            <a:r>
              <a:rPr lang="en-US" sz="2400" dirty="0" err="1" smtClean="0">
                <a:latin typeface="Symbol" charset="2"/>
                <a:ea typeface="Arial" charset="0"/>
                <a:cs typeface="Arial" charset="0"/>
              </a:rPr>
              <a:t>φ</a:t>
            </a:r>
            <a:endParaRPr lang="en-US" sz="2400" dirty="0">
              <a:latin typeface="Symbol" charset="2"/>
              <a:ea typeface="Arial" charset="0"/>
              <a:cs typeface="Arial" charset="0"/>
            </a:endParaRPr>
          </a:p>
        </p:txBody>
      </p:sp>
      <p:sp>
        <p:nvSpPr>
          <p:cNvPr id="7186" name="Text Box 18"/>
          <p:cNvSpPr txBox="1">
            <a:spLocks noChangeArrowheads="1"/>
          </p:cNvSpPr>
          <p:nvPr/>
        </p:nvSpPr>
        <p:spPr bwMode="auto">
          <a:xfrm>
            <a:off x="7604125" y="1128713"/>
            <a:ext cx="285750" cy="457200"/>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r</a:t>
            </a:r>
          </a:p>
        </p:txBody>
      </p:sp>
      <p:sp>
        <p:nvSpPr>
          <p:cNvPr id="7187" name="Oval 19"/>
          <p:cNvSpPr>
            <a:spLocks noChangeArrowheads="1"/>
          </p:cNvSpPr>
          <p:nvPr/>
        </p:nvSpPr>
        <p:spPr bwMode="auto">
          <a:xfrm>
            <a:off x="8024813" y="519113"/>
            <a:ext cx="46037" cy="46037"/>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188" name="Text Box 20"/>
          <p:cNvSpPr txBox="1">
            <a:spLocks noChangeArrowheads="1"/>
          </p:cNvSpPr>
          <p:nvPr/>
        </p:nvSpPr>
        <p:spPr bwMode="auto">
          <a:xfrm>
            <a:off x="4995863" y="2590800"/>
            <a:ext cx="3922618" cy="830997"/>
          </a:xfrm>
          <a:prstGeom prst="rect">
            <a:avLst/>
          </a:prstGeom>
          <a:noFill/>
          <a:ln w="9525">
            <a:noFill/>
            <a:miter lim="800000"/>
            <a:headEnd/>
            <a:tailEnd/>
          </a:ln>
        </p:spPr>
        <p:txBody>
          <a:bodyPr wrap="none">
            <a:prstTxWarp prst="textNoShape">
              <a:avLst/>
            </a:prstTxWarp>
            <a:spAutoFit/>
          </a:bodyPr>
          <a:lstStyle/>
          <a:p>
            <a:r>
              <a:rPr lang="en-US" sz="2400" dirty="0">
                <a:ea typeface="Arial" charset="0"/>
                <a:cs typeface="Arial" charset="0"/>
              </a:rPr>
              <a:t>(</a:t>
            </a:r>
            <a:r>
              <a:rPr lang="en-US" sz="2400" dirty="0" err="1">
                <a:ea typeface="Arial" charset="0"/>
                <a:cs typeface="Arial" charset="0"/>
              </a:rPr>
              <a:t>x,y,z</a:t>
            </a:r>
            <a:r>
              <a:rPr lang="en-US" sz="2400" dirty="0">
                <a:ea typeface="Arial" charset="0"/>
                <a:cs typeface="Arial" charset="0"/>
              </a:rPr>
              <a:t>) = </a:t>
            </a:r>
          </a:p>
          <a:p>
            <a:r>
              <a:rPr lang="en-US" sz="2400" dirty="0">
                <a:ea typeface="Arial" charset="0"/>
                <a:cs typeface="Arial" charset="0"/>
              </a:rPr>
              <a:t>(</a:t>
            </a:r>
            <a:r>
              <a:rPr lang="en-US" sz="2400" dirty="0" err="1" smtClean="0">
                <a:ea typeface="Arial" charset="0"/>
                <a:cs typeface="Arial" charset="0"/>
              </a:rPr>
              <a:t>rsinθcosϕ</a:t>
            </a:r>
            <a:r>
              <a:rPr lang="en-US" sz="2400" dirty="0" smtClean="0">
                <a:latin typeface="Symbol" charset="2"/>
                <a:ea typeface="Arial" charset="0"/>
                <a:cs typeface="Arial" charset="0"/>
              </a:rPr>
              <a:t>, </a:t>
            </a:r>
            <a:r>
              <a:rPr lang="en-US" sz="2400" dirty="0" err="1" smtClean="0">
                <a:ea typeface="Arial" charset="0"/>
                <a:cs typeface="Arial" charset="0"/>
              </a:rPr>
              <a:t>rsinθsinϕ</a:t>
            </a:r>
            <a:r>
              <a:rPr lang="en-US" sz="2400" dirty="0" smtClean="0">
                <a:latin typeface="Symbol" charset="2"/>
                <a:ea typeface="Arial" charset="0"/>
                <a:cs typeface="Arial" charset="0"/>
              </a:rPr>
              <a:t>, </a:t>
            </a:r>
            <a:r>
              <a:rPr lang="en-US" sz="2400" dirty="0" err="1" smtClean="0">
                <a:ea typeface="Arial" charset="0"/>
                <a:cs typeface="Arial" charset="0"/>
              </a:rPr>
              <a:t>rcosθ</a:t>
            </a:r>
            <a:r>
              <a:rPr lang="en-US" sz="2400" dirty="0" smtClean="0">
                <a:latin typeface="Symbol" charset="2"/>
                <a:ea typeface="Arial" charset="0"/>
                <a:cs typeface="Arial" charset="0"/>
              </a:rPr>
              <a:t>)</a:t>
            </a:r>
            <a:endParaRPr lang="en-US" sz="2400" dirty="0">
              <a:latin typeface="Symbol" charset="2"/>
              <a:ea typeface="Arial" charset="0"/>
              <a:cs typeface="Arial" charset="0"/>
            </a:endParaRPr>
          </a:p>
        </p:txBody>
      </p:sp>
      <p:sp>
        <p:nvSpPr>
          <p:cNvPr id="7190" name="Rectangle 22"/>
          <p:cNvSpPr>
            <a:spLocks noChangeArrowheads="1"/>
          </p:cNvSpPr>
          <p:nvPr/>
        </p:nvSpPr>
        <p:spPr bwMode="auto">
          <a:xfrm>
            <a:off x="4953000" y="58738"/>
            <a:ext cx="3990975" cy="3370262"/>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graphicFrame>
        <p:nvGraphicFramePr>
          <p:cNvPr id="7191" name="Object 3"/>
          <p:cNvGraphicFramePr>
            <a:graphicFrameLocks noChangeAspect="1"/>
          </p:cNvGraphicFramePr>
          <p:nvPr/>
        </p:nvGraphicFramePr>
        <p:xfrm>
          <a:off x="1930400" y="5105400"/>
          <a:ext cx="4729163" cy="590550"/>
        </p:xfrm>
        <a:graphic>
          <a:graphicData uri="http://schemas.openxmlformats.org/presentationml/2006/ole">
            <p:oleObj spid="_x0000_s30723" name="Equation" r:id="rId5" imgW="1625997" imgH="203597" progId="Equation.3">
              <p:embed/>
            </p:oleObj>
          </a:graphicData>
        </a:graphic>
      </p:graphicFrame>
      <p:sp>
        <p:nvSpPr>
          <p:cNvPr id="7192" name="Text Box 24"/>
          <p:cNvSpPr txBox="1">
            <a:spLocks noChangeArrowheads="1"/>
          </p:cNvSpPr>
          <p:nvPr/>
        </p:nvSpPr>
        <p:spPr bwMode="auto">
          <a:xfrm>
            <a:off x="73025" y="1524000"/>
            <a:ext cx="5077231" cy="830997"/>
          </a:xfrm>
          <a:prstGeom prst="rect">
            <a:avLst/>
          </a:prstGeom>
          <a:noFill/>
          <a:ln w="9525">
            <a:noFill/>
            <a:miter lim="800000"/>
            <a:headEnd/>
            <a:tailEnd/>
          </a:ln>
        </p:spPr>
        <p:txBody>
          <a:bodyPr wrap="none">
            <a:prstTxWarp prst="textNoShape">
              <a:avLst/>
            </a:prstTxWarp>
            <a:spAutoFit/>
          </a:bodyPr>
          <a:lstStyle/>
          <a:p>
            <a:r>
              <a:rPr lang="en-US" sz="2400" dirty="0">
                <a:ea typeface="Arial" charset="0"/>
                <a:cs typeface="Arial" charset="0"/>
              </a:rPr>
              <a:t>Schrodinger’s Equation in </a:t>
            </a:r>
          </a:p>
          <a:p>
            <a:r>
              <a:rPr lang="en-US" sz="2400" dirty="0">
                <a:ea typeface="Arial" charset="0"/>
                <a:cs typeface="Arial" charset="0"/>
              </a:rPr>
              <a:t>Spherical Coordinates </a:t>
            </a:r>
            <a:r>
              <a:rPr lang="en-US" sz="2400" dirty="0" smtClean="0">
                <a:ea typeface="Arial" charset="0"/>
                <a:cs typeface="Arial" charset="0"/>
              </a:rPr>
              <a:t>&amp; </a:t>
            </a:r>
            <a:r>
              <a:rPr lang="en-US" sz="2400" dirty="0" err="1" smtClean="0">
                <a:ea typeface="Arial" charset="0"/>
                <a:cs typeface="Arial" charset="0"/>
              </a:rPr>
              <a:t>w</a:t>
            </a:r>
            <a:r>
              <a:rPr lang="en-US" sz="2400" dirty="0" smtClean="0">
                <a:ea typeface="Arial" charset="0"/>
                <a:cs typeface="Arial" charset="0"/>
              </a:rPr>
              <a:t>/no </a:t>
            </a:r>
            <a:r>
              <a:rPr lang="en-US" sz="2400" dirty="0">
                <a:ea typeface="Arial" charset="0"/>
                <a:cs typeface="Arial" charset="0"/>
              </a:rPr>
              <a:t>time: </a:t>
            </a:r>
          </a:p>
        </p:txBody>
      </p:sp>
      <p:sp>
        <p:nvSpPr>
          <p:cNvPr id="7193" name="Text Box 25"/>
          <p:cNvSpPr txBox="1">
            <a:spLocks noChangeArrowheads="1"/>
          </p:cNvSpPr>
          <p:nvPr/>
        </p:nvSpPr>
        <p:spPr bwMode="auto">
          <a:xfrm>
            <a:off x="558800" y="4648200"/>
            <a:ext cx="7902575" cy="519113"/>
          </a:xfrm>
          <a:prstGeom prst="rect">
            <a:avLst/>
          </a:prstGeom>
          <a:noFill/>
          <a:ln w="9525">
            <a:noFill/>
            <a:miter lim="800000"/>
            <a:headEnd/>
            <a:tailEnd/>
          </a:ln>
        </p:spPr>
        <p:txBody>
          <a:bodyPr wrap="none">
            <a:prstTxWarp prst="textNoShape">
              <a:avLst/>
            </a:prstTxWarp>
            <a:spAutoFit/>
          </a:bodyPr>
          <a:lstStyle/>
          <a:p>
            <a:r>
              <a:rPr lang="en-US" sz="2800" dirty="0">
                <a:solidFill>
                  <a:srgbClr val="FF3300"/>
                </a:solidFill>
                <a:ea typeface="Arial" charset="0"/>
                <a:cs typeface="Arial" charset="0"/>
              </a:rPr>
              <a:t>Technique for solving =</a:t>
            </a:r>
            <a:r>
              <a:rPr lang="en-US" sz="2800" dirty="0" smtClean="0">
                <a:solidFill>
                  <a:srgbClr val="FF3300"/>
                </a:solidFill>
                <a:ea typeface="Arial" charset="0"/>
                <a:cs typeface="Arial" charset="0"/>
              </a:rPr>
              <a:t> Separation </a:t>
            </a:r>
            <a:r>
              <a:rPr lang="en-US" sz="2800" dirty="0">
                <a:solidFill>
                  <a:srgbClr val="FF3300"/>
                </a:solidFill>
                <a:ea typeface="Arial" charset="0"/>
                <a:cs typeface="Arial" charset="0"/>
              </a:rPr>
              <a:t>of </a:t>
            </a:r>
            <a:r>
              <a:rPr lang="en-US" sz="2800" dirty="0" smtClean="0">
                <a:solidFill>
                  <a:srgbClr val="FF3300"/>
                </a:solidFill>
                <a:ea typeface="Arial" charset="0"/>
                <a:cs typeface="Arial" charset="0"/>
              </a:rPr>
              <a:t>Variables</a:t>
            </a:r>
            <a:endParaRPr lang="en-US" sz="2800" dirty="0">
              <a:solidFill>
                <a:srgbClr val="FF3300"/>
              </a:solidFill>
              <a:ea typeface="Arial" charset="0"/>
              <a:cs typeface="Arial" charset="0"/>
            </a:endParaRPr>
          </a:p>
        </p:txBody>
      </p:sp>
      <p:graphicFrame>
        <p:nvGraphicFramePr>
          <p:cNvPr id="7194" name="Object 4"/>
          <p:cNvGraphicFramePr>
            <a:graphicFrameLocks noChangeAspect="1"/>
          </p:cNvGraphicFramePr>
          <p:nvPr/>
        </p:nvGraphicFramePr>
        <p:xfrm>
          <a:off x="6553200" y="5486400"/>
          <a:ext cx="1200150" cy="641350"/>
        </p:xfrm>
        <a:graphic>
          <a:graphicData uri="http://schemas.openxmlformats.org/presentationml/2006/ole">
            <p:oleObj spid="_x0000_s30724" name="Equation" r:id="rId6" imgW="381231" imgH="203509" progId="Equation.3">
              <p:embed/>
            </p:oleObj>
          </a:graphicData>
        </a:graphic>
      </p:graphicFrame>
      <p:sp>
        <p:nvSpPr>
          <p:cNvPr id="7195" name="Line 27"/>
          <p:cNvSpPr>
            <a:spLocks noChangeShapeType="1"/>
          </p:cNvSpPr>
          <p:nvPr/>
        </p:nvSpPr>
        <p:spPr bwMode="auto">
          <a:xfrm>
            <a:off x="6629400" y="6019800"/>
            <a:ext cx="1066800" cy="0"/>
          </a:xfrm>
          <a:prstGeom prst="line">
            <a:avLst/>
          </a:prstGeom>
          <a:noFill/>
          <a:ln w="38100">
            <a:solidFill>
              <a:srgbClr val="339933"/>
            </a:solidFill>
            <a:round/>
            <a:headEnd/>
            <a:tailEnd/>
          </a:ln>
        </p:spPr>
        <p:txBody>
          <a:bodyPr>
            <a:prstTxWarp prst="textNoShape">
              <a:avLst/>
            </a:prstTxWarp>
          </a:bodyPr>
          <a:lstStyle/>
          <a:p>
            <a:endParaRPr lang="en-US"/>
          </a:p>
        </p:txBody>
      </p:sp>
      <p:graphicFrame>
        <p:nvGraphicFramePr>
          <p:cNvPr id="7196" name="Object 5"/>
          <p:cNvGraphicFramePr>
            <a:graphicFrameLocks noChangeAspect="1"/>
          </p:cNvGraphicFramePr>
          <p:nvPr/>
        </p:nvGraphicFramePr>
        <p:xfrm>
          <a:off x="1549400" y="5562600"/>
          <a:ext cx="5097463" cy="590550"/>
        </p:xfrm>
        <a:graphic>
          <a:graphicData uri="http://schemas.openxmlformats.org/presentationml/2006/ole">
            <p:oleObj spid="_x0000_s30725" name="Equation" r:id="rId7" imgW="1752997" imgH="203597" progId="Equation.3">
              <p:embed/>
            </p:oleObj>
          </a:graphicData>
        </a:graphic>
      </p:graphicFrame>
      <p:graphicFrame>
        <p:nvGraphicFramePr>
          <p:cNvPr id="7171" name="Object 6"/>
          <p:cNvGraphicFramePr>
            <a:graphicFrameLocks noChangeAspect="1"/>
          </p:cNvGraphicFramePr>
          <p:nvPr/>
        </p:nvGraphicFramePr>
        <p:xfrm>
          <a:off x="1543050" y="406400"/>
          <a:ext cx="2667000" cy="630238"/>
        </p:xfrm>
        <a:graphic>
          <a:graphicData uri="http://schemas.openxmlformats.org/presentationml/2006/ole">
            <p:oleObj spid="_x0000_s30726" name="Equation" r:id="rId8" imgW="1130300" imgH="266700" progId="Equation.DSMT4">
              <p:embed/>
            </p:oleObj>
          </a:graphicData>
        </a:graphic>
      </p:graphicFrame>
      <p:sp>
        <p:nvSpPr>
          <p:cNvPr id="7198" name="Text Box 30"/>
          <p:cNvSpPr txBox="1">
            <a:spLocks noChangeArrowheads="1"/>
          </p:cNvSpPr>
          <p:nvPr/>
        </p:nvSpPr>
        <p:spPr bwMode="auto">
          <a:xfrm>
            <a:off x="4953000" y="304800"/>
            <a:ext cx="2438400" cy="1631216"/>
          </a:xfrm>
          <a:prstGeom prst="rect">
            <a:avLst/>
          </a:prstGeom>
          <a:noFill/>
          <a:ln w="9525">
            <a:noFill/>
            <a:miter lim="800000"/>
            <a:headEnd/>
            <a:tailEnd/>
          </a:ln>
        </p:spPr>
        <p:txBody>
          <a:bodyPr>
            <a:prstTxWarp prst="textNoShape">
              <a:avLst/>
            </a:prstTxWarp>
            <a:spAutoFit/>
          </a:bodyPr>
          <a:lstStyle/>
          <a:p>
            <a:pPr>
              <a:spcBef>
                <a:spcPct val="50000"/>
              </a:spcBef>
            </a:pPr>
            <a:r>
              <a:rPr lang="en-US" sz="2000" dirty="0">
                <a:solidFill>
                  <a:schemeClr val="accent2"/>
                </a:solidFill>
              </a:rPr>
              <a:t>Note: physicists and engineers</a:t>
            </a:r>
            <a:r>
              <a:rPr lang="en-US" sz="2000" dirty="0" smtClean="0">
                <a:solidFill>
                  <a:schemeClr val="accent2"/>
                </a:solidFill>
              </a:rPr>
              <a:t> may use </a:t>
            </a:r>
            <a:r>
              <a:rPr lang="en-US" sz="2000" dirty="0">
                <a:solidFill>
                  <a:schemeClr val="accent2"/>
                </a:solidFill>
              </a:rPr>
              <a:t>opposite definitions of</a:t>
            </a:r>
            <a:r>
              <a:rPr lang="en-US" sz="2000" dirty="0" smtClean="0">
                <a:solidFill>
                  <a:schemeClr val="accent2"/>
                </a:solidFill>
              </a:rPr>
              <a:t>          </a:t>
            </a:r>
            <a:r>
              <a:rPr lang="en-US" sz="2000" dirty="0" err="1" smtClean="0">
                <a:solidFill>
                  <a:schemeClr val="accent2"/>
                </a:solidFill>
              </a:rPr>
              <a:t>θ</a:t>
            </a:r>
            <a:r>
              <a:rPr lang="en-US" sz="2000" dirty="0" smtClean="0">
                <a:solidFill>
                  <a:schemeClr val="accent2"/>
                </a:solidFill>
                <a:sym typeface="Symbol" charset="2"/>
              </a:rPr>
              <a:t> </a:t>
            </a:r>
            <a:r>
              <a:rPr lang="en-US" sz="2000" dirty="0">
                <a:solidFill>
                  <a:schemeClr val="accent2"/>
                </a:solidFill>
                <a:sym typeface="Symbol" charset="2"/>
              </a:rPr>
              <a:t>and</a:t>
            </a:r>
            <a:r>
              <a:rPr lang="en-US" sz="2000" dirty="0" smtClean="0">
                <a:solidFill>
                  <a:schemeClr val="accent2"/>
                </a:solidFill>
                <a:sym typeface="Symbol" charset="2"/>
              </a:rPr>
              <a:t> </a:t>
            </a:r>
            <a:r>
              <a:rPr lang="en-US" sz="2000" dirty="0" err="1" smtClean="0">
                <a:solidFill>
                  <a:schemeClr val="accent2"/>
                </a:solidFill>
                <a:sym typeface="Symbol" charset="2"/>
              </a:rPr>
              <a:t>ϕ</a:t>
            </a:r>
            <a:r>
              <a:rPr lang="en-US" sz="2000" dirty="0" smtClean="0">
                <a:solidFill>
                  <a:schemeClr val="accent2"/>
                </a:solidFill>
                <a:sym typeface="Symbol" charset="2"/>
              </a:rPr>
              <a:t>… </a:t>
            </a:r>
            <a:r>
              <a:rPr lang="en-US" sz="2000" dirty="0">
                <a:solidFill>
                  <a:schemeClr val="accent2"/>
                </a:solidFill>
                <a:sym typeface="Symbol" charset="2"/>
              </a:rPr>
              <a:t>Sorry!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1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8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8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8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8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8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18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8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8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19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17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19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19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19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19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19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animBg="1"/>
      <p:bldP spid="7174" grpId="0" animBg="1"/>
      <p:bldP spid="7175" grpId="0" animBg="1"/>
      <p:bldP spid="7176" grpId="0"/>
      <p:bldP spid="7177" grpId="0"/>
      <p:bldP spid="7178" grpId="0"/>
      <p:bldP spid="7179" grpId="0" animBg="1"/>
      <p:bldP spid="7180" grpId="0" animBg="1"/>
      <p:bldP spid="7181" grpId="0" animBg="1"/>
      <p:bldP spid="7182" grpId="0" animBg="1"/>
      <p:bldP spid="7183" grpId="0"/>
      <p:bldP spid="7184" grpId="0" animBg="1"/>
      <p:bldP spid="7185" grpId="0"/>
      <p:bldP spid="7186" grpId="0"/>
      <p:bldP spid="7187" grpId="0" animBg="1"/>
      <p:bldP spid="7188" grpId="0"/>
      <p:bldP spid="7190" grpId="0" animBg="1"/>
      <p:bldP spid="7192" grpId="0"/>
      <p:bldP spid="7193" grpId="0"/>
      <p:bldP spid="7195" grpId="0" animBg="1"/>
      <p:bldP spid="7198"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EE550BA9-2128-4FF7-BBBE-1B946A5E1A56}" type="slidenum">
              <a:rPr lang="en-US" smtClean="0"/>
              <a:pPr/>
              <a:t>3</a:t>
            </a:fld>
            <a:endParaRPr lang="en-US" smtClean="0"/>
          </a:p>
        </p:txBody>
      </p:sp>
      <p:sp>
        <p:nvSpPr>
          <p:cNvPr id="4099" name="Text Box 4"/>
          <p:cNvSpPr txBox="1">
            <a:spLocks noChangeArrowheads="1"/>
          </p:cNvSpPr>
          <p:nvPr/>
        </p:nvSpPr>
        <p:spPr bwMode="auto">
          <a:xfrm>
            <a:off x="219075" y="481440"/>
            <a:ext cx="8924925" cy="1569660"/>
          </a:xfrm>
          <a:prstGeom prst="rect">
            <a:avLst/>
          </a:prstGeom>
          <a:noFill/>
          <a:ln w="9525">
            <a:noFill/>
            <a:miter lim="800000"/>
            <a:headEnd/>
            <a:tailEnd/>
          </a:ln>
        </p:spPr>
        <p:txBody>
          <a:bodyPr>
            <a:spAutoFit/>
          </a:bodyPr>
          <a:lstStyle/>
          <a:p>
            <a:pPr marL="344488" indent="-344488"/>
            <a:r>
              <a:rPr lang="en-US" sz="2400" dirty="0" smtClean="0"/>
              <a:t>Recently: </a:t>
            </a:r>
          </a:p>
          <a:p>
            <a:pPr marL="801687" lvl="1" indent="-342900">
              <a:buAutoNum type="arabicPeriod"/>
            </a:pPr>
            <a:r>
              <a:rPr lang="en-US" sz="2400" dirty="0" smtClean="0"/>
              <a:t>Quantum tunneling</a:t>
            </a:r>
          </a:p>
          <a:p>
            <a:pPr marL="801687" lvl="1" indent="-342900">
              <a:buAutoNum type="arabicPeriod"/>
            </a:pPr>
            <a:r>
              <a:rPr lang="en-US" sz="2400" dirty="0" smtClean="0"/>
              <a:t>Alpha-Decay, radioactivity</a:t>
            </a:r>
          </a:p>
          <a:p>
            <a:pPr marL="801687" lvl="1" indent="-342900">
              <a:buAutoNum type="arabicPeriod"/>
            </a:pPr>
            <a:r>
              <a:rPr lang="en-US" sz="2400" dirty="0" smtClean="0"/>
              <a:t>Scanning tunneling microscopes</a:t>
            </a:r>
            <a:endParaRPr lang="en-US" sz="2400" dirty="0"/>
          </a:p>
        </p:txBody>
      </p:sp>
      <p:sp>
        <p:nvSpPr>
          <p:cNvPr id="5" name="Text Box 4"/>
          <p:cNvSpPr txBox="1">
            <a:spLocks noChangeArrowheads="1"/>
          </p:cNvSpPr>
          <p:nvPr/>
        </p:nvSpPr>
        <p:spPr bwMode="auto">
          <a:xfrm>
            <a:off x="219075" y="2574655"/>
            <a:ext cx="8924925" cy="1938992"/>
          </a:xfrm>
          <a:prstGeom prst="rect">
            <a:avLst/>
          </a:prstGeom>
          <a:noFill/>
          <a:ln w="9525">
            <a:noFill/>
            <a:miter lim="800000"/>
            <a:headEnd/>
            <a:tailEnd/>
          </a:ln>
        </p:spPr>
        <p:txBody>
          <a:bodyPr>
            <a:spAutoFit/>
          </a:bodyPr>
          <a:lstStyle/>
          <a:p>
            <a:pPr marL="344488" indent="-344488"/>
            <a:r>
              <a:rPr lang="en-US" sz="2400" dirty="0" smtClean="0"/>
              <a:t>Today: </a:t>
            </a:r>
          </a:p>
          <a:p>
            <a:pPr marL="801687" lvl="1" indent="-342900">
              <a:buAutoNum type="arabicPeriod"/>
            </a:pPr>
            <a:r>
              <a:rPr lang="en-US" sz="2400" dirty="0" err="1" smtClean="0"/>
              <a:t>STM’s</a:t>
            </a:r>
            <a:r>
              <a:rPr lang="en-US" sz="2400" dirty="0" smtClean="0"/>
              <a:t> (quick review)</a:t>
            </a:r>
          </a:p>
          <a:p>
            <a:pPr marL="801687" lvl="1" indent="-342900">
              <a:buAutoNum type="arabicPeriod"/>
            </a:pPr>
            <a:r>
              <a:rPr lang="en-US" sz="2400" dirty="0" smtClean="0"/>
              <a:t>Schrödinger equation in 3-D</a:t>
            </a:r>
          </a:p>
          <a:p>
            <a:pPr marL="801687" lvl="1" indent="-342900">
              <a:buAutoNum type="arabicPeriod"/>
            </a:pPr>
            <a:r>
              <a:rPr lang="en-US" sz="2400" dirty="0" smtClean="0"/>
              <a:t>Hydrogen atom</a:t>
            </a:r>
          </a:p>
          <a:p>
            <a:pPr marL="801687" lvl="1" indent="-342900">
              <a:buAutoNum type="arabicPeriod"/>
            </a:pPr>
            <a:endParaRPr lang="en-US" sz="2400" dirty="0" smtClean="0"/>
          </a:p>
        </p:txBody>
      </p:sp>
      <p:sp>
        <p:nvSpPr>
          <p:cNvPr id="7" name="Text Box 4"/>
          <p:cNvSpPr txBox="1">
            <a:spLocks noChangeArrowheads="1"/>
          </p:cNvSpPr>
          <p:nvPr/>
        </p:nvSpPr>
        <p:spPr bwMode="auto">
          <a:xfrm>
            <a:off x="219075" y="4413576"/>
            <a:ext cx="8924925" cy="1200328"/>
          </a:xfrm>
          <a:prstGeom prst="rect">
            <a:avLst/>
          </a:prstGeom>
          <a:noFill/>
          <a:ln w="9525">
            <a:noFill/>
            <a:miter lim="800000"/>
            <a:headEnd/>
            <a:tailEnd/>
          </a:ln>
        </p:spPr>
        <p:txBody>
          <a:bodyPr>
            <a:spAutoFit/>
          </a:bodyPr>
          <a:lstStyle/>
          <a:p>
            <a:pPr marL="344488" indent="-344488"/>
            <a:r>
              <a:rPr lang="en-US" sz="2400" dirty="0" smtClean="0"/>
              <a:t>Coming Up: </a:t>
            </a:r>
          </a:p>
          <a:p>
            <a:pPr marL="801687" lvl="1" indent="-342900">
              <a:buAutoNum type="arabicPeriod"/>
            </a:pPr>
            <a:r>
              <a:rPr lang="en-US" sz="2400" dirty="0" smtClean="0"/>
              <a:t>Periodic table of elements</a:t>
            </a:r>
          </a:p>
          <a:p>
            <a:pPr marL="801687" lvl="1" indent="-342900">
              <a:buAutoNum type="arabicPeriod"/>
            </a:pPr>
            <a:r>
              <a:rPr lang="en-US" sz="2400" dirty="0" smtClean="0"/>
              <a:t>Bonding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152400"/>
            <a:ext cx="6172200" cy="3046988"/>
          </a:xfrm>
          <a:prstGeom prst="rect">
            <a:avLst/>
          </a:prstGeom>
          <a:noFill/>
          <a:ln w="9525">
            <a:noFill/>
            <a:miter lim="800000"/>
            <a:headEnd/>
            <a:tailEnd/>
          </a:ln>
        </p:spPr>
        <p:txBody>
          <a:bodyPr>
            <a:prstTxWarp prst="textNoShape">
              <a:avLst/>
            </a:prstTxWarp>
            <a:spAutoFit/>
          </a:bodyPr>
          <a:lstStyle/>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a:t>In 3D, now have </a:t>
            </a:r>
            <a:r>
              <a:rPr lang="en-US" sz="2400" b="1" dirty="0"/>
              <a:t>3</a:t>
            </a:r>
            <a:r>
              <a:rPr lang="en-US" sz="2400" dirty="0"/>
              <a:t> degrees of freedom: </a:t>
            </a:r>
          </a:p>
          <a:p>
            <a:r>
              <a:rPr lang="en-US" sz="2400" dirty="0"/>
              <a:t>	Boundary conditions in terms of </a:t>
            </a:r>
            <a:r>
              <a:rPr lang="en-US" sz="2400" dirty="0" err="1"/>
              <a:t>r</a:t>
            </a:r>
            <a:r>
              <a:rPr lang="en-US" sz="2400" dirty="0" err="1" smtClean="0"/>
              <a:t>,θ</a:t>
            </a:r>
            <a:r>
              <a:rPr lang="en-US" sz="2400" dirty="0" err="1" smtClean="0">
                <a:latin typeface="Symbol" charset="2"/>
              </a:rPr>
              <a:t>,φ</a:t>
            </a:r>
            <a:endParaRPr lang="en-US" sz="2400" dirty="0" smtClean="0"/>
          </a:p>
          <a:p>
            <a:r>
              <a:rPr lang="en-US" sz="2400" dirty="0"/>
              <a:t>	</a:t>
            </a:r>
          </a:p>
        </p:txBody>
      </p:sp>
      <p:sp>
        <p:nvSpPr>
          <p:cNvPr id="9219" name="Line 3"/>
          <p:cNvSpPr>
            <a:spLocks noChangeShapeType="1"/>
          </p:cNvSpPr>
          <p:nvPr/>
        </p:nvSpPr>
        <p:spPr bwMode="auto">
          <a:xfrm>
            <a:off x="7480300" y="36513"/>
            <a:ext cx="0" cy="2327275"/>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9220" name="Line 4"/>
          <p:cNvSpPr>
            <a:spLocks noChangeShapeType="1"/>
          </p:cNvSpPr>
          <p:nvPr/>
        </p:nvSpPr>
        <p:spPr bwMode="auto">
          <a:xfrm flipH="1" flipV="1">
            <a:off x="6445250" y="1870075"/>
            <a:ext cx="2197100" cy="4763"/>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9221" name="Line 5"/>
          <p:cNvSpPr>
            <a:spLocks noChangeShapeType="1"/>
          </p:cNvSpPr>
          <p:nvPr/>
        </p:nvSpPr>
        <p:spPr bwMode="auto">
          <a:xfrm flipV="1">
            <a:off x="6780213" y="1541463"/>
            <a:ext cx="1101725" cy="879475"/>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9222" name="Text Box 6"/>
          <p:cNvSpPr txBox="1">
            <a:spLocks noChangeArrowheads="1"/>
          </p:cNvSpPr>
          <p:nvPr/>
        </p:nvSpPr>
        <p:spPr bwMode="auto">
          <a:xfrm>
            <a:off x="6629400" y="1981200"/>
            <a:ext cx="336550" cy="457200"/>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x</a:t>
            </a:r>
          </a:p>
        </p:txBody>
      </p:sp>
      <p:sp>
        <p:nvSpPr>
          <p:cNvPr id="9223" name="Text Box 7"/>
          <p:cNvSpPr txBox="1">
            <a:spLocks noChangeArrowheads="1"/>
          </p:cNvSpPr>
          <p:nvPr/>
        </p:nvSpPr>
        <p:spPr bwMode="auto">
          <a:xfrm>
            <a:off x="8582025" y="1770063"/>
            <a:ext cx="336550" cy="457200"/>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y</a:t>
            </a:r>
          </a:p>
        </p:txBody>
      </p:sp>
      <p:sp>
        <p:nvSpPr>
          <p:cNvPr id="9224" name="Text Box 8"/>
          <p:cNvSpPr txBox="1">
            <a:spLocks noChangeArrowheads="1"/>
          </p:cNvSpPr>
          <p:nvPr/>
        </p:nvSpPr>
        <p:spPr bwMode="auto">
          <a:xfrm>
            <a:off x="7439025" y="-58738"/>
            <a:ext cx="336550" cy="457201"/>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z</a:t>
            </a:r>
          </a:p>
        </p:txBody>
      </p:sp>
      <p:sp>
        <p:nvSpPr>
          <p:cNvPr id="9225" name="Line 9"/>
          <p:cNvSpPr>
            <a:spLocks noChangeShapeType="1"/>
          </p:cNvSpPr>
          <p:nvPr/>
        </p:nvSpPr>
        <p:spPr bwMode="auto">
          <a:xfrm flipV="1">
            <a:off x="7480300" y="506413"/>
            <a:ext cx="750888" cy="1363662"/>
          </a:xfrm>
          <a:prstGeom prst="line">
            <a:avLst/>
          </a:prstGeom>
          <a:noFill/>
          <a:ln w="28575">
            <a:solidFill>
              <a:srgbClr val="FF3300"/>
            </a:solidFill>
            <a:round/>
            <a:headEnd/>
            <a:tailEnd type="triangle" w="med" len="med"/>
          </a:ln>
        </p:spPr>
        <p:txBody>
          <a:bodyPr>
            <a:prstTxWarp prst="textNoShape">
              <a:avLst/>
            </a:prstTxWarp>
          </a:bodyPr>
          <a:lstStyle/>
          <a:p>
            <a:endParaRPr lang="en-US"/>
          </a:p>
        </p:txBody>
      </p:sp>
      <p:sp>
        <p:nvSpPr>
          <p:cNvPr id="9226" name="Line 10"/>
          <p:cNvSpPr>
            <a:spLocks noChangeShapeType="1"/>
          </p:cNvSpPr>
          <p:nvPr/>
        </p:nvSpPr>
        <p:spPr bwMode="auto">
          <a:xfrm>
            <a:off x="7480300" y="1870075"/>
            <a:ext cx="657225" cy="280988"/>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9227" name="Line 11"/>
          <p:cNvSpPr>
            <a:spLocks noChangeShapeType="1"/>
          </p:cNvSpPr>
          <p:nvPr/>
        </p:nvSpPr>
        <p:spPr bwMode="auto">
          <a:xfrm flipH="1">
            <a:off x="8137525" y="506413"/>
            <a:ext cx="93663" cy="1644650"/>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9228" name="Freeform 12"/>
          <p:cNvSpPr>
            <a:spLocks/>
          </p:cNvSpPr>
          <p:nvPr/>
        </p:nvSpPr>
        <p:spPr bwMode="auto">
          <a:xfrm>
            <a:off x="7526338" y="506413"/>
            <a:ext cx="563562" cy="234950"/>
          </a:xfrm>
          <a:custGeom>
            <a:avLst/>
            <a:gdLst>
              <a:gd name="T0" fmla="*/ 0 w 576"/>
              <a:gd name="T1" fmla="*/ 0 h 240"/>
              <a:gd name="T2" fmla="*/ 2147483647 w 576"/>
              <a:gd name="T3" fmla="*/ 2147483647 h 240"/>
              <a:gd name="T4" fmla="*/ 2147483647 w 576"/>
              <a:gd name="T5" fmla="*/ 2147483647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cubicBezTo>
                  <a:pt x="72" y="4"/>
                  <a:pt x="144" y="8"/>
                  <a:pt x="240" y="48"/>
                </a:cubicBezTo>
                <a:cubicBezTo>
                  <a:pt x="336" y="88"/>
                  <a:pt x="456" y="164"/>
                  <a:pt x="576" y="240"/>
                </a:cubicBezTo>
              </a:path>
            </a:pathLst>
          </a:custGeom>
          <a:noFill/>
          <a:ln w="28575">
            <a:solidFill>
              <a:schemeClr val="tx1"/>
            </a:solidFill>
            <a:round/>
            <a:headEnd/>
            <a:tailEnd type="triangle" w="med" len="med"/>
          </a:ln>
        </p:spPr>
        <p:txBody>
          <a:bodyPr>
            <a:prstTxWarp prst="textNoShape">
              <a:avLst/>
            </a:prstTxWarp>
          </a:bodyPr>
          <a:lstStyle/>
          <a:p>
            <a:endParaRPr lang="en-US"/>
          </a:p>
        </p:txBody>
      </p:sp>
      <p:sp>
        <p:nvSpPr>
          <p:cNvPr id="9229" name="Text Box 13"/>
          <p:cNvSpPr txBox="1">
            <a:spLocks noChangeArrowheads="1"/>
          </p:cNvSpPr>
          <p:nvPr/>
        </p:nvSpPr>
        <p:spPr bwMode="auto">
          <a:xfrm>
            <a:off x="7620000" y="506413"/>
            <a:ext cx="345016" cy="461665"/>
          </a:xfrm>
          <a:prstGeom prst="rect">
            <a:avLst/>
          </a:prstGeom>
          <a:noFill/>
          <a:ln w="9525">
            <a:noFill/>
            <a:miter lim="800000"/>
            <a:headEnd/>
            <a:tailEnd/>
          </a:ln>
        </p:spPr>
        <p:txBody>
          <a:bodyPr wrap="none">
            <a:prstTxWarp prst="textNoShape">
              <a:avLst/>
            </a:prstTxWarp>
            <a:spAutoFit/>
          </a:bodyPr>
          <a:lstStyle/>
          <a:p>
            <a:r>
              <a:rPr lang="en-US" sz="2400" dirty="0" err="1" smtClean="0">
                <a:latin typeface="Symbol" charset="2"/>
                <a:ea typeface="Arial" charset="0"/>
                <a:cs typeface="Arial" charset="0"/>
              </a:rPr>
              <a:t>θ</a:t>
            </a:r>
            <a:endParaRPr lang="en-US" sz="2400" dirty="0">
              <a:latin typeface="Symbol" charset="2"/>
              <a:ea typeface="Arial" charset="0"/>
              <a:cs typeface="Arial" charset="0"/>
            </a:endParaRPr>
          </a:p>
        </p:txBody>
      </p:sp>
      <p:sp>
        <p:nvSpPr>
          <p:cNvPr id="9230" name="Freeform 14"/>
          <p:cNvSpPr>
            <a:spLocks/>
          </p:cNvSpPr>
          <p:nvPr/>
        </p:nvSpPr>
        <p:spPr bwMode="auto">
          <a:xfrm>
            <a:off x="7221538" y="2038350"/>
            <a:ext cx="536575" cy="101600"/>
          </a:xfrm>
          <a:custGeom>
            <a:avLst/>
            <a:gdLst>
              <a:gd name="T0" fmla="*/ 0 w 547"/>
              <a:gd name="T1" fmla="*/ 2147483647 h 105"/>
              <a:gd name="T2" fmla="*/ 2147483647 w 547"/>
              <a:gd name="T3" fmla="*/ 2147483647 h 105"/>
              <a:gd name="T4" fmla="*/ 2147483647 w 547"/>
              <a:gd name="T5" fmla="*/ 0 h 105"/>
              <a:gd name="T6" fmla="*/ 0 60000 65536"/>
              <a:gd name="T7" fmla="*/ 0 60000 65536"/>
              <a:gd name="T8" fmla="*/ 0 60000 65536"/>
              <a:gd name="T9" fmla="*/ 0 w 547"/>
              <a:gd name="T10" fmla="*/ 0 h 105"/>
              <a:gd name="T11" fmla="*/ 547 w 547"/>
              <a:gd name="T12" fmla="*/ 105 h 105"/>
            </a:gdLst>
            <a:ahLst/>
            <a:cxnLst>
              <a:cxn ang="T6">
                <a:pos x="T0" y="T1"/>
              </a:cxn>
              <a:cxn ang="T7">
                <a:pos x="T2" y="T3"/>
              </a:cxn>
              <a:cxn ang="T8">
                <a:pos x="T4" y="T5"/>
              </a:cxn>
            </a:cxnLst>
            <a:rect l="T9" t="T10" r="T11" b="T12"/>
            <a:pathLst>
              <a:path w="547" h="105">
                <a:moveTo>
                  <a:pt x="0" y="72"/>
                </a:moveTo>
                <a:cubicBezTo>
                  <a:pt x="58" y="76"/>
                  <a:pt x="257" y="105"/>
                  <a:pt x="348" y="93"/>
                </a:cubicBezTo>
                <a:cubicBezTo>
                  <a:pt x="439" y="81"/>
                  <a:pt x="506" y="20"/>
                  <a:pt x="547" y="0"/>
                </a:cubicBezTo>
              </a:path>
            </a:pathLst>
          </a:custGeom>
          <a:noFill/>
          <a:ln w="28575">
            <a:solidFill>
              <a:schemeClr val="tx1"/>
            </a:solidFill>
            <a:round/>
            <a:headEnd/>
            <a:tailEnd type="triangle" w="med" len="med"/>
          </a:ln>
        </p:spPr>
        <p:txBody>
          <a:bodyPr>
            <a:prstTxWarp prst="textNoShape">
              <a:avLst/>
            </a:prstTxWarp>
          </a:bodyPr>
          <a:lstStyle/>
          <a:p>
            <a:endParaRPr lang="en-US"/>
          </a:p>
        </p:txBody>
      </p:sp>
      <p:sp>
        <p:nvSpPr>
          <p:cNvPr id="9231" name="Text Box 15"/>
          <p:cNvSpPr txBox="1">
            <a:spLocks noChangeArrowheads="1"/>
          </p:cNvSpPr>
          <p:nvPr/>
        </p:nvSpPr>
        <p:spPr bwMode="auto">
          <a:xfrm>
            <a:off x="7632700" y="1906588"/>
            <a:ext cx="345016" cy="461665"/>
          </a:xfrm>
          <a:prstGeom prst="rect">
            <a:avLst/>
          </a:prstGeom>
          <a:noFill/>
          <a:ln w="9525">
            <a:noFill/>
            <a:miter lim="800000"/>
            <a:headEnd/>
            <a:tailEnd/>
          </a:ln>
        </p:spPr>
        <p:txBody>
          <a:bodyPr wrap="none">
            <a:prstTxWarp prst="textNoShape">
              <a:avLst/>
            </a:prstTxWarp>
            <a:spAutoFit/>
          </a:bodyPr>
          <a:lstStyle/>
          <a:p>
            <a:r>
              <a:rPr lang="en-US" sz="2400" dirty="0" err="1" smtClean="0">
                <a:latin typeface="Symbol" charset="2"/>
                <a:ea typeface="Arial" charset="0"/>
                <a:cs typeface="Arial" charset="0"/>
              </a:rPr>
              <a:t>φ</a:t>
            </a:r>
            <a:endParaRPr lang="en-US" sz="2400" dirty="0">
              <a:latin typeface="Symbol" charset="2"/>
              <a:ea typeface="Arial" charset="0"/>
              <a:cs typeface="Arial" charset="0"/>
            </a:endParaRPr>
          </a:p>
        </p:txBody>
      </p:sp>
      <p:sp>
        <p:nvSpPr>
          <p:cNvPr id="9232" name="Text Box 16"/>
          <p:cNvSpPr txBox="1">
            <a:spLocks noChangeArrowheads="1"/>
          </p:cNvSpPr>
          <p:nvPr/>
        </p:nvSpPr>
        <p:spPr bwMode="auto">
          <a:xfrm>
            <a:off x="7804150" y="1069975"/>
            <a:ext cx="285750" cy="457200"/>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r</a:t>
            </a:r>
          </a:p>
        </p:txBody>
      </p:sp>
      <p:sp>
        <p:nvSpPr>
          <p:cNvPr id="9233" name="Oval 17"/>
          <p:cNvSpPr>
            <a:spLocks noChangeArrowheads="1"/>
          </p:cNvSpPr>
          <p:nvPr/>
        </p:nvSpPr>
        <p:spPr bwMode="auto">
          <a:xfrm>
            <a:off x="8224838" y="460375"/>
            <a:ext cx="46037" cy="4603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234" name="Rectangle 18"/>
          <p:cNvSpPr>
            <a:spLocks noChangeArrowheads="1"/>
          </p:cNvSpPr>
          <p:nvPr/>
        </p:nvSpPr>
        <p:spPr bwMode="auto">
          <a:xfrm>
            <a:off x="6296025" y="0"/>
            <a:ext cx="2847975" cy="2455863"/>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32787" name="Text Box 19"/>
          <p:cNvSpPr txBox="1">
            <a:spLocks noChangeArrowheads="1"/>
          </p:cNvSpPr>
          <p:nvPr/>
        </p:nvSpPr>
        <p:spPr bwMode="auto">
          <a:xfrm>
            <a:off x="0" y="2890838"/>
            <a:ext cx="7763664" cy="1938992"/>
          </a:xfrm>
          <a:prstGeom prst="rect">
            <a:avLst/>
          </a:prstGeom>
          <a:noFill/>
          <a:ln w="9525">
            <a:noFill/>
            <a:miter lim="800000"/>
            <a:headEnd/>
            <a:tailEnd/>
          </a:ln>
        </p:spPr>
        <p:txBody>
          <a:bodyPr wrap="none">
            <a:prstTxWarp prst="textNoShape">
              <a:avLst/>
            </a:prstTxWarp>
            <a:spAutoFit/>
          </a:bodyPr>
          <a:lstStyle/>
          <a:p>
            <a:r>
              <a:rPr lang="en-US" sz="2400" dirty="0"/>
              <a:t>What are the boundary conditions on the</a:t>
            </a:r>
            <a:r>
              <a:rPr lang="en-US" sz="2400" dirty="0" smtClean="0"/>
              <a:t> function </a:t>
            </a:r>
            <a:r>
              <a:rPr lang="en-US" sz="2400" dirty="0" err="1" smtClean="0"/>
              <a:t>R(r</a:t>
            </a:r>
            <a:r>
              <a:rPr lang="en-US" sz="2400" dirty="0" smtClean="0"/>
              <a:t>) ?</a:t>
            </a:r>
          </a:p>
          <a:p>
            <a:r>
              <a:rPr lang="en-US" sz="2400" dirty="0"/>
              <a:t>a.</a:t>
            </a:r>
            <a:r>
              <a:rPr lang="en-US" sz="2400" dirty="0" smtClean="0"/>
              <a:t> </a:t>
            </a:r>
            <a:r>
              <a:rPr lang="en-US" sz="2400" i="1" dirty="0" err="1" smtClean="0">
                <a:latin typeface="Symbol" charset="2"/>
                <a:ea typeface="Arial" charset="0"/>
                <a:cs typeface="Arial" charset="0"/>
              </a:rPr>
              <a:t>R</a:t>
            </a:r>
            <a:r>
              <a:rPr lang="en-US" sz="2400" i="1" dirty="0" smtClean="0">
                <a:latin typeface="Symbol" charset="2"/>
                <a:ea typeface="Arial" charset="0"/>
                <a:cs typeface="Arial" charset="0"/>
              </a:rPr>
              <a:t>  </a:t>
            </a:r>
            <a:r>
              <a:rPr lang="en-US" sz="2400" dirty="0" smtClean="0"/>
              <a:t>must </a:t>
            </a:r>
            <a:r>
              <a:rPr lang="en-US" sz="2400" dirty="0"/>
              <a:t>go to 0 at </a:t>
            </a:r>
            <a:r>
              <a:rPr lang="en-US" sz="2400" dirty="0" err="1"/>
              <a:t>r</a:t>
            </a:r>
            <a:r>
              <a:rPr lang="en-US" sz="2400" dirty="0"/>
              <a:t>=0</a:t>
            </a:r>
          </a:p>
          <a:p>
            <a:r>
              <a:rPr lang="en-US" sz="2400" dirty="0" err="1"/>
              <a:t>b</a:t>
            </a:r>
            <a:r>
              <a:rPr lang="en-US" sz="2400" dirty="0"/>
              <a:t>.</a:t>
            </a:r>
            <a:r>
              <a:rPr lang="en-US" sz="2400" dirty="0" smtClean="0"/>
              <a:t> </a:t>
            </a:r>
            <a:r>
              <a:rPr lang="en-US" sz="2400" i="1" dirty="0" smtClean="0">
                <a:latin typeface="Symbol" charset="2"/>
                <a:ea typeface="Arial" charset="0"/>
                <a:cs typeface="Arial" charset="0"/>
              </a:rPr>
              <a:t>R</a:t>
            </a:r>
            <a:r>
              <a:rPr lang="en-US" sz="2400" dirty="0" smtClean="0"/>
              <a:t> </a:t>
            </a:r>
            <a:r>
              <a:rPr lang="en-US" sz="2400" dirty="0"/>
              <a:t>must go to 0 at </a:t>
            </a:r>
            <a:r>
              <a:rPr lang="en-US" sz="2400" dirty="0" err="1"/>
              <a:t>r</a:t>
            </a:r>
            <a:r>
              <a:rPr lang="en-US" sz="2400" dirty="0"/>
              <a:t>=infinity</a:t>
            </a:r>
          </a:p>
          <a:p>
            <a:r>
              <a:rPr lang="en-US" sz="2400" dirty="0" err="1"/>
              <a:t>c</a:t>
            </a:r>
            <a:r>
              <a:rPr lang="en-US" sz="2400" dirty="0"/>
              <a:t>.</a:t>
            </a:r>
            <a:r>
              <a:rPr lang="en-US" sz="2400" dirty="0" smtClean="0"/>
              <a:t> </a:t>
            </a:r>
            <a:r>
              <a:rPr lang="en-US" sz="2400" i="1" dirty="0" smtClean="0">
                <a:latin typeface="Symbol" charset="2"/>
                <a:ea typeface="Arial" charset="0"/>
                <a:cs typeface="Arial" charset="0"/>
              </a:rPr>
              <a:t>R</a:t>
            </a:r>
            <a:r>
              <a:rPr lang="en-US" sz="2400" dirty="0" smtClean="0"/>
              <a:t> </a:t>
            </a:r>
            <a:r>
              <a:rPr lang="en-US" sz="2400" dirty="0"/>
              <a:t>at infinity must equal</a:t>
            </a:r>
            <a:r>
              <a:rPr lang="en-US" sz="2400" dirty="0" smtClean="0"/>
              <a:t> </a:t>
            </a:r>
            <a:r>
              <a:rPr lang="en-US" sz="2400" i="1" dirty="0" smtClean="0">
                <a:latin typeface="Symbol" charset="2"/>
                <a:ea typeface="Arial" charset="0"/>
                <a:cs typeface="Arial" charset="0"/>
              </a:rPr>
              <a:t>R </a:t>
            </a:r>
            <a:r>
              <a:rPr lang="en-US" sz="2400" dirty="0" smtClean="0"/>
              <a:t> </a:t>
            </a:r>
            <a:r>
              <a:rPr lang="en-US" sz="2400" dirty="0"/>
              <a:t>at 0</a:t>
            </a:r>
          </a:p>
          <a:p>
            <a:r>
              <a:rPr lang="en-US" sz="2400" dirty="0" err="1"/>
              <a:t>d</a:t>
            </a:r>
            <a:r>
              <a:rPr lang="en-US" sz="2400" dirty="0"/>
              <a:t>.</a:t>
            </a:r>
            <a:r>
              <a:rPr lang="en-US" sz="2400" dirty="0" smtClean="0"/>
              <a:t> (a) </a:t>
            </a:r>
            <a:r>
              <a:rPr lang="en-US" sz="2400" dirty="0"/>
              <a:t>and</a:t>
            </a:r>
            <a:r>
              <a:rPr lang="en-US" sz="2400" dirty="0" smtClean="0"/>
              <a:t> (</a:t>
            </a:r>
            <a:r>
              <a:rPr lang="en-US" sz="2400" dirty="0" err="1" smtClean="0"/>
              <a:t>b</a:t>
            </a:r>
            <a:r>
              <a:rPr lang="en-US" sz="2400" dirty="0" smtClean="0"/>
              <a:t>) </a:t>
            </a:r>
          </a:p>
        </p:txBody>
      </p:sp>
      <p:sp>
        <p:nvSpPr>
          <p:cNvPr id="9236" name="Text Box 20"/>
          <p:cNvSpPr txBox="1">
            <a:spLocks noChangeArrowheads="1"/>
          </p:cNvSpPr>
          <p:nvPr/>
        </p:nvSpPr>
        <p:spPr bwMode="auto">
          <a:xfrm>
            <a:off x="-23813" y="5410200"/>
            <a:ext cx="9178915" cy="830997"/>
          </a:xfrm>
          <a:prstGeom prst="rect">
            <a:avLst/>
          </a:prstGeom>
          <a:noFill/>
          <a:ln w="9525">
            <a:noFill/>
            <a:miter lim="800000"/>
            <a:headEnd/>
            <a:tailEnd/>
          </a:ln>
        </p:spPr>
        <p:txBody>
          <a:bodyPr wrap="none">
            <a:prstTxWarp prst="textNoShape">
              <a:avLst/>
            </a:prstTxWarp>
            <a:spAutoFit/>
          </a:bodyPr>
          <a:lstStyle/>
          <a:p>
            <a:r>
              <a:rPr lang="el-GR" sz="2400" i="1" dirty="0" smtClean="0">
                <a:solidFill>
                  <a:srgbClr val="FF0000"/>
                </a:solidFill>
                <a:latin typeface="Symbol" charset="2"/>
                <a:ea typeface="Arial" charset="0"/>
                <a:cs typeface="Arial" charset="0"/>
              </a:rPr>
              <a:t>ψ</a:t>
            </a:r>
            <a:r>
              <a:rPr lang="en-US" sz="2400" dirty="0" smtClean="0">
                <a:solidFill>
                  <a:srgbClr val="FF0000"/>
                </a:solidFill>
              </a:rPr>
              <a:t> </a:t>
            </a:r>
            <a:r>
              <a:rPr lang="en-US" sz="2400" dirty="0">
                <a:solidFill>
                  <a:srgbClr val="FF0000"/>
                </a:solidFill>
              </a:rPr>
              <a:t>must be normalizable, so needs to go to zero … </a:t>
            </a:r>
          </a:p>
          <a:p>
            <a:r>
              <a:rPr lang="en-US" sz="2400" dirty="0">
                <a:solidFill>
                  <a:srgbClr val="FF0000"/>
                </a:solidFill>
              </a:rPr>
              <a:t>Also physically makes sense … not </a:t>
            </a:r>
            <a:r>
              <a:rPr lang="en-US" sz="2400" dirty="0" smtClean="0">
                <a:solidFill>
                  <a:srgbClr val="FF0000"/>
                </a:solidFill>
              </a:rPr>
              <a:t>probable </a:t>
            </a:r>
            <a:r>
              <a:rPr lang="en-US" sz="2400" dirty="0">
                <a:solidFill>
                  <a:srgbClr val="FF0000"/>
                </a:solidFill>
              </a:rPr>
              <a:t>to find electron there </a:t>
            </a:r>
          </a:p>
        </p:txBody>
      </p:sp>
      <p:sp>
        <p:nvSpPr>
          <p:cNvPr id="9237" name="Rectangle 21"/>
          <p:cNvSpPr>
            <a:spLocks noChangeArrowheads="1"/>
          </p:cNvSpPr>
          <p:nvPr/>
        </p:nvSpPr>
        <p:spPr bwMode="auto">
          <a:xfrm>
            <a:off x="0" y="3657600"/>
            <a:ext cx="4114800" cy="381000"/>
          </a:xfrm>
          <a:prstGeom prst="rect">
            <a:avLst/>
          </a:prstGeom>
          <a:noFill/>
          <a:ln w="15875">
            <a:solidFill>
              <a:srgbClr val="FF0000"/>
            </a:solidFill>
            <a:miter lim="800000"/>
            <a:headEnd/>
            <a:tailEnd/>
          </a:ln>
        </p:spPr>
        <p:txBody>
          <a:bodyPr wrap="none" anchor="ctr">
            <a:prstTxWarp prst="textNoShape">
              <a:avLst/>
            </a:prstTxWarp>
          </a:bodyPr>
          <a:lstStyle/>
          <a:p>
            <a:endParaRPr lang="en-US"/>
          </a:p>
        </p:txBody>
      </p:sp>
      <p:graphicFrame>
        <p:nvGraphicFramePr>
          <p:cNvPr id="7191" name="Object 2"/>
          <p:cNvGraphicFramePr>
            <a:graphicFrameLocks noChangeAspect="1"/>
          </p:cNvGraphicFramePr>
          <p:nvPr/>
        </p:nvGraphicFramePr>
        <p:xfrm>
          <a:off x="652463" y="314325"/>
          <a:ext cx="4692650" cy="590550"/>
        </p:xfrm>
        <a:graphic>
          <a:graphicData uri="http://schemas.openxmlformats.org/presentationml/2006/ole">
            <p:oleObj spid="_x0000_s196610" name="Equation" r:id="rId4" imgW="1612900" imgH="2032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2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2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20" grpId="0" animBg="1"/>
      <p:bldP spid="9221" grpId="0" animBg="1"/>
      <p:bldP spid="9222" grpId="0"/>
      <p:bldP spid="9223" grpId="0"/>
      <p:bldP spid="9224" grpId="0"/>
      <p:bldP spid="9225" grpId="0" animBg="1"/>
      <p:bldP spid="9226" grpId="0" animBg="1"/>
      <p:bldP spid="9227" grpId="0" animBg="1"/>
      <p:bldP spid="9228" grpId="0" animBg="1"/>
      <p:bldP spid="9229" grpId="0"/>
      <p:bldP spid="9230" grpId="0" animBg="1"/>
      <p:bldP spid="9231" grpId="0"/>
      <p:bldP spid="9232" grpId="0"/>
      <p:bldP spid="9233" grpId="0" animBg="1"/>
      <p:bldP spid="9234" grpId="0" animBg="1"/>
      <p:bldP spid="9236" grpId="0"/>
      <p:bldP spid="9237" grpId="0" animBg="1"/>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152400"/>
            <a:ext cx="6172200" cy="2677656"/>
          </a:xfrm>
          <a:prstGeom prst="rect">
            <a:avLst/>
          </a:prstGeom>
          <a:noFill/>
          <a:ln w="9525">
            <a:noFill/>
            <a:miter lim="800000"/>
            <a:headEnd/>
            <a:tailEnd/>
          </a:ln>
        </p:spPr>
        <p:txBody>
          <a:bodyPr>
            <a:prstTxWarp prst="textNoShape">
              <a:avLst/>
            </a:prstTxWarp>
            <a:spAutoFit/>
          </a:bodyPr>
          <a:lstStyle/>
          <a:p>
            <a:endParaRPr lang="en-US" sz="2400" dirty="0" smtClean="0"/>
          </a:p>
          <a:p>
            <a:endParaRPr lang="en-US" sz="2400" dirty="0" smtClean="0"/>
          </a:p>
          <a:p>
            <a:endParaRPr lang="en-US" sz="2400" dirty="0" smtClean="0"/>
          </a:p>
          <a:p>
            <a:endParaRPr lang="en-US" sz="2400" dirty="0" smtClean="0"/>
          </a:p>
          <a:p>
            <a:r>
              <a:rPr lang="en-US" sz="2400" dirty="0"/>
              <a:t>In 3D, now have </a:t>
            </a:r>
            <a:r>
              <a:rPr lang="en-US" sz="2400" b="1" dirty="0"/>
              <a:t>3</a:t>
            </a:r>
            <a:r>
              <a:rPr lang="en-US" sz="2400" dirty="0"/>
              <a:t> degrees of freedom: </a:t>
            </a:r>
          </a:p>
          <a:p>
            <a:r>
              <a:rPr lang="en-US" sz="2400" dirty="0"/>
              <a:t>	Boundary conditions in terms of </a:t>
            </a:r>
            <a:r>
              <a:rPr lang="en-US" sz="2400" dirty="0" err="1"/>
              <a:t>r</a:t>
            </a:r>
            <a:r>
              <a:rPr lang="en-US" sz="2400" dirty="0" err="1" smtClean="0"/>
              <a:t>,θ</a:t>
            </a:r>
            <a:r>
              <a:rPr lang="en-US" sz="2400" dirty="0" err="1" smtClean="0">
                <a:latin typeface="Symbol" charset="2"/>
              </a:rPr>
              <a:t>,φ</a:t>
            </a:r>
            <a:endParaRPr lang="en-US" sz="2400" dirty="0" smtClean="0"/>
          </a:p>
          <a:p>
            <a:r>
              <a:rPr lang="en-US" sz="2400" dirty="0"/>
              <a:t>	</a:t>
            </a:r>
          </a:p>
        </p:txBody>
      </p:sp>
      <p:sp>
        <p:nvSpPr>
          <p:cNvPr id="9219" name="Line 3"/>
          <p:cNvSpPr>
            <a:spLocks noChangeShapeType="1"/>
          </p:cNvSpPr>
          <p:nvPr/>
        </p:nvSpPr>
        <p:spPr bwMode="auto">
          <a:xfrm>
            <a:off x="7480300" y="36513"/>
            <a:ext cx="0" cy="2327275"/>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9220" name="Line 4"/>
          <p:cNvSpPr>
            <a:spLocks noChangeShapeType="1"/>
          </p:cNvSpPr>
          <p:nvPr/>
        </p:nvSpPr>
        <p:spPr bwMode="auto">
          <a:xfrm flipH="1" flipV="1">
            <a:off x="6445250" y="1870075"/>
            <a:ext cx="2197100" cy="4763"/>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9221" name="Line 5"/>
          <p:cNvSpPr>
            <a:spLocks noChangeShapeType="1"/>
          </p:cNvSpPr>
          <p:nvPr/>
        </p:nvSpPr>
        <p:spPr bwMode="auto">
          <a:xfrm flipV="1">
            <a:off x="6780213" y="1541463"/>
            <a:ext cx="1101725" cy="879475"/>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9222" name="Text Box 6"/>
          <p:cNvSpPr txBox="1">
            <a:spLocks noChangeArrowheads="1"/>
          </p:cNvSpPr>
          <p:nvPr/>
        </p:nvSpPr>
        <p:spPr bwMode="auto">
          <a:xfrm>
            <a:off x="6629400" y="1981200"/>
            <a:ext cx="336550" cy="457200"/>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x</a:t>
            </a:r>
          </a:p>
        </p:txBody>
      </p:sp>
      <p:sp>
        <p:nvSpPr>
          <p:cNvPr id="9223" name="Text Box 7"/>
          <p:cNvSpPr txBox="1">
            <a:spLocks noChangeArrowheads="1"/>
          </p:cNvSpPr>
          <p:nvPr/>
        </p:nvSpPr>
        <p:spPr bwMode="auto">
          <a:xfrm>
            <a:off x="8582025" y="1770063"/>
            <a:ext cx="336550" cy="457200"/>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y</a:t>
            </a:r>
          </a:p>
        </p:txBody>
      </p:sp>
      <p:sp>
        <p:nvSpPr>
          <p:cNvPr id="9224" name="Text Box 8"/>
          <p:cNvSpPr txBox="1">
            <a:spLocks noChangeArrowheads="1"/>
          </p:cNvSpPr>
          <p:nvPr/>
        </p:nvSpPr>
        <p:spPr bwMode="auto">
          <a:xfrm>
            <a:off x="7439025" y="-58738"/>
            <a:ext cx="336550" cy="457201"/>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z</a:t>
            </a:r>
          </a:p>
        </p:txBody>
      </p:sp>
      <p:sp>
        <p:nvSpPr>
          <p:cNvPr id="9225" name="Line 9"/>
          <p:cNvSpPr>
            <a:spLocks noChangeShapeType="1"/>
          </p:cNvSpPr>
          <p:nvPr/>
        </p:nvSpPr>
        <p:spPr bwMode="auto">
          <a:xfrm flipV="1">
            <a:off x="7480300" y="506413"/>
            <a:ext cx="750888" cy="1363662"/>
          </a:xfrm>
          <a:prstGeom prst="line">
            <a:avLst/>
          </a:prstGeom>
          <a:noFill/>
          <a:ln w="28575">
            <a:solidFill>
              <a:srgbClr val="FF3300"/>
            </a:solidFill>
            <a:round/>
            <a:headEnd/>
            <a:tailEnd type="triangle" w="med" len="med"/>
          </a:ln>
        </p:spPr>
        <p:txBody>
          <a:bodyPr>
            <a:prstTxWarp prst="textNoShape">
              <a:avLst/>
            </a:prstTxWarp>
          </a:bodyPr>
          <a:lstStyle/>
          <a:p>
            <a:endParaRPr lang="en-US"/>
          </a:p>
        </p:txBody>
      </p:sp>
      <p:sp>
        <p:nvSpPr>
          <p:cNvPr id="9226" name="Line 10"/>
          <p:cNvSpPr>
            <a:spLocks noChangeShapeType="1"/>
          </p:cNvSpPr>
          <p:nvPr/>
        </p:nvSpPr>
        <p:spPr bwMode="auto">
          <a:xfrm>
            <a:off x="7480300" y="1870075"/>
            <a:ext cx="657225" cy="280988"/>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9227" name="Line 11"/>
          <p:cNvSpPr>
            <a:spLocks noChangeShapeType="1"/>
          </p:cNvSpPr>
          <p:nvPr/>
        </p:nvSpPr>
        <p:spPr bwMode="auto">
          <a:xfrm flipH="1">
            <a:off x="8137525" y="506413"/>
            <a:ext cx="93663" cy="1644650"/>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9228" name="Freeform 12"/>
          <p:cNvSpPr>
            <a:spLocks/>
          </p:cNvSpPr>
          <p:nvPr/>
        </p:nvSpPr>
        <p:spPr bwMode="auto">
          <a:xfrm>
            <a:off x="7526338" y="506413"/>
            <a:ext cx="563562" cy="234950"/>
          </a:xfrm>
          <a:custGeom>
            <a:avLst/>
            <a:gdLst>
              <a:gd name="T0" fmla="*/ 0 w 576"/>
              <a:gd name="T1" fmla="*/ 0 h 240"/>
              <a:gd name="T2" fmla="*/ 2147483647 w 576"/>
              <a:gd name="T3" fmla="*/ 2147483647 h 240"/>
              <a:gd name="T4" fmla="*/ 2147483647 w 576"/>
              <a:gd name="T5" fmla="*/ 2147483647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cubicBezTo>
                  <a:pt x="72" y="4"/>
                  <a:pt x="144" y="8"/>
                  <a:pt x="240" y="48"/>
                </a:cubicBezTo>
                <a:cubicBezTo>
                  <a:pt x="336" y="88"/>
                  <a:pt x="456" y="164"/>
                  <a:pt x="576" y="240"/>
                </a:cubicBezTo>
              </a:path>
            </a:pathLst>
          </a:custGeom>
          <a:noFill/>
          <a:ln w="28575">
            <a:solidFill>
              <a:schemeClr val="tx1"/>
            </a:solidFill>
            <a:round/>
            <a:headEnd/>
            <a:tailEnd type="triangle" w="med" len="med"/>
          </a:ln>
        </p:spPr>
        <p:txBody>
          <a:bodyPr>
            <a:prstTxWarp prst="textNoShape">
              <a:avLst/>
            </a:prstTxWarp>
          </a:bodyPr>
          <a:lstStyle/>
          <a:p>
            <a:endParaRPr lang="en-US"/>
          </a:p>
        </p:txBody>
      </p:sp>
      <p:sp>
        <p:nvSpPr>
          <p:cNvPr id="9229" name="Text Box 13"/>
          <p:cNvSpPr txBox="1">
            <a:spLocks noChangeArrowheads="1"/>
          </p:cNvSpPr>
          <p:nvPr/>
        </p:nvSpPr>
        <p:spPr bwMode="auto">
          <a:xfrm>
            <a:off x="7620000" y="506413"/>
            <a:ext cx="345016" cy="461665"/>
          </a:xfrm>
          <a:prstGeom prst="rect">
            <a:avLst/>
          </a:prstGeom>
          <a:noFill/>
          <a:ln w="9525">
            <a:noFill/>
            <a:miter lim="800000"/>
            <a:headEnd/>
            <a:tailEnd/>
          </a:ln>
        </p:spPr>
        <p:txBody>
          <a:bodyPr wrap="none">
            <a:prstTxWarp prst="textNoShape">
              <a:avLst/>
            </a:prstTxWarp>
            <a:spAutoFit/>
          </a:bodyPr>
          <a:lstStyle/>
          <a:p>
            <a:r>
              <a:rPr lang="en-US" sz="2400" dirty="0" err="1" smtClean="0">
                <a:latin typeface="Symbol" charset="2"/>
                <a:ea typeface="Arial" charset="0"/>
                <a:cs typeface="Arial" charset="0"/>
              </a:rPr>
              <a:t>θ</a:t>
            </a:r>
            <a:endParaRPr lang="en-US" sz="2400" dirty="0">
              <a:latin typeface="Symbol" charset="2"/>
              <a:ea typeface="Arial" charset="0"/>
              <a:cs typeface="Arial" charset="0"/>
            </a:endParaRPr>
          </a:p>
        </p:txBody>
      </p:sp>
      <p:sp>
        <p:nvSpPr>
          <p:cNvPr id="9230" name="Freeform 14"/>
          <p:cNvSpPr>
            <a:spLocks/>
          </p:cNvSpPr>
          <p:nvPr/>
        </p:nvSpPr>
        <p:spPr bwMode="auto">
          <a:xfrm>
            <a:off x="7221538" y="2038350"/>
            <a:ext cx="536575" cy="101600"/>
          </a:xfrm>
          <a:custGeom>
            <a:avLst/>
            <a:gdLst>
              <a:gd name="T0" fmla="*/ 0 w 547"/>
              <a:gd name="T1" fmla="*/ 2147483647 h 105"/>
              <a:gd name="T2" fmla="*/ 2147483647 w 547"/>
              <a:gd name="T3" fmla="*/ 2147483647 h 105"/>
              <a:gd name="T4" fmla="*/ 2147483647 w 547"/>
              <a:gd name="T5" fmla="*/ 0 h 105"/>
              <a:gd name="T6" fmla="*/ 0 60000 65536"/>
              <a:gd name="T7" fmla="*/ 0 60000 65536"/>
              <a:gd name="T8" fmla="*/ 0 60000 65536"/>
              <a:gd name="T9" fmla="*/ 0 w 547"/>
              <a:gd name="T10" fmla="*/ 0 h 105"/>
              <a:gd name="T11" fmla="*/ 547 w 547"/>
              <a:gd name="T12" fmla="*/ 105 h 105"/>
            </a:gdLst>
            <a:ahLst/>
            <a:cxnLst>
              <a:cxn ang="T6">
                <a:pos x="T0" y="T1"/>
              </a:cxn>
              <a:cxn ang="T7">
                <a:pos x="T2" y="T3"/>
              </a:cxn>
              <a:cxn ang="T8">
                <a:pos x="T4" y="T5"/>
              </a:cxn>
            </a:cxnLst>
            <a:rect l="T9" t="T10" r="T11" b="T12"/>
            <a:pathLst>
              <a:path w="547" h="105">
                <a:moveTo>
                  <a:pt x="0" y="72"/>
                </a:moveTo>
                <a:cubicBezTo>
                  <a:pt x="58" y="76"/>
                  <a:pt x="257" y="105"/>
                  <a:pt x="348" y="93"/>
                </a:cubicBezTo>
                <a:cubicBezTo>
                  <a:pt x="439" y="81"/>
                  <a:pt x="506" y="20"/>
                  <a:pt x="547" y="0"/>
                </a:cubicBezTo>
              </a:path>
            </a:pathLst>
          </a:custGeom>
          <a:noFill/>
          <a:ln w="28575">
            <a:solidFill>
              <a:schemeClr val="tx1"/>
            </a:solidFill>
            <a:round/>
            <a:headEnd/>
            <a:tailEnd type="triangle" w="med" len="med"/>
          </a:ln>
        </p:spPr>
        <p:txBody>
          <a:bodyPr>
            <a:prstTxWarp prst="textNoShape">
              <a:avLst/>
            </a:prstTxWarp>
          </a:bodyPr>
          <a:lstStyle/>
          <a:p>
            <a:endParaRPr lang="en-US"/>
          </a:p>
        </p:txBody>
      </p:sp>
      <p:sp>
        <p:nvSpPr>
          <p:cNvPr id="9231" name="Text Box 15"/>
          <p:cNvSpPr txBox="1">
            <a:spLocks noChangeArrowheads="1"/>
          </p:cNvSpPr>
          <p:nvPr/>
        </p:nvSpPr>
        <p:spPr bwMode="auto">
          <a:xfrm>
            <a:off x="7632700" y="1906588"/>
            <a:ext cx="345016" cy="461665"/>
          </a:xfrm>
          <a:prstGeom prst="rect">
            <a:avLst/>
          </a:prstGeom>
          <a:noFill/>
          <a:ln w="9525">
            <a:noFill/>
            <a:miter lim="800000"/>
            <a:headEnd/>
            <a:tailEnd/>
          </a:ln>
        </p:spPr>
        <p:txBody>
          <a:bodyPr wrap="none">
            <a:prstTxWarp prst="textNoShape">
              <a:avLst/>
            </a:prstTxWarp>
            <a:spAutoFit/>
          </a:bodyPr>
          <a:lstStyle/>
          <a:p>
            <a:r>
              <a:rPr lang="en-US" sz="2400" dirty="0" err="1" smtClean="0">
                <a:latin typeface="Symbol" charset="2"/>
                <a:ea typeface="Arial" charset="0"/>
                <a:cs typeface="Arial" charset="0"/>
              </a:rPr>
              <a:t>φ</a:t>
            </a:r>
            <a:endParaRPr lang="en-US" sz="2400" dirty="0">
              <a:latin typeface="Symbol" charset="2"/>
              <a:ea typeface="Arial" charset="0"/>
              <a:cs typeface="Arial" charset="0"/>
            </a:endParaRPr>
          </a:p>
        </p:txBody>
      </p:sp>
      <p:sp>
        <p:nvSpPr>
          <p:cNvPr id="9232" name="Text Box 16"/>
          <p:cNvSpPr txBox="1">
            <a:spLocks noChangeArrowheads="1"/>
          </p:cNvSpPr>
          <p:nvPr/>
        </p:nvSpPr>
        <p:spPr bwMode="auto">
          <a:xfrm>
            <a:off x="7804150" y="1069975"/>
            <a:ext cx="285750" cy="457200"/>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r</a:t>
            </a:r>
          </a:p>
        </p:txBody>
      </p:sp>
      <p:sp>
        <p:nvSpPr>
          <p:cNvPr id="9233" name="Oval 17"/>
          <p:cNvSpPr>
            <a:spLocks noChangeArrowheads="1"/>
          </p:cNvSpPr>
          <p:nvPr/>
        </p:nvSpPr>
        <p:spPr bwMode="auto">
          <a:xfrm>
            <a:off x="8224838" y="460375"/>
            <a:ext cx="46037" cy="4603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9234" name="Rectangle 18"/>
          <p:cNvSpPr>
            <a:spLocks noChangeArrowheads="1"/>
          </p:cNvSpPr>
          <p:nvPr/>
        </p:nvSpPr>
        <p:spPr bwMode="auto">
          <a:xfrm>
            <a:off x="6296025" y="0"/>
            <a:ext cx="2847975" cy="2455863"/>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32787" name="Text Box 19"/>
          <p:cNvSpPr txBox="1">
            <a:spLocks noChangeArrowheads="1"/>
          </p:cNvSpPr>
          <p:nvPr/>
        </p:nvSpPr>
        <p:spPr bwMode="auto">
          <a:xfrm>
            <a:off x="-1" y="2890838"/>
            <a:ext cx="8503799" cy="2308324"/>
          </a:xfrm>
          <a:prstGeom prst="rect">
            <a:avLst/>
          </a:prstGeom>
          <a:noFill/>
          <a:ln w="9525">
            <a:noFill/>
            <a:miter lim="800000"/>
            <a:headEnd/>
            <a:tailEnd/>
          </a:ln>
        </p:spPr>
        <p:txBody>
          <a:bodyPr wrap="square">
            <a:prstTxWarp prst="textNoShape">
              <a:avLst/>
            </a:prstTxWarp>
            <a:spAutoFit/>
          </a:bodyPr>
          <a:lstStyle/>
          <a:p>
            <a:r>
              <a:rPr lang="en-US" sz="2400" dirty="0"/>
              <a:t>What are the boundary conditions on the</a:t>
            </a:r>
            <a:r>
              <a:rPr lang="en-US" sz="2400" dirty="0" smtClean="0"/>
              <a:t> function </a:t>
            </a:r>
            <a:r>
              <a:rPr lang="en-US" sz="2400" dirty="0" err="1" smtClean="0"/>
              <a:t>g(</a:t>
            </a:r>
            <a:r>
              <a:rPr lang="en-US" sz="2400" dirty="0" err="1" smtClean="0">
                <a:latin typeface="Symbol" charset="2"/>
                <a:ea typeface="Arial" charset="0"/>
                <a:cs typeface="Arial" charset="0"/>
              </a:rPr>
              <a:t>φ</a:t>
            </a:r>
            <a:r>
              <a:rPr lang="en-US" sz="2400" dirty="0" smtClean="0"/>
              <a:t>)?</a:t>
            </a:r>
            <a:endParaRPr lang="en-US" sz="2400" dirty="0"/>
          </a:p>
          <a:p>
            <a:r>
              <a:rPr lang="en-US" sz="2400" dirty="0"/>
              <a:t>a.</a:t>
            </a:r>
            <a:r>
              <a:rPr lang="en-US" sz="2400" dirty="0" smtClean="0"/>
              <a:t> </a:t>
            </a:r>
            <a:r>
              <a:rPr lang="en-US" sz="2400" i="1" dirty="0" smtClean="0">
                <a:latin typeface="Symbol" charset="2"/>
                <a:ea typeface="Arial" charset="0"/>
                <a:cs typeface="Arial" charset="0"/>
              </a:rPr>
              <a:t>g</a:t>
            </a:r>
            <a:r>
              <a:rPr lang="en-US" sz="2400" dirty="0" smtClean="0"/>
              <a:t> </a:t>
            </a:r>
            <a:r>
              <a:rPr lang="en-US" sz="2400" dirty="0"/>
              <a:t>must go to 0 at</a:t>
            </a:r>
            <a:r>
              <a:rPr lang="en-US" sz="2400" dirty="0" smtClean="0"/>
              <a:t> </a:t>
            </a:r>
            <a:r>
              <a:rPr lang="en-US" sz="2400" b="1" dirty="0" err="1" smtClean="0">
                <a:latin typeface="Symbol" charset="2"/>
                <a:ea typeface="Arial" charset="0"/>
                <a:cs typeface="Arial" charset="0"/>
              </a:rPr>
              <a:t>φ</a:t>
            </a:r>
            <a:r>
              <a:rPr lang="en-US" sz="2400" dirty="0" smtClean="0">
                <a:latin typeface="Symbol" charset="2"/>
                <a:ea typeface="Arial" charset="0"/>
                <a:cs typeface="Arial" charset="0"/>
              </a:rPr>
              <a:t> </a:t>
            </a:r>
            <a:r>
              <a:rPr lang="en-US" sz="2400" dirty="0" smtClean="0"/>
              <a:t>=</a:t>
            </a:r>
            <a:r>
              <a:rPr lang="en-US" sz="2400" dirty="0"/>
              <a:t>0</a:t>
            </a:r>
          </a:p>
          <a:p>
            <a:r>
              <a:rPr lang="en-US" sz="2400" dirty="0" err="1"/>
              <a:t>b</a:t>
            </a:r>
            <a:r>
              <a:rPr lang="en-US" sz="2400" dirty="0"/>
              <a:t>.</a:t>
            </a:r>
            <a:r>
              <a:rPr lang="en-US" sz="2400" dirty="0" smtClean="0"/>
              <a:t> </a:t>
            </a:r>
            <a:r>
              <a:rPr lang="en-US" sz="2400" i="1" dirty="0" smtClean="0">
                <a:latin typeface="Symbol" charset="2"/>
                <a:ea typeface="Arial" charset="0"/>
                <a:cs typeface="Arial" charset="0"/>
              </a:rPr>
              <a:t>g</a:t>
            </a:r>
            <a:r>
              <a:rPr lang="en-US" sz="2400" dirty="0" smtClean="0"/>
              <a:t> </a:t>
            </a:r>
            <a:r>
              <a:rPr lang="en-US" sz="2400" dirty="0"/>
              <a:t>must go to 0 at</a:t>
            </a:r>
            <a:r>
              <a:rPr lang="en-US" sz="2400" dirty="0" smtClean="0"/>
              <a:t> </a:t>
            </a:r>
            <a:r>
              <a:rPr lang="en-US" sz="2400" dirty="0" err="1" smtClean="0">
                <a:latin typeface="Symbol" charset="2"/>
                <a:ea typeface="Arial" charset="0"/>
                <a:cs typeface="Arial" charset="0"/>
              </a:rPr>
              <a:t>φ</a:t>
            </a:r>
            <a:r>
              <a:rPr lang="en-US" sz="2400" dirty="0" smtClean="0"/>
              <a:t>=</a:t>
            </a:r>
            <a:r>
              <a:rPr lang="en-US" sz="2400" dirty="0"/>
              <a:t>infinity</a:t>
            </a:r>
          </a:p>
          <a:p>
            <a:r>
              <a:rPr lang="en-US" sz="2400" dirty="0" err="1"/>
              <a:t>c</a:t>
            </a:r>
            <a:r>
              <a:rPr lang="en-US" sz="2400" dirty="0"/>
              <a:t>.</a:t>
            </a:r>
            <a:r>
              <a:rPr lang="en-US" sz="2400" dirty="0" smtClean="0"/>
              <a:t> </a:t>
            </a:r>
            <a:r>
              <a:rPr lang="en-US" sz="2400" i="1" dirty="0" smtClean="0">
                <a:latin typeface="Symbol" charset="2"/>
                <a:ea typeface="Arial" charset="0"/>
                <a:cs typeface="Arial" charset="0"/>
              </a:rPr>
              <a:t>g</a:t>
            </a:r>
            <a:r>
              <a:rPr lang="en-US" sz="2400" dirty="0" smtClean="0"/>
              <a:t> </a:t>
            </a:r>
            <a:r>
              <a:rPr lang="en-US" sz="2400" dirty="0"/>
              <a:t>at</a:t>
            </a:r>
            <a:r>
              <a:rPr lang="en-US" sz="2400" dirty="0" smtClean="0"/>
              <a:t> </a:t>
            </a:r>
            <a:r>
              <a:rPr lang="en-US" sz="2400" dirty="0" err="1" smtClean="0">
                <a:latin typeface="Symbol" charset="2"/>
                <a:ea typeface="Arial" charset="0"/>
                <a:cs typeface="Arial" charset="0"/>
              </a:rPr>
              <a:t>φ</a:t>
            </a:r>
            <a:r>
              <a:rPr lang="en-US" sz="2400" dirty="0" smtClean="0"/>
              <a:t>=2π </a:t>
            </a:r>
            <a:r>
              <a:rPr lang="en-US" sz="2400" dirty="0"/>
              <a:t>must equal</a:t>
            </a:r>
            <a:r>
              <a:rPr lang="en-US" sz="2400" dirty="0" smtClean="0"/>
              <a:t> </a:t>
            </a:r>
            <a:r>
              <a:rPr lang="en-US" sz="2400" i="1" dirty="0" smtClean="0">
                <a:latin typeface="Symbol" charset="2"/>
                <a:ea typeface="Arial" charset="0"/>
                <a:cs typeface="Arial" charset="0"/>
              </a:rPr>
              <a:t>g </a:t>
            </a:r>
            <a:r>
              <a:rPr lang="en-US" sz="2400" dirty="0" smtClean="0"/>
              <a:t> </a:t>
            </a:r>
            <a:r>
              <a:rPr lang="en-US" sz="2400" dirty="0"/>
              <a:t>at</a:t>
            </a:r>
            <a:r>
              <a:rPr lang="en-US" sz="2400" dirty="0" smtClean="0"/>
              <a:t> </a:t>
            </a:r>
            <a:r>
              <a:rPr lang="en-US" sz="2400" dirty="0" err="1" smtClean="0">
                <a:latin typeface="Symbol" charset="2"/>
                <a:ea typeface="Arial" charset="0"/>
                <a:cs typeface="Arial" charset="0"/>
              </a:rPr>
              <a:t>φ</a:t>
            </a:r>
            <a:r>
              <a:rPr lang="en-US" sz="2400" dirty="0" smtClean="0"/>
              <a:t>=0</a:t>
            </a:r>
            <a:endParaRPr lang="en-US" sz="2400" dirty="0"/>
          </a:p>
          <a:p>
            <a:r>
              <a:rPr lang="en-US" sz="2400" dirty="0" err="1"/>
              <a:t>d</a:t>
            </a:r>
            <a:r>
              <a:rPr lang="en-US" sz="2400" dirty="0"/>
              <a:t>. A and </a:t>
            </a:r>
            <a:r>
              <a:rPr lang="en-US" sz="2400" dirty="0" err="1"/>
              <a:t>B</a:t>
            </a:r>
            <a:r>
              <a:rPr lang="en-US" sz="2400" dirty="0"/>
              <a:t> </a:t>
            </a:r>
          </a:p>
          <a:p>
            <a:r>
              <a:rPr lang="en-US" sz="2400" dirty="0" err="1"/>
              <a:t>e</a:t>
            </a:r>
            <a:r>
              <a:rPr lang="en-US" sz="2400" dirty="0"/>
              <a:t>. </a:t>
            </a:r>
            <a:r>
              <a:rPr lang="en-US" sz="2400" dirty="0" smtClean="0"/>
              <a:t>A </a:t>
            </a:r>
            <a:r>
              <a:rPr lang="en-US" sz="2400" dirty="0"/>
              <a:t>and </a:t>
            </a:r>
            <a:r>
              <a:rPr lang="en-US" sz="2400" dirty="0" err="1"/>
              <a:t>C</a:t>
            </a:r>
            <a:endParaRPr lang="en-US" sz="2400" dirty="0"/>
          </a:p>
        </p:txBody>
      </p:sp>
      <p:sp>
        <p:nvSpPr>
          <p:cNvPr id="9237" name="Rectangle 21"/>
          <p:cNvSpPr>
            <a:spLocks noChangeArrowheads="1"/>
          </p:cNvSpPr>
          <p:nvPr/>
        </p:nvSpPr>
        <p:spPr bwMode="auto">
          <a:xfrm>
            <a:off x="0" y="4044168"/>
            <a:ext cx="4597971" cy="381000"/>
          </a:xfrm>
          <a:prstGeom prst="rect">
            <a:avLst/>
          </a:prstGeom>
          <a:noFill/>
          <a:ln w="15875">
            <a:solidFill>
              <a:srgbClr val="FF0000"/>
            </a:solidFill>
            <a:miter lim="800000"/>
            <a:headEnd/>
            <a:tailEnd/>
          </a:ln>
        </p:spPr>
        <p:txBody>
          <a:bodyPr wrap="none" anchor="ctr">
            <a:prstTxWarp prst="textNoShape">
              <a:avLst/>
            </a:prstTxWarp>
          </a:bodyPr>
          <a:lstStyle/>
          <a:p>
            <a:endParaRPr lang="en-US"/>
          </a:p>
        </p:txBody>
      </p:sp>
      <p:graphicFrame>
        <p:nvGraphicFramePr>
          <p:cNvPr id="7191" name="Object 2"/>
          <p:cNvGraphicFramePr>
            <a:graphicFrameLocks noChangeAspect="1"/>
          </p:cNvGraphicFramePr>
          <p:nvPr/>
        </p:nvGraphicFramePr>
        <p:xfrm>
          <a:off x="652463" y="314325"/>
          <a:ext cx="4692650" cy="590550"/>
        </p:xfrm>
        <a:graphic>
          <a:graphicData uri="http://schemas.openxmlformats.org/presentationml/2006/ole">
            <p:oleObj spid="_x0000_s32770" name="Equation" r:id="rId4" imgW="1612900" imgH="203200" progId="Equation.DSMT4">
              <p:embed/>
            </p:oleObj>
          </a:graphicData>
        </a:graphic>
      </p:graphicFrame>
      <p:graphicFrame>
        <p:nvGraphicFramePr>
          <p:cNvPr id="3" name="Object 4"/>
          <p:cNvGraphicFramePr>
            <a:graphicFrameLocks noChangeAspect="1"/>
          </p:cNvGraphicFramePr>
          <p:nvPr/>
        </p:nvGraphicFramePr>
        <p:xfrm>
          <a:off x="5228763" y="3964965"/>
          <a:ext cx="3325813" cy="665162"/>
        </p:xfrm>
        <a:graphic>
          <a:graphicData uri="http://schemas.openxmlformats.org/presentationml/2006/ole">
            <p:oleObj spid="_x0000_s32772" name="Equation" r:id="rId5" imgW="1143000" imgH="228600" progId="Equation.DSMT4">
              <p:embed/>
            </p:oleObj>
          </a:graphicData>
        </a:graphic>
      </p:graphicFrame>
      <p:graphicFrame>
        <p:nvGraphicFramePr>
          <p:cNvPr id="4" name="Object 5"/>
          <p:cNvGraphicFramePr>
            <a:graphicFrameLocks noChangeAspect="1"/>
          </p:cNvGraphicFramePr>
          <p:nvPr/>
        </p:nvGraphicFramePr>
        <p:xfrm>
          <a:off x="348986" y="5558209"/>
          <a:ext cx="7304088" cy="511175"/>
        </p:xfrm>
        <a:graphic>
          <a:graphicData uri="http://schemas.openxmlformats.org/presentationml/2006/ole">
            <p:oleObj spid="_x0000_s32773" name="Equation" r:id="rId6" imgW="3632200" imgH="254000" progId="Equation.DSMT4">
              <p:embed/>
            </p:oleObj>
          </a:graphicData>
        </a:graphic>
      </p:graphicFrame>
      <p:graphicFrame>
        <p:nvGraphicFramePr>
          <p:cNvPr id="5" name="Object 6"/>
          <p:cNvGraphicFramePr>
            <a:graphicFrameLocks noChangeAspect="1"/>
          </p:cNvGraphicFramePr>
          <p:nvPr/>
        </p:nvGraphicFramePr>
        <p:xfrm>
          <a:off x="2316349" y="6121827"/>
          <a:ext cx="3063875" cy="460375"/>
        </p:xfrm>
        <a:graphic>
          <a:graphicData uri="http://schemas.openxmlformats.org/presentationml/2006/ole">
            <p:oleObj spid="_x0000_s32774" name="Equation" r:id="rId7" imgW="1524000" imgH="228600" progId="Equation.DSMT4">
              <p:embed/>
            </p:oleObj>
          </a:graphicData>
        </a:graphic>
      </p:graphicFrame>
      <p:graphicFrame>
        <p:nvGraphicFramePr>
          <p:cNvPr id="6" name="Object 7"/>
          <p:cNvGraphicFramePr>
            <a:graphicFrameLocks noChangeAspect="1"/>
          </p:cNvGraphicFramePr>
          <p:nvPr/>
        </p:nvGraphicFramePr>
        <p:xfrm>
          <a:off x="5346329" y="4708903"/>
          <a:ext cx="3217863" cy="358775"/>
        </p:xfrm>
        <a:graphic>
          <a:graphicData uri="http://schemas.openxmlformats.org/presentationml/2006/ole">
            <p:oleObj spid="_x0000_s32775" name="Equation" r:id="rId8" imgW="1600200" imgH="177800" progId="Equation.DSMT4">
              <p:embed/>
            </p:oleObj>
          </a:graphicData>
        </a:graphic>
      </p:graphicFrame>
      <p:sp>
        <p:nvSpPr>
          <p:cNvPr id="28" name="Rectangle 21"/>
          <p:cNvSpPr>
            <a:spLocks noChangeArrowheads="1"/>
          </p:cNvSpPr>
          <p:nvPr/>
        </p:nvSpPr>
        <p:spPr bwMode="auto">
          <a:xfrm>
            <a:off x="5011167" y="3906647"/>
            <a:ext cx="3948193" cy="1311921"/>
          </a:xfrm>
          <a:prstGeom prst="rect">
            <a:avLst/>
          </a:prstGeom>
          <a:noFill/>
          <a:ln w="15875">
            <a:solidFill>
              <a:srgbClr val="FF0000"/>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2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2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2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P spid="9220" grpId="0" animBg="1"/>
      <p:bldP spid="9221" grpId="0" animBg="1"/>
      <p:bldP spid="9222" grpId="0"/>
      <p:bldP spid="9223" grpId="0"/>
      <p:bldP spid="9224" grpId="0"/>
      <p:bldP spid="9225" grpId="0" animBg="1"/>
      <p:bldP spid="9226" grpId="0" animBg="1"/>
      <p:bldP spid="9227" grpId="0" animBg="1"/>
      <p:bldP spid="9228" grpId="0" animBg="1"/>
      <p:bldP spid="9229" grpId="0"/>
      <p:bldP spid="9230" grpId="0" animBg="1"/>
      <p:bldP spid="9231" grpId="0"/>
      <p:bldP spid="9232" grpId="0"/>
      <p:bldP spid="9233" grpId="0" animBg="1"/>
      <p:bldP spid="9234" grpId="0" animBg="1"/>
      <p:bldP spid="9237" grpId="0" animBg="1"/>
      <p:bldP spid="28" grpId="0" animBg="1"/>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Remember deBroglie Waves?</a:t>
            </a:r>
            <a:endParaRPr lang="en-US" dirty="0"/>
          </a:p>
        </p:txBody>
      </p:sp>
      <p:sp>
        <p:nvSpPr>
          <p:cNvPr id="14339" name="Rectangle 3"/>
          <p:cNvSpPr>
            <a:spLocks noGrp="1" noChangeArrowheads="1"/>
          </p:cNvSpPr>
          <p:nvPr>
            <p:ph type="body" idx="1"/>
          </p:nvPr>
        </p:nvSpPr>
        <p:spPr/>
        <p:txBody>
          <a:bodyPr/>
          <a:lstStyle/>
          <a:p>
            <a:pPr algn="ctr" eaLnBrk="1" hangingPunct="1">
              <a:buFontTx/>
              <a:buNone/>
            </a:pPr>
            <a:r>
              <a:rPr lang="en-US"/>
              <a:t>n=1			n=2			n=3</a:t>
            </a:r>
          </a:p>
          <a:p>
            <a:pPr eaLnBrk="1" hangingPunct="1"/>
            <a:endParaRPr lang="en-US"/>
          </a:p>
          <a:p>
            <a:pPr eaLnBrk="1" hangingPunct="1"/>
            <a:endParaRPr lang="en-US"/>
          </a:p>
          <a:p>
            <a:pPr eaLnBrk="1" hangingPunct="1">
              <a:buFontTx/>
              <a:buNone/>
            </a:pPr>
            <a:endParaRPr lang="en-US"/>
          </a:p>
          <a:p>
            <a:pPr eaLnBrk="1" hangingPunct="1">
              <a:buFontTx/>
              <a:buNone/>
            </a:pPr>
            <a:r>
              <a:rPr lang="en-US"/>
              <a:t>			…n=10</a:t>
            </a:r>
          </a:p>
        </p:txBody>
      </p:sp>
      <p:pic>
        <p:nvPicPr>
          <p:cNvPr id="20497" name="atom1.avi">
            <a:hlinkClick r:id="" action="ppaction://media"/>
          </p:cNvPr>
          <p:cNvPicPr/>
          <p:nvPr>
            <a:videoFile r:link="rId1"/>
          </p:nvPr>
        </p:nvPicPr>
        <p:blipFill>
          <a:blip r:embed="rId7"/>
          <a:srcRect/>
          <a:stretch>
            <a:fillRect/>
          </a:stretch>
        </p:blipFill>
        <p:spPr bwMode="auto">
          <a:xfrm>
            <a:off x="381000" y="2133600"/>
            <a:ext cx="2743200" cy="1381125"/>
          </a:xfrm>
          <a:prstGeom prst="rect">
            <a:avLst/>
          </a:prstGeom>
          <a:noFill/>
          <a:ln w="9525">
            <a:noFill/>
            <a:miter lim="800000"/>
            <a:headEnd/>
            <a:tailEnd/>
          </a:ln>
        </p:spPr>
      </p:pic>
      <p:pic>
        <p:nvPicPr>
          <p:cNvPr id="20498" name="atom2.avi">
            <a:hlinkClick r:id="" action="ppaction://media"/>
          </p:cNvPr>
          <p:cNvPicPr/>
          <p:nvPr>
            <a:videoFile r:link="rId2"/>
          </p:nvPr>
        </p:nvPicPr>
        <p:blipFill>
          <a:blip r:embed="rId8"/>
          <a:srcRect/>
          <a:stretch>
            <a:fillRect/>
          </a:stretch>
        </p:blipFill>
        <p:spPr bwMode="auto">
          <a:xfrm>
            <a:off x="3200400" y="2133600"/>
            <a:ext cx="2743200" cy="1381125"/>
          </a:xfrm>
          <a:prstGeom prst="rect">
            <a:avLst/>
          </a:prstGeom>
          <a:noFill/>
          <a:ln w="9525">
            <a:noFill/>
            <a:miter lim="800000"/>
            <a:headEnd/>
            <a:tailEnd/>
          </a:ln>
        </p:spPr>
      </p:pic>
      <p:pic>
        <p:nvPicPr>
          <p:cNvPr id="20499" name="atom3.avi">
            <a:hlinkClick r:id="" action="ppaction://media"/>
          </p:cNvPr>
          <p:cNvPicPr/>
          <p:nvPr>
            <a:videoFile r:link="rId3"/>
          </p:nvPr>
        </p:nvPicPr>
        <p:blipFill>
          <a:blip r:embed="rId9"/>
          <a:srcRect/>
          <a:stretch>
            <a:fillRect/>
          </a:stretch>
        </p:blipFill>
        <p:spPr bwMode="auto">
          <a:xfrm>
            <a:off x="6096000" y="2133600"/>
            <a:ext cx="2743200" cy="1381125"/>
          </a:xfrm>
          <a:prstGeom prst="rect">
            <a:avLst/>
          </a:prstGeom>
          <a:noFill/>
          <a:ln w="9525">
            <a:noFill/>
            <a:miter lim="800000"/>
            <a:headEnd/>
            <a:tailEnd/>
          </a:ln>
        </p:spPr>
      </p:pic>
      <p:pic>
        <p:nvPicPr>
          <p:cNvPr id="20501" name="atom10.avi">
            <a:hlinkClick r:id="" action="ppaction://media"/>
          </p:cNvPr>
          <p:cNvPicPr/>
          <p:nvPr>
            <a:videoFile r:link="rId4"/>
          </p:nvPr>
        </p:nvPicPr>
        <p:blipFill>
          <a:blip r:embed="rId10"/>
          <a:srcRect/>
          <a:stretch>
            <a:fillRect/>
          </a:stretch>
        </p:blipFill>
        <p:spPr bwMode="auto">
          <a:xfrm>
            <a:off x="3352800" y="4495800"/>
            <a:ext cx="2743200" cy="1381125"/>
          </a:xfrm>
          <a:prstGeom prst="rect">
            <a:avLst/>
          </a:prstGeom>
          <a:noFill/>
          <a:ln w="9525">
            <a:noFill/>
            <a:miter lim="800000"/>
            <a:headEnd/>
            <a:tailEnd/>
          </a:ln>
        </p:spPr>
      </p:pic>
      <p:sp>
        <p:nvSpPr>
          <p:cNvPr id="14344" name="Oval 22"/>
          <p:cNvSpPr>
            <a:spLocks noChangeArrowheads="1"/>
          </p:cNvSpPr>
          <p:nvPr/>
        </p:nvSpPr>
        <p:spPr bwMode="auto">
          <a:xfrm>
            <a:off x="1709738" y="3248025"/>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45" name="Oval 23"/>
          <p:cNvSpPr>
            <a:spLocks noChangeArrowheads="1"/>
          </p:cNvSpPr>
          <p:nvPr/>
        </p:nvSpPr>
        <p:spPr bwMode="auto">
          <a:xfrm>
            <a:off x="1679575" y="2262188"/>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46" name="Oval 24"/>
          <p:cNvSpPr>
            <a:spLocks noChangeArrowheads="1"/>
          </p:cNvSpPr>
          <p:nvPr/>
        </p:nvSpPr>
        <p:spPr bwMode="auto">
          <a:xfrm>
            <a:off x="3476625" y="2654300"/>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47" name="Oval 25"/>
          <p:cNvSpPr>
            <a:spLocks noChangeArrowheads="1"/>
          </p:cNvSpPr>
          <p:nvPr/>
        </p:nvSpPr>
        <p:spPr bwMode="auto">
          <a:xfrm>
            <a:off x="4530725" y="3255963"/>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48" name="Oval 26"/>
          <p:cNvSpPr>
            <a:spLocks noChangeArrowheads="1"/>
          </p:cNvSpPr>
          <p:nvPr/>
        </p:nvSpPr>
        <p:spPr bwMode="auto">
          <a:xfrm>
            <a:off x="4530725" y="2254250"/>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49" name="Oval 27"/>
          <p:cNvSpPr>
            <a:spLocks noChangeArrowheads="1"/>
          </p:cNvSpPr>
          <p:nvPr/>
        </p:nvSpPr>
        <p:spPr bwMode="auto">
          <a:xfrm>
            <a:off x="5595938" y="2660650"/>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50" name="Oval 28"/>
          <p:cNvSpPr>
            <a:spLocks noChangeArrowheads="1"/>
          </p:cNvSpPr>
          <p:nvPr/>
        </p:nvSpPr>
        <p:spPr bwMode="auto">
          <a:xfrm>
            <a:off x="8435975" y="2925763"/>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51" name="Oval 29"/>
          <p:cNvSpPr>
            <a:spLocks noChangeArrowheads="1"/>
          </p:cNvSpPr>
          <p:nvPr/>
        </p:nvSpPr>
        <p:spPr bwMode="auto">
          <a:xfrm>
            <a:off x="8235950" y="2430463"/>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52" name="Oval 30"/>
          <p:cNvSpPr>
            <a:spLocks noChangeArrowheads="1"/>
          </p:cNvSpPr>
          <p:nvPr/>
        </p:nvSpPr>
        <p:spPr bwMode="auto">
          <a:xfrm>
            <a:off x="7416800" y="2273300"/>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53" name="Oval 31"/>
          <p:cNvSpPr>
            <a:spLocks noChangeArrowheads="1"/>
          </p:cNvSpPr>
          <p:nvPr/>
        </p:nvSpPr>
        <p:spPr bwMode="auto">
          <a:xfrm>
            <a:off x="6557963" y="2427288"/>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54" name="Oval 32"/>
          <p:cNvSpPr>
            <a:spLocks noChangeArrowheads="1"/>
          </p:cNvSpPr>
          <p:nvPr/>
        </p:nvSpPr>
        <p:spPr bwMode="auto">
          <a:xfrm>
            <a:off x="6400800" y="2930525"/>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55" name="Oval 33"/>
          <p:cNvSpPr>
            <a:spLocks noChangeArrowheads="1"/>
          </p:cNvSpPr>
          <p:nvPr/>
        </p:nvSpPr>
        <p:spPr bwMode="auto">
          <a:xfrm>
            <a:off x="7397750" y="3252788"/>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56" name="Oval 34"/>
          <p:cNvSpPr>
            <a:spLocks noChangeArrowheads="1"/>
          </p:cNvSpPr>
          <p:nvPr/>
        </p:nvSpPr>
        <p:spPr bwMode="auto">
          <a:xfrm>
            <a:off x="5437188" y="4751388"/>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57" name="Oval 35"/>
          <p:cNvSpPr>
            <a:spLocks noChangeArrowheads="1"/>
          </p:cNvSpPr>
          <p:nvPr/>
        </p:nvSpPr>
        <p:spPr bwMode="auto">
          <a:xfrm>
            <a:off x="5632450" y="4903788"/>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58" name="Oval 36"/>
          <p:cNvSpPr>
            <a:spLocks noChangeArrowheads="1"/>
          </p:cNvSpPr>
          <p:nvPr/>
        </p:nvSpPr>
        <p:spPr bwMode="auto">
          <a:xfrm>
            <a:off x="5757863" y="5172075"/>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59" name="Oval 37"/>
          <p:cNvSpPr>
            <a:spLocks noChangeArrowheads="1"/>
          </p:cNvSpPr>
          <p:nvPr/>
        </p:nvSpPr>
        <p:spPr bwMode="auto">
          <a:xfrm>
            <a:off x="5741988" y="5014913"/>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60" name="Oval 38"/>
          <p:cNvSpPr>
            <a:spLocks noChangeArrowheads="1"/>
          </p:cNvSpPr>
          <p:nvPr/>
        </p:nvSpPr>
        <p:spPr bwMode="auto">
          <a:xfrm>
            <a:off x="5656263" y="5338763"/>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61" name="Oval 39"/>
          <p:cNvSpPr>
            <a:spLocks noChangeArrowheads="1"/>
          </p:cNvSpPr>
          <p:nvPr/>
        </p:nvSpPr>
        <p:spPr bwMode="auto">
          <a:xfrm>
            <a:off x="5427663" y="5476875"/>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62" name="Oval 40"/>
          <p:cNvSpPr>
            <a:spLocks noChangeArrowheads="1"/>
          </p:cNvSpPr>
          <p:nvPr/>
        </p:nvSpPr>
        <p:spPr bwMode="auto">
          <a:xfrm>
            <a:off x="5086350" y="5573713"/>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63" name="Oval 42"/>
          <p:cNvSpPr>
            <a:spLocks noChangeArrowheads="1"/>
          </p:cNvSpPr>
          <p:nvPr/>
        </p:nvSpPr>
        <p:spPr bwMode="auto">
          <a:xfrm>
            <a:off x="4676775" y="5613400"/>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64" name="Oval 43"/>
          <p:cNvSpPr>
            <a:spLocks noChangeArrowheads="1"/>
          </p:cNvSpPr>
          <p:nvPr/>
        </p:nvSpPr>
        <p:spPr bwMode="auto">
          <a:xfrm>
            <a:off x="4268788" y="5586413"/>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65" name="Oval 44"/>
          <p:cNvSpPr>
            <a:spLocks noChangeArrowheads="1"/>
          </p:cNvSpPr>
          <p:nvPr/>
        </p:nvSpPr>
        <p:spPr bwMode="auto">
          <a:xfrm>
            <a:off x="3914775" y="5457825"/>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66" name="Oval 45"/>
          <p:cNvSpPr>
            <a:spLocks noChangeArrowheads="1"/>
          </p:cNvSpPr>
          <p:nvPr/>
        </p:nvSpPr>
        <p:spPr bwMode="auto">
          <a:xfrm>
            <a:off x="3729038" y="4878388"/>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67" name="Oval 46"/>
          <p:cNvSpPr>
            <a:spLocks noChangeArrowheads="1"/>
          </p:cNvSpPr>
          <p:nvPr/>
        </p:nvSpPr>
        <p:spPr bwMode="auto">
          <a:xfrm>
            <a:off x="3598863" y="5186363"/>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68" name="Oval 47"/>
          <p:cNvSpPr>
            <a:spLocks noChangeArrowheads="1"/>
          </p:cNvSpPr>
          <p:nvPr/>
        </p:nvSpPr>
        <p:spPr bwMode="auto">
          <a:xfrm>
            <a:off x="3624263" y="5030788"/>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69" name="Oval 48"/>
          <p:cNvSpPr>
            <a:spLocks noChangeArrowheads="1"/>
          </p:cNvSpPr>
          <p:nvPr/>
        </p:nvSpPr>
        <p:spPr bwMode="auto">
          <a:xfrm>
            <a:off x="3751263" y="5338763"/>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70" name="Oval 49"/>
          <p:cNvSpPr>
            <a:spLocks noChangeArrowheads="1"/>
          </p:cNvSpPr>
          <p:nvPr/>
        </p:nvSpPr>
        <p:spPr bwMode="auto">
          <a:xfrm>
            <a:off x="3894138" y="4749800"/>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71" name="Oval 50"/>
          <p:cNvSpPr>
            <a:spLocks noChangeArrowheads="1"/>
          </p:cNvSpPr>
          <p:nvPr/>
        </p:nvSpPr>
        <p:spPr bwMode="auto">
          <a:xfrm>
            <a:off x="4130675" y="4703763"/>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72" name="Oval 51"/>
          <p:cNvSpPr>
            <a:spLocks noChangeArrowheads="1"/>
          </p:cNvSpPr>
          <p:nvPr/>
        </p:nvSpPr>
        <p:spPr bwMode="auto">
          <a:xfrm>
            <a:off x="4397375" y="4641850"/>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73" name="Oval 52"/>
          <p:cNvSpPr>
            <a:spLocks noChangeArrowheads="1"/>
          </p:cNvSpPr>
          <p:nvPr/>
        </p:nvSpPr>
        <p:spPr bwMode="auto">
          <a:xfrm>
            <a:off x="4691063" y="4611688"/>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74" name="Oval 53"/>
          <p:cNvSpPr>
            <a:spLocks noChangeArrowheads="1"/>
          </p:cNvSpPr>
          <p:nvPr/>
        </p:nvSpPr>
        <p:spPr bwMode="auto">
          <a:xfrm>
            <a:off x="4941888" y="4637088"/>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75" name="Oval 54"/>
          <p:cNvSpPr>
            <a:spLocks noChangeArrowheads="1"/>
          </p:cNvSpPr>
          <p:nvPr/>
        </p:nvSpPr>
        <p:spPr bwMode="auto">
          <a:xfrm>
            <a:off x="5219700" y="4691063"/>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76" name="Oval 55"/>
          <p:cNvSpPr>
            <a:spLocks noChangeArrowheads="1"/>
          </p:cNvSpPr>
          <p:nvPr/>
        </p:nvSpPr>
        <p:spPr bwMode="auto">
          <a:xfrm>
            <a:off x="6583363" y="4976813"/>
            <a:ext cx="76200" cy="76200"/>
          </a:xfrm>
          <a:prstGeom prst="ellipse">
            <a:avLst/>
          </a:prstGeom>
          <a:solidFill>
            <a:srgbClr val="FF0000"/>
          </a:solidFill>
          <a:ln w="9525">
            <a:noFill/>
            <a:round/>
            <a:headEnd/>
            <a:tailEnd/>
          </a:ln>
        </p:spPr>
        <p:txBody>
          <a:bodyPr wrap="none" anchor="ctr">
            <a:prstTxWarp prst="textNoShape">
              <a:avLst/>
            </a:prstTxWarp>
          </a:bodyPr>
          <a:lstStyle/>
          <a:p>
            <a:endParaRPr lang="en-US"/>
          </a:p>
        </p:txBody>
      </p:sp>
      <p:sp>
        <p:nvSpPr>
          <p:cNvPr id="14377" name="Text Box 56"/>
          <p:cNvSpPr txBox="1">
            <a:spLocks noChangeArrowheads="1"/>
          </p:cNvSpPr>
          <p:nvPr/>
        </p:nvSpPr>
        <p:spPr bwMode="auto">
          <a:xfrm>
            <a:off x="6497638" y="4832350"/>
            <a:ext cx="2347912" cy="915988"/>
          </a:xfrm>
          <a:prstGeom prst="rect">
            <a:avLst/>
          </a:prstGeom>
          <a:noFill/>
          <a:ln w="9525">
            <a:noFill/>
            <a:miter lim="800000"/>
            <a:headEnd/>
            <a:tailEnd/>
          </a:ln>
        </p:spPr>
        <p:txBody>
          <a:bodyPr>
            <a:prstTxWarp prst="textNoShape">
              <a:avLst/>
            </a:prstTxWarp>
            <a:spAutoFit/>
          </a:bodyPr>
          <a:lstStyle/>
          <a:p>
            <a:pPr>
              <a:spcBef>
                <a:spcPct val="50000"/>
              </a:spcBef>
            </a:pPr>
            <a:r>
              <a:rPr lang="en-US">
                <a:solidFill>
                  <a:schemeClr val="accent2"/>
                </a:solidFill>
              </a:rPr>
              <a:t>  = node = fixed point that doesn’t move.</a:t>
            </a:r>
          </a:p>
        </p:txBody>
      </p:sp>
    </p:spTree>
  </p:cSld>
  <p:clrMapOvr>
    <a:masterClrMapping/>
  </p:clrMapOvr>
  <p:timing>
    <p:tnLst>
      <p:par>
        <p:cTn id="1" dur="indefinite" restart="never" nodeType="tmRoot">
          <p:childTnLst>
            <p:video>
              <p:cMediaNode>
                <p:cTn id="2" repeatCount="indefinite" fill="hold" display="0">
                  <p:stCondLst>
                    <p:cond delay="indefinite"/>
                  </p:stCondLst>
                  <p:endCondLst>
                    <p:cond evt="onNext" delay="0">
                      <p:tgtEl>
                        <p:sldTgt/>
                      </p:tgtEl>
                    </p:cond>
                    <p:cond evt="onPrev" delay="0">
                      <p:tgtEl>
                        <p:sldTgt/>
                      </p:tgtEl>
                    </p:cond>
                  </p:endCondLst>
                </p:cTn>
                <p:tgtEl>
                  <p:spTgt spid="20497"/>
                </p:tgtEl>
              </p:cMediaNode>
            </p:video>
            <p:video>
              <p:cMediaNode>
                <p:cTn id="3" repeatCount="indefinite" fill="hold" display="0">
                  <p:stCondLst>
                    <p:cond delay="indefinite"/>
                  </p:stCondLst>
                  <p:endCondLst>
                    <p:cond evt="onNext" delay="0">
                      <p:tgtEl>
                        <p:sldTgt/>
                      </p:tgtEl>
                    </p:cond>
                    <p:cond evt="onPrev" delay="0">
                      <p:tgtEl>
                        <p:sldTgt/>
                      </p:tgtEl>
                    </p:cond>
                  </p:endCondLst>
                </p:cTn>
                <p:tgtEl>
                  <p:spTgt spid="20498"/>
                </p:tgtEl>
              </p:cMediaNode>
            </p:video>
            <p:video>
              <p:cMediaNode>
                <p:cTn id="4" repeatCount="indefinite" fill="hold" display="0">
                  <p:stCondLst>
                    <p:cond delay="indefinite"/>
                  </p:stCondLst>
                  <p:endCondLst>
                    <p:cond evt="onNext" delay="0">
                      <p:tgtEl>
                        <p:sldTgt/>
                      </p:tgtEl>
                    </p:cond>
                    <p:cond evt="onPrev" delay="0">
                      <p:tgtEl>
                        <p:sldTgt/>
                      </p:tgtEl>
                    </p:cond>
                  </p:endCondLst>
                </p:cTn>
                <p:tgtEl>
                  <p:spTgt spid="20499"/>
                </p:tgtEl>
              </p:cMediaNode>
            </p:video>
            <p:video>
              <p:cMediaNode>
                <p:cTn id="5" repeatCount="indefinite" fill="hold" display="0">
                  <p:stCondLst>
                    <p:cond delay="indefinite"/>
                  </p:stCondLst>
                  <p:endCondLst>
                    <p:cond evt="onNext" delay="0">
                      <p:tgtEl>
                        <p:sldTgt/>
                      </p:tgtEl>
                    </p:cond>
                    <p:cond evt="onPrev" delay="0">
                      <p:tgtEl>
                        <p:sldTgt/>
                      </p:tgtEl>
                    </p:cond>
                  </p:endCondLst>
                </p:cTn>
                <p:tgtEl>
                  <p:spTgt spid="20501"/>
                </p:tgtEl>
              </p:cMediaNode>
            </p:video>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20" name="Line 3"/>
          <p:cNvSpPr>
            <a:spLocks noChangeShapeType="1"/>
          </p:cNvSpPr>
          <p:nvPr/>
        </p:nvSpPr>
        <p:spPr bwMode="auto">
          <a:xfrm>
            <a:off x="7480300" y="36513"/>
            <a:ext cx="0" cy="2327275"/>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34821" name="Line 4"/>
          <p:cNvSpPr>
            <a:spLocks noChangeShapeType="1"/>
          </p:cNvSpPr>
          <p:nvPr/>
        </p:nvSpPr>
        <p:spPr bwMode="auto">
          <a:xfrm flipH="1" flipV="1">
            <a:off x="6445250" y="1870075"/>
            <a:ext cx="2197100" cy="4763"/>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34822" name="Line 5"/>
          <p:cNvSpPr>
            <a:spLocks noChangeShapeType="1"/>
          </p:cNvSpPr>
          <p:nvPr/>
        </p:nvSpPr>
        <p:spPr bwMode="auto">
          <a:xfrm flipV="1">
            <a:off x="6780213" y="1541463"/>
            <a:ext cx="1101725" cy="879475"/>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34823" name="Text Box 6"/>
          <p:cNvSpPr txBox="1">
            <a:spLocks noChangeArrowheads="1"/>
          </p:cNvSpPr>
          <p:nvPr/>
        </p:nvSpPr>
        <p:spPr bwMode="auto">
          <a:xfrm>
            <a:off x="6629400" y="1981200"/>
            <a:ext cx="336550" cy="457200"/>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x</a:t>
            </a:r>
          </a:p>
        </p:txBody>
      </p:sp>
      <p:sp>
        <p:nvSpPr>
          <p:cNvPr id="34824" name="Text Box 7"/>
          <p:cNvSpPr txBox="1">
            <a:spLocks noChangeArrowheads="1"/>
          </p:cNvSpPr>
          <p:nvPr/>
        </p:nvSpPr>
        <p:spPr bwMode="auto">
          <a:xfrm>
            <a:off x="8582025" y="1770063"/>
            <a:ext cx="336550" cy="457200"/>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y</a:t>
            </a:r>
          </a:p>
        </p:txBody>
      </p:sp>
      <p:sp>
        <p:nvSpPr>
          <p:cNvPr id="34825" name="Text Box 8"/>
          <p:cNvSpPr txBox="1">
            <a:spLocks noChangeArrowheads="1"/>
          </p:cNvSpPr>
          <p:nvPr/>
        </p:nvSpPr>
        <p:spPr bwMode="auto">
          <a:xfrm>
            <a:off x="7439025" y="-58738"/>
            <a:ext cx="336550" cy="457201"/>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z</a:t>
            </a:r>
          </a:p>
        </p:txBody>
      </p:sp>
      <p:sp>
        <p:nvSpPr>
          <p:cNvPr id="34826" name="Line 9"/>
          <p:cNvSpPr>
            <a:spLocks noChangeShapeType="1"/>
          </p:cNvSpPr>
          <p:nvPr/>
        </p:nvSpPr>
        <p:spPr bwMode="auto">
          <a:xfrm flipV="1">
            <a:off x="7480300" y="506413"/>
            <a:ext cx="750888" cy="1363662"/>
          </a:xfrm>
          <a:prstGeom prst="line">
            <a:avLst/>
          </a:prstGeom>
          <a:noFill/>
          <a:ln w="28575">
            <a:solidFill>
              <a:srgbClr val="FF3300"/>
            </a:solidFill>
            <a:round/>
            <a:headEnd/>
            <a:tailEnd type="triangle" w="med" len="med"/>
          </a:ln>
        </p:spPr>
        <p:txBody>
          <a:bodyPr>
            <a:prstTxWarp prst="textNoShape">
              <a:avLst/>
            </a:prstTxWarp>
          </a:bodyPr>
          <a:lstStyle/>
          <a:p>
            <a:endParaRPr lang="en-US"/>
          </a:p>
        </p:txBody>
      </p:sp>
      <p:sp>
        <p:nvSpPr>
          <p:cNvPr id="34827" name="Line 10"/>
          <p:cNvSpPr>
            <a:spLocks noChangeShapeType="1"/>
          </p:cNvSpPr>
          <p:nvPr/>
        </p:nvSpPr>
        <p:spPr bwMode="auto">
          <a:xfrm>
            <a:off x="7480300" y="1870075"/>
            <a:ext cx="657225" cy="280988"/>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34828" name="Line 11"/>
          <p:cNvSpPr>
            <a:spLocks noChangeShapeType="1"/>
          </p:cNvSpPr>
          <p:nvPr/>
        </p:nvSpPr>
        <p:spPr bwMode="auto">
          <a:xfrm flipH="1">
            <a:off x="8137525" y="506413"/>
            <a:ext cx="93663" cy="1644650"/>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34829" name="Freeform 12"/>
          <p:cNvSpPr>
            <a:spLocks/>
          </p:cNvSpPr>
          <p:nvPr/>
        </p:nvSpPr>
        <p:spPr bwMode="auto">
          <a:xfrm>
            <a:off x="7526338" y="506413"/>
            <a:ext cx="563562" cy="234950"/>
          </a:xfrm>
          <a:custGeom>
            <a:avLst/>
            <a:gdLst>
              <a:gd name="T0" fmla="*/ 0 w 576"/>
              <a:gd name="T1" fmla="*/ 0 h 240"/>
              <a:gd name="T2" fmla="*/ 2147483647 w 576"/>
              <a:gd name="T3" fmla="*/ 2147483647 h 240"/>
              <a:gd name="T4" fmla="*/ 2147483647 w 576"/>
              <a:gd name="T5" fmla="*/ 2147483647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cubicBezTo>
                  <a:pt x="72" y="4"/>
                  <a:pt x="144" y="8"/>
                  <a:pt x="240" y="48"/>
                </a:cubicBezTo>
                <a:cubicBezTo>
                  <a:pt x="336" y="88"/>
                  <a:pt x="456" y="164"/>
                  <a:pt x="576" y="240"/>
                </a:cubicBezTo>
              </a:path>
            </a:pathLst>
          </a:custGeom>
          <a:noFill/>
          <a:ln w="28575">
            <a:solidFill>
              <a:schemeClr val="tx1"/>
            </a:solidFill>
            <a:round/>
            <a:headEnd/>
            <a:tailEnd type="triangle" w="med" len="med"/>
          </a:ln>
        </p:spPr>
        <p:txBody>
          <a:bodyPr>
            <a:prstTxWarp prst="textNoShape">
              <a:avLst/>
            </a:prstTxWarp>
          </a:bodyPr>
          <a:lstStyle/>
          <a:p>
            <a:endParaRPr lang="en-US"/>
          </a:p>
        </p:txBody>
      </p:sp>
      <p:sp>
        <p:nvSpPr>
          <p:cNvPr id="34830" name="Text Box 13"/>
          <p:cNvSpPr txBox="1">
            <a:spLocks noChangeArrowheads="1"/>
          </p:cNvSpPr>
          <p:nvPr/>
        </p:nvSpPr>
        <p:spPr bwMode="auto">
          <a:xfrm>
            <a:off x="7620000" y="506413"/>
            <a:ext cx="345016" cy="461665"/>
          </a:xfrm>
          <a:prstGeom prst="rect">
            <a:avLst/>
          </a:prstGeom>
          <a:noFill/>
          <a:ln w="9525">
            <a:noFill/>
            <a:miter lim="800000"/>
            <a:headEnd/>
            <a:tailEnd/>
          </a:ln>
        </p:spPr>
        <p:txBody>
          <a:bodyPr wrap="none">
            <a:prstTxWarp prst="textNoShape">
              <a:avLst/>
            </a:prstTxWarp>
            <a:spAutoFit/>
          </a:bodyPr>
          <a:lstStyle/>
          <a:p>
            <a:r>
              <a:rPr lang="en-US" sz="2400" dirty="0" err="1" smtClean="0">
                <a:latin typeface="Symbol" charset="2"/>
                <a:ea typeface="Arial" charset="0"/>
                <a:cs typeface="Arial" charset="0"/>
              </a:rPr>
              <a:t>θ</a:t>
            </a:r>
            <a:endParaRPr lang="en-US" sz="2400" dirty="0">
              <a:latin typeface="Symbol" charset="2"/>
              <a:ea typeface="Arial" charset="0"/>
              <a:cs typeface="Arial" charset="0"/>
            </a:endParaRPr>
          </a:p>
        </p:txBody>
      </p:sp>
      <p:sp>
        <p:nvSpPr>
          <p:cNvPr id="34831" name="Freeform 14"/>
          <p:cNvSpPr>
            <a:spLocks/>
          </p:cNvSpPr>
          <p:nvPr/>
        </p:nvSpPr>
        <p:spPr bwMode="auto">
          <a:xfrm>
            <a:off x="7221538" y="2038350"/>
            <a:ext cx="536575" cy="101600"/>
          </a:xfrm>
          <a:custGeom>
            <a:avLst/>
            <a:gdLst>
              <a:gd name="T0" fmla="*/ 0 w 547"/>
              <a:gd name="T1" fmla="*/ 2147483647 h 105"/>
              <a:gd name="T2" fmla="*/ 2147483647 w 547"/>
              <a:gd name="T3" fmla="*/ 2147483647 h 105"/>
              <a:gd name="T4" fmla="*/ 2147483647 w 547"/>
              <a:gd name="T5" fmla="*/ 0 h 105"/>
              <a:gd name="T6" fmla="*/ 0 60000 65536"/>
              <a:gd name="T7" fmla="*/ 0 60000 65536"/>
              <a:gd name="T8" fmla="*/ 0 60000 65536"/>
              <a:gd name="T9" fmla="*/ 0 w 547"/>
              <a:gd name="T10" fmla="*/ 0 h 105"/>
              <a:gd name="T11" fmla="*/ 547 w 547"/>
              <a:gd name="T12" fmla="*/ 105 h 105"/>
            </a:gdLst>
            <a:ahLst/>
            <a:cxnLst>
              <a:cxn ang="T6">
                <a:pos x="T0" y="T1"/>
              </a:cxn>
              <a:cxn ang="T7">
                <a:pos x="T2" y="T3"/>
              </a:cxn>
              <a:cxn ang="T8">
                <a:pos x="T4" y="T5"/>
              </a:cxn>
            </a:cxnLst>
            <a:rect l="T9" t="T10" r="T11" b="T12"/>
            <a:pathLst>
              <a:path w="547" h="105">
                <a:moveTo>
                  <a:pt x="0" y="72"/>
                </a:moveTo>
                <a:cubicBezTo>
                  <a:pt x="58" y="76"/>
                  <a:pt x="257" y="105"/>
                  <a:pt x="348" y="93"/>
                </a:cubicBezTo>
                <a:cubicBezTo>
                  <a:pt x="439" y="81"/>
                  <a:pt x="506" y="20"/>
                  <a:pt x="547" y="0"/>
                </a:cubicBezTo>
              </a:path>
            </a:pathLst>
          </a:custGeom>
          <a:noFill/>
          <a:ln w="28575">
            <a:solidFill>
              <a:schemeClr val="tx1"/>
            </a:solidFill>
            <a:round/>
            <a:headEnd/>
            <a:tailEnd type="triangle" w="med" len="med"/>
          </a:ln>
        </p:spPr>
        <p:txBody>
          <a:bodyPr>
            <a:prstTxWarp prst="textNoShape">
              <a:avLst/>
            </a:prstTxWarp>
          </a:bodyPr>
          <a:lstStyle/>
          <a:p>
            <a:endParaRPr lang="en-US"/>
          </a:p>
        </p:txBody>
      </p:sp>
      <p:sp>
        <p:nvSpPr>
          <p:cNvPr id="34832" name="Text Box 15"/>
          <p:cNvSpPr txBox="1">
            <a:spLocks noChangeArrowheads="1"/>
          </p:cNvSpPr>
          <p:nvPr/>
        </p:nvSpPr>
        <p:spPr bwMode="auto">
          <a:xfrm>
            <a:off x="7632700" y="1906588"/>
            <a:ext cx="345016" cy="461665"/>
          </a:xfrm>
          <a:prstGeom prst="rect">
            <a:avLst/>
          </a:prstGeom>
          <a:noFill/>
          <a:ln w="9525">
            <a:noFill/>
            <a:miter lim="800000"/>
            <a:headEnd/>
            <a:tailEnd/>
          </a:ln>
        </p:spPr>
        <p:txBody>
          <a:bodyPr wrap="none">
            <a:prstTxWarp prst="textNoShape">
              <a:avLst/>
            </a:prstTxWarp>
            <a:spAutoFit/>
          </a:bodyPr>
          <a:lstStyle/>
          <a:p>
            <a:r>
              <a:rPr lang="en-US" sz="2400" dirty="0" err="1" smtClean="0">
                <a:latin typeface="Symbol" charset="2"/>
                <a:ea typeface="Arial" charset="0"/>
                <a:cs typeface="Arial" charset="0"/>
              </a:rPr>
              <a:t>φ</a:t>
            </a:r>
            <a:endParaRPr lang="en-US" sz="2400" dirty="0">
              <a:latin typeface="Symbol" charset="2"/>
              <a:ea typeface="Arial" charset="0"/>
              <a:cs typeface="Arial" charset="0"/>
            </a:endParaRPr>
          </a:p>
        </p:txBody>
      </p:sp>
      <p:sp>
        <p:nvSpPr>
          <p:cNvPr id="34833" name="Text Box 16"/>
          <p:cNvSpPr txBox="1">
            <a:spLocks noChangeArrowheads="1"/>
          </p:cNvSpPr>
          <p:nvPr/>
        </p:nvSpPr>
        <p:spPr bwMode="auto">
          <a:xfrm>
            <a:off x="7804150" y="1069975"/>
            <a:ext cx="285750" cy="457200"/>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r</a:t>
            </a:r>
          </a:p>
        </p:txBody>
      </p:sp>
      <p:sp>
        <p:nvSpPr>
          <p:cNvPr id="34834" name="Oval 17"/>
          <p:cNvSpPr>
            <a:spLocks noChangeArrowheads="1"/>
          </p:cNvSpPr>
          <p:nvPr/>
        </p:nvSpPr>
        <p:spPr bwMode="auto">
          <a:xfrm>
            <a:off x="8224838" y="460375"/>
            <a:ext cx="46037" cy="4603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34835" name="Rectangle 18"/>
          <p:cNvSpPr>
            <a:spLocks noChangeArrowheads="1"/>
          </p:cNvSpPr>
          <p:nvPr/>
        </p:nvSpPr>
        <p:spPr bwMode="auto">
          <a:xfrm>
            <a:off x="6296025" y="0"/>
            <a:ext cx="2847975" cy="2455863"/>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8211" name="Text Box 19"/>
          <p:cNvSpPr txBox="1">
            <a:spLocks noChangeArrowheads="1"/>
          </p:cNvSpPr>
          <p:nvPr/>
        </p:nvSpPr>
        <p:spPr bwMode="auto">
          <a:xfrm>
            <a:off x="1143000" y="2895600"/>
            <a:ext cx="6705600" cy="3046988"/>
          </a:xfrm>
          <a:prstGeom prst="rect">
            <a:avLst/>
          </a:prstGeom>
          <a:noFill/>
          <a:ln w="9525">
            <a:noFill/>
            <a:miter lim="800000"/>
            <a:headEnd/>
            <a:tailEnd/>
          </a:ln>
        </p:spPr>
        <p:txBody>
          <a:bodyPr>
            <a:prstTxWarp prst="textNoShape">
              <a:avLst/>
            </a:prstTxWarp>
            <a:spAutoFit/>
          </a:bodyPr>
          <a:lstStyle/>
          <a:p>
            <a:r>
              <a:rPr lang="en-US" sz="2400" dirty="0"/>
              <a:t>How many quantum numbers are there in 3D?</a:t>
            </a:r>
          </a:p>
          <a:p>
            <a:r>
              <a:rPr lang="en-US" sz="2400" dirty="0"/>
              <a:t>In other words, how many numbers do you need to specify unique wave function?  And why</a:t>
            </a:r>
            <a:r>
              <a:rPr lang="en-US" sz="2400" dirty="0" smtClean="0"/>
              <a:t>?</a:t>
            </a:r>
          </a:p>
          <a:p>
            <a:r>
              <a:rPr lang="en-US" sz="2400" dirty="0"/>
              <a:t>a. 1</a:t>
            </a:r>
          </a:p>
          <a:p>
            <a:r>
              <a:rPr lang="en-US" sz="2400" dirty="0" err="1"/>
              <a:t>b</a:t>
            </a:r>
            <a:r>
              <a:rPr lang="en-US" sz="2400" dirty="0"/>
              <a:t>. 2</a:t>
            </a:r>
          </a:p>
          <a:p>
            <a:r>
              <a:rPr lang="en-US" sz="2400" dirty="0" err="1"/>
              <a:t>c</a:t>
            </a:r>
            <a:r>
              <a:rPr lang="en-US" sz="2400" dirty="0"/>
              <a:t>. 3</a:t>
            </a:r>
          </a:p>
          <a:p>
            <a:r>
              <a:rPr lang="en-US" sz="2400" dirty="0" err="1"/>
              <a:t>d</a:t>
            </a:r>
            <a:r>
              <a:rPr lang="en-US" sz="2400" dirty="0"/>
              <a:t>. 4</a:t>
            </a:r>
          </a:p>
          <a:p>
            <a:r>
              <a:rPr lang="en-US" sz="2400" dirty="0" err="1"/>
              <a:t>e</a:t>
            </a:r>
            <a:r>
              <a:rPr lang="en-US" sz="2400" dirty="0"/>
              <a:t>. 5</a:t>
            </a:r>
          </a:p>
        </p:txBody>
      </p:sp>
      <p:sp>
        <p:nvSpPr>
          <p:cNvPr id="8212" name="Text Box 20"/>
          <p:cNvSpPr txBox="1">
            <a:spLocks noChangeArrowheads="1"/>
          </p:cNvSpPr>
          <p:nvPr/>
        </p:nvSpPr>
        <p:spPr bwMode="auto">
          <a:xfrm>
            <a:off x="2971800" y="4648200"/>
            <a:ext cx="3505200" cy="1187450"/>
          </a:xfrm>
          <a:prstGeom prst="rect">
            <a:avLst/>
          </a:prstGeom>
          <a:noFill/>
          <a:ln w="9525">
            <a:noFill/>
            <a:miter lim="800000"/>
            <a:headEnd/>
            <a:tailEnd/>
          </a:ln>
        </p:spPr>
        <p:txBody>
          <a:bodyPr>
            <a:prstTxWarp prst="textNoShape">
              <a:avLst/>
            </a:prstTxWarp>
            <a:spAutoFit/>
          </a:bodyPr>
          <a:lstStyle/>
          <a:p>
            <a:pPr>
              <a:spcBef>
                <a:spcPct val="50000"/>
              </a:spcBef>
            </a:pPr>
            <a:r>
              <a:rPr lang="en-US" sz="2400">
                <a:solidFill>
                  <a:srgbClr val="FF0000"/>
                </a:solidFill>
              </a:rPr>
              <a:t>Answer: 3 – Need one quantum number for each dimension:</a:t>
            </a:r>
          </a:p>
        </p:txBody>
      </p:sp>
      <p:sp>
        <p:nvSpPr>
          <p:cNvPr id="8213" name="Text Box 21"/>
          <p:cNvSpPr txBox="1">
            <a:spLocks noChangeArrowheads="1"/>
          </p:cNvSpPr>
          <p:nvPr/>
        </p:nvSpPr>
        <p:spPr bwMode="auto">
          <a:xfrm>
            <a:off x="2590800" y="5943600"/>
            <a:ext cx="6940550" cy="822325"/>
          </a:xfrm>
          <a:prstGeom prst="rect">
            <a:avLst/>
          </a:prstGeom>
          <a:noFill/>
          <a:ln w="9525">
            <a:noFill/>
            <a:miter lim="800000"/>
            <a:headEnd/>
            <a:tailEnd/>
          </a:ln>
        </p:spPr>
        <p:txBody>
          <a:bodyPr>
            <a:prstTxWarp prst="textNoShape">
              <a:avLst/>
            </a:prstTxWarp>
            <a:spAutoFit/>
          </a:bodyPr>
          <a:lstStyle/>
          <a:p>
            <a:pPr>
              <a:spcBef>
                <a:spcPct val="50000"/>
              </a:spcBef>
            </a:pPr>
            <a:r>
              <a:rPr lang="en-US" sz="2400"/>
              <a:t>(If you said 4 because you were thinking about spin, that’s OK too.  We’ll get to that later.)</a:t>
            </a:r>
          </a:p>
        </p:txBody>
      </p:sp>
      <p:sp>
        <p:nvSpPr>
          <p:cNvPr id="8214" name="Text Box 22"/>
          <p:cNvSpPr txBox="1">
            <a:spLocks noChangeArrowheads="1"/>
          </p:cNvSpPr>
          <p:nvPr/>
        </p:nvSpPr>
        <p:spPr bwMode="auto">
          <a:xfrm>
            <a:off x="6477000" y="4572000"/>
            <a:ext cx="914400" cy="1384995"/>
          </a:xfrm>
          <a:prstGeom prst="rect">
            <a:avLst/>
          </a:prstGeom>
          <a:noFill/>
          <a:ln w="9525">
            <a:solidFill>
              <a:schemeClr val="tx1"/>
            </a:solidFill>
            <a:miter lim="800000"/>
            <a:headEnd/>
            <a:tailEnd/>
          </a:ln>
        </p:spPr>
        <p:txBody>
          <a:bodyPr>
            <a:prstTxWarp prst="textNoShape">
              <a:avLst/>
            </a:prstTxWarp>
            <a:spAutoFit/>
          </a:bodyPr>
          <a:lstStyle/>
          <a:p>
            <a:r>
              <a:rPr lang="en-US" sz="2800" dirty="0" err="1">
                <a:solidFill>
                  <a:srgbClr val="9900CC"/>
                </a:solidFill>
              </a:rPr>
              <a:t>r</a:t>
            </a:r>
            <a:r>
              <a:rPr lang="en-US" sz="2800" dirty="0">
                <a:solidFill>
                  <a:srgbClr val="9900CC"/>
                </a:solidFill>
              </a:rPr>
              <a:t>: </a:t>
            </a:r>
            <a:r>
              <a:rPr lang="en-US" sz="2800" dirty="0" err="1">
                <a:solidFill>
                  <a:srgbClr val="9900CC"/>
                </a:solidFill>
              </a:rPr>
              <a:t>n</a:t>
            </a:r>
            <a:endParaRPr lang="en-US" sz="2800" dirty="0" smtClean="0">
              <a:solidFill>
                <a:srgbClr val="9900CC"/>
              </a:solidFill>
            </a:endParaRPr>
          </a:p>
          <a:p>
            <a:r>
              <a:rPr lang="en-US" sz="2800" dirty="0" err="1" smtClean="0">
                <a:solidFill>
                  <a:srgbClr val="9900CC"/>
                </a:solidFill>
                <a:sym typeface="Symbol" charset="2"/>
              </a:rPr>
              <a:t>θ</a:t>
            </a:r>
            <a:r>
              <a:rPr lang="en-US" sz="2800" dirty="0" smtClean="0">
                <a:solidFill>
                  <a:srgbClr val="9900CC"/>
                </a:solidFill>
                <a:sym typeface="Symbol" charset="2"/>
              </a:rPr>
              <a:t>: </a:t>
            </a:r>
            <a:r>
              <a:rPr lang="en-US" sz="2800" dirty="0" err="1">
                <a:solidFill>
                  <a:srgbClr val="9900CC"/>
                </a:solidFill>
                <a:latin typeface="Script MT Bold" pitchFamily="66" charset="0"/>
                <a:sym typeface="Symbol" charset="2"/>
              </a:rPr>
              <a:t>l</a:t>
            </a:r>
            <a:endParaRPr lang="en-US" sz="2800" dirty="0" smtClean="0">
              <a:solidFill>
                <a:srgbClr val="9900CC"/>
              </a:solidFill>
              <a:latin typeface="Script MT Bold" pitchFamily="66" charset="0"/>
              <a:sym typeface="Symbol" charset="2"/>
            </a:endParaRPr>
          </a:p>
          <a:p>
            <a:r>
              <a:rPr lang="en-US" sz="2800" dirty="0" err="1" smtClean="0">
                <a:solidFill>
                  <a:srgbClr val="9900CC"/>
                </a:solidFill>
                <a:sym typeface="Symbol" charset="2"/>
              </a:rPr>
              <a:t>ϕ</a:t>
            </a:r>
            <a:r>
              <a:rPr lang="en-US" sz="2800" dirty="0" smtClean="0">
                <a:solidFill>
                  <a:srgbClr val="9900CC"/>
                </a:solidFill>
                <a:sym typeface="Symbol" charset="2"/>
              </a:rPr>
              <a:t>: </a:t>
            </a:r>
            <a:r>
              <a:rPr lang="en-US" sz="2800" dirty="0" err="1">
                <a:solidFill>
                  <a:srgbClr val="9900CC"/>
                </a:solidFill>
                <a:sym typeface="Symbol" charset="2"/>
              </a:rPr>
              <a:t>m</a:t>
            </a:r>
            <a:endParaRPr lang="en-US" sz="2800" dirty="0">
              <a:solidFill>
                <a:srgbClr val="9900CC"/>
              </a:solidFill>
              <a:sym typeface="Symbol" charset="2"/>
            </a:endParaRPr>
          </a:p>
        </p:txBody>
      </p:sp>
      <p:sp>
        <p:nvSpPr>
          <p:cNvPr id="26" name="Text Box 2"/>
          <p:cNvSpPr txBox="1">
            <a:spLocks noChangeArrowheads="1"/>
          </p:cNvSpPr>
          <p:nvPr/>
        </p:nvSpPr>
        <p:spPr bwMode="auto">
          <a:xfrm>
            <a:off x="0" y="152400"/>
            <a:ext cx="6084118" cy="1938992"/>
          </a:xfrm>
          <a:prstGeom prst="rect">
            <a:avLst/>
          </a:prstGeom>
          <a:noFill/>
          <a:ln w="9525">
            <a:noFill/>
            <a:miter lim="800000"/>
            <a:headEnd/>
            <a:tailEnd/>
          </a:ln>
        </p:spPr>
        <p:txBody>
          <a:bodyPr wrap="none">
            <a:prstTxWarp prst="textNoShape">
              <a:avLst/>
            </a:prstTxWarp>
            <a:spAutoFit/>
          </a:bodyPr>
          <a:lstStyle/>
          <a:p>
            <a:r>
              <a:rPr lang="en-US" sz="2400" dirty="0"/>
              <a:t>In 1D (electron in a wire): </a:t>
            </a:r>
          </a:p>
          <a:p>
            <a:r>
              <a:rPr lang="en-US" sz="2400" dirty="0"/>
              <a:t>	Have 1 quantum number (</a:t>
            </a:r>
            <a:r>
              <a:rPr lang="en-US" sz="2400" dirty="0" err="1"/>
              <a:t>n</a:t>
            </a:r>
            <a:r>
              <a:rPr lang="en-US" sz="2400" dirty="0"/>
              <a:t>)</a:t>
            </a:r>
          </a:p>
          <a:p>
            <a:endParaRPr lang="en-US" sz="2400" dirty="0"/>
          </a:p>
          <a:p>
            <a:r>
              <a:rPr lang="en-US" sz="2400" dirty="0"/>
              <a:t>In 3D, now have </a:t>
            </a:r>
            <a:r>
              <a:rPr lang="en-US" sz="2400" b="1" dirty="0"/>
              <a:t>3</a:t>
            </a:r>
            <a:r>
              <a:rPr lang="en-US" sz="2400" dirty="0"/>
              <a:t> degrees of freedom: </a:t>
            </a:r>
          </a:p>
          <a:p>
            <a:r>
              <a:rPr lang="en-US" sz="2400" dirty="0"/>
              <a:t>	Boundary conditions in terms of </a:t>
            </a:r>
            <a:r>
              <a:rPr lang="en-US" sz="2400" dirty="0" err="1"/>
              <a:t>r</a:t>
            </a:r>
            <a:r>
              <a:rPr lang="en-US" sz="2400" dirty="0" err="1" smtClean="0"/>
              <a:t>,θ</a:t>
            </a:r>
            <a:r>
              <a:rPr lang="en-US" sz="2400" dirty="0" err="1" smtClean="0">
                <a:latin typeface="Symbol" charset="2"/>
              </a:rPr>
              <a:t>,φ</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2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1" grpId="0"/>
      <p:bldP spid="8212" grpId="0"/>
      <p:bldP spid="8213" grpId="0"/>
      <p:bldP spid="8214" grpId="0" animBg="1"/>
      <p:bldP spid="26" grpId="0" build="allAtOnce"/>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152400"/>
            <a:ext cx="6109365" cy="2308324"/>
          </a:xfrm>
          <a:prstGeom prst="rect">
            <a:avLst/>
          </a:prstGeom>
          <a:noFill/>
          <a:ln w="9525">
            <a:noFill/>
            <a:miter lim="800000"/>
            <a:headEnd/>
            <a:tailEnd/>
          </a:ln>
        </p:spPr>
        <p:txBody>
          <a:bodyPr wrap="none">
            <a:prstTxWarp prst="textNoShape">
              <a:avLst/>
            </a:prstTxWarp>
            <a:spAutoFit/>
          </a:bodyPr>
          <a:lstStyle/>
          <a:p>
            <a:r>
              <a:rPr lang="en-US" sz="2400" dirty="0"/>
              <a:t>In 1D (electron in a wire): </a:t>
            </a:r>
          </a:p>
          <a:p>
            <a:r>
              <a:rPr lang="en-US" sz="2400" dirty="0"/>
              <a:t>	Have 1 quantum number (</a:t>
            </a:r>
            <a:r>
              <a:rPr lang="en-US" sz="2400" dirty="0" err="1"/>
              <a:t>n</a:t>
            </a:r>
            <a:r>
              <a:rPr lang="en-US" sz="2400" dirty="0"/>
              <a:t>)</a:t>
            </a:r>
          </a:p>
          <a:p>
            <a:endParaRPr lang="en-US" sz="2400" dirty="0"/>
          </a:p>
          <a:p>
            <a:r>
              <a:rPr lang="en-US" sz="2400" dirty="0"/>
              <a:t>In 3D, now have </a:t>
            </a:r>
            <a:r>
              <a:rPr lang="en-US" sz="2400" b="1" dirty="0"/>
              <a:t>3</a:t>
            </a:r>
            <a:r>
              <a:rPr lang="en-US" sz="2400" dirty="0"/>
              <a:t> degrees of freedom: </a:t>
            </a:r>
          </a:p>
          <a:p>
            <a:r>
              <a:rPr lang="en-US" sz="2400" dirty="0"/>
              <a:t>	Boundary conditions in terms of </a:t>
            </a:r>
            <a:r>
              <a:rPr lang="en-US" sz="2400" dirty="0" err="1"/>
              <a:t>r</a:t>
            </a:r>
            <a:r>
              <a:rPr lang="en-US" sz="2400" dirty="0" err="1" smtClean="0"/>
              <a:t>,θ</a:t>
            </a:r>
            <a:r>
              <a:rPr lang="en-US" sz="2400" dirty="0" err="1" smtClean="0">
                <a:latin typeface="Symbol" charset="2"/>
              </a:rPr>
              <a:t>,φ</a:t>
            </a:r>
            <a:endParaRPr lang="en-US" sz="2400" dirty="0" smtClean="0"/>
          </a:p>
          <a:p>
            <a:r>
              <a:rPr lang="en-US" sz="2400" dirty="0"/>
              <a:t>	</a:t>
            </a:r>
            <a:r>
              <a:rPr lang="en-US" sz="2400" dirty="0">
                <a:solidFill>
                  <a:srgbClr val="FF0000"/>
                </a:solidFill>
              </a:rPr>
              <a:t>Have 3 quantum numbers (</a:t>
            </a:r>
            <a:r>
              <a:rPr lang="en-US" sz="2400" dirty="0" err="1">
                <a:solidFill>
                  <a:srgbClr val="FF0000"/>
                </a:solidFill>
              </a:rPr>
              <a:t>n</a:t>
            </a:r>
            <a:r>
              <a:rPr lang="en-US" sz="2400" dirty="0">
                <a:solidFill>
                  <a:srgbClr val="FF0000"/>
                </a:solidFill>
              </a:rPr>
              <a:t>, </a:t>
            </a:r>
            <a:r>
              <a:rPr lang="en-US" sz="2400" i="1" dirty="0" err="1">
                <a:solidFill>
                  <a:srgbClr val="FF0000"/>
                </a:solidFill>
                <a:latin typeface="Times New Roman" charset="0"/>
              </a:rPr>
              <a:t>l</a:t>
            </a:r>
            <a:r>
              <a:rPr lang="en-US" sz="2400" dirty="0">
                <a:solidFill>
                  <a:srgbClr val="FF0000"/>
                </a:solidFill>
              </a:rPr>
              <a:t>, </a:t>
            </a:r>
            <a:r>
              <a:rPr lang="en-US" sz="2400" dirty="0" err="1">
                <a:solidFill>
                  <a:srgbClr val="FF0000"/>
                </a:solidFill>
              </a:rPr>
              <a:t>m</a:t>
            </a:r>
            <a:r>
              <a:rPr lang="en-US" sz="2400" dirty="0">
                <a:solidFill>
                  <a:srgbClr val="FF0000"/>
                </a:solidFill>
              </a:rPr>
              <a:t>)</a:t>
            </a:r>
          </a:p>
        </p:txBody>
      </p:sp>
      <p:graphicFrame>
        <p:nvGraphicFramePr>
          <p:cNvPr id="14339" name="Object 2"/>
          <p:cNvGraphicFramePr>
            <a:graphicFrameLocks noChangeAspect="1"/>
          </p:cNvGraphicFramePr>
          <p:nvPr/>
        </p:nvGraphicFramePr>
        <p:xfrm>
          <a:off x="177800" y="2514600"/>
          <a:ext cx="8375650" cy="949325"/>
        </p:xfrm>
        <a:graphic>
          <a:graphicData uri="http://schemas.openxmlformats.org/presentationml/2006/ole">
            <p:oleObj spid="_x0000_s36866" name="Equation" r:id="rId4" imgW="2019697" imgH="228997" progId="Equation.3">
              <p:embed/>
            </p:oleObj>
          </a:graphicData>
        </a:graphic>
      </p:graphicFrame>
      <p:sp>
        <p:nvSpPr>
          <p:cNvPr id="14340" name="Line 4"/>
          <p:cNvSpPr>
            <a:spLocks noChangeShapeType="1"/>
          </p:cNvSpPr>
          <p:nvPr/>
        </p:nvSpPr>
        <p:spPr bwMode="auto">
          <a:xfrm>
            <a:off x="7480300" y="36513"/>
            <a:ext cx="0" cy="2327275"/>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14341" name="Line 5"/>
          <p:cNvSpPr>
            <a:spLocks noChangeShapeType="1"/>
          </p:cNvSpPr>
          <p:nvPr/>
        </p:nvSpPr>
        <p:spPr bwMode="auto">
          <a:xfrm flipH="1" flipV="1">
            <a:off x="6445250" y="1870075"/>
            <a:ext cx="2197100" cy="4763"/>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14342" name="Line 6"/>
          <p:cNvSpPr>
            <a:spLocks noChangeShapeType="1"/>
          </p:cNvSpPr>
          <p:nvPr/>
        </p:nvSpPr>
        <p:spPr bwMode="auto">
          <a:xfrm flipV="1">
            <a:off x="6780213" y="1541463"/>
            <a:ext cx="1101725" cy="879475"/>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14343" name="Text Box 7"/>
          <p:cNvSpPr txBox="1">
            <a:spLocks noChangeArrowheads="1"/>
          </p:cNvSpPr>
          <p:nvPr/>
        </p:nvSpPr>
        <p:spPr bwMode="auto">
          <a:xfrm>
            <a:off x="6629400" y="1981200"/>
            <a:ext cx="336550" cy="457200"/>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x</a:t>
            </a:r>
          </a:p>
        </p:txBody>
      </p:sp>
      <p:sp>
        <p:nvSpPr>
          <p:cNvPr id="14344" name="Text Box 8"/>
          <p:cNvSpPr txBox="1">
            <a:spLocks noChangeArrowheads="1"/>
          </p:cNvSpPr>
          <p:nvPr/>
        </p:nvSpPr>
        <p:spPr bwMode="auto">
          <a:xfrm>
            <a:off x="8582025" y="1770063"/>
            <a:ext cx="336550" cy="457200"/>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y</a:t>
            </a:r>
          </a:p>
        </p:txBody>
      </p:sp>
      <p:sp>
        <p:nvSpPr>
          <p:cNvPr id="14345" name="Text Box 9"/>
          <p:cNvSpPr txBox="1">
            <a:spLocks noChangeArrowheads="1"/>
          </p:cNvSpPr>
          <p:nvPr/>
        </p:nvSpPr>
        <p:spPr bwMode="auto">
          <a:xfrm>
            <a:off x="7439025" y="-58738"/>
            <a:ext cx="336550" cy="457201"/>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z</a:t>
            </a:r>
          </a:p>
        </p:txBody>
      </p:sp>
      <p:sp>
        <p:nvSpPr>
          <p:cNvPr id="14346" name="Line 10"/>
          <p:cNvSpPr>
            <a:spLocks noChangeShapeType="1"/>
          </p:cNvSpPr>
          <p:nvPr/>
        </p:nvSpPr>
        <p:spPr bwMode="auto">
          <a:xfrm flipV="1">
            <a:off x="7480300" y="506413"/>
            <a:ext cx="750888" cy="1363662"/>
          </a:xfrm>
          <a:prstGeom prst="line">
            <a:avLst/>
          </a:prstGeom>
          <a:noFill/>
          <a:ln w="28575">
            <a:solidFill>
              <a:srgbClr val="FF3300"/>
            </a:solidFill>
            <a:round/>
            <a:headEnd/>
            <a:tailEnd type="triangle" w="med" len="med"/>
          </a:ln>
        </p:spPr>
        <p:txBody>
          <a:bodyPr>
            <a:prstTxWarp prst="textNoShape">
              <a:avLst/>
            </a:prstTxWarp>
          </a:bodyPr>
          <a:lstStyle/>
          <a:p>
            <a:endParaRPr lang="en-US"/>
          </a:p>
        </p:txBody>
      </p:sp>
      <p:sp>
        <p:nvSpPr>
          <p:cNvPr id="14347" name="Line 11"/>
          <p:cNvSpPr>
            <a:spLocks noChangeShapeType="1"/>
          </p:cNvSpPr>
          <p:nvPr/>
        </p:nvSpPr>
        <p:spPr bwMode="auto">
          <a:xfrm>
            <a:off x="7480300" y="1870075"/>
            <a:ext cx="657225" cy="280988"/>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14348" name="Line 12"/>
          <p:cNvSpPr>
            <a:spLocks noChangeShapeType="1"/>
          </p:cNvSpPr>
          <p:nvPr/>
        </p:nvSpPr>
        <p:spPr bwMode="auto">
          <a:xfrm flipH="1">
            <a:off x="8137525" y="506413"/>
            <a:ext cx="93663" cy="1644650"/>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14349" name="Freeform 13"/>
          <p:cNvSpPr>
            <a:spLocks/>
          </p:cNvSpPr>
          <p:nvPr/>
        </p:nvSpPr>
        <p:spPr bwMode="auto">
          <a:xfrm>
            <a:off x="7526338" y="506413"/>
            <a:ext cx="563562" cy="234950"/>
          </a:xfrm>
          <a:custGeom>
            <a:avLst/>
            <a:gdLst>
              <a:gd name="T0" fmla="*/ 0 w 576"/>
              <a:gd name="T1" fmla="*/ 0 h 240"/>
              <a:gd name="T2" fmla="*/ 2147483647 w 576"/>
              <a:gd name="T3" fmla="*/ 2147483647 h 240"/>
              <a:gd name="T4" fmla="*/ 2147483647 w 576"/>
              <a:gd name="T5" fmla="*/ 2147483647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cubicBezTo>
                  <a:pt x="72" y="4"/>
                  <a:pt x="144" y="8"/>
                  <a:pt x="240" y="48"/>
                </a:cubicBezTo>
                <a:cubicBezTo>
                  <a:pt x="336" y="88"/>
                  <a:pt x="456" y="164"/>
                  <a:pt x="576" y="240"/>
                </a:cubicBezTo>
              </a:path>
            </a:pathLst>
          </a:custGeom>
          <a:noFill/>
          <a:ln w="28575">
            <a:solidFill>
              <a:schemeClr val="tx1"/>
            </a:solidFill>
            <a:round/>
            <a:headEnd/>
            <a:tailEnd type="triangle" w="med" len="med"/>
          </a:ln>
        </p:spPr>
        <p:txBody>
          <a:bodyPr>
            <a:prstTxWarp prst="textNoShape">
              <a:avLst/>
            </a:prstTxWarp>
          </a:bodyPr>
          <a:lstStyle/>
          <a:p>
            <a:endParaRPr lang="en-US"/>
          </a:p>
        </p:txBody>
      </p:sp>
      <p:sp>
        <p:nvSpPr>
          <p:cNvPr id="14350" name="Text Box 14"/>
          <p:cNvSpPr txBox="1">
            <a:spLocks noChangeArrowheads="1"/>
          </p:cNvSpPr>
          <p:nvPr/>
        </p:nvSpPr>
        <p:spPr bwMode="auto">
          <a:xfrm>
            <a:off x="7620000" y="506413"/>
            <a:ext cx="345016" cy="461665"/>
          </a:xfrm>
          <a:prstGeom prst="rect">
            <a:avLst/>
          </a:prstGeom>
          <a:noFill/>
          <a:ln w="9525">
            <a:noFill/>
            <a:miter lim="800000"/>
            <a:headEnd/>
            <a:tailEnd/>
          </a:ln>
        </p:spPr>
        <p:txBody>
          <a:bodyPr wrap="none">
            <a:prstTxWarp prst="textNoShape">
              <a:avLst/>
            </a:prstTxWarp>
            <a:spAutoFit/>
          </a:bodyPr>
          <a:lstStyle/>
          <a:p>
            <a:r>
              <a:rPr lang="en-US" sz="2400" dirty="0" err="1" smtClean="0">
                <a:latin typeface="Symbol" charset="2"/>
                <a:ea typeface="Arial" charset="0"/>
                <a:cs typeface="Arial" charset="0"/>
              </a:rPr>
              <a:t>θ</a:t>
            </a:r>
            <a:endParaRPr lang="en-US" sz="2400" dirty="0">
              <a:latin typeface="Symbol" charset="2"/>
              <a:ea typeface="Arial" charset="0"/>
              <a:cs typeface="Arial" charset="0"/>
            </a:endParaRPr>
          </a:p>
        </p:txBody>
      </p:sp>
      <p:sp>
        <p:nvSpPr>
          <p:cNvPr id="14351" name="Freeform 15"/>
          <p:cNvSpPr>
            <a:spLocks/>
          </p:cNvSpPr>
          <p:nvPr/>
        </p:nvSpPr>
        <p:spPr bwMode="auto">
          <a:xfrm>
            <a:off x="7221538" y="2038350"/>
            <a:ext cx="536575" cy="101600"/>
          </a:xfrm>
          <a:custGeom>
            <a:avLst/>
            <a:gdLst>
              <a:gd name="T0" fmla="*/ 0 w 547"/>
              <a:gd name="T1" fmla="*/ 2147483647 h 105"/>
              <a:gd name="T2" fmla="*/ 2147483647 w 547"/>
              <a:gd name="T3" fmla="*/ 2147483647 h 105"/>
              <a:gd name="T4" fmla="*/ 2147483647 w 547"/>
              <a:gd name="T5" fmla="*/ 0 h 105"/>
              <a:gd name="T6" fmla="*/ 0 60000 65536"/>
              <a:gd name="T7" fmla="*/ 0 60000 65536"/>
              <a:gd name="T8" fmla="*/ 0 60000 65536"/>
              <a:gd name="T9" fmla="*/ 0 w 547"/>
              <a:gd name="T10" fmla="*/ 0 h 105"/>
              <a:gd name="T11" fmla="*/ 547 w 547"/>
              <a:gd name="T12" fmla="*/ 105 h 105"/>
            </a:gdLst>
            <a:ahLst/>
            <a:cxnLst>
              <a:cxn ang="T6">
                <a:pos x="T0" y="T1"/>
              </a:cxn>
              <a:cxn ang="T7">
                <a:pos x="T2" y="T3"/>
              </a:cxn>
              <a:cxn ang="T8">
                <a:pos x="T4" y="T5"/>
              </a:cxn>
            </a:cxnLst>
            <a:rect l="T9" t="T10" r="T11" b="T12"/>
            <a:pathLst>
              <a:path w="547" h="105">
                <a:moveTo>
                  <a:pt x="0" y="72"/>
                </a:moveTo>
                <a:cubicBezTo>
                  <a:pt x="58" y="76"/>
                  <a:pt x="257" y="105"/>
                  <a:pt x="348" y="93"/>
                </a:cubicBezTo>
                <a:cubicBezTo>
                  <a:pt x="439" y="81"/>
                  <a:pt x="506" y="20"/>
                  <a:pt x="547" y="0"/>
                </a:cubicBezTo>
              </a:path>
            </a:pathLst>
          </a:custGeom>
          <a:noFill/>
          <a:ln w="28575">
            <a:solidFill>
              <a:schemeClr val="tx1"/>
            </a:solidFill>
            <a:round/>
            <a:headEnd/>
            <a:tailEnd type="triangle" w="med" len="med"/>
          </a:ln>
        </p:spPr>
        <p:txBody>
          <a:bodyPr>
            <a:prstTxWarp prst="textNoShape">
              <a:avLst/>
            </a:prstTxWarp>
          </a:bodyPr>
          <a:lstStyle/>
          <a:p>
            <a:endParaRPr lang="en-US"/>
          </a:p>
        </p:txBody>
      </p:sp>
      <p:sp>
        <p:nvSpPr>
          <p:cNvPr id="14352" name="Text Box 16"/>
          <p:cNvSpPr txBox="1">
            <a:spLocks noChangeArrowheads="1"/>
          </p:cNvSpPr>
          <p:nvPr/>
        </p:nvSpPr>
        <p:spPr bwMode="auto">
          <a:xfrm>
            <a:off x="7632700" y="1906588"/>
            <a:ext cx="345016" cy="461665"/>
          </a:xfrm>
          <a:prstGeom prst="rect">
            <a:avLst/>
          </a:prstGeom>
          <a:noFill/>
          <a:ln w="9525">
            <a:noFill/>
            <a:miter lim="800000"/>
            <a:headEnd/>
            <a:tailEnd/>
          </a:ln>
        </p:spPr>
        <p:txBody>
          <a:bodyPr wrap="none">
            <a:prstTxWarp prst="textNoShape">
              <a:avLst/>
            </a:prstTxWarp>
            <a:spAutoFit/>
          </a:bodyPr>
          <a:lstStyle/>
          <a:p>
            <a:r>
              <a:rPr lang="en-US" sz="2400" dirty="0" err="1" smtClean="0">
                <a:latin typeface="Symbol" charset="2"/>
                <a:ea typeface="Arial" charset="0"/>
                <a:cs typeface="Arial" charset="0"/>
              </a:rPr>
              <a:t>φ</a:t>
            </a:r>
            <a:endParaRPr lang="en-US" sz="2400" dirty="0">
              <a:latin typeface="Symbol" charset="2"/>
              <a:ea typeface="Arial" charset="0"/>
              <a:cs typeface="Arial" charset="0"/>
            </a:endParaRPr>
          </a:p>
        </p:txBody>
      </p:sp>
      <p:sp>
        <p:nvSpPr>
          <p:cNvPr id="14353" name="Text Box 17"/>
          <p:cNvSpPr txBox="1">
            <a:spLocks noChangeArrowheads="1"/>
          </p:cNvSpPr>
          <p:nvPr/>
        </p:nvSpPr>
        <p:spPr bwMode="auto">
          <a:xfrm>
            <a:off x="7804150" y="1069975"/>
            <a:ext cx="285750" cy="457200"/>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r</a:t>
            </a:r>
          </a:p>
        </p:txBody>
      </p:sp>
      <p:sp>
        <p:nvSpPr>
          <p:cNvPr id="14354" name="Oval 18"/>
          <p:cNvSpPr>
            <a:spLocks noChangeArrowheads="1"/>
          </p:cNvSpPr>
          <p:nvPr/>
        </p:nvSpPr>
        <p:spPr bwMode="auto">
          <a:xfrm>
            <a:off x="8224838" y="460375"/>
            <a:ext cx="46037" cy="4603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4355" name="Rectangle 19"/>
          <p:cNvSpPr>
            <a:spLocks noChangeArrowheads="1"/>
          </p:cNvSpPr>
          <p:nvPr/>
        </p:nvSpPr>
        <p:spPr bwMode="auto">
          <a:xfrm>
            <a:off x="6296025" y="0"/>
            <a:ext cx="2847975" cy="2455863"/>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3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3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3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3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3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3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3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35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338">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allAtOnce"/>
      <p:bldP spid="14340" grpId="0" animBg="1"/>
      <p:bldP spid="14341" grpId="0" animBg="1"/>
      <p:bldP spid="14342" grpId="0" animBg="1"/>
      <p:bldP spid="14343" grpId="0"/>
      <p:bldP spid="14344" grpId="0"/>
      <p:bldP spid="14345" grpId="0"/>
      <p:bldP spid="14346" grpId="0" animBg="1"/>
      <p:bldP spid="14347" grpId="0" animBg="1"/>
      <p:bldP spid="14348" grpId="0" animBg="1"/>
      <p:bldP spid="14349" grpId="0" animBg="1"/>
      <p:bldP spid="14350" grpId="0"/>
      <p:bldP spid="14351" grpId="0" animBg="1"/>
      <p:bldP spid="14352" grpId="0"/>
      <p:bldP spid="14353" grpId="0"/>
      <p:bldP spid="14354" grpId="0" animBg="1"/>
      <p:bldP spid="14355" grpId="0" animBg="1"/>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152400"/>
            <a:ext cx="6109365" cy="2308324"/>
          </a:xfrm>
          <a:prstGeom prst="rect">
            <a:avLst/>
          </a:prstGeom>
          <a:noFill/>
          <a:ln w="9525">
            <a:noFill/>
            <a:miter lim="800000"/>
            <a:headEnd/>
            <a:tailEnd/>
          </a:ln>
        </p:spPr>
        <p:txBody>
          <a:bodyPr wrap="none">
            <a:prstTxWarp prst="textNoShape">
              <a:avLst/>
            </a:prstTxWarp>
            <a:spAutoFit/>
          </a:bodyPr>
          <a:lstStyle/>
          <a:p>
            <a:r>
              <a:rPr lang="en-US" sz="2400" dirty="0"/>
              <a:t>In 1D (electron in a wire): </a:t>
            </a:r>
          </a:p>
          <a:p>
            <a:r>
              <a:rPr lang="en-US" sz="2400" dirty="0"/>
              <a:t>	Have 1 quantum number (</a:t>
            </a:r>
            <a:r>
              <a:rPr lang="en-US" sz="2400" dirty="0" err="1"/>
              <a:t>n</a:t>
            </a:r>
            <a:r>
              <a:rPr lang="en-US" sz="2400" dirty="0"/>
              <a:t>)</a:t>
            </a:r>
          </a:p>
          <a:p>
            <a:endParaRPr lang="en-US" sz="2400" dirty="0"/>
          </a:p>
          <a:p>
            <a:r>
              <a:rPr lang="en-US" sz="2400" dirty="0"/>
              <a:t>In 3D, now have </a:t>
            </a:r>
            <a:r>
              <a:rPr lang="en-US" sz="2400" b="1" dirty="0"/>
              <a:t>3</a:t>
            </a:r>
            <a:r>
              <a:rPr lang="en-US" sz="2400" dirty="0"/>
              <a:t> degrees of freedom: </a:t>
            </a:r>
          </a:p>
          <a:p>
            <a:r>
              <a:rPr lang="en-US" sz="2400" dirty="0"/>
              <a:t>	Boundary conditions in terms of </a:t>
            </a:r>
            <a:r>
              <a:rPr lang="en-US" sz="2400" dirty="0" err="1"/>
              <a:t>r</a:t>
            </a:r>
            <a:r>
              <a:rPr lang="en-US" sz="2400" dirty="0" err="1" smtClean="0"/>
              <a:t>,θ</a:t>
            </a:r>
            <a:r>
              <a:rPr lang="en-US" sz="2400" dirty="0" err="1" smtClean="0">
                <a:latin typeface="Symbol" charset="2"/>
              </a:rPr>
              <a:t>,φ</a:t>
            </a:r>
            <a:endParaRPr lang="en-US" sz="2400" dirty="0" smtClean="0"/>
          </a:p>
          <a:p>
            <a:r>
              <a:rPr lang="en-US" sz="2400" dirty="0"/>
              <a:t>	</a:t>
            </a:r>
            <a:r>
              <a:rPr lang="en-US" sz="2400" dirty="0">
                <a:solidFill>
                  <a:srgbClr val="FF0000"/>
                </a:solidFill>
              </a:rPr>
              <a:t>Have 3 quantum numbers (</a:t>
            </a:r>
            <a:r>
              <a:rPr lang="en-US" sz="2400" dirty="0" err="1">
                <a:solidFill>
                  <a:srgbClr val="FF0000"/>
                </a:solidFill>
              </a:rPr>
              <a:t>n</a:t>
            </a:r>
            <a:r>
              <a:rPr lang="en-US" sz="2400" dirty="0">
                <a:solidFill>
                  <a:srgbClr val="FF0000"/>
                </a:solidFill>
              </a:rPr>
              <a:t>, </a:t>
            </a:r>
            <a:r>
              <a:rPr lang="en-US" sz="2400" i="1" dirty="0" err="1">
                <a:solidFill>
                  <a:srgbClr val="FF0000"/>
                </a:solidFill>
                <a:latin typeface="Times New Roman" charset="0"/>
              </a:rPr>
              <a:t>l</a:t>
            </a:r>
            <a:r>
              <a:rPr lang="en-US" sz="2400" dirty="0">
                <a:solidFill>
                  <a:srgbClr val="FF0000"/>
                </a:solidFill>
              </a:rPr>
              <a:t>, </a:t>
            </a:r>
            <a:r>
              <a:rPr lang="en-US" sz="2400" dirty="0" err="1">
                <a:solidFill>
                  <a:srgbClr val="FF0000"/>
                </a:solidFill>
              </a:rPr>
              <a:t>m</a:t>
            </a:r>
            <a:r>
              <a:rPr lang="en-US" sz="2400" dirty="0">
                <a:solidFill>
                  <a:srgbClr val="FF0000"/>
                </a:solidFill>
              </a:rPr>
              <a:t>)</a:t>
            </a:r>
          </a:p>
        </p:txBody>
      </p:sp>
      <p:graphicFrame>
        <p:nvGraphicFramePr>
          <p:cNvPr id="14339" name="Object 2"/>
          <p:cNvGraphicFramePr>
            <a:graphicFrameLocks noChangeAspect="1"/>
          </p:cNvGraphicFramePr>
          <p:nvPr/>
        </p:nvGraphicFramePr>
        <p:xfrm>
          <a:off x="677863" y="2514600"/>
          <a:ext cx="7375525" cy="950913"/>
        </p:xfrm>
        <a:graphic>
          <a:graphicData uri="http://schemas.openxmlformats.org/presentationml/2006/ole">
            <p:oleObj spid="_x0000_s216066" name="Equation" r:id="rId4" imgW="1778000" imgH="228600" progId="Equation.DSMT4">
              <p:embed/>
            </p:oleObj>
          </a:graphicData>
        </a:graphic>
      </p:graphicFrame>
      <p:sp>
        <p:nvSpPr>
          <p:cNvPr id="14340" name="Line 4"/>
          <p:cNvSpPr>
            <a:spLocks noChangeShapeType="1"/>
          </p:cNvSpPr>
          <p:nvPr/>
        </p:nvSpPr>
        <p:spPr bwMode="auto">
          <a:xfrm>
            <a:off x="7480300" y="36513"/>
            <a:ext cx="0" cy="2327275"/>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14341" name="Line 5"/>
          <p:cNvSpPr>
            <a:spLocks noChangeShapeType="1"/>
          </p:cNvSpPr>
          <p:nvPr/>
        </p:nvSpPr>
        <p:spPr bwMode="auto">
          <a:xfrm flipH="1" flipV="1">
            <a:off x="6445250" y="1870075"/>
            <a:ext cx="2197100" cy="4763"/>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14342" name="Line 6"/>
          <p:cNvSpPr>
            <a:spLocks noChangeShapeType="1"/>
          </p:cNvSpPr>
          <p:nvPr/>
        </p:nvSpPr>
        <p:spPr bwMode="auto">
          <a:xfrm flipV="1">
            <a:off x="6780213" y="1541463"/>
            <a:ext cx="1101725" cy="879475"/>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14343" name="Text Box 7"/>
          <p:cNvSpPr txBox="1">
            <a:spLocks noChangeArrowheads="1"/>
          </p:cNvSpPr>
          <p:nvPr/>
        </p:nvSpPr>
        <p:spPr bwMode="auto">
          <a:xfrm>
            <a:off x="6629400" y="1981200"/>
            <a:ext cx="336550" cy="457200"/>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x</a:t>
            </a:r>
          </a:p>
        </p:txBody>
      </p:sp>
      <p:sp>
        <p:nvSpPr>
          <p:cNvPr id="14344" name="Text Box 8"/>
          <p:cNvSpPr txBox="1">
            <a:spLocks noChangeArrowheads="1"/>
          </p:cNvSpPr>
          <p:nvPr/>
        </p:nvSpPr>
        <p:spPr bwMode="auto">
          <a:xfrm>
            <a:off x="8582025" y="1770063"/>
            <a:ext cx="336550" cy="457200"/>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y</a:t>
            </a:r>
          </a:p>
        </p:txBody>
      </p:sp>
      <p:sp>
        <p:nvSpPr>
          <p:cNvPr id="14345" name="Text Box 9"/>
          <p:cNvSpPr txBox="1">
            <a:spLocks noChangeArrowheads="1"/>
          </p:cNvSpPr>
          <p:nvPr/>
        </p:nvSpPr>
        <p:spPr bwMode="auto">
          <a:xfrm>
            <a:off x="7439025" y="-58738"/>
            <a:ext cx="336550" cy="457201"/>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z</a:t>
            </a:r>
          </a:p>
        </p:txBody>
      </p:sp>
      <p:sp>
        <p:nvSpPr>
          <p:cNvPr id="14346" name="Line 10"/>
          <p:cNvSpPr>
            <a:spLocks noChangeShapeType="1"/>
          </p:cNvSpPr>
          <p:nvPr/>
        </p:nvSpPr>
        <p:spPr bwMode="auto">
          <a:xfrm flipV="1">
            <a:off x="7480300" y="506413"/>
            <a:ext cx="750888" cy="1363662"/>
          </a:xfrm>
          <a:prstGeom prst="line">
            <a:avLst/>
          </a:prstGeom>
          <a:noFill/>
          <a:ln w="28575">
            <a:solidFill>
              <a:srgbClr val="FF3300"/>
            </a:solidFill>
            <a:round/>
            <a:headEnd/>
            <a:tailEnd type="triangle" w="med" len="med"/>
          </a:ln>
        </p:spPr>
        <p:txBody>
          <a:bodyPr>
            <a:prstTxWarp prst="textNoShape">
              <a:avLst/>
            </a:prstTxWarp>
          </a:bodyPr>
          <a:lstStyle/>
          <a:p>
            <a:endParaRPr lang="en-US"/>
          </a:p>
        </p:txBody>
      </p:sp>
      <p:sp>
        <p:nvSpPr>
          <p:cNvPr id="14347" name="Line 11"/>
          <p:cNvSpPr>
            <a:spLocks noChangeShapeType="1"/>
          </p:cNvSpPr>
          <p:nvPr/>
        </p:nvSpPr>
        <p:spPr bwMode="auto">
          <a:xfrm>
            <a:off x="7480300" y="1870075"/>
            <a:ext cx="657225" cy="280988"/>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14348" name="Line 12"/>
          <p:cNvSpPr>
            <a:spLocks noChangeShapeType="1"/>
          </p:cNvSpPr>
          <p:nvPr/>
        </p:nvSpPr>
        <p:spPr bwMode="auto">
          <a:xfrm flipH="1">
            <a:off x="8137525" y="506413"/>
            <a:ext cx="93663" cy="1644650"/>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14349" name="Freeform 13"/>
          <p:cNvSpPr>
            <a:spLocks/>
          </p:cNvSpPr>
          <p:nvPr/>
        </p:nvSpPr>
        <p:spPr bwMode="auto">
          <a:xfrm>
            <a:off x="7526338" y="506413"/>
            <a:ext cx="563562" cy="234950"/>
          </a:xfrm>
          <a:custGeom>
            <a:avLst/>
            <a:gdLst>
              <a:gd name="T0" fmla="*/ 0 w 576"/>
              <a:gd name="T1" fmla="*/ 0 h 240"/>
              <a:gd name="T2" fmla="*/ 2147483647 w 576"/>
              <a:gd name="T3" fmla="*/ 2147483647 h 240"/>
              <a:gd name="T4" fmla="*/ 2147483647 w 576"/>
              <a:gd name="T5" fmla="*/ 2147483647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cubicBezTo>
                  <a:pt x="72" y="4"/>
                  <a:pt x="144" y="8"/>
                  <a:pt x="240" y="48"/>
                </a:cubicBezTo>
                <a:cubicBezTo>
                  <a:pt x="336" y="88"/>
                  <a:pt x="456" y="164"/>
                  <a:pt x="576" y="240"/>
                </a:cubicBezTo>
              </a:path>
            </a:pathLst>
          </a:custGeom>
          <a:noFill/>
          <a:ln w="28575">
            <a:solidFill>
              <a:schemeClr val="tx1"/>
            </a:solidFill>
            <a:round/>
            <a:headEnd/>
            <a:tailEnd type="triangle" w="med" len="med"/>
          </a:ln>
        </p:spPr>
        <p:txBody>
          <a:bodyPr>
            <a:prstTxWarp prst="textNoShape">
              <a:avLst/>
            </a:prstTxWarp>
          </a:bodyPr>
          <a:lstStyle/>
          <a:p>
            <a:endParaRPr lang="en-US"/>
          </a:p>
        </p:txBody>
      </p:sp>
      <p:sp>
        <p:nvSpPr>
          <p:cNvPr id="14350" name="Text Box 14"/>
          <p:cNvSpPr txBox="1">
            <a:spLocks noChangeArrowheads="1"/>
          </p:cNvSpPr>
          <p:nvPr/>
        </p:nvSpPr>
        <p:spPr bwMode="auto">
          <a:xfrm>
            <a:off x="7620000" y="506413"/>
            <a:ext cx="345016" cy="461665"/>
          </a:xfrm>
          <a:prstGeom prst="rect">
            <a:avLst/>
          </a:prstGeom>
          <a:noFill/>
          <a:ln w="9525">
            <a:noFill/>
            <a:miter lim="800000"/>
            <a:headEnd/>
            <a:tailEnd/>
          </a:ln>
        </p:spPr>
        <p:txBody>
          <a:bodyPr wrap="none">
            <a:prstTxWarp prst="textNoShape">
              <a:avLst/>
            </a:prstTxWarp>
            <a:spAutoFit/>
          </a:bodyPr>
          <a:lstStyle/>
          <a:p>
            <a:r>
              <a:rPr lang="en-US" sz="2400" dirty="0" err="1" smtClean="0">
                <a:latin typeface="Symbol" charset="2"/>
                <a:ea typeface="Arial" charset="0"/>
                <a:cs typeface="Arial" charset="0"/>
              </a:rPr>
              <a:t>θ</a:t>
            </a:r>
            <a:endParaRPr lang="en-US" sz="2400" dirty="0">
              <a:latin typeface="Symbol" charset="2"/>
              <a:ea typeface="Arial" charset="0"/>
              <a:cs typeface="Arial" charset="0"/>
            </a:endParaRPr>
          </a:p>
        </p:txBody>
      </p:sp>
      <p:sp>
        <p:nvSpPr>
          <p:cNvPr id="14351" name="Freeform 15"/>
          <p:cNvSpPr>
            <a:spLocks/>
          </p:cNvSpPr>
          <p:nvPr/>
        </p:nvSpPr>
        <p:spPr bwMode="auto">
          <a:xfrm>
            <a:off x="7221538" y="2038350"/>
            <a:ext cx="536575" cy="101600"/>
          </a:xfrm>
          <a:custGeom>
            <a:avLst/>
            <a:gdLst>
              <a:gd name="T0" fmla="*/ 0 w 547"/>
              <a:gd name="T1" fmla="*/ 2147483647 h 105"/>
              <a:gd name="T2" fmla="*/ 2147483647 w 547"/>
              <a:gd name="T3" fmla="*/ 2147483647 h 105"/>
              <a:gd name="T4" fmla="*/ 2147483647 w 547"/>
              <a:gd name="T5" fmla="*/ 0 h 105"/>
              <a:gd name="T6" fmla="*/ 0 60000 65536"/>
              <a:gd name="T7" fmla="*/ 0 60000 65536"/>
              <a:gd name="T8" fmla="*/ 0 60000 65536"/>
              <a:gd name="T9" fmla="*/ 0 w 547"/>
              <a:gd name="T10" fmla="*/ 0 h 105"/>
              <a:gd name="T11" fmla="*/ 547 w 547"/>
              <a:gd name="T12" fmla="*/ 105 h 105"/>
            </a:gdLst>
            <a:ahLst/>
            <a:cxnLst>
              <a:cxn ang="T6">
                <a:pos x="T0" y="T1"/>
              </a:cxn>
              <a:cxn ang="T7">
                <a:pos x="T2" y="T3"/>
              </a:cxn>
              <a:cxn ang="T8">
                <a:pos x="T4" y="T5"/>
              </a:cxn>
            </a:cxnLst>
            <a:rect l="T9" t="T10" r="T11" b="T12"/>
            <a:pathLst>
              <a:path w="547" h="105">
                <a:moveTo>
                  <a:pt x="0" y="72"/>
                </a:moveTo>
                <a:cubicBezTo>
                  <a:pt x="58" y="76"/>
                  <a:pt x="257" y="105"/>
                  <a:pt x="348" y="93"/>
                </a:cubicBezTo>
                <a:cubicBezTo>
                  <a:pt x="439" y="81"/>
                  <a:pt x="506" y="20"/>
                  <a:pt x="547" y="0"/>
                </a:cubicBezTo>
              </a:path>
            </a:pathLst>
          </a:custGeom>
          <a:noFill/>
          <a:ln w="28575">
            <a:solidFill>
              <a:schemeClr val="tx1"/>
            </a:solidFill>
            <a:round/>
            <a:headEnd/>
            <a:tailEnd type="triangle" w="med" len="med"/>
          </a:ln>
        </p:spPr>
        <p:txBody>
          <a:bodyPr>
            <a:prstTxWarp prst="textNoShape">
              <a:avLst/>
            </a:prstTxWarp>
          </a:bodyPr>
          <a:lstStyle/>
          <a:p>
            <a:endParaRPr lang="en-US"/>
          </a:p>
        </p:txBody>
      </p:sp>
      <p:sp>
        <p:nvSpPr>
          <p:cNvPr id="14352" name="Text Box 16"/>
          <p:cNvSpPr txBox="1">
            <a:spLocks noChangeArrowheads="1"/>
          </p:cNvSpPr>
          <p:nvPr/>
        </p:nvSpPr>
        <p:spPr bwMode="auto">
          <a:xfrm>
            <a:off x="7632700" y="1906588"/>
            <a:ext cx="345016" cy="461665"/>
          </a:xfrm>
          <a:prstGeom prst="rect">
            <a:avLst/>
          </a:prstGeom>
          <a:noFill/>
          <a:ln w="9525">
            <a:noFill/>
            <a:miter lim="800000"/>
            <a:headEnd/>
            <a:tailEnd/>
          </a:ln>
        </p:spPr>
        <p:txBody>
          <a:bodyPr wrap="none">
            <a:prstTxWarp prst="textNoShape">
              <a:avLst/>
            </a:prstTxWarp>
            <a:spAutoFit/>
          </a:bodyPr>
          <a:lstStyle/>
          <a:p>
            <a:r>
              <a:rPr lang="en-US" sz="2400" dirty="0" err="1" smtClean="0">
                <a:latin typeface="Symbol" charset="2"/>
                <a:ea typeface="Arial" charset="0"/>
                <a:cs typeface="Arial" charset="0"/>
              </a:rPr>
              <a:t>φ</a:t>
            </a:r>
            <a:endParaRPr lang="en-US" sz="2400" dirty="0">
              <a:latin typeface="Symbol" charset="2"/>
              <a:ea typeface="Arial" charset="0"/>
              <a:cs typeface="Arial" charset="0"/>
            </a:endParaRPr>
          </a:p>
        </p:txBody>
      </p:sp>
      <p:sp>
        <p:nvSpPr>
          <p:cNvPr id="14353" name="Text Box 17"/>
          <p:cNvSpPr txBox="1">
            <a:spLocks noChangeArrowheads="1"/>
          </p:cNvSpPr>
          <p:nvPr/>
        </p:nvSpPr>
        <p:spPr bwMode="auto">
          <a:xfrm>
            <a:off x="7804150" y="1069975"/>
            <a:ext cx="285750" cy="457200"/>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r</a:t>
            </a:r>
          </a:p>
        </p:txBody>
      </p:sp>
      <p:sp>
        <p:nvSpPr>
          <p:cNvPr id="14354" name="Oval 18"/>
          <p:cNvSpPr>
            <a:spLocks noChangeArrowheads="1"/>
          </p:cNvSpPr>
          <p:nvPr/>
        </p:nvSpPr>
        <p:spPr bwMode="auto">
          <a:xfrm>
            <a:off x="8224838" y="460375"/>
            <a:ext cx="46037" cy="4603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4355" name="Rectangle 19"/>
          <p:cNvSpPr>
            <a:spLocks noChangeArrowheads="1"/>
          </p:cNvSpPr>
          <p:nvPr/>
        </p:nvSpPr>
        <p:spPr bwMode="auto">
          <a:xfrm>
            <a:off x="6296025" y="0"/>
            <a:ext cx="2847975" cy="2455863"/>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29" name="TextBox 28"/>
          <p:cNvSpPr txBox="1"/>
          <p:nvPr/>
        </p:nvSpPr>
        <p:spPr>
          <a:xfrm>
            <a:off x="4295504" y="4651668"/>
            <a:ext cx="3736470" cy="523220"/>
          </a:xfrm>
          <a:prstGeom prst="rect">
            <a:avLst/>
          </a:prstGeom>
          <a:noFill/>
        </p:spPr>
        <p:txBody>
          <a:bodyPr wrap="none" rtlCol="0">
            <a:spAutoFit/>
          </a:bodyPr>
          <a:lstStyle/>
          <a:p>
            <a:r>
              <a:rPr lang="en-US" sz="2800" dirty="0" smtClean="0">
                <a:solidFill>
                  <a:srgbClr val="FF0000"/>
                </a:solidFill>
              </a:rPr>
              <a:t>“Spherical Harmonics”</a:t>
            </a:r>
            <a:endParaRPr lang="en-US" sz="2800" dirty="0">
              <a:solidFill>
                <a:srgbClr val="FF0000"/>
              </a:solidFill>
            </a:endParaRPr>
          </a:p>
        </p:txBody>
      </p:sp>
      <p:cxnSp>
        <p:nvCxnSpPr>
          <p:cNvPr id="31" name="Straight Arrow Connector 30"/>
          <p:cNvCxnSpPr/>
          <p:nvPr/>
        </p:nvCxnSpPr>
        <p:spPr>
          <a:xfrm rot="5400000" flipH="1" flipV="1">
            <a:off x="5408690" y="4023828"/>
            <a:ext cx="1013093" cy="128437"/>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0" y="5308039"/>
            <a:ext cx="8722209" cy="1015663"/>
          </a:xfrm>
          <a:prstGeom prst="rect">
            <a:avLst/>
          </a:prstGeom>
          <a:noFill/>
        </p:spPr>
        <p:txBody>
          <a:bodyPr wrap="none" rtlCol="0">
            <a:spAutoFit/>
          </a:bodyPr>
          <a:lstStyle/>
          <a:p>
            <a:r>
              <a:rPr lang="en-US" sz="3000" dirty="0" smtClean="0"/>
              <a:t>Solutions for</a:t>
            </a:r>
            <a:r>
              <a:rPr lang="en-US" sz="3000" dirty="0" smtClean="0">
                <a:latin typeface="+mn-lt"/>
              </a:rPr>
              <a:t> </a:t>
            </a:r>
            <a:r>
              <a:rPr lang="en-US" sz="3000" dirty="0" err="1" smtClean="0">
                <a:latin typeface="+mn-lt"/>
              </a:rPr>
              <a:t>θ</a:t>
            </a:r>
            <a:r>
              <a:rPr lang="en-US" sz="3000" dirty="0" smtClean="0">
                <a:latin typeface="+mn-lt"/>
              </a:rPr>
              <a:t> &amp; </a:t>
            </a:r>
            <a:r>
              <a:rPr lang="en-US" sz="3000" dirty="0" err="1" smtClean="0">
                <a:latin typeface="Lucida Grande"/>
                <a:ea typeface="Lucida Grande"/>
                <a:cs typeface="Lucida Grande"/>
              </a:rPr>
              <a:t>ϕ</a:t>
            </a:r>
            <a:r>
              <a:rPr lang="en-US" sz="3000" dirty="0" smtClean="0">
                <a:latin typeface="+mn-lt"/>
              </a:rPr>
              <a:t> dependence of S.E.</a:t>
            </a:r>
          </a:p>
          <a:p>
            <a:r>
              <a:rPr lang="en-US" sz="3000" dirty="0" smtClean="0">
                <a:latin typeface="+mn-lt"/>
              </a:rPr>
              <a:t>whenever </a:t>
            </a:r>
            <a:r>
              <a:rPr lang="en-US" sz="3000" dirty="0" err="1" smtClean="0">
                <a:latin typeface="+mn-lt"/>
              </a:rPr>
              <a:t>V</a:t>
            </a:r>
            <a:r>
              <a:rPr lang="en-US" sz="3000" dirty="0" smtClean="0">
                <a:latin typeface="+mn-lt"/>
              </a:rPr>
              <a:t> = </a:t>
            </a:r>
            <a:r>
              <a:rPr lang="en-US" sz="3000" dirty="0" err="1" smtClean="0">
                <a:latin typeface="+mn-lt"/>
              </a:rPr>
              <a:t>V(r</a:t>
            </a:r>
            <a:r>
              <a:rPr lang="en-US" sz="3000" dirty="0" smtClean="0">
                <a:latin typeface="+mn-lt"/>
              </a:rPr>
              <a:t>)   </a:t>
            </a:r>
            <a:r>
              <a:rPr lang="en-US" sz="3000" dirty="0" err="1" smtClean="0">
                <a:latin typeface="Wingdings"/>
                <a:ea typeface="Wingdings"/>
                <a:cs typeface="Wingdings"/>
              </a:rPr>
              <a:t></a:t>
            </a:r>
            <a:r>
              <a:rPr lang="en-US" sz="3000" dirty="0" smtClean="0">
                <a:latin typeface="+mn-lt"/>
              </a:rPr>
              <a:t> All “central force problems” </a:t>
            </a:r>
            <a:endParaRPr lang="en-US" sz="3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3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3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3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35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3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35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35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allAtOnce"/>
      <p:bldP spid="14340" grpId="0" animBg="1"/>
      <p:bldP spid="14341" grpId="0" animBg="1"/>
      <p:bldP spid="14342" grpId="0" animBg="1"/>
      <p:bldP spid="14343" grpId="0"/>
      <p:bldP spid="14344" grpId="0"/>
      <p:bldP spid="14345" grpId="0"/>
      <p:bldP spid="14346" grpId="0" animBg="1"/>
      <p:bldP spid="14347" grpId="0" animBg="1"/>
      <p:bldP spid="14348" grpId="0" animBg="1"/>
      <p:bldP spid="14349" grpId="0" animBg="1"/>
      <p:bldP spid="14350" grpId="0"/>
      <p:bldP spid="14351" grpId="0" animBg="1"/>
      <p:bldP spid="14352" grpId="0"/>
      <p:bldP spid="14353" grpId="0"/>
      <p:bldP spid="14354" grpId="0" animBg="1"/>
      <p:bldP spid="14355" grpId="0" animBg="1"/>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152400"/>
            <a:ext cx="6109365" cy="2308324"/>
          </a:xfrm>
          <a:prstGeom prst="rect">
            <a:avLst/>
          </a:prstGeom>
          <a:noFill/>
          <a:ln w="9525">
            <a:noFill/>
            <a:miter lim="800000"/>
            <a:headEnd/>
            <a:tailEnd/>
          </a:ln>
        </p:spPr>
        <p:txBody>
          <a:bodyPr wrap="none">
            <a:prstTxWarp prst="textNoShape">
              <a:avLst/>
            </a:prstTxWarp>
            <a:spAutoFit/>
          </a:bodyPr>
          <a:lstStyle/>
          <a:p>
            <a:r>
              <a:rPr lang="en-US" sz="2400" dirty="0"/>
              <a:t>In 1D (electron in a wire): </a:t>
            </a:r>
          </a:p>
          <a:p>
            <a:r>
              <a:rPr lang="en-US" sz="2400" dirty="0"/>
              <a:t>	Have 1 quantum number (</a:t>
            </a:r>
            <a:r>
              <a:rPr lang="en-US" sz="2400" dirty="0" err="1"/>
              <a:t>n</a:t>
            </a:r>
            <a:r>
              <a:rPr lang="en-US" sz="2400" dirty="0"/>
              <a:t>)</a:t>
            </a:r>
          </a:p>
          <a:p>
            <a:endParaRPr lang="en-US" sz="2400" dirty="0"/>
          </a:p>
          <a:p>
            <a:r>
              <a:rPr lang="en-US" sz="2400" dirty="0"/>
              <a:t>In 3D, now have </a:t>
            </a:r>
            <a:r>
              <a:rPr lang="en-US" sz="2400" b="1" dirty="0"/>
              <a:t>3</a:t>
            </a:r>
            <a:r>
              <a:rPr lang="en-US" sz="2400" dirty="0"/>
              <a:t> degrees of freedom: </a:t>
            </a:r>
          </a:p>
          <a:p>
            <a:r>
              <a:rPr lang="en-US" sz="2400" dirty="0"/>
              <a:t>	Boundary conditions in terms of </a:t>
            </a:r>
            <a:r>
              <a:rPr lang="en-US" sz="2400" dirty="0" err="1"/>
              <a:t>r</a:t>
            </a:r>
            <a:r>
              <a:rPr lang="en-US" sz="2400" dirty="0" err="1" smtClean="0"/>
              <a:t>,θ</a:t>
            </a:r>
            <a:r>
              <a:rPr lang="en-US" sz="2400" dirty="0" err="1" smtClean="0">
                <a:latin typeface="Symbol" charset="2"/>
              </a:rPr>
              <a:t>,φ</a:t>
            </a:r>
            <a:endParaRPr lang="en-US" sz="2400" dirty="0" smtClean="0"/>
          </a:p>
          <a:p>
            <a:r>
              <a:rPr lang="en-US" sz="2400" dirty="0"/>
              <a:t>	</a:t>
            </a:r>
            <a:r>
              <a:rPr lang="en-US" sz="2400" dirty="0">
                <a:solidFill>
                  <a:srgbClr val="FF0000"/>
                </a:solidFill>
              </a:rPr>
              <a:t>Have 3 quantum numbers (</a:t>
            </a:r>
            <a:r>
              <a:rPr lang="en-US" sz="2400" dirty="0" err="1">
                <a:solidFill>
                  <a:srgbClr val="FF0000"/>
                </a:solidFill>
              </a:rPr>
              <a:t>n</a:t>
            </a:r>
            <a:r>
              <a:rPr lang="en-US" sz="2400" dirty="0">
                <a:solidFill>
                  <a:srgbClr val="FF0000"/>
                </a:solidFill>
              </a:rPr>
              <a:t>, </a:t>
            </a:r>
            <a:r>
              <a:rPr lang="en-US" sz="2400" i="1" dirty="0" err="1">
                <a:solidFill>
                  <a:srgbClr val="FF0000"/>
                </a:solidFill>
                <a:latin typeface="Times New Roman" charset="0"/>
              </a:rPr>
              <a:t>l</a:t>
            </a:r>
            <a:r>
              <a:rPr lang="en-US" sz="2400" dirty="0">
                <a:solidFill>
                  <a:srgbClr val="FF0000"/>
                </a:solidFill>
              </a:rPr>
              <a:t>, </a:t>
            </a:r>
            <a:r>
              <a:rPr lang="en-US" sz="2400" dirty="0" err="1">
                <a:solidFill>
                  <a:srgbClr val="FF0000"/>
                </a:solidFill>
              </a:rPr>
              <a:t>m</a:t>
            </a:r>
            <a:r>
              <a:rPr lang="en-US" sz="2400" dirty="0">
                <a:solidFill>
                  <a:srgbClr val="FF0000"/>
                </a:solidFill>
              </a:rPr>
              <a:t>)</a:t>
            </a:r>
          </a:p>
        </p:txBody>
      </p:sp>
      <p:graphicFrame>
        <p:nvGraphicFramePr>
          <p:cNvPr id="14339" name="Object 2"/>
          <p:cNvGraphicFramePr>
            <a:graphicFrameLocks noChangeAspect="1"/>
          </p:cNvGraphicFramePr>
          <p:nvPr/>
        </p:nvGraphicFramePr>
        <p:xfrm>
          <a:off x="677863" y="2514600"/>
          <a:ext cx="7375525" cy="950913"/>
        </p:xfrm>
        <a:graphic>
          <a:graphicData uri="http://schemas.openxmlformats.org/presentationml/2006/ole">
            <p:oleObj spid="_x0000_s218114" name="Equation" r:id="rId4" imgW="1778000" imgH="228600" progId="Equation.DSMT4">
              <p:embed/>
            </p:oleObj>
          </a:graphicData>
        </a:graphic>
      </p:graphicFrame>
      <p:sp>
        <p:nvSpPr>
          <p:cNvPr id="14340" name="Line 4"/>
          <p:cNvSpPr>
            <a:spLocks noChangeShapeType="1"/>
          </p:cNvSpPr>
          <p:nvPr/>
        </p:nvSpPr>
        <p:spPr bwMode="auto">
          <a:xfrm>
            <a:off x="7480300" y="36513"/>
            <a:ext cx="0" cy="2327275"/>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14341" name="Line 5"/>
          <p:cNvSpPr>
            <a:spLocks noChangeShapeType="1"/>
          </p:cNvSpPr>
          <p:nvPr/>
        </p:nvSpPr>
        <p:spPr bwMode="auto">
          <a:xfrm flipH="1" flipV="1">
            <a:off x="6445250" y="1870075"/>
            <a:ext cx="2197100" cy="4763"/>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14342" name="Line 6"/>
          <p:cNvSpPr>
            <a:spLocks noChangeShapeType="1"/>
          </p:cNvSpPr>
          <p:nvPr/>
        </p:nvSpPr>
        <p:spPr bwMode="auto">
          <a:xfrm flipV="1">
            <a:off x="6780213" y="1541463"/>
            <a:ext cx="1101725" cy="879475"/>
          </a:xfrm>
          <a:prstGeom prst="line">
            <a:avLst/>
          </a:prstGeom>
          <a:noFill/>
          <a:ln w="28575">
            <a:solidFill>
              <a:schemeClr val="tx1"/>
            </a:solidFill>
            <a:round/>
            <a:headEnd type="triangle" w="med" len="med"/>
            <a:tailEnd/>
          </a:ln>
        </p:spPr>
        <p:txBody>
          <a:bodyPr>
            <a:prstTxWarp prst="textNoShape">
              <a:avLst/>
            </a:prstTxWarp>
          </a:bodyPr>
          <a:lstStyle/>
          <a:p>
            <a:endParaRPr lang="en-US"/>
          </a:p>
        </p:txBody>
      </p:sp>
      <p:sp>
        <p:nvSpPr>
          <p:cNvPr id="14343" name="Text Box 7"/>
          <p:cNvSpPr txBox="1">
            <a:spLocks noChangeArrowheads="1"/>
          </p:cNvSpPr>
          <p:nvPr/>
        </p:nvSpPr>
        <p:spPr bwMode="auto">
          <a:xfrm>
            <a:off x="6629400" y="1981200"/>
            <a:ext cx="336550" cy="457200"/>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x</a:t>
            </a:r>
          </a:p>
        </p:txBody>
      </p:sp>
      <p:sp>
        <p:nvSpPr>
          <p:cNvPr id="14344" name="Text Box 8"/>
          <p:cNvSpPr txBox="1">
            <a:spLocks noChangeArrowheads="1"/>
          </p:cNvSpPr>
          <p:nvPr/>
        </p:nvSpPr>
        <p:spPr bwMode="auto">
          <a:xfrm>
            <a:off x="8582025" y="1770063"/>
            <a:ext cx="336550" cy="457200"/>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y</a:t>
            </a:r>
          </a:p>
        </p:txBody>
      </p:sp>
      <p:sp>
        <p:nvSpPr>
          <p:cNvPr id="14345" name="Text Box 9"/>
          <p:cNvSpPr txBox="1">
            <a:spLocks noChangeArrowheads="1"/>
          </p:cNvSpPr>
          <p:nvPr/>
        </p:nvSpPr>
        <p:spPr bwMode="auto">
          <a:xfrm>
            <a:off x="7439025" y="-58738"/>
            <a:ext cx="336550" cy="457201"/>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z</a:t>
            </a:r>
          </a:p>
        </p:txBody>
      </p:sp>
      <p:sp>
        <p:nvSpPr>
          <p:cNvPr id="14346" name="Line 10"/>
          <p:cNvSpPr>
            <a:spLocks noChangeShapeType="1"/>
          </p:cNvSpPr>
          <p:nvPr/>
        </p:nvSpPr>
        <p:spPr bwMode="auto">
          <a:xfrm flipV="1">
            <a:off x="7480300" y="506413"/>
            <a:ext cx="750888" cy="1363662"/>
          </a:xfrm>
          <a:prstGeom prst="line">
            <a:avLst/>
          </a:prstGeom>
          <a:noFill/>
          <a:ln w="28575">
            <a:solidFill>
              <a:srgbClr val="FF3300"/>
            </a:solidFill>
            <a:round/>
            <a:headEnd/>
            <a:tailEnd type="triangle" w="med" len="med"/>
          </a:ln>
        </p:spPr>
        <p:txBody>
          <a:bodyPr>
            <a:prstTxWarp prst="textNoShape">
              <a:avLst/>
            </a:prstTxWarp>
          </a:bodyPr>
          <a:lstStyle/>
          <a:p>
            <a:endParaRPr lang="en-US"/>
          </a:p>
        </p:txBody>
      </p:sp>
      <p:sp>
        <p:nvSpPr>
          <p:cNvPr id="14347" name="Line 11"/>
          <p:cNvSpPr>
            <a:spLocks noChangeShapeType="1"/>
          </p:cNvSpPr>
          <p:nvPr/>
        </p:nvSpPr>
        <p:spPr bwMode="auto">
          <a:xfrm>
            <a:off x="7480300" y="1870075"/>
            <a:ext cx="657225" cy="280988"/>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14348" name="Line 12"/>
          <p:cNvSpPr>
            <a:spLocks noChangeShapeType="1"/>
          </p:cNvSpPr>
          <p:nvPr/>
        </p:nvSpPr>
        <p:spPr bwMode="auto">
          <a:xfrm flipH="1">
            <a:off x="8137525" y="506413"/>
            <a:ext cx="93663" cy="1644650"/>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14349" name="Freeform 13"/>
          <p:cNvSpPr>
            <a:spLocks/>
          </p:cNvSpPr>
          <p:nvPr/>
        </p:nvSpPr>
        <p:spPr bwMode="auto">
          <a:xfrm>
            <a:off x="7526338" y="506413"/>
            <a:ext cx="563562" cy="234950"/>
          </a:xfrm>
          <a:custGeom>
            <a:avLst/>
            <a:gdLst>
              <a:gd name="T0" fmla="*/ 0 w 576"/>
              <a:gd name="T1" fmla="*/ 0 h 240"/>
              <a:gd name="T2" fmla="*/ 2147483647 w 576"/>
              <a:gd name="T3" fmla="*/ 2147483647 h 240"/>
              <a:gd name="T4" fmla="*/ 2147483647 w 576"/>
              <a:gd name="T5" fmla="*/ 2147483647 h 240"/>
              <a:gd name="T6" fmla="*/ 0 60000 65536"/>
              <a:gd name="T7" fmla="*/ 0 60000 65536"/>
              <a:gd name="T8" fmla="*/ 0 60000 65536"/>
              <a:gd name="T9" fmla="*/ 0 w 576"/>
              <a:gd name="T10" fmla="*/ 0 h 240"/>
              <a:gd name="T11" fmla="*/ 576 w 576"/>
              <a:gd name="T12" fmla="*/ 240 h 240"/>
            </a:gdLst>
            <a:ahLst/>
            <a:cxnLst>
              <a:cxn ang="T6">
                <a:pos x="T0" y="T1"/>
              </a:cxn>
              <a:cxn ang="T7">
                <a:pos x="T2" y="T3"/>
              </a:cxn>
              <a:cxn ang="T8">
                <a:pos x="T4" y="T5"/>
              </a:cxn>
            </a:cxnLst>
            <a:rect l="T9" t="T10" r="T11" b="T12"/>
            <a:pathLst>
              <a:path w="576" h="240">
                <a:moveTo>
                  <a:pt x="0" y="0"/>
                </a:moveTo>
                <a:cubicBezTo>
                  <a:pt x="72" y="4"/>
                  <a:pt x="144" y="8"/>
                  <a:pt x="240" y="48"/>
                </a:cubicBezTo>
                <a:cubicBezTo>
                  <a:pt x="336" y="88"/>
                  <a:pt x="456" y="164"/>
                  <a:pt x="576" y="240"/>
                </a:cubicBezTo>
              </a:path>
            </a:pathLst>
          </a:custGeom>
          <a:noFill/>
          <a:ln w="28575">
            <a:solidFill>
              <a:schemeClr val="tx1"/>
            </a:solidFill>
            <a:round/>
            <a:headEnd/>
            <a:tailEnd type="triangle" w="med" len="med"/>
          </a:ln>
        </p:spPr>
        <p:txBody>
          <a:bodyPr>
            <a:prstTxWarp prst="textNoShape">
              <a:avLst/>
            </a:prstTxWarp>
          </a:bodyPr>
          <a:lstStyle/>
          <a:p>
            <a:endParaRPr lang="en-US"/>
          </a:p>
        </p:txBody>
      </p:sp>
      <p:sp>
        <p:nvSpPr>
          <p:cNvPr id="14350" name="Text Box 14"/>
          <p:cNvSpPr txBox="1">
            <a:spLocks noChangeArrowheads="1"/>
          </p:cNvSpPr>
          <p:nvPr/>
        </p:nvSpPr>
        <p:spPr bwMode="auto">
          <a:xfrm>
            <a:off x="7620000" y="506413"/>
            <a:ext cx="345016" cy="461665"/>
          </a:xfrm>
          <a:prstGeom prst="rect">
            <a:avLst/>
          </a:prstGeom>
          <a:noFill/>
          <a:ln w="9525">
            <a:noFill/>
            <a:miter lim="800000"/>
            <a:headEnd/>
            <a:tailEnd/>
          </a:ln>
        </p:spPr>
        <p:txBody>
          <a:bodyPr wrap="none">
            <a:prstTxWarp prst="textNoShape">
              <a:avLst/>
            </a:prstTxWarp>
            <a:spAutoFit/>
          </a:bodyPr>
          <a:lstStyle/>
          <a:p>
            <a:r>
              <a:rPr lang="en-US" sz="2400" dirty="0" err="1" smtClean="0">
                <a:latin typeface="Symbol" charset="2"/>
                <a:ea typeface="Arial" charset="0"/>
                <a:cs typeface="Arial" charset="0"/>
              </a:rPr>
              <a:t>θ</a:t>
            </a:r>
            <a:endParaRPr lang="en-US" sz="2400" dirty="0">
              <a:latin typeface="Symbol" charset="2"/>
              <a:ea typeface="Arial" charset="0"/>
              <a:cs typeface="Arial" charset="0"/>
            </a:endParaRPr>
          </a:p>
        </p:txBody>
      </p:sp>
      <p:sp>
        <p:nvSpPr>
          <p:cNvPr id="14351" name="Freeform 15"/>
          <p:cNvSpPr>
            <a:spLocks/>
          </p:cNvSpPr>
          <p:nvPr/>
        </p:nvSpPr>
        <p:spPr bwMode="auto">
          <a:xfrm>
            <a:off x="7221538" y="2038350"/>
            <a:ext cx="536575" cy="101600"/>
          </a:xfrm>
          <a:custGeom>
            <a:avLst/>
            <a:gdLst>
              <a:gd name="T0" fmla="*/ 0 w 547"/>
              <a:gd name="T1" fmla="*/ 2147483647 h 105"/>
              <a:gd name="T2" fmla="*/ 2147483647 w 547"/>
              <a:gd name="T3" fmla="*/ 2147483647 h 105"/>
              <a:gd name="T4" fmla="*/ 2147483647 w 547"/>
              <a:gd name="T5" fmla="*/ 0 h 105"/>
              <a:gd name="T6" fmla="*/ 0 60000 65536"/>
              <a:gd name="T7" fmla="*/ 0 60000 65536"/>
              <a:gd name="T8" fmla="*/ 0 60000 65536"/>
              <a:gd name="T9" fmla="*/ 0 w 547"/>
              <a:gd name="T10" fmla="*/ 0 h 105"/>
              <a:gd name="T11" fmla="*/ 547 w 547"/>
              <a:gd name="T12" fmla="*/ 105 h 105"/>
            </a:gdLst>
            <a:ahLst/>
            <a:cxnLst>
              <a:cxn ang="T6">
                <a:pos x="T0" y="T1"/>
              </a:cxn>
              <a:cxn ang="T7">
                <a:pos x="T2" y="T3"/>
              </a:cxn>
              <a:cxn ang="T8">
                <a:pos x="T4" y="T5"/>
              </a:cxn>
            </a:cxnLst>
            <a:rect l="T9" t="T10" r="T11" b="T12"/>
            <a:pathLst>
              <a:path w="547" h="105">
                <a:moveTo>
                  <a:pt x="0" y="72"/>
                </a:moveTo>
                <a:cubicBezTo>
                  <a:pt x="58" y="76"/>
                  <a:pt x="257" y="105"/>
                  <a:pt x="348" y="93"/>
                </a:cubicBezTo>
                <a:cubicBezTo>
                  <a:pt x="439" y="81"/>
                  <a:pt x="506" y="20"/>
                  <a:pt x="547" y="0"/>
                </a:cubicBezTo>
              </a:path>
            </a:pathLst>
          </a:custGeom>
          <a:noFill/>
          <a:ln w="28575">
            <a:solidFill>
              <a:schemeClr val="tx1"/>
            </a:solidFill>
            <a:round/>
            <a:headEnd/>
            <a:tailEnd type="triangle" w="med" len="med"/>
          </a:ln>
        </p:spPr>
        <p:txBody>
          <a:bodyPr>
            <a:prstTxWarp prst="textNoShape">
              <a:avLst/>
            </a:prstTxWarp>
          </a:bodyPr>
          <a:lstStyle/>
          <a:p>
            <a:endParaRPr lang="en-US"/>
          </a:p>
        </p:txBody>
      </p:sp>
      <p:sp>
        <p:nvSpPr>
          <p:cNvPr id="14352" name="Text Box 16"/>
          <p:cNvSpPr txBox="1">
            <a:spLocks noChangeArrowheads="1"/>
          </p:cNvSpPr>
          <p:nvPr/>
        </p:nvSpPr>
        <p:spPr bwMode="auto">
          <a:xfrm>
            <a:off x="7632700" y="1906588"/>
            <a:ext cx="345016" cy="461665"/>
          </a:xfrm>
          <a:prstGeom prst="rect">
            <a:avLst/>
          </a:prstGeom>
          <a:noFill/>
          <a:ln w="9525">
            <a:noFill/>
            <a:miter lim="800000"/>
            <a:headEnd/>
            <a:tailEnd/>
          </a:ln>
        </p:spPr>
        <p:txBody>
          <a:bodyPr wrap="none">
            <a:prstTxWarp prst="textNoShape">
              <a:avLst/>
            </a:prstTxWarp>
            <a:spAutoFit/>
          </a:bodyPr>
          <a:lstStyle/>
          <a:p>
            <a:r>
              <a:rPr lang="en-US" sz="2400" dirty="0" err="1" smtClean="0">
                <a:latin typeface="Symbol" charset="2"/>
                <a:ea typeface="Arial" charset="0"/>
                <a:cs typeface="Arial" charset="0"/>
              </a:rPr>
              <a:t>φ</a:t>
            </a:r>
            <a:endParaRPr lang="en-US" sz="2400" dirty="0">
              <a:latin typeface="Symbol" charset="2"/>
              <a:ea typeface="Arial" charset="0"/>
              <a:cs typeface="Arial" charset="0"/>
            </a:endParaRPr>
          </a:p>
        </p:txBody>
      </p:sp>
      <p:sp>
        <p:nvSpPr>
          <p:cNvPr id="14353" name="Text Box 17"/>
          <p:cNvSpPr txBox="1">
            <a:spLocks noChangeArrowheads="1"/>
          </p:cNvSpPr>
          <p:nvPr/>
        </p:nvSpPr>
        <p:spPr bwMode="auto">
          <a:xfrm>
            <a:off x="7804150" y="1069975"/>
            <a:ext cx="285750" cy="457200"/>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r</a:t>
            </a:r>
          </a:p>
        </p:txBody>
      </p:sp>
      <p:sp>
        <p:nvSpPr>
          <p:cNvPr id="14354" name="Oval 18"/>
          <p:cNvSpPr>
            <a:spLocks noChangeArrowheads="1"/>
          </p:cNvSpPr>
          <p:nvPr/>
        </p:nvSpPr>
        <p:spPr bwMode="auto">
          <a:xfrm>
            <a:off x="8224838" y="460375"/>
            <a:ext cx="46037" cy="4603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4355" name="Rectangle 19"/>
          <p:cNvSpPr>
            <a:spLocks noChangeArrowheads="1"/>
          </p:cNvSpPr>
          <p:nvPr/>
        </p:nvSpPr>
        <p:spPr bwMode="auto">
          <a:xfrm>
            <a:off x="6296025" y="0"/>
            <a:ext cx="2847975" cy="2455863"/>
          </a:xfrm>
          <a:prstGeom prst="rect">
            <a:avLst/>
          </a:prstGeom>
          <a:noFill/>
          <a:ln w="38100">
            <a:solidFill>
              <a:schemeClr val="tx1"/>
            </a:solidFill>
            <a:miter lim="800000"/>
            <a:headEnd/>
            <a:tailEnd/>
          </a:ln>
        </p:spPr>
        <p:txBody>
          <a:bodyPr wrap="none" anchor="ctr">
            <a:prstTxWarp prst="textNoShape">
              <a:avLst/>
            </a:prstTxWarp>
          </a:bodyPr>
          <a:lstStyle/>
          <a:p>
            <a:endParaRPr lang="en-US"/>
          </a:p>
        </p:txBody>
      </p:sp>
      <p:sp>
        <p:nvSpPr>
          <p:cNvPr id="14356" name="Text Box 20"/>
          <p:cNvSpPr txBox="1">
            <a:spLocks noChangeArrowheads="1"/>
          </p:cNvSpPr>
          <p:nvPr/>
        </p:nvSpPr>
        <p:spPr bwMode="auto">
          <a:xfrm>
            <a:off x="457200" y="3429000"/>
            <a:ext cx="8202937" cy="461665"/>
          </a:xfrm>
          <a:prstGeom prst="rect">
            <a:avLst/>
          </a:prstGeom>
          <a:noFill/>
          <a:ln w="38100">
            <a:solidFill>
              <a:srgbClr val="FF0000"/>
            </a:solidFill>
            <a:miter lim="800000"/>
            <a:headEnd/>
            <a:tailEnd/>
          </a:ln>
        </p:spPr>
        <p:txBody>
          <a:bodyPr wrap="none">
            <a:prstTxWarp prst="textNoShape">
              <a:avLst/>
            </a:prstTxWarp>
            <a:spAutoFit/>
          </a:bodyPr>
          <a:lstStyle/>
          <a:p>
            <a:r>
              <a:rPr lang="en-US" sz="2400" dirty="0">
                <a:solidFill>
                  <a:srgbClr val="FF0000"/>
                </a:solidFill>
              </a:rPr>
              <a:t>Shape of </a:t>
            </a:r>
            <a:r>
              <a:rPr lang="el-GR" sz="2400" i="1" dirty="0">
                <a:solidFill>
                  <a:srgbClr val="FF0000"/>
                </a:solidFill>
                <a:latin typeface="Symbol" charset="2"/>
                <a:ea typeface="Arial" charset="0"/>
                <a:cs typeface="Arial" charset="0"/>
              </a:rPr>
              <a:t>ψ</a:t>
            </a:r>
            <a:r>
              <a:rPr lang="en-US" sz="2400" dirty="0">
                <a:solidFill>
                  <a:srgbClr val="FF0000"/>
                </a:solidFill>
              </a:rPr>
              <a:t> depends on </a:t>
            </a:r>
            <a:r>
              <a:rPr lang="en-US" sz="2400" dirty="0" err="1">
                <a:solidFill>
                  <a:srgbClr val="FF0000"/>
                </a:solidFill>
              </a:rPr>
              <a:t>n</a:t>
            </a:r>
            <a:r>
              <a:rPr lang="en-US" sz="2400" dirty="0">
                <a:solidFill>
                  <a:srgbClr val="FF0000"/>
                </a:solidFill>
              </a:rPr>
              <a:t>, </a:t>
            </a:r>
            <a:r>
              <a:rPr lang="en-US" sz="2400" i="1" dirty="0" err="1">
                <a:solidFill>
                  <a:srgbClr val="FF0000"/>
                </a:solidFill>
                <a:latin typeface="Times New Roman" charset="0"/>
              </a:rPr>
              <a:t>l</a:t>
            </a:r>
            <a:r>
              <a:rPr lang="en-US" sz="2400" dirty="0">
                <a:solidFill>
                  <a:srgbClr val="FF0000"/>
                </a:solidFill>
              </a:rPr>
              <a:t> ,</a:t>
            </a:r>
            <a:r>
              <a:rPr lang="en-US" sz="2400" dirty="0" err="1">
                <a:solidFill>
                  <a:srgbClr val="FF0000"/>
                </a:solidFill>
              </a:rPr>
              <a:t>m</a:t>
            </a:r>
            <a:r>
              <a:rPr lang="en-US" sz="2400" dirty="0">
                <a:solidFill>
                  <a:srgbClr val="FF0000"/>
                </a:solidFill>
              </a:rPr>
              <a:t>. Each (</a:t>
            </a:r>
            <a:r>
              <a:rPr lang="en-US" sz="2400" dirty="0" err="1">
                <a:solidFill>
                  <a:srgbClr val="FF0000"/>
                </a:solidFill>
              </a:rPr>
              <a:t>nlm</a:t>
            </a:r>
            <a:r>
              <a:rPr lang="en-US" sz="2400" dirty="0">
                <a:solidFill>
                  <a:srgbClr val="FF0000"/>
                </a:solidFill>
              </a:rPr>
              <a:t>) gives unique</a:t>
            </a:r>
            <a:r>
              <a:rPr lang="en-US" sz="2400" dirty="0" smtClean="0">
                <a:solidFill>
                  <a:srgbClr val="FF0000"/>
                </a:solidFill>
              </a:rPr>
              <a:t> </a:t>
            </a:r>
            <a:r>
              <a:rPr lang="el-GR" sz="2400" i="1" dirty="0" smtClean="0">
                <a:solidFill>
                  <a:srgbClr val="FF0000"/>
                </a:solidFill>
                <a:latin typeface="Symbol" charset="2"/>
                <a:ea typeface="Arial" charset="0"/>
                <a:cs typeface="Arial" charset="0"/>
              </a:rPr>
              <a:t>ψ</a:t>
            </a:r>
            <a:endParaRPr lang="en-US" sz="2400" i="1" dirty="0">
              <a:solidFill>
                <a:srgbClr val="FF0000"/>
              </a:solidFill>
              <a:latin typeface="Symbol" charset="2"/>
            </a:endParaRPr>
          </a:p>
        </p:txBody>
      </p:sp>
      <p:sp>
        <p:nvSpPr>
          <p:cNvPr id="14357" name="Text Box 21"/>
          <p:cNvSpPr txBox="1">
            <a:spLocks noChangeArrowheads="1"/>
          </p:cNvSpPr>
          <p:nvPr/>
        </p:nvSpPr>
        <p:spPr bwMode="auto">
          <a:xfrm>
            <a:off x="381000" y="4343400"/>
            <a:ext cx="708025" cy="728663"/>
          </a:xfrm>
          <a:prstGeom prst="rect">
            <a:avLst/>
          </a:prstGeom>
          <a:noFill/>
          <a:ln w="9525">
            <a:noFill/>
            <a:miter lim="800000"/>
            <a:headEnd/>
            <a:tailEnd/>
          </a:ln>
        </p:spPr>
        <p:txBody>
          <a:bodyPr wrap="none">
            <a:prstTxWarp prst="textNoShape">
              <a:avLst/>
            </a:prstTxWarp>
            <a:spAutoFit/>
          </a:bodyPr>
          <a:lstStyle/>
          <a:p>
            <a:r>
              <a:rPr lang="en-US" sz="3600">
                <a:latin typeface="Comic Sans MS" charset="0"/>
              </a:rPr>
              <a:t>2p</a:t>
            </a:r>
          </a:p>
        </p:txBody>
      </p:sp>
      <p:sp>
        <p:nvSpPr>
          <p:cNvPr id="14358" name="Line 22"/>
          <p:cNvSpPr>
            <a:spLocks noChangeShapeType="1"/>
          </p:cNvSpPr>
          <p:nvPr/>
        </p:nvSpPr>
        <p:spPr bwMode="auto">
          <a:xfrm flipV="1">
            <a:off x="381000" y="4876800"/>
            <a:ext cx="152400" cy="4572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14359" name="Text Box 23"/>
          <p:cNvSpPr txBox="1">
            <a:spLocks noChangeArrowheads="1"/>
          </p:cNvSpPr>
          <p:nvPr/>
        </p:nvSpPr>
        <p:spPr bwMode="auto">
          <a:xfrm>
            <a:off x="0" y="5246688"/>
            <a:ext cx="830263" cy="549275"/>
          </a:xfrm>
          <a:prstGeom prst="rect">
            <a:avLst/>
          </a:prstGeom>
          <a:noFill/>
          <a:ln w="9525">
            <a:noFill/>
            <a:miter lim="800000"/>
            <a:headEnd/>
            <a:tailEnd/>
          </a:ln>
        </p:spPr>
        <p:txBody>
          <a:bodyPr wrap="none">
            <a:prstTxWarp prst="textNoShape">
              <a:avLst/>
            </a:prstTxWarp>
            <a:spAutoFit/>
          </a:bodyPr>
          <a:lstStyle/>
          <a:p>
            <a:r>
              <a:rPr lang="en-US" sz="3000"/>
              <a:t>n=2</a:t>
            </a:r>
          </a:p>
        </p:txBody>
      </p:sp>
      <p:sp>
        <p:nvSpPr>
          <p:cNvPr id="14360" name="Line 24"/>
          <p:cNvSpPr>
            <a:spLocks noChangeShapeType="1"/>
          </p:cNvSpPr>
          <p:nvPr/>
        </p:nvSpPr>
        <p:spPr bwMode="auto">
          <a:xfrm flipV="1">
            <a:off x="762000" y="4876800"/>
            <a:ext cx="76200" cy="106680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14361" name="Text Box 25"/>
          <p:cNvSpPr txBox="1">
            <a:spLocks noChangeArrowheads="1"/>
          </p:cNvSpPr>
          <p:nvPr/>
        </p:nvSpPr>
        <p:spPr bwMode="auto">
          <a:xfrm>
            <a:off x="0" y="5699125"/>
            <a:ext cx="1698625" cy="1006475"/>
          </a:xfrm>
          <a:prstGeom prst="rect">
            <a:avLst/>
          </a:prstGeom>
          <a:noFill/>
          <a:ln w="9525">
            <a:noFill/>
            <a:miter lim="800000"/>
            <a:headEnd/>
            <a:tailEnd/>
          </a:ln>
        </p:spPr>
        <p:txBody>
          <a:bodyPr wrap="none">
            <a:prstTxWarp prst="textNoShape">
              <a:avLst/>
            </a:prstTxWarp>
            <a:spAutoFit/>
          </a:bodyPr>
          <a:lstStyle/>
          <a:p>
            <a:pPr algn="ctr"/>
            <a:r>
              <a:rPr lang="en-US" sz="3000" i="1">
                <a:latin typeface="Times New Roman" charset="0"/>
              </a:rPr>
              <a:t>l</a:t>
            </a:r>
            <a:r>
              <a:rPr lang="en-US" sz="3000"/>
              <a:t>=1</a:t>
            </a:r>
          </a:p>
          <a:p>
            <a:pPr algn="ctr"/>
            <a:r>
              <a:rPr lang="en-US" sz="3000"/>
              <a:t>m=-1,0,1</a:t>
            </a:r>
          </a:p>
        </p:txBody>
      </p:sp>
      <p:sp>
        <p:nvSpPr>
          <p:cNvPr id="14362" name="Text Box 26"/>
          <p:cNvSpPr txBox="1">
            <a:spLocks noChangeArrowheads="1"/>
          </p:cNvSpPr>
          <p:nvPr/>
        </p:nvSpPr>
        <p:spPr bwMode="auto">
          <a:xfrm>
            <a:off x="1600200" y="4114800"/>
            <a:ext cx="6584950" cy="517525"/>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latin typeface="Comic Sans MS" charset="0"/>
              </a:rPr>
              <a:t>n=1, 2, 3 … = Principle Quantum Number	</a:t>
            </a:r>
          </a:p>
        </p:txBody>
      </p:sp>
      <p:sp>
        <p:nvSpPr>
          <p:cNvPr id="14363" name="Rectangle 27"/>
          <p:cNvSpPr>
            <a:spLocks noChangeArrowheads="1"/>
          </p:cNvSpPr>
          <p:nvPr/>
        </p:nvSpPr>
        <p:spPr bwMode="auto">
          <a:xfrm>
            <a:off x="1600200" y="4572000"/>
            <a:ext cx="8534400" cy="1004888"/>
          </a:xfrm>
          <a:prstGeom prst="rect">
            <a:avLst/>
          </a:prstGeom>
          <a:noFill/>
          <a:ln w="9525">
            <a:noFill/>
            <a:miter lim="800000"/>
            <a:headEnd/>
            <a:tailEnd/>
          </a:ln>
        </p:spPr>
        <p:txBody>
          <a:bodyPr>
            <a:prstTxWarp prst="textNoShape">
              <a:avLst/>
            </a:prstTxWarp>
            <a:spAutoFit/>
          </a:bodyPr>
          <a:lstStyle/>
          <a:p>
            <a:r>
              <a:rPr lang="en-US" sz="3200" i="1">
                <a:solidFill>
                  <a:schemeClr val="accent2"/>
                </a:solidFill>
                <a:latin typeface="Times New Roman" charset="0"/>
              </a:rPr>
              <a:t>l=</a:t>
            </a:r>
            <a:r>
              <a:rPr lang="en-US" sz="2400">
                <a:solidFill>
                  <a:schemeClr val="accent2"/>
                </a:solidFill>
                <a:latin typeface="Comic Sans MS" charset="0"/>
              </a:rPr>
              <a:t>0, 1, 2, 3 …= Angular Momentum Quantum Number</a:t>
            </a:r>
          </a:p>
          <a:p>
            <a:r>
              <a:rPr lang="en-US" sz="2400">
                <a:solidFill>
                  <a:schemeClr val="accent2"/>
                </a:solidFill>
                <a:latin typeface="Comic Sans MS" charset="0"/>
              </a:rPr>
              <a:t>  =s, p, d, f	</a:t>
            </a:r>
            <a:r>
              <a:rPr lang="en-US" sz="2400" u="sng">
                <a:solidFill>
                  <a:srgbClr val="FF0000"/>
                </a:solidFill>
                <a:latin typeface="Comic Sans MS" charset="0"/>
              </a:rPr>
              <a:t>(restricted to 0, 1, 2 … n-1)</a:t>
            </a:r>
          </a:p>
        </p:txBody>
      </p:sp>
      <p:sp>
        <p:nvSpPr>
          <p:cNvPr id="14364" name="Rectangle 28"/>
          <p:cNvSpPr>
            <a:spLocks noChangeArrowheads="1"/>
          </p:cNvSpPr>
          <p:nvPr/>
        </p:nvSpPr>
        <p:spPr bwMode="auto">
          <a:xfrm>
            <a:off x="1600200" y="5562600"/>
            <a:ext cx="7848600" cy="1004888"/>
          </a:xfrm>
          <a:prstGeom prst="rect">
            <a:avLst/>
          </a:prstGeom>
          <a:noFill/>
          <a:ln w="9525">
            <a:noFill/>
            <a:miter lim="800000"/>
            <a:headEnd/>
            <a:tailEnd/>
          </a:ln>
        </p:spPr>
        <p:txBody>
          <a:bodyPr>
            <a:prstTxWarp prst="textNoShape">
              <a:avLst/>
            </a:prstTxWarp>
            <a:spAutoFit/>
          </a:bodyPr>
          <a:lstStyle/>
          <a:p>
            <a:r>
              <a:rPr lang="en-US" sz="2400">
                <a:solidFill>
                  <a:schemeClr val="accent2"/>
                </a:solidFill>
                <a:latin typeface="Comic Sans MS" charset="0"/>
              </a:rPr>
              <a:t>m = ... -1, 0, 1.. =  z-component of Angular Momentum </a:t>
            </a:r>
          </a:p>
          <a:p>
            <a:r>
              <a:rPr lang="en-US" sz="2400">
                <a:solidFill>
                  <a:schemeClr val="accent2"/>
                </a:solidFill>
                <a:latin typeface="Comic Sans MS" charset="0"/>
              </a:rPr>
              <a:t>   </a:t>
            </a:r>
            <a:r>
              <a:rPr lang="en-US" sz="2400" u="sng">
                <a:solidFill>
                  <a:srgbClr val="FF0000"/>
                </a:solidFill>
                <a:latin typeface="Comic Sans MS" charset="0"/>
              </a:rPr>
              <a:t>(restricted to –</a:t>
            </a:r>
            <a:r>
              <a:rPr lang="en-US" sz="3200" i="1" u="sng">
                <a:solidFill>
                  <a:srgbClr val="FF0000"/>
                </a:solidFill>
                <a:latin typeface="Times New Roman" charset="0"/>
              </a:rPr>
              <a:t>l</a:t>
            </a:r>
            <a:r>
              <a:rPr lang="en-US" sz="3200" u="sng">
                <a:solidFill>
                  <a:srgbClr val="FF0000"/>
                </a:solidFill>
                <a:latin typeface="Mistral" charset="0"/>
              </a:rPr>
              <a:t> </a:t>
            </a:r>
            <a:r>
              <a:rPr lang="en-US" sz="2400" u="sng">
                <a:solidFill>
                  <a:srgbClr val="FF0000"/>
                </a:solidFill>
                <a:latin typeface="Comic Sans MS" charset="0"/>
              </a:rPr>
              <a:t>to </a:t>
            </a:r>
            <a:r>
              <a:rPr lang="en-US" sz="3200" i="1" u="sng">
                <a:solidFill>
                  <a:srgbClr val="FF0000"/>
                </a:solidFill>
                <a:latin typeface="Times New Roman" charset="0"/>
              </a:rPr>
              <a:t>l</a:t>
            </a:r>
            <a:r>
              <a:rPr lang="en-US" sz="3200" u="sng">
                <a:solidFill>
                  <a:srgbClr val="FF0000"/>
                </a:solidFill>
                <a:latin typeface="Mistral"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3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3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3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3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3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35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35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35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3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35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35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3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36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36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36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animBg="1"/>
      <p:bldP spid="14342" grpId="0" animBg="1"/>
      <p:bldP spid="14343" grpId="0"/>
      <p:bldP spid="14344" grpId="0"/>
      <p:bldP spid="14345" grpId="0"/>
      <p:bldP spid="14346" grpId="0" animBg="1"/>
      <p:bldP spid="14347" grpId="0" animBg="1"/>
      <p:bldP spid="14348" grpId="0" animBg="1"/>
      <p:bldP spid="14349" grpId="0" animBg="1"/>
      <p:bldP spid="14350" grpId="0"/>
      <p:bldP spid="14351" grpId="0" animBg="1"/>
      <p:bldP spid="14352" grpId="0"/>
      <p:bldP spid="14353" grpId="0"/>
      <p:bldP spid="14354" grpId="0" animBg="1"/>
      <p:bldP spid="14355" grpId="0" animBg="1"/>
      <p:bldP spid="14356" grpId="0" animBg="1"/>
      <p:bldP spid="14357" grpId="0"/>
      <p:bldP spid="14358" grpId="0" animBg="1"/>
      <p:bldP spid="14359" grpId="0"/>
      <p:bldP spid="14360" grpId="0" animBg="1"/>
      <p:bldP spid="14361" grpId="0"/>
      <p:bldP spid="14362" grpId="0"/>
      <p:bldP spid="14363" grpId="0"/>
      <p:bldP spid="14364" grpId="0"/>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20" name="Rectangle 2"/>
          <p:cNvSpPr>
            <a:spLocks noGrp="1" noChangeArrowheads="1"/>
          </p:cNvSpPr>
          <p:nvPr>
            <p:ph type="title"/>
          </p:nvPr>
        </p:nvSpPr>
        <p:spPr>
          <a:xfrm>
            <a:off x="0" y="76200"/>
            <a:ext cx="9144000" cy="563563"/>
          </a:xfrm>
        </p:spPr>
        <p:txBody>
          <a:bodyPr/>
          <a:lstStyle/>
          <a:p>
            <a:pPr eaLnBrk="1" hangingPunct="1"/>
            <a:r>
              <a:rPr lang="en-US" sz="3600"/>
              <a:t>Comparing H atom &amp; Infinite Square Well:</a:t>
            </a:r>
          </a:p>
        </p:txBody>
      </p:sp>
      <p:sp>
        <p:nvSpPr>
          <p:cNvPr id="92163" name="Rectangle 3"/>
          <p:cNvSpPr>
            <a:spLocks noGrp="1" noChangeArrowheads="1"/>
          </p:cNvSpPr>
          <p:nvPr>
            <p:ph type="body" sz="half" idx="1"/>
          </p:nvPr>
        </p:nvSpPr>
        <p:spPr>
          <a:xfrm>
            <a:off x="296863" y="685800"/>
            <a:ext cx="4889500" cy="5949950"/>
          </a:xfrm>
        </p:spPr>
        <p:txBody>
          <a:bodyPr/>
          <a:lstStyle/>
          <a:p>
            <a:pPr eaLnBrk="1" hangingPunct="1">
              <a:lnSpc>
                <a:spcPct val="90000"/>
              </a:lnSpc>
              <a:buFontTx/>
              <a:buNone/>
            </a:pPr>
            <a:r>
              <a:rPr lang="en-US" dirty="0">
                <a:solidFill>
                  <a:srgbClr val="006600"/>
                </a:solidFill>
              </a:rPr>
              <a:t>Infinite Square Well: (1D)</a:t>
            </a:r>
          </a:p>
          <a:p>
            <a:pPr eaLnBrk="1" hangingPunct="1">
              <a:lnSpc>
                <a:spcPct val="60000"/>
              </a:lnSpc>
            </a:pPr>
            <a:r>
              <a:rPr lang="en-US" dirty="0" err="1"/>
              <a:t>V(x</a:t>
            </a:r>
            <a:r>
              <a:rPr lang="en-US" dirty="0"/>
              <a:t>) = </a:t>
            </a:r>
            <a:r>
              <a:rPr lang="en-US" sz="2400" dirty="0"/>
              <a:t>0 if 0&lt;x&lt;</a:t>
            </a:r>
            <a:r>
              <a:rPr lang="en-US" sz="2400" dirty="0" err="1"/>
              <a:t>L</a:t>
            </a:r>
            <a:endParaRPr lang="en-US" sz="2400" dirty="0"/>
          </a:p>
          <a:p>
            <a:pPr marL="1428750" lvl="3" eaLnBrk="1" hangingPunct="1">
              <a:lnSpc>
                <a:spcPct val="60000"/>
              </a:lnSpc>
              <a:buFontTx/>
              <a:buNone/>
            </a:pPr>
            <a:r>
              <a:rPr lang="en-US" sz="4000" dirty="0">
                <a:ea typeface="Arial" charset="0"/>
                <a:cs typeface="Arial" charset="0"/>
              </a:rPr>
              <a:t>∞</a:t>
            </a:r>
            <a:r>
              <a:rPr lang="en-US" sz="2400" dirty="0">
                <a:ea typeface="Arial" charset="0"/>
                <a:cs typeface="Arial" charset="0"/>
              </a:rPr>
              <a:t> otherwise</a:t>
            </a:r>
          </a:p>
          <a:p>
            <a:pPr marL="1428750" lvl="3" eaLnBrk="1" hangingPunct="1">
              <a:lnSpc>
                <a:spcPct val="90000"/>
              </a:lnSpc>
              <a:buFontTx/>
              <a:buNone/>
            </a:pPr>
            <a:endParaRPr lang="en-US" dirty="0"/>
          </a:p>
          <a:p>
            <a:pPr marL="1428750" lvl="3" eaLnBrk="1" hangingPunct="1">
              <a:lnSpc>
                <a:spcPct val="80000"/>
              </a:lnSpc>
              <a:buFontTx/>
              <a:buNone/>
            </a:pPr>
            <a:endParaRPr lang="en-US" dirty="0"/>
          </a:p>
          <a:p>
            <a:pPr eaLnBrk="1" hangingPunct="1">
              <a:lnSpc>
                <a:spcPct val="70000"/>
              </a:lnSpc>
            </a:pPr>
            <a:endParaRPr lang="en-US" dirty="0"/>
          </a:p>
          <a:p>
            <a:pPr eaLnBrk="1" hangingPunct="1">
              <a:lnSpc>
                <a:spcPct val="70000"/>
              </a:lnSpc>
            </a:pPr>
            <a:endParaRPr lang="en-US" dirty="0"/>
          </a:p>
          <a:p>
            <a:pPr eaLnBrk="1" hangingPunct="1">
              <a:lnSpc>
                <a:spcPct val="90000"/>
              </a:lnSpc>
            </a:pPr>
            <a:r>
              <a:rPr lang="en-US" dirty="0"/>
              <a:t>Energy </a:t>
            </a:r>
            <a:r>
              <a:rPr lang="en-US" dirty="0" err="1"/>
              <a:t>eigenstates</a:t>
            </a:r>
            <a:r>
              <a:rPr lang="en-US" dirty="0"/>
              <a:t>:</a:t>
            </a:r>
          </a:p>
          <a:p>
            <a:pPr eaLnBrk="1" hangingPunct="1">
              <a:lnSpc>
                <a:spcPct val="90000"/>
              </a:lnSpc>
            </a:pPr>
            <a:endParaRPr lang="en-US" dirty="0"/>
          </a:p>
          <a:p>
            <a:pPr eaLnBrk="1" hangingPunct="1">
              <a:lnSpc>
                <a:spcPct val="90000"/>
              </a:lnSpc>
            </a:pPr>
            <a:endParaRPr lang="en-US" dirty="0"/>
          </a:p>
          <a:p>
            <a:pPr eaLnBrk="1" hangingPunct="1">
              <a:lnSpc>
                <a:spcPct val="90000"/>
              </a:lnSpc>
            </a:pPr>
            <a:r>
              <a:rPr lang="en-US" dirty="0"/>
              <a:t>Wave functions:</a:t>
            </a:r>
          </a:p>
          <a:p>
            <a:pPr eaLnBrk="1" hangingPunct="1">
              <a:lnSpc>
                <a:spcPct val="90000"/>
              </a:lnSpc>
            </a:pPr>
            <a:endParaRPr lang="en-US" dirty="0"/>
          </a:p>
          <a:p>
            <a:pPr eaLnBrk="1" hangingPunct="1">
              <a:lnSpc>
                <a:spcPct val="90000"/>
              </a:lnSpc>
              <a:buFontTx/>
              <a:buNone/>
            </a:pPr>
            <a:endParaRPr lang="en-US" sz="4000" dirty="0">
              <a:ea typeface="Arial" charset="0"/>
              <a:cs typeface="Arial" charset="0"/>
            </a:endParaRPr>
          </a:p>
        </p:txBody>
      </p:sp>
      <p:sp>
        <p:nvSpPr>
          <p:cNvPr id="92164" name="Rectangle 4"/>
          <p:cNvSpPr>
            <a:spLocks noGrp="1" noChangeArrowheads="1"/>
          </p:cNvSpPr>
          <p:nvPr>
            <p:ph type="body" sz="half" idx="2"/>
          </p:nvPr>
        </p:nvSpPr>
        <p:spPr>
          <a:xfrm>
            <a:off x="4648200" y="685800"/>
            <a:ext cx="4038600" cy="5016500"/>
          </a:xfrm>
        </p:spPr>
        <p:txBody>
          <a:bodyPr/>
          <a:lstStyle/>
          <a:p>
            <a:pPr eaLnBrk="1" hangingPunct="1">
              <a:lnSpc>
                <a:spcPct val="90000"/>
              </a:lnSpc>
              <a:buFontTx/>
              <a:buNone/>
            </a:pPr>
            <a:r>
              <a:rPr lang="en-US"/>
              <a:t>         </a:t>
            </a:r>
            <a:r>
              <a:rPr lang="en-US">
                <a:solidFill>
                  <a:srgbClr val="006600"/>
                </a:solidFill>
              </a:rPr>
              <a:t>H Atom: (3D)</a:t>
            </a:r>
          </a:p>
          <a:p>
            <a:pPr eaLnBrk="1" hangingPunct="1">
              <a:lnSpc>
                <a:spcPct val="90000"/>
              </a:lnSpc>
            </a:pPr>
            <a:r>
              <a:rPr lang="en-US"/>
              <a:t>V(r) = -Zke</a:t>
            </a:r>
            <a:r>
              <a:rPr lang="en-US" baseline="30000"/>
              <a:t>2</a:t>
            </a:r>
            <a:r>
              <a:rPr lang="en-US"/>
              <a:t>/r</a:t>
            </a:r>
          </a:p>
          <a:p>
            <a:pPr eaLnBrk="1" hangingPunct="1">
              <a:lnSpc>
                <a:spcPct val="90000"/>
              </a:lnSpc>
            </a:pPr>
            <a:endParaRPr lang="en-US" sz="2400"/>
          </a:p>
          <a:p>
            <a:pPr eaLnBrk="1" hangingPunct="1">
              <a:lnSpc>
                <a:spcPct val="90000"/>
              </a:lnSpc>
            </a:pPr>
            <a:endParaRPr lang="en-US"/>
          </a:p>
          <a:p>
            <a:pPr eaLnBrk="1" hangingPunct="1">
              <a:lnSpc>
                <a:spcPct val="90000"/>
              </a:lnSpc>
            </a:pPr>
            <a:endParaRPr lang="en-US"/>
          </a:p>
          <a:p>
            <a:pPr eaLnBrk="1" hangingPunct="1">
              <a:lnSpc>
                <a:spcPct val="90000"/>
              </a:lnSpc>
            </a:pPr>
            <a:endParaRPr lang="en-US" sz="2400"/>
          </a:p>
          <a:p>
            <a:pPr eaLnBrk="1" hangingPunct="1">
              <a:lnSpc>
                <a:spcPct val="90000"/>
              </a:lnSpc>
            </a:pPr>
            <a:r>
              <a:rPr lang="en-US"/>
              <a:t>Energy eigenstates:</a:t>
            </a:r>
          </a:p>
          <a:p>
            <a:pPr eaLnBrk="1" hangingPunct="1">
              <a:lnSpc>
                <a:spcPct val="90000"/>
              </a:lnSpc>
            </a:pPr>
            <a:endParaRPr lang="en-US"/>
          </a:p>
          <a:p>
            <a:pPr eaLnBrk="1" hangingPunct="1">
              <a:lnSpc>
                <a:spcPct val="90000"/>
              </a:lnSpc>
            </a:pPr>
            <a:endParaRPr lang="en-US"/>
          </a:p>
          <a:p>
            <a:pPr eaLnBrk="1" hangingPunct="1">
              <a:lnSpc>
                <a:spcPct val="90000"/>
              </a:lnSpc>
            </a:pPr>
            <a:r>
              <a:rPr lang="en-US"/>
              <a:t>Wave functions:</a:t>
            </a:r>
          </a:p>
        </p:txBody>
      </p:sp>
      <p:graphicFrame>
        <p:nvGraphicFramePr>
          <p:cNvPr id="92165" name="Object 2"/>
          <p:cNvGraphicFramePr>
            <a:graphicFrameLocks noChangeAspect="1"/>
          </p:cNvGraphicFramePr>
          <p:nvPr/>
        </p:nvGraphicFramePr>
        <p:xfrm>
          <a:off x="1360488" y="3810000"/>
          <a:ext cx="1738312" cy="881063"/>
        </p:xfrm>
        <a:graphic>
          <a:graphicData uri="http://schemas.openxmlformats.org/presentationml/2006/ole">
            <p:oleObj spid="_x0000_s38914" name="Equation" r:id="rId4" imgW="825897" imgH="419497" progId="Equation.3">
              <p:embed/>
            </p:oleObj>
          </a:graphicData>
        </a:graphic>
      </p:graphicFrame>
      <p:graphicFrame>
        <p:nvGraphicFramePr>
          <p:cNvPr id="92166" name="Object 3"/>
          <p:cNvGraphicFramePr>
            <a:graphicFrameLocks noChangeAspect="1"/>
          </p:cNvGraphicFramePr>
          <p:nvPr/>
        </p:nvGraphicFramePr>
        <p:xfrm>
          <a:off x="287338" y="5997575"/>
          <a:ext cx="3503612" cy="557213"/>
        </p:xfrm>
        <a:graphic>
          <a:graphicData uri="http://schemas.openxmlformats.org/presentationml/2006/ole">
            <p:oleObj spid="_x0000_s38915" name="Equation" r:id="rId5" imgW="1435100" imgH="228600" progId="Equation.DSMT4">
              <p:embed/>
            </p:oleObj>
          </a:graphicData>
        </a:graphic>
      </p:graphicFrame>
      <p:graphicFrame>
        <p:nvGraphicFramePr>
          <p:cNvPr id="92167" name="Object 4"/>
          <p:cNvGraphicFramePr>
            <a:graphicFrameLocks noChangeAspect="1"/>
          </p:cNvGraphicFramePr>
          <p:nvPr/>
        </p:nvGraphicFramePr>
        <p:xfrm>
          <a:off x="533400" y="5219700"/>
          <a:ext cx="2820988" cy="682625"/>
        </p:xfrm>
        <a:graphic>
          <a:graphicData uri="http://schemas.openxmlformats.org/presentationml/2006/ole">
            <p:oleObj spid="_x0000_s38916" name="Equation" r:id="rId6" imgW="1156097" imgH="279797" progId="Equation.3">
              <p:embed/>
            </p:oleObj>
          </a:graphicData>
        </a:graphic>
      </p:graphicFrame>
      <p:graphicFrame>
        <p:nvGraphicFramePr>
          <p:cNvPr id="92168" name="Object 5"/>
          <p:cNvGraphicFramePr>
            <a:graphicFrameLocks noChangeAspect="1"/>
          </p:cNvGraphicFramePr>
          <p:nvPr/>
        </p:nvGraphicFramePr>
        <p:xfrm>
          <a:off x="4462463" y="5376863"/>
          <a:ext cx="4332287" cy="506412"/>
        </p:xfrm>
        <a:graphic>
          <a:graphicData uri="http://schemas.openxmlformats.org/presentationml/2006/ole">
            <p:oleObj spid="_x0000_s38917" name="Equation" r:id="rId7" imgW="1739900" imgH="203200" progId="Equation.DSMT4">
              <p:embed/>
            </p:oleObj>
          </a:graphicData>
        </a:graphic>
      </p:graphicFrame>
      <p:graphicFrame>
        <p:nvGraphicFramePr>
          <p:cNvPr id="92169" name="Object 6"/>
          <p:cNvGraphicFramePr>
            <a:graphicFrameLocks noChangeAspect="1"/>
          </p:cNvGraphicFramePr>
          <p:nvPr/>
        </p:nvGraphicFramePr>
        <p:xfrm>
          <a:off x="4135438" y="6030913"/>
          <a:ext cx="5008562" cy="569912"/>
        </p:xfrm>
        <a:graphic>
          <a:graphicData uri="http://schemas.openxmlformats.org/presentationml/2006/ole">
            <p:oleObj spid="_x0000_s38918" name="Equation" r:id="rId8" imgW="2121297" imgH="241697" progId="Equation.3">
              <p:embed/>
            </p:oleObj>
          </a:graphicData>
        </a:graphic>
      </p:graphicFrame>
      <p:grpSp>
        <p:nvGrpSpPr>
          <p:cNvPr id="2" name="Group 10"/>
          <p:cNvGrpSpPr>
            <a:grpSpLocks/>
          </p:cNvGrpSpPr>
          <p:nvPr/>
        </p:nvGrpSpPr>
        <p:grpSpPr bwMode="auto">
          <a:xfrm>
            <a:off x="5480050" y="1501775"/>
            <a:ext cx="2571750" cy="1955800"/>
            <a:chOff x="3744" y="192"/>
            <a:chExt cx="1620" cy="1232"/>
          </a:xfrm>
        </p:grpSpPr>
        <p:sp>
          <p:nvSpPr>
            <p:cNvPr id="38933" name="Line 11"/>
            <p:cNvSpPr>
              <a:spLocks noChangeShapeType="1"/>
            </p:cNvSpPr>
            <p:nvPr/>
          </p:nvSpPr>
          <p:spPr bwMode="auto">
            <a:xfrm>
              <a:off x="3744" y="384"/>
              <a:ext cx="1488"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34" name="Line 12"/>
            <p:cNvSpPr>
              <a:spLocks noChangeShapeType="1"/>
            </p:cNvSpPr>
            <p:nvPr/>
          </p:nvSpPr>
          <p:spPr bwMode="auto">
            <a:xfrm flipV="1">
              <a:off x="3744" y="240"/>
              <a:ext cx="0" cy="912"/>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35" name="Text Box 13"/>
            <p:cNvSpPr txBox="1">
              <a:spLocks noChangeArrowheads="1"/>
            </p:cNvSpPr>
            <p:nvPr/>
          </p:nvSpPr>
          <p:spPr bwMode="auto">
            <a:xfrm>
              <a:off x="5184" y="192"/>
              <a:ext cx="180" cy="288"/>
            </a:xfrm>
            <a:prstGeom prst="rect">
              <a:avLst/>
            </a:prstGeom>
            <a:noFill/>
            <a:ln w="9525">
              <a:noFill/>
              <a:miter lim="800000"/>
              <a:headEnd/>
              <a:tailEnd/>
            </a:ln>
          </p:spPr>
          <p:txBody>
            <a:bodyPr wrap="none">
              <a:prstTxWarp prst="textNoShape">
                <a:avLst/>
              </a:prstTxWarp>
              <a:spAutoFit/>
            </a:bodyPr>
            <a:lstStyle/>
            <a:p>
              <a:r>
                <a:rPr lang="en-US" sz="2400"/>
                <a:t>r</a:t>
              </a:r>
            </a:p>
          </p:txBody>
        </p:sp>
        <p:sp>
          <p:nvSpPr>
            <p:cNvPr id="38936" name="Freeform 14"/>
            <p:cNvSpPr>
              <a:spLocks/>
            </p:cNvSpPr>
            <p:nvPr/>
          </p:nvSpPr>
          <p:spPr bwMode="auto">
            <a:xfrm>
              <a:off x="3807" y="403"/>
              <a:ext cx="1346" cy="1021"/>
            </a:xfrm>
            <a:custGeom>
              <a:avLst/>
              <a:gdLst>
                <a:gd name="T0" fmla="*/ 1346 w 1346"/>
                <a:gd name="T1" fmla="*/ 0 h 1021"/>
                <a:gd name="T2" fmla="*/ 705 w 1346"/>
                <a:gd name="T3" fmla="*/ 29 h 1021"/>
                <a:gd name="T4" fmla="*/ 417 w 1346"/>
                <a:gd name="T5" fmla="*/ 125 h 1021"/>
                <a:gd name="T6" fmla="*/ 173 w 1346"/>
                <a:gd name="T7" fmla="*/ 409 h 1021"/>
                <a:gd name="T8" fmla="*/ 31 w 1346"/>
                <a:gd name="T9" fmla="*/ 812 h 1021"/>
                <a:gd name="T10" fmla="*/ 0 w 1346"/>
                <a:gd name="T11" fmla="*/ 1021 h 1021"/>
                <a:gd name="T12" fmla="*/ 0 60000 65536"/>
                <a:gd name="T13" fmla="*/ 0 60000 65536"/>
                <a:gd name="T14" fmla="*/ 0 60000 65536"/>
                <a:gd name="T15" fmla="*/ 0 60000 65536"/>
                <a:gd name="T16" fmla="*/ 0 60000 65536"/>
                <a:gd name="T17" fmla="*/ 0 60000 65536"/>
                <a:gd name="T18" fmla="*/ 0 w 1346"/>
                <a:gd name="T19" fmla="*/ 0 h 1021"/>
                <a:gd name="T20" fmla="*/ 1346 w 1346"/>
                <a:gd name="T21" fmla="*/ 1021 h 1021"/>
              </a:gdLst>
              <a:ahLst/>
              <a:cxnLst>
                <a:cxn ang="T12">
                  <a:pos x="T0" y="T1"/>
                </a:cxn>
                <a:cxn ang="T13">
                  <a:pos x="T2" y="T3"/>
                </a:cxn>
                <a:cxn ang="T14">
                  <a:pos x="T4" y="T5"/>
                </a:cxn>
                <a:cxn ang="T15">
                  <a:pos x="T6" y="T7"/>
                </a:cxn>
                <a:cxn ang="T16">
                  <a:pos x="T8" y="T9"/>
                </a:cxn>
                <a:cxn ang="T17">
                  <a:pos x="T10" y="T11"/>
                </a:cxn>
              </a:cxnLst>
              <a:rect l="T18" t="T19" r="T20" b="T21"/>
              <a:pathLst>
                <a:path w="1346" h="1021">
                  <a:moveTo>
                    <a:pt x="1346" y="0"/>
                  </a:moveTo>
                  <a:cubicBezTo>
                    <a:pt x="1240" y="5"/>
                    <a:pt x="860" y="8"/>
                    <a:pt x="705" y="29"/>
                  </a:cubicBezTo>
                  <a:cubicBezTo>
                    <a:pt x="550" y="50"/>
                    <a:pt x="506" y="62"/>
                    <a:pt x="417" y="125"/>
                  </a:cubicBezTo>
                  <a:cubicBezTo>
                    <a:pt x="328" y="188"/>
                    <a:pt x="237" y="294"/>
                    <a:pt x="173" y="409"/>
                  </a:cubicBezTo>
                  <a:cubicBezTo>
                    <a:pt x="109" y="524"/>
                    <a:pt x="60" y="710"/>
                    <a:pt x="31" y="812"/>
                  </a:cubicBezTo>
                  <a:cubicBezTo>
                    <a:pt x="2" y="914"/>
                    <a:pt x="6" y="978"/>
                    <a:pt x="0" y="1021"/>
                  </a:cubicBezTo>
                </a:path>
              </a:pathLst>
            </a:custGeom>
            <a:noFill/>
            <a:ln w="19050">
              <a:solidFill>
                <a:srgbClr val="FF0000"/>
              </a:solidFill>
              <a:round/>
              <a:headEnd/>
              <a:tailEnd/>
            </a:ln>
          </p:spPr>
          <p:txBody>
            <a:bodyPr>
              <a:prstTxWarp prst="textNoShape">
                <a:avLst/>
              </a:prstTxWarp>
            </a:bodyPr>
            <a:lstStyle/>
            <a:p>
              <a:endParaRPr lang="en-US"/>
            </a:p>
          </p:txBody>
        </p:sp>
      </p:grpSp>
      <p:grpSp>
        <p:nvGrpSpPr>
          <p:cNvPr id="3" name="Group 15"/>
          <p:cNvGrpSpPr>
            <a:grpSpLocks/>
          </p:cNvGrpSpPr>
          <p:nvPr/>
        </p:nvGrpSpPr>
        <p:grpSpPr bwMode="auto">
          <a:xfrm>
            <a:off x="850900" y="1993900"/>
            <a:ext cx="2622550" cy="1508125"/>
            <a:chOff x="536" y="1356"/>
            <a:chExt cx="1652" cy="950"/>
          </a:xfrm>
        </p:grpSpPr>
        <p:sp>
          <p:nvSpPr>
            <p:cNvPr id="38925" name="Line 16"/>
            <p:cNvSpPr>
              <a:spLocks noChangeShapeType="1"/>
            </p:cNvSpPr>
            <p:nvPr/>
          </p:nvSpPr>
          <p:spPr bwMode="auto">
            <a:xfrm>
              <a:off x="1004" y="1499"/>
              <a:ext cx="2" cy="574"/>
            </a:xfrm>
            <a:prstGeom prst="line">
              <a:avLst/>
            </a:prstGeom>
            <a:noFill/>
            <a:ln w="28575">
              <a:solidFill>
                <a:srgbClr val="FF0000"/>
              </a:solidFill>
              <a:round/>
              <a:headEnd type="triangle" w="med" len="med"/>
              <a:tailEnd/>
            </a:ln>
          </p:spPr>
          <p:txBody>
            <a:bodyPr>
              <a:prstTxWarp prst="textNoShape">
                <a:avLst/>
              </a:prstTxWarp>
            </a:bodyPr>
            <a:lstStyle/>
            <a:p>
              <a:endParaRPr lang="en-US"/>
            </a:p>
          </p:txBody>
        </p:sp>
        <p:sp>
          <p:nvSpPr>
            <p:cNvPr id="38926" name="Line 17"/>
            <p:cNvSpPr>
              <a:spLocks noChangeShapeType="1"/>
            </p:cNvSpPr>
            <p:nvPr/>
          </p:nvSpPr>
          <p:spPr bwMode="auto">
            <a:xfrm flipH="1">
              <a:off x="1772" y="1486"/>
              <a:ext cx="13" cy="588"/>
            </a:xfrm>
            <a:prstGeom prst="line">
              <a:avLst/>
            </a:prstGeom>
            <a:noFill/>
            <a:ln w="28575">
              <a:solidFill>
                <a:srgbClr val="FF0000"/>
              </a:solidFill>
              <a:round/>
              <a:headEnd type="triangle" w="med" len="med"/>
              <a:tailEnd/>
            </a:ln>
          </p:spPr>
          <p:txBody>
            <a:bodyPr>
              <a:prstTxWarp prst="textNoShape">
                <a:avLst/>
              </a:prstTxWarp>
            </a:bodyPr>
            <a:lstStyle/>
            <a:p>
              <a:endParaRPr lang="en-US"/>
            </a:p>
          </p:txBody>
        </p:sp>
        <p:sp>
          <p:nvSpPr>
            <p:cNvPr id="38927" name="Text Box 18"/>
            <p:cNvSpPr txBox="1">
              <a:spLocks noChangeArrowheads="1"/>
            </p:cNvSpPr>
            <p:nvPr/>
          </p:nvSpPr>
          <p:spPr bwMode="auto">
            <a:xfrm>
              <a:off x="875" y="2018"/>
              <a:ext cx="1023" cy="288"/>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0             L</a:t>
              </a:r>
            </a:p>
          </p:txBody>
        </p:sp>
        <p:sp>
          <p:nvSpPr>
            <p:cNvPr id="38928" name="Rectangle 19"/>
            <p:cNvSpPr>
              <a:spLocks noChangeArrowheads="1"/>
            </p:cNvSpPr>
            <p:nvPr/>
          </p:nvSpPr>
          <p:spPr bwMode="auto">
            <a:xfrm>
              <a:off x="776" y="1356"/>
              <a:ext cx="253" cy="288"/>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a:t>
              </a:r>
            </a:p>
          </p:txBody>
        </p:sp>
        <p:sp>
          <p:nvSpPr>
            <p:cNvPr id="38929" name="Rectangle 20"/>
            <p:cNvSpPr>
              <a:spLocks noChangeArrowheads="1"/>
            </p:cNvSpPr>
            <p:nvPr/>
          </p:nvSpPr>
          <p:spPr bwMode="auto">
            <a:xfrm>
              <a:off x="1752" y="1356"/>
              <a:ext cx="253" cy="288"/>
            </a:xfrm>
            <a:prstGeom prst="rect">
              <a:avLst/>
            </a:prstGeom>
            <a:noFill/>
            <a:ln w="9525">
              <a:noFill/>
              <a:miter lim="800000"/>
              <a:headEnd/>
              <a:tailEnd/>
            </a:ln>
          </p:spPr>
          <p:txBody>
            <a:bodyPr wrap="none">
              <a:prstTxWarp prst="textNoShape">
                <a:avLst/>
              </a:prstTxWarp>
              <a:spAutoFit/>
            </a:bodyPr>
            <a:lstStyle/>
            <a:p>
              <a:r>
                <a:rPr lang="en-US" sz="2400">
                  <a:ea typeface="Arial" charset="0"/>
                  <a:cs typeface="Arial" charset="0"/>
                </a:rPr>
                <a:t>∞</a:t>
              </a:r>
            </a:p>
          </p:txBody>
        </p:sp>
        <p:sp>
          <p:nvSpPr>
            <p:cNvPr id="38930" name="Line 21"/>
            <p:cNvSpPr>
              <a:spLocks noChangeShapeType="1"/>
            </p:cNvSpPr>
            <p:nvPr/>
          </p:nvSpPr>
          <p:spPr bwMode="auto">
            <a:xfrm>
              <a:off x="536" y="2066"/>
              <a:ext cx="1488"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8931" name="Rectangle 22"/>
            <p:cNvSpPr>
              <a:spLocks noChangeArrowheads="1"/>
            </p:cNvSpPr>
            <p:nvPr/>
          </p:nvSpPr>
          <p:spPr bwMode="auto">
            <a:xfrm>
              <a:off x="1976" y="1902"/>
              <a:ext cx="212" cy="288"/>
            </a:xfrm>
            <a:prstGeom prst="rect">
              <a:avLst/>
            </a:prstGeom>
            <a:noFill/>
            <a:ln w="9525">
              <a:noFill/>
              <a:miter lim="800000"/>
              <a:headEnd/>
              <a:tailEnd/>
            </a:ln>
          </p:spPr>
          <p:txBody>
            <a:bodyPr wrap="none">
              <a:prstTxWarp prst="textNoShape">
                <a:avLst/>
              </a:prstTxWarp>
              <a:spAutoFit/>
            </a:bodyPr>
            <a:lstStyle/>
            <a:p>
              <a:r>
                <a:rPr lang="en-US" sz="2400"/>
                <a:t>x</a:t>
              </a:r>
            </a:p>
          </p:txBody>
        </p:sp>
        <p:sp>
          <p:nvSpPr>
            <p:cNvPr id="38932" name="Line 23"/>
            <p:cNvSpPr>
              <a:spLocks noChangeShapeType="1"/>
            </p:cNvSpPr>
            <p:nvPr/>
          </p:nvSpPr>
          <p:spPr bwMode="auto">
            <a:xfrm flipV="1">
              <a:off x="999" y="2062"/>
              <a:ext cx="793" cy="5"/>
            </a:xfrm>
            <a:prstGeom prst="line">
              <a:avLst/>
            </a:prstGeom>
            <a:noFill/>
            <a:ln w="28575">
              <a:solidFill>
                <a:srgbClr val="FF0000"/>
              </a:solidFill>
              <a:round/>
              <a:headEnd/>
              <a:tailEnd/>
            </a:ln>
          </p:spPr>
          <p:txBody>
            <a:bodyPr>
              <a:prstTxWarp prst="textNoShape">
                <a:avLst/>
              </a:prstTxWarp>
            </a:bodyPr>
            <a:lstStyle/>
            <a:p>
              <a:endParaRPr lang="en-US"/>
            </a:p>
          </p:txBody>
        </p:sp>
      </p:grpSp>
      <p:graphicFrame>
        <p:nvGraphicFramePr>
          <p:cNvPr id="92184" name="Object 7"/>
          <p:cNvGraphicFramePr>
            <a:graphicFrameLocks noChangeAspect="1"/>
          </p:cNvGraphicFramePr>
          <p:nvPr/>
        </p:nvGraphicFramePr>
        <p:xfrm>
          <a:off x="5308600" y="3881438"/>
          <a:ext cx="2192338" cy="881062"/>
        </p:xfrm>
        <a:graphic>
          <a:graphicData uri="http://schemas.openxmlformats.org/presentationml/2006/ole">
            <p:oleObj spid="_x0000_s38919" name="Equation" r:id="rId9" imgW="1041345" imgH="419315"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1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1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9216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216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921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9216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499"/>
                                          </p:stCondLst>
                                        </p:cTn>
                                        <p:tgtEl>
                                          <p:spTgt spid="921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499"/>
                                          </p:stCondLst>
                                        </p:cTn>
                                        <p:tgtEl>
                                          <p:spTgt spid="921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92164">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499"/>
                                          </p:stCondLst>
                                        </p:cTn>
                                        <p:tgtEl>
                                          <p:spTgt spid="9216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499"/>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92164">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499"/>
                                          </p:stCondLst>
                                        </p:cTn>
                                        <p:tgtEl>
                                          <p:spTgt spid="9218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92164">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499"/>
                                          </p:stCondLst>
                                        </p:cTn>
                                        <p:tgtEl>
                                          <p:spTgt spid="9216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499"/>
                                          </p:stCondLst>
                                        </p:cTn>
                                        <p:tgtEl>
                                          <p:spTgt spid="92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P spid="92164" grpId="0" build="p" autoUpdateAnimBg="0"/>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0" y="0"/>
            <a:ext cx="9144000" cy="519113"/>
          </a:xfrm>
          <a:prstGeom prst="rect">
            <a:avLst/>
          </a:prstGeom>
          <a:noFill/>
          <a:ln w="9525">
            <a:noFill/>
            <a:miter lim="800000"/>
            <a:headEnd/>
            <a:tailEnd/>
          </a:ln>
        </p:spPr>
        <p:txBody>
          <a:bodyPr>
            <a:prstTxWarp prst="textNoShape">
              <a:avLst/>
            </a:prstTxWarp>
            <a:spAutoFit/>
          </a:bodyPr>
          <a:lstStyle/>
          <a:p>
            <a:r>
              <a:rPr lang="en-US" sz="2800"/>
              <a:t>What do the wave functions look like? </a:t>
            </a:r>
          </a:p>
        </p:txBody>
      </p:sp>
      <p:graphicFrame>
        <p:nvGraphicFramePr>
          <p:cNvPr id="3074" name="Object 2"/>
          <p:cNvGraphicFramePr>
            <a:graphicFrameLocks noChangeAspect="1"/>
          </p:cNvGraphicFramePr>
          <p:nvPr/>
        </p:nvGraphicFramePr>
        <p:xfrm>
          <a:off x="4918075" y="657225"/>
          <a:ext cx="3911600" cy="457200"/>
        </p:xfrm>
        <a:graphic>
          <a:graphicData uri="http://schemas.openxmlformats.org/presentationml/2006/ole">
            <p:oleObj spid="_x0000_s188418" name="Equation" r:id="rId4" imgW="1739900" imgH="203200" progId="Equation.DSMT4">
              <p:embed/>
            </p:oleObj>
          </a:graphicData>
        </a:graphic>
      </p:graphicFrame>
      <p:sp>
        <p:nvSpPr>
          <p:cNvPr id="3076" name="Rectangle 4"/>
          <p:cNvSpPr>
            <a:spLocks noChangeArrowheads="1"/>
          </p:cNvSpPr>
          <p:nvPr/>
        </p:nvSpPr>
        <p:spPr bwMode="auto">
          <a:xfrm>
            <a:off x="228600" y="781050"/>
            <a:ext cx="4232275" cy="457200"/>
          </a:xfrm>
          <a:prstGeom prst="rect">
            <a:avLst/>
          </a:prstGeom>
          <a:noFill/>
          <a:ln w="9525">
            <a:noFill/>
            <a:miter lim="800000"/>
            <a:headEnd/>
            <a:tailEnd/>
          </a:ln>
        </p:spPr>
        <p:txBody>
          <a:bodyPr wrap="none">
            <a:prstTxWarp prst="textNoShape">
              <a:avLst/>
            </a:prstTxWarp>
            <a:spAutoFit/>
          </a:bodyPr>
          <a:lstStyle/>
          <a:p>
            <a:r>
              <a:rPr lang="en-US" sz="2400" i="1">
                <a:solidFill>
                  <a:srgbClr val="0000FF"/>
                </a:solidFill>
              </a:rPr>
              <a:t>l    </a:t>
            </a:r>
            <a:r>
              <a:rPr lang="en-US" sz="2400" u="sng">
                <a:solidFill>
                  <a:srgbClr val="0000FF"/>
                </a:solidFill>
              </a:rPr>
              <a:t>(restricted to 0, 1, 2 … n-1)</a:t>
            </a:r>
          </a:p>
        </p:txBody>
      </p:sp>
      <p:sp>
        <p:nvSpPr>
          <p:cNvPr id="3077" name="Rectangle 5"/>
          <p:cNvSpPr>
            <a:spLocks noChangeArrowheads="1"/>
          </p:cNvSpPr>
          <p:nvPr/>
        </p:nvSpPr>
        <p:spPr bwMode="auto">
          <a:xfrm>
            <a:off x="228600" y="1162050"/>
            <a:ext cx="3216275" cy="457200"/>
          </a:xfrm>
          <a:prstGeom prst="rect">
            <a:avLst/>
          </a:prstGeom>
          <a:noFill/>
          <a:ln w="9525">
            <a:noFill/>
            <a:miter lim="800000"/>
            <a:headEnd/>
            <a:tailEnd/>
          </a:ln>
        </p:spPr>
        <p:txBody>
          <a:bodyPr wrap="none">
            <a:prstTxWarp prst="textNoShape">
              <a:avLst/>
            </a:prstTxWarp>
            <a:spAutoFit/>
          </a:bodyPr>
          <a:lstStyle/>
          <a:p>
            <a:r>
              <a:rPr lang="en-US" sz="2400">
                <a:solidFill>
                  <a:srgbClr val="0000FF"/>
                </a:solidFill>
              </a:rPr>
              <a:t>m  </a:t>
            </a:r>
            <a:r>
              <a:rPr lang="en-US" sz="2400" u="sng">
                <a:solidFill>
                  <a:srgbClr val="0000FF"/>
                </a:solidFill>
              </a:rPr>
              <a:t>(restricted to –</a:t>
            </a:r>
            <a:r>
              <a:rPr lang="en-US" sz="2400" i="1" u="sng">
                <a:solidFill>
                  <a:srgbClr val="0000FF"/>
                </a:solidFill>
              </a:rPr>
              <a:t>l</a:t>
            </a:r>
            <a:r>
              <a:rPr lang="en-US" sz="2400" u="sng">
                <a:solidFill>
                  <a:srgbClr val="0000FF"/>
                </a:solidFill>
              </a:rPr>
              <a:t> to </a:t>
            </a:r>
            <a:r>
              <a:rPr lang="en-US" sz="2400" i="1" u="sng">
                <a:solidFill>
                  <a:srgbClr val="0000FF"/>
                </a:solidFill>
              </a:rPr>
              <a:t>l</a:t>
            </a:r>
            <a:r>
              <a:rPr lang="en-US" sz="2400" u="sng">
                <a:solidFill>
                  <a:srgbClr val="0000FF"/>
                </a:solidFill>
              </a:rPr>
              <a:t>)</a:t>
            </a:r>
          </a:p>
        </p:txBody>
      </p:sp>
      <p:sp>
        <p:nvSpPr>
          <p:cNvPr id="3078" name="Rectangle 6"/>
          <p:cNvSpPr>
            <a:spLocks noChangeArrowheads="1"/>
          </p:cNvSpPr>
          <p:nvPr/>
        </p:nvSpPr>
        <p:spPr bwMode="auto">
          <a:xfrm>
            <a:off x="171450" y="400050"/>
            <a:ext cx="2106613" cy="457200"/>
          </a:xfrm>
          <a:prstGeom prst="rect">
            <a:avLst/>
          </a:prstGeom>
          <a:noFill/>
          <a:ln w="9525">
            <a:noFill/>
            <a:miter lim="800000"/>
            <a:headEnd/>
            <a:tailEnd/>
          </a:ln>
        </p:spPr>
        <p:txBody>
          <a:bodyPr wrap="none">
            <a:prstTxWarp prst="textNoShape">
              <a:avLst/>
            </a:prstTxWarp>
            <a:spAutoFit/>
          </a:bodyPr>
          <a:lstStyle/>
          <a:p>
            <a:r>
              <a:rPr lang="en-US" sz="2400" i="1">
                <a:solidFill>
                  <a:srgbClr val="0000FF"/>
                </a:solidFill>
              </a:rPr>
              <a:t>n = 1, 2, 3, … </a:t>
            </a:r>
            <a:endParaRPr lang="en-US" sz="2400" u="sng">
              <a:solidFill>
                <a:srgbClr val="0000FF"/>
              </a:solidFill>
            </a:endParaRPr>
          </a:p>
        </p:txBody>
      </p:sp>
      <p:sp>
        <p:nvSpPr>
          <p:cNvPr id="12296" name="Text Box 8"/>
          <p:cNvSpPr txBox="1">
            <a:spLocks noChangeArrowheads="1"/>
          </p:cNvSpPr>
          <p:nvPr/>
        </p:nvSpPr>
        <p:spPr bwMode="auto">
          <a:xfrm>
            <a:off x="49213" y="2228850"/>
            <a:ext cx="715962" cy="523875"/>
          </a:xfrm>
          <a:prstGeom prst="rect">
            <a:avLst/>
          </a:prstGeom>
          <a:noFill/>
          <a:ln w="9525">
            <a:noFill/>
            <a:miter lim="800000"/>
            <a:headEnd/>
            <a:tailEnd/>
          </a:ln>
        </p:spPr>
        <p:txBody>
          <a:bodyPr wrap="none">
            <a:prstTxWarp prst="textNoShape">
              <a:avLst/>
            </a:prstTxWarp>
            <a:spAutoFit/>
          </a:bodyPr>
          <a:lstStyle/>
          <a:p>
            <a:r>
              <a:rPr lang="en-US" sz="2800">
                <a:latin typeface="Comic Sans MS" charset="0"/>
              </a:rPr>
              <a:t>n=1</a:t>
            </a:r>
          </a:p>
        </p:txBody>
      </p:sp>
      <p:sp>
        <p:nvSpPr>
          <p:cNvPr id="12298" name="Text Box 10"/>
          <p:cNvSpPr txBox="1">
            <a:spLocks noChangeArrowheads="1"/>
          </p:cNvSpPr>
          <p:nvPr/>
        </p:nvSpPr>
        <p:spPr bwMode="auto">
          <a:xfrm>
            <a:off x="457200" y="5680075"/>
            <a:ext cx="1660525" cy="523875"/>
          </a:xfrm>
          <a:prstGeom prst="rect">
            <a:avLst/>
          </a:prstGeom>
          <a:noFill/>
          <a:ln w="9525">
            <a:noFill/>
            <a:miter lim="800000"/>
            <a:headEnd/>
            <a:tailEnd/>
          </a:ln>
        </p:spPr>
        <p:txBody>
          <a:bodyPr wrap="none">
            <a:prstTxWarp prst="textNoShape">
              <a:avLst/>
            </a:prstTxWarp>
            <a:spAutoFit/>
          </a:bodyPr>
          <a:lstStyle/>
          <a:p>
            <a:r>
              <a:rPr lang="en-US" sz="2800">
                <a:latin typeface="Comic Sans MS" charset="0"/>
              </a:rPr>
              <a:t>    s (</a:t>
            </a:r>
            <a:r>
              <a:rPr lang="en-US" sz="2800" i="1">
                <a:latin typeface="Times New Roman" charset="0"/>
              </a:rPr>
              <a:t>l</a:t>
            </a:r>
            <a:r>
              <a:rPr lang="en-US" sz="2800">
                <a:latin typeface="Comic Sans MS" charset="0"/>
              </a:rPr>
              <a:t>=0)</a:t>
            </a:r>
          </a:p>
        </p:txBody>
      </p:sp>
      <p:sp>
        <p:nvSpPr>
          <p:cNvPr id="12299" name="Text Box 11"/>
          <p:cNvSpPr txBox="1">
            <a:spLocks noChangeArrowheads="1"/>
          </p:cNvSpPr>
          <p:nvPr/>
        </p:nvSpPr>
        <p:spPr bwMode="auto">
          <a:xfrm>
            <a:off x="2181225" y="5686425"/>
            <a:ext cx="1190625" cy="523875"/>
          </a:xfrm>
          <a:prstGeom prst="rect">
            <a:avLst/>
          </a:prstGeom>
          <a:noFill/>
          <a:ln w="9525">
            <a:noFill/>
            <a:miter lim="800000"/>
            <a:headEnd/>
            <a:tailEnd/>
          </a:ln>
        </p:spPr>
        <p:txBody>
          <a:bodyPr wrap="none">
            <a:prstTxWarp prst="textNoShape">
              <a:avLst/>
            </a:prstTxWarp>
            <a:spAutoFit/>
          </a:bodyPr>
          <a:lstStyle/>
          <a:p>
            <a:r>
              <a:rPr lang="en-US" sz="2800">
                <a:latin typeface="Comic Sans MS" charset="0"/>
              </a:rPr>
              <a:t>p (</a:t>
            </a:r>
            <a:r>
              <a:rPr lang="en-US" sz="2800" i="1">
                <a:latin typeface="Times New Roman" charset="0"/>
              </a:rPr>
              <a:t>l</a:t>
            </a:r>
            <a:r>
              <a:rPr lang="en-US" sz="2800">
                <a:latin typeface="Comic Sans MS" charset="0"/>
              </a:rPr>
              <a:t>=1)</a:t>
            </a:r>
          </a:p>
        </p:txBody>
      </p:sp>
      <p:sp>
        <p:nvSpPr>
          <p:cNvPr id="12300" name="Text Box 12"/>
          <p:cNvSpPr txBox="1">
            <a:spLocks noChangeArrowheads="1"/>
          </p:cNvSpPr>
          <p:nvPr/>
        </p:nvSpPr>
        <p:spPr bwMode="auto">
          <a:xfrm>
            <a:off x="3417888" y="5686425"/>
            <a:ext cx="1268412" cy="522288"/>
          </a:xfrm>
          <a:prstGeom prst="rect">
            <a:avLst/>
          </a:prstGeom>
          <a:noFill/>
          <a:ln w="9525">
            <a:noFill/>
            <a:miter lim="800000"/>
            <a:headEnd/>
            <a:tailEnd/>
          </a:ln>
        </p:spPr>
        <p:txBody>
          <a:bodyPr wrap="none">
            <a:prstTxWarp prst="textNoShape">
              <a:avLst/>
            </a:prstTxWarp>
            <a:spAutoFit/>
          </a:bodyPr>
          <a:lstStyle/>
          <a:p>
            <a:r>
              <a:rPr lang="en-US" sz="2800">
                <a:latin typeface="Comic Sans MS" charset="0"/>
              </a:rPr>
              <a:t>d (</a:t>
            </a:r>
            <a:r>
              <a:rPr lang="en-US" sz="2800" i="1">
                <a:latin typeface="Times New Roman" charset="0"/>
              </a:rPr>
              <a:t>l</a:t>
            </a:r>
            <a:r>
              <a:rPr lang="en-US" sz="2800">
                <a:latin typeface="Comic Sans MS" charset="0"/>
              </a:rPr>
              <a:t>=2)</a:t>
            </a:r>
          </a:p>
        </p:txBody>
      </p:sp>
      <p:sp>
        <p:nvSpPr>
          <p:cNvPr id="12301" name="Line 13"/>
          <p:cNvSpPr>
            <a:spLocks noChangeShapeType="1"/>
          </p:cNvSpPr>
          <p:nvPr/>
        </p:nvSpPr>
        <p:spPr bwMode="auto">
          <a:xfrm>
            <a:off x="742950" y="1828800"/>
            <a:ext cx="0" cy="37719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12303" name="Line 15"/>
          <p:cNvSpPr>
            <a:spLocks noChangeShapeType="1"/>
          </p:cNvSpPr>
          <p:nvPr/>
        </p:nvSpPr>
        <p:spPr bwMode="auto">
          <a:xfrm>
            <a:off x="800100" y="5697538"/>
            <a:ext cx="4059238" cy="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12310" name="Text Box 22"/>
          <p:cNvSpPr txBox="1">
            <a:spLocks noChangeArrowheads="1"/>
          </p:cNvSpPr>
          <p:nvPr/>
        </p:nvSpPr>
        <p:spPr bwMode="auto">
          <a:xfrm>
            <a:off x="5657850" y="4914900"/>
            <a:ext cx="2955925" cy="830263"/>
          </a:xfrm>
          <a:prstGeom prst="rect">
            <a:avLst/>
          </a:prstGeom>
          <a:noFill/>
          <a:ln w="9525">
            <a:noFill/>
            <a:miter lim="800000"/>
            <a:headEnd/>
            <a:tailEnd/>
          </a:ln>
        </p:spPr>
        <p:txBody>
          <a:bodyPr wrap="none">
            <a:prstTxWarp prst="textNoShape">
              <a:avLst/>
            </a:prstTxWarp>
            <a:spAutoFit/>
          </a:bodyPr>
          <a:lstStyle/>
          <a:p>
            <a:r>
              <a:rPr lang="en-US" sz="2400"/>
              <a:t>See simulation:</a:t>
            </a:r>
          </a:p>
          <a:p>
            <a:r>
              <a:rPr lang="en-US" sz="2400"/>
              <a:t>falstad.com/qmatom</a:t>
            </a:r>
          </a:p>
        </p:txBody>
      </p:sp>
      <p:sp>
        <p:nvSpPr>
          <p:cNvPr id="12313" name="Text Box 25"/>
          <p:cNvSpPr txBox="1">
            <a:spLocks noChangeArrowheads="1"/>
          </p:cNvSpPr>
          <p:nvPr/>
        </p:nvSpPr>
        <p:spPr bwMode="auto">
          <a:xfrm>
            <a:off x="4572000" y="6027738"/>
            <a:ext cx="2914650" cy="830262"/>
          </a:xfrm>
          <a:prstGeom prst="rect">
            <a:avLst/>
          </a:prstGeom>
          <a:noFill/>
          <a:ln w="9525">
            <a:noFill/>
            <a:miter lim="800000"/>
            <a:headEnd/>
            <a:tailEnd/>
          </a:ln>
        </p:spPr>
        <p:txBody>
          <a:bodyPr>
            <a:prstTxWarp prst="textNoShape">
              <a:avLst/>
            </a:prstTxWarp>
            <a:spAutoFit/>
          </a:bodyPr>
          <a:lstStyle/>
          <a:p>
            <a:r>
              <a:rPr lang="en-US" sz="2400" i="1">
                <a:solidFill>
                  <a:srgbClr val="FF0000"/>
                </a:solidFill>
                <a:latin typeface="Comic Sans MS" charset="0"/>
              </a:rPr>
              <a:t>m = -l .. +l</a:t>
            </a:r>
            <a:r>
              <a:rPr lang="en-US" sz="2400">
                <a:solidFill>
                  <a:srgbClr val="FF0000"/>
                </a:solidFill>
              </a:rPr>
              <a:t>  changes angular distribution</a:t>
            </a:r>
          </a:p>
        </p:txBody>
      </p:sp>
      <p:sp>
        <p:nvSpPr>
          <p:cNvPr id="3087" name="Text Box 26"/>
          <p:cNvSpPr txBox="1">
            <a:spLocks noChangeArrowheads="1"/>
          </p:cNvSpPr>
          <p:nvPr/>
        </p:nvSpPr>
        <p:spPr bwMode="auto">
          <a:xfrm>
            <a:off x="4914900" y="1428750"/>
            <a:ext cx="4114800" cy="1200328"/>
          </a:xfrm>
          <a:prstGeom prst="rect">
            <a:avLst/>
          </a:prstGeom>
          <a:noFill/>
          <a:ln w="9525">
            <a:noFill/>
            <a:miter lim="800000"/>
            <a:headEnd/>
            <a:tailEnd/>
          </a:ln>
        </p:spPr>
        <p:txBody>
          <a:bodyPr>
            <a:prstTxWarp prst="textNoShape">
              <a:avLst/>
            </a:prstTxWarp>
            <a:spAutoFit/>
          </a:bodyPr>
          <a:lstStyle/>
          <a:p>
            <a:pPr>
              <a:spcBef>
                <a:spcPct val="50000"/>
              </a:spcBef>
            </a:pPr>
            <a:r>
              <a:rPr lang="en-US" sz="2400" dirty="0"/>
              <a:t>Much harder to draw in 3D than 1D.  Indicate amplitude of</a:t>
            </a:r>
            <a:r>
              <a:rPr lang="en-US" sz="2400" dirty="0" smtClean="0"/>
              <a:t> </a:t>
            </a:r>
            <a:r>
              <a:rPr lang="en-US" sz="2400" dirty="0" err="1" smtClean="0">
                <a:latin typeface="Times New Roman"/>
                <a:cs typeface="Times New Roman"/>
              </a:rPr>
              <a:t>ψ</a:t>
            </a:r>
            <a:r>
              <a:rPr lang="en-US" sz="2400" dirty="0" smtClean="0">
                <a:sym typeface="Symbol" charset="2"/>
              </a:rPr>
              <a:t> </a:t>
            </a:r>
            <a:r>
              <a:rPr lang="en-US" sz="2400" dirty="0">
                <a:sym typeface="Symbol" charset="2"/>
              </a:rPr>
              <a:t>with brightness.</a:t>
            </a:r>
          </a:p>
        </p:txBody>
      </p:sp>
      <p:pic>
        <p:nvPicPr>
          <p:cNvPr id="28701" name="Picture 29" descr="T:\HAtomOrbitals.png"/>
          <p:cNvPicPr>
            <a:picLocks noChangeAspect="1" noChangeArrowheads="1"/>
          </p:cNvPicPr>
          <p:nvPr/>
        </p:nvPicPr>
        <p:blipFill>
          <a:blip r:embed="rId5"/>
          <a:srcRect/>
          <a:stretch>
            <a:fillRect/>
          </a:stretch>
        </p:blipFill>
        <p:spPr bwMode="auto">
          <a:xfrm>
            <a:off x="857250" y="1924050"/>
            <a:ext cx="3714750" cy="3714750"/>
          </a:xfrm>
          <a:prstGeom prst="rect">
            <a:avLst/>
          </a:prstGeom>
          <a:noFill/>
          <a:ln w="9525">
            <a:noFill/>
            <a:miter lim="800000"/>
            <a:headEnd/>
            <a:tailEnd/>
          </a:ln>
        </p:spPr>
      </p:pic>
      <p:sp>
        <p:nvSpPr>
          <p:cNvPr id="31" name="Text Box 8"/>
          <p:cNvSpPr txBox="1">
            <a:spLocks noChangeArrowheads="1"/>
          </p:cNvSpPr>
          <p:nvPr/>
        </p:nvSpPr>
        <p:spPr bwMode="auto">
          <a:xfrm>
            <a:off x="28575" y="3476625"/>
            <a:ext cx="774700" cy="523875"/>
          </a:xfrm>
          <a:prstGeom prst="rect">
            <a:avLst/>
          </a:prstGeom>
          <a:noFill/>
          <a:ln w="9525">
            <a:noFill/>
            <a:miter lim="800000"/>
            <a:headEnd/>
            <a:tailEnd/>
          </a:ln>
        </p:spPr>
        <p:txBody>
          <a:bodyPr wrap="none">
            <a:prstTxWarp prst="textNoShape">
              <a:avLst/>
            </a:prstTxWarp>
            <a:spAutoFit/>
          </a:bodyPr>
          <a:lstStyle/>
          <a:p>
            <a:r>
              <a:rPr lang="en-US" sz="2800">
                <a:latin typeface="Comic Sans MS" charset="0"/>
              </a:rPr>
              <a:t>n=2</a:t>
            </a:r>
          </a:p>
        </p:txBody>
      </p:sp>
      <p:sp>
        <p:nvSpPr>
          <p:cNvPr id="32" name="Text Box 8"/>
          <p:cNvSpPr txBox="1">
            <a:spLocks noChangeArrowheads="1"/>
          </p:cNvSpPr>
          <p:nvPr/>
        </p:nvSpPr>
        <p:spPr bwMode="auto">
          <a:xfrm>
            <a:off x="38100" y="4800600"/>
            <a:ext cx="774700" cy="523875"/>
          </a:xfrm>
          <a:prstGeom prst="rect">
            <a:avLst/>
          </a:prstGeom>
          <a:noFill/>
          <a:ln w="9525">
            <a:noFill/>
            <a:miter lim="800000"/>
            <a:headEnd/>
            <a:tailEnd/>
          </a:ln>
        </p:spPr>
        <p:txBody>
          <a:bodyPr wrap="none">
            <a:prstTxWarp prst="textNoShape">
              <a:avLst/>
            </a:prstTxWarp>
            <a:spAutoFit/>
          </a:bodyPr>
          <a:lstStyle/>
          <a:p>
            <a:r>
              <a:rPr lang="en-US" sz="2800">
                <a:latin typeface="Comic Sans MS" charset="0"/>
              </a:rPr>
              <a:t>n=3</a:t>
            </a:r>
          </a:p>
        </p:txBody>
      </p:sp>
      <p:sp>
        <p:nvSpPr>
          <p:cNvPr id="33" name="TextBox 32"/>
          <p:cNvSpPr txBox="1">
            <a:spLocks noChangeArrowheads="1"/>
          </p:cNvSpPr>
          <p:nvPr/>
        </p:nvSpPr>
        <p:spPr bwMode="auto">
          <a:xfrm>
            <a:off x="4743450" y="2800350"/>
            <a:ext cx="4400550" cy="1938338"/>
          </a:xfrm>
          <a:prstGeom prst="rect">
            <a:avLst/>
          </a:prstGeom>
          <a:noFill/>
          <a:ln w="9525">
            <a:noFill/>
            <a:miter lim="800000"/>
            <a:headEnd/>
            <a:tailEnd/>
          </a:ln>
        </p:spPr>
        <p:txBody>
          <a:bodyPr>
            <a:prstTxWarp prst="textNoShape">
              <a:avLst/>
            </a:prstTxWarp>
            <a:spAutoFit/>
          </a:bodyPr>
          <a:lstStyle/>
          <a:p>
            <a:pPr marL="401638" indent="-401638"/>
            <a:r>
              <a:rPr lang="en-US" sz="2400"/>
              <a:t>Increasing n: more nodes in radial direction</a:t>
            </a:r>
          </a:p>
          <a:p>
            <a:pPr marL="401638" indent="-401638"/>
            <a:r>
              <a:rPr lang="en-US" sz="2400"/>
              <a:t>Increasing l: less nodes in radial direction; More nodes in azimuthal direction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6"/>
                                        </p:tgtEl>
                                        <p:attrNameLst>
                                          <p:attrName>style.visibility</p:attrName>
                                        </p:attrNameLst>
                                      </p:cBhvr>
                                      <p:to>
                                        <p:strVal val="visible"/>
                                      </p:to>
                                    </p:set>
                                    <p:animEffect transition="in" filter="fade">
                                      <p:cBhvr>
                                        <p:cTn id="7" dur="500"/>
                                        <p:tgtEl>
                                          <p:spTgt spid="1229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301"/>
                                        </p:tgtEl>
                                        <p:attrNameLst>
                                          <p:attrName>style.visibility</p:attrName>
                                        </p:attrNameLst>
                                      </p:cBhvr>
                                      <p:to>
                                        <p:strVal val="visible"/>
                                      </p:to>
                                    </p:set>
                                    <p:animEffect transition="in" filter="fade">
                                      <p:cBhvr>
                                        <p:cTn id="19" dur="500"/>
                                        <p:tgtEl>
                                          <p:spTgt spid="1230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303"/>
                                        </p:tgtEl>
                                        <p:attrNameLst>
                                          <p:attrName>style.visibility</p:attrName>
                                        </p:attrNameLst>
                                      </p:cBhvr>
                                      <p:to>
                                        <p:strVal val="visible"/>
                                      </p:to>
                                    </p:set>
                                    <p:animEffect transition="in" filter="fade">
                                      <p:cBhvr>
                                        <p:cTn id="23" dur="500"/>
                                        <p:tgtEl>
                                          <p:spTgt spid="1230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298"/>
                                        </p:tgtEl>
                                        <p:attrNameLst>
                                          <p:attrName>style.visibility</p:attrName>
                                        </p:attrNameLst>
                                      </p:cBhvr>
                                      <p:to>
                                        <p:strVal val="visible"/>
                                      </p:to>
                                    </p:set>
                                    <p:animEffect transition="in" filter="fade">
                                      <p:cBhvr>
                                        <p:cTn id="27" dur="500"/>
                                        <p:tgtEl>
                                          <p:spTgt spid="1229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299"/>
                                        </p:tgtEl>
                                        <p:attrNameLst>
                                          <p:attrName>style.visibility</p:attrName>
                                        </p:attrNameLst>
                                      </p:cBhvr>
                                      <p:to>
                                        <p:strVal val="visible"/>
                                      </p:to>
                                    </p:set>
                                    <p:animEffect transition="in" filter="fade">
                                      <p:cBhvr>
                                        <p:cTn id="31" dur="500"/>
                                        <p:tgtEl>
                                          <p:spTgt spid="1229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300"/>
                                        </p:tgtEl>
                                        <p:attrNameLst>
                                          <p:attrName>style.visibility</p:attrName>
                                        </p:attrNameLst>
                                      </p:cBhvr>
                                      <p:to>
                                        <p:strVal val="visible"/>
                                      </p:to>
                                    </p:set>
                                    <p:animEffect transition="in" filter="fade">
                                      <p:cBhvr>
                                        <p:cTn id="35" dur="500"/>
                                        <p:tgtEl>
                                          <p:spTgt spid="1230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8701"/>
                                        </p:tgtEl>
                                        <p:attrNameLst>
                                          <p:attrName>style.visibility</p:attrName>
                                        </p:attrNameLst>
                                      </p:cBhvr>
                                      <p:to>
                                        <p:strVal val="visible"/>
                                      </p:to>
                                    </p:set>
                                    <p:animEffect transition="in" filter="fade">
                                      <p:cBhvr>
                                        <p:cTn id="39" dur="5000"/>
                                        <p:tgtEl>
                                          <p:spTgt spid="28701"/>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2000"/>
                                        <p:tgtEl>
                                          <p:spTgt spid="33"/>
                                        </p:tgtEl>
                                      </p:cBhvr>
                                    </p:animEffect>
                                  </p:childTnLst>
                                </p:cTn>
                              </p:par>
                            </p:childTnLst>
                          </p:cTn>
                        </p:par>
                        <p:par>
                          <p:cTn id="44" fill="hold">
                            <p:stCondLst>
                              <p:cond delay="11000"/>
                            </p:stCondLst>
                            <p:childTnLst>
                              <p:par>
                                <p:cTn id="45" presetID="10" presetClass="entr" presetSubtype="0" fill="hold" grpId="0" nodeType="afterEffect">
                                  <p:stCondLst>
                                    <p:cond delay="0"/>
                                  </p:stCondLst>
                                  <p:childTnLst>
                                    <p:set>
                                      <p:cBhvr>
                                        <p:cTn id="46" dur="1" fill="hold">
                                          <p:stCondLst>
                                            <p:cond delay="0"/>
                                          </p:stCondLst>
                                        </p:cTn>
                                        <p:tgtEl>
                                          <p:spTgt spid="12313"/>
                                        </p:tgtEl>
                                        <p:attrNameLst>
                                          <p:attrName>style.visibility</p:attrName>
                                        </p:attrNameLst>
                                      </p:cBhvr>
                                      <p:to>
                                        <p:strVal val="visible"/>
                                      </p:to>
                                    </p:set>
                                    <p:animEffect transition="in" filter="fade">
                                      <p:cBhvr>
                                        <p:cTn id="47" dur="2000"/>
                                        <p:tgtEl>
                                          <p:spTgt spid="12313"/>
                                        </p:tgtEl>
                                      </p:cBhvr>
                                    </p:animEffect>
                                  </p:childTnLst>
                                </p:cTn>
                              </p:par>
                            </p:childTnLst>
                          </p:cTn>
                        </p:par>
                        <p:par>
                          <p:cTn id="48" fill="hold">
                            <p:stCondLst>
                              <p:cond delay="13000"/>
                            </p:stCondLst>
                            <p:childTnLst>
                              <p:par>
                                <p:cTn id="49" presetID="10" presetClass="entr" presetSubtype="0" fill="hold" grpId="0" nodeType="afterEffect">
                                  <p:stCondLst>
                                    <p:cond delay="0"/>
                                  </p:stCondLst>
                                  <p:childTnLst>
                                    <p:set>
                                      <p:cBhvr>
                                        <p:cTn id="50" dur="1" fill="hold">
                                          <p:stCondLst>
                                            <p:cond delay="0"/>
                                          </p:stCondLst>
                                        </p:cTn>
                                        <p:tgtEl>
                                          <p:spTgt spid="12310"/>
                                        </p:tgtEl>
                                        <p:attrNameLst>
                                          <p:attrName>style.visibility</p:attrName>
                                        </p:attrNameLst>
                                      </p:cBhvr>
                                      <p:to>
                                        <p:strVal val="visible"/>
                                      </p:to>
                                    </p:set>
                                    <p:animEffect transition="in" filter="fade">
                                      <p:cBhvr>
                                        <p:cTn id="51" dur="2000"/>
                                        <p:tgtEl>
                                          <p:spTgt spid="12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p:bldP spid="12298" grpId="0"/>
      <p:bldP spid="12299" grpId="0"/>
      <p:bldP spid="12300" grpId="0"/>
      <p:bldP spid="12301" grpId="0" animBg="1"/>
      <p:bldP spid="12303" grpId="0" animBg="1"/>
      <p:bldP spid="12310" grpId="0"/>
      <p:bldP spid="12313" grpId="0"/>
      <p:bldP spid="31" grpId="0"/>
      <p:bldP spid="32" grpId="0"/>
      <p:bldP spid="33" grpId="0"/>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1" name="Text Box 2"/>
          <p:cNvSpPr txBox="1">
            <a:spLocks noChangeArrowheads="1"/>
          </p:cNvSpPr>
          <p:nvPr/>
        </p:nvSpPr>
        <p:spPr bwMode="auto">
          <a:xfrm>
            <a:off x="0" y="0"/>
            <a:ext cx="5183188" cy="457200"/>
          </a:xfrm>
          <a:prstGeom prst="rect">
            <a:avLst/>
          </a:prstGeom>
          <a:noFill/>
          <a:ln w="9525">
            <a:noFill/>
            <a:miter lim="800000"/>
            <a:headEnd/>
            <a:tailEnd/>
          </a:ln>
        </p:spPr>
        <p:txBody>
          <a:bodyPr wrap="none">
            <a:prstTxWarp prst="textNoShape">
              <a:avLst/>
            </a:prstTxWarp>
            <a:spAutoFit/>
          </a:bodyPr>
          <a:lstStyle/>
          <a:p>
            <a:r>
              <a:rPr lang="en-US" sz="2400"/>
              <a:t>Shapes of hydrogen wave functions: </a:t>
            </a:r>
          </a:p>
        </p:txBody>
      </p:sp>
      <p:graphicFrame>
        <p:nvGraphicFramePr>
          <p:cNvPr id="43010" name="Object 2"/>
          <p:cNvGraphicFramePr>
            <a:graphicFrameLocks noChangeAspect="1"/>
          </p:cNvGraphicFramePr>
          <p:nvPr/>
        </p:nvGraphicFramePr>
        <p:xfrm>
          <a:off x="604838" y="449263"/>
          <a:ext cx="7216775" cy="844550"/>
        </p:xfrm>
        <a:graphic>
          <a:graphicData uri="http://schemas.openxmlformats.org/presentationml/2006/ole">
            <p:oleObj spid="_x0000_s43010" name="Equation" r:id="rId4" imgW="1739900" imgH="203200" progId="Equation.DSMT4">
              <p:embed/>
            </p:oleObj>
          </a:graphicData>
        </a:graphic>
      </p:graphicFrame>
      <p:sp>
        <p:nvSpPr>
          <p:cNvPr id="43012" name="Text Box 4"/>
          <p:cNvSpPr txBox="1">
            <a:spLocks noChangeArrowheads="1"/>
          </p:cNvSpPr>
          <p:nvPr/>
        </p:nvSpPr>
        <p:spPr bwMode="auto">
          <a:xfrm>
            <a:off x="0" y="1447800"/>
            <a:ext cx="7924800" cy="457200"/>
          </a:xfrm>
          <a:prstGeom prst="rect">
            <a:avLst/>
          </a:prstGeom>
          <a:noFill/>
          <a:ln w="9525">
            <a:noFill/>
            <a:miter lim="800000"/>
            <a:headEnd/>
            <a:tailEnd/>
          </a:ln>
        </p:spPr>
        <p:txBody>
          <a:bodyPr>
            <a:prstTxWarp prst="textNoShape">
              <a:avLst/>
            </a:prstTxWarp>
            <a:spAutoFit/>
          </a:bodyPr>
          <a:lstStyle/>
          <a:p>
            <a:r>
              <a:rPr lang="en-US" sz="2400" i="1">
                <a:solidFill>
                  <a:srgbClr val="FF0000"/>
                </a:solidFill>
                <a:latin typeface="Times New Roman" charset="0"/>
              </a:rPr>
              <a:t>Look at </a:t>
            </a:r>
            <a:r>
              <a:rPr lang="en-US" sz="2400" i="1" u="sng">
                <a:solidFill>
                  <a:srgbClr val="FF0000"/>
                </a:solidFill>
              </a:rPr>
              <a:t>s-orbitals (l=0)</a:t>
            </a:r>
            <a:r>
              <a:rPr lang="en-US" sz="2400">
                <a:solidFill>
                  <a:srgbClr val="FF0000"/>
                </a:solidFill>
              </a:rPr>
              <a:t>: no angular dependence</a:t>
            </a:r>
            <a:r>
              <a:rPr lang="en-US" sz="2400"/>
              <a:t> </a:t>
            </a:r>
          </a:p>
        </p:txBody>
      </p:sp>
      <p:pic>
        <p:nvPicPr>
          <p:cNvPr id="43013" name="Picture 5" descr="41_05"/>
          <p:cNvPicPr>
            <a:picLocks noChangeAspect="1" noChangeArrowheads="1"/>
          </p:cNvPicPr>
          <p:nvPr/>
        </p:nvPicPr>
        <p:blipFill>
          <a:blip r:embed="rId5"/>
          <a:srcRect t="13976" r="43529" b="30273"/>
          <a:stretch>
            <a:fillRect/>
          </a:stretch>
        </p:blipFill>
        <p:spPr bwMode="auto">
          <a:xfrm>
            <a:off x="1104900" y="2379663"/>
            <a:ext cx="6934200" cy="4478337"/>
          </a:xfrm>
          <a:prstGeom prst="rect">
            <a:avLst/>
          </a:prstGeom>
          <a:noFill/>
          <a:ln w="9525">
            <a:noFill/>
            <a:miter lim="800000"/>
            <a:headEnd/>
            <a:tailEnd/>
          </a:ln>
        </p:spPr>
      </p:pic>
      <p:sp>
        <p:nvSpPr>
          <p:cNvPr id="43014" name="Text Box 6"/>
          <p:cNvSpPr txBox="1">
            <a:spLocks noChangeArrowheads="1"/>
          </p:cNvSpPr>
          <p:nvPr/>
        </p:nvSpPr>
        <p:spPr bwMode="auto">
          <a:xfrm>
            <a:off x="2286000" y="2133600"/>
            <a:ext cx="701675" cy="457200"/>
          </a:xfrm>
          <a:prstGeom prst="rect">
            <a:avLst/>
          </a:prstGeom>
          <a:noFill/>
          <a:ln w="9525">
            <a:noFill/>
            <a:miter lim="800000"/>
            <a:headEnd/>
            <a:tailEnd/>
          </a:ln>
        </p:spPr>
        <p:txBody>
          <a:bodyPr wrap="none">
            <a:prstTxWarp prst="textNoShape">
              <a:avLst/>
            </a:prstTxWarp>
            <a:spAutoFit/>
          </a:bodyPr>
          <a:lstStyle/>
          <a:p>
            <a:r>
              <a:rPr lang="en-US" sz="2400"/>
              <a:t>n=1</a:t>
            </a:r>
          </a:p>
        </p:txBody>
      </p:sp>
      <p:sp>
        <p:nvSpPr>
          <p:cNvPr id="43015" name="Text Box 7"/>
          <p:cNvSpPr txBox="1">
            <a:spLocks noChangeArrowheads="1"/>
          </p:cNvSpPr>
          <p:nvPr/>
        </p:nvSpPr>
        <p:spPr bwMode="auto">
          <a:xfrm>
            <a:off x="5791200" y="2133600"/>
            <a:ext cx="701675" cy="457200"/>
          </a:xfrm>
          <a:prstGeom prst="rect">
            <a:avLst/>
          </a:prstGeom>
          <a:noFill/>
          <a:ln w="9525">
            <a:noFill/>
            <a:miter lim="800000"/>
            <a:headEnd/>
            <a:tailEnd/>
          </a:ln>
        </p:spPr>
        <p:txBody>
          <a:bodyPr wrap="none">
            <a:prstTxWarp prst="textNoShape">
              <a:avLst/>
            </a:prstTxWarp>
            <a:spAutoFit/>
          </a:bodyPr>
          <a:lstStyle/>
          <a:p>
            <a:r>
              <a:rPr lang="en-US" sz="2400"/>
              <a:t>n=2</a:t>
            </a:r>
          </a:p>
        </p:txBody>
      </p:sp>
      <p:grpSp>
        <p:nvGrpSpPr>
          <p:cNvPr id="2" name="Group 10"/>
          <p:cNvGrpSpPr>
            <a:grpSpLocks/>
          </p:cNvGrpSpPr>
          <p:nvPr/>
        </p:nvGrpSpPr>
        <p:grpSpPr bwMode="auto">
          <a:xfrm>
            <a:off x="1012825" y="4318000"/>
            <a:ext cx="5114925" cy="919163"/>
            <a:chOff x="638" y="2720"/>
            <a:chExt cx="3222" cy="579"/>
          </a:xfrm>
        </p:grpSpPr>
        <p:sp>
          <p:nvSpPr>
            <p:cNvPr id="43017" name="Line 8"/>
            <p:cNvSpPr>
              <a:spLocks noChangeShapeType="1"/>
            </p:cNvSpPr>
            <p:nvPr/>
          </p:nvSpPr>
          <p:spPr bwMode="auto">
            <a:xfrm flipH="1">
              <a:off x="2880" y="2720"/>
              <a:ext cx="980" cy="566"/>
            </a:xfrm>
            <a:prstGeom prst="line">
              <a:avLst/>
            </a:prstGeom>
            <a:noFill/>
            <a:ln w="76200">
              <a:solidFill>
                <a:srgbClr val="FF0000"/>
              </a:solidFill>
              <a:prstDash val="sysDot"/>
              <a:round/>
              <a:headEnd/>
              <a:tailEnd/>
            </a:ln>
          </p:spPr>
          <p:txBody>
            <a:bodyPr wrap="none" anchor="ctr">
              <a:prstTxWarp prst="textNoShape">
                <a:avLst/>
              </a:prstTxWarp>
            </a:bodyPr>
            <a:lstStyle/>
            <a:p>
              <a:endParaRPr lang="en-US"/>
            </a:p>
          </p:txBody>
        </p:sp>
        <p:sp>
          <p:nvSpPr>
            <p:cNvPr id="43018" name="Line 9"/>
            <p:cNvSpPr>
              <a:spLocks noChangeShapeType="1"/>
            </p:cNvSpPr>
            <p:nvPr/>
          </p:nvSpPr>
          <p:spPr bwMode="auto">
            <a:xfrm flipH="1">
              <a:off x="638" y="2764"/>
              <a:ext cx="988" cy="535"/>
            </a:xfrm>
            <a:prstGeom prst="line">
              <a:avLst/>
            </a:prstGeom>
            <a:noFill/>
            <a:ln w="76200">
              <a:solidFill>
                <a:srgbClr val="FF0000"/>
              </a:solidFill>
              <a:prstDash val="sysDot"/>
              <a:round/>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Line 2"/>
          <p:cNvSpPr>
            <a:spLocks noChangeShapeType="1"/>
          </p:cNvSpPr>
          <p:nvPr/>
        </p:nvSpPr>
        <p:spPr bwMode="auto">
          <a:xfrm flipH="1" flipV="1">
            <a:off x="755650" y="3848100"/>
            <a:ext cx="11113" cy="137795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4339" name="Text Box 3"/>
          <p:cNvSpPr txBox="1">
            <a:spLocks noChangeArrowheads="1"/>
          </p:cNvSpPr>
          <p:nvPr/>
        </p:nvSpPr>
        <p:spPr bwMode="auto">
          <a:xfrm rot="-5400000">
            <a:off x="13494" y="4013994"/>
            <a:ext cx="1116012" cy="457200"/>
          </a:xfrm>
          <a:prstGeom prst="rect">
            <a:avLst/>
          </a:prstGeom>
          <a:noFill/>
          <a:ln w="9525">
            <a:noFill/>
            <a:miter lim="800000"/>
            <a:headEnd/>
            <a:tailEnd/>
          </a:ln>
        </p:spPr>
        <p:txBody>
          <a:bodyPr wrap="none">
            <a:prstTxWarp prst="textNoShape">
              <a:avLst/>
            </a:prstTxWarp>
            <a:spAutoFit/>
          </a:bodyPr>
          <a:lstStyle/>
          <a:p>
            <a:r>
              <a:rPr lang="en-US"/>
              <a:t>energy</a:t>
            </a:r>
          </a:p>
        </p:txBody>
      </p:sp>
      <p:sp>
        <p:nvSpPr>
          <p:cNvPr id="53252" name="Line 4"/>
          <p:cNvSpPr>
            <a:spLocks noChangeShapeType="1"/>
          </p:cNvSpPr>
          <p:nvPr/>
        </p:nvSpPr>
        <p:spPr bwMode="auto">
          <a:xfrm flipV="1">
            <a:off x="914400" y="5075238"/>
            <a:ext cx="1257300" cy="0"/>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4341" name="Line 7"/>
          <p:cNvSpPr>
            <a:spLocks noChangeShapeType="1"/>
          </p:cNvSpPr>
          <p:nvPr/>
        </p:nvSpPr>
        <p:spPr bwMode="auto">
          <a:xfrm>
            <a:off x="2171700" y="4403725"/>
            <a:ext cx="228600" cy="0"/>
          </a:xfrm>
          <a:prstGeom prst="line">
            <a:avLst/>
          </a:prstGeom>
          <a:noFill/>
          <a:ln w="19050">
            <a:solidFill>
              <a:srgbClr val="FF0000"/>
            </a:solidFill>
            <a:round/>
            <a:headEnd/>
            <a:tailEnd/>
          </a:ln>
        </p:spPr>
        <p:txBody>
          <a:bodyPr>
            <a:prstTxWarp prst="textNoShape">
              <a:avLst/>
            </a:prstTxWarp>
          </a:bodyPr>
          <a:lstStyle/>
          <a:p>
            <a:endParaRPr lang="en-US"/>
          </a:p>
        </p:txBody>
      </p:sp>
      <p:sp>
        <p:nvSpPr>
          <p:cNvPr id="41992" name="Line 8"/>
          <p:cNvSpPr>
            <a:spLocks noChangeShapeType="1"/>
          </p:cNvSpPr>
          <p:nvPr/>
        </p:nvSpPr>
        <p:spPr bwMode="auto">
          <a:xfrm flipV="1">
            <a:off x="904875" y="4733925"/>
            <a:ext cx="2670175" cy="11113"/>
          </a:xfrm>
          <a:prstGeom prst="line">
            <a:avLst/>
          </a:prstGeom>
          <a:noFill/>
          <a:ln w="9525">
            <a:solidFill>
              <a:schemeClr val="tx1"/>
            </a:solidFill>
            <a:prstDash val="dash"/>
            <a:round/>
            <a:headEnd/>
            <a:tailEnd/>
          </a:ln>
        </p:spPr>
        <p:txBody>
          <a:bodyPr>
            <a:prstTxWarp prst="textNoShape">
              <a:avLst/>
            </a:prstTxWarp>
          </a:bodyPr>
          <a:lstStyle/>
          <a:p>
            <a:endParaRPr lang="en-US"/>
          </a:p>
        </p:txBody>
      </p:sp>
      <p:grpSp>
        <p:nvGrpSpPr>
          <p:cNvPr id="2" name="Group 9"/>
          <p:cNvGrpSpPr>
            <a:grpSpLocks/>
          </p:cNvGrpSpPr>
          <p:nvPr/>
        </p:nvGrpSpPr>
        <p:grpSpPr bwMode="auto">
          <a:xfrm rot="5400000">
            <a:off x="613569" y="716651"/>
            <a:ext cx="3175000" cy="3125788"/>
            <a:chOff x="1024" y="1055"/>
            <a:chExt cx="2000" cy="1969"/>
          </a:xfrm>
        </p:grpSpPr>
        <p:sp>
          <p:nvSpPr>
            <p:cNvPr id="14366" name="Line 10"/>
            <p:cNvSpPr>
              <a:spLocks noChangeShapeType="1"/>
            </p:cNvSpPr>
            <p:nvPr/>
          </p:nvSpPr>
          <p:spPr bwMode="auto">
            <a:xfrm>
              <a:off x="1897" y="1279"/>
              <a:ext cx="1" cy="61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4367" name="Line 11"/>
            <p:cNvSpPr>
              <a:spLocks noChangeShapeType="1"/>
            </p:cNvSpPr>
            <p:nvPr/>
          </p:nvSpPr>
          <p:spPr bwMode="auto">
            <a:xfrm>
              <a:off x="1897" y="1894"/>
              <a:ext cx="57" cy="16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4368" name="Line 12"/>
            <p:cNvSpPr>
              <a:spLocks noChangeShapeType="1"/>
            </p:cNvSpPr>
            <p:nvPr/>
          </p:nvSpPr>
          <p:spPr bwMode="auto">
            <a:xfrm flipV="1">
              <a:off x="1954" y="1894"/>
              <a:ext cx="56" cy="16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4369" name="Line 13"/>
            <p:cNvSpPr>
              <a:spLocks noChangeShapeType="1"/>
            </p:cNvSpPr>
            <p:nvPr/>
          </p:nvSpPr>
          <p:spPr bwMode="auto">
            <a:xfrm>
              <a:off x="1897" y="1279"/>
              <a:ext cx="113"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4370" name="Rectangle 14"/>
            <p:cNvSpPr>
              <a:spLocks noChangeArrowheads="1"/>
            </p:cNvSpPr>
            <p:nvPr/>
          </p:nvSpPr>
          <p:spPr bwMode="auto">
            <a:xfrm>
              <a:off x="1728" y="2482"/>
              <a:ext cx="920"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SAMPLE METAL</a:t>
              </a:r>
              <a:endParaRPr lang="en-US"/>
            </a:p>
          </p:txBody>
        </p:sp>
        <p:sp>
          <p:nvSpPr>
            <p:cNvPr id="14371" name="Line 15"/>
            <p:cNvSpPr>
              <a:spLocks noChangeShapeType="1"/>
            </p:cNvSpPr>
            <p:nvPr/>
          </p:nvSpPr>
          <p:spPr bwMode="auto">
            <a:xfrm>
              <a:off x="1897" y="1279"/>
              <a:ext cx="1" cy="61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4372" name="Line 16"/>
            <p:cNvSpPr>
              <a:spLocks noChangeShapeType="1"/>
            </p:cNvSpPr>
            <p:nvPr/>
          </p:nvSpPr>
          <p:spPr bwMode="auto">
            <a:xfrm>
              <a:off x="1897" y="1894"/>
              <a:ext cx="57" cy="16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4373" name="Line 17"/>
            <p:cNvSpPr>
              <a:spLocks noChangeShapeType="1"/>
            </p:cNvSpPr>
            <p:nvPr/>
          </p:nvSpPr>
          <p:spPr bwMode="auto">
            <a:xfrm flipV="1">
              <a:off x="1954" y="1894"/>
              <a:ext cx="56" cy="16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4374" name="Line 18"/>
            <p:cNvSpPr>
              <a:spLocks noChangeShapeType="1"/>
            </p:cNvSpPr>
            <p:nvPr/>
          </p:nvSpPr>
          <p:spPr bwMode="auto">
            <a:xfrm>
              <a:off x="1897" y="1279"/>
              <a:ext cx="113"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4375" name="Rectangle 19"/>
            <p:cNvSpPr>
              <a:spLocks noChangeArrowheads="1"/>
            </p:cNvSpPr>
            <p:nvPr/>
          </p:nvSpPr>
          <p:spPr bwMode="auto">
            <a:xfrm>
              <a:off x="1878" y="1055"/>
              <a:ext cx="167"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Tip</a:t>
              </a:r>
              <a:endParaRPr lang="en-US"/>
            </a:p>
          </p:txBody>
        </p:sp>
        <p:grpSp>
          <p:nvGrpSpPr>
            <p:cNvPr id="3" name="Group 20"/>
            <p:cNvGrpSpPr>
              <a:grpSpLocks/>
            </p:cNvGrpSpPr>
            <p:nvPr/>
          </p:nvGrpSpPr>
          <p:grpSpPr bwMode="auto">
            <a:xfrm>
              <a:off x="1024" y="2125"/>
              <a:ext cx="2000" cy="899"/>
              <a:chOff x="1201" y="2119"/>
              <a:chExt cx="1501" cy="899"/>
            </a:xfrm>
          </p:grpSpPr>
          <p:sp>
            <p:nvSpPr>
              <p:cNvPr id="14379" name="Freeform 21"/>
              <p:cNvSpPr>
                <a:spLocks/>
              </p:cNvSpPr>
              <p:nvPr/>
            </p:nvSpPr>
            <p:spPr bwMode="auto">
              <a:xfrm>
                <a:off x="1201" y="2119"/>
                <a:ext cx="1501" cy="899"/>
              </a:xfrm>
              <a:custGeom>
                <a:avLst/>
                <a:gdLst>
                  <a:gd name="T0" fmla="*/ 0 w 31933"/>
                  <a:gd name="T1" fmla="*/ 0 h 8767"/>
                  <a:gd name="T2" fmla="*/ 0 w 31933"/>
                  <a:gd name="T3" fmla="*/ 0 h 8767"/>
                  <a:gd name="T4" fmla="*/ 0 w 31933"/>
                  <a:gd name="T5" fmla="*/ 0 h 8767"/>
                  <a:gd name="T6" fmla="*/ 0 w 31933"/>
                  <a:gd name="T7" fmla="*/ 0 h 8767"/>
                  <a:gd name="T8" fmla="*/ 0 w 31933"/>
                  <a:gd name="T9" fmla="*/ 0 h 8767"/>
                  <a:gd name="T10" fmla="*/ 0 w 31933"/>
                  <a:gd name="T11" fmla="*/ 0 h 8767"/>
                  <a:gd name="T12" fmla="*/ 0 w 31933"/>
                  <a:gd name="T13" fmla="*/ 0 h 8767"/>
                  <a:gd name="T14" fmla="*/ 0 w 31933"/>
                  <a:gd name="T15" fmla="*/ 0 h 8767"/>
                  <a:gd name="T16" fmla="*/ 0 w 31933"/>
                  <a:gd name="T17" fmla="*/ 0 h 8767"/>
                  <a:gd name="T18" fmla="*/ 0 w 31933"/>
                  <a:gd name="T19" fmla="*/ 0 h 8767"/>
                  <a:gd name="T20" fmla="*/ 0 w 31933"/>
                  <a:gd name="T21" fmla="*/ 0 h 8767"/>
                  <a:gd name="T22" fmla="*/ 0 w 31933"/>
                  <a:gd name="T23" fmla="*/ 0 h 8767"/>
                  <a:gd name="T24" fmla="*/ 0 w 31933"/>
                  <a:gd name="T25" fmla="*/ 0 h 8767"/>
                  <a:gd name="T26" fmla="*/ 0 w 31933"/>
                  <a:gd name="T27" fmla="*/ 0 h 8767"/>
                  <a:gd name="T28" fmla="*/ 0 w 31933"/>
                  <a:gd name="T29" fmla="*/ 0 h 8767"/>
                  <a:gd name="T30" fmla="*/ 0 w 31933"/>
                  <a:gd name="T31" fmla="*/ 0 h 87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933"/>
                  <a:gd name="T49" fmla="*/ 0 h 8767"/>
                  <a:gd name="T50" fmla="*/ 31933 w 31933"/>
                  <a:gd name="T51" fmla="*/ 8767 h 87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933" h="8767">
                    <a:moveTo>
                      <a:pt x="3550" y="1383"/>
                    </a:moveTo>
                    <a:cubicBezTo>
                      <a:pt x="3950" y="1192"/>
                      <a:pt x="5300" y="342"/>
                      <a:pt x="6016" y="208"/>
                    </a:cubicBezTo>
                    <a:cubicBezTo>
                      <a:pt x="6733" y="75"/>
                      <a:pt x="7350" y="417"/>
                      <a:pt x="7875" y="600"/>
                    </a:cubicBezTo>
                    <a:cubicBezTo>
                      <a:pt x="8400" y="783"/>
                      <a:pt x="8716" y="1100"/>
                      <a:pt x="9183" y="1300"/>
                    </a:cubicBezTo>
                    <a:cubicBezTo>
                      <a:pt x="9650" y="1500"/>
                      <a:pt x="10091" y="1875"/>
                      <a:pt x="10666" y="1783"/>
                    </a:cubicBezTo>
                    <a:cubicBezTo>
                      <a:pt x="11241" y="1692"/>
                      <a:pt x="11900" y="1025"/>
                      <a:pt x="12625" y="733"/>
                    </a:cubicBezTo>
                    <a:cubicBezTo>
                      <a:pt x="13350" y="442"/>
                      <a:pt x="14275" y="0"/>
                      <a:pt x="15025" y="33"/>
                    </a:cubicBezTo>
                    <a:cubicBezTo>
                      <a:pt x="15775" y="67"/>
                      <a:pt x="16466" y="642"/>
                      <a:pt x="17125" y="950"/>
                    </a:cubicBezTo>
                    <a:cubicBezTo>
                      <a:pt x="17783" y="1258"/>
                      <a:pt x="18375" y="1850"/>
                      <a:pt x="19000" y="1867"/>
                    </a:cubicBezTo>
                    <a:cubicBezTo>
                      <a:pt x="19625" y="1883"/>
                      <a:pt x="20200" y="1300"/>
                      <a:pt x="20875" y="1033"/>
                    </a:cubicBezTo>
                    <a:cubicBezTo>
                      <a:pt x="21550" y="767"/>
                      <a:pt x="22208" y="375"/>
                      <a:pt x="23058" y="250"/>
                    </a:cubicBezTo>
                    <a:cubicBezTo>
                      <a:pt x="23908" y="125"/>
                      <a:pt x="25208" y="142"/>
                      <a:pt x="25983" y="292"/>
                    </a:cubicBezTo>
                    <a:cubicBezTo>
                      <a:pt x="26758" y="442"/>
                      <a:pt x="27391" y="8"/>
                      <a:pt x="27725" y="1167"/>
                    </a:cubicBezTo>
                    <a:cubicBezTo>
                      <a:pt x="28058" y="2325"/>
                      <a:pt x="31933" y="6125"/>
                      <a:pt x="27991" y="7233"/>
                    </a:cubicBezTo>
                    <a:cubicBezTo>
                      <a:pt x="24050" y="8342"/>
                      <a:pt x="8150" y="8767"/>
                      <a:pt x="4075" y="7800"/>
                    </a:cubicBezTo>
                    <a:cubicBezTo>
                      <a:pt x="0" y="6833"/>
                      <a:pt x="3658" y="2758"/>
                      <a:pt x="3550" y="1433"/>
                    </a:cubicBezTo>
                  </a:path>
                </a:pathLst>
              </a:custGeom>
              <a:solidFill>
                <a:srgbClr val="FF9900"/>
              </a:solidFill>
              <a:ln w="0">
                <a:solidFill>
                  <a:srgbClr val="000000"/>
                </a:solidFill>
                <a:prstDash val="solid"/>
                <a:round/>
                <a:headEnd/>
                <a:tailEnd/>
              </a:ln>
            </p:spPr>
            <p:txBody>
              <a:bodyPr>
                <a:prstTxWarp prst="textNoShape">
                  <a:avLst/>
                </a:prstTxWarp>
              </a:bodyPr>
              <a:lstStyle/>
              <a:p>
                <a:endParaRPr lang="en-US"/>
              </a:p>
            </p:txBody>
          </p:sp>
          <p:sp>
            <p:nvSpPr>
              <p:cNvPr id="14380" name="Freeform 22"/>
              <p:cNvSpPr>
                <a:spLocks/>
              </p:cNvSpPr>
              <p:nvPr/>
            </p:nvSpPr>
            <p:spPr bwMode="auto">
              <a:xfrm>
                <a:off x="1201" y="2119"/>
                <a:ext cx="1501" cy="899"/>
              </a:xfrm>
              <a:custGeom>
                <a:avLst/>
                <a:gdLst>
                  <a:gd name="T0" fmla="*/ 167 w 1501"/>
                  <a:gd name="T1" fmla="*/ 142 h 899"/>
                  <a:gd name="T2" fmla="*/ 283 w 1501"/>
                  <a:gd name="T3" fmla="*/ 22 h 899"/>
                  <a:gd name="T4" fmla="*/ 370 w 1501"/>
                  <a:gd name="T5" fmla="*/ 62 h 899"/>
                  <a:gd name="T6" fmla="*/ 431 w 1501"/>
                  <a:gd name="T7" fmla="*/ 134 h 899"/>
                  <a:gd name="T8" fmla="*/ 501 w 1501"/>
                  <a:gd name="T9" fmla="*/ 183 h 899"/>
                  <a:gd name="T10" fmla="*/ 593 w 1501"/>
                  <a:gd name="T11" fmla="*/ 75 h 899"/>
                  <a:gd name="T12" fmla="*/ 706 w 1501"/>
                  <a:gd name="T13" fmla="*/ 4 h 899"/>
                  <a:gd name="T14" fmla="*/ 805 w 1501"/>
                  <a:gd name="T15" fmla="*/ 98 h 899"/>
                  <a:gd name="T16" fmla="*/ 893 w 1501"/>
                  <a:gd name="T17" fmla="*/ 192 h 899"/>
                  <a:gd name="T18" fmla="*/ 981 w 1501"/>
                  <a:gd name="T19" fmla="*/ 106 h 899"/>
                  <a:gd name="T20" fmla="*/ 1083 w 1501"/>
                  <a:gd name="T21" fmla="*/ 26 h 899"/>
                  <a:gd name="T22" fmla="*/ 1221 w 1501"/>
                  <a:gd name="T23" fmla="*/ 30 h 899"/>
                  <a:gd name="T24" fmla="*/ 1303 w 1501"/>
                  <a:gd name="T25" fmla="*/ 120 h 899"/>
                  <a:gd name="T26" fmla="*/ 1315 w 1501"/>
                  <a:gd name="T27" fmla="*/ 742 h 899"/>
                  <a:gd name="T28" fmla="*/ 191 w 1501"/>
                  <a:gd name="T29" fmla="*/ 800 h 899"/>
                  <a:gd name="T30" fmla="*/ 167 w 1501"/>
                  <a:gd name="T31" fmla="*/ 147 h 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1"/>
                  <a:gd name="T49" fmla="*/ 0 h 899"/>
                  <a:gd name="T50" fmla="*/ 1501 w 1501"/>
                  <a:gd name="T51" fmla="*/ 899 h 8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1" h="899">
                    <a:moveTo>
                      <a:pt x="167" y="142"/>
                    </a:moveTo>
                    <a:cubicBezTo>
                      <a:pt x="186" y="123"/>
                      <a:pt x="249" y="35"/>
                      <a:pt x="283" y="22"/>
                    </a:cubicBezTo>
                    <a:cubicBezTo>
                      <a:pt x="316" y="8"/>
                      <a:pt x="345" y="43"/>
                      <a:pt x="370" y="62"/>
                    </a:cubicBezTo>
                    <a:cubicBezTo>
                      <a:pt x="395" y="81"/>
                      <a:pt x="409" y="113"/>
                      <a:pt x="431" y="134"/>
                    </a:cubicBezTo>
                    <a:cubicBezTo>
                      <a:pt x="453" y="154"/>
                      <a:pt x="474" y="193"/>
                      <a:pt x="501" y="183"/>
                    </a:cubicBezTo>
                    <a:cubicBezTo>
                      <a:pt x="528" y="174"/>
                      <a:pt x="559" y="105"/>
                      <a:pt x="593" y="75"/>
                    </a:cubicBezTo>
                    <a:cubicBezTo>
                      <a:pt x="627" y="46"/>
                      <a:pt x="671" y="0"/>
                      <a:pt x="706" y="4"/>
                    </a:cubicBezTo>
                    <a:cubicBezTo>
                      <a:pt x="741" y="7"/>
                      <a:pt x="774" y="66"/>
                      <a:pt x="805" y="98"/>
                    </a:cubicBezTo>
                    <a:cubicBezTo>
                      <a:pt x="836" y="129"/>
                      <a:pt x="863" y="190"/>
                      <a:pt x="893" y="192"/>
                    </a:cubicBezTo>
                    <a:cubicBezTo>
                      <a:pt x="922" y="193"/>
                      <a:pt x="949" y="134"/>
                      <a:pt x="981" y="106"/>
                    </a:cubicBezTo>
                    <a:cubicBezTo>
                      <a:pt x="1013" y="79"/>
                      <a:pt x="1044" y="39"/>
                      <a:pt x="1083" y="26"/>
                    </a:cubicBezTo>
                    <a:cubicBezTo>
                      <a:pt x="1123" y="13"/>
                      <a:pt x="1184" y="15"/>
                      <a:pt x="1221" y="30"/>
                    </a:cubicBezTo>
                    <a:cubicBezTo>
                      <a:pt x="1257" y="46"/>
                      <a:pt x="1287" y="1"/>
                      <a:pt x="1303" y="120"/>
                    </a:cubicBezTo>
                    <a:cubicBezTo>
                      <a:pt x="1318" y="239"/>
                      <a:pt x="1501" y="628"/>
                      <a:pt x="1315" y="742"/>
                    </a:cubicBezTo>
                    <a:cubicBezTo>
                      <a:pt x="1130" y="856"/>
                      <a:pt x="383" y="899"/>
                      <a:pt x="191" y="800"/>
                    </a:cubicBezTo>
                    <a:cubicBezTo>
                      <a:pt x="0" y="701"/>
                      <a:pt x="172" y="283"/>
                      <a:pt x="167" y="147"/>
                    </a:cubicBezTo>
                  </a:path>
                </a:pathLst>
              </a:custGeom>
              <a:solidFill>
                <a:srgbClr val="FF9900"/>
              </a:solidFill>
              <a:ln w="3175" cap="rnd">
                <a:solidFill>
                  <a:srgbClr val="000000"/>
                </a:solidFill>
                <a:prstDash val="solid"/>
                <a:round/>
                <a:headEnd/>
                <a:tailEnd/>
              </a:ln>
            </p:spPr>
            <p:txBody>
              <a:bodyPr>
                <a:prstTxWarp prst="textNoShape">
                  <a:avLst/>
                </a:prstTxWarp>
              </a:bodyPr>
              <a:lstStyle/>
              <a:p>
                <a:endParaRPr lang="en-US"/>
              </a:p>
            </p:txBody>
          </p:sp>
        </p:grpSp>
        <p:sp>
          <p:nvSpPr>
            <p:cNvPr id="14377" name="Rectangle 23"/>
            <p:cNvSpPr>
              <a:spLocks noChangeArrowheads="1"/>
            </p:cNvSpPr>
            <p:nvPr/>
          </p:nvSpPr>
          <p:spPr bwMode="auto">
            <a:xfrm>
              <a:off x="1554" y="2421"/>
              <a:ext cx="788" cy="465"/>
            </a:xfrm>
            <a:prstGeom prst="rect">
              <a:avLst/>
            </a:prstGeom>
            <a:noFill/>
            <a:ln w="9525">
              <a:noFill/>
              <a:miter lim="800000"/>
              <a:headEnd/>
              <a:tailEnd/>
            </a:ln>
          </p:spPr>
          <p:txBody>
            <a:bodyPr wrap="none" lIns="0" tIns="0" rIns="0" bIns="0">
              <a:prstTxWarp prst="textNoShape">
                <a:avLst/>
              </a:prstTxWarp>
              <a:spAutoFit/>
            </a:bodyPr>
            <a:lstStyle/>
            <a:p>
              <a:r>
                <a:rPr lang="en-US" sz="2400" dirty="0">
                  <a:solidFill>
                    <a:srgbClr val="000000"/>
                  </a:solidFill>
                </a:rPr>
                <a:t>SAMPLE</a:t>
              </a:r>
            </a:p>
            <a:p>
              <a:r>
                <a:rPr lang="en-US" sz="2400" dirty="0">
                  <a:solidFill>
                    <a:srgbClr val="000000"/>
                  </a:solidFill>
                </a:rPr>
                <a:t>(metallic)</a:t>
              </a:r>
              <a:endParaRPr lang="en-US" sz="2400" dirty="0"/>
            </a:p>
          </p:txBody>
        </p:sp>
        <p:sp>
          <p:nvSpPr>
            <p:cNvPr id="14378" name="Line 24"/>
            <p:cNvSpPr>
              <a:spLocks noChangeShapeType="1"/>
            </p:cNvSpPr>
            <p:nvPr/>
          </p:nvSpPr>
          <p:spPr bwMode="auto">
            <a:xfrm flipH="1">
              <a:off x="2002" y="1278"/>
              <a:ext cx="7" cy="626"/>
            </a:xfrm>
            <a:prstGeom prst="line">
              <a:avLst/>
            </a:prstGeom>
            <a:noFill/>
            <a:ln w="9525">
              <a:solidFill>
                <a:schemeClr val="tx1"/>
              </a:solidFill>
              <a:round/>
              <a:headEnd/>
              <a:tailEnd/>
            </a:ln>
          </p:spPr>
          <p:txBody>
            <a:bodyPr>
              <a:prstTxWarp prst="textNoShape">
                <a:avLst/>
              </a:prstTxWarp>
            </a:bodyPr>
            <a:lstStyle/>
            <a:p>
              <a:endParaRPr lang="en-US"/>
            </a:p>
          </p:txBody>
        </p:sp>
      </p:grpSp>
      <p:sp>
        <p:nvSpPr>
          <p:cNvPr id="53273" name="Line 25"/>
          <p:cNvSpPr>
            <a:spLocks noChangeShapeType="1"/>
          </p:cNvSpPr>
          <p:nvPr/>
        </p:nvSpPr>
        <p:spPr bwMode="auto">
          <a:xfrm flipV="1">
            <a:off x="2400300" y="5075238"/>
            <a:ext cx="1085850" cy="0"/>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4345" name="Rectangle 27"/>
          <p:cNvSpPr>
            <a:spLocks noChangeArrowheads="1"/>
          </p:cNvSpPr>
          <p:nvPr/>
        </p:nvSpPr>
        <p:spPr bwMode="auto">
          <a:xfrm>
            <a:off x="2827338" y="5022850"/>
            <a:ext cx="325437" cy="369888"/>
          </a:xfrm>
          <a:prstGeom prst="rect">
            <a:avLst/>
          </a:prstGeom>
          <a:noFill/>
          <a:ln w="9525">
            <a:noFill/>
            <a:miter lim="800000"/>
            <a:headEnd/>
            <a:tailEnd/>
          </a:ln>
        </p:spPr>
        <p:txBody>
          <a:bodyPr wrap="none" lIns="0" tIns="0" rIns="0" bIns="0">
            <a:prstTxWarp prst="textNoShape">
              <a:avLst/>
            </a:prstTxWarp>
            <a:spAutoFit/>
          </a:bodyPr>
          <a:lstStyle/>
          <a:p>
            <a:r>
              <a:rPr lang="en-US" sz="2400">
                <a:solidFill>
                  <a:srgbClr val="000000"/>
                </a:solidFill>
              </a:rPr>
              <a:t>tip</a:t>
            </a:r>
            <a:endParaRPr lang="en-US" sz="2400"/>
          </a:p>
        </p:txBody>
      </p:sp>
      <p:sp>
        <p:nvSpPr>
          <p:cNvPr id="41997" name="Line 28"/>
          <p:cNvSpPr>
            <a:spLocks noChangeShapeType="1"/>
          </p:cNvSpPr>
          <p:nvPr/>
        </p:nvSpPr>
        <p:spPr bwMode="auto">
          <a:xfrm>
            <a:off x="2400300" y="4397375"/>
            <a:ext cx="0" cy="685800"/>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4347" name="Line 29"/>
          <p:cNvSpPr>
            <a:spLocks noChangeShapeType="1"/>
          </p:cNvSpPr>
          <p:nvPr/>
        </p:nvSpPr>
        <p:spPr bwMode="auto">
          <a:xfrm>
            <a:off x="850900" y="3783013"/>
            <a:ext cx="2620963"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4348" name="Text Box 30"/>
          <p:cNvSpPr txBox="1">
            <a:spLocks noChangeArrowheads="1"/>
          </p:cNvSpPr>
          <p:nvPr/>
        </p:nvSpPr>
        <p:spPr bwMode="auto">
          <a:xfrm>
            <a:off x="2419350" y="3297238"/>
            <a:ext cx="336550" cy="457200"/>
          </a:xfrm>
          <a:prstGeom prst="rect">
            <a:avLst/>
          </a:prstGeom>
          <a:noFill/>
          <a:ln w="9525">
            <a:noFill/>
            <a:miter lim="800000"/>
            <a:headEnd/>
            <a:tailEnd/>
          </a:ln>
        </p:spPr>
        <p:txBody>
          <a:bodyPr wrap="none">
            <a:prstTxWarp prst="textNoShape">
              <a:avLst/>
            </a:prstTxWarp>
            <a:spAutoFit/>
          </a:bodyPr>
          <a:lstStyle/>
          <a:p>
            <a:r>
              <a:rPr lang="en-US"/>
              <a:t>x</a:t>
            </a:r>
          </a:p>
        </p:txBody>
      </p:sp>
      <p:sp>
        <p:nvSpPr>
          <p:cNvPr id="14349" name="Text Box 32"/>
          <p:cNvSpPr txBox="1">
            <a:spLocks noChangeArrowheads="1"/>
          </p:cNvSpPr>
          <p:nvPr/>
        </p:nvSpPr>
        <p:spPr bwMode="auto">
          <a:xfrm>
            <a:off x="214313" y="0"/>
            <a:ext cx="6780272" cy="954107"/>
          </a:xfrm>
          <a:prstGeom prst="rect">
            <a:avLst/>
          </a:prstGeom>
          <a:noFill/>
          <a:ln w="9525">
            <a:noFill/>
            <a:miter lim="800000"/>
            <a:headEnd/>
            <a:tailEnd/>
          </a:ln>
        </p:spPr>
        <p:txBody>
          <a:bodyPr wrap="none">
            <a:prstTxWarp prst="textNoShape">
              <a:avLst/>
            </a:prstTxWarp>
            <a:spAutoFit/>
          </a:bodyPr>
          <a:lstStyle/>
          <a:p>
            <a:r>
              <a:rPr lang="en-US" sz="2800" b="1" dirty="0"/>
              <a:t>Look at current from sample to tip</a:t>
            </a:r>
            <a:r>
              <a:rPr lang="en-US" sz="2800" b="1" dirty="0" smtClean="0"/>
              <a:t> </a:t>
            </a:r>
          </a:p>
          <a:p>
            <a:r>
              <a:rPr lang="en-US" sz="2800" b="1" dirty="0" smtClean="0"/>
              <a:t>		to measure distance of </a:t>
            </a:r>
            <a:r>
              <a:rPr lang="en-US" sz="2800" b="1" dirty="0"/>
              <a:t>gap.</a:t>
            </a:r>
          </a:p>
        </p:txBody>
      </p:sp>
      <p:sp>
        <p:nvSpPr>
          <p:cNvPr id="14350" name="Line 34"/>
          <p:cNvSpPr>
            <a:spLocks noChangeShapeType="1"/>
          </p:cNvSpPr>
          <p:nvPr/>
        </p:nvSpPr>
        <p:spPr bwMode="auto">
          <a:xfrm flipH="1" flipV="1">
            <a:off x="2112144" y="2195111"/>
            <a:ext cx="154805" cy="2146701"/>
          </a:xfrm>
          <a:prstGeom prst="line">
            <a:avLst/>
          </a:prstGeom>
          <a:noFill/>
          <a:ln w="9525">
            <a:solidFill>
              <a:schemeClr val="tx1"/>
            </a:solidFill>
            <a:prstDash val="dash"/>
            <a:round/>
            <a:headEnd type="triangle" w="med" len="med"/>
            <a:tailEnd type="triangle" w="med" len="med"/>
          </a:ln>
        </p:spPr>
        <p:txBody>
          <a:bodyPr>
            <a:prstTxWarp prst="textNoShape">
              <a:avLst/>
            </a:prstTxWarp>
          </a:bodyPr>
          <a:lstStyle/>
          <a:p>
            <a:endParaRPr lang="en-US"/>
          </a:p>
        </p:txBody>
      </p:sp>
      <p:sp>
        <p:nvSpPr>
          <p:cNvPr id="14351" name="Text Box 35"/>
          <p:cNvSpPr txBox="1">
            <a:spLocks noChangeArrowheads="1"/>
          </p:cNvSpPr>
          <p:nvPr/>
        </p:nvSpPr>
        <p:spPr bwMode="auto">
          <a:xfrm>
            <a:off x="4624388" y="3649663"/>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53285" name="Oval 37"/>
          <p:cNvSpPr>
            <a:spLocks noChangeArrowheads="1"/>
          </p:cNvSpPr>
          <p:nvPr/>
        </p:nvSpPr>
        <p:spPr bwMode="auto">
          <a:xfrm>
            <a:off x="1753218" y="2105254"/>
            <a:ext cx="122725" cy="13127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dirty="0"/>
              <a:t>-</a:t>
            </a:r>
          </a:p>
        </p:txBody>
      </p:sp>
      <p:sp>
        <p:nvSpPr>
          <p:cNvPr id="53287" name="Text Box 39"/>
          <p:cNvSpPr txBox="1">
            <a:spLocks noChangeArrowheads="1"/>
          </p:cNvSpPr>
          <p:nvPr/>
        </p:nvSpPr>
        <p:spPr bwMode="auto">
          <a:xfrm>
            <a:off x="4724400" y="2514600"/>
            <a:ext cx="2971800" cy="2677656"/>
          </a:xfrm>
          <a:prstGeom prst="rect">
            <a:avLst/>
          </a:prstGeom>
          <a:noFill/>
          <a:ln w="9525">
            <a:noFill/>
            <a:miter lim="800000"/>
            <a:headEnd/>
            <a:tailEnd/>
          </a:ln>
        </p:spPr>
        <p:txBody>
          <a:bodyPr wrap="square">
            <a:prstTxWarp prst="textNoShape">
              <a:avLst/>
            </a:prstTxWarp>
            <a:spAutoFit/>
          </a:bodyPr>
          <a:lstStyle/>
          <a:p>
            <a:r>
              <a:rPr lang="en-US" sz="2400" dirty="0" smtClean="0">
                <a:solidFill>
                  <a:srgbClr val="FF3300"/>
                </a:solidFill>
                <a:latin typeface="Comic Sans MS" charset="0"/>
              </a:rPr>
              <a:t>Electrons have an equal likelihood of tunneling to the left as tunneling to the right</a:t>
            </a:r>
          </a:p>
          <a:p>
            <a:endParaRPr lang="en-US" dirty="0" smtClean="0">
              <a:solidFill>
                <a:srgbClr val="FF3300"/>
              </a:solidFill>
              <a:latin typeface="Comic Sans MS" charset="0"/>
            </a:endParaRPr>
          </a:p>
          <a:p>
            <a:r>
              <a:rPr lang="en-US" sz="2400" dirty="0" smtClean="0">
                <a:solidFill>
                  <a:srgbClr val="FF3300"/>
                </a:solidFill>
                <a:latin typeface="Comic Sans MS" charset="0"/>
              </a:rPr>
              <a:t> -&gt; no net current</a:t>
            </a:r>
            <a:endParaRPr lang="en-US" sz="2400" dirty="0">
              <a:solidFill>
                <a:srgbClr val="FF3300"/>
              </a:solidFill>
              <a:latin typeface="Comic Sans MS" charset="0"/>
            </a:endParaRPr>
          </a:p>
        </p:txBody>
      </p:sp>
      <p:sp>
        <p:nvSpPr>
          <p:cNvPr id="14356" name="Line 28"/>
          <p:cNvSpPr>
            <a:spLocks noChangeShapeType="1"/>
          </p:cNvSpPr>
          <p:nvPr/>
        </p:nvSpPr>
        <p:spPr bwMode="auto">
          <a:xfrm>
            <a:off x="2163763" y="4397375"/>
            <a:ext cx="0" cy="685800"/>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4357" name="TextBox 38"/>
          <p:cNvSpPr txBox="1">
            <a:spLocks noChangeArrowheads="1"/>
          </p:cNvSpPr>
          <p:nvPr/>
        </p:nvSpPr>
        <p:spPr bwMode="auto">
          <a:xfrm>
            <a:off x="857250" y="4945063"/>
            <a:ext cx="1263650" cy="461962"/>
          </a:xfrm>
          <a:prstGeom prst="rect">
            <a:avLst/>
          </a:prstGeom>
          <a:noFill/>
          <a:ln w="9525">
            <a:noFill/>
            <a:miter lim="800000"/>
            <a:headEnd/>
            <a:tailEnd/>
          </a:ln>
        </p:spPr>
        <p:txBody>
          <a:bodyPr wrap="none">
            <a:prstTxWarp prst="textNoShape">
              <a:avLst/>
            </a:prstTxWarp>
            <a:spAutoFit/>
          </a:bodyPr>
          <a:lstStyle/>
          <a:p>
            <a:r>
              <a:rPr lang="en-US" sz="2400"/>
              <a:t>sample </a:t>
            </a:r>
          </a:p>
        </p:txBody>
      </p:sp>
      <p:sp>
        <p:nvSpPr>
          <p:cNvPr id="14359" name="Line 28"/>
          <p:cNvSpPr>
            <a:spLocks noChangeShapeType="1"/>
          </p:cNvSpPr>
          <p:nvPr/>
        </p:nvSpPr>
        <p:spPr bwMode="auto">
          <a:xfrm>
            <a:off x="2400300" y="4416425"/>
            <a:ext cx="0" cy="400050"/>
          </a:xfrm>
          <a:prstGeom prst="line">
            <a:avLst/>
          </a:prstGeom>
          <a:noFill/>
          <a:ln w="19050">
            <a:solidFill>
              <a:srgbClr val="FF0000"/>
            </a:solidFill>
            <a:round/>
            <a:headEnd/>
            <a:tailEnd/>
          </a:ln>
        </p:spPr>
        <p:txBody>
          <a:bodyPr>
            <a:prstTxWarp prst="textNoShape">
              <a:avLst/>
            </a:prstTxWarp>
          </a:bodyPr>
          <a:lstStyle/>
          <a:p>
            <a:endParaRPr lang="en-US"/>
          </a:p>
        </p:txBody>
      </p:sp>
      <p:grpSp>
        <p:nvGrpSpPr>
          <p:cNvPr id="4" name="Group 42"/>
          <p:cNvGrpSpPr>
            <a:grpSpLocks/>
          </p:cNvGrpSpPr>
          <p:nvPr/>
        </p:nvGrpSpPr>
        <p:grpSpPr bwMode="auto">
          <a:xfrm>
            <a:off x="923925" y="4378325"/>
            <a:ext cx="2562225" cy="708025"/>
            <a:chOff x="924560" y="4377690"/>
            <a:chExt cx="2561590" cy="708660"/>
          </a:xfrm>
        </p:grpSpPr>
        <p:cxnSp>
          <p:nvCxnSpPr>
            <p:cNvPr id="41" name="Straight Connector 40"/>
            <p:cNvCxnSpPr/>
            <p:nvPr/>
          </p:nvCxnSpPr>
          <p:spPr>
            <a:xfrm rot="5400000" flipH="1" flipV="1">
              <a:off x="581352" y="4720898"/>
              <a:ext cx="6864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3142942" y="4743142"/>
              <a:ext cx="6864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5" name="Line 28"/>
          <p:cNvSpPr>
            <a:spLocks noChangeShapeType="1"/>
          </p:cNvSpPr>
          <p:nvPr/>
        </p:nvSpPr>
        <p:spPr bwMode="auto">
          <a:xfrm>
            <a:off x="3486150" y="3913188"/>
            <a:ext cx="0" cy="914400"/>
          </a:xfrm>
          <a:prstGeom prst="line">
            <a:avLst/>
          </a:prstGeom>
          <a:noFill/>
          <a:ln w="28575">
            <a:solidFill>
              <a:srgbClr val="FF0000"/>
            </a:solidFill>
            <a:round/>
            <a:headEnd/>
            <a:tailEnd/>
          </a:ln>
        </p:spPr>
        <p:txBody>
          <a:bodyPr>
            <a:prstTxWarp prst="textNoShape">
              <a:avLst/>
            </a:prstTxWarp>
          </a:bodyPr>
          <a:lstStyle/>
          <a:p>
            <a:endParaRPr lang="en-US"/>
          </a:p>
        </p:txBody>
      </p:sp>
      <p:sp>
        <p:nvSpPr>
          <p:cNvPr id="40" name="Oval 37"/>
          <p:cNvSpPr>
            <a:spLocks noChangeArrowheads="1"/>
          </p:cNvSpPr>
          <p:nvPr/>
        </p:nvSpPr>
        <p:spPr bwMode="auto">
          <a:xfrm flipV="1">
            <a:off x="2374437" y="2070860"/>
            <a:ext cx="124244" cy="12425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pPr algn="ct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3285"/>
                                        </p:tgtEl>
                                        <p:attrNameLst>
                                          <p:attrName>style.visibility</p:attrName>
                                        </p:attrNameLst>
                                      </p:cBhvr>
                                      <p:to>
                                        <p:strVal val="visible"/>
                                      </p:to>
                                    </p:set>
                                  </p:childTnLst>
                                </p:cTn>
                              </p:par>
                            </p:childTnLst>
                          </p:cTn>
                        </p:par>
                        <p:par>
                          <p:cTn id="7" fill="hold">
                            <p:stCondLst>
                              <p:cond delay="0"/>
                            </p:stCondLst>
                            <p:childTnLst>
                              <p:par>
                                <p:cTn id="8" presetID="63" presetClass="path" presetSubtype="0" accel="50000" decel="50000" fill="hold" nodeType="afterEffect">
                                  <p:stCondLst>
                                    <p:cond delay="0"/>
                                  </p:stCondLst>
                                  <p:childTnLst>
                                    <p:animMotion origin="layout" path="M -4.93834E-6 -2.8783E-6 L 0.07192 -0.00971 " pathEditMode="relative" rAng="0" ptsTypes="AA">
                                      <p:cBhvr>
                                        <p:cTn id="9" dur="2000" fill="hold"/>
                                        <p:tgtEl>
                                          <p:spTgt spid="53285"/>
                                        </p:tgtEl>
                                        <p:attrNameLst>
                                          <p:attrName>ppt_x</p:attrName>
                                          <p:attrName>ppt_y</p:attrName>
                                        </p:attrNameLst>
                                      </p:cBhvr>
                                      <p:rCtr x="36" y="-5"/>
                                    </p:animMotion>
                                  </p:childTnLst>
                                </p:cTn>
                              </p:par>
                              <p:par>
                                <p:cTn id="10" presetID="1"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childTnLst>
                                </p:cTn>
                              </p:par>
                            </p:childTnLst>
                          </p:cTn>
                        </p:par>
                        <p:par>
                          <p:cTn id="12" fill="hold">
                            <p:stCondLst>
                              <p:cond delay="2000"/>
                            </p:stCondLst>
                            <p:childTnLst>
                              <p:par>
                                <p:cTn id="13" presetID="63" presetClass="path" presetSubtype="0" accel="50000" decel="50000" fill="hold" nodeType="afterEffect">
                                  <p:stCondLst>
                                    <p:cond delay="0"/>
                                  </p:stCondLst>
                                  <p:childTnLst>
                                    <p:animMotion origin="layout" path="M 1.38788E-6 1.10134E-6 L -0.07 0.00833 " pathEditMode="relative" rAng="0" ptsTypes="AA">
                                      <p:cBhvr>
                                        <p:cTn id="14" dur="2000" fill="hold"/>
                                        <p:tgtEl>
                                          <p:spTgt spid="40"/>
                                        </p:tgtEl>
                                        <p:attrNameLst>
                                          <p:attrName>ppt_x</p:attrName>
                                          <p:attrName>ppt_y</p:attrName>
                                        </p:attrNameLst>
                                      </p:cBhvr>
                                      <p:rCtr x="-35" y="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45058" name="Group 2"/>
          <p:cNvGrpSpPr>
            <a:grpSpLocks/>
          </p:cNvGrpSpPr>
          <p:nvPr/>
        </p:nvGrpSpPr>
        <p:grpSpPr bwMode="auto">
          <a:xfrm>
            <a:off x="762000" y="1295400"/>
            <a:ext cx="8001000" cy="4779963"/>
            <a:chOff x="816" y="2112"/>
            <a:chExt cx="3696" cy="2208"/>
          </a:xfrm>
        </p:grpSpPr>
        <p:pic>
          <p:nvPicPr>
            <p:cNvPr id="45066" name="Picture 3"/>
            <p:cNvPicPr>
              <a:picLocks noChangeAspect="1" noChangeArrowheads="1"/>
            </p:cNvPicPr>
            <p:nvPr/>
          </p:nvPicPr>
          <p:blipFill>
            <a:blip r:embed="rId3"/>
            <a:srcRect t="57213" r="12500" b="3914"/>
            <a:stretch>
              <a:fillRect/>
            </a:stretch>
          </p:blipFill>
          <p:spPr bwMode="auto">
            <a:xfrm>
              <a:off x="816" y="3504"/>
              <a:ext cx="3696" cy="739"/>
            </a:xfrm>
            <a:prstGeom prst="rect">
              <a:avLst/>
            </a:prstGeom>
            <a:noFill/>
            <a:ln w="9525">
              <a:noFill/>
              <a:miter lim="800000"/>
              <a:headEnd/>
              <a:tailEnd/>
            </a:ln>
          </p:spPr>
        </p:pic>
        <p:pic>
          <p:nvPicPr>
            <p:cNvPr id="45067" name="Picture 4"/>
            <p:cNvPicPr>
              <a:picLocks noChangeAspect="1" noChangeArrowheads="1"/>
            </p:cNvPicPr>
            <p:nvPr/>
          </p:nvPicPr>
          <p:blipFill>
            <a:blip r:embed="rId4"/>
            <a:srcRect t="57031" r="14375" b="4369"/>
            <a:stretch>
              <a:fillRect/>
            </a:stretch>
          </p:blipFill>
          <p:spPr bwMode="auto">
            <a:xfrm>
              <a:off x="816" y="2784"/>
              <a:ext cx="1832" cy="652"/>
            </a:xfrm>
            <a:prstGeom prst="rect">
              <a:avLst/>
            </a:prstGeom>
            <a:noFill/>
            <a:ln w="9525">
              <a:noFill/>
              <a:miter lim="800000"/>
              <a:headEnd/>
              <a:tailEnd/>
            </a:ln>
          </p:spPr>
        </p:pic>
        <p:sp>
          <p:nvSpPr>
            <p:cNvPr id="45068" name="Line 5"/>
            <p:cNvSpPr>
              <a:spLocks noChangeShapeType="1"/>
            </p:cNvSpPr>
            <p:nvPr/>
          </p:nvSpPr>
          <p:spPr bwMode="auto">
            <a:xfrm flipH="1">
              <a:off x="1473" y="2832"/>
              <a:ext cx="3" cy="1434"/>
            </a:xfrm>
            <a:prstGeom prst="line">
              <a:avLst/>
            </a:prstGeom>
            <a:noFill/>
            <a:ln w="9525">
              <a:solidFill>
                <a:schemeClr val="bg1"/>
              </a:solidFill>
              <a:round/>
              <a:headEnd type="triangle" w="med" len="med"/>
              <a:tailEnd/>
            </a:ln>
          </p:spPr>
          <p:txBody>
            <a:bodyPr>
              <a:prstTxWarp prst="textNoShape">
                <a:avLst/>
              </a:prstTxWarp>
            </a:bodyPr>
            <a:lstStyle/>
            <a:p>
              <a:endParaRPr lang="en-US"/>
            </a:p>
          </p:txBody>
        </p:sp>
        <p:sp>
          <p:nvSpPr>
            <p:cNvPr id="45069" name="Line 6"/>
            <p:cNvSpPr>
              <a:spLocks noChangeShapeType="1"/>
            </p:cNvSpPr>
            <p:nvPr/>
          </p:nvSpPr>
          <p:spPr bwMode="auto">
            <a:xfrm>
              <a:off x="2468" y="3552"/>
              <a:ext cx="0" cy="672"/>
            </a:xfrm>
            <a:prstGeom prst="line">
              <a:avLst/>
            </a:prstGeom>
            <a:noFill/>
            <a:ln w="9525">
              <a:solidFill>
                <a:schemeClr val="bg1"/>
              </a:solidFill>
              <a:round/>
              <a:headEnd type="triangle" w="med" len="med"/>
              <a:tailEnd/>
            </a:ln>
          </p:spPr>
          <p:txBody>
            <a:bodyPr>
              <a:prstTxWarp prst="textNoShape">
                <a:avLst/>
              </a:prstTxWarp>
            </a:bodyPr>
            <a:lstStyle/>
            <a:p>
              <a:endParaRPr lang="en-US"/>
            </a:p>
          </p:txBody>
        </p:sp>
        <p:sp>
          <p:nvSpPr>
            <p:cNvPr id="45070" name="Line 7"/>
            <p:cNvSpPr>
              <a:spLocks noChangeShapeType="1"/>
            </p:cNvSpPr>
            <p:nvPr/>
          </p:nvSpPr>
          <p:spPr bwMode="auto">
            <a:xfrm>
              <a:off x="816"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71" name="Line 8"/>
            <p:cNvSpPr>
              <a:spLocks noChangeShapeType="1"/>
            </p:cNvSpPr>
            <p:nvPr/>
          </p:nvSpPr>
          <p:spPr bwMode="auto">
            <a:xfrm>
              <a:off x="948"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72" name="Line 9"/>
            <p:cNvSpPr>
              <a:spLocks noChangeShapeType="1"/>
            </p:cNvSpPr>
            <p:nvPr/>
          </p:nvSpPr>
          <p:spPr bwMode="auto">
            <a:xfrm>
              <a:off x="1064"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73" name="Line 10"/>
            <p:cNvSpPr>
              <a:spLocks noChangeShapeType="1"/>
            </p:cNvSpPr>
            <p:nvPr/>
          </p:nvSpPr>
          <p:spPr bwMode="auto">
            <a:xfrm>
              <a:off x="1200"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74" name="Line 11"/>
            <p:cNvSpPr>
              <a:spLocks noChangeShapeType="1"/>
            </p:cNvSpPr>
            <p:nvPr/>
          </p:nvSpPr>
          <p:spPr bwMode="auto">
            <a:xfrm>
              <a:off x="1320"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75" name="Line 12"/>
            <p:cNvSpPr>
              <a:spLocks noChangeShapeType="1"/>
            </p:cNvSpPr>
            <p:nvPr/>
          </p:nvSpPr>
          <p:spPr bwMode="auto">
            <a:xfrm>
              <a:off x="1444"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76" name="Line 13"/>
            <p:cNvSpPr>
              <a:spLocks noChangeShapeType="1"/>
            </p:cNvSpPr>
            <p:nvPr/>
          </p:nvSpPr>
          <p:spPr bwMode="auto">
            <a:xfrm>
              <a:off x="1576"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77" name="Line 14"/>
            <p:cNvSpPr>
              <a:spLocks noChangeShapeType="1"/>
            </p:cNvSpPr>
            <p:nvPr/>
          </p:nvSpPr>
          <p:spPr bwMode="auto">
            <a:xfrm>
              <a:off x="1704"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78" name="Line 15"/>
            <p:cNvSpPr>
              <a:spLocks noChangeShapeType="1"/>
            </p:cNvSpPr>
            <p:nvPr/>
          </p:nvSpPr>
          <p:spPr bwMode="auto">
            <a:xfrm>
              <a:off x="1824"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79" name="Line 16"/>
            <p:cNvSpPr>
              <a:spLocks noChangeShapeType="1"/>
            </p:cNvSpPr>
            <p:nvPr/>
          </p:nvSpPr>
          <p:spPr bwMode="auto">
            <a:xfrm>
              <a:off x="1956"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80" name="Line 17"/>
            <p:cNvSpPr>
              <a:spLocks noChangeShapeType="1"/>
            </p:cNvSpPr>
            <p:nvPr/>
          </p:nvSpPr>
          <p:spPr bwMode="auto">
            <a:xfrm>
              <a:off x="2076"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81" name="Line 18"/>
            <p:cNvSpPr>
              <a:spLocks noChangeShapeType="1"/>
            </p:cNvSpPr>
            <p:nvPr/>
          </p:nvSpPr>
          <p:spPr bwMode="auto">
            <a:xfrm>
              <a:off x="2208"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82" name="Line 19"/>
            <p:cNvSpPr>
              <a:spLocks noChangeShapeType="1"/>
            </p:cNvSpPr>
            <p:nvPr/>
          </p:nvSpPr>
          <p:spPr bwMode="auto">
            <a:xfrm>
              <a:off x="2324"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83" name="Line 20"/>
            <p:cNvSpPr>
              <a:spLocks noChangeShapeType="1"/>
            </p:cNvSpPr>
            <p:nvPr/>
          </p:nvSpPr>
          <p:spPr bwMode="auto">
            <a:xfrm>
              <a:off x="2460"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84" name="Line 21"/>
            <p:cNvSpPr>
              <a:spLocks noChangeShapeType="1"/>
            </p:cNvSpPr>
            <p:nvPr/>
          </p:nvSpPr>
          <p:spPr bwMode="auto">
            <a:xfrm>
              <a:off x="2580"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85" name="Line 22"/>
            <p:cNvSpPr>
              <a:spLocks noChangeShapeType="1"/>
            </p:cNvSpPr>
            <p:nvPr/>
          </p:nvSpPr>
          <p:spPr bwMode="auto">
            <a:xfrm>
              <a:off x="2704"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86" name="Line 23"/>
            <p:cNvSpPr>
              <a:spLocks noChangeShapeType="1"/>
            </p:cNvSpPr>
            <p:nvPr/>
          </p:nvSpPr>
          <p:spPr bwMode="auto">
            <a:xfrm>
              <a:off x="2836"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87" name="Line 24"/>
            <p:cNvSpPr>
              <a:spLocks noChangeShapeType="1"/>
            </p:cNvSpPr>
            <p:nvPr/>
          </p:nvSpPr>
          <p:spPr bwMode="auto">
            <a:xfrm>
              <a:off x="2964"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88" name="Line 25"/>
            <p:cNvSpPr>
              <a:spLocks noChangeShapeType="1"/>
            </p:cNvSpPr>
            <p:nvPr/>
          </p:nvSpPr>
          <p:spPr bwMode="auto">
            <a:xfrm>
              <a:off x="3084"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89" name="Line 26"/>
            <p:cNvSpPr>
              <a:spLocks noChangeShapeType="1"/>
            </p:cNvSpPr>
            <p:nvPr/>
          </p:nvSpPr>
          <p:spPr bwMode="auto">
            <a:xfrm>
              <a:off x="3216"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90" name="Line 27"/>
            <p:cNvSpPr>
              <a:spLocks noChangeShapeType="1"/>
            </p:cNvSpPr>
            <p:nvPr/>
          </p:nvSpPr>
          <p:spPr bwMode="auto">
            <a:xfrm>
              <a:off x="3332"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91" name="Line 28"/>
            <p:cNvSpPr>
              <a:spLocks noChangeShapeType="1"/>
            </p:cNvSpPr>
            <p:nvPr/>
          </p:nvSpPr>
          <p:spPr bwMode="auto">
            <a:xfrm>
              <a:off x="3464"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92" name="Line 29"/>
            <p:cNvSpPr>
              <a:spLocks noChangeShapeType="1"/>
            </p:cNvSpPr>
            <p:nvPr/>
          </p:nvSpPr>
          <p:spPr bwMode="auto">
            <a:xfrm>
              <a:off x="3580"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93" name="Line 30"/>
            <p:cNvSpPr>
              <a:spLocks noChangeShapeType="1"/>
            </p:cNvSpPr>
            <p:nvPr/>
          </p:nvSpPr>
          <p:spPr bwMode="auto">
            <a:xfrm>
              <a:off x="3716"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94" name="Line 31"/>
            <p:cNvSpPr>
              <a:spLocks noChangeShapeType="1"/>
            </p:cNvSpPr>
            <p:nvPr/>
          </p:nvSpPr>
          <p:spPr bwMode="auto">
            <a:xfrm>
              <a:off x="3836"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95" name="Line 32"/>
            <p:cNvSpPr>
              <a:spLocks noChangeShapeType="1"/>
            </p:cNvSpPr>
            <p:nvPr/>
          </p:nvSpPr>
          <p:spPr bwMode="auto">
            <a:xfrm>
              <a:off x="3960"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96" name="Line 33"/>
            <p:cNvSpPr>
              <a:spLocks noChangeShapeType="1"/>
            </p:cNvSpPr>
            <p:nvPr/>
          </p:nvSpPr>
          <p:spPr bwMode="auto">
            <a:xfrm>
              <a:off x="4092"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97" name="Line 34"/>
            <p:cNvSpPr>
              <a:spLocks noChangeShapeType="1"/>
            </p:cNvSpPr>
            <p:nvPr/>
          </p:nvSpPr>
          <p:spPr bwMode="auto">
            <a:xfrm>
              <a:off x="4220"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98" name="Line 35"/>
            <p:cNvSpPr>
              <a:spLocks noChangeShapeType="1"/>
            </p:cNvSpPr>
            <p:nvPr/>
          </p:nvSpPr>
          <p:spPr bwMode="auto">
            <a:xfrm>
              <a:off x="4340" y="4224"/>
              <a:ext cx="0"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45099" name="Line 36"/>
            <p:cNvSpPr>
              <a:spLocks noChangeShapeType="1"/>
            </p:cNvSpPr>
            <p:nvPr/>
          </p:nvSpPr>
          <p:spPr bwMode="auto">
            <a:xfrm>
              <a:off x="4472" y="4224"/>
              <a:ext cx="0" cy="96"/>
            </a:xfrm>
            <a:prstGeom prst="line">
              <a:avLst/>
            </a:prstGeom>
            <a:noFill/>
            <a:ln w="9525">
              <a:solidFill>
                <a:schemeClr val="tx1"/>
              </a:solidFill>
              <a:round/>
              <a:headEnd/>
              <a:tailEnd/>
            </a:ln>
          </p:spPr>
          <p:txBody>
            <a:bodyPr>
              <a:prstTxWarp prst="textNoShape">
                <a:avLst/>
              </a:prstTxWarp>
            </a:bodyPr>
            <a:lstStyle/>
            <a:p>
              <a:endParaRPr lang="en-US"/>
            </a:p>
          </p:txBody>
        </p:sp>
        <p:pic>
          <p:nvPicPr>
            <p:cNvPr id="45100" name="Picture 37"/>
            <p:cNvPicPr>
              <a:picLocks noChangeAspect="1" noChangeArrowheads="1"/>
            </p:cNvPicPr>
            <p:nvPr/>
          </p:nvPicPr>
          <p:blipFill>
            <a:blip r:embed="rId5"/>
            <a:srcRect t="57031" r="14375" b="4158"/>
            <a:stretch>
              <a:fillRect/>
            </a:stretch>
          </p:blipFill>
          <p:spPr bwMode="auto">
            <a:xfrm>
              <a:off x="816" y="2112"/>
              <a:ext cx="672" cy="642"/>
            </a:xfrm>
            <a:prstGeom prst="rect">
              <a:avLst/>
            </a:prstGeom>
            <a:noFill/>
            <a:ln w="9525">
              <a:noFill/>
              <a:miter lim="800000"/>
              <a:headEnd/>
              <a:tailEnd/>
            </a:ln>
          </p:spPr>
        </p:pic>
        <p:sp>
          <p:nvSpPr>
            <p:cNvPr id="45101" name="Line 38"/>
            <p:cNvSpPr>
              <a:spLocks noChangeShapeType="1"/>
            </p:cNvSpPr>
            <p:nvPr/>
          </p:nvSpPr>
          <p:spPr bwMode="auto">
            <a:xfrm flipH="1">
              <a:off x="948" y="2151"/>
              <a:ext cx="9" cy="2094"/>
            </a:xfrm>
            <a:prstGeom prst="line">
              <a:avLst/>
            </a:prstGeom>
            <a:noFill/>
            <a:ln w="9525">
              <a:solidFill>
                <a:schemeClr val="bg1"/>
              </a:solidFill>
              <a:round/>
              <a:headEnd type="triangle" w="med" len="med"/>
              <a:tailEnd/>
            </a:ln>
          </p:spPr>
          <p:txBody>
            <a:bodyPr>
              <a:prstTxWarp prst="textNoShape">
                <a:avLst/>
              </a:prstTxWarp>
            </a:bodyPr>
            <a:lstStyle/>
            <a:p>
              <a:endParaRPr lang="en-US"/>
            </a:p>
          </p:txBody>
        </p:sp>
        <p:sp>
          <p:nvSpPr>
            <p:cNvPr id="45102" name="Freeform 39"/>
            <p:cNvSpPr>
              <a:spLocks/>
            </p:cNvSpPr>
            <p:nvPr/>
          </p:nvSpPr>
          <p:spPr bwMode="auto">
            <a:xfrm>
              <a:off x="816" y="2115"/>
              <a:ext cx="670" cy="625"/>
            </a:xfrm>
            <a:custGeom>
              <a:avLst/>
              <a:gdLst>
                <a:gd name="T0" fmla="*/ 0 w 670"/>
                <a:gd name="T1" fmla="*/ 621 h 625"/>
                <a:gd name="T2" fmla="*/ 22 w 670"/>
                <a:gd name="T3" fmla="*/ 557 h 625"/>
                <a:gd name="T4" fmla="*/ 40 w 670"/>
                <a:gd name="T5" fmla="*/ 423 h 625"/>
                <a:gd name="T6" fmla="*/ 70 w 670"/>
                <a:gd name="T7" fmla="*/ 241 h 625"/>
                <a:gd name="T8" fmla="*/ 148 w 670"/>
                <a:gd name="T9" fmla="*/ 31 h 625"/>
                <a:gd name="T10" fmla="*/ 338 w 670"/>
                <a:gd name="T11" fmla="*/ 427 h 625"/>
                <a:gd name="T12" fmla="*/ 416 w 670"/>
                <a:gd name="T13" fmla="*/ 537 h 625"/>
                <a:gd name="T14" fmla="*/ 522 w 670"/>
                <a:gd name="T15" fmla="*/ 599 h 625"/>
                <a:gd name="T16" fmla="*/ 670 w 670"/>
                <a:gd name="T17" fmla="*/ 625 h 6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0"/>
                <a:gd name="T28" fmla="*/ 0 h 625"/>
                <a:gd name="T29" fmla="*/ 670 w 670"/>
                <a:gd name="T30" fmla="*/ 625 h 6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0" h="625">
                  <a:moveTo>
                    <a:pt x="0" y="621"/>
                  </a:moveTo>
                  <a:cubicBezTo>
                    <a:pt x="4" y="610"/>
                    <a:pt x="15" y="590"/>
                    <a:pt x="22" y="557"/>
                  </a:cubicBezTo>
                  <a:cubicBezTo>
                    <a:pt x="29" y="524"/>
                    <a:pt x="32" y="476"/>
                    <a:pt x="40" y="423"/>
                  </a:cubicBezTo>
                  <a:cubicBezTo>
                    <a:pt x="48" y="370"/>
                    <a:pt x="52" y="306"/>
                    <a:pt x="70" y="241"/>
                  </a:cubicBezTo>
                  <a:cubicBezTo>
                    <a:pt x="88" y="176"/>
                    <a:pt x="103" y="0"/>
                    <a:pt x="148" y="31"/>
                  </a:cubicBezTo>
                  <a:cubicBezTo>
                    <a:pt x="193" y="62"/>
                    <a:pt x="293" y="343"/>
                    <a:pt x="338" y="427"/>
                  </a:cubicBezTo>
                  <a:cubicBezTo>
                    <a:pt x="383" y="511"/>
                    <a:pt x="385" y="508"/>
                    <a:pt x="416" y="537"/>
                  </a:cubicBezTo>
                  <a:cubicBezTo>
                    <a:pt x="447" y="566"/>
                    <a:pt x="480" y="584"/>
                    <a:pt x="522" y="599"/>
                  </a:cubicBezTo>
                  <a:cubicBezTo>
                    <a:pt x="564" y="614"/>
                    <a:pt x="639" y="620"/>
                    <a:pt x="670" y="625"/>
                  </a:cubicBezTo>
                </a:path>
              </a:pathLst>
            </a:custGeom>
            <a:noFill/>
            <a:ln w="9525">
              <a:solidFill>
                <a:schemeClr val="bg1"/>
              </a:solidFill>
              <a:round/>
              <a:headEnd/>
              <a:tailEnd/>
            </a:ln>
          </p:spPr>
          <p:txBody>
            <a:bodyPr>
              <a:prstTxWarp prst="textNoShape">
                <a:avLst/>
              </a:prstTxWarp>
            </a:bodyPr>
            <a:lstStyle/>
            <a:p>
              <a:endParaRPr lang="en-US"/>
            </a:p>
          </p:txBody>
        </p:sp>
      </p:grpSp>
      <p:sp>
        <p:nvSpPr>
          <p:cNvPr id="45059" name="Text Box 40"/>
          <p:cNvSpPr txBox="1">
            <a:spLocks noChangeArrowheads="1"/>
          </p:cNvSpPr>
          <p:nvPr/>
        </p:nvSpPr>
        <p:spPr bwMode="auto">
          <a:xfrm>
            <a:off x="0" y="1524000"/>
            <a:ext cx="701675" cy="822325"/>
          </a:xfrm>
          <a:prstGeom prst="rect">
            <a:avLst/>
          </a:prstGeom>
          <a:noFill/>
          <a:ln w="9525">
            <a:noFill/>
            <a:miter lim="800000"/>
            <a:headEnd/>
            <a:tailEnd/>
          </a:ln>
        </p:spPr>
        <p:txBody>
          <a:bodyPr wrap="none">
            <a:prstTxWarp prst="textNoShape">
              <a:avLst/>
            </a:prstTxWarp>
            <a:spAutoFit/>
          </a:bodyPr>
          <a:lstStyle/>
          <a:p>
            <a:r>
              <a:rPr lang="en-US" sz="2400"/>
              <a:t>n=1</a:t>
            </a:r>
          </a:p>
          <a:p>
            <a:r>
              <a:rPr lang="en-US" sz="2400" i="1">
                <a:latin typeface="Times New Roman" charset="0"/>
              </a:rPr>
              <a:t>l</a:t>
            </a:r>
            <a:r>
              <a:rPr lang="en-US" sz="2400"/>
              <a:t>=0</a:t>
            </a:r>
          </a:p>
        </p:txBody>
      </p:sp>
      <p:sp>
        <p:nvSpPr>
          <p:cNvPr id="45060" name="Text Box 41"/>
          <p:cNvSpPr txBox="1">
            <a:spLocks noChangeArrowheads="1"/>
          </p:cNvSpPr>
          <p:nvPr/>
        </p:nvSpPr>
        <p:spPr bwMode="auto">
          <a:xfrm>
            <a:off x="0" y="3048000"/>
            <a:ext cx="701675" cy="822325"/>
          </a:xfrm>
          <a:prstGeom prst="rect">
            <a:avLst/>
          </a:prstGeom>
          <a:noFill/>
          <a:ln w="9525">
            <a:noFill/>
            <a:miter lim="800000"/>
            <a:headEnd/>
            <a:tailEnd/>
          </a:ln>
        </p:spPr>
        <p:txBody>
          <a:bodyPr wrap="none">
            <a:prstTxWarp prst="textNoShape">
              <a:avLst/>
            </a:prstTxWarp>
            <a:spAutoFit/>
          </a:bodyPr>
          <a:lstStyle/>
          <a:p>
            <a:r>
              <a:rPr lang="en-US" sz="2400"/>
              <a:t>n=2</a:t>
            </a:r>
          </a:p>
          <a:p>
            <a:r>
              <a:rPr lang="en-US" sz="2400" i="1">
                <a:latin typeface="Times New Roman" charset="0"/>
              </a:rPr>
              <a:t>l</a:t>
            </a:r>
            <a:r>
              <a:rPr lang="en-US" sz="2400"/>
              <a:t>=0</a:t>
            </a:r>
          </a:p>
        </p:txBody>
      </p:sp>
      <p:sp>
        <p:nvSpPr>
          <p:cNvPr id="45061" name="Text Box 42"/>
          <p:cNvSpPr txBox="1">
            <a:spLocks noChangeArrowheads="1"/>
          </p:cNvSpPr>
          <p:nvPr/>
        </p:nvSpPr>
        <p:spPr bwMode="auto">
          <a:xfrm>
            <a:off x="0" y="4572000"/>
            <a:ext cx="701675" cy="822325"/>
          </a:xfrm>
          <a:prstGeom prst="rect">
            <a:avLst/>
          </a:prstGeom>
          <a:noFill/>
          <a:ln w="9525">
            <a:noFill/>
            <a:miter lim="800000"/>
            <a:headEnd/>
            <a:tailEnd/>
          </a:ln>
        </p:spPr>
        <p:txBody>
          <a:bodyPr wrap="none">
            <a:prstTxWarp prst="textNoShape">
              <a:avLst/>
            </a:prstTxWarp>
            <a:spAutoFit/>
          </a:bodyPr>
          <a:lstStyle/>
          <a:p>
            <a:r>
              <a:rPr lang="en-US" sz="2400"/>
              <a:t>n=3</a:t>
            </a:r>
          </a:p>
          <a:p>
            <a:r>
              <a:rPr lang="en-US" sz="2400" i="1">
                <a:latin typeface="Times New Roman" charset="0"/>
              </a:rPr>
              <a:t>l</a:t>
            </a:r>
            <a:r>
              <a:rPr lang="en-US" sz="2400"/>
              <a:t>=0</a:t>
            </a:r>
          </a:p>
        </p:txBody>
      </p:sp>
      <p:sp>
        <p:nvSpPr>
          <p:cNvPr id="45062" name="Text Box 43"/>
          <p:cNvSpPr txBox="1">
            <a:spLocks noChangeArrowheads="1"/>
          </p:cNvSpPr>
          <p:nvPr/>
        </p:nvSpPr>
        <p:spPr bwMode="auto">
          <a:xfrm>
            <a:off x="609600" y="0"/>
            <a:ext cx="8301038" cy="1196975"/>
          </a:xfrm>
          <a:prstGeom prst="rect">
            <a:avLst/>
          </a:prstGeom>
          <a:noFill/>
          <a:ln w="9525">
            <a:solidFill>
              <a:srgbClr val="FF0000"/>
            </a:solidFill>
            <a:miter lim="800000"/>
            <a:headEnd/>
            <a:tailEnd/>
          </a:ln>
        </p:spPr>
        <p:txBody>
          <a:bodyPr wrap="none">
            <a:prstTxWarp prst="textNoShape">
              <a:avLst/>
            </a:prstTxWarp>
            <a:spAutoFit/>
          </a:bodyPr>
          <a:lstStyle/>
          <a:p>
            <a:r>
              <a:rPr lang="en-US" sz="2400">
                <a:solidFill>
                  <a:srgbClr val="FF0000"/>
                </a:solidFill>
              </a:rPr>
              <a:t>Higher n </a:t>
            </a:r>
            <a:r>
              <a:rPr lang="en-US" sz="2400">
                <a:solidFill>
                  <a:srgbClr val="FF0000"/>
                </a:solidFill>
                <a:sym typeface="Wingdings" charset="2"/>
              </a:rPr>
              <a:t> average r bigger</a:t>
            </a:r>
            <a:r>
              <a:rPr lang="en-US" sz="2400">
                <a:solidFill>
                  <a:srgbClr val="FF0000"/>
                </a:solidFill>
              </a:rPr>
              <a:t> </a:t>
            </a:r>
          </a:p>
          <a:p>
            <a:r>
              <a:rPr lang="en-US" sz="2400">
                <a:solidFill>
                  <a:srgbClr val="FF0000"/>
                </a:solidFill>
              </a:rPr>
              <a:t>	    </a:t>
            </a:r>
            <a:r>
              <a:rPr lang="en-US" sz="2400">
                <a:solidFill>
                  <a:srgbClr val="FF0000"/>
                </a:solidFill>
                <a:sym typeface="Wingdings" charset="2"/>
              </a:rPr>
              <a:t> more spherical shells stacked within each other </a:t>
            </a:r>
          </a:p>
          <a:p>
            <a:r>
              <a:rPr lang="en-US" sz="2400">
                <a:solidFill>
                  <a:srgbClr val="FF0000"/>
                </a:solidFill>
                <a:sym typeface="Wingdings" charset="2"/>
              </a:rPr>
              <a:t>	     more nodes as function of r</a:t>
            </a:r>
            <a:endParaRPr lang="en-US" sz="2400">
              <a:solidFill>
                <a:srgbClr val="FF0000"/>
              </a:solidFill>
            </a:endParaRPr>
          </a:p>
        </p:txBody>
      </p:sp>
      <p:sp>
        <p:nvSpPr>
          <p:cNvPr id="45063" name="Text Box 44"/>
          <p:cNvSpPr txBox="1">
            <a:spLocks noChangeArrowheads="1"/>
          </p:cNvSpPr>
          <p:nvPr/>
        </p:nvSpPr>
        <p:spPr bwMode="auto">
          <a:xfrm>
            <a:off x="3200400" y="6096000"/>
            <a:ext cx="4498975" cy="457200"/>
          </a:xfrm>
          <a:prstGeom prst="rect">
            <a:avLst/>
          </a:prstGeom>
          <a:noFill/>
          <a:ln w="9525">
            <a:noFill/>
            <a:miter lim="800000"/>
            <a:headEnd/>
            <a:tailEnd/>
          </a:ln>
        </p:spPr>
        <p:txBody>
          <a:bodyPr wrap="none">
            <a:prstTxWarp prst="textNoShape">
              <a:avLst/>
            </a:prstTxWarp>
            <a:spAutoFit/>
          </a:bodyPr>
          <a:lstStyle/>
          <a:p>
            <a:r>
              <a:rPr lang="en-US" sz="2400"/>
              <a:t>Radius (units of Bohr radius, a</a:t>
            </a:r>
            <a:r>
              <a:rPr lang="en-US" sz="2400" baseline="-25000"/>
              <a:t>0</a:t>
            </a:r>
            <a:r>
              <a:rPr lang="en-US" sz="2400"/>
              <a:t>)</a:t>
            </a:r>
          </a:p>
        </p:txBody>
      </p:sp>
      <p:sp>
        <p:nvSpPr>
          <p:cNvPr id="45064" name="Text Box 45"/>
          <p:cNvSpPr txBox="1">
            <a:spLocks noChangeArrowheads="1"/>
          </p:cNvSpPr>
          <p:nvPr/>
        </p:nvSpPr>
        <p:spPr bwMode="auto">
          <a:xfrm rot="5400000">
            <a:off x="465138" y="6238875"/>
            <a:ext cx="1200150" cy="457200"/>
          </a:xfrm>
          <a:prstGeom prst="rect">
            <a:avLst/>
          </a:prstGeom>
          <a:noFill/>
          <a:ln w="9525">
            <a:noFill/>
            <a:miter lim="800000"/>
            <a:headEnd/>
            <a:tailEnd/>
          </a:ln>
        </p:spPr>
        <p:txBody>
          <a:bodyPr wrap="none">
            <a:prstTxWarp prst="textNoShape">
              <a:avLst/>
            </a:prstTxWarp>
            <a:spAutoFit/>
          </a:bodyPr>
          <a:lstStyle/>
          <a:p>
            <a:r>
              <a:rPr lang="en-US" sz="2400"/>
              <a:t>0.05nm</a:t>
            </a:r>
          </a:p>
        </p:txBody>
      </p:sp>
      <p:sp>
        <p:nvSpPr>
          <p:cNvPr id="45065" name="Text Box 46"/>
          <p:cNvSpPr txBox="1">
            <a:spLocks noChangeArrowheads="1"/>
          </p:cNvSpPr>
          <p:nvPr/>
        </p:nvSpPr>
        <p:spPr bwMode="auto">
          <a:xfrm>
            <a:off x="4876800" y="2590800"/>
            <a:ext cx="3792658" cy="1292661"/>
          </a:xfrm>
          <a:prstGeom prst="rect">
            <a:avLst/>
          </a:prstGeom>
          <a:noFill/>
          <a:ln w="9525">
            <a:noFill/>
            <a:miter lim="800000"/>
            <a:headEnd/>
            <a:tailEnd/>
          </a:ln>
        </p:spPr>
        <p:txBody>
          <a:bodyPr wrap="square">
            <a:prstTxWarp prst="textNoShape">
              <a:avLst/>
            </a:prstTxWarp>
            <a:spAutoFit/>
          </a:bodyPr>
          <a:lstStyle/>
          <a:p>
            <a:r>
              <a:rPr lang="en-US" sz="2400" dirty="0"/>
              <a:t>Probability finding electron </a:t>
            </a:r>
            <a:r>
              <a:rPr lang="en-US" sz="2400" u="sng" dirty="0" smtClean="0"/>
              <a:t>as a </a:t>
            </a:r>
            <a:r>
              <a:rPr lang="en-US" sz="2400" u="sng" dirty="0"/>
              <a:t>function of </a:t>
            </a:r>
            <a:r>
              <a:rPr lang="en-US" sz="2400" u="sng" dirty="0" err="1" smtClean="0"/>
              <a:t>r</a:t>
            </a:r>
            <a:endParaRPr lang="en-US" sz="2400" u="sng" dirty="0" smtClean="0"/>
          </a:p>
          <a:p>
            <a:endParaRPr lang="en-US" sz="600" dirty="0" smtClean="0"/>
          </a:p>
          <a:p>
            <a:r>
              <a:rPr lang="en-US" sz="2400" dirty="0" smtClean="0"/>
              <a:t>	</a:t>
            </a:r>
            <a:r>
              <a:rPr lang="en-US" sz="2400" dirty="0" err="1" smtClean="0"/>
              <a:t>P(r</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02" name="Picture 2" descr="C:\Users\Zombie\Desktop\2130FA10_L34_HAtomGroundRadial.JPG"/>
          <p:cNvPicPr>
            <a:picLocks noChangeAspect="1" noChangeArrowheads="1"/>
          </p:cNvPicPr>
          <p:nvPr/>
        </p:nvPicPr>
        <p:blipFill>
          <a:blip r:embed="rId3"/>
          <a:srcRect/>
          <a:stretch>
            <a:fillRect/>
          </a:stretch>
        </p:blipFill>
        <p:spPr bwMode="auto">
          <a:xfrm>
            <a:off x="855663" y="1089025"/>
            <a:ext cx="7486650" cy="4305300"/>
          </a:xfrm>
          <a:prstGeom prst="rect">
            <a:avLst/>
          </a:prstGeom>
          <a:noFill/>
        </p:spPr>
      </p:pic>
      <p:sp>
        <p:nvSpPr>
          <p:cNvPr id="3" name="TextBox 2"/>
          <p:cNvSpPr txBox="1"/>
          <p:nvPr/>
        </p:nvSpPr>
        <p:spPr>
          <a:xfrm>
            <a:off x="1524000" y="6019800"/>
            <a:ext cx="6514925" cy="461665"/>
          </a:xfrm>
          <a:prstGeom prst="rect">
            <a:avLst/>
          </a:prstGeom>
          <a:noFill/>
        </p:spPr>
        <p:txBody>
          <a:bodyPr wrap="none" rtlCol="0">
            <a:spAutoFit/>
          </a:bodyPr>
          <a:lstStyle/>
          <a:p>
            <a:r>
              <a:rPr lang="en-US" sz="2400" dirty="0" smtClean="0"/>
              <a:t>a) Zero	b) </a:t>
            </a:r>
            <a:r>
              <a:rPr lang="en-US" sz="2400" dirty="0" err="1" smtClean="0"/>
              <a:t>a</a:t>
            </a:r>
            <a:r>
              <a:rPr lang="en-US" sz="2400" baseline="-25000" dirty="0" err="1" smtClean="0"/>
              <a:t>B</a:t>
            </a:r>
            <a:r>
              <a:rPr lang="en-US" sz="2400" baseline="-25000" dirty="0" smtClean="0"/>
              <a:t>	</a:t>
            </a:r>
            <a:r>
              <a:rPr lang="en-US" sz="2400" dirty="0"/>
              <a:t>	</a:t>
            </a:r>
            <a:r>
              <a:rPr lang="en-US" sz="2400" dirty="0" smtClean="0"/>
              <a:t>c) Somewhere else</a:t>
            </a:r>
            <a:endParaRPr lang="en-US" sz="2400" baseline="-25000" dirty="0"/>
          </a:p>
        </p:txBody>
      </p:sp>
      <p:sp>
        <p:nvSpPr>
          <p:cNvPr id="4" name="Rectangle 3"/>
          <p:cNvSpPr/>
          <p:nvPr/>
        </p:nvSpPr>
        <p:spPr>
          <a:xfrm>
            <a:off x="3200400" y="5943600"/>
            <a:ext cx="1219200" cy="6858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Object 3"/>
          <p:cNvGraphicFramePr>
            <a:graphicFrameLocks noChangeAspect="1"/>
          </p:cNvGraphicFramePr>
          <p:nvPr/>
        </p:nvGraphicFramePr>
        <p:xfrm>
          <a:off x="958850" y="357188"/>
          <a:ext cx="7216775" cy="842962"/>
        </p:xfrm>
        <a:graphic>
          <a:graphicData uri="http://schemas.openxmlformats.org/presentationml/2006/ole">
            <p:oleObj spid="_x0000_s114690" name="Equation" r:id="rId4" imgW="1739900" imgH="203200" progId="Equation.DSMT4">
              <p:embed/>
            </p:oleObj>
          </a:graphicData>
        </a:graphic>
      </p:graphicFrame>
      <p:sp>
        <p:nvSpPr>
          <p:cNvPr id="8" name="TextBox 7"/>
          <p:cNvSpPr txBox="1"/>
          <p:nvPr/>
        </p:nvSpPr>
        <p:spPr>
          <a:xfrm>
            <a:off x="1205484" y="4800600"/>
            <a:ext cx="1385316" cy="461665"/>
          </a:xfrm>
          <a:prstGeom prst="rect">
            <a:avLst/>
          </a:prstGeom>
          <a:solidFill>
            <a:schemeClr val="bg1"/>
          </a:solidFill>
        </p:spPr>
        <p:txBody>
          <a:bodyPr wrap="none" rtlCol="0">
            <a:spAutoFit/>
          </a:bodyPr>
          <a:lstStyle/>
          <a:p>
            <a:r>
              <a:rPr lang="en-US" dirty="0" smtClean="0"/>
              <a:t>probable</a:t>
            </a:r>
            <a:endParaRPr lang="en-US" dirty="0"/>
          </a:p>
        </p:txBody>
      </p:sp>
      <p:sp>
        <p:nvSpPr>
          <p:cNvPr id="9" name="TextBox 8"/>
          <p:cNvSpPr txBox="1"/>
          <p:nvPr/>
        </p:nvSpPr>
        <p:spPr>
          <a:xfrm>
            <a:off x="838201" y="3435636"/>
            <a:ext cx="7467600" cy="1785104"/>
          </a:xfrm>
          <a:prstGeom prst="rect">
            <a:avLst/>
          </a:prstGeom>
          <a:solidFill>
            <a:schemeClr val="bg1"/>
          </a:solidFill>
        </p:spPr>
        <p:txBody>
          <a:bodyPr wrap="square" rtlCol="0">
            <a:spAutoFit/>
          </a:bodyPr>
          <a:lstStyle/>
          <a:p>
            <a:r>
              <a:rPr lang="en-US" sz="2200" dirty="0" smtClean="0"/>
              <a:t>An electron is in the ground state of hydrogen</a:t>
            </a:r>
          </a:p>
          <a:p>
            <a:r>
              <a:rPr lang="en-US" sz="2200" dirty="0" smtClean="0"/>
              <a:t>(1s, or n=1, l=0, m=0, so that the radial wave function given by the Schrodinger equation is as above.  According to this, the most likely </a:t>
            </a:r>
            <a:r>
              <a:rPr lang="en-US" sz="2200" b="1" u="sng" dirty="0" smtClean="0"/>
              <a:t>radius</a:t>
            </a:r>
            <a:r>
              <a:rPr lang="en-US" sz="2200" dirty="0" smtClean="0"/>
              <a:t> for where we might find the electron 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nvGraphicFramePr>
        <p:xfrm>
          <a:off x="1511300" y="4940300"/>
          <a:ext cx="5957888" cy="582613"/>
        </p:xfrm>
        <a:graphic>
          <a:graphicData uri="http://schemas.openxmlformats.org/presentationml/2006/ole">
            <p:oleObj spid="_x0000_s115715" name="Equation" r:id="rId3" imgW="2984500" imgH="292100" progId="Equation.DSMT4">
              <p:embed/>
            </p:oleObj>
          </a:graphicData>
        </a:graphic>
      </p:graphicFrame>
      <p:pic>
        <p:nvPicPr>
          <p:cNvPr id="104450" name="Picture 2" descr="C:\Users\Zombie\Desktop\2130FA10_L34_HAtomProbskin.JPG"/>
          <p:cNvPicPr>
            <a:picLocks noChangeAspect="1" noChangeArrowheads="1"/>
          </p:cNvPicPr>
          <p:nvPr/>
        </p:nvPicPr>
        <p:blipFill>
          <a:blip r:embed="rId4"/>
          <a:srcRect/>
          <a:stretch>
            <a:fillRect/>
          </a:stretch>
        </p:blipFill>
        <p:spPr bwMode="auto">
          <a:xfrm>
            <a:off x="2314575" y="1143000"/>
            <a:ext cx="6829425" cy="3819525"/>
          </a:xfrm>
          <a:prstGeom prst="rect">
            <a:avLst/>
          </a:prstGeom>
          <a:noFill/>
        </p:spPr>
      </p:pic>
      <p:pic>
        <p:nvPicPr>
          <p:cNvPr id="105473" name="Picture 1" descr="C:\Users\Zombie\Desktop\2130FA10_L34_sphere.gif"/>
          <p:cNvPicPr>
            <a:picLocks noChangeAspect="1" noChangeArrowheads="1"/>
          </p:cNvPicPr>
          <p:nvPr/>
        </p:nvPicPr>
        <p:blipFill>
          <a:blip r:embed="rId5"/>
          <a:srcRect/>
          <a:stretch>
            <a:fillRect/>
          </a:stretch>
        </p:blipFill>
        <p:spPr bwMode="auto">
          <a:xfrm>
            <a:off x="609600" y="2133600"/>
            <a:ext cx="1762125" cy="1762125"/>
          </a:xfrm>
          <a:prstGeom prst="rect">
            <a:avLst/>
          </a:prstGeom>
          <a:noFill/>
        </p:spPr>
      </p:pic>
      <p:graphicFrame>
        <p:nvGraphicFramePr>
          <p:cNvPr id="4" name="Object 3"/>
          <p:cNvGraphicFramePr>
            <a:graphicFrameLocks noChangeAspect="1"/>
          </p:cNvGraphicFramePr>
          <p:nvPr/>
        </p:nvGraphicFramePr>
        <p:xfrm>
          <a:off x="444500" y="5907088"/>
          <a:ext cx="8389938" cy="631825"/>
        </p:xfrm>
        <a:graphic>
          <a:graphicData uri="http://schemas.openxmlformats.org/presentationml/2006/ole">
            <p:oleObj spid="_x0000_s115714" name="Equation" r:id="rId6" imgW="4203700" imgH="317500" progId="Equation.DSMT4">
              <p:embed/>
            </p:oleObj>
          </a:graphicData>
        </a:graphic>
      </p:graphicFrame>
      <p:sp>
        <p:nvSpPr>
          <p:cNvPr id="5" name="Rectangle 4"/>
          <p:cNvSpPr/>
          <p:nvPr/>
        </p:nvSpPr>
        <p:spPr>
          <a:xfrm>
            <a:off x="3810000" y="4343400"/>
            <a:ext cx="28956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7391400" y="2126430"/>
            <a:ext cx="1524000" cy="1015663"/>
          </a:xfrm>
          <a:prstGeom prst="rect">
            <a:avLst/>
          </a:prstGeom>
          <a:solidFill>
            <a:schemeClr val="bg1"/>
          </a:solidFill>
        </p:spPr>
        <p:txBody>
          <a:bodyPr wrap="square" rtlCol="0">
            <a:spAutoFit/>
          </a:bodyPr>
          <a:lstStyle/>
          <a:p>
            <a:endParaRPr lang="en-US" dirty="0" smtClean="0"/>
          </a:p>
          <a:p>
            <a:r>
              <a:rPr lang="en-US" sz="2400" dirty="0" smtClean="0"/>
              <a:t>d) 4</a:t>
            </a:r>
            <a:r>
              <a:rPr lang="el-GR" sz="2400" i="1" dirty="0" smtClean="0"/>
              <a:t>π</a:t>
            </a:r>
            <a:r>
              <a:rPr lang="en-US" sz="2400" i="1" dirty="0" smtClean="0"/>
              <a:t>r</a:t>
            </a:r>
            <a:r>
              <a:rPr lang="en-US" sz="2400" i="1" baseline="30000" dirty="0" smtClean="0"/>
              <a:t>2 </a:t>
            </a:r>
            <a:r>
              <a:rPr lang="en-US" sz="2400" i="1" dirty="0" err="1" smtClean="0"/>
              <a:t>dr</a:t>
            </a:r>
            <a:endParaRPr lang="en-US" sz="2400" i="1" dirty="0" smtClean="0"/>
          </a:p>
          <a:p>
            <a:endParaRPr lang="en-US" dirty="0"/>
          </a:p>
        </p:txBody>
      </p:sp>
      <p:sp>
        <p:nvSpPr>
          <p:cNvPr id="6" name="Rectangle 5"/>
          <p:cNvSpPr/>
          <p:nvPr/>
        </p:nvSpPr>
        <p:spPr>
          <a:xfrm>
            <a:off x="152400" y="4080018"/>
            <a:ext cx="8686800" cy="2667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1378" name="Picture 2" descr="C:\Users\Zombie\Desktop\2130FA10_L34_HAtomRadii.JPG"/>
          <p:cNvPicPr>
            <a:picLocks noChangeAspect="1" noChangeArrowheads="1"/>
          </p:cNvPicPr>
          <p:nvPr/>
        </p:nvPicPr>
        <p:blipFill>
          <a:blip r:embed="rId2"/>
          <a:srcRect/>
          <a:stretch>
            <a:fillRect/>
          </a:stretch>
        </p:blipFill>
        <p:spPr bwMode="auto">
          <a:xfrm>
            <a:off x="581025" y="466725"/>
            <a:ext cx="8029575" cy="578167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3426" name="Picture 2" descr="C:\Users\Zombie\Desktop\2130FA10_L34_HAtom1S.JPG"/>
          <p:cNvPicPr>
            <a:picLocks noChangeAspect="1" noChangeArrowheads="1"/>
          </p:cNvPicPr>
          <p:nvPr/>
        </p:nvPicPr>
        <p:blipFill>
          <a:blip r:embed="rId3"/>
          <a:srcRect/>
          <a:stretch>
            <a:fillRect/>
          </a:stretch>
        </p:blipFill>
        <p:spPr bwMode="auto">
          <a:xfrm>
            <a:off x="685800" y="914400"/>
            <a:ext cx="7867650" cy="3867150"/>
          </a:xfrm>
          <a:prstGeom prst="rect">
            <a:avLst/>
          </a:prstGeom>
          <a:noFill/>
        </p:spPr>
      </p:pic>
      <p:sp>
        <p:nvSpPr>
          <p:cNvPr id="3" name="TextBox 2"/>
          <p:cNvSpPr txBox="1"/>
          <p:nvPr/>
        </p:nvSpPr>
        <p:spPr>
          <a:xfrm>
            <a:off x="105445" y="4724400"/>
            <a:ext cx="9298239" cy="1569660"/>
          </a:xfrm>
          <a:prstGeom prst="rect">
            <a:avLst/>
          </a:prstGeom>
          <a:solidFill>
            <a:schemeClr val="bg1"/>
          </a:solidFill>
        </p:spPr>
        <p:txBody>
          <a:bodyPr wrap="none" rtlCol="0">
            <a:spAutoFit/>
          </a:bodyPr>
          <a:lstStyle/>
          <a:p>
            <a:r>
              <a:rPr lang="en-US" sz="2400" dirty="0" smtClean="0"/>
              <a:t>In the 1s state, the most likely </a:t>
            </a:r>
            <a:r>
              <a:rPr lang="en-US" sz="2400" b="1" u="sng" dirty="0" smtClean="0"/>
              <a:t>single place</a:t>
            </a:r>
            <a:r>
              <a:rPr lang="en-US" sz="2400" dirty="0" smtClean="0"/>
              <a:t> to find the electron is:</a:t>
            </a:r>
          </a:p>
          <a:p>
            <a:endParaRPr lang="en-US" sz="2400" dirty="0" smtClean="0"/>
          </a:p>
          <a:p>
            <a:pPr marL="457200" indent="-457200">
              <a:buAutoNum type="alphaUcParenR"/>
            </a:pPr>
            <a:r>
              <a:rPr lang="en-US" sz="2400" dirty="0" err="1" smtClean="0"/>
              <a:t>r</a:t>
            </a:r>
            <a:r>
              <a:rPr lang="en-US" sz="2400" dirty="0" smtClean="0"/>
              <a:t> = 0	</a:t>
            </a:r>
            <a:r>
              <a:rPr lang="en-US" sz="2400" dirty="0" err="1" smtClean="0"/>
              <a:t>B</a:t>
            </a:r>
            <a:r>
              <a:rPr lang="en-US" sz="2400" dirty="0" smtClean="0"/>
              <a:t>) </a:t>
            </a:r>
            <a:r>
              <a:rPr lang="en-US" sz="2400" dirty="0" err="1" smtClean="0"/>
              <a:t>r</a:t>
            </a:r>
            <a:r>
              <a:rPr lang="en-US" sz="2400" dirty="0" smtClean="0"/>
              <a:t> = </a:t>
            </a:r>
            <a:r>
              <a:rPr lang="en-US" sz="2400" dirty="0" err="1" smtClean="0"/>
              <a:t>a</a:t>
            </a:r>
            <a:r>
              <a:rPr lang="en-US" sz="2400" baseline="-25000" dirty="0" err="1" smtClean="0"/>
              <a:t>B</a:t>
            </a:r>
            <a:r>
              <a:rPr lang="en-US" sz="2400" dirty="0" smtClean="0"/>
              <a:t>	</a:t>
            </a:r>
            <a:r>
              <a:rPr lang="en-US" sz="2400" dirty="0" err="1" smtClean="0"/>
              <a:t>C</a:t>
            </a:r>
            <a:r>
              <a:rPr lang="en-US" sz="2400" dirty="0" smtClean="0"/>
              <a:t>) Why are you confusing</a:t>
            </a:r>
          </a:p>
          <a:p>
            <a:pPr marL="457200" indent="-457200"/>
            <a:r>
              <a:rPr lang="en-US" sz="2400" dirty="0" smtClean="0"/>
              <a:t>						 us so much?</a:t>
            </a:r>
            <a:endParaRPr lang="en-US" sz="2400" dirty="0"/>
          </a:p>
        </p:txBody>
      </p:sp>
      <p:graphicFrame>
        <p:nvGraphicFramePr>
          <p:cNvPr id="6" name="Object 3"/>
          <p:cNvGraphicFramePr>
            <a:graphicFrameLocks noChangeAspect="1"/>
          </p:cNvGraphicFramePr>
          <p:nvPr/>
        </p:nvGraphicFramePr>
        <p:xfrm>
          <a:off x="958850" y="357188"/>
          <a:ext cx="7216775" cy="842962"/>
        </p:xfrm>
        <a:graphic>
          <a:graphicData uri="http://schemas.openxmlformats.org/presentationml/2006/ole">
            <p:oleObj spid="_x0000_s117762" name="Equation" r:id="rId4" imgW="1739900" imgH="203200" progId="Equation.DSMT4">
              <p:embed/>
            </p:oleObj>
          </a:graphicData>
        </a:graphic>
      </p:graphicFrame>
      <p:sp>
        <p:nvSpPr>
          <p:cNvPr id="5" name="Rectangle 4"/>
          <p:cNvSpPr/>
          <p:nvPr/>
        </p:nvSpPr>
        <p:spPr>
          <a:xfrm>
            <a:off x="0" y="5334000"/>
            <a:ext cx="1752600" cy="6858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3428" name="Picture 4" descr="C:\Users\Zombie\Desktop\2130FA10_L34_radial.JPG"/>
          <p:cNvPicPr>
            <a:picLocks noChangeAspect="1" noChangeArrowheads="1"/>
          </p:cNvPicPr>
          <p:nvPr/>
        </p:nvPicPr>
        <p:blipFill>
          <a:blip r:embed="rId5"/>
          <a:srcRect/>
          <a:stretch>
            <a:fillRect/>
          </a:stretch>
        </p:blipFill>
        <p:spPr bwMode="auto">
          <a:xfrm>
            <a:off x="1524000" y="3124200"/>
            <a:ext cx="3200400" cy="155829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8" name="Text Box 2"/>
          <p:cNvSpPr txBox="1">
            <a:spLocks noChangeArrowheads="1"/>
          </p:cNvSpPr>
          <p:nvPr/>
        </p:nvSpPr>
        <p:spPr bwMode="auto">
          <a:xfrm>
            <a:off x="0" y="0"/>
            <a:ext cx="5183188" cy="457200"/>
          </a:xfrm>
          <a:prstGeom prst="rect">
            <a:avLst/>
          </a:prstGeom>
          <a:noFill/>
          <a:ln w="9525">
            <a:noFill/>
            <a:miter lim="800000"/>
            <a:headEnd/>
            <a:tailEnd/>
          </a:ln>
        </p:spPr>
        <p:txBody>
          <a:bodyPr wrap="none">
            <a:prstTxWarp prst="textNoShape">
              <a:avLst/>
            </a:prstTxWarp>
            <a:spAutoFit/>
          </a:bodyPr>
          <a:lstStyle/>
          <a:p>
            <a:r>
              <a:rPr lang="en-US" sz="2400"/>
              <a:t>Shapes of hydrogen wave functions: </a:t>
            </a:r>
          </a:p>
        </p:txBody>
      </p:sp>
      <p:graphicFrame>
        <p:nvGraphicFramePr>
          <p:cNvPr id="47106" name="Object 2"/>
          <p:cNvGraphicFramePr>
            <a:graphicFrameLocks noChangeAspect="1"/>
          </p:cNvGraphicFramePr>
          <p:nvPr/>
        </p:nvGraphicFramePr>
        <p:xfrm>
          <a:off x="604838" y="449263"/>
          <a:ext cx="7216775" cy="844550"/>
        </p:xfrm>
        <a:graphic>
          <a:graphicData uri="http://schemas.openxmlformats.org/presentationml/2006/ole">
            <p:oleObj spid="_x0000_s47106" name="Equation" r:id="rId4" imgW="1739900" imgH="203200" progId="Equation.DSMT4">
              <p:embed/>
            </p:oleObj>
          </a:graphicData>
        </a:graphic>
      </p:graphicFrame>
      <p:sp>
        <p:nvSpPr>
          <p:cNvPr id="19460" name="Text Box 4"/>
          <p:cNvSpPr txBox="1">
            <a:spLocks noChangeArrowheads="1"/>
          </p:cNvSpPr>
          <p:nvPr/>
        </p:nvSpPr>
        <p:spPr bwMode="auto">
          <a:xfrm>
            <a:off x="0" y="1295400"/>
            <a:ext cx="8723313" cy="1917700"/>
          </a:xfrm>
          <a:prstGeom prst="rect">
            <a:avLst/>
          </a:prstGeom>
          <a:noFill/>
          <a:ln w="9525">
            <a:noFill/>
            <a:miter lim="800000"/>
            <a:headEnd/>
            <a:tailEnd/>
          </a:ln>
        </p:spPr>
        <p:txBody>
          <a:bodyPr wrap="none">
            <a:prstTxWarp prst="textNoShape">
              <a:avLst/>
            </a:prstTxWarp>
            <a:spAutoFit/>
          </a:bodyPr>
          <a:lstStyle/>
          <a:p>
            <a:r>
              <a:rPr lang="en-US" sz="2400" i="1">
                <a:solidFill>
                  <a:srgbClr val="FF0000"/>
                </a:solidFill>
                <a:latin typeface="Times New Roman" charset="0"/>
              </a:rPr>
              <a:t>l</a:t>
            </a:r>
            <a:r>
              <a:rPr lang="en-US" sz="2400">
                <a:solidFill>
                  <a:srgbClr val="FF0000"/>
                </a:solidFill>
              </a:rPr>
              <a:t>=1, called </a:t>
            </a:r>
            <a:r>
              <a:rPr lang="en-US" sz="2400" u="sng">
                <a:solidFill>
                  <a:srgbClr val="FF0000"/>
                </a:solidFill>
              </a:rPr>
              <a:t>p-orbitals</a:t>
            </a:r>
            <a:r>
              <a:rPr lang="en-US" sz="2400">
                <a:solidFill>
                  <a:srgbClr val="FF0000"/>
                </a:solidFill>
              </a:rPr>
              <a:t>: angular dependence </a:t>
            </a:r>
            <a:r>
              <a:rPr lang="en-US" sz="2400"/>
              <a:t>(n=2) </a:t>
            </a:r>
            <a:endParaRPr lang="en-US" sz="2400">
              <a:solidFill>
                <a:srgbClr val="FF0000"/>
              </a:solidFill>
            </a:endParaRPr>
          </a:p>
          <a:p>
            <a:r>
              <a:rPr lang="en-US" sz="2400"/>
              <a:t>	l=1, m=0:   p</a:t>
            </a:r>
            <a:r>
              <a:rPr lang="en-US" sz="2400" baseline="-25000"/>
              <a:t>z </a:t>
            </a:r>
            <a:r>
              <a:rPr lang="en-US" sz="2400"/>
              <a:t>= dumbbell shaped. </a:t>
            </a:r>
          </a:p>
          <a:p>
            <a:endParaRPr lang="en-US" sz="2400"/>
          </a:p>
          <a:p>
            <a:r>
              <a:rPr lang="en-US" sz="2400"/>
              <a:t>           l=1, m=-1:  bagel shaped around z-axis (traveling wave) </a:t>
            </a:r>
          </a:p>
          <a:p>
            <a:r>
              <a:rPr lang="en-US" sz="2400"/>
              <a:t>           l=1, m=+1 </a:t>
            </a:r>
          </a:p>
        </p:txBody>
      </p:sp>
      <p:sp>
        <p:nvSpPr>
          <p:cNvPr id="19461" name="Text Box 5"/>
          <p:cNvSpPr txBox="1">
            <a:spLocks noChangeArrowheads="1"/>
          </p:cNvSpPr>
          <p:nvPr/>
        </p:nvSpPr>
        <p:spPr bwMode="auto">
          <a:xfrm>
            <a:off x="152400" y="5883275"/>
            <a:ext cx="6808788" cy="822325"/>
          </a:xfrm>
          <a:prstGeom prst="rect">
            <a:avLst/>
          </a:prstGeom>
          <a:noFill/>
          <a:ln w="9525">
            <a:noFill/>
            <a:miter lim="800000"/>
            <a:headEnd/>
            <a:tailEnd/>
          </a:ln>
        </p:spPr>
        <p:txBody>
          <a:bodyPr wrap="none">
            <a:prstTxWarp prst="textNoShape">
              <a:avLst/>
            </a:prstTxWarp>
            <a:spAutoFit/>
          </a:bodyPr>
          <a:lstStyle/>
          <a:p>
            <a:r>
              <a:rPr lang="en-US" sz="2400"/>
              <a:t>p</a:t>
            </a:r>
            <a:r>
              <a:rPr lang="en-US" sz="2400" baseline="-25000"/>
              <a:t>x</a:t>
            </a:r>
            <a:r>
              <a:rPr lang="en-US" sz="2400"/>
              <a:t>=superposition (addition of m=-1 and m=+1)</a:t>
            </a:r>
          </a:p>
          <a:p>
            <a:r>
              <a:rPr lang="en-US" sz="2400"/>
              <a:t>p</a:t>
            </a:r>
            <a:r>
              <a:rPr lang="en-US" sz="2400" baseline="-25000"/>
              <a:t>y</a:t>
            </a:r>
            <a:r>
              <a:rPr lang="en-US" sz="2400"/>
              <a:t>=superposition (subtraction of m=-1 and m=+1)</a:t>
            </a:r>
            <a:endParaRPr lang="en-US" sz="2400" baseline="-25000"/>
          </a:p>
        </p:txBody>
      </p:sp>
      <p:sp>
        <p:nvSpPr>
          <p:cNvPr id="19462" name="Text Box 6"/>
          <p:cNvSpPr txBox="1">
            <a:spLocks noChangeArrowheads="1"/>
          </p:cNvSpPr>
          <p:nvPr/>
        </p:nvSpPr>
        <p:spPr bwMode="auto">
          <a:xfrm>
            <a:off x="0" y="5562600"/>
            <a:ext cx="3268663" cy="457200"/>
          </a:xfrm>
          <a:prstGeom prst="rect">
            <a:avLst/>
          </a:prstGeom>
          <a:noFill/>
          <a:ln w="9525">
            <a:noFill/>
            <a:miter lim="800000"/>
            <a:headEnd/>
            <a:tailEnd/>
          </a:ln>
        </p:spPr>
        <p:txBody>
          <a:bodyPr wrap="none">
            <a:prstTxWarp prst="textNoShape">
              <a:avLst/>
            </a:prstTxWarp>
            <a:spAutoFit/>
          </a:bodyPr>
          <a:lstStyle/>
          <a:p>
            <a:r>
              <a:rPr lang="en-US" sz="2400"/>
              <a:t>Superposition applies: </a:t>
            </a:r>
          </a:p>
        </p:txBody>
      </p:sp>
      <p:sp>
        <p:nvSpPr>
          <p:cNvPr id="47112" name="Text Box 8"/>
          <p:cNvSpPr txBox="1">
            <a:spLocks noChangeArrowheads="1"/>
          </p:cNvSpPr>
          <p:nvPr/>
        </p:nvSpPr>
        <p:spPr bwMode="auto">
          <a:xfrm>
            <a:off x="7239000" y="4724400"/>
            <a:ext cx="184150" cy="457200"/>
          </a:xfrm>
          <a:prstGeom prst="rect">
            <a:avLst/>
          </a:prstGeom>
          <a:noFill/>
          <a:ln w="9525">
            <a:noFill/>
            <a:miter lim="800000"/>
            <a:headEnd/>
            <a:tailEnd/>
          </a:ln>
        </p:spPr>
        <p:txBody>
          <a:bodyPr wrap="none">
            <a:prstTxWarp prst="textNoShape">
              <a:avLst/>
            </a:prstTxWarp>
            <a:spAutoFit/>
          </a:bodyPr>
          <a:lstStyle/>
          <a:p>
            <a:endParaRPr lang="en-US" sz="2400"/>
          </a:p>
        </p:txBody>
      </p:sp>
      <p:sp>
        <p:nvSpPr>
          <p:cNvPr id="19465" name="AutoShape 9"/>
          <p:cNvSpPr>
            <a:spLocks/>
          </p:cNvSpPr>
          <p:nvPr/>
        </p:nvSpPr>
        <p:spPr bwMode="auto">
          <a:xfrm>
            <a:off x="6858000" y="5867400"/>
            <a:ext cx="152400" cy="990600"/>
          </a:xfrm>
          <a:prstGeom prst="rightBrace">
            <a:avLst>
              <a:gd name="adj1" fmla="val 54167"/>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19466" name="Text Box 10"/>
          <p:cNvSpPr txBox="1">
            <a:spLocks noChangeArrowheads="1"/>
          </p:cNvSpPr>
          <p:nvPr/>
        </p:nvSpPr>
        <p:spPr bwMode="auto">
          <a:xfrm>
            <a:off x="7086600" y="5943600"/>
            <a:ext cx="1690688" cy="822325"/>
          </a:xfrm>
          <a:prstGeom prst="rect">
            <a:avLst/>
          </a:prstGeom>
          <a:noFill/>
          <a:ln w="9525">
            <a:noFill/>
            <a:miter lim="800000"/>
            <a:headEnd/>
            <a:tailEnd/>
          </a:ln>
        </p:spPr>
        <p:txBody>
          <a:bodyPr wrap="none">
            <a:prstTxWarp prst="textNoShape">
              <a:avLst/>
            </a:prstTxWarp>
            <a:spAutoFit/>
          </a:bodyPr>
          <a:lstStyle/>
          <a:p>
            <a:r>
              <a:rPr lang="en-US" sz="2400"/>
              <a:t>Dumbbells</a:t>
            </a:r>
          </a:p>
          <a:p>
            <a:r>
              <a:rPr lang="en-US" sz="2400"/>
              <a:t>(chemistry)</a:t>
            </a:r>
          </a:p>
        </p:txBody>
      </p:sp>
      <p:graphicFrame>
        <p:nvGraphicFramePr>
          <p:cNvPr id="47107" name="Object 3"/>
          <p:cNvGraphicFramePr>
            <a:graphicFrameLocks noChangeAspect="1"/>
          </p:cNvGraphicFramePr>
          <p:nvPr/>
        </p:nvGraphicFramePr>
        <p:xfrm>
          <a:off x="0" y="3352800"/>
          <a:ext cx="7483475" cy="2074863"/>
        </p:xfrm>
        <a:graphic>
          <a:graphicData uri="http://schemas.openxmlformats.org/presentationml/2006/ole">
            <p:oleObj spid="_x0000_s47107" name="Equation" r:id="rId5" imgW="3848497" imgH="1067197" progId="Equation.3">
              <p:embed/>
            </p:oleObj>
          </a:graphicData>
        </a:graphic>
      </p:graphicFrame>
      <p:sp>
        <p:nvSpPr>
          <p:cNvPr id="47116" name="Line 13"/>
          <p:cNvSpPr>
            <a:spLocks noChangeShapeType="1"/>
          </p:cNvSpPr>
          <p:nvPr/>
        </p:nvSpPr>
        <p:spPr bwMode="auto">
          <a:xfrm flipV="1">
            <a:off x="8936038" y="4787900"/>
            <a:ext cx="73025" cy="73025"/>
          </a:xfrm>
          <a:prstGeom prst="line">
            <a:avLst/>
          </a:prstGeom>
          <a:noFill/>
          <a:ln w="9525">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6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6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6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6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4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autoUpdateAnimBg="0"/>
      <p:bldP spid="19461" grpId="0"/>
      <p:bldP spid="19462" grpId="0"/>
      <p:bldP spid="19465" grpId="0" animBg="1"/>
      <p:bldP spid="19466" grpId="0"/>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ext Box 1026"/>
          <p:cNvSpPr txBox="1">
            <a:spLocks noChangeArrowheads="1"/>
          </p:cNvSpPr>
          <p:nvPr/>
        </p:nvSpPr>
        <p:spPr bwMode="auto">
          <a:xfrm>
            <a:off x="4572000" y="3429000"/>
            <a:ext cx="4572000" cy="1552575"/>
          </a:xfrm>
          <a:prstGeom prst="rect">
            <a:avLst/>
          </a:prstGeom>
          <a:noFill/>
          <a:ln w="9525">
            <a:noFill/>
            <a:miter lim="800000"/>
            <a:headEnd/>
            <a:tailEnd/>
          </a:ln>
        </p:spPr>
        <p:txBody>
          <a:bodyPr>
            <a:prstTxWarp prst="textNoShape">
              <a:avLst/>
            </a:prstTxWarp>
            <a:spAutoFit/>
          </a:bodyPr>
          <a:lstStyle/>
          <a:p>
            <a:r>
              <a:rPr lang="en-US" sz="2400"/>
              <a:t>p</a:t>
            </a:r>
            <a:r>
              <a:rPr lang="en-US" sz="2400" baseline="-25000"/>
              <a:t>x</a:t>
            </a:r>
            <a:r>
              <a:rPr lang="en-US" sz="2400"/>
              <a:t>=superposition </a:t>
            </a:r>
          </a:p>
          <a:p>
            <a:r>
              <a:rPr lang="en-US" sz="2400"/>
              <a:t>(addition of m=-1 and m=+1)</a:t>
            </a:r>
          </a:p>
          <a:p>
            <a:r>
              <a:rPr lang="en-US" sz="2400"/>
              <a:t>p</a:t>
            </a:r>
            <a:r>
              <a:rPr lang="en-US" sz="2400" baseline="-25000"/>
              <a:t>y</a:t>
            </a:r>
            <a:r>
              <a:rPr lang="en-US" sz="2400"/>
              <a:t>=superposition </a:t>
            </a:r>
          </a:p>
          <a:p>
            <a:r>
              <a:rPr lang="en-US" sz="2400"/>
              <a:t>(subtraction of m=-1 and m=+1)</a:t>
            </a:r>
            <a:endParaRPr lang="en-US" sz="2400" baseline="-25000"/>
          </a:p>
        </p:txBody>
      </p:sp>
      <p:sp>
        <p:nvSpPr>
          <p:cNvPr id="49155" name="Text Box 1027"/>
          <p:cNvSpPr txBox="1">
            <a:spLocks noChangeArrowheads="1"/>
          </p:cNvSpPr>
          <p:nvPr/>
        </p:nvSpPr>
        <p:spPr bwMode="auto">
          <a:xfrm>
            <a:off x="1593850" y="228600"/>
            <a:ext cx="5570538" cy="457200"/>
          </a:xfrm>
          <a:prstGeom prst="rect">
            <a:avLst/>
          </a:prstGeom>
          <a:noFill/>
          <a:ln w="9525">
            <a:noFill/>
            <a:miter lim="800000"/>
            <a:headEnd/>
            <a:tailEnd/>
          </a:ln>
        </p:spPr>
        <p:txBody>
          <a:bodyPr wrap="none">
            <a:prstTxWarp prst="textNoShape">
              <a:avLst/>
            </a:prstTxWarp>
            <a:spAutoFit/>
          </a:bodyPr>
          <a:lstStyle/>
          <a:p>
            <a:r>
              <a:rPr lang="en-US" sz="2400" b="1"/>
              <a:t>Physics vs Chemistry view of orbits: </a:t>
            </a:r>
          </a:p>
        </p:txBody>
      </p:sp>
      <p:sp>
        <p:nvSpPr>
          <p:cNvPr id="49156" name="Text Box 1028"/>
          <p:cNvSpPr txBox="1">
            <a:spLocks noChangeArrowheads="1"/>
          </p:cNvSpPr>
          <p:nvPr/>
        </p:nvSpPr>
        <p:spPr bwMode="auto">
          <a:xfrm>
            <a:off x="5257800" y="914400"/>
            <a:ext cx="2368550" cy="822325"/>
          </a:xfrm>
          <a:prstGeom prst="rect">
            <a:avLst/>
          </a:prstGeom>
          <a:noFill/>
          <a:ln w="9525">
            <a:noFill/>
            <a:miter lim="800000"/>
            <a:headEnd/>
            <a:tailEnd/>
          </a:ln>
        </p:spPr>
        <p:txBody>
          <a:bodyPr wrap="none">
            <a:prstTxWarp prst="textNoShape">
              <a:avLst/>
            </a:prstTxWarp>
            <a:spAutoFit/>
          </a:bodyPr>
          <a:lstStyle/>
          <a:p>
            <a:r>
              <a:rPr lang="en-US" sz="2400"/>
              <a:t>Dumbbell Orbits</a:t>
            </a:r>
          </a:p>
          <a:p>
            <a:r>
              <a:rPr lang="en-US" sz="2400"/>
              <a:t>(chemistry)</a:t>
            </a:r>
          </a:p>
        </p:txBody>
      </p:sp>
      <p:grpSp>
        <p:nvGrpSpPr>
          <p:cNvPr id="49157" name="Group 1029"/>
          <p:cNvGrpSpPr>
            <a:grpSpLocks/>
          </p:cNvGrpSpPr>
          <p:nvPr/>
        </p:nvGrpSpPr>
        <p:grpSpPr bwMode="auto">
          <a:xfrm>
            <a:off x="5105400" y="2082800"/>
            <a:ext cx="1057275" cy="390525"/>
            <a:chOff x="3558" y="2970"/>
            <a:chExt cx="666" cy="342"/>
          </a:xfrm>
        </p:grpSpPr>
        <p:sp>
          <p:nvSpPr>
            <p:cNvPr id="49183" name="Oval 1030"/>
            <p:cNvSpPr>
              <a:spLocks noChangeArrowheads="1"/>
            </p:cNvSpPr>
            <p:nvPr/>
          </p:nvSpPr>
          <p:spPr bwMode="auto">
            <a:xfrm>
              <a:off x="3558" y="2970"/>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49184" name="Oval 1031"/>
            <p:cNvSpPr>
              <a:spLocks noChangeArrowheads="1"/>
            </p:cNvSpPr>
            <p:nvPr/>
          </p:nvSpPr>
          <p:spPr bwMode="auto">
            <a:xfrm>
              <a:off x="3888" y="297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49185" name="Oval 1032"/>
            <p:cNvSpPr>
              <a:spLocks noChangeArrowheads="1"/>
            </p:cNvSpPr>
            <p:nvPr/>
          </p:nvSpPr>
          <p:spPr bwMode="auto">
            <a:xfrm>
              <a:off x="3880" y="3120"/>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49158" name="Group 1033"/>
          <p:cNvGrpSpPr>
            <a:grpSpLocks/>
          </p:cNvGrpSpPr>
          <p:nvPr/>
        </p:nvGrpSpPr>
        <p:grpSpPr bwMode="auto">
          <a:xfrm rot="5400000">
            <a:off x="6062662" y="2166938"/>
            <a:ext cx="1057275" cy="381000"/>
            <a:chOff x="3654" y="3066"/>
            <a:chExt cx="666" cy="342"/>
          </a:xfrm>
        </p:grpSpPr>
        <p:sp>
          <p:nvSpPr>
            <p:cNvPr id="49180" name="Oval 1034"/>
            <p:cNvSpPr>
              <a:spLocks noChangeArrowheads="1"/>
            </p:cNvSpPr>
            <p:nvPr/>
          </p:nvSpPr>
          <p:spPr bwMode="auto">
            <a:xfrm>
              <a:off x="3654" y="306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49181" name="Oval 1035"/>
            <p:cNvSpPr>
              <a:spLocks noChangeArrowheads="1"/>
            </p:cNvSpPr>
            <p:nvPr/>
          </p:nvSpPr>
          <p:spPr bwMode="auto">
            <a:xfrm>
              <a:off x="3984" y="3072"/>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49182" name="Oval 1036"/>
            <p:cNvSpPr>
              <a:spLocks noChangeArrowheads="1"/>
            </p:cNvSpPr>
            <p:nvPr/>
          </p:nvSpPr>
          <p:spPr bwMode="auto">
            <a:xfrm>
              <a:off x="3976" y="3216"/>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49159" name="Group 1037"/>
          <p:cNvGrpSpPr>
            <a:grpSpLocks/>
          </p:cNvGrpSpPr>
          <p:nvPr/>
        </p:nvGrpSpPr>
        <p:grpSpPr bwMode="auto">
          <a:xfrm rot="7555221">
            <a:off x="6856413" y="2273300"/>
            <a:ext cx="1093787" cy="277813"/>
            <a:chOff x="3654" y="3066"/>
            <a:chExt cx="666" cy="342"/>
          </a:xfrm>
        </p:grpSpPr>
        <p:sp>
          <p:nvSpPr>
            <p:cNvPr id="49177" name="Oval 1038"/>
            <p:cNvSpPr>
              <a:spLocks noChangeArrowheads="1"/>
            </p:cNvSpPr>
            <p:nvPr/>
          </p:nvSpPr>
          <p:spPr bwMode="auto">
            <a:xfrm>
              <a:off x="3654" y="306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49178" name="Oval 1039"/>
            <p:cNvSpPr>
              <a:spLocks noChangeArrowheads="1"/>
            </p:cNvSpPr>
            <p:nvPr/>
          </p:nvSpPr>
          <p:spPr bwMode="auto">
            <a:xfrm>
              <a:off x="3984" y="3072"/>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49179" name="Oval 1040"/>
            <p:cNvSpPr>
              <a:spLocks noChangeArrowheads="1"/>
            </p:cNvSpPr>
            <p:nvPr/>
          </p:nvSpPr>
          <p:spPr bwMode="auto">
            <a:xfrm>
              <a:off x="3976" y="3216"/>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sp>
        <p:nvSpPr>
          <p:cNvPr id="49160" name="Text Box 1041"/>
          <p:cNvSpPr txBox="1">
            <a:spLocks noChangeArrowheads="1"/>
          </p:cNvSpPr>
          <p:nvPr/>
        </p:nvSpPr>
        <p:spPr bwMode="auto">
          <a:xfrm>
            <a:off x="838200" y="946150"/>
            <a:ext cx="2624138" cy="1187450"/>
          </a:xfrm>
          <a:prstGeom prst="rect">
            <a:avLst/>
          </a:prstGeom>
          <a:noFill/>
          <a:ln w="9525">
            <a:noFill/>
            <a:miter lim="800000"/>
            <a:headEnd/>
            <a:tailEnd/>
          </a:ln>
        </p:spPr>
        <p:txBody>
          <a:bodyPr wrap="none">
            <a:prstTxWarp prst="textNoShape">
              <a:avLst/>
            </a:prstTxWarp>
            <a:spAutoFit/>
          </a:bodyPr>
          <a:lstStyle/>
          <a:p>
            <a:r>
              <a:rPr lang="en-US" sz="2400"/>
              <a:t>2p wave functions</a:t>
            </a:r>
          </a:p>
          <a:p>
            <a:r>
              <a:rPr lang="en-US" sz="2400"/>
              <a:t>(Physics view)</a:t>
            </a:r>
          </a:p>
          <a:p>
            <a:r>
              <a:rPr lang="en-US" sz="2400"/>
              <a:t>(n=2, l=1)</a:t>
            </a:r>
          </a:p>
        </p:txBody>
      </p:sp>
      <p:grpSp>
        <p:nvGrpSpPr>
          <p:cNvPr id="49161" name="Group 1042"/>
          <p:cNvGrpSpPr>
            <a:grpSpLocks/>
          </p:cNvGrpSpPr>
          <p:nvPr/>
        </p:nvGrpSpPr>
        <p:grpSpPr bwMode="auto">
          <a:xfrm rot="5400000">
            <a:off x="1643062" y="2471738"/>
            <a:ext cx="1057275" cy="381000"/>
            <a:chOff x="3654" y="3066"/>
            <a:chExt cx="666" cy="342"/>
          </a:xfrm>
        </p:grpSpPr>
        <p:sp>
          <p:nvSpPr>
            <p:cNvPr id="49174" name="Oval 1043"/>
            <p:cNvSpPr>
              <a:spLocks noChangeArrowheads="1"/>
            </p:cNvSpPr>
            <p:nvPr/>
          </p:nvSpPr>
          <p:spPr bwMode="auto">
            <a:xfrm>
              <a:off x="3654" y="306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49175" name="Oval 1044"/>
            <p:cNvSpPr>
              <a:spLocks noChangeArrowheads="1"/>
            </p:cNvSpPr>
            <p:nvPr/>
          </p:nvSpPr>
          <p:spPr bwMode="auto">
            <a:xfrm>
              <a:off x="3984" y="3072"/>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49176" name="Oval 1045"/>
            <p:cNvSpPr>
              <a:spLocks noChangeArrowheads="1"/>
            </p:cNvSpPr>
            <p:nvPr/>
          </p:nvSpPr>
          <p:spPr bwMode="auto">
            <a:xfrm>
              <a:off x="3976" y="3216"/>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sp>
        <p:nvSpPr>
          <p:cNvPr id="49162" name="Oval 1046"/>
          <p:cNvSpPr>
            <a:spLocks noChangeArrowheads="1"/>
          </p:cNvSpPr>
          <p:nvPr/>
        </p:nvSpPr>
        <p:spPr bwMode="auto">
          <a:xfrm>
            <a:off x="685800" y="2438400"/>
            <a:ext cx="990600" cy="457200"/>
          </a:xfrm>
          <a:prstGeom prst="ellipse">
            <a:avLst/>
          </a:prstGeom>
          <a:solidFill>
            <a:srgbClr val="FF7C80"/>
          </a:solidFill>
          <a:ln w="9525">
            <a:solidFill>
              <a:schemeClr val="tx1"/>
            </a:solidFill>
            <a:round/>
            <a:headEnd/>
            <a:tailEnd/>
          </a:ln>
        </p:spPr>
        <p:txBody>
          <a:bodyPr wrap="none" anchor="ctr">
            <a:prstTxWarp prst="textNoShape">
              <a:avLst/>
            </a:prstTxWarp>
          </a:bodyPr>
          <a:lstStyle/>
          <a:p>
            <a:endParaRPr lang="en-US"/>
          </a:p>
        </p:txBody>
      </p:sp>
      <p:sp>
        <p:nvSpPr>
          <p:cNvPr id="49163" name="Oval 1047"/>
          <p:cNvSpPr>
            <a:spLocks noChangeArrowheads="1"/>
          </p:cNvSpPr>
          <p:nvPr/>
        </p:nvSpPr>
        <p:spPr bwMode="auto">
          <a:xfrm>
            <a:off x="860425" y="2590800"/>
            <a:ext cx="609600" cy="1524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49164" name="Oval 1048"/>
          <p:cNvSpPr>
            <a:spLocks noChangeArrowheads="1"/>
          </p:cNvSpPr>
          <p:nvPr/>
        </p:nvSpPr>
        <p:spPr bwMode="auto">
          <a:xfrm>
            <a:off x="2743200" y="2438400"/>
            <a:ext cx="990600" cy="457200"/>
          </a:xfrm>
          <a:prstGeom prst="ellipse">
            <a:avLst/>
          </a:prstGeom>
          <a:solidFill>
            <a:srgbClr val="FF7C80"/>
          </a:solidFill>
          <a:ln w="9525">
            <a:solidFill>
              <a:schemeClr val="tx1"/>
            </a:solidFill>
            <a:round/>
            <a:headEnd/>
            <a:tailEnd/>
          </a:ln>
        </p:spPr>
        <p:txBody>
          <a:bodyPr wrap="none" anchor="ctr">
            <a:prstTxWarp prst="textNoShape">
              <a:avLst/>
            </a:prstTxWarp>
          </a:bodyPr>
          <a:lstStyle/>
          <a:p>
            <a:endParaRPr lang="en-US"/>
          </a:p>
        </p:txBody>
      </p:sp>
      <p:sp>
        <p:nvSpPr>
          <p:cNvPr id="49165" name="Oval 1049"/>
          <p:cNvSpPr>
            <a:spLocks noChangeArrowheads="1"/>
          </p:cNvSpPr>
          <p:nvPr/>
        </p:nvSpPr>
        <p:spPr bwMode="auto">
          <a:xfrm>
            <a:off x="2949575" y="2579688"/>
            <a:ext cx="609600" cy="152400"/>
          </a:xfrm>
          <a:prstGeom prst="ellipse">
            <a:avLst/>
          </a:prstGeom>
          <a:solidFill>
            <a:schemeClr val="bg1"/>
          </a:solidFill>
          <a:ln w="9525">
            <a:solidFill>
              <a:schemeClr val="tx1"/>
            </a:solidFill>
            <a:round/>
            <a:headEnd/>
            <a:tailEnd/>
          </a:ln>
        </p:spPr>
        <p:txBody>
          <a:bodyPr wrap="none" anchor="ctr">
            <a:prstTxWarp prst="textNoShape">
              <a:avLst/>
            </a:prstTxWarp>
          </a:bodyPr>
          <a:lstStyle/>
          <a:p>
            <a:endParaRPr lang="en-US"/>
          </a:p>
        </p:txBody>
      </p:sp>
      <p:sp>
        <p:nvSpPr>
          <p:cNvPr id="49166" name="Freeform 1050"/>
          <p:cNvSpPr>
            <a:spLocks/>
          </p:cNvSpPr>
          <p:nvPr/>
        </p:nvSpPr>
        <p:spPr bwMode="auto">
          <a:xfrm>
            <a:off x="609600" y="2819400"/>
            <a:ext cx="609600" cy="177800"/>
          </a:xfrm>
          <a:custGeom>
            <a:avLst/>
            <a:gdLst>
              <a:gd name="T0" fmla="*/ 0 w 384"/>
              <a:gd name="T1" fmla="*/ 0 h 112"/>
              <a:gd name="T2" fmla="*/ 2147483647 w 384"/>
              <a:gd name="T3" fmla="*/ 2147483647 h 112"/>
              <a:gd name="T4" fmla="*/ 2147483647 w 384"/>
              <a:gd name="T5" fmla="*/ 2147483647 h 112"/>
              <a:gd name="T6" fmla="*/ 0 60000 65536"/>
              <a:gd name="T7" fmla="*/ 0 60000 65536"/>
              <a:gd name="T8" fmla="*/ 0 60000 65536"/>
              <a:gd name="T9" fmla="*/ 0 w 384"/>
              <a:gd name="T10" fmla="*/ 0 h 112"/>
              <a:gd name="T11" fmla="*/ 384 w 384"/>
              <a:gd name="T12" fmla="*/ 112 h 112"/>
            </a:gdLst>
            <a:ahLst/>
            <a:cxnLst>
              <a:cxn ang="T6">
                <a:pos x="T0" y="T1"/>
              </a:cxn>
              <a:cxn ang="T7">
                <a:pos x="T2" y="T3"/>
              </a:cxn>
              <a:cxn ang="T8">
                <a:pos x="T4" y="T5"/>
              </a:cxn>
            </a:cxnLst>
            <a:rect l="T9" t="T10" r="T11" b="T12"/>
            <a:pathLst>
              <a:path w="384" h="112">
                <a:moveTo>
                  <a:pt x="0" y="0"/>
                </a:moveTo>
                <a:cubicBezTo>
                  <a:pt x="40" y="40"/>
                  <a:pt x="80" y="80"/>
                  <a:pt x="144" y="96"/>
                </a:cubicBezTo>
                <a:cubicBezTo>
                  <a:pt x="208" y="112"/>
                  <a:pt x="344" y="96"/>
                  <a:pt x="384" y="96"/>
                </a:cubicBezTo>
              </a:path>
            </a:pathLst>
          </a:custGeom>
          <a:noFill/>
          <a:ln w="9525">
            <a:solidFill>
              <a:schemeClr val="tx1"/>
            </a:solidFill>
            <a:round/>
            <a:headEnd/>
            <a:tailEnd type="triangle" w="med" len="med"/>
          </a:ln>
        </p:spPr>
        <p:txBody>
          <a:bodyPr>
            <a:prstTxWarp prst="textNoShape">
              <a:avLst/>
            </a:prstTxWarp>
          </a:bodyPr>
          <a:lstStyle/>
          <a:p>
            <a:endParaRPr lang="en-US"/>
          </a:p>
        </p:txBody>
      </p:sp>
      <p:sp>
        <p:nvSpPr>
          <p:cNvPr id="49167" name="Freeform 1051"/>
          <p:cNvSpPr>
            <a:spLocks/>
          </p:cNvSpPr>
          <p:nvPr/>
        </p:nvSpPr>
        <p:spPr bwMode="auto">
          <a:xfrm flipH="1">
            <a:off x="3124200" y="2819400"/>
            <a:ext cx="609600" cy="177800"/>
          </a:xfrm>
          <a:custGeom>
            <a:avLst/>
            <a:gdLst>
              <a:gd name="T0" fmla="*/ 0 w 384"/>
              <a:gd name="T1" fmla="*/ 0 h 112"/>
              <a:gd name="T2" fmla="*/ 2147483647 w 384"/>
              <a:gd name="T3" fmla="*/ 2147483647 h 112"/>
              <a:gd name="T4" fmla="*/ 2147483647 w 384"/>
              <a:gd name="T5" fmla="*/ 2147483647 h 112"/>
              <a:gd name="T6" fmla="*/ 0 60000 65536"/>
              <a:gd name="T7" fmla="*/ 0 60000 65536"/>
              <a:gd name="T8" fmla="*/ 0 60000 65536"/>
              <a:gd name="T9" fmla="*/ 0 w 384"/>
              <a:gd name="T10" fmla="*/ 0 h 112"/>
              <a:gd name="T11" fmla="*/ 384 w 384"/>
              <a:gd name="T12" fmla="*/ 112 h 112"/>
            </a:gdLst>
            <a:ahLst/>
            <a:cxnLst>
              <a:cxn ang="T6">
                <a:pos x="T0" y="T1"/>
              </a:cxn>
              <a:cxn ang="T7">
                <a:pos x="T2" y="T3"/>
              </a:cxn>
              <a:cxn ang="T8">
                <a:pos x="T4" y="T5"/>
              </a:cxn>
            </a:cxnLst>
            <a:rect l="T9" t="T10" r="T11" b="T12"/>
            <a:pathLst>
              <a:path w="384" h="112">
                <a:moveTo>
                  <a:pt x="0" y="0"/>
                </a:moveTo>
                <a:cubicBezTo>
                  <a:pt x="40" y="40"/>
                  <a:pt x="80" y="80"/>
                  <a:pt x="144" y="96"/>
                </a:cubicBezTo>
                <a:cubicBezTo>
                  <a:pt x="208" y="112"/>
                  <a:pt x="344" y="96"/>
                  <a:pt x="384" y="96"/>
                </a:cubicBezTo>
              </a:path>
            </a:pathLst>
          </a:custGeom>
          <a:noFill/>
          <a:ln w="9525">
            <a:solidFill>
              <a:schemeClr val="tx1"/>
            </a:solidFill>
            <a:round/>
            <a:headEnd/>
            <a:tailEnd type="triangle" w="med" len="med"/>
          </a:ln>
        </p:spPr>
        <p:txBody>
          <a:bodyPr>
            <a:prstTxWarp prst="textNoShape">
              <a:avLst/>
            </a:prstTxWarp>
          </a:bodyPr>
          <a:lstStyle/>
          <a:p>
            <a:endParaRPr lang="en-US"/>
          </a:p>
        </p:txBody>
      </p:sp>
      <p:sp>
        <p:nvSpPr>
          <p:cNvPr id="49168" name="Text Box 1052"/>
          <p:cNvSpPr txBox="1">
            <a:spLocks noChangeArrowheads="1"/>
          </p:cNvSpPr>
          <p:nvPr/>
        </p:nvSpPr>
        <p:spPr bwMode="auto">
          <a:xfrm>
            <a:off x="1676400" y="3352800"/>
            <a:ext cx="785813" cy="457200"/>
          </a:xfrm>
          <a:prstGeom prst="rect">
            <a:avLst/>
          </a:prstGeom>
          <a:noFill/>
          <a:ln w="9525">
            <a:noFill/>
            <a:miter lim="800000"/>
            <a:headEnd/>
            <a:tailEnd/>
          </a:ln>
        </p:spPr>
        <p:txBody>
          <a:bodyPr wrap="none">
            <a:prstTxWarp prst="textNoShape">
              <a:avLst/>
            </a:prstTxWarp>
            <a:spAutoFit/>
          </a:bodyPr>
          <a:lstStyle/>
          <a:p>
            <a:r>
              <a:rPr lang="en-US" sz="2400"/>
              <a:t>m=0</a:t>
            </a:r>
          </a:p>
        </p:txBody>
      </p:sp>
      <p:sp>
        <p:nvSpPr>
          <p:cNvPr id="49169" name="Text Box 1053"/>
          <p:cNvSpPr txBox="1">
            <a:spLocks noChangeArrowheads="1"/>
          </p:cNvSpPr>
          <p:nvPr/>
        </p:nvSpPr>
        <p:spPr bwMode="auto">
          <a:xfrm>
            <a:off x="457200" y="3048000"/>
            <a:ext cx="785813" cy="457200"/>
          </a:xfrm>
          <a:prstGeom prst="rect">
            <a:avLst/>
          </a:prstGeom>
          <a:noFill/>
          <a:ln w="9525">
            <a:noFill/>
            <a:miter lim="800000"/>
            <a:headEnd/>
            <a:tailEnd/>
          </a:ln>
        </p:spPr>
        <p:txBody>
          <a:bodyPr wrap="none">
            <a:prstTxWarp prst="textNoShape">
              <a:avLst/>
            </a:prstTxWarp>
            <a:spAutoFit/>
          </a:bodyPr>
          <a:lstStyle/>
          <a:p>
            <a:r>
              <a:rPr lang="en-US" sz="2400"/>
              <a:t>m=1</a:t>
            </a:r>
          </a:p>
        </p:txBody>
      </p:sp>
      <p:sp>
        <p:nvSpPr>
          <p:cNvPr id="49170" name="Text Box 1054"/>
          <p:cNvSpPr txBox="1">
            <a:spLocks noChangeArrowheads="1"/>
          </p:cNvSpPr>
          <p:nvPr/>
        </p:nvSpPr>
        <p:spPr bwMode="auto">
          <a:xfrm>
            <a:off x="2971800" y="3048000"/>
            <a:ext cx="887413" cy="457200"/>
          </a:xfrm>
          <a:prstGeom prst="rect">
            <a:avLst/>
          </a:prstGeom>
          <a:noFill/>
          <a:ln w="9525">
            <a:noFill/>
            <a:miter lim="800000"/>
            <a:headEnd/>
            <a:tailEnd/>
          </a:ln>
        </p:spPr>
        <p:txBody>
          <a:bodyPr wrap="none">
            <a:prstTxWarp prst="textNoShape">
              <a:avLst/>
            </a:prstTxWarp>
            <a:spAutoFit/>
          </a:bodyPr>
          <a:lstStyle/>
          <a:p>
            <a:r>
              <a:rPr lang="en-US" sz="2400"/>
              <a:t>m=-1</a:t>
            </a:r>
          </a:p>
        </p:txBody>
      </p:sp>
      <p:sp>
        <p:nvSpPr>
          <p:cNvPr id="49171" name="Text Box 1055"/>
          <p:cNvSpPr txBox="1">
            <a:spLocks noChangeArrowheads="1"/>
          </p:cNvSpPr>
          <p:nvPr/>
        </p:nvSpPr>
        <p:spPr bwMode="auto">
          <a:xfrm>
            <a:off x="5394325" y="2630488"/>
            <a:ext cx="455613" cy="457200"/>
          </a:xfrm>
          <a:prstGeom prst="rect">
            <a:avLst/>
          </a:prstGeom>
          <a:noFill/>
          <a:ln w="9525">
            <a:noFill/>
            <a:miter lim="800000"/>
            <a:headEnd/>
            <a:tailEnd/>
          </a:ln>
        </p:spPr>
        <p:txBody>
          <a:bodyPr wrap="none">
            <a:prstTxWarp prst="textNoShape">
              <a:avLst/>
            </a:prstTxWarp>
            <a:spAutoFit/>
          </a:bodyPr>
          <a:lstStyle/>
          <a:p>
            <a:r>
              <a:rPr lang="en-US" sz="2400"/>
              <a:t>p</a:t>
            </a:r>
            <a:r>
              <a:rPr lang="en-US" sz="2400" baseline="-25000"/>
              <a:t>x</a:t>
            </a:r>
          </a:p>
        </p:txBody>
      </p:sp>
      <p:sp>
        <p:nvSpPr>
          <p:cNvPr id="49172" name="Text Box 1056"/>
          <p:cNvSpPr txBox="1">
            <a:spLocks noChangeArrowheads="1"/>
          </p:cNvSpPr>
          <p:nvPr/>
        </p:nvSpPr>
        <p:spPr bwMode="auto">
          <a:xfrm>
            <a:off x="6400800" y="2895600"/>
            <a:ext cx="455613" cy="457200"/>
          </a:xfrm>
          <a:prstGeom prst="rect">
            <a:avLst/>
          </a:prstGeom>
          <a:noFill/>
          <a:ln w="9525">
            <a:noFill/>
            <a:miter lim="800000"/>
            <a:headEnd/>
            <a:tailEnd/>
          </a:ln>
        </p:spPr>
        <p:txBody>
          <a:bodyPr wrap="none">
            <a:prstTxWarp prst="textNoShape">
              <a:avLst/>
            </a:prstTxWarp>
            <a:spAutoFit/>
          </a:bodyPr>
          <a:lstStyle/>
          <a:p>
            <a:r>
              <a:rPr lang="en-US" sz="2400"/>
              <a:t>p</a:t>
            </a:r>
            <a:r>
              <a:rPr lang="en-US" sz="2400" baseline="-25000"/>
              <a:t>z</a:t>
            </a:r>
          </a:p>
        </p:txBody>
      </p:sp>
      <p:sp>
        <p:nvSpPr>
          <p:cNvPr id="49173" name="Text Box 1057"/>
          <p:cNvSpPr txBox="1">
            <a:spLocks noChangeArrowheads="1"/>
          </p:cNvSpPr>
          <p:nvPr/>
        </p:nvSpPr>
        <p:spPr bwMode="auto">
          <a:xfrm>
            <a:off x="7239000" y="2819400"/>
            <a:ext cx="455613" cy="457200"/>
          </a:xfrm>
          <a:prstGeom prst="rect">
            <a:avLst/>
          </a:prstGeom>
          <a:noFill/>
          <a:ln w="9525">
            <a:noFill/>
            <a:miter lim="800000"/>
            <a:headEnd/>
            <a:tailEnd/>
          </a:ln>
        </p:spPr>
        <p:txBody>
          <a:bodyPr wrap="none">
            <a:prstTxWarp prst="textNoShape">
              <a:avLst/>
            </a:prstTxWarp>
            <a:spAutoFit/>
          </a:bodyPr>
          <a:lstStyle/>
          <a:p>
            <a:r>
              <a:rPr lang="en-US" sz="2400"/>
              <a:t>p</a:t>
            </a:r>
            <a:r>
              <a:rPr lang="en-US" sz="2400" baseline="-25000"/>
              <a:t>y</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59" name="Picture 15"/>
          <p:cNvPicPr>
            <a:picLocks noChangeAspect="1" noChangeArrowheads="1"/>
          </p:cNvPicPr>
          <p:nvPr/>
        </p:nvPicPr>
        <p:blipFill>
          <a:blip r:embed="rId4"/>
          <a:srcRect/>
          <a:stretch>
            <a:fillRect/>
          </a:stretch>
        </p:blipFill>
        <p:spPr bwMode="auto">
          <a:xfrm>
            <a:off x="6343650" y="3805238"/>
            <a:ext cx="2800350" cy="3052762"/>
          </a:xfrm>
          <a:prstGeom prst="rect">
            <a:avLst/>
          </a:prstGeom>
          <a:noFill/>
          <a:ln w="9525">
            <a:noFill/>
            <a:miter lim="800000"/>
            <a:headEnd/>
            <a:tailEnd/>
          </a:ln>
        </p:spPr>
      </p:pic>
      <p:sp>
        <p:nvSpPr>
          <p:cNvPr id="20482" name="Text Box 2"/>
          <p:cNvSpPr txBox="1">
            <a:spLocks noChangeArrowheads="1"/>
          </p:cNvSpPr>
          <p:nvPr/>
        </p:nvSpPr>
        <p:spPr bwMode="auto">
          <a:xfrm>
            <a:off x="0" y="0"/>
            <a:ext cx="9144000" cy="492125"/>
          </a:xfrm>
          <a:prstGeom prst="rect">
            <a:avLst/>
          </a:prstGeom>
          <a:noFill/>
          <a:ln w="9525">
            <a:noFill/>
            <a:miter lim="800000"/>
            <a:headEnd/>
            <a:tailEnd/>
          </a:ln>
        </p:spPr>
        <p:txBody>
          <a:bodyPr>
            <a:prstTxWarp prst="textNoShape">
              <a:avLst/>
            </a:prstTxWarp>
            <a:spAutoFit/>
          </a:bodyPr>
          <a:lstStyle/>
          <a:p>
            <a:pPr algn="ctr"/>
            <a:r>
              <a:rPr lang="en-US" sz="2600" b="1"/>
              <a:t>Chemistry: Shells – set of orbitals with similar energy</a:t>
            </a:r>
            <a:endParaRPr lang="en-US" sz="2600" b="1" baseline="30000"/>
          </a:p>
        </p:txBody>
      </p:sp>
      <p:sp>
        <p:nvSpPr>
          <p:cNvPr id="20483" name="Rectangle 3"/>
          <p:cNvSpPr>
            <a:spLocks noChangeArrowheads="1"/>
          </p:cNvSpPr>
          <p:nvPr/>
        </p:nvSpPr>
        <p:spPr bwMode="auto">
          <a:xfrm>
            <a:off x="990600" y="762000"/>
            <a:ext cx="6931025" cy="461963"/>
          </a:xfrm>
          <a:prstGeom prst="rect">
            <a:avLst/>
          </a:prstGeom>
          <a:noFill/>
          <a:ln w="9525">
            <a:noFill/>
            <a:miter lim="800000"/>
            <a:headEnd/>
            <a:tailEnd/>
          </a:ln>
        </p:spPr>
        <p:txBody>
          <a:bodyPr wrap="none">
            <a:prstTxWarp prst="textNoShape">
              <a:avLst/>
            </a:prstTxWarp>
            <a:spAutoFit/>
          </a:bodyPr>
          <a:lstStyle/>
          <a:p>
            <a:r>
              <a:rPr lang="en-US" sz="2400">
                <a:latin typeface="Comic Sans MS" charset="0"/>
              </a:rPr>
              <a:t>1s</a:t>
            </a:r>
            <a:r>
              <a:rPr lang="en-US" sz="2400" baseline="30000">
                <a:latin typeface="Comic Sans MS" charset="0"/>
              </a:rPr>
              <a:t>2</a:t>
            </a:r>
            <a:r>
              <a:rPr lang="en-US" sz="2400">
                <a:latin typeface="Comic Sans MS" charset="0"/>
              </a:rPr>
              <a:t>        2s</a:t>
            </a:r>
            <a:r>
              <a:rPr lang="en-US" sz="2400" baseline="30000">
                <a:latin typeface="Comic Sans MS" charset="0"/>
              </a:rPr>
              <a:t>2</a:t>
            </a:r>
            <a:r>
              <a:rPr lang="en-US" sz="2400">
                <a:latin typeface="Comic Sans MS" charset="0"/>
              </a:rPr>
              <a:t>, 2p</a:t>
            </a:r>
            <a:r>
              <a:rPr lang="en-US" sz="2400" baseline="30000">
                <a:latin typeface="Comic Sans MS" charset="0"/>
              </a:rPr>
              <a:t>6</a:t>
            </a:r>
            <a:r>
              <a:rPr lang="en-US" sz="2400">
                <a:latin typeface="Comic Sans MS" charset="0"/>
              </a:rPr>
              <a:t> (p</a:t>
            </a:r>
            <a:r>
              <a:rPr lang="en-US" sz="2400" baseline="-25000">
                <a:latin typeface="Comic Sans MS" charset="0"/>
              </a:rPr>
              <a:t>x</a:t>
            </a:r>
            <a:r>
              <a:rPr lang="en-US" sz="2400" baseline="30000">
                <a:latin typeface="Comic Sans MS" charset="0"/>
              </a:rPr>
              <a:t>2</a:t>
            </a:r>
            <a:r>
              <a:rPr lang="en-US" sz="2400">
                <a:latin typeface="Comic Sans MS" charset="0"/>
              </a:rPr>
              <a:t>, p</a:t>
            </a:r>
            <a:r>
              <a:rPr lang="en-US" sz="2400" baseline="-25000">
                <a:latin typeface="Comic Sans MS" charset="0"/>
              </a:rPr>
              <a:t>y</a:t>
            </a:r>
            <a:r>
              <a:rPr lang="en-US" sz="2400" baseline="30000">
                <a:latin typeface="Comic Sans MS" charset="0"/>
              </a:rPr>
              <a:t>2</a:t>
            </a:r>
            <a:r>
              <a:rPr lang="en-US" sz="2400">
                <a:latin typeface="Comic Sans MS" charset="0"/>
              </a:rPr>
              <a:t>, p</a:t>
            </a:r>
            <a:r>
              <a:rPr lang="en-US" sz="2400" baseline="-25000">
                <a:latin typeface="Comic Sans MS" charset="0"/>
              </a:rPr>
              <a:t>z</a:t>
            </a:r>
            <a:r>
              <a:rPr lang="en-US" sz="2400" baseline="30000">
                <a:latin typeface="Comic Sans MS" charset="0"/>
              </a:rPr>
              <a:t>2</a:t>
            </a:r>
            <a:r>
              <a:rPr lang="en-US" sz="2400">
                <a:latin typeface="Comic Sans MS" charset="0"/>
              </a:rPr>
              <a:t>)        3s</a:t>
            </a:r>
            <a:r>
              <a:rPr lang="en-US" sz="2400" baseline="30000">
                <a:latin typeface="Comic Sans MS" charset="0"/>
              </a:rPr>
              <a:t>2</a:t>
            </a:r>
            <a:r>
              <a:rPr lang="en-US" sz="2400">
                <a:latin typeface="Comic Sans MS" charset="0"/>
              </a:rPr>
              <a:t>, 3p</a:t>
            </a:r>
            <a:r>
              <a:rPr lang="en-US" sz="2400" baseline="30000">
                <a:latin typeface="Comic Sans MS" charset="0"/>
              </a:rPr>
              <a:t>6</a:t>
            </a:r>
            <a:r>
              <a:rPr lang="en-US" sz="2400">
                <a:latin typeface="Comic Sans MS" charset="0"/>
              </a:rPr>
              <a:t>, 3d</a:t>
            </a:r>
            <a:r>
              <a:rPr lang="en-US" sz="2400" baseline="30000">
                <a:latin typeface="Comic Sans MS" charset="0"/>
              </a:rPr>
              <a:t>10</a:t>
            </a:r>
          </a:p>
        </p:txBody>
      </p:sp>
      <p:sp>
        <p:nvSpPr>
          <p:cNvPr id="20484" name="Text Box 4"/>
          <p:cNvSpPr txBox="1">
            <a:spLocks noChangeArrowheads="1"/>
          </p:cNvSpPr>
          <p:nvPr/>
        </p:nvSpPr>
        <p:spPr bwMode="auto">
          <a:xfrm>
            <a:off x="0" y="1524000"/>
            <a:ext cx="7486650" cy="457200"/>
          </a:xfrm>
          <a:prstGeom prst="rect">
            <a:avLst/>
          </a:prstGeom>
          <a:noFill/>
          <a:ln w="9525">
            <a:noFill/>
            <a:miter lim="800000"/>
            <a:headEnd/>
            <a:tailEnd/>
          </a:ln>
        </p:spPr>
        <p:txBody>
          <a:bodyPr wrap="none">
            <a:prstTxWarp prst="textNoShape">
              <a:avLst/>
            </a:prstTxWarp>
            <a:spAutoFit/>
          </a:bodyPr>
          <a:lstStyle/>
          <a:p>
            <a:r>
              <a:rPr lang="en-US" sz="2400"/>
              <a:t>These </a:t>
            </a:r>
            <a:r>
              <a:rPr lang="en-US" sz="2400" u="sng"/>
              <a:t>are</a:t>
            </a:r>
            <a:r>
              <a:rPr lang="en-US" sz="2400"/>
              <a:t> the wave functions (orbitals) we just found: </a:t>
            </a:r>
          </a:p>
        </p:txBody>
      </p:sp>
      <p:sp>
        <p:nvSpPr>
          <p:cNvPr id="20485" name="Text Box 5"/>
          <p:cNvSpPr txBox="1">
            <a:spLocks noChangeArrowheads="1"/>
          </p:cNvSpPr>
          <p:nvPr/>
        </p:nvSpPr>
        <p:spPr bwMode="auto">
          <a:xfrm>
            <a:off x="152400" y="2133600"/>
            <a:ext cx="6648450" cy="461963"/>
          </a:xfrm>
          <a:prstGeom prst="rect">
            <a:avLst/>
          </a:prstGeom>
          <a:noFill/>
          <a:ln w="9525">
            <a:noFill/>
            <a:miter lim="800000"/>
            <a:headEnd/>
            <a:tailEnd/>
          </a:ln>
        </p:spPr>
        <p:txBody>
          <a:bodyPr wrap="none">
            <a:prstTxWarp prst="textNoShape">
              <a:avLst/>
            </a:prstTxWarp>
            <a:spAutoFit/>
          </a:bodyPr>
          <a:lstStyle/>
          <a:p>
            <a:r>
              <a:rPr lang="en-US" sz="2400">
                <a:solidFill>
                  <a:srgbClr val="0000FF"/>
                </a:solidFill>
                <a:latin typeface="Comic Sans MS" charset="0"/>
              </a:rPr>
              <a:t>n=1, 2, 3 … = Principle Quantum Number	</a:t>
            </a:r>
          </a:p>
        </p:txBody>
      </p:sp>
      <p:sp>
        <p:nvSpPr>
          <p:cNvPr id="20486" name="Rectangle 6"/>
          <p:cNvSpPr>
            <a:spLocks noChangeArrowheads="1"/>
          </p:cNvSpPr>
          <p:nvPr/>
        </p:nvSpPr>
        <p:spPr bwMode="auto">
          <a:xfrm>
            <a:off x="152400" y="5029200"/>
            <a:ext cx="6305550" cy="954088"/>
          </a:xfrm>
          <a:prstGeom prst="rect">
            <a:avLst/>
          </a:prstGeom>
          <a:noFill/>
          <a:ln w="9525">
            <a:noFill/>
            <a:miter lim="800000"/>
            <a:headEnd/>
            <a:tailEnd/>
          </a:ln>
        </p:spPr>
        <p:txBody>
          <a:bodyPr>
            <a:prstTxWarp prst="textNoShape">
              <a:avLst/>
            </a:prstTxWarp>
            <a:spAutoFit/>
          </a:bodyPr>
          <a:lstStyle/>
          <a:p>
            <a:r>
              <a:rPr lang="en-US" sz="2400">
                <a:solidFill>
                  <a:srgbClr val="0000FF"/>
                </a:solidFill>
                <a:latin typeface="Comic Sans MS" charset="0"/>
              </a:rPr>
              <a:t>m = ... -1, 0, 1.. =  z-component of Angular Momentum </a:t>
            </a:r>
            <a:r>
              <a:rPr lang="en-US" sz="2400" u="sng">
                <a:solidFill>
                  <a:srgbClr val="0000FF"/>
                </a:solidFill>
                <a:latin typeface="Comic Sans MS" charset="0"/>
              </a:rPr>
              <a:t>(restricted to –</a:t>
            </a:r>
            <a:r>
              <a:rPr lang="en-US" sz="3200" i="1" u="sng">
                <a:solidFill>
                  <a:srgbClr val="0000FF"/>
                </a:solidFill>
                <a:latin typeface="Times New Roman" charset="0"/>
              </a:rPr>
              <a:t>l</a:t>
            </a:r>
            <a:r>
              <a:rPr lang="en-US" sz="3200" u="sng">
                <a:solidFill>
                  <a:srgbClr val="0000FF"/>
                </a:solidFill>
                <a:latin typeface="Mistral" charset="0"/>
              </a:rPr>
              <a:t> </a:t>
            </a:r>
            <a:r>
              <a:rPr lang="en-US" sz="2400" u="sng">
                <a:solidFill>
                  <a:srgbClr val="0000FF"/>
                </a:solidFill>
                <a:latin typeface="Comic Sans MS" charset="0"/>
              </a:rPr>
              <a:t>to </a:t>
            </a:r>
            <a:r>
              <a:rPr lang="en-US" sz="3200" i="1" u="sng">
                <a:solidFill>
                  <a:srgbClr val="0000FF"/>
                </a:solidFill>
                <a:latin typeface="Times New Roman" charset="0"/>
              </a:rPr>
              <a:t>l</a:t>
            </a:r>
            <a:r>
              <a:rPr lang="en-US" sz="3200" u="sng">
                <a:solidFill>
                  <a:srgbClr val="0000FF"/>
                </a:solidFill>
                <a:latin typeface="Mistral" charset="0"/>
              </a:rPr>
              <a:t>)</a:t>
            </a:r>
          </a:p>
        </p:txBody>
      </p:sp>
      <p:sp>
        <p:nvSpPr>
          <p:cNvPr id="20487" name="Rectangle 7"/>
          <p:cNvSpPr>
            <a:spLocks noChangeArrowheads="1"/>
          </p:cNvSpPr>
          <p:nvPr/>
        </p:nvSpPr>
        <p:spPr bwMode="auto">
          <a:xfrm>
            <a:off x="152400" y="3352800"/>
            <a:ext cx="8534400" cy="954088"/>
          </a:xfrm>
          <a:prstGeom prst="rect">
            <a:avLst/>
          </a:prstGeom>
          <a:noFill/>
          <a:ln w="9525">
            <a:noFill/>
            <a:miter lim="800000"/>
            <a:headEnd/>
            <a:tailEnd/>
          </a:ln>
        </p:spPr>
        <p:txBody>
          <a:bodyPr>
            <a:prstTxWarp prst="textNoShape">
              <a:avLst/>
            </a:prstTxWarp>
            <a:spAutoFit/>
          </a:bodyPr>
          <a:lstStyle/>
          <a:p>
            <a:r>
              <a:rPr lang="en-US" sz="3200" i="1" dirty="0" err="1">
                <a:solidFill>
                  <a:srgbClr val="0000FF"/>
                </a:solidFill>
                <a:latin typeface="Times New Roman" charset="0"/>
              </a:rPr>
              <a:t>l</a:t>
            </a:r>
            <a:r>
              <a:rPr lang="en-US" sz="3200" i="1" dirty="0">
                <a:solidFill>
                  <a:srgbClr val="0000FF"/>
                </a:solidFill>
                <a:latin typeface="Times New Roman" charset="0"/>
              </a:rPr>
              <a:t>=</a:t>
            </a:r>
            <a:r>
              <a:rPr lang="en-US" sz="2400" dirty="0" err="1">
                <a:solidFill>
                  <a:srgbClr val="0000FF"/>
                </a:solidFill>
                <a:latin typeface="Comic Sans MS" charset="0"/>
              </a:rPr>
              <a:t>s</a:t>
            </a:r>
            <a:r>
              <a:rPr lang="en-US" sz="2400" dirty="0">
                <a:solidFill>
                  <a:srgbClr val="0000FF"/>
                </a:solidFill>
                <a:latin typeface="Comic Sans MS" charset="0"/>
              </a:rPr>
              <a:t>, </a:t>
            </a:r>
            <a:r>
              <a:rPr lang="en-US" sz="2400" dirty="0" err="1">
                <a:solidFill>
                  <a:srgbClr val="0000FF"/>
                </a:solidFill>
                <a:latin typeface="Comic Sans MS" charset="0"/>
              </a:rPr>
              <a:t>p</a:t>
            </a:r>
            <a:r>
              <a:rPr lang="en-US" sz="2400" dirty="0">
                <a:solidFill>
                  <a:srgbClr val="0000FF"/>
                </a:solidFill>
                <a:latin typeface="Comic Sans MS" charset="0"/>
              </a:rPr>
              <a:t>, </a:t>
            </a:r>
            <a:r>
              <a:rPr lang="en-US" sz="2400" dirty="0" err="1">
                <a:solidFill>
                  <a:srgbClr val="0000FF"/>
                </a:solidFill>
                <a:latin typeface="Comic Sans MS" charset="0"/>
              </a:rPr>
              <a:t>d</a:t>
            </a:r>
            <a:r>
              <a:rPr lang="en-US" sz="2400" dirty="0">
                <a:solidFill>
                  <a:srgbClr val="0000FF"/>
                </a:solidFill>
                <a:latin typeface="Comic Sans MS" charset="0"/>
              </a:rPr>
              <a:t>, </a:t>
            </a:r>
            <a:r>
              <a:rPr lang="en-US" sz="2400" dirty="0" err="1">
                <a:solidFill>
                  <a:srgbClr val="0000FF"/>
                </a:solidFill>
                <a:latin typeface="Comic Sans MS" charset="0"/>
              </a:rPr>
              <a:t>f</a:t>
            </a:r>
            <a:r>
              <a:rPr lang="en-US" sz="2400" dirty="0">
                <a:solidFill>
                  <a:srgbClr val="0000FF"/>
                </a:solidFill>
                <a:latin typeface="Comic Sans MS" charset="0"/>
              </a:rPr>
              <a:t> … = Angular Momentum Quantum Number</a:t>
            </a:r>
          </a:p>
          <a:p>
            <a:r>
              <a:rPr lang="en-US" sz="2400" dirty="0" smtClean="0">
                <a:solidFill>
                  <a:srgbClr val="0000FF"/>
                </a:solidFill>
                <a:latin typeface="Comic Sans MS" charset="0"/>
              </a:rPr>
              <a:t>  =</a:t>
            </a:r>
            <a:r>
              <a:rPr lang="en-US" sz="2400" dirty="0">
                <a:solidFill>
                  <a:srgbClr val="0000FF"/>
                </a:solidFill>
                <a:latin typeface="Comic Sans MS" charset="0"/>
              </a:rPr>
              <a:t>0, 1, 2, 3	</a:t>
            </a:r>
            <a:r>
              <a:rPr lang="en-US" sz="2400" u="sng" dirty="0">
                <a:solidFill>
                  <a:srgbClr val="0000FF"/>
                </a:solidFill>
                <a:latin typeface="Comic Sans MS" charset="0"/>
              </a:rPr>
              <a:t>(restricted to 0, 1, 2 … n-1)</a:t>
            </a:r>
          </a:p>
        </p:txBody>
      </p:sp>
      <p:graphicFrame>
        <p:nvGraphicFramePr>
          <p:cNvPr id="20488" name="Object 2"/>
          <p:cNvGraphicFramePr>
            <a:graphicFrameLocks noChangeAspect="1"/>
          </p:cNvGraphicFramePr>
          <p:nvPr/>
        </p:nvGraphicFramePr>
        <p:xfrm>
          <a:off x="3095625" y="4267200"/>
          <a:ext cx="2462213" cy="679450"/>
        </p:xfrm>
        <a:graphic>
          <a:graphicData uri="http://schemas.openxmlformats.org/presentationml/2006/ole">
            <p:oleObj spid="_x0000_s194562" name="Equation" r:id="rId5" imgW="965160" imgH="266400" progId="Equation.3">
              <p:embed/>
            </p:oleObj>
          </a:graphicData>
        </a:graphic>
      </p:graphicFrame>
      <p:graphicFrame>
        <p:nvGraphicFramePr>
          <p:cNvPr id="20489" name="Object 3"/>
          <p:cNvGraphicFramePr>
            <a:graphicFrameLocks noChangeAspect="1"/>
          </p:cNvGraphicFramePr>
          <p:nvPr/>
        </p:nvGraphicFramePr>
        <p:xfrm>
          <a:off x="2133600" y="2590800"/>
          <a:ext cx="2073275" cy="614363"/>
        </p:xfrm>
        <a:graphic>
          <a:graphicData uri="http://schemas.openxmlformats.org/presentationml/2006/ole">
            <p:oleObj spid="_x0000_s194563" name="Equation" r:id="rId6" imgW="812520" imgH="241200" progId="Equation.3">
              <p:embed/>
            </p:oleObj>
          </a:graphicData>
        </a:graphic>
      </p:graphicFrame>
      <p:sp>
        <p:nvSpPr>
          <p:cNvPr id="20490" name="Text Box 10"/>
          <p:cNvSpPr txBox="1">
            <a:spLocks noChangeArrowheads="1"/>
          </p:cNvSpPr>
          <p:nvPr/>
        </p:nvSpPr>
        <p:spPr bwMode="auto">
          <a:xfrm>
            <a:off x="4343400" y="2667000"/>
            <a:ext cx="4267200" cy="457200"/>
          </a:xfrm>
          <a:prstGeom prst="rect">
            <a:avLst/>
          </a:prstGeom>
          <a:noFill/>
          <a:ln w="9525">
            <a:noFill/>
            <a:miter lim="800000"/>
            <a:headEnd/>
            <a:tailEnd/>
          </a:ln>
        </p:spPr>
        <p:txBody>
          <a:bodyPr>
            <a:prstTxWarp prst="textNoShape">
              <a:avLst/>
            </a:prstTxWarp>
            <a:spAutoFit/>
          </a:bodyPr>
          <a:lstStyle/>
          <a:p>
            <a:r>
              <a:rPr lang="en-US" sz="2400"/>
              <a:t>(for Hydrogen, same as Bohr)</a:t>
            </a:r>
          </a:p>
        </p:txBody>
      </p:sp>
      <p:graphicFrame>
        <p:nvGraphicFramePr>
          <p:cNvPr id="20491" name="Object 4"/>
          <p:cNvGraphicFramePr>
            <a:graphicFrameLocks noChangeAspect="1"/>
          </p:cNvGraphicFramePr>
          <p:nvPr/>
        </p:nvGraphicFramePr>
        <p:xfrm>
          <a:off x="3570288" y="5930900"/>
          <a:ext cx="1360487" cy="550863"/>
        </p:xfrm>
        <a:graphic>
          <a:graphicData uri="http://schemas.openxmlformats.org/presentationml/2006/ole">
            <p:oleObj spid="_x0000_s194564" name="Equation" r:id="rId7" imgW="533160" imgH="215640" progId="Equation.DSMT4">
              <p:embed/>
            </p:oleObj>
          </a:graphicData>
        </a:graphic>
      </p:graphicFrame>
      <p:grpSp>
        <p:nvGrpSpPr>
          <p:cNvPr id="2" name="Group 18"/>
          <p:cNvGrpSpPr>
            <a:grpSpLocks/>
          </p:cNvGrpSpPr>
          <p:nvPr/>
        </p:nvGrpSpPr>
        <p:grpSpPr bwMode="auto">
          <a:xfrm>
            <a:off x="571500" y="1085850"/>
            <a:ext cx="1017588" cy="588963"/>
            <a:chOff x="571500" y="1085850"/>
            <a:chExt cx="1017656" cy="588665"/>
          </a:xfrm>
        </p:grpSpPr>
        <p:sp>
          <p:nvSpPr>
            <p:cNvPr id="6158" name="TextBox 12"/>
            <p:cNvSpPr txBox="1">
              <a:spLocks noChangeArrowheads="1"/>
            </p:cNvSpPr>
            <p:nvPr/>
          </p:nvSpPr>
          <p:spPr bwMode="auto">
            <a:xfrm>
              <a:off x="571500" y="1212850"/>
              <a:ext cx="356188" cy="461665"/>
            </a:xfrm>
            <a:prstGeom prst="rect">
              <a:avLst/>
            </a:prstGeom>
            <a:noFill/>
            <a:ln w="9525">
              <a:noFill/>
              <a:miter lim="800000"/>
              <a:headEnd/>
              <a:tailEnd/>
            </a:ln>
          </p:spPr>
          <p:txBody>
            <a:bodyPr wrap="none">
              <a:prstTxWarp prst="textNoShape">
                <a:avLst/>
              </a:prstTxWarp>
              <a:spAutoFit/>
            </a:bodyPr>
            <a:lstStyle/>
            <a:p>
              <a:r>
                <a:rPr lang="en-US" sz="2400">
                  <a:latin typeface="Comic Sans MS" charset="0"/>
                </a:rPr>
                <a:t>n</a:t>
              </a:r>
            </a:p>
          </p:txBody>
        </p:sp>
        <p:cxnSp>
          <p:nvCxnSpPr>
            <p:cNvPr id="15" name="Straight Arrow Connector 14"/>
            <p:cNvCxnSpPr/>
            <p:nvPr/>
          </p:nvCxnSpPr>
          <p:spPr>
            <a:xfrm flipV="1">
              <a:off x="800115" y="1085850"/>
              <a:ext cx="285769" cy="22848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60" name="TextBox 15"/>
            <p:cNvSpPr txBox="1">
              <a:spLocks noChangeArrowheads="1"/>
            </p:cNvSpPr>
            <p:nvPr/>
          </p:nvSpPr>
          <p:spPr bwMode="auto">
            <a:xfrm>
              <a:off x="1319530" y="1173480"/>
              <a:ext cx="269626" cy="461665"/>
            </a:xfrm>
            <a:prstGeom prst="rect">
              <a:avLst/>
            </a:prstGeom>
            <a:noFill/>
            <a:ln w="9525">
              <a:noFill/>
              <a:miter lim="800000"/>
              <a:headEnd/>
              <a:tailEnd/>
            </a:ln>
          </p:spPr>
          <p:txBody>
            <a:bodyPr wrap="none">
              <a:prstTxWarp prst="textNoShape">
                <a:avLst/>
              </a:prstTxWarp>
              <a:spAutoFit/>
            </a:bodyPr>
            <a:lstStyle/>
            <a:p>
              <a:r>
                <a:rPr lang="en-US" sz="2400">
                  <a:latin typeface="Comic Sans MS" charset="0"/>
                </a:rPr>
                <a:t>l</a:t>
              </a:r>
            </a:p>
          </p:txBody>
        </p:sp>
        <p:cxnSp>
          <p:nvCxnSpPr>
            <p:cNvPr id="17" name="Straight Arrow Connector 16"/>
            <p:cNvCxnSpPr/>
            <p:nvPr/>
          </p:nvCxnSpPr>
          <p:spPr>
            <a:xfrm rot="16200000" flipV="1">
              <a:off x="1238360" y="1219111"/>
              <a:ext cx="228484" cy="762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483"/>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48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2048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049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487"/>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0"/>
                                  </p:stCondLst>
                                  <p:childTnLst>
                                    <p:set>
                                      <p:cBhvr>
                                        <p:cTn id="32" dur="1" fill="hold">
                                          <p:stCondLst>
                                            <p:cond delay="0"/>
                                          </p:stCondLst>
                                        </p:cTn>
                                        <p:tgtEl>
                                          <p:spTgt spid="2048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486"/>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20491"/>
                                        </p:tgtEl>
                                        <p:attrNameLst>
                                          <p:attrName>style.visibility</p:attrName>
                                        </p:attrNameLst>
                                      </p:cBhvr>
                                      <p:to>
                                        <p:strVal val="visible"/>
                                      </p:to>
                                    </p:set>
                                  </p:childTnLst>
                                </p:cTn>
                              </p:par>
                            </p:childTnLst>
                          </p:cTn>
                        </p:par>
                        <p:par>
                          <p:cTn id="40" fill="hold">
                            <p:stCondLst>
                              <p:cond delay="0"/>
                            </p:stCondLst>
                            <p:childTnLst>
                              <p:par>
                                <p:cTn id="41" presetID="10" presetClass="entr" presetSubtype="0" fill="hold" nodeType="afterEffect">
                                  <p:stCondLst>
                                    <p:cond delay="0"/>
                                  </p:stCondLst>
                                  <p:childTnLst>
                                    <p:set>
                                      <p:cBhvr>
                                        <p:cTn id="42" dur="1" fill="hold">
                                          <p:stCondLst>
                                            <p:cond delay="0"/>
                                          </p:stCondLst>
                                        </p:cTn>
                                        <p:tgtEl>
                                          <p:spTgt spid="31759"/>
                                        </p:tgtEl>
                                        <p:attrNameLst>
                                          <p:attrName>style.visibility</p:attrName>
                                        </p:attrNameLst>
                                      </p:cBhvr>
                                      <p:to>
                                        <p:strVal val="visible"/>
                                      </p:to>
                                    </p:set>
                                    <p:animEffect transition="in" filter="fade">
                                      <p:cBhvr>
                                        <p:cTn id="43" dur="2000"/>
                                        <p:tgtEl>
                                          <p:spTgt spid="31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p:bldP spid="20484" grpId="0"/>
      <p:bldP spid="20485" grpId="0"/>
      <p:bldP spid="20486" grpId="0"/>
      <p:bldP spid="20487" grpId="0"/>
      <p:bldP spid="20490" grpId="0"/>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7" name="Text Box 2"/>
          <p:cNvSpPr txBox="1">
            <a:spLocks noChangeArrowheads="1"/>
          </p:cNvSpPr>
          <p:nvPr/>
        </p:nvSpPr>
        <p:spPr bwMode="auto">
          <a:xfrm>
            <a:off x="0" y="4419600"/>
            <a:ext cx="8702675" cy="1200328"/>
          </a:xfrm>
          <a:prstGeom prst="rect">
            <a:avLst/>
          </a:prstGeom>
          <a:noFill/>
          <a:ln w="9525">
            <a:noFill/>
            <a:miter lim="800000"/>
            <a:headEnd/>
            <a:tailEnd/>
          </a:ln>
        </p:spPr>
        <p:txBody>
          <a:bodyPr>
            <a:prstTxWarp prst="textNoShape">
              <a:avLst/>
            </a:prstTxWarp>
            <a:spAutoFit/>
          </a:bodyPr>
          <a:lstStyle/>
          <a:p>
            <a:r>
              <a:rPr lang="en-US" sz="2400" dirty="0"/>
              <a:t>What is the magnitude of the angular momentum of the ground state of Hydrogen?</a:t>
            </a:r>
          </a:p>
          <a:p>
            <a:r>
              <a:rPr lang="en-US" sz="2400" dirty="0"/>
              <a:t>	a. 0	</a:t>
            </a:r>
            <a:r>
              <a:rPr lang="en-US" sz="2400" dirty="0" err="1"/>
              <a:t>b</a:t>
            </a:r>
            <a:r>
              <a:rPr lang="en-US" sz="2400" dirty="0" smtClean="0"/>
              <a:t>. </a:t>
            </a:r>
            <a:r>
              <a:rPr lang="en-US" sz="2400" dirty="0" err="1" smtClean="0"/>
              <a:t>ħ</a:t>
            </a:r>
            <a:r>
              <a:rPr lang="en-US" sz="2400" dirty="0" smtClean="0"/>
              <a:t> </a:t>
            </a:r>
            <a:r>
              <a:rPr lang="en-US" sz="2400" dirty="0"/>
              <a:t>	</a:t>
            </a:r>
            <a:r>
              <a:rPr lang="en-US" sz="2400" dirty="0" err="1"/>
              <a:t>c</a:t>
            </a:r>
            <a:r>
              <a:rPr lang="en-US" sz="2400" dirty="0"/>
              <a:t>. sqrt(2</a:t>
            </a:r>
            <a:r>
              <a:rPr lang="en-US" sz="2400" dirty="0" smtClean="0"/>
              <a:t>)ħ	</a:t>
            </a:r>
            <a:r>
              <a:rPr lang="en-US" sz="2400" dirty="0" err="1"/>
              <a:t>d</a:t>
            </a:r>
            <a:r>
              <a:rPr lang="en-US" sz="2400" dirty="0"/>
              <a:t>. not enough information	</a:t>
            </a:r>
          </a:p>
        </p:txBody>
      </p:sp>
      <p:sp>
        <p:nvSpPr>
          <p:cNvPr id="59398" name="Text Box 3"/>
          <p:cNvSpPr txBox="1">
            <a:spLocks noChangeArrowheads="1"/>
          </p:cNvSpPr>
          <p:nvPr/>
        </p:nvSpPr>
        <p:spPr bwMode="auto">
          <a:xfrm>
            <a:off x="381000" y="0"/>
            <a:ext cx="6584950" cy="517525"/>
          </a:xfrm>
          <a:prstGeom prst="rect">
            <a:avLst/>
          </a:prstGeom>
          <a:noFill/>
          <a:ln w="9525">
            <a:noFill/>
            <a:miter lim="800000"/>
            <a:headEnd/>
            <a:tailEnd/>
          </a:ln>
        </p:spPr>
        <p:txBody>
          <a:bodyPr wrap="none">
            <a:prstTxWarp prst="textNoShape">
              <a:avLst/>
            </a:prstTxWarp>
            <a:spAutoFit/>
          </a:bodyPr>
          <a:lstStyle/>
          <a:p>
            <a:r>
              <a:rPr lang="en-US" sz="2400">
                <a:solidFill>
                  <a:srgbClr val="FF0000"/>
                </a:solidFill>
                <a:latin typeface="Comic Sans MS" charset="0"/>
              </a:rPr>
              <a:t>n=1, 2, 3 … = Principle Quantum Number	</a:t>
            </a:r>
          </a:p>
        </p:txBody>
      </p:sp>
      <p:sp>
        <p:nvSpPr>
          <p:cNvPr id="59399" name="Rectangle 4"/>
          <p:cNvSpPr>
            <a:spLocks noChangeArrowheads="1"/>
          </p:cNvSpPr>
          <p:nvPr/>
        </p:nvSpPr>
        <p:spPr bwMode="auto">
          <a:xfrm>
            <a:off x="381000" y="2895600"/>
            <a:ext cx="8763000" cy="1004888"/>
          </a:xfrm>
          <a:prstGeom prst="rect">
            <a:avLst/>
          </a:prstGeom>
          <a:noFill/>
          <a:ln w="9525">
            <a:noFill/>
            <a:miter lim="800000"/>
            <a:headEnd/>
            <a:tailEnd/>
          </a:ln>
        </p:spPr>
        <p:txBody>
          <a:bodyPr>
            <a:prstTxWarp prst="textNoShape">
              <a:avLst/>
            </a:prstTxWarp>
            <a:spAutoFit/>
          </a:bodyPr>
          <a:lstStyle/>
          <a:p>
            <a:r>
              <a:rPr lang="en-US" sz="2400">
                <a:solidFill>
                  <a:srgbClr val="FF0000"/>
                </a:solidFill>
                <a:latin typeface="Comic Sans MS" charset="0"/>
              </a:rPr>
              <a:t>m = ... -1, 0, 1.. =  z-component of Angular Momentum </a:t>
            </a:r>
          </a:p>
          <a:p>
            <a:r>
              <a:rPr lang="en-US" sz="2400">
                <a:solidFill>
                  <a:srgbClr val="FF0000"/>
                </a:solidFill>
                <a:latin typeface="Comic Sans MS" charset="0"/>
              </a:rPr>
              <a:t>   </a:t>
            </a:r>
            <a:r>
              <a:rPr lang="en-US" sz="2400" u="sng">
                <a:solidFill>
                  <a:srgbClr val="FF0000"/>
                </a:solidFill>
                <a:latin typeface="Comic Sans MS" charset="0"/>
              </a:rPr>
              <a:t>(restricted to -</a:t>
            </a:r>
            <a:r>
              <a:rPr lang="en-US" sz="3200" u="sng">
                <a:solidFill>
                  <a:srgbClr val="FF0000"/>
                </a:solidFill>
                <a:latin typeface="Mistral" charset="0"/>
              </a:rPr>
              <a:t>l </a:t>
            </a:r>
            <a:r>
              <a:rPr lang="en-US" sz="2400" u="sng">
                <a:solidFill>
                  <a:srgbClr val="FF0000"/>
                </a:solidFill>
                <a:latin typeface="Comic Sans MS" charset="0"/>
              </a:rPr>
              <a:t>to </a:t>
            </a:r>
            <a:r>
              <a:rPr lang="en-US" sz="3200" u="sng">
                <a:solidFill>
                  <a:srgbClr val="FF0000"/>
                </a:solidFill>
                <a:latin typeface="Mistral" charset="0"/>
              </a:rPr>
              <a:t>l)</a:t>
            </a:r>
          </a:p>
        </p:txBody>
      </p:sp>
      <p:sp>
        <p:nvSpPr>
          <p:cNvPr id="59400" name="Rectangle 5"/>
          <p:cNvSpPr>
            <a:spLocks noChangeArrowheads="1"/>
          </p:cNvSpPr>
          <p:nvPr/>
        </p:nvSpPr>
        <p:spPr bwMode="auto">
          <a:xfrm>
            <a:off x="381000" y="1219200"/>
            <a:ext cx="8534400" cy="1004888"/>
          </a:xfrm>
          <a:prstGeom prst="rect">
            <a:avLst/>
          </a:prstGeom>
          <a:noFill/>
          <a:ln w="9525">
            <a:noFill/>
            <a:miter lim="800000"/>
            <a:headEnd/>
            <a:tailEnd/>
          </a:ln>
        </p:spPr>
        <p:txBody>
          <a:bodyPr>
            <a:prstTxWarp prst="textNoShape">
              <a:avLst/>
            </a:prstTxWarp>
            <a:spAutoFit/>
          </a:bodyPr>
          <a:lstStyle/>
          <a:p>
            <a:r>
              <a:rPr lang="en-US" sz="3200" i="1">
                <a:solidFill>
                  <a:srgbClr val="FF0000"/>
                </a:solidFill>
                <a:latin typeface="Times New Roman" charset="0"/>
              </a:rPr>
              <a:t>l</a:t>
            </a:r>
            <a:r>
              <a:rPr lang="en-US" sz="2400">
                <a:solidFill>
                  <a:srgbClr val="FF0000"/>
                </a:solidFill>
                <a:latin typeface="Comic Sans MS" charset="0"/>
              </a:rPr>
              <a:t>=s, p, d, f … = Angular Momentum Quantum Number</a:t>
            </a:r>
          </a:p>
          <a:p>
            <a:r>
              <a:rPr lang="en-US" sz="2400">
                <a:solidFill>
                  <a:srgbClr val="FF0000"/>
                </a:solidFill>
                <a:latin typeface="Comic Sans MS" charset="0"/>
              </a:rPr>
              <a:t> =0, 1, 2, 3	</a:t>
            </a:r>
            <a:r>
              <a:rPr lang="en-US" sz="2400" u="sng">
                <a:solidFill>
                  <a:srgbClr val="FF0000"/>
                </a:solidFill>
                <a:latin typeface="Comic Sans MS" charset="0"/>
              </a:rPr>
              <a:t>(restricted to 0, 1, 2 … n-1)</a:t>
            </a:r>
          </a:p>
        </p:txBody>
      </p:sp>
      <p:graphicFrame>
        <p:nvGraphicFramePr>
          <p:cNvPr id="59394" name="Object 2"/>
          <p:cNvGraphicFramePr>
            <a:graphicFrameLocks noChangeAspect="1"/>
          </p:cNvGraphicFramePr>
          <p:nvPr/>
        </p:nvGraphicFramePr>
        <p:xfrm>
          <a:off x="3325813" y="2133600"/>
          <a:ext cx="2460625" cy="679450"/>
        </p:xfrm>
        <a:graphic>
          <a:graphicData uri="http://schemas.openxmlformats.org/presentationml/2006/ole">
            <p:oleObj spid="_x0000_s59394" name="Equation" r:id="rId4" imgW="965178" imgH="266981" progId="Equation.3">
              <p:embed/>
            </p:oleObj>
          </a:graphicData>
        </a:graphic>
      </p:graphicFrame>
      <p:graphicFrame>
        <p:nvGraphicFramePr>
          <p:cNvPr id="59395" name="Object 3"/>
          <p:cNvGraphicFramePr>
            <a:graphicFrameLocks noChangeAspect="1"/>
          </p:cNvGraphicFramePr>
          <p:nvPr/>
        </p:nvGraphicFramePr>
        <p:xfrm>
          <a:off x="2362200" y="457200"/>
          <a:ext cx="2073275" cy="614363"/>
        </p:xfrm>
        <a:graphic>
          <a:graphicData uri="http://schemas.openxmlformats.org/presentationml/2006/ole">
            <p:oleObj spid="_x0000_s59395" name="Equation" r:id="rId5" imgW="812844" imgH="241592" progId="Equation.3">
              <p:embed/>
            </p:oleObj>
          </a:graphicData>
        </a:graphic>
      </p:graphicFrame>
      <p:sp>
        <p:nvSpPr>
          <p:cNvPr id="59401" name="Text Box 8"/>
          <p:cNvSpPr txBox="1">
            <a:spLocks noChangeArrowheads="1"/>
          </p:cNvSpPr>
          <p:nvPr/>
        </p:nvSpPr>
        <p:spPr bwMode="auto">
          <a:xfrm>
            <a:off x="4572000" y="533400"/>
            <a:ext cx="4267200" cy="457200"/>
          </a:xfrm>
          <a:prstGeom prst="rect">
            <a:avLst/>
          </a:prstGeom>
          <a:noFill/>
          <a:ln w="9525">
            <a:noFill/>
            <a:miter lim="800000"/>
            <a:headEnd/>
            <a:tailEnd/>
          </a:ln>
        </p:spPr>
        <p:txBody>
          <a:bodyPr>
            <a:prstTxWarp prst="textNoShape">
              <a:avLst/>
            </a:prstTxWarp>
            <a:spAutoFit/>
          </a:bodyPr>
          <a:lstStyle/>
          <a:p>
            <a:r>
              <a:rPr lang="en-US" sz="2400"/>
              <a:t>(for Hydrogen, same as Bohr)</a:t>
            </a:r>
          </a:p>
        </p:txBody>
      </p:sp>
      <p:graphicFrame>
        <p:nvGraphicFramePr>
          <p:cNvPr id="59396" name="Object 4"/>
          <p:cNvGraphicFramePr>
            <a:graphicFrameLocks noChangeAspect="1"/>
          </p:cNvGraphicFramePr>
          <p:nvPr/>
        </p:nvGraphicFramePr>
        <p:xfrm>
          <a:off x="3798888" y="3797300"/>
          <a:ext cx="1360487" cy="550863"/>
        </p:xfrm>
        <a:graphic>
          <a:graphicData uri="http://schemas.openxmlformats.org/presentationml/2006/ole">
            <p:oleObj spid="_x0000_s59396" name="Equation" r:id="rId6" imgW="533334" imgH="216109" progId="Equation.3">
              <p:embed/>
            </p:oleObj>
          </a:graphicData>
        </a:graphic>
      </p:graphicFrame>
      <p:sp>
        <p:nvSpPr>
          <p:cNvPr id="111628" name="Text Box 12"/>
          <p:cNvSpPr txBox="1">
            <a:spLocks noChangeArrowheads="1"/>
          </p:cNvSpPr>
          <p:nvPr/>
        </p:nvSpPr>
        <p:spPr bwMode="auto">
          <a:xfrm>
            <a:off x="457200" y="5594350"/>
            <a:ext cx="7105650" cy="822325"/>
          </a:xfrm>
          <a:prstGeom prst="rect">
            <a:avLst/>
          </a:prstGeom>
          <a:noFill/>
          <a:ln w="9525">
            <a:noFill/>
            <a:miter lim="800000"/>
            <a:headEnd/>
            <a:tailEnd/>
          </a:ln>
        </p:spPr>
        <p:txBody>
          <a:bodyPr wrap="none">
            <a:prstTxWarp prst="textNoShape">
              <a:avLst/>
            </a:prstTxWarp>
            <a:spAutoFit/>
          </a:bodyPr>
          <a:lstStyle/>
          <a:p>
            <a:r>
              <a:rPr lang="en-US" sz="2400"/>
              <a:t>Answer is a. </a:t>
            </a:r>
          </a:p>
          <a:p>
            <a:r>
              <a:rPr lang="en-US" sz="2400"/>
              <a:t>n=1 so  </a:t>
            </a:r>
            <a:r>
              <a:rPr lang="en-US" sz="2400" i="1">
                <a:latin typeface="Times New Roman" charset="0"/>
              </a:rPr>
              <a:t>l</a:t>
            </a:r>
            <a:r>
              <a:rPr lang="en-US" sz="2400"/>
              <a:t>=0 and m=0 ... Angular momentum is 0 … </a:t>
            </a:r>
          </a:p>
        </p:txBody>
      </p:sp>
      <p:sp>
        <p:nvSpPr>
          <p:cNvPr id="59405" name="Line 13"/>
          <p:cNvSpPr>
            <a:spLocks noChangeShapeType="1"/>
          </p:cNvSpPr>
          <p:nvPr/>
        </p:nvSpPr>
        <p:spPr bwMode="auto">
          <a:xfrm>
            <a:off x="7980363" y="6477000"/>
            <a:ext cx="152400" cy="0"/>
          </a:xfrm>
          <a:prstGeom prst="line">
            <a:avLst/>
          </a:prstGeom>
          <a:noFill/>
          <a:ln w="9525">
            <a:solidFill>
              <a:schemeClr val="tx1"/>
            </a:solidFill>
            <a:round/>
            <a:headEnd/>
            <a:tailEn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8" grpId="0"/>
    </p:bld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2"/>
          <p:cNvGrpSpPr/>
          <p:nvPr/>
        </p:nvGrpSpPr>
        <p:grpSpPr>
          <a:xfrm>
            <a:off x="1524000" y="516626"/>
            <a:ext cx="6096000" cy="4953000"/>
            <a:chOff x="1524000" y="914400"/>
            <a:chExt cx="6096000" cy="4953000"/>
          </a:xfrm>
        </p:grpSpPr>
        <p:pic>
          <p:nvPicPr>
            <p:cNvPr id="21506" name="Picture 2" descr="C:\Users\Zombie\Desktop\currentloop.jpg"/>
            <p:cNvPicPr>
              <a:picLocks noChangeAspect="1" noChangeArrowheads="1"/>
            </p:cNvPicPr>
            <p:nvPr/>
          </p:nvPicPr>
          <p:blipFill>
            <a:blip r:embed="rId4" cstate="print"/>
            <a:srcRect/>
            <a:stretch>
              <a:fillRect/>
            </a:stretch>
          </p:blipFill>
          <p:spPr bwMode="auto">
            <a:xfrm>
              <a:off x="1524000" y="914400"/>
              <a:ext cx="6096000" cy="4953000"/>
            </a:xfrm>
            <a:prstGeom prst="rect">
              <a:avLst/>
            </a:prstGeom>
            <a:noFill/>
          </p:spPr>
        </p:pic>
        <p:graphicFrame>
          <p:nvGraphicFramePr>
            <p:cNvPr id="3073" name="Object 1"/>
            <p:cNvGraphicFramePr>
              <a:graphicFrameLocks noChangeAspect="1"/>
            </p:cNvGraphicFramePr>
            <p:nvPr/>
          </p:nvGraphicFramePr>
          <p:xfrm>
            <a:off x="4708525" y="2089150"/>
            <a:ext cx="415925" cy="447675"/>
          </p:xfrm>
          <a:graphic>
            <a:graphicData uri="http://schemas.openxmlformats.org/presentationml/2006/ole">
              <p:oleObj spid="_x0000_s211970" name="Equation" r:id="rId5" imgW="164880" imgH="177480" progId="Equation.DSMT4">
                <p:embed/>
              </p:oleObj>
            </a:graphicData>
          </a:graphic>
        </p:graphicFrame>
      </p:grpSp>
      <p:sp>
        <p:nvSpPr>
          <p:cNvPr id="3" name="TextBox 2"/>
          <p:cNvSpPr txBox="1"/>
          <p:nvPr/>
        </p:nvSpPr>
        <p:spPr>
          <a:xfrm>
            <a:off x="0" y="228600"/>
            <a:ext cx="9144000" cy="523220"/>
          </a:xfrm>
          <a:prstGeom prst="rect">
            <a:avLst/>
          </a:prstGeom>
          <a:noFill/>
        </p:spPr>
        <p:txBody>
          <a:bodyPr wrap="square" rtlCol="0">
            <a:spAutoFit/>
          </a:bodyPr>
          <a:lstStyle/>
          <a:p>
            <a:r>
              <a:rPr lang="en-US" sz="2800" dirty="0" smtClean="0"/>
              <a:t>Energy of a Current Loop in a Magnetic Field:</a:t>
            </a:r>
            <a:endParaRPr lang="en-US" sz="2800" dirty="0"/>
          </a:p>
        </p:txBody>
      </p:sp>
      <p:graphicFrame>
        <p:nvGraphicFramePr>
          <p:cNvPr id="8" name="Object 7"/>
          <p:cNvGraphicFramePr>
            <a:graphicFrameLocks noChangeAspect="1"/>
          </p:cNvGraphicFramePr>
          <p:nvPr/>
        </p:nvGraphicFramePr>
        <p:xfrm>
          <a:off x="1638300" y="857250"/>
          <a:ext cx="1600200" cy="576263"/>
        </p:xfrm>
        <a:graphic>
          <a:graphicData uri="http://schemas.openxmlformats.org/presentationml/2006/ole">
            <p:oleObj spid="_x0000_s211971" name="Equation" r:id="rId6" imgW="635000" imgH="228600" progId="Equation.DSMT4">
              <p:embed/>
            </p:oleObj>
          </a:graphicData>
        </a:graphic>
      </p:graphicFrame>
      <p:graphicFrame>
        <p:nvGraphicFramePr>
          <p:cNvPr id="9" name="Object 8"/>
          <p:cNvGraphicFramePr>
            <a:graphicFrameLocks noChangeAspect="1"/>
          </p:cNvGraphicFramePr>
          <p:nvPr/>
        </p:nvGraphicFramePr>
        <p:xfrm>
          <a:off x="4314707" y="853784"/>
          <a:ext cx="2184400" cy="695325"/>
        </p:xfrm>
        <a:graphic>
          <a:graphicData uri="http://schemas.openxmlformats.org/presentationml/2006/ole">
            <p:oleObj spid="_x0000_s211972" name="Equation" r:id="rId7" imgW="876300" imgH="279400" progId="Equation.DSMT4">
              <p:embed/>
            </p:oleObj>
          </a:graphicData>
        </a:graphic>
      </p:graphicFrame>
      <p:graphicFrame>
        <p:nvGraphicFramePr>
          <p:cNvPr id="211974" name="Object 3"/>
          <p:cNvGraphicFramePr>
            <a:graphicFrameLocks noChangeAspect="1"/>
          </p:cNvGraphicFramePr>
          <p:nvPr/>
        </p:nvGraphicFramePr>
        <p:xfrm>
          <a:off x="670659" y="4113362"/>
          <a:ext cx="2540000" cy="404812"/>
        </p:xfrm>
        <a:graphic>
          <a:graphicData uri="http://schemas.openxmlformats.org/presentationml/2006/ole">
            <p:oleObj spid="_x0000_s211974" name="Equation" r:id="rId8" imgW="1270000" imgH="203200" progId="Equation.DSMT4">
              <p:embed/>
            </p:oleObj>
          </a:graphicData>
        </a:graphic>
      </p:graphicFrame>
      <p:graphicFrame>
        <p:nvGraphicFramePr>
          <p:cNvPr id="211975" name="Object 3"/>
          <p:cNvGraphicFramePr>
            <a:graphicFrameLocks noChangeAspect="1"/>
          </p:cNvGraphicFramePr>
          <p:nvPr/>
        </p:nvGraphicFramePr>
        <p:xfrm>
          <a:off x="814388" y="4630738"/>
          <a:ext cx="4089400" cy="557212"/>
        </p:xfrm>
        <a:graphic>
          <a:graphicData uri="http://schemas.openxmlformats.org/presentationml/2006/ole">
            <p:oleObj spid="_x0000_s211975" name="Equation" r:id="rId9" imgW="2044700" imgH="279400" progId="Equation.DSMT4">
              <p:embed/>
            </p:oleObj>
          </a:graphicData>
        </a:graphic>
      </p:graphicFrame>
      <p:sp>
        <p:nvSpPr>
          <p:cNvPr id="16" name="TextBox 15"/>
          <p:cNvSpPr txBox="1"/>
          <p:nvPr/>
        </p:nvSpPr>
        <p:spPr>
          <a:xfrm>
            <a:off x="0" y="5433898"/>
            <a:ext cx="9144000" cy="430887"/>
          </a:xfrm>
          <a:prstGeom prst="rect">
            <a:avLst/>
          </a:prstGeom>
          <a:noFill/>
        </p:spPr>
        <p:txBody>
          <a:bodyPr wrap="square" rtlCol="0">
            <a:spAutoFit/>
          </a:bodyPr>
          <a:lstStyle/>
          <a:p>
            <a:r>
              <a:rPr lang="en-US" sz="2200" dirty="0" smtClean="0"/>
              <a:t>For an electron moving in a circular orbit: (old HW problem)</a:t>
            </a:r>
            <a:endParaRPr lang="en-US" sz="2200" dirty="0"/>
          </a:p>
        </p:txBody>
      </p:sp>
      <p:graphicFrame>
        <p:nvGraphicFramePr>
          <p:cNvPr id="211977" name="Object 3"/>
          <p:cNvGraphicFramePr>
            <a:graphicFrameLocks noChangeAspect="1"/>
          </p:cNvGraphicFramePr>
          <p:nvPr/>
        </p:nvGraphicFramePr>
        <p:xfrm>
          <a:off x="3222625" y="5698162"/>
          <a:ext cx="1993900" cy="1169988"/>
        </p:xfrm>
        <a:graphic>
          <a:graphicData uri="http://schemas.openxmlformats.org/presentationml/2006/ole">
            <p:oleObj spid="_x0000_s211977" name="Equation" r:id="rId10" imgW="800100" imgH="4699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9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19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19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 y="157163"/>
            <a:ext cx="8759825" cy="1169551"/>
          </a:xfrm>
          <a:prstGeom prst="rect">
            <a:avLst/>
          </a:prstGeom>
          <a:noFill/>
          <a:ln w="9525">
            <a:noFill/>
            <a:miter lim="800000"/>
            <a:headEnd/>
            <a:tailEnd/>
          </a:ln>
        </p:spPr>
        <p:txBody>
          <a:bodyPr wrap="square">
            <a:prstTxWarp prst="textNoShape">
              <a:avLst/>
            </a:prstTxWarp>
            <a:spAutoFit/>
          </a:bodyPr>
          <a:lstStyle/>
          <a:p>
            <a:r>
              <a:rPr lang="en-US" sz="2400" dirty="0"/>
              <a:t> </a:t>
            </a:r>
            <a:r>
              <a:rPr lang="en-US" sz="2200" dirty="0"/>
              <a:t>Correct picture of </a:t>
            </a:r>
            <a:r>
              <a:rPr lang="en-US" sz="2200" dirty="0" err="1"/>
              <a:t>STM</a:t>
            </a:r>
            <a:r>
              <a:rPr lang="en-US" sz="2200" dirty="0"/>
              <a:t>-- voltage </a:t>
            </a:r>
            <a:r>
              <a:rPr lang="en-US" sz="2200" dirty="0" smtClean="0"/>
              <a:t>applied</a:t>
            </a:r>
          </a:p>
          <a:p>
            <a:r>
              <a:rPr lang="en-US" sz="2200" dirty="0" smtClean="0"/>
              <a:t>		between </a:t>
            </a:r>
            <a:r>
              <a:rPr lang="en-US" sz="2200" dirty="0"/>
              <a:t>tip and</a:t>
            </a:r>
            <a:r>
              <a:rPr lang="en-US" sz="2200" dirty="0" smtClean="0"/>
              <a:t> sample.</a:t>
            </a:r>
          </a:p>
          <a:p>
            <a:r>
              <a:rPr lang="en-US" sz="2400" i="1" dirty="0" smtClean="0">
                <a:solidFill>
                  <a:schemeClr val="accent2"/>
                </a:solidFill>
              </a:rPr>
              <a:t>  </a:t>
            </a:r>
            <a:endParaRPr lang="en-US" sz="2400" i="1" dirty="0">
              <a:solidFill>
                <a:schemeClr val="accent2"/>
              </a:solidFill>
            </a:endParaRPr>
          </a:p>
        </p:txBody>
      </p:sp>
      <p:grpSp>
        <p:nvGrpSpPr>
          <p:cNvPr id="2" name="Group 3"/>
          <p:cNvGrpSpPr>
            <a:grpSpLocks/>
          </p:cNvGrpSpPr>
          <p:nvPr/>
        </p:nvGrpSpPr>
        <p:grpSpPr bwMode="auto">
          <a:xfrm>
            <a:off x="149225" y="4044950"/>
            <a:ext cx="1116013" cy="2147888"/>
            <a:chOff x="94" y="2548"/>
            <a:chExt cx="703" cy="1353"/>
          </a:xfrm>
        </p:grpSpPr>
        <p:sp>
          <p:nvSpPr>
            <p:cNvPr id="16445" name="Line 4"/>
            <p:cNvSpPr>
              <a:spLocks noChangeShapeType="1"/>
            </p:cNvSpPr>
            <p:nvPr/>
          </p:nvSpPr>
          <p:spPr bwMode="auto">
            <a:xfrm flipV="1">
              <a:off x="721" y="2647"/>
              <a:ext cx="0" cy="1254"/>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6446" name="Text Box 5"/>
            <p:cNvSpPr txBox="1">
              <a:spLocks noChangeArrowheads="1"/>
            </p:cNvSpPr>
            <p:nvPr/>
          </p:nvSpPr>
          <p:spPr bwMode="auto">
            <a:xfrm>
              <a:off x="94" y="2548"/>
              <a:ext cx="703" cy="288"/>
            </a:xfrm>
            <a:prstGeom prst="rect">
              <a:avLst/>
            </a:prstGeom>
            <a:noFill/>
            <a:ln w="9525">
              <a:noFill/>
              <a:miter lim="800000"/>
              <a:headEnd/>
              <a:tailEnd/>
            </a:ln>
          </p:spPr>
          <p:txBody>
            <a:bodyPr wrap="none">
              <a:prstTxWarp prst="textNoShape">
                <a:avLst/>
              </a:prstTxWarp>
              <a:spAutoFit/>
            </a:bodyPr>
            <a:lstStyle/>
            <a:p>
              <a:r>
                <a:rPr lang="en-US"/>
                <a:t>energy</a:t>
              </a:r>
            </a:p>
          </p:txBody>
        </p:sp>
      </p:grpSp>
      <p:grpSp>
        <p:nvGrpSpPr>
          <p:cNvPr id="3" name="Group 15"/>
          <p:cNvGrpSpPr>
            <a:grpSpLocks/>
          </p:cNvGrpSpPr>
          <p:nvPr/>
        </p:nvGrpSpPr>
        <p:grpSpPr bwMode="auto">
          <a:xfrm rot="5400000">
            <a:off x="1704181" y="1893094"/>
            <a:ext cx="2382838" cy="2927350"/>
            <a:chOff x="1279" y="1251"/>
            <a:chExt cx="1501" cy="1844"/>
          </a:xfrm>
        </p:grpSpPr>
        <p:sp>
          <p:nvSpPr>
            <p:cNvPr id="16405" name="Line 16"/>
            <p:cNvSpPr>
              <a:spLocks noChangeShapeType="1"/>
            </p:cNvSpPr>
            <p:nvPr/>
          </p:nvSpPr>
          <p:spPr bwMode="auto">
            <a:xfrm>
              <a:off x="1975" y="1356"/>
              <a:ext cx="1" cy="61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06" name="Line 17"/>
            <p:cNvSpPr>
              <a:spLocks noChangeShapeType="1"/>
            </p:cNvSpPr>
            <p:nvPr/>
          </p:nvSpPr>
          <p:spPr bwMode="auto">
            <a:xfrm>
              <a:off x="1975" y="1971"/>
              <a:ext cx="57" cy="16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07" name="Line 18"/>
            <p:cNvSpPr>
              <a:spLocks noChangeShapeType="1"/>
            </p:cNvSpPr>
            <p:nvPr/>
          </p:nvSpPr>
          <p:spPr bwMode="auto">
            <a:xfrm flipV="1">
              <a:off x="2032" y="1971"/>
              <a:ext cx="56" cy="16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08" name="Line 19"/>
            <p:cNvSpPr>
              <a:spLocks noChangeShapeType="1"/>
            </p:cNvSpPr>
            <p:nvPr/>
          </p:nvSpPr>
          <p:spPr bwMode="auto">
            <a:xfrm>
              <a:off x="2088" y="1356"/>
              <a:ext cx="1" cy="61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09" name="Line 20"/>
            <p:cNvSpPr>
              <a:spLocks noChangeShapeType="1"/>
            </p:cNvSpPr>
            <p:nvPr/>
          </p:nvSpPr>
          <p:spPr bwMode="auto">
            <a:xfrm>
              <a:off x="1975" y="1356"/>
              <a:ext cx="113" cy="1"/>
            </a:xfrm>
            <a:prstGeom prst="line">
              <a:avLst/>
            </a:prstGeom>
            <a:noFill/>
            <a:ln w="3175" cap="rnd">
              <a:solidFill>
                <a:srgbClr val="000000"/>
              </a:solidFill>
              <a:round/>
              <a:headEnd/>
              <a:tailEnd/>
            </a:ln>
          </p:spPr>
          <p:txBody>
            <a:bodyPr>
              <a:prstTxWarp prst="textNoShape">
                <a:avLst/>
              </a:prstTxWarp>
            </a:bodyPr>
            <a:lstStyle/>
            <a:p>
              <a:endParaRPr lang="en-US"/>
            </a:p>
          </p:txBody>
        </p:sp>
        <p:grpSp>
          <p:nvGrpSpPr>
            <p:cNvPr id="4" name="Group 22"/>
            <p:cNvGrpSpPr>
              <a:grpSpLocks/>
            </p:cNvGrpSpPr>
            <p:nvPr/>
          </p:nvGrpSpPr>
          <p:grpSpPr bwMode="auto">
            <a:xfrm>
              <a:off x="1279" y="2196"/>
              <a:ext cx="1501" cy="899"/>
              <a:chOff x="1279" y="2196"/>
              <a:chExt cx="1501" cy="899"/>
            </a:xfrm>
          </p:grpSpPr>
          <p:sp>
            <p:nvSpPr>
              <p:cNvPr id="16443" name="Freeform 23"/>
              <p:cNvSpPr>
                <a:spLocks/>
              </p:cNvSpPr>
              <p:nvPr/>
            </p:nvSpPr>
            <p:spPr bwMode="auto">
              <a:xfrm>
                <a:off x="1279" y="2196"/>
                <a:ext cx="1501" cy="899"/>
              </a:xfrm>
              <a:custGeom>
                <a:avLst/>
                <a:gdLst>
                  <a:gd name="T0" fmla="*/ 0 w 31933"/>
                  <a:gd name="T1" fmla="*/ 0 h 8767"/>
                  <a:gd name="T2" fmla="*/ 0 w 31933"/>
                  <a:gd name="T3" fmla="*/ 0 h 8767"/>
                  <a:gd name="T4" fmla="*/ 0 w 31933"/>
                  <a:gd name="T5" fmla="*/ 0 h 8767"/>
                  <a:gd name="T6" fmla="*/ 0 w 31933"/>
                  <a:gd name="T7" fmla="*/ 0 h 8767"/>
                  <a:gd name="T8" fmla="*/ 0 w 31933"/>
                  <a:gd name="T9" fmla="*/ 0 h 8767"/>
                  <a:gd name="T10" fmla="*/ 0 w 31933"/>
                  <a:gd name="T11" fmla="*/ 0 h 8767"/>
                  <a:gd name="T12" fmla="*/ 0 w 31933"/>
                  <a:gd name="T13" fmla="*/ 0 h 8767"/>
                  <a:gd name="T14" fmla="*/ 0 w 31933"/>
                  <a:gd name="T15" fmla="*/ 0 h 8767"/>
                  <a:gd name="T16" fmla="*/ 0 w 31933"/>
                  <a:gd name="T17" fmla="*/ 0 h 8767"/>
                  <a:gd name="T18" fmla="*/ 0 w 31933"/>
                  <a:gd name="T19" fmla="*/ 0 h 8767"/>
                  <a:gd name="T20" fmla="*/ 0 w 31933"/>
                  <a:gd name="T21" fmla="*/ 0 h 8767"/>
                  <a:gd name="T22" fmla="*/ 0 w 31933"/>
                  <a:gd name="T23" fmla="*/ 0 h 8767"/>
                  <a:gd name="T24" fmla="*/ 0 w 31933"/>
                  <a:gd name="T25" fmla="*/ 0 h 8767"/>
                  <a:gd name="T26" fmla="*/ 0 w 31933"/>
                  <a:gd name="T27" fmla="*/ 0 h 8767"/>
                  <a:gd name="T28" fmla="*/ 0 w 31933"/>
                  <a:gd name="T29" fmla="*/ 0 h 8767"/>
                  <a:gd name="T30" fmla="*/ 0 w 31933"/>
                  <a:gd name="T31" fmla="*/ 0 h 87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933"/>
                  <a:gd name="T49" fmla="*/ 0 h 8767"/>
                  <a:gd name="T50" fmla="*/ 31933 w 31933"/>
                  <a:gd name="T51" fmla="*/ 8767 h 87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933" h="8767">
                    <a:moveTo>
                      <a:pt x="3550" y="1383"/>
                    </a:moveTo>
                    <a:cubicBezTo>
                      <a:pt x="3950" y="1192"/>
                      <a:pt x="5300" y="342"/>
                      <a:pt x="6016" y="208"/>
                    </a:cubicBezTo>
                    <a:cubicBezTo>
                      <a:pt x="6733" y="75"/>
                      <a:pt x="7350" y="417"/>
                      <a:pt x="7875" y="600"/>
                    </a:cubicBezTo>
                    <a:cubicBezTo>
                      <a:pt x="8400" y="783"/>
                      <a:pt x="8716" y="1100"/>
                      <a:pt x="9183" y="1300"/>
                    </a:cubicBezTo>
                    <a:cubicBezTo>
                      <a:pt x="9650" y="1500"/>
                      <a:pt x="10091" y="1875"/>
                      <a:pt x="10666" y="1783"/>
                    </a:cubicBezTo>
                    <a:cubicBezTo>
                      <a:pt x="11241" y="1692"/>
                      <a:pt x="11900" y="1025"/>
                      <a:pt x="12625" y="733"/>
                    </a:cubicBezTo>
                    <a:cubicBezTo>
                      <a:pt x="13350" y="442"/>
                      <a:pt x="14275" y="0"/>
                      <a:pt x="15025" y="33"/>
                    </a:cubicBezTo>
                    <a:cubicBezTo>
                      <a:pt x="15775" y="67"/>
                      <a:pt x="16466" y="642"/>
                      <a:pt x="17125" y="950"/>
                    </a:cubicBezTo>
                    <a:cubicBezTo>
                      <a:pt x="17783" y="1258"/>
                      <a:pt x="18375" y="1850"/>
                      <a:pt x="19000" y="1867"/>
                    </a:cubicBezTo>
                    <a:cubicBezTo>
                      <a:pt x="19625" y="1883"/>
                      <a:pt x="20200" y="1300"/>
                      <a:pt x="20875" y="1033"/>
                    </a:cubicBezTo>
                    <a:cubicBezTo>
                      <a:pt x="21550" y="767"/>
                      <a:pt x="22208" y="375"/>
                      <a:pt x="23058" y="250"/>
                    </a:cubicBezTo>
                    <a:cubicBezTo>
                      <a:pt x="23908" y="125"/>
                      <a:pt x="25208" y="142"/>
                      <a:pt x="25983" y="292"/>
                    </a:cubicBezTo>
                    <a:cubicBezTo>
                      <a:pt x="26758" y="442"/>
                      <a:pt x="27391" y="8"/>
                      <a:pt x="27725" y="1167"/>
                    </a:cubicBezTo>
                    <a:cubicBezTo>
                      <a:pt x="28058" y="2325"/>
                      <a:pt x="31933" y="6125"/>
                      <a:pt x="27991" y="7233"/>
                    </a:cubicBezTo>
                    <a:cubicBezTo>
                      <a:pt x="24050" y="8342"/>
                      <a:pt x="8150" y="8767"/>
                      <a:pt x="4075" y="7800"/>
                    </a:cubicBezTo>
                    <a:cubicBezTo>
                      <a:pt x="0" y="6833"/>
                      <a:pt x="3658" y="2758"/>
                      <a:pt x="3550" y="1433"/>
                    </a:cubicBezTo>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16444" name="Freeform 24"/>
              <p:cNvSpPr>
                <a:spLocks/>
              </p:cNvSpPr>
              <p:nvPr/>
            </p:nvSpPr>
            <p:spPr bwMode="auto">
              <a:xfrm>
                <a:off x="1279" y="2196"/>
                <a:ext cx="1501" cy="899"/>
              </a:xfrm>
              <a:custGeom>
                <a:avLst/>
                <a:gdLst>
                  <a:gd name="T0" fmla="*/ 167 w 1501"/>
                  <a:gd name="T1" fmla="*/ 142 h 899"/>
                  <a:gd name="T2" fmla="*/ 283 w 1501"/>
                  <a:gd name="T3" fmla="*/ 22 h 899"/>
                  <a:gd name="T4" fmla="*/ 370 w 1501"/>
                  <a:gd name="T5" fmla="*/ 62 h 899"/>
                  <a:gd name="T6" fmla="*/ 431 w 1501"/>
                  <a:gd name="T7" fmla="*/ 134 h 899"/>
                  <a:gd name="T8" fmla="*/ 501 w 1501"/>
                  <a:gd name="T9" fmla="*/ 183 h 899"/>
                  <a:gd name="T10" fmla="*/ 593 w 1501"/>
                  <a:gd name="T11" fmla="*/ 75 h 899"/>
                  <a:gd name="T12" fmla="*/ 706 w 1501"/>
                  <a:gd name="T13" fmla="*/ 4 h 899"/>
                  <a:gd name="T14" fmla="*/ 805 w 1501"/>
                  <a:gd name="T15" fmla="*/ 98 h 899"/>
                  <a:gd name="T16" fmla="*/ 893 w 1501"/>
                  <a:gd name="T17" fmla="*/ 192 h 899"/>
                  <a:gd name="T18" fmla="*/ 981 w 1501"/>
                  <a:gd name="T19" fmla="*/ 106 h 899"/>
                  <a:gd name="T20" fmla="*/ 1083 w 1501"/>
                  <a:gd name="T21" fmla="*/ 26 h 899"/>
                  <a:gd name="T22" fmla="*/ 1221 w 1501"/>
                  <a:gd name="T23" fmla="*/ 30 h 899"/>
                  <a:gd name="T24" fmla="*/ 1303 w 1501"/>
                  <a:gd name="T25" fmla="*/ 120 h 899"/>
                  <a:gd name="T26" fmla="*/ 1315 w 1501"/>
                  <a:gd name="T27" fmla="*/ 742 h 899"/>
                  <a:gd name="T28" fmla="*/ 191 w 1501"/>
                  <a:gd name="T29" fmla="*/ 800 h 899"/>
                  <a:gd name="T30" fmla="*/ 167 w 1501"/>
                  <a:gd name="T31" fmla="*/ 147 h 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1"/>
                  <a:gd name="T49" fmla="*/ 0 h 899"/>
                  <a:gd name="T50" fmla="*/ 1501 w 1501"/>
                  <a:gd name="T51" fmla="*/ 899 h 8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1" h="899">
                    <a:moveTo>
                      <a:pt x="167" y="142"/>
                    </a:moveTo>
                    <a:cubicBezTo>
                      <a:pt x="186" y="123"/>
                      <a:pt x="249" y="35"/>
                      <a:pt x="283" y="22"/>
                    </a:cubicBezTo>
                    <a:cubicBezTo>
                      <a:pt x="316" y="8"/>
                      <a:pt x="345" y="43"/>
                      <a:pt x="370" y="62"/>
                    </a:cubicBezTo>
                    <a:cubicBezTo>
                      <a:pt x="395" y="81"/>
                      <a:pt x="409" y="113"/>
                      <a:pt x="431" y="134"/>
                    </a:cubicBezTo>
                    <a:cubicBezTo>
                      <a:pt x="453" y="154"/>
                      <a:pt x="474" y="193"/>
                      <a:pt x="501" y="183"/>
                    </a:cubicBezTo>
                    <a:cubicBezTo>
                      <a:pt x="528" y="174"/>
                      <a:pt x="559" y="105"/>
                      <a:pt x="593" y="75"/>
                    </a:cubicBezTo>
                    <a:cubicBezTo>
                      <a:pt x="627" y="46"/>
                      <a:pt x="671" y="0"/>
                      <a:pt x="706" y="4"/>
                    </a:cubicBezTo>
                    <a:cubicBezTo>
                      <a:pt x="741" y="7"/>
                      <a:pt x="774" y="66"/>
                      <a:pt x="805" y="98"/>
                    </a:cubicBezTo>
                    <a:cubicBezTo>
                      <a:pt x="836" y="129"/>
                      <a:pt x="863" y="190"/>
                      <a:pt x="893" y="192"/>
                    </a:cubicBezTo>
                    <a:cubicBezTo>
                      <a:pt x="922" y="193"/>
                      <a:pt x="949" y="134"/>
                      <a:pt x="981" y="106"/>
                    </a:cubicBezTo>
                    <a:cubicBezTo>
                      <a:pt x="1013" y="79"/>
                      <a:pt x="1044" y="39"/>
                      <a:pt x="1083" y="26"/>
                    </a:cubicBezTo>
                    <a:cubicBezTo>
                      <a:pt x="1123" y="13"/>
                      <a:pt x="1184" y="15"/>
                      <a:pt x="1221" y="30"/>
                    </a:cubicBezTo>
                    <a:cubicBezTo>
                      <a:pt x="1257" y="46"/>
                      <a:pt x="1287" y="1"/>
                      <a:pt x="1303" y="120"/>
                    </a:cubicBezTo>
                    <a:cubicBezTo>
                      <a:pt x="1318" y="239"/>
                      <a:pt x="1501" y="628"/>
                      <a:pt x="1315" y="742"/>
                    </a:cubicBezTo>
                    <a:cubicBezTo>
                      <a:pt x="1130" y="856"/>
                      <a:pt x="383" y="899"/>
                      <a:pt x="191" y="800"/>
                    </a:cubicBezTo>
                    <a:cubicBezTo>
                      <a:pt x="0" y="701"/>
                      <a:pt x="172" y="283"/>
                      <a:pt x="167" y="147"/>
                    </a:cubicBezTo>
                  </a:path>
                </a:pathLst>
              </a:custGeom>
              <a:noFill/>
              <a:ln w="3175" cap="rnd">
                <a:solidFill>
                  <a:srgbClr val="000000"/>
                </a:solidFill>
                <a:prstDash val="solid"/>
                <a:round/>
                <a:headEnd/>
                <a:tailEnd/>
              </a:ln>
            </p:spPr>
            <p:txBody>
              <a:bodyPr>
                <a:prstTxWarp prst="textNoShape">
                  <a:avLst/>
                </a:prstTxWarp>
              </a:bodyPr>
              <a:lstStyle/>
              <a:p>
                <a:endParaRPr lang="en-US"/>
              </a:p>
            </p:txBody>
          </p:sp>
        </p:grpSp>
        <p:sp>
          <p:nvSpPr>
            <p:cNvPr id="16411" name="Line 25"/>
            <p:cNvSpPr>
              <a:spLocks noChangeShapeType="1"/>
            </p:cNvSpPr>
            <p:nvPr/>
          </p:nvSpPr>
          <p:spPr bwMode="auto">
            <a:xfrm>
              <a:off x="2032" y="1479"/>
              <a:ext cx="225"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12" name="Line 26"/>
            <p:cNvSpPr>
              <a:spLocks noChangeShapeType="1"/>
            </p:cNvSpPr>
            <p:nvPr/>
          </p:nvSpPr>
          <p:spPr bwMode="auto">
            <a:xfrm>
              <a:off x="2445" y="1479"/>
              <a:ext cx="1" cy="328"/>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13" name="Line 28"/>
            <p:cNvSpPr>
              <a:spLocks noChangeShapeType="1"/>
            </p:cNvSpPr>
            <p:nvPr/>
          </p:nvSpPr>
          <p:spPr bwMode="auto">
            <a:xfrm>
              <a:off x="2276" y="1397"/>
              <a:ext cx="1" cy="164"/>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14" name="Line 29"/>
            <p:cNvSpPr>
              <a:spLocks noChangeShapeType="1"/>
            </p:cNvSpPr>
            <p:nvPr/>
          </p:nvSpPr>
          <p:spPr bwMode="auto">
            <a:xfrm>
              <a:off x="2276" y="1479"/>
              <a:ext cx="169"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15" name="Rectangle 33"/>
            <p:cNvSpPr>
              <a:spLocks noChangeArrowheads="1"/>
            </p:cNvSpPr>
            <p:nvPr/>
          </p:nvSpPr>
          <p:spPr bwMode="auto">
            <a:xfrm>
              <a:off x="2428" y="1840"/>
              <a:ext cx="66" cy="16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latin typeface="Comic Sans MS" charset="0"/>
                </a:rPr>
                <a:t>I</a:t>
              </a:r>
              <a:endParaRPr lang="en-US"/>
            </a:p>
          </p:txBody>
        </p:sp>
        <p:sp>
          <p:nvSpPr>
            <p:cNvPr id="16416" name="Line 34"/>
            <p:cNvSpPr>
              <a:spLocks noChangeShapeType="1"/>
            </p:cNvSpPr>
            <p:nvPr/>
          </p:nvSpPr>
          <p:spPr bwMode="auto">
            <a:xfrm>
              <a:off x="2445" y="2053"/>
              <a:ext cx="1" cy="616"/>
            </a:xfrm>
            <a:prstGeom prst="line">
              <a:avLst/>
            </a:prstGeom>
            <a:noFill/>
            <a:ln w="3175" cap="rnd">
              <a:solidFill>
                <a:srgbClr val="000000"/>
              </a:solidFill>
              <a:round/>
              <a:headEnd/>
              <a:tailEnd/>
            </a:ln>
          </p:spPr>
          <p:txBody>
            <a:bodyPr>
              <a:prstTxWarp prst="textNoShape">
                <a:avLst/>
              </a:prstTxWarp>
            </a:bodyPr>
            <a:lstStyle/>
            <a:p>
              <a:endParaRPr lang="en-US"/>
            </a:p>
          </p:txBody>
        </p:sp>
        <p:grpSp>
          <p:nvGrpSpPr>
            <p:cNvPr id="5" name="Group 35"/>
            <p:cNvGrpSpPr>
              <a:grpSpLocks/>
            </p:cNvGrpSpPr>
            <p:nvPr/>
          </p:nvGrpSpPr>
          <p:grpSpPr bwMode="auto">
            <a:xfrm>
              <a:off x="2436" y="2652"/>
              <a:ext cx="19" cy="41"/>
              <a:chOff x="2436" y="2652"/>
              <a:chExt cx="19" cy="41"/>
            </a:xfrm>
          </p:grpSpPr>
          <p:sp>
            <p:nvSpPr>
              <p:cNvPr id="16441" name="Oval 36"/>
              <p:cNvSpPr>
                <a:spLocks noChangeArrowheads="1"/>
              </p:cNvSpPr>
              <p:nvPr/>
            </p:nvSpPr>
            <p:spPr bwMode="auto">
              <a:xfrm>
                <a:off x="2436" y="2652"/>
                <a:ext cx="19" cy="41"/>
              </a:xfrm>
              <a:prstGeom prst="ellipse">
                <a:avLst/>
              </a:prstGeom>
              <a:solidFill>
                <a:srgbClr val="BBE0E3"/>
              </a:solidFill>
              <a:ln w="0">
                <a:solidFill>
                  <a:srgbClr val="000000"/>
                </a:solidFill>
                <a:round/>
                <a:headEnd/>
                <a:tailEnd/>
              </a:ln>
            </p:spPr>
            <p:txBody>
              <a:bodyPr>
                <a:prstTxWarp prst="textNoShape">
                  <a:avLst/>
                </a:prstTxWarp>
              </a:bodyPr>
              <a:lstStyle/>
              <a:p>
                <a:endParaRPr lang="en-US"/>
              </a:p>
            </p:txBody>
          </p:sp>
          <p:sp>
            <p:nvSpPr>
              <p:cNvPr id="16442" name="Oval 37"/>
              <p:cNvSpPr>
                <a:spLocks noChangeArrowheads="1"/>
              </p:cNvSpPr>
              <p:nvPr/>
            </p:nvSpPr>
            <p:spPr bwMode="auto">
              <a:xfrm>
                <a:off x="2436" y="2652"/>
                <a:ext cx="19" cy="41"/>
              </a:xfrm>
              <a:prstGeom prst="ellipse">
                <a:avLst/>
              </a:prstGeom>
              <a:noFill/>
              <a:ln w="3175" cap="rnd">
                <a:solidFill>
                  <a:srgbClr val="000000"/>
                </a:solidFill>
                <a:round/>
                <a:headEnd/>
                <a:tailEnd/>
              </a:ln>
            </p:spPr>
            <p:txBody>
              <a:bodyPr>
                <a:prstTxWarp prst="textNoShape">
                  <a:avLst/>
                </a:prstTxWarp>
              </a:bodyPr>
              <a:lstStyle/>
              <a:p>
                <a:endParaRPr lang="en-US"/>
              </a:p>
            </p:txBody>
          </p:sp>
        </p:grpSp>
        <p:sp>
          <p:nvSpPr>
            <p:cNvPr id="16418" name="Rectangle 38"/>
            <p:cNvSpPr>
              <a:spLocks noChangeArrowheads="1"/>
            </p:cNvSpPr>
            <p:nvPr/>
          </p:nvSpPr>
          <p:spPr bwMode="auto">
            <a:xfrm>
              <a:off x="1806" y="2559"/>
              <a:ext cx="920"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SAMPLE METAL</a:t>
              </a:r>
              <a:endParaRPr lang="en-US"/>
            </a:p>
          </p:txBody>
        </p:sp>
        <p:sp>
          <p:nvSpPr>
            <p:cNvPr id="16419" name="Line 39"/>
            <p:cNvSpPr>
              <a:spLocks noChangeShapeType="1"/>
            </p:cNvSpPr>
            <p:nvPr/>
          </p:nvSpPr>
          <p:spPr bwMode="auto">
            <a:xfrm>
              <a:off x="1975" y="1356"/>
              <a:ext cx="1" cy="61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20" name="Line 40"/>
            <p:cNvSpPr>
              <a:spLocks noChangeShapeType="1"/>
            </p:cNvSpPr>
            <p:nvPr/>
          </p:nvSpPr>
          <p:spPr bwMode="auto">
            <a:xfrm>
              <a:off x="1975" y="1971"/>
              <a:ext cx="57" cy="16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21" name="Line 41"/>
            <p:cNvSpPr>
              <a:spLocks noChangeShapeType="1"/>
            </p:cNvSpPr>
            <p:nvPr/>
          </p:nvSpPr>
          <p:spPr bwMode="auto">
            <a:xfrm flipV="1">
              <a:off x="2032" y="1971"/>
              <a:ext cx="56" cy="16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22" name="Line 42"/>
            <p:cNvSpPr>
              <a:spLocks noChangeShapeType="1"/>
            </p:cNvSpPr>
            <p:nvPr/>
          </p:nvSpPr>
          <p:spPr bwMode="auto">
            <a:xfrm>
              <a:off x="2088" y="1356"/>
              <a:ext cx="1" cy="61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23" name="Line 43"/>
            <p:cNvSpPr>
              <a:spLocks noChangeShapeType="1"/>
            </p:cNvSpPr>
            <p:nvPr/>
          </p:nvSpPr>
          <p:spPr bwMode="auto">
            <a:xfrm>
              <a:off x="1975" y="1356"/>
              <a:ext cx="113"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24" name="Rectangle 44"/>
            <p:cNvSpPr>
              <a:spLocks noChangeArrowheads="1"/>
            </p:cNvSpPr>
            <p:nvPr/>
          </p:nvSpPr>
          <p:spPr bwMode="auto">
            <a:xfrm rot="-5400000">
              <a:off x="1945" y="1596"/>
              <a:ext cx="167"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Tip</a:t>
              </a:r>
              <a:endParaRPr lang="en-US"/>
            </a:p>
          </p:txBody>
        </p:sp>
        <p:grpSp>
          <p:nvGrpSpPr>
            <p:cNvPr id="6" name="Group 45"/>
            <p:cNvGrpSpPr>
              <a:grpSpLocks/>
            </p:cNvGrpSpPr>
            <p:nvPr/>
          </p:nvGrpSpPr>
          <p:grpSpPr bwMode="auto">
            <a:xfrm>
              <a:off x="1279" y="2196"/>
              <a:ext cx="1501" cy="899"/>
              <a:chOff x="1279" y="2196"/>
              <a:chExt cx="1501" cy="899"/>
            </a:xfrm>
          </p:grpSpPr>
          <p:sp>
            <p:nvSpPr>
              <p:cNvPr id="16439" name="Freeform 46"/>
              <p:cNvSpPr>
                <a:spLocks/>
              </p:cNvSpPr>
              <p:nvPr/>
            </p:nvSpPr>
            <p:spPr bwMode="auto">
              <a:xfrm>
                <a:off x="1279" y="2196"/>
                <a:ext cx="1501" cy="899"/>
              </a:xfrm>
              <a:custGeom>
                <a:avLst/>
                <a:gdLst>
                  <a:gd name="T0" fmla="*/ 0 w 31933"/>
                  <a:gd name="T1" fmla="*/ 0 h 8767"/>
                  <a:gd name="T2" fmla="*/ 0 w 31933"/>
                  <a:gd name="T3" fmla="*/ 0 h 8767"/>
                  <a:gd name="T4" fmla="*/ 0 w 31933"/>
                  <a:gd name="T5" fmla="*/ 0 h 8767"/>
                  <a:gd name="T6" fmla="*/ 0 w 31933"/>
                  <a:gd name="T7" fmla="*/ 0 h 8767"/>
                  <a:gd name="T8" fmla="*/ 0 w 31933"/>
                  <a:gd name="T9" fmla="*/ 0 h 8767"/>
                  <a:gd name="T10" fmla="*/ 0 w 31933"/>
                  <a:gd name="T11" fmla="*/ 0 h 8767"/>
                  <a:gd name="T12" fmla="*/ 0 w 31933"/>
                  <a:gd name="T13" fmla="*/ 0 h 8767"/>
                  <a:gd name="T14" fmla="*/ 0 w 31933"/>
                  <a:gd name="T15" fmla="*/ 0 h 8767"/>
                  <a:gd name="T16" fmla="*/ 0 w 31933"/>
                  <a:gd name="T17" fmla="*/ 0 h 8767"/>
                  <a:gd name="T18" fmla="*/ 0 w 31933"/>
                  <a:gd name="T19" fmla="*/ 0 h 8767"/>
                  <a:gd name="T20" fmla="*/ 0 w 31933"/>
                  <a:gd name="T21" fmla="*/ 0 h 8767"/>
                  <a:gd name="T22" fmla="*/ 0 w 31933"/>
                  <a:gd name="T23" fmla="*/ 0 h 8767"/>
                  <a:gd name="T24" fmla="*/ 0 w 31933"/>
                  <a:gd name="T25" fmla="*/ 0 h 8767"/>
                  <a:gd name="T26" fmla="*/ 0 w 31933"/>
                  <a:gd name="T27" fmla="*/ 0 h 8767"/>
                  <a:gd name="T28" fmla="*/ 0 w 31933"/>
                  <a:gd name="T29" fmla="*/ 0 h 8767"/>
                  <a:gd name="T30" fmla="*/ 0 w 31933"/>
                  <a:gd name="T31" fmla="*/ 0 h 87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933"/>
                  <a:gd name="T49" fmla="*/ 0 h 8767"/>
                  <a:gd name="T50" fmla="*/ 31933 w 31933"/>
                  <a:gd name="T51" fmla="*/ 8767 h 87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933" h="8767">
                    <a:moveTo>
                      <a:pt x="3550" y="1383"/>
                    </a:moveTo>
                    <a:cubicBezTo>
                      <a:pt x="3950" y="1192"/>
                      <a:pt x="5300" y="342"/>
                      <a:pt x="6016" y="208"/>
                    </a:cubicBezTo>
                    <a:cubicBezTo>
                      <a:pt x="6733" y="75"/>
                      <a:pt x="7350" y="417"/>
                      <a:pt x="7875" y="600"/>
                    </a:cubicBezTo>
                    <a:cubicBezTo>
                      <a:pt x="8400" y="783"/>
                      <a:pt x="8716" y="1100"/>
                      <a:pt x="9183" y="1300"/>
                    </a:cubicBezTo>
                    <a:cubicBezTo>
                      <a:pt x="9650" y="1500"/>
                      <a:pt x="10091" y="1875"/>
                      <a:pt x="10666" y="1783"/>
                    </a:cubicBezTo>
                    <a:cubicBezTo>
                      <a:pt x="11241" y="1692"/>
                      <a:pt x="11900" y="1025"/>
                      <a:pt x="12625" y="733"/>
                    </a:cubicBezTo>
                    <a:cubicBezTo>
                      <a:pt x="13350" y="442"/>
                      <a:pt x="14275" y="0"/>
                      <a:pt x="15025" y="33"/>
                    </a:cubicBezTo>
                    <a:cubicBezTo>
                      <a:pt x="15775" y="67"/>
                      <a:pt x="16466" y="642"/>
                      <a:pt x="17125" y="950"/>
                    </a:cubicBezTo>
                    <a:cubicBezTo>
                      <a:pt x="17783" y="1258"/>
                      <a:pt x="18375" y="1850"/>
                      <a:pt x="19000" y="1867"/>
                    </a:cubicBezTo>
                    <a:cubicBezTo>
                      <a:pt x="19625" y="1883"/>
                      <a:pt x="20200" y="1300"/>
                      <a:pt x="20875" y="1033"/>
                    </a:cubicBezTo>
                    <a:cubicBezTo>
                      <a:pt x="21550" y="767"/>
                      <a:pt x="22208" y="375"/>
                      <a:pt x="23058" y="250"/>
                    </a:cubicBezTo>
                    <a:cubicBezTo>
                      <a:pt x="23908" y="125"/>
                      <a:pt x="25208" y="142"/>
                      <a:pt x="25983" y="292"/>
                    </a:cubicBezTo>
                    <a:cubicBezTo>
                      <a:pt x="26758" y="442"/>
                      <a:pt x="27391" y="8"/>
                      <a:pt x="27725" y="1167"/>
                    </a:cubicBezTo>
                    <a:cubicBezTo>
                      <a:pt x="28058" y="2325"/>
                      <a:pt x="31933" y="6125"/>
                      <a:pt x="27991" y="7233"/>
                    </a:cubicBezTo>
                    <a:cubicBezTo>
                      <a:pt x="24050" y="8342"/>
                      <a:pt x="8150" y="8767"/>
                      <a:pt x="4075" y="7800"/>
                    </a:cubicBezTo>
                    <a:cubicBezTo>
                      <a:pt x="0" y="6833"/>
                      <a:pt x="3658" y="2758"/>
                      <a:pt x="3550" y="1433"/>
                    </a:cubicBezTo>
                  </a:path>
                </a:pathLst>
              </a:custGeom>
              <a:solidFill>
                <a:srgbClr val="FF9900"/>
              </a:solidFill>
              <a:ln w="0">
                <a:solidFill>
                  <a:srgbClr val="000000"/>
                </a:solidFill>
                <a:prstDash val="solid"/>
                <a:round/>
                <a:headEnd/>
                <a:tailEnd/>
              </a:ln>
            </p:spPr>
            <p:txBody>
              <a:bodyPr>
                <a:prstTxWarp prst="textNoShape">
                  <a:avLst/>
                </a:prstTxWarp>
              </a:bodyPr>
              <a:lstStyle/>
              <a:p>
                <a:endParaRPr lang="en-US"/>
              </a:p>
            </p:txBody>
          </p:sp>
          <p:sp>
            <p:nvSpPr>
              <p:cNvPr id="16440" name="Freeform 47"/>
              <p:cNvSpPr>
                <a:spLocks/>
              </p:cNvSpPr>
              <p:nvPr/>
            </p:nvSpPr>
            <p:spPr bwMode="auto">
              <a:xfrm>
                <a:off x="1279" y="2196"/>
                <a:ext cx="1501" cy="899"/>
              </a:xfrm>
              <a:custGeom>
                <a:avLst/>
                <a:gdLst>
                  <a:gd name="T0" fmla="*/ 167 w 1501"/>
                  <a:gd name="T1" fmla="*/ 142 h 899"/>
                  <a:gd name="T2" fmla="*/ 283 w 1501"/>
                  <a:gd name="T3" fmla="*/ 22 h 899"/>
                  <a:gd name="T4" fmla="*/ 370 w 1501"/>
                  <a:gd name="T5" fmla="*/ 62 h 899"/>
                  <a:gd name="T6" fmla="*/ 431 w 1501"/>
                  <a:gd name="T7" fmla="*/ 134 h 899"/>
                  <a:gd name="T8" fmla="*/ 501 w 1501"/>
                  <a:gd name="T9" fmla="*/ 183 h 899"/>
                  <a:gd name="T10" fmla="*/ 593 w 1501"/>
                  <a:gd name="T11" fmla="*/ 75 h 899"/>
                  <a:gd name="T12" fmla="*/ 706 w 1501"/>
                  <a:gd name="T13" fmla="*/ 4 h 899"/>
                  <a:gd name="T14" fmla="*/ 805 w 1501"/>
                  <a:gd name="T15" fmla="*/ 98 h 899"/>
                  <a:gd name="T16" fmla="*/ 893 w 1501"/>
                  <a:gd name="T17" fmla="*/ 192 h 899"/>
                  <a:gd name="T18" fmla="*/ 981 w 1501"/>
                  <a:gd name="T19" fmla="*/ 106 h 899"/>
                  <a:gd name="T20" fmla="*/ 1083 w 1501"/>
                  <a:gd name="T21" fmla="*/ 26 h 899"/>
                  <a:gd name="T22" fmla="*/ 1221 w 1501"/>
                  <a:gd name="T23" fmla="*/ 30 h 899"/>
                  <a:gd name="T24" fmla="*/ 1303 w 1501"/>
                  <a:gd name="T25" fmla="*/ 120 h 899"/>
                  <a:gd name="T26" fmla="*/ 1315 w 1501"/>
                  <a:gd name="T27" fmla="*/ 742 h 899"/>
                  <a:gd name="T28" fmla="*/ 191 w 1501"/>
                  <a:gd name="T29" fmla="*/ 800 h 899"/>
                  <a:gd name="T30" fmla="*/ 167 w 1501"/>
                  <a:gd name="T31" fmla="*/ 147 h 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1"/>
                  <a:gd name="T49" fmla="*/ 0 h 899"/>
                  <a:gd name="T50" fmla="*/ 1501 w 1501"/>
                  <a:gd name="T51" fmla="*/ 899 h 8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1" h="899">
                    <a:moveTo>
                      <a:pt x="167" y="142"/>
                    </a:moveTo>
                    <a:cubicBezTo>
                      <a:pt x="186" y="123"/>
                      <a:pt x="249" y="35"/>
                      <a:pt x="283" y="22"/>
                    </a:cubicBezTo>
                    <a:cubicBezTo>
                      <a:pt x="316" y="8"/>
                      <a:pt x="345" y="43"/>
                      <a:pt x="370" y="62"/>
                    </a:cubicBezTo>
                    <a:cubicBezTo>
                      <a:pt x="395" y="81"/>
                      <a:pt x="409" y="113"/>
                      <a:pt x="431" y="134"/>
                    </a:cubicBezTo>
                    <a:cubicBezTo>
                      <a:pt x="453" y="154"/>
                      <a:pt x="474" y="193"/>
                      <a:pt x="501" y="183"/>
                    </a:cubicBezTo>
                    <a:cubicBezTo>
                      <a:pt x="528" y="174"/>
                      <a:pt x="559" y="105"/>
                      <a:pt x="593" y="75"/>
                    </a:cubicBezTo>
                    <a:cubicBezTo>
                      <a:pt x="627" y="46"/>
                      <a:pt x="671" y="0"/>
                      <a:pt x="706" y="4"/>
                    </a:cubicBezTo>
                    <a:cubicBezTo>
                      <a:pt x="741" y="7"/>
                      <a:pt x="774" y="66"/>
                      <a:pt x="805" y="98"/>
                    </a:cubicBezTo>
                    <a:cubicBezTo>
                      <a:pt x="836" y="129"/>
                      <a:pt x="863" y="190"/>
                      <a:pt x="893" y="192"/>
                    </a:cubicBezTo>
                    <a:cubicBezTo>
                      <a:pt x="922" y="193"/>
                      <a:pt x="949" y="134"/>
                      <a:pt x="981" y="106"/>
                    </a:cubicBezTo>
                    <a:cubicBezTo>
                      <a:pt x="1013" y="79"/>
                      <a:pt x="1044" y="39"/>
                      <a:pt x="1083" y="26"/>
                    </a:cubicBezTo>
                    <a:cubicBezTo>
                      <a:pt x="1123" y="13"/>
                      <a:pt x="1184" y="15"/>
                      <a:pt x="1221" y="30"/>
                    </a:cubicBezTo>
                    <a:cubicBezTo>
                      <a:pt x="1257" y="46"/>
                      <a:pt x="1287" y="1"/>
                      <a:pt x="1303" y="120"/>
                    </a:cubicBezTo>
                    <a:cubicBezTo>
                      <a:pt x="1318" y="239"/>
                      <a:pt x="1501" y="628"/>
                      <a:pt x="1315" y="742"/>
                    </a:cubicBezTo>
                    <a:cubicBezTo>
                      <a:pt x="1130" y="856"/>
                      <a:pt x="383" y="899"/>
                      <a:pt x="191" y="800"/>
                    </a:cubicBezTo>
                    <a:cubicBezTo>
                      <a:pt x="0" y="701"/>
                      <a:pt x="172" y="283"/>
                      <a:pt x="167" y="147"/>
                    </a:cubicBezTo>
                  </a:path>
                </a:pathLst>
              </a:custGeom>
              <a:solidFill>
                <a:srgbClr val="FF9900"/>
              </a:solidFill>
              <a:ln w="3175" cap="rnd">
                <a:solidFill>
                  <a:srgbClr val="000000"/>
                </a:solidFill>
                <a:prstDash val="solid"/>
                <a:round/>
                <a:headEnd/>
                <a:tailEnd/>
              </a:ln>
            </p:spPr>
            <p:txBody>
              <a:bodyPr>
                <a:prstTxWarp prst="textNoShape">
                  <a:avLst/>
                </a:prstTxWarp>
              </a:bodyPr>
              <a:lstStyle/>
              <a:p>
                <a:endParaRPr lang="en-US"/>
              </a:p>
            </p:txBody>
          </p:sp>
        </p:grpSp>
        <p:sp>
          <p:nvSpPr>
            <p:cNvPr id="16426" name="Line 48"/>
            <p:cNvSpPr>
              <a:spLocks noChangeShapeType="1"/>
            </p:cNvSpPr>
            <p:nvPr/>
          </p:nvSpPr>
          <p:spPr bwMode="auto">
            <a:xfrm>
              <a:off x="2032" y="1479"/>
              <a:ext cx="225"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27" name="Line 49"/>
            <p:cNvSpPr>
              <a:spLocks noChangeShapeType="1"/>
            </p:cNvSpPr>
            <p:nvPr/>
          </p:nvSpPr>
          <p:spPr bwMode="auto">
            <a:xfrm>
              <a:off x="2445" y="1479"/>
              <a:ext cx="1" cy="328"/>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28" name="Line 50"/>
            <p:cNvSpPr>
              <a:spLocks noChangeShapeType="1"/>
            </p:cNvSpPr>
            <p:nvPr/>
          </p:nvSpPr>
          <p:spPr bwMode="auto">
            <a:xfrm>
              <a:off x="2255" y="1375"/>
              <a:ext cx="1" cy="246"/>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29" name="Rectangle 51"/>
            <p:cNvSpPr>
              <a:spLocks noChangeArrowheads="1"/>
            </p:cNvSpPr>
            <p:nvPr/>
          </p:nvSpPr>
          <p:spPr bwMode="auto">
            <a:xfrm rot="-5400000">
              <a:off x="2202" y="1204"/>
              <a:ext cx="117" cy="211"/>
            </a:xfrm>
            <a:prstGeom prst="rect">
              <a:avLst/>
            </a:prstGeom>
            <a:noFill/>
            <a:ln w="9525">
              <a:noFill/>
              <a:miter lim="800000"/>
              <a:headEnd/>
              <a:tailEnd/>
            </a:ln>
          </p:spPr>
          <p:txBody>
            <a:bodyPr wrap="none" lIns="0" tIns="0" rIns="0" bIns="0">
              <a:prstTxWarp prst="textNoShape">
                <a:avLst/>
              </a:prstTxWarp>
              <a:spAutoFit/>
            </a:bodyPr>
            <a:lstStyle/>
            <a:p>
              <a:r>
                <a:rPr lang="en-US" sz="2200">
                  <a:solidFill>
                    <a:srgbClr val="000000"/>
                  </a:solidFill>
                </a:rPr>
                <a:t>V</a:t>
              </a:r>
              <a:endParaRPr lang="en-US" sz="2200"/>
            </a:p>
          </p:txBody>
        </p:sp>
        <p:sp>
          <p:nvSpPr>
            <p:cNvPr id="16430" name="Line 52"/>
            <p:cNvSpPr>
              <a:spLocks noChangeShapeType="1"/>
            </p:cNvSpPr>
            <p:nvPr/>
          </p:nvSpPr>
          <p:spPr bwMode="auto">
            <a:xfrm>
              <a:off x="2276" y="1397"/>
              <a:ext cx="1" cy="164"/>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31" name="Line 53"/>
            <p:cNvSpPr>
              <a:spLocks noChangeShapeType="1"/>
            </p:cNvSpPr>
            <p:nvPr/>
          </p:nvSpPr>
          <p:spPr bwMode="auto">
            <a:xfrm>
              <a:off x="2276" y="1479"/>
              <a:ext cx="169"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16432" name="Oval 55"/>
            <p:cNvSpPr>
              <a:spLocks noChangeArrowheads="1"/>
            </p:cNvSpPr>
            <p:nvPr/>
          </p:nvSpPr>
          <p:spPr bwMode="auto">
            <a:xfrm>
              <a:off x="2323" y="1807"/>
              <a:ext cx="246" cy="246"/>
            </a:xfrm>
            <a:prstGeom prst="ellipse">
              <a:avLst/>
            </a:prstGeom>
            <a:solidFill>
              <a:srgbClr val="BBE0E3"/>
            </a:solidFill>
            <a:ln w="0">
              <a:solidFill>
                <a:srgbClr val="000000"/>
              </a:solidFill>
              <a:round/>
              <a:headEnd/>
              <a:tailEnd/>
            </a:ln>
          </p:spPr>
          <p:txBody>
            <a:bodyPr>
              <a:prstTxWarp prst="textNoShape">
                <a:avLst/>
              </a:prstTxWarp>
            </a:bodyPr>
            <a:lstStyle/>
            <a:p>
              <a:endParaRPr lang="en-US"/>
            </a:p>
          </p:txBody>
        </p:sp>
        <p:sp>
          <p:nvSpPr>
            <p:cNvPr id="16433" name="Rectangle 57"/>
            <p:cNvSpPr>
              <a:spLocks noChangeArrowheads="1"/>
            </p:cNvSpPr>
            <p:nvPr/>
          </p:nvSpPr>
          <p:spPr bwMode="auto">
            <a:xfrm rot="-5400000">
              <a:off x="2428" y="1842"/>
              <a:ext cx="66" cy="16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latin typeface="Comic Sans MS" charset="0"/>
                </a:rPr>
                <a:t>I</a:t>
              </a:r>
              <a:endParaRPr lang="en-US"/>
            </a:p>
          </p:txBody>
        </p:sp>
        <p:sp>
          <p:nvSpPr>
            <p:cNvPr id="16434" name="Line 58"/>
            <p:cNvSpPr>
              <a:spLocks noChangeShapeType="1"/>
            </p:cNvSpPr>
            <p:nvPr/>
          </p:nvSpPr>
          <p:spPr bwMode="auto">
            <a:xfrm>
              <a:off x="2445" y="2053"/>
              <a:ext cx="1" cy="616"/>
            </a:xfrm>
            <a:prstGeom prst="line">
              <a:avLst/>
            </a:prstGeom>
            <a:noFill/>
            <a:ln w="3175" cap="rnd">
              <a:solidFill>
                <a:srgbClr val="000000"/>
              </a:solidFill>
              <a:round/>
              <a:headEnd/>
              <a:tailEnd/>
            </a:ln>
          </p:spPr>
          <p:txBody>
            <a:bodyPr>
              <a:prstTxWarp prst="textNoShape">
                <a:avLst/>
              </a:prstTxWarp>
            </a:bodyPr>
            <a:lstStyle/>
            <a:p>
              <a:endParaRPr lang="en-US"/>
            </a:p>
          </p:txBody>
        </p:sp>
        <p:grpSp>
          <p:nvGrpSpPr>
            <p:cNvPr id="7" name="Group 59"/>
            <p:cNvGrpSpPr>
              <a:grpSpLocks/>
            </p:cNvGrpSpPr>
            <p:nvPr/>
          </p:nvGrpSpPr>
          <p:grpSpPr bwMode="auto">
            <a:xfrm>
              <a:off x="2436" y="2652"/>
              <a:ext cx="19" cy="41"/>
              <a:chOff x="2436" y="2652"/>
              <a:chExt cx="19" cy="41"/>
            </a:xfrm>
          </p:grpSpPr>
          <p:sp>
            <p:nvSpPr>
              <p:cNvPr id="16437" name="Oval 60"/>
              <p:cNvSpPr>
                <a:spLocks noChangeArrowheads="1"/>
              </p:cNvSpPr>
              <p:nvPr/>
            </p:nvSpPr>
            <p:spPr bwMode="auto">
              <a:xfrm>
                <a:off x="2436" y="2652"/>
                <a:ext cx="19" cy="41"/>
              </a:xfrm>
              <a:prstGeom prst="ellipse">
                <a:avLst/>
              </a:prstGeom>
              <a:solidFill>
                <a:srgbClr val="BBE0E3"/>
              </a:solidFill>
              <a:ln w="0">
                <a:solidFill>
                  <a:srgbClr val="000000"/>
                </a:solidFill>
                <a:round/>
                <a:headEnd/>
                <a:tailEnd/>
              </a:ln>
            </p:spPr>
            <p:txBody>
              <a:bodyPr>
                <a:prstTxWarp prst="textNoShape">
                  <a:avLst/>
                </a:prstTxWarp>
              </a:bodyPr>
              <a:lstStyle/>
              <a:p>
                <a:endParaRPr lang="en-US"/>
              </a:p>
            </p:txBody>
          </p:sp>
          <p:sp>
            <p:nvSpPr>
              <p:cNvPr id="16438" name="Oval 61"/>
              <p:cNvSpPr>
                <a:spLocks noChangeArrowheads="1"/>
              </p:cNvSpPr>
              <p:nvPr/>
            </p:nvSpPr>
            <p:spPr bwMode="auto">
              <a:xfrm>
                <a:off x="2436" y="2652"/>
                <a:ext cx="19" cy="41"/>
              </a:xfrm>
              <a:prstGeom prst="ellipse">
                <a:avLst/>
              </a:prstGeom>
              <a:noFill/>
              <a:ln w="3175" cap="rnd">
                <a:solidFill>
                  <a:srgbClr val="000000"/>
                </a:solidFill>
                <a:round/>
                <a:headEnd/>
                <a:tailEnd/>
              </a:ln>
            </p:spPr>
            <p:txBody>
              <a:bodyPr>
                <a:prstTxWarp prst="textNoShape">
                  <a:avLst/>
                </a:prstTxWarp>
              </a:bodyPr>
              <a:lstStyle/>
              <a:p>
                <a:endParaRPr lang="en-US"/>
              </a:p>
            </p:txBody>
          </p:sp>
        </p:grpSp>
        <p:sp>
          <p:nvSpPr>
            <p:cNvPr id="16436" name="Rectangle 63"/>
            <p:cNvSpPr>
              <a:spLocks noChangeArrowheads="1"/>
            </p:cNvSpPr>
            <p:nvPr/>
          </p:nvSpPr>
          <p:spPr bwMode="auto">
            <a:xfrm>
              <a:off x="2160" y="1309"/>
              <a:ext cx="112" cy="230"/>
            </a:xfrm>
            <a:prstGeom prst="rect">
              <a:avLst/>
            </a:prstGeom>
            <a:noFill/>
            <a:ln w="9525">
              <a:noFill/>
              <a:miter lim="800000"/>
              <a:headEnd/>
              <a:tailEnd/>
            </a:ln>
          </p:spPr>
          <p:txBody>
            <a:bodyPr wrap="none" lIns="0" tIns="0" rIns="0" bIns="0">
              <a:prstTxWarp prst="textNoShape">
                <a:avLst/>
              </a:prstTxWarp>
              <a:spAutoFit/>
            </a:bodyPr>
            <a:lstStyle/>
            <a:p>
              <a:r>
                <a:rPr lang="en-US"/>
                <a:t>+</a:t>
              </a:r>
            </a:p>
          </p:txBody>
        </p:sp>
      </p:grpSp>
      <p:grpSp>
        <p:nvGrpSpPr>
          <p:cNvPr id="63" name="Group 62"/>
          <p:cNvGrpSpPr/>
          <p:nvPr/>
        </p:nvGrpSpPr>
        <p:grpSpPr>
          <a:xfrm>
            <a:off x="1714500" y="4929188"/>
            <a:ext cx="4879975" cy="1222375"/>
            <a:chOff x="1714500" y="4929188"/>
            <a:chExt cx="4879975" cy="1222375"/>
          </a:xfrm>
        </p:grpSpPr>
        <p:sp>
          <p:nvSpPr>
            <p:cNvPr id="57415" name="Line 71"/>
            <p:cNvSpPr>
              <a:spLocks noChangeShapeType="1"/>
            </p:cNvSpPr>
            <p:nvPr/>
          </p:nvSpPr>
          <p:spPr bwMode="auto">
            <a:xfrm>
              <a:off x="2820988" y="4929188"/>
              <a:ext cx="190500" cy="166687"/>
            </a:xfrm>
            <a:prstGeom prst="line">
              <a:avLst/>
            </a:prstGeom>
            <a:noFill/>
            <a:ln w="28575">
              <a:solidFill>
                <a:srgbClr val="FF3300"/>
              </a:solidFill>
              <a:round/>
              <a:headEnd/>
              <a:tailEnd/>
            </a:ln>
          </p:spPr>
          <p:txBody>
            <a:bodyPr>
              <a:prstTxWarp prst="textNoShape">
                <a:avLst/>
              </a:prstTxWarp>
            </a:bodyPr>
            <a:lstStyle/>
            <a:p>
              <a:endParaRPr lang="en-US"/>
            </a:p>
          </p:txBody>
        </p:sp>
        <p:sp>
          <p:nvSpPr>
            <p:cNvPr id="16393" name="Line 6"/>
            <p:cNvSpPr>
              <a:spLocks noChangeShapeType="1"/>
            </p:cNvSpPr>
            <p:nvPr/>
          </p:nvSpPr>
          <p:spPr bwMode="auto">
            <a:xfrm>
              <a:off x="1852613" y="5627688"/>
              <a:ext cx="971550" cy="0"/>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6394" name="Line 7"/>
            <p:cNvSpPr>
              <a:spLocks noChangeShapeType="1"/>
            </p:cNvSpPr>
            <p:nvPr/>
          </p:nvSpPr>
          <p:spPr bwMode="auto">
            <a:xfrm>
              <a:off x="2820988" y="4937125"/>
              <a:ext cx="1587" cy="682625"/>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6395" name="Rectangle 9"/>
            <p:cNvSpPr>
              <a:spLocks noChangeArrowheads="1"/>
            </p:cNvSpPr>
            <p:nvPr/>
          </p:nvSpPr>
          <p:spPr bwMode="auto">
            <a:xfrm>
              <a:off x="1714500" y="5781675"/>
              <a:ext cx="993775" cy="369888"/>
            </a:xfrm>
            <a:prstGeom prst="rect">
              <a:avLst/>
            </a:prstGeom>
            <a:noFill/>
            <a:ln w="9525">
              <a:noFill/>
              <a:miter lim="800000"/>
              <a:headEnd/>
              <a:tailEnd/>
            </a:ln>
          </p:spPr>
          <p:txBody>
            <a:bodyPr wrap="none" lIns="0" tIns="0" rIns="0" bIns="0">
              <a:prstTxWarp prst="textNoShape">
                <a:avLst/>
              </a:prstTxWarp>
              <a:spAutoFit/>
            </a:bodyPr>
            <a:lstStyle/>
            <a:p>
              <a:r>
                <a:rPr lang="en-US" sz="2400">
                  <a:solidFill>
                    <a:srgbClr val="000000"/>
                  </a:solidFill>
                </a:rPr>
                <a:t>sample</a:t>
              </a:r>
              <a:endParaRPr lang="en-US" sz="2400"/>
            </a:p>
          </p:txBody>
        </p:sp>
        <p:sp>
          <p:nvSpPr>
            <p:cNvPr id="16396" name="Line 10"/>
            <p:cNvSpPr>
              <a:spLocks noChangeShapeType="1"/>
            </p:cNvSpPr>
            <p:nvPr/>
          </p:nvSpPr>
          <p:spPr bwMode="auto">
            <a:xfrm flipV="1">
              <a:off x="1851025" y="5197475"/>
              <a:ext cx="1989138" cy="11113"/>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16397" name="Line 13"/>
            <p:cNvSpPr>
              <a:spLocks noChangeShapeType="1"/>
            </p:cNvSpPr>
            <p:nvPr/>
          </p:nvSpPr>
          <p:spPr bwMode="auto">
            <a:xfrm>
              <a:off x="3013075" y="5091113"/>
              <a:ext cx="1588" cy="682625"/>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6398" name="Rectangle 14"/>
            <p:cNvSpPr>
              <a:spLocks noChangeArrowheads="1"/>
            </p:cNvSpPr>
            <p:nvPr/>
          </p:nvSpPr>
          <p:spPr bwMode="auto">
            <a:xfrm>
              <a:off x="3300413" y="5772150"/>
              <a:ext cx="325437" cy="369888"/>
            </a:xfrm>
            <a:prstGeom prst="rect">
              <a:avLst/>
            </a:prstGeom>
            <a:noFill/>
            <a:ln w="9525">
              <a:noFill/>
              <a:miter lim="800000"/>
              <a:headEnd/>
              <a:tailEnd/>
            </a:ln>
          </p:spPr>
          <p:txBody>
            <a:bodyPr wrap="none" lIns="0" tIns="0" rIns="0" bIns="0">
              <a:prstTxWarp prst="textNoShape">
                <a:avLst/>
              </a:prstTxWarp>
              <a:spAutoFit/>
            </a:bodyPr>
            <a:lstStyle/>
            <a:p>
              <a:r>
                <a:rPr lang="en-US" sz="2400">
                  <a:solidFill>
                    <a:srgbClr val="000000"/>
                  </a:solidFill>
                </a:rPr>
                <a:t>tip</a:t>
              </a:r>
              <a:endParaRPr lang="en-US" sz="2400"/>
            </a:p>
          </p:txBody>
        </p:sp>
        <p:sp>
          <p:nvSpPr>
            <p:cNvPr id="16399" name="Line 66"/>
            <p:cNvSpPr>
              <a:spLocks noChangeShapeType="1"/>
            </p:cNvSpPr>
            <p:nvPr/>
          </p:nvSpPr>
          <p:spPr bwMode="auto">
            <a:xfrm flipV="1">
              <a:off x="2867025" y="5608638"/>
              <a:ext cx="1493838" cy="11112"/>
            </a:xfrm>
            <a:prstGeom prst="line">
              <a:avLst/>
            </a:prstGeom>
            <a:noFill/>
            <a:ln w="9525">
              <a:solidFill>
                <a:srgbClr val="FF3300"/>
              </a:solidFill>
              <a:prstDash val="dash"/>
              <a:round/>
              <a:headEnd/>
              <a:tailEnd/>
            </a:ln>
          </p:spPr>
          <p:txBody>
            <a:bodyPr>
              <a:prstTxWarp prst="textNoShape">
                <a:avLst/>
              </a:prstTxWarp>
            </a:bodyPr>
            <a:lstStyle/>
            <a:p>
              <a:endParaRPr lang="en-US"/>
            </a:p>
          </p:txBody>
        </p:sp>
        <p:sp>
          <p:nvSpPr>
            <p:cNvPr id="16400" name="Line 67"/>
            <p:cNvSpPr>
              <a:spLocks noChangeShapeType="1"/>
            </p:cNvSpPr>
            <p:nvPr/>
          </p:nvSpPr>
          <p:spPr bwMode="auto">
            <a:xfrm>
              <a:off x="4025900" y="5765800"/>
              <a:ext cx="368300" cy="0"/>
            </a:xfrm>
            <a:prstGeom prst="line">
              <a:avLst/>
            </a:prstGeom>
            <a:noFill/>
            <a:ln w="9525">
              <a:solidFill>
                <a:srgbClr val="FF3300"/>
              </a:solidFill>
              <a:prstDash val="dash"/>
              <a:round/>
              <a:headEnd/>
              <a:tailEnd/>
            </a:ln>
          </p:spPr>
          <p:txBody>
            <a:bodyPr>
              <a:prstTxWarp prst="textNoShape">
                <a:avLst/>
              </a:prstTxWarp>
            </a:bodyPr>
            <a:lstStyle/>
            <a:p>
              <a:endParaRPr lang="en-US"/>
            </a:p>
          </p:txBody>
        </p:sp>
        <p:sp>
          <p:nvSpPr>
            <p:cNvPr id="16401" name="Text Box 68"/>
            <p:cNvSpPr txBox="1">
              <a:spLocks noChangeArrowheads="1"/>
            </p:cNvSpPr>
            <p:nvPr/>
          </p:nvSpPr>
          <p:spPr bwMode="auto">
            <a:xfrm>
              <a:off x="4335463" y="5486400"/>
              <a:ext cx="2259012" cy="461963"/>
            </a:xfrm>
            <a:prstGeom prst="rect">
              <a:avLst/>
            </a:prstGeom>
            <a:noFill/>
            <a:ln w="9525">
              <a:noFill/>
              <a:miter lim="800000"/>
              <a:headEnd/>
              <a:tailEnd/>
            </a:ln>
          </p:spPr>
          <p:txBody>
            <a:bodyPr wrap="none">
              <a:prstTxWarp prst="textNoShape">
                <a:avLst/>
              </a:prstTxWarp>
              <a:spAutoFit/>
            </a:bodyPr>
            <a:lstStyle/>
            <a:p>
              <a:r>
                <a:rPr lang="en-US" sz="2400">
                  <a:solidFill>
                    <a:srgbClr val="FF3300"/>
                  </a:solidFill>
                </a:rPr>
                <a:t>applied voltage</a:t>
              </a:r>
            </a:p>
          </p:txBody>
        </p:sp>
        <p:sp>
          <p:nvSpPr>
            <p:cNvPr id="16402" name="Line 11"/>
            <p:cNvSpPr>
              <a:spLocks noChangeShapeType="1"/>
            </p:cNvSpPr>
            <p:nvPr/>
          </p:nvSpPr>
          <p:spPr bwMode="auto">
            <a:xfrm flipV="1">
              <a:off x="3019425" y="5772150"/>
              <a:ext cx="914400" cy="0"/>
            </a:xfrm>
            <a:prstGeom prst="line">
              <a:avLst/>
            </a:prstGeom>
            <a:noFill/>
            <a:ln w="19050">
              <a:solidFill>
                <a:srgbClr val="FF0000"/>
              </a:solidFill>
              <a:round/>
              <a:headEnd/>
              <a:tailEnd/>
            </a:ln>
          </p:spPr>
          <p:txBody>
            <a:bodyPr>
              <a:prstTxWarp prst="textNoShape">
                <a:avLst/>
              </a:prstTxWarp>
            </a:bodyPr>
            <a:lstStyle/>
            <a:p>
              <a:endParaRPr lang="en-US"/>
            </a:p>
          </p:txBody>
        </p:sp>
        <p:cxnSp>
          <p:nvCxnSpPr>
            <p:cNvPr id="75" name="Straight Arrow Connector 74"/>
            <p:cNvCxnSpPr/>
            <p:nvPr/>
          </p:nvCxnSpPr>
          <p:spPr>
            <a:xfrm rot="5400000">
              <a:off x="4029076" y="5688012"/>
              <a:ext cx="171450" cy="3175"/>
            </a:xfrm>
            <a:prstGeom prst="straightConnector1">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404" name="Rectangle 23"/>
          <p:cNvSpPr>
            <a:spLocks noChangeArrowheads="1"/>
          </p:cNvSpPr>
          <p:nvPr/>
        </p:nvSpPr>
        <p:spPr bwMode="auto">
          <a:xfrm rot="5400000">
            <a:off x="1434307" y="2936081"/>
            <a:ext cx="1250950" cy="738187"/>
          </a:xfrm>
          <a:prstGeom prst="rect">
            <a:avLst/>
          </a:prstGeom>
          <a:noFill/>
          <a:ln w="9525">
            <a:noFill/>
            <a:miter lim="800000"/>
            <a:headEnd/>
            <a:tailEnd/>
          </a:ln>
        </p:spPr>
        <p:txBody>
          <a:bodyPr wrap="none" lIns="0" tIns="0" rIns="0" bIns="0">
            <a:prstTxWarp prst="textNoShape">
              <a:avLst/>
            </a:prstTxWarp>
            <a:spAutoFit/>
          </a:bodyPr>
          <a:lstStyle/>
          <a:p>
            <a:r>
              <a:rPr lang="en-US" sz="2400">
                <a:solidFill>
                  <a:srgbClr val="000000"/>
                </a:solidFill>
              </a:rPr>
              <a:t>SAMPLE</a:t>
            </a:r>
          </a:p>
          <a:p>
            <a:r>
              <a:rPr lang="en-US" sz="2400">
                <a:solidFill>
                  <a:srgbClr val="000000"/>
                </a:solidFill>
              </a:rPr>
              <a:t>(metallic)</a:t>
            </a:r>
            <a:endParaRPr lang="en-US" sz="240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6" name="Group 15"/>
          <p:cNvGrpSpPr/>
          <p:nvPr/>
        </p:nvGrpSpPr>
        <p:grpSpPr>
          <a:xfrm>
            <a:off x="414145" y="427978"/>
            <a:ext cx="8025005" cy="2829572"/>
            <a:chOff x="414145" y="427978"/>
            <a:chExt cx="8025005" cy="2829572"/>
          </a:xfrm>
        </p:grpSpPr>
        <p:graphicFrame>
          <p:nvGraphicFramePr>
            <p:cNvPr id="210946" name="Object 2"/>
            <p:cNvGraphicFramePr>
              <a:graphicFrameLocks noChangeAspect="1"/>
            </p:cNvGraphicFramePr>
            <p:nvPr/>
          </p:nvGraphicFramePr>
          <p:xfrm>
            <a:off x="601734" y="1176173"/>
            <a:ext cx="2460625" cy="679450"/>
          </p:xfrm>
          <a:graphic>
            <a:graphicData uri="http://schemas.openxmlformats.org/presentationml/2006/ole">
              <p:oleObj spid="_x0000_s210946" name="Equation" r:id="rId3" imgW="965178" imgH="266981" progId="Equation.DSMT4">
                <p:embed/>
              </p:oleObj>
            </a:graphicData>
          </a:graphic>
        </p:graphicFrame>
        <p:graphicFrame>
          <p:nvGraphicFramePr>
            <p:cNvPr id="210947" name="Object 3"/>
            <p:cNvGraphicFramePr>
              <a:graphicFrameLocks noChangeAspect="1"/>
            </p:cNvGraphicFramePr>
            <p:nvPr/>
          </p:nvGraphicFramePr>
          <p:xfrm>
            <a:off x="4003675" y="1206500"/>
            <a:ext cx="4435475" cy="647700"/>
          </p:xfrm>
          <a:graphic>
            <a:graphicData uri="http://schemas.openxmlformats.org/presentationml/2006/ole">
              <p:oleObj spid="_x0000_s210947" name="Equation" r:id="rId4" imgW="1739900" imgH="254000" progId="Equation.DSMT4">
                <p:embed/>
              </p:oleObj>
            </a:graphicData>
          </a:graphic>
        </p:graphicFrame>
        <p:sp>
          <p:nvSpPr>
            <p:cNvPr id="6" name="TextBox 5"/>
            <p:cNvSpPr txBox="1"/>
            <p:nvPr/>
          </p:nvSpPr>
          <p:spPr>
            <a:xfrm>
              <a:off x="414145" y="427978"/>
              <a:ext cx="3738874" cy="461665"/>
            </a:xfrm>
            <a:prstGeom prst="rect">
              <a:avLst/>
            </a:prstGeom>
            <a:noFill/>
          </p:spPr>
          <p:txBody>
            <a:bodyPr wrap="none" rtlCol="0">
              <a:spAutoFit/>
            </a:bodyPr>
            <a:lstStyle/>
            <a:p>
              <a:r>
                <a:rPr lang="en-US" sz="2400" dirty="0" smtClean="0"/>
                <a:t>According to Schrödinger:</a:t>
              </a:r>
              <a:endParaRPr lang="en-US" sz="2400" dirty="0"/>
            </a:p>
          </p:txBody>
        </p:sp>
        <p:graphicFrame>
          <p:nvGraphicFramePr>
            <p:cNvPr id="210949" name="Object 5"/>
            <p:cNvGraphicFramePr>
              <a:graphicFrameLocks noChangeAspect="1"/>
            </p:cNvGraphicFramePr>
            <p:nvPr/>
          </p:nvGraphicFramePr>
          <p:xfrm>
            <a:off x="1084263" y="2087563"/>
            <a:ext cx="3482975" cy="1169987"/>
          </p:xfrm>
          <a:graphic>
            <a:graphicData uri="http://schemas.openxmlformats.org/presentationml/2006/ole">
              <p:oleObj spid="_x0000_s210949" name="Equation" r:id="rId5" imgW="1397000" imgH="469900" progId="Equation.DSMT4">
                <p:embed/>
              </p:oleObj>
            </a:graphicData>
          </a:graphic>
        </p:graphicFrame>
        <p:sp>
          <p:nvSpPr>
            <p:cNvPr id="9" name="TextBox 8"/>
            <p:cNvSpPr txBox="1"/>
            <p:nvPr/>
          </p:nvSpPr>
          <p:spPr>
            <a:xfrm>
              <a:off x="5274010" y="2347511"/>
              <a:ext cx="1364677" cy="461665"/>
            </a:xfrm>
            <a:prstGeom prst="rect">
              <a:avLst/>
            </a:prstGeom>
            <a:noFill/>
          </p:spPr>
          <p:txBody>
            <a:bodyPr wrap="none" rtlCol="0">
              <a:spAutoFit/>
            </a:bodyPr>
            <a:lstStyle/>
            <a:p>
              <a:r>
                <a:rPr lang="en-US" sz="2400" dirty="0" smtClean="0"/>
                <a:t>(</a:t>
              </a:r>
              <a:r>
                <a:rPr lang="en-US" sz="2400" dirty="0" err="1" smtClean="0"/>
                <a:t>S</a:t>
              </a:r>
              <a:r>
                <a:rPr lang="en-US" sz="2400" dirty="0" smtClean="0"/>
                <a:t>-state)</a:t>
              </a:r>
              <a:endParaRPr lang="en-US" sz="2400" dirty="0"/>
            </a:p>
          </p:txBody>
        </p:sp>
      </p:grpSp>
      <p:grpSp>
        <p:nvGrpSpPr>
          <p:cNvPr id="17" name="Group 16"/>
          <p:cNvGrpSpPr/>
          <p:nvPr/>
        </p:nvGrpSpPr>
        <p:grpSpPr>
          <a:xfrm>
            <a:off x="497521" y="3576223"/>
            <a:ext cx="7569126" cy="2564227"/>
            <a:chOff x="497521" y="3576223"/>
            <a:chExt cx="7569126" cy="2564227"/>
          </a:xfrm>
        </p:grpSpPr>
        <p:sp>
          <p:nvSpPr>
            <p:cNvPr id="10" name="TextBox 9"/>
            <p:cNvSpPr txBox="1"/>
            <p:nvPr/>
          </p:nvSpPr>
          <p:spPr>
            <a:xfrm>
              <a:off x="497521" y="3576223"/>
              <a:ext cx="2729433" cy="461665"/>
            </a:xfrm>
            <a:prstGeom prst="rect">
              <a:avLst/>
            </a:prstGeom>
            <a:noFill/>
          </p:spPr>
          <p:txBody>
            <a:bodyPr wrap="none" rtlCol="0">
              <a:spAutoFit/>
            </a:bodyPr>
            <a:lstStyle/>
            <a:p>
              <a:r>
                <a:rPr lang="en-US" sz="2400" dirty="0" smtClean="0"/>
                <a:t>According to Bohr:</a:t>
              </a:r>
              <a:endParaRPr lang="en-US" sz="2400" dirty="0"/>
            </a:p>
          </p:txBody>
        </p:sp>
        <p:graphicFrame>
          <p:nvGraphicFramePr>
            <p:cNvPr id="210950" name="Object 6"/>
            <p:cNvGraphicFramePr>
              <a:graphicFrameLocks noChangeAspect="1"/>
            </p:cNvGraphicFramePr>
            <p:nvPr/>
          </p:nvGraphicFramePr>
          <p:xfrm>
            <a:off x="612548" y="4279892"/>
            <a:ext cx="1360487" cy="517525"/>
          </p:xfrm>
          <a:graphic>
            <a:graphicData uri="http://schemas.openxmlformats.org/presentationml/2006/ole">
              <p:oleObj spid="_x0000_s210950" name="Equation" r:id="rId6" imgW="533400" imgH="203200" progId="Equation.DSMT4">
                <p:embed/>
              </p:oleObj>
            </a:graphicData>
          </a:graphic>
        </p:graphicFrame>
        <p:graphicFrame>
          <p:nvGraphicFramePr>
            <p:cNvPr id="210951" name="Object 7"/>
            <p:cNvGraphicFramePr>
              <a:graphicFrameLocks noChangeAspect="1"/>
            </p:cNvGraphicFramePr>
            <p:nvPr/>
          </p:nvGraphicFramePr>
          <p:xfrm>
            <a:off x="3997936" y="4207688"/>
            <a:ext cx="3205162" cy="582612"/>
          </p:xfrm>
          <a:graphic>
            <a:graphicData uri="http://schemas.openxmlformats.org/presentationml/2006/ole">
              <p:oleObj spid="_x0000_s210951" name="Equation" r:id="rId7" imgW="1257300" imgH="228600" progId="Equation.DSMT4">
                <p:embed/>
              </p:oleObj>
            </a:graphicData>
          </a:graphic>
        </p:graphicFrame>
        <p:graphicFrame>
          <p:nvGraphicFramePr>
            <p:cNvPr id="210952" name="Object 8"/>
            <p:cNvGraphicFramePr>
              <a:graphicFrameLocks noChangeAspect="1"/>
            </p:cNvGraphicFramePr>
            <p:nvPr/>
          </p:nvGraphicFramePr>
          <p:xfrm>
            <a:off x="954088" y="4970463"/>
            <a:ext cx="4495800" cy="1169987"/>
          </p:xfrm>
          <a:graphic>
            <a:graphicData uri="http://schemas.openxmlformats.org/presentationml/2006/ole">
              <p:oleObj spid="_x0000_s210952" name="Equation" r:id="rId8" imgW="1803400" imgH="469900" progId="Equation.DSMT4">
                <p:embed/>
              </p:oleObj>
            </a:graphicData>
          </a:graphic>
        </p:graphicFrame>
        <p:sp>
          <p:nvSpPr>
            <p:cNvPr id="14" name="TextBox 13"/>
            <p:cNvSpPr txBox="1"/>
            <p:nvPr/>
          </p:nvSpPr>
          <p:spPr>
            <a:xfrm>
              <a:off x="5702507" y="5247253"/>
              <a:ext cx="2100755" cy="461665"/>
            </a:xfrm>
            <a:prstGeom prst="rect">
              <a:avLst/>
            </a:prstGeom>
            <a:noFill/>
          </p:spPr>
          <p:txBody>
            <a:bodyPr wrap="none" rtlCol="0">
              <a:spAutoFit/>
            </a:bodyPr>
            <a:lstStyle/>
            <a:p>
              <a:r>
                <a:rPr lang="en-US" sz="2400" dirty="0" smtClean="0"/>
                <a:t>(ground state)</a:t>
              </a:r>
              <a:endParaRPr lang="en-US" sz="2400" dirty="0"/>
            </a:p>
          </p:txBody>
        </p:sp>
        <p:sp>
          <p:nvSpPr>
            <p:cNvPr id="15" name="TextBox 14"/>
            <p:cNvSpPr txBox="1"/>
            <p:nvPr/>
          </p:nvSpPr>
          <p:spPr>
            <a:xfrm>
              <a:off x="5606418" y="5675767"/>
              <a:ext cx="2460229" cy="461665"/>
            </a:xfrm>
            <a:prstGeom prst="rect">
              <a:avLst/>
            </a:prstGeom>
            <a:noFill/>
          </p:spPr>
          <p:txBody>
            <a:bodyPr wrap="none" rtlCol="0">
              <a:spAutoFit/>
            </a:bodyPr>
            <a:lstStyle/>
            <a:p>
              <a:r>
                <a:rPr lang="en-US" sz="2400" dirty="0" smtClean="0"/>
                <a:t>Bohr magneton!!</a:t>
              </a:r>
              <a:endParaRPr lang="en-US" sz="2400" dirty="0"/>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554" name="Picture 2" descr="C:\Users\Zombie\Desktop\Stern-Gerlach_experiment.PNG"/>
          <p:cNvPicPr>
            <a:picLocks noChangeAspect="1" noChangeArrowheads="1"/>
          </p:cNvPicPr>
          <p:nvPr/>
        </p:nvPicPr>
        <p:blipFill>
          <a:blip r:embed="rId4" cstate="print"/>
          <a:srcRect/>
          <a:stretch>
            <a:fillRect/>
          </a:stretch>
        </p:blipFill>
        <p:spPr bwMode="auto">
          <a:xfrm>
            <a:off x="152400" y="990600"/>
            <a:ext cx="8666667" cy="5400000"/>
          </a:xfrm>
          <a:prstGeom prst="rect">
            <a:avLst/>
          </a:prstGeom>
          <a:noFill/>
        </p:spPr>
      </p:pic>
      <p:sp>
        <p:nvSpPr>
          <p:cNvPr id="3" name="TextBox 2"/>
          <p:cNvSpPr txBox="1"/>
          <p:nvPr/>
        </p:nvSpPr>
        <p:spPr>
          <a:xfrm>
            <a:off x="0" y="228600"/>
            <a:ext cx="9144000" cy="523220"/>
          </a:xfrm>
          <a:prstGeom prst="rect">
            <a:avLst/>
          </a:prstGeom>
          <a:noFill/>
        </p:spPr>
        <p:txBody>
          <a:bodyPr wrap="square" rtlCol="0">
            <a:spAutoFit/>
          </a:bodyPr>
          <a:lstStyle/>
          <a:p>
            <a:pPr algn="ctr"/>
            <a:r>
              <a:rPr lang="en-US" sz="2800" dirty="0" smtClean="0"/>
              <a:t>Stern-Gerlach Experiment with Silver Atoms (1922)</a:t>
            </a:r>
            <a:endParaRPr lang="en-US" sz="2800" dirty="0">
              <a:solidFill>
                <a:srgbClr val="FF0000"/>
              </a:solidFill>
            </a:endParaRPr>
          </a:p>
        </p:txBody>
      </p:sp>
      <p:sp>
        <p:nvSpPr>
          <p:cNvPr id="6" name="TextBox 5"/>
          <p:cNvSpPr txBox="1"/>
          <p:nvPr/>
        </p:nvSpPr>
        <p:spPr>
          <a:xfrm>
            <a:off x="4265704" y="864201"/>
            <a:ext cx="2526291" cy="523220"/>
          </a:xfrm>
          <a:prstGeom prst="rect">
            <a:avLst/>
          </a:prstGeom>
          <a:noFill/>
          <a:ln w="25400">
            <a:solidFill>
              <a:srgbClr val="FF0000"/>
            </a:solidFill>
          </a:ln>
        </p:spPr>
        <p:txBody>
          <a:bodyPr wrap="square" rtlCol="0">
            <a:spAutoFit/>
          </a:bodyPr>
          <a:lstStyle/>
          <a:p>
            <a:pPr algn="ctr"/>
            <a:r>
              <a:rPr lang="en-US" sz="2800" dirty="0" smtClean="0"/>
              <a:t>Ag = 4d</a:t>
            </a:r>
            <a:r>
              <a:rPr lang="en-US" sz="2800" baseline="30000" dirty="0" smtClean="0"/>
              <a:t>10</a:t>
            </a:r>
            <a:r>
              <a:rPr lang="en-US" sz="2800" dirty="0" smtClean="0"/>
              <a:t>5s</a:t>
            </a:r>
            <a:r>
              <a:rPr lang="en-US" sz="2800" baseline="30000" dirty="0" smtClean="0"/>
              <a:t>1</a:t>
            </a:r>
            <a:endParaRPr lang="en-US" sz="2800" dirty="0">
              <a:solidFill>
                <a:srgbClr val="FF0000"/>
              </a:solidFill>
            </a:endParaRPr>
          </a:p>
        </p:txBody>
      </p:sp>
      <p:sp>
        <p:nvSpPr>
          <p:cNvPr id="7" name="Rectangle 6"/>
          <p:cNvSpPr/>
          <p:nvPr/>
        </p:nvSpPr>
        <p:spPr>
          <a:xfrm>
            <a:off x="151853" y="2498838"/>
            <a:ext cx="690243" cy="26230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45667" y="1035430"/>
            <a:ext cx="1324722" cy="15876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nvGraphicFramePr>
        <p:xfrm>
          <a:off x="19050" y="6135688"/>
          <a:ext cx="3797300" cy="631825"/>
        </p:xfrm>
        <a:graphic>
          <a:graphicData uri="http://schemas.openxmlformats.org/presentationml/2006/ole">
            <p:oleObj spid="_x0000_s214018" name="Equation" r:id="rId5" imgW="1524000" imgH="254000" progId="Equation.DSMT4">
              <p:embed/>
            </p:oleObj>
          </a:graphicData>
        </a:graphic>
      </p:graphicFrame>
      <p:sp>
        <p:nvSpPr>
          <p:cNvPr id="10" name="TextBox 9"/>
          <p:cNvSpPr txBox="1"/>
          <p:nvPr/>
        </p:nvSpPr>
        <p:spPr>
          <a:xfrm>
            <a:off x="6295020" y="6203055"/>
            <a:ext cx="2134869" cy="461665"/>
          </a:xfrm>
          <a:prstGeom prst="rect">
            <a:avLst/>
          </a:prstGeom>
          <a:noFill/>
        </p:spPr>
        <p:txBody>
          <a:bodyPr wrap="none" rtlCol="0">
            <a:spAutoFit/>
          </a:bodyPr>
          <a:lstStyle/>
          <a:p>
            <a:r>
              <a:rPr lang="en-US" sz="2400" dirty="0" smtClean="0">
                <a:solidFill>
                  <a:srgbClr val="FF0000"/>
                </a:solidFill>
              </a:rPr>
              <a:t>What gives?!?</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0" y="228600"/>
            <a:ext cx="9144000" cy="523220"/>
          </a:xfrm>
          <a:prstGeom prst="rect">
            <a:avLst/>
          </a:prstGeom>
          <a:noFill/>
        </p:spPr>
        <p:txBody>
          <a:bodyPr wrap="square" rtlCol="0">
            <a:spAutoFit/>
          </a:bodyPr>
          <a:lstStyle/>
          <a:p>
            <a:r>
              <a:rPr lang="en-US" sz="2800" dirty="0" smtClean="0"/>
              <a:t>       The Zeeman Effect:</a:t>
            </a:r>
            <a:endParaRPr lang="en-US" sz="2800" dirty="0">
              <a:solidFill>
                <a:srgbClr val="FF0000"/>
              </a:solidFill>
            </a:endParaRPr>
          </a:p>
        </p:txBody>
      </p:sp>
      <p:sp>
        <p:nvSpPr>
          <p:cNvPr id="11" name="TextBox 10"/>
          <p:cNvSpPr txBox="1"/>
          <p:nvPr/>
        </p:nvSpPr>
        <p:spPr>
          <a:xfrm>
            <a:off x="0" y="1334061"/>
            <a:ext cx="4422492" cy="461665"/>
          </a:xfrm>
          <a:prstGeom prst="rect">
            <a:avLst/>
          </a:prstGeom>
          <a:noFill/>
        </p:spPr>
        <p:txBody>
          <a:bodyPr wrap="none" rtlCol="0">
            <a:spAutoFit/>
          </a:bodyPr>
          <a:lstStyle/>
          <a:p>
            <a:r>
              <a:rPr lang="en-US" sz="2400" dirty="0" smtClean="0"/>
              <a:t>Spectrum:</a:t>
            </a:r>
            <a:r>
              <a:rPr lang="en-US" dirty="0" smtClean="0"/>
              <a:t>      With no external </a:t>
            </a:r>
            <a:r>
              <a:rPr lang="en-US" dirty="0" err="1" smtClean="0"/>
              <a:t>B</a:t>
            </a:r>
            <a:r>
              <a:rPr lang="en-US" dirty="0" smtClean="0"/>
              <a:t>-field</a:t>
            </a:r>
            <a:endParaRPr lang="en-US" dirty="0"/>
          </a:p>
        </p:txBody>
      </p:sp>
      <p:cxnSp>
        <p:nvCxnSpPr>
          <p:cNvPr id="13" name="Straight Arrow Connector 12"/>
          <p:cNvCxnSpPr/>
          <p:nvPr/>
        </p:nvCxnSpPr>
        <p:spPr>
          <a:xfrm rot="5400000" flipH="1" flipV="1">
            <a:off x="-407329" y="3831094"/>
            <a:ext cx="2733536" cy="13805"/>
          </a:xfrm>
          <a:prstGeom prst="straightConnector1">
            <a:avLst/>
          </a:prstGeom>
          <a:ln>
            <a:solidFill>
              <a:schemeClr val="tx1"/>
            </a:solidFill>
            <a:tailEnd type="arrow"/>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rot="16200000">
            <a:off x="221426" y="3672862"/>
            <a:ext cx="916049" cy="369332"/>
          </a:xfrm>
          <a:prstGeom prst="rect">
            <a:avLst/>
          </a:prstGeom>
          <a:noFill/>
        </p:spPr>
        <p:txBody>
          <a:bodyPr wrap="none" rtlCol="0">
            <a:spAutoFit/>
          </a:bodyPr>
          <a:lstStyle/>
          <a:p>
            <a:r>
              <a:rPr lang="en-US" dirty="0" smtClean="0"/>
              <a:t>Energy</a:t>
            </a:r>
            <a:endParaRPr lang="en-US" dirty="0"/>
          </a:p>
        </p:txBody>
      </p:sp>
      <p:cxnSp>
        <p:nvCxnSpPr>
          <p:cNvPr id="16" name="Straight Connector 15"/>
          <p:cNvCxnSpPr/>
          <p:nvPr/>
        </p:nvCxnSpPr>
        <p:spPr>
          <a:xfrm>
            <a:off x="2457267" y="5190957"/>
            <a:ext cx="125624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1587560" y="5011483"/>
            <a:ext cx="768397" cy="369332"/>
          </a:xfrm>
          <a:prstGeom prst="rect">
            <a:avLst/>
          </a:prstGeom>
          <a:noFill/>
        </p:spPr>
        <p:txBody>
          <a:bodyPr wrap="none" rtlCol="0">
            <a:spAutoFit/>
          </a:bodyPr>
          <a:lstStyle/>
          <a:p>
            <a:r>
              <a:rPr lang="en-US" dirty="0" err="1" smtClean="0"/>
              <a:t>m</a:t>
            </a:r>
            <a:r>
              <a:rPr lang="en-US" dirty="0" smtClean="0"/>
              <a:t> = 0</a:t>
            </a:r>
            <a:endParaRPr lang="en-US" dirty="0"/>
          </a:p>
        </p:txBody>
      </p:sp>
      <p:cxnSp>
        <p:nvCxnSpPr>
          <p:cNvPr id="21" name="Straight Connector 20"/>
          <p:cNvCxnSpPr/>
          <p:nvPr/>
        </p:nvCxnSpPr>
        <p:spPr>
          <a:xfrm>
            <a:off x="2457823" y="3465777"/>
            <a:ext cx="125624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008301" y="3272496"/>
            <a:ext cx="1493355" cy="369332"/>
          </a:xfrm>
          <a:prstGeom prst="rect">
            <a:avLst/>
          </a:prstGeom>
          <a:noFill/>
        </p:spPr>
        <p:txBody>
          <a:bodyPr wrap="none" rtlCol="0">
            <a:spAutoFit/>
          </a:bodyPr>
          <a:lstStyle/>
          <a:p>
            <a:r>
              <a:rPr lang="en-US" dirty="0" err="1" smtClean="0"/>
              <a:t>m</a:t>
            </a:r>
            <a:r>
              <a:rPr lang="en-US" dirty="0" smtClean="0"/>
              <a:t> = +1, 0, -1</a:t>
            </a:r>
            <a:endParaRPr lang="en-US" dirty="0"/>
          </a:p>
        </p:txBody>
      </p:sp>
      <p:cxnSp>
        <p:nvCxnSpPr>
          <p:cNvPr id="23" name="Straight Arrow Connector 22"/>
          <p:cNvCxnSpPr/>
          <p:nvPr/>
        </p:nvCxnSpPr>
        <p:spPr>
          <a:xfrm rot="5400000">
            <a:off x="2181657" y="4321193"/>
            <a:ext cx="1738987" cy="547"/>
          </a:xfrm>
          <a:prstGeom prst="straightConnector1">
            <a:avLst/>
          </a:prstGeom>
          <a:ln>
            <a:solidFill>
              <a:schemeClr val="tx1"/>
            </a:solidFill>
            <a:tailEnd type="arrow"/>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rot="16200000">
            <a:off x="2236936" y="4100842"/>
            <a:ext cx="980407" cy="369332"/>
          </a:xfrm>
          <a:prstGeom prst="rect">
            <a:avLst/>
          </a:prstGeom>
          <a:noFill/>
        </p:spPr>
        <p:txBody>
          <a:bodyPr wrap="none" rtlCol="0">
            <a:spAutoFit/>
          </a:bodyPr>
          <a:lstStyle/>
          <a:p>
            <a:r>
              <a:rPr lang="en-US" dirty="0" smtClean="0"/>
              <a:t>21.0 eV</a:t>
            </a:r>
            <a:endParaRPr lang="en-US" dirty="0"/>
          </a:p>
        </p:txBody>
      </p:sp>
      <p:graphicFrame>
        <p:nvGraphicFramePr>
          <p:cNvPr id="220163" name="Object 3"/>
          <p:cNvGraphicFramePr>
            <a:graphicFrameLocks noChangeAspect="1"/>
          </p:cNvGraphicFramePr>
          <p:nvPr/>
        </p:nvGraphicFramePr>
        <p:xfrm>
          <a:off x="4154488" y="222250"/>
          <a:ext cx="4089400" cy="557213"/>
        </p:xfrm>
        <a:graphic>
          <a:graphicData uri="http://schemas.openxmlformats.org/presentationml/2006/ole">
            <p:oleObj spid="_x0000_s220163" name="Equation" r:id="rId4" imgW="2044700" imgH="279400" progId="Equation.DSMT4">
              <p:embed/>
            </p:oleObj>
          </a:graphicData>
        </a:graphic>
      </p:graphicFrame>
      <p:grpSp>
        <p:nvGrpSpPr>
          <p:cNvPr id="53" name="Group 52"/>
          <p:cNvGrpSpPr/>
          <p:nvPr/>
        </p:nvGrpSpPr>
        <p:grpSpPr>
          <a:xfrm>
            <a:off x="1726768" y="2040455"/>
            <a:ext cx="2625823" cy="756253"/>
            <a:chOff x="1412807" y="5750375"/>
            <a:chExt cx="3182383" cy="756253"/>
          </a:xfrm>
        </p:grpSpPr>
        <p:sp>
          <p:nvSpPr>
            <p:cNvPr id="51" name="Rectangle 50"/>
            <p:cNvSpPr/>
            <p:nvPr/>
          </p:nvSpPr>
          <p:spPr>
            <a:xfrm>
              <a:off x="1412807" y="5778913"/>
              <a:ext cx="3182383" cy="699177"/>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2996863" y="5750375"/>
              <a:ext cx="57083" cy="75625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3714613" y="1436333"/>
            <a:ext cx="4215812" cy="3778606"/>
            <a:chOff x="3714613" y="1436333"/>
            <a:chExt cx="4215812" cy="3778606"/>
          </a:xfrm>
        </p:grpSpPr>
        <p:grpSp>
          <p:nvGrpSpPr>
            <p:cNvPr id="61" name="Group 60"/>
            <p:cNvGrpSpPr/>
            <p:nvPr/>
          </p:nvGrpSpPr>
          <p:grpSpPr>
            <a:xfrm>
              <a:off x="3714613" y="1436333"/>
              <a:ext cx="4215812" cy="3778606"/>
              <a:chOff x="3714613" y="1436333"/>
              <a:chExt cx="4215812" cy="3778606"/>
            </a:xfrm>
          </p:grpSpPr>
          <p:sp>
            <p:nvSpPr>
              <p:cNvPr id="26" name="TextBox 25"/>
              <p:cNvSpPr txBox="1"/>
              <p:nvPr/>
            </p:nvSpPr>
            <p:spPr>
              <a:xfrm>
                <a:off x="5425859" y="1436333"/>
                <a:ext cx="2160267" cy="369332"/>
              </a:xfrm>
              <a:prstGeom prst="rect">
                <a:avLst/>
              </a:prstGeom>
              <a:noFill/>
            </p:spPr>
            <p:txBody>
              <a:bodyPr wrap="none" rtlCol="0">
                <a:spAutoFit/>
              </a:bodyPr>
              <a:lstStyle/>
              <a:p>
                <a:r>
                  <a:rPr lang="en-US" dirty="0" smtClean="0"/>
                  <a:t>External </a:t>
                </a:r>
                <a:r>
                  <a:rPr lang="en-US" dirty="0" err="1" smtClean="0"/>
                  <a:t>B</a:t>
                </a:r>
                <a:r>
                  <a:rPr lang="en-US" dirty="0" smtClean="0"/>
                  <a:t>-field ON</a:t>
                </a:r>
                <a:endParaRPr lang="en-US" dirty="0"/>
              </a:p>
            </p:txBody>
          </p:sp>
          <p:grpSp>
            <p:nvGrpSpPr>
              <p:cNvPr id="60" name="Group 59"/>
              <p:cNvGrpSpPr/>
              <p:nvPr/>
            </p:nvGrpSpPr>
            <p:grpSpPr>
              <a:xfrm>
                <a:off x="3714613" y="2872129"/>
                <a:ext cx="4215812" cy="2342810"/>
                <a:chOff x="3714613" y="2872129"/>
                <a:chExt cx="4215812" cy="2342810"/>
              </a:xfrm>
            </p:grpSpPr>
            <p:cxnSp>
              <p:nvCxnSpPr>
                <p:cNvPr id="27" name="Straight Connector 26"/>
                <p:cNvCxnSpPr/>
                <p:nvPr/>
              </p:nvCxnSpPr>
              <p:spPr>
                <a:xfrm>
                  <a:off x="5715762" y="5191494"/>
                  <a:ext cx="125624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716319" y="3452509"/>
                  <a:ext cx="125624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716865" y="3163120"/>
                  <a:ext cx="125624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716865" y="3742972"/>
                  <a:ext cx="125624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3714613" y="3451434"/>
                  <a:ext cx="2028212" cy="14880"/>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728965" y="3466851"/>
                  <a:ext cx="1972446" cy="246892"/>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3784184" y="3161514"/>
                  <a:ext cx="1944837" cy="291531"/>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7027225" y="2872129"/>
                  <a:ext cx="903200" cy="369332"/>
                </a:xfrm>
                <a:prstGeom prst="rect">
                  <a:avLst/>
                </a:prstGeom>
                <a:noFill/>
              </p:spPr>
              <p:txBody>
                <a:bodyPr wrap="none" rtlCol="0">
                  <a:spAutoFit/>
                </a:bodyPr>
                <a:lstStyle/>
                <a:p>
                  <a:r>
                    <a:rPr lang="en-US" dirty="0" err="1" smtClean="0"/>
                    <a:t>m</a:t>
                  </a:r>
                  <a:r>
                    <a:rPr lang="en-US" dirty="0" smtClean="0"/>
                    <a:t> = +1</a:t>
                  </a:r>
                  <a:endParaRPr lang="en-US" dirty="0"/>
                </a:p>
              </p:txBody>
            </p:sp>
            <p:sp>
              <p:nvSpPr>
                <p:cNvPr id="41" name="TextBox 40"/>
                <p:cNvSpPr txBox="1"/>
                <p:nvPr/>
              </p:nvSpPr>
              <p:spPr>
                <a:xfrm>
                  <a:off x="7027770" y="3604370"/>
                  <a:ext cx="845266" cy="369332"/>
                </a:xfrm>
                <a:prstGeom prst="rect">
                  <a:avLst/>
                </a:prstGeom>
                <a:noFill/>
              </p:spPr>
              <p:txBody>
                <a:bodyPr wrap="none" rtlCol="0">
                  <a:spAutoFit/>
                </a:bodyPr>
                <a:lstStyle/>
                <a:p>
                  <a:r>
                    <a:rPr lang="en-US" dirty="0" err="1" smtClean="0"/>
                    <a:t>m</a:t>
                  </a:r>
                  <a:r>
                    <a:rPr lang="en-US" dirty="0" smtClean="0"/>
                    <a:t> = -1</a:t>
                  </a:r>
                  <a:endParaRPr lang="en-US" dirty="0"/>
                </a:p>
              </p:txBody>
            </p:sp>
            <p:sp>
              <p:nvSpPr>
                <p:cNvPr id="42" name="TextBox 41"/>
                <p:cNvSpPr txBox="1"/>
                <p:nvPr/>
              </p:nvSpPr>
              <p:spPr>
                <a:xfrm>
                  <a:off x="7027772" y="3231614"/>
                  <a:ext cx="832530" cy="369332"/>
                </a:xfrm>
                <a:prstGeom prst="rect">
                  <a:avLst/>
                </a:prstGeom>
                <a:noFill/>
              </p:spPr>
              <p:txBody>
                <a:bodyPr wrap="none" rtlCol="0">
                  <a:spAutoFit/>
                </a:bodyPr>
                <a:lstStyle/>
                <a:p>
                  <a:r>
                    <a:rPr lang="en-US" dirty="0" err="1" smtClean="0"/>
                    <a:t>m</a:t>
                  </a:r>
                  <a:r>
                    <a:rPr lang="en-US" dirty="0" smtClean="0"/>
                    <a:t> =  0</a:t>
                  </a:r>
                  <a:endParaRPr lang="en-US" dirty="0"/>
                </a:p>
              </p:txBody>
            </p:sp>
            <p:graphicFrame>
              <p:nvGraphicFramePr>
                <p:cNvPr id="43" name="Object 42"/>
                <p:cNvGraphicFramePr>
                  <a:graphicFrameLocks noChangeAspect="1"/>
                </p:cNvGraphicFramePr>
                <p:nvPr/>
              </p:nvGraphicFramePr>
              <p:xfrm>
                <a:off x="5759450" y="3170275"/>
                <a:ext cx="503238" cy="260350"/>
              </p:xfrm>
              <a:graphic>
                <a:graphicData uri="http://schemas.openxmlformats.org/presentationml/2006/ole">
                  <p:oleObj spid="_x0000_s220164" name="Equation" r:id="rId5" imgW="393700" imgH="203200" progId="Equation.DSMT4">
                    <p:embed/>
                  </p:oleObj>
                </a:graphicData>
              </a:graphic>
            </p:graphicFrame>
            <p:cxnSp>
              <p:nvCxnSpPr>
                <p:cNvPr id="44" name="Straight Arrow Connector 43"/>
                <p:cNvCxnSpPr/>
                <p:nvPr/>
              </p:nvCxnSpPr>
              <p:spPr>
                <a:xfrm rot="16200000" flipH="1">
                  <a:off x="5601296" y="4473386"/>
                  <a:ext cx="1476483" cy="6624"/>
                </a:xfrm>
                <a:prstGeom prst="straightConnector1">
                  <a:avLst/>
                </a:prstGeom>
                <a:ln>
                  <a:solidFill>
                    <a:schemeClr val="tx1"/>
                  </a:solidFill>
                  <a:tailEnd type="arrow"/>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rot="16200000" flipH="1">
                  <a:off x="5672659" y="4316437"/>
                  <a:ext cx="1757302" cy="2048"/>
                </a:xfrm>
                <a:prstGeom prst="straightConnector1">
                  <a:avLst/>
                </a:prstGeom>
                <a:ln>
                  <a:solidFill>
                    <a:schemeClr val="tx1"/>
                  </a:solidFill>
                  <a:tailEnd type="arrow"/>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rot="16200000" flipH="1">
                  <a:off x="5736888" y="4166623"/>
                  <a:ext cx="2066660" cy="11740"/>
                </a:xfrm>
                <a:prstGeom prst="straightConnector1">
                  <a:avLst/>
                </a:prstGeom>
                <a:ln>
                  <a:solidFill>
                    <a:schemeClr val="tx1"/>
                  </a:solidFill>
                  <a:tailEnd type="arrow"/>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graphicFrame>
              <p:nvGraphicFramePr>
                <p:cNvPr id="220166" name="Object 6"/>
                <p:cNvGraphicFramePr>
                  <a:graphicFrameLocks noChangeAspect="1"/>
                </p:cNvGraphicFramePr>
                <p:nvPr/>
              </p:nvGraphicFramePr>
              <p:xfrm>
                <a:off x="5740600" y="3479633"/>
                <a:ext cx="503238" cy="260350"/>
              </p:xfrm>
              <a:graphic>
                <a:graphicData uri="http://schemas.openxmlformats.org/presentationml/2006/ole">
                  <p:oleObj spid="_x0000_s220166" name="Equation" r:id="rId6" imgW="393700" imgH="203200" progId="Equation.DSMT4">
                    <p:embed/>
                  </p:oleObj>
                </a:graphicData>
              </a:graphic>
            </p:graphicFrame>
          </p:grpSp>
          <p:grpSp>
            <p:nvGrpSpPr>
              <p:cNvPr id="55" name="Group 54"/>
              <p:cNvGrpSpPr/>
              <p:nvPr/>
            </p:nvGrpSpPr>
            <p:grpSpPr>
              <a:xfrm>
                <a:off x="5232801" y="2007359"/>
                <a:ext cx="2625823" cy="756253"/>
                <a:chOff x="1412807" y="5750375"/>
                <a:chExt cx="3182383" cy="756253"/>
              </a:xfrm>
            </p:grpSpPr>
            <p:sp>
              <p:nvSpPr>
                <p:cNvPr id="56" name="Rectangle 55"/>
                <p:cNvSpPr/>
                <p:nvPr/>
              </p:nvSpPr>
              <p:spPr>
                <a:xfrm>
                  <a:off x="1412807" y="5778913"/>
                  <a:ext cx="3182383" cy="699177"/>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p:cNvSpPr/>
                <p:nvPr/>
              </p:nvSpPr>
              <p:spPr>
                <a:xfrm>
                  <a:off x="2996863" y="5750375"/>
                  <a:ext cx="57083" cy="75625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58" name="Rectangle 57"/>
            <p:cNvSpPr/>
            <p:nvPr/>
          </p:nvSpPr>
          <p:spPr>
            <a:xfrm>
              <a:off x="6735038" y="2002800"/>
              <a:ext cx="47100" cy="75625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6321185" y="2002801"/>
              <a:ext cx="47100" cy="756253"/>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3" name="TextBox 62"/>
          <p:cNvSpPr txBox="1"/>
          <p:nvPr/>
        </p:nvSpPr>
        <p:spPr>
          <a:xfrm>
            <a:off x="0" y="5389391"/>
            <a:ext cx="9144000" cy="523220"/>
          </a:xfrm>
          <a:prstGeom prst="rect">
            <a:avLst/>
          </a:prstGeom>
          <a:noFill/>
        </p:spPr>
        <p:txBody>
          <a:bodyPr wrap="square" rtlCol="0">
            <a:spAutoFit/>
          </a:bodyPr>
          <a:lstStyle/>
          <a:p>
            <a:r>
              <a:rPr lang="en-US" sz="2800" dirty="0" smtClean="0"/>
              <a:t>       Helium (2 </a:t>
            </a:r>
            <a:r>
              <a:rPr lang="en-US" sz="2800" dirty="0" err="1" smtClean="0"/>
              <a:t>e</a:t>
            </a:r>
            <a:r>
              <a:rPr lang="en-US" sz="2800" baseline="30000" dirty="0" smtClean="0"/>
              <a:t>-</a:t>
            </a:r>
            <a:r>
              <a:rPr lang="en-US" sz="2800" dirty="0" smtClean="0"/>
              <a:t>) in the excited state 1s</a:t>
            </a:r>
            <a:r>
              <a:rPr lang="en-US" sz="2800" baseline="30000" dirty="0" smtClean="0"/>
              <a:t>1</a:t>
            </a:r>
            <a:r>
              <a:rPr lang="en-US" sz="2800" dirty="0" smtClean="0"/>
              <a:t>2p</a:t>
            </a:r>
            <a:r>
              <a:rPr lang="en-US" sz="2800" baseline="30000" dirty="0" smtClean="0"/>
              <a:t>1</a:t>
            </a:r>
            <a:endParaRPr lang="en-US" sz="2800" dirty="0">
              <a:solidFill>
                <a:srgbClr val="FF0000"/>
              </a:solidFill>
            </a:endParaRPr>
          </a:p>
        </p:txBody>
      </p:sp>
      <p:grpSp>
        <p:nvGrpSpPr>
          <p:cNvPr id="66" name="Group 65"/>
          <p:cNvGrpSpPr/>
          <p:nvPr/>
        </p:nvGrpSpPr>
        <p:grpSpPr>
          <a:xfrm>
            <a:off x="0" y="5855707"/>
            <a:ext cx="9144000" cy="1002293"/>
            <a:chOff x="0" y="5855707"/>
            <a:chExt cx="9144000" cy="1002293"/>
          </a:xfrm>
        </p:grpSpPr>
        <p:sp>
          <p:nvSpPr>
            <p:cNvPr id="64" name="TextBox 63"/>
            <p:cNvSpPr txBox="1"/>
            <p:nvPr/>
          </p:nvSpPr>
          <p:spPr>
            <a:xfrm>
              <a:off x="0" y="5855707"/>
              <a:ext cx="9144000" cy="954107"/>
            </a:xfrm>
            <a:prstGeom prst="rect">
              <a:avLst/>
            </a:prstGeom>
            <a:noFill/>
          </p:spPr>
          <p:txBody>
            <a:bodyPr wrap="square" rtlCol="0">
              <a:spAutoFit/>
            </a:bodyPr>
            <a:lstStyle/>
            <a:p>
              <a:r>
                <a:rPr lang="en-US" sz="2800" dirty="0" smtClean="0"/>
                <a:t>       </a:t>
              </a:r>
              <a:r>
                <a:rPr lang="en-US" sz="2800" dirty="0" err="1" smtClean="0"/>
                <a:t>m</a:t>
              </a:r>
              <a:r>
                <a:rPr lang="en-US" sz="2800" dirty="0" smtClean="0"/>
                <a:t> = 0 states unaffected</a:t>
              </a:r>
            </a:p>
            <a:p>
              <a:r>
                <a:rPr lang="en-US" sz="2800" dirty="0" smtClean="0"/>
                <a:t>       </a:t>
              </a:r>
              <a:r>
                <a:rPr lang="en-US" sz="2800" dirty="0" err="1" smtClean="0"/>
                <a:t>m</a:t>
              </a:r>
              <a:r>
                <a:rPr lang="en-US" sz="2800" dirty="0" smtClean="0"/>
                <a:t> = +/- 1 states split into </a:t>
              </a:r>
              <a:endParaRPr lang="en-US" sz="2800" dirty="0">
                <a:solidFill>
                  <a:srgbClr val="FF0000"/>
                </a:solidFill>
              </a:endParaRPr>
            </a:p>
          </p:txBody>
        </p:sp>
        <p:graphicFrame>
          <p:nvGraphicFramePr>
            <p:cNvPr id="65" name="Object 6"/>
            <p:cNvGraphicFramePr>
              <a:graphicFrameLocks noChangeAspect="1"/>
            </p:cNvGraphicFramePr>
            <p:nvPr/>
          </p:nvGraphicFramePr>
          <p:xfrm>
            <a:off x="4788067" y="6335712"/>
            <a:ext cx="1952625" cy="522288"/>
          </p:xfrm>
          <a:graphic>
            <a:graphicData uri="http://schemas.openxmlformats.org/presentationml/2006/ole">
              <p:oleObj spid="_x0000_s220167" name="Equation" r:id="rId7" imgW="762000" imgH="20320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0" y="228600"/>
            <a:ext cx="9144000" cy="523220"/>
          </a:xfrm>
          <a:prstGeom prst="rect">
            <a:avLst/>
          </a:prstGeom>
          <a:noFill/>
        </p:spPr>
        <p:txBody>
          <a:bodyPr wrap="square" rtlCol="0">
            <a:spAutoFit/>
          </a:bodyPr>
          <a:lstStyle/>
          <a:p>
            <a:r>
              <a:rPr lang="en-US" sz="2800" dirty="0" smtClean="0"/>
              <a:t>The </a:t>
            </a:r>
            <a:r>
              <a:rPr lang="en-US" sz="2800" u="sng" dirty="0" smtClean="0">
                <a:solidFill>
                  <a:srgbClr val="FF0000"/>
                </a:solidFill>
              </a:rPr>
              <a:t>Anomalous</a:t>
            </a:r>
            <a:r>
              <a:rPr lang="en-US" sz="2800" dirty="0" smtClean="0"/>
              <a:t> Zeeman Effect:</a:t>
            </a:r>
            <a:endParaRPr lang="en-US" sz="2800" dirty="0">
              <a:solidFill>
                <a:srgbClr val="FF0000"/>
              </a:solidFill>
            </a:endParaRPr>
          </a:p>
        </p:txBody>
      </p:sp>
      <p:sp>
        <p:nvSpPr>
          <p:cNvPr id="11" name="TextBox 10"/>
          <p:cNvSpPr txBox="1"/>
          <p:nvPr/>
        </p:nvSpPr>
        <p:spPr>
          <a:xfrm>
            <a:off x="0" y="1334061"/>
            <a:ext cx="4422492" cy="461665"/>
          </a:xfrm>
          <a:prstGeom prst="rect">
            <a:avLst/>
          </a:prstGeom>
          <a:noFill/>
        </p:spPr>
        <p:txBody>
          <a:bodyPr wrap="none" rtlCol="0">
            <a:spAutoFit/>
          </a:bodyPr>
          <a:lstStyle/>
          <a:p>
            <a:r>
              <a:rPr lang="en-US" sz="2400" dirty="0" smtClean="0"/>
              <a:t>Spectrum:</a:t>
            </a:r>
            <a:r>
              <a:rPr lang="en-US" dirty="0" smtClean="0"/>
              <a:t>      With no external </a:t>
            </a:r>
            <a:r>
              <a:rPr lang="en-US" dirty="0" err="1" smtClean="0"/>
              <a:t>B</a:t>
            </a:r>
            <a:r>
              <a:rPr lang="en-US" dirty="0" smtClean="0"/>
              <a:t>-field</a:t>
            </a:r>
            <a:endParaRPr lang="en-US" dirty="0"/>
          </a:p>
        </p:txBody>
      </p:sp>
      <p:cxnSp>
        <p:nvCxnSpPr>
          <p:cNvPr id="13" name="Straight Arrow Connector 12"/>
          <p:cNvCxnSpPr/>
          <p:nvPr/>
        </p:nvCxnSpPr>
        <p:spPr>
          <a:xfrm rot="5400000" flipH="1" flipV="1">
            <a:off x="-407329" y="3831094"/>
            <a:ext cx="2733536" cy="13805"/>
          </a:xfrm>
          <a:prstGeom prst="straightConnector1">
            <a:avLst/>
          </a:prstGeom>
          <a:ln>
            <a:solidFill>
              <a:schemeClr val="tx1"/>
            </a:solidFill>
            <a:tailEnd type="arrow"/>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rot="16200000">
            <a:off x="221426" y="3672862"/>
            <a:ext cx="916049" cy="369332"/>
          </a:xfrm>
          <a:prstGeom prst="rect">
            <a:avLst/>
          </a:prstGeom>
          <a:noFill/>
        </p:spPr>
        <p:txBody>
          <a:bodyPr wrap="none" rtlCol="0">
            <a:spAutoFit/>
          </a:bodyPr>
          <a:lstStyle/>
          <a:p>
            <a:r>
              <a:rPr lang="en-US" dirty="0" smtClean="0"/>
              <a:t>Energy</a:t>
            </a:r>
            <a:endParaRPr lang="en-US" dirty="0"/>
          </a:p>
        </p:txBody>
      </p:sp>
      <p:sp>
        <p:nvSpPr>
          <p:cNvPr id="20" name="TextBox 19"/>
          <p:cNvSpPr txBox="1"/>
          <p:nvPr/>
        </p:nvSpPr>
        <p:spPr>
          <a:xfrm>
            <a:off x="1530477" y="3242137"/>
            <a:ext cx="768397" cy="369332"/>
          </a:xfrm>
          <a:prstGeom prst="rect">
            <a:avLst/>
          </a:prstGeom>
          <a:noFill/>
        </p:spPr>
        <p:txBody>
          <a:bodyPr wrap="none" rtlCol="0">
            <a:spAutoFit/>
          </a:bodyPr>
          <a:lstStyle/>
          <a:p>
            <a:r>
              <a:rPr lang="en-US" dirty="0" err="1" smtClean="0"/>
              <a:t>m</a:t>
            </a:r>
            <a:r>
              <a:rPr lang="en-US" dirty="0" smtClean="0"/>
              <a:t> = 0</a:t>
            </a:r>
            <a:endParaRPr lang="en-US" dirty="0"/>
          </a:p>
        </p:txBody>
      </p:sp>
      <p:cxnSp>
        <p:nvCxnSpPr>
          <p:cNvPr id="21" name="Straight Connector 20"/>
          <p:cNvCxnSpPr/>
          <p:nvPr/>
        </p:nvCxnSpPr>
        <p:spPr>
          <a:xfrm>
            <a:off x="2457823" y="3465777"/>
            <a:ext cx="125624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20163" name="Object 3"/>
          <p:cNvGraphicFramePr>
            <a:graphicFrameLocks noChangeAspect="1"/>
          </p:cNvGraphicFramePr>
          <p:nvPr/>
        </p:nvGraphicFramePr>
        <p:xfrm>
          <a:off x="5126038" y="265113"/>
          <a:ext cx="3352800" cy="557212"/>
        </p:xfrm>
        <a:graphic>
          <a:graphicData uri="http://schemas.openxmlformats.org/presentationml/2006/ole">
            <p:oleObj spid="_x0000_s222210" name="Equation" r:id="rId4" imgW="1676400" imgH="279400" progId="Equation.DSMT4">
              <p:embed/>
            </p:oleObj>
          </a:graphicData>
        </a:graphic>
      </p:graphicFrame>
      <p:grpSp>
        <p:nvGrpSpPr>
          <p:cNvPr id="5" name="Group 60"/>
          <p:cNvGrpSpPr/>
          <p:nvPr/>
        </p:nvGrpSpPr>
        <p:grpSpPr>
          <a:xfrm>
            <a:off x="3714613" y="1436333"/>
            <a:ext cx="3871513" cy="2308227"/>
            <a:chOff x="3714613" y="1436333"/>
            <a:chExt cx="3871513" cy="2308227"/>
          </a:xfrm>
        </p:grpSpPr>
        <p:sp>
          <p:nvSpPr>
            <p:cNvPr id="26" name="TextBox 25"/>
            <p:cNvSpPr txBox="1"/>
            <p:nvPr/>
          </p:nvSpPr>
          <p:spPr>
            <a:xfrm>
              <a:off x="5425859" y="1436333"/>
              <a:ext cx="2160267" cy="369332"/>
            </a:xfrm>
            <a:prstGeom prst="rect">
              <a:avLst/>
            </a:prstGeom>
            <a:noFill/>
          </p:spPr>
          <p:txBody>
            <a:bodyPr wrap="none" rtlCol="0">
              <a:spAutoFit/>
            </a:bodyPr>
            <a:lstStyle/>
            <a:p>
              <a:r>
                <a:rPr lang="en-US" dirty="0" smtClean="0"/>
                <a:t>External </a:t>
              </a:r>
              <a:r>
                <a:rPr lang="en-US" dirty="0" err="1" smtClean="0"/>
                <a:t>B</a:t>
              </a:r>
              <a:r>
                <a:rPr lang="en-US" dirty="0" smtClean="0"/>
                <a:t>-field ON</a:t>
              </a:r>
              <a:endParaRPr lang="en-US" dirty="0"/>
            </a:p>
          </p:txBody>
        </p:sp>
        <p:grpSp>
          <p:nvGrpSpPr>
            <p:cNvPr id="6" name="Group 59"/>
            <p:cNvGrpSpPr/>
            <p:nvPr/>
          </p:nvGrpSpPr>
          <p:grpSpPr>
            <a:xfrm>
              <a:off x="3714613" y="3161514"/>
              <a:ext cx="3349421" cy="583046"/>
              <a:chOff x="3714613" y="3161514"/>
              <a:chExt cx="3349421" cy="583046"/>
            </a:xfrm>
          </p:grpSpPr>
          <p:cxnSp>
            <p:nvCxnSpPr>
              <p:cNvPr id="29" name="Straight Connector 28"/>
              <p:cNvCxnSpPr/>
              <p:nvPr/>
            </p:nvCxnSpPr>
            <p:spPr>
              <a:xfrm>
                <a:off x="5716865" y="3163120"/>
                <a:ext cx="125624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5716865" y="3742972"/>
                <a:ext cx="1256243" cy="158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3714613" y="3438810"/>
                <a:ext cx="3349421" cy="27504"/>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3728965" y="3466851"/>
                <a:ext cx="1972446" cy="246892"/>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V="1">
                <a:off x="3784184" y="3161514"/>
                <a:ext cx="1944837" cy="291531"/>
              </a:xfrm>
              <a:prstGeom prst="line">
                <a:avLst/>
              </a:prstGeom>
              <a:ln w="19050">
                <a:solidFill>
                  <a:schemeClr val="tx1"/>
                </a:solidFill>
                <a:prstDash val="sysDot"/>
              </a:ln>
              <a:effectLst/>
            </p:spPr>
            <p:style>
              <a:lnRef idx="2">
                <a:schemeClr val="accent1"/>
              </a:lnRef>
              <a:fillRef idx="0">
                <a:schemeClr val="accent1"/>
              </a:fillRef>
              <a:effectRef idx="1">
                <a:schemeClr val="accent1"/>
              </a:effectRef>
              <a:fontRef idx="minor">
                <a:schemeClr val="tx1"/>
              </a:fontRef>
            </p:style>
          </p:cxnSp>
          <p:graphicFrame>
            <p:nvGraphicFramePr>
              <p:cNvPr id="43" name="Object 42"/>
              <p:cNvGraphicFramePr>
                <a:graphicFrameLocks noChangeAspect="1"/>
              </p:cNvGraphicFramePr>
              <p:nvPr/>
            </p:nvGraphicFramePr>
            <p:xfrm>
              <a:off x="5759450" y="3170275"/>
              <a:ext cx="503238" cy="260350"/>
            </p:xfrm>
            <a:graphic>
              <a:graphicData uri="http://schemas.openxmlformats.org/presentationml/2006/ole">
                <p:oleObj spid="_x0000_s222211" name="Equation" r:id="rId5" imgW="393700" imgH="203200" progId="Equation.DSMT4">
                  <p:embed/>
                </p:oleObj>
              </a:graphicData>
            </a:graphic>
          </p:graphicFrame>
          <p:graphicFrame>
            <p:nvGraphicFramePr>
              <p:cNvPr id="220166" name="Object 6"/>
              <p:cNvGraphicFramePr>
                <a:graphicFrameLocks noChangeAspect="1"/>
              </p:cNvGraphicFramePr>
              <p:nvPr/>
            </p:nvGraphicFramePr>
            <p:xfrm>
              <a:off x="5740600" y="3479633"/>
              <a:ext cx="503238" cy="260350"/>
            </p:xfrm>
            <a:graphic>
              <a:graphicData uri="http://schemas.openxmlformats.org/presentationml/2006/ole">
                <p:oleObj spid="_x0000_s222212" name="Equation" r:id="rId6" imgW="393700" imgH="203200" progId="Equation.DSMT4">
                  <p:embed/>
                </p:oleObj>
              </a:graphicData>
            </a:graphic>
          </p:graphicFrame>
        </p:grpSp>
      </p:grpSp>
      <p:sp>
        <p:nvSpPr>
          <p:cNvPr id="63" name="TextBox 62"/>
          <p:cNvSpPr txBox="1"/>
          <p:nvPr/>
        </p:nvSpPr>
        <p:spPr>
          <a:xfrm>
            <a:off x="0" y="5389391"/>
            <a:ext cx="9144000" cy="523220"/>
          </a:xfrm>
          <a:prstGeom prst="rect">
            <a:avLst/>
          </a:prstGeom>
          <a:noFill/>
        </p:spPr>
        <p:txBody>
          <a:bodyPr wrap="square" rtlCol="0">
            <a:spAutoFit/>
          </a:bodyPr>
          <a:lstStyle/>
          <a:p>
            <a:r>
              <a:rPr lang="en-US" sz="2800" dirty="0" smtClean="0"/>
              <a:t>       Hydrogen (1 </a:t>
            </a:r>
            <a:r>
              <a:rPr lang="en-US" sz="2800" dirty="0" err="1" smtClean="0"/>
              <a:t>e</a:t>
            </a:r>
            <a:r>
              <a:rPr lang="en-US" sz="2800" baseline="30000" dirty="0" smtClean="0"/>
              <a:t>-</a:t>
            </a:r>
            <a:r>
              <a:rPr lang="en-US" sz="2800" dirty="0" smtClean="0"/>
              <a:t>) in the ground state: 1s</a:t>
            </a:r>
            <a:r>
              <a:rPr lang="en-US" sz="2800" baseline="30000" dirty="0" smtClean="0"/>
              <a:t>1</a:t>
            </a:r>
            <a:endParaRPr lang="en-US" sz="2800" dirty="0">
              <a:solidFill>
                <a:srgbClr val="FF0000"/>
              </a:solidFill>
            </a:endParaRPr>
          </a:p>
        </p:txBody>
      </p:sp>
      <p:grpSp>
        <p:nvGrpSpPr>
          <p:cNvPr id="8" name="Group 65"/>
          <p:cNvGrpSpPr/>
          <p:nvPr/>
        </p:nvGrpSpPr>
        <p:grpSpPr>
          <a:xfrm>
            <a:off x="0" y="5855707"/>
            <a:ext cx="9144000" cy="574225"/>
            <a:chOff x="0" y="5855707"/>
            <a:chExt cx="9144000" cy="574225"/>
          </a:xfrm>
        </p:grpSpPr>
        <p:sp>
          <p:nvSpPr>
            <p:cNvPr id="64" name="TextBox 63"/>
            <p:cNvSpPr txBox="1"/>
            <p:nvPr/>
          </p:nvSpPr>
          <p:spPr>
            <a:xfrm>
              <a:off x="0" y="5855707"/>
              <a:ext cx="9144000" cy="523220"/>
            </a:xfrm>
            <a:prstGeom prst="rect">
              <a:avLst/>
            </a:prstGeom>
            <a:noFill/>
          </p:spPr>
          <p:txBody>
            <a:bodyPr wrap="square" rtlCol="0">
              <a:spAutoFit/>
            </a:bodyPr>
            <a:lstStyle/>
            <a:p>
              <a:r>
                <a:rPr lang="en-US" sz="2800" dirty="0" smtClean="0"/>
                <a:t>       </a:t>
              </a:r>
              <a:r>
                <a:rPr lang="en-US" sz="2800" dirty="0" err="1" smtClean="0"/>
                <a:t>m</a:t>
              </a:r>
              <a:r>
                <a:rPr lang="en-US" sz="2800" dirty="0" smtClean="0"/>
                <a:t> = 0 state splits into: </a:t>
              </a:r>
              <a:endParaRPr lang="en-US" sz="2800" dirty="0">
                <a:solidFill>
                  <a:srgbClr val="FF0000"/>
                </a:solidFill>
              </a:endParaRPr>
            </a:p>
          </p:txBody>
        </p:sp>
        <p:graphicFrame>
          <p:nvGraphicFramePr>
            <p:cNvPr id="65" name="Object 6"/>
            <p:cNvGraphicFramePr>
              <a:graphicFrameLocks noChangeAspect="1"/>
            </p:cNvGraphicFramePr>
            <p:nvPr/>
          </p:nvGraphicFramePr>
          <p:xfrm>
            <a:off x="4274320" y="5907644"/>
            <a:ext cx="1952625" cy="522288"/>
          </p:xfrm>
          <a:graphic>
            <a:graphicData uri="http://schemas.openxmlformats.org/presentationml/2006/ole">
              <p:oleObj spid="_x0000_s222213" name="Equation" r:id="rId7" imgW="762000" imgH="20320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71225"/>
            <a:ext cx="9144000" cy="430887"/>
          </a:xfrm>
          <a:prstGeom prst="rect">
            <a:avLst/>
          </a:prstGeom>
          <a:noFill/>
        </p:spPr>
        <p:txBody>
          <a:bodyPr wrap="square" rtlCol="0">
            <a:spAutoFit/>
          </a:bodyPr>
          <a:lstStyle/>
          <a:p>
            <a:r>
              <a:rPr lang="en-US" sz="2200" dirty="0" smtClean="0"/>
              <a:t>For the orbital angular momentum of an electron:</a:t>
            </a:r>
            <a:endParaRPr lang="en-US" sz="2200" dirty="0"/>
          </a:p>
        </p:txBody>
      </p:sp>
      <p:graphicFrame>
        <p:nvGraphicFramePr>
          <p:cNvPr id="3" name="Object 3"/>
          <p:cNvGraphicFramePr>
            <a:graphicFrameLocks noChangeAspect="1"/>
          </p:cNvGraphicFramePr>
          <p:nvPr/>
        </p:nvGraphicFramePr>
        <p:xfrm>
          <a:off x="652331" y="413801"/>
          <a:ext cx="4652962" cy="1169988"/>
        </p:xfrm>
        <a:graphic>
          <a:graphicData uri="http://schemas.openxmlformats.org/presentationml/2006/ole">
            <p:oleObj spid="_x0000_s224258" name="Equation" r:id="rId3" imgW="1866900" imgH="469900" progId="Equation.DSMT4">
              <p:embed/>
            </p:oleObj>
          </a:graphicData>
        </a:graphic>
      </p:graphicFrame>
      <p:sp>
        <p:nvSpPr>
          <p:cNvPr id="4" name="TextBox 3"/>
          <p:cNvSpPr txBox="1"/>
          <p:nvPr/>
        </p:nvSpPr>
        <p:spPr>
          <a:xfrm>
            <a:off x="0" y="1664902"/>
            <a:ext cx="9144000" cy="430887"/>
          </a:xfrm>
          <a:prstGeom prst="rect">
            <a:avLst/>
          </a:prstGeom>
          <a:noFill/>
        </p:spPr>
        <p:txBody>
          <a:bodyPr wrap="square" rtlCol="0">
            <a:spAutoFit/>
          </a:bodyPr>
          <a:lstStyle/>
          <a:p>
            <a:r>
              <a:rPr lang="en-US" sz="2200" dirty="0" smtClean="0"/>
              <a:t>What if there were an </a:t>
            </a:r>
            <a:r>
              <a:rPr lang="en-US" sz="2200" u="sng" dirty="0" smtClean="0">
                <a:solidFill>
                  <a:srgbClr val="FF0000"/>
                </a:solidFill>
              </a:rPr>
              <a:t>additional</a:t>
            </a:r>
            <a:r>
              <a:rPr lang="en-US" sz="2200" dirty="0" smtClean="0"/>
              <a:t> component of angular momentum?</a:t>
            </a:r>
            <a:endParaRPr lang="en-US" sz="2200" dirty="0"/>
          </a:p>
        </p:txBody>
      </p:sp>
      <p:graphicFrame>
        <p:nvGraphicFramePr>
          <p:cNvPr id="224259" name="Object 3"/>
          <p:cNvGraphicFramePr>
            <a:graphicFrameLocks noChangeAspect="1"/>
          </p:cNvGraphicFramePr>
          <p:nvPr/>
        </p:nvGraphicFramePr>
        <p:xfrm>
          <a:off x="660018" y="1942535"/>
          <a:ext cx="2659062" cy="1169988"/>
        </p:xfrm>
        <a:graphic>
          <a:graphicData uri="http://schemas.openxmlformats.org/presentationml/2006/ole">
            <p:oleObj spid="_x0000_s224259" name="Equation" r:id="rId4" imgW="1066800" imgH="469900" progId="Equation.DSMT4">
              <p:embed/>
            </p:oleObj>
          </a:graphicData>
        </a:graphic>
      </p:graphicFrame>
      <p:graphicFrame>
        <p:nvGraphicFramePr>
          <p:cNvPr id="224260" name="Object 4"/>
          <p:cNvGraphicFramePr>
            <a:graphicFrameLocks noChangeAspect="1"/>
          </p:cNvGraphicFramePr>
          <p:nvPr/>
        </p:nvGraphicFramePr>
        <p:xfrm>
          <a:off x="4087361" y="1971305"/>
          <a:ext cx="1646238" cy="1044575"/>
        </p:xfrm>
        <a:graphic>
          <a:graphicData uri="http://schemas.openxmlformats.org/presentationml/2006/ole">
            <p:oleObj spid="_x0000_s224260" name="Equation" r:id="rId5" imgW="660400" imgH="419100" progId="Equation.DSMT4">
              <p:embed/>
            </p:oleObj>
          </a:graphicData>
        </a:graphic>
      </p:graphicFrame>
      <p:graphicFrame>
        <p:nvGraphicFramePr>
          <p:cNvPr id="224261" name="Object 5"/>
          <p:cNvGraphicFramePr>
            <a:graphicFrameLocks noChangeAspect="1"/>
          </p:cNvGraphicFramePr>
          <p:nvPr/>
        </p:nvGraphicFramePr>
        <p:xfrm>
          <a:off x="0" y="3236662"/>
          <a:ext cx="4841875" cy="1169988"/>
        </p:xfrm>
        <a:graphic>
          <a:graphicData uri="http://schemas.openxmlformats.org/presentationml/2006/ole">
            <p:oleObj spid="_x0000_s224261" name="Equation" r:id="rId6" imgW="1943100" imgH="469900" progId="Equation.DSMT4">
              <p:embed/>
            </p:oleObj>
          </a:graphicData>
        </a:graphic>
      </p:graphicFrame>
      <p:graphicFrame>
        <p:nvGraphicFramePr>
          <p:cNvPr id="224262" name="Object 6"/>
          <p:cNvGraphicFramePr>
            <a:graphicFrameLocks noChangeAspect="1"/>
          </p:cNvGraphicFramePr>
          <p:nvPr/>
        </p:nvGraphicFramePr>
        <p:xfrm>
          <a:off x="725908" y="5358694"/>
          <a:ext cx="6424613" cy="1201738"/>
        </p:xfrm>
        <a:graphic>
          <a:graphicData uri="http://schemas.openxmlformats.org/presentationml/2006/ole">
            <p:oleObj spid="_x0000_s224262" name="Equation" r:id="rId7" imgW="2578100" imgH="482600" progId="Equation.DSMT4">
              <p:embed/>
            </p:oleObj>
          </a:graphicData>
        </a:graphic>
      </p:graphicFrame>
      <p:graphicFrame>
        <p:nvGraphicFramePr>
          <p:cNvPr id="224263" name="Object 7"/>
          <p:cNvGraphicFramePr>
            <a:graphicFrameLocks noChangeAspect="1"/>
          </p:cNvGraphicFramePr>
          <p:nvPr/>
        </p:nvGraphicFramePr>
        <p:xfrm>
          <a:off x="719955" y="4358049"/>
          <a:ext cx="5854700" cy="1169988"/>
        </p:xfrm>
        <a:graphic>
          <a:graphicData uri="http://schemas.openxmlformats.org/presentationml/2006/ole">
            <p:oleObj spid="_x0000_s224263" name="Equation" r:id="rId8" imgW="2349500" imgH="469900" progId="Equation.DSMT4">
              <p:embed/>
            </p:oleObj>
          </a:graphicData>
        </a:graphic>
      </p:graphicFrame>
      <p:sp>
        <p:nvSpPr>
          <p:cNvPr id="10" name="Rectangle 9"/>
          <p:cNvSpPr/>
          <p:nvPr/>
        </p:nvSpPr>
        <p:spPr>
          <a:xfrm>
            <a:off x="556560" y="4466172"/>
            <a:ext cx="6978410" cy="221168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42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42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42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42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426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animBg="1"/>
    </p:bld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71225"/>
            <a:ext cx="9144000" cy="430887"/>
          </a:xfrm>
          <a:prstGeom prst="rect">
            <a:avLst/>
          </a:prstGeom>
          <a:noFill/>
        </p:spPr>
        <p:txBody>
          <a:bodyPr wrap="square" rtlCol="0">
            <a:spAutoFit/>
          </a:bodyPr>
          <a:lstStyle/>
          <a:p>
            <a:r>
              <a:rPr lang="en-US" sz="2200" dirty="0" smtClean="0"/>
              <a:t>For the total angular momentum of an electron:</a:t>
            </a:r>
            <a:endParaRPr lang="en-US" sz="2200" dirty="0"/>
          </a:p>
        </p:txBody>
      </p:sp>
      <p:graphicFrame>
        <p:nvGraphicFramePr>
          <p:cNvPr id="224261" name="Object 5"/>
          <p:cNvGraphicFramePr>
            <a:graphicFrameLocks noChangeAspect="1"/>
          </p:cNvGraphicFramePr>
          <p:nvPr/>
        </p:nvGraphicFramePr>
        <p:xfrm>
          <a:off x="794711" y="1524000"/>
          <a:ext cx="4335462" cy="1169988"/>
        </p:xfrm>
        <a:graphic>
          <a:graphicData uri="http://schemas.openxmlformats.org/presentationml/2006/ole">
            <p:oleObj spid="_x0000_s225285" name="Equation" r:id="rId3" imgW="1739900" imgH="469900" progId="Equation.DSMT4">
              <p:embed/>
            </p:oleObj>
          </a:graphicData>
        </a:graphic>
      </p:graphicFrame>
      <p:graphicFrame>
        <p:nvGraphicFramePr>
          <p:cNvPr id="225288" name="Object 8"/>
          <p:cNvGraphicFramePr>
            <a:graphicFrameLocks noChangeAspect="1"/>
          </p:cNvGraphicFramePr>
          <p:nvPr/>
        </p:nvGraphicFramePr>
        <p:xfrm>
          <a:off x="798948" y="568697"/>
          <a:ext cx="2500312" cy="474663"/>
        </p:xfrm>
        <a:graphic>
          <a:graphicData uri="http://schemas.openxmlformats.org/presentationml/2006/ole">
            <p:oleObj spid="_x0000_s225288" name="Equation" r:id="rId4" imgW="1003300" imgH="190500" progId="Equation.DSMT4">
              <p:embed/>
            </p:oleObj>
          </a:graphicData>
        </a:graphic>
      </p:graphicFrame>
      <p:sp>
        <p:nvSpPr>
          <p:cNvPr id="12" name="TextBox 11"/>
          <p:cNvSpPr txBox="1"/>
          <p:nvPr/>
        </p:nvSpPr>
        <p:spPr>
          <a:xfrm>
            <a:off x="0" y="1151222"/>
            <a:ext cx="9144000" cy="430887"/>
          </a:xfrm>
          <a:prstGeom prst="rect">
            <a:avLst/>
          </a:prstGeom>
          <a:noFill/>
        </p:spPr>
        <p:txBody>
          <a:bodyPr wrap="square" rtlCol="0">
            <a:spAutoFit/>
          </a:bodyPr>
          <a:lstStyle/>
          <a:p>
            <a:r>
              <a:rPr lang="en-US" sz="2200" dirty="0" smtClean="0"/>
              <a:t>For the total magnetic moment due to the electron:</a:t>
            </a:r>
            <a:endParaRPr lang="en-US" sz="2200" dirty="0"/>
          </a:p>
        </p:txBody>
      </p:sp>
      <p:grpSp>
        <p:nvGrpSpPr>
          <p:cNvPr id="20" name="Group 19"/>
          <p:cNvGrpSpPr/>
          <p:nvPr/>
        </p:nvGrpSpPr>
        <p:grpSpPr>
          <a:xfrm>
            <a:off x="0" y="2340103"/>
            <a:ext cx="9144000" cy="921180"/>
            <a:chOff x="0" y="2340103"/>
            <a:chExt cx="9144000" cy="921180"/>
          </a:xfrm>
        </p:grpSpPr>
        <p:cxnSp>
          <p:nvCxnSpPr>
            <p:cNvPr id="14" name="Straight Arrow Connector 13"/>
            <p:cNvCxnSpPr>
              <a:stCxn id="15" idx="1"/>
            </p:cNvCxnSpPr>
            <p:nvPr/>
          </p:nvCxnSpPr>
          <p:spPr>
            <a:xfrm rot="10800000">
              <a:off x="4566650" y="2340103"/>
              <a:ext cx="442393" cy="398700"/>
            </a:xfrm>
            <a:prstGeom prst="straightConnector1">
              <a:avLst/>
            </a:prstGeom>
            <a:ln w="3175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009042" y="2554137"/>
              <a:ext cx="2250323" cy="369332"/>
            </a:xfrm>
            <a:prstGeom prst="rect">
              <a:avLst/>
            </a:prstGeom>
            <a:noFill/>
          </p:spPr>
          <p:txBody>
            <a:bodyPr wrap="none" rtlCol="0">
              <a:spAutoFit/>
            </a:bodyPr>
            <a:lstStyle/>
            <a:p>
              <a:r>
                <a:rPr lang="en-US" dirty="0" smtClean="0">
                  <a:solidFill>
                    <a:srgbClr val="FF0000"/>
                  </a:solidFill>
                </a:rPr>
                <a:t>Why the factor of 2?</a:t>
              </a:r>
              <a:endParaRPr lang="en-US" dirty="0">
                <a:solidFill>
                  <a:srgbClr val="FF0000"/>
                </a:solidFill>
              </a:endParaRPr>
            </a:p>
          </p:txBody>
        </p:sp>
        <p:sp>
          <p:nvSpPr>
            <p:cNvPr id="17" name="TextBox 16"/>
            <p:cNvSpPr txBox="1"/>
            <p:nvPr/>
          </p:nvSpPr>
          <p:spPr>
            <a:xfrm>
              <a:off x="0" y="2830396"/>
              <a:ext cx="9144000" cy="430887"/>
            </a:xfrm>
            <a:prstGeom prst="rect">
              <a:avLst/>
            </a:prstGeom>
            <a:noFill/>
          </p:spPr>
          <p:txBody>
            <a:bodyPr wrap="square" rtlCol="0">
              <a:spAutoFit/>
            </a:bodyPr>
            <a:lstStyle/>
            <a:p>
              <a:r>
                <a:rPr lang="en-US" sz="2200" dirty="0" smtClean="0"/>
                <a:t>					         </a:t>
              </a:r>
              <a:r>
                <a:rPr lang="en-US" sz="2200" dirty="0" smtClean="0">
                  <a:solidFill>
                    <a:srgbClr val="FF0000"/>
                  </a:solidFill>
                </a:rPr>
                <a:t>It is a relativistic correction!</a:t>
              </a:r>
              <a:endParaRPr lang="en-US" sz="2200" dirty="0">
                <a:solidFill>
                  <a:srgbClr val="FF0000"/>
                </a:solidFill>
              </a:endParaRPr>
            </a:p>
          </p:txBody>
        </p:sp>
      </p:grpSp>
      <p:grpSp>
        <p:nvGrpSpPr>
          <p:cNvPr id="26" name="Group 25"/>
          <p:cNvGrpSpPr/>
          <p:nvPr/>
        </p:nvGrpSpPr>
        <p:grpSpPr>
          <a:xfrm>
            <a:off x="0" y="3113088"/>
            <a:ext cx="9144000" cy="1017587"/>
            <a:chOff x="0" y="3113088"/>
            <a:chExt cx="9144000" cy="1017587"/>
          </a:xfrm>
        </p:grpSpPr>
        <p:graphicFrame>
          <p:nvGraphicFramePr>
            <p:cNvPr id="225289" name="Object 9"/>
            <p:cNvGraphicFramePr>
              <a:graphicFrameLocks noChangeAspect="1"/>
            </p:cNvGraphicFramePr>
            <p:nvPr/>
          </p:nvGraphicFramePr>
          <p:xfrm>
            <a:off x="1751013" y="3113088"/>
            <a:ext cx="2063750" cy="1017587"/>
          </p:xfrm>
          <a:graphic>
            <a:graphicData uri="http://schemas.openxmlformats.org/presentationml/2006/ole">
              <p:oleObj spid="_x0000_s225289" name="Equation" r:id="rId5" imgW="1028700" imgH="508000" progId="Equation.DSMT4">
                <p:embed/>
              </p:oleObj>
            </a:graphicData>
          </a:graphic>
        </p:graphicFrame>
        <p:sp>
          <p:nvSpPr>
            <p:cNvPr id="22" name="TextBox 21"/>
            <p:cNvSpPr txBox="1"/>
            <p:nvPr/>
          </p:nvSpPr>
          <p:spPr>
            <a:xfrm>
              <a:off x="0" y="3386884"/>
              <a:ext cx="9144000" cy="430887"/>
            </a:xfrm>
            <a:prstGeom prst="rect">
              <a:avLst/>
            </a:prstGeom>
            <a:noFill/>
          </p:spPr>
          <p:txBody>
            <a:bodyPr wrap="square" rtlCol="0">
              <a:spAutoFit/>
            </a:bodyPr>
            <a:lstStyle/>
            <a:p>
              <a:r>
                <a:rPr lang="en-US" sz="2200" dirty="0" smtClean="0"/>
                <a:t>Bohr solved:</a:t>
              </a:r>
              <a:endParaRPr lang="en-US" sz="2200" dirty="0"/>
            </a:p>
          </p:txBody>
        </p:sp>
      </p:grpSp>
      <p:grpSp>
        <p:nvGrpSpPr>
          <p:cNvPr id="28" name="Group 27"/>
          <p:cNvGrpSpPr/>
          <p:nvPr/>
        </p:nvGrpSpPr>
        <p:grpSpPr>
          <a:xfrm>
            <a:off x="0" y="5375417"/>
            <a:ext cx="9144000" cy="1020621"/>
            <a:chOff x="0" y="5375417"/>
            <a:chExt cx="9144000" cy="1020621"/>
          </a:xfrm>
        </p:grpSpPr>
        <p:graphicFrame>
          <p:nvGraphicFramePr>
            <p:cNvPr id="225290" name="Object 10"/>
            <p:cNvGraphicFramePr>
              <a:graphicFrameLocks noChangeAspect="1"/>
            </p:cNvGraphicFramePr>
            <p:nvPr/>
          </p:nvGraphicFramePr>
          <p:xfrm>
            <a:off x="1820731" y="5378450"/>
            <a:ext cx="4891087" cy="1017588"/>
          </p:xfrm>
          <a:graphic>
            <a:graphicData uri="http://schemas.openxmlformats.org/presentationml/2006/ole">
              <p:oleObj spid="_x0000_s225290" name="Equation" r:id="rId6" imgW="2438400" imgH="508000" progId="Equation.DSMT4">
                <p:embed/>
              </p:oleObj>
            </a:graphicData>
          </a:graphic>
        </p:graphicFrame>
        <p:sp>
          <p:nvSpPr>
            <p:cNvPr id="24" name="TextBox 23"/>
            <p:cNvSpPr txBox="1"/>
            <p:nvPr/>
          </p:nvSpPr>
          <p:spPr>
            <a:xfrm>
              <a:off x="0" y="5375417"/>
              <a:ext cx="9144000" cy="430887"/>
            </a:xfrm>
            <a:prstGeom prst="rect">
              <a:avLst/>
            </a:prstGeom>
            <a:noFill/>
          </p:spPr>
          <p:txBody>
            <a:bodyPr wrap="square" rtlCol="0">
              <a:spAutoFit/>
            </a:bodyPr>
            <a:lstStyle/>
            <a:p>
              <a:r>
                <a:rPr lang="en-US" sz="2200" dirty="0" smtClean="0"/>
                <a:t>Dirac solved:</a:t>
              </a:r>
              <a:endParaRPr lang="en-US" sz="2200" dirty="0"/>
            </a:p>
          </p:txBody>
        </p:sp>
      </p:grpSp>
      <p:grpSp>
        <p:nvGrpSpPr>
          <p:cNvPr id="27" name="Group 26"/>
          <p:cNvGrpSpPr/>
          <p:nvPr/>
        </p:nvGrpSpPr>
        <p:grpSpPr>
          <a:xfrm>
            <a:off x="0" y="4051838"/>
            <a:ext cx="9144000" cy="1364211"/>
            <a:chOff x="0" y="4051838"/>
            <a:chExt cx="9144000" cy="1364211"/>
          </a:xfrm>
        </p:grpSpPr>
        <p:graphicFrame>
          <p:nvGraphicFramePr>
            <p:cNvPr id="225291" name="Object 11"/>
            <p:cNvGraphicFramePr>
              <a:graphicFrameLocks noChangeAspect="1"/>
            </p:cNvGraphicFramePr>
            <p:nvPr/>
          </p:nvGraphicFramePr>
          <p:xfrm>
            <a:off x="7177673" y="4684211"/>
            <a:ext cx="1041400" cy="731838"/>
          </p:xfrm>
          <a:graphic>
            <a:graphicData uri="http://schemas.openxmlformats.org/presentationml/2006/ole">
              <p:oleObj spid="_x0000_s225291" name="Equation" r:id="rId7" imgW="596900" imgH="419100" progId="Equation.DSMT4">
                <p:embed/>
              </p:oleObj>
            </a:graphicData>
          </a:graphic>
        </p:graphicFrame>
        <p:graphicFrame>
          <p:nvGraphicFramePr>
            <p:cNvPr id="225292" name="Object 12"/>
            <p:cNvGraphicFramePr>
              <a:graphicFrameLocks noChangeAspect="1"/>
            </p:cNvGraphicFramePr>
            <p:nvPr/>
          </p:nvGraphicFramePr>
          <p:xfrm>
            <a:off x="2643638" y="4137193"/>
            <a:ext cx="4186238" cy="1114425"/>
          </p:xfrm>
          <a:graphic>
            <a:graphicData uri="http://schemas.openxmlformats.org/presentationml/2006/ole">
              <p:oleObj spid="_x0000_s225292" name="Equation" r:id="rId8" imgW="2095500" imgH="558800" progId="Equation.DSMT4">
                <p:embed/>
              </p:oleObj>
            </a:graphicData>
          </a:graphic>
        </p:graphicFrame>
        <p:sp>
          <p:nvSpPr>
            <p:cNvPr id="23" name="TextBox 22"/>
            <p:cNvSpPr txBox="1"/>
            <p:nvPr/>
          </p:nvSpPr>
          <p:spPr>
            <a:xfrm>
              <a:off x="0" y="4381150"/>
              <a:ext cx="9144000" cy="430887"/>
            </a:xfrm>
            <a:prstGeom prst="rect">
              <a:avLst/>
            </a:prstGeom>
            <a:noFill/>
          </p:spPr>
          <p:txBody>
            <a:bodyPr wrap="square" rtlCol="0">
              <a:spAutoFit/>
            </a:bodyPr>
            <a:lstStyle/>
            <a:p>
              <a:r>
                <a:rPr lang="en-US" sz="2200" dirty="0" smtClean="0"/>
                <a:t>Schrödinger solved:</a:t>
              </a:r>
              <a:endParaRPr lang="en-US" sz="2200" dirty="0"/>
            </a:p>
          </p:txBody>
        </p:sp>
        <p:graphicFrame>
          <p:nvGraphicFramePr>
            <p:cNvPr id="225293" name="Object 13"/>
            <p:cNvGraphicFramePr>
              <a:graphicFrameLocks noChangeAspect="1"/>
            </p:cNvGraphicFramePr>
            <p:nvPr/>
          </p:nvGraphicFramePr>
          <p:xfrm>
            <a:off x="7162583" y="4051838"/>
            <a:ext cx="1350962" cy="731837"/>
          </p:xfrm>
          <a:graphic>
            <a:graphicData uri="http://schemas.openxmlformats.org/presentationml/2006/ole">
              <p:oleObj spid="_x0000_s225293" name="Equation" r:id="rId9" imgW="774700" imgH="41910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2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42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1840688"/>
            <a:ext cx="9144000" cy="430887"/>
          </a:xfrm>
          <a:prstGeom prst="rect">
            <a:avLst/>
          </a:prstGeom>
          <a:noFill/>
        </p:spPr>
        <p:txBody>
          <a:bodyPr wrap="square" rtlCol="0">
            <a:spAutoFit/>
          </a:bodyPr>
          <a:lstStyle/>
          <a:p>
            <a:r>
              <a:rPr lang="en-US" sz="2200" dirty="0" smtClean="0"/>
              <a:t>Solutions to the Dirac equation require:</a:t>
            </a:r>
            <a:endParaRPr lang="en-US" sz="2200" dirty="0"/>
          </a:p>
        </p:txBody>
      </p:sp>
      <p:grpSp>
        <p:nvGrpSpPr>
          <p:cNvPr id="4" name="Group 27"/>
          <p:cNvGrpSpPr/>
          <p:nvPr/>
        </p:nvGrpSpPr>
        <p:grpSpPr>
          <a:xfrm>
            <a:off x="0" y="338488"/>
            <a:ext cx="9144000" cy="1020621"/>
            <a:chOff x="0" y="5375417"/>
            <a:chExt cx="9144000" cy="1020621"/>
          </a:xfrm>
        </p:grpSpPr>
        <p:graphicFrame>
          <p:nvGraphicFramePr>
            <p:cNvPr id="225290" name="Object 10"/>
            <p:cNvGraphicFramePr>
              <a:graphicFrameLocks noChangeAspect="1"/>
            </p:cNvGraphicFramePr>
            <p:nvPr/>
          </p:nvGraphicFramePr>
          <p:xfrm>
            <a:off x="1820731" y="5378450"/>
            <a:ext cx="4891087" cy="1017588"/>
          </p:xfrm>
          <a:graphic>
            <a:graphicData uri="http://schemas.openxmlformats.org/presentationml/2006/ole">
              <p:oleObj spid="_x0000_s226309" name="Equation" r:id="rId3" imgW="2438400" imgH="508000" progId="Equation.DSMT4">
                <p:embed/>
              </p:oleObj>
            </a:graphicData>
          </a:graphic>
        </p:graphicFrame>
        <p:sp>
          <p:nvSpPr>
            <p:cNvPr id="24" name="TextBox 23"/>
            <p:cNvSpPr txBox="1"/>
            <p:nvPr/>
          </p:nvSpPr>
          <p:spPr>
            <a:xfrm>
              <a:off x="0" y="5375417"/>
              <a:ext cx="9144000" cy="430887"/>
            </a:xfrm>
            <a:prstGeom prst="rect">
              <a:avLst/>
            </a:prstGeom>
            <a:noFill/>
          </p:spPr>
          <p:txBody>
            <a:bodyPr wrap="square" rtlCol="0">
              <a:spAutoFit/>
            </a:bodyPr>
            <a:lstStyle/>
            <a:p>
              <a:r>
                <a:rPr lang="en-US" sz="2200" dirty="0" smtClean="0"/>
                <a:t>Dirac solved:</a:t>
              </a:r>
              <a:endParaRPr lang="en-US" sz="2200" dirty="0"/>
            </a:p>
          </p:txBody>
        </p:sp>
      </p:grpSp>
      <p:sp>
        <p:nvSpPr>
          <p:cNvPr id="25" name="TextBox 24"/>
          <p:cNvSpPr txBox="1"/>
          <p:nvPr/>
        </p:nvSpPr>
        <p:spPr>
          <a:xfrm>
            <a:off x="0" y="4608838"/>
            <a:ext cx="9144000" cy="1446550"/>
          </a:xfrm>
          <a:prstGeom prst="rect">
            <a:avLst/>
          </a:prstGeom>
          <a:noFill/>
        </p:spPr>
        <p:txBody>
          <a:bodyPr wrap="square" rtlCol="0">
            <a:spAutoFit/>
          </a:bodyPr>
          <a:lstStyle/>
          <a:p>
            <a:pPr lvl="1">
              <a:buFont typeface="Arial"/>
              <a:buChar char="•"/>
            </a:pPr>
            <a:r>
              <a:rPr lang="en-US" sz="2200" dirty="0" smtClean="0"/>
              <a:t> Positive and negative energy solutions, ±</a:t>
            </a:r>
            <a:r>
              <a:rPr lang="en-US" sz="2200" dirty="0" err="1" smtClean="0"/>
              <a:t>E</a:t>
            </a:r>
            <a:endParaRPr lang="en-US" sz="2200" dirty="0" smtClean="0"/>
          </a:p>
          <a:p>
            <a:pPr lvl="1"/>
            <a:r>
              <a:rPr lang="en-US" sz="2200" dirty="0" smtClean="0"/>
              <a:t>	</a:t>
            </a:r>
          </a:p>
          <a:p>
            <a:pPr lvl="1"/>
            <a:r>
              <a:rPr lang="en-US" sz="2200" dirty="0" smtClean="0"/>
              <a:t>	</a:t>
            </a:r>
            <a:r>
              <a:rPr lang="en-US" sz="2200" dirty="0" err="1" smtClean="0">
                <a:latin typeface="Wingdings"/>
                <a:ea typeface="Wingdings"/>
                <a:cs typeface="Wingdings"/>
              </a:rPr>
              <a:t></a:t>
            </a:r>
            <a:r>
              <a:rPr lang="en-US" sz="2200" dirty="0" smtClean="0"/>
              <a:t> negative </a:t>
            </a:r>
            <a:r>
              <a:rPr lang="en-US" sz="2200" dirty="0" err="1" smtClean="0"/>
              <a:t>E</a:t>
            </a:r>
            <a:r>
              <a:rPr lang="en-US" sz="2200" dirty="0" smtClean="0"/>
              <a:t> solutions correspond to the electron’s </a:t>
            </a:r>
            <a:r>
              <a:rPr lang="en-US" sz="2200" u="sng" dirty="0" smtClean="0"/>
              <a:t>antiparticle</a:t>
            </a:r>
          </a:p>
          <a:p>
            <a:pPr lvl="1"/>
            <a:r>
              <a:rPr lang="en-US" sz="2200" dirty="0" smtClean="0"/>
              <a:t>				“POSITRON”</a:t>
            </a:r>
            <a:endParaRPr lang="en-US" sz="2200" dirty="0"/>
          </a:p>
        </p:txBody>
      </p:sp>
      <p:sp>
        <p:nvSpPr>
          <p:cNvPr id="27" name="TextBox 26"/>
          <p:cNvSpPr txBox="1"/>
          <p:nvPr/>
        </p:nvSpPr>
        <p:spPr>
          <a:xfrm>
            <a:off x="0" y="5922197"/>
            <a:ext cx="9144000" cy="430887"/>
          </a:xfrm>
          <a:prstGeom prst="rect">
            <a:avLst/>
          </a:prstGeom>
          <a:noFill/>
        </p:spPr>
        <p:txBody>
          <a:bodyPr wrap="square" rtlCol="0">
            <a:spAutoFit/>
          </a:bodyPr>
          <a:lstStyle/>
          <a:p>
            <a:pPr lvl="1"/>
            <a:r>
              <a:rPr lang="en-US" sz="2200" u="sng" dirty="0" smtClean="0">
                <a:solidFill>
                  <a:srgbClr val="FF0000"/>
                </a:solidFill>
              </a:rPr>
              <a:t>Dirac’s relativistic equation predicted the existence of antimatter!!!</a:t>
            </a:r>
            <a:endParaRPr lang="en-US" sz="2200" u="sng" dirty="0">
              <a:solidFill>
                <a:srgbClr val="FF0000"/>
              </a:solidFill>
            </a:endParaRPr>
          </a:p>
        </p:txBody>
      </p:sp>
      <p:grpSp>
        <p:nvGrpSpPr>
          <p:cNvPr id="12" name="Group 11"/>
          <p:cNvGrpSpPr/>
          <p:nvPr/>
        </p:nvGrpSpPr>
        <p:grpSpPr>
          <a:xfrm>
            <a:off x="0" y="3084307"/>
            <a:ext cx="9144000" cy="1539675"/>
            <a:chOff x="0" y="2435425"/>
            <a:chExt cx="9144000" cy="1539675"/>
          </a:xfrm>
        </p:grpSpPr>
        <p:sp>
          <p:nvSpPr>
            <p:cNvPr id="20" name="TextBox 19"/>
            <p:cNvSpPr txBox="1"/>
            <p:nvPr/>
          </p:nvSpPr>
          <p:spPr>
            <a:xfrm>
              <a:off x="0" y="2435425"/>
              <a:ext cx="9144000" cy="430887"/>
            </a:xfrm>
            <a:prstGeom prst="rect">
              <a:avLst/>
            </a:prstGeom>
            <a:noFill/>
          </p:spPr>
          <p:txBody>
            <a:bodyPr wrap="square" rtlCol="0">
              <a:spAutoFit/>
            </a:bodyPr>
            <a:lstStyle/>
            <a:p>
              <a:pPr lvl="1">
                <a:buFont typeface="Arial"/>
                <a:buChar char="•"/>
              </a:pPr>
              <a:r>
                <a:rPr lang="en-US" sz="2200" dirty="0" smtClean="0"/>
                <a:t> Electrons have an “intrinsic” angular momentum - “SPIN”</a:t>
              </a:r>
              <a:endParaRPr lang="en-US" sz="2200" dirty="0"/>
            </a:p>
          </p:txBody>
        </p:sp>
        <p:graphicFrame>
          <p:nvGraphicFramePr>
            <p:cNvPr id="226313" name="Object 9"/>
            <p:cNvGraphicFramePr>
              <a:graphicFrameLocks noChangeAspect="1"/>
            </p:cNvGraphicFramePr>
            <p:nvPr/>
          </p:nvGraphicFramePr>
          <p:xfrm>
            <a:off x="1601788" y="3148013"/>
            <a:ext cx="2944812" cy="646112"/>
          </p:xfrm>
          <a:graphic>
            <a:graphicData uri="http://schemas.openxmlformats.org/presentationml/2006/ole">
              <p:oleObj spid="_x0000_s226313" name="Equation" r:id="rId4" imgW="1155700" imgH="254000" progId="Equation.DSMT4">
                <p:embed/>
              </p:oleObj>
            </a:graphicData>
          </a:graphic>
        </p:graphicFrame>
        <p:graphicFrame>
          <p:nvGraphicFramePr>
            <p:cNvPr id="226315" name="Object 11"/>
            <p:cNvGraphicFramePr>
              <a:graphicFrameLocks noChangeAspect="1"/>
            </p:cNvGraphicFramePr>
            <p:nvPr/>
          </p:nvGraphicFramePr>
          <p:xfrm>
            <a:off x="5051425" y="3065333"/>
            <a:ext cx="758825" cy="784225"/>
          </p:xfrm>
          <a:graphic>
            <a:graphicData uri="http://schemas.openxmlformats.org/presentationml/2006/ole">
              <p:oleObj spid="_x0000_s226315" name="Equation" r:id="rId5" imgW="381000" imgH="393700" progId="Equation.DSMT4">
                <p:embed/>
              </p:oleObj>
            </a:graphicData>
          </a:graphic>
        </p:graphicFrame>
        <p:graphicFrame>
          <p:nvGraphicFramePr>
            <p:cNvPr id="226316" name="Object 12"/>
            <p:cNvGraphicFramePr>
              <a:graphicFrameLocks noChangeAspect="1"/>
            </p:cNvGraphicFramePr>
            <p:nvPr/>
          </p:nvGraphicFramePr>
          <p:xfrm>
            <a:off x="6423025" y="2971800"/>
            <a:ext cx="1392238" cy="1003300"/>
          </p:xfrm>
          <a:graphic>
            <a:graphicData uri="http://schemas.openxmlformats.org/presentationml/2006/ole">
              <p:oleObj spid="_x0000_s226316" name="Equation" r:id="rId6" imgW="546100" imgH="393700" progId="Equation.DSMT4">
                <p:embed/>
              </p:oleObj>
            </a:graphicData>
          </a:graphic>
        </p:graphicFrame>
      </p:grpSp>
      <p:pic>
        <p:nvPicPr>
          <p:cNvPr id="13" name="Picture 12" descr="earth_angular_momentum001.gif"/>
          <p:cNvPicPr>
            <a:picLocks noChangeAspect="1"/>
          </p:cNvPicPr>
          <p:nvPr/>
        </p:nvPicPr>
        <p:blipFill>
          <a:blip r:embed="rId7"/>
          <a:stretch>
            <a:fillRect/>
          </a:stretch>
        </p:blipFill>
        <p:spPr>
          <a:xfrm>
            <a:off x="2799792" y="2255813"/>
            <a:ext cx="5168900" cy="927100"/>
          </a:xfrm>
          <a:prstGeom prst="rect">
            <a:avLst/>
          </a:prstGeom>
        </p:spPr>
      </p:pic>
      <p:grpSp>
        <p:nvGrpSpPr>
          <p:cNvPr id="18" name="Group 17"/>
          <p:cNvGrpSpPr/>
          <p:nvPr/>
        </p:nvGrpSpPr>
        <p:grpSpPr>
          <a:xfrm>
            <a:off x="3009461" y="2167501"/>
            <a:ext cx="5149216" cy="1132070"/>
            <a:chOff x="3009461" y="2167501"/>
            <a:chExt cx="5149216" cy="1132070"/>
          </a:xfrm>
        </p:grpSpPr>
        <p:cxnSp>
          <p:nvCxnSpPr>
            <p:cNvPr id="15" name="Straight Connector 14"/>
            <p:cNvCxnSpPr/>
            <p:nvPr/>
          </p:nvCxnSpPr>
          <p:spPr>
            <a:xfrm>
              <a:off x="3009461" y="2167501"/>
              <a:ext cx="5149216" cy="113207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3010008" y="2264141"/>
              <a:ext cx="4941596" cy="787464"/>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200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p:bldP spid="27" grpId="0"/>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3" name="Text Box 2"/>
          <p:cNvSpPr txBox="1">
            <a:spLocks noChangeArrowheads="1"/>
          </p:cNvSpPr>
          <p:nvPr/>
        </p:nvSpPr>
        <p:spPr bwMode="auto">
          <a:xfrm>
            <a:off x="381000" y="271111"/>
            <a:ext cx="6584950" cy="517525"/>
          </a:xfrm>
          <a:prstGeom prst="rect">
            <a:avLst/>
          </a:prstGeom>
          <a:noFill/>
          <a:ln w="9525">
            <a:noFill/>
            <a:miter lim="800000"/>
            <a:headEnd/>
            <a:tailEnd/>
          </a:ln>
        </p:spPr>
        <p:txBody>
          <a:bodyPr wrap="none">
            <a:prstTxWarp prst="textNoShape">
              <a:avLst/>
            </a:prstTxWarp>
            <a:spAutoFit/>
          </a:bodyPr>
          <a:lstStyle/>
          <a:p>
            <a:r>
              <a:rPr lang="en-US" sz="2400" dirty="0" err="1">
                <a:solidFill>
                  <a:srgbClr val="FF0000"/>
                </a:solidFill>
                <a:latin typeface="Comic Sans MS" charset="0"/>
              </a:rPr>
              <a:t>n</a:t>
            </a:r>
            <a:r>
              <a:rPr lang="en-US" sz="2400" dirty="0">
                <a:solidFill>
                  <a:srgbClr val="FF0000"/>
                </a:solidFill>
                <a:latin typeface="Comic Sans MS" charset="0"/>
              </a:rPr>
              <a:t>=1, 2, 3 … = Principle Quantum Number	</a:t>
            </a:r>
          </a:p>
        </p:txBody>
      </p:sp>
      <p:sp>
        <p:nvSpPr>
          <p:cNvPr id="53254" name="Rectangle 3"/>
          <p:cNvSpPr>
            <a:spLocks noChangeArrowheads="1"/>
          </p:cNvSpPr>
          <p:nvPr/>
        </p:nvSpPr>
        <p:spPr bwMode="auto">
          <a:xfrm>
            <a:off x="381000" y="3180980"/>
            <a:ext cx="8763000" cy="1004888"/>
          </a:xfrm>
          <a:prstGeom prst="rect">
            <a:avLst/>
          </a:prstGeom>
          <a:noFill/>
          <a:ln w="9525">
            <a:noFill/>
            <a:miter lim="800000"/>
            <a:headEnd/>
            <a:tailEnd/>
          </a:ln>
        </p:spPr>
        <p:txBody>
          <a:bodyPr>
            <a:prstTxWarp prst="textNoShape">
              <a:avLst/>
            </a:prstTxWarp>
            <a:spAutoFit/>
          </a:bodyPr>
          <a:lstStyle/>
          <a:p>
            <a:r>
              <a:rPr lang="en-US" sz="2400">
                <a:solidFill>
                  <a:srgbClr val="FF0000"/>
                </a:solidFill>
                <a:latin typeface="Comic Sans MS" charset="0"/>
              </a:rPr>
              <a:t>m = ... -1, 0, 1.. =  z-component of Angular Momentum </a:t>
            </a:r>
          </a:p>
          <a:p>
            <a:r>
              <a:rPr lang="en-US" sz="2400">
                <a:solidFill>
                  <a:srgbClr val="FF0000"/>
                </a:solidFill>
                <a:latin typeface="Comic Sans MS" charset="0"/>
              </a:rPr>
              <a:t>   </a:t>
            </a:r>
            <a:r>
              <a:rPr lang="en-US" sz="2400" u="sng">
                <a:solidFill>
                  <a:srgbClr val="FF0000"/>
                </a:solidFill>
                <a:latin typeface="Comic Sans MS" charset="0"/>
              </a:rPr>
              <a:t>(restricted to -</a:t>
            </a:r>
            <a:r>
              <a:rPr lang="en-US" sz="3200" u="sng">
                <a:solidFill>
                  <a:srgbClr val="FF0000"/>
                </a:solidFill>
                <a:latin typeface="Mistral" charset="0"/>
              </a:rPr>
              <a:t>l </a:t>
            </a:r>
            <a:r>
              <a:rPr lang="en-US" sz="2400" u="sng">
                <a:solidFill>
                  <a:srgbClr val="FF0000"/>
                </a:solidFill>
                <a:latin typeface="Comic Sans MS" charset="0"/>
              </a:rPr>
              <a:t>to </a:t>
            </a:r>
            <a:r>
              <a:rPr lang="en-US" sz="3200" u="sng">
                <a:solidFill>
                  <a:srgbClr val="FF0000"/>
                </a:solidFill>
                <a:latin typeface="Mistral" charset="0"/>
              </a:rPr>
              <a:t>l)</a:t>
            </a:r>
          </a:p>
        </p:txBody>
      </p:sp>
      <p:sp>
        <p:nvSpPr>
          <p:cNvPr id="53255" name="Rectangle 4"/>
          <p:cNvSpPr>
            <a:spLocks noChangeArrowheads="1"/>
          </p:cNvSpPr>
          <p:nvPr/>
        </p:nvSpPr>
        <p:spPr bwMode="auto">
          <a:xfrm>
            <a:off x="381000" y="1490311"/>
            <a:ext cx="8534400" cy="1004888"/>
          </a:xfrm>
          <a:prstGeom prst="rect">
            <a:avLst/>
          </a:prstGeom>
          <a:noFill/>
          <a:ln w="9525">
            <a:noFill/>
            <a:miter lim="800000"/>
            <a:headEnd/>
            <a:tailEnd/>
          </a:ln>
        </p:spPr>
        <p:txBody>
          <a:bodyPr>
            <a:prstTxWarp prst="textNoShape">
              <a:avLst/>
            </a:prstTxWarp>
            <a:spAutoFit/>
          </a:bodyPr>
          <a:lstStyle/>
          <a:p>
            <a:r>
              <a:rPr lang="en-US" sz="3200" i="1">
                <a:solidFill>
                  <a:srgbClr val="FF0000"/>
                </a:solidFill>
                <a:latin typeface="Times New Roman" charset="0"/>
              </a:rPr>
              <a:t>l</a:t>
            </a:r>
            <a:r>
              <a:rPr lang="en-US" sz="2400">
                <a:solidFill>
                  <a:srgbClr val="FF0000"/>
                </a:solidFill>
                <a:latin typeface="Comic Sans MS" charset="0"/>
              </a:rPr>
              <a:t>=s, p, d, f … = Angular Momentum Quantum Number</a:t>
            </a:r>
          </a:p>
          <a:p>
            <a:r>
              <a:rPr lang="en-US" sz="2400">
                <a:solidFill>
                  <a:srgbClr val="FF0000"/>
                </a:solidFill>
                <a:latin typeface="Comic Sans MS" charset="0"/>
              </a:rPr>
              <a:t> =0, 1, 2, 3	</a:t>
            </a:r>
            <a:r>
              <a:rPr lang="en-US" sz="2400" u="sng">
                <a:solidFill>
                  <a:srgbClr val="FF0000"/>
                </a:solidFill>
                <a:latin typeface="Comic Sans MS" charset="0"/>
              </a:rPr>
              <a:t>(restricted to 0, 1, 2 … n-1)</a:t>
            </a:r>
          </a:p>
        </p:txBody>
      </p:sp>
      <p:graphicFrame>
        <p:nvGraphicFramePr>
          <p:cNvPr id="53250" name="Object 2"/>
          <p:cNvGraphicFramePr>
            <a:graphicFrameLocks noChangeAspect="1"/>
          </p:cNvGraphicFramePr>
          <p:nvPr/>
        </p:nvGraphicFramePr>
        <p:xfrm>
          <a:off x="3325813" y="2561670"/>
          <a:ext cx="2460625" cy="679450"/>
        </p:xfrm>
        <a:graphic>
          <a:graphicData uri="http://schemas.openxmlformats.org/presentationml/2006/ole">
            <p:oleObj spid="_x0000_s53250" name="Equation" r:id="rId4" imgW="965178" imgH="266981" progId="Equation.3">
              <p:embed/>
            </p:oleObj>
          </a:graphicData>
        </a:graphic>
      </p:graphicFrame>
      <p:graphicFrame>
        <p:nvGraphicFramePr>
          <p:cNvPr id="53251" name="Object 3"/>
          <p:cNvGraphicFramePr>
            <a:graphicFrameLocks noChangeAspect="1"/>
          </p:cNvGraphicFramePr>
          <p:nvPr/>
        </p:nvGraphicFramePr>
        <p:xfrm>
          <a:off x="2362200" y="642697"/>
          <a:ext cx="2073275" cy="614363"/>
        </p:xfrm>
        <a:graphic>
          <a:graphicData uri="http://schemas.openxmlformats.org/presentationml/2006/ole">
            <p:oleObj spid="_x0000_s53251" name="Equation" r:id="rId5" imgW="812844" imgH="241592" progId="Equation.3">
              <p:embed/>
            </p:oleObj>
          </a:graphicData>
        </a:graphic>
      </p:graphicFrame>
      <p:sp>
        <p:nvSpPr>
          <p:cNvPr id="53256" name="Text Box 7"/>
          <p:cNvSpPr txBox="1">
            <a:spLocks noChangeArrowheads="1"/>
          </p:cNvSpPr>
          <p:nvPr/>
        </p:nvSpPr>
        <p:spPr bwMode="auto">
          <a:xfrm>
            <a:off x="4572000" y="676090"/>
            <a:ext cx="4267200" cy="457200"/>
          </a:xfrm>
          <a:prstGeom prst="rect">
            <a:avLst/>
          </a:prstGeom>
          <a:noFill/>
          <a:ln w="9525">
            <a:noFill/>
            <a:miter lim="800000"/>
            <a:headEnd/>
            <a:tailEnd/>
          </a:ln>
        </p:spPr>
        <p:txBody>
          <a:bodyPr>
            <a:prstTxWarp prst="textNoShape">
              <a:avLst/>
            </a:prstTxWarp>
            <a:spAutoFit/>
          </a:bodyPr>
          <a:lstStyle/>
          <a:p>
            <a:r>
              <a:rPr lang="en-US" sz="2400" dirty="0"/>
              <a:t>(for Hydrogen, same as Bohr)</a:t>
            </a:r>
          </a:p>
        </p:txBody>
      </p:sp>
      <p:graphicFrame>
        <p:nvGraphicFramePr>
          <p:cNvPr id="53252" name="Object 4"/>
          <p:cNvGraphicFramePr>
            <a:graphicFrameLocks noChangeAspect="1"/>
          </p:cNvGraphicFramePr>
          <p:nvPr/>
        </p:nvGraphicFramePr>
        <p:xfrm>
          <a:off x="3798888" y="3954259"/>
          <a:ext cx="1360487" cy="550863"/>
        </p:xfrm>
        <a:graphic>
          <a:graphicData uri="http://schemas.openxmlformats.org/presentationml/2006/ole">
            <p:oleObj spid="_x0000_s53252" name="Equation" r:id="rId6" imgW="533334" imgH="216109" progId="Equation.3">
              <p:embed/>
            </p:oleObj>
          </a:graphicData>
        </a:graphic>
      </p:graphicFrame>
      <p:sp>
        <p:nvSpPr>
          <p:cNvPr id="53257" name="Text Box 9"/>
          <p:cNvSpPr txBox="1">
            <a:spLocks noChangeArrowheads="1"/>
          </p:cNvSpPr>
          <p:nvPr/>
        </p:nvSpPr>
        <p:spPr bwMode="auto">
          <a:xfrm>
            <a:off x="60325" y="4535488"/>
            <a:ext cx="8702675" cy="1569660"/>
          </a:xfrm>
          <a:prstGeom prst="rect">
            <a:avLst/>
          </a:prstGeom>
          <a:noFill/>
          <a:ln w="9525">
            <a:noFill/>
            <a:miter lim="800000"/>
            <a:headEnd/>
            <a:tailEnd/>
          </a:ln>
        </p:spPr>
        <p:txBody>
          <a:bodyPr>
            <a:prstTxWarp prst="textNoShape">
              <a:avLst/>
            </a:prstTxWarp>
            <a:spAutoFit/>
          </a:bodyPr>
          <a:lstStyle/>
          <a:p>
            <a:r>
              <a:rPr lang="en-US" sz="2400" dirty="0"/>
              <a:t>An electron in hydrogen is excited to Energy = -13.6/9 eV. How many different wave functions</a:t>
            </a:r>
            <a:r>
              <a:rPr lang="en-US" sz="2400" dirty="0" smtClean="0"/>
              <a:t> </a:t>
            </a:r>
            <a:r>
              <a:rPr lang="el-GR" sz="2400" i="1" dirty="0" smtClean="0">
                <a:latin typeface="Symbol" charset="2"/>
                <a:ea typeface="Arial" charset="0"/>
                <a:cs typeface="Arial" charset="0"/>
              </a:rPr>
              <a:t>ψ</a:t>
            </a:r>
            <a:r>
              <a:rPr lang="en-US" sz="2400" baseline="-25000" dirty="0" err="1" smtClean="0"/>
              <a:t>nlm</a:t>
            </a:r>
            <a:r>
              <a:rPr lang="en-US" sz="2400" dirty="0" smtClean="0"/>
              <a:t> </a:t>
            </a:r>
            <a:r>
              <a:rPr lang="en-US" sz="2400" dirty="0"/>
              <a:t>in </a:t>
            </a:r>
            <a:r>
              <a:rPr lang="en-US" sz="2400" dirty="0" err="1"/>
              <a:t>H</a:t>
            </a:r>
            <a:r>
              <a:rPr lang="en-US" sz="2400" dirty="0"/>
              <a:t> have this energy</a:t>
            </a:r>
            <a:r>
              <a:rPr lang="en-US" sz="2400" dirty="0" smtClean="0"/>
              <a:t>?</a:t>
            </a:r>
            <a:endParaRPr lang="en-US" sz="2400" dirty="0"/>
          </a:p>
          <a:p>
            <a:endParaRPr lang="en-US" sz="2400" dirty="0" smtClean="0"/>
          </a:p>
          <a:p>
            <a:r>
              <a:rPr lang="en-US" sz="2400" dirty="0"/>
              <a:t>a. 1	</a:t>
            </a:r>
            <a:r>
              <a:rPr lang="en-US" sz="2400" dirty="0" err="1"/>
              <a:t>b</a:t>
            </a:r>
            <a:r>
              <a:rPr lang="en-US" sz="2400" dirty="0"/>
              <a:t>. 3	</a:t>
            </a:r>
            <a:r>
              <a:rPr lang="en-US" sz="2400" dirty="0" err="1"/>
              <a:t>c</a:t>
            </a:r>
            <a:r>
              <a:rPr lang="en-US" sz="2400" dirty="0"/>
              <a:t>. 6	</a:t>
            </a:r>
            <a:r>
              <a:rPr lang="en-US" sz="2400" dirty="0" err="1"/>
              <a:t>d</a:t>
            </a:r>
            <a:r>
              <a:rPr lang="en-US" sz="2400" dirty="0"/>
              <a:t>. 9	</a:t>
            </a:r>
            <a:r>
              <a:rPr lang="en-US" sz="2400" dirty="0" err="1"/>
              <a:t>e</a:t>
            </a:r>
            <a:r>
              <a:rPr lang="en-US" sz="2400" dirty="0"/>
              <a:t>. 10</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533400" y="0"/>
            <a:ext cx="4232275" cy="457200"/>
          </a:xfrm>
          <a:prstGeom prst="rect">
            <a:avLst/>
          </a:prstGeom>
          <a:noFill/>
          <a:ln w="9525">
            <a:noFill/>
            <a:miter lim="800000"/>
            <a:headEnd/>
            <a:tailEnd/>
          </a:ln>
        </p:spPr>
        <p:txBody>
          <a:bodyPr wrap="none">
            <a:prstTxWarp prst="textNoShape">
              <a:avLst/>
            </a:prstTxWarp>
            <a:spAutoFit/>
          </a:bodyPr>
          <a:lstStyle/>
          <a:p>
            <a:r>
              <a:rPr lang="en-US" sz="2400"/>
              <a:t>Energy Diagram for Hydrogen</a:t>
            </a:r>
          </a:p>
        </p:txBody>
      </p:sp>
      <p:sp>
        <p:nvSpPr>
          <p:cNvPr id="57347" name="Line 3"/>
          <p:cNvSpPr>
            <a:spLocks noChangeShapeType="1"/>
          </p:cNvSpPr>
          <p:nvPr/>
        </p:nvSpPr>
        <p:spPr bwMode="auto">
          <a:xfrm>
            <a:off x="1600200" y="62484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48" name="Text Box 4"/>
          <p:cNvSpPr txBox="1">
            <a:spLocks noChangeArrowheads="1"/>
          </p:cNvSpPr>
          <p:nvPr/>
        </p:nvSpPr>
        <p:spPr bwMode="auto">
          <a:xfrm>
            <a:off x="762000" y="5943600"/>
            <a:ext cx="701675" cy="457200"/>
          </a:xfrm>
          <a:prstGeom prst="rect">
            <a:avLst/>
          </a:prstGeom>
          <a:noFill/>
          <a:ln w="9525">
            <a:noFill/>
            <a:miter lim="800000"/>
            <a:headEnd/>
            <a:tailEnd/>
          </a:ln>
        </p:spPr>
        <p:txBody>
          <a:bodyPr wrap="none">
            <a:prstTxWarp prst="textNoShape">
              <a:avLst/>
            </a:prstTxWarp>
            <a:spAutoFit/>
          </a:bodyPr>
          <a:lstStyle/>
          <a:p>
            <a:r>
              <a:rPr lang="en-US" sz="2400"/>
              <a:t>n=1</a:t>
            </a:r>
          </a:p>
        </p:txBody>
      </p:sp>
      <p:sp>
        <p:nvSpPr>
          <p:cNvPr id="57349" name="Line 5"/>
          <p:cNvSpPr>
            <a:spLocks noChangeShapeType="1"/>
          </p:cNvSpPr>
          <p:nvPr/>
        </p:nvSpPr>
        <p:spPr bwMode="auto">
          <a:xfrm>
            <a:off x="1600200" y="27432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50" name="Text Box 6"/>
          <p:cNvSpPr txBox="1">
            <a:spLocks noChangeArrowheads="1"/>
          </p:cNvSpPr>
          <p:nvPr/>
        </p:nvSpPr>
        <p:spPr bwMode="auto">
          <a:xfrm>
            <a:off x="762000" y="2438400"/>
            <a:ext cx="701675" cy="457200"/>
          </a:xfrm>
          <a:prstGeom prst="rect">
            <a:avLst/>
          </a:prstGeom>
          <a:noFill/>
          <a:ln w="9525">
            <a:noFill/>
            <a:miter lim="800000"/>
            <a:headEnd/>
            <a:tailEnd/>
          </a:ln>
        </p:spPr>
        <p:txBody>
          <a:bodyPr wrap="none">
            <a:prstTxWarp prst="textNoShape">
              <a:avLst/>
            </a:prstTxWarp>
            <a:spAutoFit/>
          </a:bodyPr>
          <a:lstStyle/>
          <a:p>
            <a:r>
              <a:rPr lang="en-US" sz="2400"/>
              <a:t>n=2</a:t>
            </a:r>
          </a:p>
        </p:txBody>
      </p:sp>
      <p:sp>
        <p:nvSpPr>
          <p:cNvPr id="57351" name="Line 7"/>
          <p:cNvSpPr>
            <a:spLocks noChangeShapeType="1"/>
          </p:cNvSpPr>
          <p:nvPr/>
        </p:nvSpPr>
        <p:spPr bwMode="auto">
          <a:xfrm>
            <a:off x="1600200" y="18288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52" name="Text Box 8"/>
          <p:cNvSpPr txBox="1">
            <a:spLocks noChangeArrowheads="1"/>
          </p:cNvSpPr>
          <p:nvPr/>
        </p:nvSpPr>
        <p:spPr bwMode="auto">
          <a:xfrm>
            <a:off x="762000" y="1524000"/>
            <a:ext cx="701675" cy="457200"/>
          </a:xfrm>
          <a:prstGeom prst="rect">
            <a:avLst/>
          </a:prstGeom>
          <a:noFill/>
          <a:ln w="9525">
            <a:noFill/>
            <a:miter lim="800000"/>
            <a:headEnd/>
            <a:tailEnd/>
          </a:ln>
        </p:spPr>
        <p:txBody>
          <a:bodyPr wrap="none">
            <a:prstTxWarp prst="textNoShape">
              <a:avLst/>
            </a:prstTxWarp>
            <a:spAutoFit/>
          </a:bodyPr>
          <a:lstStyle/>
          <a:p>
            <a:r>
              <a:rPr lang="en-US" sz="2400"/>
              <a:t>n=3</a:t>
            </a:r>
          </a:p>
        </p:txBody>
      </p:sp>
      <p:sp>
        <p:nvSpPr>
          <p:cNvPr id="57353" name="Text Box 9"/>
          <p:cNvSpPr txBox="1">
            <a:spLocks noChangeArrowheads="1"/>
          </p:cNvSpPr>
          <p:nvPr/>
        </p:nvSpPr>
        <p:spPr bwMode="auto">
          <a:xfrm>
            <a:off x="1524000" y="533400"/>
            <a:ext cx="615950" cy="822325"/>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l</a:t>
            </a:r>
            <a:r>
              <a:rPr lang="en-US" sz="2400"/>
              <a:t>=0</a:t>
            </a:r>
          </a:p>
          <a:p>
            <a:r>
              <a:rPr lang="en-US" sz="2400"/>
              <a:t>(s)</a:t>
            </a:r>
          </a:p>
        </p:txBody>
      </p:sp>
      <p:sp>
        <p:nvSpPr>
          <p:cNvPr id="57354" name="Text Box 10"/>
          <p:cNvSpPr txBox="1">
            <a:spLocks noChangeArrowheads="1"/>
          </p:cNvSpPr>
          <p:nvPr/>
        </p:nvSpPr>
        <p:spPr bwMode="auto">
          <a:xfrm>
            <a:off x="2660650" y="533400"/>
            <a:ext cx="615950" cy="822325"/>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l</a:t>
            </a:r>
            <a:r>
              <a:rPr lang="en-US" sz="2400"/>
              <a:t>=1</a:t>
            </a:r>
          </a:p>
          <a:p>
            <a:r>
              <a:rPr lang="en-US" sz="2400"/>
              <a:t>(p)</a:t>
            </a:r>
          </a:p>
        </p:txBody>
      </p:sp>
      <p:sp>
        <p:nvSpPr>
          <p:cNvPr id="57355" name="Text Box 11"/>
          <p:cNvSpPr txBox="1">
            <a:spLocks noChangeArrowheads="1"/>
          </p:cNvSpPr>
          <p:nvPr/>
        </p:nvSpPr>
        <p:spPr bwMode="auto">
          <a:xfrm>
            <a:off x="3657600" y="533400"/>
            <a:ext cx="615950" cy="822325"/>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l</a:t>
            </a:r>
            <a:r>
              <a:rPr lang="en-US" sz="2400"/>
              <a:t>=2</a:t>
            </a:r>
          </a:p>
          <a:p>
            <a:r>
              <a:rPr lang="en-US" sz="2400"/>
              <a:t>(d)</a:t>
            </a:r>
          </a:p>
        </p:txBody>
      </p:sp>
      <p:sp>
        <p:nvSpPr>
          <p:cNvPr id="57356" name="Line 12"/>
          <p:cNvSpPr>
            <a:spLocks noChangeShapeType="1"/>
          </p:cNvSpPr>
          <p:nvPr/>
        </p:nvSpPr>
        <p:spPr bwMode="auto">
          <a:xfrm>
            <a:off x="2590800" y="2743200"/>
            <a:ext cx="152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57" name="Line 13"/>
          <p:cNvSpPr>
            <a:spLocks noChangeShapeType="1"/>
          </p:cNvSpPr>
          <p:nvPr/>
        </p:nvSpPr>
        <p:spPr bwMode="auto">
          <a:xfrm>
            <a:off x="2852738" y="2743200"/>
            <a:ext cx="152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58" name="Line 14"/>
          <p:cNvSpPr>
            <a:spLocks noChangeShapeType="1"/>
          </p:cNvSpPr>
          <p:nvPr/>
        </p:nvSpPr>
        <p:spPr bwMode="auto">
          <a:xfrm>
            <a:off x="3124200" y="2743200"/>
            <a:ext cx="152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59" name="Line 15"/>
          <p:cNvSpPr>
            <a:spLocks noChangeShapeType="1"/>
          </p:cNvSpPr>
          <p:nvPr/>
        </p:nvSpPr>
        <p:spPr bwMode="auto">
          <a:xfrm>
            <a:off x="2590800" y="1828800"/>
            <a:ext cx="152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60" name="Line 16"/>
          <p:cNvSpPr>
            <a:spLocks noChangeShapeType="1"/>
          </p:cNvSpPr>
          <p:nvPr/>
        </p:nvSpPr>
        <p:spPr bwMode="auto">
          <a:xfrm>
            <a:off x="2852738" y="1828800"/>
            <a:ext cx="152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61" name="Line 17"/>
          <p:cNvSpPr>
            <a:spLocks noChangeShapeType="1"/>
          </p:cNvSpPr>
          <p:nvPr/>
        </p:nvSpPr>
        <p:spPr bwMode="auto">
          <a:xfrm>
            <a:off x="3124200" y="1828800"/>
            <a:ext cx="152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62" name="Line 18"/>
          <p:cNvSpPr>
            <a:spLocks noChangeShapeType="1"/>
          </p:cNvSpPr>
          <p:nvPr/>
        </p:nvSpPr>
        <p:spPr bwMode="auto">
          <a:xfrm>
            <a:off x="3657600" y="1828800"/>
            <a:ext cx="152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63" name="Line 19"/>
          <p:cNvSpPr>
            <a:spLocks noChangeShapeType="1"/>
          </p:cNvSpPr>
          <p:nvPr/>
        </p:nvSpPr>
        <p:spPr bwMode="auto">
          <a:xfrm>
            <a:off x="3919538" y="1828800"/>
            <a:ext cx="152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64" name="Line 20"/>
          <p:cNvSpPr>
            <a:spLocks noChangeShapeType="1"/>
          </p:cNvSpPr>
          <p:nvPr/>
        </p:nvSpPr>
        <p:spPr bwMode="auto">
          <a:xfrm>
            <a:off x="4191000" y="1828800"/>
            <a:ext cx="152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65" name="Line 21"/>
          <p:cNvSpPr>
            <a:spLocks noChangeShapeType="1"/>
          </p:cNvSpPr>
          <p:nvPr/>
        </p:nvSpPr>
        <p:spPr bwMode="auto">
          <a:xfrm>
            <a:off x="4452938" y="1828800"/>
            <a:ext cx="152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66" name="Line 22"/>
          <p:cNvSpPr>
            <a:spLocks noChangeShapeType="1"/>
          </p:cNvSpPr>
          <p:nvPr/>
        </p:nvSpPr>
        <p:spPr bwMode="auto">
          <a:xfrm>
            <a:off x="4724400" y="1828800"/>
            <a:ext cx="1524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57367" name="Text Box 23"/>
          <p:cNvSpPr txBox="1">
            <a:spLocks noChangeArrowheads="1"/>
          </p:cNvSpPr>
          <p:nvPr/>
        </p:nvSpPr>
        <p:spPr bwMode="auto">
          <a:xfrm>
            <a:off x="2286000" y="6019800"/>
            <a:ext cx="13017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l</a:t>
            </a:r>
            <a:r>
              <a:rPr lang="en-US" sz="2400"/>
              <a:t>=0,m=0</a:t>
            </a:r>
          </a:p>
        </p:txBody>
      </p:sp>
      <p:sp>
        <p:nvSpPr>
          <p:cNvPr id="57368" name="Text Box 24"/>
          <p:cNvSpPr txBox="1">
            <a:spLocks noChangeArrowheads="1"/>
          </p:cNvSpPr>
          <p:nvPr/>
        </p:nvSpPr>
        <p:spPr bwMode="auto">
          <a:xfrm>
            <a:off x="1676400" y="6172200"/>
            <a:ext cx="506413" cy="457200"/>
          </a:xfrm>
          <a:prstGeom prst="rect">
            <a:avLst/>
          </a:prstGeom>
          <a:noFill/>
          <a:ln w="9525">
            <a:noFill/>
            <a:miter lim="800000"/>
            <a:headEnd/>
            <a:tailEnd/>
          </a:ln>
        </p:spPr>
        <p:txBody>
          <a:bodyPr wrap="none">
            <a:prstTxWarp prst="textNoShape">
              <a:avLst/>
            </a:prstTxWarp>
            <a:spAutoFit/>
          </a:bodyPr>
          <a:lstStyle/>
          <a:p>
            <a:r>
              <a:rPr lang="en-US" sz="2400"/>
              <a:t>1s</a:t>
            </a:r>
          </a:p>
        </p:txBody>
      </p:sp>
      <p:sp>
        <p:nvSpPr>
          <p:cNvPr id="57369" name="Text Box 25"/>
          <p:cNvSpPr txBox="1">
            <a:spLocks noChangeArrowheads="1"/>
          </p:cNvSpPr>
          <p:nvPr/>
        </p:nvSpPr>
        <p:spPr bwMode="auto">
          <a:xfrm>
            <a:off x="1752600" y="2667000"/>
            <a:ext cx="506413" cy="457200"/>
          </a:xfrm>
          <a:prstGeom prst="rect">
            <a:avLst/>
          </a:prstGeom>
          <a:noFill/>
          <a:ln w="9525">
            <a:noFill/>
            <a:miter lim="800000"/>
            <a:headEnd/>
            <a:tailEnd/>
          </a:ln>
        </p:spPr>
        <p:txBody>
          <a:bodyPr wrap="none">
            <a:prstTxWarp prst="textNoShape">
              <a:avLst/>
            </a:prstTxWarp>
            <a:spAutoFit/>
          </a:bodyPr>
          <a:lstStyle/>
          <a:p>
            <a:r>
              <a:rPr lang="en-US" sz="2400"/>
              <a:t>2s</a:t>
            </a:r>
          </a:p>
        </p:txBody>
      </p:sp>
      <p:sp>
        <p:nvSpPr>
          <p:cNvPr id="57370" name="Text Box 26"/>
          <p:cNvSpPr txBox="1">
            <a:spLocks noChangeArrowheads="1"/>
          </p:cNvSpPr>
          <p:nvPr/>
        </p:nvSpPr>
        <p:spPr bwMode="auto">
          <a:xfrm>
            <a:off x="2743200" y="2667000"/>
            <a:ext cx="523875" cy="457200"/>
          </a:xfrm>
          <a:prstGeom prst="rect">
            <a:avLst/>
          </a:prstGeom>
          <a:noFill/>
          <a:ln w="9525">
            <a:noFill/>
            <a:miter lim="800000"/>
            <a:headEnd/>
            <a:tailEnd/>
          </a:ln>
        </p:spPr>
        <p:txBody>
          <a:bodyPr wrap="none">
            <a:prstTxWarp prst="textNoShape">
              <a:avLst/>
            </a:prstTxWarp>
            <a:spAutoFit/>
          </a:bodyPr>
          <a:lstStyle/>
          <a:p>
            <a:r>
              <a:rPr lang="en-US" sz="2400"/>
              <a:t>2p</a:t>
            </a:r>
          </a:p>
        </p:txBody>
      </p:sp>
      <p:sp>
        <p:nvSpPr>
          <p:cNvPr id="57371" name="Text Box 27"/>
          <p:cNvSpPr txBox="1">
            <a:spLocks noChangeArrowheads="1"/>
          </p:cNvSpPr>
          <p:nvPr/>
        </p:nvSpPr>
        <p:spPr bwMode="auto">
          <a:xfrm>
            <a:off x="1828800" y="1752600"/>
            <a:ext cx="506413" cy="457200"/>
          </a:xfrm>
          <a:prstGeom prst="rect">
            <a:avLst/>
          </a:prstGeom>
          <a:noFill/>
          <a:ln w="9525">
            <a:noFill/>
            <a:miter lim="800000"/>
            <a:headEnd/>
            <a:tailEnd/>
          </a:ln>
        </p:spPr>
        <p:txBody>
          <a:bodyPr wrap="none">
            <a:prstTxWarp prst="textNoShape">
              <a:avLst/>
            </a:prstTxWarp>
            <a:spAutoFit/>
          </a:bodyPr>
          <a:lstStyle/>
          <a:p>
            <a:r>
              <a:rPr lang="en-US" sz="2400"/>
              <a:t>3s</a:t>
            </a:r>
          </a:p>
        </p:txBody>
      </p:sp>
      <p:sp>
        <p:nvSpPr>
          <p:cNvPr id="57372" name="Text Box 28"/>
          <p:cNvSpPr txBox="1">
            <a:spLocks noChangeArrowheads="1"/>
          </p:cNvSpPr>
          <p:nvPr/>
        </p:nvSpPr>
        <p:spPr bwMode="auto">
          <a:xfrm>
            <a:off x="2895600" y="1752600"/>
            <a:ext cx="523875" cy="457200"/>
          </a:xfrm>
          <a:prstGeom prst="rect">
            <a:avLst/>
          </a:prstGeom>
          <a:noFill/>
          <a:ln w="9525">
            <a:noFill/>
            <a:miter lim="800000"/>
            <a:headEnd/>
            <a:tailEnd/>
          </a:ln>
        </p:spPr>
        <p:txBody>
          <a:bodyPr wrap="none">
            <a:prstTxWarp prst="textNoShape">
              <a:avLst/>
            </a:prstTxWarp>
            <a:spAutoFit/>
          </a:bodyPr>
          <a:lstStyle/>
          <a:p>
            <a:r>
              <a:rPr lang="en-US" sz="2400"/>
              <a:t>3p</a:t>
            </a:r>
          </a:p>
        </p:txBody>
      </p:sp>
      <p:sp>
        <p:nvSpPr>
          <p:cNvPr id="57373" name="Text Box 29"/>
          <p:cNvSpPr txBox="1">
            <a:spLocks noChangeArrowheads="1"/>
          </p:cNvSpPr>
          <p:nvPr/>
        </p:nvSpPr>
        <p:spPr bwMode="auto">
          <a:xfrm>
            <a:off x="4343400" y="1752600"/>
            <a:ext cx="523875" cy="457200"/>
          </a:xfrm>
          <a:prstGeom prst="rect">
            <a:avLst/>
          </a:prstGeom>
          <a:noFill/>
          <a:ln w="9525">
            <a:noFill/>
            <a:miter lim="800000"/>
            <a:headEnd/>
            <a:tailEnd/>
          </a:ln>
        </p:spPr>
        <p:txBody>
          <a:bodyPr wrap="none">
            <a:prstTxWarp prst="textNoShape">
              <a:avLst/>
            </a:prstTxWarp>
            <a:spAutoFit/>
          </a:bodyPr>
          <a:lstStyle/>
          <a:p>
            <a:r>
              <a:rPr lang="en-US" sz="2400"/>
              <a:t>3d</a:t>
            </a:r>
          </a:p>
        </p:txBody>
      </p:sp>
      <p:sp>
        <p:nvSpPr>
          <p:cNvPr id="57374" name="Rectangle 32"/>
          <p:cNvSpPr>
            <a:spLocks noChangeArrowheads="1"/>
          </p:cNvSpPr>
          <p:nvPr/>
        </p:nvSpPr>
        <p:spPr bwMode="auto">
          <a:xfrm>
            <a:off x="2895600" y="3727450"/>
            <a:ext cx="5867400" cy="1606550"/>
          </a:xfrm>
          <a:prstGeom prst="rect">
            <a:avLst/>
          </a:prstGeom>
          <a:noFill/>
          <a:ln w="19050">
            <a:solidFill>
              <a:schemeClr val="tx1"/>
            </a:solidFill>
            <a:miter lim="800000"/>
            <a:headEnd/>
            <a:tailEnd/>
          </a:ln>
        </p:spPr>
        <p:txBody>
          <a:bodyPr>
            <a:prstTxWarp prst="textNoShape">
              <a:avLst/>
            </a:prstTxWarp>
            <a:spAutoFit/>
          </a:bodyPr>
          <a:lstStyle/>
          <a:p>
            <a:pPr>
              <a:spcBef>
                <a:spcPct val="50000"/>
              </a:spcBef>
            </a:pPr>
            <a:r>
              <a:rPr lang="en-US" sz="2800">
                <a:solidFill>
                  <a:srgbClr val="FF0000"/>
                </a:solidFill>
              </a:rPr>
              <a:t>In HYDROGEN, energy only depends on n, not </a:t>
            </a:r>
            <a:r>
              <a:rPr lang="en-US" sz="2800">
                <a:solidFill>
                  <a:srgbClr val="FF0000"/>
                </a:solidFill>
                <a:latin typeface="Mistral" charset="0"/>
              </a:rPr>
              <a:t>l</a:t>
            </a:r>
            <a:r>
              <a:rPr lang="en-US" sz="2800">
                <a:solidFill>
                  <a:srgbClr val="FF0000"/>
                </a:solidFill>
              </a:rPr>
              <a:t> and m.</a:t>
            </a:r>
          </a:p>
          <a:p>
            <a:pPr>
              <a:spcBef>
                <a:spcPct val="50000"/>
              </a:spcBef>
            </a:pPr>
            <a:r>
              <a:rPr lang="en-US" sz="2800">
                <a:solidFill>
                  <a:srgbClr val="FF0000"/>
                </a:solidFill>
              </a:rPr>
              <a:t>(NOT true for multi-electron atoms!)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ext Box 1026"/>
          <p:cNvSpPr txBox="1">
            <a:spLocks noChangeArrowheads="1"/>
          </p:cNvSpPr>
          <p:nvPr/>
        </p:nvSpPr>
        <p:spPr bwMode="auto">
          <a:xfrm>
            <a:off x="228600" y="1219200"/>
            <a:ext cx="4756150" cy="517525"/>
          </a:xfrm>
          <a:prstGeom prst="rect">
            <a:avLst/>
          </a:prstGeom>
          <a:noFill/>
          <a:ln w="9525">
            <a:noFill/>
            <a:miter lim="800000"/>
            <a:headEnd/>
            <a:tailEnd/>
          </a:ln>
        </p:spPr>
        <p:txBody>
          <a:bodyPr wrap="none">
            <a:prstTxWarp prst="textNoShape">
              <a:avLst/>
            </a:prstTxWarp>
            <a:spAutoFit/>
          </a:bodyPr>
          <a:lstStyle/>
          <a:p>
            <a:r>
              <a:rPr lang="en-US" sz="2400">
                <a:solidFill>
                  <a:srgbClr val="FF0000"/>
                </a:solidFill>
                <a:latin typeface="Comic Sans MS" charset="0"/>
              </a:rPr>
              <a:t>n= Principle Quantum Number:	</a:t>
            </a:r>
          </a:p>
        </p:txBody>
      </p:sp>
      <p:sp>
        <p:nvSpPr>
          <p:cNvPr id="22531" name="Rectangle 1027"/>
          <p:cNvSpPr>
            <a:spLocks noChangeArrowheads="1"/>
          </p:cNvSpPr>
          <p:nvPr/>
        </p:nvSpPr>
        <p:spPr bwMode="auto">
          <a:xfrm>
            <a:off x="228600" y="2209800"/>
            <a:ext cx="8763000" cy="579438"/>
          </a:xfrm>
          <a:prstGeom prst="rect">
            <a:avLst/>
          </a:prstGeom>
          <a:noFill/>
          <a:ln w="9525">
            <a:noFill/>
            <a:miter lim="800000"/>
            <a:headEnd/>
            <a:tailEnd/>
          </a:ln>
        </p:spPr>
        <p:txBody>
          <a:bodyPr>
            <a:prstTxWarp prst="textNoShape">
              <a:avLst/>
            </a:prstTxWarp>
            <a:spAutoFit/>
          </a:bodyPr>
          <a:lstStyle/>
          <a:p>
            <a:r>
              <a:rPr lang="en-US" sz="2400">
                <a:solidFill>
                  <a:srgbClr val="FF0000"/>
                </a:solidFill>
                <a:latin typeface="Comic Sans MS" charset="0"/>
              </a:rPr>
              <a:t>m=</a:t>
            </a:r>
            <a:r>
              <a:rPr lang="en-US" sz="2400" u="sng">
                <a:solidFill>
                  <a:srgbClr val="FF0000"/>
                </a:solidFill>
                <a:latin typeface="Comic Sans MS" charset="0"/>
              </a:rPr>
              <a:t>(restricted to -</a:t>
            </a:r>
            <a:r>
              <a:rPr lang="en-US" sz="3200" i="1" u="sng">
                <a:solidFill>
                  <a:srgbClr val="FF0000"/>
                </a:solidFill>
                <a:latin typeface="Times New Roman" charset="0"/>
              </a:rPr>
              <a:t>l</a:t>
            </a:r>
            <a:r>
              <a:rPr lang="en-US" sz="3200" u="sng">
                <a:solidFill>
                  <a:srgbClr val="FF0000"/>
                </a:solidFill>
                <a:latin typeface="Mistral" charset="0"/>
              </a:rPr>
              <a:t> </a:t>
            </a:r>
            <a:r>
              <a:rPr lang="en-US" sz="2400" u="sng">
                <a:solidFill>
                  <a:srgbClr val="FF0000"/>
                </a:solidFill>
                <a:latin typeface="Comic Sans MS" charset="0"/>
              </a:rPr>
              <a:t>to </a:t>
            </a:r>
            <a:r>
              <a:rPr lang="en-US" sz="3200" i="1" u="sng">
                <a:solidFill>
                  <a:srgbClr val="FF0000"/>
                </a:solidFill>
                <a:latin typeface="Times New Roman" charset="0"/>
              </a:rPr>
              <a:t>l</a:t>
            </a:r>
            <a:r>
              <a:rPr lang="en-US" sz="3200" u="sng">
                <a:solidFill>
                  <a:srgbClr val="FF0000"/>
                </a:solidFill>
                <a:latin typeface="Mistral" charset="0"/>
              </a:rPr>
              <a:t>)</a:t>
            </a:r>
          </a:p>
        </p:txBody>
      </p:sp>
      <p:sp>
        <p:nvSpPr>
          <p:cNvPr id="22532" name="Rectangle 1028"/>
          <p:cNvSpPr>
            <a:spLocks noChangeArrowheads="1"/>
          </p:cNvSpPr>
          <p:nvPr/>
        </p:nvSpPr>
        <p:spPr bwMode="auto">
          <a:xfrm>
            <a:off x="228600" y="1630363"/>
            <a:ext cx="8534400" cy="579437"/>
          </a:xfrm>
          <a:prstGeom prst="rect">
            <a:avLst/>
          </a:prstGeom>
          <a:noFill/>
          <a:ln w="9525">
            <a:noFill/>
            <a:miter lim="800000"/>
            <a:headEnd/>
            <a:tailEnd/>
          </a:ln>
        </p:spPr>
        <p:txBody>
          <a:bodyPr>
            <a:prstTxWarp prst="textNoShape">
              <a:avLst/>
            </a:prstTxWarp>
            <a:spAutoFit/>
          </a:bodyPr>
          <a:lstStyle/>
          <a:p>
            <a:r>
              <a:rPr lang="en-US" sz="3200" i="1">
                <a:solidFill>
                  <a:srgbClr val="FF0000"/>
                </a:solidFill>
                <a:latin typeface="Times New Roman" charset="0"/>
              </a:rPr>
              <a:t>l</a:t>
            </a:r>
            <a:r>
              <a:rPr lang="en-US" sz="2400">
                <a:solidFill>
                  <a:srgbClr val="FF0000"/>
                </a:solidFill>
                <a:latin typeface="Comic Sans MS" charset="0"/>
              </a:rPr>
              <a:t>=</a:t>
            </a:r>
            <a:r>
              <a:rPr lang="en-US" sz="2400" u="sng">
                <a:solidFill>
                  <a:srgbClr val="FF0000"/>
                </a:solidFill>
                <a:latin typeface="Comic Sans MS" charset="0"/>
              </a:rPr>
              <a:t>(restricted to 0, 1, 2 … n-1)</a:t>
            </a:r>
          </a:p>
        </p:txBody>
      </p:sp>
      <p:graphicFrame>
        <p:nvGraphicFramePr>
          <p:cNvPr id="22533" name="Object 2"/>
          <p:cNvGraphicFramePr>
            <a:graphicFrameLocks noChangeAspect="1"/>
          </p:cNvGraphicFramePr>
          <p:nvPr/>
        </p:nvGraphicFramePr>
        <p:xfrm>
          <a:off x="4724400" y="1143000"/>
          <a:ext cx="2073275" cy="614363"/>
        </p:xfrm>
        <a:graphic>
          <a:graphicData uri="http://schemas.openxmlformats.org/presentationml/2006/ole">
            <p:oleObj spid="_x0000_s55298" name="Equation" r:id="rId4" imgW="812844" imgH="241592" progId="Equation.3">
              <p:embed/>
            </p:oleObj>
          </a:graphicData>
        </a:graphic>
      </p:graphicFrame>
      <p:sp>
        <p:nvSpPr>
          <p:cNvPr id="55302" name="Text Box 1030"/>
          <p:cNvSpPr txBox="1">
            <a:spLocks noChangeArrowheads="1"/>
          </p:cNvSpPr>
          <p:nvPr/>
        </p:nvSpPr>
        <p:spPr bwMode="auto">
          <a:xfrm>
            <a:off x="152400" y="0"/>
            <a:ext cx="8702675" cy="1187450"/>
          </a:xfrm>
          <a:prstGeom prst="rect">
            <a:avLst/>
          </a:prstGeom>
          <a:noFill/>
          <a:ln w="9525">
            <a:noFill/>
            <a:miter lim="800000"/>
            <a:headEnd/>
            <a:tailEnd/>
          </a:ln>
        </p:spPr>
        <p:txBody>
          <a:bodyPr>
            <a:prstTxWarp prst="textNoShape">
              <a:avLst/>
            </a:prstTxWarp>
            <a:spAutoFit/>
          </a:bodyPr>
          <a:lstStyle/>
          <a:p>
            <a:r>
              <a:rPr lang="en-US" sz="2400"/>
              <a:t>An electron in hydrogen is excited to Energy = -13.6/9 eV. How many different wave functions in H have this energy? </a:t>
            </a:r>
          </a:p>
          <a:p>
            <a:r>
              <a:rPr lang="en-US" sz="2400"/>
              <a:t>a. 1	b. 3	c. 6	d. 9	e. 10</a:t>
            </a:r>
          </a:p>
        </p:txBody>
      </p:sp>
      <p:sp>
        <p:nvSpPr>
          <p:cNvPr id="22535" name="Line 1031"/>
          <p:cNvSpPr>
            <a:spLocks noChangeShapeType="1"/>
          </p:cNvSpPr>
          <p:nvPr/>
        </p:nvSpPr>
        <p:spPr bwMode="auto">
          <a:xfrm>
            <a:off x="6781800" y="1447800"/>
            <a:ext cx="13716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2536" name="Text Box 1032"/>
          <p:cNvSpPr txBox="1">
            <a:spLocks noChangeArrowheads="1"/>
          </p:cNvSpPr>
          <p:nvPr/>
        </p:nvSpPr>
        <p:spPr bwMode="auto">
          <a:xfrm>
            <a:off x="8229600" y="1219200"/>
            <a:ext cx="701675" cy="457200"/>
          </a:xfrm>
          <a:prstGeom prst="rect">
            <a:avLst/>
          </a:prstGeom>
          <a:noFill/>
          <a:ln w="9525">
            <a:noFill/>
            <a:miter lim="800000"/>
            <a:headEnd/>
            <a:tailEnd/>
          </a:ln>
        </p:spPr>
        <p:txBody>
          <a:bodyPr wrap="none">
            <a:prstTxWarp prst="textNoShape">
              <a:avLst/>
            </a:prstTxWarp>
            <a:spAutoFit/>
          </a:bodyPr>
          <a:lstStyle/>
          <a:p>
            <a:r>
              <a:rPr lang="en-US" sz="2400"/>
              <a:t>n=3</a:t>
            </a:r>
          </a:p>
        </p:txBody>
      </p:sp>
      <p:sp>
        <p:nvSpPr>
          <p:cNvPr id="22537" name="Line 1033"/>
          <p:cNvSpPr>
            <a:spLocks noChangeShapeType="1"/>
          </p:cNvSpPr>
          <p:nvPr/>
        </p:nvSpPr>
        <p:spPr bwMode="auto">
          <a:xfrm>
            <a:off x="4572000" y="2014538"/>
            <a:ext cx="1371600" cy="0"/>
          </a:xfrm>
          <a:prstGeom prst="line">
            <a:avLst/>
          </a:prstGeom>
          <a:noFill/>
          <a:ln w="38100">
            <a:solidFill>
              <a:schemeClr val="tx1"/>
            </a:solidFill>
            <a:round/>
            <a:headEnd/>
            <a:tailEnd type="triangle" w="med" len="med"/>
          </a:ln>
        </p:spPr>
        <p:txBody>
          <a:bodyPr>
            <a:prstTxWarp prst="textNoShape">
              <a:avLst/>
            </a:prstTxWarp>
          </a:bodyPr>
          <a:lstStyle/>
          <a:p>
            <a:endParaRPr lang="en-US"/>
          </a:p>
        </p:txBody>
      </p:sp>
      <p:sp>
        <p:nvSpPr>
          <p:cNvPr id="22538" name="Text Box 1034"/>
          <p:cNvSpPr txBox="1">
            <a:spLocks noChangeArrowheads="1"/>
          </p:cNvSpPr>
          <p:nvPr/>
        </p:nvSpPr>
        <p:spPr bwMode="auto">
          <a:xfrm>
            <a:off x="6019800" y="1785938"/>
            <a:ext cx="1125538"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l</a:t>
            </a:r>
            <a:r>
              <a:rPr lang="en-US" sz="2400"/>
              <a:t>=0,1,2</a:t>
            </a:r>
          </a:p>
        </p:txBody>
      </p:sp>
      <p:sp>
        <p:nvSpPr>
          <p:cNvPr id="22539" name="Text Box 1035"/>
          <p:cNvSpPr txBox="1">
            <a:spLocks noChangeArrowheads="1"/>
          </p:cNvSpPr>
          <p:nvPr/>
        </p:nvSpPr>
        <p:spPr bwMode="auto">
          <a:xfrm>
            <a:off x="304800" y="2743200"/>
            <a:ext cx="2282825" cy="3743325"/>
          </a:xfrm>
          <a:prstGeom prst="rect">
            <a:avLst/>
          </a:prstGeom>
          <a:noFill/>
          <a:ln w="9525">
            <a:noFill/>
            <a:miter lim="800000"/>
            <a:headEnd/>
            <a:tailEnd/>
          </a:ln>
        </p:spPr>
        <p:txBody>
          <a:bodyPr wrap="none">
            <a:prstTxWarp prst="textNoShape">
              <a:avLst/>
            </a:prstTxWarp>
            <a:spAutoFit/>
          </a:bodyPr>
          <a:lstStyle/>
          <a:p>
            <a:r>
              <a:rPr lang="en-US" sz="2400" b="1" u="sng"/>
              <a:t>n	</a:t>
            </a:r>
            <a:r>
              <a:rPr lang="en-US" sz="2400" b="1" i="1" u="sng">
                <a:latin typeface="Times New Roman" charset="0"/>
              </a:rPr>
              <a:t>l</a:t>
            </a:r>
            <a:r>
              <a:rPr lang="en-US" sz="2400" b="1" u="sng"/>
              <a:t>	m</a:t>
            </a:r>
          </a:p>
          <a:p>
            <a:r>
              <a:rPr lang="en-US" sz="2400"/>
              <a:t>3	0	 0</a:t>
            </a:r>
          </a:p>
          <a:p>
            <a:r>
              <a:rPr lang="en-US" sz="2400"/>
              <a:t>3	1	-1</a:t>
            </a:r>
          </a:p>
          <a:p>
            <a:r>
              <a:rPr lang="en-US" sz="2400"/>
              <a:t>3	1	 0</a:t>
            </a:r>
          </a:p>
          <a:p>
            <a:r>
              <a:rPr lang="en-US" sz="2400"/>
              <a:t>3	1	 1</a:t>
            </a:r>
          </a:p>
          <a:p>
            <a:r>
              <a:rPr lang="en-US" sz="2400"/>
              <a:t>3	2	-2</a:t>
            </a:r>
          </a:p>
          <a:p>
            <a:r>
              <a:rPr lang="en-US" sz="2400"/>
              <a:t>3	2	-1</a:t>
            </a:r>
          </a:p>
          <a:p>
            <a:r>
              <a:rPr lang="en-US" sz="2400"/>
              <a:t>3	2	 0</a:t>
            </a:r>
          </a:p>
          <a:p>
            <a:r>
              <a:rPr lang="en-US" sz="2400"/>
              <a:t>3	2	 1</a:t>
            </a:r>
          </a:p>
          <a:p>
            <a:r>
              <a:rPr lang="en-US" sz="2400"/>
              <a:t>3	2	2</a:t>
            </a:r>
          </a:p>
        </p:txBody>
      </p:sp>
      <p:sp>
        <p:nvSpPr>
          <p:cNvPr id="22540" name="AutoShape 1036"/>
          <p:cNvSpPr>
            <a:spLocks/>
          </p:cNvSpPr>
          <p:nvPr/>
        </p:nvSpPr>
        <p:spPr bwMode="auto">
          <a:xfrm>
            <a:off x="2514600" y="3581400"/>
            <a:ext cx="152400" cy="990600"/>
          </a:xfrm>
          <a:prstGeom prst="rightBrace">
            <a:avLst>
              <a:gd name="adj1" fmla="val 54167"/>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22541" name="Text Box 1037"/>
          <p:cNvSpPr txBox="1">
            <a:spLocks noChangeArrowheads="1"/>
          </p:cNvSpPr>
          <p:nvPr/>
        </p:nvSpPr>
        <p:spPr bwMode="auto">
          <a:xfrm>
            <a:off x="2667000" y="3887788"/>
            <a:ext cx="2141538" cy="457200"/>
          </a:xfrm>
          <a:prstGeom prst="rect">
            <a:avLst/>
          </a:prstGeom>
          <a:noFill/>
          <a:ln w="9525">
            <a:noFill/>
            <a:miter lim="800000"/>
            <a:headEnd/>
            <a:tailEnd/>
          </a:ln>
        </p:spPr>
        <p:txBody>
          <a:bodyPr wrap="none">
            <a:prstTxWarp prst="textNoShape">
              <a:avLst/>
            </a:prstTxWarp>
            <a:spAutoFit/>
          </a:bodyPr>
          <a:lstStyle/>
          <a:p>
            <a:r>
              <a:rPr lang="en-US" sz="2400"/>
              <a:t>3p states (</a:t>
            </a:r>
            <a:r>
              <a:rPr lang="en-US" sz="2400" i="1">
                <a:latin typeface="Times New Roman" charset="0"/>
              </a:rPr>
              <a:t>l</a:t>
            </a:r>
            <a:r>
              <a:rPr lang="en-US" sz="2400"/>
              <a:t>=1)</a:t>
            </a:r>
          </a:p>
        </p:txBody>
      </p:sp>
      <p:sp>
        <p:nvSpPr>
          <p:cNvPr id="22542" name="Text Box 1038"/>
          <p:cNvSpPr txBox="1">
            <a:spLocks noChangeArrowheads="1"/>
          </p:cNvSpPr>
          <p:nvPr/>
        </p:nvSpPr>
        <p:spPr bwMode="auto">
          <a:xfrm>
            <a:off x="2635250" y="3124200"/>
            <a:ext cx="1403350" cy="457200"/>
          </a:xfrm>
          <a:prstGeom prst="rect">
            <a:avLst/>
          </a:prstGeom>
          <a:noFill/>
          <a:ln w="9525">
            <a:noFill/>
            <a:miter lim="800000"/>
            <a:headEnd/>
            <a:tailEnd/>
          </a:ln>
        </p:spPr>
        <p:txBody>
          <a:bodyPr wrap="none">
            <a:prstTxWarp prst="textNoShape">
              <a:avLst/>
            </a:prstTxWarp>
            <a:spAutoFit/>
          </a:bodyPr>
          <a:lstStyle/>
          <a:p>
            <a:r>
              <a:rPr lang="en-US" sz="2400"/>
              <a:t>3s states</a:t>
            </a:r>
          </a:p>
        </p:txBody>
      </p:sp>
      <p:sp>
        <p:nvSpPr>
          <p:cNvPr id="22543" name="Text Box 1039"/>
          <p:cNvSpPr txBox="1">
            <a:spLocks noChangeArrowheads="1"/>
          </p:cNvSpPr>
          <p:nvPr/>
        </p:nvSpPr>
        <p:spPr bwMode="auto">
          <a:xfrm>
            <a:off x="2590800" y="5335588"/>
            <a:ext cx="2141538" cy="457200"/>
          </a:xfrm>
          <a:prstGeom prst="rect">
            <a:avLst/>
          </a:prstGeom>
          <a:noFill/>
          <a:ln w="9525">
            <a:noFill/>
            <a:miter lim="800000"/>
            <a:headEnd/>
            <a:tailEnd/>
          </a:ln>
        </p:spPr>
        <p:txBody>
          <a:bodyPr wrap="none">
            <a:prstTxWarp prst="textNoShape">
              <a:avLst/>
            </a:prstTxWarp>
            <a:spAutoFit/>
          </a:bodyPr>
          <a:lstStyle/>
          <a:p>
            <a:r>
              <a:rPr lang="en-US" sz="2400"/>
              <a:t>3d states (</a:t>
            </a:r>
            <a:r>
              <a:rPr lang="en-US" sz="2400" i="1">
                <a:latin typeface="Times New Roman" charset="0"/>
              </a:rPr>
              <a:t>l</a:t>
            </a:r>
            <a:r>
              <a:rPr lang="en-US" sz="2400"/>
              <a:t>=2)</a:t>
            </a:r>
          </a:p>
        </p:txBody>
      </p:sp>
      <p:sp>
        <p:nvSpPr>
          <p:cNvPr id="22544" name="AutoShape 1040"/>
          <p:cNvSpPr>
            <a:spLocks/>
          </p:cNvSpPr>
          <p:nvPr/>
        </p:nvSpPr>
        <p:spPr bwMode="auto">
          <a:xfrm>
            <a:off x="2514600" y="4648200"/>
            <a:ext cx="76200" cy="1828800"/>
          </a:xfrm>
          <a:prstGeom prst="rightBrace">
            <a:avLst>
              <a:gd name="adj1" fmla="val 200000"/>
              <a:gd name="adj2" fmla="val 50000"/>
            </a:avLst>
          </a:prstGeom>
          <a:noFill/>
          <a:ln w="9525">
            <a:solidFill>
              <a:schemeClr val="tx1"/>
            </a:solidFill>
            <a:round/>
            <a:headEnd/>
            <a:tailEnd/>
          </a:ln>
        </p:spPr>
        <p:txBody>
          <a:bodyPr wrap="none" anchor="ctr">
            <a:prstTxWarp prst="textNoShape">
              <a:avLst/>
            </a:prstTxWarp>
          </a:bodyPr>
          <a:lstStyle/>
          <a:p>
            <a:endParaRPr lang="en-US"/>
          </a:p>
        </p:txBody>
      </p:sp>
      <p:sp>
        <p:nvSpPr>
          <p:cNvPr id="22547" name="Text Box 1043"/>
          <p:cNvSpPr txBox="1">
            <a:spLocks noChangeArrowheads="1"/>
          </p:cNvSpPr>
          <p:nvPr/>
        </p:nvSpPr>
        <p:spPr bwMode="auto">
          <a:xfrm>
            <a:off x="5029200" y="4048125"/>
            <a:ext cx="3886200" cy="1569660"/>
          </a:xfrm>
          <a:prstGeom prst="rect">
            <a:avLst/>
          </a:prstGeom>
          <a:noFill/>
          <a:ln w="9525">
            <a:solidFill>
              <a:schemeClr val="accent2"/>
            </a:solidFill>
            <a:miter lim="800000"/>
            <a:headEnd/>
            <a:tailEnd/>
          </a:ln>
        </p:spPr>
        <p:txBody>
          <a:bodyPr>
            <a:prstTxWarp prst="textNoShape">
              <a:avLst/>
            </a:prstTxWarp>
            <a:spAutoFit/>
          </a:bodyPr>
          <a:lstStyle/>
          <a:p>
            <a:pPr>
              <a:spcBef>
                <a:spcPct val="50000"/>
              </a:spcBef>
            </a:pPr>
            <a:r>
              <a:rPr lang="en-US" sz="2400" dirty="0" smtClean="0">
                <a:solidFill>
                  <a:schemeClr val="accent2"/>
                </a:solidFill>
              </a:rPr>
              <a:t>With the addition of spin, we now have 18 possible quantum states for the electron with </a:t>
            </a:r>
            <a:r>
              <a:rPr lang="en-US" sz="2400" dirty="0" err="1" smtClean="0">
                <a:solidFill>
                  <a:schemeClr val="accent2"/>
                </a:solidFill>
              </a:rPr>
              <a:t>n</a:t>
            </a:r>
            <a:r>
              <a:rPr lang="en-US" sz="2400" dirty="0" smtClean="0">
                <a:solidFill>
                  <a:schemeClr val="accent2"/>
                </a:solidFill>
              </a:rPr>
              <a:t>=3</a:t>
            </a:r>
            <a:endParaRPr lang="en-US" sz="2400" dirty="0">
              <a:solidFill>
                <a:schemeClr val="accent2"/>
              </a:solidFill>
            </a:endParaRPr>
          </a:p>
        </p:txBody>
      </p:sp>
      <p:sp>
        <p:nvSpPr>
          <p:cNvPr id="22548" name="Text Box 1044"/>
          <p:cNvSpPr txBox="1">
            <a:spLocks noChangeArrowheads="1"/>
          </p:cNvSpPr>
          <p:nvPr/>
        </p:nvSpPr>
        <p:spPr bwMode="auto">
          <a:xfrm>
            <a:off x="4191000" y="2590800"/>
            <a:ext cx="4800600" cy="1042988"/>
          </a:xfrm>
          <a:prstGeom prst="rect">
            <a:avLst/>
          </a:prstGeom>
          <a:noFill/>
          <a:ln w="38100">
            <a:solidFill>
              <a:schemeClr val="tx1"/>
            </a:solidFill>
            <a:miter lim="800000"/>
            <a:headEnd/>
            <a:tailEnd/>
          </a:ln>
        </p:spPr>
        <p:txBody>
          <a:bodyPr>
            <a:prstTxWarp prst="textNoShape">
              <a:avLst/>
            </a:prstTxWarp>
            <a:spAutoFit/>
          </a:bodyPr>
          <a:lstStyle/>
          <a:p>
            <a:pPr>
              <a:spcBef>
                <a:spcPct val="50000"/>
              </a:spcBef>
            </a:pPr>
            <a:r>
              <a:rPr lang="en-US" sz="2400">
                <a:solidFill>
                  <a:srgbClr val="FF0000"/>
                </a:solidFill>
              </a:rPr>
              <a:t>Answer is d:</a:t>
            </a:r>
          </a:p>
          <a:p>
            <a:pPr>
              <a:spcBef>
                <a:spcPct val="50000"/>
              </a:spcBef>
            </a:pPr>
            <a:r>
              <a:rPr lang="en-US" sz="2400">
                <a:solidFill>
                  <a:srgbClr val="FF0000"/>
                </a:solidFill>
              </a:rPr>
              <a:t>9 states all with the same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5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5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5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5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5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5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p:bldP spid="22532" grpId="0"/>
      <p:bldP spid="22535" grpId="0" animBg="1"/>
      <p:bldP spid="22536" grpId="0"/>
      <p:bldP spid="22537" grpId="0" animBg="1"/>
      <p:bldP spid="22538" grpId="0"/>
      <p:bldP spid="22539" grpId="0"/>
      <p:bldP spid="22540" grpId="0" animBg="1"/>
      <p:bldP spid="22541" grpId="0"/>
      <p:bldP spid="22542" grpId="0"/>
      <p:bldP spid="22543" grpId="0"/>
      <p:bldP spid="22544" grpId="0" animBg="1"/>
      <p:bldP spid="22547" grpId="0" animBg="1"/>
      <p:bldP spid="22548"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5" name="Straight Connector 4"/>
          <p:cNvCxnSpPr/>
          <p:nvPr/>
        </p:nvCxnSpPr>
        <p:spPr>
          <a:xfrm flipV="1">
            <a:off x="1753218" y="4652533"/>
            <a:ext cx="1656585" cy="1"/>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16200000" flipV="1">
            <a:off x="2367475" y="3624002"/>
            <a:ext cx="2043788" cy="14351"/>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10800000">
            <a:off x="3382740" y="2609821"/>
            <a:ext cx="1476574" cy="675944"/>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14" name="Group 13"/>
          <p:cNvGrpSpPr/>
          <p:nvPr/>
        </p:nvGrpSpPr>
        <p:grpSpPr>
          <a:xfrm>
            <a:off x="4859859" y="3258691"/>
            <a:ext cx="1656586" cy="2043788"/>
            <a:chOff x="4859859" y="3258691"/>
            <a:chExt cx="1656586" cy="2043788"/>
          </a:xfrm>
        </p:grpSpPr>
        <p:cxnSp>
          <p:nvCxnSpPr>
            <p:cNvPr id="10" name="Straight Connector 9"/>
            <p:cNvCxnSpPr/>
            <p:nvPr/>
          </p:nvCxnSpPr>
          <p:spPr>
            <a:xfrm rot="16200000" flipV="1">
              <a:off x="3845141" y="4273409"/>
              <a:ext cx="2043788" cy="14351"/>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4859860" y="5288133"/>
              <a:ext cx="1656585" cy="1"/>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grpSp>
      <p:cxnSp>
        <p:nvCxnSpPr>
          <p:cNvPr id="15" name="Straight Connector 14"/>
          <p:cNvCxnSpPr/>
          <p:nvPr/>
        </p:nvCxnSpPr>
        <p:spPr>
          <a:xfrm rot="10800000">
            <a:off x="3383289" y="2610360"/>
            <a:ext cx="730563" cy="647794"/>
          </a:xfrm>
          <a:prstGeom prst="line">
            <a:avLst/>
          </a:prstGeom>
          <a:ln w="50800">
            <a:solidFill>
              <a:srgbClr val="FF0000"/>
            </a:solidFill>
          </a:ln>
          <a:effectLst/>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4033718" y="884106"/>
            <a:ext cx="4879975" cy="1222375"/>
            <a:chOff x="1714500" y="4929188"/>
            <a:chExt cx="4879975" cy="1222375"/>
          </a:xfrm>
        </p:grpSpPr>
        <p:sp>
          <p:nvSpPr>
            <p:cNvPr id="21" name="Line 71"/>
            <p:cNvSpPr>
              <a:spLocks noChangeShapeType="1"/>
            </p:cNvSpPr>
            <p:nvPr/>
          </p:nvSpPr>
          <p:spPr bwMode="auto">
            <a:xfrm>
              <a:off x="2820988" y="4929188"/>
              <a:ext cx="190500" cy="166687"/>
            </a:xfrm>
            <a:prstGeom prst="line">
              <a:avLst/>
            </a:prstGeom>
            <a:noFill/>
            <a:ln w="28575">
              <a:solidFill>
                <a:srgbClr val="FF3300"/>
              </a:solidFill>
              <a:round/>
              <a:headEnd/>
              <a:tailEnd/>
            </a:ln>
          </p:spPr>
          <p:txBody>
            <a:bodyPr>
              <a:prstTxWarp prst="textNoShape">
                <a:avLst/>
              </a:prstTxWarp>
            </a:bodyPr>
            <a:lstStyle/>
            <a:p>
              <a:endParaRPr lang="en-US"/>
            </a:p>
          </p:txBody>
        </p:sp>
        <p:sp>
          <p:nvSpPr>
            <p:cNvPr id="22" name="Line 6"/>
            <p:cNvSpPr>
              <a:spLocks noChangeShapeType="1"/>
            </p:cNvSpPr>
            <p:nvPr/>
          </p:nvSpPr>
          <p:spPr bwMode="auto">
            <a:xfrm>
              <a:off x="1852613" y="5627688"/>
              <a:ext cx="971550" cy="0"/>
            </a:xfrm>
            <a:prstGeom prst="line">
              <a:avLst/>
            </a:prstGeom>
            <a:noFill/>
            <a:ln w="19050">
              <a:solidFill>
                <a:srgbClr val="FF0000"/>
              </a:solidFill>
              <a:round/>
              <a:headEnd/>
              <a:tailEnd/>
            </a:ln>
          </p:spPr>
          <p:txBody>
            <a:bodyPr>
              <a:prstTxWarp prst="textNoShape">
                <a:avLst/>
              </a:prstTxWarp>
            </a:bodyPr>
            <a:lstStyle/>
            <a:p>
              <a:endParaRPr lang="en-US"/>
            </a:p>
          </p:txBody>
        </p:sp>
        <p:sp>
          <p:nvSpPr>
            <p:cNvPr id="23" name="Line 7"/>
            <p:cNvSpPr>
              <a:spLocks noChangeShapeType="1"/>
            </p:cNvSpPr>
            <p:nvPr/>
          </p:nvSpPr>
          <p:spPr bwMode="auto">
            <a:xfrm>
              <a:off x="2820988" y="4937125"/>
              <a:ext cx="1587" cy="682625"/>
            </a:xfrm>
            <a:prstGeom prst="line">
              <a:avLst/>
            </a:prstGeom>
            <a:noFill/>
            <a:ln w="19050">
              <a:solidFill>
                <a:srgbClr val="FF0000"/>
              </a:solidFill>
              <a:round/>
              <a:headEnd/>
              <a:tailEnd/>
            </a:ln>
          </p:spPr>
          <p:txBody>
            <a:bodyPr>
              <a:prstTxWarp prst="textNoShape">
                <a:avLst/>
              </a:prstTxWarp>
            </a:bodyPr>
            <a:lstStyle/>
            <a:p>
              <a:endParaRPr lang="en-US"/>
            </a:p>
          </p:txBody>
        </p:sp>
        <p:sp>
          <p:nvSpPr>
            <p:cNvPr id="24" name="Rectangle 9"/>
            <p:cNvSpPr>
              <a:spLocks noChangeArrowheads="1"/>
            </p:cNvSpPr>
            <p:nvPr/>
          </p:nvSpPr>
          <p:spPr bwMode="auto">
            <a:xfrm>
              <a:off x="1714500" y="5781675"/>
              <a:ext cx="993775" cy="369888"/>
            </a:xfrm>
            <a:prstGeom prst="rect">
              <a:avLst/>
            </a:prstGeom>
            <a:noFill/>
            <a:ln w="9525">
              <a:noFill/>
              <a:miter lim="800000"/>
              <a:headEnd/>
              <a:tailEnd/>
            </a:ln>
          </p:spPr>
          <p:txBody>
            <a:bodyPr wrap="none" lIns="0" tIns="0" rIns="0" bIns="0">
              <a:prstTxWarp prst="textNoShape">
                <a:avLst/>
              </a:prstTxWarp>
              <a:spAutoFit/>
            </a:bodyPr>
            <a:lstStyle/>
            <a:p>
              <a:r>
                <a:rPr lang="en-US" sz="2400">
                  <a:solidFill>
                    <a:srgbClr val="000000"/>
                  </a:solidFill>
                </a:rPr>
                <a:t>sample</a:t>
              </a:r>
              <a:endParaRPr lang="en-US" sz="2400"/>
            </a:p>
          </p:txBody>
        </p:sp>
        <p:sp>
          <p:nvSpPr>
            <p:cNvPr id="25" name="Line 10"/>
            <p:cNvSpPr>
              <a:spLocks noChangeShapeType="1"/>
            </p:cNvSpPr>
            <p:nvPr/>
          </p:nvSpPr>
          <p:spPr bwMode="auto">
            <a:xfrm flipV="1">
              <a:off x="1851025" y="5197475"/>
              <a:ext cx="1989138" cy="11113"/>
            </a:xfrm>
            <a:prstGeom prst="line">
              <a:avLst/>
            </a:prstGeom>
            <a:noFill/>
            <a:ln w="9525">
              <a:solidFill>
                <a:schemeClr val="tx1"/>
              </a:solidFill>
              <a:prstDash val="dash"/>
              <a:round/>
              <a:headEnd/>
              <a:tailEnd/>
            </a:ln>
          </p:spPr>
          <p:txBody>
            <a:bodyPr>
              <a:prstTxWarp prst="textNoShape">
                <a:avLst/>
              </a:prstTxWarp>
            </a:bodyPr>
            <a:lstStyle/>
            <a:p>
              <a:endParaRPr lang="en-US"/>
            </a:p>
          </p:txBody>
        </p:sp>
        <p:sp>
          <p:nvSpPr>
            <p:cNvPr id="26" name="Line 13"/>
            <p:cNvSpPr>
              <a:spLocks noChangeShapeType="1"/>
            </p:cNvSpPr>
            <p:nvPr/>
          </p:nvSpPr>
          <p:spPr bwMode="auto">
            <a:xfrm>
              <a:off x="3013075" y="5091113"/>
              <a:ext cx="1588" cy="682625"/>
            </a:xfrm>
            <a:prstGeom prst="line">
              <a:avLst/>
            </a:prstGeom>
            <a:noFill/>
            <a:ln w="19050">
              <a:solidFill>
                <a:srgbClr val="FF0000"/>
              </a:solidFill>
              <a:round/>
              <a:headEnd/>
              <a:tailEnd/>
            </a:ln>
          </p:spPr>
          <p:txBody>
            <a:bodyPr>
              <a:prstTxWarp prst="textNoShape">
                <a:avLst/>
              </a:prstTxWarp>
            </a:bodyPr>
            <a:lstStyle/>
            <a:p>
              <a:endParaRPr lang="en-US"/>
            </a:p>
          </p:txBody>
        </p:sp>
        <p:sp>
          <p:nvSpPr>
            <p:cNvPr id="27" name="Rectangle 14"/>
            <p:cNvSpPr>
              <a:spLocks noChangeArrowheads="1"/>
            </p:cNvSpPr>
            <p:nvPr/>
          </p:nvSpPr>
          <p:spPr bwMode="auto">
            <a:xfrm>
              <a:off x="3300413" y="5772150"/>
              <a:ext cx="325437" cy="369888"/>
            </a:xfrm>
            <a:prstGeom prst="rect">
              <a:avLst/>
            </a:prstGeom>
            <a:noFill/>
            <a:ln w="9525">
              <a:noFill/>
              <a:miter lim="800000"/>
              <a:headEnd/>
              <a:tailEnd/>
            </a:ln>
          </p:spPr>
          <p:txBody>
            <a:bodyPr wrap="none" lIns="0" tIns="0" rIns="0" bIns="0">
              <a:prstTxWarp prst="textNoShape">
                <a:avLst/>
              </a:prstTxWarp>
              <a:spAutoFit/>
            </a:bodyPr>
            <a:lstStyle/>
            <a:p>
              <a:r>
                <a:rPr lang="en-US" sz="2400">
                  <a:solidFill>
                    <a:srgbClr val="000000"/>
                  </a:solidFill>
                </a:rPr>
                <a:t>tip</a:t>
              </a:r>
              <a:endParaRPr lang="en-US" sz="2400"/>
            </a:p>
          </p:txBody>
        </p:sp>
        <p:sp>
          <p:nvSpPr>
            <p:cNvPr id="28" name="Line 66"/>
            <p:cNvSpPr>
              <a:spLocks noChangeShapeType="1"/>
            </p:cNvSpPr>
            <p:nvPr/>
          </p:nvSpPr>
          <p:spPr bwMode="auto">
            <a:xfrm flipV="1">
              <a:off x="2867025" y="5608638"/>
              <a:ext cx="1493838" cy="11112"/>
            </a:xfrm>
            <a:prstGeom prst="line">
              <a:avLst/>
            </a:prstGeom>
            <a:noFill/>
            <a:ln w="9525">
              <a:solidFill>
                <a:srgbClr val="FF3300"/>
              </a:solidFill>
              <a:prstDash val="dash"/>
              <a:round/>
              <a:headEnd/>
              <a:tailEnd/>
            </a:ln>
          </p:spPr>
          <p:txBody>
            <a:bodyPr>
              <a:prstTxWarp prst="textNoShape">
                <a:avLst/>
              </a:prstTxWarp>
            </a:bodyPr>
            <a:lstStyle/>
            <a:p>
              <a:endParaRPr lang="en-US"/>
            </a:p>
          </p:txBody>
        </p:sp>
        <p:sp>
          <p:nvSpPr>
            <p:cNvPr id="29" name="Line 67"/>
            <p:cNvSpPr>
              <a:spLocks noChangeShapeType="1"/>
            </p:cNvSpPr>
            <p:nvPr/>
          </p:nvSpPr>
          <p:spPr bwMode="auto">
            <a:xfrm>
              <a:off x="4025900" y="5765800"/>
              <a:ext cx="368300" cy="0"/>
            </a:xfrm>
            <a:prstGeom prst="line">
              <a:avLst/>
            </a:prstGeom>
            <a:noFill/>
            <a:ln w="9525">
              <a:solidFill>
                <a:srgbClr val="FF3300"/>
              </a:solidFill>
              <a:prstDash val="dash"/>
              <a:round/>
              <a:headEnd/>
              <a:tailEnd/>
            </a:ln>
          </p:spPr>
          <p:txBody>
            <a:bodyPr>
              <a:prstTxWarp prst="textNoShape">
                <a:avLst/>
              </a:prstTxWarp>
            </a:bodyPr>
            <a:lstStyle/>
            <a:p>
              <a:endParaRPr lang="en-US"/>
            </a:p>
          </p:txBody>
        </p:sp>
        <p:sp>
          <p:nvSpPr>
            <p:cNvPr id="30" name="Text Box 68"/>
            <p:cNvSpPr txBox="1">
              <a:spLocks noChangeArrowheads="1"/>
            </p:cNvSpPr>
            <p:nvPr/>
          </p:nvSpPr>
          <p:spPr bwMode="auto">
            <a:xfrm>
              <a:off x="4335463" y="5486400"/>
              <a:ext cx="2259012" cy="461963"/>
            </a:xfrm>
            <a:prstGeom prst="rect">
              <a:avLst/>
            </a:prstGeom>
            <a:noFill/>
            <a:ln w="9525">
              <a:noFill/>
              <a:miter lim="800000"/>
              <a:headEnd/>
              <a:tailEnd/>
            </a:ln>
          </p:spPr>
          <p:txBody>
            <a:bodyPr wrap="none">
              <a:prstTxWarp prst="textNoShape">
                <a:avLst/>
              </a:prstTxWarp>
              <a:spAutoFit/>
            </a:bodyPr>
            <a:lstStyle/>
            <a:p>
              <a:r>
                <a:rPr lang="en-US" sz="2400">
                  <a:solidFill>
                    <a:srgbClr val="FF3300"/>
                  </a:solidFill>
                </a:rPr>
                <a:t>applied voltage</a:t>
              </a:r>
            </a:p>
          </p:txBody>
        </p:sp>
        <p:sp>
          <p:nvSpPr>
            <p:cNvPr id="31" name="Line 11"/>
            <p:cNvSpPr>
              <a:spLocks noChangeShapeType="1"/>
            </p:cNvSpPr>
            <p:nvPr/>
          </p:nvSpPr>
          <p:spPr bwMode="auto">
            <a:xfrm flipV="1">
              <a:off x="3019425" y="5772150"/>
              <a:ext cx="914400" cy="0"/>
            </a:xfrm>
            <a:prstGeom prst="line">
              <a:avLst/>
            </a:prstGeom>
            <a:noFill/>
            <a:ln w="19050">
              <a:solidFill>
                <a:srgbClr val="FF0000"/>
              </a:solidFill>
              <a:round/>
              <a:headEnd/>
              <a:tailEnd/>
            </a:ln>
          </p:spPr>
          <p:txBody>
            <a:bodyPr>
              <a:prstTxWarp prst="textNoShape">
                <a:avLst/>
              </a:prstTxWarp>
            </a:bodyPr>
            <a:lstStyle/>
            <a:p>
              <a:endParaRPr lang="en-US"/>
            </a:p>
          </p:txBody>
        </p:sp>
        <p:cxnSp>
          <p:nvCxnSpPr>
            <p:cNvPr id="32" name="Straight Arrow Connector 31"/>
            <p:cNvCxnSpPr/>
            <p:nvPr/>
          </p:nvCxnSpPr>
          <p:spPr>
            <a:xfrm rot="5400000">
              <a:off x="4029076" y="5688012"/>
              <a:ext cx="171450" cy="3175"/>
            </a:xfrm>
            <a:prstGeom prst="straightConnector1">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3" name="Group 15"/>
          <p:cNvGrpSpPr>
            <a:grpSpLocks/>
          </p:cNvGrpSpPr>
          <p:nvPr/>
        </p:nvGrpSpPr>
        <p:grpSpPr bwMode="auto">
          <a:xfrm rot="5400000">
            <a:off x="765450" y="15514"/>
            <a:ext cx="2382838" cy="2927350"/>
            <a:chOff x="1279" y="1251"/>
            <a:chExt cx="1501" cy="1844"/>
          </a:xfrm>
        </p:grpSpPr>
        <p:sp>
          <p:nvSpPr>
            <p:cNvPr id="34" name="Line 16"/>
            <p:cNvSpPr>
              <a:spLocks noChangeShapeType="1"/>
            </p:cNvSpPr>
            <p:nvPr/>
          </p:nvSpPr>
          <p:spPr bwMode="auto">
            <a:xfrm>
              <a:off x="1975" y="1356"/>
              <a:ext cx="1" cy="61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5" name="Line 17"/>
            <p:cNvSpPr>
              <a:spLocks noChangeShapeType="1"/>
            </p:cNvSpPr>
            <p:nvPr/>
          </p:nvSpPr>
          <p:spPr bwMode="auto">
            <a:xfrm>
              <a:off x="1975" y="1971"/>
              <a:ext cx="57" cy="16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6" name="Line 18"/>
            <p:cNvSpPr>
              <a:spLocks noChangeShapeType="1"/>
            </p:cNvSpPr>
            <p:nvPr/>
          </p:nvSpPr>
          <p:spPr bwMode="auto">
            <a:xfrm flipV="1">
              <a:off x="2032" y="1971"/>
              <a:ext cx="56" cy="16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7" name="Line 19"/>
            <p:cNvSpPr>
              <a:spLocks noChangeShapeType="1"/>
            </p:cNvSpPr>
            <p:nvPr/>
          </p:nvSpPr>
          <p:spPr bwMode="auto">
            <a:xfrm>
              <a:off x="2088" y="1356"/>
              <a:ext cx="1" cy="61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8" name="Line 20"/>
            <p:cNvSpPr>
              <a:spLocks noChangeShapeType="1"/>
            </p:cNvSpPr>
            <p:nvPr/>
          </p:nvSpPr>
          <p:spPr bwMode="auto">
            <a:xfrm>
              <a:off x="1975" y="1356"/>
              <a:ext cx="113" cy="1"/>
            </a:xfrm>
            <a:prstGeom prst="line">
              <a:avLst/>
            </a:prstGeom>
            <a:noFill/>
            <a:ln w="3175" cap="rnd">
              <a:solidFill>
                <a:srgbClr val="000000"/>
              </a:solidFill>
              <a:round/>
              <a:headEnd/>
              <a:tailEnd/>
            </a:ln>
          </p:spPr>
          <p:txBody>
            <a:bodyPr>
              <a:prstTxWarp prst="textNoShape">
                <a:avLst/>
              </a:prstTxWarp>
            </a:bodyPr>
            <a:lstStyle/>
            <a:p>
              <a:endParaRPr lang="en-US"/>
            </a:p>
          </p:txBody>
        </p:sp>
        <p:grpSp>
          <p:nvGrpSpPr>
            <p:cNvPr id="39" name="Group 22"/>
            <p:cNvGrpSpPr>
              <a:grpSpLocks/>
            </p:cNvGrpSpPr>
            <p:nvPr/>
          </p:nvGrpSpPr>
          <p:grpSpPr bwMode="auto">
            <a:xfrm>
              <a:off x="1279" y="2196"/>
              <a:ext cx="1501" cy="899"/>
              <a:chOff x="1279" y="2196"/>
              <a:chExt cx="1501" cy="899"/>
            </a:xfrm>
          </p:grpSpPr>
          <p:sp>
            <p:nvSpPr>
              <p:cNvPr id="72" name="Freeform 23"/>
              <p:cNvSpPr>
                <a:spLocks/>
              </p:cNvSpPr>
              <p:nvPr/>
            </p:nvSpPr>
            <p:spPr bwMode="auto">
              <a:xfrm>
                <a:off x="1279" y="2196"/>
                <a:ext cx="1501" cy="899"/>
              </a:xfrm>
              <a:custGeom>
                <a:avLst/>
                <a:gdLst>
                  <a:gd name="T0" fmla="*/ 0 w 31933"/>
                  <a:gd name="T1" fmla="*/ 0 h 8767"/>
                  <a:gd name="T2" fmla="*/ 0 w 31933"/>
                  <a:gd name="T3" fmla="*/ 0 h 8767"/>
                  <a:gd name="T4" fmla="*/ 0 w 31933"/>
                  <a:gd name="T5" fmla="*/ 0 h 8767"/>
                  <a:gd name="T6" fmla="*/ 0 w 31933"/>
                  <a:gd name="T7" fmla="*/ 0 h 8767"/>
                  <a:gd name="T8" fmla="*/ 0 w 31933"/>
                  <a:gd name="T9" fmla="*/ 0 h 8767"/>
                  <a:gd name="T10" fmla="*/ 0 w 31933"/>
                  <a:gd name="T11" fmla="*/ 0 h 8767"/>
                  <a:gd name="T12" fmla="*/ 0 w 31933"/>
                  <a:gd name="T13" fmla="*/ 0 h 8767"/>
                  <a:gd name="T14" fmla="*/ 0 w 31933"/>
                  <a:gd name="T15" fmla="*/ 0 h 8767"/>
                  <a:gd name="T16" fmla="*/ 0 w 31933"/>
                  <a:gd name="T17" fmla="*/ 0 h 8767"/>
                  <a:gd name="T18" fmla="*/ 0 w 31933"/>
                  <a:gd name="T19" fmla="*/ 0 h 8767"/>
                  <a:gd name="T20" fmla="*/ 0 w 31933"/>
                  <a:gd name="T21" fmla="*/ 0 h 8767"/>
                  <a:gd name="T22" fmla="*/ 0 w 31933"/>
                  <a:gd name="T23" fmla="*/ 0 h 8767"/>
                  <a:gd name="T24" fmla="*/ 0 w 31933"/>
                  <a:gd name="T25" fmla="*/ 0 h 8767"/>
                  <a:gd name="T26" fmla="*/ 0 w 31933"/>
                  <a:gd name="T27" fmla="*/ 0 h 8767"/>
                  <a:gd name="T28" fmla="*/ 0 w 31933"/>
                  <a:gd name="T29" fmla="*/ 0 h 8767"/>
                  <a:gd name="T30" fmla="*/ 0 w 31933"/>
                  <a:gd name="T31" fmla="*/ 0 h 87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933"/>
                  <a:gd name="T49" fmla="*/ 0 h 8767"/>
                  <a:gd name="T50" fmla="*/ 31933 w 31933"/>
                  <a:gd name="T51" fmla="*/ 8767 h 87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933" h="8767">
                    <a:moveTo>
                      <a:pt x="3550" y="1383"/>
                    </a:moveTo>
                    <a:cubicBezTo>
                      <a:pt x="3950" y="1192"/>
                      <a:pt x="5300" y="342"/>
                      <a:pt x="6016" y="208"/>
                    </a:cubicBezTo>
                    <a:cubicBezTo>
                      <a:pt x="6733" y="75"/>
                      <a:pt x="7350" y="417"/>
                      <a:pt x="7875" y="600"/>
                    </a:cubicBezTo>
                    <a:cubicBezTo>
                      <a:pt x="8400" y="783"/>
                      <a:pt x="8716" y="1100"/>
                      <a:pt x="9183" y="1300"/>
                    </a:cubicBezTo>
                    <a:cubicBezTo>
                      <a:pt x="9650" y="1500"/>
                      <a:pt x="10091" y="1875"/>
                      <a:pt x="10666" y="1783"/>
                    </a:cubicBezTo>
                    <a:cubicBezTo>
                      <a:pt x="11241" y="1692"/>
                      <a:pt x="11900" y="1025"/>
                      <a:pt x="12625" y="733"/>
                    </a:cubicBezTo>
                    <a:cubicBezTo>
                      <a:pt x="13350" y="442"/>
                      <a:pt x="14275" y="0"/>
                      <a:pt x="15025" y="33"/>
                    </a:cubicBezTo>
                    <a:cubicBezTo>
                      <a:pt x="15775" y="67"/>
                      <a:pt x="16466" y="642"/>
                      <a:pt x="17125" y="950"/>
                    </a:cubicBezTo>
                    <a:cubicBezTo>
                      <a:pt x="17783" y="1258"/>
                      <a:pt x="18375" y="1850"/>
                      <a:pt x="19000" y="1867"/>
                    </a:cubicBezTo>
                    <a:cubicBezTo>
                      <a:pt x="19625" y="1883"/>
                      <a:pt x="20200" y="1300"/>
                      <a:pt x="20875" y="1033"/>
                    </a:cubicBezTo>
                    <a:cubicBezTo>
                      <a:pt x="21550" y="767"/>
                      <a:pt x="22208" y="375"/>
                      <a:pt x="23058" y="250"/>
                    </a:cubicBezTo>
                    <a:cubicBezTo>
                      <a:pt x="23908" y="125"/>
                      <a:pt x="25208" y="142"/>
                      <a:pt x="25983" y="292"/>
                    </a:cubicBezTo>
                    <a:cubicBezTo>
                      <a:pt x="26758" y="442"/>
                      <a:pt x="27391" y="8"/>
                      <a:pt x="27725" y="1167"/>
                    </a:cubicBezTo>
                    <a:cubicBezTo>
                      <a:pt x="28058" y="2325"/>
                      <a:pt x="31933" y="6125"/>
                      <a:pt x="27991" y="7233"/>
                    </a:cubicBezTo>
                    <a:cubicBezTo>
                      <a:pt x="24050" y="8342"/>
                      <a:pt x="8150" y="8767"/>
                      <a:pt x="4075" y="7800"/>
                    </a:cubicBezTo>
                    <a:cubicBezTo>
                      <a:pt x="0" y="6833"/>
                      <a:pt x="3658" y="2758"/>
                      <a:pt x="3550" y="1433"/>
                    </a:cubicBezTo>
                  </a:path>
                </a:pathLst>
              </a:custGeom>
              <a:solidFill>
                <a:srgbClr val="000000"/>
              </a:solidFill>
              <a:ln w="0">
                <a:solidFill>
                  <a:srgbClr val="000000"/>
                </a:solidFill>
                <a:prstDash val="solid"/>
                <a:round/>
                <a:headEnd/>
                <a:tailEnd/>
              </a:ln>
            </p:spPr>
            <p:txBody>
              <a:bodyPr>
                <a:prstTxWarp prst="textNoShape">
                  <a:avLst/>
                </a:prstTxWarp>
              </a:bodyPr>
              <a:lstStyle/>
              <a:p>
                <a:endParaRPr lang="en-US"/>
              </a:p>
            </p:txBody>
          </p:sp>
          <p:sp>
            <p:nvSpPr>
              <p:cNvPr id="73" name="Freeform 24"/>
              <p:cNvSpPr>
                <a:spLocks/>
              </p:cNvSpPr>
              <p:nvPr/>
            </p:nvSpPr>
            <p:spPr bwMode="auto">
              <a:xfrm>
                <a:off x="1279" y="2196"/>
                <a:ext cx="1501" cy="899"/>
              </a:xfrm>
              <a:custGeom>
                <a:avLst/>
                <a:gdLst>
                  <a:gd name="T0" fmla="*/ 167 w 1501"/>
                  <a:gd name="T1" fmla="*/ 142 h 899"/>
                  <a:gd name="T2" fmla="*/ 283 w 1501"/>
                  <a:gd name="T3" fmla="*/ 22 h 899"/>
                  <a:gd name="T4" fmla="*/ 370 w 1501"/>
                  <a:gd name="T5" fmla="*/ 62 h 899"/>
                  <a:gd name="T6" fmla="*/ 431 w 1501"/>
                  <a:gd name="T7" fmla="*/ 134 h 899"/>
                  <a:gd name="T8" fmla="*/ 501 w 1501"/>
                  <a:gd name="T9" fmla="*/ 183 h 899"/>
                  <a:gd name="T10" fmla="*/ 593 w 1501"/>
                  <a:gd name="T11" fmla="*/ 75 h 899"/>
                  <a:gd name="T12" fmla="*/ 706 w 1501"/>
                  <a:gd name="T13" fmla="*/ 4 h 899"/>
                  <a:gd name="T14" fmla="*/ 805 w 1501"/>
                  <a:gd name="T15" fmla="*/ 98 h 899"/>
                  <a:gd name="T16" fmla="*/ 893 w 1501"/>
                  <a:gd name="T17" fmla="*/ 192 h 899"/>
                  <a:gd name="T18" fmla="*/ 981 w 1501"/>
                  <a:gd name="T19" fmla="*/ 106 h 899"/>
                  <a:gd name="T20" fmla="*/ 1083 w 1501"/>
                  <a:gd name="T21" fmla="*/ 26 h 899"/>
                  <a:gd name="T22" fmla="*/ 1221 w 1501"/>
                  <a:gd name="T23" fmla="*/ 30 h 899"/>
                  <a:gd name="T24" fmla="*/ 1303 w 1501"/>
                  <a:gd name="T25" fmla="*/ 120 h 899"/>
                  <a:gd name="T26" fmla="*/ 1315 w 1501"/>
                  <a:gd name="T27" fmla="*/ 742 h 899"/>
                  <a:gd name="T28" fmla="*/ 191 w 1501"/>
                  <a:gd name="T29" fmla="*/ 800 h 899"/>
                  <a:gd name="T30" fmla="*/ 167 w 1501"/>
                  <a:gd name="T31" fmla="*/ 147 h 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1"/>
                  <a:gd name="T49" fmla="*/ 0 h 899"/>
                  <a:gd name="T50" fmla="*/ 1501 w 1501"/>
                  <a:gd name="T51" fmla="*/ 899 h 8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1" h="899">
                    <a:moveTo>
                      <a:pt x="167" y="142"/>
                    </a:moveTo>
                    <a:cubicBezTo>
                      <a:pt x="186" y="123"/>
                      <a:pt x="249" y="35"/>
                      <a:pt x="283" y="22"/>
                    </a:cubicBezTo>
                    <a:cubicBezTo>
                      <a:pt x="316" y="8"/>
                      <a:pt x="345" y="43"/>
                      <a:pt x="370" y="62"/>
                    </a:cubicBezTo>
                    <a:cubicBezTo>
                      <a:pt x="395" y="81"/>
                      <a:pt x="409" y="113"/>
                      <a:pt x="431" y="134"/>
                    </a:cubicBezTo>
                    <a:cubicBezTo>
                      <a:pt x="453" y="154"/>
                      <a:pt x="474" y="193"/>
                      <a:pt x="501" y="183"/>
                    </a:cubicBezTo>
                    <a:cubicBezTo>
                      <a:pt x="528" y="174"/>
                      <a:pt x="559" y="105"/>
                      <a:pt x="593" y="75"/>
                    </a:cubicBezTo>
                    <a:cubicBezTo>
                      <a:pt x="627" y="46"/>
                      <a:pt x="671" y="0"/>
                      <a:pt x="706" y="4"/>
                    </a:cubicBezTo>
                    <a:cubicBezTo>
                      <a:pt x="741" y="7"/>
                      <a:pt x="774" y="66"/>
                      <a:pt x="805" y="98"/>
                    </a:cubicBezTo>
                    <a:cubicBezTo>
                      <a:pt x="836" y="129"/>
                      <a:pt x="863" y="190"/>
                      <a:pt x="893" y="192"/>
                    </a:cubicBezTo>
                    <a:cubicBezTo>
                      <a:pt x="922" y="193"/>
                      <a:pt x="949" y="134"/>
                      <a:pt x="981" y="106"/>
                    </a:cubicBezTo>
                    <a:cubicBezTo>
                      <a:pt x="1013" y="79"/>
                      <a:pt x="1044" y="39"/>
                      <a:pt x="1083" y="26"/>
                    </a:cubicBezTo>
                    <a:cubicBezTo>
                      <a:pt x="1123" y="13"/>
                      <a:pt x="1184" y="15"/>
                      <a:pt x="1221" y="30"/>
                    </a:cubicBezTo>
                    <a:cubicBezTo>
                      <a:pt x="1257" y="46"/>
                      <a:pt x="1287" y="1"/>
                      <a:pt x="1303" y="120"/>
                    </a:cubicBezTo>
                    <a:cubicBezTo>
                      <a:pt x="1318" y="239"/>
                      <a:pt x="1501" y="628"/>
                      <a:pt x="1315" y="742"/>
                    </a:cubicBezTo>
                    <a:cubicBezTo>
                      <a:pt x="1130" y="856"/>
                      <a:pt x="383" y="899"/>
                      <a:pt x="191" y="800"/>
                    </a:cubicBezTo>
                    <a:cubicBezTo>
                      <a:pt x="0" y="701"/>
                      <a:pt x="172" y="283"/>
                      <a:pt x="167" y="147"/>
                    </a:cubicBezTo>
                  </a:path>
                </a:pathLst>
              </a:custGeom>
              <a:noFill/>
              <a:ln w="3175" cap="rnd">
                <a:solidFill>
                  <a:srgbClr val="000000"/>
                </a:solidFill>
                <a:prstDash val="solid"/>
                <a:round/>
                <a:headEnd/>
                <a:tailEnd/>
              </a:ln>
            </p:spPr>
            <p:txBody>
              <a:bodyPr>
                <a:prstTxWarp prst="textNoShape">
                  <a:avLst/>
                </a:prstTxWarp>
              </a:bodyPr>
              <a:lstStyle/>
              <a:p>
                <a:endParaRPr lang="en-US"/>
              </a:p>
            </p:txBody>
          </p:sp>
        </p:grpSp>
        <p:sp>
          <p:nvSpPr>
            <p:cNvPr id="40" name="Line 25"/>
            <p:cNvSpPr>
              <a:spLocks noChangeShapeType="1"/>
            </p:cNvSpPr>
            <p:nvPr/>
          </p:nvSpPr>
          <p:spPr bwMode="auto">
            <a:xfrm>
              <a:off x="2032" y="1479"/>
              <a:ext cx="225"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41" name="Line 26"/>
            <p:cNvSpPr>
              <a:spLocks noChangeShapeType="1"/>
            </p:cNvSpPr>
            <p:nvPr/>
          </p:nvSpPr>
          <p:spPr bwMode="auto">
            <a:xfrm>
              <a:off x="2445" y="1479"/>
              <a:ext cx="1" cy="328"/>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42" name="Line 28"/>
            <p:cNvSpPr>
              <a:spLocks noChangeShapeType="1"/>
            </p:cNvSpPr>
            <p:nvPr/>
          </p:nvSpPr>
          <p:spPr bwMode="auto">
            <a:xfrm>
              <a:off x="2276" y="1397"/>
              <a:ext cx="1" cy="164"/>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43" name="Line 29"/>
            <p:cNvSpPr>
              <a:spLocks noChangeShapeType="1"/>
            </p:cNvSpPr>
            <p:nvPr/>
          </p:nvSpPr>
          <p:spPr bwMode="auto">
            <a:xfrm>
              <a:off x="2276" y="1479"/>
              <a:ext cx="169"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44" name="Rectangle 33"/>
            <p:cNvSpPr>
              <a:spLocks noChangeArrowheads="1"/>
            </p:cNvSpPr>
            <p:nvPr/>
          </p:nvSpPr>
          <p:spPr bwMode="auto">
            <a:xfrm>
              <a:off x="2428" y="1840"/>
              <a:ext cx="66" cy="16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latin typeface="Comic Sans MS" charset="0"/>
                </a:rPr>
                <a:t>I</a:t>
              </a:r>
              <a:endParaRPr lang="en-US"/>
            </a:p>
          </p:txBody>
        </p:sp>
        <p:sp>
          <p:nvSpPr>
            <p:cNvPr id="45" name="Line 34"/>
            <p:cNvSpPr>
              <a:spLocks noChangeShapeType="1"/>
            </p:cNvSpPr>
            <p:nvPr/>
          </p:nvSpPr>
          <p:spPr bwMode="auto">
            <a:xfrm>
              <a:off x="2445" y="2053"/>
              <a:ext cx="1" cy="616"/>
            </a:xfrm>
            <a:prstGeom prst="line">
              <a:avLst/>
            </a:prstGeom>
            <a:noFill/>
            <a:ln w="3175" cap="rnd">
              <a:solidFill>
                <a:srgbClr val="000000"/>
              </a:solidFill>
              <a:round/>
              <a:headEnd/>
              <a:tailEnd/>
            </a:ln>
          </p:spPr>
          <p:txBody>
            <a:bodyPr>
              <a:prstTxWarp prst="textNoShape">
                <a:avLst/>
              </a:prstTxWarp>
            </a:bodyPr>
            <a:lstStyle/>
            <a:p>
              <a:endParaRPr lang="en-US"/>
            </a:p>
          </p:txBody>
        </p:sp>
        <p:grpSp>
          <p:nvGrpSpPr>
            <p:cNvPr id="46" name="Group 35"/>
            <p:cNvGrpSpPr>
              <a:grpSpLocks/>
            </p:cNvGrpSpPr>
            <p:nvPr/>
          </p:nvGrpSpPr>
          <p:grpSpPr bwMode="auto">
            <a:xfrm>
              <a:off x="2436" y="2652"/>
              <a:ext cx="19" cy="41"/>
              <a:chOff x="2436" y="2652"/>
              <a:chExt cx="19" cy="41"/>
            </a:xfrm>
          </p:grpSpPr>
          <p:sp>
            <p:nvSpPr>
              <p:cNvPr id="70" name="Oval 36"/>
              <p:cNvSpPr>
                <a:spLocks noChangeArrowheads="1"/>
              </p:cNvSpPr>
              <p:nvPr/>
            </p:nvSpPr>
            <p:spPr bwMode="auto">
              <a:xfrm>
                <a:off x="2436" y="2652"/>
                <a:ext cx="19" cy="41"/>
              </a:xfrm>
              <a:prstGeom prst="ellipse">
                <a:avLst/>
              </a:prstGeom>
              <a:solidFill>
                <a:srgbClr val="BBE0E3"/>
              </a:solidFill>
              <a:ln w="0">
                <a:solidFill>
                  <a:srgbClr val="000000"/>
                </a:solidFill>
                <a:round/>
                <a:headEnd/>
                <a:tailEnd/>
              </a:ln>
            </p:spPr>
            <p:txBody>
              <a:bodyPr>
                <a:prstTxWarp prst="textNoShape">
                  <a:avLst/>
                </a:prstTxWarp>
              </a:bodyPr>
              <a:lstStyle/>
              <a:p>
                <a:endParaRPr lang="en-US"/>
              </a:p>
            </p:txBody>
          </p:sp>
          <p:sp>
            <p:nvSpPr>
              <p:cNvPr id="71" name="Oval 37"/>
              <p:cNvSpPr>
                <a:spLocks noChangeArrowheads="1"/>
              </p:cNvSpPr>
              <p:nvPr/>
            </p:nvSpPr>
            <p:spPr bwMode="auto">
              <a:xfrm>
                <a:off x="2436" y="2652"/>
                <a:ext cx="19" cy="41"/>
              </a:xfrm>
              <a:prstGeom prst="ellipse">
                <a:avLst/>
              </a:prstGeom>
              <a:noFill/>
              <a:ln w="3175" cap="rnd">
                <a:solidFill>
                  <a:srgbClr val="000000"/>
                </a:solidFill>
                <a:round/>
                <a:headEnd/>
                <a:tailEnd/>
              </a:ln>
            </p:spPr>
            <p:txBody>
              <a:bodyPr>
                <a:prstTxWarp prst="textNoShape">
                  <a:avLst/>
                </a:prstTxWarp>
              </a:bodyPr>
              <a:lstStyle/>
              <a:p>
                <a:endParaRPr lang="en-US"/>
              </a:p>
            </p:txBody>
          </p:sp>
        </p:grpSp>
        <p:sp>
          <p:nvSpPr>
            <p:cNvPr id="47" name="Rectangle 38"/>
            <p:cNvSpPr>
              <a:spLocks noChangeArrowheads="1"/>
            </p:cNvSpPr>
            <p:nvPr/>
          </p:nvSpPr>
          <p:spPr bwMode="auto">
            <a:xfrm>
              <a:off x="1806" y="2559"/>
              <a:ext cx="920"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SAMPLE METAL</a:t>
              </a:r>
              <a:endParaRPr lang="en-US"/>
            </a:p>
          </p:txBody>
        </p:sp>
        <p:sp>
          <p:nvSpPr>
            <p:cNvPr id="48" name="Line 39"/>
            <p:cNvSpPr>
              <a:spLocks noChangeShapeType="1"/>
            </p:cNvSpPr>
            <p:nvPr/>
          </p:nvSpPr>
          <p:spPr bwMode="auto">
            <a:xfrm>
              <a:off x="1975" y="1356"/>
              <a:ext cx="1" cy="61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49" name="Line 40"/>
            <p:cNvSpPr>
              <a:spLocks noChangeShapeType="1"/>
            </p:cNvSpPr>
            <p:nvPr/>
          </p:nvSpPr>
          <p:spPr bwMode="auto">
            <a:xfrm>
              <a:off x="1975" y="1971"/>
              <a:ext cx="57" cy="16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50" name="Line 41"/>
            <p:cNvSpPr>
              <a:spLocks noChangeShapeType="1"/>
            </p:cNvSpPr>
            <p:nvPr/>
          </p:nvSpPr>
          <p:spPr bwMode="auto">
            <a:xfrm flipV="1">
              <a:off x="2032" y="1971"/>
              <a:ext cx="56" cy="16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51" name="Line 42"/>
            <p:cNvSpPr>
              <a:spLocks noChangeShapeType="1"/>
            </p:cNvSpPr>
            <p:nvPr/>
          </p:nvSpPr>
          <p:spPr bwMode="auto">
            <a:xfrm>
              <a:off x="2088" y="1356"/>
              <a:ext cx="1" cy="61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52" name="Line 43"/>
            <p:cNvSpPr>
              <a:spLocks noChangeShapeType="1"/>
            </p:cNvSpPr>
            <p:nvPr/>
          </p:nvSpPr>
          <p:spPr bwMode="auto">
            <a:xfrm>
              <a:off x="1975" y="1356"/>
              <a:ext cx="113"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53" name="Rectangle 44"/>
            <p:cNvSpPr>
              <a:spLocks noChangeArrowheads="1"/>
            </p:cNvSpPr>
            <p:nvPr/>
          </p:nvSpPr>
          <p:spPr bwMode="auto">
            <a:xfrm rot="-5400000">
              <a:off x="1945" y="1596"/>
              <a:ext cx="167" cy="144"/>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rPr>
                <a:t>Tip</a:t>
              </a:r>
              <a:endParaRPr lang="en-US"/>
            </a:p>
          </p:txBody>
        </p:sp>
        <p:grpSp>
          <p:nvGrpSpPr>
            <p:cNvPr id="54" name="Group 45"/>
            <p:cNvGrpSpPr>
              <a:grpSpLocks/>
            </p:cNvGrpSpPr>
            <p:nvPr/>
          </p:nvGrpSpPr>
          <p:grpSpPr bwMode="auto">
            <a:xfrm>
              <a:off x="1279" y="2196"/>
              <a:ext cx="1501" cy="899"/>
              <a:chOff x="1279" y="2196"/>
              <a:chExt cx="1501" cy="899"/>
            </a:xfrm>
          </p:grpSpPr>
          <p:sp>
            <p:nvSpPr>
              <p:cNvPr id="68" name="Freeform 46"/>
              <p:cNvSpPr>
                <a:spLocks/>
              </p:cNvSpPr>
              <p:nvPr/>
            </p:nvSpPr>
            <p:spPr bwMode="auto">
              <a:xfrm>
                <a:off x="1279" y="2196"/>
                <a:ext cx="1501" cy="899"/>
              </a:xfrm>
              <a:custGeom>
                <a:avLst/>
                <a:gdLst>
                  <a:gd name="T0" fmla="*/ 0 w 31933"/>
                  <a:gd name="T1" fmla="*/ 0 h 8767"/>
                  <a:gd name="T2" fmla="*/ 0 w 31933"/>
                  <a:gd name="T3" fmla="*/ 0 h 8767"/>
                  <a:gd name="T4" fmla="*/ 0 w 31933"/>
                  <a:gd name="T5" fmla="*/ 0 h 8767"/>
                  <a:gd name="T6" fmla="*/ 0 w 31933"/>
                  <a:gd name="T7" fmla="*/ 0 h 8767"/>
                  <a:gd name="T8" fmla="*/ 0 w 31933"/>
                  <a:gd name="T9" fmla="*/ 0 h 8767"/>
                  <a:gd name="T10" fmla="*/ 0 w 31933"/>
                  <a:gd name="T11" fmla="*/ 0 h 8767"/>
                  <a:gd name="T12" fmla="*/ 0 w 31933"/>
                  <a:gd name="T13" fmla="*/ 0 h 8767"/>
                  <a:gd name="T14" fmla="*/ 0 w 31933"/>
                  <a:gd name="T15" fmla="*/ 0 h 8767"/>
                  <a:gd name="T16" fmla="*/ 0 w 31933"/>
                  <a:gd name="T17" fmla="*/ 0 h 8767"/>
                  <a:gd name="T18" fmla="*/ 0 w 31933"/>
                  <a:gd name="T19" fmla="*/ 0 h 8767"/>
                  <a:gd name="T20" fmla="*/ 0 w 31933"/>
                  <a:gd name="T21" fmla="*/ 0 h 8767"/>
                  <a:gd name="T22" fmla="*/ 0 w 31933"/>
                  <a:gd name="T23" fmla="*/ 0 h 8767"/>
                  <a:gd name="T24" fmla="*/ 0 w 31933"/>
                  <a:gd name="T25" fmla="*/ 0 h 8767"/>
                  <a:gd name="T26" fmla="*/ 0 w 31933"/>
                  <a:gd name="T27" fmla="*/ 0 h 8767"/>
                  <a:gd name="T28" fmla="*/ 0 w 31933"/>
                  <a:gd name="T29" fmla="*/ 0 h 8767"/>
                  <a:gd name="T30" fmla="*/ 0 w 31933"/>
                  <a:gd name="T31" fmla="*/ 0 h 876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1933"/>
                  <a:gd name="T49" fmla="*/ 0 h 8767"/>
                  <a:gd name="T50" fmla="*/ 31933 w 31933"/>
                  <a:gd name="T51" fmla="*/ 8767 h 876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1933" h="8767">
                    <a:moveTo>
                      <a:pt x="3550" y="1383"/>
                    </a:moveTo>
                    <a:cubicBezTo>
                      <a:pt x="3950" y="1192"/>
                      <a:pt x="5300" y="342"/>
                      <a:pt x="6016" y="208"/>
                    </a:cubicBezTo>
                    <a:cubicBezTo>
                      <a:pt x="6733" y="75"/>
                      <a:pt x="7350" y="417"/>
                      <a:pt x="7875" y="600"/>
                    </a:cubicBezTo>
                    <a:cubicBezTo>
                      <a:pt x="8400" y="783"/>
                      <a:pt x="8716" y="1100"/>
                      <a:pt x="9183" y="1300"/>
                    </a:cubicBezTo>
                    <a:cubicBezTo>
                      <a:pt x="9650" y="1500"/>
                      <a:pt x="10091" y="1875"/>
                      <a:pt x="10666" y="1783"/>
                    </a:cubicBezTo>
                    <a:cubicBezTo>
                      <a:pt x="11241" y="1692"/>
                      <a:pt x="11900" y="1025"/>
                      <a:pt x="12625" y="733"/>
                    </a:cubicBezTo>
                    <a:cubicBezTo>
                      <a:pt x="13350" y="442"/>
                      <a:pt x="14275" y="0"/>
                      <a:pt x="15025" y="33"/>
                    </a:cubicBezTo>
                    <a:cubicBezTo>
                      <a:pt x="15775" y="67"/>
                      <a:pt x="16466" y="642"/>
                      <a:pt x="17125" y="950"/>
                    </a:cubicBezTo>
                    <a:cubicBezTo>
                      <a:pt x="17783" y="1258"/>
                      <a:pt x="18375" y="1850"/>
                      <a:pt x="19000" y="1867"/>
                    </a:cubicBezTo>
                    <a:cubicBezTo>
                      <a:pt x="19625" y="1883"/>
                      <a:pt x="20200" y="1300"/>
                      <a:pt x="20875" y="1033"/>
                    </a:cubicBezTo>
                    <a:cubicBezTo>
                      <a:pt x="21550" y="767"/>
                      <a:pt x="22208" y="375"/>
                      <a:pt x="23058" y="250"/>
                    </a:cubicBezTo>
                    <a:cubicBezTo>
                      <a:pt x="23908" y="125"/>
                      <a:pt x="25208" y="142"/>
                      <a:pt x="25983" y="292"/>
                    </a:cubicBezTo>
                    <a:cubicBezTo>
                      <a:pt x="26758" y="442"/>
                      <a:pt x="27391" y="8"/>
                      <a:pt x="27725" y="1167"/>
                    </a:cubicBezTo>
                    <a:cubicBezTo>
                      <a:pt x="28058" y="2325"/>
                      <a:pt x="31933" y="6125"/>
                      <a:pt x="27991" y="7233"/>
                    </a:cubicBezTo>
                    <a:cubicBezTo>
                      <a:pt x="24050" y="8342"/>
                      <a:pt x="8150" y="8767"/>
                      <a:pt x="4075" y="7800"/>
                    </a:cubicBezTo>
                    <a:cubicBezTo>
                      <a:pt x="0" y="6833"/>
                      <a:pt x="3658" y="2758"/>
                      <a:pt x="3550" y="1433"/>
                    </a:cubicBezTo>
                  </a:path>
                </a:pathLst>
              </a:custGeom>
              <a:solidFill>
                <a:srgbClr val="FF9900"/>
              </a:solidFill>
              <a:ln w="0">
                <a:solidFill>
                  <a:srgbClr val="000000"/>
                </a:solidFill>
                <a:prstDash val="solid"/>
                <a:round/>
                <a:headEnd/>
                <a:tailEnd/>
              </a:ln>
            </p:spPr>
            <p:txBody>
              <a:bodyPr>
                <a:prstTxWarp prst="textNoShape">
                  <a:avLst/>
                </a:prstTxWarp>
              </a:bodyPr>
              <a:lstStyle/>
              <a:p>
                <a:endParaRPr lang="en-US"/>
              </a:p>
            </p:txBody>
          </p:sp>
          <p:sp>
            <p:nvSpPr>
              <p:cNvPr id="69" name="Freeform 47"/>
              <p:cNvSpPr>
                <a:spLocks/>
              </p:cNvSpPr>
              <p:nvPr/>
            </p:nvSpPr>
            <p:spPr bwMode="auto">
              <a:xfrm>
                <a:off x="1279" y="2196"/>
                <a:ext cx="1501" cy="899"/>
              </a:xfrm>
              <a:custGeom>
                <a:avLst/>
                <a:gdLst>
                  <a:gd name="T0" fmla="*/ 167 w 1501"/>
                  <a:gd name="T1" fmla="*/ 142 h 899"/>
                  <a:gd name="T2" fmla="*/ 283 w 1501"/>
                  <a:gd name="T3" fmla="*/ 22 h 899"/>
                  <a:gd name="T4" fmla="*/ 370 w 1501"/>
                  <a:gd name="T5" fmla="*/ 62 h 899"/>
                  <a:gd name="T6" fmla="*/ 431 w 1501"/>
                  <a:gd name="T7" fmla="*/ 134 h 899"/>
                  <a:gd name="T8" fmla="*/ 501 w 1501"/>
                  <a:gd name="T9" fmla="*/ 183 h 899"/>
                  <a:gd name="T10" fmla="*/ 593 w 1501"/>
                  <a:gd name="T11" fmla="*/ 75 h 899"/>
                  <a:gd name="T12" fmla="*/ 706 w 1501"/>
                  <a:gd name="T13" fmla="*/ 4 h 899"/>
                  <a:gd name="T14" fmla="*/ 805 w 1501"/>
                  <a:gd name="T15" fmla="*/ 98 h 899"/>
                  <a:gd name="T16" fmla="*/ 893 w 1501"/>
                  <a:gd name="T17" fmla="*/ 192 h 899"/>
                  <a:gd name="T18" fmla="*/ 981 w 1501"/>
                  <a:gd name="T19" fmla="*/ 106 h 899"/>
                  <a:gd name="T20" fmla="*/ 1083 w 1501"/>
                  <a:gd name="T21" fmla="*/ 26 h 899"/>
                  <a:gd name="T22" fmla="*/ 1221 w 1501"/>
                  <a:gd name="T23" fmla="*/ 30 h 899"/>
                  <a:gd name="T24" fmla="*/ 1303 w 1501"/>
                  <a:gd name="T25" fmla="*/ 120 h 899"/>
                  <a:gd name="T26" fmla="*/ 1315 w 1501"/>
                  <a:gd name="T27" fmla="*/ 742 h 899"/>
                  <a:gd name="T28" fmla="*/ 191 w 1501"/>
                  <a:gd name="T29" fmla="*/ 800 h 899"/>
                  <a:gd name="T30" fmla="*/ 167 w 1501"/>
                  <a:gd name="T31" fmla="*/ 147 h 8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1"/>
                  <a:gd name="T49" fmla="*/ 0 h 899"/>
                  <a:gd name="T50" fmla="*/ 1501 w 1501"/>
                  <a:gd name="T51" fmla="*/ 899 h 8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1" h="899">
                    <a:moveTo>
                      <a:pt x="167" y="142"/>
                    </a:moveTo>
                    <a:cubicBezTo>
                      <a:pt x="186" y="123"/>
                      <a:pt x="249" y="35"/>
                      <a:pt x="283" y="22"/>
                    </a:cubicBezTo>
                    <a:cubicBezTo>
                      <a:pt x="316" y="8"/>
                      <a:pt x="345" y="43"/>
                      <a:pt x="370" y="62"/>
                    </a:cubicBezTo>
                    <a:cubicBezTo>
                      <a:pt x="395" y="81"/>
                      <a:pt x="409" y="113"/>
                      <a:pt x="431" y="134"/>
                    </a:cubicBezTo>
                    <a:cubicBezTo>
                      <a:pt x="453" y="154"/>
                      <a:pt x="474" y="193"/>
                      <a:pt x="501" y="183"/>
                    </a:cubicBezTo>
                    <a:cubicBezTo>
                      <a:pt x="528" y="174"/>
                      <a:pt x="559" y="105"/>
                      <a:pt x="593" y="75"/>
                    </a:cubicBezTo>
                    <a:cubicBezTo>
                      <a:pt x="627" y="46"/>
                      <a:pt x="671" y="0"/>
                      <a:pt x="706" y="4"/>
                    </a:cubicBezTo>
                    <a:cubicBezTo>
                      <a:pt x="741" y="7"/>
                      <a:pt x="774" y="66"/>
                      <a:pt x="805" y="98"/>
                    </a:cubicBezTo>
                    <a:cubicBezTo>
                      <a:pt x="836" y="129"/>
                      <a:pt x="863" y="190"/>
                      <a:pt x="893" y="192"/>
                    </a:cubicBezTo>
                    <a:cubicBezTo>
                      <a:pt x="922" y="193"/>
                      <a:pt x="949" y="134"/>
                      <a:pt x="981" y="106"/>
                    </a:cubicBezTo>
                    <a:cubicBezTo>
                      <a:pt x="1013" y="79"/>
                      <a:pt x="1044" y="39"/>
                      <a:pt x="1083" y="26"/>
                    </a:cubicBezTo>
                    <a:cubicBezTo>
                      <a:pt x="1123" y="13"/>
                      <a:pt x="1184" y="15"/>
                      <a:pt x="1221" y="30"/>
                    </a:cubicBezTo>
                    <a:cubicBezTo>
                      <a:pt x="1257" y="46"/>
                      <a:pt x="1287" y="1"/>
                      <a:pt x="1303" y="120"/>
                    </a:cubicBezTo>
                    <a:cubicBezTo>
                      <a:pt x="1318" y="239"/>
                      <a:pt x="1501" y="628"/>
                      <a:pt x="1315" y="742"/>
                    </a:cubicBezTo>
                    <a:cubicBezTo>
                      <a:pt x="1130" y="856"/>
                      <a:pt x="383" y="899"/>
                      <a:pt x="191" y="800"/>
                    </a:cubicBezTo>
                    <a:cubicBezTo>
                      <a:pt x="0" y="701"/>
                      <a:pt x="172" y="283"/>
                      <a:pt x="167" y="147"/>
                    </a:cubicBezTo>
                  </a:path>
                </a:pathLst>
              </a:custGeom>
              <a:solidFill>
                <a:srgbClr val="FF9900"/>
              </a:solidFill>
              <a:ln w="3175" cap="rnd">
                <a:solidFill>
                  <a:srgbClr val="000000"/>
                </a:solidFill>
                <a:prstDash val="solid"/>
                <a:round/>
                <a:headEnd/>
                <a:tailEnd/>
              </a:ln>
            </p:spPr>
            <p:txBody>
              <a:bodyPr>
                <a:prstTxWarp prst="textNoShape">
                  <a:avLst/>
                </a:prstTxWarp>
              </a:bodyPr>
              <a:lstStyle/>
              <a:p>
                <a:endParaRPr lang="en-US"/>
              </a:p>
            </p:txBody>
          </p:sp>
        </p:grpSp>
        <p:sp>
          <p:nvSpPr>
            <p:cNvPr id="55" name="Line 48"/>
            <p:cNvSpPr>
              <a:spLocks noChangeShapeType="1"/>
            </p:cNvSpPr>
            <p:nvPr/>
          </p:nvSpPr>
          <p:spPr bwMode="auto">
            <a:xfrm>
              <a:off x="2032" y="1479"/>
              <a:ext cx="225"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56" name="Line 49"/>
            <p:cNvSpPr>
              <a:spLocks noChangeShapeType="1"/>
            </p:cNvSpPr>
            <p:nvPr/>
          </p:nvSpPr>
          <p:spPr bwMode="auto">
            <a:xfrm>
              <a:off x="2445" y="1479"/>
              <a:ext cx="1" cy="328"/>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57" name="Line 50"/>
            <p:cNvSpPr>
              <a:spLocks noChangeShapeType="1"/>
            </p:cNvSpPr>
            <p:nvPr/>
          </p:nvSpPr>
          <p:spPr bwMode="auto">
            <a:xfrm>
              <a:off x="2255" y="1375"/>
              <a:ext cx="1" cy="246"/>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58" name="Rectangle 51"/>
            <p:cNvSpPr>
              <a:spLocks noChangeArrowheads="1"/>
            </p:cNvSpPr>
            <p:nvPr/>
          </p:nvSpPr>
          <p:spPr bwMode="auto">
            <a:xfrm rot="-5400000">
              <a:off x="2202" y="1204"/>
              <a:ext cx="117" cy="211"/>
            </a:xfrm>
            <a:prstGeom prst="rect">
              <a:avLst/>
            </a:prstGeom>
            <a:noFill/>
            <a:ln w="9525">
              <a:noFill/>
              <a:miter lim="800000"/>
              <a:headEnd/>
              <a:tailEnd/>
            </a:ln>
          </p:spPr>
          <p:txBody>
            <a:bodyPr wrap="none" lIns="0" tIns="0" rIns="0" bIns="0">
              <a:prstTxWarp prst="textNoShape">
                <a:avLst/>
              </a:prstTxWarp>
              <a:spAutoFit/>
            </a:bodyPr>
            <a:lstStyle/>
            <a:p>
              <a:r>
                <a:rPr lang="en-US" sz="2200">
                  <a:solidFill>
                    <a:srgbClr val="000000"/>
                  </a:solidFill>
                </a:rPr>
                <a:t>V</a:t>
              </a:r>
              <a:endParaRPr lang="en-US" sz="2200"/>
            </a:p>
          </p:txBody>
        </p:sp>
        <p:sp>
          <p:nvSpPr>
            <p:cNvPr id="59" name="Line 52"/>
            <p:cNvSpPr>
              <a:spLocks noChangeShapeType="1"/>
            </p:cNvSpPr>
            <p:nvPr/>
          </p:nvSpPr>
          <p:spPr bwMode="auto">
            <a:xfrm>
              <a:off x="2276" y="1397"/>
              <a:ext cx="1" cy="164"/>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60" name="Line 53"/>
            <p:cNvSpPr>
              <a:spLocks noChangeShapeType="1"/>
            </p:cNvSpPr>
            <p:nvPr/>
          </p:nvSpPr>
          <p:spPr bwMode="auto">
            <a:xfrm>
              <a:off x="2276" y="1479"/>
              <a:ext cx="169" cy="1"/>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61" name="Oval 55"/>
            <p:cNvSpPr>
              <a:spLocks noChangeArrowheads="1"/>
            </p:cNvSpPr>
            <p:nvPr/>
          </p:nvSpPr>
          <p:spPr bwMode="auto">
            <a:xfrm>
              <a:off x="2323" y="1807"/>
              <a:ext cx="246" cy="246"/>
            </a:xfrm>
            <a:prstGeom prst="ellipse">
              <a:avLst/>
            </a:prstGeom>
            <a:solidFill>
              <a:srgbClr val="BBE0E3"/>
            </a:solidFill>
            <a:ln w="0">
              <a:solidFill>
                <a:srgbClr val="000000"/>
              </a:solidFill>
              <a:round/>
              <a:headEnd/>
              <a:tailEnd/>
            </a:ln>
          </p:spPr>
          <p:txBody>
            <a:bodyPr>
              <a:prstTxWarp prst="textNoShape">
                <a:avLst/>
              </a:prstTxWarp>
            </a:bodyPr>
            <a:lstStyle/>
            <a:p>
              <a:endParaRPr lang="en-US"/>
            </a:p>
          </p:txBody>
        </p:sp>
        <p:sp>
          <p:nvSpPr>
            <p:cNvPr id="62" name="Rectangle 57"/>
            <p:cNvSpPr>
              <a:spLocks noChangeArrowheads="1"/>
            </p:cNvSpPr>
            <p:nvPr/>
          </p:nvSpPr>
          <p:spPr bwMode="auto">
            <a:xfrm rot="-5400000">
              <a:off x="2428" y="1842"/>
              <a:ext cx="66" cy="16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latin typeface="Comic Sans MS" charset="0"/>
                </a:rPr>
                <a:t>I</a:t>
              </a:r>
              <a:endParaRPr lang="en-US"/>
            </a:p>
          </p:txBody>
        </p:sp>
        <p:sp>
          <p:nvSpPr>
            <p:cNvPr id="63" name="Line 58"/>
            <p:cNvSpPr>
              <a:spLocks noChangeShapeType="1"/>
            </p:cNvSpPr>
            <p:nvPr/>
          </p:nvSpPr>
          <p:spPr bwMode="auto">
            <a:xfrm>
              <a:off x="2445" y="2053"/>
              <a:ext cx="1" cy="616"/>
            </a:xfrm>
            <a:prstGeom prst="line">
              <a:avLst/>
            </a:prstGeom>
            <a:noFill/>
            <a:ln w="3175" cap="rnd">
              <a:solidFill>
                <a:srgbClr val="000000"/>
              </a:solidFill>
              <a:round/>
              <a:headEnd/>
              <a:tailEnd/>
            </a:ln>
          </p:spPr>
          <p:txBody>
            <a:bodyPr>
              <a:prstTxWarp prst="textNoShape">
                <a:avLst/>
              </a:prstTxWarp>
            </a:bodyPr>
            <a:lstStyle/>
            <a:p>
              <a:endParaRPr lang="en-US"/>
            </a:p>
          </p:txBody>
        </p:sp>
        <p:grpSp>
          <p:nvGrpSpPr>
            <p:cNvPr id="64" name="Group 59"/>
            <p:cNvGrpSpPr>
              <a:grpSpLocks/>
            </p:cNvGrpSpPr>
            <p:nvPr/>
          </p:nvGrpSpPr>
          <p:grpSpPr bwMode="auto">
            <a:xfrm>
              <a:off x="2436" y="2652"/>
              <a:ext cx="19" cy="41"/>
              <a:chOff x="2436" y="2652"/>
              <a:chExt cx="19" cy="41"/>
            </a:xfrm>
          </p:grpSpPr>
          <p:sp>
            <p:nvSpPr>
              <p:cNvPr id="66" name="Oval 60"/>
              <p:cNvSpPr>
                <a:spLocks noChangeArrowheads="1"/>
              </p:cNvSpPr>
              <p:nvPr/>
            </p:nvSpPr>
            <p:spPr bwMode="auto">
              <a:xfrm>
                <a:off x="2436" y="2652"/>
                <a:ext cx="19" cy="41"/>
              </a:xfrm>
              <a:prstGeom prst="ellipse">
                <a:avLst/>
              </a:prstGeom>
              <a:solidFill>
                <a:srgbClr val="BBE0E3"/>
              </a:solidFill>
              <a:ln w="0">
                <a:solidFill>
                  <a:srgbClr val="000000"/>
                </a:solidFill>
                <a:round/>
                <a:headEnd/>
                <a:tailEnd/>
              </a:ln>
            </p:spPr>
            <p:txBody>
              <a:bodyPr>
                <a:prstTxWarp prst="textNoShape">
                  <a:avLst/>
                </a:prstTxWarp>
              </a:bodyPr>
              <a:lstStyle/>
              <a:p>
                <a:endParaRPr lang="en-US"/>
              </a:p>
            </p:txBody>
          </p:sp>
          <p:sp>
            <p:nvSpPr>
              <p:cNvPr id="67" name="Oval 61"/>
              <p:cNvSpPr>
                <a:spLocks noChangeArrowheads="1"/>
              </p:cNvSpPr>
              <p:nvPr/>
            </p:nvSpPr>
            <p:spPr bwMode="auto">
              <a:xfrm>
                <a:off x="2436" y="2652"/>
                <a:ext cx="19" cy="41"/>
              </a:xfrm>
              <a:prstGeom prst="ellipse">
                <a:avLst/>
              </a:prstGeom>
              <a:noFill/>
              <a:ln w="3175" cap="rnd">
                <a:solidFill>
                  <a:srgbClr val="000000"/>
                </a:solidFill>
                <a:round/>
                <a:headEnd/>
                <a:tailEnd/>
              </a:ln>
            </p:spPr>
            <p:txBody>
              <a:bodyPr>
                <a:prstTxWarp prst="textNoShape">
                  <a:avLst/>
                </a:prstTxWarp>
              </a:bodyPr>
              <a:lstStyle/>
              <a:p>
                <a:endParaRPr lang="en-US"/>
              </a:p>
            </p:txBody>
          </p:sp>
        </p:grpSp>
        <p:sp>
          <p:nvSpPr>
            <p:cNvPr id="65" name="Rectangle 63"/>
            <p:cNvSpPr>
              <a:spLocks noChangeArrowheads="1"/>
            </p:cNvSpPr>
            <p:nvPr/>
          </p:nvSpPr>
          <p:spPr bwMode="auto">
            <a:xfrm>
              <a:off x="2160" y="1309"/>
              <a:ext cx="112" cy="230"/>
            </a:xfrm>
            <a:prstGeom prst="rect">
              <a:avLst/>
            </a:prstGeom>
            <a:noFill/>
            <a:ln w="9525">
              <a:noFill/>
              <a:miter lim="800000"/>
              <a:headEnd/>
              <a:tailEnd/>
            </a:ln>
          </p:spPr>
          <p:txBody>
            <a:bodyPr wrap="none" lIns="0" tIns="0" rIns="0" bIns="0">
              <a:prstTxWarp prst="textNoShape">
                <a:avLst/>
              </a:prstTxWarp>
              <a:spAutoFit/>
            </a:bodyPr>
            <a:lstStyle/>
            <a:p>
              <a:r>
                <a:rPr lang="en-US"/>
                <a:t>+</a:t>
              </a:r>
            </a:p>
          </p:txBody>
        </p:sp>
      </p:grpSp>
      <p:sp>
        <p:nvSpPr>
          <p:cNvPr id="74" name="TextBox 73"/>
          <p:cNvSpPr txBox="1"/>
          <p:nvPr/>
        </p:nvSpPr>
        <p:spPr>
          <a:xfrm>
            <a:off x="414146" y="5687964"/>
            <a:ext cx="7275165" cy="769441"/>
          </a:xfrm>
          <a:prstGeom prst="rect">
            <a:avLst/>
          </a:prstGeom>
          <a:noFill/>
        </p:spPr>
        <p:txBody>
          <a:bodyPr wrap="square" rtlCol="0">
            <a:spAutoFit/>
          </a:bodyPr>
          <a:lstStyle/>
          <a:p>
            <a:r>
              <a:rPr lang="en-US" sz="2200" dirty="0" smtClean="0"/>
              <a:t>What happens to the potential energy curve if we decrease the distance between tip and sample?</a:t>
            </a:r>
            <a:endParaRPr 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22512E-6 -2.36927E-6 L -0.08164 -2.36927E-6 " pathEditMode="relative" ptsTypes="AA">
                                      <p:cBhvr>
                                        <p:cTn id="6" dur="2000" fill="hold"/>
                                        <p:tgtEl>
                                          <p:spTgt spid="14"/>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4" name="Text Box 2"/>
          <p:cNvSpPr txBox="1">
            <a:spLocks noChangeArrowheads="1"/>
          </p:cNvSpPr>
          <p:nvPr/>
        </p:nvSpPr>
        <p:spPr bwMode="auto">
          <a:xfrm>
            <a:off x="501650" y="381000"/>
            <a:ext cx="2012950" cy="517525"/>
          </a:xfrm>
          <a:prstGeom prst="rect">
            <a:avLst/>
          </a:prstGeom>
          <a:noFill/>
          <a:ln w="9525">
            <a:noFill/>
            <a:miter lim="800000"/>
            <a:headEnd/>
            <a:tailEnd/>
          </a:ln>
        </p:spPr>
        <p:txBody>
          <a:bodyPr wrap="none">
            <a:prstTxWarp prst="textNoShape">
              <a:avLst/>
            </a:prstTxWarp>
            <a:spAutoFit/>
          </a:bodyPr>
          <a:lstStyle/>
          <a:p>
            <a:r>
              <a:rPr lang="en-US" sz="2400">
                <a:solidFill>
                  <a:srgbClr val="FF0000"/>
                </a:solidFill>
                <a:latin typeface="Comic Sans MS" charset="0"/>
              </a:rPr>
              <a:t>n=1, 2, 3 … 	</a:t>
            </a:r>
          </a:p>
        </p:txBody>
      </p:sp>
      <p:sp>
        <p:nvSpPr>
          <p:cNvPr id="61445" name="Rectangle 3"/>
          <p:cNvSpPr>
            <a:spLocks noChangeArrowheads="1"/>
          </p:cNvSpPr>
          <p:nvPr/>
        </p:nvSpPr>
        <p:spPr bwMode="auto">
          <a:xfrm>
            <a:off x="2971800" y="304800"/>
            <a:ext cx="5943600" cy="579438"/>
          </a:xfrm>
          <a:prstGeom prst="rect">
            <a:avLst/>
          </a:prstGeom>
          <a:noFill/>
          <a:ln w="9525">
            <a:noFill/>
            <a:miter lim="800000"/>
            <a:headEnd/>
            <a:tailEnd/>
          </a:ln>
        </p:spPr>
        <p:txBody>
          <a:bodyPr>
            <a:prstTxWarp prst="textNoShape">
              <a:avLst/>
            </a:prstTxWarp>
            <a:spAutoFit/>
          </a:bodyPr>
          <a:lstStyle/>
          <a:p>
            <a:r>
              <a:rPr lang="en-US" sz="3200" i="1">
                <a:solidFill>
                  <a:srgbClr val="FF0000"/>
                </a:solidFill>
                <a:latin typeface="Times New Roman" charset="0"/>
              </a:rPr>
              <a:t>l</a:t>
            </a:r>
            <a:r>
              <a:rPr lang="en-US" sz="2400">
                <a:solidFill>
                  <a:srgbClr val="FF0000"/>
                </a:solidFill>
                <a:latin typeface="Comic Sans MS" charset="0"/>
              </a:rPr>
              <a:t>=0, 1, 2, 3 </a:t>
            </a:r>
            <a:r>
              <a:rPr lang="en-US" sz="2400" u="sng">
                <a:solidFill>
                  <a:srgbClr val="FF0000"/>
                </a:solidFill>
                <a:latin typeface="Comic Sans MS" charset="0"/>
              </a:rPr>
              <a:t>(restricted to 0, 1, 2 … n-1)</a:t>
            </a:r>
          </a:p>
        </p:txBody>
      </p:sp>
      <p:graphicFrame>
        <p:nvGraphicFramePr>
          <p:cNvPr id="61442" name="Object 2"/>
          <p:cNvGraphicFramePr>
            <a:graphicFrameLocks noChangeAspect="1"/>
          </p:cNvGraphicFramePr>
          <p:nvPr/>
        </p:nvGraphicFramePr>
        <p:xfrm>
          <a:off x="4191000" y="762000"/>
          <a:ext cx="2460625" cy="679450"/>
        </p:xfrm>
        <a:graphic>
          <a:graphicData uri="http://schemas.openxmlformats.org/presentationml/2006/ole">
            <p:oleObj spid="_x0000_s61442" name="Equation" r:id="rId4" imgW="965178" imgH="266981" progId="Equation.DSMT4">
              <p:embed/>
            </p:oleObj>
          </a:graphicData>
        </a:graphic>
      </p:graphicFrame>
      <p:graphicFrame>
        <p:nvGraphicFramePr>
          <p:cNvPr id="61443" name="Object 3"/>
          <p:cNvGraphicFramePr>
            <a:graphicFrameLocks noChangeAspect="1"/>
          </p:cNvGraphicFramePr>
          <p:nvPr/>
        </p:nvGraphicFramePr>
        <p:xfrm>
          <a:off x="273050" y="762000"/>
          <a:ext cx="2073275" cy="614363"/>
        </p:xfrm>
        <a:graphic>
          <a:graphicData uri="http://schemas.openxmlformats.org/presentationml/2006/ole">
            <p:oleObj spid="_x0000_s61443" name="Equation" r:id="rId5" imgW="812844" imgH="241592" progId="Equation.3">
              <p:embed/>
            </p:oleObj>
          </a:graphicData>
        </a:graphic>
      </p:graphicFrame>
      <p:sp>
        <p:nvSpPr>
          <p:cNvPr id="29702" name="Text Box 6"/>
          <p:cNvSpPr txBox="1">
            <a:spLocks noChangeArrowheads="1"/>
          </p:cNvSpPr>
          <p:nvPr/>
        </p:nvSpPr>
        <p:spPr bwMode="auto">
          <a:xfrm>
            <a:off x="0" y="1676400"/>
            <a:ext cx="9144000" cy="1938992"/>
          </a:xfrm>
          <a:prstGeom prst="rect">
            <a:avLst/>
          </a:prstGeom>
          <a:noFill/>
          <a:ln w="9525">
            <a:noFill/>
            <a:miter lim="800000"/>
            <a:headEnd/>
            <a:tailEnd/>
          </a:ln>
        </p:spPr>
        <p:txBody>
          <a:bodyPr>
            <a:prstTxWarp prst="textNoShape">
              <a:avLst/>
            </a:prstTxWarp>
            <a:spAutoFit/>
          </a:bodyPr>
          <a:lstStyle/>
          <a:p>
            <a:r>
              <a:rPr lang="en-US" sz="2400" b="1" dirty="0"/>
              <a:t>How does Schrodinger compare to what Bohr thought? </a:t>
            </a:r>
          </a:p>
          <a:p>
            <a:r>
              <a:rPr lang="en-US" sz="2400" dirty="0"/>
              <a:t>I. The energy of the ground state solution is ________</a:t>
            </a:r>
          </a:p>
          <a:p>
            <a:r>
              <a:rPr lang="en-US" sz="2400" dirty="0"/>
              <a:t>II. The</a:t>
            </a:r>
            <a:r>
              <a:rPr lang="en-US" sz="2400" dirty="0" smtClean="0"/>
              <a:t> orbital angular </a:t>
            </a:r>
            <a:r>
              <a:rPr lang="en-US" sz="2400" dirty="0"/>
              <a:t>momentum of the ground </a:t>
            </a:r>
            <a:r>
              <a:rPr lang="en-US" sz="2400" dirty="0" smtClean="0"/>
              <a:t>state</a:t>
            </a:r>
          </a:p>
          <a:p>
            <a:r>
              <a:rPr lang="en-US" sz="2400" dirty="0" smtClean="0"/>
              <a:t> </a:t>
            </a:r>
            <a:r>
              <a:rPr lang="en-US" sz="2400" dirty="0"/>
              <a:t>solution is _______</a:t>
            </a:r>
          </a:p>
          <a:p>
            <a:r>
              <a:rPr lang="en-US" sz="2400" dirty="0"/>
              <a:t>III. The location of the electron is _______</a:t>
            </a:r>
          </a:p>
        </p:txBody>
      </p:sp>
      <p:sp>
        <p:nvSpPr>
          <p:cNvPr id="61447" name="Text Box 7"/>
          <p:cNvSpPr txBox="1">
            <a:spLocks noChangeArrowheads="1"/>
          </p:cNvSpPr>
          <p:nvPr/>
        </p:nvSpPr>
        <p:spPr bwMode="auto">
          <a:xfrm>
            <a:off x="0" y="0"/>
            <a:ext cx="9028113" cy="457200"/>
          </a:xfrm>
          <a:prstGeom prst="rect">
            <a:avLst/>
          </a:prstGeom>
          <a:noFill/>
          <a:ln w="9525">
            <a:noFill/>
            <a:miter lim="800000"/>
            <a:headEnd/>
            <a:tailEnd/>
          </a:ln>
        </p:spPr>
        <p:txBody>
          <a:bodyPr wrap="none">
            <a:prstTxWarp prst="textNoShape">
              <a:avLst/>
            </a:prstTxWarp>
            <a:spAutoFit/>
          </a:bodyPr>
          <a:lstStyle/>
          <a:p>
            <a:r>
              <a:rPr lang="en-US" sz="2400"/>
              <a:t>Schrodinger finds quantization of energy and angular momentum:</a:t>
            </a:r>
          </a:p>
        </p:txBody>
      </p:sp>
      <p:sp>
        <p:nvSpPr>
          <p:cNvPr id="29704" name="Text Box 8"/>
          <p:cNvSpPr txBox="1">
            <a:spLocks noChangeArrowheads="1"/>
          </p:cNvSpPr>
          <p:nvPr/>
        </p:nvSpPr>
        <p:spPr bwMode="auto">
          <a:xfrm>
            <a:off x="60325" y="3710026"/>
            <a:ext cx="4165600" cy="1917700"/>
          </a:xfrm>
          <a:prstGeom prst="rect">
            <a:avLst/>
          </a:prstGeom>
          <a:noFill/>
          <a:ln w="9525">
            <a:noFill/>
            <a:miter lim="800000"/>
            <a:headEnd/>
            <a:tailEnd/>
          </a:ln>
        </p:spPr>
        <p:txBody>
          <a:bodyPr wrap="none">
            <a:prstTxWarp prst="textNoShape">
              <a:avLst/>
            </a:prstTxWarp>
            <a:spAutoFit/>
          </a:bodyPr>
          <a:lstStyle/>
          <a:p>
            <a:r>
              <a:rPr lang="en-US" sz="2400" dirty="0"/>
              <a:t>a. same, same, same</a:t>
            </a:r>
          </a:p>
          <a:p>
            <a:r>
              <a:rPr lang="en-US" sz="2400" dirty="0" err="1"/>
              <a:t>b</a:t>
            </a:r>
            <a:r>
              <a:rPr lang="en-US" sz="2400" dirty="0"/>
              <a:t>. same, same, different</a:t>
            </a:r>
          </a:p>
          <a:p>
            <a:r>
              <a:rPr lang="en-US" sz="2400" dirty="0" err="1"/>
              <a:t>c</a:t>
            </a:r>
            <a:r>
              <a:rPr lang="en-US" sz="2400" dirty="0"/>
              <a:t>. same, different, different</a:t>
            </a:r>
          </a:p>
          <a:p>
            <a:r>
              <a:rPr lang="en-US" sz="2400" dirty="0" err="1"/>
              <a:t>d</a:t>
            </a:r>
            <a:r>
              <a:rPr lang="en-US" sz="2400" dirty="0"/>
              <a:t>. different, same, different</a:t>
            </a:r>
          </a:p>
          <a:p>
            <a:r>
              <a:rPr lang="en-US" sz="2400" dirty="0" err="1"/>
              <a:t>e</a:t>
            </a:r>
            <a:r>
              <a:rPr lang="en-US" sz="2400" dirty="0"/>
              <a:t>. different, different, different</a:t>
            </a:r>
          </a:p>
        </p:txBody>
      </p:sp>
      <p:sp>
        <p:nvSpPr>
          <p:cNvPr id="29705" name="Text Box 9"/>
          <p:cNvSpPr txBox="1">
            <a:spLocks noChangeArrowheads="1"/>
          </p:cNvSpPr>
          <p:nvPr/>
        </p:nvSpPr>
        <p:spPr bwMode="auto">
          <a:xfrm>
            <a:off x="6172200" y="1981200"/>
            <a:ext cx="930275" cy="457200"/>
          </a:xfrm>
          <a:prstGeom prst="rect">
            <a:avLst/>
          </a:prstGeom>
          <a:noFill/>
          <a:ln w="9525">
            <a:noFill/>
            <a:miter lim="800000"/>
            <a:headEnd/>
            <a:tailEnd/>
          </a:ln>
        </p:spPr>
        <p:txBody>
          <a:bodyPr wrap="none">
            <a:prstTxWarp prst="textNoShape">
              <a:avLst/>
            </a:prstTxWarp>
            <a:spAutoFit/>
          </a:bodyPr>
          <a:lstStyle/>
          <a:p>
            <a:r>
              <a:rPr lang="en-US" sz="2400" dirty="0">
                <a:solidFill>
                  <a:srgbClr val="006600"/>
                </a:solidFill>
              </a:rPr>
              <a:t>same</a:t>
            </a:r>
          </a:p>
        </p:txBody>
      </p:sp>
      <p:sp>
        <p:nvSpPr>
          <p:cNvPr id="29706" name="Text Box 10"/>
          <p:cNvSpPr txBox="1">
            <a:spLocks noChangeArrowheads="1"/>
          </p:cNvSpPr>
          <p:nvPr/>
        </p:nvSpPr>
        <p:spPr bwMode="auto">
          <a:xfrm>
            <a:off x="1553033" y="2721149"/>
            <a:ext cx="1285875" cy="457200"/>
          </a:xfrm>
          <a:prstGeom prst="rect">
            <a:avLst/>
          </a:prstGeom>
          <a:noFill/>
          <a:ln w="9525">
            <a:noFill/>
            <a:miter lim="800000"/>
            <a:headEnd/>
            <a:tailEnd/>
          </a:ln>
        </p:spPr>
        <p:txBody>
          <a:bodyPr wrap="none">
            <a:prstTxWarp prst="textNoShape">
              <a:avLst/>
            </a:prstTxWarp>
            <a:spAutoFit/>
          </a:bodyPr>
          <a:lstStyle/>
          <a:p>
            <a:r>
              <a:rPr lang="en-US" sz="2400" dirty="0">
                <a:solidFill>
                  <a:srgbClr val="006600"/>
                </a:solidFill>
              </a:rPr>
              <a:t>different</a:t>
            </a:r>
          </a:p>
        </p:txBody>
      </p:sp>
      <p:sp>
        <p:nvSpPr>
          <p:cNvPr id="29707" name="Text Box 11"/>
          <p:cNvSpPr txBox="1">
            <a:spLocks noChangeArrowheads="1"/>
          </p:cNvSpPr>
          <p:nvPr/>
        </p:nvSpPr>
        <p:spPr bwMode="auto">
          <a:xfrm>
            <a:off x="4551020" y="3074537"/>
            <a:ext cx="1285875" cy="457200"/>
          </a:xfrm>
          <a:prstGeom prst="rect">
            <a:avLst/>
          </a:prstGeom>
          <a:noFill/>
          <a:ln w="9525">
            <a:noFill/>
            <a:miter lim="800000"/>
            <a:headEnd/>
            <a:tailEnd/>
          </a:ln>
        </p:spPr>
        <p:txBody>
          <a:bodyPr wrap="none">
            <a:prstTxWarp prst="textNoShape">
              <a:avLst/>
            </a:prstTxWarp>
            <a:spAutoFit/>
          </a:bodyPr>
          <a:lstStyle/>
          <a:p>
            <a:r>
              <a:rPr lang="en-US" sz="2400" dirty="0">
                <a:solidFill>
                  <a:srgbClr val="006600"/>
                </a:solidFill>
              </a:rPr>
              <a:t>different</a:t>
            </a:r>
          </a:p>
        </p:txBody>
      </p:sp>
      <p:sp>
        <p:nvSpPr>
          <p:cNvPr id="29708" name="Text Box 12"/>
          <p:cNvSpPr txBox="1">
            <a:spLocks noChangeArrowheads="1"/>
          </p:cNvSpPr>
          <p:nvPr/>
        </p:nvSpPr>
        <p:spPr bwMode="auto">
          <a:xfrm>
            <a:off x="4724400" y="3726630"/>
            <a:ext cx="3581400" cy="2677656"/>
          </a:xfrm>
          <a:prstGeom prst="rect">
            <a:avLst/>
          </a:prstGeom>
          <a:noFill/>
          <a:ln w="9525">
            <a:solidFill>
              <a:schemeClr val="tx1"/>
            </a:solidFill>
            <a:miter lim="800000"/>
            <a:headEnd/>
            <a:tailEnd/>
          </a:ln>
        </p:spPr>
        <p:txBody>
          <a:bodyPr>
            <a:prstTxWarp prst="textNoShape">
              <a:avLst/>
            </a:prstTxWarp>
            <a:spAutoFit/>
          </a:bodyPr>
          <a:lstStyle/>
          <a:p>
            <a:pPr>
              <a:spcBef>
                <a:spcPct val="50000"/>
              </a:spcBef>
            </a:pPr>
            <a:r>
              <a:rPr lang="en-US" sz="2400" dirty="0"/>
              <a:t>Bohr got energy right, but he said</a:t>
            </a:r>
            <a:r>
              <a:rPr lang="en-US" sz="2400" dirty="0" smtClean="0"/>
              <a:t> orbital angular </a:t>
            </a:r>
            <a:r>
              <a:rPr lang="en-US" sz="2400" dirty="0"/>
              <a:t>momentum </a:t>
            </a:r>
            <a:r>
              <a:rPr lang="en-US" sz="2400" dirty="0" err="1"/>
              <a:t>L</a:t>
            </a:r>
            <a:r>
              <a:rPr lang="en-US" sz="2400" dirty="0"/>
              <a:t>=</a:t>
            </a:r>
            <a:r>
              <a:rPr lang="en-US" sz="2400" dirty="0" err="1" smtClean="0"/>
              <a:t>nħ</a:t>
            </a:r>
            <a:r>
              <a:rPr lang="en-US" sz="2400" dirty="0" smtClean="0"/>
              <a:t>, </a:t>
            </a:r>
            <a:r>
              <a:rPr lang="en-US" sz="2400" dirty="0">
                <a:sym typeface="Symbol" charset="2"/>
              </a:rPr>
              <a:t>and thought the electron was a point particle orbiting around nucleus.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70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70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70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70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P spid="29704" grpId="0"/>
      <p:bldP spid="29705" grpId="0"/>
      <p:bldP spid="29706" grpId="0"/>
      <p:bldP spid="29707" grpId="0"/>
      <p:bldP spid="29708" grpId="0" animBg="1"/>
    </p:bld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381000" y="533400"/>
            <a:ext cx="8382000" cy="5943600"/>
          </a:xfrm>
        </p:spPr>
        <p:txBody>
          <a:bodyPr/>
          <a:lstStyle/>
          <a:p>
            <a:pPr eaLnBrk="1" hangingPunct="1">
              <a:lnSpc>
                <a:spcPct val="80000"/>
              </a:lnSpc>
            </a:pPr>
            <a:r>
              <a:rPr lang="en-US" sz="2800" dirty="0" smtClean="0"/>
              <a:t>Bohr model:</a:t>
            </a:r>
          </a:p>
          <a:p>
            <a:pPr lvl="1" eaLnBrk="1" hangingPunct="1">
              <a:lnSpc>
                <a:spcPct val="80000"/>
              </a:lnSpc>
            </a:pPr>
            <a:r>
              <a:rPr lang="en-US" sz="2400" dirty="0" smtClean="0"/>
              <a:t>Postulates fixed energy levels</a:t>
            </a:r>
          </a:p>
          <a:p>
            <a:pPr lvl="1" eaLnBrk="1" hangingPunct="1">
              <a:lnSpc>
                <a:spcPct val="80000"/>
              </a:lnSpc>
            </a:pPr>
            <a:r>
              <a:rPr lang="en-US" sz="2400" dirty="0" smtClean="0"/>
              <a:t>Gives correct energies.</a:t>
            </a:r>
          </a:p>
          <a:p>
            <a:pPr lvl="1" eaLnBrk="1" hangingPunct="1">
              <a:lnSpc>
                <a:spcPct val="80000"/>
              </a:lnSpc>
            </a:pPr>
            <a:r>
              <a:rPr lang="en-US" sz="2400" dirty="0" smtClean="0"/>
              <a:t>Doesn’t explain WHY energy levels fixed.</a:t>
            </a:r>
          </a:p>
          <a:p>
            <a:pPr lvl="1" eaLnBrk="1" hangingPunct="1">
              <a:lnSpc>
                <a:spcPct val="80000"/>
              </a:lnSpc>
            </a:pPr>
            <a:r>
              <a:rPr lang="en-US" sz="2400" dirty="0" smtClean="0"/>
              <a:t>Describes electron as point particle moving in circle.</a:t>
            </a:r>
          </a:p>
          <a:p>
            <a:pPr eaLnBrk="1" hangingPunct="1">
              <a:lnSpc>
                <a:spcPct val="80000"/>
              </a:lnSpc>
            </a:pPr>
            <a:r>
              <a:rPr lang="en-US" sz="2800" dirty="0" err="1" smtClean="0"/>
              <a:t>deBroglie</a:t>
            </a:r>
            <a:r>
              <a:rPr lang="en-US" sz="2800" dirty="0" smtClean="0"/>
              <a:t> model:</a:t>
            </a:r>
          </a:p>
          <a:p>
            <a:pPr lvl="1" eaLnBrk="1" hangingPunct="1">
              <a:lnSpc>
                <a:spcPct val="80000"/>
              </a:lnSpc>
            </a:pPr>
            <a:r>
              <a:rPr lang="en-US" sz="2400" dirty="0" smtClean="0"/>
              <a:t>Also gives correct energies.</a:t>
            </a:r>
          </a:p>
          <a:p>
            <a:pPr lvl="1" eaLnBrk="1" hangingPunct="1">
              <a:lnSpc>
                <a:spcPct val="80000"/>
              </a:lnSpc>
            </a:pPr>
            <a:r>
              <a:rPr lang="en-US" sz="2400" dirty="0" smtClean="0"/>
              <a:t>Explains fixed energy levels by postulating         electron is standing wave, not orbiting particle.</a:t>
            </a:r>
          </a:p>
          <a:p>
            <a:pPr lvl="1" eaLnBrk="1" hangingPunct="1">
              <a:lnSpc>
                <a:spcPct val="80000"/>
              </a:lnSpc>
            </a:pPr>
            <a:r>
              <a:rPr lang="en-US" sz="2400" dirty="0" smtClean="0"/>
              <a:t>Only looks at wave around a ring: basically 1D, not 3D</a:t>
            </a:r>
          </a:p>
          <a:p>
            <a:pPr lvl="1" eaLnBrk="1" hangingPunct="1">
              <a:lnSpc>
                <a:spcPct val="80000"/>
              </a:lnSpc>
              <a:buNone/>
            </a:pPr>
            <a:endParaRPr lang="en-US" sz="2400" dirty="0" smtClean="0"/>
          </a:p>
          <a:p>
            <a:pPr eaLnBrk="1" hangingPunct="1">
              <a:lnSpc>
                <a:spcPct val="80000"/>
              </a:lnSpc>
            </a:pPr>
            <a:r>
              <a:rPr lang="en-US" dirty="0" smtClean="0"/>
              <a:t>Both models:</a:t>
            </a:r>
          </a:p>
          <a:p>
            <a:pPr lvl="1" eaLnBrk="1" hangingPunct="1">
              <a:lnSpc>
                <a:spcPct val="80000"/>
              </a:lnSpc>
            </a:pPr>
            <a:r>
              <a:rPr lang="en-US" sz="2400" dirty="0" smtClean="0"/>
              <a:t>Gets angular momentum wrong.</a:t>
            </a:r>
          </a:p>
          <a:p>
            <a:pPr lvl="1" eaLnBrk="1" hangingPunct="1">
              <a:lnSpc>
                <a:spcPct val="80000"/>
              </a:lnSpc>
            </a:pPr>
            <a:r>
              <a:rPr lang="en-US" sz="2400" dirty="0" smtClean="0"/>
              <a:t>Can’t generalize to multi-electron atoms.</a:t>
            </a:r>
          </a:p>
        </p:txBody>
      </p:sp>
      <p:grpSp>
        <p:nvGrpSpPr>
          <p:cNvPr id="2" name="Group 4"/>
          <p:cNvGrpSpPr>
            <a:grpSpLocks/>
          </p:cNvGrpSpPr>
          <p:nvPr/>
        </p:nvGrpSpPr>
        <p:grpSpPr bwMode="auto">
          <a:xfrm>
            <a:off x="7113588" y="304800"/>
            <a:ext cx="1878012" cy="1416050"/>
            <a:chOff x="3642" y="2017"/>
            <a:chExt cx="1183" cy="892"/>
          </a:xfrm>
        </p:grpSpPr>
        <p:pic>
          <p:nvPicPr>
            <p:cNvPr id="27658" name="Picture 5"/>
            <p:cNvPicPr>
              <a:picLocks noChangeAspect="1" noChangeArrowheads="1"/>
            </p:cNvPicPr>
            <p:nvPr/>
          </p:nvPicPr>
          <p:blipFill>
            <a:blip r:embed="rId3"/>
            <a:srcRect l="4306" t="4010" r="7535" b="13368"/>
            <a:stretch>
              <a:fillRect/>
            </a:stretch>
          </p:blipFill>
          <p:spPr bwMode="auto">
            <a:xfrm>
              <a:off x="3642" y="2017"/>
              <a:ext cx="1183" cy="892"/>
            </a:xfrm>
            <a:prstGeom prst="rect">
              <a:avLst/>
            </a:prstGeom>
            <a:noFill/>
            <a:ln w="9525">
              <a:noFill/>
              <a:miter lim="800000"/>
              <a:headEnd/>
              <a:tailEnd/>
            </a:ln>
          </p:spPr>
        </p:pic>
        <p:sp>
          <p:nvSpPr>
            <p:cNvPr id="27659" name="Oval 6"/>
            <p:cNvSpPr>
              <a:spLocks noChangeArrowheads="1"/>
            </p:cNvSpPr>
            <p:nvPr/>
          </p:nvSpPr>
          <p:spPr bwMode="auto">
            <a:xfrm>
              <a:off x="4016" y="2385"/>
              <a:ext cx="142" cy="143"/>
            </a:xfrm>
            <a:prstGeom prst="ellipse">
              <a:avLst/>
            </a:prstGeom>
            <a:solidFill>
              <a:srgbClr val="990033"/>
            </a:solidFill>
            <a:ln w="9525">
              <a:solidFill>
                <a:schemeClr val="tx1"/>
              </a:solidFill>
              <a:round/>
              <a:headEnd/>
              <a:tailEnd/>
            </a:ln>
          </p:spPr>
          <p:txBody>
            <a:bodyPr wrap="none" anchor="ctr"/>
            <a:lstStyle/>
            <a:p>
              <a:pPr algn="ctr">
                <a:lnSpc>
                  <a:spcPct val="70000"/>
                </a:lnSpc>
              </a:pPr>
              <a:r>
                <a:rPr lang="en-US" sz="2200">
                  <a:solidFill>
                    <a:schemeClr val="bg1"/>
                  </a:solidFill>
                </a:rPr>
                <a:t>+</a:t>
              </a:r>
            </a:p>
          </p:txBody>
        </p:sp>
      </p:grpSp>
      <p:grpSp>
        <p:nvGrpSpPr>
          <p:cNvPr id="3" name="Group 7"/>
          <p:cNvGrpSpPr>
            <a:grpSpLocks/>
          </p:cNvGrpSpPr>
          <p:nvPr/>
        </p:nvGrpSpPr>
        <p:grpSpPr bwMode="auto">
          <a:xfrm>
            <a:off x="7439025" y="2344738"/>
            <a:ext cx="1400175" cy="1541462"/>
            <a:chOff x="4697" y="2563"/>
            <a:chExt cx="882" cy="971"/>
          </a:xfrm>
        </p:grpSpPr>
        <p:grpSp>
          <p:nvGrpSpPr>
            <p:cNvPr id="4" name="Group 8"/>
            <p:cNvGrpSpPr>
              <a:grpSpLocks/>
            </p:cNvGrpSpPr>
            <p:nvPr/>
          </p:nvGrpSpPr>
          <p:grpSpPr bwMode="auto">
            <a:xfrm>
              <a:off x="4697" y="2563"/>
              <a:ext cx="882" cy="971"/>
              <a:chOff x="1796" y="890"/>
              <a:chExt cx="2168" cy="2566"/>
            </a:xfrm>
          </p:grpSpPr>
          <p:pic>
            <p:nvPicPr>
              <p:cNvPr id="27656" name="Picture 9" descr="38_stt_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796" y="890"/>
                <a:ext cx="2168" cy="2540"/>
              </a:xfrm>
              <a:prstGeom prst="rect">
                <a:avLst/>
              </a:prstGeom>
              <a:noFill/>
              <a:ln w="9525">
                <a:noFill/>
                <a:miter lim="800000"/>
                <a:headEnd/>
                <a:tailEnd/>
              </a:ln>
            </p:spPr>
          </p:pic>
          <p:sp>
            <p:nvSpPr>
              <p:cNvPr id="27657" name="Rectangle 10"/>
              <p:cNvSpPr>
                <a:spLocks noChangeArrowheads="1"/>
              </p:cNvSpPr>
              <p:nvPr/>
            </p:nvSpPr>
            <p:spPr bwMode="auto">
              <a:xfrm>
                <a:off x="1824" y="3312"/>
                <a:ext cx="2064" cy="144"/>
              </a:xfrm>
              <a:prstGeom prst="rect">
                <a:avLst/>
              </a:prstGeom>
              <a:solidFill>
                <a:schemeClr val="bg1"/>
              </a:solidFill>
              <a:ln w="9525">
                <a:noFill/>
                <a:miter lim="800000"/>
                <a:headEnd/>
                <a:tailEnd/>
              </a:ln>
            </p:spPr>
            <p:txBody>
              <a:bodyPr wrap="none" anchor="ctr"/>
              <a:lstStyle/>
              <a:p>
                <a:endParaRPr lang="en-US"/>
              </a:p>
            </p:txBody>
          </p:sp>
        </p:grpSp>
        <p:sp>
          <p:nvSpPr>
            <p:cNvPr id="27655" name="Oval 11"/>
            <p:cNvSpPr>
              <a:spLocks noChangeArrowheads="1"/>
            </p:cNvSpPr>
            <p:nvPr/>
          </p:nvSpPr>
          <p:spPr bwMode="auto">
            <a:xfrm>
              <a:off x="5054" y="2920"/>
              <a:ext cx="142" cy="143"/>
            </a:xfrm>
            <a:prstGeom prst="ellipse">
              <a:avLst/>
            </a:prstGeom>
            <a:solidFill>
              <a:srgbClr val="990033"/>
            </a:solidFill>
            <a:ln w="9525">
              <a:solidFill>
                <a:schemeClr val="tx1"/>
              </a:solidFill>
              <a:round/>
              <a:headEnd/>
              <a:tailEnd/>
            </a:ln>
          </p:spPr>
          <p:txBody>
            <a:bodyPr wrap="none" anchor="ctr"/>
            <a:lstStyle/>
            <a:p>
              <a:pPr algn="ctr">
                <a:lnSpc>
                  <a:spcPct val="70000"/>
                </a:lnSpc>
              </a:pPr>
              <a:r>
                <a:rPr lang="en-US" sz="2200">
                  <a:solidFill>
                    <a:schemeClr val="bg1"/>
                  </a:solidFill>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41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411">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411">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411">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4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274638"/>
            <a:ext cx="7848600" cy="1143000"/>
          </a:xfrm>
        </p:spPr>
        <p:txBody>
          <a:bodyPr/>
          <a:lstStyle/>
          <a:p>
            <a:pPr eaLnBrk="1" hangingPunct="1"/>
            <a:r>
              <a:rPr lang="en-US" sz="4000"/>
              <a:t>How does Schrodinger model of atom compare with other models?  Why is it better?</a:t>
            </a:r>
          </a:p>
        </p:txBody>
      </p:sp>
      <p:sp>
        <p:nvSpPr>
          <p:cNvPr id="24587" name="Rectangle 11"/>
          <p:cNvSpPr>
            <a:spLocks noGrp="1" noChangeArrowheads="1"/>
          </p:cNvSpPr>
          <p:nvPr>
            <p:ph type="body" idx="1"/>
          </p:nvPr>
        </p:nvSpPr>
        <p:spPr>
          <a:xfrm>
            <a:off x="304800" y="1905000"/>
            <a:ext cx="5638800" cy="4953000"/>
          </a:xfrm>
        </p:spPr>
        <p:txBody>
          <a:bodyPr/>
          <a:lstStyle/>
          <a:p>
            <a:pPr eaLnBrk="1" hangingPunct="1"/>
            <a:r>
              <a:rPr lang="en-US" sz="2800" dirty="0"/>
              <a:t>Schrodinger model:</a:t>
            </a:r>
          </a:p>
          <a:p>
            <a:pPr lvl="1" eaLnBrk="1" hangingPunct="1"/>
            <a:r>
              <a:rPr lang="en-US" sz="2400" dirty="0"/>
              <a:t>Gives correct energies.</a:t>
            </a:r>
          </a:p>
          <a:p>
            <a:pPr lvl="1" eaLnBrk="1" hangingPunct="1"/>
            <a:r>
              <a:rPr lang="en-US" sz="2400" dirty="0"/>
              <a:t>Gives correct</a:t>
            </a:r>
            <a:r>
              <a:rPr lang="en-US" sz="2400" dirty="0" smtClean="0"/>
              <a:t> orbital angular     	momentum</a:t>
            </a:r>
            <a:r>
              <a:rPr lang="en-US" sz="2400" dirty="0"/>
              <a:t>.</a:t>
            </a:r>
          </a:p>
          <a:p>
            <a:pPr lvl="1" eaLnBrk="1" hangingPunct="1"/>
            <a:r>
              <a:rPr lang="en-US" sz="2400" dirty="0"/>
              <a:t>Describes electron as 3D </a:t>
            </a:r>
            <a:r>
              <a:rPr lang="en-US" sz="2400" dirty="0" smtClean="0"/>
              <a:t>wave.</a:t>
            </a:r>
            <a:endParaRPr lang="en-US" sz="2400" dirty="0"/>
          </a:p>
          <a:p>
            <a:pPr lvl="1" eaLnBrk="1" hangingPunct="1"/>
            <a:r>
              <a:rPr lang="en-US" sz="2400" dirty="0"/>
              <a:t>Quantized energy levels result from boundary conditions.</a:t>
            </a:r>
          </a:p>
          <a:p>
            <a:pPr lvl="1" eaLnBrk="1" hangingPunct="1"/>
            <a:r>
              <a:rPr lang="en-US" sz="2400" dirty="0"/>
              <a:t>Schrodinger equation can generalize to multi-electron atoms.</a:t>
            </a:r>
          </a:p>
          <a:p>
            <a:pPr lvl="1" eaLnBrk="1" hangingPunct="1">
              <a:buFontTx/>
              <a:buNone/>
            </a:pPr>
            <a:r>
              <a:rPr lang="en-US" sz="2400" dirty="0"/>
              <a:t>				How?</a:t>
            </a:r>
          </a:p>
        </p:txBody>
      </p:sp>
      <p:pic>
        <p:nvPicPr>
          <p:cNvPr id="24588" name="Picture 12"/>
          <p:cNvPicPr>
            <a:picLocks noChangeAspect="1" noChangeArrowheads="1"/>
          </p:cNvPicPr>
          <p:nvPr/>
        </p:nvPicPr>
        <p:blipFill>
          <a:blip r:embed="rId3"/>
          <a:srcRect/>
          <a:stretch>
            <a:fillRect/>
          </a:stretch>
        </p:blipFill>
        <p:spPr bwMode="auto">
          <a:xfrm>
            <a:off x="5924550" y="2508250"/>
            <a:ext cx="3067050" cy="2825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5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8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58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58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58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58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5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build="p"/>
    </p:bld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0" y="552450"/>
            <a:ext cx="9296400" cy="2647950"/>
          </a:xfrm>
          <a:prstGeom prst="rect">
            <a:avLst/>
          </a:prstGeom>
          <a:noFill/>
          <a:ln w="9525">
            <a:noFill/>
            <a:miter lim="800000"/>
            <a:headEnd/>
            <a:tailEnd/>
          </a:ln>
        </p:spPr>
        <p:txBody>
          <a:bodyPr>
            <a:prstTxWarp prst="textNoShape">
              <a:avLst/>
            </a:prstTxWarp>
            <a:spAutoFit/>
          </a:bodyPr>
          <a:lstStyle/>
          <a:p>
            <a:r>
              <a:rPr lang="en-US" sz="2400"/>
              <a:t>What’s different for these cases? </a:t>
            </a:r>
          </a:p>
          <a:p>
            <a:r>
              <a:rPr lang="en-US" sz="2400"/>
              <a:t>	Potential energy (V) changes! </a:t>
            </a:r>
          </a:p>
          <a:p>
            <a:r>
              <a:rPr lang="en-US" sz="2400"/>
              <a:t>		(Now more protons AND other electrons) </a:t>
            </a:r>
          </a:p>
          <a:p>
            <a:endParaRPr lang="en-US" sz="2400"/>
          </a:p>
          <a:p>
            <a:r>
              <a:rPr lang="en-US" sz="2400"/>
              <a:t> 	</a:t>
            </a:r>
          </a:p>
          <a:p>
            <a:r>
              <a:rPr lang="en-US" sz="2400"/>
              <a:t>Need to account for all the interactions among the electrons</a:t>
            </a:r>
          </a:p>
          <a:p>
            <a:r>
              <a:rPr lang="en-US" sz="2400"/>
              <a:t>Must solve for all electrons at once! (use matrices)</a:t>
            </a:r>
          </a:p>
        </p:txBody>
      </p:sp>
      <p:sp>
        <p:nvSpPr>
          <p:cNvPr id="73731" name="Text Box 3"/>
          <p:cNvSpPr txBox="1">
            <a:spLocks noChangeArrowheads="1"/>
          </p:cNvSpPr>
          <p:nvPr/>
        </p:nvSpPr>
        <p:spPr bwMode="auto">
          <a:xfrm>
            <a:off x="0" y="0"/>
            <a:ext cx="9144000" cy="457200"/>
          </a:xfrm>
          <a:prstGeom prst="rect">
            <a:avLst/>
          </a:prstGeom>
          <a:noFill/>
          <a:ln w="9525">
            <a:noFill/>
            <a:miter lim="800000"/>
            <a:headEnd/>
            <a:tailEnd/>
          </a:ln>
        </p:spPr>
        <p:txBody>
          <a:bodyPr>
            <a:prstTxWarp prst="textNoShape">
              <a:avLst/>
            </a:prstTxWarp>
            <a:spAutoFit/>
          </a:bodyPr>
          <a:lstStyle/>
          <a:p>
            <a:pPr algn="ctr"/>
            <a:r>
              <a:rPr lang="en-US" sz="2400" b="1" u="sng"/>
              <a:t>Schrodinger’s solution for multi-electron atoms</a:t>
            </a:r>
          </a:p>
        </p:txBody>
      </p:sp>
      <p:sp>
        <p:nvSpPr>
          <p:cNvPr id="73732" name="Text Box 4"/>
          <p:cNvSpPr txBox="1">
            <a:spLocks noChangeArrowheads="1"/>
          </p:cNvSpPr>
          <p:nvPr/>
        </p:nvSpPr>
        <p:spPr bwMode="auto">
          <a:xfrm>
            <a:off x="990600" y="1905000"/>
            <a:ext cx="7450138" cy="466725"/>
          </a:xfrm>
          <a:prstGeom prst="rect">
            <a:avLst/>
          </a:prstGeom>
          <a:noFill/>
          <a:ln w="9525">
            <a:solidFill>
              <a:schemeClr val="tx1"/>
            </a:solidFill>
            <a:miter lim="800000"/>
            <a:headEnd/>
            <a:tailEnd/>
          </a:ln>
        </p:spPr>
        <p:txBody>
          <a:bodyPr wrap="none">
            <a:prstTxWarp prst="textNoShape">
              <a:avLst/>
            </a:prstTxWarp>
            <a:spAutoFit/>
          </a:bodyPr>
          <a:lstStyle/>
          <a:p>
            <a:r>
              <a:rPr lang="en-US" sz="2400"/>
              <a:t>V (for q</a:t>
            </a:r>
            <a:r>
              <a:rPr lang="en-US" sz="2400" baseline="-25000"/>
              <a:t>1</a:t>
            </a:r>
            <a:r>
              <a:rPr lang="en-US" sz="2400"/>
              <a:t>) = kq</a:t>
            </a:r>
            <a:r>
              <a:rPr lang="en-US" sz="2400" baseline="-25000"/>
              <a:t>nucleus</a:t>
            </a:r>
            <a:r>
              <a:rPr lang="en-US" sz="2400"/>
              <a:t>q</a:t>
            </a:r>
            <a:r>
              <a:rPr lang="en-US" sz="2400" baseline="-25000"/>
              <a:t>1</a:t>
            </a:r>
            <a:r>
              <a:rPr lang="en-US" sz="2400"/>
              <a:t>/r</a:t>
            </a:r>
            <a:r>
              <a:rPr lang="en-US" sz="2400" baseline="-25000"/>
              <a:t>n-1</a:t>
            </a:r>
            <a:r>
              <a:rPr lang="en-US" sz="2400"/>
              <a:t> + kq</a:t>
            </a:r>
            <a:r>
              <a:rPr lang="en-US" sz="2400" baseline="-25000"/>
              <a:t>2</a:t>
            </a:r>
            <a:r>
              <a:rPr lang="en-US" sz="2400"/>
              <a:t>q</a:t>
            </a:r>
            <a:r>
              <a:rPr lang="en-US" sz="2400" baseline="-25000"/>
              <a:t>1</a:t>
            </a:r>
            <a:r>
              <a:rPr lang="en-US" sz="2400"/>
              <a:t>/r</a:t>
            </a:r>
            <a:r>
              <a:rPr lang="en-US" sz="2400" baseline="-25000"/>
              <a:t>2-1</a:t>
            </a:r>
            <a:r>
              <a:rPr lang="en-US" sz="2400"/>
              <a:t> + kq</a:t>
            </a:r>
            <a:r>
              <a:rPr lang="en-US" sz="2400" baseline="-25000"/>
              <a:t>3</a:t>
            </a:r>
            <a:r>
              <a:rPr lang="en-US" sz="2400"/>
              <a:t>q</a:t>
            </a:r>
            <a:r>
              <a:rPr lang="en-US" sz="2400" baseline="-25000"/>
              <a:t>1</a:t>
            </a:r>
            <a:r>
              <a:rPr lang="en-US" sz="2400"/>
              <a:t>/r</a:t>
            </a:r>
            <a:r>
              <a:rPr lang="en-US" sz="2400" baseline="-25000"/>
              <a:t>3-1</a:t>
            </a:r>
            <a:r>
              <a:rPr lang="en-US" sz="2400"/>
              <a:t> + …. </a:t>
            </a:r>
            <a:endParaRPr lang="en-US" sz="2400" baseline="-25000"/>
          </a:p>
        </p:txBody>
      </p:sp>
      <p:sp>
        <p:nvSpPr>
          <p:cNvPr id="73733" name="Text Box 5"/>
          <p:cNvSpPr txBox="1">
            <a:spLocks noChangeArrowheads="1"/>
          </p:cNvSpPr>
          <p:nvPr/>
        </p:nvSpPr>
        <p:spPr bwMode="auto">
          <a:xfrm>
            <a:off x="76200" y="3352800"/>
            <a:ext cx="8262938" cy="457200"/>
          </a:xfrm>
          <a:prstGeom prst="rect">
            <a:avLst/>
          </a:prstGeom>
          <a:noFill/>
          <a:ln w="9525">
            <a:noFill/>
            <a:miter lim="800000"/>
            <a:headEnd/>
            <a:tailEnd/>
          </a:ln>
        </p:spPr>
        <p:txBody>
          <a:bodyPr wrap="none">
            <a:prstTxWarp prst="textNoShape">
              <a:avLst/>
            </a:prstTxWarp>
            <a:spAutoFit/>
          </a:bodyPr>
          <a:lstStyle/>
          <a:p>
            <a:r>
              <a:rPr lang="en-US" sz="2400" b="1" i="1">
                <a:solidFill>
                  <a:srgbClr val="006600"/>
                </a:solidFill>
              </a:rPr>
              <a:t>Gets very difficult to solve … huge computer programs!</a:t>
            </a:r>
          </a:p>
        </p:txBody>
      </p:sp>
      <p:sp>
        <p:nvSpPr>
          <p:cNvPr id="32774" name="Text Box 6"/>
          <p:cNvSpPr txBox="1">
            <a:spLocks noChangeArrowheads="1"/>
          </p:cNvSpPr>
          <p:nvPr/>
        </p:nvSpPr>
        <p:spPr bwMode="auto">
          <a:xfrm>
            <a:off x="0" y="3810000"/>
            <a:ext cx="9144000" cy="3070225"/>
          </a:xfrm>
          <a:prstGeom prst="rect">
            <a:avLst/>
          </a:prstGeom>
          <a:noFill/>
          <a:ln w="57150">
            <a:solidFill>
              <a:srgbClr val="FF0000"/>
            </a:solidFill>
            <a:miter lim="800000"/>
            <a:headEnd/>
            <a:tailEnd/>
          </a:ln>
        </p:spPr>
        <p:txBody>
          <a:bodyPr>
            <a:prstTxWarp prst="textNoShape">
              <a:avLst/>
            </a:prstTxWarp>
            <a:spAutoFit/>
          </a:bodyPr>
          <a:lstStyle/>
          <a:p>
            <a:r>
              <a:rPr lang="en-US" sz="2400" u="sng"/>
              <a:t>Solutions change</a:t>
            </a:r>
            <a:r>
              <a:rPr lang="en-US" sz="2400"/>
              <a:t>:</a:t>
            </a:r>
          </a:p>
          <a:p>
            <a:r>
              <a:rPr lang="en-US" sz="2400">
                <a:solidFill>
                  <a:srgbClr val="FF0000"/>
                </a:solidFill>
              </a:rPr>
              <a:t>- wave functions change</a:t>
            </a:r>
          </a:p>
          <a:p>
            <a:r>
              <a:rPr lang="en-US" sz="2400"/>
              <a:t>	higher Z </a:t>
            </a:r>
            <a:r>
              <a:rPr lang="en-US" sz="2400">
                <a:sym typeface="Wingdings" charset="2"/>
              </a:rPr>
              <a:t> </a:t>
            </a:r>
            <a:r>
              <a:rPr lang="en-US" sz="2400"/>
              <a:t>more protons</a:t>
            </a:r>
            <a:r>
              <a:rPr lang="en-US" sz="2400">
                <a:sym typeface="Wingdings" charset="2"/>
              </a:rPr>
              <a:t> </a:t>
            </a:r>
            <a:r>
              <a:rPr lang="en-US" sz="2400"/>
              <a:t>electrons in 1s more strongly 	bound </a:t>
            </a:r>
            <a:r>
              <a:rPr lang="en-US" sz="2400">
                <a:sym typeface="Wingdings" charset="2"/>
              </a:rPr>
              <a:t> </a:t>
            </a:r>
            <a:r>
              <a:rPr lang="en-US" sz="2400"/>
              <a:t>radial distribution quite different 		general shape (p-orbital, s-orbital) similar but not same</a:t>
            </a:r>
          </a:p>
          <a:p>
            <a:r>
              <a:rPr lang="en-US" sz="2400">
                <a:solidFill>
                  <a:srgbClr val="FF0000"/>
                </a:solidFill>
              </a:rPr>
              <a:t>- energy of wave functions affected by Z (# of protons) 	</a:t>
            </a:r>
          </a:p>
          <a:p>
            <a:r>
              <a:rPr lang="en-US" sz="2400">
                <a:solidFill>
                  <a:srgbClr val="FF0000"/>
                </a:solidFill>
              </a:rPr>
              <a:t>	</a:t>
            </a:r>
            <a:r>
              <a:rPr lang="en-US" sz="2400"/>
              <a:t>higher Z </a:t>
            </a:r>
            <a:r>
              <a:rPr lang="en-US" sz="2400">
                <a:sym typeface="Wingdings" charset="2"/>
              </a:rPr>
              <a:t> </a:t>
            </a:r>
            <a:r>
              <a:rPr lang="en-US" sz="2400"/>
              <a:t>more protons</a:t>
            </a:r>
            <a:r>
              <a:rPr lang="en-US" sz="2400">
                <a:sym typeface="Wingdings" charset="2"/>
              </a:rPr>
              <a:t> </a:t>
            </a:r>
            <a:r>
              <a:rPr lang="en-US" sz="2400"/>
              <a:t>electrons in 1s more strongly 	bound (more negative total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7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77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7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build="allAtOnce" animBg="1"/>
    </p:bld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Oval 2"/>
          <p:cNvSpPr>
            <a:spLocks noChangeArrowheads="1"/>
          </p:cNvSpPr>
          <p:nvPr/>
        </p:nvSpPr>
        <p:spPr bwMode="auto">
          <a:xfrm>
            <a:off x="4000500" y="6365875"/>
            <a:ext cx="474663" cy="492125"/>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5779" name="Rectangle 3"/>
          <p:cNvSpPr>
            <a:spLocks noGrp="1" noChangeArrowheads="1"/>
          </p:cNvSpPr>
          <p:nvPr>
            <p:ph type="title"/>
          </p:nvPr>
        </p:nvSpPr>
        <p:spPr>
          <a:xfrm>
            <a:off x="457200" y="274638"/>
            <a:ext cx="8229600" cy="411162"/>
          </a:xfrm>
        </p:spPr>
        <p:txBody>
          <a:bodyPr/>
          <a:lstStyle/>
          <a:p>
            <a:pPr eaLnBrk="1" hangingPunct="1"/>
            <a:r>
              <a:rPr lang="en-US" sz="4000"/>
              <a:t>A brief review of chemistry</a:t>
            </a:r>
          </a:p>
        </p:txBody>
      </p:sp>
      <p:sp>
        <p:nvSpPr>
          <p:cNvPr id="75780" name="Text Box 4"/>
          <p:cNvSpPr txBox="1">
            <a:spLocks noChangeArrowheads="1"/>
          </p:cNvSpPr>
          <p:nvPr/>
        </p:nvSpPr>
        <p:spPr bwMode="auto">
          <a:xfrm>
            <a:off x="0" y="838200"/>
            <a:ext cx="8197850" cy="1187450"/>
          </a:xfrm>
          <a:prstGeom prst="rect">
            <a:avLst/>
          </a:prstGeom>
          <a:noFill/>
          <a:ln w="9525">
            <a:noFill/>
            <a:miter lim="800000"/>
            <a:headEnd/>
            <a:tailEnd/>
          </a:ln>
        </p:spPr>
        <p:txBody>
          <a:bodyPr>
            <a:prstTxWarp prst="textNoShape">
              <a:avLst/>
            </a:prstTxWarp>
            <a:spAutoFit/>
          </a:bodyPr>
          <a:lstStyle/>
          <a:p>
            <a:r>
              <a:rPr lang="en-US" sz="2400"/>
              <a:t>Electron configuration in atoms: </a:t>
            </a:r>
          </a:p>
          <a:p>
            <a:r>
              <a:rPr lang="en-US" sz="2400"/>
              <a:t>	How do the electrons fit into the available orbitals?  </a:t>
            </a:r>
          </a:p>
          <a:p>
            <a:r>
              <a:rPr lang="en-US" sz="2400"/>
              <a:t>	What are energies of orbitals? </a:t>
            </a:r>
          </a:p>
        </p:txBody>
      </p:sp>
      <p:sp>
        <p:nvSpPr>
          <p:cNvPr id="75781" name="Line 5"/>
          <p:cNvSpPr>
            <a:spLocks noChangeShapeType="1"/>
          </p:cNvSpPr>
          <p:nvPr/>
        </p:nvSpPr>
        <p:spPr bwMode="auto">
          <a:xfrm>
            <a:off x="3048000" y="66294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782" name="Line 6"/>
          <p:cNvSpPr>
            <a:spLocks noChangeShapeType="1"/>
          </p:cNvSpPr>
          <p:nvPr/>
        </p:nvSpPr>
        <p:spPr bwMode="auto">
          <a:xfrm>
            <a:off x="2971800" y="53340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783" name="Line 7"/>
          <p:cNvSpPr>
            <a:spLocks noChangeShapeType="1"/>
          </p:cNvSpPr>
          <p:nvPr/>
        </p:nvSpPr>
        <p:spPr bwMode="auto">
          <a:xfrm>
            <a:off x="3810000" y="49530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784" name="Line 8"/>
          <p:cNvSpPr>
            <a:spLocks noChangeShapeType="1"/>
          </p:cNvSpPr>
          <p:nvPr/>
        </p:nvSpPr>
        <p:spPr bwMode="auto">
          <a:xfrm>
            <a:off x="4419600" y="49530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785" name="Text Box 9"/>
          <p:cNvSpPr txBox="1">
            <a:spLocks noChangeArrowheads="1"/>
          </p:cNvSpPr>
          <p:nvPr/>
        </p:nvSpPr>
        <p:spPr bwMode="auto">
          <a:xfrm>
            <a:off x="2514600" y="6400800"/>
            <a:ext cx="455613"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1s</a:t>
            </a:r>
            <a:endParaRPr lang="en-US" sz="2400"/>
          </a:p>
        </p:txBody>
      </p:sp>
      <p:sp>
        <p:nvSpPr>
          <p:cNvPr id="75786" name="Text Box 10"/>
          <p:cNvSpPr txBox="1">
            <a:spLocks noChangeArrowheads="1"/>
          </p:cNvSpPr>
          <p:nvPr/>
        </p:nvSpPr>
        <p:spPr bwMode="auto">
          <a:xfrm>
            <a:off x="2514600" y="5105400"/>
            <a:ext cx="455613"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2s</a:t>
            </a:r>
            <a:endParaRPr lang="en-US" sz="2400"/>
          </a:p>
        </p:txBody>
      </p:sp>
      <p:sp>
        <p:nvSpPr>
          <p:cNvPr id="75787" name="Text Box 11"/>
          <p:cNvSpPr txBox="1">
            <a:spLocks noChangeArrowheads="1"/>
          </p:cNvSpPr>
          <p:nvPr/>
        </p:nvSpPr>
        <p:spPr bwMode="auto">
          <a:xfrm>
            <a:off x="3352800" y="4648200"/>
            <a:ext cx="4889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2p</a:t>
            </a:r>
            <a:endParaRPr lang="en-US" sz="2400"/>
          </a:p>
        </p:txBody>
      </p:sp>
      <p:sp>
        <p:nvSpPr>
          <p:cNvPr id="75788" name="Line 12"/>
          <p:cNvSpPr>
            <a:spLocks noChangeShapeType="1"/>
          </p:cNvSpPr>
          <p:nvPr/>
        </p:nvSpPr>
        <p:spPr bwMode="auto">
          <a:xfrm>
            <a:off x="5105400" y="49530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789" name="Line 13"/>
          <p:cNvSpPr>
            <a:spLocks noChangeShapeType="1"/>
          </p:cNvSpPr>
          <p:nvPr/>
        </p:nvSpPr>
        <p:spPr bwMode="auto">
          <a:xfrm>
            <a:off x="2971800" y="41148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790" name="Line 14"/>
          <p:cNvSpPr>
            <a:spLocks noChangeShapeType="1"/>
          </p:cNvSpPr>
          <p:nvPr/>
        </p:nvSpPr>
        <p:spPr bwMode="auto">
          <a:xfrm>
            <a:off x="3810000" y="37338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791" name="Line 15"/>
          <p:cNvSpPr>
            <a:spLocks noChangeShapeType="1"/>
          </p:cNvSpPr>
          <p:nvPr/>
        </p:nvSpPr>
        <p:spPr bwMode="auto">
          <a:xfrm>
            <a:off x="4495800" y="37338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792" name="Text Box 16"/>
          <p:cNvSpPr txBox="1">
            <a:spLocks noChangeArrowheads="1"/>
          </p:cNvSpPr>
          <p:nvPr/>
        </p:nvSpPr>
        <p:spPr bwMode="auto">
          <a:xfrm>
            <a:off x="2514600" y="3886200"/>
            <a:ext cx="455613"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3s</a:t>
            </a:r>
            <a:endParaRPr lang="en-US" sz="2400"/>
          </a:p>
        </p:txBody>
      </p:sp>
      <p:sp>
        <p:nvSpPr>
          <p:cNvPr id="75793" name="Text Box 17"/>
          <p:cNvSpPr txBox="1">
            <a:spLocks noChangeArrowheads="1"/>
          </p:cNvSpPr>
          <p:nvPr/>
        </p:nvSpPr>
        <p:spPr bwMode="auto">
          <a:xfrm>
            <a:off x="3352800" y="3429000"/>
            <a:ext cx="4889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3p</a:t>
            </a:r>
            <a:endParaRPr lang="en-US" sz="2400"/>
          </a:p>
        </p:txBody>
      </p:sp>
      <p:sp>
        <p:nvSpPr>
          <p:cNvPr id="75794" name="Line 18"/>
          <p:cNvSpPr>
            <a:spLocks noChangeShapeType="1"/>
          </p:cNvSpPr>
          <p:nvPr/>
        </p:nvSpPr>
        <p:spPr bwMode="auto">
          <a:xfrm>
            <a:off x="5105400" y="37338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795" name="Line 19"/>
          <p:cNvSpPr>
            <a:spLocks noChangeShapeType="1"/>
          </p:cNvSpPr>
          <p:nvPr/>
        </p:nvSpPr>
        <p:spPr bwMode="auto">
          <a:xfrm>
            <a:off x="59436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796" name="Line 20"/>
          <p:cNvSpPr>
            <a:spLocks noChangeShapeType="1"/>
          </p:cNvSpPr>
          <p:nvPr/>
        </p:nvSpPr>
        <p:spPr bwMode="auto">
          <a:xfrm>
            <a:off x="66294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797" name="Text Box 21"/>
          <p:cNvSpPr txBox="1">
            <a:spLocks noChangeArrowheads="1"/>
          </p:cNvSpPr>
          <p:nvPr/>
        </p:nvSpPr>
        <p:spPr bwMode="auto">
          <a:xfrm>
            <a:off x="5486400" y="2971800"/>
            <a:ext cx="4889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3d</a:t>
            </a:r>
            <a:endParaRPr lang="en-US" sz="2400"/>
          </a:p>
        </p:txBody>
      </p:sp>
      <p:sp>
        <p:nvSpPr>
          <p:cNvPr id="75798" name="Line 22"/>
          <p:cNvSpPr>
            <a:spLocks noChangeShapeType="1"/>
          </p:cNvSpPr>
          <p:nvPr/>
        </p:nvSpPr>
        <p:spPr bwMode="auto">
          <a:xfrm>
            <a:off x="72390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799" name="Line 23"/>
          <p:cNvSpPr>
            <a:spLocks noChangeShapeType="1"/>
          </p:cNvSpPr>
          <p:nvPr/>
        </p:nvSpPr>
        <p:spPr bwMode="auto">
          <a:xfrm>
            <a:off x="78486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800" name="Line 24"/>
          <p:cNvSpPr>
            <a:spLocks noChangeShapeType="1"/>
          </p:cNvSpPr>
          <p:nvPr/>
        </p:nvSpPr>
        <p:spPr bwMode="auto">
          <a:xfrm>
            <a:off x="85344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5801" name="Line 25"/>
          <p:cNvSpPr>
            <a:spLocks noChangeShapeType="1"/>
          </p:cNvSpPr>
          <p:nvPr/>
        </p:nvSpPr>
        <p:spPr bwMode="auto">
          <a:xfrm flipV="1">
            <a:off x="2362200" y="2438400"/>
            <a:ext cx="0" cy="44196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75802" name="Text Box 26"/>
          <p:cNvSpPr txBox="1">
            <a:spLocks noChangeArrowheads="1"/>
          </p:cNvSpPr>
          <p:nvPr/>
        </p:nvSpPr>
        <p:spPr bwMode="auto">
          <a:xfrm rot="-5400000">
            <a:off x="1177131" y="4766469"/>
            <a:ext cx="1912938" cy="457200"/>
          </a:xfrm>
          <a:prstGeom prst="rect">
            <a:avLst/>
          </a:prstGeom>
          <a:noFill/>
          <a:ln w="9525">
            <a:noFill/>
            <a:miter lim="800000"/>
            <a:headEnd/>
            <a:tailEnd/>
          </a:ln>
        </p:spPr>
        <p:txBody>
          <a:bodyPr wrap="none">
            <a:prstTxWarp prst="textNoShape">
              <a:avLst/>
            </a:prstTxWarp>
            <a:spAutoFit/>
          </a:bodyPr>
          <a:lstStyle/>
          <a:p>
            <a:r>
              <a:rPr lang="en-US" sz="2400"/>
              <a:t>Total Energy</a:t>
            </a:r>
          </a:p>
        </p:txBody>
      </p:sp>
      <p:sp>
        <p:nvSpPr>
          <p:cNvPr id="75803" name="Oval 27"/>
          <p:cNvSpPr>
            <a:spLocks noChangeArrowheads="1"/>
          </p:cNvSpPr>
          <p:nvPr/>
        </p:nvSpPr>
        <p:spPr bwMode="auto">
          <a:xfrm>
            <a:off x="4225925" y="6592888"/>
            <a:ext cx="41275" cy="6191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nvGrpSpPr>
          <p:cNvPr id="75804" name="Group 28"/>
          <p:cNvGrpSpPr>
            <a:grpSpLocks/>
          </p:cNvGrpSpPr>
          <p:nvPr/>
        </p:nvGrpSpPr>
        <p:grpSpPr bwMode="auto">
          <a:xfrm>
            <a:off x="5638800" y="4724400"/>
            <a:ext cx="1057275" cy="390525"/>
            <a:chOff x="3558" y="2970"/>
            <a:chExt cx="666" cy="342"/>
          </a:xfrm>
        </p:grpSpPr>
        <p:sp>
          <p:nvSpPr>
            <p:cNvPr id="75818" name="Oval 29"/>
            <p:cNvSpPr>
              <a:spLocks noChangeArrowheads="1"/>
            </p:cNvSpPr>
            <p:nvPr/>
          </p:nvSpPr>
          <p:spPr bwMode="auto">
            <a:xfrm>
              <a:off x="3558" y="2970"/>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5819" name="Oval 30"/>
            <p:cNvSpPr>
              <a:spLocks noChangeArrowheads="1"/>
            </p:cNvSpPr>
            <p:nvPr/>
          </p:nvSpPr>
          <p:spPr bwMode="auto">
            <a:xfrm>
              <a:off x="3888" y="297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5820" name="Oval 31"/>
            <p:cNvSpPr>
              <a:spLocks noChangeArrowheads="1"/>
            </p:cNvSpPr>
            <p:nvPr/>
          </p:nvSpPr>
          <p:spPr bwMode="auto">
            <a:xfrm>
              <a:off x="3880" y="3120"/>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75805" name="Group 32"/>
          <p:cNvGrpSpPr>
            <a:grpSpLocks/>
          </p:cNvGrpSpPr>
          <p:nvPr/>
        </p:nvGrpSpPr>
        <p:grpSpPr bwMode="auto">
          <a:xfrm rot="5400000">
            <a:off x="6596062" y="4808538"/>
            <a:ext cx="1057275" cy="381000"/>
            <a:chOff x="3654" y="3066"/>
            <a:chExt cx="666" cy="342"/>
          </a:xfrm>
        </p:grpSpPr>
        <p:sp>
          <p:nvSpPr>
            <p:cNvPr id="75815" name="Oval 33"/>
            <p:cNvSpPr>
              <a:spLocks noChangeArrowheads="1"/>
            </p:cNvSpPr>
            <p:nvPr/>
          </p:nvSpPr>
          <p:spPr bwMode="auto">
            <a:xfrm>
              <a:off x="3654" y="306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5816" name="Oval 34"/>
            <p:cNvSpPr>
              <a:spLocks noChangeArrowheads="1"/>
            </p:cNvSpPr>
            <p:nvPr/>
          </p:nvSpPr>
          <p:spPr bwMode="auto">
            <a:xfrm>
              <a:off x="3984" y="3072"/>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5817" name="Oval 35"/>
            <p:cNvSpPr>
              <a:spLocks noChangeArrowheads="1"/>
            </p:cNvSpPr>
            <p:nvPr/>
          </p:nvSpPr>
          <p:spPr bwMode="auto">
            <a:xfrm>
              <a:off x="3976" y="3216"/>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75806" name="Group 36"/>
          <p:cNvGrpSpPr>
            <a:grpSpLocks/>
          </p:cNvGrpSpPr>
          <p:nvPr/>
        </p:nvGrpSpPr>
        <p:grpSpPr bwMode="auto">
          <a:xfrm rot="7555221">
            <a:off x="7389813" y="4914900"/>
            <a:ext cx="1093787" cy="277813"/>
            <a:chOff x="3654" y="3066"/>
            <a:chExt cx="666" cy="342"/>
          </a:xfrm>
        </p:grpSpPr>
        <p:sp>
          <p:nvSpPr>
            <p:cNvPr id="75812" name="Oval 37"/>
            <p:cNvSpPr>
              <a:spLocks noChangeArrowheads="1"/>
            </p:cNvSpPr>
            <p:nvPr/>
          </p:nvSpPr>
          <p:spPr bwMode="auto">
            <a:xfrm>
              <a:off x="3654" y="306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5813" name="Oval 38"/>
            <p:cNvSpPr>
              <a:spLocks noChangeArrowheads="1"/>
            </p:cNvSpPr>
            <p:nvPr/>
          </p:nvSpPr>
          <p:spPr bwMode="auto">
            <a:xfrm>
              <a:off x="3984" y="3072"/>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5814" name="Oval 39"/>
            <p:cNvSpPr>
              <a:spLocks noChangeArrowheads="1"/>
            </p:cNvSpPr>
            <p:nvPr/>
          </p:nvSpPr>
          <p:spPr bwMode="auto">
            <a:xfrm>
              <a:off x="3976" y="3216"/>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75807" name="Group 40"/>
          <p:cNvGrpSpPr>
            <a:grpSpLocks/>
          </p:cNvGrpSpPr>
          <p:nvPr/>
        </p:nvGrpSpPr>
        <p:grpSpPr bwMode="auto">
          <a:xfrm>
            <a:off x="3697288" y="5016500"/>
            <a:ext cx="801687" cy="792163"/>
            <a:chOff x="2329" y="3050"/>
            <a:chExt cx="672" cy="672"/>
          </a:xfrm>
        </p:grpSpPr>
        <p:sp>
          <p:nvSpPr>
            <p:cNvPr id="75808" name="Oval 41"/>
            <p:cNvSpPr>
              <a:spLocks noChangeArrowheads="1"/>
            </p:cNvSpPr>
            <p:nvPr/>
          </p:nvSpPr>
          <p:spPr bwMode="auto">
            <a:xfrm>
              <a:off x="2329" y="3050"/>
              <a:ext cx="672" cy="672"/>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5809" name="Oval 42"/>
            <p:cNvSpPr>
              <a:spLocks noChangeArrowheads="1"/>
            </p:cNvSpPr>
            <p:nvPr/>
          </p:nvSpPr>
          <p:spPr bwMode="auto">
            <a:xfrm>
              <a:off x="2425" y="3146"/>
              <a:ext cx="480" cy="480"/>
            </a:xfrm>
            <a:prstGeom prst="ellipse">
              <a:avLst/>
            </a:prstGeom>
            <a:solidFill>
              <a:srgbClr val="FFFFFF"/>
            </a:solidFill>
            <a:ln w="9525">
              <a:solidFill>
                <a:schemeClr val="tx1"/>
              </a:solidFill>
              <a:round/>
              <a:headEnd/>
              <a:tailEnd/>
            </a:ln>
          </p:spPr>
          <p:txBody>
            <a:bodyPr wrap="none" anchor="ctr">
              <a:prstTxWarp prst="textNoShape">
                <a:avLst/>
              </a:prstTxWarp>
            </a:bodyPr>
            <a:lstStyle/>
            <a:p>
              <a:endParaRPr lang="en-US"/>
            </a:p>
          </p:txBody>
        </p:sp>
        <p:sp>
          <p:nvSpPr>
            <p:cNvPr id="75810" name="Oval 43"/>
            <p:cNvSpPr>
              <a:spLocks noChangeArrowheads="1"/>
            </p:cNvSpPr>
            <p:nvPr/>
          </p:nvSpPr>
          <p:spPr bwMode="auto">
            <a:xfrm>
              <a:off x="2448" y="3168"/>
              <a:ext cx="432" cy="432"/>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5811" name="Oval 44"/>
            <p:cNvSpPr>
              <a:spLocks noChangeArrowheads="1"/>
            </p:cNvSpPr>
            <p:nvPr/>
          </p:nvSpPr>
          <p:spPr bwMode="auto">
            <a:xfrm>
              <a:off x="2647" y="3362"/>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Oval 2"/>
          <p:cNvSpPr>
            <a:spLocks noChangeArrowheads="1"/>
          </p:cNvSpPr>
          <p:nvPr/>
        </p:nvSpPr>
        <p:spPr bwMode="auto">
          <a:xfrm>
            <a:off x="4000500" y="6365875"/>
            <a:ext cx="474663" cy="492125"/>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7827" name="Rectangle 3"/>
          <p:cNvSpPr>
            <a:spLocks noGrp="1" noChangeArrowheads="1"/>
          </p:cNvSpPr>
          <p:nvPr>
            <p:ph type="title"/>
          </p:nvPr>
        </p:nvSpPr>
        <p:spPr>
          <a:xfrm>
            <a:off x="457200" y="274638"/>
            <a:ext cx="8229600" cy="411162"/>
          </a:xfrm>
        </p:spPr>
        <p:txBody>
          <a:bodyPr/>
          <a:lstStyle/>
          <a:p>
            <a:pPr eaLnBrk="1" hangingPunct="1"/>
            <a:r>
              <a:rPr lang="en-US" sz="4000"/>
              <a:t>A brief review of chemistry</a:t>
            </a:r>
          </a:p>
        </p:txBody>
      </p:sp>
      <p:sp>
        <p:nvSpPr>
          <p:cNvPr id="77828" name="Text Box 4"/>
          <p:cNvSpPr txBox="1">
            <a:spLocks noChangeArrowheads="1"/>
          </p:cNvSpPr>
          <p:nvPr/>
        </p:nvSpPr>
        <p:spPr bwMode="auto">
          <a:xfrm>
            <a:off x="0" y="838200"/>
            <a:ext cx="8197850" cy="1187450"/>
          </a:xfrm>
          <a:prstGeom prst="rect">
            <a:avLst/>
          </a:prstGeom>
          <a:noFill/>
          <a:ln w="9525">
            <a:noFill/>
            <a:miter lim="800000"/>
            <a:headEnd/>
            <a:tailEnd/>
          </a:ln>
        </p:spPr>
        <p:txBody>
          <a:bodyPr>
            <a:prstTxWarp prst="textNoShape">
              <a:avLst/>
            </a:prstTxWarp>
            <a:spAutoFit/>
          </a:bodyPr>
          <a:lstStyle/>
          <a:p>
            <a:r>
              <a:rPr lang="en-US" sz="2400"/>
              <a:t>Electron configuration in atoms: </a:t>
            </a:r>
          </a:p>
          <a:p>
            <a:r>
              <a:rPr lang="en-US" sz="2400"/>
              <a:t>	How do the electrons fit into the available orbitals?  </a:t>
            </a:r>
          </a:p>
          <a:p>
            <a:r>
              <a:rPr lang="en-US" sz="2400"/>
              <a:t>	What are energies of orbitals? </a:t>
            </a:r>
          </a:p>
        </p:txBody>
      </p:sp>
      <p:sp>
        <p:nvSpPr>
          <p:cNvPr id="77829" name="Line 5"/>
          <p:cNvSpPr>
            <a:spLocks noChangeShapeType="1"/>
          </p:cNvSpPr>
          <p:nvPr/>
        </p:nvSpPr>
        <p:spPr bwMode="auto">
          <a:xfrm>
            <a:off x="3048000" y="66294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30" name="Line 6"/>
          <p:cNvSpPr>
            <a:spLocks noChangeShapeType="1"/>
          </p:cNvSpPr>
          <p:nvPr/>
        </p:nvSpPr>
        <p:spPr bwMode="auto">
          <a:xfrm>
            <a:off x="2971800" y="53340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31" name="Line 7"/>
          <p:cNvSpPr>
            <a:spLocks noChangeShapeType="1"/>
          </p:cNvSpPr>
          <p:nvPr/>
        </p:nvSpPr>
        <p:spPr bwMode="auto">
          <a:xfrm>
            <a:off x="3810000" y="49530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32" name="Line 8"/>
          <p:cNvSpPr>
            <a:spLocks noChangeShapeType="1"/>
          </p:cNvSpPr>
          <p:nvPr/>
        </p:nvSpPr>
        <p:spPr bwMode="auto">
          <a:xfrm>
            <a:off x="4419600" y="49530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33" name="Text Box 9"/>
          <p:cNvSpPr txBox="1">
            <a:spLocks noChangeArrowheads="1"/>
          </p:cNvSpPr>
          <p:nvPr/>
        </p:nvSpPr>
        <p:spPr bwMode="auto">
          <a:xfrm>
            <a:off x="2514600" y="6400800"/>
            <a:ext cx="455613"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1s</a:t>
            </a:r>
            <a:endParaRPr lang="en-US" sz="2400"/>
          </a:p>
        </p:txBody>
      </p:sp>
      <p:sp>
        <p:nvSpPr>
          <p:cNvPr id="77834" name="Text Box 10"/>
          <p:cNvSpPr txBox="1">
            <a:spLocks noChangeArrowheads="1"/>
          </p:cNvSpPr>
          <p:nvPr/>
        </p:nvSpPr>
        <p:spPr bwMode="auto">
          <a:xfrm>
            <a:off x="2514600" y="5105400"/>
            <a:ext cx="455613"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2s</a:t>
            </a:r>
            <a:endParaRPr lang="en-US" sz="2400"/>
          </a:p>
        </p:txBody>
      </p:sp>
      <p:sp>
        <p:nvSpPr>
          <p:cNvPr id="77835" name="Text Box 11"/>
          <p:cNvSpPr txBox="1">
            <a:spLocks noChangeArrowheads="1"/>
          </p:cNvSpPr>
          <p:nvPr/>
        </p:nvSpPr>
        <p:spPr bwMode="auto">
          <a:xfrm>
            <a:off x="3352800" y="4648200"/>
            <a:ext cx="4889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2p</a:t>
            </a:r>
            <a:endParaRPr lang="en-US" sz="2400"/>
          </a:p>
        </p:txBody>
      </p:sp>
      <p:sp>
        <p:nvSpPr>
          <p:cNvPr id="77836" name="Line 12"/>
          <p:cNvSpPr>
            <a:spLocks noChangeShapeType="1"/>
          </p:cNvSpPr>
          <p:nvPr/>
        </p:nvSpPr>
        <p:spPr bwMode="auto">
          <a:xfrm>
            <a:off x="5105400" y="49530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37" name="Line 13"/>
          <p:cNvSpPr>
            <a:spLocks noChangeShapeType="1"/>
          </p:cNvSpPr>
          <p:nvPr/>
        </p:nvSpPr>
        <p:spPr bwMode="auto">
          <a:xfrm>
            <a:off x="2971800" y="41148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38" name="Line 14"/>
          <p:cNvSpPr>
            <a:spLocks noChangeShapeType="1"/>
          </p:cNvSpPr>
          <p:nvPr/>
        </p:nvSpPr>
        <p:spPr bwMode="auto">
          <a:xfrm>
            <a:off x="3810000" y="37338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39" name="Line 15"/>
          <p:cNvSpPr>
            <a:spLocks noChangeShapeType="1"/>
          </p:cNvSpPr>
          <p:nvPr/>
        </p:nvSpPr>
        <p:spPr bwMode="auto">
          <a:xfrm>
            <a:off x="4495800" y="37338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40" name="Text Box 16"/>
          <p:cNvSpPr txBox="1">
            <a:spLocks noChangeArrowheads="1"/>
          </p:cNvSpPr>
          <p:nvPr/>
        </p:nvSpPr>
        <p:spPr bwMode="auto">
          <a:xfrm>
            <a:off x="2514600" y="3886200"/>
            <a:ext cx="455613"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3s</a:t>
            </a:r>
            <a:endParaRPr lang="en-US" sz="2400"/>
          </a:p>
        </p:txBody>
      </p:sp>
      <p:sp>
        <p:nvSpPr>
          <p:cNvPr id="77841" name="Text Box 17"/>
          <p:cNvSpPr txBox="1">
            <a:spLocks noChangeArrowheads="1"/>
          </p:cNvSpPr>
          <p:nvPr/>
        </p:nvSpPr>
        <p:spPr bwMode="auto">
          <a:xfrm>
            <a:off x="3352800" y="3429000"/>
            <a:ext cx="4889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3p</a:t>
            </a:r>
            <a:endParaRPr lang="en-US" sz="2400"/>
          </a:p>
        </p:txBody>
      </p:sp>
      <p:sp>
        <p:nvSpPr>
          <p:cNvPr id="77842" name="Line 18"/>
          <p:cNvSpPr>
            <a:spLocks noChangeShapeType="1"/>
          </p:cNvSpPr>
          <p:nvPr/>
        </p:nvSpPr>
        <p:spPr bwMode="auto">
          <a:xfrm>
            <a:off x="5105400" y="37338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43" name="Line 19"/>
          <p:cNvSpPr>
            <a:spLocks noChangeShapeType="1"/>
          </p:cNvSpPr>
          <p:nvPr/>
        </p:nvSpPr>
        <p:spPr bwMode="auto">
          <a:xfrm>
            <a:off x="59436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44" name="Line 20"/>
          <p:cNvSpPr>
            <a:spLocks noChangeShapeType="1"/>
          </p:cNvSpPr>
          <p:nvPr/>
        </p:nvSpPr>
        <p:spPr bwMode="auto">
          <a:xfrm>
            <a:off x="66294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45" name="Text Box 21"/>
          <p:cNvSpPr txBox="1">
            <a:spLocks noChangeArrowheads="1"/>
          </p:cNvSpPr>
          <p:nvPr/>
        </p:nvSpPr>
        <p:spPr bwMode="auto">
          <a:xfrm>
            <a:off x="5486400" y="2971800"/>
            <a:ext cx="4889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3d</a:t>
            </a:r>
            <a:endParaRPr lang="en-US" sz="2400"/>
          </a:p>
        </p:txBody>
      </p:sp>
      <p:sp>
        <p:nvSpPr>
          <p:cNvPr id="77846" name="Line 22"/>
          <p:cNvSpPr>
            <a:spLocks noChangeShapeType="1"/>
          </p:cNvSpPr>
          <p:nvPr/>
        </p:nvSpPr>
        <p:spPr bwMode="auto">
          <a:xfrm>
            <a:off x="72390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47" name="Line 23"/>
          <p:cNvSpPr>
            <a:spLocks noChangeShapeType="1"/>
          </p:cNvSpPr>
          <p:nvPr/>
        </p:nvSpPr>
        <p:spPr bwMode="auto">
          <a:xfrm>
            <a:off x="78486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48" name="Line 24"/>
          <p:cNvSpPr>
            <a:spLocks noChangeShapeType="1"/>
          </p:cNvSpPr>
          <p:nvPr/>
        </p:nvSpPr>
        <p:spPr bwMode="auto">
          <a:xfrm>
            <a:off x="85344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7849" name="Line 25"/>
          <p:cNvSpPr>
            <a:spLocks noChangeShapeType="1"/>
          </p:cNvSpPr>
          <p:nvPr/>
        </p:nvSpPr>
        <p:spPr bwMode="auto">
          <a:xfrm flipV="1">
            <a:off x="2362200" y="2438400"/>
            <a:ext cx="0" cy="44196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77850" name="Text Box 26"/>
          <p:cNvSpPr txBox="1">
            <a:spLocks noChangeArrowheads="1"/>
          </p:cNvSpPr>
          <p:nvPr/>
        </p:nvSpPr>
        <p:spPr bwMode="auto">
          <a:xfrm rot="-5400000">
            <a:off x="1177131" y="4766469"/>
            <a:ext cx="1912938" cy="457200"/>
          </a:xfrm>
          <a:prstGeom prst="rect">
            <a:avLst/>
          </a:prstGeom>
          <a:noFill/>
          <a:ln w="9525">
            <a:noFill/>
            <a:miter lim="800000"/>
            <a:headEnd/>
            <a:tailEnd/>
          </a:ln>
        </p:spPr>
        <p:txBody>
          <a:bodyPr wrap="none">
            <a:prstTxWarp prst="textNoShape">
              <a:avLst/>
            </a:prstTxWarp>
            <a:spAutoFit/>
          </a:bodyPr>
          <a:lstStyle/>
          <a:p>
            <a:r>
              <a:rPr lang="en-US" sz="2400"/>
              <a:t>Total Energy</a:t>
            </a:r>
          </a:p>
        </p:txBody>
      </p:sp>
      <p:sp>
        <p:nvSpPr>
          <p:cNvPr id="77851" name="Oval 27"/>
          <p:cNvSpPr>
            <a:spLocks noChangeArrowheads="1"/>
          </p:cNvSpPr>
          <p:nvPr/>
        </p:nvSpPr>
        <p:spPr bwMode="auto">
          <a:xfrm>
            <a:off x="4225925" y="6592888"/>
            <a:ext cx="41275" cy="6191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nvGrpSpPr>
          <p:cNvPr id="77852" name="Group 28"/>
          <p:cNvGrpSpPr>
            <a:grpSpLocks/>
          </p:cNvGrpSpPr>
          <p:nvPr/>
        </p:nvGrpSpPr>
        <p:grpSpPr bwMode="auto">
          <a:xfrm>
            <a:off x="5638800" y="4724400"/>
            <a:ext cx="1057275" cy="390525"/>
            <a:chOff x="3558" y="2970"/>
            <a:chExt cx="666" cy="342"/>
          </a:xfrm>
        </p:grpSpPr>
        <p:sp>
          <p:nvSpPr>
            <p:cNvPr id="77901" name="Oval 29"/>
            <p:cNvSpPr>
              <a:spLocks noChangeArrowheads="1"/>
            </p:cNvSpPr>
            <p:nvPr/>
          </p:nvSpPr>
          <p:spPr bwMode="auto">
            <a:xfrm>
              <a:off x="3558" y="2970"/>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7902" name="Oval 30"/>
            <p:cNvSpPr>
              <a:spLocks noChangeArrowheads="1"/>
            </p:cNvSpPr>
            <p:nvPr/>
          </p:nvSpPr>
          <p:spPr bwMode="auto">
            <a:xfrm>
              <a:off x="3888" y="297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7903" name="Oval 31"/>
            <p:cNvSpPr>
              <a:spLocks noChangeArrowheads="1"/>
            </p:cNvSpPr>
            <p:nvPr/>
          </p:nvSpPr>
          <p:spPr bwMode="auto">
            <a:xfrm>
              <a:off x="3880" y="3120"/>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77853" name="Group 32"/>
          <p:cNvGrpSpPr>
            <a:grpSpLocks/>
          </p:cNvGrpSpPr>
          <p:nvPr/>
        </p:nvGrpSpPr>
        <p:grpSpPr bwMode="auto">
          <a:xfrm rot="5400000">
            <a:off x="6596062" y="4808538"/>
            <a:ext cx="1057275" cy="381000"/>
            <a:chOff x="3654" y="3066"/>
            <a:chExt cx="666" cy="342"/>
          </a:xfrm>
        </p:grpSpPr>
        <p:sp>
          <p:nvSpPr>
            <p:cNvPr id="77898" name="Oval 33"/>
            <p:cNvSpPr>
              <a:spLocks noChangeArrowheads="1"/>
            </p:cNvSpPr>
            <p:nvPr/>
          </p:nvSpPr>
          <p:spPr bwMode="auto">
            <a:xfrm>
              <a:off x="3654" y="306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7899" name="Oval 34"/>
            <p:cNvSpPr>
              <a:spLocks noChangeArrowheads="1"/>
            </p:cNvSpPr>
            <p:nvPr/>
          </p:nvSpPr>
          <p:spPr bwMode="auto">
            <a:xfrm>
              <a:off x="3984" y="3072"/>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7900" name="Oval 35"/>
            <p:cNvSpPr>
              <a:spLocks noChangeArrowheads="1"/>
            </p:cNvSpPr>
            <p:nvPr/>
          </p:nvSpPr>
          <p:spPr bwMode="auto">
            <a:xfrm>
              <a:off x="3976" y="3216"/>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77854" name="Group 36"/>
          <p:cNvGrpSpPr>
            <a:grpSpLocks/>
          </p:cNvGrpSpPr>
          <p:nvPr/>
        </p:nvGrpSpPr>
        <p:grpSpPr bwMode="auto">
          <a:xfrm rot="7555221">
            <a:off x="7389813" y="4914900"/>
            <a:ext cx="1093787" cy="277813"/>
            <a:chOff x="3654" y="3066"/>
            <a:chExt cx="666" cy="342"/>
          </a:xfrm>
        </p:grpSpPr>
        <p:sp>
          <p:nvSpPr>
            <p:cNvPr id="77895" name="Oval 37"/>
            <p:cNvSpPr>
              <a:spLocks noChangeArrowheads="1"/>
            </p:cNvSpPr>
            <p:nvPr/>
          </p:nvSpPr>
          <p:spPr bwMode="auto">
            <a:xfrm>
              <a:off x="3654" y="306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7896" name="Oval 38"/>
            <p:cNvSpPr>
              <a:spLocks noChangeArrowheads="1"/>
            </p:cNvSpPr>
            <p:nvPr/>
          </p:nvSpPr>
          <p:spPr bwMode="auto">
            <a:xfrm>
              <a:off x="3984" y="3072"/>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7897" name="Oval 39"/>
            <p:cNvSpPr>
              <a:spLocks noChangeArrowheads="1"/>
            </p:cNvSpPr>
            <p:nvPr/>
          </p:nvSpPr>
          <p:spPr bwMode="auto">
            <a:xfrm>
              <a:off x="3976" y="3216"/>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77855" name="Group 40"/>
          <p:cNvGrpSpPr>
            <a:grpSpLocks/>
          </p:cNvGrpSpPr>
          <p:nvPr/>
        </p:nvGrpSpPr>
        <p:grpSpPr bwMode="auto">
          <a:xfrm>
            <a:off x="3697288" y="5016500"/>
            <a:ext cx="801687" cy="792163"/>
            <a:chOff x="2329" y="3050"/>
            <a:chExt cx="672" cy="672"/>
          </a:xfrm>
        </p:grpSpPr>
        <p:sp>
          <p:nvSpPr>
            <p:cNvPr id="77891" name="Oval 41"/>
            <p:cNvSpPr>
              <a:spLocks noChangeArrowheads="1"/>
            </p:cNvSpPr>
            <p:nvPr/>
          </p:nvSpPr>
          <p:spPr bwMode="auto">
            <a:xfrm>
              <a:off x="2329" y="3050"/>
              <a:ext cx="672" cy="672"/>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7892" name="Oval 42"/>
            <p:cNvSpPr>
              <a:spLocks noChangeArrowheads="1"/>
            </p:cNvSpPr>
            <p:nvPr/>
          </p:nvSpPr>
          <p:spPr bwMode="auto">
            <a:xfrm>
              <a:off x="2425" y="3146"/>
              <a:ext cx="480" cy="480"/>
            </a:xfrm>
            <a:prstGeom prst="ellipse">
              <a:avLst/>
            </a:prstGeom>
            <a:solidFill>
              <a:srgbClr val="FFFFFF"/>
            </a:solidFill>
            <a:ln w="9525">
              <a:solidFill>
                <a:schemeClr val="tx1"/>
              </a:solidFill>
              <a:round/>
              <a:headEnd/>
              <a:tailEnd/>
            </a:ln>
          </p:spPr>
          <p:txBody>
            <a:bodyPr wrap="none" anchor="ctr">
              <a:prstTxWarp prst="textNoShape">
                <a:avLst/>
              </a:prstTxWarp>
            </a:bodyPr>
            <a:lstStyle/>
            <a:p>
              <a:endParaRPr lang="en-US"/>
            </a:p>
          </p:txBody>
        </p:sp>
        <p:sp>
          <p:nvSpPr>
            <p:cNvPr id="77893" name="Oval 43"/>
            <p:cNvSpPr>
              <a:spLocks noChangeArrowheads="1"/>
            </p:cNvSpPr>
            <p:nvPr/>
          </p:nvSpPr>
          <p:spPr bwMode="auto">
            <a:xfrm>
              <a:off x="2448" y="3168"/>
              <a:ext cx="432" cy="432"/>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7894" name="Oval 44"/>
            <p:cNvSpPr>
              <a:spLocks noChangeArrowheads="1"/>
            </p:cNvSpPr>
            <p:nvPr/>
          </p:nvSpPr>
          <p:spPr bwMode="auto">
            <a:xfrm>
              <a:off x="2647" y="3362"/>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6" name="Group 45"/>
          <p:cNvGrpSpPr>
            <a:grpSpLocks/>
          </p:cNvGrpSpPr>
          <p:nvPr/>
        </p:nvGrpSpPr>
        <p:grpSpPr bwMode="auto">
          <a:xfrm>
            <a:off x="3048000" y="6083300"/>
            <a:ext cx="354013" cy="622300"/>
            <a:chOff x="1920" y="3832"/>
            <a:chExt cx="223" cy="392"/>
          </a:xfrm>
        </p:grpSpPr>
        <p:sp>
          <p:nvSpPr>
            <p:cNvPr id="77889" name="Line 46"/>
            <p:cNvSpPr>
              <a:spLocks noChangeShapeType="1"/>
            </p:cNvSpPr>
            <p:nvPr/>
          </p:nvSpPr>
          <p:spPr bwMode="auto">
            <a:xfrm>
              <a:off x="2032" y="3832"/>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77890" name="Text Box 47"/>
            <p:cNvSpPr txBox="1">
              <a:spLocks noChangeArrowheads="1"/>
            </p:cNvSpPr>
            <p:nvPr/>
          </p:nvSpPr>
          <p:spPr bwMode="auto">
            <a:xfrm>
              <a:off x="1920" y="3936"/>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7" name="Group 48"/>
          <p:cNvGrpSpPr>
            <a:grpSpLocks/>
          </p:cNvGrpSpPr>
          <p:nvPr/>
        </p:nvGrpSpPr>
        <p:grpSpPr bwMode="auto">
          <a:xfrm>
            <a:off x="3303588" y="6096000"/>
            <a:ext cx="354012" cy="622300"/>
            <a:chOff x="2081" y="3840"/>
            <a:chExt cx="223" cy="392"/>
          </a:xfrm>
        </p:grpSpPr>
        <p:sp>
          <p:nvSpPr>
            <p:cNvPr id="77887" name="Line 49"/>
            <p:cNvSpPr>
              <a:spLocks noChangeShapeType="1"/>
            </p:cNvSpPr>
            <p:nvPr/>
          </p:nvSpPr>
          <p:spPr bwMode="auto">
            <a:xfrm>
              <a:off x="2193" y="3840"/>
              <a:ext cx="0" cy="192"/>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77888" name="Text Box 50"/>
            <p:cNvSpPr txBox="1">
              <a:spLocks noChangeArrowheads="1"/>
            </p:cNvSpPr>
            <p:nvPr/>
          </p:nvSpPr>
          <p:spPr bwMode="auto">
            <a:xfrm>
              <a:off x="2081" y="3944"/>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8" name="Group 51"/>
          <p:cNvGrpSpPr>
            <a:grpSpLocks/>
          </p:cNvGrpSpPr>
          <p:nvPr/>
        </p:nvGrpSpPr>
        <p:grpSpPr bwMode="auto">
          <a:xfrm>
            <a:off x="2944813" y="4787900"/>
            <a:ext cx="354012" cy="622300"/>
            <a:chOff x="1855" y="3016"/>
            <a:chExt cx="223" cy="392"/>
          </a:xfrm>
        </p:grpSpPr>
        <p:sp>
          <p:nvSpPr>
            <p:cNvPr id="77885" name="Line 52"/>
            <p:cNvSpPr>
              <a:spLocks noChangeShapeType="1"/>
            </p:cNvSpPr>
            <p:nvPr/>
          </p:nvSpPr>
          <p:spPr bwMode="auto">
            <a:xfrm>
              <a:off x="1967" y="3016"/>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77886" name="Text Box 53"/>
            <p:cNvSpPr txBox="1">
              <a:spLocks noChangeArrowheads="1"/>
            </p:cNvSpPr>
            <p:nvPr/>
          </p:nvSpPr>
          <p:spPr bwMode="auto">
            <a:xfrm>
              <a:off x="1855" y="3120"/>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9" name="Group 54"/>
          <p:cNvGrpSpPr>
            <a:grpSpLocks/>
          </p:cNvGrpSpPr>
          <p:nvPr/>
        </p:nvGrpSpPr>
        <p:grpSpPr bwMode="auto">
          <a:xfrm>
            <a:off x="3200400" y="4800600"/>
            <a:ext cx="354013" cy="622300"/>
            <a:chOff x="2016" y="3024"/>
            <a:chExt cx="223" cy="392"/>
          </a:xfrm>
        </p:grpSpPr>
        <p:sp>
          <p:nvSpPr>
            <p:cNvPr id="77883" name="Line 55"/>
            <p:cNvSpPr>
              <a:spLocks noChangeShapeType="1"/>
            </p:cNvSpPr>
            <p:nvPr/>
          </p:nvSpPr>
          <p:spPr bwMode="auto">
            <a:xfrm>
              <a:off x="2128" y="3024"/>
              <a:ext cx="0" cy="192"/>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77884" name="Text Box 56"/>
            <p:cNvSpPr txBox="1">
              <a:spLocks noChangeArrowheads="1"/>
            </p:cNvSpPr>
            <p:nvPr/>
          </p:nvSpPr>
          <p:spPr bwMode="auto">
            <a:xfrm>
              <a:off x="2016" y="3128"/>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10" name="Group 57"/>
          <p:cNvGrpSpPr>
            <a:grpSpLocks/>
          </p:cNvGrpSpPr>
          <p:nvPr/>
        </p:nvGrpSpPr>
        <p:grpSpPr bwMode="auto">
          <a:xfrm>
            <a:off x="3732213" y="4394200"/>
            <a:ext cx="354012" cy="622300"/>
            <a:chOff x="2351" y="2768"/>
            <a:chExt cx="223" cy="392"/>
          </a:xfrm>
        </p:grpSpPr>
        <p:sp>
          <p:nvSpPr>
            <p:cNvPr id="77881" name="Line 58"/>
            <p:cNvSpPr>
              <a:spLocks noChangeShapeType="1"/>
            </p:cNvSpPr>
            <p:nvPr/>
          </p:nvSpPr>
          <p:spPr bwMode="auto">
            <a:xfrm>
              <a:off x="2463" y="2768"/>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77882" name="Text Box 59"/>
            <p:cNvSpPr txBox="1">
              <a:spLocks noChangeArrowheads="1"/>
            </p:cNvSpPr>
            <p:nvPr/>
          </p:nvSpPr>
          <p:spPr bwMode="auto">
            <a:xfrm>
              <a:off x="2351" y="2872"/>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11" name="Group 60"/>
          <p:cNvGrpSpPr>
            <a:grpSpLocks/>
          </p:cNvGrpSpPr>
          <p:nvPr/>
        </p:nvGrpSpPr>
        <p:grpSpPr bwMode="auto">
          <a:xfrm>
            <a:off x="4343400" y="4394200"/>
            <a:ext cx="354013" cy="622300"/>
            <a:chOff x="2736" y="2768"/>
            <a:chExt cx="223" cy="392"/>
          </a:xfrm>
        </p:grpSpPr>
        <p:sp>
          <p:nvSpPr>
            <p:cNvPr id="77879" name="Line 61"/>
            <p:cNvSpPr>
              <a:spLocks noChangeShapeType="1"/>
            </p:cNvSpPr>
            <p:nvPr/>
          </p:nvSpPr>
          <p:spPr bwMode="auto">
            <a:xfrm>
              <a:off x="2848" y="2768"/>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77880" name="Text Box 62"/>
            <p:cNvSpPr txBox="1">
              <a:spLocks noChangeArrowheads="1"/>
            </p:cNvSpPr>
            <p:nvPr/>
          </p:nvSpPr>
          <p:spPr bwMode="auto">
            <a:xfrm>
              <a:off x="2736" y="2872"/>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12" name="Group 63"/>
          <p:cNvGrpSpPr>
            <a:grpSpLocks/>
          </p:cNvGrpSpPr>
          <p:nvPr/>
        </p:nvGrpSpPr>
        <p:grpSpPr bwMode="auto">
          <a:xfrm>
            <a:off x="3963988" y="4394200"/>
            <a:ext cx="354012" cy="622300"/>
            <a:chOff x="2497" y="2768"/>
            <a:chExt cx="223" cy="392"/>
          </a:xfrm>
        </p:grpSpPr>
        <p:sp>
          <p:nvSpPr>
            <p:cNvPr id="77877" name="Line 64"/>
            <p:cNvSpPr>
              <a:spLocks noChangeShapeType="1"/>
            </p:cNvSpPr>
            <p:nvPr/>
          </p:nvSpPr>
          <p:spPr bwMode="auto">
            <a:xfrm>
              <a:off x="2609" y="2768"/>
              <a:ext cx="0" cy="192"/>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77878" name="Text Box 65"/>
            <p:cNvSpPr txBox="1">
              <a:spLocks noChangeArrowheads="1"/>
            </p:cNvSpPr>
            <p:nvPr/>
          </p:nvSpPr>
          <p:spPr bwMode="auto">
            <a:xfrm>
              <a:off x="2497" y="2872"/>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13" name="Group 66"/>
          <p:cNvGrpSpPr>
            <a:grpSpLocks/>
          </p:cNvGrpSpPr>
          <p:nvPr/>
        </p:nvGrpSpPr>
        <p:grpSpPr bwMode="auto">
          <a:xfrm>
            <a:off x="5105400" y="4394200"/>
            <a:ext cx="354013" cy="622300"/>
            <a:chOff x="3216" y="2768"/>
            <a:chExt cx="223" cy="392"/>
          </a:xfrm>
        </p:grpSpPr>
        <p:sp>
          <p:nvSpPr>
            <p:cNvPr id="77875" name="Line 67"/>
            <p:cNvSpPr>
              <a:spLocks noChangeShapeType="1"/>
            </p:cNvSpPr>
            <p:nvPr/>
          </p:nvSpPr>
          <p:spPr bwMode="auto">
            <a:xfrm>
              <a:off x="3328" y="2768"/>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77876" name="Text Box 68"/>
            <p:cNvSpPr txBox="1">
              <a:spLocks noChangeArrowheads="1"/>
            </p:cNvSpPr>
            <p:nvPr/>
          </p:nvSpPr>
          <p:spPr bwMode="auto">
            <a:xfrm>
              <a:off x="3216" y="2872"/>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sp>
        <p:nvSpPr>
          <p:cNvPr id="44101" name="Text Box 69"/>
          <p:cNvSpPr txBox="1">
            <a:spLocks noChangeArrowheads="1"/>
          </p:cNvSpPr>
          <p:nvPr/>
        </p:nvSpPr>
        <p:spPr bwMode="auto">
          <a:xfrm>
            <a:off x="4572000" y="6035675"/>
            <a:ext cx="3251200" cy="822325"/>
          </a:xfrm>
          <a:prstGeom prst="rect">
            <a:avLst/>
          </a:prstGeom>
          <a:noFill/>
          <a:ln w="9525">
            <a:noFill/>
            <a:miter lim="800000"/>
            <a:headEnd/>
            <a:tailEnd/>
          </a:ln>
        </p:spPr>
        <p:txBody>
          <a:bodyPr wrap="none">
            <a:prstTxWarp prst="textNoShape">
              <a:avLst/>
            </a:prstTxWarp>
            <a:spAutoFit/>
          </a:bodyPr>
          <a:lstStyle/>
          <a:p>
            <a:r>
              <a:rPr lang="en-US" sz="2400" i="1">
                <a:solidFill>
                  <a:schemeClr val="accent2"/>
                </a:solidFill>
              </a:rPr>
              <a:t>Shell not full – reactive</a:t>
            </a:r>
          </a:p>
          <a:p>
            <a:r>
              <a:rPr lang="en-US" sz="2400" i="1">
                <a:solidFill>
                  <a:schemeClr val="accent2"/>
                </a:solidFill>
              </a:rPr>
              <a:t>Shell full – stable</a:t>
            </a:r>
          </a:p>
        </p:txBody>
      </p:sp>
      <p:sp>
        <p:nvSpPr>
          <p:cNvPr id="44102" name="Text Box 70"/>
          <p:cNvSpPr txBox="1">
            <a:spLocks noChangeArrowheads="1"/>
          </p:cNvSpPr>
          <p:nvPr/>
        </p:nvSpPr>
        <p:spPr bwMode="auto">
          <a:xfrm>
            <a:off x="762000" y="2438400"/>
            <a:ext cx="496888" cy="658813"/>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H</a:t>
            </a:r>
          </a:p>
        </p:txBody>
      </p:sp>
      <p:sp>
        <p:nvSpPr>
          <p:cNvPr id="44103" name="Text Box 71"/>
          <p:cNvSpPr txBox="1">
            <a:spLocks noChangeArrowheads="1"/>
          </p:cNvSpPr>
          <p:nvPr/>
        </p:nvSpPr>
        <p:spPr bwMode="auto">
          <a:xfrm>
            <a:off x="762000" y="2849563"/>
            <a:ext cx="719138" cy="658812"/>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He</a:t>
            </a:r>
          </a:p>
        </p:txBody>
      </p:sp>
      <p:sp>
        <p:nvSpPr>
          <p:cNvPr id="44104" name="Text Box 72"/>
          <p:cNvSpPr txBox="1">
            <a:spLocks noChangeArrowheads="1"/>
          </p:cNvSpPr>
          <p:nvPr/>
        </p:nvSpPr>
        <p:spPr bwMode="auto">
          <a:xfrm>
            <a:off x="762000" y="3230563"/>
            <a:ext cx="522288" cy="658812"/>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Li</a:t>
            </a:r>
          </a:p>
        </p:txBody>
      </p:sp>
      <p:sp>
        <p:nvSpPr>
          <p:cNvPr id="44105" name="Text Box 73"/>
          <p:cNvSpPr txBox="1">
            <a:spLocks noChangeArrowheads="1"/>
          </p:cNvSpPr>
          <p:nvPr/>
        </p:nvSpPr>
        <p:spPr bwMode="auto">
          <a:xfrm>
            <a:off x="762000" y="3657600"/>
            <a:ext cx="663575" cy="658813"/>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Be</a:t>
            </a:r>
          </a:p>
        </p:txBody>
      </p:sp>
      <p:sp>
        <p:nvSpPr>
          <p:cNvPr id="44106" name="Text Box 74"/>
          <p:cNvSpPr txBox="1">
            <a:spLocks noChangeArrowheads="1"/>
          </p:cNvSpPr>
          <p:nvPr/>
        </p:nvSpPr>
        <p:spPr bwMode="auto">
          <a:xfrm>
            <a:off x="762000" y="4068763"/>
            <a:ext cx="439738" cy="658812"/>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B</a:t>
            </a:r>
          </a:p>
        </p:txBody>
      </p:sp>
      <p:sp>
        <p:nvSpPr>
          <p:cNvPr id="44107" name="Text Box 75"/>
          <p:cNvSpPr txBox="1">
            <a:spLocks noChangeArrowheads="1"/>
          </p:cNvSpPr>
          <p:nvPr/>
        </p:nvSpPr>
        <p:spPr bwMode="auto">
          <a:xfrm>
            <a:off x="762000" y="4495800"/>
            <a:ext cx="428625" cy="658813"/>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C</a:t>
            </a:r>
          </a:p>
        </p:txBody>
      </p:sp>
      <p:sp>
        <p:nvSpPr>
          <p:cNvPr id="44108" name="Text Box 76"/>
          <p:cNvSpPr txBox="1">
            <a:spLocks noChangeArrowheads="1"/>
          </p:cNvSpPr>
          <p:nvPr/>
        </p:nvSpPr>
        <p:spPr bwMode="auto">
          <a:xfrm>
            <a:off x="762000" y="4953000"/>
            <a:ext cx="508000" cy="658813"/>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N</a:t>
            </a:r>
          </a:p>
        </p:txBody>
      </p:sp>
      <p:sp>
        <p:nvSpPr>
          <p:cNvPr id="44109" name="Text Box 77"/>
          <p:cNvSpPr txBox="1">
            <a:spLocks noChangeArrowheads="1"/>
          </p:cNvSpPr>
          <p:nvPr/>
        </p:nvSpPr>
        <p:spPr bwMode="auto">
          <a:xfrm>
            <a:off x="787400" y="5440363"/>
            <a:ext cx="508000" cy="658812"/>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O</a:t>
            </a:r>
          </a:p>
        </p:txBody>
      </p:sp>
      <p:sp>
        <p:nvSpPr>
          <p:cNvPr id="77873" name="Text Box 78"/>
          <p:cNvSpPr txBox="1">
            <a:spLocks noChangeArrowheads="1"/>
          </p:cNvSpPr>
          <p:nvPr/>
        </p:nvSpPr>
        <p:spPr bwMode="auto">
          <a:xfrm>
            <a:off x="76200" y="1905000"/>
            <a:ext cx="9086850" cy="517525"/>
          </a:xfrm>
          <a:prstGeom prst="rect">
            <a:avLst/>
          </a:prstGeom>
          <a:noFill/>
          <a:ln w="9525">
            <a:noFill/>
            <a:miter lim="800000"/>
            <a:headEnd/>
            <a:tailEnd/>
          </a:ln>
        </p:spPr>
        <p:txBody>
          <a:bodyPr wrap="none">
            <a:prstTxWarp prst="textNoShape">
              <a:avLst/>
            </a:prstTxWarp>
            <a:spAutoFit/>
          </a:bodyPr>
          <a:lstStyle/>
          <a:p>
            <a:r>
              <a:rPr lang="en-US" sz="2400" b="1">
                <a:solidFill>
                  <a:schemeClr val="accent2"/>
                </a:solidFill>
                <a:latin typeface="Comic Sans MS" charset="0"/>
              </a:rPr>
              <a:t>Filling orbitals … lowest to highest energy, 2 e’s per orbital</a:t>
            </a:r>
          </a:p>
        </p:txBody>
      </p:sp>
      <p:sp>
        <p:nvSpPr>
          <p:cNvPr id="44111" name="Text Box 79"/>
          <p:cNvSpPr txBox="1">
            <a:spLocks noChangeArrowheads="1"/>
          </p:cNvSpPr>
          <p:nvPr/>
        </p:nvSpPr>
        <p:spPr bwMode="auto">
          <a:xfrm>
            <a:off x="3200400" y="2438400"/>
            <a:ext cx="4084638" cy="658813"/>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Oxygen = 1s</a:t>
            </a:r>
            <a:r>
              <a:rPr lang="en-US" sz="3200" baseline="30000">
                <a:solidFill>
                  <a:schemeClr val="accent2"/>
                </a:solidFill>
                <a:latin typeface="Comic Sans MS" charset="0"/>
              </a:rPr>
              <a:t>2</a:t>
            </a:r>
            <a:r>
              <a:rPr lang="en-US" sz="3200">
                <a:solidFill>
                  <a:schemeClr val="accent2"/>
                </a:solidFill>
                <a:latin typeface="Comic Sans MS" charset="0"/>
              </a:rPr>
              <a:t> 2s</a:t>
            </a:r>
            <a:r>
              <a:rPr lang="en-US" sz="3200" baseline="30000">
                <a:solidFill>
                  <a:schemeClr val="accent2"/>
                </a:solidFill>
                <a:latin typeface="Comic Sans MS" charset="0"/>
              </a:rPr>
              <a:t>2</a:t>
            </a:r>
            <a:r>
              <a:rPr lang="en-US" sz="3200">
                <a:solidFill>
                  <a:schemeClr val="accent2"/>
                </a:solidFill>
                <a:latin typeface="Comic Sans MS" charset="0"/>
              </a:rPr>
              <a:t> 2p</a:t>
            </a:r>
            <a:r>
              <a:rPr lang="en-US" sz="3200" baseline="30000">
                <a:solidFill>
                  <a:schemeClr val="accent2"/>
                </a:solidFill>
                <a:latin typeface="Comic Sans MS"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1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101">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410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101">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10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410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10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410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410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10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4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02" grpId="0"/>
      <p:bldP spid="44103" grpId="0"/>
      <p:bldP spid="44104" grpId="0"/>
      <p:bldP spid="44105" grpId="0"/>
      <p:bldP spid="44106" grpId="0"/>
      <p:bldP spid="44107" grpId="0"/>
      <p:bldP spid="44108" grpId="0"/>
      <p:bldP spid="44109" grpId="0"/>
      <p:bldP spid="44111" grpId="0"/>
    </p:bld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Oval 2"/>
          <p:cNvSpPr>
            <a:spLocks noChangeArrowheads="1"/>
          </p:cNvSpPr>
          <p:nvPr/>
        </p:nvSpPr>
        <p:spPr bwMode="auto">
          <a:xfrm>
            <a:off x="4000500" y="6365875"/>
            <a:ext cx="474663" cy="492125"/>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9875" name="Line 3"/>
          <p:cNvSpPr>
            <a:spLocks noChangeShapeType="1"/>
          </p:cNvSpPr>
          <p:nvPr/>
        </p:nvSpPr>
        <p:spPr bwMode="auto">
          <a:xfrm>
            <a:off x="3048000" y="66294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76" name="Line 4"/>
          <p:cNvSpPr>
            <a:spLocks noChangeShapeType="1"/>
          </p:cNvSpPr>
          <p:nvPr/>
        </p:nvSpPr>
        <p:spPr bwMode="auto">
          <a:xfrm>
            <a:off x="2971800" y="53340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77" name="Line 5"/>
          <p:cNvSpPr>
            <a:spLocks noChangeShapeType="1"/>
          </p:cNvSpPr>
          <p:nvPr/>
        </p:nvSpPr>
        <p:spPr bwMode="auto">
          <a:xfrm>
            <a:off x="3810000" y="49530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78" name="Line 6"/>
          <p:cNvSpPr>
            <a:spLocks noChangeShapeType="1"/>
          </p:cNvSpPr>
          <p:nvPr/>
        </p:nvSpPr>
        <p:spPr bwMode="auto">
          <a:xfrm>
            <a:off x="4419600" y="49530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79" name="Text Box 7"/>
          <p:cNvSpPr txBox="1">
            <a:spLocks noChangeArrowheads="1"/>
          </p:cNvSpPr>
          <p:nvPr/>
        </p:nvSpPr>
        <p:spPr bwMode="auto">
          <a:xfrm>
            <a:off x="2514600" y="6400800"/>
            <a:ext cx="455613"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1s</a:t>
            </a:r>
            <a:endParaRPr lang="en-US" sz="2400"/>
          </a:p>
        </p:txBody>
      </p:sp>
      <p:sp>
        <p:nvSpPr>
          <p:cNvPr id="79880" name="Text Box 8"/>
          <p:cNvSpPr txBox="1">
            <a:spLocks noChangeArrowheads="1"/>
          </p:cNvSpPr>
          <p:nvPr/>
        </p:nvSpPr>
        <p:spPr bwMode="auto">
          <a:xfrm>
            <a:off x="2514600" y="5105400"/>
            <a:ext cx="455613"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2s</a:t>
            </a:r>
            <a:endParaRPr lang="en-US" sz="2400"/>
          </a:p>
        </p:txBody>
      </p:sp>
      <p:sp>
        <p:nvSpPr>
          <p:cNvPr id="79881" name="Text Box 9"/>
          <p:cNvSpPr txBox="1">
            <a:spLocks noChangeArrowheads="1"/>
          </p:cNvSpPr>
          <p:nvPr/>
        </p:nvSpPr>
        <p:spPr bwMode="auto">
          <a:xfrm>
            <a:off x="3352800" y="4648200"/>
            <a:ext cx="4889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2p</a:t>
            </a:r>
            <a:endParaRPr lang="en-US" sz="2400"/>
          </a:p>
        </p:txBody>
      </p:sp>
      <p:sp>
        <p:nvSpPr>
          <p:cNvPr id="79882" name="Line 10"/>
          <p:cNvSpPr>
            <a:spLocks noChangeShapeType="1"/>
          </p:cNvSpPr>
          <p:nvPr/>
        </p:nvSpPr>
        <p:spPr bwMode="auto">
          <a:xfrm>
            <a:off x="5105400" y="49530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83" name="Line 11"/>
          <p:cNvSpPr>
            <a:spLocks noChangeShapeType="1"/>
          </p:cNvSpPr>
          <p:nvPr/>
        </p:nvSpPr>
        <p:spPr bwMode="auto">
          <a:xfrm>
            <a:off x="2971800" y="41148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84" name="Line 12"/>
          <p:cNvSpPr>
            <a:spLocks noChangeShapeType="1"/>
          </p:cNvSpPr>
          <p:nvPr/>
        </p:nvSpPr>
        <p:spPr bwMode="auto">
          <a:xfrm>
            <a:off x="3810000" y="37338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85" name="Line 13"/>
          <p:cNvSpPr>
            <a:spLocks noChangeShapeType="1"/>
          </p:cNvSpPr>
          <p:nvPr/>
        </p:nvSpPr>
        <p:spPr bwMode="auto">
          <a:xfrm>
            <a:off x="4495800" y="37338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86" name="Text Box 14"/>
          <p:cNvSpPr txBox="1">
            <a:spLocks noChangeArrowheads="1"/>
          </p:cNvSpPr>
          <p:nvPr/>
        </p:nvSpPr>
        <p:spPr bwMode="auto">
          <a:xfrm>
            <a:off x="2514600" y="3886200"/>
            <a:ext cx="455613"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3s</a:t>
            </a:r>
            <a:endParaRPr lang="en-US" sz="2400"/>
          </a:p>
        </p:txBody>
      </p:sp>
      <p:sp>
        <p:nvSpPr>
          <p:cNvPr id="79887" name="Text Box 15"/>
          <p:cNvSpPr txBox="1">
            <a:spLocks noChangeArrowheads="1"/>
          </p:cNvSpPr>
          <p:nvPr/>
        </p:nvSpPr>
        <p:spPr bwMode="auto">
          <a:xfrm>
            <a:off x="3352800" y="3429000"/>
            <a:ext cx="4889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3p</a:t>
            </a:r>
            <a:endParaRPr lang="en-US" sz="2400"/>
          </a:p>
        </p:txBody>
      </p:sp>
      <p:sp>
        <p:nvSpPr>
          <p:cNvPr id="79888" name="Line 16"/>
          <p:cNvSpPr>
            <a:spLocks noChangeShapeType="1"/>
          </p:cNvSpPr>
          <p:nvPr/>
        </p:nvSpPr>
        <p:spPr bwMode="auto">
          <a:xfrm>
            <a:off x="5105400" y="37338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89" name="Line 17"/>
          <p:cNvSpPr>
            <a:spLocks noChangeShapeType="1"/>
          </p:cNvSpPr>
          <p:nvPr/>
        </p:nvSpPr>
        <p:spPr bwMode="auto">
          <a:xfrm>
            <a:off x="59436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90" name="Line 18"/>
          <p:cNvSpPr>
            <a:spLocks noChangeShapeType="1"/>
          </p:cNvSpPr>
          <p:nvPr/>
        </p:nvSpPr>
        <p:spPr bwMode="auto">
          <a:xfrm>
            <a:off x="66294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91" name="Text Box 19"/>
          <p:cNvSpPr txBox="1">
            <a:spLocks noChangeArrowheads="1"/>
          </p:cNvSpPr>
          <p:nvPr/>
        </p:nvSpPr>
        <p:spPr bwMode="auto">
          <a:xfrm>
            <a:off x="5486400" y="2971800"/>
            <a:ext cx="4889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3d</a:t>
            </a:r>
            <a:endParaRPr lang="en-US" sz="2400"/>
          </a:p>
        </p:txBody>
      </p:sp>
      <p:sp>
        <p:nvSpPr>
          <p:cNvPr id="79892" name="Line 20"/>
          <p:cNvSpPr>
            <a:spLocks noChangeShapeType="1"/>
          </p:cNvSpPr>
          <p:nvPr/>
        </p:nvSpPr>
        <p:spPr bwMode="auto">
          <a:xfrm>
            <a:off x="72390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93" name="Line 21"/>
          <p:cNvSpPr>
            <a:spLocks noChangeShapeType="1"/>
          </p:cNvSpPr>
          <p:nvPr/>
        </p:nvSpPr>
        <p:spPr bwMode="auto">
          <a:xfrm>
            <a:off x="78486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94" name="Line 22"/>
          <p:cNvSpPr>
            <a:spLocks noChangeShapeType="1"/>
          </p:cNvSpPr>
          <p:nvPr/>
        </p:nvSpPr>
        <p:spPr bwMode="auto">
          <a:xfrm>
            <a:off x="85344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79895" name="Line 23"/>
          <p:cNvSpPr>
            <a:spLocks noChangeShapeType="1"/>
          </p:cNvSpPr>
          <p:nvPr/>
        </p:nvSpPr>
        <p:spPr bwMode="auto">
          <a:xfrm flipV="1">
            <a:off x="2362200" y="2438400"/>
            <a:ext cx="0" cy="44196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79896" name="Text Box 24"/>
          <p:cNvSpPr txBox="1">
            <a:spLocks noChangeArrowheads="1"/>
          </p:cNvSpPr>
          <p:nvPr/>
        </p:nvSpPr>
        <p:spPr bwMode="auto">
          <a:xfrm rot="-5400000">
            <a:off x="1177131" y="4766469"/>
            <a:ext cx="1912938" cy="457200"/>
          </a:xfrm>
          <a:prstGeom prst="rect">
            <a:avLst/>
          </a:prstGeom>
          <a:noFill/>
          <a:ln w="9525">
            <a:noFill/>
            <a:miter lim="800000"/>
            <a:headEnd/>
            <a:tailEnd/>
          </a:ln>
        </p:spPr>
        <p:txBody>
          <a:bodyPr wrap="none">
            <a:prstTxWarp prst="textNoShape">
              <a:avLst/>
            </a:prstTxWarp>
            <a:spAutoFit/>
          </a:bodyPr>
          <a:lstStyle/>
          <a:p>
            <a:r>
              <a:rPr lang="en-US" sz="2400"/>
              <a:t>Total Energy</a:t>
            </a:r>
          </a:p>
        </p:txBody>
      </p:sp>
      <p:sp>
        <p:nvSpPr>
          <p:cNvPr id="79897" name="Oval 25"/>
          <p:cNvSpPr>
            <a:spLocks noChangeArrowheads="1"/>
          </p:cNvSpPr>
          <p:nvPr/>
        </p:nvSpPr>
        <p:spPr bwMode="auto">
          <a:xfrm>
            <a:off x="4225925" y="6592888"/>
            <a:ext cx="41275" cy="6191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nvGrpSpPr>
          <p:cNvPr id="79898" name="Group 26"/>
          <p:cNvGrpSpPr>
            <a:grpSpLocks/>
          </p:cNvGrpSpPr>
          <p:nvPr/>
        </p:nvGrpSpPr>
        <p:grpSpPr bwMode="auto">
          <a:xfrm>
            <a:off x="5638800" y="4724400"/>
            <a:ext cx="1057275" cy="390525"/>
            <a:chOff x="3558" y="2970"/>
            <a:chExt cx="666" cy="342"/>
          </a:xfrm>
        </p:grpSpPr>
        <p:sp>
          <p:nvSpPr>
            <p:cNvPr id="79948" name="Oval 27"/>
            <p:cNvSpPr>
              <a:spLocks noChangeArrowheads="1"/>
            </p:cNvSpPr>
            <p:nvPr/>
          </p:nvSpPr>
          <p:spPr bwMode="auto">
            <a:xfrm>
              <a:off x="3558" y="2970"/>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9949" name="Oval 28"/>
            <p:cNvSpPr>
              <a:spLocks noChangeArrowheads="1"/>
            </p:cNvSpPr>
            <p:nvPr/>
          </p:nvSpPr>
          <p:spPr bwMode="auto">
            <a:xfrm>
              <a:off x="3888" y="297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9950" name="Oval 29"/>
            <p:cNvSpPr>
              <a:spLocks noChangeArrowheads="1"/>
            </p:cNvSpPr>
            <p:nvPr/>
          </p:nvSpPr>
          <p:spPr bwMode="auto">
            <a:xfrm>
              <a:off x="3880" y="3120"/>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79899" name="Group 30"/>
          <p:cNvGrpSpPr>
            <a:grpSpLocks/>
          </p:cNvGrpSpPr>
          <p:nvPr/>
        </p:nvGrpSpPr>
        <p:grpSpPr bwMode="auto">
          <a:xfrm rot="5400000">
            <a:off x="6596062" y="4808538"/>
            <a:ext cx="1057275" cy="381000"/>
            <a:chOff x="3654" y="3066"/>
            <a:chExt cx="666" cy="342"/>
          </a:xfrm>
        </p:grpSpPr>
        <p:sp>
          <p:nvSpPr>
            <p:cNvPr id="79945" name="Oval 31"/>
            <p:cNvSpPr>
              <a:spLocks noChangeArrowheads="1"/>
            </p:cNvSpPr>
            <p:nvPr/>
          </p:nvSpPr>
          <p:spPr bwMode="auto">
            <a:xfrm>
              <a:off x="3654" y="306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9946" name="Oval 32"/>
            <p:cNvSpPr>
              <a:spLocks noChangeArrowheads="1"/>
            </p:cNvSpPr>
            <p:nvPr/>
          </p:nvSpPr>
          <p:spPr bwMode="auto">
            <a:xfrm>
              <a:off x="3984" y="3072"/>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9947" name="Oval 33"/>
            <p:cNvSpPr>
              <a:spLocks noChangeArrowheads="1"/>
            </p:cNvSpPr>
            <p:nvPr/>
          </p:nvSpPr>
          <p:spPr bwMode="auto">
            <a:xfrm>
              <a:off x="3976" y="3216"/>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79900" name="Group 34"/>
          <p:cNvGrpSpPr>
            <a:grpSpLocks/>
          </p:cNvGrpSpPr>
          <p:nvPr/>
        </p:nvGrpSpPr>
        <p:grpSpPr bwMode="auto">
          <a:xfrm rot="7555221">
            <a:off x="7389813" y="4914900"/>
            <a:ext cx="1093787" cy="277813"/>
            <a:chOff x="3654" y="3066"/>
            <a:chExt cx="666" cy="342"/>
          </a:xfrm>
        </p:grpSpPr>
        <p:sp>
          <p:nvSpPr>
            <p:cNvPr id="79942" name="Oval 35"/>
            <p:cNvSpPr>
              <a:spLocks noChangeArrowheads="1"/>
            </p:cNvSpPr>
            <p:nvPr/>
          </p:nvSpPr>
          <p:spPr bwMode="auto">
            <a:xfrm>
              <a:off x="3654" y="306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9943" name="Oval 36"/>
            <p:cNvSpPr>
              <a:spLocks noChangeArrowheads="1"/>
            </p:cNvSpPr>
            <p:nvPr/>
          </p:nvSpPr>
          <p:spPr bwMode="auto">
            <a:xfrm>
              <a:off x="3984" y="3072"/>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9944" name="Oval 37"/>
            <p:cNvSpPr>
              <a:spLocks noChangeArrowheads="1"/>
            </p:cNvSpPr>
            <p:nvPr/>
          </p:nvSpPr>
          <p:spPr bwMode="auto">
            <a:xfrm>
              <a:off x="3976" y="3216"/>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79901" name="Group 38"/>
          <p:cNvGrpSpPr>
            <a:grpSpLocks/>
          </p:cNvGrpSpPr>
          <p:nvPr/>
        </p:nvGrpSpPr>
        <p:grpSpPr bwMode="auto">
          <a:xfrm>
            <a:off x="3697288" y="5016500"/>
            <a:ext cx="801687" cy="792163"/>
            <a:chOff x="2329" y="3050"/>
            <a:chExt cx="672" cy="672"/>
          </a:xfrm>
        </p:grpSpPr>
        <p:sp>
          <p:nvSpPr>
            <p:cNvPr id="79938" name="Oval 39"/>
            <p:cNvSpPr>
              <a:spLocks noChangeArrowheads="1"/>
            </p:cNvSpPr>
            <p:nvPr/>
          </p:nvSpPr>
          <p:spPr bwMode="auto">
            <a:xfrm>
              <a:off x="2329" y="3050"/>
              <a:ext cx="672" cy="672"/>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9939" name="Oval 40"/>
            <p:cNvSpPr>
              <a:spLocks noChangeArrowheads="1"/>
            </p:cNvSpPr>
            <p:nvPr/>
          </p:nvSpPr>
          <p:spPr bwMode="auto">
            <a:xfrm>
              <a:off x="2425" y="3146"/>
              <a:ext cx="480" cy="480"/>
            </a:xfrm>
            <a:prstGeom prst="ellipse">
              <a:avLst/>
            </a:prstGeom>
            <a:solidFill>
              <a:srgbClr val="FFFFFF"/>
            </a:solidFill>
            <a:ln w="9525">
              <a:solidFill>
                <a:schemeClr val="tx1"/>
              </a:solidFill>
              <a:round/>
              <a:headEnd/>
              <a:tailEnd/>
            </a:ln>
          </p:spPr>
          <p:txBody>
            <a:bodyPr wrap="none" anchor="ctr">
              <a:prstTxWarp prst="textNoShape">
                <a:avLst/>
              </a:prstTxWarp>
            </a:bodyPr>
            <a:lstStyle/>
            <a:p>
              <a:endParaRPr lang="en-US"/>
            </a:p>
          </p:txBody>
        </p:sp>
        <p:sp>
          <p:nvSpPr>
            <p:cNvPr id="79940" name="Oval 41"/>
            <p:cNvSpPr>
              <a:spLocks noChangeArrowheads="1"/>
            </p:cNvSpPr>
            <p:nvPr/>
          </p:nvSpPr>
          <p:spPr bwMode="auto">
            <a:xfrm>
              <a:off x="2448" y="3168"/>
              <a:ext cx="432" cy="432"/>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79941" name="Oval 42"/>
            <p:cNvSpPr>
              <a:spLocks noChangeArrowheads="1"/>
            </p:cNvSpPr>
            <p:nvPr/>
          </p:nvSpPr>
          <p:spPr bwMode="auto">
            <a:xfrm>
              <a:off x="2647" y="3362"/>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79902" name="Group 43"/>
          <p:cNvGrpSpPr>
            <a:grpSpLocks/>
          </p:cNvGrpSpPr>
          <p:nvPr/>
        </p:nvGrpSpPr>
        <p:grpSpPr bwMode="auto">
          <a:xfrm>
            <a:off x="3048000" y="6083300"/>
            <a:ext cx="354013" cy="622300"/>
            <a:chOff x="1920" y="3832"/>
            <a:chExt cx="223" cy="392"/>
          </a:xfrm>
        </p:grpSpPr>
        <p:sp>
          <p:nvSpPr>
            <p:cNvPr id="79936" name="Line 44"/>
            <p:cNvSpPr>
              <a:spLocks noChangeShapeType="1"/>
            </p:cNvSpPr>
            <p:nvPr/>
          </p:nvSpPr>
          <p:spPr bwMode="auto">
            <a:xfrm>
              <a:off x="2032" y="3832"/>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79937" name="Text Box 45"/>
            <p:cNvSpPr txBox="1">
              <a:spLocks noChangeArrowheads="1"/>
            </p:cNvSpPr>
            <p:nvPr/>
          </p:nvSpPr>
          <p:spPr bwMode="auto">
            <a:xfrm>
              <a:off x="1920" y="3936"/>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79903" name="Group 46"/>
          <p:cNvGrpSpPr>
            <a:grpSpLocks/>
          </p:cNvGrpSpPr>
          <p:nvPr/>
        </p:nvGrpSpPr>
        <p:grpSpPr bwMode="auto">
          <a:xfrm>
            <a:off x="3303588" y="6096000"/>
            <a:ext cx="354012" cy="622300"/>
            <a:chOff x="2081" y="3840"/>
            <a:chExt cx="223" cy="392"/>
          </a:xfrm>
        </p:grpSpPr>
        <p:sp>
          <p:nvSpPr>
            <p:cNvPr id="79934" name="Line 47"/>
            <p:cNvSpPr>
              <a:spLocks noChangeShapeType="1"/>
            </p:cNvSpPr>
            <p:nvPr/>
          </p:nvSpPr>
          <p:spPr bwMode="auto">
            <a:xfrm>
              <a:off x="2193" y="3840"/>
              <a:ext cx="0" cy="192"/>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79935" name="Text Box 48"/>
            <p:cNvSpPr txBox="1">
              <a:spLocks noChangeArrowheads="1"/>
            </p:cNvSpPr>
            <p:nvPr/>
          </p:nvSpPr>
          <p:spPr bwMode="auto">
            <a:xfrm>
              <a:off x="2081" y="3944"/>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79904" name="Group 49"/>
          <p:cNvGrpSpPr>
            <a:grpSpLocks/>
          </p:cNvGrpSpPr>
          <p:nvPr/>
        </p:nvGrpSpPr>
        <p:grpSpPr bwMode="auto">
          <a:xfrm>
            <a:off x="2944813" y="4787900"/>
            <a:ext cx="354012" cy="622300"/>
            <a:chOff x="1855" y="3016"/>
            <a:chExt cx="223" cy="392"/>
          </a:xfrm>
        </p:grpSpPr>
        <p:sp>
          <p:nvSpPr>
            <p:cNvPr id="79932" name="Line 50"/>
            <p:cNvSpPr>
              <a:spLocks noChangeShapeType="1"/>
            </p:cNvSpPr>
            <p:nvPr/>
          </p:nvSpPr>
          <p:spPr bwMode="auto">
            <a:xfrm>
              <a:off x="1967" y="3016"/>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79933" name="Text Box 51"/>
            <p:cNvSpPr txBox="1">
              <a:spLocks noChangeArrowheads="1"/>
            </p:cNvSpPr>
            <p:nvPr/>
          </p:nvSpPr>
          <p:spPr bwMode="auto">
            <a:xfrm>
              <a:off x="1855" y="3120"/>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79905" name="Group 52"/>
          <p:cNvGrpSpPr>
            <a:grpSpLocks/>
          </p:cNvGrpSpPr>
          <p:nvPr/>
        </p:nvGrpSpPr>
        <p:grpSpPr bwMode="auto">
          <a:xfrm>
            <a:off x="3200400" y="4800600"/>
            <a:ext cx="354013" cy="622300"/>
            <a:chOff x="2016" y="3024"/>
            <a:chExt cx="223" cy="392"/>
          </a:xfrm>
        </p:grpSpPr>
        <p:sp>
          <p:nvSpPr>
            <p:cNvPr id="79930" name="Line 53"/>
            <p:cNvSpPr>
              <a:spLocks noChangeShapeType="1"/>
            </p:cNvSpPr>
            <p:nvPr/>
          </p:nvSpPr>
          <p:spPr bwMode="auto">
            <a:xfrm>
              <a:off x="2128" y="3024"/>
              <a:ext cx="0" cy="192"/>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79931" name="Text Box 54"/>
            <p:cNvSpPr txBox="1">
              <a:spLocks noChangeArrowheads="1"/>
            </p:cNvSpPr>
            <p:nvPr/>
          </p:nvSpPr>
          <p:spPr bwMode="auto">
            <a:xfrm>
              <a:off x="2016" y="3128"/>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79906" name="Group 55"/>
          <p:cNvGrpSpPr>
            <a:grpSpLocks/>
          </p:cNvGrpSpPr>
          <p:nvPr/>
        </p:nvGrpSpPr>
        <p:grpSpPr bwMode="auto">
          <a:xfrm>
            <a:off x="3732213" y="4394200"/>
            <a:ext cx="354012" cy="622300"/>
            <a:chOff x="2351" y="2768"/>
            <a:chExt cx="223" cy="392"/>
          </a:xfrm>
        </p:grpSpPr>
        <p:sp>
          <p:nvSpPr>
            <p:cNvPr id="79928" name="Line 56"/>
            <p:cNvSpPr>
              <a:spLocks noChangeShapeType="1"/>
            </p:cNvSpPr>
            <p:nvPr/>
          </p:nvSpPr>
          <p:spPr bwMode="auto">
            <a:xfrm>
              <a:off x="2463" y="2768"/>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79929" name="Text Box 57"/>
            <p:cNvSpPr txBox="1">
              <a:spLocks noChangeArrowheads="1"/>
            </p:cNvSpPr>
            <p:nvPr/>
          </p:nvSpPr>
          <p:spPr bwMode="auto">
            <a:xfrm>
              <a:off x="2351" y="2872"/>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79907" name="Group 58"/>
          <p:cNvGrpSpPr>
            <a:grpSpLocks/>
          </p:cNvGrpSpPr>
          <p:nvPr/>
        </p:nvGrpSpPr>
        <p:grpSpPr bwMode="auto">
          <a:xfrm>
            <a:off x="4343400" y="4394200"/>
            <a:ext cx="354013" cy="622300"/>
            <a:chOff x="2736" y="2768"/>
            <a:chExt cx="223" cy="392"/>
          </a:xfrm>
        </p:grpSpPr>
        <p:sp>
          <p:nvSpPr>
            <p:cNvPr id="79926" name="Line 59"/>
            <p:cNvSpPr>
              <a:spLocks noChangeShapeType="1"/>
            </p:cNvSpPr>
            <p:nvPr/>
          </p:nvSpPr>
          <p:spPr bwMode="auto">
            <a:xfrm>
              <a:off x="2848" y="2768"/>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79927" name="Text Box 60"/>
            <p:cNvSpPr txBox="1">
              <a:spLocks noChangeArrowheads="1"/>
            </p:cNvSpPr>
            <p:nvPr/>
          </p:nvSpPr>
          <p:spPr bwMode="auto">
            <a:xfrm>
              <a:off x="2736" y="2872"/>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79908" name="Group 61"/>
          <p:cNvGrpSpPr>
            <a:grpSpLocks/>
          </p:cNvGrpSpPr>
          <p:nvPr/>
        </p:nvGrpSpPr>
        <p:grpSpPr bwMode="auto">
          <a:xfrm>
            <a:off x="3963988" y="4394200"/>
            <a:ext cx="354012" cy="622300"/>
            <a:chOff x="2497" y="2768"/>
            <a:chExt cx="223" cy="392"/>
          </a:xfrm>
        </p:grpSpPr>
        <p:sp>
          <p:nvSpPr>
            <p:cNvPr id="79924" name="Line 62"/>
            <p:cNvSpPr>
              <a:spLocks noChangeShapeType="1"/>
            </p:cNvSpPr>
            <p:nvPr/>
          </p:nvSpPr>
          <p:spPr bwMode="auto">
            <a:xfrm>
              <a:off x="2609" y="2768"/>
              <a:ext cx="0" cy="192"/>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79925" name="Text Box 63"/>
            <p:cNvSpPr txBox="1">
              <a:spLocks noChangeArrowheads="1"/>
            </p:cNvSpPr>
            <p:nvPr/>
          </p:nvSpPr>
          <p:spPr bwMode="auto">
            <a:xfrm>
              <a:off x="2497" y="2872"/>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79909" name="Group 64"/>
          <p:cNvGrpSpPr>
            <a:grpSpLocks/>
          </p:cNvGrpSpPr>
          <p:nvPr/>
        </p:nvGrpSpPr>
        <p:grpSpPr bwMode="auto">
          <a:xfrm>
            <a:off x="5105400" y="4394200"/>
            <a:ext cx="354013" cy="622300"/>
            <a:chOff x="3216" y="2768"/>
            <a:chExt cx="223" cy="392"/>
          </a:xfrm>
        </p:grpSpPr>
        <p:sp>
          <p:nvSpPr>
            <p:cNvPr id="79922" name="Line 65"/>
            <p:cNvSpPr>
              <a:spLocks noChangeShapeType="1"/>
            </p:cNvSpPr>
            <p:nvPr/>
          </p:nvSpPr>
          <p:spPr bwMode="auto">
            <a:xfrm>
              <a:off x="3328" y="2768"/>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79923" name="Text Box 66"/>
            <p:cNvSpPr txBox="1">
              <a:spLocks noChangeArrowheads="1"/>
            </p:cNvSpPr>
            <p:nvPr/>
          </p:nvSpPr>
          <p:spPr bwMode="auto">
            <a:xfrm>
              <a:off x="3216" y="2872"/>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sp>
        <p:nvSpPr>
          <p:cNvPr id="79910" name="Text Box 67"/>
          <p:cNvSpPr txBox="1">
            <a:spLocks noChangeArrowheads="1"/>
          </p:cNvSpPr>
          <p:nvPr/>
        </p:nvSpPr>
        <p:spPr bwMode="auto">
          <a:xfrm>
            <a:off x="4572000" y="6035675"/>
            <a:ext cx="3251200" cy="822325"/>
          </a:xfrm>
          <a:prstGeom prst="rect">
            <a:avLst/>
          </a:prstGeom>
          <a:noFill/>
          <a:ln w="9525">
            <a:noFill/>
            <a:miter lim="800000"/>
            <a:headEnd/>
            <a:tailEnd/>
          </a:ln>
        </p:spPr>
        <p:txBody>
          <a:bodyPr wrap="none">
            <a:prstTxWarp prst="textNoShape">
              <a:avLst/>
            </a:prstTxWarp>
            <a:spAutoFit/>
          </a:bodyPr>
          <a:lstStyle/>
          <a:p>
            <a:r>
              <a:rPr lang="en-US" sz="2400" i="1">
                <a:solidFill>
                  <a:schemeClr val="accent2"/>
                </a:solidFill>
              </a:rPr>
              <a:t>Shell not full – reactive</a:t>
            </a:r>
          </a:p>
          <a:p>
            <a:r>
              <a:rPr lang="en-US" sz="2400" i="1">
                <a:solidFill>
                  <a:schemeClr val="accent2"/>
                </a:solidFill>
              </a:rPr>
              <a:t>Shell full – stable</a:t>
            </a:r>
          </a:p>
        </p:txBody>
      </p:sp>
      <p:sp>
        <p:nvSpPr>
          <p:cNvPr id="79911" name="Text Box 68"/>
          <p:cNvSpPr txBox="1">
            <a:spLocks noChangeArrowheads="1"/>
          </p:cNvSpPr>
          <p:nvPr/>
        </p:nvSpPr>
        <p:spPr bwMode="auto">
          <a:xfrm>
            <a:off x="762000" y="2438400"/>
            <a:ext cx="496888" cy="658813"/>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H</a:t>
            </a:r>
          </a:p>
        </p:txBody>
      </p:sp>
      <p:sp>
        <p:nvSpPr>
          <p:cNvPr id="79912" name="Text Box 69"/>
          <p:cNvSpPr txBox="1">
            <a:spLocks noChangeArrowheads="1"/>
          </p:cNvSpPr>
          <p:nvPr/>
        </p:nvSpPr>
        <p:spPr bwMode="auto">
          <a:xfrm>
            <a:off x="762000" y="2849563"/>
            <a:ext cx="719138" cy="658812"/>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He</a:t>
            </a:r>
          </a:p>
        </p:txBody>
      </p:sp>
      <p:sp>
        <p:nvSpPr>
          <p:cNvPr id="79913" name="Text Box 70"/>
          <p:cNvSpPr txBox="1">
            <a:spLocks noChangeArrowheads="1"/>
          </p:cNvSpPr>
          <p:nvPr/>
        </p:nvSpPr>
        <p:spPr bwMode="auto">
          <a:xfrm>
            <a:off x="762000" y="3230563"/>
            <a:ext cx="522288" cy="658812"/>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Li</a:t>
            </a:r>
          </a:p>
        </p:txBody>
      </p:sp>
      <p:sp>
        <p:nvSpPr>
          <p:cNvPr id="79914" name="Text Box 71"/>
          <p:cNvSpPr txBox="1">
            <a:spLocks noChangeArrowheads="1"/>
          </p:cNvSpPr>
          <p:nvPr/>
        </p:nvSpPr>
        <p:spPr bwMode="auto">
          <a:xfrm>
            <a:off x="762000" y="3657600"/>
            <a:ext cx="663575" cy="658813"/>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Be</a:t>
            </a:r>
          </a:p>
        </p:txBody>
      </p:sp>
      <p:sp>
        <p:nvSpPr>
          <p:cNvPr id="79915" name="Text Box 72"/>
          <p:cNvSpPr txBox="1">
            <a:spLocks noChangeArrowheads="1"/>
          </p:cNvSpPr>
          <p:nvPr/>
        </p:nvSpPr>
        <p:spPr bwMode="auto">
          <a:xfrm>
            <a:off x="762000" y="4068763"/>
            <a:ext cx="439738" cy="658812"/>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B</a:t>
            </a:r>
          </a:p>
        </p:txBody>
      </p:sp>
      <p:sp>
        <p:nvSpPr>
          <p:cNvPr id="79916" name="Text Box 73"/>
          <p:cNvSpPr txBox="1">
            <a:spLocks noChangeArrowheads="1"/>
          </p:cNvSpPr>
          <p:nvPr/>
        </p:nvSpPr>
        <p:spPr bwMode="auto">
          <a:xfrm>
            <a:off x="762000" y="4495800"/>
            <a:ext cx="428625" cy="658813"/>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C</a:t>
            </a:r>
          </a:p>
        </p:txBody>
      </p:sp>
      <p:sp>
        <p:nvSpPr>
          <p:cNvPr id="79917" name="Text Box 74"/>
          <p:cNvSpPr txBox="1">
            <a:spLocks noChangeArrowheads="1"/>
          </p:cNvSpPr>
          <p:nvPr/>
        </p:nvSpPr>
        <p:spPr bwMode="auto">
          <a:xfrm>
            <a:off x="762000" y="4953000"/>
            <a:ext cx="508000" cy="658813"/>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N</a:t>
            </a:r>
          </a:p>
        </p:txBody>
      </p:sp>
      <p:sp>
        <p:nvSpPr>
          <p:cNvPr id="79918" name="Text Box 75"/>
          <p:cNvSpPr txBox="1">
            <a:spLocks noChangeArrowheads="1"/>
          </p:cNvSpPr>
          <p:nvPr/>
        </p:nvSpPr>
        <p:spPr bwMode="auto">
          <a:xfrm>
            <a:off x="787400" y="5440363"/>
            <a:ext cx="508000" cy="658812"/>
          </a:xfrm>
          <a:prstGeom prst="rect">
            <a:avLst/>
          </a:prstGeom>
          <a:noFill/>
          <a:ln w="9525">
            <a:noFill/>
            <a:miter lim="800000"/>
            <a:headEnd/>
            <a:tailEnd/>
          </a:ln>
        </p:spPr>
        <p:txBody>
          <a:bodyPr wrap="none">
            <a:prstTxWarp prst="textNoShape">
              <a:avLst/>
            </a:prstTxWarp>
            <a:spAutoFit/>
          </a:bodyPr>
          <a:lstStyle/>
          <a:p>
            <a:r>
              <a:rPr lang="en-US" sz="3200">
                <a:solidFill>
                  <a:schemeClr val="accent2"/>
                </a:solidFill>
                <a:latin typeface="Comic Sans MS" charset="0"/>
              </a:rPr>
              <a:t>O</a:t>
            </a:r>
          </a:p>
        </p:txBody>
      </p:sp>
      <p:sp>
        <p:nvSpPr>
          <p:cNvPr id="45132" name="Text Box 76"/>
          <p:cNvSpPr txBox="1">
            <a:spLocks noChangeArrowheads="1"/>
          </p:cNvSpPr>
          <p:nvPr/>
        </p:nvSpPr>
        <p:spPr bwMode="auto">
          <a:xfrm>
            <a:off x="0" y="31750"/>
            <a:ext cx="9296400" cy="1368425"/>
          </a:xfrm>
          <a:prstGeom prst="rect">
            <a:avLst/>
          </a:prstGeom>
          <a:noFill/>
          <a:ln w="38100">
            <a:noFill/>
            <a:miter lim="800000"/>
            <a:headEnd/>
            <a:tailEnd/>
          </a:ln>
        </p:spPr>
        <p:txBody>
          <a:bodyPr>
            <a:prstTxWarp prst="textNoShape">
              <a:avLst/>
            </a:prstTxWarp>
            <a:spAutoFit/>
          </a:bodyPr>
          <a:lstStyle/>
          <a:p>
            <a:r>
              <a:rPr lang="en-US" sz="2400" b="1">
                <a:latin typeface="Comic Sans MS" charset="0"/>
              </a:rPr>
              <a:t>Will the 1s orbital be at the same energy level for each atom? Why or why not? What would change in Schrodinger’s equation? </a:t>
            </a:r>
          </a:p>
        </p:txBody>
      </p:sp>
      <p:sp>
        <p:nvSpPr>
          <p:cNvPr id="45133" name="Text Box 77"/>
          <p:cNvSpPr txBox="1">
            <a:spLocks noChangeArrowheads="1"/>
          </p:cNvSpPr>
          <p:nvPr/>
        </p:nvSpPr>
        <p:spPr bwMode="auto">
          <a:xfrm>
            <a:off x="0" y="1143000"/>
            <a:ext cx="8991600" cy="822325"/>
          </a:xfrm>
          <a:prstGeom prst="rect">
            <a:avLst/>
          </a:prstGeom>
          <a:noFill/>
          <a:ln w="9525">
            <a:noFill/>
            <a:miter lim="800000"/>
            <a:headEnd/>
            <a:tailEnd/>
          </a:ln>
        </p:spPr>
        <p:txBody>
          <a:bodyPr>
            <a:prstTxWarp prst="textNoShape">
              <a:avLst/>
            </a:prstTxWarp>
            <a:spAutoFit/>
          </a:bodyPr>
          <a:lstStyle/>
          <a:p>
            <a:r>
              <a:rPr lang="en-US" sz="2400" b="1">
                <a:solidFill>
                  <a:srgbClr val="FF0000"/>
                </a:solidFill>
              </a:rPr>
              <a:t>No. Change number of protons … Change potential energy in Schrodinger’s equation … 1s held tighter if more protons.</a:t>
            </a:r>
          </a:p>
        </p:txBody>
      </p:sp>
      <p:sp>
        <p:nvSpPr>
          <p:cNvPr id="45134" name="Rectangle 78"/>
          <p:cNvSpPr>
            <a:spLocks noChangeArrowheads="1"/>
          </p:cNvSpPr>
          <p:nvPr/>
        </p:nvSpPr>
        <p:spPr bwMode="auto">
          <a:xfrm>
            <a:off x="1073150" y="1962150"/>
            <a:ext cx="7164388" cy="476250"/>
          </a:xfrm>
          <a:prstGeom prst="rect">
            <a:avLst/>
          </a:prstGeom>
          <a:noFill/>
          <a:ln w="19050">
            <a:solidFill>
              <a:srgbClr val="FF0000"/>
            </a:solidFill>
            <a:miter lim="800000"/>
            <a:headEnd/>
            <a:tailEnd/>
          </a:ln>
        </p:spPr>
        <p:txBody>
          <a:bodyPr wrap="none">
            <a:prstTxWarp prst="textNoShape">
              <a:avLst/>
            </a:prstTxWarp>
            <a:spAutoFit/>
          </a:bodyPr>
          <a:lstStyle/>
          <a:p>
            <a:r>
              <a:rPr lang="en-US" sz="2400" b="1">
                <a:solidFill>
                  <a:srgbClr val="FF0000"/>
                </a:solidFill>
              </a:rPr>
              <a:t>The energy of the orbitals depends on the atom.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1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32" grpId="0"/>
      <p:bldP spid="45133" grpId="0"/>
      <p:bldP spid="45134" grpId="0" animBg="1"/>
    </p:bld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Oval 2"/>
          <p:cNvSpPr>
            <a:spLocks noChangeArrowheads="1"/>
          </p:cNvSpPr>
          <p:nvPr/>
        </p:nvSpPr>
        <p:spPr bwMode="auto">
          <a:xfrm>
            <a:off x="4000500" y="6365875"/>
            <a:ext cx="474663" cy="492125"/>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81923" name="Rectangle 3"/>
          <p:cNvSpPr>
            <a:spLocks noGrp="1" noChangeArrowheads="1"/>
          </p:cNvSpPr>
          <p:nvPr>
            <p:ph type="title"/>
          </p:nvPr>
        </p:nvSpPr>
        <p:spPr>
          <a:xfrm>
            <a:off x="457200" y="274638"/>
            <a:ext cx="8229600" cy="411162"/>
          </a:xfrm>
        </p:spPr>
        <p:txBody>
          <a:bodyPr/>
          <a:lstStyle/>
          <a:p>
            <a:pPr eaLnBrk="1" hangingPunct="1"/>
            <a:r>
              <a:rPr lang="en-US" sz="4000"/>
              <a:t>A brief review of chemistry</a:t>
            </a:r>
          </a:p>
        </p:txBody>
      </p:sp>
      <p:sp>
        <p:nvSpPr>
          <p:cNvPr id="81924" name="Text Box 4"/>
          <p:cNvSpPr txBox="1">
            <a:spLocks noChangeArrowheads="1"/>
          </p:cNvSpPr>
          <p:nvPr/>
        </p:nvSpPr>
        <p:spPr bwMode="auto">
          <a:xfrm>
            <a:off x="0" y="838200"/>
            <a:ext cx="8197850" cy="1187450"/>
          </a:xfrm>
          <a:prstGeom prst="rect">
            <a:avLst/>
          </a:prstGeom>
          <a:noFill/>
          <a:ln w="9525">
            <a:noFill/>
            <a:miter lim="800000"/>
            <a:headEnd/>
            <a:tailEnd/>
          </a:ln>
        </p:spPr>
        <p:txBody>
          <a:bodyPr>
            <a:prstTxWarp prst="textNoShape">
              <a:avLst/>
            </a:prstTxWarp>
            <a:spAutoFit/>
          </a:bodyPr>
          <a:lstStyle/>
          <a:p>
            <a:r>
              <a:rPr lang="en-US" sz="2400"/>
              <a:t>Electron configuration in atoms: </a:t>
            </a:r>
          </a:p>
          <a:p>
            <a:r>
              <a:rPr lang="en-US" sz="2400"/>
              <a:t>	How do the electrons fit into the available orbitals?  </a:t>
            </a:r>
          </a:p>
          <a:p>
            <a:r>
              <a:rPr lang="en-US" sz="2400"/>
              <a:t>	What are energies of orbitals? </a:t>
            </a:r>
          </a:p>
        </p:txBody>
      </p:sp>
      <p:sp>
        <p:nvSpPr>
          <p:cNvPr id="81925" name="Line 5"/>
          <p:cNvSpPr>
            <a:spLocks noChangeShapeType="1"/>
          </p:cNvSpPr>
          <p:nvPr/>
        </p:nvSpPr>
        <p:spPr bwMode="auto">
          <a:xfrm>
            <a:off x="3048000" y="66294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26" name="Line 6"/>
          <p:cNvSpPr>
            <a:spLocks noChangeShapeType="1"/>
          </p:cNvSpPr>
          <p:nvPr/>
        </p:nvSpPr>
        <p:spPr bwMode="auto">
          <a:xfrm>
            <a:off x="2971800" y="53340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27" name="Line 7"/>
          <p:cNvSpPr>
            <a:spLocks noChangeShapeType="1"/>
          </p:cNvSpPr>
          <p:nvPr/>
        </p:nvSpPr>
        <p:spPr bwMode="auto">
          <a:xfrm>
            <a:off x="3810000" y="49530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28" name="Line 8"/>
          <p:cNvSpPr>
            <a:spLocks noChangeShapeType="1"/>
          </p:cNvSpPr>
          <p:nvPr/>
        </p:nvSpPr>
        <p:spPr bwMode="auto">
          <a:xfrm>
            <a:off x="4419600" y="49530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29" name="Text Box 9"/>
          <p:cNvSpPr txBox="1">
            <a:spLocks noChangeArrowheads="1"/>
          </p:cNvSpPr>
          <p:nvPr/>
        </p:nvSpPr>
        <p:spPr bwMode="auto">
          <a:xfrm>
            <a:off x="2514600" y="6400800"/>
            <a:ext cx="455613"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1s</a:t>
            </a:r>
            <a:endParaRPr lang="en-US" sz="2400"/>
          </a:p>
        </p:txBody>
      </p:sp>
      <p:sp>
        <p:nvSpPr>
          <p:cNvPr id="81930" name="Text Box 10"/>
          <p:cNvSpPr txBox="1">
            <a:spLocks noChangeArrowheads="1"/>
          </p:cNvSpPr>
          <p:nvPr/>
        </p:nvSpPr>
        <p:spPr bwMode="auto">
          <a:xfrm>
            <a:off x="2514600" y="5105400"/>
            <a:ext cx="455613"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2s</a:t>
            </a:r>
            <a:endParaRPr lang="en-US" sz="2400"/>
          </a:p>
        </p:txBody>
      </p:sp>
      <p:sp>
        <p:nvSpPr>
          <p:cNvPr id="81931" name="Text Box 11"/>
          <p:cNvSpPr txBox="1">
            <a:spLocks noChangeArrowheads="1"/>
          </p:cNvSpPr>
          <p:nvPr/>
        </p:nvSpPr>
        <p:spPr bwMode="auto">
          <a:xfrm>
            <a:off x="3352800" y="4648200"/>
            <a:ext cx="4889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2p</a:t>
            </a:r>
            <a:endParaRPr lang="en-US" sz="2400"/>
          </a:p>
        </p:txBody>
      </p:sp>
      <p:sp>
        <p:nvSpPr>
          <p:cNvPr id="81932" name="Line 12"/>
          <p:cNvSpPr>
            <a:spLocks noChangeShapeType="1"/>
          </p:cNvSpPr>
          <p:nvPr/>
        </p:nvSpPr>
        <p:spPr bwMode="auto">
          <a:xfrm>
            <a:off x="5105400" y="49530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33" name="Line 13"/>
          <p:cNvSpPr>
            <a:spLocks noChangeShapeType="1"/>
          </p:cNvSpPr>
          <p:nvPr/>
        </p:nvSpPr>
        <p:spPr bwMode="auto">
          <a:xfrm>
            <a:off x="2971800" y="4114800"/>
            <a:ext cx="6858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34" name="Line 14"/>
          <p:cNvSpPr>
            <a:spLocks noChangeShapeType="1"/>
          </p:cNvSpPr>
          <p:nvPr/>
        </p:nvSpPr>
        <p:spPr bwMode="auto">
          <a:xfrm>
            <a:off x="3810000" y="37338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35" name="Line 15"/>
          <p:cNvSpPr>
            <a:spLocks noChangeShapeType="1"/>
          </p:cNvSpPr>
          <p:nvPr/>
        </p:nvSpPr>
        <p:spPr bwMode="auto">
          <a:xfrm>
            <a:off x="4495800" y="37338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36" name="Text Box 16"/>
          <p:cNvSpPr txBox="1">
            <a:spLocks noChangeArrowheads="1"/>
          </p:cNvSpPr>
          <p:nvPr/>
        </p:nvSpPr>
        <p:spPr bwMode="auto">
          <a:xfrm>
            <a:off x="2514600" y="3886200"/>
            <a:ext cx="455613"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3s</a:t>
            </a:r>
            <a:endParaRPr lang="en-US" sz="2400"/>
          </a:p>
        </p:txBody>
      </p:sp>
      <p:sp>
        <p:nvSpPr>
          <p:cNvPr id="81937" name="Text Box 17"/>
          <p:cNvSpPr txBox="1">
            <a:spLocks noChangeArrowheads="1"/>
          </p:cNvSpPr>
          <p:nvPr/>
        </p:nvSpPr>
        <p:spPr bwMode="auto">
          <a:xfrm>
            <a:off x="3352800" y="3429000"/>
            <a:ext cx="4889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3p</a:t>
            </a:r>
            <a:endParaRPr lang="en-US" sz="2400"/>
          </a:p>
        </p:txBody>
      </p:sp>
      <p:sp>
        <p:nvSpPr>
          <p:cNvPr id="81938" name="Line 18"/>
          <p:cNvSpPr>
            <a:spLocks noChangeShapeType="1"/>
          </p:cNvSpPr>
          <p:nvPr/>
        </p:nvSpPr>
        <p:spPr bwMode="auto">
          <a:xfrm>
            <a:off x="5105400" y="37338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39" name="Line 19"/>
          <p:cNvSpPr>
            <a:spLocks noChangeShapeType="1"/>
          </p:cNvSpPr>
          <p:nvPr/>
        </p:nvSpPr>
        <p:spPr bwMode="auto">
          <a:xfrm>
            <a:off x="59436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40" name="Line 20"/>
          <p:cNvSpPr>
            <a:spLocks noChangeShapeType="1"/>
          </p:cNvSpPr>
          <p:nvPr/>
        </p:nvSpPr>
        <p:spPr bwMode="auto">
          <a:xfrm>
            <a:off x="66294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41" name="Text Box 21"/>
          <p:cNvSpPr txBox="1">
            <a:spLocks noChangeArrowheads="1"/>
          </p:cNvSpPr>
          <p:nvPr/>
        </p:nvSpPr>
        <p:spPr bwMode="auto">
          <a:xfrm>
            <a:off x="5486400" y="2971800"/>
            <a:ext cx="488950" cy="457200"/>
          </a:xfrm>
          <a:prstGeom prst="rect">
            <a:avLst/>
          </a:prstGeom>
          <a:noFill/>
          <a:ln w="9525">
            <a:noFill/>
            <a:miter lim="800000"/>
            <a:headEnd/>
            <a:tailEnd/>
          </a:ln>
        </p:spPr>
        <p:txBody>
          <a:bodyPr wrap="none">
            <a:prstTxWarp prst="textNoShape">
              <a:avLst/>
            </a:prstTxWarp>
            <a:spAutoFit/>
          </a:bodyPr>
          <a:lstStyle/>
          <a:p>
            <a:r>
              <a:rPr lang="en-US" sz="2400" i="1">
                <a:latin typeface="Times New Roman" charset="0"/>
              </a:rPr>
              <a:t>3d</a:t>
            </a:r>
            <a:endParaRPr lang="en-US" sz="2400"/>
          </a:p>
        </p:txBody>
      </p:sp>
      <p:sp>
        <p:nvSpPr>
          <p:cNvPr id="81942" name="Line 22"/>
          <p:cNvSpPr>
            <a:spLocks noChangeShapeType="1"/>
          </p:cNvSpPr>
          <p:nvPr/>
        </p:nvSpPr>
        <p:spPr bwMode="auto">
          <a:xfrm>
            <a:off x="72390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43" name="Line 23"/>
          <p:cNvSpPr>
            <a:spLocks noChangeShapeType="1"/>
          </p:cNvSpPr>
          <p:nvPr/>
        </p:nvSpPr>
        <p:spPr bwMode="auto">
          <a:xfrm>
            <a:off x="78486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44" name="Line 24"/>
          <p:cNvSpPr>
            <a:spLocks noChangeShapeType="1"/>
          </p:cNvSpPr>
          <p:nvPr/>
        </p:nvSpPr>
        <p:spPr bwMode="auto">
          <a:xfrm>
            <a:off x="8534400" y="3276600"/>
            <a:ext cx="45720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1945" name="Oval 25"/>
          <p:cNvSpPr>
            <a:spLocks noChangeArrowheads="1"/>
          </p:cNvSpPr>
          <p:nvPr/>
        </p:nvSpPr>
        <p:spPr bwMode="auto">
          <a:xfrm>
            <a:off x="4225925" y="6592888"/>
            <a:ext cx="41275" cy="61912"/>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nvGrpSpPr>
          <p:cNvPr id="81946" name="Group 26"/>
          <p:cNvGrpSpPr>
            <a:grpSpLocks/>
          </p:cNvGrpSpPr>
          <p:nvPr/>
        </p:nvGrpSpPr>
        <p:grpSpPr bwMode="auto">
          <a:xfrm>
            <a:off x="5638800" y="4724400"/>
            <a:ext cx="1057275" cy="390525"/>
            <a:chOff x="3558" y="2970"/>
            <a:chExt cx="666" cy="342"/>
          </a:xfrm>
        </p:grpSpPr>
        <p:sp>
          <p:nvSpPr>
            <p:cNvPr id="81989" name="Oval 27"/>
            <p:cNvSpPr>
              <a:spLocks noChangeArrowheads="1"/>
            </p:cNvSpPr>
            <p:nvPr/>
          </p:nvSpPr>
          <p:spPr bwMode="auto">
            <a:xfrm>
              <a:off x="3558" y="2970"/>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81990" name="Oval 28"/>
            <p:cNvSpPr>
              <a:spLocks noChangeArrowheads="1"/>
            </p:cNvSpPr>
            <p:nvPr/>
          </p:nvSpPr>
          <p:spPr bwMode="auto">
            <a:xfrm>
              <a:off x="3888" y="297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81991" name="Oval 29"/>
            <p:cNvSpPr>
              <a:spLocks noChangeArrowheads="1"/>
            </p:cNvSpPr>
            <p:nvPr/>
          </p:nvSpPr>
          <p:spPr bwMode="auto">
            <a:xfrm>
              <a:off x="3880" y="3120"/>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81947" name="Group 30"/>
          <p:cNvGrpSpPr>
            <a:grpSpLocks/>
          </p:cNvGrpSpPr>
          <p:nvPr/>
        </p:nvGrpSpPr>
        <p:grpSpPr bwMode="auto">
          <a:xfrm rot="5400000">
            <a:off x="6596062" y="4808538"/>
            <a:ext cx="1057275" cy="381000"/>
            <a:chOff x="3654" y="3066"/>
            <a:chExt cx="666" cy="342"/>
          </a:xfrm>
        </p:grpSpPr>
        <p:sp>
          <p:nvSpPr>
            <p:cNvPr id="81986" name="Oval 31"/>
            <p:cNvSpPr>
              <a:spLocks noChangeArrowheads="1"/>
            </p:cNvSpPr>
            <p:nvPr/>
          </p:nvSpPr>
          <p:spPr bwMode="auto">
            <a:xfrm>
              <a:off x="3654" y="306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81987" name="Oval 32"/>
            <p:cNvSpPr>
              <a:spLocks noChangeArrowheads="1"/>
            </p:cNvSpPr>
            <p:nvPr/>
          </p:nvSpPr>
          <p:spPr bwMode="auto">
            <a:xfrm>
              <a:off x="3984" y="3072"/>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81988" name="Oval 33"/>
            <p:cNvSpPr>
              <a:spLocks noChangeArrowheads="1"/>
            </p:cNvSpPr>
            <p:nvPr/>
          </p:nvSpPr>
          <p:spPr bwMode="auto">
            <a:xfrm>
              <a:off x="3976" y="3216"/>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81948" name="Group 34"/>
          <p:cNvGrpSpPr>
            <a:grpSpLocks/>
          </p:cNvGrpSpPr>
          <p:nvPr/>
        </p:nvGrpSpPr>
        <p:grpSpPr bwMode="auto">
          <a:xfrm rot="7555221">
            <a:off x="7389813" y="4914900"/>
            <a:ext cx="1093787" cy="277813"/>
            <a:chOff x="3654" y="3066"/>
            <a:chExt cx="666" cy="342"/>
          </a:xfrm>
        </p:grpSpPr>
        <p:sp>
          <p:nvSpPr>
            <p:cNvPr id="81983" name="Oval 35"/>
            <p:cNvSpPr>
              <a:spLocks noChangeArrowheads="1"/>
            </p:cNvSpPr>
            <p:nvPr/>
          </p:nvSpPr>
          <p:spPr bwMode="auto">
            <a:xfrm>
              <a:off x="3654" y="3066"/>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81984" name="Oval 36"/>
            <p:cNvSpPr>
              <a:spLocks noChangeArrowheads="1"/>
            </p:cNvSpPr>
            <p:nvPr/>
          </p:nvSpPr>
          <p:spPr bwMode="auto">
            <a:xfrm>
              <a:off x="3984" y="3072"/>
              <a:ext cx="336" cy="336"/>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81985" name="Oval 37"/>
            <p:cNvSpPr>
              <a:spLocks noChangeArrowheads="1"/>
            </p:cNvSpPr>
            <p:nvPr/>
          </p:nvSpPr>
          <p:spPr bwMode="auto">
            <a:xfrm>
              <a:off x="3976" y="3216"/>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81949" name="Group 38"/>
          <p:cNvGrpSpPr>
            <a:grpSpLocks/>
          </p:cNvGrpSpPr>
          <p:nvPr/>
        </p:nvGrpSpPr>
        <p:grpSpPr bwMode="auto">
          <a:xfrm>
            <a:off x="3697288" y="5016500"/>
            <a:ext cx="801687" cy="792163"/>
            <a:chOff x="2329" y="3050"/>
            <a:chExt cx="672" cy="672"/>
          </a:xfrm>
        </p:grpSpPr>
        <p:sp>
          <p:nvSpPr>
            <p:cNvPr id="81979" name="Oval 39"/>
            <p:cNvSpPr>
              <a:spLocks noChangeArrowheads="1"/>
            </p:cNvSpPr>
            <p:nvPr/>
          </p:nvSpPr>
          <p:spPr bwMode="auto">
            <a:xfrm>
              <a:off x="2329" y="3050"/>
              <a:ext cx="672" cy="672"/>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81980" name="Oval 40"/>
            <p:cNvSpPr>
              <a:spLocks noChangeArrowheads="1"/>
            </p:cNvSpPr>
            <p:nvPr/>
          </p:nvSpPr>
          <p:spPr bwMode="auto">
            <a:xfrm>
              <a:off x="2425" y="3146"/>
              <a:ext cx="480" cy="480"/>
            </a:xfrm>
            <a:prstGeom prst="ellipse">
              <a:avLst/>
            </a:prstGeom>
            <a:solidFill>
              <a:srgbClr val="FFFFFF"/>
            </a:solidFill>
            <a:ln w="9525">
              <a:solidFill>
                <a:schemeClr val="tx1"/>
              </a:solidFill>
              <a:round/>
              <a:headEnd/>
              <a:tailEnd/>
            </a:ln>
          </p:spPr>
          <p:txBody>
            <a:bodyPr wrap="none" anchor="ctr">
              <a:prstTxWarp prst="textNoShape">
                <a:avLst/>
              </a:prstTxWarp>
            </a:bodyPr>
            <a:lstStyle/>
            <a:p>
              <a:endParaRPr lang="en-US"/>
            </a:p>
          </p:txBody>
        </p:sp>
        <p:sp>
          <p:nvSpPr>
            <p:cNvPr id="81981" name="Oval 41"/>
            <p:cNvSpPr>
              <a:spLocks noChangeArrowheads="1"/>
            </p:cNvSpPr>
            <p:nvPr/>
          </p:nvSpPr>
          <p:spPr bwMode="auto">
            <a:xfrm>
              <a:off x="2448" y="3168"/>
              <a:ext cx="432" cy="432"/>
            </a:xfrm>
            <a:prstGeom prst="ellipse">
              <a:avLst/>
            </a:prstGeom>
            <a:solidFill>
              <a:srgbClr val="FF0000">
                <a:alpha val="52940"/>
              </a:srgbClr>
            </a:solidFill>
            <a:ln w="9525">
              <a:solidFill>
                <a:schemeClr val="tx1"/>
              </a:solidFill>
              <a:round/>
              <a:headEnd/>
              <a:tailEnd/>
            </a:ln>
          </p:spPr>
          <p:txBody>
            <a:bodyPr wrap="none" anchor="ctr">
              <a:prstTxWarp prst="textNoShape">
                <a:avLst/>
              </a:prstTxWarp>
            </a:bodyPr>
            <a:lstStyle/>
            <a:p>
              <a:endParaRPr lang="en-US"/>
            </a:p>
          </p:txBody>
        </p:sp>
        <p:sp>
          <p:nvSpPr>
            <p:cNvPr id="81982" name="Oval 42"/>
            <p:cNvSpPr>
              <a:spLocks noChangeArrowheads="1"/>
            </p:cNvSpPr>
            <p:nvPr/>
          </p:nvSpPr>
          <p:spPr bwMode="auto">
            <a:xfrm>
              <a:off x="2647" y="3362"/>
              <a:ext cx="26" cy="39"/>
            </a:xfrm>
            <a:prstGeom prst="ellipse">
              <a:avLst/>
            </a:prstGeom>
            <a:solidFill>
              <a:schemeClr val="tx1"/>
            </a:solidFill>
            <a:ln w="9525">
              <a:solidFill>
                <a:schemeClr val="tx1"/>
              </a:solidFill>
              <a:round/>
              <a:headEnd/>
              <a:tailEnd/>
            </a:ln>
          </p:spPr>
          <p:txBody>
            <a:bodyPr wrap="none" anchor="ctr">
              <a:prstTxWarp prst="textNoShape">
                <a:avLst/>
              </a:prstTxWarp>
            </a:bodyPr>
            <a:lstStyle/>
            <a:p>
              <a:endParaRPr lang="en-US"/>
            </a:p>
          </p:txBody>
        </p:sp>
      </p:grpSp>
      <p:grpSp>
        <p:nvGrpSpPr>
          <p:cNvPr id="81950" name="Group 43"/>
          <p:cNvGrpSpPr>
            <a:grpSpLocks/>
          </p:cNvGrpSpPr>
          <p:nvPr/>
        </p:nvGrpSpPr>
        <p:grpSpPr bwMode="auto">
          <a:xfrm>
            <a:off x="3048000" y="6083300"/>
            <a:ext cx="354013" cy="622300"/>
            <a:chOff x="1920" y="3832"/>
            <a:chExt cx="223" cy="392"/>
          </a:xfrm>
        </p:grpSpPr>
        <p:sp>
          <p:nvSpPr>
            <p:cNvPr id="81977" name="Line 44"/>
            <p:cNvSpPr>
              <a:spLocks noChangeShapeType="1"/>
            </p:cNvSpPr>
            <p:nvPr/>
          </p:nvSpPr>
          <p:spPr bwMode="auto">
            <a:xfrm>
              <a:off x="2032" y="3832"/>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81978" name="Text Box 45"/>
            <p:cNvSpPr txBox="1">
              <a:spLocks noChangeArrowheads="1"/>
            </p:cNvSpPr>
            <p:nvPr/>
          </p:nvSpPr>
          <p:spPr bwMode="auto">
            <a:xfrm>
              <a:off x="1920" y="3936"/>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81951" name="Group 46"/>
          <p:cNvGrpSpPr>
            <a:grpSpLocks/>
          </p:cNvGrpSpPr>
          <p:nvPr/>
        </p:nvGrpSpPr>
        <p:grpSpPr bwMode="auto">
          <a:xfrm>
            <a:off x="3303588" y="6096000"/>
            <a:ext cx="354012" cy="622300"/>
            <a:chOff x="2081" y="3840"/>
            <a:chExt cx="223" cy="392"/>
          </a:xfrm>
        </p:grpSpPr>
        <p:sp>
          <p:nvSpPr>
            <p:cNvPr id="81975" name="Line 47"/>
            <p:cNvSpPr>
              <a:spLocks noChangeShapeType="1"/>
            </p:cNvSpPr>
            <p:nvPr/>
          </p:nvSpPr>
          <p:spPr bwMode="auto">
            <a:xfrm>
              <a:off x="2193" y="3840"/>
              <a:ext cx="0" cy="192"/>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81976" name="Text Box 48"/>
            <p:cNvSpPr txBox="1">
              <a:spLocks noChangeArrowheads="1"/>
            </p:cNvSpPr>
            <p:nvPr/>
          </p:nvSpPr>
          <p:spPr bwMode="auto">
            <a:xfrm>
              <a:off x="2081" y="3944"/>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81952" name="Group 49"/>
          <p:cNvGrpSpPr>
            <a:grpSpLocks/>
          </p:cNvGrpSpPr>
          <p:nvPr/>
        </p:nvGrpSpPr>
        <p:grpSpPr bwMode="auto">
          <a:xfrm>
            <a:off x="2944813" y="4787900"/>
            <a:ext cx="354012" cy="622300"/>
            <a:chOff x="1855" y="3016"/>
            <a:chExt cx="223" cy="392"/>
          </a:xfrm>
        </p:grpSpPr>
        <p:sp>
          <p:nvSpPr>
            <p:cNvPr id="81973" name="Line 50"/>
            <p:cNvSpPr>
              <a:spLocks noChangeShapeType="1"/>
            </p:cNvSpPr>
            <p:nvPr/>
          </p:nvSpPr>
          <p:spPr bwMode="auto">
            <a:xfrm>
              <a:off x="1967" y="3016"/>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81974" name="Text Box 51"/>
            <p:cNvSpPr txBox="1">
              <a:spLocks noChangeArrowheads="1"/>
            </p:cNvSpPr>
            <p:nvPr/>
          </p:nvSpPr>
          <p:spPr bwMode="auto">
            <a:xfrm>
              <a:off x="1855" y="3120"/>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81953" name="Group 52"/>
          <p:cNvGrpSpPr>
            <a:grpSpLocks/>
          </p:cNvGrpSpPr>
          <p:nvPr/>
        </p:nvGrpSpPr>
        <p:grpSpPr bwMode="auto">
          <a:xfrm>
            <a:off x="3200400" y="4800600"/>
            <a:ext cx="354013" cy="622300"/>
            <a:chOff x="2016" y="3024"/>
            <a:chExt cx="223" cy="392"/>
          </a:xfrm>
        </p:grpSpPr>
        <p:sp>
          <p:nvSpPr>
            <p:cNvPr id="81971" name="Line 53"/>
            <p:cNvSpPr>
              <a:spLocks noChangeShapeType="1"/>
            </p:cNvSpPr>
            <p:nvPr/>
          </p:nvSpPr>
          <p:spPr bwMode="auto">
            <a:xfrm>
              <a:off x="2128" y="3024"/>
              <a:ext cx="0" cy="192"/>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81972" name="Text Box 54"/>
            <p:cNvSpPr txBox="1">
              <a:spLocks noChangeArrowheads="1"/>
            </p:cNvSpPr>
            <p:nvPr/>
          </p:nvSpPr>
          <p:spPr bwMode="auto">
            <a:xfrm>
              <a:off x="2016" y="3128"/>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81954" name="Group 55"/>
          <p:cNvGrpSpPr>
            <a:grpSpLocks/>
          </p:cNvGrpSpPr>
          <p:nvPr/>
        </p:nvGrpSpPr>
        <p:grpSpPr bwMode="auto">
          <a:xfrm>
            <a:off x="3732213" y="4394200"/>
            <a:ext cx="354012" cy="622300"/>
            <a:chOff x="2351" y="2768"/>
            <a:chExt cx="223" cy="392"/>
          </a:xfrm>
        </p:grpSpPr>
        <p:sp>
          <p:nvSpPr>
            <p:cNvPr id="81969" name="Line 56"/>
            <p:cNvSpPr>
              <a:spLocks noChangeShapeType="1"/>
            </p:cNvSpPr>
            <p:nvPr/>
          </p:nvSpPr>
          <p:spPr bwMode="auto">
            <a:xfrm>
              <a:off x="2463" y="2768"/>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81970" name="Text Box 57"/>
            <p:cNvSpPr txBox="1">
              <a:spLocks noChangeArrowheads="1"/>
            </p:cNvSpPr>
            <p:nvPr/>
          </p:nvSpPr>
          <p:spPr bwMode="auto">
            <a:xfrm>
              <a:off x="2351" y="2872"/>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81955" name="Group 58"/>
          <p:cNvGrpSpPr>
            <a:grpSpLocks/>
          </p:cNvGrpSpPr>
          <p:nvPr/>
        </p:nvGrpSpPr>
        <p:grpSpPr bwMode="auto">
          <a:xfrm>
            <a:off x="4343400" y="4394200"/>
            <a:ext cx="354013" cy="622300"/>
            <a:chOff x="2736" y="2768"/>
            <a:chExt cx="223" cy="392"/>
          </a:xfrm>
        </p:grpSpPr>
        <p:sp>
          <p:nvSpPr>
            <p:cNvPr id="81967" name="Line 59"/>
            <p:cNvSpPr>
              <a:spLocks noChangeShapeType="1"/>
            </p:cNvSpPr>
            <p:nvPr/>
          </p:nvSpPr>
          <p:spPr bwMode="auto">
            <a:xfrm>
              <a:off x="2848" y="2768"/>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81968" name="Text Box 60"/>
            <p:cNvSpPr txBox="1">
              <a:spLocks noChangeArrowheads="1"/>
            </p:cNvSpPr>
            <p:nvPr/>
          </p:nvSpPr>
          <p:spPr bwMode="auto">
            <a:xfrm>
              <a:off x="2736" y="2872"/>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81956" name="Group 61"/>
          <p:cNvGrpSpPr>
            <a:grpSpLocks/>
          </p:cNvGrpSpPr>
          <p:nvPr/>
        </p:nvGrpSpPr>
        <p:grpSpPr bwMode="auto">
          <a:xfrm>
            <a:off x="3963988" y="4394200"/>
            <a:ext cx="354012" cy="622300"/>
            <a:chOff x="2497" y="2768"/>
            <a:chExt cx="223" cy="392"/>
          </a:xfrm>
        </p:grpSpPr>
        <p:sp>
          <p:nvSpPr>
            <p:cNvPr id="81965" name="Line 62"/>
            <p:cNvSpPr>
              <a:spLocks noChangeShapeType="1"/>
            </p:cNvSpPr>
            <p:nvPr/>
          </p:nvSpPr>
          <p:spPr bwMode="auto">
            <a:xfrm>
              <a:off x="2609" y="2768"/>
              <a:ext cx="0" cy="192"/>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81966" name="Text Box 63"/>
            <p:cNvSpPr txBox="1">
              <a:spLocks noChangeArrowheads="1"/>
            </p:cNvSpPr>
            <p:nvPr/>
          </p:nvSpPr>
          <p:spPr bwMode="auto">
            <a:xfrm>
              <a:off x="2497" y="2872"/>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grpSp>
        <p:nvGrpSpPr>
          <p:cNvPr id="81957" name="Group 64"/>
          <p:cNvGrpSpPr>
            <a:grpSpLocks/>
          </p:cNvGrpSpPr>
          <p:nvPr/>
        </p:nvGrpSpPr>
        <p:grpSpPr bwMode="auto">
          <a:xfrm>
            <a:off x="5105400" y="4394200"/>
            <a:ext cx="354013" cy="622300"/>
            <a:chOff x="3216" y="2768"/>
            <a:chExt cx="223" cy="392"/>
          </a:xfrm>
        </p:grpSpPr>
        <p:sp>
          <p:nvSpPr>
            <p:cNvPr id="81963" name="Line 65"/>
            <p:cNvSpPr>
              <a:spLocks noChangeShapeType="1"/>
            </p:cNvSpPr>
            <p:nvPr/>
          </p:nvSpPr>
          <p:spPr bwMode="auto">
            <a:xfrm>
              <a:off x="3328" y="2768"/>
              <a:ext cx="0" cy="192"/>
            </a:xfrm>
            <a:prstGeom prst="line">
              <a:avLst/>
            </a:prstGeom>
            <a:noFill/>
            <a:ln w="38100">
              <a:solidFill>
                <a:schemeClr val="accent2"/>
              </a:solidFill>
              <a:round/>
              <a:headEnd type="triangle" w="med" len="med"/>
              <a:tailEnd/>
            </a:ln>
          </p:spPr>
          <p:txBody>
            <a:bodyPr>
              <a:prstTxWarp prst="textNoShape">
                <a:avLst/>
              </a:prstTxWarp>
            </a:bodyPr>
            <a:lstStyle/>
            <a:p>
              <a:endParaRPr lang="en-US"/>
            </a:p>
          </p:txBody>
        </p:sp>
        <p:sp>
          <p:nvSpPr>
            <p:cNvPr id="81964" name="Text Box 66"/>
            <p:cNvSpPr txBox="1">
              <a:spLocks noChangeArrowheads="1"/>
            </p:cNvSpPr>
            <p:nvPr/>
          </p:nvSpPr>
          <p:spPr bwMode="auto">
            <a:xfrm>
              <a:off x="3216" y="2872"/>
              <a:ext cx="223" cy="288"/>
            </a:xfrm>
            <a:prstGeom prst="rect">
              <a:avLst/>
            </a:prstGeom>
            <a:noFill/>
            <a:ln w="9525">
              <a:noFill/>
              <a:miter lim="800000"/>
              <a:headEnd/>
              <a:tailEnd/>
            </a:ln>
          </p:spPr>
          <p:txBody>
            <a:bodyPr wrap="none">
              <a:prstTxWarp prst="textNoShape">
                <a:avLst/>
              </a:prstTxWarp>
              <a:spAutoFit/>
            </a:bodyPr>
            <a:lstStyle/>
            <a:p>
              <a:r>
                <a:rPr lang="en-US" sz="2400">
                  <a:solidFill>
                    <a:schemeClr val="accent2"/>
                  </a:solidFill>
                </a:rPr>
                <a:t>e</a:t>
              </a:r>
            </a:p>
          </p:txBody>
        </p:sp>
      </p:grpSp>
      <p:sp>
        <p:nvSpPr>
          <p:cNvPr id="81958" name="AutoShape 67"/>
          <p:cNvSpPr>
            <a:spLocks/>
          </p:cNvSpPr>
          <p:nvPr/>
        </p:nvSpPr>
        <p:spPr bwMode="auto">
          <a:xfrm>
            <a:off x="2133600" y="5867400"/>
            <a:ext cx="304800" cy="990600"/>
          </a:xfrm>
          <a:prstGeom prst="leftBrace">
            <a:avLst>
              <a:gd name="adj1" fmla="val 27083"/>
              <a:gd name="adj2" fmla="val 50000"/>
            </a:avLst>
          </a:prstGeom>
          <a:noFill/>
          <a:ln w="19050">
            <a:solidFill>
              <a:schemeClr val="tx1"/>
            </a:solidFill>
            <a:round/>
            <a:headEnd/>
            <a:tailEnd/>
          </a:ln>
        </p:spPr>
        <p:txBody>
          <a:bodyPr wrap="none" anchor="ctr">
            <a:prstTxWarp prst="textNoShape">
              <a:avLst/>
            </a:prstTxWarp>
          </a:bodyPr>
          <a:lstStyle/>
          <a:p>
            <a:endParaRPr lang="en-US"/>
          </a:p>
        </p:txBody>
      </p:sp>
      <p:sp>
        <p:nvSpPr>
          <p:cNvPr id="81959" name="AutoShape 68"/>
          <p:cNvSpPr>
            <a:spLocks/>
          </p:cNvSpPr>
          <p:nvPr/>
        </p:nvSpPr>
        <p:spPr bwMode="auto">
          <a:xfrm>
            <a:off x="2133600" y="4343400"/>
            <a:ext cx="304800" cy="1219200"/>
          </a:xfrm>
          <a:prstGeom prst="leftBrace">
            <a:avLst>
              <a:gd name="adj1" fmla="val 33333"/>
              <a:gd name="adj2" fmla="val 50000"/>
            </a:avLst>
          </a:prstGeom>
          <a:noFill/>
          <a:ln w="19050">
            <a:solidFill>
              <a:schemeClr val="tx1"/>
            </a:solidFill>
            <a:round/>
            <a:headEnd/>
            <a:tailEnd/>
          </a:ln>
        </p:spPr>
        <p:txBody>
          <a:bodyPr wrap="none" anchor="ctr">
            <a:prstTxWarp prst="textNoShape">
              <a:avLst/>
            </a:prstTxWarp>
          </a:bodyPr>
          <a:lstStyle/>
          <a:p>
            <a:endParaRPr lang="en-US"/>
          </a:p>
        </p:txBody>
      </p:sp>
      <p:sp>
        <p:nvSpPr>
          <p:cNvPr id="81960" name="Text Box 69"/>
          <p:cNvSpPr txBox="1">
            <a:spLocks noChangeArrowheads="1"/>
          </p:cNvSpPr>
          <p:nvPr/>
        </p:nvSpPr>
        <p:spPr bwMode="auto">
          <a:xfrm>
            <a:off x="609600" y="6172200"/>
            <a:ext cx="1116013" cy="457200"/>
          </a:xfrm>
          <a:prstGeom prst="rect">
            <a:avLst/>
          </a:prstGeom>
          <a:noFill/>
          <a:ln w="9525">
            <a:noFill/>
            <a:miter lim="800000"/>
            <a:headEnd/>
            <a:tailEnd/>
          </a:ln>
        </p:spPr>
        <p:txBody>
          <a:bodyPr wrap="none">
            <a:prstTxWarp prst="textNoShape">
              <a:avLst/>
            </a:prstTxWarp>
            <a:spAutoFit/>
          </a:bodyPr>
          <a:lstStyle/>
          <a:p>
            <a:r>
              <a:rPr lang="en-US" sz="2400"/>
              <a:t>Shell 1</a:t>
            </a:r>
          </a:p>
        </p:txBody>
      </p:sp>
      <p:sp>
        <p:nvSpPr>
          <p:cNvPr id="81961" name="Text Box 70"/>
          <p:cNvSpPr txBox="1">
            <a:spLocks noChangeArrowheads="1"/>
          </p:cNvSpPr>
          <p:nvPr/>
        </p:nvSpPr>
        <p:spPr bwMode="auto">
          <a:xfrm>
            <a:off x="609600" y="4724400"/>
            <a:ext cx="1116013" cy="457200"/>
          </a:xfrm>
          <a:prstGeom prst="rect">
            <a:avLst/>
          </a:prstGeom>
          <a:noFill/>
          <a:ln w="9525">
            <a:noFill/>
            <a:miter lim="800000"/>
            <a:headEnd/>
            <a:tailEnd/>
          </a:ln>
        </p:spPr>
        <p:txBody>
          <a:bodyPr wrap="none">
            <a:prstTxWarp prst="textNoShape">
              <a:avLst/>
            </a:prstTxWarp>
            <a:spAutoFit/>
          </a:bodyPr>
          <a:lstStyle/>
          <a:p>
            <a:r>
              <a:rPr lang="en-US" sz="2400"/>
              <a:t>Shell 2</a:t>
            </a:r>
          </a:p>
        </p:txBody>
      </p:sp>
      <p:sp>
        <p:nvSpPr>
          <p:cNvPr id="81962" name="Text Box 71"/>
          <p:cNvSpPr txBox="1">
            <a:spLocks noChangeArrowheads="1"/>
          </p:cNvSpPr>
          <p:nvPr/>
        </p:nvSpPr>
        <p:spPr bwMode="auto">
          <a:xfrm>
            <a:off x="0" y="2133600"/>
            <a:ext cx="9144000" cy="850900"/>
          </a:xfrm>
          <a:prstGeom prst="rect">
            <a:avLst/>
          </a:prstGeom>
          <a:noFill/>
          <a:ln w="28575">
            <a:solidFill>
              <a:srgbClr val="FF0000"/>
            </a:solidFill>
            <a:miter lim="800000"/>
            <a:headEnd/>
            <a:tailEnd/>
          </a:ln>
        </p:spPr>
        <p:txBody>
          <a:bodyPr>
            <a:prstTxWarp prst="textNoShape">
              <a:avLst/>
            </a:prstTxWarp>
            <a:spAutoFit/>
          </a:bodyPr>
          <a:lstStyle/>
          <a:p>
            <a:r>
              <a:rPr lang="en-US" sz="2400">
                <a:solidFill>
                  <a:srgbClr val="FF0000"/>
                </a:solidFill>
              </a:rPr>
              <a:t>1, 2, 3 … principle quantum number, tells you </a:t>
            </a:r>
            <a:r>
              <a:rPr lang="en-US" sz="2400" i="1">
                <a:solidFill>
                  <a:srgbClr val="FF0000"/>
                </a:solidFill>
              </a:rPr>
              <a:t>some</a:t>
            </a:r>
            <a:r>
              <a:rPr lang="en-US" sz="2400">
                <a:solidFill>
                  <a:srgbClr val="FF0000"/>
                </a:solidFill>
              </a:rPr>
              <a:t> about energy</a:t>
            </a:r>
          </a:p>
          <a:p>
            <a:r>
              <a:rPr lang="en-US" sz="2400">
                <a:solidFill>
                  <a:srgbClr val="FF0000"/>
                </a:solidFill>
              </a:rPr>
              <a:t>s, p, d … tells you </a:t>
            </a:r>
            <a:r>
              <a:rPr lang="en-US" sz="2400" i="1">
                <a:solidFill>
                  <a:srgbClr val="FF0000"/>
                </a:solidFill>
              </a:rPr>
              <a:t>some</a:t>
            </a:r>
            <a:r>
              <a:rPr lang="en-US" sz="2400">
                <a:solidFill>
                  <a:srgbClr val="FF0000"/>
                </a:solidFill>
              </a:rPr>
              <a:t> about geometric configuration of orbital</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136525" y="76200"/>
            <a:ext cx="8778875" cy="457200"/>
          </a:xfrm>
          <a:prstGeom prst="rect">
            <a:avLst/>
          </a:prstGeom>
          <a:noFill/>
          <a:ln w="9525">
            <a:noFill/>
            <a:miter lim="800000"/>
            <a:headEnd/>
            <a:tailEnd/>
          </a:ln>
        </p:spPr>
        <p:txBody>
          <a:bodyPr>
            <a:prstTxWarp prst="textNoShape">
              <a:avLst/>
            </a:prstTxWarp>
            <a:spAutoFit/>
          </a:bodyPr>
          <a:lstStyle/>
          <a:p>
            <a:pPr algn="ctr"/>
            <a:r>
              <a:rPr lang="en-US" sz="2400" b="1"/>
              <a:t>Can Schrodinger make sense of the periodic table? </a:t>
            </a:r>
          </a:p>
        </p:txBody>
      </p:sp>
      <p:grpSp>
        <p:nvGrpSpPr>
          <p:cNvPr id="83971" name="Group 3"/>
          <p:cNvGrpSpPr>
            <a:grpSpLocks/>
          </p:cNvGrpSpPr>
          <p:nvPr/>
        </p:nvGrpSpPr>
        <p:grpSpPr bwMode="auto">
          <a:xfrm>
            <a:off x="152400" y="533400"/>
            <a:ext cx="8534400" cy="4570413"/>
            <a:chOff x="192" y="0"/>
            <a:chExt cx="5376" cy="2879"/>
          </a:xfrm>
        </p:grpSpPr>
        <p:pic>
          <p:nvPicPr>
            <p:cNvPr id="83973" name="Picture 4" descr="periodic-table"/>
            <p:cNvPicPr>
              <a:picLocks noChangeAspect="1" noChangeArrowheads="1"/>
            </p:cNvPicPr>
            <p:nvPr/>
          </p:nvPicPr>
          <p:blipFill>
            <a:blip r:embed="rId3"/>
            <a:srcRect/>
            <a:stretch>
              <a:fillRect/>
            </a:stretch>
          </p:blipFill>
          <p:spPr bwMode="auto">
            <a:xfrm>
              <a:off x="192" y="0"/>
              <a:ext cx="5376" cy="2879"/>
            </a:xfrm>
            <a:prstGeom prst="rect">
              <a:avLst/>
            </a:prstGeom>
            <a:noFill/>
            <a:ln w="9525">
              <a:noFill/>
              <a:miter lim="800000"/>
              <a:headEnd/>
              <a:tailEnd/>
            </a:ln>
          </p:spPr>
        </p:pic>
        <p:sp>
          <p:nvSpPr>
            <p:cNvPr id="83974" name="Rectangle 5"/>
            <p:cNvSpPr>
              <a:spLocks noChangeArrowheads="1"/>
            </p:cNvSpPr>
            <p:nvPr/>
          </p:nvSpPr>
          <p:spPr bwMode="auto">
            <a:xfrm>
              <a:off x="2928" y="1899"/>
              <a:ext cx="2640" cy="336"/>
            </a:xfrm>
            <a:prstGeom prst="rect">
              <a:avLst/>
            </a:prstGeom>
            <a:solidFill>
              <a:schemeClr val="bg1"/>
            </a:solidFill>
            <a:ln w="9525">
              <a:noFill/>
              <a:miter lim="800000"/>
              <a:headEnd/>
              <a:tailEnd/>
            </a:ln>
          </p:spPr>
          <p:txBody>
            <a:bodyPr wrap="none" anchor="ctr">
              <a:prstTxWarp prst="textNoShape">
                <a:avLst/>
              </a:prstTxWarp>
            </a:bodyPr>
            <a:lstStyle/>
            <a:p>
              <a:endParaRPr lang="en-US"/>
            </a:p>
          </p:txBody>
        </p:sp>
      </p:grpSp>
      <p:sp>
        <p:nvSpPr>
          <p:cNvPr id="83972" name="Text Box 6"/>
          <p:cNvSpPr txBox="1">
            <a:spLocks noChangeArrowheads="1"/>
          </p:cNvSpPr>
          <p:nvPr/>
        </p:nvSpPr>
        <p:spPr bwMode="auto">
          <a:xfrm>
            <a:off x="152400" y="5257800"/>
            <a:ext cx="7773988" cy="1552575"/>
          </a:xfrm>
          <a:prstGeom prst="rect">
            <a:avLst/>
          </a:prstGeom>
          <a:noFill/>
          <a:ln w="9525">
            <a:noFill/>
            <a:miter lim="800000"/>
            <a:headEnd/>
            <a:tailEnd/>
          </a:ln>
        </p:spPr>
        <p:txBody>
          <a:bodyPr wrap="none">
            <a:prstTxWarp prst="textNoShape">
              <a:avLst/>
            </a:prstTxWarp>
            <a:spAutoFit/>
          </a:bodyPr>
          <a:lstStyle/>
          <a:p>
            <a:r>
              <a:rPr lang="en-US" sz="2400">
                <a:sym typeface="Wingdings" charset="2"/>
              </a:rPr>
              <a:t>1869:   </a:t>
            </a:r>
            <a:r>
              <a:rPr lang="en-US" sz="2400"/>
              <a:t>Periodic table </a:t>
            </a:r>
            <a:r>
              <a:rPr lang="en-US" sz="2400">
                <a:sym typeface="Wingdings" charset="2"/>
              </a:rPr>
              <a:t>(based on chemical behavior only)</a:t>
            </a:r>
          </a:p>
          <a:p>
            <a:r>
              <a:rPr lang="en-US" sz="2400">
                <a:sym typeface="Wingdings" charset="2"/>
              </a:rPr>
              <a:t>1897: 	 Thompson discovers electron </a:t>
            </a:r>
          </a:p>
          <a:p>
            <a:r>
              <a:rPr lang="en-US" sz="2400">
                <a:sym typeface="Wingdings" charset="2"/>
              </a:rPr>
              <a:t>1909:   Rutherford model of atom</a:t>
            </a:r>
          </a:p>
          <a:p>
            <a:r>
              <a:rPr lang="en-US" sz="2400">
                <a:sym typeface="Wingdings" charset="2"/>
              </a:rPr>
              <a:t>1913:   Bohr model</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Text Box 2"/>
          <p:cNvSpPr txBox="1">
            <a:spLocks noChangeArrowheads="1"/>
          </p:cNvSpPr>
          <p:nvPr/>
        </p:nvSpPr>
        <p:spPr bwMode="auto">
          <a:xfrm>
            <a:off x="136525" y="39688"/>
            <a:ext cx="8855075" cy="822325"/>
          </a:xfrm>
          <a:prstGeom prst="rect">
            <a:avLst/>
          </a:prstGeom>
          <a:noFill/>
          <a:ln w="9525">
            <a:noFill/>
            <a:miter lim="800000"/>
            <a:headEnd/>
            <a:tailEnd/>
          </a:ln>
        </p:spPr>
        <p:txBody>
          <a:bodyPr>
            <a:prstTxWarp prst="textNoShape">
              <a:avLst/>
            </a:prstTxWarp>
            <a:spAutoFit/>
          </a:bodyPr>
          <a:lstStyle/>
          <a:p>
            <a:r>
              <a:rPr lang="en-US" sz="2400">
                <a:solidFill>
                  <a:srgbClr val="FF0000"/>
                </a:solidFill>
              </a:rPr>
              <a:t>For a given atom, Schrodinger predicts allowed wave functions and energies of these wave functions.  </a:t>
            </a:r>
            <a:endParaRPr lang="en-US" sz="2400"/>
          </a:p>
        </p:txBody>
      </p:sp>
      <p:pic>
        <p:nvPicPr>
          <p:cNvPr id="86019" name="Picture 3" descr="quantumpt"/>
          <p:cNvPicPr>
            <a:picLocks noChangeAspect="1" noChangeArrowheads="1"/>
          </p:cNvPicPr>
          <p:nvPr/>
        </p:nvPicPr>
        <p:blipFill>
          <a:blip r:embed="rId3"/>
          <a:srcRect/>
          <a:stretch>
            <a:fillRect/>
          </a:stretch>
        </p:blipFill>
        <p:spPr bwMode="auto">
          <a:xfrm>
            <a:off x="4876800" y="1662113"/>
            <a:ext cx="4267200" cy="2971800"/>
          </a:xfrm>
          <a:prstGeom prst="rect">
            <a:avLst/>
          </a:prstGeom>
          <a:solidFill>
            <a:schemeClr val="bg1"/>
          </a:solidFill>
          <a:ln w="9525">
            <a:noFill/>
            <a:miter lim="800000"/>
            <a:headEnd/>
            <a:tailEnd/>
          </a:ln>
        </p:spPr>
      </p:pic>
      <p:sp>
        <p:nvSpPr>
          <p:cNvPr id="34820" name="Text Box 4"/>
          <p:cNvSpPr txBox="1">
            <a:spLocks noChangeArrowheads="1"/>
          </p:cNvSpPr>
          <p:nvPr/>
        </p:nvSpPr>
        <p:spPr bwMode="auto">
          <a:xfrm>
            <a:off x="1447800" y="4611688"/>
            <a:ext cx="7543800" cy="1917700"/>
          </a:xfrm>
          <a:prstGeom prst="rect">
            <a:avLst/>
          </a:prstGeom>
          <a:noFill/>
          <a:ln w="9525">
            <a:noFill/>
            <a:miter lim="800000"/>
            <a:headEnd/>
            <a:tailEnd/>
          </a:ln>
        </p:spPr>
        <p:txBody>
          <a:bodyPr>
            <a:prstTxWarp prst="textNoShape">
              <a:avLst/>
            </a:prstTxWarp>
            <a:spAutoFit/>
          </a:bodyPr>
          <a:lstStyle/>
          <a:p>
            <a:r>
              <a:rPr lang="en-US" sz="2400"/>
              <a:t>Why would behavior of Li be similar to Na? </a:t>
            </a:r>
          </a:p>
          <a:p>
            <a:r>
              <a:rPr lang="en-US" sz="2400"/>
              <a:t>a. because shape of outer most electron is similar. </a:t>
            </a:r>
          </a:p>
          <a:p>
            <a:r>
              <a:rPr lang="en-US" sz="2400"/>
              <a:t>b. because energy of outer most electron is similar. </a:t>
            </a:r>
          </a:p>
          <a:p>
            <a:r>
              <a:rPr lang="en-US" sz="2400"/>
              <a:t>c. both a and b</a:t>
            </a:r>
          </a:p>
          <a:p>
            <a:r>
              <a:rPr lang="en-US" sz="2400"/>
              <a:t>d. some other reason</a:t>
            </a:r>
          </a:p>
        </p:txBody>
      </p:sp>
      <p:sp>
        <p:nvSpPr>
          <p:cNvPr id="86021" name="Line 5"/>
          <p:cNvSpPr>
            <a:spLocks noChangeShapeType="1"/>
          </p:cNvSpPr>
          <p:nvPr/>
        </p:nvSpPr>
        <p:spPr bwMode="auto">
          <a:xfrm>
            <a:off x="684213" y="4849813"/>
            <a:ext cx="4889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22" name="Text Box 6"/>
          <p:cNvSpPr txBox="1">
            <a:spLocks noChangeArrowheads="1"/>
          </p:cNvSpPr>
          <p:nvPr/>
        </p:nvSpPr>
        <p:spPr bwMode="auto">
          <a:xfrm>
            <a:off x="304800" y="4687888"/>
            <a:ext cx="452438" cy="396875"/>
          </a:xfrm>
          <a:prstGeom prst="rect">
            <a:avLst/>
          </a:prstGeom>
          <a:noFill/>
          <a:ln w="9525">
            <a:noFill/>
            <a:miter lim="800000"/>
            <a:headEnd/>
            <a:tailEnd/>
          </a:ln>
        </p:spPr>
        <p:txBody>
          <a:bodyPr wrap="none">
            <a:prstTxWarp prst="textNoShape">
              <a:avLst/>
            </a:prstTxWarp>
            <a:spAutoFit/>
          </a:bodyPr>
          <a:lstStyle/>
          <a:p>
            <a:r>
              <a:rPr lang="en-US" sz="2000"/>
              <a:t>1s</a:t>
            </a:r>
          </a:p>
        </p:txBody>
      </p:sp>
      <p:sp>
        <p:nvSpPr>
          <p:cNvPr id="86023" name="Line 7"/>
          <p:cNvSpPr>
            <a:spLocks noChangeShapeType="1"/>
          </p:cNvSpPr>
          <p:nvPr/>
        </p:nvSpPr>
        <p:spPr bwMode="auto">
          <a:xfrm>
            <a:off x="684213" y="3703638"/>
            <a:ext cx="4889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24" name="Text Box 8"/>
          <p:cNvSpPr txBox="1">
            <a:spLocks noChangeArrowheads="1"/>
          </p:cNvSpPr>
          <p:nvPr/>
        </p:nvSpPr>
        <p:spPr bwMode="auto">
          <a:xfrm>
            <a:off x="304800" y="3594100"/>
            <a:ext cx="452438" cy="396875"/>
          </a:xfrm>
          <a:prstGeom prst="rect">
            <a:avLst/>
          </a:prstGeom>
          <a:noFill/>
          <a:ln w="9525">
            <a:noFill/>
            <a:miter lim="800000"/>
            <a:headEnd/>
            <a:tailEnd/>
          </a:ln>
        </p:spPr>
        <p:txBody>
          <a:bodyPr wrap="none">
            <a:prstTxWarp prst="textNoShape">
              <a:avLst/>
            </a:prstTxWarp>
            <a:spAutoFit/>
          </a:bodyPr>
          <a:lstStyle/>
          <a:p>
            <a:r>
              <a:rPr lang="en-US" sz="2000"/>
              <a:t>2s</a:t>
            </a:r>
          </a:p>
        </p:txBody>
      </p:sp>
      <p:sp>
        <p:nvSpPr>
          <p:cNvPr id="86025" name="Line 9"/>
          <p:cNvSpPr>
            <a:spLocks noChangeShapeType="1"/>
          </p:cNvSpPr>
          <p:nvPr/>
        </p:nvSpPr>
        <p:spPr bwMode="auto">
          <a:xfrm>
            <a:off x="738188" y="2713038"/>
            <a:ext cx="4889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26" name="Text Box 10"/>
          <p:cNvSpPr txBox="1">
            <a:spLocks noChangeArrowheads="1"/>
          </p:cNvSpPr>
          <p:nvPr/>
        </p:nvSpPr>
        <p:spPr bwMode="auto">
          <a:xfrm>
            <a:off x="304800" y="2552700"/>
            <a:ext cx="452438" cy="396875"/>
          </a:xfrm>
          <a:prstGeom prst="rect">
            <a:avLst/>
          </a:prstGeom>
          <a:noFill/>
          <a:ln w="9525">
            <a:noFill/>
            <a:miter lim="800000"/>
            <a:headEnd/>
            <a:tailEnd/>
          </a:ln>
        </p:spPr>
        <p:txBody>
          <a:bodyPr wrap="none">
            <a:prstTxWarp prst="textNoShape">
              <a:avLst/>
            </a:prstTxWarp>
            <a:spAutoFit/>
          </a:bodyPr>
          <a:lstStyle/>
          <a:p>
            <a:r>
              <a:rPr lang="en-US" sz="2000"/>
              <a:t>3s</a:t>
            </a:r>
          </a:p>
        </p:txBody>
      </p:sp>
      <p:sp>
        <p:nvSpPr>
          <p:cNvPr id="86027" name="Text Box 11"/>
          <p:cNvSpPr txBox="1">
            <a:spLocks noChangeArrowheads="1"/>
          </p:cNvSpPr>
          <p:nvPr/>
        </p:nvSpPr>
        <p:spPr bwMode="auto">
          <a:xfrm>
            <a:off x="684213" y="938213"/>
            <a:ext cx="544512" cy="396875"/>
          </a:xfrm>
          <a:prstGeom prst="rect">
            <a:avLst/>
          </a:prstGeom>
          <a:noFill/>
          <a:ln w="9525">
            <a:noFill/>
            <a:miter lim="800000"/>
            <a:headEnd/>
            <a:tailEnd/>
          </a:ln>
        </p:spPr>
        <p:txBody>
          <a:bodyPr wrap="none">
            <a:prstTxWarp prst="textNoShape">
              <a:avLst/>
            </a:prstTxWarp>
            <a:spAutoFit/>
          </a:bodyPr>
          <a:lstStyle/>
          <a:p>
            <a:r>
              <a:rPr lang="en-US" sz="2000" i="1">
                <a:latin typeface="Times New Roman" charset="0"/>
              </a:rPr>
              <a:t>l</a:t>
            </a:r>
            <a:r>
              <a:rPr lang="en-US" sz="2000"/>
              <a:t>=0</a:t>
            </a:r>
          </a:p>
        </p:txBody>
      </p:sp>
      <p:sp>
        <p:nvSpPr>
          <p:cNvPr id="86028" name="Text Box 12"/>
          <p:cNvSpPr txBox="1">
            <a:spLocks noChangeArrowheads="1"/>
          </p:cNvSpPr>
          <p:nvPr/>
        </p:nvSpPr>
        <p:spPr bwMode="auto">
          <a:xfrm>
            <a:off x="1606550" y="885825"/>
            <a:ext cx="798513" cy="701675"/>
          </a:xfrm>
          <a:prstGeom prst="rect">
            <a:avLst/>
          </a:prstGeom>
          <a:noFill/>
          <a:ln w="9525">
            <a:noFill/>
            <a:miter lim="800000"/>
            <a:headEnd/>
            <a:tailEnd/>
          </a:ln>
        </p:spPr>
        <p:txBody>
          <a:bodyPr wrap="none">
            <a:prstTxWarp prst="textNoShape">
              <a:avLst/>
            </a:prstTxWarp>
            <a:spAutoFit/>
          </a:bodyPr>
          <a:lstStyle/>
          <a:p>
            <a:r>
              <a:rPr lang="en-US" sz="2000" i="1">
                <a:latin typeface="Times New Roman" charset="0"/>
              </a:rPr>
              <a:t>    l</a:t>
            </a:r>
            <a:r>
              <a:rPr lang="en-US" sz="2000"/>
              <a:t>=1</a:t>
            </a:r>
          </a:p>
          <a:p>
            <a:endParaRPr lang="en-US" sz="2000"/>
          </a:p>
        </p:txBody>
      </p:sp>
      <p:sp>
        <p:nvSpPr>
          <p:cNvPr id="86029" name="Text Box 13"/>
          <p:cNvSpPr txBox="1">
            <a:spLocks noChangeArrowheads="1"/>
          </p:cNvSpPr>
          <p:nvPr/>
        </p:nvSpPr>
        <p:spPr bwMode="auto">
          <a:xfrm>
            <a:off x="3124200" y="914400"/>
            <a:ext cx="1179513" cy="396875"/>
          </a:xfrm>
          <a:prstGeom prst="rect">
            <a:avLst/>
          </a:prstGeom>
          <a:noFill/>
          <a:ln w="9525">
            <a:noFill/>
            <a:miter lim="800000"/>
            <a:headEnd/>
            <a:tailEnd/>
          </a:ln>
        </p:spPr>
        <p:txBody>
          <a:bodyPr wrap="none">
            <a:prstTxWarp prst="textNoShape">
              <a:avLst/>
            </a:prstTxWarp>
            <a:spAutoFit/>
          </a:bodyPr>
          <a:lstStyle/>
          <a:p>
            <a:r>
              <a:rPr lang="en-US" sz="2000" i="1">
                <a:latin typeface="Times New Roman" charset="0"/>
              </a:rPr>
              <a:t>          l</a:t>
            </a:r>
            <a:r>
              <a:rPr lang="en-US" sz="2000"/>
              <a:t>=2</a:t>
            </a:r>
          </a:p>
        </p:txBody>
      </p:sp>
      <p:sp>
        <p:nvSpPr>
          <p:cNvPr id="86030" name="Line 14"/>
          <p:cNvSpPr>
            <a:spLocks noChangeShapeType="1"/>
          </p:cNvSpPr>
          <p:nvPr/>
        </p:nvSpPr>
        <p:spPr bwMode="auto">
          <a:xfrm>
            <a:off x="1716088" y="3494088"/>
            <a:ext cx="1841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31" name="Line 15"/>
          <p:cNvSpPr>
            <a:spLocks noChangeShapeType="1"/>
          </p:cNvSpPr>
          <p:nvPr/>
        </p:nvSpPr>
        <p:spPr bwMode="auto">
          <a:xfrm>
            <a:off x="2033588" y="3494088"/>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32" name="Line 16"/>
          <p:cNvSpPr>
            <a:spLocks noChangeShapeType="1"/>
          </p:cNvSpPr>
          <p:nvPr/>
        </p:nvSpPr>
        <p:spPr bwMode="auto">
          <a:xfrm>
            <a:off x="2363788" y="3494088"/>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33" name="Line 17"/>
          <p:cNvSpPr>
            <a:spLocks noChangeShapeType="1"/>
          </p:cNvSpPr>
          <p:nvPr/>
        </p:nvSpPr>
        <p:spPr bwMode="auto">
          <a:xfrm>
            <a:off x="1749425" y="2557463"/>
            <a:ext cx="18573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34" name="Line 18"/>
          <p:cNvSpPr>
            <a:spLocks noChangeShapeType="1"/>
          </p:cNvSpPr>
          <p:nvPr/>
        </p:nvSpPr>
        <p:spPr bwMode="auto">
          <a:xfrm>
            <a:off x="2068513" y="2557463"/>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35" name="Line 19"/>
          <p:cNvSpPr>
            <a:spLocks noChangeShapeType="1"/>
          </p:cNvSpPr>
          <p:nvPr/>
        </p:nvSpPr>
        <p:spPr bwMode="auto">
          <a:xfrm>
            <a:off x="2398713" y="2557463"/>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36" name="Line 20"/>
          <p:cNvSpPr>
            <a:spLocks noChangeShapeType="1"/>
          </p:cNvSpPr>
          <p:nvPr/>
        </p:nvSpPr>
        <p:spPr bwMode="auto">
          <a:xfrm>
            <a:off x="3240088" y="1582738"/>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37" name="Line 21"/>
          <p:cNvSpPr>
            <a:spLocks noChangeShapeType="1"/>
          </p:cNvSpPr>
          <p:nvPr/>
        </p:nvSpPr>
        <p:spPr bwMode="auto">
          <a:xfrm>
            <a:off x="3557588" y="1582738"/>
            <a:ext cx="187325"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38" name="Line 22"/>
          <p:cNvSpPr>
            <a:spLocks noChangeShapeType="1"/>
          </p:cNvSpPr>
          <p:nvPr/>
        </p:nvSpPr>
        <p:spPr bwMode="auto">
          <a:xfrm>
            <a:off x="3889375" y="1582738"/>
            <a:ext cx="18573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39" name="Line 23"/>
          <p:cNvSpPr>
            <a:spLocks noChangeShapeType="1"/>
          </p:cNvSpPr>
          <p:nvPr/>
        </p:nvSpPr>
        <p:spPr bwMode="auto">
          <a:xfrm>
            <a:off x="4208463" y="1582738"/>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40" name="Line 24"/>
          <p:cNvSpPr>
            <a:spLocks noChangeShapeType="1"/>
          </p:cNvSpPr>
          <p:nvPr/>
        </p:nvSpPr>
        <p:spPr bwMode="auto">
          <a:xfrm>
            <a:off x="4538663" y="1582738"/>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41" name="Line 25"/>
          <p:cNvSpPr>
            <a:spLocks noChangeShapeType="1"/>
          </p:cNvSpPr>
          <p:nvPr/>
        </p:nvSpPr>
        <p:spPr bwMode="auto">
          <a:xfrm>
            <a:off x="738188" y="1724025"/>
            <a:ext cx="4889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42" name="Text Box 26"/>
          <p:cNvSpPr txBox="1">
            <a:spLocks noChangeArrowheads="1"/>
          </p:cNvSpPr>
          <p:nvPr/>
        </p:nvSpPr>
        <p:spPr bwMode="auto">
          <a:xfrm>
            <a:off x="304800" y="1614488"/>
            <a:ext cx="452438" cy="396875"/>
          </a:xfrm>
          <a:prstGeom prst="rect">
            <a:avLst/>
          </a:prstGeom>
          <a:noFill/>
          <a:ln w="9525">
            <a:noFill/>
            <a:miter lim="800000"/>
            <a:headEnd/>
            <a:tailEnd/>
          </a:ln>
        </p:spPr>
        <p:txBody>
          <a:bodyPr wrap="none">
            <a:prstTxWarp prst="textNoShape">
              <a:avLst/>
            </a:prstTxWarp>
            <a:spAutoFit/>
          </a:bodyPr>
          <a:lstStyle/>
          <a:p>
            <a:r>
              <a:rPr lang="en-US" sz="2000"/>
              <a:t>4s</a:t>
            </a:r>
          </a:p>
        </p:txBody>
      </p:sp>
      <p:sp>
        <p:nvSpPr>
          <p:cNvPr id="86043" name="Text Box 27"/>
          <p:cNvSpPr txBox="1">
            <a:spLocks noChangeArrowheads="1"/>
          </p:cNvSpPr>
          <p:nvPr/>
        </p:nvSpPr>
        <p:spPr bwMode="auto">
          <a:xfrm>
            <a:off x="1335088" y="3333750"/>
            <a:ext cx="466725" cy="396875"/>
          </a:xfrm>
          <a:prstGeom prst="rect">
            <a:avLst/>
          </a:prstGeom>
          <a:noFill/>
          <a:ln w="9525">
            <a:noFill/>
            <a:miter lim="800000"/>
            <a:headEnd/>
            <a:tailEnd/>
          </a:ln>
        </p:spPr>
        <p:txBody>
          <a:bodyPr wrap="none">
            <a:prstTxWarp prst="textNoShape">
              <a:avLst/>
            </a:prstTxWarp>
            <a:spAutoFit/>
          </a:bodyPr>
          <a:lstStyle/>
          <a:p>
            <a:r>
              <a:rPr lang="en-US" sz="2000"/>
              <a:t>2p</a:t>
            </a:r>
          </a:p>
        </p:txBody>
      </p:sp>
      <p:sp>
        <p:nvSpPr>
          <p:cNvPr id="86044" name="Text Box 28"/>
          <p:cNvSpPr txBox="1">
            <a:spLocks noChangeArrowheads="1"/>
          </p:cNvSpPr>
          <p:nvPr/>
        </p:nvSpPr>
        <p:spPr bwMode="auto">
          <a:xfrm>
            <a:off x="1371600" y="2362200"/>
            <a:ext cx="466725" cy="396875"/>
          </a:xfrm>
          <a:prstGeom prst="rect">
            <a:avLst/>
          </a:prstGeom>
          <a:noFill/>
          <a:ln w="9525">
            <a:noFill/>
            <a:miter lim="800000"/>
            <a:headEnd/>
            <a:tailEnd/>
          </a:ln>
        </p:spPr>
        <p:txBody>
          <a:bodyPr wrap="none">
            <a:prstTxWarp prst="textNoShape">
              <a:avLst/>
            </a:prstTxWarp>
            <a:spAutoFit/>
          </a:bodyPr>
          <a:lstStyle/>
          <a:p>
            <a:r>
              <a:rPr lang="en-US" sz="2000"/>
              <a:t>3p</a:t>
            </a:r>
          </a:p>
        </p:txBody>
      </p:sp>
      <p:sp>
        <p:nvSpPr>
          <p:cNvPr id="86045" name="Line 29"/>
          <p:cNvSpPr>
            <a:spLocks noChangeShapeType="1"/>
          </p:cNvSpPr>
          <p:nvPr/>
        </p:nvSpPr>
        <p:spPr bwMode="auto">
          <a:xfrm>
            <a:off x="1716088" y="1463675"/>
            <a:ext cx="1841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46" name="Line 30"/>
          <p:cNvSpPr>
            <a:spLocks noChangeShapeType="1"/>
          </p:cNvSpPr>
          <p:nvPr/>
        </p:nvSpPr>
        <p:spPr bwMode="auto">
          <a:xfrm>
            <a:off x="2033588" y="1463675"/>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47" name="Line 31"/>
          <p:cNvSpPr>
            <a:spLocks noChangeShapeType="1"/>
          </p:cNvSpPr>
          <p:nvPr/>
        </p:nvSpPr>
        <p:spPr bwMode="auto">
          <a:xfrm>
            <a:off x="2363788" y="1463675"/>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86048" name="Text Box 32"/>
          <p:cNvSpPr txBox="1">
            <a:spLocks noChangeArrowheads="1"/>
          </p:cNvSpPr>
          <p:nvPr/>
        </p:nvSpPr>
        <p:spPr bwMode="auto">
          <a:xfrm>
            <a:off x="1295400" y="1219200"/>
            <a:ext cx="466725" cy="396875"/>
          </a:xfrm>
          <a:prstGeom prst="rect">
            <a:avLst/>
          </a:prstGeom>
          <a:noFill/>
          <a:ln w="9525">
            <a:noFill/>
            <a:miter lim="800000"/>
            <a:headEnd/>
            <a:tailEnd/>
          </a:ln>
        </p:spPr>
        <p:txBody>
          <a:bodyPr wrap="none">
            <a:prstTxWarp prst="textNoShape">
              <a:avLst/>
            </a:prstTxWarp>
            <a:spAutoFit/>
          </a:bodyPr>
          <a:lstStyle/>
          <a:p>
            <a:r>
              <a:rPr lang="en-US" sz="2000"/>
              <a:t>4p</a:t>
            </a:r>
          </a:p>
        </p:txBody>
      </p:sp>
      <p:sp>
        <p:nvSpPr>
          <p:cNvPr id="86049" name="Text Box 33"/>
          <p:cNvSpPr txBox="1">
            <a:spLocks noChangeArrowheads="1"/>
          </p:cNvSpPr>
          <p:nvPr/>
        </p:nvSpPr>
        <p:spPr bwMode="auto">
          <a:xfrm>
            <a:off x="2819400" y="1371600"/>
            <a:ext cx="466725" cy="396875"/>
          </a:xfrm>
          <a:prstGeom prst="rect">
            <a:avLst/>
          </a:prstGeom>
          <a:noFill/>
          <a:ln w="9525">
            <a:noFill/>
            <a:miter lim="800000"/>
            <a:headEnd/>
            <a:tailEnd/>
          </a:ln>
        </p:spPr>
        <p:txBody>
          <a:bodyPr wrap="none">
            <a:prstTxWarp prst="textNoShape">
              <a:avLst/>
            </a:prstTxWarp>
            <a:spAutoFit/>
          </a:bodyPr>
          <a:lstStyle/>
          <a:p>
            <a:r>
              <a:rPr lang="en-US" sz="2000"/>
              <a:t>3d</a:t>
            </a:r>
          </a:p>
        </p:txBody>
      </p:sp>
      <p:sp>
        <p:nvSpPr>
          <p:cNvPr id="86050" name="Line 34"/>
          <p:cNvSpPr>
            <a:spLocks noChangeShapeType="1"/>
          </p:cNvSpPr>
          <p:nvPr/>
        </p:nvSpPr>
        <p:spPr bwMode="auto">
          <a:xfrm flipV="1">
            <a:off x="249238" y="1098550"/>
            <a:ext cx="0" cy="35941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86051" name="Text Box 35"/>
          <p:cNvSpPr txBox="1">
            <a:spLocks noChangeArrowheads="1"/>
          </p:cNvSpPr>
          <p:nvPr/>
        </p:nvSpPr>
        <p:spPr bwMode="auto">
          <a:xfrm rot="-5400000">
            <a:off x="-388143" y="2475706"/>
            <a:ext cx="989012" cy="396875"/>
          </a:xfrm>
          <a:prstGeom prst="rect">
            <a:avLst/>
          </a:prstGeom>
          <a:noFill/>
          <a:ln w="9525">
            <a:noFill/>
            <a:miter lim="800000"/>
            <a:headEnd/>
            <a:tailEnd/>
          </a:ln>
        </p:spPr>
        <p:txBody>
          <a:bodyPr wrap="none">
            <a:prstTxWarp prst="textNoShape">
              <a:avLst/>
            </a:prstTxWarp>
            <a:spAutoFit/>
          </a:bodyPr>
          <a:lstStyle/>
          <a:p>
            <a:r>
              <a:rPr lang="en-US" sz="2000"/>
              <a:t>Energy</a:t>
            </a:r>
          </a:p>
        </p:txBody>
      </p:sp>
      <p:sp>
        <p:nvSpPr>
          <p:cNvPr id="86052" name="Rectangle 36"/>
          <p:cNvSpPr>
            <a:spLocks noChangeArrowheads="1"/>
          </p:cNvSpPr>
          <p:nvPr/>
        </p:nvSpPr>
        <p:spPr bwMode="auto">
          <a:xfrm>
            <a:off x="1447800" y="3581400"/>
            <a:ext cx="1193800" cy="396875"/>
          </a:xfrm>
          <a:prstGeom prst="rect">
            <a:avLst/>
          </a:prstGeom>
          <a:noFill/>
          <a:ln w="9525">
            <a:noFill/>
            <a:miter lim="800000"/>
            <a:headEnd/>
            <a:tailEnd/>
          </a:ln>
        </p:spPr>
        <p:txBody>
          <a:bodyPr wrap="none">
            <a:prstTxWarp prst="textNoShape">
              <a:avLst/>
            </a:prstTxWarp>
            <a:spAutoFit/>
          </a:bodyPr>
          <a:lstStyle/>
          <a:p>
            <a:r>
              <a:rPr lang="en-US" sz="2000"/>
              <a:t>m=-1,0,1</a:t>
            </a:r>
          </a:p>
        </p:txBody>
      </p:sp>
      <p:sp>
        <p:nvSpPr>
          <p:cNvPr id="34853" name="Line 37"/>
          <p:cNvSpPr>
            <a:spLocks noChangeShapeType="1"/>
          </p:cNvSpPr>
          <p:nvPr/>
        </p:nvSpPr>
        <p:spPr bwMode="auto">
          <a:xfrm>
            <a:off x="5059363" y="2438400"/>
            <a:ext cx="434975" cy="10318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4854" name="Text Box 38"/>
          <p:cNvSpPr txBox="1">
            <a:spLocks noChangeArrowheads="1"/>
          </p:cNvSpPr>
          <p:nvPr/>
        </p:nvSpPr>
        <p:spPr bwMode="auto">
          <a:xfrm>
            <a:off x="3733800" y="2209800"/>
            <a:ext cx="1352550" cy="457200"/>
          </a:xfrm>
          <a:prstGeom prst="rect">
            <a:avLst/>
          </a:prstGeom>
          <a:solidFill>
            <a:schemeClr val="bg1"/>
          </a:solidFill>
          <a:ln w="9525">
            <a:noFill/>
            <a:miter lim="800000"/>
            <a:headEnd/>
            <a:tailEnd/>
          </a:ln>
        </p:spPr>
        <p:txBody>
          <a:bodyPr wrap="none">
            <a:prstTxWarp prst="textNoShape">
              <a:avLst/>
            </a:prstTxWarp>
            <a:spAutoFit/>
          </a:bodyPr>
          <a:lstStyle/>
          <a:p>
            <a:r>
              <a:rPr lang="en-US" sz="2400"/>
              <a:t>Li (3 e’s)</a:t>
            </a:r>
          </a:p>
        </p:txBody>
      </p:sp>
      <p:sp>
        <p:nvSpPr>
          <p:cNvPr id="34855" name="Line 39"/>
          <p:cNvSpPr>
            <a:spLocks noChangeShapeType="1"/>
          </p:cNvSpPr>
          <p:nvPr/>
        </p:nvSpPr>
        <p:spPr bwMode="auto">
          <a:xfrm flipV="1">
            <a:off x="5016500" y="2646363"/>
            <a:ext cx="477838" cy="233362"/>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34856" name="Text Box 40"/>
          <p:cNvSpPr txBox="1">
            <a:spLocks noChangeArrowheads="1"/>
          </p:cNvSpPr>
          <p:nvPr/>
        </p:nvSpPr>
        <p:spPr bwMode="auto">
          <a:xfrm>
            <a:off x="3429000" y="2743200"/>
            <a:ext cx="1674813" cy="457200"/>
          </a:xfrm>
          <a:prstGeom prst="rect">
            <a:avLst/>
          </a:prstGeom>
          <a:solidFill>
            <a:schemeClr val="bg1"/>
          </a:solidFill>
          <a:ln w="9525">
            <a:noFill/>
            <a:miter lim="800000"/>
            <a:headEnd/>
            <a:tailEnd/>
          </a:ln>
        </p:spPr>
        <p:txBody>
          <a:bodyPr wrap="none">
            <a:prstTxWarp prst="textNoShape">
              <a:avLst/>
            </a:prstTxWarp>
            <a:spAutoFit/>
          </a:bodyPr>
          <a:lstStyle/>
          <a:p>
            <a:r>
              <a:rPr lang="en-US" sz="2400"/>
              <a:t>Na (11 e’s)</a:t>
            </a:r>
          </a:p>
        </p:txBody>
      </p:sp>
      <p:sp>
        <p:nvSpPr>
          <p:cNvPr id="86057" name="Rectangle 41"/>
          <p:cNvSpPr>
            <a:spLocks noChangeArrowheads="1"/>
          </p:cNvSpPr>
          <p:nvPr/>
        </p:nvSpPr>
        <p:spPr bwMode="auto">
          <a:xfrm>
            <a:off x="3048000" y="1600200"/>
            <a:ext cx="1701800" cy="396875"/>
          </a:xfrm>
          <a:prstGeom prst="rect">
            <a:avLst/>
          </a:prstGeom>
          <a:noFill/>
          <a:ln w="9525">
            <a:noFill/>
            <a:miter lim="800000"/>
            <a:headEnd/>
            <a:tailEnd/>
          </a:ln>
        </p:spPr>
        <p:txBody>
          <a:bodyPr wrap="none">
            <a:prstTxWarp prst="textNoShape">
              <a:avLst/>
            </a:prstTxWarp>
            <a:spAutoFit/>
          </a:bodyPr>
          <a:lstStyle/>
          <a:p>
            <a:r>
              <a:rPr lang="en-US" sz="2000"/>
              <a:t>m=-2,-1,0,1,2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53" grpId="0" animBg="1"/>
      <p:bldP spid="34854" grpId="0" animBg="1"/>
      <p:bldP spid="34855" grpId="0" animBg="1"/>
      <p:bldP spid="34856"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srcRect/>
          <a:stretch>
            <a:fillRect/>
          </a:stretch>
        </p:blipFill>
        <p:spPr bwMode="auto">
          <a:xfrm rot="5400000">
            <a:off x="239713" y="277812"/>
            <a:ext cx="3070226" cy="2390775"/>
          </a:xfrm>
          <a:prstGeom prst="rect">
            <a:avLst/>
          </a:prstGeom>
          <a:noFill/>
          <a:ln w="9525">
            <a:noFill/>
            <a:miter lim="800000"/>
            <a:headEnd/>
            <a:tailEnd/>
          </a:ln>
        </p:spPr>
      </p:pic>
      <p:sp>
        <p:nvSpPr>
          <p:cNvPr id="17411" name="Line 3"/>
          <p:cNvSpPr>
            <a:spLocks noChangeShapeType="1"/>
          </p:cNvSpPr>
          <p:nvPr/>
        </p:nvSpPr>
        <p:spPr bwMode="auto">
          <a:xfrm flipV="1">
            <a:off x="520700" y="1900238"/>
            <a:ext cx="0" cy="1990725"/>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7412" name="Text Box 4"/>
          <p:cNvSpPr txBox="1">
            <a:spLocks noChangeArrowheads="1"/>
          </p:cNvSpPr>
          <p:nvPr/>
        </p:nvSpPr>
        <p:spPr bwMode="auto">
          <a:xfrm>
            <a:off x="-219075" y="2554288"/>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17413" name="Line 5"/>
          <p:cNvSpPr>
            <a:spLocks noChangeShapeType="1"/>
          </p:cNvSpPr>
          <p:nvPr/>
        </p:nvSpPr>
        <p:spPr bwMode="auto">
          <a:xfrm flipV="1">
            <a:off x="814388" y="3387725"/>
            <a:ext cx="962025" cy="9525"/>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7414" name="Line 6"/>
          <p:cNvSpPr>
            <a:spLocks noChangeShapeType="1"/>
          </p:cNvSpPr>
          <p:nvPr/>
        </p:nvSpPr>
        <p:spPr bwMode="auto">
          <a:xfrm>
            <a:off x="1776413" y="2703513"/>
            <a:ext cx="1587" cy="682625"/>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7415" name="Line 7"/>
          <p:cNvSpPr>
            <a:spLocks noChangeShapeType="1"/>
          </p:cNvSpPr>
          <p:nvPr/>
        </p:nvSpPr>
        <p:spPr bwMode="auto">
          <a:xfrm>
            <a:off x="1947863" y="2909888"/>
            <a:ext cx="1587" cy="909637"/>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7416" name="Line 8"/>
          <p:cNvSpPr>
            <a:spLocks noChangeShapeType="1"/>
          </p:cNvSpPr>
          <p:nvPr/>
        </p:nvSpPr>
        <p:spPr bwMode="auto">
          <a:xfrm>
            <a:off x="1954213" y="3829050"/>
            <a:ext cx="725487" cy="14288"/>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7417" name="Line 9"/>
          <p:cNvSpPr>
            <a:spLocks noChangeShapeType="1"/>
          </p:cNvSpPr>
          <p:nvPr/>
        </p:nvSpPr>
        <p:spPr bwMode="auto">
          <a:xfrm>
            <a:off x="814388" y="2703513"/>
            <a:ext cx="1587" cy="682625"/>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7418" name="Line 10"/>
          <p:cNvSpPr>
            <a:spLocks noChangeShapeType="1"/>
          </p:cNvSpPr>
          <p:nvPr/>
        </p:nvSpPr>
        <p:spPr bwMode="auto">
          <a:xfrm>
            <a:off x="1787525" y="2703513"/>
            <a:ext cx="157163" cy="192087"/>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7419" name="Line 11"/>
          <p:cNvSpPr>
            <a:spLocks noChangeShapeType="1"/>
          </p:cNvSpPr>
          <p:nvPr/>
        </p:nvSpPr>
        <p:spPr bwMode="auto">
          <a:xfrm>
            <a:off x="1992313" y="3841750"/>
            <a:ext cx="887412" cy="1588"/>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7420" name="Line 12"/>
          <p:cNvSpPr>
            <a:spLocks noChangeShapeType="1"/>
          </p:cNvSpPr>
          <p:nvPr/>
        </p:nvSpPr>
        <p:spPr bwMode="auto">
          <a:xfrm flipH="1">
            <a:off x="2854325" y="2738438"/>
            <a:ext cx="9525" cy="1092200"/>
          </a:xfrm>
          <a:prstGeom prst="line">
            <a:avLst/>
          </a:prstGeom>
          <a:noFill/>
          <a:ln w="19050">
            <a:solidFill>
              <a:srgbClr val="FF0000"/>
            </a:solidFill>
            <a:round/>
            <a:headEnd/>
            <a:tailEnd/>
          </a:ln>
        </p:spPr>
        <p:txBody>
          <a:bodyPr>
            <a:prstTxWarp prst="textNoShape">
              <a:avLst/>
            </a:prstTxWarp>
          </a:bodyPr>
          <a:lstStyle/>
          <a:p>
            <a:endParaRPr lang="en-US"/>
          </a:p>
        </p:txBody>
      </p:sp>
      <p:sp>
        <p:nvSpPr>
          <p:cNvPr id="17421" name="Line 13"/>
          <p:cNvSpPr>
            <a:spLocks noChangeShapeType="1"/>
          </p:cNvSpPr>
          <p:nvPr/>
        </p:nvSpPr>
        <p:spPr bwMode="auto">
          <a:xfrm flipV="1">
            <a:off x="806450" y="2968625"/>
            <a:ext cx="1989138" cy="11113"/>
          </a:xfrm>
          <a:prstGeom prst="line">
            <a:avLst/>
          </a:prstGeom>
          <a:noFill/>
          <a:ln w="9525">
            <a:solidFill>
              <a:schemeClr val="tx1"/>
            </a:solidFill>
            <a:round/>
            <a:headEnd/>
            <a:tailEnd/>
          </a:ln>
        </p:spPr>
        <p:txBody>
          <a:bodyPr>
            <a:prstTxWarp prst="textNoShape">
              <a:avLst/>
            </a:prstTxWarp>
          </a:bodyPr>
          <a:lstStyle/>
          <a:p>
            <a:endParaRPr lang="en-US"/>
          </a:p>
        </p:txBody>
      </p:sp>
      <p:sp>
        <p:nvSpPr>
          <p:cNvPr id="17422" name="Text Box 14"/>
          <p:cNvSpPr txBox="1">
            <a:spLocks noChangeArrowheads="1"/>
          </p:cNvSpPr>
          <p:nvPr/>
        </p:nvSpPr>
        <p:spPr bwMode="auto">
          <a:xfrm>
            <a:off x="3594100" y="3119438"/>
            <a:ext cx="4659313" cy="830262"/>
          </a:xfrm>
          <a:prstGeom prst="rect">
            <a:avLst/>
          </a:prstGeom>
          <a:noFill/>
          <a:ln w="9525">
            <a:noFill/>
            <a:miter lim="800000"/>
            <a:headEnd/>
            <a:tailEnd/>
          </a:ln>
        </p:spPr>
        <p:txBody>
          <a:bodyPr>
            <a:prstTxWarp prst="textNoShape">
              <a:avLst/>
            </a:prstTxWarp>
            <a:spAutoFit/>
          </a:bodyPr>
          <a:lstStyle/>
          <a:p>
            <a:r>
              <a:rPr lang="en-US" sz="2400"/>
              <a:t>cq. if tip is moved closer to sample which picture is correct?</a:t>
            </a:r>
          </a:p>
        </p:txBody>
      </p:sp>
      <p:sp>
        <p:nvSpPr>
          <p:cNvPr id="17423" name="Text Box 15"/>
          <p:cNvSpPr txBox="1">
            <a:spLocks noChangeArrowheads="1"/>
          </p:cNvSpPr>
          <p:nvPr/>
        </p:nvSpPr>
        <p:spPr bwMode="auto">
          <a:xfrm>
            <a:off x="590550" y="4032250"/>
            <a:ext cx="522288" cy="457200"/>
          </a:xfrm>
          <a:prstGeom prst="rect">
            <a:avLst/>
          </a:prstGeom>
          <a:noFill/>
          <a:ln w="9525">
            <a:noFill/>
            <a:miter lim="800000"/>
            <a:headEnd/>
            <a:tailEnd/>
          </a:ln>
        </p:spPr>
        <p:txBody>
          <a:bodyPr wrap="none">
            <a:prstTxWarp prst="textNoShape">
              <a:avLst/>
            </a:prstTxWarp>
            <a:spAutoFit/>
          </a:bodyPr>
          <a:lstStyle/>
          <a:p>
            <a:r>
              <a:rPr lang="en-US"/>
              <a:t>a. </a:t>
            </a:r>
          </a:p>
        </p:txBody>
      </p:sp>
      <p:grpSp>
        <p:nvGrpSpPr>
          <p:cNvPr id="2" name="Group 16"/>
          <p:cNvGrpSpPr>
            <a:grpSpLocks/>
          </p:cNvGrpSpPr>
          <p:nvPr/>
        </p:nvGrpSpPr>
        <p:grpSpPr bwMode="auto">
          <a:xfrm>
            <a:off x="1002678" y="4606158"/>
            <a:ext cx="538162" cy="1128712"/>
            <a:chOff x="649" y="2945"/>
            <a:chExt cx="339" cy="711"/>
          </a:xfrm>
        </p:grpSpPr>
        <p:sp>
          <p:nvSpPr>
            <p:cNvPr id="17458" name="Line 17"/>
            <p:cNvSpPr>
              <a:spLocks noChangeShapeType="1"/>
            </p:cNvSpPr>
            <p:nvPr/>
          </p:nvSpPr>
          <p:spPr bwMode="auto">
            <a:xfrm>
              <a:off x="649" y="2945"/>
              <a:ext cx="0" cy="695"/>
            </a:xfrm>
            <a:prstGeom prst="line">
              <a:avLst/>
            </a:prstGeom>
            <a:noFill/>
            <a:ln w="28575">
              <a:solidFill>
                <a:srgbClr val="FF5050"/>
              </a:solidFill>
              <a:round/>
              <a:headEnd/>
              <a:tailEnd/>
            </a:ln>
          </p:spPr>
          <p:txBody>
            <a:bodyPr>
              <a:prstTxWarp prst="textNoShape">
                <a:avLst/>
              </a:prstTxWarp>
            </a:bodyPr>
            <a:lstStyle/>
            <a:p>
              <a:endParaRPr lang="en-US"/>
            </a:p>
          </p:txBody>
        </p:sp>
        <p:sp>
          <p:nvSpPr>
            <p:cNvPr id="17459" name="Line 18"/>
            <p:cNvSpPr>
              <a:spLocks noChangeShapeType="1"/>
            </p:cNvSpPr>
            <p:nvPr/>
          </p:nvSpPr>
          <p:spPr bwMode="auto">
            <a:xfrm>
              <a:off x="661" y="2956"/>
              <a:ext cx="327" cy="103"/>
            </a:xfrm>
            <a:prstGeom prst="line">
              <a:avLst/>
            </a:prstGeom>
            <a:noFill/>
            <a:ln w="28575">
              <a:solidFill>
                <a:srgbClr val="FF5050"/>
              </a:solidFill>
              <a:round/>
              <a:headEnd/>
              <a:tailEnd/>
            </a:ln>
          </p:spPr>
          <p:txBody>
            <a:bodyPr>
              <a:prstTxWarp prst="textNoShape">
                <a:avLst/>
              </a:prstTxWarp>
            </a:bodyPr>
            <a:lstStyle/>
            <a:p>
              <a:endParaRPr lang="en-US"/>
            </a:p>
          </p:txBody>
        </p:sp>
        <p:sp>
          <p:nvSpPr>
            <p:cNvPr id="17460" name="Line 19"/>
            <p:cNvSpPr>
              <a:spLocks noChangeShapeType="1"/>
            </p:cNvSpPr>
            <p:nvPr/>
          </p:nvSpPr>
          <p:spPr bwMode="auto">
            <a:xfrm>
              <a:off x="988" y="3064"/>
              <a:ext cx="0" cy="592"/>
            </a:xfrm>
            <a:prstGeom prst="line">
              <a:avLst/>
            </a:prstGeom>
            <a:noFill/>
            <a:ln w="28575">
              <a:solidFill>
                <a:srgbClr val="FF5050"/>
              </a:solidFill>
              <a:round/>
              <a:headEnd/>
              <a:tailEnd/>
            </a:ln>
          </p:spPr>
          <p:txBody>
            <a:bodyPr>
              <a:prstTxWarp prst="textNoShape">
                <a:avLst/>
              </a:prstTxWarp>
            </a:bodyPr>
            <a:lstStyle/>
            <a:p>
              <a:endParaRPr lang="en-US"/>
            </a:p>
          </p:txBody>
        </p:sp>
      </p:grpSp>
      <p:sp>
        <p:nvSpPr>
          <p:cNvPr id="17425" name="Line 20"/>
          <p:cNvSpPr>
            <a:spLocks noChangeShapeType="1"/>
          </p:cNvSpPr>
          <p:nvPr/>
        </p:nvSpPr>
        <p:spPr bwMode="auto">
          <a:xfrm>
            <a:off x="720725" y="5024438"/>
            <a:ext cx="1198563"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7426" name="Oval 21"/>
          <p:cNvSpPr>
            <a:spLocks noChangeArrowheads="1"/>
          </p:cNvSpPr>
          <p:nvPr/>
        </p:nvSpPr>
        <p:spPr bwMode="auto">
          <a:xfrm>
            <a:off x="650875" y="4464050"/>
            <a:ext cx="1412875" cy="1330325"/>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7427" name="Line 22"/>
          <p:cNvSpPr>
            <a:spLocks noChangeShapeType="1"/>
          </p:cNvSpPr>
          <p:nvPr/>
        </p:nvSpPr>
        <p:spPr bwMode="auto">
          <a:xfrm>
            <a:off x="2608263" y="5033963"/>
            <a:ext cx="1198562"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7428" name="Oval 23"/>
          <p:cNvSpPr>
            <a:spLocks noChangeArrowheads="1"/>
          </p:cNvSpPr>
          <p:nvPr/>
        </p:nvSpPr>
        <p:spPr bwMode="auto">
          <a:xfrm>
            <a:off x="2538413" y="4329113"/>
            <a:ext cx="1412875" cy="1330325"/>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7429" name="Line 24"/>
          <p:cNvSpPr>
            <a:spLocks noChangeShapeType="1"/>
          </p:cNvSpPr>
          <p:nvPr/>
        </p:nvSpPr>
        <p:spPr bwMode="auto">
          <a:xfrm>
            <a:off x="4495800" y="5021263"/>
            <a:ext cx="1336675"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17430" name="Oval 25"/>
          <p:cNvSpPr>
            <a:spLocks noChangeArrowheads="1"/>
          </p:cNvSpPr>
          <p:nvPr/>
        </p:nvSpPr>
        <p:spPr bwMode="auto">
          <a:xfrm>
            <a:off x="4425950" y="4371975"/>
            <a:ext cx="1412875" cy="1330325"/>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7431" name="Line 26"/>
          <p:cNvSpPr>
            <a:spLocks noChangeShapeType="1"/>
          </p:cNvSpPr>
          <p:nvPr/>
        </p:nvSpPr>
        <p:spPr bwMode="auto">
          <a:xfrm>
            <a:off x="6808788" y="4479925"/>
            <a:ext cx="0" cy="1103313"/>
          </a:xfrm>
          <a:prstGeom prst="line">
            <a:avLst/>
          </a:prstGeom>
          <a:noFill/>
          <a:ln w="28575">
            <a:solidFill>
              <a:srgbClr val="FF5050"/>
            </a:solidFill>
            <a:round/>
            <a:headEnd/>
            <a:tailEnd/>
          </a:ln>
        </p:spPr>
        <p:txBody>
          <a:bodyPr>
            <a:prstTxWarp prst="textNoShape">
              <a:avLst/>
            </a:prstTxWarp>
          </a:bodyPr>
          <a:lstStyle/>
          <a:p>
            <a:endParaRPr lang="en-US"/>
          </a:p>
        </p:txBody>
      </p:sp>
      <p:sp>
        <p:nvSpPr>
          <p:cNvPr id="17432" name="Line 27"/>
          <p:cNvSpPr>
            <a:spLocks noChangeShapeType="1"/>
          </p:cNvSpPr>
          <p:nvPr/>
        </p:nvSpPr>
        <p:spPr bwMode="auto">
          <a:xfrm>
            <a:off x="6827838" y="4497388"/>
            <a:ext cx="519112" cy="603250"/>
          </a:xfrm>
          <a:prstGeom prst="line">
            <a:avLst/>
          </a:prstGeom>
          <a:noFill/>
          <a:ln w="28575">
            <a:solidFill>
              <a:srgbClr val="FF5050"/>
            </a:solidFill>
            <a:round/>
            <a:headEnd/>
            <a:tailEnd/>
          </a:ln>
        </p:spPr>
        <p:txBody>
          <a:bodyPr>
            <a:prstTxWarp prst="textNoShape">
              <a:avLst/>
            </a:prstTxWarp>
          </a:bodyPr>
          <a:lstStyle/>
          <a:p>
            <a:endParaRPr lang="en-US"/>
          </a:p>
        </p:txBody>
      </p:sp>
      <p:sp>
        <p:nvSpPr>
          <p:cNvPr id="17433" name="Line 28"/>
          <p:cNvSpPr>
            <a:spLocks noChangeShapeType="1"/>
          </p:cNvSpPr>
          <p:nvPr/>
        </p:nvSpPr>
        <p:spPr bwMode="auto">
          <a:xfrm>
            <a:off x="7369175" y="5118100"/>
            <a:ext cx="0" cy="500063"/>
          </a:xfrm>
          <a:prstGeom prst="line">
            <a:avLst/>
          </a:prstGeom>
          <a:noFill/>
          <a:ln w="28575">
            <a:solidFill>
              <a:srgbClr val="FF5050"/>
            </a:solidFill>
            <a:round/>
            <a:headEnd/>
            <a:tailEnd/>
          </a:ln>
        </p:spPr>
        <p:txBody>
          <a:bodyPr>
            <a:prstTxWarp prst="textNoShape">
              <a:avLst/>
            </a:prstTxWarp>
          </a:bodyPr>
          <a:lstStyle/>
          <a:p>
            <a:endParaRPr lang="en-US"/>
          </a:p>
        </p:txBody>
      </p:sp>
      <p:sp>
        <p:nvSpPr>
          <p:cNvPr id="17434" name="Line 29"/>
          <p:cNvSpPr>
            <a:spLocks noChangeShapeType="1"/>
          </p:cNvSpPr>
          <p:nvPr/>
        </p:nvSpPr>
        <p:spPr bwMode="auto">
          <a:xfrm>
            <a:off x="6453188" y="5219700"/>
            <a:ext cx="1301750" cy="12700"/>
          </a:xfrm>
          <a:prstGeom prst="line">
            <a:avLst/>
          </a:prstGeom>
          <a:noFill/>
          <a:ln w="9525">
            <a:solidFill>
              <a:schemeClr val="tx1"/>
            </a:solidFill>
            <a:round/>
            <a:headEnd/>
            <a:tailEnd/>
          </a:ln>
        </p:spPr>
        <p:txBody>
          <a:bodyPr>
            <a:prstTxWarp prst="textNoShape">
              <a:avLst/>
            </a:prstTxWarp>
          </a:bodyPr>
          <a:lstStyle/>
          <a:p>
            <a:endParaRPr lang="en-US"/>
          </a:p>
        </p:txBody>
      </p:sp>
      <p:sp>
        <p:nvSpPr>
          <p:cNvPr id="17435" name="Oval 30"/>
          <p:cNvSpPr>
            <a:spLocks noChangeArrowheads="1"/>
          </p:cNvSpPr>
          <p:nvPr/>
        </p:nvSpPr>
        <p:spPr bwMode="auto">
          <a:xfrm>
            <a:off x="6429375" y="4335463"/>
            <a:ext cx="1412875" cy="1330325"/>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7436" name="Text Box 31"/>
          <p:cNvSpPr txBox="1">
            <a:spLocks noChangeArrowheads="1"/>
          </p:cNvSpPr>
          <p:nvPr/>
        </p:nvSpPr>
        <p:spPr bwMode="auto">
          <a:xfrm>
            <a:off x="2686050" y="4043363"/>
            <a:ext cx="438150" cy="457200"/>
          </a:xfrm>
          <a:prstGeom prst="rect">
            <a:avLst/>
          </a:prstGeom>
          <a:noFill/>
          <a:ln w="9525">
            <a:noFill/>
            <a:miter lim="800000"/>
            <a:headEnd/>
            <a:tailEnd/>
          </a:ln>
        </p:spPr>
        <p:txBody>
          <a:bodyPr wrap="none">
            <a:prstTxWarp prst="textNoShape">
              <a:avLst/>
            </a:prstTxWarp>
            <a:spAutoFit/>
          </a:bodyPr>
          <a:lstStyle/>
          <a:p>
            <a:r>
              <a:rPr lang="en-US"/>
              <a:t>b.</a:t>
            </a:r>
          </a:p>
        </p:txBody>
      </p:sp>
      <p:sp>
        <p:nvSpPr>
          <p:cNvPr id="17437" name="Text Box 32"/>
          <p:cNvSpPr txBox="1">
            <a:spLocks noChangeArrowheads="1"/>
          </p:cNvSpPr>
          <p:nvPr/>
        </p:nvSpPr>
        <p:spPr bwMode="auto">
          <a:xfrm>
            <a:off x="4560888" y="4130675"/>
            <a:ext cx="420687" cy="457200"/>
          </a:xfrm>
          <a:prstGeom prst="rect">
            <a:avLst/>
          </a:prstGeom>
          <a:noFill/>
          <a:ln w="9525">
            <a:noFill/>
            <a:miter lim="800000"/>
            <a:headEnd/>
            <a:tailEnd/>
          </a:ln>
        </p:spPr>
        <p:txBody>
          <a:bodyPr wrap="none">
            <a:prstTxWarp prst="textNoShape">
              <a:avLst/>
            </a:prstTxWarp>
            <a:spAutoFit/>
          </a:bodyPr>
          <a:lstStyle/>
          <a:p>
            <a:r>
              <a:rPr lang="en-US"/>
              <a:t>c.</a:t>
            </a:r>
          </a:p>
        </p:txBody>
      </p:sp>
      <p:sp>
        <p:nvSpPr>
          <p:cNvPr id="17438" name="Text Box 33"/>
          <p:cNvSpPr txBox="1">
            <a:spLocks noChangeArrowheads="1"/>
          </p:cNvSpPr>
          <p:nvPr/>
        </p:nvSpPr>
        <p:spPr bwMode="auto">
          <a:xfrm>
            <a:off x="6656388" y="4010025"/>
            <a:ext cx="438150" cy="457200"/>
          </a:xfrm>
          <a:prstGeom prst="rect">
            <a:avLst/>
          </a:prstGeom>
          <a:noFill/>
          <a:ln w="9525">
            <a:noFill/>
            <a:miter lim="800000"/>
            <a:headEnd/>
            <a:tailEnd/>
          </a:ln>
        </p:spPr>
        <p:txBody>
          <a:bodyPr wrap="none">
            <a:prstTxWarp prst="textNoShape">
              <a:avLst/>
            </a:prstTxWarp>
            <a:spAutoFit/>
          </a:bodyPr>
          <a:lstStyle/>
          <a:p>
            <a:r>
              <a:rPr lang="en-US"/>
              <a:t>d.</a:t>
            </a:r>
          </a:p>
        </p:txBody>
      </p:sp>
      <p:sp>
        <p:nvSpPr>
          <p:cNvPr id="17439" name="Rectangle 34"/>
          <p:cNvSpPr>
            <a:spLocks noChangeArrowheads="1"/>
          </p:cNvSpPr>
          <p:nvPr/>
        </p:nvSpPr>
        <p:spPr bwMode="auto">
          <a:xfrm>
            <a:off x="242888" y="3970338"/>
            <a:ext cx="8356600" cy="1944687"/>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59427" name="Rectangle 35"/>
          <p:cNvSpPr>
            <a:spLocks noChangeArrowheads="1"/>
          </p:cNvSpPr>
          <p:nvPr/>
        </p:nvSpPr>
        <p:spPr bwMode="auto">
          <a:xfrm>
            <a:off x="4322763" y="4044950"/>
            <a:ext cx="1643062" cy="1808163"/>
          </a:xfrm>
          <a:prstGeom prst="rect">
            <a:avLst/>
          </a:prstGeom>
          <a:noFill/>
          <a:ln w="38100">
            <a:solidFill>
              <a:srgbClr val="FF5050"/>
            </a:solidFill>
            <a:miter lim="800000"/>
            <a:headEnd/>
            <a:tailEnd/>
          </a:ln>
        </p:spPr>
        <p:txBody>
          <a:bodyPr wrap="none" anchor="ctr">
            <a:prstTxWarp prst="textNoShape">
              <a:avLst/>
            </a:prstTxWarp>
          </a:bodyPr>
          <a:lstStyle/>
          <a:p>
            <a:endParaRPr lang="en-US"/>
          </a:p>
        </p:txBody>
      </p:sp>
      <p:sp>
        <p:nvSpPr>
          <p:cNvPr id="59428" name="Text Box 36"/>
          <p:cNvSpPr txBox="1">
            <a:spLocks noChangeArrowheads="1"/>
          </p:cNvSpPr>
          <p:nvPr/>
        </p:nvSpPr>
        <p:spPr bwMode="auto">
          <a:xfrm>
            <a:off x="255588" y="5921375"/>
            <a:ext cx="3931485" cy="461665"/>
          </a:xfrm>
          <a:prstGeom prst="rect">
            <a:avLst/>
          </a:prstGeom>
          <a:noFill/>
          <a:ln w="9525">
            <a:noFill/>
            <a:miter lim="800000"/>
            <a:headEnd/>
            <a:tailEnd/>
          </a:ln>
        </p:spPr>
        <p:txBody>
          <a:bodyPr wrap="none">
            <a:prstTxWarp prst="textNoShape">
              <a:avLst/>
            </a:prstTxWarp>
            <a:spAutoFit/>
          </a:bodyPr>
          <a:lstStyle/>
          <a:p>
            <a:r>
              <a:rPr lang="en-US" sz="2400" dirty="0"/>
              <a:t>tunneling current will </a:t>
            </a:r>
            <a:r>
              <a:rPr lang="en-US" sz="2400" dirty="0" smtClean="0"/>
              <a:t>go up:</a:t>
            </a:r>
            <a:endParaRPr lang="en-US" sz="2400" dirty="0"/>
          </a:p>
        </p:txBody>
      </p:sp>
      <p:sp>
        <p:nvSpPr>
          <p:cNvPr id="59429" name="Text Box 37"/>
          <p:cNvSpPr txBox="1">
            <a:spLocks noChangeArrowheads="1"/>
          </p:cNvSpPr>
          <p:nvPr/>
        </p:nvSpPr>
        <p:spPr bwMode="auto">
          <a:xfrm>
            <a:off x="220663" y="6302375"/>
            <a:ext cx="7892555" cy="461665"/>
          </a:xfrm>
          <a:prstGeom prst="rect">
            <a:avLst/>
          </a:prstGeom>
          <a:noFill/>
          <a:ln w="9525">
            <a:noFill/>
            <a:miter lim="800000"/>
            <a:headEnd/>
            <a:tailEnd/>
          </a:ln>
        </p:spPr>
        <p:txBody>
          <a:bodyPr wrap="none">
            <a:prstTxWarp prst="textNoShape">
              <a:avLst/>
            </a:prstTxWarp>
            <a:spAutoFit/>
          </a:bodyPr>
          <a:lstStyle/>
          <a:p>
            <a:r>
              <a:rPr lang="en-US" sz="2400" dirty="0" smtClean="0">
                <a:solidFill>
                  <a:srgbClr val="2D08CA"/>
                </a:solidFill>
              </a:rPr>
              <a:t>   </a:t>
            </a:r>
            <a:r>
              <a:rPr lang="en-US" sz="2400" dirty="0">
                <a:solidFill>
                  <a:srgbClr val="2D08CA"/>
                </a:solidFill>
              </a:rPr>
              <a:t>a is smaller, so e</a:t>
            </a:r>
            <a:r>
              <a:rPr lang="en-US" sz="2400" baseline="30000" dirty="0">
                <a:solidFill>
                  <a:srgbClr val="2D08CA"/>
                </a:solidFill>
              </a:rPr>
              <a:t>-</a:t>
            </a:r>
            <a:r>
              <a:rPr lang="en-US" sz="2400" baseline="30000" dirty="0" smtClean="0">
                <a:solidFill>
                  <a:srgbClr val="2D08CA"/>
                </a:solidFill>
              </a:rPr>
              <a:t>2α</a:t>
            </a:r>
            <a:r>
              <a:rPr lang="en-US" sz="2400" baseline="30000" dirty="0" smtClean="0">
                <a:solidFill>
                  <a:srgbClr val="2D08CA"/>
                </a:solidFill>
                <a:sym typeface="Symbol" charset="2"/>
              </a:rPr>
              <a:t>a</a:t>
            </a:r>
            <a:r>
              <a:rPr lang="en-US" sz="2400" dirty="0" smtClean="0">
                <a:solidFill>
                  <a:srgbClr val="2D08CA"/>
                </a:solidFill>
                <a:sym typeface="Symbol" charset="2"/>
              </a:rPr>
              <a:t> </a:t>
            </a:r>
            <a:r>
              <a:rPr lang="en-US" sz="2400" dirty="0">
                <a:solidFill>
                  <a:srgbClr val="2D08CA"/>
                </a:solidFill>
                <a:sym typeface="Symbol" charset="2"/>
              </a:rPr>
              <a:t>is bigger (not as small), </a:t>
            </a:r>
            <a:r>
              <a:rPr lang="en-US" sz="2400" dirty="0" err="1">
                <a:solidFill>
                  <a:srgbClr val="2D08CA"/>
                </a:solidFill>
                <a:sym typeface="Symbol" charset="2"/>
              </a:rPr>
              <a:t>T</a:t>
            </a:r>
            <a:r>
              <a:rPr lang="en-US" sz="2400" dirty="0">
                <a:solidFill>
                  <a:srgbClr val="2D08CA"/>
                </a:solidFill>
                <a:sym typeface="Symbol" charset="2"/>
              </a:rPr>
              <a:t> bigger</a:t>
            </a:r>
            <a:endParaRPr lang="en-US" sz="2400" baseline="30000" dirty="0">
              <a:solidFill>
                <a:srgbClr val="2D08CA"/>
              </a:solidFill>
              <a:sym typeface="Symbol" charset="2"/>
            </a:endParaRPr>
          </a:p>
        </p:txBody>
      </p:sp>
      <p:sp>
        <p:nvSpPr>
          <p:cNvPr id="17443" name="Line 38"/>
          <p:cNvSpPr>
            <a:spLocks noChangeShapeType="1"/>
          </p:cNvSpPr>
          <p:nvPr/>
        </p:nvSpPr>
        <p:spPr bwMode="auto">
          <a:xfrm>
            <a:off x="4751388" y="1651000"/>
            <a:ext cx="0" cy="1103313"/>
          </a:xfrm>
          <a:prstGeom prst="line">
            <a:avLst/>
          </a:prstGeom>
          <a:noFill/>
          <a:ln w="28575">
            <a:solidFill>
              <a:srgbClr val="FF5050"/>
            </a:solidFill>
            <a:round/>
            <a:headEnd/>
            <a:tailEnd/>
          </a:ln>
        </p:spPr>
        <p:txBody>
          <a:bodyPr>
            <a:prstTxWarp prst="textNoShape">
              <a:avLst/>
            </a:prstTxWarp>
          </a:bodyPr>
          <a:lstStyle/>
          <a:p>
            <a:endParaRPr lang="en-US"/>
          </a:p>
        </p:txBody>
      </p:sp>
      <p:sp>
        <p:nvSpPr>
          <p:cNvPr id="17444" name="Line 39"/>
          <p:cNvSpPr>
            <a:spLocks noChangeShapeType="1"/>
          </p:cNvSpPr>
          <p:nvPr/>
        </p:nvSpPr>
        <p:spPr bwMode="auto">
          <a:xfrm>
            <a:off x="4770438" y="1668463"/>
            <a:ext cx="519112" cy="163512"/>
          </a:xfrm>
          <a:prstGeom prst="line">
            <a:avLst/>
          </a:prstGeom>
          <a:noFill/>
          <a:ln w="28575">
            <a:solidFill>
              <a:srgbClr val="FF5050"/>
            </a:solidFill>
            <a:round/>
            <a:headEnd/>
            <a:tailEnd/>
          </a:ln>
        </p:spPr>
        <p:txBody>
          <a:bodyPr>
            <a:prstTxWarp prst="textNoShape">
              <a:avLst/>
            </a:prstTxWarp>
          </a:bodyPr>
          <a:lstStyle/>
          <a:p>
            <a:endParaRPr lang="en-US"/>
          </a:p>
        </p:txBody>
      </p:sp>
      <p:sp>
        <p:nvSpPr>
          <p:cNvPr id="17445" name="Line 40"/>
          <p:cNvSpPr>
            <a:spLocks noChangeShapeType="1"/>
          </p:cNvSpPr>
          <p:nvPr/>
        </p:nvSpPr>
        <p:spPr bwMode="auto">
          <a:xfrm>
            <a:off x="5289550" y="1839913"/>
            <a:ext cx="0" cy="939800"/>
          </a:xfrm>
          <a:prstGeom prst="line">
            <a:avLst/>
          </a:prstGeom>
          <a:noFill/>
          <a:ln w="28575">
            <a:solidFill>
              <a:srgbClr val="FF5050"/>
            </a:solidFill>
            <a:round/>
            <a:headEnd/>
            <a:tailEnd/>
          </a:ln>
        </p:spPr>
        <p:txBody>
          <a:bodyPr>
            <a:prstTxWarp prst="textNoShape">
              <a:avLst/>
            </a:prstTxWarp>
          </a:bodyPr>
          <a:lstStyle/>
          <a:p>
            <a:endParaRPr lang="en-US"/>
          </a:p>
        </p:txBody>
      </p:sp>
      <p:sp>
        <p:nvSpPr>
          <p:cNvPr id="17446" name="Line 41"/>
          <p:cNvSpPr>
            <a:spLocks noChangeShapeType="1"/>
          </p:cNvSpPr>
          <p:nvPr/>
        </p:nvSpPr>
        <p:spPr bwMode="auto">
          <a:xfrm>
            <a:off x="4441825" y="2000250"/>
            <a:ext cx="1338263" cy="11113"/>
          </a:xfrm>
          <a:prstGeom prst="line">
            <a:avLst/>
          </a:prstGeom>
          <a:noFill/>
          <a:ln w="9525">
            <a:solidFill>
              <a:schemeClr val="tx1"/>
            </a:solidFill>
            <a:round/>
            <a:headEnd/>
            <a:tailEnd/>
          </a:ln>
        </p:spPr>
        <p:txBody>
          <a:bodyPr>
            <a:prstTxWarp prst="textNoShape">
              <a:avLst/>
            </a:prstTxWarp>
          </a:bodyPr>
          <a:lstStyle/>
          <a:p>
            <a:endParaRPr lang="en-US"/>
          </a:p>
        </p:txBody>
      </p:sp>
      <p:sp>
        <p:nvSpPr>
          <p:cNvPr id="17447" name="Oval 42"/>
          <p:cNvSpPr>
            <a:spLocks noChangeArrowheads="1"/>
          </p:cNvSpPr>
          <p:nvPr/>
        </p:nvSpPr>
        <p:spPr bwMode="auto">
          <a:xfrm>
            <a:off x="4371975" y="1506538"/>
            <a:ext cx="1412875" cy="1330325"/>
          </a:xfrm>
          <a:prstGeom prst="ellipse">
            <a:avLst/>
          </a:prstGeom>
          <a:noFill/>
          <a:ln w="9525">
            <a:solidFill>
              <a:schemeClr val="tx1"/>
            </a:solidFill>
            <a:round/>
            <a:headEnd/>
            <a:tailEnd/>
          </a:ln>
        </p:spPr>
        <p:txBody>
          <a:bodyPr wrap="none" anchor="ctr">
            <a:prstTxWarp prst="textNoShape">
              <a:avLst/>
            </a:prstTxWarp>
          </a:bodyPr>
          <a:lstStyle/>
          <a:p>
            <a:endParaRPr lang="en-US"/>
          </a:p>
        </p:txBody>
      </p:sp>
      <p:sp>
        <p:nvSpPr>
          <p:cNvPr id="17448" name="Oval 43"/>
          <p:cNvSpPr>
            <a:spLocks noChangeArrowheads="1"/>
          </p:cNvSpPr>
          <p:nvPr/>
        </p:nvSpPr>
        <p:spPr bwMode="auto">
          <a:xfrm>
            <a:off x="1597025" y="2616200"/>
            <a:ext cx="533400" cy="577850"/>
          </a:xfrm>
          <a:prstGeom prst="ellipse">
            <a:avLst/>
          </a:prstGeom>
          <a:solidFill>
            <a:schemeClr val="bg1">
              <a:lumMod val="75000"/>
              <a:alpha val="87000"/>
            </a:schemeClr>
          </a:solidFill>
          <a:ln w="9525">
            <a:solidFill>
              <a:schemeClr val="tx1"/>
            </a:solidFill>
            <a:round/>
            <a:headEnd/>
            <a:tailEnd/>
          </a:ln>
        </p:spPr>
        <p:txBody>
          <a:bodyPr wrap="none" anchor="ctr">
            <a:prstTxWarp prst="textNoShape">
              <a:avLst/>
            </a:prstTxWarp>
          </a:bodyPr>
          <a:lstStyle/>
          <a:p>
            <a:endParaRPr lang="en-US"/>
          </a:p>
        </p:txBody>
      </p:sp>
      <p:sp>
        <p:nvSpPr>
          <p:cNvPr id="17449" name="Line 44"/>
          <p:cNvSpPr>
            <a:spLocks noChangeShapeType="1"/>
          </p:cNvSpPr>
          <p:nvPr/>
        </p:nvSpPr>
        <p:spPr bwMode="auto">
          <a:xfrm flipV="1">
            <a:off x="2106613" y="2384425"/>
            <a:ext cx="2257425" cy="43973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nvGrpSpPr>
          <p:cNvPr id="3" name="Group 45"/>
          <p:cNvGrpSpPr>
            <a:grpSpLocks/>
          </p:cNvGrpSpPr>
          <p:nvPr/>
        </p:nvGrpSpPr>
        <p:grpSpPr bwMode="auto">
          <a:xfrm>
            <a:off x="2841003" y="4538234"/>
            <a:ext cx="874712" cy="1012825"/>
            <a:chOff x="649" y="2945"/>
            <a:chExt cx="339" cy="711"/>
          </a:xfrm>
        </p:grpSpPr>
        <p:sp>
          <p:nvSpPr>
            <p:cNvPr id="17455" name="Line 46"/>
            <p:cNvSpPr>
              <a:spLocks noChangeShapeType="1"/>
            </p:cNvSpPr>
            <p:nvPr/>
          </p:nvSpPr>
          <p:spPr bwMode="auto">
            <a:xfrm>
              <a:off x="649" y="2945"/>
              <a:ext cx="0" cy="695"/>
            </a:xfrm>
            <a:prstGeom prst="line">
              <a:avLst/>
            </a:prstGeom>
            <a:noFill/>
            <a:ln w="28575">
              <a:solidFill>
                <a:srgbClr val="FF5050"/>
              </a:solidFill>
              <a:round/>
              <a:headEnd/>
              <a:tailEnd/>
            </a:ln>
          </p:spPr>
          <p:txBody>
            <a:bodyPr>
              <a:prstTxWarp prst="textNoShape">
                <a:avLst/>
              </a:prstTxWarp>
            </a:bodyPr>
            <a:lstStyle/>
            <a:p>
              <a:endParaRPr lang="en-US"/>
            </a:p>
          </p:txBody>
        </p:sp>
        <p:sp>
          <p:nvSpPr>
            <p:cNvPr id="17456" name="Line 47"/>
            <p:cNvSpPr>
              <a:spLocks noChangeShapeType="1"/>
            </p:cNvSpPr>
            <p:nvPr/>
          </p:nvSpPr>
          <p:spPr bwMode="auto">
            <a:xfrm>
              <a:off x="661" y="2956"/>
              <a:ext cx="327" cy="103"/>
            </a:xfrm>
            <a:prstGeom prst="line">
              <a:avLst/>
            </a:prstGeom>
            <a:noFill/>
            <a:ln w="28575">
              <a:solidFill>
                <a:srgbClr val="FF5050"/>
              </a:solidFill>
              <a:round/>
              <a:headEnd/>
              <a:tailEnd/>
            </a:ln>
          </p:spPr>
          <p:txBody>
            <a:bodyPr>
              <a:prstTxWarp prst="textNoShape">
                <a:avLst/>
              </a:prstTxWarp>
            </a:bodyPr>
            <a:lstStyle/>
            <a:p>
              <a:endParaRPr lang="en-US"/>
            </a:p>
          </p:txBody>
        </p:sp>
        <p:sp>
          <p:nvSpPr>
            <p:cNvPr id="17457" name="Line 48"/>
            <p:cNvSpPr>
              <a:spLocks noChangeShapeType="1"/>
            </p:cNvSpPr>
            <p:nvPr/>
          </p:nvSpPr>
          <p:spPr bwMode="auto">
            <a:xfrm>
              <a:off x="988" y="3064"/>
              <a:ext cx="0" cy="592"/>
            </a:xfrm>
            <a:prstGeom prst="line">
              <a:avLst/>
            </a:prstGeom>
            <a:noFill/>
            <a:ln w="28575">
              <a:solidFill>
                <a:srgbClr val="FF5050"/>
              </a:solidFill>
              <a:round/>
              <a:headEnd/>
              <a:tailEnd/>
            </a:ln>
          </p:spPr>
          <p:txBody>
            <a:bodyPr>
              <a:prstTxWarp prst="textNoShape">
                <a:avLst/>
              </a:prstTxWarp>
            </a:bodyPr>
            <a:lstStyle/>
            <a:p>
              <a:endParaRPr lang="en-US"/>
            </a:p>
          </p:txBody>
        </p:sp>
      </p:grpSp>
      <p:grpSp>
        <p:nvGrpSpPr>
          <p:cNvPr id="4" name="Group 49"/>
          <p:cNvGrpSpPr>
            <a:grpSpLocks/>
          </p:cNvGrpSpPr>
          <p:nvPr/>
        </p:nvGrpSpPr>
        <p:grpSpPr bwMode="auto">
          <a:xfrm>
            <a:off x="4721265" y="4555893"/>
            <a:ext cx="293914" cy="1158145"/>
            <a:chOff x="649" y="2945"/>
            <a:chExt cx="339" cy="711"/>
          </a:xfrm>
        </p:grpSpPr>
        <p:sp>
          <p:nvSpPr>
            <p:cNvPr id="17452" name="Line 50"/>
            <p:cNvSpPr>
              <a:spLocks noChangeShapeType="1"/>
            </p:cNvSpPr>
            <p:nvPr/>
          </p:nvSpPr>
          <p:spPr bwMode="auto">
            <a:xfrm>
              <a:off x="649" y="2945"/>
              <a:ext cx="0" cy="695"/>
            </a:xfrm>
            <a:prstGeom prst="line">
              <a:avLst/>
            </a:prstGeom>
            <a:noFill/>
            <a:ln w="28575">
              <a:solidFill>
                <a:srgbClr val="FF5050"/>
              </a:solidFill>
              <a:round/>
              <a:headEnd/>
              <a:tailEnd/>
            </a:ln>
          </p:spPr>
          <p:txBody>
            <a:bodyPr>
              <a:prstTxWarp prst="textNoShape">
                <a:avLst/>
              </a:prstTxWarp>
            </a:bodyPr>
            <a:lstStyle/>
            <a:p>
              <a:endParaRPr lang="en-US"/>
            </a:p>
          </p:txBody>
        </p:sp>
        <p:sp>
          <p:nvSpPr>
            <p:cNvPr id="17453" name="Line 51"/>
            <p:cNvSpPr>
              <a:spLocks noChangeShapeType="1"/>
            </p:cNvSpPr>
            <p:nvPr/>
          </p:nvSpPr>
          <p:spPr bwMode="auto">
            <a:xfrm>
              <a:off x="661" y="2956"/>
              <a:ext cx="327" cy="103"/>
            </a:xfrm>
            <a:prstGeom prst="line">
              <a:avLst/>
            </a:prstGeom>
            <a:noFill/>
            <a:ln w="28575">
              <a:solidFill>
                <a:srgbClr val="FF5050"/>
              </a:solidFill>
              <a:round/>
              <a:headEnd/>
              <a:tailEnd/>
            </a:ln>
          </p:spPr>
          <p:txBody>
            <a:bodyPr>
              <a:prstTxWarp prst="textNoShape">
                <a:avLst/>
              </a:prstTxWarp>
            </a:bodyPr>
            <a:lstStyle/>
            <a:p>
              <a:endParaRPr lang="en-US"/>
            </a:p>
          </p:txBody>
        </p:sp>
        <p:sp>
          <p:nvSpPr>
            <p:cNvPr id="17454" name="Line 52"/>
            <p:cNvSpPr>
              <a:spLocks noChangeShapeType="1"/>
            </p:cNvSpPr>
            <p:nvPr/>
          </p:nvSpPr>
          <p:spPr bwMode="auto">
            <a:xfrm>
              <a:off x="988" y="3064"/>
              <a:ext cx="0" cy="592"/>
            </a:xfrm>
            <a:prstGeom prst="line">
              <a:avLst/>
            </a:prstGeom>
            <a:noFill/>
            <a:ln w="28575">
              <a:solidFill>
                <a:srgbClr val="FF5050"/>
              </a:solidFill>
              <a:round/>
              <a:headEnd/>
              <a:tailEnd/>
            </a:ln>
          </p:spPr>
          <p:txBody>
            <a:bodyPr>
              <a:prstTxWarp prst="textNoShape">
                <a:avLst/>
              </a:prstTxWarp>
            </a:bodyPr>
            <a:lstStyle/>
            <a:p>
              <a:endParaRPr lang="en-US"/>
            </a:p>
          </p:txBody>
        </p:sp>
      </p:gr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Oval 2"/>
          <p:cNvSpPr>
            <a:spLocks noChangeArrowheads="1"/>
          </p:cNvSpPr>
          <p:nvPr/>
        </p:nvSpPr>
        <p:spPr bwMode="auto">
          <a:xfrm>
            <a:off x="0" y="914400"/>
            <a:ext cx="3810000" cy="3429000"/>
          </a:xfrm>
          <a:prstGeom prst="ellipse">
            <a:avLst/>
          </a:prstGeom>
          <a:solidFill>
            <a:srgbClr val="BBE0E3">
              <a:alpha val="72940"/>
            </a:srgbClr>
          </a:solidFill>
          <a:ln w="9525">
            <a:solidFill>
              <a:schemeClr val="tx1"/>
            </a:solidFill>
            <a:round/>
            <a:headEnd/>
            <a:tailEnd/>
          </a:ln>
        </p:spPr>
        <p:txBody>
          <a:bodyPr wrap="none" anchor="ctr">
            <a:prstTxWarp prst="textNoShape">
              <a:avLst/>
            </a:prstTxWarp>
          </a:bodyPr>
          <a:lstStyle/>
          <a:p>
            <a:pPr algn="ctr"/>
            <a:endParaRPr lang="en-US" sz="2400" baseline="30000"/>
          </a:p>
        </p:txBody>
      </p:sp>
      <p:sp>
        <p:nvSpPr>
          <p:cNvPr id="88067" name="Line 3"/>
          <p:cNvSpPr>
            <a:spLocks noChangeShapeType="1"/>
          </p:cNvSpPr>
          <p:nvPr/>
        </p:nvSpPr>
        <p:spPr bwMode="auto">
          <a:xfrm>
            <a:off x="1828800" y="685800"/>
            <a:ext cx="0" cy="3886200"/>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88068" name="Line 4"/>
          <p:cNvSpPr>
            <a:spLocks noChangeShapeType="1"/>
          </p:cNvSpPr>
          <p:nvPr/>
        </p:nvSpPr>
        <p:spPr bwMode="auto">
          <a:xfrm>
            <a:off x="-228600" y="2667000"/>
            <a:ext cx="44196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88069" name="Line 5"/>
          <p:cNvSpPr>
            <a:spLocks noChangeShapeType="1"/>
          </p:cNvSpPr>
          <p:nvPr/>
        </p:nvSpPr>
        <p:spPr bwMode="auto">
          <a:xfrm flipV="1">
            <a:off x="228600" y="1676400"/>
            <a:ext cx="2743200" cy="2362200"/>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35846" name="Oval 6"/>
          <p:cNvSpPr>
            <a:spLocks noChangeArrowheads="1"/>
          </p:cNvSpPr>
          <p:nvPr/>
        </p:nvSpPr>
        <p:spPr bwMode="auto">
          <a:xfrm>
            <a:off x="990600" y="1828800"/>
            <a:ext cx="1676400" cy="1600200"/>
          </a:xfrm>
          <a:prstGeom prst="ellipse">
            <a:avLst/>
          </a:prstGeom>
          <a:solidFill>
            <a:srgbClr val="BBE0E3">
              <a:alpha val="72940"/>
            </a:srgbClr>
          </a:solidFill>
          <a:ln w="9525">
            <a:solidFill>
              <a:schemeClr val="tx1"/>
            </a:solidFill>
            <a:round/>
            <a:headEnd/>
            <a:tailEnd/>
          </a:ln>
        </p:spPr>
        <p:txBody>
          <a:bodyPr wrap="none" anchor="ctr">
            <a:prstTxWarp prst="textNoShape">
              <a:avLst/>
            </a:prstTxWarp>
          </a:bodyPr>
          <a:lstStyle/>
          <a:p>
            <a:pPr algn="ctr"/>
            <a:endParaRPr lang="en-US" sz="2400" baseline="30000"/>
          </a:p>
        </p:txBody>
      </p:sp>
      <p:sp>
        <p:nvSpPr>
          <p:cNvPr id="35847" name="Oval 7"/>
          <p:cNvSpPr>
            <a:spLocks noChangeArrowheads="1"/>
          </p:cNvSpPr>
          <p:nvPr/>
        </p:nvSpPr>
        <p:spPr bwMode="auto">
          <a:xfrm>
            <a:off x="1590675" y="1524000"/>
            <a:ext cx="533400" cy="1066800"/>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sp>
        <p:nvSpPr>
          <p:cNvPr id="35848" name="Oval 8"/>
          <p:cNvSpPr>
            <a:spLocks noChangeArrowheads="1"/>
          </p:cNvSpPr>
          <p:nvPr/>
        </p:nvSpPr>
        <p:spPr bwMode="auto">
          <a:xfrm>
            <a:off x="1552575" y="2809875"/>
            <a:ext cx="533400" cy="990600"/>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sp>
        <p:nvSpPr>
          <p:cNvPr id="35849" name="Text Box 9"/>
          <p:cNvSpPr txBox="1">
            <a:spLocks noChangeArrowheads="1"/>
          </p:cNvSpPr>
          <p:nvPr/>
        </p:nvSpPr>
        <p:spPr bwMode="auto">
          <a:xfrm>
            <a:off x="2514600" y="2133600"/>
            <a:ext cx="506413" cy="457200"/>
          </a:xfrm>
          <a:prstGeom prst="rect">
            <a:avLst/>
          </a:prstGeom>
          <a:noFill/>
          <a:ln w="9525">
            <a:noFill/>
            <a:miter lim="800000"/>
            <a:headEnd/>
            <a:tailEnd/>
          </a:ln>
        </p:spPr>
        <p:txBody>
          <a:bodyPr wrap="none">
            <a:prstTxWarp prst="textNoShape">
              <a:avLst/>
            </a:prstTxWarp>
            <a:spAutoFit/>
          </a:bodyPr>
          <a:lstStyle/>
          <a:p>
            <a:r>
              <a:rPr lang="en-US" sz="2400"/>
              <a:t>2s</a:t>
            </a:r>
            <a:endParaRPr lang="en-US" sz="2400" baseline="30000"/>
          </a:p>
        </p:txBody>
      </p:sp>
      <p:sp>
        <p:nvSpPr>
          <p:cNvPr id="35850" name="Text Box 10"/>
          <p:cNvSpPr txBox="1">
            <a:spLocks noChangeArrowheads="1"/>
          </p:cNvSpPr>
          <p:nvPr/>
        </p:nvSpPr>
        <p:spPr bwMode="auto">
          <a:xfrm>
            <a:off x="1600200" y="1524000"/>
            <a:ext cx="523875" cy="457200"/>
          </a:xfrm>
          <a:prstGeom prst="rect">
            <a:avLst/>
          </a:prstGeom>
          <a:noFill/>
          <a:ln w="9525">
            <a:noFill/>
            <a:miter lim="800000"/>
            <a:headEnd/>
            <a:tailEnd/>
          </a:ln>
        </p:spPr>
        <p:txBody>
          <a:bodyPr wrap="none">
            <a:prstTxWarp prst="textNoShape">
              <a:avLst/>
            </a:prstTxWarp>
            <a:spAutoFit/>
          </a:bodyPr>
          <a:lstStyle/>
          <a:p>
            <a:r>
              <a:rPr lang="en-US" sz="2400"/>
              <a:t>2p</a:t>
            </a:r>
          </a:p>
        </p:txBody>
      </p:sp>
      <p:sp>
        <p:nvSpPr>
          <p:cNvPr id="88075" name="Oval 11"/>
          <p:cNvSpPr>
            <a:spLocks noChangeArrowheads="1"/>
          </p:cNvSpPr>
          <p:nvPr/>
        </p:nvSpPr>
        <p:spPr bwMode="auto">
          <a:xfrm>
            <a:off x="1785938" y="2644775"/>
            <a:ext cx="76200" cy="76200"/>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35852" name="Oval 12"/>
          <p:cNvSpPr>
            <a:spLocks noChangeArrowheads="1"/>
          </p:cNvSpPr>
          <p:nvPr/>
        </p:nvSpPr>
        <p:spPr bwMode="auto">
          <a:xfrm>
            <a:off x="1400175" y="2228850"/>
            <a:ext cx="838200" cy="800100"/>
          </a:xfrm>
          <a:prstGeom prst="ellipse">
            <a:avLst/>
          </a:prstGeom>
          <a:solidFill>
            <a:srgbClr val="BBE0E3">
              <a:alpha val="72940"/>
            </a:srgbClr>
          </a:solidFill>
          <a:ln w="9525">
            <a:solidFill>
              <a:schemeClr val="tx1"/>
            </a:solidFill>
            <a:round/>
            <a:headEnd/>
            <a:tailEnd/>
          </a:ln>
        </p:spPr>
        <p:txBody>
          <a:bodyPr wrap="none" anchor="ctr">
            <a:prstTxWarp prst="textNoShape">
              <a:avLst/>
            </a:prstTxWarp>
          </a:bodyPr>
          <a:lstStyle/>
          <a:p>
            <a:pPr algn="ctr"/>
            <a:r>
              <a:rPr lang="en-US" sz="2400"/>
              <a:t>1s</a:t>
            </a:r>
          </a:p>
        </p:txBody>
      </p:sp>
      <p:grpSp>
        <p:nvGrpSpPr>
          <p:cNvPr id="2" name="Group 13"/>
          <p:cNvGrpSpPr>
            <a:grpSpLocks/>
          </p:cNvGrpSpPr>
          <p:nvPr/>
        </p:nvGrpSpPr>
        <p:grpSpPr bwMode="auto">
          <a:xfrm rot="5400000">
            <a:off x="1614488" y="1509712"/>
            <a:ext cx="571500" cy="2276475"/>
            <a:chOff x="1218" y="1056"/>
            <a:chExt cx="360" cy="1434"/>
          </a:xfrm>
        </p:grpSpPr>
        <p:sp>
          <p:nvSpPr>
            <p:cNvPr id="88089" name="Oval 14"/>
            <p:cNvSpPr>
              <a:spLocks noChangeArrowheads="1"/>
            </p:cNvSpPr>
            <p:nvPr/>
          </p:nvSpPr>
          <p:spPr bwMode="auto">
            <a:xfrm>
              <a:off x="1242" y="1056"/>
              <a:ext cx="336" cy="672"/>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sp>
          <p:nvSpPr>
            <p:cNvPr id="88090" name="Oval 15"/>
            <p:cNvSpPr>
              <a:spLocks noChangeArrowheads="1"/>
            </p:cNvSpPr>
            <p:nvPr/>
          </p:nvSpPr>
          <p:spPr bwMode="auto">
            <a:xfrm>
              <a:off x="1218" y="1866"/>
              <a:ext cx="336" cy="624"/>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grpSp>
      <p:grpSp>
        <p:nvGrpSpPr>
          <p:cNvPr id="3" name="Group 16"/>
          <p:cNvGrpSpPr>
            <a:grpSpLocks/>
          </p:cNvGrpSpPr>
          <p:nvPr/>
        </p:nvGrpSpPr>
        <p:grpSpPr bwMode="auto">
          <a:xfrm rot="3005527">
            <a:off x="1614488" y="1433512"/>
            <a:ext cx="571500" cy="2276475"/>
            <a:chOff x="1218" y="1056"/>
            <a:chExt cx="360" cy="1434"/>
          </a:xfrm>
        </p:grpSpPr>
        <p:sp>
          <p:nvSpPr>
            <p:cNvPr id="88087" name="Oval 17"/>
            <p:cNvSpPr>
              <a:spLocks noChangeArrowheads="1"/>
            </p:cNvSpPr>
            <p:nvPr/>
          </p:nvSpPr>
          <p:spPr bwMode="auto">
            <a:xfrm>
              <a:off x="1242" y="1056"/>
              <a:ext cx="336" cy="672"/>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sp>
          <p:nvSpPr>
            <p:cNvPr id="88088" name="Oval 18"/>
            <p:cNvSpPr>
              <a:spLocks noChangeArrowheads="1"/>
            </p:cNvSpPr>
            <p:nvPr/>
          </p:nvSpPr>
          <p:spPr bwMode="auto">
            <a:xfrm>
              <a:off x="1218" y="1866"/>
              <a:ext cx="336" cy="624"/>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grpSp>
      <p:sp>
        <p:nvSpPr>
          <p:cNvPr id="88079" name="Text Box 19"/>
          <p:cNvSpPr txBox="1">
            <a:spLocks noChangeArrowheads="1"/>
          </p:cNvSpPr>
          <p:nvPr/>
        </p:nvSpPr>
        <p:spPr bwMode="auto">
          <a:xfrm>
            <a:off x="2803525" y="1106488"/>
            <a:ext cx="506413" cy="457200"/>
          </a:xfrm>
          <a:prstGeom prst="rect">
            <a:avLst/>
          </a:prstGeom>
          <a:noFill/>
          <a:ln w="9525">
            <a:noFill/>
            <a:miter lim="800000"/>
            <a:headEnd/>
            <a:tailEnd/>
          </a:ln>
        </p:spPr>
        <p:txBody>
          <a:bodyPr wrap="none">
            <a:prstTxWarp prst="textNoShape">
              <a:avLst/>
            </a:prstTxWarp>
            <a:spAutoFit/>
          </a:bodyPr>
          <a:lstStyle/>
          <a:p>
            <a:r>
              <a:rPr lang="en-US" sz="2400"/>
              <a:t>3s</a:t>
            </a:r>
          </a:p>
        </p:txBody>
      </p:sp>
      <p:sp>
        <p:nvSpPr>
          <p:cNvPr id="35860" name="Text Box 20"/>
          <p:cNvSpPr txBox="1">
            <a:spLocks noChangeArrowheads="1"/>
          </p:cNvSpPr>
          <p:nvPr/>
        </p:nvSpPr>
        <p:spPr bwMode="auto">
          <a:xfrm>
            <a:off x="0" y="4724400"/>
            <a:ext cx="9247188" cy="1552575"/>
          </a:xfrm>
          <a:prstGeom prst="rect">
            <a:avLst/>
          </a:prstGeom>
          <a:noFill/>
          <a:ln w="9525">
            <a:noFill/>
            <a:miter lim="800000"/>
            <a:headEnd/>
            <a:tailEnd/>
          </a:ln>
        </p:spPr>
        <p:txBody>
          <a:bodyPr wrap="none">
            <a:prstTxWarp prst="textNoShape">
              <a:avLst/>
            </a:prstTxWarp>
            <a:spAutoFit/>
          </a:bodyPr>
          <a:lstStyle/>
          <a:p>
            <a:r>
              <a:rPr lang="en-US" sz="2400"/>
              <a:t>In case of Na, what will energy of outermost electron be and WHY?</a:t>
            </a:r>
          </a:p>
          <a:p>
            <a:r>
              <a:rPr lang="en-US" sz="2400"/>
              <a:t>a. much more negative than for the ground state of H</a:t>
            </a:r>
          </a:p>
          <a:p>
            <a:r>
              <a:rPr lang="en-US" sz="2400"/>
              <a:t>b. somewhat similar to the energy of the ground state of H</a:t>
            </a:r>
          </a:p>
          <a:p>
            <a:r>
              <a:rPr lang="en-US" sz="2400"/>
              <a:t>c. much less negative than for the ground state of H </a:t>
            </a:r>
          </a:p>
        </p:txBody>
      </p:sp>
      <p:pic>
        <p:nvPicPr>
          <p:cNvPr id="88081" name="Picture 21" descr="quantumpt"/>
          <p:cNvPicPr>
            <a:picLocks noChangeAspect="1" noChangeArrowheads="1"/>
          </p:cNvPicPr>
          <p:nvPr/>
        </p:nvPicPr>
        <p:blipFill>
          <a:blip r:embed="rId3"/>
          <a:srcRect/>
          <a:stretch>
            <a:fillRect/>
          </a:stretch>
        </p:blipFill>
        <p:spPr bwMode="auto">
          <a:xfrm>
            <a:off x="4572000" y="152400"/>
            <a:ext cx="4267200" cy="2971800"/>
          </a:xfrm>
          <a:prstGeom prst="rect">
            <a:avLst/>
          </a:prstGeom>
          <a:solidFill>
            <a:schemeClr val="bg1"/>
          </a:solidFill>
          <a:ln w="9525">
            <a:noFill/>
            <a:miter lim="800000"/>
            <a:headEnd/>
            <a:tailEnd/>
          </a:ln>
        </p:spPr>
      </p:pic>
      <p:sp>
        <p:nvSpPr>
          <p:cNvPr id="88082" name="Line 22"/>
          <p:cNvSpPr>
            <a:spLocks noChangeShapeType="1"/>
          </p:cNvSpPr>
          <p:nvPr/>
        </p:nvSpPr>
        <p:spPr bwMode="auto">
          <a:xfrm>
            <a:off x="4754563" y="928688"/>
            <a:ext cx="434975" cy="103187"/>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88083" name="Text Box 23"/>
          <p:cNvSpPr txBox="1">
            <a:spLocks noChangeArrowheads="1"/>
          </p:cNvSpPr>
          <p:nvPr/>
        </p:nvSpPr>
        <p:spPr bwMode="auto">
          <a:xfrm>
            <a:off x="3505200" y="533400"/>
            <a:ext cx="1352550" cy="457200"/>
          </a:xfrm>
          <a:prstGeom prst="rect">
            <a:avLst/>
          </a:prstGeom>
          <a:solidFill>
            <a:schemeClr val="bg1"/>
          </a:solidFill>
          <a:ln w="9525">
            <a:noFill/>
            <a:miter lim="800000"/>
            <a:headEnd/>
            <a:tailEnd/>
          </a:ln>
        </p:spPr>
        <p:txBody>
          <a:bodyPr wrap="none">
            <a:prstTxWarp prst="textNoShape">
              <a:avLst/>
            </a:prstTxWarp>
            <a:spAutoFit/>
          </a:bodyPr>
          <a:lstStyle/>
          <a:p>
            <a:r>
              <a:rPr lang="en-US" sz="2400"/>
              <a:t>Li (3 e’s)</a:t>
            </a:r>
          </a:p>
        </p:txBody>
      </p:sp>
      <p:sp>
        <p:nvSpPr>
          <p:cNvPr id="88084" name="Line 24"/>
          <p:cNvSpPr>
            <a:spLocks noChangeShapeType="1"/>
          </p:cNvSpPr>
          <p:nvPr/>
        </p:nvSpPr>
        <p:spPr bwMode="auto">
          <a:xfrm flipV="1">
            <a:off x="4711700" y="1136650"/>
            <a:ext cx="477838" cy="233363"/>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88085" name="Text Box 25"/>
          <p:cNvSpPr txBox="1">
            <a:spLocks noChangeArrowheads="1"/>
          </p:cNvSpPr>
          <p:nvPr/>
        </p:nvSpPr>
        <p:spPr bwMode="auto">
          <a:xfrm>
            <a:off x="3276600" y="1143000"/>
            <a:ext cx="1674813" cy="457200"/>
          </a:xfrm>
          <a:prstGeom prst="rect">
            <a:avLst/>
          </a:prstGeom>
          <a:solidFill>
            <a:schemeClr val="bg1"/>
          </a:solidFill>
          <a:ln w="9525">
            <a:noFill/>
            <a:miter lim="800000"/>
            <a:headEnd/>
            <a:tailEnd/>
          </a:ln>
        </p:spPr>
        <p:txBody>
          <a:bodyPr wrap="none">
            <a:prstTxWarp prst="textNoShape">
              <a:avLst/>
            </a:prstTxWarp>
            <a:spAutoFit/>
          </a:bodyPr>
          <a:lstStyle/>
          <a:p>
            <a:r>
              <a:rPr lang="en-US" sz="2400"/>
              <a:t>Na (11 e’s)</a:t>
            </a:r>
          </a:p>
        </p:txBody>
      </p:sp>
      <p:sp>
        <p:nvSpPr>
          <p:cNvPr id="88086" name="Text Box 26"/>
          <p:cNvSpPr txBox="1">
            <a:spLocks noChangeArrowheads="1"/>
          </p:cNvSpPr>
          <p:nvPr/>
        </p:nvSpPr>
        <p:spPr bwMode="auto">
          <a:xfrm>
            <a:off x="228600" y="0"/>
            <a:ext cx="4095750" cy="457200"/>
          </a:xfrm>
          <a:prstGeom prst="rect">
            <a:avLst/>
          </a:prstGeom>
          <a:noFill/>
          <a:ln w="9525">
            <a:noFill/>
            <a:miter lim="800000"/>
            <a:headEnd/>
            <a:tailEnd/>
          </a:ln>
        </p:spPr>
        <p:txBody>
          <a:bodyPr wrap="none">
            <a:prstTxWarp prst="textNoShape">
              <a:avLst/>
            </a:prstTxWarp>
            <a:spAutoFit/>
          </a:bodyPr>
          <a:lstStyle/>
          <a:p>
            <a:r>
              <a:rPr lang="en-US" sz="2400" b="1"/>
              <a:t>Wave functions for sodium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8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8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84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84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P spid="35846" grpId="0" animBg="1"/>
      <p:bldP spid="35847" grpId="0" animBg="1"/>
      <p:bldP spid="35848" grpId="0" animBg="1"/>
      <p:bldP spid="35849" grpId="0"/>
      <p:bldP spid="35850" grpId="0"/>
      <p:bldP spid="35852" grpId="0" animBg="1"/>
      <p:bldP spid="35860" grpId="0"/>
    </p:bld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Oval 2"/>
          <p:cNvSpPr>
            <a:spLocks noChangeArrowheads="1"/>
          </p:cNvSpPr>
          <p:nvPr/>
        </p:nvSpPr>
        <p:spPr bwMode="auto">
          <a:xfrm>
            <a:off x="228600" y="914400"/>
            <a:ext cx="3810000" cy="3429000"/>
          </a:xfrm>
          <a:prstGeom prst="ellipse">
            <a:avLst/>
          </a:prstGeom>
          <a:solidFill>
            <a:srgbClr val="BBE0E3">
              <a:alpha val="72940"/>
            </a:srgbClr>
          </a:solidFill>
          <a:ln w="9525">
            <a:solidFill>
              <a:schemeClr val="tx1"/>
            </a:solidFill>
            <a:round/>
            <a:headEnd/>
            <a:tailEnd/>
          </a:ln>
        </p:spPr>
        <p:txBody>
          <a:bodyPr wrap="none" anchor="ctr">
            <a:prstTxWarp prst="textNoShape">
              <a:avLst/>
            </a:prstTxWarp>
          </a:bodyPr>
          <a:lstStyle/>
          <a:p>
            <a:pPr algn="ctr"/>
            <a:endParaRPr lang="en-US" sz="2400" baseline="30000"/>
          </a:p>
        </p:txBody>
      </p:sp>
      <p:sp>
        <p:nvSpPr>
          <p:cNvPr id="90115" name="Line 3"/>
          <p:cNvSpPr>
            <a:spLocks noChangeShapeType="1"/>
          </p:cNvSpPr>
          <p:nvPr/>
        </p:nvSpPr>
        <p:spPr bwMode="auto">
          <a:xfrm>
            <a:off x="2057400" y="685800"/>
            <a:ext cx="0" cy="3886200"/>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90116" name="Line 4"/>
          <p:cNvSpPr>
            <a:spLocks noChangeShapeType="1"/>
          </p:cNvSpPr>
          <p:nvPr/>
        </p:nvSpPr>
        <p:spPr bwMode="auto">
          <a:xfrm>
            <a:off x="0" y="2667000"/>
            <a:ext cx="441960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90117" name="Line 5"/>
          <p:cNvSpPr>
            <a:spLocks noChangeShapeType="1"/>
          </p:cNvSpPr>
          <p:nvPr/>
        </p:nvSpPr>
        <p:spPr bwMode="auto">
          <a:xfrm flipV="1">
            <a:off x="457200" y="1676400"/>
            <a:ext cx="2743200" cy="2362200"/>
          </a:xfrm>
          <a:prstGeom prst="line">
            <a:avLst/>
          </a:prstGeom>
          <a:noFill/>
          <a:ln w="9525">
            <a:solidFill>
              <a:schemeClr val="tx1"/>
            </a:solidFill>
            <a:round/>
            <a:headEnd type="triangle" w="med" len="med"/>
            <a:tailEnd/>
          </a:ln>
        </p:spPr>
        <p:txBody>
          <a:bodyPr>
            <a:prstTxWarp prst="textNoShape">
              <a:avLst/>
            </a:prstTxWarp>
          </a:bodyPr>
          <a:lstStyle/>
          <a:p>
            <a:endParaRPr lang="en-US"/>
          </a:p>
        </p:txBody>
      </p:sp>
      <p:sp>
        <p:nvSpPr>
          <p:cNvPr id="90118" name="Oval 6"/>
          <p:cNvSpPr>
            <a:spLocks noChangeArrowheads="1"/>
          </p:cNvSpPr>
          <p:nvPr/>
        </p:nvSpPr>
        <p:spPr bwMode="auto">
          <a:xfrm>
            <a:off x="1219200" y="1828800"/>
            <a:ext cx="1676400" cy="1600200"/>
          </a:xfrm>
          <a:prstGeom prst="ellipse">
            <a:avLst/>
          </a:prstGeom>
          <a:solidFill>
            <a:srgbClr val="BBE0E3">
              <a:alpha val="72940"/>
            </a:srgbClr>
          </a:solidFill>
          <a:ln w="9525">
            <a:solidFill>
              <a:schemeClr val="tx1"/>
            </a:solidFill>
            <a:round/>
            <a:headEnd/>
            <a:tailEnd/>
          </a:ln>
        </p:spPr>
        <p:txBody>
          <a:bodyPr wrap="none" anchor="ctr">
            <a:prstTxWarp prst="textNoShape">
              <a:avLst/>
            </a:prstTxWarp>
          </a:bodyPr>
          <a:lstStyle/>
          <a:p>
            <a:pPr algn="ctr"/>
            <a:endParaRPr lang="en-US" sz="2400" baseline="30000"/>
          </a:p>
        </p:txBody>
      </p:sp>
      <p:sp>
        <p:nvSpPr>
          <p:cNvPr id="90119" name="Oval 7"/>
          <p:cNvSpPr>
            <a:spLocks noChangeArrowheads="1"/>
          </p:cNvSpPr>
          <p:nvPr/>
        </p:nvSpPr>
        <p:spPr bwMode="auto">
          <a:xfrm>
            <a:off x="1819275" y="1524000"/>
            <a:ext cx="533400" cy="1066800"/>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sp>
        <p:nvSpPr>
          <p:cNvPr id="90120" name="Oval 8"/>
          <p:cNvSpPr>
            <a:spLocks noChangeArrowheads="1"/>
          </p:cNvSpPr>
          <p:nvPr/>
        </p:nvSpPr>
        <p:spPr bwMode="auto">
          <a:xfrm>
            <a:off x="1781175" y="2809875"/>
            <a:ext cx="533400" cy="990600"/>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sp>
        <p:nvSpPr>
          <p:cNvPr id="90121" name="Text Box 9"/>
          <p:cNvSpPr txBox="1">
            <a:spLocks noChangeArrowheads="1"/>
          </p:cNvSpPr>
          <p:nvPr/>
        </p:nvSpPr>
        <p:spPr bwMode="auto">
          <a:xfrm>
            <a:off x="2743200" y="2133600"/>
            <a:ext cx="506413" cy="457200"/>
          </a:xfrm>
          <a:prstGeom prst="rect">
            <a:avLst/>
          </a:prstGeom>
          <a:noFill/>
          <a:ln w="9525">
            <a:noFill/>
            <a:miter lim="800000"/>
            <a:headEnd/>
            <a:tailEnd/>
          </a:ln>
        </p:spPr>
        <p:txBody>
          <a:bodyPr wrap="none">
            <a:prstTxWarp prst="textNoShape">
              <a:avLst/>
            </a:prstTxWarp>
            <a:spAutoFit/>
          </a:bodyPr>
          <a:lstStyle/>
          <a:p>
            <a:r>
              <a:rPr lang="en-US" sz="2400"/>
              <a:t>2s</a:t>
            </a:r>
            <a:endParaRPr lang="en-US" sz="2400" baseline="30000"/>
          </a:p>
        </p:txBody>
      </p:sp>
      <p:sp>
        <p:nvSpPr>
          <p:cNvPr id="90122" name="Text Box 10"/>
          <p:cNvSpPr txBox="1">
            <a:spLocks noChangeArrowheads="1"/>
          </p:cNvSpPr>
          <p:nvPr/>
        </p:nvSpPr>
        <p:spPr bwMode="auto">
          <a:xfrm>
            <a:off x="1828800" y="1524000"/>
            <a:ext cx="523875" cy="457200"/>
          </a:xfrm>
          <a:prstGeom prst="rect">
            <a:avLst/>
          </a:prstGeom>
          <a:noFill/>
          <a:ln w="9525">
            <a:noFill/>
            <a:miter lim="800000"/>
            <a:headEnd/>
            <a:tailEnd/>
          </a:ln>
        </p:spPr>
        <p:txBody>
          <a:bodyPr wrap="none">
            <a:prstTxWarp prst="textNoShape">
              <a:avLst/>
            </a:prstTxWarp>
            <a:spAutoFit/>
          </a:bodyPr>
          <a:lstStyle/>
          <a:p>
            <a:r>
              <a:rPr lang="en-US" sz="2400"/>
              <a:t>2p</a:t>
            </a:r>
          </a:p>
        </p:txBody>
      </p:sp>
      <p:sp>
        <p:nvSpPr>
          <p:cNvPr id="90123" name="Oval 11"/>
          <p:cNvSpPr>
            <a:spLocks noChangeArrowheads="1"/>
          </p:cNvSpPr>
          <p:nvPr/>
        </p:nvSpPr>
        <p:spPr bwMode="auto">
          <a:xfrm>
            <a:off x="2014538" y="2644775"/>
            <a:ext cx="76200" cy="76200"/>
          </a:xfrm>
          <a:prstGeom prst="ellipse">
            <a:avLst/>
          </a:prstGeom>
          <a:solidFill>
            <a:srgbClr val="F61B16"/>
          </a:solidFill>
          <a:ln w="9525">
            <a:solidFill>
              <a:schemeClr val="tx1"/>
            </a:solidFill>
            <a:round/>
            <a:headEnd/>
            <a:tailEnd/>
          </a:ln>
        </p:spPr>
        <p:txBody>
          <a:bodyPr wrap="none" anchor="ctr">
            <a:prstTxWarp prst="textNoShape">
              <a:avLst/>
            </a:prstTxWarp>
          </a:bodyPr>
          <a:lstStyle/>
          <a:p>
            <a:endParaRPr lang="en-US"/>
          </a:p>
        </p:txBody>
      </p:sp>
      <p:sp>
        <p:nvSpPr>
          <p:cNvPr id="90124" name="Oval 12"/>
          <p:cNvSpPr>
            <a:spLocks noChangeArrowheads="1"/>
          </p:cNvSpPr>
          <p:nvPr/>
        </p:nvSpPr>
        <p:spPr bwMode="auto">
          <a:xfrm>
            <a:off x="1628775" y="2228850"/>
            <a:ext cx="838200" cy="800100"/>
          </a:xfrm>
          <a:prstGeom prst="ellipse">
            <a:avLst/>
          </a:prstGeom>
          <a:solidFill>
            <a:srgbClr val="BBE0E3">
              <a:alpha val="72940"/>
            </a:srgbClr>
          </a:solidFill>
          <a:ln w="9525">
            <a:solidFill>
              <a:schemeClr val="tx1"/>
            </a:solidFill>
            <a:round/>
            <a:headEnd/>
            <a:tailEnd/>
          </a:ln>
        </p:spPr>
        <p:txBody>
          <a:bodyPr wrap="none" anchor="ctr">
            <a:prstTxWarp prst="textNoShape">
              <a:avLst/>
            </a:prstTxWarp>
          </a:bodyPr>
          <a:lstStyle/>
          <a:p>
            <a:pPr algn="ctr"/>
            <a:r>
              <a:rPr lang="en-US" sz="2400"/>
              <a:t>1s</a:t>
            </a:r>
          </a:p>
        </p:txBody>
      </p:sp>
      <p:grpSp>
        <p:nvGrpSpPr>
          <p:cNvPr id="90125" name="Group 13"/>
          <p:cNvGrpSpPr>
            <a:grpSpLocks/>
          </p:cNvGrpSpPr>
          <p:nvPr/>
        </p:nvGrpSpPr>
        <p:grpSpPr bwMode="auto">
          <a:xfrm rot="5400000">
            <a:off x="1843088" y="1509712"/>
            <a:ext cx="571500" cy="2276475"/>
            <a:chOff x="1218" y="1056"/>
            <a:chExt cx="360" cy="1434"/>
          </a:xfrm>
        </p:grpSpPr>
        <p:sp>
          <p:nvSpPr>
            <p:cNvPr id="90134" name="Oval 14"/>
            <p:cNvSpPr>
              <a:spLocks noChangeArrowheads="1"/>
            </p:cNvSpPr>
            <p:nvPr/>
          </p:nvSpPr>
          <p:spPr bwMode="auto">
            <a:xfrm>
              <a:off x="1242" y="1056"/>
              <a:ext cx="336" cy="672"/>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sp>
          <p:nvSpPr>
            <p:cNvPr id="90135" name="Oval 15"/>
            <p:cNvSpPr>
              <a:spLocks noChangeArrowheads="1"/>
            </p:cNvSpPr>
            <p:nvPr/>
          </p:nvSpPr>
          <p:spPr bwMode="auto">
            <a:xfrm>
              <a:off x="1218" y="1866"/>
              <a:ext cx="336" cy="624"/>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grpSp>
      <p:grpSp>
        <p:nvGrpSpPr>
          <p:cNvPr id="90126" name="Group 16"/>
          <p:cNvGrpSpPr>
            <a:grpSpLocks/>
          </p:cNvGrpSpPr>
          <p:nvPr/>
        </p:nvGrpSpPr>
        <p:grpSpPr bwMode="auto">
          <a:xfrm rot="3005527">
            <a:off x="1843088" y="1433512"/>
            <a:ext cx="571500" cy="2276475"/>
            <a:chOff x="1218" y="1056"/>
            <a:chExt cx="360" cy="1434"/>
          </a:xfrm>
        </p:grpSpPr>
        <p:sp>
          <p:nvSpPr>
            <p:cNvPr id="90132" name="Oval 17"/>
            <p:cNvSpPr>
              <a:spLocks noChangeArrowheads="1"/>
            </p:cNvSpPr>
            <p:nvPr/>
          </p:nvSpPr>
          <p:spPr bwMode="auto">
            <a:xfrm>
              <a:off x="1242" y="1056"/>
              <a:ext cx="336" cy="672"/>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sp>
          <p:nvSpPr>
            <p:cNvPr id="90133" name="Oval 18"/>
            <p:cNvSpPr>
              <a:spLocks noChangeArrowheads="1"/>
            </p:cNvSpPr>
            <p:nvPr/>
          </p:nvSpPr>
          <p:spPr bwMode="auto">
            <a:xfrm>
              <a:off x="1218" y="1866"/>
              <a:ext cx="336" cy="624"/>
            </a:xfrm>
            <a:prstGeom prst="ellipse">
              <a:avLst/>
            </a:prstGeom>
            <a:solidFill>
              <a:srgbClr val="FF0000">
                <a:alpha val="23137"/>
              </a:srgbClr>
            </a:solidFill>
            <a:ln w="9525">
              <a:solidFill>
                <a:schemeClr val="tx1"/>
              </a:solidFill>
              <a:round/>
              <a:headEnd/>
              <a:tailEnd/>
            </a:ln>
          </p:spPr>
          <p:txBody>
            <a:bodyPr wrap="none" anchor="ctr">
              <a:prstTxWarp prst="textNoShape">
                <a:avLst/>
              </a:prstTxWarp>
            </a:bodyPr>
            <a:lstStyle/>
            <a:p>
              <a:endParaRPr lang="en-US"/>
            </a:p>
          </p:txBody>
        </p:sp>
      </p:grpSp>
      <p:sp>
        <p:nvSpPr>
          <p:cNvPr id="90127" name="Text Box 19"/>
          <p:cNvSpPr txBox="1">
            <a:spLocks noChangeArrowheads="1"/>
          </p:cNvSpPr>
          <p:nvPr/>
        </p:nvSpPr>
        <p:spPr bwMode="auto">
          <a:xfrm>
            <a:off x="3032125" y="1106488"/>
            <a:ext cx="506413" cy="457200"/>
          </a:xfrm>
          <a:prstGeom prst="rect">
            <a:avLst/>
          </a:prstGeom>
          <a:noFill/>
          <a:ln w="9525">
            <a:noFill/>
            <a:miter lim="800000"/>
            <a:headEnd/>
            <a:tailEnd/>
          </a:ln>
        </p:spPr>
        <p:txBody>
          <a:bodyPr wrap="none">
            <a:prstTxWarp prst="textNoShape">
              <a:avLst/>
            </a:prstTxWarp>
            <a:spAutoFit/>
          </a:bodyPr>
          <a:lstStyle/>
          <a:p>
            <a:r>
              <a:rPr lang="en-US" sz="2400"/>
              <a:t>3s</a:t>
            </a:r>
          </a:p>
        </p:txBody>
      </p:sp>
      <p:sp>
        <p:nvSpPr>
          <p:cNvPr id="94228" name="Text Box 20"/>
          <p:cNvSpPr txBox="1">
            <a:spLocks noChangeArrowheads="1"/>
          </p:cNvSpPr>
          <p:nvPr/>
        </p:nvSpPr>
        <p:spPr bwMode="auto">
          <a:xfrm>
            <a:off x="0" y="5105400"/>
            <a:ext cx="9247188" cy="1552575"/>
          </a:xfrm>
          <a:prstGeom prst="rect">
            <a:avLst/>
          </a:prstGeom>
          <a:noFill/>
          <a:ln w="9525">
            <a:noFill/>
            <a:miter lim="800000"/>
            <a:headEnd/>
            <a:tailEnd/>
          </a:ln>
        </p:spPr>
        <p:txBody>
          <a:bodyPr wrap="none">
            <a:prstTxWarp prst="textNoShape">
              <a:avLst/>
            </a:prstTxWarp>
            <a:spAutoFit/>
          </a:bodyPr>
          <a:lstStyle/>
          <a:p>
            <a:r>
              <a:rPr lang="en-US" sz="2400"/>
              <a:t>In case of Na, what will energy of outermost electron be and WHY?</a:t>
            </a:r>
          </a:p>
          <a:p>
            <a:r>
              <a:rPr lang="en-US" sz="2400"/>
              <a:t>a. much more negative than for the ground state of H</a:t>
            </a:r>
          </a:p>
          <a:p>
            <a:r>
              <a:rPr lang="en-US" sz="2400">
                <a:solidFill>
                  <a:srgbClr val="FF0000"/>
                </a:solidFill>
              </a:rPr>
              <a:t>b. somewhat similar to the energy of the ground state of H</a:t>
            </a:r>
          </a:p>
          <a:p>
            <a:r>
              <a:rPr lang="en-US" sz="2400"/>
              <a:t>c. much less negative than for the ground state of H </a:t>
            </a:r>
          </a:p>
        </p:txBody>
      </p:sp>
      <p:sp>
        <p:nvSpPr>
          <p:cNvPr id="90129" name="Text Box 21"/>
          <p:cNvSpPr txBox="1">
            <a:spLocks noChangeArrowheads="1"/>
          </p:cNvSpPr>
          <p:nvPr/>
        </p:nvSpPr>
        <p:spPr bwMode="auto">
          <a:xfrm>
            <a:off x="228600" y="0"/>
            <a:ext cx="3775075" cy="457200"/>
          </a:xfrm>
          <a:prstGeom prst="rect">
            <a:avLst/>
          </a:prstGeom>
          <a:noFill/>
          <a:ln w="9525">
            <a:noFill/>
            <a:miter lim="800000"/>
            <a:headEnd/>
            <a:tailEnd/>
          </a:ln>
        </p:spPr>
        <p:txBody>
          <a:bodyPr wrap="none">
            <a:prstTxWarp prst="textNoShape">
              <a:avLst/>
            </a:prstTxWarp>
            <a:spAutoFit/>
          </a:bodyPr>
          <a:lstStyle/>
          <a:p>
            <a:r>
              <a:rPr lang="en-US" sz="2400"/>
              <a:t>Wave functions for sodium</a:t>
            </a:r>
          </a:p>
        </p:txBody>
      </p:sp>
      <p:sp>
        <p:nvSpPr>
          <p:cNvPr id="90130" name="Text Box 22"/>
          <p:cNvSpPr txBox="1">
            <a:spLocks noChangeArrowheads="1"/>
          </p:cNvSpPr>
          <p:nvPr/>
        </p:nvSpPr>
        <p:spPr bwMode="auto">
          <a:xfrm>
            <a:off x="3581400" y="304800"/>
            <a:ext cx="5562600" cy="3743325"/>
          </a:xfrm>
          <a:prstGeom prst="rect">
            <a:avLst/>
          </a:prstGeom>
          <a:solidFill>
            <a:schemeClr val="bg1"/>
          </a:solidFill>
          <a:ln w="9525">
            <a:noFill/>
            <a:miter lim="800000"/>
            <a:headEnd/>
            <a:tailEnd/>
          </a:ln>
        </p:spPr>
        <p:txBody>
          <a:bodyPr>
            <a:prstTxWarp prst="textNoShape">
              <a:avLst/>
            </a:prstTxWarp>
            <a:spAutoFit/>
          </a:bodyPr>
          <a:lstStyle/>
          <a:p>
            <a:r>
              <a:rPr lang="en-US" sz="2400"/>
              <a:t>Sodium has 11 protons. </a:t>
            </a:r>
          </a:p>
          <a:p>
            <a:r>
              <a:rPr lang="en-US" sz="2400"/>
              <a:t>2 electrons in 1s</a:t>
            </a:r>
          </a:p>
          <a:p>
            <a:r>
              <a:rPr lang="en-US" sz="2400"/>
              <a:t>2 electrons in 2s</a:t>
            </a:r>
          </a:p>
          <a:p>
            <a:r>
              <a:rPr lang="en-US" sz="2400"/>
              <a:t>6 electrons in 2p</a:t>
            </a:r>
          </a:p>
          <a:p>
            <a:r>
              <a:rPr lang="en-US" sz="2400"/>
              <a:t>Left over: 1 electron in 3s</a:t>
            </a:r>
          </a:p>
          <a:p>
            <a:endParaRPr lang="en-US" sz="2400"/>
          </a:p>
          <a:p>
            <a:r>
              <a:rPr lang="en-US" sz="2400"/>
              <a:t>Electrons in 1s, 2s, 2p generally closer to nucleus that 3s electron, what effective charge does 3s electron feel pulling it towards the nucleus? </a:t>
            </a:r>
          </a:p>
        </p:txBody>
      </p:sp>
      <p:sp>
        <p:nvSpPr>
          <p:cNvPr id="94231" name="Text Box 23"/>
          <p:cNvSpPr txBox="1">
            <a:spLocks noChangeArrowheads="1"/>
          </p:cNvSpPr>
          <p:nvPr/>
        </p:nvSpPr>
        <p:spPr bwMode="auto">
          <a:xfrm>
            <a:off x="3581400" y="4038600"/>
            <a:ext cx="5334000" cy="1187450"/>
          </a:xfrm>
          <a:prstGeom prst="rect">
            <a:avLst/>
          </a:prstGeom>
          <a:noFill/>
          <a:ln w="9525">
            <a:noFill/>
            <a:miter lim="800000"/>
            <a:headEnd/>
            <a:tailEnd/>
          </a:ln>
        </p:spPr>
        <p:txBody>
          <a:bodyPr>
            <a:prstTxWarp prst="textNoShape">
              <a:avLst/>
            </a:prstTxWarp>
            <a:spAutoFit/>
          </a:bodyPr>
          <a:lstStyle/>
          <a:p>
            <a:r>
              <a:rPr lang="en-US" sz="2400">
                <a:solidFill>
                  <a:srgbClr val="FF0000"/>
                </a:solidFill>
              </a:rPr>
              <a:t>Close to 1 proton… 10 electrons closer in shield (cancel) a lot of the nuclear charge.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2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8" grpId="0"/>
      <p:bldP spid="94231" grpId="0"/>
    </p:bld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136525" y="39688"/>
            <a:ext cx="8855075" cy="822325"/>
          </a:xfrm>
          <a:prstGeom prst="rect">
            <a:avLst/>
          </a:prstGeom>
          <a:noFill/>
          <a:ln w="9525">
            <a:noFill/>
            <a:miter lim="800000"/>
            <a:headEnd/>
            <a:tailEnd/>
          </a:ln>
        </p:spPr>
        <p:txBody>
          <a:bodyPr>
            <a:prstTxWarp prst="textNoShape">
              <a:avLst/>
            </a:prstTxWarp>
            <a:spAutoFit/>
          </a:bodyPr>
          <a:lstStyle/>
          <a:p>
            <a:r>
              <a:rPr lang="en-US" sz="2400">
                <a:solidFill>
                  <a:srgbClr val="FF0000"/>
                </a:solidFill>
              </a:rPr>
              <a:t>Schrodinger predicts wave functions and energies of these wave functions.  </a:t>
            </a:r>
            <a:endParaRPr lang="en-US" sz="2400"/>
          </a:p>
        </p:txBody>
      </p:sp>
      <p:pic>
        <p:nvPicPr>
          <p:cNvPr id="92163" name="Picture 3" descr="quantumpt"/>
          <p:cNvPicPr>
            <a:picLocks noChangeAspect="1" noChangeArrowheads="1"/>
          </p:cNvPicPr>
          <p:nvPr/>
        </p:nvPicPr>
        <p:blipFill>
          <a:blip r:embed="rId3"/>
          <a:srcRect/>
          <a:stretch>
            <a:fillRect/>
          </a:stretch>
        </p:blipFill>
        <p:spPr bwMode="auto">
          <a:xfrm>
            <a:off x="4876800" y="1662113"/>
            <a:ext cx="4267200" cy="2971800"/>
          </a:xfrm>
          <a:prstGeom prst="rect">
            <a:avLst/>
          </a:prstGeom>
          <a:solidFill>
            <a:schemeClr val="bg1"/>
          </a:solidFill>
          <a:ln w="9525">
            <a:noFill/>
            <a:miter lim="800000"/>
            <a:headEnd/>
            <a:tailEnd/>
          </a:ln>
        </p:spPr>
      </p:pic>
      <p:sp>
        <p:nvSpPr>
          <p:cNvPr id="92164" name="Text Box 4"/>
          <p:cNvSpPr txBox="1">
            <a:spLocks noChangeArrowheads="1"/>
          </p:cNvSpPr>
          <p:nvPr/>
        </p:nvSpPr>
        <p:spPr bwMode="auto">
          <a:xfrm>
            <a:off x="1447800" y="4611688"/>
            <a:ext cx="7543800" cy="1917700"/>
          </a:xfrm>
          <a:prstGeom prst="rect">
            <a:avLst/>
          </a:prstGeom>
          <a:noFill/>
          <a:ln w="9525">
            <a:noFill/>
            <a:miter lim="800000"/>
            <a:headEnd/>
            <a:tailEnd/>
          </a:ln>
        </p:spPr>
        <p:txBody>
          <a:bodyPr>
            <a:prstTxWarp prst="textNoShape">
              <a:avLst/>
            </a:prstTxWarp>
            <a:spAutoFit/>
          </a:bodyPr>
          <a:lstStyle/>
          <a:p>
            <a:r>
              <a:rPr lang="en-US" sz="2400"/>
              <a:t>Why would behavior of Li be similar to Na? </a:t>
            </a:r>
          </a:p>
          <a:p>
            <a:r>
              <a:rPr lang="en-US" sz="2400"/>
              <a:t>a. because shape of outer most electron is similar. </a:t>
            </a:r>
          </a:p>
          <a:p>
            <a:r>
              <a:rPr lang="en-US" sz="2400"/>
              <a:t>b. because energy of outer most electron is similar. </a:t>
            </a:r>
          </a:p>
          <a:p>
            <a:r>
              <a:rPr lang="en-US" sz="2400">
                <a:solidFill>
                  <a:srgbClr val="FF0000"/>
                </a:solidFill>
              </a:rPr>
              <a:t>c. both a and b</a:t>
            </a:r>
          </a:p>
          <a:p>
            <a:r>
              <a:rPr lang="en-US" sz="2400"/>
              <a:t>d. some other reason</a:t>
            </a:r>
          </a:p>
        </p:txBody>
      </p:sp>
      <p:sp>
        <p:nvSpPr>
          <p:cNvPr id="92165" name="Line 5"/>
          <p:cNvSpPr>
            <a:spLocks noChangeShapeType="1"/>
          </p:cNvSpPr>
          <p:nvPr/>
        </p:nvSpPr>
        <p:spPr bwMode="auto">
          <a:xfrm>
            <a:off x="684213" y="4849813"/>
            <a:ext cx="4889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66" name="Text Box 6"/>
          <p:cNvSpPr txBox="1">
            <a:spLocks noChangeArrowheads="1"/>
          </p:cNvSpPr>
          <p:nvPr/>
        </p:nvSpPr>
        <p:spPr bwMode="auto">
          <a:xfrm>
            <a:off x="304800" y="4687888"/>
            <a:ext cx="452438" cy="396875"/>
          </a:xfrm>
          <a:prstGeom prst="rect">
            <a:avLst/>
          </a:prstGeom>
          <a:noFill/>
          <a:ln w="9525">
            <a:noFill/>
            <a:miter lim="800000"/>
            <a:headEnd/>
            <a:tailEnd/>
          </a:ln>
        </p:spPr>
        <p:txBody>
          <a:bodyPr wrap="none">
            <a:prstTxWarp prst="textNoShape">
              <a:avLst/>
            </a:prstTxWarp>
            <a:spAutoFit/>
          </a:bodyPr>
          <a:lstStyle/>
          <a:p>
            <a:r>
              <a:rPr lang="en-US" sz="2000"/>
              <a:t>1s</a:t>
            </a:r>
          </a:p>
        </p:txBody>
      </p:sp>
      <p:sp>
        <p:nvSpPr>
          <p:cNvPr id="92167" name="Line 7"/>
          <p:cNvSpPr>
            <a:spLocks noChangeShapeType="1"/>
          </p:cNvSpPr>
          <p:nvPr/>
        </p:nvSpPr>
        <p:spPr bwMode="auto">
          <a:xfrm>
            <a:off x="684213" y="3703638"/>
            <a:ext cx="4889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68" name="Text Box 8"/>
          <p:cNvSpPr txBox="1">
            <a:spLocks noChangeArrowheads="1"/>
          </p:cNvSpPr>
          <p:nvPr/>
        </p:nvSpPr>
        <p:spPr bwMode="auto">
          <a:xfrm>
            <a:off x="304800" y="3594100"/>
            <a:ext cx="452438" cy="396875"/>
          </a:xfrm>
          <a:prstGeom prst="rect">
            <a:avLst/>
          </a:prstGeom>
          <a:noFill/>
          <a:ln w="9525">
            <a:noFill/>
            <a:miter lim="800000"/>
            <a:headEnd/>
            <a:tailEnd/>
          </a:ln>
        </p:spPr>
        <p:txBody>
          <a:bodyPr wrap="none">
            <a:prstTxWarp prst="textNoShape">
              <a:avLst/>
            </a:prstTxWarp>
            <a:spAutoFit/>
          </a:bodyPr>
          <a:lstStyle/>
          <a:p>
            <a:r>
              <a:rPr lang="en-US" sz="2000"/>
              <a:t>2s</a:t>
            </a:r>
          </a:p>
        </p:txBody>
      </p:sp>
      <p:sp>
        <p:nvSpPr>
          <p:cNvPr id="92169" name="Line 9"/>
          <p:cNvSpPr>
            <a:spLocks noChangeShapeType="1"/>
          </p:cNvSpPr>
          <p:nvPr/>
        </p:nvSpPr>
        <p:spPr bwMode="auto">
          <a:xfrm>
            <a:off x="738188" y="2713038"/>
            <a:ext cx="4889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70" name="Text Box 10"/>
          <p:cNvSpPr txBox="1">
            <a:spLocks noChangeArrowheads="1"/>
          </p:cNvSpPr>
          <p:nvPr/>
        </p:nvSpPr>
        <p:spPr bwMode="auto">
          <a:xfrm>
            <a:off x="304800" y="2552700"/>
            <a:ext cx="452438" cy="396875"/>
          </a:xfrm>
          <a:prstGeom prst="rect">
            <a:avLst/>
          </a:prstGeom>
          <a:noFill/>
          <a:ln w="9525">
            <a:noFill/>
            <a:miter lim="800000"/>
            <a:headEnd/>
            <a:tailEnd/>
          </a:ln>
        </p:spPr>
        <p:txBody>
          <a:bodyPr wrap="none">
            <a:prstTxWarp prst="textNoShape">
              <a:avLst/>
            </a:prstTxWarp>
            <a:spAutoFit/>
          </a:bodyPr>
          <a:lstStyle/>
          <a:p>
            <a:r>
              <a:rPr lang="en-US" sz="2000"/>
              <a:t>3s</a:t>
            </a:r>
          </a:p>
        </p:txBody>
      </p:sp>
      <p:sp>
        <p:nvSpPr>
          <p:cNvPr id="92171" name="Text Box 11"/>
          <p:cNvSpPr txBox="1">
            <a:spLocks noChangeArrowheads="1"/>
          </p:cNvSpPr>
          <p:nvPr/>
        </p:nvSpPr>
        <p:spPr bwMode="auto">
          <a:xfrm>
            <a:off x="684213" y="938213"/>
            <a:ext cx="544512" cy="396875"/>
          </a:xfrm>
          <a:prstGeom prst="rect">
            <a:avLst/>
          </a:prstGeom>
          <a:noFill/>
          <a:ln w="9525">
            <a:noFill/>
            <a:miter lim="800000"/>
            <a:headEnd/>
            <a:tailEnd/>
          </a:ln>
        </p:spPr>
        <p:txBody>
          <a:bodyPr wrap="none">
            <a:prstTxWarp prst="textNoShape">
              <a:avLst/>
            </a:prstTxWarp>
            <a:spAutoFit/>
          </a:bodyPr>
          <a:lstStyle/>
          <a:p>
            <a:r>
              <a:rPr lang="en-US" sz="2000" i="1">
                <a:latin typeface="Times New Roman" charset="0"/>
              </a:rPr>
              <a:t>l</a:t>
            </a:r>
            <a:r>
              <a:rPr lang="en-US" sz="2000"/>
              <a:t>=0</a:t>
            </a:r>
          </a:p>
        </p:txBody>
      </p:sp>
      <p:sp>
        <p:nvSpPr>
          <p:cNvPr id="92172" name="Text Box 12"/>
          <p:cNvSpPr txBox="1">
            <a:spLocks noChangeArrowheads="1"/>
          </p:cNvSpPr>
          <p:nvPr/>
        </p:nvSpPr>
        <p:spPr bwMode="auto">
          <a:xfrm>
            <a:off x="1606550" y="885825"/>
            <a:ext cx="798513" cy="701675"/>
          </a:xfrm>
          <a:prstGeom prst="rect">
            <a:avLst/>
          </a:prstGeom>
          <a:noFill/>
          <a:ln w="9525">
            <a:noFill/>
            <a:miter lim="800000"/>
            <a:headEnd/>
            <a:tailEnd/>
          </a:ln>
        </p:spPr>
        <p:txBody>
          <a:bodyPr wrap="none">
            <a:prstTxWarp prst="textNoShape">
              <a:avLst/>
            </a:prstTxWarp>
            <a:spAutoFit/>
          </a:bodyPr>
          <a:lstStyle/>
          <a:p>
            <a:r>
              <a:rPr lang="en-US" sz="2000" i="1">
                <a:latin typeface="Times New Roman" charset="0"/>
              </a:rPr>
              <a:t>    l</a:t>
            </a:r>
            <a:r>
              <a:rPr lang="en-US" sz="2000"/>
              <a:t>=1</a:t>
            </a:r>
          </a:p>
          <a:p>
            <a:endParaRPr lang="en-US" sz="2000"/>
          </a:p>
        </p:txBody>
      </p:sp>
      <p:sp>
        <p:nvSpPr>
          <p:cNvPr id="92173" name="Text Box 13"/>
          <p:cNvSpPr txBox="1">
            <a:spLocks noChangeArrowheads="1"/>
          </p:cNvSpPr>
          <p:nvPr/>
        </p:nvSpPr>
        <p:spPr bwMode="auto">
          <a:xfrm>
            <a:off x="3124200" y="914400"/>
            <a:ext cx="1179513" cy="396875"/>
          </a:xfrm>
          <a:prstGeom prst="rect">
            <a:avLst/>
          </a:prstGeom>
          <a:noFill/>
          <a:ln w="9525">
            <a:noFill/>
            <a:miter lim="800000"/>
            <a:headEnd/>
            <a:tailEnd/>
          </a:ln>
        </p:spPr>
        <p:txBody>
          <a:bodyPr wrap="none">
            <a:prstTxWarp prst="textNoShape">
              <a:avLst/>
            </a:prstTxWarp>
            <a:spAutoFit/>
          </a:bodyPr>
          <a:lstStyle/>
          <a:p>
            <a:r>
              <a:rPr lang="en-US" sz="2000" i="1">
                <a:latin typeface="Times New Roman" charset="0"/>
              </a:rPr>
              <a:t>          l</a:t>
            </a:r>
            <a:r>
              <a:rPr lang="en-US" sz="2000"/>
              <a:t>=2</a:t>
            </a:r>
          </a:p>
        </p:txBody>
      </p:sp>
      <p:sp>
        <p:nvSpPr>
          <p:cNvPr id="92174" name="Line 14"/>
          <p:cNvSpPr>
            <a:spLocks noChangeShapeType="1"/>
          </p:cNvSpPr>
          <p:nvPr/>
        </p:nvSpPr>
        <p:spPr bwMode="auto">
          <a:xfrm>
            <a:off x="1716088" y="3494088"/>
            <a:ext cx="1841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75" name="Line 15"/>
          <p:cNvSpPr>
            <a:spLocks noChangeShapeType="1"/>
          </p:cNvSpPr>
          <p:nvPr/>
        </p:nvSpPr>
        <p:spPr bwMode="auto">
          <a:xfrm>
            <a:off x="2033588" y="3494088"/>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76" name="Line 16"/>
          <p:cNvSpPr>
            <a:spLocks noChangeShapeType="1"/>
          </p:cNvSpPr>
          <p:nvPr/>
        </p:nvSpPr>
        <p:spPr bwMode="auto">
          <a:xfrm>
            <a:off x="2363788" y="3494088"/>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77" name="Line 17"/>
          <p:cNvSpPr>
            <a:spLocks noChangeShapeType="1"/>
          </p:cNvSpPr>
          <p:nvPr/>
        </p:nvSpPr>
        <p:spPr bwMode="auto">
          <a:xfrm>
            <a:off x="1749425" y="2557463"/>
            <a:ext cx="18573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78" name="Line 18"/>
          <p:cNvSpPr>
            <a:spLocks noChangeShapeType="1"/>
          </p:cNvSpPr>
          <p:nvPr/>
        </p:nvSpPr>
        <p:spPr bwMode="auto">
          <a:xfrm>
            <a:off x="2068513" y="2557463"/>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79" name="Line 19"/>
          <p:cNvSpPr>
            <a:spLocks noChangeShapeType="1"/>
          </p:cNvSpPr>
          <p:nvPr/>
        </p:nvSpPr>
        <p:spPr bwMode="auto">
          <a:xfrm>
            <a:off x="2398713" y="2557463"/>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80" name="Line 20"/>
          <p:cNvSpPr>
            <a:spLocks noChangeShapeType="1"/>
          </p:cNvSpPr>
          <p:nvPr/>
        </p:nvSpPr>
        <p:spPr bwMode="auto">
          <a:xfrm>
            <a:off x="3240088" y="1582738"/>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81" name="Line 21"/>
          <p:cNvSpPr>
            <a:spLocks noChangeShapeType="1"/>
          </p:cNvSpPr>
          <p:nvPr/>
        </p:nvSpPr>
        <p:spPr bwMode="auto">
          <a:xfrm>
            <a:off x="3557588" y="1582738"/>
            <a:ext cx="187325"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82" name="Line 22"/>
          <p:cNvSpPr>
            <a:spLocks noChangeShapeType="1"/>
          </p:cNvSpPr>
          <p:nvPr/>
        </p:nvSpPr>
        <p:spPr bwMode="auto">
          <a:xfrm>
            <a:off x="3889375" y="1582738"/>
            <a:ext cx="185738"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83" name="Line 23"/>
          <p:cNvSpPr>
            <a:spLocks noChangeShapeType="1"/>
          </p:cNvSpPr>
          <p:nvPr/>
        </p:nvSpPr>
        <p:spPr bwMode="auto">
          <a:xfrm>
            <a:off x="4208463" y="1582738"/>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84" name="Line 24"/>
          <p:cNvSpPr>
            <a:spLocks noChangeShapeType="1"/>
          </p:cNvSpPr>
          <p:nvPr/>
        </p:nvSpPr>
        <p:spPr bwMode="auto">
          <a:xfrm>
            <a:off x="4538663" y="1582738"/>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85" name="Line 25"/>
          <p:cNvSpPr>
            <a:spLocks noChangeShapeType="1"/>
          </p:cNvSpPr>
          <p:nvPr/>
        </p:nvSpPr>
        <p:spPr bwMode="auto">
          <a:xfrm>
            <a:off x="738188" y="1724025"/>
            <a:ext cx="4889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86" name="Text Box 26"/>
          <p:cNvSpPr txBox="1">
            <a:spLocks noChangeArrowheads="1"/>
          </p:cNvSpPr>
          <p:nvPr/>
        </p:nvSpPr>
        <p:spPr bwMode="auto">
          <a:xfrm>
            <a:off x="304800" y="1614488"/>
            <a:ext cx="452438" cy="396875"/>
          </a:xfrm>
          <a:prstGeom prst="rect">
            <a:avLst/>
          </a:prstGeom>
          <a:noFill/>
          <a:ln w="9525">
            <a:noFill/>
            <a:miter lim="800000"/>
            <a:headEnd/>
            <a:tailEnd/>
          </a:ln>
        </p:spPr>
        <p:txBody>
          <a:bodyPr wrap="none">
            <a:prstTxWarp prst="textNoShape">
              <a:avLst/>
            </a:prstTxWarp>
            <a:spAutoFit/>
          </a:bodyPr>
          <a:lstStyle/>
          <a:p>
            <a:r>
              <a:rPr lang="en-US" sz="2000"/>
              <a:t>4s</a:t>
            </a:r>
          </a:p>
        </p:txBody>
      </p:sp>
      <p:sp>
        <p:nvSpPr>
          <p:cNvPr id="92187" name="Text Box 27"/>
          <p:cNvSpPr txBox="1">
            <a:spLocks noChangeArrowheads="1"/>
          </p:cNvSpPr>
          <p:nvPr/>
        </p:nvSpPr>
        <p:spPr bwMode="auto">
          <a:xfrm>
            <a:off x="1335088" y="3333750"/>
            <a:ext cx="466725" cy="396875"/>
          </a:xfrm>
          <a:prstGeom prst="rect">
            <a:avLst/>
          </a:prstGeom>
          <a:noFill/>
          <a:ln w="9525">
            <a:noFill/>
            <a:miter lim="800000"/>
            <a:headEnd/>
            <a:tailEnd/>
          </a:ln>
        </p:spPr>
        <p:txBody>
          <a:bodyPr wrap="none">
            <a:prstTxWarp prst="textNoShape">
              <a:avLst/>
            </a:prstTxWarp>
            <a:spAutoFit/>
          </a:bodyPr>
          <a:lstStyle/>
          <a:p>
            <a:r>
              <a:rPr lang="en-US" sz="2000"/>
              <a:t>2p</a:t>
            </a:r>
          </a:p>
        </p:txBody>
      </p:sp>
      <p:sp>
        <p:nvSpPr>
          <p:cNvPr id="92188" name="Text Box 28"/>
          <p:cNvSpPr txBox="1">
            <a:spLocks noChangeArrowheads="1"/>
          </p:cNvSpPr>
          <p:nvPr/>
        </p:nvSpPr>
        <p:spPr bwMode="auto">
          <a:xfrm>
            <a:off x="1371600" y="2362200"/>
            <a:ext cx="466725" cy="396875"/>
          </a:xfrm>
          <a:prstGeom prst="rect">
            <a:avLst/>
          </a:prstGeom>
          <a:noFill/>
          <a:ln w="9525">
            <a:noFill/>
            <a:miter lim="800000"/>
            <a:headEnd/>
            <a:tailEnd/>
          </a:ln>
        </p:spPr>
        <p:txBody>
          <a:bodyPr wrap="none">
            <a:prstTxWarp prst="textNoShape">
              <a:avLst/>
            </a:prstTxWarp>
            <a:spAutoFit/>
          </a:bodyPr>
          <a:lstStyle/>
          <a:p>
            <a:r>
              <a:rPr lang="en-US" sz="2000"/>
              <a:t>3p</a:t>
            </a:r>
          </a:p>
        </p:txBody>
      </p:sp>
      <p:sp>
        <p:nvSpPr>
          <p:cNvPr id="92189" name="Line 29"/>
          <p:cNvSpPr>
            <a:spLocks noChangeShapeType="1"/>
          </p:cNvSpPr>
          <p:nvPr/>
        </p:nvSpPr>
        <p:spPr bwMode="auto">
          <a:xfrm>
            <a:off x="1716088" y="1463675"/>
            <a:ext cx="184150"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90" name="Line 30"/>
          <p:cNvSpPr>
            <a:spLocks noChangeShapeType="1"/>
          </p:cNvSpPr>
          <p:nvPr/>
        </p:nvSpPr>
        <p:spPr bwMode="auto">
          <a:xfrm>
            <a:off x="2033588" y="1463675"/>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91" name="Line 31"/>
          <p:cNvSpPr>
            <a:spLocks noChangeShapeType="1"/>
          </p:cNvSpPr>
          <p:nvPr/>
        </p:nvSpPr>
        <p:spPr bwMode="auto">
          <a:xfrm>
            <a:off x="2363788" y="1463675"/>
            <a:ext cx="185737" cy="0"/>
          </a:xfrm>
          <a:prstGeom prst="line">
            <a:avLst/>
          </a:prstGeom>
          <a:noFill/>
          <a:ln w="28575">
            <a:solidFill>
              <a:schemeClr val="tx1"/>
            </a:solidFill>
            <a:round/>
            <a:headEnd/>
            <a:tailEnd/>
          </a:ln>
        </p:spPr>
        <p:txBody>
          <a:bodyPr>
            <a:prstTxWarp prst="textNoShape">
              <a:avLst/>
            </a:prstTxWarp>
          </a:bodyPr>
          <a:lstStyle/>
          <a:p>
            <a:endParaRPr lang="en-US"/>
          </a:p>
        </p:txBody>
      </p:sp>
      <p:sp>
        <p:nvSpPr>
          <p:cNvPr id="92192" name="Text Box 32"/>
          <p:cNvSpPr txBox="1">
            <a:spLocks noChangeArrowheads="1"/>
          </p:cNvSpPr>
          <p:nvPr/>
        </p:nvSpPr>
        <p:spPr bwMode="auto">
          <a:xfrm>
            <a:off x="1295400" y="1219200"/>
            <a:ext cx="466725" cy="396875"/>
          </a:xfrm>
          <a:prstGeom prst="rect">
            <a:avLst/>
          </a:prstGeom>
          <a:noFill/>
          <a:ln w="9525">
            <a:noFill/>
            <a:miter lim="800000"/>
            <a:headEnd/>
            <a:tailEnd/>
          </a:ln>
        </p:spPr>
        <p:txBody>
          <a:bodyPr wrap="none">
            <a:prstTxWarp prst="textNoShape">
              <a:avLst/>
            </a:prstTxWarp>
            <a:spAutoFit/>
          </a:bodyPr>
          <a:lstStyle/>
          <a:p>
            <a:r>
              <a:rPr lang="en-US" sz="2000"/>
              <a:t>4p</a:t>
            </a:r>
          </a:p>
        </p:txBody>
      </p:sp>
      <p:sp>
        <p:nvSpPr>
          <p:cNvPr id="92193" name="Text Box 33"/>
          <p:cNvSpPr txBox="1">
            <a:spLocks noChangeArrowheads="1"/>
          </p:cNvSpPr>
          <p:nvPr/>
        </p:nvSpPr>
        <p:spPr bwMode="auto">
          <a:xfrm>
            <a:off x="2819400" y="1371600"/>
            <a:ext cx="466725" cy="396875"/>
          </a:xfrm>
          <a:prstGeom prst="rect">
            <a:avLst/>
          </a:prstGeom>
          <a:noFill/>
          <a:ln w="9525">
            <a:noFill/>
            <a:miter lim="800000"/>
            <a:headEnd/>
            <a:tailEnd/>
          </a:ln>
        </p:spPr>
        <p:txBody>
          <a:bodyPr wrap="none">
            <a:prstTxWarp prst="textNoShape">
              <a:avLst/>
            </a:prstTxWarp>
            <a:spAutoFit/>
          </a:bodyPr>
          <a:lstStyle/>
          <a:p>
            <a:r>
              <a:rPr lang="en-US" sz="2000"/>
              <a:t>3d</a:t>
            </a:r>
          </a:p>
        </p:txBody>
      </p:sp>
      <p:sp>
        <p:nvSpPr>
          <p:cNvPr id="92194" name="Line 34"/>
          <p:cNvSpPr>
            <a:spLocks noChangeShapeType="1"/>
          </p:cNvSpPr>
          <p:nvPr/>
        </p:nvSpPr>
        <p:spPr bwMode="auto">
          <a:xfrm flipV="1">
            <a:off x="249238" y="1098550"/>
            <a:ext cx="0" cy="3594100"/>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sp>
        <p:nvSpPr>
          <p:cNvPr id="92195" name="Text Box 35"/>
          <p:cNvSpPr txBox="1">
            <a:spLocks noChangeArrowheads="1"/>
          </p:cNvSpPr>
          <p:nvPr/>
        </p:nvSpPr>
        <p:spPr bwMode="auto">
          <a:xfrm rot="-5400000">
            <a:off x="-388143" y="2488406"/>
            <a:ext cx="989012" cy="396875"/>
          </a:xfrm>
          <a:prstGeom prst="rect">
            <a:avLst/>
          </a:prstGeom>
          <a:noFill/>
          <a:ln w="9525">
            <a:noFill/>
            <a:miter lim="800000"/>
            <a:headEnd/>
            <a:tailEnd/>
          </a:ln>
        </p:spPr>
        <p:txBody>
          <a:bodyPr wrap="none">
            <a:prstTxWarp prst="textNoShape">
              <a:avLst/>
            </a:prstTxWarp>
            <a:spAutoFit/>
          </a:bodyPr>
          <a:lstStyle/>
          <a:p>
            <a:r>
              <a:rPr lang="en-US" sz="2000"/>
              <a:t>Energy</a:t>
            </a:r>
          </a:p>
        </p:txBody>
      </p:sp>
      <p:sp>
        <p:nvSpPr>
          <p:cNvPr id="92196" name="Rectangle 36"/>
          <p:cNvSpPr>
            <a:spLocks noChangeArrowheads="1"/>
          </p:cNvSpPr>
          <p:nvPr/>
        </p:nvSpPr>
        <p:spPr bwMode="auto">
          <a:xfrm>
            <a:off x="1447800" y="3581400"/>
            <a:ext cx="1193800" cy="396875"/>
          </a:xfrm>
          <a:prstGeom prst="rect">
            <a:avLst/>
          </a:prstGeom>
          <a:noFill/>
          <a:ln w="9525">
            <a:noFill/>
            <a:miter lim="800000"/>
            <a:headEnd/>
            <a:tailEnd/>
          </a:ln>
        </p:spPr>
        <p:txBody>
          <a:bodyPr wrap="none">
            <a:prstTxWarp prst="textNoShape">
              <a:avLst/>
            </a:prstTxWarp>
            <a:spAutoFit/>
          </a:bodyPr>
          <a:lstStyle/>
          <a:p>
            <a:r>
              <a:rPr lang="en-US" sz="2000"/>
              <a:t>m=-1,0,1</a:t>
            </a:r>
          </a:p>
        </p:txBody>
      </p:sp>
      <p:sp>
        <p:nvSpPr>
          <p:cNvPr id="92197" name="Line 37"/>
          <p:cNvSpPr>
            <a:spLocks noChangeShapeType="1"/>
          </p:cNvSpPr>
          <p:nvPr/>
        </p:nvSpPr>
        <p:spPr bwMode="auto">
          <a:xfrm>
            <a:off x="5059363" y="2438400"/>
            <a:ext cx="434975" cy="10318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92198" name="Text Box 38"/>
          <p:cNvSpPr txBox="1">
            <a:spLocks noChangeArrowheads="1"/>
          </p:cNvSpPr>
          <p:nvPr/>
        </p:nvSpPr>
        <p:spPr bwMode="auto">
          <a:xfrm>
            <a:off x="4614863" y="2255838"/>
            <a:ext cx="420687" cy="457200"/>
          </a:xfrm>
          <a:prstGeom prst="rect">
            <a:avLst/>
          </a:prstGeom>
          <a:solidFill>
            <a:schemeClr val="bg1"/>
          </a:solidFill>
          <a:ln w="9525">
            <a:noFill/>
            <a:miter lim="800000"/>
            <a:headEnd/>
            <a:tailEnd/>
          </a:ln>
        </p:spPr>
        <p:txBody>
          <a:bodyPr wrap="none">
            <a:prstTxWarp prst="textNoShape">
              <a:avLst/>
            </a:prstTxWarp>
            <a:spAutoFit/>
          </a:bodyPr>
          <a:lstStyle/>
          <a:p>
            <a:r>
              <a:rPr lang="en-US" sz="2400"/>
              <a:t>Li</a:t>
            </a:r>
          </a:p>
        </p:txBody>
      </p:sp>
      <p:sp>
        <p:nvSpPr>
          <p:cNvPr id="92199" name="Line 39"/>
          <p:cNvSpPr>
            <a:spLocks noChangeShapeType="1"/>
          </p:cNvSpPr>
          <p:nvPr/>
        </p:nvSpPr>
        <p:spPr bwMode="auto">
          <a:xfrm flipV="1">
            <a:off x="5016500" y="2646363"/>
            <a:ext cx="477838" cy="233362"/>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92200" name="Text Box 40"/>
          <p:cNvSpPr txBox="1">
            <a:spLocks noChangeArrowheads="1"/>
          </p:cNvSpPr>
          <p:nvPr/>
        </p:nvSpPr>
        <p:spPr bwMode="auto">
          <a:xfrm>
            <a:off x="4572000" y="2698750"/>
            <a:ext cx="573088" cy="457200"/>
          </a:xfrm>
          <a:prstGeom prst="rect">
            <a:avLst/>
          </a:prstGeom>
          <a:solidFill>
            <a:schemeClr val="bg1"/>
          </a:solidFill>
          <a:ln w="9525">
            <a:noFill/>
            <a:miter lim="800000"/>
            <a:headEnd/>
            <a:tailEnd/>
          </a:ln>
        </p:spPr>
        <p:txBody>
          <a:bodyPr wrap="none">
            <a:prstTxWarp prst="textNoShape">
              <a:avLst/>
            </a:prstTxWarp>
            <a:spAutoFit/>
          </a:bodyPr>
          <a:lstStyle/>
          <a:p>
            <a:r>
              <a:rPr lang="en-US" sz="2400"/>
              <a:t>Na</a:t>
            </a:r>
          </a:p>
        </p:txBody>
      </p:sp>
      <p:sp>
        <p:nvSpPr>
          <p:cNvPr id="92201" name="Rectangle 41"/>
          <p:cNvSpPr>
            <a:spLocks noChangeArrowheads="1"/>
          </p:cNvSpPr>
          <p:nvPr/>
        </p:nvSpPr>
        <p:spPr bwMode="auto">
          <a:xfrm>
            <a:off x="3048000" y="1600200"/>
            <a:ext cx="1701800" cy="396875"/>
          </a:xfrm>
          <a:prstGeom prst="rect">
            <a:avLst/>
          </a:prstGeom>
          <a:noFill/>
          <a:ln w="9525">
            <a:noFill/>
            <a:miter lim="800000"/>
            <a:headEnd/>
            <a:tailEnd/>
          </a:ln>
        </p:spPr>
        <p:txBody>
          <a:bodyPr wrap="none">
            <a:prstTxWarp prst="textNoShape">
              <a:avLst/>
            </a:prstTxWarp>
            <a:spAutoFit/>
          </a:bodyPr>
          <a:lstStyle/>
          <a:p>
            <a:r>
              <a:rPr lang="en-US" sz="2000"/>
              <a:t>m=-2,-1,0,1,2</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3"/>
          <a:srcRect/>
          <a:stretch>
            <a:fillRect/>
          </a:stretch>
        </p:blipFill>
        <p:spPr bwMode="auto">
          <a:xfrm>
            <a:off x="381000" y="152400"/>
            <a:ext cx="8535988" cy="3733800"/>
          </a:xfrm>
          <a:prstGeom prst="rect">
            <a:avLst/>
          </a:prstGeom>
          <a:noFill/>
          <a:ln w="9525">
            <a:noFill/>
            <a:miter lim="800000"/>
            <a:headEnd/>
            <a:tailEnd/>
          </a:ln>
        </p:spPr>
      </p:pic>
      <p:pic>
        <p:nvPicPr>
          <p:cNvPr id="94211" name="Picture 3"/>
          <p:cNvPicPr>
            <a:picLocks noChangeAspect="1" noChangeArrowheads="1"/>
          </p:cNvPicPr>
          <p:nvPr/>
        </p:nvPicPr>
        <p:blipFill>
          <a:blip r:embed="rId4"/>
          <a:srcRect/>
          <a:stretch>
            <a:fillRect/>
          </a:stretch>
        </p:blipFill>
        <p:spPr bwMode="auto">
          <a:xfrm>
            <a:off x="304800" y="3581400"/>
            <a:ext cx="8535988" cy="3276600"/>
          </a:xfrm>
          <a:prstGeom prst="rect">
            <a:avLst/>
          </a:prstGeom>
          <a:noFill/>
          <a:ln w="9525">
            <a:noFill/>
            <a:miter lim="800000"/>
            <a:headEnd/>
            <a:tailEnd/>
          </a:ln>
        </p:spPr>
      </p:pic>
      <p:sp>
        <p:nvSpPr>
          <p:cNvPr id="94212" name="Oval 4"/>
          <p:cNvSpPr>
            <a:spLocks noChangeArrowheads="1"/>
          </p:cNvSpPr>
          <p:nvPr/>
        </p:nvSpPr>
        <p:spPr bwMode="auto">
          <a:xfrm>
            <a:off x="1447800" y="2667000"/>
            <a:ext cx="457200" cy="457200"/>
          </a:xfrm>
          <a:prstGeom prst="ellipse">
            <a:avLst/>
          </a:prstGeom>
          <a:noFill/>
          <a:ln w="9525">
            <a:solidFill>
              <a:srgbClr val="FF0000"/>
            </a:solidFill>
            <a:round/>
            <a:headEnd/>
            <a:tailEnd/>
          </a:ln>
        </p:spPr>
        <p:txBody>
          <a:bodyPr wrap="none" anchor="ctr">
            <a:prstTxWarp prst="textNoShape">
              <a:avLst/>
            </a:prstTxWarp>
          </a:bodyPr>
          <a:lstStyle/>
          <a:p>
            <a:pPr algn="ctr"/>
            <a:endParaRPr lang="en-US" sz="2400">
              <a:solidFill>
                <a:srgbClr val="FF0000"/>
              </a:solidFill>
            </a:endParaRPr>
          </a:p>
        </p:txBody>
      </p:sp>
      <p:sp>
        <p:nvSpPr>
          <p:cNvPr id="94213" name="Oval 5"/>
          <p:cNvSpPr>
            <a:spLocks noChangeArrowheads="1"/>
          </p:cNvSpPr>
          <p:nvPr/>
        </p:nvSpPr>
        <p:spPr bwMode="auto">
          <a:xfrm>
            <a:off x="1981200" y="2667000"/>
            <a:ext cx="457200" cy="457200"/>
          </a:xfrm>
          <a:prstGeom prst="ellipse">
            <a:avLst/>
          </a:prstGeom>
          <a:noFill/>
          <a:ln w="9525">
            <a:solidFill>
              <a:srgbClr val="FF0000"/>
            </a:solidFill>
            <a:round/>
            <a:headEnd/>
            <a:tailEnd/>
          </a:ln>
        </p:spPr>
        <p:txBody>
          <a:bodyPr wrap="none" anchor="ctr">
            <a:prstTxWarp prst="textNoShape">
              <a:avLst/>
            </a:prstTxWarp>
          </a:bodyPr>
          <a:lstStyle/>
          <a:p>
            <a:pPr algn="ctr"/>
            <a:endParaRPr lang="en-US" sz="2400">
              <a:solidFill>
                <a:srgbClr val="FF0000"/>
              </a:solidFill>
            </a:endParaRPr>
          </a:p>
        </p:txBody>
      </p:sp>
      <p:sp>
        <p:nvSpPr>
          <p:cNvPr id="94214" name="Oval 6"/>
          <p:cNvSpPr>
            <a:spLocks noChangeArrowheads="1"/>
          </p:cNvSpPr>
          <p:nvPr/>
        </p:nvSpPr>
        <p:spPr bwMode="auto">
          <a:xfrm>
            <a:off x="1676400" y="4572000"/>
            <a:ext cx="457200" cy="457200"/>
          </a:xfrm>
          <a:prstGeom prst="ellipse">
            <a:avLst/>
          </a:prstGeom>
          <a:noFill/>
          <a:ln w="9525">
            <a:solidFill>
              <a:srgbClr val="FF0000"/>
            </a:solidFill>
            <a:round/>
            <a:headEnd/>
            <a:tailEnd/>
          </a:ln>
        </p:spPr>
        <p:txBody>
          <a:bodyPr wrap="none" anchor="ctr">
            <a:prstTxWarp prst="textNoShape">
              <a:avLst/>
            </a:prstTxWarp>
          </a:bodyPr>
          <a:lstStyle/>
          <a:p>
            <a:pPr algn="ctr"/>
            <a:endParaRPr lang="en-US" sz="2400">
              <a:solidFill>
                <a:srgbClr val="FF0000"/>
              </a:solidFill>
            </a:endParaRPr>
          </a:p>
        </p:txBody>
      </p:sp>
      <p:sp>
        <p:nvSpPr>
          <p:cNvPr id="94215" name="Oval 7"/>
          <p:cNvSpPr>
            <a:spLocks noChangeArrowheads="1"/>
          </p:cNvSpPr>
          <p:nvPr/>
        </p:nvSpPr>
        <p:spPr bwMode="auto">
          <a:xfrm>
            <a:off x="2133600" y="4343400"/>
            <a:ext cx="457200" cy="457200"/>
          </a:xfrm>
          <a:prstGeom prst="ellipse">
            <a:avLst/>
          </a:prstGeom>
          <a:noFill/>
          <a:ln w="9525">
            <a:solidFill>
              <a:srgbClr val="FF0000"/>
            </a:solidFill>
            <a:round/>
            <a:headEnd/>
            <a:tailEnd/>
          </a:ln>
        </p:spPr>
        <p:txBody>
          <a:bodyPr wrap="none" anchor="ctr">
            <a:prstTxWarp prst="textNoShape">
              <a:avLst/>
            </a:prstTxWarp>
          </a:bodyPr>
          <a:lstStyle/>
          <a:p>
            <a:pPr algn="ctr"/>
            <a:endParaRPr lang="en-US" sz="240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4"/>
          <a:srcRect/>
          <a:stretch>
            <a:fillRect/>
          </a:stretch>
        </p:blipFill>
        <p:spPr bwMode="auto">
          <a:xfrm>
            <a:off x="4446588" y="239713"/>
            <a:ext cx="3744912" cy="2819400"/>
          </a:xfrm>
          <a:prstGeom prst="rect">
            <a:avLst/>
          </a:prstGeom>
          <a:noFill/>
          <a:ln w="9525">
            <a:noFill/>
            <a:miter lim="800000"/>
            <a:headEnd/>
            <a:tailEnd/>
          </a:ln>
        </p:spPr>
      </p:pic>
      <p:pic>
        <p:nvPicPr>
          <p:cNvPr id="1028" name="Picture 4" descr="stm"/>
          <p:cNvPicPr>
            <a:picLocks noChangeAspect="1" noChangeArrowheads="1"/>
          </p:cNvPicPr>
          <p:nvPr/>
        </p:nvPicPr>
        <p:blipFill>
          <a:blip r:embed="rId5"/>
          <a:srcRect/>
          <a:stretch>
            <a:fillRect/>
          </a:stretch>
        </p:blipFill>
        <p:spPr bwMode="auto">
          <a:xfrm>
            <a:off x="5583238" y="3478213"/>
            <a:ext cx="3098800" cy="3098800"/>
          </a:xfrm>
          <a:prstGeom prst="rect">
            <a:avLst/>
          </a:prstGeom>
          <a:noFill/>
          <a:ln w="9525">
            <a:noFill/>
            <a:miter lim="800000"/>
            <a:headEnd/>
            <a:tailEnd/>
          </a:ln>
        </p:spPr>
      </p:pic>
      <p:sp>
        <p:nvSpPr>
          <p:cNvPr id="1029" name="Text Box 5"/>
          <p:cNvSpPr txBox="1">
            <a:spLocks noChangeArrowheads="1"/>
          </p:cNvSpPr>
          <p:nvPr/>
        </p:nvSpPr>
        <p:spPr bwMode="auto">
          <a:xfrm>
            <a:off x="274638" y="1214438"/>
            <a:ext cx="4539474" cy="830997"/>
          </a:xfrm>
          <a:prstGeom prst="rect">
            <a:avLst/>
          </a:prstGeom>
          <a:noFill/>
          <a:ln w="9525">
            <a:noFill/>
            <a:miter lim="800000"/>
            <a:headEnd/>
            <a:tailEnd/>
          </a:ln>
        </p:spPr>
        <p:txBody>
          <a:bodyPr wrap="none">
            <a:prstTxWarp prst="textNoShape">
              <a:avLst/>
            </a:prstTxWarp>
            <a:spAutoFit/>
          </a:bodyPr>
          <a:lstStyle/>
          <a:p>
            <a:r>
              <a:rPr lang="en-US" sz="2400" dirty="0">
                <a:ea typeface="MS PGothic" pitchFamily="34" charset="-128"/>
                <a:cs typeface="MS PGothic" pitchFamily="34" charset="-128"/>
              </a:rPr>
              <a:t>Tunneling rate: </a:t>
            </a:r>
            <a:r>
              <a:rPr lang="en-US" sz="2400" dirty="0" err="1">
                <a:ea typeface="MS PGothic" pitchFamily="34" charset="-128"/>
                <a:cs typeface="MS PGothic" pitchFamily="34" charset="-128"/>
              </a:rPr>
              <a:t>T</a:t>
            </a:r>
            <a:r>
              <a:rPr lang="en-US" sz="2400" dirty="0">
                <a:ea typeface="MS PGothic" pitchFamily="34" charset="-128"/>
                <a:cs typeface="MS PGothic" pitchFamily="34" charset="-128"/>
              </a:rPr>
              <a:t> ~ (e</a:t>
            </a:r>
            <a:r>
              <a:rPr lang="en-US" sz="2400" baseline="30000" dirty="0" smtClean="0">
                <a:ea typeface="MS PGothic" pitchFamily="34" charset="-128"/>
                <a:cs typeface="MS PGothic" pitchFamily="34" charset="-128"/>
              </a:rPr>
              <a:t>-α</a:t>
            </a:r>
            <a:r>
              <a:rPr lang="en-US" sz="2400" baseline="30000" dirty="0" smtClean="0">
                <a:ea typeface="MS PGothic" pitchFamily="34" charset="-128"/>
                <a:cs typeface="MS PGothic" pitchFamily="34" charset="-128"/>
                <a:sym typeface="Symbol" charset="2"/>
              </a:rPr>
              <a:t>d</a:t>
            </a:r>
            <a:r>
              <a:rPr lang="en-US" sz="2400" dirty="0">
                <a:ea typeface="MS PGothic" pitchFamily="34" charset="-128"/>
                <a:cs typeface="MS PGothic" pitchFamily="34" charset="-128"/>
                <a:sym typeface="Symbol" charset="2"/>
              </a:rPr>
              <a:t>)</a:t>
            </a:r>
            <a:r>
              <a:rPr lang="en-US" sz="2400" baseline="30000" dirty="0">
                <a:ea typeface="MS PGothic" pitchFamily="34" charset="-128"/>
                <a:cs typeface="MS PGothic" pitchFamily="34" charset="-128"/>
              </a:rPr>
              <a:t>2 </a:t>
            </a:r>
            <a:r>
              <a:rPr lang="en-US" sz="2400" dirty="0">
                <a:ea typeface="MS PGothic" pitchFamily="34" charset="-128"/>
                <a:cs typeface="MS PGothic" pitchFamily="34" charset="-128"/>
                <a:sym typeface="Symbol" charset="2"/>
              </a:rPr>
              <a:t>= </a:t>
            </a:r>
            <a:r>
              <a:rPr lang="en-US" sz="2400" dirty="0">
                <a:ea typeface="MS PGothic" pitchFamily="34" charset="-128"/>
                <a:cs typeface="MS PGothic" pitchFamily="34" charset="-128"/>
              </a:rPr>
              <a:t>e</a:t>
            </a:r>
            <a:r>
              <a:rPr lang="en-US" sz="2400" baseline="30000" dirty="0">
                <a:ea typeface="MS PGothic" pitchFamily="34" charset="-128"/>
                <a:cs typeface="MS PGothic" pitchFamily="34" charset="-128"/>
              </a:rPr>
              <a:t>-</a:t>
            </a:r>
            <a:r>
              <a:rPr lang="en-US" sz="2400" baseline="30000" dirty="0" smtClean="0">
                <a:ea typeface="MS PGothic" pitchFamily="34" charset="-128"/>
                <a:cs typeface="MS PGothic" pitchFamily="34" charset="-128"/>
              </a:rPr>
              <a:t>2α</a:t>
            </a:r>
            <a:r>
              <a:rPr lang="en-US" sz="2400" baseline="30000" dirty="0" smtClean="0">
                <a:ea typeface="MS PGothic" pitchFamily="34" charset="-128"/>
                <a:cs typeface="MS PGothic" pitchFamily="34" charset="-128"/>
                <a:sym typeface="Symbol" charset="2"/>
              </a:rPr>
              <a:t>d</a:t>
            </a:r>
            <a:r>
              <a:rPr lang="en-US" sz="2400" dirty="0" smtClean="0">
                <a:ea typeface="MS PGothic" pitchFamily="34" charset="-128"/>
                <a:cs typeface="MS PGothic" pitchFamily="34" charset="-128"/>
                <a:sym typeface="Symbol" charset="2"/>
              </a:rPr>
              <a:t> </a:t>
            </a:r>
            <a:endParaRPr lang="en-US" sz="2400" dirty="0">
              <a:ea typeface="MS PGothic" pitchFamily="34" charset="-128"/>
              <a:cs typeface="MS PGothic" pitchFamily="34" charset="-128"/>
              <a:sym typeface="Symbol" charset="2"/>
            </a:endParaRPr>
          </a:p>
          <a:p>
            <a:r>
              <a:rPr lang="en-US" sz="2400" dirty="0">
                <a:ea typeface="MS PGothic" pitchFamily="34" charset="-128"/>
                <a:cs typeface="MS PGothic" pitchFamily="34" charset="-128"/>
                <a:sym typeface="Symbol" charset="2"/>
              </a:rPr>
              <a:t>How big is</a:t>
            </a:r>
            <a:r>
              <a:rPr lang="en-US" sz="2400" dirty="0" smtClean="0">
                <a:ea typeface="MS PGothic" pitchFamily="34" charset="-128"/>
                <a:cs typeface="MS PGothic" pitchFamily="34" charset="-128"/>
                <a:sym typeface="Symbol" charset="2"/>
              </a:rPr>
              <a:t> </a:t>
            </a:r>
            <a:r>
              <a:rPr lang="en-US" sz="2400" dirty="0" err="1" smtClean="0">
                <a:ea typeface="MS PGothic" pitchFamily="34" charset="-128"/>
                <a:cs typeface="MS PGothic" pitchFamily="34" charset="-128"/>
                <a:sym typeface="Symbol" charset="2"/>
              </a:rPr>
              <a:t>α</a:t>
            </a:r>
            <a:r>
              <a:rPr lang="en-US" sz="2400" dirty="0" smtClean="0">
                <a:ea typeface="MS PGothic" pitchFamily="34" charset="-128"/>
                <a:cs typeface="MS PGothic" pitchFamily="34" charset="-128"/>
                <a:sym typeface="Symbol" charset="2"/>
              </a:rPr>
              <a:t>?</a:t>
            </a:r>
            <a:endParaRPr lang="en-US" sz="2400" dirty="0">
              <a:ea typeface="MS PGothic" pitchFamily="34" charset="-128"/>
              <a:cs typeface="MS PGothic" pitchFamily="34" charset="-128"/>
            </a:endParaRPr>
          </a:p>
        </p:txBody>
      </p:sp>
      <p:graphicFrame>
        <p:nvGraphicFramePr>
          <p:cNvPr id="1026" name="Object 2"/>
          <p:cNvGraphicFramePr>
            <a:graphicFrameLocks noChangeAspect="1"/>
          </p:cNvGraphicFramePr>
          <p:nvPr/>
        </p:nvGraphicFramePr>
        <p:xfrm>
          <a:off x="1031875" y="2149475"/>
          <a:ext cx="2625725" cy="1111250"/>
        </p:xfrm>
        <a:graphic>
          <a:graphicData uri="http://schemas.openxmlformats.org/presentationml/2006/ole">
            <p:oleObj spid="_x0000_s205826" name="Equation" r:id="rId6" imgW="1117440" imgH="431640" progId="Equation.DSMT4">
              <p:embed/>
            </p:oleObj>
          </a:graphicData>
        </a:graphic>
      </p:graphicFrame>
      <p:sp>
        <p:nvSpPr>
          <p:cNvPr id="574473" name="Text Box 9"/>
          <p:cNvSpPr txBox="1">
            <a:spLocks noChangeArrowheads="1"/>
          </p:cNvSpPr>
          <p:nvPr/>
        </p:nvSpPr>
        <p:spPr bwMode="auto">
          <a:xfrm>
            <a:off x="382588" y="3246438"/>
            <a:ext cx="5072071" cy="1723549"/>
          </a:xfrm>
          <a:prstGeom prst="rect">
            <a:avLst/>
          </a:prstGeom>
          <a:noFill/>
          <a:ln w="9525">
            <a:noFill/>
            <a:miter lim="800000"/>
            <a:headEnd/>
            <a:tailEnd/>
          </a:ln>
        </p:spPr>
        <p:txBody>
          <a:bodyPr wrap="none">
            <a:prstTxWarp prst="textNoShape">
              <a:avLst/>
            </a:prstTxWarp>
            <a:spAutoFit/>
          </a:bodyPr>
          <a:lstStyle/>
          <a:p>
            <a:r>
              <a:rPr lang="en-US" sz="2400" dirty="0">
                <a:ea typeface="MS PGothic" pitchFamily="34" charset="-128"/>
                <a:cs typeface="MS PGothic" pitchFamily="34" charset="-128"/>
              </a:rPr>
              <a:t>If V</a:t>
            </a:r>
            <a:r>
              <a:rPr lang="en-US" sz="2400" baseline="-25000" dirty="0">
                <a:ea typeface="MS PGothic" pitchFamily="34" charset="-128"/>
                <a:cs typeface="MS PGothic" pitchFamily="34" charset="-128"/>
              </a:rPr>
              <a:t>0</a:t>
            </a:r>
            <a:r>
              <a:rPr lang="en-US" sz="2400" dirty="0">
                <a:ea typeface="MS PGothic" pitchFamily="34" charset="-128"/>
                <a:cs typeface="MS PGothic" pitchFamily="34" charset="-128"/>
              </a:rPr>
              <a:t>-E = 4 eV,</a:t>
            </a:r>
            <a:r>
              <a:rPr lang="en-US" sz="2400" dirty="0" smtClean="0">
                <a:ea typeface="MS PGothic" pitchFamily="34" charset="-128"/>
                <a:cs typeface="MS PGothic" pitchFamily="34" charset="-128"/>
              </a:rPr>
              <a:t> </a:t>
            </a:r>
            <a:r>
              <a:rPr lang="en-US" sz="2400" dirty="0" err="1" smtClean="0">
                <a:ea typeface="MS PGothic" pitchFamily="34" charset="-128"/>
                <a:cs typeface="MS PGothic" pitchFamily="34" charset="-128"/>
              </a:rPr>
              <a:t>α</a:t>
            </a:r>
            <a:r>
              <a:rPr lang="en-US" sz="2400" dirty="0" smtClean="0">
                <a:ea typeface="MS PGothic" pitchFamily="34" charset="-128"/>
                <a:cs typeface="MS PGothic" pitchFamily="34" charset="-128"/>
                <a:sym typeface="Symbol" charset="2"/>
              </a:rPr>
              <a:t> </a:t>
            </a:r>
            <a:r>
              <a:rPr lang="en-US" sz="2400" dirty="0">
                <a:ea typeface="MS PGothic" pitchFamily="34" charset="-128"/>
                <a:cs typeface="MS PGothic" pitchFamily="34" charset="-128"/>
                <a:sym typeface="Symbol" charset="2"/>
              </a:rPr>
              <a:t>= 1/(10</a:t>
            </a:r>
            <a:r>
              <a:rPr lang="en-US" sz="2400" baseline="30000" dirty="0">
                <a:ea typeface="MS PGothic" pitchFamily="34" charset="-128"/>
                <a:cs typeface="MS PGothic" pitchFamily="34" charset="-128"/>
                <a:sym typeface="Symbol" charset="2"/>
              </a:rPr>
              <a:t>-10</a:t>
            </a:r>
            <a:r>
              <a:rPr lang="en-US" sz="2400" dirty="0">
                <a:ea typeface="MS PGothic" pitchFamily="34" charset="-128"/>
                <a:cs typeface="MS PGothic" pitchFamily="34" charset="-128"/>
                <a:sym typeface="Symbol" charset="2"/>
              </a:rPr>
              <a:t> </a:t>
            </a:r>
            <a:r>
              <a:rPr lang="en-US" sz="2400" dirty="0" err="1">
                <a:ea typeface="MS PGothic" pitchFamily="34" charset="-128"/>
                <a:cs typeface="MS PGothic" pitchFamily="34" charset="-128"/>
                <a:sym typeface="Symbol" charset="2"/>
              </a:rPr>
              <a:t>m</a:t>
            </a:r>
            <a:r>
              <a:rPr lang="en-US" sz="2400" dirty="0">
                <a:ea typeface="MS PGothic" pitchFamily="34" charset="-128"/>
                <a:cs typeface="MS PGothic" pitchFamily="34" charset="-128"/>
                <a:sym typeface="Symbol" charset="2"/>
              </a:rPr>
              <a:t>)</a:t>
            </a:r>
          </a:p>
          <a:p>
            <a:endParaRPr lang="en-US" sz="1000" dirty="0">
              <a:ea typeface="MS PGothic" pitchFamily="34" charset="-128"/>
              <a:cs typeface="MS PGothic" pitchFamily="34" charset="-128"/>
              <a:sym typeface="Symbol" charset="2"/>
            </a:endParaRPr>
          </a:p>
          <a:p>
            <a:r>
              <a:rPr lang="en-US" sz="2400" dirty="0">
                <a:ea typeface="MS PGothic" pitchFamily="34" charset="-128"/>
                <a:cs typeface="MS PGothic" pitchFamily="34" charset="-128"/>
                <a:sym typeface="Symbol" charset="2"/>
              </a:rPr>
              <a:t>So if </a:t>
            </a:r>
            <a:r>
              <a:rPr lang="en-US" sz="2400" dirty="0" err="1">
                <a:ea typeface="MS PGothic" pitchFamily="34" charset="-128"/>
                <a:cs typeface="MS PGothic" pitchFamily="34" charset="-128"/>
                <a:sym typeface="Symbol" charset="2"/>
              </a:rPr>
              <a:t>d</a:t>
            </a:r>
            <a:r>
              <a:rPr lang="en-US" sz="2400" dirty="0">
                <a:ea typeface="MS PGothic" pitchFamily="34" charset="-128"/>
                <a:cs typeface="MS PGothic" pitchFamily="34" charset="-128"/>
                <a:sym typeface="Symbol" charset="2"/>
              </a:rPr>
              <a:t> is 3 x 10</a:t>
            </a:r>
            <a:r>
              <a:rPr lang="en-US" sz="2400" baseline="30000" dirty="0">
                <a:ea typeface="MS PGothic" pitchFamily="34" charset="-128"/>
                <a:cs typeface="MS PGothic" pitchFamily="34" charset="-128"/>
                <a:sym typeface="Symbol" charset="2"/>
              </a:rPr>
              <a:t>-10</a:t>
            </a:r>
            <a:r>
              <a:rPr lang="en-US" sz="2400" dirty="0">
                <a:ea typeface="MS PGothic" pitchFamily="34" charset="-128"/>
                <a:cs typeface="MS PGothic" pitchFamily="34" charset="-128"/>
                <a:sym typeface="Symbol" charset="2"/>
              </a:rPr>
              <a:t> </a:t>
            </a:r>
            <a:r>
              <a:rPr lang="en-US" sz="2400" dirty="0" err="1">
                <a:ea typeface="MS PGothic" pitchFamily="34" charset="-128"/>
                <a:cs typeface="MS PGothic" pitchFamily="34" charset="-128"/>
                <a:sym typeface="Symbol" charset="2"/>
              </a:rPr>
              <a:t>m</a:t>
            </a:r>
            <a:r>
              <a:rPr lang="en-US" sz="2400" dirty="0">
                <a:ea typeface="MS PGothic" pitchFamily="34" charset="-128"/>
                <a:cs typeface="MS PGothic" pitchFamily="34" charset="-128"/>
                <a:sym typeface="Symbol" charset="2"/>
              </a:rPr>
              <a:t>, </a:t>
            </a:r>
            <a:r>
              <a:rPr lang="en-US" sz="2400" dirty="0" err="1">
                <a:ea typeface="MS PGothic" pitchFamily="34" charset="-128"/>
                <a:cs typeface="MS PGothic" pitchFamily="34" charset="-128"/>
                <a:sym typeface="Symbol" charset="2"/>
              </a:rPr>
              <a:t>T</a:t>
            </a:r>
            <a:r>
              <a:rPr lang="en-US" sz="2400" dirty="0" smtClean="0">
                <a:ea typeface="MS PGothic" pitchFamily="34" charset="-128"/>
                <a:cs typeface="MS PGothic" pitchFamily="34" charset="-128"/>
                <a:sym typeface="Symbol" charset="2"/>
              </a:rPr>
              <a:t> ~ </a:t>
            </a:r>
            <a:r>
              <a:rPr lang="en-US" sz="2400" dirty="0">
                <a:ea typeface="MS PGothic" pitchFamily="34" charset="-128"/>
                <a:cs typeface="MS PGothic" pitchFamily="34" charset="-128"/>
                <a:sym typeface="Symbol" charset="2"/>
              </a:rPr>
              <a:t>e</a:t>
            </a:r>
            <a:r>
              <a:rPr lang="en-US" sz="2400" baseline="30000" dirty="0">
                <a:ea typeface="MS PGothic" pitchFamily="34" charset="-128"/>
                <a:cs typeface="MS PGothic" pitchFamily="34" charset="-128"/>
                <a:sym typeface="Symbol" charset="2"/>
              </a:rPr>
              <a:t>-6 </a:t>
            </a:r>
            <a:r>
              <a:rPr lang="en-US" sz="2400" dirty="0">
                <a:ea typeface="MS PGothic" pitchFamily="34" charset="-128"/>
                <a:cs typeface="MS PGothic" pitchFamily="34" charset="-128"/>
                <a:sym typeface="Symbol" charset="2"/>
              </a:rPr>
              <a:t>= .0025</a:t>
            </a:r>
            <a:endParaRPr lang="en-US" sz="2400" baseline="30000" dirty="0">
              <a:ea typeface="MS PGothic" pitchFamily="34" charset="-128"/>
              <a:cs typeface="MS PGothic" pitchFamily="34" charset="-128"/>
              <a:sym typeface="Symbol" charset="2"/>
            </a:endParaRPr>
          </a:p>
          <a:p>
            <a:r>
              <a:rPr lang="en-US" sz="2400" dirty="0">
                <a:ea typeface="MS PGothic" pitchFamily="34" charset="-128"/>
                <a:cs typeface="MS PGothic" pitchFamily="34" charset="-128"/>
                <a:sym typeface="Symbol" charset="2"/>
              </a:rPr>
              <a:t>add 1 extra atom (</a:t>
            </a:r>
            <a:r>
              <a:rPr lang="en-US" sz="2400" dirty="0" err="1">
                <a:ea typeface="MS PGothic" pitchFamily="34" charset="-128"/>
                <a:cs typeface="MS PGothic" pitchFamily="34" charset="-128"/>
                <a:sym typeface="Symbol" charset="2"/>
              </a:rPr>
              <a:t>d</a:t>
            </a:r>
            <a:r>
              <a:rPr lang="en-US" sz="2400" dirty="0">
                <a:ea typeface="MS PGothic" pitchFamily="34" charset="-128"/>
                <a:cs typeface="MS PGothic" pitchFamily="34" charset="-128"/>
                <a:sym typeface="Symbol" charset="2"/>
              </a:rPr>
              <a:t> ~ 10</a:t>
            </a:r>
            <a:r>
              <a:rPr lang="en-US" sz="2400" baseline="30000" dirty="0">
                <a:ea typeface="MS PGothic" pitchFamily="34" charset="-128"/>
                <a:cs typeface="MS PGothic" pitchFamily="34" charset="-128"/>
                <a:sym typeface="Symbol" charset="2"/>
              </a:rPr>
              <a:t>-10</a:t>
            </a:r>
            <a:r>
              <a:rPr lang="en-US" sz="2400" dirty="0">
                <a:ea typeface="MS PGothic" pitchFamily="34" charset="-128"/>
                <a:cs typeface="MS PGothic" pitchFamily="34" charset="-128"/>
                <a:sym typeface="Symbol" charset="2"/>
              </a:rPr>
              <a:t> </a:t>
            </a:r>
            <a:r>
              <a:rPr lang="en-US" sz="2400" dirty="0" err="1">
                <a:ea typeface="MS PGothic" pitchFamily="34" charset="-128"/>
                <a:cs typeface="MS PGothic" pitchFamily="34" charset="-128"/>
                <a:sym typeface="Symbol" charset="2"/>
              </a:rPr>
              <a:t>m</a:t>
            </a:r>
            <a:r>
              <a:rPr lang="en-US" sz="2400" dirty="0">
                <a:ea typeface="MS PGothic" pitchFamily="34" charset="-128"/>
                <a:cs typeface="MS PGothic" pitchFamily="34" charset="-128"/>
                <a:sym typeface="Symbol" charset="2"/>
              </a:rPr>
              <a:t>),</a:t>
            </a:r>
          </a:p>
          <a:p>
            <a:r>
              <a:rPr lang="en-US" sz="2400" dirty="0">
                <a:ea typeface="MS PGothic" pitchFamily="34" charset="-128"/>
                <a:cs typeface="MS PGothic" pitchFamily="34" charset="-128"/>
                <a:sym typeface="Symbol" charset="2"/>
              </a:rPr>
              <a:t>how much does </a:t>
            </a:r>
            <a:r>
              <a:rPr lang="en-US" sz="2400" dirty="0" err="1">
                <a:ea typeface="MS PGothic" pitchFamily="34" charset="-128"/>
                <a:cs typeface="MS PGothic" pitchFamily="34" charset="-128"/>
                <a:sym typeface="Symbol" charset="2"/>
              </a:rPr>
              <a:t>T</a:t>
            </a:r>
            <a:r>
              <a:rPr lang="en-US" sz="2400" dirty="0">
                <a:ea typeface="MS PGothic" pitchFamily="34" charset="-128"/>
                <a:cs typeface="MS PGothic" pitchFamily="34" charset="-128"/>
                <a:sym typeface="Symbol" charset="2"/>
              </a:rPr>
              <a:t> change?</a:t>
            </a:r>
          </a:p>
        </p:txBody>
      </p:sp>
      <p:sp>
        <p:nvSpPr>
          <p:cNvPr id="574474" name="Text Box 10"/>
          <p:cNvSpPr txBox="1">
            <a:spLocks noChangeArrowheads="1"/>
          </p:cNvSpPr>
          <p:nvPr/>
        </p:nvSpPr>
        <p:spPr bwMode="auto">
          <a:xfrm>
            <a:off x="365125" y="5214938"/>
            <a:ext cx="4481513" cy="1570037"/>
          </a:xfrm>
          <a:prstGeom prst="rect">
            <a:avLst/>
          </a:prstGeom>
          <a:noFill/>
          <a:ln w="9525">
            <a:noFill/>
            <a:miter lim="800000"/>
            <a:headEnd/>
            <a:tailEnd/>
          </a:ln>
        </p:spPr>
        <p:txBody>
          <a:bodyPr>
            <a:prstTxWarp prst="textNoShape">
              <a:avLst/>
            </a:prstTxWarp>
            <a:spAutoFit/>
          </a:bodyPr>
          <a:lstStyle/>
          <a:p>
            <a:r>
              <a:rPr lang="en-US" sz="2400" dirty="0" err="1">
                <a:ea typeface="MS PGothic" pitchFamily="34" charset="-128"/>
                <a:cs typeface="MS PGothic" pitchFamily="34" charset="-128"/>
              </a:rPr>
              <a:t>T</a:t>
            </a:r>
            <a:r>
              <a:rPr lang="en-US" sz="2400" dirty="0" smtClean="0">
                <a:ea typeface="MS PGothic" pitchFamily="34" charset="-128"/>
                <a:cs typeface="MS PGothic" pitchFamily="34" charset="-128"/>
              </a:rPr>
              <a:t> ~ </a:t>
            </a:r>
            <a:r>
              <a:rPr lang="en-US" sz="2400" dirty="0">
                <a:ea typeface="MS PGothic" pitchFamily="34" charset="-128"/>
                <a:cs typeface="MS PGothic" pitchFamily="34" charset="-128"/>
              </a:rPr>
              <a:t>e</a:t>
            </a:r>
            <a:r>
              <a:rPr lang="en-US" sz="2400" baseline="30000" dirty="0">
                <a:ea typeface="MS PGothic" pitchFamily="34" charset="-128"/>
                <a:cs typeface="MS PGothic" pitchFamily="34" charset="-128"/>
              </a:rPr>
              <a:t>-4</a:t>
            </a:r>
            <a:r>
              <a:rPr lang="en-US" sz="2400" dirty="0">
                <a:ea typeface="MS PGothic" pitchFamily="34" charset="-128"/>
                <a:cs typeface="MS PGothic" pitchFamily="34" charset="-128"/>
              </a:rPr>
              <a:t> =0.018    </a:t>
            </a:r>
          </a:p>
          <a:p>
            <a:pPr>
              <a:buFont typeface="Wingdings" charset="2"/>
              <a:buChar char="à"/>
            </a:pPr>
            <a:r>
              <a:rPr lang="en-US" sz="2400" dirty="0">
                <a:ea typeface="MS PGothic" pitchFamily="34" charset="-128"/>
                <a:cs typeface="MS PGothic" pitchFamily="34" charset="-128"/>
                <a:sym typeface="Wingdings" charset="2"/>
              </a:rPr>
              <a:t>Decrease distance by diameter of one </a:t>
            </a:r>
            <a:r>
              <a:rPr lang="en-US" sz="2400" dirty="0">
                <a:ea typeface="MS PGothic" pitchFamily="34" charset="-128"/>
                <a:cs typeface="MS PGothic" pitchFamily="34" charset="-128"/>
              </a:rPr>
              <a:t>atom:</a:t>
            </a:r>
          </a:p>
          <a:p>
            <a:pPr>
              <a:buFont typeface="Wingdings" charset="2"/>
              <a:buChar char="à"/>
            </a:pPr>
            <a:r>
              <a:rPr lang="en-US" sz="2400" dirty="0">
                <a:ea typeface="MS PGothic" pitchFamily="34" charset="-128"/>
                <a:cs typeface="MS PGothic" pitchFamily="34" charset="-128"/>
              </a:rPr>
              <a:t>Increase current by factor 7!</a:t>
            </a:r>
          </a:p>
        </p:txBody>
      </p:sp>
      <p:sp>
        <p:nvSpPr>
          <p:cNvPr id="574475" name="Oval 11"/>
          <p:cNvSpPr>
            <a:spLocks noChangeArrowheads="1"/>
          </p:cNvSpPr>
          <p:nvPr/>
        </p:nvSpPr>
        <p:spPr bwMode="auto">
          <a:xfrm>
            <a:off x="6446838" y="2395538"/>
            <a:ext cx="150812" cy="161925"/>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1033" name="Text Box 2"/>
          <p:cNvSpPr txBox="1">
            <a:spLocks noChangeArrowheads="1"/>
          </p:cNvSpPr>
          <p:nvPr/>
        </p:nvSpPr>
        <p:spPr bwMode="auto">
          <a:xfrm>
            <a:off x="0" y="-15875"/>
            <a:ext cx="4989513" cy="1066800"/>
          </a:xfrm>
          <a:prstGeom prst="rect">
            <a:avLst/>
          </a:prstGeom>
          <a:noFill/>
          <a:ln w="9525">
            <a:noFill/>
            <a:miter lim="800000"/>
            <a:headEnd/>
            <a:tailEnd/>
          </a:ln>
        </p:spPr>
        <p:txBody>
          <a:bodyPr wrap="none">
            <a:prstTxWarp prst="textNoShape">
              <a:avLst/>
            </a:prstTxWarp>
            <a:spAutoFit/>
          </a:bodyPr>
          <a:lstStyle/>
          <a:p>
            <a:r>
              <a:rPr lang="en-US" sz="3200">
                <a:ea typeface="MS PGothic" pitchFamily="34" charset="-128"/>
                <a:cs typeface="MS PGothic" pitchFamily="34" charset="-128"/>
              </a:rPr>
              <a:t>How sensitive to distance?</a:t>
            </a:r>
          </a:p>
          <a:p>
            <a:r>
              <a:rPr lang="en-US" sz="3200">
                <a:ea typeface="MS PGothic" pitchFamily="34" charset="-128"/>
                <a:cs typeface="MS PGothic" pitchFamily="34" charset="-128"/>
              </a:rPr>
              <a:t>Need to look at numbers.</a:t>
            </a:r>
          </a:p>
        </p:txBody>
      </p:sp>
      <p:cxnSp>
        <p:nvCxnSpPr>
          <p:cNvPr id="11" name="Straight Arrow Connector 10"/>
          <p:cNvCxnSpPr/>
          <p:nvPr/>
        </p:nvCxnSpPr>
        <p:spPr>
          <a:xfrm rot="5400000">
            <a:off x="6487319" y="2029619"/>
            <a:ext cx="971550" cy="1588"/>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35" name="TextBox 11"/>
          <p:cNvSpPr txBox="1">
            <a:spLocks noChangeArrowheads="1"/>
          </p:cNvSpPr>
          <p:nvPr/>
        </p:nvSpPr>
        <p:spPr bwMode="auto">
          <a:xfrm>
            <a:off x="6915150" y="1828800"/>
            <a:ext cx="355600" cy="461963"/>
          </a:xfrm>
          <a:prstGeom prst="rect">
            <a:avLst/>
          </a:prstGeom>
          <a:noFill/>
          <a:ln w="9525">
            <a:noFill/>
            <a:miter lim="800000"/>
            <a:headEnd/>
            <a:tailEnd/>
          </a:ln>
        </p:spPr>
        <p:txBody>
          <a:bodyPr wrap="none">
            <a:prstTxWarp prst="textNoShape">
              <a:avLst/>
            </a:prstTxWarp>
            <a:spAutoFit/>
          </a:bodyPr>
          <a:lstStyle/>
          <a:p>
            <a:r>
              <a:rPr lang="en-US" sz="2400"/>
              <a:t>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9" name="Text Box 4"/>
          <p:cNvSpPr txBox="1">
            <a:spLocks noChangeArrowheads="1"/>
          </p:cNvSpPr>
          <p:nvPr/>
        </p:nvSpPr>
        <p:spPr bwMode="auto">
          <a:xfrm>
            <a:off x="0" y="228600"/>
            <a:ext cx="9144000" cy="646331"/>
          </a:xfrm>
          <a:prstGeom prst="rect">
            <a:avLst/>
          </a:prstGeom>
          <a:noFill/>
          <a:ln w="9525">
            <a:noFill/>
            <a:miter lim="800000"/>
            <a:headEnd/>
            <a:tailEnd/>
          </a:ln>
        </p:spPr>
        <p:txBody>
          <a:bodyPr wrap="square">
            <a:prstTxWarp prst="textNoShape">
              <a:avLst/>
            </a:prstTxWarp>
            <a:spAutoFit/>
          </a:bodyPr>
          <a:lstStyle/>
          <a:p>
            <a:r>
              <a:rPr lang="en-US" sz="3600" b="1" dirty="0" smtClean="0"/>
              <a:t>The </a:t>
            </a:r>
            <a:r>
              <a:rPr lang="en-US" sz="3600" b="1" dirty="0"/>
              <a:t>3D Schrodinger </a:t>
            </a:r>
            <a:r>
              <a:rPr lang="en-US" sz="3600" b="1" dirty="0" smtClean="0"/>
              <a:t>Equation:</a:t>
            </a:r>
            <a:endParaRPr lang="en-US" sz="3600" b="1" dirty="0"/>
          </a:p>
        </p:txBody>
      </p:sp>
      <p:sp>
        <p:nvSpPr>
          <p:cNvPr id="1030" name="Text Box 5"/>
          <p:cNvSpPr txBox="1">
            <a:spLocks noChangeArrowheads="1"/>
          </p:cNvSpPr>
          <p:nvPr/>
        </p:nvSpPr>
        <p:spPr bwMode="auto">
          <a:xfrm>
            <a:off x="182563" y="1538288"/>
            <a:ext cx="1260475" cy="461962"/>
          </a:xfrm>
          <a:prstGeom prst="rect">
            <a:avLst/>
          </a:prstGeom>
          <a:noFill/>
          <a:ln w="9525">
            <a:noFill/>
            <a:miter lim="800000"/>
            <a:headEnd/>
            <a:tailEnd/>
          </a:ln>
        </p:spPr>
        <p:txBody>
          <a:bodyPr wrap="none">
            <a:prstTxWarp prst="textNoShape">
              <a:avLst/>
            </a:prstTxWarp>
            <a:spAutoFit/>
          </a:bodyPr>
          <a:lstStyle/>
          <a:p>
            <a:r>
              <a:rPr lang="en-US" sz="2400"/>
              <a:t>In 1D:   </a:t>
            </a:r>
          </a:p>
        </p:txBody>
      </p:sp>
      <p:graphicFrame>
        <p:nvGraphicFramePr>
          <p:cNvPr id="646195" name="Object 2"/>
          <p:cNvGraphicFramePr>
            <a:graphicFrameLocks noChangeAspect="1"/>
          </p:cNvGraphicFramePr>
          <p:nvPr/>
        </p:nvGraphicFramePr>
        <p:xfrm>
          <a:off x="80963" y="4645025"/>
          <a:ext cx="8842375" cy="1111250"/>
        </p:xfrm>
        <a:graphic>
          <a:graphicData uri="http://schemas.openxmlformats.org/presentationml/2006/ole">
            <p:oleObj spid="_x0000_s138242" name="Equation" r:id="rId3" imgW="4114800" imgH="469900" progId="Equation.DSMT4">
              <p:embed/>
            </p:oleObj>
          </a:graphicData>
        </a:graphic>
      </p:graphicFrame>
      <p:graphicFrame>
        <p:nvGraphicFramePr>
          <p:cNvPr id="1027" name="Object 3"/>
          <p:cNvGraphicFramePr>
            <a:graphicFrameLocks noChangeAspect="1"/>
          </p:cNvGraphicFramePr>
          <p:nvPr/>
        </p:nvGraphicFramePr>
        <p:xfrm>
          <a:off x="1436688" y="1249363"/>
          <a:ext cx="5130800" cy="1111250"/>
        </p:xfrm>
        <a:graphic>
          <a:graphicData uri="http://schemas.openxmlformats.org/presentationml/2006/ole">
            <p:oleObj spid="_x0000_s138243" name="Equation" r:id="rId4" imgW="2387600" imgH="469900" progId="Equation.DSMT4">
              <p:embed/>
            </p:oleObj>
          </a:graphicData>
        </a:graphic>
      </p:graphicFrame>
      <p:sp>
        <p:nvSpPr>
          <p:cNvPr id="646197" name="Text Box 53"/>
          <p:cNvSpPr txBox="1">
            <a:spLocks noChangeArrowheads="1"/>
          </p:cNvSpPr>
          <p:nvPr/>
        </p:nvSpPr>
        <p:spPr bwMode="auto">
          <a:xfrm>
            <a:off x="182563" y="4138613"/>
            <a:ext cx="1260475" cy="461962"/>
          </a:xfrm>
          <a:prstGeom prst="rect">
            <a:avLst/>
          </a:prstGeom>
          <a:noFill/>
          <a:ln w="9525">
            <a:noFill/>
            <a:miter lim="800000"/>
            <a:headEnd/>
            <a:tailEnd/>
          </a:ln>
        </p:spPr>
        <p:txBody>
          <a:bodyPr wrap="none">
            <a:prstTxWarp prst="textNoShape">
              <a:avLst/>
            </a:prstTxWarp>
            <a:spAutoFit/>
          </a:bodyPr>
          <a:lstStyle/>
          <a:p>
            <a:r>
              <a:rPr lang="en-US" sz="2400"/>
              <a:t>In 3D:   </a:t>
            </a:r>
          </a:p>
        </p:txBody>
      </p:sp>
      <p:grpSp>
        <p:nvGrpSpPr>
          <p:cNvPr id="2" name="Group 57"/>
          <p:cNvGrpSpPr>
            <a:grpSpLocks/>
          </p:cNvGrpSpPr>
          <p:nvPr/>
        </p:nvGrpSpPr>
        <p:grpSpPr bwMode="auto">
          <a:xfrm>
            <a:off x="182563" y="2701925"/>
            <a:ext cx="8350250" cy="1112837"/>
            <a:chOff x="115" y="1853"/>
            <a:chExt cx="5260" cy="701"/>
          </a:xfrm>
        </p:grpSpPr>
        <p:sp>
          <p:nvSpPr>
            <p:cNvPr id="1033" name="Text Box 54"/>
            <p:cNvSpPr txBox="1">
              <a:spLocks noChangeArrowheads="1"/>
            </p:cNvSpPr>
            <p:nvPr/>
          </p:nvSpPr>
          <p:spPr bwMode="auto">
            <a:xfrm>
              <a:off x="115" y="2046"/>
              <a:ext cx="794" cy="291"/>
            </a:xfrm>
            <a:prstGeom prst="rect">
              <a:avLst/>
            </a:prstGeom>
            <a:noFill/>
            <a:ln w="9525">
              <a:noFill/>
              <a:miter lim="800000"/>
              <a:headEnd/>
              <a:tailEnd/>
            </a:ln>
          </p:spPr>
          <p:txBody>
            <a:bodyPr wrap="none">
              <a:prstTxWarp prst="textNoShape">
                <a:avLst/>
              </a:prstTxWarp>
              <a:spAutoFit/>
            </a:bodyPr>
            <a:lstStyle/>
            <a:p>
              <a:r>
                <a:rPr lang="en-US" sz="2400"/>
                <a:t>In 2D:   </a:t>
              </a:r>
            </a:p>
          </p:txBody>
        </p:sp>
        <p:graphicFrame>
          <p:nvGraphicFramePr>
            <p:cNvPr id="1028" name="Object 4"/>
            <p:cNvGraphicFramePr>
              <a:graphicFrameLocks noChangeAspect="1"/>
            </p:cNvGraphicFramePr>
            <p:nvPr/>
          </p:nvGraphicFramePr>
          <p:xfrm>
            <a:off x="939" y="1853"/>
            <a:ext cx="4436" cy="701"/>
          </p:xfrm>
          <a:graphic>
            <a:graphicData uri="http://schemas.openxmlformats.org/presentationml/2006/ole">
              <p:oleObj spid="_x0000_s138244" name="Equation" r:id="rId5" imgW="3276600" imgH="469900" progId="Equation.DSMT4">
                <p:embed/>
              </p:oleObj>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6197"/>
                                        </p:tgtEl>
                                        <p:attrNameLst>
                                          <p:attrName>style.visibility</p:attrName>
                                        </p:attrNameLst>
                                      </p:cBhvr>
                                      <p:to>
                                        <p:strVal val="visible"/>
                                      </p:to>
                                    </p:set>
                                    <p:animEffect transition="in" filter="fade">
                                      <p:cBhvr>
                                        <p:cTn id="12" dur="1000"/>
                                        <p:tgtEl>
                                          <p:spTgt spid="64619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46195"/>
                                        </p:tgtEl>
                                        <p:attrNameLst>
                                          <p:attrName>style.visibility</p:attrName>
                                        </p:attrNameLst>
                                      </p:cBhvr>
                                      <p:to>
                                        <p:strVal val="visible"/>
                                      </p:to>
                                    </p:set>
                                    <p:animEffect transition="in" filter="fade">
                                      <p:cBhvr>
                                        <p:cTn id="16" dur="1000"/>
                                        <p:tgtEl>
                                          <p:spTgt spid="646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619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3161</TotalTime>
  <Words>5639</Words>
  <Application>Microsoft Macintosh PowerPoint</Application>
  <PresentationFormat>On-screen Show (4:3)</PresentationFormat>
  <Paragraphs>892</Paragraphs>
  <Slides>73</Slides>
  <Notes>48</Notes>
  <HiddenSlides>0</HiddenSlides>
  <MMClips>4</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73</vt:i4>
      </vt:variant>
    </vt:vector>
  </HeadingPairs>
  <TitlesOfParts>
    <vt:vector size="75" baseType="lpstr">
      <vt:lpstr>Default Design</vt:lpstr>
      <vt:lpstr>Equation</vt:lpstr>
      <vt:lpstr>Slide 1</vt:lpstr>
      <vt:lpstr>Final Essay</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Degeneracy</vt:lpstr>
      <vt:lpstr>Slide 20</vt:lpstr>
      <vt:lpstr>Slide 21</vt:lpstr>
      <vt:lpstr>Slide 22</vt:lpstr>
      <vt:lpstr>Review Models of the Atom</vt:lpstr>
      <vt:lpstr>Slide 24</vt:lpstr>
      <vt:lpstr>Slide 25</vt:lpstr>
      <vt:lpstr>What is the Schrödinger Model of Hydrogen Atom?</vt:lpstr>
      <vt:lpstr>Can get rid of time dependence and simplify:</vt:lpstr>
      <vt:lpstr>Quick note on vector derivatives</vt:lpstr>
      <vt:lpstr>Slide 29</vt:lpstr>
      <vt:lpstr>Slide 30</vt:lpstr>
      <vt:lpstr>Slide 31</vt:lpstr>
      <vt:lpstr>Remember deBroglie Waves?</vt:lpstr>
      <vt:lpstr>Slide 33</vt:lpstr>
      <vt:lpstr>Slide 34</vt:lpstr>
      <vt:lpstr>Slide 35</vt:lpstr>
      <vt:lpstr>Slide 36</vt:lpstr>
      <vt:lpstr>Comparing H atom &amp; Infinite Square Well:</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How does Schrodinger model of atom compare with other models?  Why is it better?</vt:lpstr>
      <vt:lpstr>Slide 63</vt:lpstr>
      <vt:lpstr>A brief review of chemistry</vt:lpstr>
      <vt:lpstr>A brief review of chemistry</vt:lpstr>
      <vt:lpstr>Slide 66</vt:lpstr>
      <vt:lpstr>A brief review of chemistry</vt:lpstr>
      <vt:lpstr>Slide 68</vt:lpstr>
      <vt:lpstr>Slide 69</vt:lpstr>
      <vt:lpstr>Slide 70</vt:lpstr>
      <vt:lpstr>Slide 71</vt:lpstr>
      <vt:lpstr>Slide 72</vt:lpstr>
      <vt:lpstr>Slide 73</vt:lpstr>
    </vt:vector>
  </TitlesOfParts>
  <Company>JILA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 McKagan</dc:creator>
  <cp:lastModifiedBy>Zombie</cp:lastModifiedBy>
  <cp:revision>43</cp:revision>
  <cp:lastPrinted>2006-11-11T15:57:37Z</cp:lastPrinted>
  <dcterms:created xsi:type="dcterms:W3CDTF">2011-04-19T13:26:08Z</dcterms:created>
  <dcterms:modified xsi:type="dcterms:W3CDTF">2011-04-19T13:58:04Z</dcterms:modified>
</cp:coreProperties>
</file>