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embeddings/Microsoft_Equation3.bin" ContentType="application/vnd.openxmlformats-officedocument.oleObject"/>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embeddings/Microsoft_Equation10.bin" ContentType="application/vnd.openxmlformats-officedocument.oleObject"/>
  <Override PartName="/ppt/slides/slide47.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embeddings/Microsoft_Equation9.bin" ContentType="application/vnd.openxmlformats-officedocument.oleObject"/>
  <Override PartName="/ppt/theme/theme1.xml" ContentType="application/vnd.openxmlformats-officedocument.theme+xml"/>
  <Override PartName="/ppt/notesSlides/notesSlide2.xml" ContentType="application/vnd.openxmlformats-officedocument.presentationml.notesSlide+xml"/>
  <Override PartName="/ppt/embeddings/oleObject1.bin" ContentType="application/vnd.openxmlformats-officedocument.oleObject"/>
  <Override PartName="/ppt/embeddings/oleObject13.bin" ContentType="application/vnd.openxmlformats-officedocument.oleObject"/>
  <Override PartName="/ppt/embeddings/oleObject23.bin" ContentType="application/vnd.openxmlformats-officedocument.oleObject"/>
  <Override PartName="/ppt/embeddings/oleObject33.bin" ContentType="application/vnd.openxmlformats-officedocument.oleObject"/>
  <Default Extension="jpeg" ContentType="image/jpeg"/>
  <Override PartName="/ppt/notesSlides/notesSlide11.xml" ContentType="application/vnd.openxmlformats-officedocument.presentationml.notesSlide+xml"/>
  <Override PartName="/ppt/embeddings/oleObject42.bin" ContentType="application/vnd.openxmlformats-officedocument.oleObject"/>
  <Override PartName="/ppt/slides/slide13.xml" ContentType="application/vnd.openxmlformats-officedocument.presentationml.slide+xml"/>
  <Override PartName="/ppt/notesSlides/notesSlide21.xml" ContentType="application/vnd.openxmlformats-officedocument.presentationml.notesSlide+xml"/>
  <Override PartName="/ppt/embeddings/oleObject7.bin" ContentType="application/vnd.openxmlformats-officedocument.oleObject"/>
  <Override PartName="/ppt/slides/slide23.xml" ContentType="application/vnd.openxmlformats-officedocument.presentationml.slide+xml"/>
  <Override PartName="/ppt/embeddings/oleObject19.bin" ContentType="application/vnd.openxmlformats-officedocument.oleObject"/>
  <Override PartName="/ppt/notesSlides/notesSlide31.xml" ContentType="application/vnd.openxmlformats-officedocument.presentationml.notesSlide+xml"/>
  <Override PartName="/ppt/slides/slide32.xml" ContentType="application/vnd.openxmlformats-officedocument.presentationml.slide+xml"/>
  <Override PartName="/ppt/embeddings/oleObject29.bin" ContentType="application/vnd.openxmlformats-officedocument.oleObject"/>
  <Override PartName="/ppt/slides/slide4.xml" ContentType="application/vnd.openxmlformats-officedocument.presentationml.slide+xml"/>
  <Override PartName="/ppt/slideLayouts/slideLayout5.xml" ContentType="application/vnd.openxmlformats-officedocument.presentationml.slideLayout+xml"/>
  <Override PartName="/ppt/notesSlides/notesSlide40.xml" ContentType="application/vnd.openxmlformats-officedocument.presentationml.notesSlide+xml"/>
  <Override PartName="/ppt/slides/slide42.xml" ContentType="application/vnd.openxmlformats-officedocument.presentationml.slide+xml"/>
  <Override PartName="/ppt/embeddings/oleObject38.bin" ContentType="application/vnd.openxmlformats-officedocument.oleObject"/>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embeddings/Microsoft_Equation4.bin" ContentType="application/vnd.openxmlformats-officedocument.oleObject"/>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embeddings/Microsoft_Equation11.bin" ContentType="application/vnd.openxmlformats-officedocument.oleObject"/>
  <Override PartName="/ppt/slides/slide48.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embeddings/oleObject2.bin" ContentType="application/vnd.openxmlformats-officedocument.oleObject"/>
  <Override PartName="/ppt/embeddings/oleObject14.bin" ContentType="application/vnd.openxmlformats-officedocument.oleObject"/>
  <Override PartName="/ppt/embeddings/oleObject24.bin" ContentType="application/vnd.openxmlformats-officedocument.oleObject"/>
  <Override PartName="/ppt/notesSlides/notesSlide8.xml" ContentType="application/vnd.openxmlformats-officedocument.presentationml.notesSlide+xml"/>
  <Override PartName="/ppt/embeddings/oleObject34.bin" ContentType="application/vnd.openxmlformats-officedocument.oleObject"/>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embeddings/oleObject8.bin" ContentType="application/vnd.openxmlformats-officedocument.oleObject"/>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embeddings/oleObject39.bin" ContentType="application/vnd.openxmlformats-officedocument.oleObject"/>
  <Override PartName="/ppt/slides/slide43.xml" ContentType="application/vnd.openxmlformats-officedocument.presentationml.slide+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notesSlides/notesSlide28.xml" ContentType="application/vnd.openxmlformats-officedocument.presentationml.notesSlide+xml"/>
  <Override PartName="/ppt/embeddings/Microsoft_Equation5.bin" ContentType="application/vnd.openxmlformats-officedocument.oleObject"/>
  <Override PartName="/ppt/slideLayouts/slideLayout11.xml" ContentType="application/vnd.openxmlformats-officedocument.presentationml.slideLayout+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slides/slide49.xml" ContentType="application/vnd.openxmlformats-officedocument.presentationml.slide+xml"/>
  <Override PartName="/ppt/embeddings/oleObject10.bin" ContentType="application/vnd.openxmlformats-officedocument.oleObject"/>
  <Override PartName="/docProps/core.xml" ContentType="application/vnd.openxmlformats-package.core-properties+xml"/>
  <Override PartName="/ppt/theme/theme3.xml" ContentType="application/vnd.openxmlformats-officedocument.theme+xml"/>
  <Override PartName="/ppt/notesSlides/notesSlide4.xml" ContentType="application/vnd.openxmlformats-officedocument.presentationml.notesSlide+xml"/>
  <Override PartName="/ppt/embeddings/oleObject3.bin" ContentType="application/vnd.openxmlformats-officedocument.oleObject"/>
  <Override PartName="/ppt/embeddings/oleObject15.bin" ContentType="application/vnd.openxmlformats-officedocument.oleObject"/>
  <Override PartName="/ppt/embeddings/oleObject25.bin" ContentType="application/vnd.openxmlformats-officedocument.oleObjec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embeddings/oleObject35.bin" ContentType="application/vnd.openxmlformats-officedocument.oleObject"/>
  <Override PartName="/ppt/slides/slide15.xml" ContentType="application/vnd.openxmlformats-officedocument.presentationml.slide+xml"/>
  <Override PartName="/ppt/notesSlides/notesSlide23.xml" ContentType="application/vnd.openxmlformats-officedocument.presentationml.notesSlide+xml"/>
  <Override PartName="/ppt/embeddings/oleObject9.bin" ContentType="application/vnd.openxmlformats-officedocument.oleObject"/>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embeddings/Microsoft_Equation6.bin" ContentType="application/vnd.openxmlformats-officedocument.oleObject"/>
  <Override PartName="/ppt/notesSlides/notesSlide38.xml" ContentType="application/vnd.openxmlformats-officedocument.presentationml.notesSlide+xml"/>
  <Override PartName="/ppt/embeddings/oleObject11.bin" ContentType="application/vnd.openxmlformats-officedocument.oleObject"/>
  <Override PartName="/ppt/embeddings/oleObject20.bin" ContentType="application/vnd.openxmlformats-officedocument.oleObject"/>
  <Override PartName="/ppt/embeddings/oleObject30.bin" ContentType="application/vnd.openxmlformats-officedocument.oleObject"/>
  <Override PartName="/ppt/notesSlides/notesSlide5.xml" ContentType="application/vnd.openxmlformats-officedocument.presentationml.notesSlide+xml"/>
  <Override PartName="/ppt/slides/slide10.xml" ContentType="application/vnd.openxmlformats-officedocument.presentationml.slide+xml"/>
  <Override PartName="/ppt/embeddings/oleObject4.bin" ContentType="application/vnd.openxmlformats-officedocument.oleObject"/>
  <Override PartName="/ppt/embeddings/oleObject16.bin" ContentType="application/vnd.openxmlformats-officedocument.oleObject"/>
  <Override PartName="/ppt/slides/slide20.xml" ContentType="application/vnd.openxmlformats-officedocument.presentationml.slide+xml"/>
  <Override PartName="/ppt/embeddings/oleObject26.bin" ContentType="application/vnd.openxmlformats-officedocument.oleObject"/>
  <Override PartName="/ppt/slides/slide1.xml" ContentType="application/vnd.openxmlformats-officedocument.presentationml.slide+xml"/>
  <Override PartName="/ppt/slideLayouts/slideLayout2.xml" ContentType="application/vnd.openxmlformats-officedocument.presentationml.slideLayout+xml"/>
  <Override PartName="/ppt/embeddings/oleObject36.bin" ContentType="application/vnd.openxmlformats-officedocument.oleObject"/>
  <Override PartName="/ppt/notesSlides/notesSlide14.xml" ContentType="application/vnd.openxmlformats-officedocument.presentationml.notesSlide+xml"/>
  <Override PartName="/ppt/slides/slide16.xml" ContentType="application/vnd.openxmlformats-officedocument.presentationml.slide+xml"/>
  <Override PartName="/ppt/viewProps.xml" ContentType="application/vnd.openxmlformats-officedocument.presentationml.viewProps+xml"/>
  <Override PartName="/ppt/embeddings/Microsoft_Equation1.bin" ContentType="application/vnd.openxmlformats-officedocument.oleObject"/>
  <Override PartName="/ppt/notesSlides/notesSlide24.xml" ContentType="application/vnd.openxmlformats-officedocument.presentationml.notesSlide+xml"/>
  <Override PartName="/ppt/slides/slide26.xml" ContentType="application/vnd.openxmlformats-officedocument.presentationml.slide+xml"/>
  <Default Extension="pict" ContentType="image/pict"/>
  <Override PartName="/ppt/notesSlides/notesSlide34.xml" ContentType="application/vnd.openxmlformats-officedocument.presentationml.notesSlide+xml"/>
  <Default Extension="rels" ContentType="application/vnd.openxmlformats-package.relationships+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notesSlides/notesSlide43.xml" ContentType="application/vnd.openxmlformats-officedocument.presentationml.notesSlide+xml"/>
  <Override PartName="/ppt/slides/slide45.xml" ContentType="application/vnd.openxmlformats-officedocument.presentationml.slide+xml"/>
  <Override PartName="/ppt/embeddings/Microsoft_Equation7.bin" ContentType="application/vnd.openxmlformats-officedocument.oleObject"/>
  <Override PartName="/ppt/presProps.xml" ContentType="application/vnd.openxmlformats-officedocument.presentationml.presProps+xml"/>
  <Override PartName="/ppt/notesSlides/notesSlide39.xml" ContentType="application/vnd.openxmlformats-officedocument.presentationml.notesSlide+xml"/>
  <Override PartName="/ppt/presentation.xml" ContentType="application/vnd.openxmlformats-officedocument.presentationml.presentation.main+xml"/>
  <Override PartName="/ppt/embeddings/oleObject12.bin" ContentType="application/vnd.openxmlformats-officedocument.oleObject"/>
  <Override PartName="/ppt/embeddings/oleObject21.bin" ContentType="application/vnd.openxmlformats-officedocument.oleObject"/>
  <Override PartName="/ppt/embeddings/oleObject31.bin" ContentType="application/vnd.openxmlformats-officedocument.oleObject"/>
  <Override PartName="/ppt/notesSlides/notesSlide6.xml" ContentType="application/vnd.openxmlformats-officedocument.presentationml.notesSlide+xml"/>
  <Override PartName="/ppt/notesSlides/notesSlide10.xml" ContentType="application/vnd.openxmlformats-officedocument.presentationml.notesSlide+xml"/>
  <Override PartName="/ppt/embeddings/oleObject40.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7.bin" ContentType="application/vnd.openxmlformats-officedocument.oleObject"/>
  <Override PartName="/ppt/slides/slide21.xml" ContentType="application/vnd.openxmlformats-officedocument.presentationml.slide+xml"/>
  <Override PartName="/ppt/slides/slide30.xml" ContentType="application/vnd.openxmlformats-officedocument.presentationml.slide+xml"/>
  <Override PartName="/ppt/embeddings/oleObject27.bin" ContentType="application/vnd.openxmlformats-officedocument.oleObject"/>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embeddings/oleObject37.bin" ContentType="application/vnd.openxmlformats-officedocument.oleObject"/>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embeddings/Microsoft_Equation2.bin" ContentType="application/vnd.openxmlformats-officedocument.oleObject"/>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embeddings/Microsoft_Equation8.bin" ContentType="application/vnd.openxmlformats-officedocument.oleObject"/>
  <Override PartName="/ppt/notesSlides/notesSlide1.xml" ContentType="application/vnd.openxmlformats-officedocument.presentationml.notesSlide+xml"/>
  <Override PartName="/ppt/embeddings/oleObject22.bin" ContentType="application/vnd.openxmlformats-officedocument.oleObject"/>
  <Override PartName="/ppt/embeddings/oleObject32.bin" ContentType="application/vnd.openxmlformats-officedocument.oleObject"/>
  <Override PartName="/ppt/notesSlides/notesSlide7.xml" ContentType="application/vnd.openxmlformats-officedocument.presentationml.notesSlide+xml"/>
  <Override PartName="/ppt/embeddings/oleObject41.bin" ContentType="application/vnd.openxmlformats-officedocument.oleObject"/>
  <Override PartName="/ppt/slides/slide12.xml" ContentType="application/vnd.openxmlformats-officedocument.presentationml.slide+xml"/>
  <Override PartName="/ppt/notesSlides/notesSlide20.xml" ContentType="application/vnd.openxmlformats-officedocument.presentationml.notesSlide+xml"/>
  <Override PartName="/ppt/embeddings/oleObject6.bin" ContentType="application/vnd.openxmlformats-officedocument.oleObject"/>
  <Override PartName="/ppt/embeddings/oleObject18.bin" ContentType="application/vnd.openxmlformats-officedocument.oleObject"/>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embeddings/oleObject28.bin" ContentType="application/vnd.openxmlformats-officedocument.oleObject"/>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3"/>
  </p:notesMasterIdLst>
  <p:handoutMasterIdLst>
    <p:handoutMasterId r:id="rId54"/>
  </p:handoutMasterIdLst>
  <p:sldIdLst>
    <p:sldId id="320" r:id="rId2"/>
    <p:sldId id="321" r:id="rId3"/>
    <p:sldId id="322" r:id="rId4"/>
    <p:sldId id="326" r:id="rId5"/>
    <p:sldId id="327" r:id="rId6"/>
    <p:sldId id="273" r:id="rId7"/>
    <p:sldId id="279" r:id="rId8"/>
    <p:sldId id="345" r:id="rId9"/>
    <p:sldId id="306" r:id="rId10"/>
    <p:sldId id="355" r:id="rId11"/>
    <p:sldId id="354" r:id="rId12"/>
    <p:sldId id="356" r:id="rId13"/>
    <p:sldId id="359" r:id="rId14"/>
    <p:sldId id="360" r:id="rId15"/>
    <p:sldId id="361" r:id="rId16"/>
    <p:sldId id="362" r:id="rId17"/>
    <p:sldId id="363" r:id="rId18"/>
    <p:sldId id="275" r:id="rId19"/>
    <p:sldId id="280" r:id="rId20"/>
    <p:sldId id="276" r:id="rId21"/>
    <p:sldId id="281" r:id="rId22"/>
    <p:sldId id="329" r:id="rId23"/>
    <p:sldId id="278" r:id="rId24"/>
    <p:sldId id="283" r:id="rId25"/>
    <p:sldId id="291" r:id="rId26"/>
    <p:sldId id="292" r:id="rId27"/>
    <p:sldId id="293" r:id="rId28"/>
    <p:sldId id="294" r:id="rId29"/>
    <p:sldId id="284" r:id="rId30"/>
    <p:sldId id="285" r:id="rId31"/>
    <p:sldId id="286" r:id="rId32"/>
    <p:sldId id="302" r:id="rId33"/>
    <p:sldId id="303" r:id="rId34"/>
    <p:sldId id="304" r:id="rId35"/>
    <p:sldId id="364" r:id="rId36"/>
    <p:sldId id="365" r:id="rId37"/>
    <p:sldId id="366" r:id="rId38"/>
    <p:sldId id="367" r:id="rId39"/>
    <p:sldId id="368" r:id="rId40"/>
    <p:sldId id="369" r:id="rId41"/>
    <p:sldId id="370" r:id="rId42"/>
    <p:sldId id="371" r:id="rId43"/>
    <p:sldId id="372" r:id="rId44"/>
    <p:sldId id="373" r:id="rId45"/>
    <p:sldId id="377" r:id="rId46"/>
    <p:sldId id="378" r:id="rId47"/>
    <p:sldId id="379" r:id="rId48"/>
    <p:sldId id="380" r:id="rId49"/>
    <p:sldId id="381" r:id="rId50"/>
    <p:sldId id="382" r:id="rId51"/>
    <p:sldId id="383"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900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92" d="100"/>
          <a:sy n="92" d="100"/>
        </p:scale>
        <p:origin x="-6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pict"/><Relationship Id="rId4" Type="http://schemas.openxmlformats.org/officeDocument/2006/relationships/image" Target="../media/image35.pict"/><Relationship Id="rId5" Type="http://schemas.openxmlformats.org/officeDocument/2006/relationships/image" Target="../media/image36.pict"/><Relationship Id="rId6" Type="http://schemas.openxmlformats.org/officeDocument/2006/relationships/image" Target="../media/image37.pict"/><Relationship Id="rId1" Type="http://schemas.openxmlformats.org/officeDocument/2006/relationships/image" Target="../media/image32.pict"/><Relationship Id="rId2" Type="http://schemas.openxmlformats.org/officeDocument/2006/relationships/image" Target="../media/image33.pict"/></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pict"/><Relationship Id="rId4" Type="http://schemas.openxmlformats.org/officeDocument/2006/relationships/image" Target="../media/image41.pict"/><Relationship Id="rId5" Type="http://schemas.openxmlformats.org/officeDocument/2006/relationships/image" Target="../media/image42.pict"/><Relationship Id="rId6" Type="http://schemas.openxmlformats.org/officeDocument/2006/relationships/image" Target="../media/image43.pict"/><Relationship Id="rId7" Type="http://schemas.openxmlformats.org/officeDocument/2006/relationships/image" Target="../media/image44.pict"/><Relationship Id="rId1" Type="http://schemas.openxmlformats.org/officeDocument/2006/relationships/image" Target="../media/image38.pict"/><Relationship Id="rId2" Type="http://schemas.openxmlformats.org/officeDocument/2006/relationships/image" Target="../media/image39.pict"/></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pict"/><Relationship Id="rId4" Type="http://schemas.openxmlformats.org/officeDocument/2006/relationships/image" Target="../media/image47.pict"/><Relationship Id="rId1" Type="http://schemas.openxmlformats.org/officeDocument/2006/relationships/image" Target="../media/image41.pict"/><Relationship Id="rId2" Type="http://schemas.openxmlformats.org/officeDocument/2006/relationships/image" Target="../media/image45.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pict"/><Relationship Id="rId2" Type="http://schemas.openxmlformats.org/officeDocument/2006/relationships/image" Target="../media/image12.pict"/><Relationship Id="rId3" Type="http://schemas.openxmlformats.org/officeDocument/2006/relationships/image" Target="../media/image13.pict"/></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pict"/><Relationship Id="rId2" Type="http://schemas.openxmlformats.org/officeDocument/2006/relationships/image" Target="../media/image1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ict"/><Relationship Id="rId2" Type="http://schemas.openxmlformats.org/officeDocument/2006/relationships/image" Target="../media/image6.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ict"/><Relationship Id="rId2" Type="http://schemas.openxmlformats.org/officeDocument/2006/relationships/image" Target="../media/image12.pict"/><Relationship Id="rId3" Type="http://schemas.openxmlformats.org/officeDocument/2006/relationships/image" Target="../media/image13.pict"/></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pict"/><Relationship Id="rId4" Type="http://schemas.openxmlformats.org/officeDocument/2006/relationships/image" Target="../media/image17.pict"/><Relationship Id="rId5" Type="http://schemas.openxmlformats.org/officeDocument/2006/relationships/image" Target="../media/image18.pict"/><Relationship Id="rId6" Type="http://schemas.openxmlformats.org/officeDocument/2006/relationships/image" Target="../media/image19.pict"/><Relationship Id="rId1" Type="http://schemas.openxmlformats.org/officeDocument/2006/relationships/image" Target="../media/image14.wmf"/><Relationship Id="rId2" Type="http://schemas.openxmlformats.org/officeDocument/2006/relationships/image" Target="../media/image15.pict"/></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pict"/><Relationship Id="rId4" Type="http://schemas.openxmlformats.org/officeDocument/2006/relationships/image" Target="../media/image23.pict"/><Relationship Id="rId5" Type="http://schemas.openxmlformats.org/officeDocument/2006/relationships/image" Target="../media/image24.pict"/><Relationship Id="rId6" Type="http://schemas.openxmlformats.org/officeDocument/2006/relationships/image" Target="../media/image25.pict"/><Relationship Id="rId1" Type="http://schemas.openxmlformats.org/officeDocument/2006/relationships/image" Target="../media/image11.pict"/><Relationship Id="rId2" Type="http://schemas.openxmlformats.org/officeDocument/2006/relationships/image" Target="../media/image21.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ict"/></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pict"/><Relationship Id="rId4" Type="http://schemas.openxmlformats.org/officeDocument/2006/relationships/image" Target="../media/image30.pict"/><Relationship Id="rId1" Type="http://schemas.openxmlformats.org/officeDocument/2006/relationships/image" Target="../media/image18.pict"/><Relationship Id="rId2" Type="http://schemas.openxmlformats.org/officeDocument/2006/relationships/image" Target="../media/image28.pict"/></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pict"/><Relationship Id="rId4" Type="http://schemas.openxmlformats.org/officeDocument/2006/relationships/image" Target="../media/image30.pict"/><Relationship Id="rId1" Type="http://schemas.openxmlformats.org/officeDocument/2006/relationships/image" Target="../media/image31.pict"/><Relationship Id="rId2" Type="http://schemas.openxmlformats.org/officeDocument/2006/relationships/image" Target="../media/image28.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24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2DACDB-3140-EF4F-91D4-EDF765BEF50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124E5E-C3B0-E24F-B576-B684B2C89A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F139C5B-9A20-4142-8C14-16BD16F0597A}" type="slidenum">
              <a:rPr lang="en-US"/>
              <a:pPr/>
              <a:t>1</a:t>
            </a:fld>
            <a:endParaRPr lang="en-US"/>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sz="7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What is actually observed is that all atoms experience the maximum deflection, either up or down along the direction of the magnetic field, no matter the orientation of the apparatus.  The value of the projection along any axis is found to always be an integer multiple of the Bohr </a:t>
            </a:r>
            <a:r>
              <a:rPr lang="en-US" dirty="0" err="1" smtClean="0">
                <a:latin typeface="+mn-lt"/>
              </a:rPr>
              <a:t>magneton</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 9.27 x 10</a:t>
            </a:r>
            <a:r>
              <a:rPr lang="en-US" baseline="30000" dirty="0" smtClean="0">
                <a:latin typeface="+mn-lt"/>
              </a:rPr>
              <a:t>-24</a:t>
            </a:r>
            <a:r>
              <a:rPr lang="en-US" dirty="0" smtClean="0">
                <a:latin typeface="+mn-lt"/>
              </a:rPr>
              <a:t> joule/</a:t>
            </a:r>
            <a:r>
              <a:rPr lang="en-US" dirty="0" err="1" smtClean="0">
                <a:latin typeface="+mn-lt"/>
              </a:rPr>
              <a:t>tesla</a:t>
            </a:r>
            <a:r>
              <a:rPr lang="en-US" dirty="0" smtClean="0">
                <a:latin typeface="+mn-lt"/>
              </a:rPr>
              <a:t> (e.g. for silver, the observed values are +</a:t>
            </a:r>
            <a:r>
              <a:rPr lang="en-US" dirty="0" err="1" smtClean="0">
                <a:latin typeface="+mn-lt"/>
              </a:rPr>
              <a:t>m</a:t>
            </a:r>
            <a:r>
              <a:rPr lang="en-US" baseline="-25000" dirty="0" err="1" smtClean="0">
                <a:latin typeface="+mn-lt"/>
              </a:rPr>
              <a:t>B</a:t>
            </a:r>
            <a:r>
              <a:rPr lang="en-US" dirty="0" smtClean="0">
                <a:latin typeface="+mn-lt"/>
              </a:rPr>
              <a:t> and –</a:t>
            </a:r>
            <a:r>
              <a:rPr lang="en-US" dirty="0" err="1" smtClean="0">
                <a:latin typeface="+mn-lt"/>
              </a:rPr>
              <a:t>m</a:t>
            </a:r>
            <a:r>
              <a:rPr lang="en-US" baseline="-25000" dirty="0" err="1" smtClean="0">
                <a:latin typeface="+mn-lt"/>
              </a:rPr>
              <a:t>B</a:t>
            </a:r>
            <a:r>
              <a:rPr lang="en-US" dirty="0" smtClean="0">
                <a:latin typeface="+mn-lt"/>
              </a:rPr>
              <a:t>; for nitrogen they are +3m</a:t>
            </a:r>
            <a:r>
              <a:rPr lang="en-US" baseline="-25000" dirty="0" smtClean="0">
                <a:latin typeface="+mn-lt"/>
              </a:rPr>
              <a:t>B</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and -3m</a:t>
            </a:r>
            <a:r>
              <a:rPr lang="en-US" baseline="-25000" dirty="0" smtClean="0">
                <a:latin typeface="+mn-lt"/>
              </a:rPr>
              <a:t>B</a:t>
            </a:r>
            <a:r>
              <a:rPr lang="en-US" dirty="0" smtClean="0">
                <a:latin typeface="+mn-lt"/>
              </a:rPr>
              <a:t>).  Simplest case with a two-state system like silver atoms, as were used in the original Stern-Gerlach experiment; will speak from here on out only in terms of “atoms” having spin “plus” (+</a:t>
            </a:r>
            <a:r>
              <a:rPr lang="en-US" dirty="0" err="1" smtClean="0">
                <a:latin typeface="+mn-lt"/>
              </a:rPr>
              <a:t>m</a:t>
            </a:r>
            <a:r>
              <a:rPr lang="en-US" baseline="-25000" dirty="0" err="1" smtClean="0">
                <a:latin typeface="+mn-lt"/>
              </a:rPr>
              <a:t>B</a:t>
            </a:r>
            <a:r>
              <a:rPr lang="en-US" dirty="0" smtClean="0">
                <a:latin typeface="+mn-lt"/>
              </a:rPr>
              <a:t>) or “minus” (-</a:t>
            </a:r>
            <a:r>
              <a:rPr lang="en-US" dirty="0" err="1" smtClean="0">
                <a:latin typeface="+mn-lt"/>
              </a:rPr>
              <a:t>m</a:t>
            </a:r>
            <a:r>
              <a:rPr lang="en-US" baseline="-25000" dirty="0" err="1" smtClean="0">
                <a:latin typeface="+mn-lt"/>
              </a:rPr>
              <a:t>B</a:t>
            </a:r>
            <a:r>
              <a:rPr lang="en-US" dirty="0" smtClean="0">
                <a:latin typeface="+mn-lt"/>
              </a:rPr>
              <a:t>) along any given axis.</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C01E104-A946-1C4D-A309-8D9E5D7935BF}" type="slidenum">
              <a:rPr lang="en-US"/>
              <a:pPr/>
              <a:t>18</a:t>
            </a:fld>
            <a:endParaRPr lang="en-US"/>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455D9D4-4D5E-5245-AC16-44A96F82448F}" type="slidenum">
              <a:rPr lang="en-US"/>
              <a:pPr/>
              <a:t>19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A: 4</a:t>
            </a:r>
          </a:p>
          <a:p>
            <a:pPr eaLnBrk="1" hangingPunct="1"/>
            <a:r>
              <a:rPr lang="en-US"/>
              <a:t>B: 54</a:t>
            </a:r>
          </a:p>
          <a:p>
            <a:pPr eaLnBrk="1" hangingPunct="1"/>
            <a:r>
              <a:rPr lang="en-US"/>
              <a:t>C: 5</a:t>
            </a:r>
          </a:p>
          <a:p>
            <a:pPr eaLnBrk="1" hangingPunct="1"/>
            <a:r>
              <a:rPr lang="en-US"/>
              <a:t>D: 27</a:t>
            </a:r>
          </a:p>
          <a:p>
            <a:pPr eaLnBrk="1" hangingPunct="1"/>
            <a:r>
              <a:rPr lang="en-US"/>
              <a:t>E: 9</a:t>
            </a:r>
          </a:p>
          <a:p>
            <a:pPr eaLnBrk="1" hangingPunct="1"/>
            <a:r>
              <a:rPr lang="en-US"/>
              <a:t>170 responses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03F67E4-1A51-D94A-B8E9-08BE974D7B84}" type="slidenum">
              <a:rPr lang="en-US"/>
              <a:pPr/>
              <a:t>20</a:t>
            </a:fld>
            <a:endParaRPr lang="en-US"/>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FF87CCB-7CDF-4A4B-9ED9-2E8CB17E06D6}" type="slidenum">
              <a:rPr lang="en-US"/>
              <a:pPr/>
              <a:t>21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t>A: 92</a:t>
            </a:r>
          </a:p>
          <a:p>
            <a:pPr eaLnBrk="1" hangingPunct="1"/>
            <a:r>
              <a:rPr lang="en-US"/>
              <a:t>B: 5</a:t>
            </a:r>
          </a:p>
          <a:p>
            <a:pPr eaLnBrk="1" hangingPunct="1"/>
            <a:r>
              <a:rPr lang="en-US"/>
              <a:t>C: 3</a:t>
            </a:r>
          </a:p>
          <a:p>
            <a:pPr eaLnBrk="1" hangingPunct="1"/>
            <a:r>
              <a:rPr lang="en-US"/>
              <a:t>D: 1</a:t>
            </a:r>
          </a:p>
          <a:p>
            <a:pPr eaLnBrk="1" hangingPunct="1"/>
            <a:r>
              <a:rPr lang="en-US"/>
              <a:t>170 responses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9C00298-3AAF-4FCE-A15D-307D88A533C2}" type="slidenum">
              <a:rPr lang="en-US"/>
              <a:pPr/>
              <a:t>22</a:t>
            </a:fld>
            <a:endParaRPr lang="en-US"/>
          </a:p>
        </p:txBody>
      </p:sp>
      <p:sp>
        <p:nvSpPr>
          <p:cNvPr id="28675" name="Rectangle 1026"/>
          <p:cNvSpPr>
            <a:spLocks noGrp="1" noRot="1" noChangeAspect="1" noChangeArrowheads="1" noTextEdit="1"/>
          </p:cNvSpPr>
          <p:nvPr>
            <p:ph type="sldImg"/>
          </p:nvPr>
        </p:nvSpPr>
        <p:spPr>
          <a:ln/>
        </p:spPr>
      </p:sp>
      <p:sp>
        <p:nvSpPr>
          <p:cNvPr id="28676"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B4FA8F5-6056-4A4F-832F-75714E89AB7D}" type="slidenum">
              <a:rPr lang="en-US"/>
              <a:pPr/>
              <a:t>23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3E1BE14-0E36-DD49-9B57-D30D9A0958C6}" type="slidenum">
              <a:rPr lang="en-US"/>
              <a:pPr/>
              <a:t>24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83EC948-698D-A441-9F00-09AA82E3CB08}" type="slidenum">
              <a:rPr lang="en-US"/>
              <a:pPr/>
              <a:t>25</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AFE0134-1EF4-8349-A34D-DB6579DD84F3}" type="slidenum">
              <a:rPr lang="en-US"/>
              <a:pPr/>
              <a:t>26</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29FD4C5-17A3-46E4-8117-6EEEFE8A306D}" type="slidenum">
              <a:rPr lang="en-US" smtClean="0"/>
              <a:pPr/>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1960595-0732-EA43-86C8-83F1212C3897}" type="slidenum">
              <a:rPr lang="en-US"/>
              <a:pPr/>
              <a:t>27</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E1961B0-44E0-2E40-A3F5-3E777A6EE590}" type="slidenum">
              <a:rPr lang="en-US"/>
              <a:pPr/>
              <a:t>28</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0625748-DCBF-864D-928E-DA9E9BA8C7FE}" type="slidenum">
              <a:rPr lang="en-US"/>
              <a:pPr/>
              <a:t>29</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B0642AB-E362-D748-B90C-670D163EC74A}" type="slidenum">
              <a:rPr lang="en-US"/>
              <a:pPr/>
              <a:t>30</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8BFDC5C-9A59-A64D-8FCE-9BA74E80B5B0}" type="slidenum">
              <a:rPr lang="en-US"/>
              <a:pPr/>
              <a:t>31</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a:t>A: 25</a:t>
            </a:r>
          </a:p>
          <a:p>
            <a:pPr eaLnBrk="1" hangingPunct="1"/>
            <a:r>
              <a:rPr lang="en-US"/>
              <a:t>B: 48</a:t>
            </a:r>
          </a:p>
          <a:p>
            <a:pPr eaLnBrk="1" hangingPunct="1"/>
            <a:r>
              <a:rPr lang="en-US"/>
              <a:t>C: 28</a:t>
            </a:r>
          </a:p>
          <a:p>
            <a:pPr eaLnBrk="1" hangingPunct="1"/>
            <a:r>
              <a:rPr lang="en-US"/>
              <a:t>145 responses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5C6BCAD-9DB3-BC4C-A795-EE247624AE0C}" type="slidenum">
              <a:rPr lang="en-US"/>
              <a:pPr/>
              <a:t>32</a:t>
            </a:fld>
            <a:endParaRPr lang="en-US"/>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A: 25</a:t>
            </a:r>
          </a:p>
          <a:p>
            <a:pPr eaLnBrk="1" hangingPunct="1"/>
            <a:r>
              <a:rPr lang="en-US"/>
              <a:t>B: 48</a:t>
            </a:r>
          </a:p>
          <a:p>
            <a:pPr eaLnBrk="1" hangingPunct="1"/>
            <a:r>
              <a:rPr lang="en-US"/>
              <a:t>C: 28</a:t>
            </a:r>
          </a:p>
          <a:p>
            <a:pPr eaLnBrk="1" hangingPunct="1"/>
            <a:r>
              <a:rPr lang="en-US"/>
              <a:t>145 responses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67A3240-1C12-0C49-806E-BA9AB2EE936A}" type="slidenum">
              <a:rPr lang="en-US"/>
              <a:pPr/>
              <a:t>33</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F0BDC71-3DF3-FF48-BC77-DC1778DF307B}" type="slidenum">
              <a:rPr lang="en-US"/>
              <a:pPr/>
              <a:t>34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2782C8E-1286-F641-8E10-98FD17529AEB}" type="slidenum">
              <a:rPr lang="en-US"/>
              <a:pPr/>
              <a:t>35</a:t>
            </a:fld>
            <a:endParaRPr 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t>A: 25</a:t>
            </a:r>
          </a:p>
          <a:p>
            <a:pPr eaLnBrk="1" hangingPunct="1"/>
            <a:r>
              <a:rPr lang="en-US"/>
              <a:t>B: 48</a:t>
            </a:r>
          </a:p>
          <a:p>
            <a:pPr eaLnBrk="1" hangingPunct="1"/>
            <a:r>
              <a:rPr lang="en-US"/>
              <a:t>C: 28</a:t>
            </a:r>
          </a:p>
          <a:p>
            <a:pPr eaLnBrk="1" hangingPunct="1"/>
            <a:r>
              <a:rPr lang="en-US"/>
              <a:t>145 responses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9520E33-E513-4043-97C3-5B690EC429FA}" type="slidenum">
              <a:rPr lang="en-US"/>
              <a:pPr/>
              <a:t>36</a:t>
            </a:fld>
            <a:endParaRPr 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6BC9125-3B61-C842-B3D9-2FF19EBF4408}" type="slidenum">
              <a:rPr lang="en-US"/>
              <a:pPr/>
              <a:t>6</a:t>
            </a:fld>
            <a:endParaRPr lang="en-US"/>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5553E01-ABE4-434E-ADCC-E3EDD7923F5A}" type="slidenum">
              <a:rPr lang="en-US"/>
              <a:pPr/>
              <a:t>37</a:t>
            </a:fld>
            <a:endParaRPr 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A: 25</a:t>
            </a:r>
          </a:p>
          <a:p>
            <a:pPr eaLnBrk="1" hangingPunct="1"/>
            <a:r>
              <a:rPr lang="en-US"/>
              <a:t>B: 48</a:t>
            </a:r>
          </a:p>
          <a:p>
            <a:pPr eaLnBrk="1" hangingPunct="1"/>
            <a:r>
              <a:rPr lang="en-US"/>
              <a:t>C: 28</a:t>
            </a:r>
          </a:p>
          <a:p>
            <a:pPr eaLnBrk="1" hangingPunct="1"/>
            <a:r>
              <a:rPr lang="en-US"/>
              <a:t>145 responses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99E8C39-DC21-1E4A-B25E-7EF53F7D3F02}" type="slidenum">
              <a:rPr lang="en-US"/>
              <a:pPr/>
              <a:t>38</a:t>
            </a:fld>
            <a:endParaRPr lang="en-US"/>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t>A: 1</a:t>
            </a:r>
          </a:p>
          <a:p>
            <a:pPr eaLnBrk="1" hangingPunct="1"/>
            <a:r>
              <a:rPr lang="en-US"/>
              <a:t>B: 3</a:t>
            </a:r>
          </a:p>
          <a:p>
            <a:pPr eaLnBrk="1" hangingPunct="1"/>
            <a:r>
              <a:rPr lang="en-US"/>
              <a:t>C: 2</a:t>
            </a:r>
          </a:p>
          <a:p>
            <a:pPr eaLnBrk="1" hangingPunct="1"/>
            <a:r>
              <a:rPr lang="en-US"/>
              <a:t>D: 95</a:t>
            </a:r>
          </a:p>
          <a:p>
            <a:pPr eaLnBrk="1" hangingPunct="1"/>
            <a:r>
              <a:rPr lang="en-US"/>
              <a:t>E: 0</a:t>
            </a:r>
          </a:p>
          <a:p>
            <a:pPr eaLnBrk="1" hangingPunct="1"/>
            <a:r>
              <a:rPr lang="en-US"/>
              <a:t>146 responses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F148E53-4E52-5C4A-971C-BA48AFE5FE7F}" type="slidenum">
              <a:rPr lang="en-US"/>
              <a:pPr/>
              <a:t>39</a:t>
            </a:fld>
            <a:endParaRPr lang="en-US"/>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FD0C5D3-C94E-804E-81A1-0587F8997BAE}" type="slidenum">
              <a:rPr lang="en-US"/>
              <a:pPr/>
              <a:t>40</a:t>
            </a:fld>
            <a:endParaRPr lang="en-US"/>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BD5F09D-58B7-2541-9148-C8823143A7BA}" type="slidenum">
              <a:rPr lang="en-US"/>
              <a:pPr/>
              <a:t>41</a:t>
            </a:fld>
            <a:endParaRPr lang="en-US"/>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31089AF-A266-D741-93F5-27502AAFFDE6}" type="slidenum">
              <a:rPr lang="en-US"/>
              <a:pPr/>
              <a:t>42</a:t>
            </a:fld>
            <a:endParaRPr lang="en-US"/>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51ABF7B-76D1-2F46-854B-A61F9881DA42}" type="slidenum">
              <a:rPr lang="en-US"/>
              <a:pPr/>
              <a:t>43</a:t>
            </a:fld>
            <a:endParaRPr lang="en-US"/>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9DA83A9-3EDA-AD46-ADA2-CF7296298B75}" type="slidenum">
              <a:rPr lang="en-US"/>
              <a:pPr/>
              <a:t>44</a:t>
            </a:fld>
            <a:endParaRPr lang="en-US"/>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E78383D-5757-554C-85AD-C60DEDB77578}" type="slidenum">
              <a:rPr lang="en-US"/>
              <a:pPr/>
              <a:t>45</a:t>
            </a:fld>
            <a:endParaRPr lang="en-US"/>
          </a:p>
        </p:txBody>
      </p:sp>
      <p:sp>
        <p:nvSpPr>
          <p:cNvPr id="68611" name="Rectangle 2"/>
          <p:cNvSpPr>
            <a:spLocks noChangeArrowheads="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A0D003B-2F95-0940-9C4F-8D4B760DA9DE}" type="slidenum">
              <a:rPr lang="en-US"/>
              <a:pPr/>
              <a:t>46</a:t>
            </a:fld>
            <a:endParaRPr lang="en-US"/>
          </a:p>
        </p:txBody>
      </p:sp>
      <p:sp>
        <p:nvSpPr>
          <p:cNvPr id="70659" name="Rectangle 2"/>
          <p:cNvSpPr>
            <a:spLocks noChangeArrowheads="1" noTextEdit="1"/>
          </p:cNvSpPr>
          <p:nvPr>
            <p:ph type="sldImg"/>
          </p:nvPr>
        </p:nvSpPr>
        <p:spPr>
          <a:solidFill>
            <a:srgbClr val="FFFFFF"/>
          </a:solidFill>
          <a:ln/>
        </p:spPr>
      </p:sp>
      <p:sp>
        <p:nvSpPr>
          <p:cNvPr id="7066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A: 54</a:t>
            </a:r>
          </a:p>
          <a:p>
            <a:pPr eaLnBrk="1" hangingPunct="1"/>
            <a:r>
              <a:rPr lang="en-US"/>
              <a:t>B: 46</a:t>
            </a:r>
          </a:p>
          <a:p>
            <a:pPr eaLnBrk="1" hangingPunct="1"/>
            <a:r>
              <a:rPr lang="en-US"/>
              <a:t>149 responses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AF332AD-F023-3D47-B8E1-E1DB1AE54758}" type="slidenum">
              <a:rPr lang="en-US"/>
              <a:pPr/>
              <a:t>7</a:t>
            </a:fld>
            <a:endParaRPr lang="en-US"/>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1B5AC50-A583-DB43-B28B-B79DD16B40C4}" type="slidenum">
              <a:rPr lang="en-US"/>
              <a:pPr/>
              <a:t>47</a:t>
            </a:fld>
            <a:endParaRPr lang="en-US"/>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D325A72-DE3A-F241-BCB7-BE88F20FFEC0}" type="slidenum">
              <a:rPr lang="en-US"/>
              <a:pPr/>
              <a:t>48</a:t>
            </a:fld>
            <a:endParaRPr lang="en-US"/>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3A5D62E-C20B-D64E-A40E-E4CD417D5BC4}" type="slidenum">
              <a:rPr lang="en-US"/>
              <a:pPr/>
              <a:t>49</a:t>
            </a:fld>
            <a:endParaRPr 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E288D82-53FD-C944-A025-58EE3DF90CC9}" type="slidenum">
              <a:rPr lang="en-US"/>
              <a:pPr/>
              <a:t>50</a:t>
            </a:fld>
            <a:endParaRPr 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A6F01F4-B486-7B40-94BF-C7C7786863C9}" type="slidenum">
              <a:rPr lang="en-US"/>
              <a:pPr/>
              <a:t>51</a:t>
            </a:fld>
            <a:endParaRPr lang="en-US"/>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a:t>A: 54</a:t>
            </a:r>
          </a:p>
          <a:p>
            <a:pPr eaLnBrk="1" hangingPunct="1"/>
            <a:r>
              <a:rPr lang="en-US"/>
              <a:t>B: 46</a:t>
            </a:r>
          </a:p>
          <a:p>
            <a:pPr eaLnBrk="1" hangingPunct="1"/>
            <a:r>
              <a:rPr lang="en-US"/>
              <a:t>149 responses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25927011-5A29-A844-8E03-FBC9AE6858AA}" type="slidenum">
              <a:rPr lang="en-US"/>
              <a:pPr/>
              <a:t>8</a:t>
            </a:fld>
            <a:endParaRPr 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4382A7E-F946-5842-8F5F-EB07294FEFE6}" type="slidenum">
              <a:rPr lang="en-US"/>
              <a:pPr/>
              <a:t>9</a:t>
            </a:fld>
            <a:endParaRPr lang="en-US"/>
          </a:p>
        </p:txBody>
      </p:sp>
      <p:sp>
        <p:nvSpPr>
          <p:cNvPr id="60419" name="Rectangle 1026"/>
          <p:cNvSpPr>
            <a:spLocks noGrp="1" noRot="1" noChangeAspect="1" noChangeArrowheads="1"/>
          </p:cNvSpPr>
          <p:nvPr>
            <p:ph type="sldImg"/>
          </p:nvPr>
        </p:nvSpPr>
        <p:spPr>
          <a:solidFill>
            <a:srgbClr val="FFFFFF"/>
          </a:solidFill>
          <a:ln/>
        </p:spPr>
      </p:sp>
      <p:sp>
        <p:nvSpPr>
          <p:cNvPr id="604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Defining the magnetic moment in this way makes it easy to find the torque on a current loop in the presence of a magnetic field.  The magnetic field exerts a torque on the current loop, but does not make it align with the magnetic field like it did with the compass needle.  Instead, the magnetic moment vector precesses about the magnetic field lines in such a way that the projection of the magnetic moment vector onto the direction of the field remains constant (this is analogous to the precession of a spinning gyroscope in a gravitational field; the rotating mass is analogous to the current in the loop, see next slide).</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What is actually observed is that all atoms experience the maximum deflection, either up or down along the direction of the magnetic field, no matter the orientation of the apparatus.  The value of the projection along any axis is found to always be an integer multiple of the Bohr </a:t>
            </a:r>
            <a:r>
              <a:rPr lang="en-US" dirty="0" err="1" smtClean="0">
                <a:latin typeface="+mn-lt"/>
              </a:rPr>
              <a:t>magneton</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 9.27 x 10</a:t>
            </a:r>
            <a:r>
              <a:rPr lang="en-US" baseline="30000" dirty="0" smtClean="0">
                <a:latin typeface="+mn-lt"/>
              </a:rPr>
              <a:t>-24</a:t>
            </a:r>
            <a:r>
              <a:rPr lang="en-US" dirty="0" smtClean="0">
                <a:latin typeface="+mn-lt"/>
              </a:rPr>
              <a:t> joule/</a:t>
            </a:r>
            <a:r>
              <a:rPr lang="en-US" dirty="0" err="1" smtClean="0">
                <a:latin typeface="+mn-lt"/>
              </a:rPr>
              <a:t>tesla</a:t>
            </a:r>
            <a:r>
              <a:rPr lang="en-US" dirty="0" smtClean="0">
                <a:latin typeface="+mn-lt"/>
              </a:rPr>
              <a:t> (e.g. for silver, the observed values are +</a:t>
            </a:r>
            <a:r>
              <a:rPr lang="en-US" dirty="0" err="1" smtClean="0">
                <a:latin typeface="+mn-lt"/>
              </a:rPr>
              <a:t>m</a:t>
            </a:r>
            <a:r>
              <a:rPr lang="en-US" baseline="-25000" dirty="0" err="1" smtClean="0">
                <a:latin typeface="+mn-lt"/>
              </a:rPr>
              <a:t>B</a:t>
            </a:r>
            <a:r>
              <a:rPr lang="en-US" dirty="0" smtClean="0">
                <a:latin typeface="+mn-lt"/>
              </a:rPr>
              <a:t> and –</a:t>
            </a:r>
            <a:r>
              <a:rPr lang="en-US" dirty="0" err="1" smtClean="0">
                <a:latin typeface="+mn-lt"/>
              </a:rPr>
              <a:t>m</a:t>
            </a:r>
            <a:r>
              <a:rPr lang="en-US" baseline="-25000" dirty="0" err="1" smtClean="0">
                <a:latin typeface="+mn-lt"/>
              </a:rPr>
              <a:t>B</a:t>
            </a:r>
            <a:r>
              <a:rPr lang="en-US" dirty="0" smtClean="0">
                <a:latin typeface="+mn-lt"/>
              </a:rPr>
              <a:t>; for nitrogen they are +3m</a:t>
            </a:r>
            <a:r>
              <a:rPr lang="en-US" baseline="-25000" dirty="0" smtClean="0">
                <a:latin typeface="+mn-lt"/>
              </a:rPr>
              <a:t>B</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and -3m</a:t>
            </a:r>
            <a:r>
              <a:rPr lang="en-US" baseline="-25000" dirty="0" smtClean="0">
                <a:latin typeface="+mn-lt"/>
              </a:rPr>
              <a:t>B</a:t>
            </a:r>
            <a:r>
              <a:rPr lang="en-US" dirty="0" smtClean="0">
                <a:latin typeface="+mn-lt"/>
              </a:rPr>
              <a:t>).  Simplest case with a two-state system like silver atoms, as were used in the original Stern-Gerlach experiment; will speak from here on out only in terms of “atoms” having spin “plus” (+</a:t>
            </a:r>
            <a:r>
              <a:rPr lang="en-US" dirty="0" err="1" smtClean="0">
                <a:latin typeface="+mn-lt"/>
              </a:rPr>
              <a:t>m</a:t>
            </a:r>
            <a:r>
              <a:rPr lang="en-US" baseline="-25000" dirty="0" err="1" smtClean="0">
                <a:latin typeface="+mn-lt"/>
              </a:rPr>
              <a:t>B</a:t>
            </a:r>
            <a:r>
              <a:rPr lang="en-US" dirty="0" smtClean="0">
                <a:latin typeface="+mn-lt"/>
              </a:rPr>
              <a:t>) or “minus” (-</a:t>
            </a:r>
            <a:r>
              <a:rPr lang="en-US" dirty="0" err="1" smtClean="0">
                <a:latin typeface="+mn-lt"/>
              </a:rPr>
              <a:t>m</a:t>
            </a:r>
            <a:r>
              <a:rPr lang="en-US" baseline="-25000" dirty="0" err="1" smtClean="0">
                <a:latin typeface="+mn-lt"/>
              </a:rPr>
              <a:t>B</a:t>
            </a:r>
            <a:r>
              <a:rPr lang="en-US" dirty="0" smtClean="0">
                <a:latin typeface="+mn-lt"/>
              </a:rPr>
              <a:t>) along any given axis.</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What is actually observed is that all atoms experience the maximum deflection, either up or down along the direction of the magnetic field, no matter the orientation of the apparatus.  The value of the projection along any axis is found to always be an integer multiple of the Bohr </a:t>
            </a:r>
            <a:r>
              <a:rPr lang="en-US" dirty="0" err="1" smtClean="0">
                <a:latin typeface="+mn-lt"/>
              </a:rPr>
              <a:t>magneton</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 9.27 x 10</a:t>
            </a:r>
            <a:r>
              <a:rPr lang="en-US" baseline="30000" dirty="0" smtClean="0">
                <a:latin typeface="+mn-lt"/>
              </a:rPr>
              <a:t>-24</a:t>
            </a:r>
            <a:r>
              <a:rPr lang="en-US" dirty="0" smtClean="0">
                <a:latin typeface="+mn-lt"/>
              </a:rPr>
              <a:t> joule/</a:t>
            </a:r>
            <a:r>
              <a:rPr lang="en-US" dirty="0" err="1" smtClean="0">
                <a:latin typeface="+mn-lt"/>
              </a:rPr>
              <a:t>tesla</a:t>
            </a:r>
            <a:r>
              <a:rPr lang="en-US" dirty="0" smtClean="0">
                <a:latin typeface="+mn-lt"/>
              </a:rPr>
              <a:t> (e.g. for silver, the observed values are +</a:t>
            </a:r>
            <a:r>
              <a:rPr lang="en-US" dirty="0" err="1" smtClean="0">
                <a:latin typeface="+mn-lt"/>
              </a:rPr>
              <a:t>m</a:t>
            </a:r>
            <a:r>
              <a:rPr lang="en-US" baseline="-25000" dirty="0" err="1" smtClean="0">
                <a:latin typeface="+mn-lt"/>
              </a:rPr>
              <a:t>B</a:t>
            </a:r>
            <a:r>
              <a:rPr lang="en-US" dirty="0" smtClean="0">
                <a:latin typeface="+mn-lt"/>
              </a:rPr>
              <a:t> and –</a:t>
            </a:r>
            <a:r>
              <a:rPr lang="en-US" dirty="0" err="1" smtClean="0">
                <a:latin typeface="+mn-lt"/>
              </a:rPr>
              <a:t>m</a:t>
            </a:r>
            <a:r>
              <a:rPr lang="en-US" baseline="-25000" dirty="0" err="1" smtClean="0">
                <a:latin typeface="+mn-lt"/>
              </a:rPr>
              <a:t>B</a:t>
            </a:r>
            <a:r>
              <a:rPr lang="en-US" dirty="0" smtClean="0">
                <a:latin typeface="+mn-lt"/>
              </a:rPr>
              <a:t>; for nitrogen they are +3m</a:t>
            </a:r>
            <a:r>
              <a:rPr lang="en-US" baseline="-25000" dirty="0" smtClean="0">
                <a:latin typeface="+mn-lt"/>
              </a:rPr>
              <a:t>B</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and -3m</a:t>
            </a:r>
            <a:r>
              <a:rPr lang="en-US" baseline="-25000" dirty="0" smtClean="0">
                <a:latin typeface="+mn-lt"/>
              </a:rPr>
              <a:t>B</a:t>
            </a:r>
            <a:r>
              <a:rPr lang="en-US" dirty="0" smtClean="0">
                <a:latin typeface="+mn-lt"/>
              </a:rPr>
              <a:t>).  Simplest case with a two-state system like silver atoms, as were used in the original Stern-Gerlach experiment; will speak from here on out only in terms of “atoms” having spin “plus” (+</a:t>
            </a:r>
            <a:r>
              <a:rPr lang="en-US" dirty="0" err="1" smtClean="0">
                <a:latin typeface="+mn-lt"/>
              </a:rPr>
              <a:t>m</a:t>
            </a:r>
            <a:r>
              <a:rPr lang="en-US" baseline="-25000" dirty="0" err="1" smtClean="0">
                <a:latin typeface="+mn-lt"/>
              </a:rPr>
              <a:t>B</a:t>
            </a:r>
            <a:r>
              <a:rPr lang="en-US" dirty="0" smtClean="0">
                <a:latin typeface="+mn-lt"/>
              </a:rPr>
              <a:t>) or “minus” (-</a:t>
            </a:r>
            <a:r>
              <a:rPr lang="en-US" dirty="0" err="1" smtClean="0">
                <a:latin typeface="+mn-lt"/>
              </a:rPr>
              <a:t>m</a:t>
            </a:r>
            <a:r>
              <a:rPr lang="en-US" baseline="-25000" dirty="0" err="1" smtClean="0">
                <a:latin typeface="+mn-lt"/>
              </a:rPr>
              <a:t>B</a:t>
            </a:r>
            <a:r>
              <a:rPr lang="en-US" dirty="0" smtClean="0">
                <a:latin typeface="+mn-lt"/>
              </a:rPr>
              <a:t>) along any given axis.</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0D4EED-D137-264E-82CC-FC78CEF7AE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9FB6D3-0EB9-F64D-A07E-3B6A0A3962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59F9B1-A7A2-3848-95A2-84B65918AF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9FA885-04E8-9C46-A402-3366896A2F9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9B536-1703-094B-8AD6-DA2A69E1B6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07227D-0B34-2A48-B44B-268F5636B6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3E99DE-377B-9345-99F3-DB444A27A3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A6F6AA-6546-044D-8A11-7D8C25087D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E87EE1-31E4-954D-8726-894B6F049B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7BF116-5C87-EC4A-8FB5-C69E9A8AB3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425BF0-AF23-ED45-B285-637D4DC4F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59F83FB-532E-784B-8CBA-91EEFCED86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0.jpeg"/><Relationship Id="rId5" Type="http://schemas.openxmlformats.org/officeDocument/2006/relationships/oleObject" Target="../embeddings/oleObject4.bin"/><Relationship Id="rId6" Type="http://schemas.openxmlformats.org/officeDocument/2006/relationships/oleObject" Target="../embeddings/oleObject5.bin"/><Relationship Id="rId7" Type="http://schemas.openxmlformats.org/officeDocument/2006/relationships/oleObject" Target="../embeddings/oleObject6.bin"/><Relationship Id="rId8" Type="http://schemas.openxmlformats.org/officeDocument/2006/relationships/oleObject" Target="../embeddings/oleObject7.bin"/><Relationship Id="rId9" Type="http://schemas.openxmlformats.org/officeDocument/2006/relationships/oleObject" Target="../embeddings/oleObject8.bin"/><Relationship Id="rId10" Type="http://schemas.openxmlformats.org/officeDocument/2006/relationships/oleObject" Target="../embeddings/oleObject9.bin"/><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oleObject11.bin"/><Relationship Id="rId5" Type="http://schemas.openxmlformats.org/officeDocument/2006/relationships/oleObject" Target="../embeddings/oleObject12.bin"/><Relationship Id="rId6" Type="http://schemas.openxmlformats.org/officeDocument/2006/relationships/oleObject" Target="../embeddings/oleObject13.bin"/><Relationship Id="rId7" Type="http://schemas.openxmlformats.org/officeDocument/2006/relationships/oleObject" Target="../embeddings/oleObject14.bin"/><Relationship Id="rId8" Type="http://schemas.openxmlformats.org/officeDocument/2006/relationships/oleObject" Target="../embeddings/oleObject15.bin"/><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7.png"/><Relationship Id="rId5" Type="http://schemas.openxmlformats.org/officeDocument/2006/relationships/oleObject" Target="../embeddings/oleObject16.bin"/><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7.bin"/><Relationship Id="rId5" Type="http://schemas.openxmlformats.org/officeDocument/2006/relationships/oleObject" Target="../embeddings/oleObject18.bin"/><Relationship Id="rId6" Type="http://schemas.openxmlformats.org/officeDocument/2006/relationships/oleObject" Target="../embeddings/oleObject19.bin"/><Relationship Id="rId7" Type="http://schemas.openxmlformats.org/officeDocument/2006/relationships/oleObject" Target="../embeddings/oleObject20.bin"/><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1.bin"/><Relationship Id="rId5" Type="http://schemas.openxmlformats.org/officeDocument/2006/relationships/oleObject" Target="../embeddings/oleObject22.bin"/><Relationship Id="rId6" Type="http://schemas.openxmlformats.org/officeDocument/2006/relationships/oleObject" Target="../embeddings/oleObject23.bin"/><Relationship Id="rId7" Type="http://schemas.openxmlformats.org/officeDocument/2006/relationships/oleObject" Target="../embeddings/oleObject24.bin"/><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oleObject" Target="../embeddings/oleObject26.bin"/><Relationship Id="rId5" Type="http://schemas.openxmlformats.org/officeDocument/2006/relationships/oleObject" Target="../embeddings/oleObject27.bin"/><Relationship Id="rId6" Type="http://schemas.openxmlformats.org/officeDocument/2006/relationships/oleObject" Target="../embeddings/oleObject28.bin"/><Relationship Id="rId7" Type="http://schemas.openxmlformats.org/officeDocument/2006/relationships/oleObject" Target="../embeddings/oleObject29.bin"/><Relationship Id="rId8" Type="http://schemas.openxmlformats.org/officeDocument/2006/relationships/oleObject" Target="../embeddings/oleObject30.bin"/><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oleObject" Target="../embeddings/oleObject32.bin"/><Relationship Id="rId5" Type="http://schemas.openxmlformats.org/officeDocument/2006/relationships/oleObject" Target="../embeddings/oleObject33.bin"/><Relationship Id="rId6" Type="http://schemas.openxmlformats.org/officeDocument/2006/relationships/oleObject" Target="../embeddings/oleObject34.bin"/><Relationship Id="rId7" Type="http://schemas.openxmlformats.org/officeDocument/2006/relationships/oleObject" Target="../embeddings/oleObject35.bin"/><Relationship Id="rId8" Type="http://schemas.openxmlformats.org/officeDocument/2006/relationships/oleObject" Target="../embeddings/oleObject36.bin"/><Relationship Id="rId9" Type="http://schemas.openxmlformats.org/officeDocument/2006/relationships/oleObject" Target="../embeddings/oleObject37.bin"/><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oleObject" Target="../embeddings/oleObject39.bin"/><Relationship Id="rId5" Type="http://schemas.openxmlformats.org/officeDocument/2006/relationships/oleObject" Target="../embeddings/oleObject40.bin"/><Relationship Id="rId6" Type="http://schemas.openxmlformats.org/officeDocument/2006/relationships/oleObject" Target="../embeddings/oleObject41.bin"/><Relationship Id="rId7" Type="http://schemas.openxmlformats.org/officeDocument/2006/relationships/image" Target="../media/image48.gif"/><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quation7.bin"/><Relationship Id="rId5" Type="http://schemas.openxmlformats.org/officeDocument/2006/relationships/oleObject" Target="../embeddings/Microsoft_Equation8.bin"/><Relationship Id="rId6" Type="http://schemas.openxmlformats.org/officeDocument/2006/relationships/oleObject" Target="../embeddings/Microsoft_Equation9.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Equation10.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42.bin"/><Relationship Id="rId5" Type="http://schemas.openxmlformats.org/officeDocument/2006/relationships/oleObject" Target="../embeddings/Microsoft_Equation11.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5.jpe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1.bin"/><Relationship Id="rId5" Type="http://schemas.openxmlformats.org/officeDocument/2006/relationships/image" Target="../media/image5.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5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oleObject" Target="../embeddings/Microsoft_Equation1.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0.png"/><Relationship Id="rId5" Type="http://schemas.openxmlformats.org/officeDocument/2006/relationships/oleObject" Target="../embeddings/Microsoft_Equation2.bin"/><Relationship Id="rId6" Type="http://schemas.openxmlformats.org/officeDocument/2006/relationships/oleObject" Target="../embeddings/Microsoft_Equation3.bin"/><Relationship Id="rId7"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quation4.bin"/><Relationship Id="rId5" Type="http://schemas.openxmlformats.org/officeDocument/2006/relationships/oleObject" Target="../embeddings/Microsoft_Equation5.bin"/><Relationship Id="rId6" Type="http://schemas.openxmlformats.org/officeDocument/2006/relationships/oleObject" Target="../embeddings/Microsoft_Equation6.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81000" y="1495425"/>
            <a:ext cx="184150" cy="519113"/>
          </a:xfrm>
          <a:prstGeom prst="rect">
            <a:avLst/>
          </a:prstGeom>
          <a:noFill/>
          <a:ln w="9525">
            <a:noFill/>
            <a:miter lim="800000"/>
            <a:headEnd/>
            <a:tailEnd/>
          </a:ln>
        </p:spPr>
        <p:txBody>
          <a:bodyPr wrap="none">
            <a:prstTxWarp prst="textNoShape">
              <a:avLst/>
            </a:prstTxWarp>
            <a:spAutoFit/>
          </a:bodyPr>
          <a:lstStyle/>
          <a:p>
            <a:endParaRPr lang="en-US" sz="2800">
              <a:latin typeface="Times New Roman" charset="0"/>
              <a:ea typeface="Arial" charset="0"/>
              <a:cs typeface="Arial" charset="0"/>
            </a:endParaRPr>
          </a:p>
        </p:txBody>
      </p:sp>
      <p:sp>
        <p:nvSpPr>
          <p:cNvPr id="15365" name="Text Box 5"/>
          <p:cNvSpPr txBox="1">
            <a:spLocks noChangeArrowheads="1"/>
          </p:cNvSpPr>
          <p:nvPr/>
        </p:nvSpPr>
        <p:spPr bwMode="auto">
          <a:xfrm>
            <a:off x="4351121" y="5748714"/>
            <a:ext cx="4605338" cy="1015663"/>
          </a:xfrm>
          <a:prstGeom prst="rect">
            <a:avLst/>
          </a:prstGeom>
          <a:noFill/>
          <a:ln w="9525">
            <a:noFill/>
            <a:miter lim="800000"/>
            <a:headEnd/>
            <a:tailEnd/>
          </a:ln>
        </p:spPr>
        <p:txBody>
          <a:bodyPr wrap="square">
            <a:prstTxWarp prst="textNoShape">
              <a:avLst/>
            </a:prstTxWarp>
            <a:spAutoFit/>
          </a:bodyPr>
          <a:lstStyle/>
          <a:p>
            <a:pPr algn="r"/>
            <a:r>
              <a:rPr lang="en-US" sz="2000" dirty="0" smtClean="0">
                <a:solidFill>
                  <a:schemeClr val="accent2"/>
                </a:solidFill>
                <a:ea typeface="Arial" charset="0"/>
                <a:cs typeface="Arial" charset="0"/>
              </a:rPr>
              <a:t>Up Next:</a:t>
            </a:r>
          </a:p>
          <a:p>
            <a:pPr algn="r"/>
            <a:r>
              <a:rPr lang="en-US" sz="2000" dirty="0" smtClean="0">
                <a:solidFill>
                  <a:schemeClr val="accent2"/>
                </a:solidFill>
                <a:ea typeface="Arial" charset="0"/>
                <a:cs typeface="Arial" charset="0"/>
              </a:rPr>
              <a:t>Periodic Table</a:t>
            </a:r>
          </a:p>
          <a:p>
            <a:pPr algn="r"/>
            <a:r>
              <a:rPr lang="en-US" sz="2000" dirty="0" smtClean="0">
                <a:solidFill>
                  <a:schemeClr val="accent2"/>
                </a:solidFill>
                <a:ea typeface="Arial" charset="0"/>
                <a:cs typeface="Arial" charset="0"/>
              </a:rPr>
              <a:t>Molecular Bonding </a:t>
            </a:r>
            <a:endParaRPr lang="en-US" sz="2000" dirty="0">
              <a:solidFill>
                <a:schemeClr val="accent2"/>
              </a:solidFill>
              <a:ea typeface="Arial" charset="0"/>
              <a:cs typeface="Arial" charset="0"/>
            </a:endParaRPr>
          </a:p>
        </p:txBody>
      </p:sp>
      <p:sp>
        <p:nvSpPr>
          <p:cNvPr id="14" name="Text Box 3"/>
          <p:cNvSpPr txBox="1">
            <a:spLocks noChangeArrowheads="1"/>
          </p:cNvSpPr>
          <p:nvPr/>
        </p:nvSpPr>
        <p:spPr bwMode="auto">
          <a:xfrm>
            <a:off x="1971997" y="107950"/>
            <a:ext cx="4988865" cy="523220"/>
          </a:xfrm>
          <a:prstGeom prst="rect">
            <a:avLst/>
          </a:prstGeom>
          <a:noFill/>
          <a:ln w="9525">
            <a:noFill/>
            <a:miter lim="800000"/>
            <a:headEnd/>
            <a:tailEnd/>
          </a:ln>
          <a:effectLst/>
        </p:spPr>
        <p:txBody>
          <a:bodyPr wrap="none">
            <a:spAutoFit/>
          </a:bodyPr>
          <a:lstStyle/>
          <a:p>
            <a:pPr algn="ctr"/>
            <a:r>
              <a:rPr lang="en-US" sz="2800" dirty="0" smtClean="0">
                <a:latin typeface="Comic Sans MS" pitchFamily="66" charset="0"/>
              </a:rPr>
              <a:t>PH300 </a:t>
            </a:r>
            <a:r>
              <a:rPr lang="en-US" sz="2800" dirty="0">
                <a:latin typeface="Comic Sans MS" pitchFamily="66" charset="0"/>
              </a:rPr>
              <a:t>Modern </a:t>
            </a:r>
            <a:r>
              <a:rPr lang="en-US" sz="2800" dirty="0" smtClean="0">
                <a:latin typeface="Comic Sans MS" pitchFamily="66" charset="0"/>
              </a:rPr>
              <a:t>Physics SP11</a:t>
            </a:r>
            <a:endParaRPr lang="en-US" sz="2800" dirty="0">
              <a:latin typeface="Comic Sans MS" pitchFamily="66" charset="0"/>
            </a:endParaRPr>
          </a:p>
        </p:txBody>
      </p:sp>
      <p:grpSp>
        <p:nvGrpSpPr>
          <p:cNvPr id="12" name="Group 5"/>
          <p:cNvGrpSpPr>
            <a:grpSpLocks/>
          </p:cNvGrpSpPr>
          <p:nvPr/>
        </p:nvGrpSpPr>
        <p:grpSpPr bwMode="auto">
          <a:xfrm>
            <a:off x="1371600" y="861312"/>
            <a:ext cx="6400800" cy="3429000"/>
            <a:chOff x="192" y="0"/>
            <a:chExt cx="5376" cy="2879"/>
          </a:xfrm>
        </p:grpSpPr>
        <p:pic>
          <p:nvPicPr>
            <p:cNvPr id="13" name="Picture 6" descr="periodic-table"/>
            <p:cNvPicPr>
              <a:picLocks noChangeAspect="1" noChangeArrowheads="1"/>
            </p:cNvPicPr>
            <p:nvPr/>
          </p:nvPicPr>
          <p:blipFill>
            <a:blip r:embed="rId3"/>
            <a:srcRect/>
            <a:stretch>
              <a:fillRect/>
            </a:stretch>
          </p:blipFill>
          <p:spPr bwMode="auto">
            <a:xfrm>
              <a:off x="192" y="0"/>
              <a:ext cx="5376" cy="2879"/>
            </a:xfrm>
            <a:prstGeom prst="rect">
              <a:avLst/>
            </a:prstGeom>
            <a:noFill/>
            <a:ln w="9525">
              <a:noFill/>
              <a:miter lim="800000"/>
              <a:headEnd/>
              <a:tailEnd/>
            </a:ln>
          </p:spPr>
        </p:pic>
        <p:sp>
          <p:nvSpPr>
            <p:cNvPr id="15" name="Rectangle 7"/>
            <p:cNvSpPr>
              <a:spLocks noChangeArrowheads="1"/>
            </p:cNvSpPr>
            <p:nvPr/>
          </p:nvSpPr>
          <p:spPr bwMode="auto">
            <a:xfrm>
              <a:off x="2928" y="1899"/>
              <a:ext cx="2640" cy="33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7" name="Rectangle 7"/>
          <p:cNvSpPr>
            <a:spLocks noChangeArrowheads="1"/>
          </p:cNvSpPr>
          <p:nvPr/>
        </p:nvSpPr>
        <p:spPr bwMode="auto">
          <a:xfrm>
            <a:off x="230671" y="4508564"/>
            <a:ext cx="8670925" cy="892552"/>
          </a:xfrm>
          <a:prstGeom prst="rect">
            <a:avLst/>
          </a:prstGeom>
          <a:noFill/>
          <a:ln w="9525">
            <a:noFill/>
            <a:miter lim="800000"/>
            <a:headEnd/>
            <a:tailEnd/>
          </a:ln>
        </p:spPr>
        <p:txBody>
          <a:bodyPr>
            <a:prstTxWarp prst="textNoShape">
              <a:avLst/>
            </a:prstTxWarp>
            <a:spAutoFit/>
          </a:bodyPr>
          <a:lstStyle/>
          <a:p>
            <a:r>
              <a:rPr lang="en-US" sz="2800" dirty="0">
                <a:latin typeface="Helvetica" charset="0"/>
                <a:ea typeface="Lucida Grande" charset="0"/>
                <a:cs typeface="Lucida Grande" charset="0"/>
              </a:rPr>
              <a:t>“Science is imagination constrained by reality.</a:t>
            </a:r>
            <a:r>
              <a:rPr lang="en-US" sz="2800" dirty="0" smtClean="0">
                <a:latin typeface="Helvetica" charset="0"/>
                <a:ea typeface="Lucida Grande" charset="0"/>
                <a:cs typeface="Lucida Grande" charset="0"/>
              </a:rPr>
              <a:t>”</a:t>
            </a:r>
            <a:endParaRPr lang="en-US" sz="1000" dirty="0" smtClean="0">
              <a:latin typeface="Helvetica" charset="0"/>
              <a:ea typeface="Lucida Grande" charset="0"/>
              <a:cs typeface="Lucida Grande" charset="0"/>
            </a:endParaRPr>
          </a:p>
          <a:p>
            <a:r>
              <a:rPr lang="en-US" sz="2400" dirty="0">
                <a:latin typeface="Helvetica" charset="0"/>
                <a:ea typeface="Lucida Grande" charset="0"/>
                <a:cs typeface="Lucida Grande" charset="0"/>
              </a:rPr>
              <a:t>- Richard Feynman</a:t>
            </a:r>
          </a:p>
        </p:txBody>
      </p:sp>
      <p:sp>
        <p:nvSpPr>
          <p:cNvPr id="18" name="Rectangle 2"/>
          <p:cNvSpPr>
            <a:spLocks noChangeArrowheads="1"/>
          </p:cNvSpPr>
          <p:nvPr/>
        </p:nvSpPr>
        <p:spPr bwMode="auto">
          <a:xfrm>
            <a:off x="207075" y="5622978"/>
            <a:ext cx="4557713" cy="1108075"/>
          </a:xfrm>
          <a:prstGeom prst="rect">
            <a:avLst/>
          </a:prstGeom>
          <a:noFill/>
          <a:ln w="9525">
            <a:noFill/>
            <a:miter lim="800000"/>
            <a:headEnd/>
            <a:tailEnd/>
          </a:ln>
        </p:spPr>
        <p:txBody>
          <a:bodyPr>
            <a:prstTxWarp prst="textNoShape">
              <a:avLst/>
            </a:prstTxWarp>
            <a:spAutoFit/>
          </a:bodyPr>
          <a:lstStyle/>
          <a:p>
            <a:r>
              <a:rPr lang="en-US" sz="2200" u="sng" dirty="0">
                <a:ea typeface="Arial" charset="0"/>
                <a:cs typeface="Arial" charset="0"/>
              </a:rPr>
              <a:t>Day</a:t>
            </a:r>
            <a:r>
              <a:rPr lang="en-US" sz="2200" u="sng" dirty="0" smtClean="0">
                <a:ea typeface="Arial" charset="0"/>
                <a:cs typeface="Arial" charset="0"/>
              </a:rPr>
              <a:t> </a:t>
            </a:r>
            <a:r>
              <a:rPr lang="en-US" sz="2200" u="sng" dirty="0" smtClean="0">
                <a:ea typeface="Arial" charset="0"/>
                <a:cs typeface="Arial" charset="0"/>
              </a:rPr>
              <a:t>25,4/</a:t>
            </a:r>
            <a:r>
              <a:rPr lang="en-US" sz="2200" u="sng" dirty="0" smtClean="0">
                <a:ea typeface="Arial" charset="0"/>
                <a:cs typeface="Arial" charset="0"/>
              </a:rPr>
              <a:t>21</a:t>
            </a:r>
            <a:r>
              <a:rPr lang="en-US" sz="2200" u="sng" dirty="0" smtClean="0">
                <a:ea typeface="Arial" charset="0"/>
                <a:cs typeface="Arial" charset="0"/>
              </a:rPr>
              <a:t>:</a:t>
            </a:r>
            <a:endParaRPr lang="en-US" sz="2200" dirty="0" smtClean="0">
              <a:ea typeface="Arial" charset="0"/>
              <a:cs typeface="Arial" charset="0"/>
            </a:endParaRPr>
          </a:p>
          <a:p>
            <a:r>
              <a:rPr lang="en-US" sz="2200" dirty="0">
                <a:ea typeface="Arial" charset="0"/>
                <a:cs typeface="Arial" charset="0"/>
              </a:rPr>
              <a:t>Questions? </a:t>
            </a:r>
          </a:p>
          <a:p>
            <a:r>
              <a:rPr lang="en-US" sz="2200" dirty="0" err="1">
                <a:ea typeface="Arial" charset="0"/>
                <a:cs typeface="Arial" charset="0"/>
              </a:rPr>
              <a:t>H</a:t>
            </a:r>
            <a:r>
              <a:rPr lang="en-US" sz="2200" dirty="0">
                <a:ea typeface="Arial" charset="0"/>
                <a:cs typeface="Arial" charset="0"/>
              </a:rPr>
              <a:t>-atom and Quantum </a:t>
            </a:r>
            <a:r>
              <a:rPr lang="en-US" sz="2200" dirty="0" smtClean="0">
                <a:ea typeface="Arial" charset="0"/>
                <a:cs typeface="Arial" charset="0"/>
              </a:rPr>
              <a:t>Chemistry</a:t>
            </a:r>
            <a:endParaRPr lang="en-US" sz="2400" dirty="0">
              <a:ea typeface="Arial" charset="0"/>
              <a:cs typeface="Arial" charset="0"/>
              <a:sym typeface="Symbol" charset="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2"/>
          <p:cNvGrpSpPr/>
          <p:nvPr/>
        </p:nvGrpSpPr>
        <p:grpSpPr>
          <a:xfrm>
            <a:off x="1524000" y="516626"/>
            <a:ext cx="6096000" cy="4953000"/>
            <a:chOff x="1524000" y="914400"/>
            <a:chExt cx="6096000" cy="4953000"/>
          </a:xfrm>
        </p:grpSpPr>
        <p:pic>
          <p:nvPicPr>
            <p:cNvPr id="21506" name="Picture 2" descr="C:\Users\Zombie\Desktop\currentloop.jpg"/>
            <p:cNvPicPr>
              <a:picLocks noChangeAspect="1" noChangeArrowheads="1"/>
            </p:cNvPicPr>
            <p:nvPr/>
          </p:nvPicPr>
          <p:blipFill>
            <a:blip r:embed="rId4" cstate="print"/>
            <a:srcRect/>
            <a:stretch>
              <a:fillRect/>
            </a:stretch>
          </p:blipFill>
          <p:spPr bwMode="auto">
            <a:xfrm>
              <a:off x="1524000" y="914400"/>
              <a:ext cx="6096000" cy="4953000"/>
            </a:xfrm>
            <a:prstGeom prst="rect">
              <a:avLst/>
            </a:prstGeom>
            <a:noFill/>
          </p:spPr>
        </p:pic>
        <p:graphicFrame>
          <p:nvGraphicFramePr>
            <p:cNvPr id="3073" name="Object 1"/>
            <p:cNvGraphicFramePr>
              <a:graphicFrameLocks noChangeAspect="1"/>
            </p:cNvGraphicFramePr>
            <p:nvPr/>
          </p:nvGraphicFramePr>
          <p:xfrm>
            <a:off x="4708525" y="2089150"/>
            <a:ext cx="415925" cy="447675"/>
          </p:xfrm>
          <a:graphic>
            <a:graphicData uri="http://schemas.openxmlformats.org/presentationml/2006/ole">
              <p:oleObj spid="_x0000_s211970" name="Equation" r:id="rId5" imgW="164880" imgH="177480" progId="Equation.DSMT4">
                <p:embed/>
              </p:oleObj>
            </a:graphicData>
          </a:graphic>
        </p:graphicFrame>
      </p:grpSp>
      <p:sp>
        <p:nvSpPr>
          <p:cNvPr id="3" name="TextBox 2"/>
          <p:cNvSpPr txBox="1"/>
          <p:nvPr/>
        </p:nvSpPr>
        <p:spPr>
          <a:xfrm>
            <a:off x="0" y="228600"/>
            <a:ext cx="9144000" cy="523220"/>
          </a:xfrm>
          <a:prstGeom prst="rect">
            <a:avLst/>
          </a:prstGeom>
          <a:noFill/>
        </p:spPr>
        <p:txBody>
          <a:bodyPr wrap="square" rtlCol="0">
            <a:spAutoFit/>
          </a:bodyPr>
          <a:lstStyle/>
          <a:p>
            <a:r>
              <a:rPr lang="en-US" sz="2800" dirty="0" smtClean="0"/>
              <a:t>Energy of a Current Loop in a Magnetic Field:</a:t>
            </a:r>
            <a:endParaRPr lang="en-US" sz="2800" dirty="0"/>
          </a:p>
        </p:txBody>
      </p:sp>
      <p:graphicFrame>
        <p:nvGraphicFramePr>
          <p:cNvPr id="8" name="Object 7"/>
          <p:cNvGraphicFramePr>
            <a:graphicFrameLocks noChangeAspect="1"/>
          </p:cNvGraphicFramePr>
          <p:nvPr/>
        </p:nvGraphicFramePr>
        <p:xfrm>
          <a:off x="1638300" y="857250"/>
          <a:ext cx="1600200" cy="576263"/>
        </p:xfrm>
        <a:graphic>
          <a:graphicData uri="http://schemas.openxmlformats.org/presentationml/2006/ole">
            <p:oleObj spid="_x0000_s211971" name="Equation" r:id="rId6" imgW="635000" imgH="228600" progId="Equation.DSMT4">
              <p:embed/>
            </p:oleObj>
          </a:graphicData>
        </a:graphic>
      </p:graphicFrame>
      <p:graphicFrame>
        <p:nvGraphicFramePr>
          <p:cNvPr id="9" name="Object 8"/>
          <p:cNvGraphicFramePr>
            <a:graphicFrameLocks noChangeAspect="1"/>
          </p:cNvGraphicFramePr>
          <p:nvPr/>
        </p:nvGraphicFramePr>
        <p:xfrm>
          <a:off x="4314707" y="853784"/>
          <a:ext cx="2184400" cy="695325"/>
        </p:xfrm>
        <a:graphic>
          <a:graphicData uri="http://schemas.openxmlformats.org/presentationml/2006/ole">
            <p:oleObj spid="_x0000_s211972" name="Equation" r:id="rId7" imgW="876300" imgH="279400" progId="Equation.DSMT4">
              <p:embed/>
            </p:oleObj>
          </a:graphicData>
        </a:graphic>
      </p:graphicFrame>
      <p:graphicFrame>
        <p:nvGraphicFramePr>
          <p:cNvPr id="211974" name="Object 3"/>
          <p:cNvGraphicFramePr>
            <a:graphicFrameLocks noChangeAspect="1"/>
          </p:cNvGraphicFramePr>
          <p:nvPr/>
        </p:nvGraphicFramePr>
        <p:xfrm>
          <a:off x="670659" y="4113362"/>
          <a:ext cx="2540000" cy="404812"/>
        </p:xfrm>
        <a:graphic>
          <a:graphicData uri="http://schemas.openxmlformats.org/presentationml/2006/ole">
            <p:oleObj spid="_x0000_s211974" name="Equation" r:id="rId8" imgW="1270000" imgH="203200" progId="Equation.DSMT4">
              <p:embed/>
            </p:oleObj>
          </a:graphicData>
        </a:graphic>
      </p:graphicFrame>
      <p:graphicFrame>
        <p:nvGraphicFramePr>
          <p:cNvPr id="211975" name="Object 3"/>
          <p:cNvGraphicFramePr>
            <a:graphicFrameLocks noChangeAspect="1"/>
          </p:cNvGraphicFramePr>
          <p:nvPr/>
        </p:nvGraphicFramePr>
        <p:xfrm>
          <a:off x="814388" y="4630738"/>
          <a:ext cx="4089400" cy="557212"/>
        </p:xfrm>
        <a:graphic>
          <a:graphicData uri="http://schemas.openxmlformats.org/presentationml/2006/ole">
            <p:oleObj spid="_x0000_s211975" name="Equation" r:id="rId9" imgW="2044700" imgH="279400" progId="Equation.DSMT4">
              <p:embed/>
            </p:oleObj>
          </a:graphicData>
        </a:graphic>
      </p:graphicFrame>
      <p:sp>
        <p:nvSpPr>
          <p:cNvPr id="16" name="TextBox 15"/>
          <p:cNvSpPr txBox="1"/>
          <p:nvPr/>
        </p:nvSpPr>
        <p:spPr>
          <a:xfrm>
            <a:off x="0" y="5433898"/>
            <a:ext cx="9144000" cy="430887"/>
          </a:xfrm>
          <a:prstGeom prst="rect">
            <a:avLst/>
          </a:prstGeom>
          <a:noFill/>
        </p:spPr>
        <p:txBody>
          <a:bodyPr wrap="square" rtlCol="0">
            <a:spAutoFit/>
          </a:bodyPr>
          <a:lstStyle/>
          <a:p>
            <a:r>
              <a:rPr lang="en-US" sz="2200" dirty="0" smtClean="0"/>
              <a:t>For an electron moving in a circular orbit: (old HW problem)</a:t>
            </a:r>
            <a:endParaRPr lang="en-US" sz="2200" dirty="0"/>
          </a:p>
        </p:txBody>
      </p:sp>
      <p:graphicFrame>
        <p:nvGraphicFramePr>
          <p:cNvPr id="211977" name="Object 3"/>
          <p:cNvGraphicFramePr>
            <a:graphicFrameLocks noChangeAspect="1"/>
          </p:cNvGraphicFramePr>
          <p:nvPr/>
        </p:nvGraphicFramePr>
        <p:xfrm>
          <a:off x="3222625" y="5698162"/>
          <a:ext cx="1993900" cy="1169988"/>
        </p:xfrm>
        <a:graphic>
          <a:graphicData uri="http://schemas.openxmlformats.org/presentationml/2006/ole">
            <p:oleObj spid="_x0000_s211977" name="Equation" r:id="rId10" imgW="800100" imgH="4699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9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9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 name="Group 15"/>
          <p:cNvGrpSpPr/>
          <p:nvPr/>
        </p:nvGrpSpPr>
        <p:grpSpPr>
          <a:xfrm>
            <a:off x="414145" y="427978"/>
            <a:ext cx="8025005" cy="2829572"/>
            <a:chOff x="414145" y="427978"/>
            <a:chExt cx="8025005" cy="2829572"/>
          </a:xfrm>
        </p:grpSpPr>
        <p:graphicFrame>
          <p:nvGraphicFramePr>
            <p:cNvPr id="210946" name="Object 2"/>
            <p:cNvGraphicFramePr>
              <a:graphicFrameLocks noChangeAspect="1"/>
            </p:cNvGraphicFramePr>
            <p:nvPr/>
          </p:nvGraphicFramePr>
          <p:xfrm>
            <a:off x="601734" y="1176173"/>
            <a:ext cx="2460625" cy="679450"/>
          </p:xfrm>
          <a:graphic>
            <a:graphicData uri="http://schemas.openxmlformats.org/presentationml/2006/ole">
              <p:oleObj spid="_x0000_s210946" name="Equation" r:id="rId3" imgW="965178" imgH="266981" progId="Equation.DSMT4">
                <p:embed/>
              </p:oleObj>
            </a:graphicData>
          </a:graphic>
        </p:graphicFrame>
        <p:graphicFrame>
          <p:nvGraphicFramePr>
            <p:cNvPr id="210947" name="Object 3"/>
            <p:cNvGraphicFramePr>
              <a:graphicFrameLocks noChangeAspect="1"/>
            </p:cNvGraphicFramePr>
            <p:nvPr/>
          </p:nvGraphicFramePr>
          <p:xfrm>
            <a:off x="4003675" y="1206500"/>
            <a:ext cx="4435475" cy="647700"/>
          </p:xfrm>
          <a:graphic>
            <a:graphicData uri="http://schemas.openxmlformats.org/presentationml/2006/ole">
              <p:oleObj spid="_x0000_s210947" name="Equation" r:id="rId4" imgW="1739900" imgH="254000" progId="Equation.DSMT4">
                <p:embed/>
              </p:oleObj>
            </a:graphicData>
          </a:graphic>
        </p:graphicFrame>
        <p:sp>
          <p:nvSpPr>
            <p:cNvPr id="6" name="TextBox 5"/>
            <p:cNvSpPr txBox="1"/>
            <p:nvPr/>
          </p:nvSpPr>
          <p:spPr>
            <a:xfrm>
              <a:off x="414145" y="427978"/>
              <a:ext cx="3738874" cy="461665"/>
            </a:xfrm>
            <a:prstGeom prst="rect">
              <a:avLst/>
            </a:prstGeom>
            <a:noFill/>
          </p:spPr>
          <p:txBody>
            <a:bodyPr wrap="none" rtlCol="0">
              <a:spAutoFit/>
            </a:bodyPr>
            <a:lstStyle/>
            <a:p>
              <a:r>
                <a:rPr lang="en-US" sz="2400" dirty="0" smtClean="0"/>
                <a:t>According to Schrödinger:</a:t>
              </a:r>
              <a:endParaRPr lang="en-US" sz="2400" dirty="0"/>
            </a:p>
          </p:txBody>
        </p:sp>
        <p:graphicFrame>
          <p:nvGraphicFramePr>
            <p:cNvPr id="210949" name="Object 5"/>
            <p:cNvGraphicFramePr>
              <a:graphicFrameLocks noChangeAspect="1"/>
            </p:cNvGraphicFramePr>
            <p:nvPr/>
          </p:nvGraphicFramePr>
          <p:xfrm>
            <a:off x="1084263" y="2087563"/>
            <a:ext cx="3482975" cy="1169987"/>
          </p:xfrm>
          <a:graphic>
            <a:graphicData uri="http://schemas.openxmlformats.org/presentationml/2006/ole">
              <p:oleObj spid="_x0000_s210949" name="Equation" r:id="rId5" imgW="1397000" imgH="469900" progId="Equation.DSMT4">
                <p:embed/>
              </p:oleObj>
            </a:graphicData>
          </a:graphic>
        </p:graphicFrame>
        <p:sp>
          <p:nvSpPr>
            <p:cNvPr id="9" name="TextBox 8"/>
            <p:cNvSpPr txBox="1"/>
            <p:nvPr/>
          </p:nvSpPr>
          <p:spPr>
            <a:xfrm>
              <a:off x="5274010" y="2347511"/>
              <a:ext cx="1364677" cy="461665"/>
            </a:xfrm>
            <a:prstGeom prst="rect">
              <a:avLst/>
            </a:prstGeom>
            <a:noFill/>
          </p:spPr>
          <p:txBody>
            <a:bodyPr wrap="none" rtlCol="0">
              <a:spAutoFit/>
            </a:bodyPr>
            <a:lstStyle/>
            <a:p>
              <a:r>
                <a:rPr lang="en-US" sz="2400" dirty="0" smtClean="0"/>
                <a:t>(</a:t>
              </a:r>
              <a:r>
                <a:rPr lang="en-US" sz="2400" dirty="0" err="1" smtClean="0"/>
                <a:t>S</a:t>
              </a:r>
              <a:r>
                <a:rPr lang="en-US" sz="2400" dirty="0" smtClean="0"/>
                <a:t>-state)</a:t>
              </a:r>
              <a:endParaRPr lang="en-US" sz="2400" dirty="0"/>
            </a:p>
          </p:txBody>
        </p:sp>
      </p:grpSp>
      <p:grpSp>
        <p:nvGrpSpPr>
          <p:cNvPr id="17" name="Group 16"/>
          <p:cNvGrpSpPr/>
          <p:nvPr/>
        </p:nvGrpSpPr>
        <p:grpSpPr>
          <a:xfrm>
            <a:off x="497521" y="3576223"/>
            <a:ext cx="7569126" cy="2564227"/>
            <a:chOff x="497521" y="3576223"/>
            <a:chExt cx="7569126" cy="2564227"/>
          </a:xfrm>
        </p:grpSpPr>
        <p:sp>
          <p:nvSpPr>
            <p:cNvPr id="10" name="TextBox 9"/>
            <p:cNvSpPr txBox="1"/>
            <p:nvPr/>
          </p:nvSpPr>
          <p:spPr>
            <a:xfrm>
              <a:off x="497521" y="3576223"/>
              <a:ext cx="2729433" cy="461665"/>
            </a:xfrm>
            <a:prstGeom prst="rect">
              <a:avLst/>
            </a:prstGeom>
            <a:noFill/>
          </p:spPr>
          <p:txBody>
            <a:bodyPr wrap="none" rtlCol="0">
              <a:spAutoFit/>
            </a:bodyPr>
            <a:lstStyle/>
            <a:p>
              <a:r>
                <a:rPr lang="en-US" sz="2400" dirty="0" smtClean="0"/>
                <a:t>According to Bohr:</a:t>
              </a:r>
              <a:endParaRPr lang="en-US" sz="2400" dirty="0"/>
            </a:p>
          </p:txBody>
        </p:sp>
        <p:graphicFrame>
          <p:nvGraphicFramePr>
            <p:cNvPr id="210950" name="Object 6"/>
            <p:cNvGraphicFramePr>
              <a:graphicFrameLocks noChangeAspect="1"/>
            </p:cNvGraphicFramePr>
            <p:nvPr/>
          </p:nvGraphicFramePr>
          <p:xfrm>
            <a:off x="612548" y="4279892"/>
            <a:ext cx="1360487" cy="517525"/>
          </p:xfrm>
          <a:graphic>
            <a:graphicData uri="http://schemas.openxmlformats.org/presentationml/2006/ole">
              <p:oleObj spid="_x0000_s210950" name="Equation" r:id="rId6" imgW="533400" imgH="203200" progId="Equation.DSMT4">
                <p:embed/>
              </p:oleObj>
            </a:graphicData>
          </a:graphic>
        </p:graphicFrame>
        <p:graphicFrame>
          <p:nvGraphicFramePr>
            <p:cNvPr id="210951" name="Object 7"/>
            <p:cNvGraphicFramePr>
              <a:graphicFrameLocks noChangeAspect="1"/>
            </p:cNvGraphicFramePr>
            <p:nvPr/>
          </p:nvGraphicFramePr>
          <p:xfrm>
            <a:off x="3997936" y="4207688"/>
            <a:ext cx="3205162" cy="582612"/>
          </p:xfrm>
          <a:graphic>
            <a:graphicData uri="http://schemas.openxmlformats.org/presentationml/2006/ole">
              <p:oleObj spid="_x0000_s210951" name="Equation" r:id="rId7" imgW="1257300" imgH="228600" progId="Equation.DSMT4">
                <p:embed/>
              </p:oleObj>
            </a:graphicData>
          </a:graphic>
        </p:graphicFrame>
        <p:graphicFrame>
          <p:nvGraphicFramePr>
            <p:cNvPr id="210952" name="Object 8"/>
            <p:cNvGraphicFramePr>
              <a:graphicFrameLocks noChangeAspect="1"/>
            </p:cNvGraphicFramePr>
            <p:nvPr/>
          </p:nvGraphicFramePr>
          <p:xfrm>
            <a:off x="954088" y="4970463"/>
            <a:ext cx="4495800" cy="1169987"/>
          </p:xfrm>
          <a:graphic>
            <a:graphicData uri="http://schemas.openxmlformats.org/presentationml/2006/ole">
              <p:oleObj spid="_x0000_s210952" name="Equation" r:id="rId8" imgW="1803400" imgH="469900" progId="Equation.DSMT4">
                <p:embed/>
              </p:oleObj>
            </a:graphicData>
          </a:graphic>
        </p:graphicFrame>
        <p:sp>
          <p:nvSpPr>
            <p:cNvPr id="14" name="TextBox 13"/>
            <p:cNvSpPr txBox="1"/>
            <p:nvPr/>
          </p:nvSpPr>
          <p:spPr>
            <a:xfrm>
              <a:off x="5702507" y="5247253"/>
              <a:ext cx="2100755" cy="461665"/>
            </a:xfrm>
            <a:prstGeom prst="rect">
              <a:avLst/>
            </a:prstGeom>
            <a:noFill/>
          </p:spPr>
          <p:txBody>
            <a:bodyPr wrap="none" rtlCol="0">
              <a:spAutoFit/>
            </a:bodyPr>
            <a:lstStyle/>
            <a:p>
              <a:r>
                <a:rPr lang="en-US" sz="2400" dirty="0" smtClean="0"/>
                <a:t>(ground state)</a:t>
              </a:r>
              <a:endParaRPr lang="en-US" sz="2400" dirty="0"/>
            </a:p>
          </p:txBody>
        </p:sp>
        <p:sp>
          <p:nvSpPr>
            <p:cNvPr id="15" name="TextBox 14"/>
            <p:cNvSpPr txBox="1"/>
            <p:nvPr/>
          </p:nvSpPr>
          <p:spPr>
            <a:xfrm>
              <a:off x="5606418" y="5675767"/>
              <a:ext cx="2460229" cy="461665"/>
            </a:xfrm>
            <a:prstGeom prst="rect">
              <a:avLst/>
            </a:prstGeom>
            <a:noFill/>
          </p:spPr>
          <p:txBody>
            <a:bodyPr wrap="none" rtlCol="0">
              <a:spAutoFit/>
            </a:bodyPr>
            <a:lstStyle/>
            <a:p>
              <a:r>
                <a:rPr lang="en-US" sz="2400" dirty="0" smtClean="0"/>
                <a:t>Bohr magneton!!</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descr="C:\Users\Zombie\Desktop\Stern-Gerlach_experiment.PNG"/>
          <p:cNvPicPr>
            <a:picLocks noChangeAspect="1" noChangeArrowheads="1"/>
          </p:cNvPicPr>
          <p:nvPr/>
        </p:nvPicPr>
        <p:blipFill>
          <a:blip r:embed="rId4" cstate="print"/>
          <a:srcRect/>
          <a:stretch>
            <a:fillRect/>
          </a:stretch>
        </p:blipFill>
        <p:spPr bwMode="auto">
          <a:xfrm>
            <a:off x="152400" y="990600"/>
            <a:ext cx="8666667" cy="5400000"/>
          </a:xfrm>
          <a:prstGeom prst="rect">
            <a:avLst/>
          </a:prstGeom>
          <a:noFill/>
        </p:spPr>
      </p:pic>
      <p:sp>
        <p:nvSpPr>
          <p:cNvPr id="3" name="TextBox 2"/>
          <p:cNvSpPr txBox="1"/>
          <p:nvPr/>
        </p:nvSpPr>
        <p:spPr>
          <a:xfrm>
            <a:off x="0" y="228600"/>
            <a:ext cx="9144000" cy="523220"/>
          </a:xfrm>
          <a:prstGeom prst="rect">
            <a:avLst/>
          </a:prstGeom>
          <a:noFill/>
        </p:spPr>
        <p:txBody>
          <a:bodyPr wrap="square" rtlCol="0">
            <a:spAutoFit/>
          </a:bodyPr>
          <a:lstStyle/>
          <a:p>
            <a:pPr algn="ctr"/>
            <a:r>
              <a:rPr lang="en-US" sz="2800" dirty="0" smtClean="0"/>
              <a:t>Stern-Gerlach Experiment with Silver Atoms (1922)</a:t>
            </a:r>
            <a:endParaRPr lang="en-US" sz="2800" dirty="0">
              <a:solidFill>
                <a:srgbClr val="FF0000"/>
              </a:solidFill>
            </a:endParaRPr>
          </a:p>
        </p:txBody>
      </p:sp>
      <p:sp>
        <p:nvSpPr>
          <p:cNvPr id="6" name="TextBox 5"/>
          <p:cNvSpPr txBox="1"/>
          <p:nvPr/>
        </p:nvSpPr>
        <p:spPr>
          <a:xfrm>
            <a:off x="4265704" y="864201"/>
            <a:ext cx="2526291" cy="523220"/>
          </a:xfrm>
          <a:prstGeom prst="rect">
            <a:avLst/>
          </a:prstGeom>
          <a:noFill/>
          <a:ln w="25400">
            <a:solidFill>
              <a:srgbClr val="FF0000"/>
            </a:solidFill>
          </a:ln>
        </p:spPr>
        <p:txBody>
          <a:bodyPr wrap="square" rtlCol="0">
            <a:spAutoFit/>
          </a:bodyPr>
          <a:lstStyle/>
          <a:p>
            <a:pPr algn="ctr"/>
            <a:r>
              <a:rPr lang="en-US" sz="2800" dirty="0" smtClean="0"/>
              <a:t>Ag = 4d</a:t>
            </a:r>
            <a:r>
              <a:rPr lang="en-US" sz="2800" baseline="30000" dirty="0" smtClean="0"/>
              <a:t>10</a:t>
            </a:r>
            <a:r>
              <a:rPr lang="en-US" sz="2800" dirty="0" smtClean="0"/>
              <a:t>5s</a:t>
            </a:r>
            <a:r>
              <a:rPr lang="en-US" sz="2800" baseline="30000" dirty="0" smtClean="0"/>
              <a:t>1</a:t>
            </a:r>
            <a:endParaRPr lang="en-US" sz="2800" dirty="0">
              <a:solidFill>
                <a:srgbClr val="FF0000"/>
              </a:solidFill>
            </a:endParaRPr>
          </a:p>
        </p:txBody>
      </p:sp>
      <p:sp>
        <p:nvSpPr>
          <p:cNvPr id="7" name="Rectangle 6"/>
          <p:cNvSpPr/>
          <p:nvPr/>
        </p:nvSpPr>
        <p:spPr>
          <a:xfrm>
            <a:off x="151853" y="2498838"/>
            <a:ext cx="690243" cy="2623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45667" y="1035430"/>
            <a:ext cx="1324722" cy="15876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19050" y="6135688"/>
          <a:ext cx="3797300" cy="631825"/>
        </p:xfrm>
        <a:graphic>
          <a:graphicData uri="http://schemas.openxmlformats.org/presentationml/2006/ole">
            <p:oleObj spid="_x0000_s214018" name="Equation" r:id="rId5" imgW="1524000" imgH="254000" progId="Equation.DSMT4">
              <p:embed/>
            </p:oleObj>
          </a:graphicData>
        </a:graphic>
      </p:graphicFrame>
      <p:sp>
        <p:nvSpPr>
          <p:cNvPr id="10" name="TextBox 9"/>
          <p:cNvSpPr txBox="1"/>
          <p:nvPr/>
        </p:nvSpPr>
        <p:spPr>
          <a:xfrm>
            <a:off x="6295020" y="6203055"/>
            <a:ext cx="2134869" cy="461665"/>
          </a:xfrm>
          <a:prstGeom prst="rect">
            <a:avLst/>
          </a:prstGeom>
          <a:noFill/>
        </p:spPr>
        <p:txBody>
          <a:bodyPr wrap="none" rtlCol="0">
            <a:spAutoFit/>
          </a:bodyPr>
          <a:lstStyle/>
          <a:p>
            <a:r>
              <a:rPr lang="en-US" sz="2400" dirty="0" smtClean="0">
                <a:solidFill>
                  <a:srgbClr val="FF0000"/>
                </a:solidFill>
              </a:rPr>
              <a:t>What gives?!?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228600"/>
            <a:ext cx="9144000" cy="523220"/>
          </a:xfrm>
          <a:prstGeom prst="rect">
            <a:avLst/>
          </a:prstGeom>
          <a:noFill/>
        </p:spPr>
        <p:txBody>
          <a:bodyPr wrap="square" rtlCol="0">
            <a:spAutoFit/>
          </a:bodyPr>
          <a:lstStyle/>
          <a:p>
            <a:r>
              <a:rPr lang="en-US" sz="2800" dirty="0" smtClean="0"/>
              <a:t>       The Zeeman Effect:</a:t>
            </a:r>
            <a:endParaRPr lang="en-US" sz="2800" dirty="0">
              <a:solidFill>
                <a:srgbClr val="FF0000"/>
              </a:solidFill>
            </a:endParaRPr>
          </a:p>
        </p:txBody>
      </p:sp>
      <p:sp>
        <p:nvSpPr>
          <p:cNvPr id="11" name="TextBox 10"/>
          <p:cNvSpPr txBox="1"/>
          <p:nvPr/>
        </p:nvSpPr>
        <p:spPr>
          <a:xfrm>
            <a:off x="0" y="1334061"/>
            <a:ext cx="4422492" cy="461665"/>
          </a:xfrm>
          <a:prstGeom prst="rect">
            <a:avLst/>
          </a:prstGeom>
          <a:noFill/>
        </p:spPr>
        <p:txBody>
          <a:bodyPr wrap="none" rtlCol="0">
            <a:spAutoFit/>
          </a:bodyPr>
          <a:lstStyle/>
          <a:p>
            <a:r>
              <a:rPr lang="en-US" sz="2400" dirty="0" smtClean="0"/>
              <a:t>Spectrum:</a:t>
            </a:r>
            <a:r>
              <a:rPr lang="en-US" dirty="0" smtClean="0"/>
              <a:t>      With no external </a:t>
            </a:r>
            <a:r>
              <a:rPr lang="en-US" dirty="0" err="1" smtClean="0"/>
              <a:t>B</a:t>
            </a:r>
            <a:r>
              <a:rPr lang="en-US" dirty="0" smtClean="0"/>
              <a:t>-field</a:t>
            </a:r>
            <a:endParaRPr lang="en-US" dirty="0"/>
          </a:p>
        </p:txBody>
      </p:sp>
      <p:cxnSp>
        <p:nvCxnSpPr>
          <p:cNvPr id="13" name="Straight Arrow Connector 12"/>
          <p:cNvCxnSpPr/>
          <p:nvPr/>
        </p:nvCxnSpPr>
        <p:spPr>
          <a:xfrm rot="5400000" flipH="1" flipV="1">
            <a:off x="-407329" y="3831094"/>
            <a:ext cx="2733536" cy="13805"/>
          </a:xfrm>
          <a:prstGeom prst="straightConnector1">
            <a:avLst/>
          </a:prstGeom>
          <a:ln>
            <a:solidFill>
              <a:schemeClr val="tx1"/>
            </a:solidFill>
            <a:tailEnd type="arrow"/>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16200000">
            <a:off x="221426" y="3672862"/>
            <a:ext cx="916049" cy="369332"/>
          </a:xfrm>
          <a:prstGeom prst="rect">
            <a:avLst/>
          </a:prstGeom>
          <a:noFill/>
        </p:spPr>
        <p:txBody>
          <a:bodyPr wrap="none" rtlCol="0">
            <a:spAutoFit/>
          </a:bodyPr>
          <a:lstStyle/>
          <a:p>
            <a:r>
              <a:rPr lang="en-US" dirty="0" smtClean="0"/>
              <a:t>Energy</a:t>
            </a:r>
            <a:endParaRPr lang="en-US" dirty="0"/>
          </a:p>
        </p:txBody>
      </p:sp>
      <p:cxnSp>
        <p:nvCxnSpPr>
          <p:cNvPr id="16" name="Straight Connector 15"/>
          <p:cNvCxnSpPr/>
          <p:nvPr/>
        </p:nvCxnSpPr>
        <p:spPr>
          <a:xfrm>
            <a:off x="2457267" y="5190957"/>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587560" y="5011483"/>
            <a:ext cx="768397" cy="369332"/>
          </a:xfrm>
          <a:prstGeom prst="rect">
            <a:avLst/>
          </a:prstGeom>
          <a:noFill/>
        </p:spPr>
        <p:txBody>
          <a:bodyPr wrap="none" rtlCol="0">
            <a:spAutoFit/>
          </a:bodyPr>
          <a:lstStyle/>
          <a:p>
            <a:r>
              <a:rPr lang="en-US" dirty="0" err="1" smtClean="0"/>
              <a:t>m</a:t>
            </a:r>
            <a:r>
              <a:rPr lang="en-US" dirty="0" smtClean="0"/>
              <a:t> = 0</a:t>
            </a:r>
            <a:endParaRPr lang="en-US" dirty="0"/>
          </a:p>
        </p:txBody>
      </p:sp>
      <p:cxnSp>
        <p:nvCxnSpPr>
          <p:cNvPr id="21" name="Straight Connector 20"/>
          <p:cNvCxnSpPr/>
          <p:nvPr/>
        </p:nvCxnSpPr>
        <p:spPr>
          <a:xfrm>
            <a:off x="2457823" y="3465777"/>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008301" y="3272496"/>
            <a:ext cx="1493355" cy="369332"/>
          </a:xfrm>
          <a:prstGeom prst="rect">
            <a:avLst/>
          </a:prstGeom>
          <a:noFill/>
        </p:spPr>
        <p:txBody>
          <a:bodyPr wrap="none" rtlCol="0">
            <a:spAutoFit/>
          </a:bodyPr>
          <a:lstStyle/>
          <a:p>
            <a:r>
              <a:rPr lang="en-US" dirty="0" err="1" smtClean="0"/>
              <a:t>m</a:t>
            </a:r>
            <a:r>
              <a:rPr lang="en-US" dirty="0" smtClean="0"/>
              <a:t> = +1, 0, -1</a:t>
            </a:r>
            <a:endParaRPr lang="en-US" dirty="0"/>
          </a:p>
        </p:txBody>
      </p:sp>
      <p:cxnSp>
        <p:nvCxnSpPr>
          <p:cNvPr id="23" name="Straight Arrow Connector 22"/>
          <p:cNvCxnSpPr/>
          <p:nvPr/>
        </p:nvCxnSpPr>
        <p:spPr>
          <a:xfrm rot="5400000">
            <a:off x="2181657" y="4321193"/>
            <a:ext cx="1738987" cy="547"/>
          </a:xfrm>
          <a:prstGeom prst="straightConnector1">
            <a:avLst/>
          </a:prstGeom>
          <a:ln>
            <a:solidFill>
              <a:schemeClr val="tx1"/>
            </a:solidFill>
            <a:tailEnd type="arrow"/>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rot="16200000">
            <a:off x="2236936" y="4100842"/>
            <a:ext cx="980407" cy="369332"/>
          </a:xfrm>
          <a:prstGeom prst="rect">
            <a:avLst/>
          </a:prstGeom>
          <a:noFill/>
        </p:spPr>
        <p:txBody>
          <a:bodyPr wrap="none" rtlCol="0">
            <a:spAutoFit/>
          </a:bodyPr>
          <a:lstStyle/>
          <a:p>
            <a:r>
              <a:rPr lang="en-US" dirty="0" smtClean="0"/>
              <a:t>21.0 eV</a:t>
            </a:r>
            <a:endParaRPr lang="en-US" dirty="0"/>
          </a:p>
        </p:txBody>
      </p:sp>
      <p:graphicFrame>
        <p:nvGraphicFramePr>
          <p:cNvPr id="220163" name="Object 3"/>
          <p:cNvGraphicFramePr>
            <a:graphicFrameLocks noChangeAspect="1"/>
          </p:cNvGraphicFramePr>
          <p:nvPr/>
        </p:nvGraphicFramePr>
        <p:xfrm>
          <a:off x="4154488" y="222250"/>
          <a:ext cx="4089400" cy="557213"/>
        </p:xfrm>
        <a:graphic>
          <a:graphicData uri="http://schemas.openxmlformats.org/presentationml/2006/ole">
            <p:oleObj spid="_x0000_s220163" name="Equation" r:id="rId4" imgW="2044700" imgH="279400" progId="Equation.DSMT4">
              <p:embed/>
            </p:oleObj>
          </a:graphicData>
        </a:graphic>
      </p:graphicFrame>
      <p:grpSp>
        <p:nvGrpSpPr>
          <p:cNvPr id="53" name="Group 52"/>
          <p:cNvGrpSpPr/>
          <p:nvPr/>
        </p:nvGrpSpPr>
        <p:grpSpPr>
          <a:xfrm>
            <a:off x="1726768" y="2040455"/>
            <a:ext cx="2625823" cy="756253"/>
            <a:chOff x="1412807" y="5750375"/>
            <a:chExt cx="3182383" cy="756253"/>
          </a:xfrm>
        </p:grpSpPr>
        <p:sp>
          <p:nvSpPr>
            <p:cNvPr id="51" name="Rectangle 50"/>
            <p:cNvSpPr/>
            <p:nvPr/>
          </p:nvSpPr>
          <p:spPr>
            <a:xfrm>
              <a:off x="1412807" y="5778913"/>
              <a:ext cx="3182383" cy="69917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2996863" y="5750375"/>
              <a:ext cx="57083" cy="75625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3714613" y="1436333"/>
            <a:ext cx="4215812" cy="3778606"/>
            <a:chOff x="3714613" y="1436333"/>
            <a:chExt cx="4215812" cy="3778606"/>
          </a:xfrm>
        </p:grpSpPr>
        <p:grpSp>
          <p:nvGrpSpPr>
            <p:cNvPr id="61" name="Group 60"/>
            <p:cNvGrpSpPr/>
            <p:nvPr/>
          </p:nvGrpSpPr>
          <p:grpSpPr>
            <a:xfrm>
              <a:off x="3714613" y="1436333"/>
              <a:ext cx="4215812" cy="3778606"/>
              <a:chOff x="3714613" y="1436333"/>
              <a:chExt cx="4215812" cy="3778606"/>
            </a:xfrm>
          </p:grpSpPr>
          <p:sp>
            <p:nvSpPr>
              <p:cNvPr id="26" name="TextBox 25"/>
              <p:cNvSpPr txBox="1"/>
              <p:nvPr/>
            </p:nvSpPr>
            <p:spPr>
              <a:xfrm>
                <a:off x="5425859" y="1436333"/>
                <a:ext cx="2160267" cy="369332"/>
              </a:xfrm>
              <a:prstGeom prst="rect">
                <a:avLst/>
              </a:prstGeom>
              <a:noFill/>
            </p:spPr>
            <p:txBody>
              <a:bodyPr wrap="none" rtlCol="0">
                <a:spAutoFit/>
              </a:bodyPr>
              <a:lstStyle/>
              <a:p>
                <a:r>
                  <a:rPr lang="en-US" dirty="0" smtClean="0"/>
                  <a:t>External </a:t>
                </a:r>
                <a:r>
                  <a:rPr lang="en-US" dirty="0" err="1" smtClean="0"/>
                  <a:t>B</a:t>
                </a:r>
                <a:r>
                  <a:rPr lang="en-US" dirty="0" smtClean="0"/>
                  <a:t>-field ON</a:t>
                </a:r>
                <a:endParaRPr lang="en-US" dirty="0"/>
              </a:p>
            </p:txBody>
          </p:sp>
          <p:grpSp>
            <p:nvGrpSpPr>
              <p:cNvPr id="60" name="Group 59"/>
              <p:cNvGrpSpPr/>
              <p:nvPr/>
            </p:nvGrpSpPr>
            <p:grpSpPr>
              <a:xfrm>
                <a:off x="3714613" y="2872129"/>
                <a:ext cx="4215812" cy="2342810"/>
                <a:chOff x="3714613" y="2872129"/>
                <a:chExt cx="4215812" cy="2342810"/>
              </a:xfrm>
            </p:grpSpPr>
            <p:cxnSp>
              <p:nvCxnSpPr>
                <p:cNvPr id="27" name="Straight Connector 26"/>
                <p:cNvCxnSpPr/>
                <p:nvPr/>
              </p:nvCxnSpPr>
              <p:spPr>
                <a:xfrm>
                  <a:off x="5715762" y="5191494"/>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716319" y="3452509"/>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716865" y="3163120"/>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716865" y="3742972"/>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714613" y="3451434"/>
                  <a:ext cx="2028212" cy="14880"/>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728965" y="3466851"/>
                  <a:ext cx="1972446" cy="246892"/>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784184" y="3161514"/>
                  <a:ext cx="1944837" cy="291531"/>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027225" y="2872129"/>
                  <a:ext cx="903200" cy="369332"/>
                </a:xfrm>
                <a:prstGeom prst="rect">
                  <a:avLst/>
                </a:prstGeom>
                <a:noFill/>
              </p:spPr>
              <p:txBody>
                <a:bodyPr wrap="none" rtlCol="0">
                  <a:spAutoFit/>
                </a:bodyPr>
                <a:lstStyle/>
                <a:p>
                  <a:r>
                    <a:rPr lang="en-US" dirty="0" err="1" smtClean="0"/>
                    <a:t>m</a:t>
                  </a:r>
                  <a:r>
                    <a:rPr lang="en-US" dirty="0" smtClean="0"/>
                    <a:t> = +1</a:t>
                  </a:r>
                  <a:endParaRPr lang="en-US" dirty="0"/>
                </a:p>
              </p:txBody>
            </p:sp>
            <p:sp>
              <p:nvSpPr>
                <p:cNvPr id="41" name="TextBox 40"/>
                <p:cNvSpPr txBox="1"/>
                <p:nvPr/>
              </p:nvSpPr>
              <p:spPr>
                <a:xfrm>
                  <a:off x="7027770" y="3604370"/>
                  <a:ext cx="845266" cy="369332"/>
                </a:xfrm>
                <a:prstGeom prst="rect">
                  <a:avLst/>
                </a:prstGeom>
                <a:noFill/>
              </p:spPr>
              <p:txBody>
                <a:bodyPr wrap="none" rtlCol="0">
                  <a:spAutoFit/>
                </a:bodyPr>
                <a:lstStyle/>
                <a:p>
                  <a:r>
                    <a:rPr lang="en-US" dirty="0" err="1" smtClean="0"/>
                    <a:t>m</a:t>
                  </a:r>
                  <a:r>
                    <a:rPr lang="en-US" dirty="0" smtClean="0"/>
                    <a:t> = -1</a:t>
                  </a:r>
                  <a:endParaRPr lang="en-US" dirty="0"/>
                </a:p>
              </p:txBody>
            </p:sp>
            <p:sp>
              <p:nvSpPr>
                <p:cNvPr id="42" name="TextBox 41"/>
                <p:cNvSpPr txBox="1"/>
                <p:nvPr/>
              </p:nvSpPr>
              <p:spPr>
                <a:xfrm>
                  <a:off x="7027772" y="3231614"/>
                  <a:ext cx="832530" cy="369332"/>
                </a:xfrm>
                <a:prstGeom prst="rect">
                  <a:avLst/>
                </a:prstGeom>
                <a:noFill/>
              </p:spPr>
              <p:txBody>
                <a:bodyPr wrap="none" rtlCol="0">
                  <a:spAutoFit/>
                </a:bodyPr>
                <a:lstStyle/>
                <a:p>
                  <a:r>
                    <a:rPr lang="en-US" dirty="0" err="1" smtClean="0"/>
                    <a:t>m</a:t>
                  </a:r>
                  <a:r>
                    <a:rPr lang="en-US" dirty="0" smtClean="0"/>
                    <a:t> =  0</a:t>
                  </a:r>
                  <a:endParaRPr lang="en-US" dirty="0"/>
                </a:p>
              </p:txBody>
            </p:sp>
            <p:graphicFrame>
              <p:nvGraphicFramePr>
                <p:cNvPr id="43" name="Object 42"/>
                <p:cNvGraphicFramePr>
                  <a:graphicFrameLocks noChangeAspect="1"/>
                </p:cNvGraphicFramePr>
                <p:nvPr/>
              </p:nvGraphicFramePr>
              <p:xfrm>
                <a:off x="5759450" y="3170275"/>
                <a:ext cx="503238" cy="260350"/>
              </p:xfrm>
              <a:graphic>
                <a:graphicData uri="http://schemas.openxmlformats.org/presentationml/2006/ole">
                  <p:oleObj spid="_x0000_s220164" name="Equation" r:id="rId5" imgW="393700" imgH="203200" progId="Equation.DSMT4">
                    <p:embed/>
                  </p:oleObj>
                </a:graphicData>
              </a:graphic>
            </p:graphicFrame>
            <p:cxnSp>
              <p:nvCxnSpPr>
                <p:cNvPr id="44" name="Straight Arrow Connector 43"/>
                <p:cNvCxnSpPr/>
                <p:nvPr/>
              </p:nvCxnSpPr>
              <p:spPr>
                <a:xfrm rot="16200000" flipH="1">
                  <a:off x="5601296" y="4473386"/>
                  <a:ext cx="1476483" cy="6624"/>
                </a:xfrm>
                <a:prstGeom prst="straightConnector1">
                  <a:avLst/>
                </a:prstGeom>
                <a:ln>
                  <a:solidFill>
                    <a:schemeClr val="tx1"/>
                  </a:solidFill>
                  <a:tailEnd type="arrow"/>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16200000" flipH="1">
                  <a:off x="5672659" y="4316437"/>
                  <a:ext cx="1757302" cy="2048"/>
                </a:xfrm>
                <a:prstGeom prst="straightConnector1">
                  <a:avLst/>
                </a:prstGeom>
                <a:ln>
                  <a:solidFill>
                    <a:schemeClr val="tx1"/>
                  </a:solidFill>
                  <a:tailEnd type="arrow"/>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16200000" flipH="1">
                  <a:off x="5736888" y="4166623"/>
                  <a:ext cx="2066660" cy="11740"/>
                </a:xfrm>
                <a:prstGeom prst="straightConnector1">
                  <a:avLst/>
                </a:prstGeom>
                <a:ln>
                  <a:solidFill>
                    <a:schemeClr val="tx1"/>
                  </a:solidFill>
                  <a:tailEnd type="arrow"/>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aphicFrame>
              <p:nvGraphicFramePr>
                <p:cNvPr id="220166" name="Object 6"/>
                <p:cNvGraphicFramePr>
                  <a:graphicFrameLocks noChangeAspect="1"/>
                </p:cNvGraphicFramePr>
                <p:nvPr/>
              </p:nvGraphicFramePr>
              <p:xfrm>
                <a:off x="5740600" y="3479633"/>
                <a:ext cx="503238" cy="260350"/>
              </p:xfrm>
              <a:graphic>
                <a:graphicData uri="http://schemas.openxmlformats.org/presentationml/2006/ole">
                  <p:oleObj spid="_x0000_s220166" name="Equation" r:id="rId6" imgW="393700" imgH="203200" progId="Equation.DSMT4">
                    <p:embed/>
                  </p:oleObj>
                </a:graphicData>
              </a:graphic>
            </p:graphicFrame>
          </p:grpSp>
          <p:grpSp>
            <p:nvGrpSpPr>
              <p:cNvPr id="55" name="Group 54"/>
              <p:cNvGrpSpPr/>
              <p:nvPr/>
            </p:nvGrpSpPr>
            <p:grpSpPr>
              <a:xfrm>
                <a:off x="5232801" y="2007359"/>
                <a:ext cx="2625823" cy="756253"/>
                <a:chOff x="1412807" y="5750375"/>
                <a:chExt cx="3182383" cy="756253"/>
              </a:xfrm>
            </p:grpSpPr>
            <p:sp>
              <p:nvSpPr>
                <p:cNvPr id="56" name="Rectangle 55"/>
                <p:cNvSpPr/>
                <p:nvPr/>
              </p:nvSpPr>
              <p:spPr>
                <a:xfrm>
                  <a:off x="1412807" y="5778913"/>
                  <a:ext cx="3182383" cy="69917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2996863" y="5750375"/>
                  <a:ext cx="57083" cy="75625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8" name="Rectangle 57"/>
            <p:cNvSpPr/>
            <p:nvPr/>
          </p:nvSpPr>
          <p:spPr>
            <a:xfrm>
              <a:off x="6735038" y="2002800"/>
              <a:ext cx="47100" cy="75625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321185" y="2002801"/>
              <a:ext cx="47100" cy="75625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TextBox 62"/>
          <p:cNvSpPr txBox="1"/>
          <p:nvPr/>
        </p:nvSpPr>
        <p:spPr>
          <a:xfrm>
            <a:off x="0" y="5389391"/>
            <a:ext cx="9144000" cy="523220"/>
          </a:xfrm>
          <a:prstGeom prst="rect">
            <a:avLst/>
          </a:prstGeom>
          <a:noFill/>
        </p:spPr>
        <p:txBody>
          <a:bodyPr wrap="square" rtlCol="0">
            <a:spAutoFit/>
          </a:bodyPr>
          <a:lstStyle/>
          <a:p>
            <a:r>
              <a:rPr lang="en-US" sz="2800" dirty="0" smtClean="0"/>
              <a:t>       Helium (2 </a:t>
            </a:r>
            <a:r>
              <a:rPr lang="en-US" sz="2800" dirty="0" err="1" smtClean="0"/>
              <a:t>e</a:t>
            </a:r>
            <a:r>
              <a:rPr lang="en-US" sz="2800" baseline="30000" dirty="0" smtClean="0"/>
              <a:t>-</a:t>
            </a:r>
            <a:r>
              <a:rPr lang="en-US" sz="2800" dirty="0" smtClean="0"/>
              <a:t>) in the excited state 1s</a:t>
            </a:r>
            <a:r>
              <a:rPr lang="en-US" sz="2800" baseline="30000" dirty="0" smtClean="0"/>
              <a:t>1</a:t>
            </a:r>
            <a:r>
              <a:rPr lang="en-US" sz="2800" dirty="0" smtClean="0"/>
              <a:t>2p</a:t>
            </a:r>
            <a:r>
              <a:rPr lang="en-US" sz="2800" baseline="30000" dirty="0" smtClean="0"/>
              <a:t>1</a:t>
            </a:r>
            <a:endParaRPr lang="en-US" sz="2800" dirty="0">
              <a:solidFill>
                <a:srgbClr val="FF0000"/>
              </a:solidFill>
            </a:endParaRPr>
          </a:p>
        </p:txBody>
      </p:sp>
      <p:grpSp>
        <p:nvGrpSpPr>
          <p:cNvPr id="66" name="Group 65"/>
          <p:cNvGrpSpPr/>
          <p:nvPr/>
        </p:nvGrpSpPr>
        <p:grpSpPr>
          <a:xfrm>
            <a:off x="0" y="5855707"/>
            <a:ext cx="9144000" cy="1002293"/>
            <a:chOff x="0" y="5855707"/>
            <a:chExt cx="9144000" cy="1002293"/>
          </a:xfrm>
        </p:grpSpPr>
        <p:sp>
          <p:nvSpPr>
            <p:cNvPr id="64" name="TextBox 63"/>
            <p:cNvSpPr txBox="1"/>
            <p:nvPr/>
          </p:nvSpPr>
          <p:spPr>
            <a:xfrm>
              <a:off x="0" y="5855707"/>
              <a:ext cx="9144000" cy="954107"/>
            </a:xfrm>
            <a:prstGeom prst="rect">
              <a:avLst/>
            </a:prstGeom>
            <a:noFill/>
          </p:spPr>
          <p:txBody>
            <a:bodyPr wrap="square" rtlCol="0">
              <a:spAutoFit/>
            </a:bodyPr>
            <a:lstStyle/>
            <a:p>
              <a:r>
                <a:rPr lang="en-US" sz="2800" dirty="0" smtClean="0"/>
                <a:t>       </a:t>
              </a:r>
              <a:r>
                <a:rPr lang="en-US" sz="2800" dirty="0" err="1" smtClean="0"/>
                <a:t>m</a:t>
              </a:r>
              <a:r>
                <a:rPr lang="en-US" sz="2800" dirty="0" smtClean="0"/>
                <a:t> = 0 states unaffected</a:t>
              </a:r>
            </a:p>
            <a:p>
              <a:r>
                <a:rPr lang="en-US" sz="2800" dirty="0" smtClean="0"/>
                <a:t>       </a:t>
              </a:r>
              <a:r>
                <a:rPr lang="en-US" sz="2800" dirty="0" err="1" smtClean="0"/>
                <a:t>m</a:t>
              </a:r>
              <a:r>
                <a:rPr lang="en-US" sz="2800" dirty="0" smtClean="0"/>
                <a:t> = +/- 1 states split into </a:t>
              </a:r>
              <a:endParaRPr lang="en-US" sz="2800" dirty="0">
                <a:solidFill>
                  <a:srgbClr val="FF0000"/>
                </a:solidFill>
              </a:endParaRPr>
            </a:p>
          </p:txBody>
        </p:sp>
        <p:graphicFrame>
          <p:nvGraphicFramePr>
            <p:cNvPr id="65" name="Object 6"/>
            <p:cNvGraphicFramePr>
              <a:graphicFrameLocks noChangeAspect="1"/>
            </p:cNvGraphicFramePr>
            <p:nvPr/>
          </p:nvGraphicFramePr>
          <p:xfrm>
            <a:off x="4788067" y="6335712"/>
            <a:ext cx="1952625" cy="522288"/>
          </p:xfrm>
          <a:graphic>
            <a:graphicData uri="http://schemas.openxmlformats.org/presentationml/2006/ole">
              <p:oleObj spid="_x0000_s220167" name="Equation" r:id="rId7" imgW="762000" imgH="2032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228600"/>
            <a:ext cx="9144000" cy="523220"/>
          </a:xfrm>
          <a:prstGeom prst="rect">
            <a:avLst/>
          </a:prstGeom>
          <a:noFill/>
        </p:spPr>
        <p:txBody>
          <a:bodyPr wrap="square" rtlCol="0">
            <a:spAutoFit/>
          </a:bodyPr>
          <a:lstStyle/>
          <a:p>
            <a:r>
              <a:rPr lang="en-US" sz="2800" dirty="0" smtClean="0"/>
              <a:t>The </a:t>
            </a:r>
            <a:r>
              <a:rPr lang="en-US" sz="2800" u="sng" dirty="0" smtClean="0">
                <a:solidFill>
                  <a:srgbClr val="FF0000"/>
                </a:solidFill>
              </a:rPr>
              <a:t>Anomalous</a:t>
            </a:r>
            <a:r>
              <a:rPr lang="en-US" sz="2800" dirty="0" smtClean="0"/>
              <a:t> Zeeman Effect:</a:t>
            </a:r>
            <a:endParaRPr lang="en-US" sz="2800" dirty="0">
              <a:solidFill>
                <a:srgbClr val="FF0000"/>
              </a:solidFill>
            </a:endParaRPr>
          </a:p>
        </p:txBody>
      </p:sp>
      <p:sp>
        <p:nvSpPr>
          <p:cNvPr id="11" name="TextBox 10"/>
          <p:cNvSpPr txBox="1"/>
          <p:nvPr/>
        </p:nvSpPr>
        <p:spPr>
          <a:xfrm>
            <a:off x="0" y="1334061"/>
            <a:ext cx="4422492" cy="461665"/>
          </a:xfrm>
          <a:prstGeom prst="rect">
            <a:avLst/>
          </a:prstGeom>
          <a:noFill/>
        </p:spPr>
        <p:txBody>
          <a:bodyPr wrap="none" rtlCol="0">
            <a:spAutoFit/>
          </a:bodyPr>
          <a:lstStyle/>
          <a:p>
            <a:r>
              <a:rPr lang="en-US" sz="2400" dirty="0" smtClean="0"/>
              <a:t>Spectrum:</a:t>
            </a:r>
            <a:r>
              <a:rPr lang="en-US" dirty="0" smtClean="0"/>
              <a:t>      With no external </a:t>
            </a:r>
            <a:r>
              <a:rPr lang="en-US" dirty="0" err="1" smtClean="0"/>
              <a:t>B</a:t>
            </a:r>
            <a:r>
              <a:rPr lang="en-US" dirty="0" smtClean="0"/>
              <a:t>-field</a:t>
            </a:r>
            <a:endParaRPr lang="en-US" dirty="0"/>
          </a:p>
        </p:txBody>
      </p:sp>
      <p:cxnSp>
        <p:nvCxnSpPr>
          <p:cNvPr id="13" name="Straight Arrow Connector 12"/>
          <p:cNvCxnSpPr/>
          <p:nvPr/>
        </p:nvCxnSpPr>
        <p:spPr>
          <a:xfrm rot="5400000" flipH="1" flipV="1">
            <a:off x="-407329" y="3831094"/>
            <a:ext cx="2733536" cy="13805"/>
          </a:xfrm>
          <a:prstGeom prst="straightConnector1">
            <a:avLst/>
          </a:prstGeom>
          <a:ln>
            <a:solidFill>
              <a:schemeClr val="tx1"/>
            </a:solidFill>
            <a:tailEnd type="arrow"/>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16200000">
            <a:off x="221426" y="3672862"/>
            <a:ext cx="916049" cy="369332"/>
          </a:xfrm>
          <a:prstGeom prst="rect">
            <a:avLst/>
          </a:prstGeom>
          <a:noFill/>
        </p:spPr>
        <p:txBody>
          <a:bodyPr wrap="none" rtlCol="0">
            <a:spAutoFit/>
          </a:bodyPr>
          <a:lstStyle/>
          <a:p>
            <a:r>
              <a:rPr lang="en-US" dirty="0" smtClean="0"/>
              <a:t>Energy</a:t>
            </a:r>
            <a:endParaRPr lang="en-US" dirty="0"/>
          </a:p>
        </p:txBody>
      </p:sp>
      <p:sp>
        <p:nvSpPr>
          <p:cNvPr id="20" name="TextBox 19"/>
          <p:cNvSpPr txBox="1"/>
          <p:nvPr/>
        </p:nvSpPr>
        <p:spPr>
          <a:xfrm>
            <a:off x="1530477" y="3242137"/>
            <a:ext cx="768397" cy="369332"/>
          </a:xfrm>
          <a:prstGeom prst="rect">
            <a:avLst/>
          </a:prstGeom>
          <a:noFill/>
        </p:spPr>
        <p:txBody>
          <a:bodyPr wrap="none" rtlCol="0">
            <a:spAutoFit/>
          </a:bodyPr>
          <a:lstStyle/>
          <a:p>
            <a:r>
              <a:rPr lang="en-US" dirty="0" err="1" smtClean="0"/>
              <a:t>m</a:t>
            </a:r>
            <a:r>
              <a:rPr lang="en-US" dirty="0" smtClean="0"/>
              <a:t> = 0</a:t>
            </a:r>
            <a:endParaRPr lang="en-US" dirty="0"/>
          </a:p>
        </p:txBody>
      </p:sp>
      <p:cxnSp>
        <p:nvCxnSpPr>
          <p:cNvPr id="21" name="Straight Connector 20"/>
          <p:cNvCxnSpPr/>
          <p:nvPr/>
        </p:nvCxnSpPr>
        <p:spPr>
          <a:xfrm>
            <a:off x="2457823" y="3465777"/>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20163" name="Object 3"/>
          <p:cNvGraphicFramePr>
            <a:graphicFrameLocks noChangeAspect="1"/>
          </p:cNvGraphicFramePr>
          <p:nvPr/>
        </p:nvGraphicFramePr>
        <p:xfrm>
          <a:off x="5126038" y="265113"/>
          <a:ext cx="3352800" cy="557212"/>
        </p:xfrm>
        <a:graphic>
          <a:graphicData uri="http://schemas.openxmlformats.org/presentationml/2006/ole">
            <p:oleObj spid="_x0000_s222210" name="Equation" r:id="rId4" imgW="1676400" imgH="279400" progId="Equation.DSMT4">
              <p:embed/>
            </p:oleObj>
          </a:graphicData>
        </a:graphic>
      </p:graphicFrame>
      <p:grpSp>
        <p:nvGrpSpPr>
          <p:cNvPr id="5" name="Group 60"/>
          <p:cNvGrpSpPr/>
          <p:nvPr/>
        </p:nvGrpSpPr>
        <p:grpSpPr>
          <a:xfrm>
            <a:off x="3714613" y="1436333"/>
            <a:ext cx="3871513" cy="2308227"/>
            <a:chOff x="3714613" y="1436333"/>
            <a:chExt cx="3871513" cy="2308227"/>
          </a:xfrm>
        </p:grpSpPr>
        <p:sp>
          <p:nvSpPr>
            <p:cNvPr id="26" name="TextBox 25"/>
            <p:cNvSpPr txBox="1"/>
            <p:nvPr/>
          </p:nvSpPr>
          <p:spPr>
            <a:xfrm>
              <a:off x="5425859" y="1436333"/>
              <a:ext cx="2160267" cy="369332"/>
            </a:xfrm>
            <a:prstGeom prst="rect">
              <a:avLst/>
            </a:prstGeom>
            <a:noFill/>
          </p:spPr>
          <p:txBody>
            <a:bodyPr wrap="none" rtlCol="0">
              <a:spAutoFit/>
            </a:bodyPr>
            <a:lstStyle/>
            <a:p>
              <a:r>
                <a:rPr lang="en-US" dirty="0" smtClean="0"/>
                <a:t>External </a:t>
              </a:r>
              <a:r>
                <a:rPr lang="en-US" dirty="0" err="1" smtClean="0"/>
                <a:t>B</a:t>
              </a:r>
              <a:r>
                <a:rPr lang="en-US" dirty="0" smtClean="0"/>
                <a:t>-field ON</a:t>
              </a:r>
              <a:endParaRPr lang="en-US" dirty="0"/>
            </a:p>
          </p:txBody>
        </p:sp>
        <p:grpSp>
          <p:nvGrpSpPr>
            <p:cNvPr id="6" name="Group 59"/>
            <p:cNvGrpSpPr/>
            <p:nvPr/>
          </p:nvGrpSpPr>
          <p:grpSpPr>
            <a:xfrm>
              <a:off x="3714613" y="3161514"/>
              <a:ext cx="3349421" cy="583046"/>
              <a:chOff x="3714613" y="3161514"/>
              <a:chExt cx="3349421" cy="583046"/>
            </a:xfrm>
          </p:grpSpPr>
          <p:cxnSp>
            <p:nvCxnSpPr>
              <p:cNvPr id="29" name="Straight Connector 28"/>
              <p:cNvCxnSpPr/>
              <p:nvPr/>
            </p:nvCxnSpPr>
            <p:spPr>
              <a:xfrm>
                <a:off x="5716865" y="3163120"/>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716865" y="3742972"/>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714613" y="3438810"/>
                <a:ext cx="3349421" cy="27504"/>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728965" y="3466851"/>
                <a:ext cx="1972446" cy="246892"/>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784184" y="3161514"/>
                <a:ext cx="1944837" cy="291531"/>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43" name="Object 42"/>
              <p:cNvGraphicFramePr>
                <a:graphicFrameLocks noChangeAspect="1"/>
              </p:cNvGraphicFramePr>
              <p:nvPr/>
            </p:nvGraphicFramePr>
            <p:xfrm>
              <a:off x="5759450" y="3170275"/>
              <a:ext cx="503238" cy="260350"/>
            </p:xfrm>
            <a:graphic>
              <a:graphicData uri="http://schemas.openxmlformats.org/presentationml/2006/ole">
                <p:oleObj spid="_x0000_s222211" name="Equation" r:id="rId5" imgW="393700" imgH="203200" progId="Equation.DSMT4">
                  <p:embed/>
                </p:oleObj>
              </a:graphicData>
            </a:graphic>
          </p:graphicFrame>
          <p:graphicFrame>
            <p:nvGraphicFramePr>
              <p:cNvPr id="220166" name="Object 6"/>
              <p:cNvGraphicFramePr>
                <a:graphicFrameLocks noChangeAspect="1"/>
              </p:cNvGraphicFramePr>
              <p:nvPr/>
            </p:nvGraphicFramePr>
            <p:xfrm>
              <a:off x="5740600" y="3479633"/>
              <a:ext cx="503238" cy="260350"/>
            </p:xfrm>
            <a:graphic>
              <a:graphicData uri="http://schemas.openxmlformats.org/presentationml/2006/ole">
                <p:oleObj spid="_x0000_s222212" name="Equation" r:id="rId6" imgW="393700" imgH="203200" progId="Equation.DSMT4">
                  <p:embed/>
                </p:oleObj>
              </a:graphicData>
            </a:graphic>
          </p:graphicFrame>
        </p:grpSp>
      </p:grpSp>
      <p:sp>
        <p:nvSpPr>
          <p:cNvPr id="63" name="TextBox 62"/>
          <p:cNvSpPr txBox="1"/>
          <p:nvPr/>
        </p:nvSpPr>
        <p:spPr>
          <a:xfrm>
            <a:off x="0" y="5389391"/>
            <a:ext cx="9144000" cy="523220"/>
          </a:xfrm>
          <a:prstGeom prst="rect">
            <a:avLst/>
          </a:prstGeom>
          <a:noFill/>
        </p:spPr>
        <p:txBody>
          <a:bodyPr wrap="square" rtlCol="0">
            <a:spAutoFit/>
          </a:bodyPr>
          <a:lstStyle/>
          <a:p>
            <a:r>
              <a:rPr lang="en-US" sz="2800" dirty="0" smtClean="0"/>
              <a:t>       Hydrogen (1 </a:t>
            </a:r>
            <a:r>
              <a:rPr lang="en-US" sz="2800" dirty="0" err="1" smtClean="0"/>
              <a:t>e</a:t>
            </a:r>
            <a:r>
              <a:rPr lang="en-US" sz="2800" baseline="30000" dirty="0" smtClean="0"/>
              <a:t>-</a:t>
            </a:r>
            <a:r>
              <a:rPr lang="en-US" sz="2800" dirty="0" smtClean="0"/>
              <a:t>) in the ground state: 1s</a:t>
            </a:r>
            <a:r>
              <a:rPr lang="en-US" sz="2800" baseline="30000" dirty="0" smtClean="0"/>
              <a:t>1</a:t>
            </a:r>
            <a:endParaRPr lang="en-US" sz="2800" dirty="0">
              <a:solidFill>
                <a:srgbClr val="FF0000"/>
              </a:solidFill>
            </a:endParaRPr>
          </a:p>
        </p:txBody>
      </p:sp>
      <p:grpSp>
        <p:nvGrpSpPr>
          <p:cNvPr id="8" name="Group 65"/>
          <p:cNvGrpSpPr/>
          <p:nvPr/>
        </p:nvGrpSpPr>
        <p:grpSpPr>
          <a:xfrm>
            <a:off x="0" y="5855707"/>
            <a:ext cx="9144000" cy="574225"/>
            <a:chOff x="0" y="5855707"/>
            <a:chExt cx="9144000" cy="574225"/>
          </a:xfrm>
        </p:grpSpPr>
        <p:sp>
          <p:nvSpPr>
            <p:cNvPr id="64" name="TextBox 63"/>
            <p:cNvSpPr txBox="1"/>
            <p:nvPr/>
          </p:nvSpPr>
          <p:spPr>
            <a:xfrm>
              <a:off x="0" y="5855707"/>
              <a:ext cx="9144000" cy="523220"/>
            </a:xfrm>
            <a:prstGeom prst="rect">
              <a:avLst/>
            </a:prstGeom>
            <a:noFill/>
          </p:spPr>
          <p:txBody>
            <a:bodyPr wrap="square" rtlCol="0">
              <a:spAutoFit/>
            </a:bodyPr>
            <a:lstStyle/>
            <a:p>
              <a:r>
                <a:rPr lang="en-US" sz="2800" dirty="0" smtClean="0"/>
                <a:t>       </a:t>
              </a:r>
              <a:r>
                <a:rPr lang="en-US" sz="2800" dirty="0" err="1" smtClean="0"/>
                <a:t>m</a:t>
              </a:r>
              <a:r>
                <a:rPr lang="en-US" sz="2800" dirty="0" smtClean="0"/>
                <a:t> = 0 state splits into: </a:t>
              </a:r>
              <a:endParaRPr lang="en-US" sz="2800" dirty="0">
                <a:solidFill>
                  <a:srgbClr val="FF0000"/>
                </a:solidFill>
              </a:endParaRPr>
            </a:p>
          </p:txBody>
        </p:sp>
        <p:graphicFrame>
          <p:nvGraphicFramePr>
            <p:cNvPr id="65" name="Object 6"/>
            <p:cNvGraphicFramePr>
              <a:graphicFrameLocks noChangeAspect="1"/>
            </p:cNvGraphicFramePr>
            <p:nvPr/>
          </p:nvGraphicFramePr>
          <p:xfrm>
            <a:off x="4274320" y="5907644"/>
            <a:ext cx="1952625" cy="522288"/>
          </p:xfrm>
          <a:graphic>
            <a:graphicData uri="http://schemas.openxmlformats.org/presentationml/2006/ole">
              <p:oleObj spid="_x0000_s222213" name="Equation" r:id="rId7" imgW="762000" imgH="2032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71225"/>
            <a:ext cx="9144000" cy="430887"/>
          </a:xfrm>
          <a:prstGeom prst="rect">
            <a:avLst/>
          </a:prstGeom>
          <a:noFill/>
        </p:spPr>
        <p:txBody>
          <a:bodyPr wrap="square" rtlCol="0">
            <a:spAutoFit/>
          </a:bodyPr>
          <a:lstStyle/>
          <a:p>
            <a:r>
              <a:rPr lang="en-US" sz="2200" dirty="0" smtClean="0"/>
              <a:t>For the orbital angular momentum of an electron:</a:t>
            </a:r>
            <a:endParaRPr lang="en-US" sz="2200" dirty="0"/>
          </a:p>
        </p:txBody>
      </p:sp>
      <p:graphicFrame>
        <p:nvGraphicFramePr>
          <p:cNvPr id="3" name="Object 3"/>
          <p:cNvGraphicFramePr>
            <a:graphicFrameLocks noChangeAspect="1"/>
          </p:cNvGraphicFramePr>
          <p:nvPr/>
        </p:nvGraphicFramePr>
        <p:xfrm>
          <a:off x="652331" y="413801"/>
          <a:ext cx="4652962" cy="1169988"/>
        </p:xfrm>
        <a:graphic>
          <a:graphicData uri="http://schemas.openxmlformats.org/presentationml/2006/ole">
            <p:oleObj spid="_x0000_s224258" name="Equation" r:id="rId3" imgW="1866900" imgH="469900" progId="Equation.DSMT4">
              <p:embed/>
            </p:oleObj>
          </a:graphicData>
        </a:graphic>
      </p:graphicFrame>
      <p:sp>
        <p:nvSpPr>
          <p:cNvPr id="4" name="TextBox 3"/>
          <p:cNvSpPr txBox="1"/>
          <p:nvPr/>
        </p:nvSpPr>
        <p:spPr>
          <a:xfrm>
            <a:off x="0" y="1664902"/>
            <a:ext cx="9144000" cy="430887"/>
          </a:xfrm>
          <a:prstGeom prst="rect">
            <a:avLst/>
          </a:prstGeom>
          <a:noFill/>
        </p:spPr>
        <p:txBody>
          <a:bodyPr wrap="square" rtlCol="0">
            <a:spAutoFit/>
          </a:bodyPr>
          <a:lstStyle/>
          <a:p>
            <a:r>
              <a:rPr lang="en-US" sz="2200" dirty="0" smtClean="0"/>
              <a:t>What if there were an </a:t>
            </a:r>
            <a:r>
              <a:rPr lang="en-US" sz="2200" u="sng" dirty="0" smtClean="0">
                <a:solidFill>
                  <a:srgbClr val="FF0000"/>
                </a:solidFill>
              </a:rPr>
              <a:t>additional</a:t>
            </a:r>
            <a:r>
              <a:rPr lang="en-US" sz="2200" dirty="0" smtClean="0"/>
              <a:t> component of angular momentum?</a:t>
            </a:r>
            <a:endParaRPr lang="en-US" sz="2200" dirty="0"/>
          </a:p>
        </p:txBody>
      </p:sp>
      <p:graphicFrame>
        <p:nvGraphicFramePr>
          <p:cNvPr id="224259" name="Object 3"/>
          <p:cNvGraphicFramePr>
            <a:graphicFrameLocks noChangeAspect="1"/>
          </p:cNvGraphicFramePr>
          <p:nvPr/>
        </p:nvGraphicFramePr>
        <p:xfrm>
          <a:off x="660018" y="1942535"/>
          <a:ext cx="2659062" cy="1169988"/>
        </p:xfrm>
        <a:graphic>
          <a:graphicData uri="http://schemas.openxmlformats.org/presentationml/2006/ole">
            <p:oleObj spid="_x0000_s224259" name="Equation" r:id="rId4" imgW="1066800" imgH="469900" progId="Equation.DSMT4">
              <p:embed/>
            </p:oleObj>
          </a:graphicData>
        </a:graphic>
      </p:graphicFrame>
      <p:graphicFrame>
        <p:nvGraphicFramePr>
          <p:cNvPr id="224260" name="Object 4"/>
          <p:cNvGraphicFramePr>
            <a:graphicFrameLocks noChangeAspect="1"/>
          </p:cNvGraphicFramePr>
          <p:nvPr/>
        </p:nvGraphicFramePr>
        <p:xfrm>
          <a:off x="4087361" y="1971305"/>
          <a:ext cx="1646238" cy="1044575"/>
        </p:xfrm>
        <a:graphic>
          <a:graphicData uri="http://schemas.openxmlformats.org/presentationml/2006/ole">
            <p:oleObj spid="_x0000_s224260" name="Equation" r:id="rId5" imgW="660400" imgH="419100" progId="Equation.DSMT4">
              <p:embed/>
            </p:oleObj>
          </a:graphicData>
        </a:graphic>
      </p:graphicFrame>
      <p:graphicFrame>
        <p:nvGraphicFramePr>
          <p:cNvPr id="224261" name="Object 5"/>
          <p:cNvGraphicFramePr>
            <a:graphicFrameLocks noChangeAspect="1"/>
          </p:cNvGraphicFramePr>
          <p:nvPr/>
        </p:nvGraphicFramePr>
        <p:xfrm>
          <a:off x="0" y="3236662"/>
          <a:ext cx="4841875" cy="1169988"/>
        </p:xfrm>
        <a:graphic>
          <a:graphicData uri="http://schemas.openxmlformats.org/presentationml/2006/ole">
            <p:oleObj spid="_x0000_s224261" name="Equation" r:id="rId6" imgW="1943100" imgH="469900" progId="Equation.DSMT4">
              <p:embed/>
            </p:oleObj>
          </a:graphicData>
        </a:graphic>
      </p:graphicFrame>
      <p:graphicFrame>
        <p:nvGraphicFramePr>
          <p:cNvPr id="224262" name="Object 6"/>
          <p:cNvGraphicFramePr>
            <a:graphicFrameLocks noChangeAspect="1"/>
          </p:cNvGraphicFramePr>
          <p:nvPr/>
        </p:nvGraphicFramePr>
        <p:xfrm>
          <a:off x="725908" y="5358694"/>
          <a:ext cx="6424613" cy="1201738"/>
        </p:xfrm>
        <a:graphic>
          <a:graphicData uri="http://schemas.openxmlformats.org/presentationml/2006/ole">
            <p:oleObj spid="_x0000_s224262" name="Equation" r:id="rId7" imgW="2578100" imgH="482600" progId="Equation.DSMT4">
              <p:embed/>
            </p:oleObj>
          </a:graphicData>
        </a:graphic>
      </p:graphicFrame>
      <p:graphicFrame>
        <p:nvGraphicFramePr>
          <p:cNvPr id="224263" name="Object 7"/>
          <p:cNvGraphicFramePr>
            <a:graphicFrameLocks noChangeAspect="1"/>
          </p:cNvGraphicFramePr>
          <p:nvPr/>
        </p:nvGraphicFramePr>
        <p:xfrm>
          <a:off x="709690" y="4357688"/>
          <a:ext cx="6235700" cy="1169987"/>
        </p:xfrm>
        <a:graphic>
          <a:graphicData uri="http://schemas.openxmlformats.org/presentationml/2006/ole">
            <p:oleObj spid="_x0000_s224263" name="Equation" r:id="rId8" imgW="2501900" imgH="469900" progId="Equation.DSMT4">
              <p:embed/>
            </p:oleObj>
          </a:graphicData>
        </a:graphic>
      </p:graphicFrame>
      <p:sp>
        <p:nvSpPr>
          <p:cNvPr id="10" name="Rectangle 9"/>
          <p:cNvSpPr/>
          <p:nvPr/>
        </p:nvSpPr>
        <p:spPr>
          <a:xfrm>
            <a:off x="556560" y="4466172"/>
            <a:ext cx="6978410" cy="221168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42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42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42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42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42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71225"/>
            <a:ext cx="9144000" cy="430887"/>
          </a:xfrm>
          <a:prstGeom prst="rect">
            <a:avLst/>
          </a:prstGeom>
          <a:noFill/>
        </p:spPr>
        <p:txBody>
          <a:bodyPr wrap="square" rtlCol="0">
            <a:spAutoFit/>
          </a:bodyPr>
          <a:lstStyle/>
          <a:p>
            <a:r>
              <a:rPr lang="en-US" sz="2200" dirty="0" smtClean="0"/>
              <a:t>For the total angular momentum of an electron:</a:t>
            </a:r>
            <a:endParaRPr lang="en-US" sz="2200" dirty="0"/>
          </a:p>
        </p:txBody>
      </p:sp>
      <p:graphicFrame>
        <p:nvGraphicFramePr>
          <p:cNvPr id="224261" name="Object 5"/>
          <p:cNvGraphicFramePr>
            <a:graphicFrameLocks noChangeAspect="1"/>
          </p:cNvGraphicFramePr>
          <p:nvPr/>
        </p:nvGraphicFramePr>
        <p:xfrm>
          <a:off x="794711" y="1524000"/>
          <a:ext cx="4335462" cy="1169988"/>
        </p:xfrm>
        <a:graphic>
          <a:graphicData uri="http://schemas.openxmlformats.org/presentationml/2006/ole">
            <p:oleObj spid="_x0000_s225285" name="Equation" r:id="rId3" imgW="1739900" imgH="469900" progId="Equation.DSMT4">
              <p:embed/>
            </p:oleObj>
          </a:graphicData>
        </a:graphic>
      </p:graphicFrame>
      <p:graphicFrame>
        <p:nvGraphicFramePr>
          <p:cNvPr id="225288" name="Object 8"/>
          <p:cNvGraphicFramePr>
            <a:graphicFrameLocks noChangeAspect="1"/>
          </p:cNvGraphicFramePr>
          <p:nvPr/>
        </p:nvGraphicFramePr>
        <p:xfrm>
          <a:off x="798948" y="568697"/>
          <a:ext cx="2500312" cy="474663"/>
        </p:xfrm>
        <a:graphic>
          <a:graphicData uri="http://schemas.openxmlformats.org/presentationml/2006/ole">
            <p:oleObj spid="_x0000_s225288" name="Equation" r:id="rId4" imgW="1003300" imgH="190500" progId="Equation.DSMT4">
              <p:embed/>
            </p:oleObj>
          </a:graphicData>
        </a:graphic>
      </p:graphicFrame>
      <p:sp>
        <p:nvSpPr>
          <p:cNvPr id="12" name="TextBox 11"/>
          <p:cNvSpPr txBox="1"/>
          <p:nvPr/>
        </p:nvSpPr>
        <p:spPr>
          <a:xfrm>
            <a:off x="0" y="1151222"/>
            <a:ext cx="9144000" cy="430887"/>
          </a:xfrm>
          <a:prstGeom prst="rect">
            <a:avLst/>
          </a:prstGeom>
          <a:noFill/>
        </p:spPr>
        <p:txBody>
          <a:bodyPr wrap="square" rtlCol="0">
            <a:spAutoFit/>
          </a:bodyPr>
          <a:lstStyle/>
          <a:p>
            <a:r>
              <a:rPr lang="en-US" sz="2200" dirty="0" smtClean="0"/>
              <a:t>For the total magnetic moment due to the electron:</a:t>
            </a:r>
            <a:endParaRPr lang="en-US" sz="2200" dirty="0"/>
          </a:p>
        </p:txBody>
      </p:sp>
      <p:grpSp>
        <p:nvGrpSpPr>
          <p:cNvPr id="20" name="Group 19"/>
          <p:cNvGrpSpPr/>
          <p:nvPr/>
        </p:nvGrpSpPr>
        <p:grpSpPr>
          <a:xfrm>
            <a:off x="0" y="2340103"/>
            <a:ext cx="9144000" cy="921180"/>
            <a:chOff x="0" y="2340103"/>
            <a:chExt cx="9144000" cy="921180"/>
          </a:xfrm>
        </p:grpSpPr>
        <p:cxnSp>
          <p:nvCxnSpPr>
            <p:cNvPr id="14" name="Straight Arrow Connector 13"/>
            <p:cNvCxnSpPr>
              <a:stCxn id="15" idx="1"/>
            </p:cNvCxnSpPr>
            <p:nvPr/>
          </p:nvCxnSpPr>
          <p:spPr>
            <a:xfrm rot="10800000">
              <a:off x="4566650" y="2340103"/>
              <a:ext cx="442393" cy="398700"/>
            </a:xfrm>
            <a:prstGeom prst="straightConnector1">
              <a:avLst/>
            </a:prstGeom>
            <a:ln w="317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009042" y="2554137"/>
              <a:ext cx="2250323" cy="369332"/>
            </a:xfrm>
            <a:prstGeom prst="rect">
              <a:avLst/>
            </a:prstGeom>
            <a:noFill/>
          </p:spPr>
          <p:txBody>
            <a:bodyPr wrap="none" rtlCol="0">
              <a:spAutoFit/>
            </a:bodyPr>
            <a:lstStyle/>
            <a:p>
              <a:r>
                <a:rPr lang="en-US" dirty="0" smtClean="0">
                  <a:solidFill>
                    <a:srgbClr val="FF0000"/>
                  </a:solidFill>
                </a:rPr>
                <a:t>Why the factor of 2?</a:t>
              </a:r>
              <a:endParaRPr lang="en-US" dirty="0">
                <a:solidFill>
                  <a:srgbClr val="FF0000"/>
                </a:solidFill>
              </a:endParaRPr>
            </a:p>
          </p:txBody>
        </p:sp>
        <p:sp>
          <p:nvSpPr>
            <p:cNvPr id="17" name="TextBox 16"/>
            <p:cNvSpPr txBox="1"/>
            <p:nvPr/>
          </p:nvSpPr>
          <p:spPr>
            <a:xfrm>
              <a:off x="0" y="2830396"/>
              <a:ext cx="9144000" cy="430887"/>
            </a:xfrm>
            <a:prstGeom prst="rect">
              <a:avLst/>
            </a:prstGeom>
            <a:noFill/>
          </p:spPr>
          <p:txBody>
            <a:bodyPr wrap="square" rtlCol="0">
              <a:spAutoFit/>
            </a:bodyPr>
            <a:lstStyle/>
            <a:p>
              <a:r>
                <a:rPr lang="en-US" sz="2200" dirty="0" smtClean="0"/>
                <a:t>					         </a:t>
              </a:r>
              <a:r>
                <a:rPr lang="en-US" sz="2200" dirty="0" smtClean="0">
                  <a:solidFill>
                    <a:srgbClr val="FF0000"/>
                  </a:solidFill>
                </a:rPr>
                <a:t>It is a relativistic correction!</a:t>
              </a:r>
              <a:endParaRPr lang="en-US" sz="2200" dirty="0">
                <a:solidFill>
                  <a:srgbClr val="FF0000"/>
                </a:solidFill>
              </a:endParaRPr>
            </a:p>
          </p:txBody>
        </p:sp>
      </p:grpSp>
      <p:grpSp>
        <p:nvGrpSpPr>
          <p:cNvPr id="26" name="Group 25"/>
          <p:cNvGrpSpPr/>
          <p:nvPr/>
        </p:nvGrpSpPr>
        <p:grpSpPr>
          <a:xfrm>
            <a:off x="0" y="3113088"/>
            <a:ext cx="9144000" cy="1017587"/>
            <a:chOff x="0" y="3113088"/>
            <a:chExt cx="9144000" cy="1017587"/>
          </a:xfrm>
        </p:grpSpPr>
        <p:graphicFrame>
          <p:nvGraphicFramePr>
            <p:cNvPr id="225289" name="Object 9"/>
            <p:cNvGraphicFramePr>
              <a:graphicFrameLocks noChangeAspect="1"/>
            </p:cNvGraphicFramePr>
            <p:nvPr/>
          </p:nvGraphicFramePr>
          <p:xfrm>
            <a:off x="1751013" y="3113088"/>
            <a:ext cx="2063750" cy="1017587"/>
          </p:xfrm>
          <a:graphic>
            <a:graphicData uri="http://schemas.openxmlformats.org/presentationml/2006/ole">
              <p:oleObj spid="_x0000_s225289" name="Equation" r:id="rId5" imgW="1028700" imgH="508000" progId="Equation.DSMT4">
                <p:embed/>
              </p:oleObj>
            </a:graphicData>
          </a:graphic>
        </p:graphicFrame>
        <p:sp>
          <p:nvSpPr>
            <p:cNvPr id="22" name="TextBox 21"/>
            <p:cNvSpPr txBox="1"/>
            <p:nvPr/>
          </p:nvSpPr>
          <p:spPr>
            <a:xfrm>
              <a:off x="0" y="3386884"/>
              <a:ext cx="9144000" cy="430887"/>
            </a:xfrm>
            <a:prstGeom prst="rect">
              <a:avLst/>
            </a:prstGeom>
            <a:noFill/>
          </p:spPr>
          <p:txBody>
            <a:bodyPr wrap="square" rtlCol="0">
              <a:spAutoFit/>
            </a:bodyPr>
            <a:lstStyle/>
            <a:p>
              <a:r>
                <a:rPr lang="en-US" sz="2200" dirty="0" smtClean="0"/>
                <a:t>Bohr solved:</a:t>
              </a:r>
              <a:endParaRPr lang="en-US" sz="2200" dirty="0"/>
            </a:p>
          </p:txBody>
        </p:sp>
      </p:grpSp>
      <p:grpSp>
        <p:nvGrpSpPr>
          <p:cNvPr id="28" name="Group 27"/>
          <p:cNvGrpSpPr/>
          <p:nvPr/>
        </p:nvGrpSpPr>
        <p:grpSpPr>
          <a:xfrm>
            <a:off x="0" y="5375417"/>
            <a:ext cx="9144000" cy="1020621"/>
            <a:chOff x="0" y="5375417"/>
            <a:chExt cx="9144000" cy="1020621"/>
          </a:xfrm>
        </p:grpSpPr>
        <p:graphicFrame>
          <p:nvGraphicFramePr>
            <p:cNvPr id="225290" name="Object 10"/>
            <p:cNvGraphicFramePr>
              <a:graphicFrameLocks noChangeAspect="1"/>
            </p:cNvGraphicFramePr>
            <p:nvPr/>
          </p:nvGraphicFramePr>
          <p:xfrm>
            <a:off x="1820731" y="5378450"/>
            <a:ext cx="4891087" cy="1017588"/>
          </p:xfrm>
          <a:graphic>
            <a:graphicData uri="http://schemas.openxmlformats.org/presentationml/2006/ole">
              <p:oleObj spid="_x0000_s225290" name="Equation" r:id="rId6" imgW="2438400" imgH="508000" progId="Equation.DSMT4">
                <p:embed/>
              </p:oleObj>
            </a:graphicData>
          </a:graphic>
        </p:graphicFrame>
        <p:sp>
          <p:nvSpPr>
            <p:cNvPr id="24" name="TextBox 23"/>
            <p:cNvSpPr txBox="1"/>
            <p:nvPr/>
          </p:nvSpPr>
          <p:spPr>
            <a:xfrm>
              <a:off x="0" y="5375417"/>
              <a:ext cx="9144000" cy="430887"/>
            </a:xfrm>
            <a:prstGeom prst="rect">
              <a:avLst/>
            </a:prstGeom>
            <a:noFill/>
          </p:spPr>
          <p:txBody>
            <a:bodyPr wrap="square" rtlCol="0">
              <a:spAutoFit/>
            </a:bodyPr>
            <a:lstStyle/>
            <a:p>
              <a:r>
                <a:rPr lang="en-US" sz="2200" dirty="0" smtClean="0"/>
                <a:t>Dirac solved:</a:t>
              </a:r>
              <a:endParaRPr lang="en-US" sz="2200" dirty="0"/>
            </a:p>
          </p:txBody>
        </p:sp>
      </p:grpSp>
      <p:grpSp>
        <p:nvGrpSpPr>
          <p:cNvPr id="27" name="Group 26"/>
          <p:cNvGrpSpPr/>
          <p:nvPr/>
        </p:nvGrpSpPr>
        <p:grpSpPr>
          <a:xfrm>
            <a:off x="0" y="4051838"/>
            <a:ext cx="9144000" cy="1364211"/>
            <a:chOff x="0" y="4051838"/>
            <a:chExt cx="9144000" cy="1364211"/>
          </a:xfrm>
        </p:grpSpPr>
        <p:graphicFrame>
          <p:nvGraphicFramePr>
            <p:cNvPr id="225291" name="Object 11"/>
            <p:cNvGraphicFramePr>
              <a:graphicFrameLocks noChangeAspect="1"/>
            </p:cNvGraphicFramePr>
            <p:nvPr/>
          </p:nvGraphicFramePr>
          <p:xfrm>
            <a:off x="7177673" y="4684211"/>
            <a:ext cx="1041400" cy="731838"/>
          </p:xfrm>
          <a:graphic>
            <a:graphicData uri="http://schemas.openxmlformats.org/presentationml/2006/ole">
              <p:oleObj spid="_x0000_s225291" name="Equation" r:id="rId7" imgW="596900" imgH="419100" progId="Equation.DSMT4">
                <p:embed/>
              </p:oleObj>
            </a:graphicData>
          </a:graphic>
        </p:graphicFrame>
        <p:graphicFrame>
          <p:nvGraphicFramePr>
            <p:cNvPr id="225292" name="Object 12"/>
            <p:cNvGraphicFramePr>
              <a:graphicFrameLocks noChangeAspect="1"/>
            </p:cNvGraphicFramePr>
            <p:nvPr/>
          </p:nvGraphicFramePr>
          <p:xfrm>
            <a:off x="2643638" y="4137193"/>
            <a:ext cx="4186238" cy="1114425"/>
          </p:xfrm>
          <a:graphic>
            <a:graphicData uri="http://schemas.openxmlformats.org/presentationml/2006/ole">
              <p:oleObj spid="_x0000_s225292" name="Equation" r:id="rId8" imgW="2095500" imgH="558800" progId="Equation.DSMT4">
                <p:embed/>
              </p:oleObj>
            </a:graphicData>
          </a:graphic>
        </p:graphicFrame>
        <p:sp>
          <p:nvSpPr>
            <p:cNvPr id="23" name="TextBox 22"/>
            <p:cNvSpPr txBox="1"/>
            <p:nvPr/>
          </p:nvSpPr>
          <p:spPr>
            <a:xfrm>
              <a:off x="0" y="4381150"/>
              <a:ext cx="9144000" cy="430887"/>
            </a:xfrm>
            <a:prstGeom prst="rect">
              <a:avLst/>
            </a:prstGeom>
            <a:noFill/>
          </p:spPr>
          <p:txBody>
            <a:bodyPr wrap="square" rtlCol="0">
              <a:spAutoFit/>
            </a:bodyPr>
            <a:lstStyle/>
            <a:p>
              <a:r>
                <a:rPr lang="en-US" sz="2200" dirty="0" smtClean="0"/>
                <a:t>Schrödinger solved:</a:t>
              </a:r>
              <a:endParaRPr lang="en-US" sz="2200" dirty="0"/>
            </a:p>
          </p:txBody>
        </p:sp>
        <p:graphicFrame>
          <p:nvGraphicFramePr>
            <p:cNvPr id="225293" name="Object 13"/>
            <p:cNvGraphicFramePr>
              <a:graphicFrameLocks noChangeAspect="1"/>
            </p:cNvGraphicFramePr>
            <p:nvPr/>
          </p:nvGraphicFramePr>
          <p:xfrm>
            <a:off x="7162583" y="4051838"/>
            <a:ext cx="1350962" cy="731837"/>
          </p:xfrm>
          <a:graphic>
            <a:graphicData uri="http://schemas.openxmlformats.org/presentationml/2006/ole">
              <p:oleObj spid="_x0000_s225293" name="Equation" r:id="rId9" imgW="774700" imgH="4191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2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4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840688"/>
            <a:ext cx="9144000" cy="430887"/>
          </a:xfrm>
          <a:prstGeom prst="rect">
            <a:avLst/>
          </a:prstGeom>
          <a:noFill/>
        </p:spPr>
        <p:txBody>
          <a:bodyPr wrap="square" rtlCol="0">
            <a:spAutoFit/>
          </a:bodyPr>
          <a:lstStyle/>
          <a:p>
            <a:r>
              <a:rPr lang="en-US" sz="2200" dirty="0" smtClean="0"/>
              <a:t>Solutions to the Dirac equation require:</a:t>
            </a:r>
            <a:endParaRPr lang="en-US" sz="2200" dirty="0"/>
          </a:p>
        </p:txBody>
      </p:sp>
      <p:grpSp>
        <p:nvGrpSpPr>
          <p:cNvPr id="4" name="Group 27"/>
          <p:cNvGrpSpPr/>
          <p:nvPr/>
        </p:nvGrpSpPr>
        <p:grpSpPr>
          <a:xfrm>
            <a:off x="0" y="338488"/>
            <a:ext cx="9144000" cy="1020621"/>
            <a:chOff x="0" y="5375417"/>
            <a:chExt cx="9144000" cy="1020621"/>
          </a:xfrm>
        </p:grpSpPr>
        <p:graphicFrame>
          <p:nvGraphicFramePr>
            <p:cNvPr id="225290" name="Object 10"/>
            <p:cNvGraphicFramePr>
              <a:graphicFrameLocks noChangeAspect="1"/>
            </p:cNvGraphicFramePr>
            <p:nvPr/>
          </p:nvGraphicFramePr>
          <p:xfrm>
            <a:off x="1820731" y="5378450"/>
            <a:ext cx="4891087" cy="1017588"/>
          </p:xfrm>
          <a:graphic>
            <a:graphicData uri="http://schemas.openxmlformats.org/presentationml/2006/ole">
              <p:oleObj spid="_x0000_s226309" name="Equation" r:id="rId3" imgW="2438400" imgH="508000" progId="Equation.DSMT4">
                <p:embed/>
              </p:oleObj>
            </a:graphicData>
          </a:graphic>
        </p:graphicFrame>
        <p:sp>
          <p:nvSpPr>
            <p:cNvPr id="24" name="TextBox 23"/>
            <p:cNvSpPr txBox="1"/>
            <p:nvPr/>
          </p:nvSpPr>
          <p:spPr>
            <a:xfrm>
              <a:off x="0" y="5375417"/>
              <a:ext cx="9144000" cy="430887"/>
            </a:xfrm>
            <a:prstGeom prst="rect">
              <a:avLst/>
            </a:prstGeom>
            <a:noFill/>
          </p:spPr>
          <p:txBody>
            <a:bodyPr wrap="square" rtlCol="0">
              <a:spAutoFit/>
            </a:bodyPr>
            <a:lstStyle/>
            <a:p>
              <a:r>
                <a:rPr lang="en-US" sz="2200" dirty="0" smtClean="0"/>
                <a:t>Dirac solved:</a:t>
              </a:r>
              <a:endParaRPr lang="en-US" sz="2200" dirty="0"/>
            </a:p>
          </p:txBody>
        </p:sp>
      </p:grpSp>
      <p:sp>
        <p:nvSpPr>
          <p:cNvPr id="25" name="TextBox 24"/>
          <p:cNvSpPr txBox="1"/>
          <p:nvPr/>
        </p:nvSpPr>
        <p:spPr>
          <a:xfrm>
            <a:off x="0" y="4608838"/>
            <a:ext cx="9144000" cy="1446550"/>
          </a:xfrm>
          <a:prstGeom prst="rect">
            <a:avLst/>
          </a:prstGeom>
          <a:noFill/>
        </p:spPr>
        <p:txBody>
          <a:bodyPr wrap="square" rtlCol="0">
            <a:spAutoFit/>
          </a:bodyPr>
          <a:lstStyle/>
          <a:p>
            <a:pPr lvl="1">
              <a:buFont typeface="Arial"/>
              <a:buChar char="•"/>
            </a:pPr>
            <a:r>
              <a:rPr lang="en-US" sz="2200" dirty="0" smtClean="0"/>
              <a:t> Positive and negative energy solutions, ±</a:t>
            </a:r>
            <a:r>
              <a:rPr lang="en-US" sz="2200" dirty="0" err="1" smtClean="0"/>
              <a:t>E</a:t>
            </a:r>
            <a:endParaRPr lang="en-US" sz="2200" dirty="0" smtClean="0"/>
          </a:p>
          <a:p>
            <a:pPr lvl="1"/>
            <a:r>
              <a:rPr lang="en-US" sz="2200" dirty="0" smtClean="0"/>
              <a:t>	</a:t>
            </a:r>
          </a:p>
          <a:p>
            <a:pPr lvl="1"/>
            <a:r>
              <a:rPr lang="en-US" sz="2200" dirty="0" smtClean="0"/>
              <a:t>	</a:t>
            </a:r>
            <a:r>
              <a:rPr lang="en-US" sz="2200" dirty="0" err="1" smtClean="0">
                <a:latin typeface="Wingdings"/>
                <a:ea typeface="Wingdings"/>
                <a:cs typeface="Wingdings"/>
              </a:rPr>
              <a:t></a:t>
            </a:r>
            <a:r>
              <a:rPr lang="en-US" sz="2200" dirty="0" smtClean="0"/>
              <a:t> negative </a:t>
            </a:r>
            <a:r>
              <a:rPr lang="en-US" sz="2200" dirty="0" err="1" smtClean="0"/>
              <a:t>E</a:t>
            </a:r>
            <a:r>
              <a:rPr lang="en-US" sz="2200" dirty="0" smtClean="0"/>
              <a:t> solutions correspond to the electron’s </a:t>
            </a:r>
            <a:r>
              <a:rPr lang="en-US" sz="2200" u="sng" dirty="0" smtClean="0"/>
              <a:t>antiparticle</a:t>
            </a:r>
          </a:p>
          <a:p>
            <a:pPr lvl="1"/>
            <a:r>
              <a:rPr lang="en-US" sz="2200" dirty="0" smtClean="0"/>
              <a:t>				“POSITRON”</a:t>
            </a:r>
            <a:endParaRPr lang="en-US" sz="2200" dirty="0"/>
          </a:p>
        </p:txBody>
      </p:sp>
      <p:sp>
        <p:nvSpPr>
          <p:cNvPr id="27" name="TextBox 26"/>
          <p:cNvSpPr txBox="1"/>
          <p:nvPr/>
        </p:nvSpPr>
        <p:spPr>
          <a:xfrm>
            <a:off x="0" y="5922197"/>
            <a:ext cx="9144000" cy="430887"/>
          </a:xfrm>
          <a:prstGeom prst="rect">
            <a:avLst/>
          </a:prstGeom>
          <a:noFill/>
        </p:spPr>
        <p:txBody>
          <a:bodyPr wrap="square" rtlCol="0">
            <a:spAutoFit/>
          </a:bodyPr>
          <a:lstStyle/>
          <a:p>
            <a:pPr lvl="1"/>
            <a:r>
              <a:rPr lang="en-US" sz="2200" u="sng" dirty="0" smtClean="0">
                <a:solidFill>
                  <a:srgbClr val="FF0000"/>
                </a:solidFill>
              </a:rPr>
              <a:t>Dirac’s relativistic equation predicted the existence of antimatter!!!</a:t>
            </a:r>
            <a:endParaRPr lang="en-US" sz="2200" u="sng" dirty="0">
              <a:solidFill>
                <a:srgbClr val="FF0000"/>
              </a:solidFill>
            </a:endParaRPr>
          </a:p>
        </p:txBody>
      </p:sp>
      <p:grpSp>
        <p:nvGrpSpPr>
          <p:cNvPr id="12" name="Group 11"/>
          <p:cNvGrpSpPr/>
          <p:nvPr/>
        </p:nvGrpSpPr>
        <p:grpSpPr>
          <a:xfrm>
            <a:off x="0" y="3084307"/>
            <a:ext cx="9144000" cy="1539675"/>
            <a:chOff x="0" y="2435425"/>
            <a:chExt cx="9144000" cy="1539675"/>
          </a:xfrm>
        </p:grpSpPr>
        <p:sp>
          <p:nvSpPr>
            <p:cNvPr id="20" name="TextBox 19"/>
            <p:cNvSpPr txBox="1"/>
            <p:nvPr/>
          </p:nvSpPr>
          <p:spPr>
            <a:xfrm>
              <a:off x="0" y="2435425"/>
              <a:ext cx="9144000" cy="430887"/>
            </a:xfrm>
            <a:prstGeom prst="rect">
              <a:avLst/>
            </a:prstGeom>
            <a:noFill/>
          </p:spPr>
          <p:txBody>
            <a:bodyPr wrap="square" rtlCol="0">
              <a:spAutoFit/>
            </a:bodyPr>
            <a:lstStyle/>
            <a:p>
              <a:pPr lvl="1">
                <a:buFont typeface="Arial"/>
                <a:buChar char="•"/>
              </a:pPr>
              <a:r>
                <a:rPr lang="en-US" sz="2200" dirty="0" smtClean="0"/>
                <a:t> Electrons have an “intrinsic” angular momentum - “SPIN”</a:t>
              </a:r>
              <a:endParaRPr lang="en-US" sz="2200" dirty="0"/>
            </a:p>
          </p:txBody>
        </p:sp>
        <p:graphicFrame>
          <p:nvGraphicFramePr>
            <p:cNvPr id="226313" name="Object 9"/>
            <p:cNvGraphicFramePr>
              <a:graphicFrameLocks noChangeAspect="1"/>
            </p:cNvGraphicFramePr>
            <p:nvPr/>
          </p:nvGraphicFramePr>
          <p:xfrm>
            <a:off x="1601788" y="3148013"/>
            <a:ext cx="2944812" cy="646112"/>
          </p:xfrm>
          <a:graphic>
            <a:graphicData uri="http://schemas.openxmlformats.org/presentationml/2006/ole">
              <p:oleObj spid="_x0000_s226313" name="Equation" r:id="rId4" imgW="1155700" imgH="254000" progId="Equation.DSMT4">
                <p:embed/>
              </p:oleObj>
            </a:graphicData>
          </a:graphic>
        </p:graphicFrame>
        <p:graphicFrame>
          <p:nvGraphicFramePr>
            <p:cNvPr id="226315" name="Object 11"/>
            <p:cNvGraphicFramePr>
              <a:graphicFrameLocks noChangeAspect="1"/>
            </p:cNvGraphicFramePr>
            <p:nvPr/>
          </p:nvGraphicFramePr>
          <p:xfrm>
            <a:off x="5051425" y="3065333"/>
            <a:ext cx="758825" cy="784225"/>
          </p:xfrm>
          <a:graphic>
            <a:graphicData uri="http://schemas.openxmlformats.org/presentationml/2006/ole">
              <p:oleObj spid="_x0000_s226315" name="Equation" r:id="rId5" imgW="381000" imgH="393700" progId="Equation.DSMT4">
                <p:embed/>
              </p:oleObj>
            </a:graphicData>
          </a:graphic>
        </p:graphicFrame>
        <p:graphicFrame>
          <p:nvGraphicFramePr>
            <p:cNvPr id="226316" name="Object 12"/>
            <p:cNvGraphicFramePr>
              <a:graphicFrameLocks noChangeAspect="1"/>
            </p:cNvGraphicFramePr>
            <p:nvPr/>
          </p:nvGraphicFramePr>
          <p:xfrm>
            <a:off x="6423025" y="2971800"/>
            <a:ext cx="1392238" cy="1003300"/>
          </p:xfrm>
          <a:graphic>
            <a:graphicData uri="http://schemas.openxmlformats.org/presentationml/2006/ole">
              <p:oleObj spid="_x0000_s226316" name="Equation" r:id="rId6" imgW="546100" imgH="393700" progId="Equation.DSMT4">
                <p:embed/>
              </p:oleObj>
            </a:graphicData>
          </a:graphic>
        </p:graphicFrame>
      </p:grpSp>
      <p:pic>
        <p:nvPicPr>
          <p:cNvPr id="13" name="Picture 12" descr="earth_angular_momentum001.gif"/>
          <p:cNvPicPr>
            <a:picLocks noChangeAspect="1"/>
          </p:cNvPicPr>
          <p:nvPr/>
        </p:nvPicPr>
        <p:blipFill>
          <a:blip r:embed="rId7"/>
          <a:stretch>
            <a:fillRect/>
          </a:stretch>
        </p:blipFill>
        <p:spPr>
          <a:xfrm>
            <a:off x="2799792" y="2255813"/>
            <a:ext cx="5168900" cy="927100"/>
          </a:xfrm>
          <a:prstGeom prst="rect">
            <a:avLst/>
          </a:prstGeom>
        </p:spPr>
      </p:pic>
      <p:grpSp>
        <p:nvGrpSpPr>
          <p:cNvPr id="18" name="Group 17"/>
          <p:cNvGrpSpPr/>
          <p:nvPr/>
        </p:nvGrpSpPr>
        <p:grpSpPr>
          <a:xfrm>
            <a:off x="3009461" y="2167501"/>
            <a:ext cx="5149216" cy="1132070"/>
            <a:chOff x="3009461" y="2167501"/>
            <a:chExt cx="5149216" cy="1132070"/>
          </a:xfrm>
        </p:grpSpPr>
        <p:cxnSp>
          <p:nvCxnSpPr>
            <p:cNvPr id="15" name="Straight Connector 14"/>
            <p:cNvCxnSpPr/>
            <p:nvPr/>
          </p:nvCxnSpPr>
          <p:spPr>
            <a:xfrm>
              <a:off x="3009461" y="2167501"/>
              <a:ext cx="5149216" cy="113207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010008" y="2264141"/>
              <a:ext cx="4941596" cy="787464"/>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200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7"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3" name="Text Box 2"/>
          <p:cNvSpPr txBox="1">
            <a:spLocks noChangeArrowheads="1"/>
          </p:cNvSpPr>
          <p:nvPr/>
        </p:nvSpPr>
        <p:spPr bwMode="auto">
          <a:xfrm>
            <a:off x="381000" y="271111"/>
            <a:ext cx="6584950" cy="517525"/>
          </a:xfrm>
          <a:prstGeom prst="rect">
            <a:avLst/>
          </a:prstGeom>
          <a:noFill/>
          <a:ln w="9525">
            <a:noFill/>
            <a:miter lim="800000"/>
            <a:headEnd/>
            <a:tailEnd/>
          </a:ln>
        </p:spPr>
        <p:txBody>
          <a:bodyPr wrap="none">
            <a:prstTxWarp prst="textNoShape">
              <a:avLst/>
            </a:prstTxWarp>
            <a:spAutoFit/>
          </a:bodyPr>
          <a:lstStyle/>
          <a:p>
            <a:r>
              <a:rPr lang="en-US" sz="2400" dirty="0" err="1">
                <a:solidFill>
                  <a:srgbClr val="FF0000"/>
                </a:solidFill>
                <a:latin typeface="Comic Sans MS" charset="0"/>
              </a:rPr>
              <a:t>n</a:t>
            </a:r>
            <a:r>
              <a:rPr lang="en-US" sz="2400" dirty="0">
                <a:solidFill>
                  <a:srgbClr val="FF0000"/>
                </a:solidFill>
                <a:latin typeface="Comic Sans MS" charset="0"/>
              </a:rPr>
              <a:t>=1, 2, 3 … = Principle Quantum Number	</a:t>
            </a:r>
          </a:p>
        </p:txBody>
      </p:sp>
      <p:sp>
        <p:nvSpPr>
          <p:cNvPr id="53254" name="Rectangle 3"/>
          <p:cNvSpPr>
            <a:spLocks noChangeArrowheads="1"/>
          </p:cNvSpPr>
          <p:nvPr/>
        </p:nvSpPr>
        <p:spPr bwMode="auto">
          <a:xfrm>
            <a:off x="381000" y="3180980"/>
            <a:ext cx="8763000" cy="1004888"/>
          </a:xfrm>
          <a:prstGeom prst="rect">
            <a:avLst/>
          </a:prstGeom>
          <a:noFill/>
          <a:ln w="9525">
            <a:noFill/>
            <a:miter lim="800000"/>
            <a:headEnd/>
            <a:tailEnd/>
          </a:ln>
        </p:spPr>
        <p:txBody>
          <a:bodyPr>
            <a:prstTxWarp prst="textNoShape">
              <a:avLst/>
            </a:prstTxWarp>
            <a:spAutoFit/>
          </a:bodyPr>
          <a:lstStyle/>
          <a:p>
            <a:r>
              <a:rPr lang="en-US" sz="2400">
                <a:solidFill>
                  <a:srgbClr val="FF0000"/>
                </a:solidFill>
                <a:latin typeface="Comic Sans MS" charset="0"/>
              </a:rPr>
              <a:t>m = ... -1, 0, 1.. =  z-component of Angular Momentum </a:t>
            </a:r>
          </a:p>
          <a:p>
            <a:r>
              <a:rPr lang="en-US" sz="2400">
                <a:solidFill>
                  <a:srgbClr val="FF0000"/>
                </a:solidFill>
                <a:latin typeface="Comic Sans MS" charset="0"/>
              </a:rPr>
              <a:t>   </a:t>
            </a:r>
            <a:r>
              <a:rPr lang="en-US" sz="2400" u="sng">
                <a:solidFill>
                  <a:srgbClr val="FF0000"/>
                </a:solidFill>
                <a:latin typeface="Comic Sans MS" charset="0"/>
              </a:rPr>
              <a:t>(restricted to -</a:t>
            </a:r>
            <a:r>
              <a:rPr lang="en-US" sz="3200" u="sng">
                <a:solidFill>
                  <a:srgbClr val="FF0000"/>
                </a:solidFill>
                <a:latin typeface="Mistral" charset="0"/>
              </a:rPr>
              <a:t>l </a:t>
            </a:r>
            <a:r>
              <a:rPr lang="en-US" sz="2400" u="sng">
                <a:solidFill>
                  <a:srgbClr val="FF0000"/>
                </a:solidFill>
                <a:latin typeface="Comic Sans MS" charset="0"/>
              </a:rPr>
              <a:t>to </a:t>
            </a:r>
            <a:r>
              <a:rPr lang="en-US" sz="3200" u="sng">
                <a:solidFill>
                  <a:srgbClr val="FF0000"/>
                </a:solidFill>
                <a:latin typeface="Mistral" charset="0"/>
              </a:rPr>
              <a:t>l)</a:t>
            </a:r>
          </a:p>
        </p:txBody>
      </p:sp>
      <p:sp>
        <p:nvSpPr>
          <p:cNvPr id="53255" name="Rectangle 4"/>
          <p:cNvSpPr>
            <a:spLocks noChangeArrowheads="1"/>
          </p:cNvSpPr>
          <p:nvPr/>
        </p:nvSpPr>
        <p:spPr bwMode="auto">
          <a:xfrm>
            <a:off x="381000" y="1490311"/>
            <a:ext cx="8534400" cy="1004888"/>
          </a:xfrm>
          <a:prstGeom prst="rect">
            <a:avLst/>
          </a:prstGeom>
          <a:noFill/>
          <a:ln w="9525">
            <a:noFill/>
            <a:miter lim="800000"/>
            <a:headEnd/>
            <a:tailEnd/>
          </a:ln>
        </p:spPr>
        <p:txBody>
          <a:bodyPr>
            <a:prstTxWarp prst="textNoShape">
              <a:avLst/>
            </a:prstTxWarp>
            <a:spAutoFit/>
          </a:bodyPr>
          <a:lstStyle/>
          <a:p>
            <a:r>
              <a:rPr lang="en-US" sz="3200" i="1">
                <a:solidFill>
                  <a:srgbClr val="FF0000"/>
                </a:solidFill>
                <a:latin typeface="Times New Roman" charset="0"/>
              </a:rPr>
              <a:t>l</a:t>
            </a:r>
            <a:r>
              <a:rPr lang="en-US" sz="2400">
                <a:solidFill>
                  <a:srgbClr val="FF0000"/>
                </a:solidFill>
                <a:latin typeface="Comic Sans MS" charset="0"/>
              </a:rPr>
              <a:t>=s, p, d, f … = Angular Momentum Quantum Number</a:t>
            </a:r>
          </a:p>
          <a:p>
            <a:r>
              <a:rPr lang="en-US" sz="2400">
                <a:solidFill>
                  <a:srgbClr val="FF0000"/>
                </a:solidFill>
                <a:latin typeface="Comic Sans MS" charset="0"/>
              </a:rPr>
              <a:t> =0, 1, 2, 3	</a:t>
            </a:r>
            <a:r>
              <a:rPr lang="en-US" sz="2400" u="sng">
                <a:solidFill>
                  <a:srgbClr val="FF0000"/>
                </a:solidFill>
                <a:latin typeface="Comic Sans MS" charset="0"/>
              </a:rPr>
              <a:t>(restricted to 0, 1, 2 … n-1)</a:t>
            </a:r>
          </a:p>
        </p:txBody>
      </p:sp>
      <p:graphicFrame>
        <p:nvGraphicFramePr>
          <p:cNvPr id="53250" name="Object 2"/>
          <p:cNvGraphicFramePr>
            <a:graphicFrameLocks noChangeAspect="1"/>
          </p:cNvGraphicFramePr>
          <p:nvPr/>
        </p:nvGraphicFramePr>
        <p:xfrm>
          <a:off x="3325813" y="2561670"/>
          <a:ext cx="2460625" cy="679450"/>
        </p:xfrm>
        <a:graphic>
          <a:graphicData uri="http://schemas.openxmlformats.org/presentationml/2006/ole">
            <p:oleObj spid="_x0000_s53250" name="Equation" r:id="rId4" imgW="965178" imgH="266981" progId="Equation.3">
              <p:embed/>
            </p:oleObj>
          </a:graphicData>
        </a:graphic>
      </p:graphicFrame>
      <p:graphicFrame>
        <p:nvGraphicFramePr>
          <p:cNvPr id="53251" name="Object 3"/>
          <p:cNvGraphicFramePr>
            <a:graphicFrameLocks noChangeAspect="1"/>
          </p:cNvGraphicFramePr>
          <p:nvPr/>
        </p:nvGraphicFramePr>
        <p:xfrm>
          <a:off x="2362200" y="642697"/>
          <a:ext cx="2073275" cy="614363"/>
        </p:xfrm>
        <a:graphic>
          <a:graphicData uri="http://schemas.openxmlformats.org/presentationml/2006/ole">
            <p:oleObj spid="_x0000_s53251" name="Equation" r:id="rId5" imgW="812844" imgH="241592" progId="Equation.3">
              <p:embed/>
            </p:oleObj>
          </a:graphicData>
        </a:graphic>
      </p:graphicFrame>
      <p:sp>
        <p:nvSpPr>
          <p:cNvPr id="53256" name="Text Box 7"/>
          <p:cNvSpPr txBox="1">
            <a:spLocks noChangeArrowheads="1"/>
          </p:cNvSpPr>
          <p:nvPr/>
        </p:nvSpPr>
        <p:spPr bwMode="auto">
          <a:xfrm>
            <a:off x="4572000" y="676090"/>
            <a:ext cx="4267200" cy="457200"/>
          </a:xfrm>
          <a:prstGeom prst="rect">
            <a:avLst/>
          </a:prstGeom>
          <a:noFill/>
          <a:ln w="9525">
            <a:noFill/>
            <a:miter lim="800000"/>
            <a:headEnd/>
            <a:tailEnd/>
          </a:ln>
        </p:spPr>
        <p:txBody>
          <a:bodyPr>
            <a:prstTxWarp prst="textNoShape">
              <a:avLst/>
            </a:prstTxWarp>
            <a:spAutoFit/>
          </a:bodyPr>
          <a:lstStyle/>
          <a:p>
            <a:r>
              <a:rPr lang="en-US" sz="2400" dirty="0"/>
              <a:t>(for Hydrogen, same as Bohr)</a:t>
            </a:r>
          </a:p>
        </p:txBody>
      </p:sp>
      <p:graphicFrame>
        <p:nvGraphicFramePr>
          <p:cNvPr id="53252" name="Object 4"/>
          <p:cNvGraphicFramePr>
            <a:graphicFrameLocks noChangeAspect="1"/>
          </p:cNvGraphicFramePr>
          <p:nvPr/>
        </p:nvGraphicFramePr>
        <p:xfrm>
          <a:off x="3798888" y="3954259"/>
          <a:ext cx="1360487" cy="550863"/>
        </p:xfrm>
        <a:graphic>
          <a:graphicData uri="http://schemas.openxmlformats.org/presentationml/2006/ole">
            <p:oleObj spid="_x0000_s53252" name="Equation" r:id="rId6" imgW="533334" imgH="216109"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33400" y="0"/>
            <a:ext cx="4232275" cy="457200"/>
          </a:xfrm>
          <a:prstGeom prst="rect">
            <a:avLst/>
          </a:prstGeom>
          <a:noFill/>
          <a:ln w="9525">
            <a:noFill/>
            <a:miter lim="800000"/>
            <a:headEnd/>
            <a:tailEnd/>
          </a:ln>
        </p:spPr>
        <p:txBody>
          <a:bodyPr wrap="none">
            <a:prstTxWarp prst="textNoShape">
              <a:avLst/>
            </a:prstTxWarp>
            <a:spAutoFit/>
          </a:bodyPr>
          <a:lstStyle/>
          <a:p>
            <a:r>
              <a:rPr lang="en-US" sz="2400"/>
              <a:t>Energy Diagram for Hydrogen</a:t>
            </a:r>
          </a:p>
        </p:txBody>
      </p:sp>
      <p:sp>
        <p:nvSpPr>
          <p:cNvPr id="57347" name="Line 3"/>
          <p:cNvSpPr>
            <a:spLocks noChangeShapeType="1"/>
          </p:cNvSpPr>
          <p:nvPr/>
        </p:nvSpPr>
        <p:spPr bwMode="auto">
          <a:xfrm>
            <a:off x="1600200" y="62484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48" name="Text Box 4"/>
          <p:cNvSpPr txBox="1">
            <a:spLocks noChangeArrowheads="1"/>
          </p:cNvSpPr>
          <p:nvPr/>
        </p:nvSpPr>
        <p:spPr bwMode="auto">
          <a:xfrm>
            <a:off x="762000" y="5943600"/>
            <a:ext cx="701675" cy="457200"/>
          </a:xfrm>
          <a:prstGeom prst="rect">
            <a:avLst/>
          </a:prstGeom>
          <a:noFill/>
          <a:ln w="9525">
            <a:noFill/>
            <a:miter lim="800000"/>
            <a:headEnd/>
            <a:tailEnd/>
          </a:ln>
        </p:spPr>
        <p:txBody>
          <a:bodyPr wrap="none">
            <a:prstTxWarp prst="textNoShape">
              <a:avLst/>
            </a:prstTxWarp>
            <a:spAutoFit/>
          </a:bodyPr>
          <a:lstStyle/>
          <a:p>
            <a:r>
              <a:rPr lang="en-US" sz="2400"/>
              <a:t>n=1</a:t>
            </a:r>
          </a:p>
        </p:txBody>
      </p:sp>
      <p:sp>
        <p:nvSpPr>
          <p:cNvPr id="57349" name="Line 5"/>
          <p:cNvSpPr>
            <a:spLocks noChangeShapeType="1"/>
          </p:cNvSpPr>
          <p:nvPr/>
        </p:nvSpPr>
        <p:spPr bwMode="auto">
          <a:xfrm>
            <a:off x="1600200" y="27432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50" name="Text Box 6"/>
          <p:cNvSpPr txBox="1">
            <a:spLocks noChangeArrowheads="1"/>
          </p:cNvSpPr>
          <p:nvPr/>
        </p:nvSpPr>
        <p:spPr bwMode="auto">
          <a:xfrm>
            <a:off x="762000" y="2438400"/>
            <a:ext cx="701675" cy="457200"/>
          </a:xfrm>
          <a:prstGeom prst="rect">
            <a:avLst/>
          </a:prstGeom>
          <a:noFill/>
          <a:ln w="9525">
            <a:noFill/>
            <a:miter lim="800000"/>
            <a:headEnd/>
            <a:tailEnd/>
          </a:ln>
        </p:spPr>
        <p:txBody>
          <a:bodyPr wrap="none">
            <a:prstTxWarp prst="textNoShape">
              <a:avLst/>
            </a:prstTxWarp>
            <a:spAutoFit/>
          </a:bodyPr>
          <a:lstStyle/>
          <a:p>
            <a:r>
              <a:rPr lang="en-US" sz="2400"/>
              <a:t>n=2</a:t>
            </a:r>
          </a:p>
        </p:txBody>
      </p:sp>
      <p:sp>
        <p:nvSpPr>
          <p:cNvPr id="57351" name="Line 7"/>
          <p:cNvSpPr>
            <a:spLocks noChangeShapeType="1"/>
          </p:cNvSpPr>
          <p:nvPr/>
        </p:nvSpPr>
        <p:spPr bwMode="auto">
          <a:xfrm>
            <a:off x="1600200" y="18288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52" name="Text Box 8"/>
          <p:cNvSpPr txBox="1">
            <a:spLocks noChangeArrowheads="1"/>
          </p:cNvSpPr>
          <p:nvPr/>
        </p:nvSpPr>
        <p:spPr bwMode="auto">
          <a:xfrm>
            <a:off x="762000" y="1524000"/>
            <a:ext cx="701675" cy="457200"/>
          </a:xfrm>
          <a:prstGeom prst="rect">
            <a:avLst/>
          </a:prstGeom>
          <a:noFill/>
          <a:ln w="9525">
            <a:noFill/>
            <a:miter lim="800000"/>
            <a:headEnd/>
            <a:tailEnd/>
          </a:ln>
        </p:spPr>
        <p:txBody>
          <a:bodyPr wrap="none">
            <a:prstTxWarp prst="textNoShape">
              <a:avLst/>
            </a:prstTxWarp>
            <a:spAutoFit/>
          </a:bodyPr>
          <a:lstStyle/>
          <a:p>
            <a:r>
              <a:rPr lang="en-US" sz="2400"/>
              <a:t>n=3</a:t>
            </a:r>
          </a:p>
        </p:txBody>
      </p:sp>
      <p:sp>
        <p:nvSpPr>
          <p:cNvPr id="57353" name="Text Box 9"/>
          <p:cNvSpPr txBox="1">
            <a:spLocks noChangeArrowheads="1"/>
          </p:cNvSpPr>
          <p:nvPr/>
        </p:nvSpPr>
        <p:spPr bwMode="auto">
          <a:xfrm>
            <a:off x="1524000" y="533400"/>
            <a:ext cx="615950" cy="822325"/>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l</a:t>
            </a:r>
            <a:r>
              <a:rPr lang="en-US" sz="2400"/>
              <a:t>=0</a:t>
            </a:r>
          </a:p>
          <a:p>
            <a:r>
              <a:rPr lang="en-US" sz="2400"/>
              <a:t>(s)</a:t>
            </a:r>
          </a:p>
        </p:txBody>
      </p:sp>
      <p:sp>
        <p:nvSpPr>
          <p:cNvPr id="57354" name="Text Box 10"/>
          <p:cNvSpPr txBox="1">
            <a:spLocks noChangeArrowheads="1"/>
          </p:cNvSpPr>
          <p:nvPr/>
        </p:nvSpPr>
        <p:spPr bwMode="auto">
          <a:xfrm>
            <a:off x="2660650" y="533400"/>
            <a:ext cx="615950" cy="822325"/>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l</a:t>
            </a:r>
            <a:r>
              <a:rPr lang="en-US" sz="2400"/>
              <a:t>=1</a:t>
            </a:r>
          </a:p>
          <a:p>
            <a:r>
              <a:rPr lang="en-US" sz="2400"/>
              <a:t>(p)</a:t>
            </a:r>
          </a:p>
        </p:txBody>
      </p:sp>
      <p:sp>
        <p:nvSpPr>
          <p:cNvPr id="57355" name="Text Box 11"/>
          <p:cNvSpPr txBox="1">
            <a:spLocks noChangeArrowheads="1"/>
          </p:cNvSpPr>
          <p:nvPr/>
        </p:nvSpPr>
        <p:spPr bwMode="auto">
          <a:xfrm>
            <a:off x="3657600" y="533400"/>
            <a:ext cx="615950" cy="822325"/>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l</a:t>
            </a:r>
            <a:r>
              <a:rPr lang="en-US" sz="2400"/>
              <a:t>=2</a:t>
            </a:r>
          </a:p>
          <a:p>
            <a:r>
              <a:rPr lang="en-US" sz="2400"/>
              <a:t>(d)</a:t>
            </a:r>
          </a:p>
        </p:txBody>
      </p:sp>
      <p:sp>
        <p:nvSpPr>
          <p:cNvPr id="57356" name="Line 12"/>
          <p:cNvSpPr>
            <a:spLocks noChangeShapeType="1"/>
          </p:cNvSpPr>
          <p:nvPr/>
        </p:nvSpPr>
        <p:spPr bwMode="auto">
          <a:xfrm>
            <a:off x="2590800" y="27432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57" name="Line 13"/>
          <p:cNvSpPr>
            <a:spLocks noChangeShapeType="1"/>
          </p:cNvSpPr>
          <p:nvPr/>
        </p:nvSpPr>
        <p:spPr bwMode="auto">
          <a:xfrm>
            <a:off x="2852738" y="27432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58" name="Line 14"/>
          <p:cNvSpPr>
            <a:spLocks noChangeShapeType="1"/>
          </p:cNvSpPr>
          <p:nvPr/>
        </p:nvSpPr>
        <p:spPr bwMode="auto">
          <a:xfrm>
            <a:off x="3124200" y="27432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59" name="Line 15"/>
          <p:cNvSpPr>
            <a:spLocks noChangeShapeType="1"/>
          </p:cNvSpPr>
          <p:nvPr/>
        </p:nvSpPr>
        <p:spPr bwMode="auto">
          <a:xfrm>
            <a:off x="2590800"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0" name="Line 16"/>
          <p:cNvSpPr>
            <a:spLocks noChangeShapeType="1"/>
          </p:cNvSpPr>
          <p:nvPr/>
        </p:nvSpPr>
        <p:spPr bwMode="auto">
          <a:xfrm>
            <a:off x="2852738"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1" name="Line 17"/>
          <p:cNvSpPr>
            <a:spLocks noChangeShapeType="1"/>
          </p:cNvSpPr>
          <p:nvPr/>
        </p:nvSpPr>
        <p:spPr bwMode="auto">
          <a:xfrm>
            <a:off x="3124200"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2" name="Line 18"/>
          <p:cNvSpPr>
            <a:spLocks noChangeShapeType="1"/>
          </p:cNvSpPr>
          <p:nvPr/>
        </p:nvSpPr>
        <p:spPr bwMode="auto">
          <a:xfrm>
            <a:off x="3657600"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3" name="Line 19"/>
          <p:cNvSpPr>
            <a:spLocks noChangeShapeType="1"/>
          </p:cNvSpPr>
          <p:nvPr/>
        </p:nvSpPr>
        <p:spPr bwMode="auto">
          <a:xfrm>
            <a:off x="3919538"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4" name="Line 20"/>
          <p:cNvSpPr>
            <a:spLocks noChangeShapeType="1"/>
          </p:cNvSpPr>
          <p:nvPr/>
        </p:nvSpPr>
        <p:spPr bwMode="auto">
          <a:xfrm>
            <a:off x="4191000"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5" name="Line 21"/>
          <p:cNvSpPr>
            <a:spLocks noChangeShapeType="1"/>
          </p:cNvSpPr>
          <p:nvPr/>
        </p:nvSpPr>
        <p:spPr bwMode="auto">
          <a:xfrm>
            <a:off x="4452938"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6" name="Line 22"/>
          <p:cNvSpPr>
            <a:spLocks noChangeShapeType="1"/>
          </p:cNvSpPr>
          <p:nvPr/>
        </p:nvSpPr>
        <p:spPr bwMode="auto">
          <a:xfrm>
            <a:off x="4724400"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7" name="Text Box 23"/>
          <p:cNvSpPr txBox="1">
            <a:spLocks noChangeArrowheads="1"/>
          </p:cNvSpPr>
          <p:nvPr/>
        </p:nvSpPr>
        <p:spPr bwMode="auto">
          <a:xfrm>
            <a:off x="2286000" y="6019800"/>
            <a:ext cx="13017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l</a:t>
            </a:r>
            <a:r>
              <a:rPr lang="en-US" sz="2400"/>
              <a:t>=0,m=0</a:t>
            </a:r>
          </a:p>
        </p:txBody>
      </p:sp>
      <p:sp>
        <p:nvSpPr>
          <p:cNvPr id="57368" name="Text Box 24"/>
          <p:cNvSpPr txBox="1">
            <a:spLocks noChangeArrowheads="1"/>
          </p:cNvSpPr>
          <p:nvPr/>
        </p:nvSpPr>
        <p:spPr bwMode="auto">
          <a:xfrm>
            <a:off x="1676400" y="6172200"/>
            <a:ext cx="506413" cy="457200"/>
          </a:xfrm>
          <a:prstGeom prst="rect">
            <a:avLst/>
          </a:prstGeom>
          <a:noFill/>
          <a:ln w="9525">
            <a:noFill/>
            <a:miter lim="800000"/>
            <a:headEnd/>
            <a:tailEnd/>
          </a:ln>
        </p:spPr>
        <p:txBody>
          <a:bodyPr wrap="none">
            <a:prstTxWarp prst="textNoShape">
              <a:avLst/>
            </a:prstTxWarp>
            <a:spAutoFit/>
          </a:bodyPr>
          <a:lstStyle/>
          <a:p>
            <a:r>
              <a:rPr lang="en-US" sz="2400"/>
              <a:t>1s</a:t>
            </a:r>
          </a:p>
        </p:txBody>
      </p:sp>
      <p:sp>
        <p:nvSpPr>
          <p:cNvPr id="57369" name="Text Box 25"/>
          <p:cNvSpPr txBox="1">
            <a:spLocks noChangeArrowheads="1"/>
          </p:cNvSpPr>
          <p:nvPr/>
        </p:nvSpPr>
        <p:spPr bwMode="auto">
          <a:xfrm>
            <a:off x="1752600" y="2667000"/>
            <a:ext cx="506413" cy="457200"/>
          </a:xfrm>
          <a:prstGeom prst="rect">
            <a:avLst/>
          </a:prstGeom>
          <a:noFill/>
          <a:ln w="9525">
            <a:noFill/>
            <a:miter lim="800000"/>
            <a:headEnd/>
            <a:tailEnd/>
          </a:ln>
        </p:spPr>
        <p:txBody>
          <a:bodyPr wrap="none">
            <a:prstTxWarp prst="textNoShape">
              <a:avLst/>
            </a:prstTxWarp>
            <a:spAutoFit/>
          </a:bodyPr>
          <a:lstStyle/>
          <a:p>
            <a:r>
              <a:rPr lang="en-US" sz="2400"/>
              <a:t>2s</a:t>
            </a:r>
          </a:p>
        </p:txBody>
      </p:sp>
      <p:sp>
        <p:nvSpPr>
          <p:cNvPr id="57370" name="Text Box 26"/>
          <p:cNvSpPr txBox="1">
            <a:spLocks noChangeArrowheads="1"/>
          </p:cNvSpPr>
          <p:nvPr/>
        </p:nvSpPr>
        <p:spPr bwMode="auto">
          <a:xfrm>
            <a:off x="2743200" y="2667000"/>
            <a:ext cx="523875" cy="457200"/>
          </a:xfrm>
          <a:prstGeom prst="rect">
            <a:avLst/>
          </a:prstGeom>
          <a:noFill/>
          <a:ln w="9525">
            <a:noFill/>
            <a:miter lim="800000"/>
            <a:headEnd/>
            <a:tailEnd/>
          </a:ln>
        </p:spPr>
        <p:txBody>
          <a:bodyPr wrap="none">
            <a:prstTxWarp prst="textNoShape">
              <a:avLst/>
            </a:prstTxWarp>
            <a:spAutoFit/>
          </a:bodyPr>
          <a:lstStyle/>
          <a:p>
            <a:r>
              <a:rPr lang="en-US" sz="2400"/>
              <a:t>2p</a:t>
            </a:r>
          </a:p>
        </p:txBody>
      </p:sp>
      <p:sp>
        <p:nvSpPr>
          <p:cNvPr id="57371" name="Text Box 27"/>
          <p:cNvSpPr txBox="1">
            <a:spLocks noChangeArrowheads="1"/>
          </p:cNvSpPr>
          <p:nvPr/>
        </p:nvSpPr>
        <p:spPr bwMode="auto">
          <a:xfrm>
            <a:off x="1828800" y="1752600"/>
            <a:ext cx="506413" cy="457200"/>
          </a:xfrm>
          <a:prstGeom prst="rect">
            <a:avLst/>
          </a:prstGeom>
          <a:noFill/>
          <a:ln w="9525">
            <a:noFill/>
            <a:miter lim="800000"/>
            <a:headEnd/>
            <a:tailEnd/>
          </a:ln>
        </p:spPr>
        <p:txBody>
          <a:bodyPr wrap="none">
            <a:prstTxWarp prst="textNoShape">
              <a:avLst/>
            </a:prstTxWarp>
            <a:spAutoFit/>
          </a:bodyPr>
          <a:lstStyle/>
          <a:p>
            <a:r>
              <a:rPr lang="en-US" sz="2400"/>
              <a:t>3s</a:t>
            </a:r>
          </a:p>
        </p:txBody>
      </p:sp>
      <p:sp>
        <p:nvSpPr>
          <p:cNvPr id="57372" name="Text Box 28"/>
          <p:cNvSpPr txBox="1">
            <a:spLocks noChangeArrowheads="1"/>
          </p:cNvSpPr>
          <p:nvPr/>
        </p:nvSpPr>
        <p:spPr bwMode="auto">
          <a:xfrm>
            <a:off x="2895600" y="1752600"/>
            <a:ext cx="523875" cy="457200"/>
          </a:xfrm>
          <a:prstGeom prst="rect">
            <a:avLst/>
          </a:prstGeom>
          <a:noFill/>
          <a:ln w="9525">
            <a:noFill/>
            <a:miter lim="800000"/>
            <a:headEnd/>
            <a:tailEnd/>
          </a:ln>
        </p:spPr>
        <p:txBody>
          <a:bodyPr wrap="none">
            <a:prstTxWarp prst="textNoShape">
              <a:avLst/>
            </a:prstTxWarp>
            <a:spAutoFit/>
          </a:bodyPr>
          <a:lstStyle/>
          <a:p>
            <a:r>
              <a:rPr lang="en-US" sz="2400"/>
              <a:t>3p</a:t>
            </a:r>
          </a:p>
        </p:txBody>
      </p:sp>
      <p:sp>
        <p:nvSpPr>
          <p:cNvPr id="57373" name="Text Box 29"/>
          <p:cNvSpPr txBox="1">
            <a:spLocks noChangeArrowheads="1"/>
          </p:cNvSpPr>
          <p:nvPr/>
        </p:nvSpPr>
        <p:spPr bwMode="auto">
          <a:xfrm>
            <a:off x="4343400" y="1752600"/>
            <a:ext cx="523875" cy="457200"/>
          </a:xfrm>
          <a:prstGeom prst="rect">
            <a:avLst/>
          </a:prstGeom>
          <a:noFill/>
          <a:ln w="9525">
            <a:noFill/>
            <a:miter lim="800000"/>
            <a:headEnd/>
            <a:tailEnd/>
          </a:ln>
        </p:spPr>
        <p:txBody>
          <a:bodyPr wrap="none">
            <a:prstTxWarp prst="textNoShape">
              <a:avLst/>
            </a:prstTxWarp>
            <a:spAutoFit/>
          </a:bodyPr>
          <a:lstStyle/>
          <a:p>
            <a:r>
              <a:rPr lang="en-US" sz="2400"/>
              <a:t>3d</a:t>
            </a:r>
          </a:p>
        </p:txBody>
      </p:sp>
      <p:sp>
        <p:nvSpPr>
          <p:cNvPr id="57374" name="Rectangle 32"/>
          <p:cNvSpPr>
            <a:spLocks noChangeArrowheads="1"/>
          </p:cNvSpPr>
          <p:nvPr/>
        </p:nvSpPr>
        <p:spPr bwMode="auto">
          <a:xfrm>
            <a:off x="2895600" y="3727450"/>
            <a:ext cx="5867400" cy="1606550"/>
          </a:xfrm>
          <a:prstGeom prst="rect">
            <a:avLst/>
          </a:prstGeom>
          <a:noFill/>
          <a:ln w="19050">
            <a:solidFill>
              <a:schemeClr val="tx1"/>
            </a:solidFill>
            <a:miter lim="800000"/>
            <a:headEnd/>
            <a:tailEnd/>
          </a:ln>
        </p:spPr>
        <p:txBody>
          <a:bodyPr>
            <a:prstTxWarp prst="textNoShape">
              <a:avLst/>
            </a:prstTxWarp>
            <a:spAutoFit/>
          </a:bodyPr>
          <a:lstStyle/>
          <a:p>
            <a:pPr>
              <a:spcBef>
                <a:spcPct val="50000"/>
              </a:spcBef>
            </a:pPr>
            <a:r>
              <a:rPr lang="en-US" sz="2800">
                <a:solidFill>
                  <a:srgbClr val="FF0000"/>
                </a:solidFill>
              </a:rPr>
              <a:t>In HYDROGEN, energy only depends on n, not </a:t>
            </a:r>
            <a:r>
              <a:rPr lang="en-US" sz="2800">
                <a:solidFill>
                  <a:srgbClr val="FF0000"/>
                </a:solidFill>
                <a:latin typeface="Mistral" charset="0"/>
              </a:rPr>
              <a:t>l</a:t>
            </a:r>
            <a:r>
              <a:rPr lang="en-US" sz="2800">
                <a:solidFill>
                  <a:srgbClr val="FF0000"/>
                </a:solidFill>
              </a:rPr>
              <a:t> and m.</a:t>
            </a:r>
          </a:p>
          <a:p>
            <a:pPr>
              <a:spcBef>
                <a:spcPct val="50000"/>
              </a:spcBef>
            </a:pPr>
            <a:r>
              <a:rPr lang="en-US" sz="2800">
                <a:solidFill>
                  <a:srgbClr val="FF0000"/>
                </a:solidFill>
              </a:rPr>
              <a:t>(NOT true for multi-electron atoms!)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Essay</a:t>
            </a:r>
            <a:endParaRPr lang="en-US" dirty="0"/>
          </a:p>
        </p:txBody>
      </p:sp>
      <p:sp>
        <p:nvSpPr>
          <p:cNvPr id="3" name="Content Placeholder 2"/>
          <p:cNvSpPr>
            <a:spLocks noGrp="1"/>
          </p:cNvSpPr>
          <p:nvPr>
            <p:ph idx="1"/>
          </p:nvPr>
        </p:nvSpPr>
        <p:spPr>
          <a:xfrm>
            <a:off x="386536" y="1600200"/>
            <a:ext cx="8172483" cy="3811649"/>
          </a:xfrm>
        </p:spPr>
        <p:txBody>
          <a:bodyPr/>
          <a:lstStyle/>
          <a:p>
            <a:pPr>
              <a:buNone/>
            </a:pPr>
            <a:r>
              <a:rPr lang="en-US" dirty="0" smtClean="0"/>
              <a:t>There will be an essay portion on the exam, but you don’t need to answer those questions if you submit a final essay by the day of the final: Sat. 5/7</a:t>
            </a:r>
          </a:p>
          <a:p>
            <a:pPr>
              <a:buNone/>
            </a:pPr>
            <a:endParaRPr lang="en-US" dirty="0" smtClean="0"/>
          </a:p>
          <a:p>
            <a:pPr>
              <a:buNone/>
            </a:pPr>
            <a:r>
              <a:rPr lang="en-US" dirty="0" smtClean="0"/>
              <a:t>Those who turn in a paper will consequently have more time to answer the MC probs.</a:t>
            </a:r>
          </a:p>
        </p:txBody>
      </p:sp>
      <p:sp>
        <p:nvSpPr>
          <p:cNvPr id="4" name="Rectangle 3"/>
          <p:cNvSpPr/>
          <p:nvPr/>
        </p:nvSpPr>
        <p:spPr>
          <a:xfrm>
            <a:off x="381000" y="1394379"/>
            <a:ext cx="8153400" cy="390701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83512" y="5853632"/>
            <a:ext cx="6762601" cy="369332"/>
          </a:xfrm>
          <a:prstGeom prst="rect">
            <a:avLst/>
          </a:prstGeom>
          <a:noFill/>
        </p:spPr>
        <p:txBody>
          <a:bodyPr wrap="none" rtlCol="0">
            <a:spAutoFit/>
          </a:bodyPr>
          <a:lstStyle/>
          <a:p>
            <a:r>
              <a:rPr lang="en-US" dirty="0" smtClean="0"/>
              <a:t>I will read rough draft papers submitted by class on Tuesday, 5/3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228600" y="1219200"/>
            <a:ext cx="4756150" cy="5175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latin typeface="Comic Sans MS" charset="0"/>
              </a:rPr>
              <a:t>n= Principle Quantum Number:	</a:t>
            </a:r>
          </a:p>
        </p:txBody>
      </p:sp>
      <p:sp>
        <p:nvSpPr>
          <p:cNvPr id="22531" name="Rectangle 1027"/>
          <p:cNvSpPr>
            <a:spLocks noChangeArrowheads="1"/>
          </p:cNvSpPr>
          <p:nvPr/>
        </p:nvSpPr>
        <p:spPr bwMode="auto">
          <a:xfrm>
            <a:off x="228600" y="2209800"/>
            <a:ext cx="8763000" cy="579438"/>
          </a:xfrm>
          <a:prstGeom prst="rect">
            <a:avLst/>
          </a:prstGeom>
          <a:noFill/>
          <a:ln w="9525">
            <a:noFill/>
            <a:miter lim="800000"/>
            <a:headEnd/>
            <a:tailEnd/>
          </a:ln>
        </p:spPr>
        <p:txBody>
          <a:bodyPr>
            <a:prstTxWarp prst="textNoShape">
              <a:avLst/>
            </a:prstTxWarp>
            <a:spAutoFit/>
          </a:bodyPr>
          <a:lstStyle/>
          <a:p>
            <a:r>
              <a:rPr lang="en-US" sz="2400">
                <a:solidFill>
                  <a:srgbClr val="FF0000"/>
                </a:solidFill>
                <a:latin typeface="Comic Sans MS" charset="0"/>
              </a:rPr>
              <a:t>m=</a:t>
            </a:r>
            <a:r>
              <a:rPr lang="en-US" sz="2400" u="sng">
                <a:solidFill>
                  <a:srgbClr val="FF0000"/>
                </a:solidFill>
                <a:latin typeface="Comic Sans MS" charset="0"/>
              </a:rPr>
              <a:t>(restricted to -</a:t>
            </a:r>
            <a:r>
              <a:rPr lang="en-US" sz="3200" i="1" u="sng">
                <a:solidFill>
                  <a:srgbClr val="FF0000"/>
                </a:solidFill>
                <a:latin typeface="Times New Roman" charset="0"/>
              </a:rPr>
              <a:t>l</a:t>
            </a:r>
            <a:r>
              <a:rPr lang="en-US" sz="3200" u="sng">
                <a:solidFill>
                  <a:srgbClr val="FF0000"/>
                </a:solidFill>
                <a:latin typeface="Mistral" charset="0"/>
              </a:rPr>
              <a:t> </a:t>
            </a:r>
            <a:r>
              <a:rPr lang="en-US" sz="2400" u="sng">
                <a:solidFill>
                  <a:srgbClr val="FF0000"/>
                </a:solidFill>
                <a:latin typeface="Comic Sans MS" charset="0"/>
              </a:rPr>
              <a:t>to </a:t>
            </a:r>
            <a:r>
              <a:rPr lang="en-US" sz="3200" i="1" u="sng">
                <a:solidFill>
                  <a:srgbClr val="FF0000"/>
                </a:solidFill>
                <a:latin typeface="Times New Roman" charset="0"/>
              </a:rPr>
              <a:t>l</a:t>
            </a:r>
            <a:r>
              <a:rPr lang="en-US" sz="3200" u="sng">
                <a:solidFill>
                  <a:srgbClr val="FF0000"/>
                </a:solidFill>
                <a:latin typeface="Mistral" charset="0"/>
              </a:rPr>
              <a:t>)</a:t>
            </a:r>
          </a:p>
        </p:txBody>
      </p:sp>
      <p:sp>
        <p:nvSpPr>
          <p:cNvPr id="22532" name="Rectangle 1028"/>
          <p:cNvSpPr>
            <a:spLocks noChangeArrowheads="1"/>
          </p:cNvSpPr>
          <p:nvPr/>
        </p:nvSpPr>
        <p:spPr bwMode="auto">
          <a:xfrm>
            <a:off x="228600" y="1630363"/>
            <a:ext cx="8534400" cy="579437"/>
          </a:xfrm>
          <a:prstGeom prst="rect">
            <a:avLst/>
          </a:prstGeom>
          <a:noFill/>
          <a:ln w="9525">
            <a:noFill/>
            <a:miter lim="800000"/>
            <a:headEnd/>
            <a:tailEnd/>
          </a:ln>
        </p:spPr>
        <p:txBody>
          <a:bodyPr>
            <a:prstTxWarp prst="textNoShape">
              <a:avLst/>
            </a:prstTxWarp>
            <a:spAutoFit/>
          </a:bodyPr>
          <a:lstStyle/>
          <a:p>
            <a:r>
              <a:rPr lang="en-US" sz="3200" i="1">
                <a:solidFill>
                  <a:srgbClr val="FF0000"/>
                </a:solidFill>
                <a:latin typeface="Times New Roman" charset="0"/>
              </a:rPr>
              <a:t>l</a:t>
            </a:r>
            <a:r>
              <a:rPr lang="en-US" sz="2400">
                <a:solidFill>
                  <a:srgbClr val="FF0000"/>
                </a:solidFill>
                <a:latin typeface="Comic Sans MS" charset="0"/>
              </a:rPr>
              <a:t>=</a:t>
            </a:r>
            <a:r>
              <a:rPr lang="en-US" sz="2400" u="sng">
                <a:solidFill>
                  <a:srgbClr val="FF0000"/>
                </a:solidFill>
                <a:latin typeface="Comic Sans MS" charset="0"/>
              </a:rPr>
              <a:t>(restricted to 0, 1, 2 … n-1)</a:t>
            </a:r>
          </a:p>
        </p:txBody>
      </p:sp>
      <p:graphicFrame>
        <p:nvGraphicFramePr>
          <p:cNvPr id="22533" name="Object 2"/>
          <p:cNvGraphicFramePr>
            <a:graphicFrameLocks noChangeAspect="1"/>
          </p:cNvGraphicFramePr>
          <p:nvPr/>
        </p:nvGraphicFramePr>
        <p:xfrm>
          <a:off x="4724400" y="1143000"/>
          <a:ext cx="2073275" cy="614363"/>
        </p:xfrm>
        <a:graphic>
          <a:graphicData uri="http://schemas.openxmlformats.org/presentationml/2006/ole">
            <p:oleObj spid="_x0000_s55298" name="Equation" r:id="rId4" imgW="812844" imgH="241592" progId="Equation.3">
              <p:embed/>
            </p:oleObj>
          </a:graphicData>
        </a:graphic>
      </p:graphicFrame>
      <p:sp>
        <p:nvSpPr>
          <p:cNvPr id="55302" name="Text Box 1030"/>
          <p:cNvSpPr txBox="1">
            <a:spLocks noChangeArrowheads="1"/>
          </p:cNvSpPr>
          <p:nvPr/>
        </p:nvSpPr>
        <p:spPr bwMode="auto">
          <a:xfrm>
            <a:off x="152400" y="0"/>
            <a:ext cx="8702675" cy="1187450"/>
          </a:xfrm>
          <a:prstGeom prst="rect">
            <a:avLst/>
          </a:prstGeom>
          <a:noFill/>
          <a:ln w="9525">
            <a:noFill/>
            <a:miter lim="800000"/>
            <a:headEnd/>
            <a:tailEnd/>
          </a:ln>
        </p:spPr>
        <p:txBody>
          <a:bodyPr>
            <a:prstTxWarp prst="textNoShape">
              <a:avLst/>
            </a:prstTxWarp>
            <a:spAutoFit/>
          </a:bodyPr>
          <a:lstStyle/>
          <a:p>
            <a:r>
              <a:rPr lang="en-US" sz="2400"/>
              <a:t>An electron in hydrogen is excited to Energy = -13.6/9 eV. How many different wave functions in H have this energy? </a:t>
            </a:r>
          </a:p>
          <a:p>
            <a:r>
              <a:rPr lang="en-US" sz="2400"/>
              <a:t>a. 1	b. 3	c. 6	d. 9	e. 10</a:t>
            </a:r>
          </a:p>
        </p:txBody>
      </p:sp>
      <p:sp>
        <p:nvSpPr>
          <p:cNvPr id="22535" name="Line 1031"/>
          <p:cNvSpPr>
            <a:spLocks noChangeShapeType="1"/>
          </p:cNvSpPr>
          <p:nvPr/>
        </p:nvSpPr>
        <p:spPr bwMode="auto">
          <a:xfrm>
            <a:off x="6781800" y="1447800"/>
            <a:ext cx="1371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2536" name="Text Box 1032"/>
          <p:cNvSpPr txBox="1">
            <a:spLocks noChangeArrowheads="1"/>
          </p:cNvSpPr>
          <p:nvPr/>
        </p:nvSpPr>
        <p:spPr bwMode="auto">
          <a:xfrm>
            <a:off x="8229600" y="1219200"/>
            <a:ext cx="701675" cy="457200"/>
          </a:xfrm>
          <a:prstGeom prst="rect">
            <a:avLst/>
          </a:prstGeom>
          <a:noFill/>
          <a:ln w="9525">
            <a:noFill/>
            <a:miter lim="800000"/>
            <a:headEnd/>
            <a:tailEnd/>
          </a:ln>
        </p:spPr>
        <p:txBody>
          <a:bodyPr wrap="none">
            <a:prstTxWarp prst="textNoShape">
              <a:avLst/>
            </a:prstTxWarp>
            <a:spAutoFit/>
          </a:bodyPr>
          <a:lstStyle/>
          <a:p>
            <a:r>
              <a:rPr lang="en-US" sz="2400"/>
              <a:t>n=3</a:t>
            </a:r>
          </a:p>
        </p:txBody>
      </p:sp>
      <p:sp>
        <p:nvSpPr>
          <p:cNvPr id="22537" name="Line 1033"/>
          <p:cNvSpPr>
            <a:spLocks noChangeShapeType="1"/>
          </p:cNvSpPr>
          <p:nvPr/>
        </p:nvSpPr>
        <p:spPr bwMode="auto">
          <a:xfrm>
            <a:off x="4572000" y="2014538"/>
            <a:ext cx="1371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2538" name="Text Box 1034"/>
          <p:cNvSpPr txBox="1">
            <a:spLocks noChangeArrowheads="1"/>
          </p:cNvSpPr>
          <p:nvPr/>
        </p:nvSpPr>
        <p:spPr bwMode="auto">
          <a:xfrm>
            <a:off x="6019800" y="1785938"/>
            <a:ext cx="1125538"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l</a:t>
            </a:r>
            <a:r>
              <a:rPr lang="en-US" sz="2400"/>
              <a:t>=0,1,2</a:t>
            </a:r>
          </a:p>
        </p:txBody>
      </p:sp>
      <p:sp>
        <p:nvSpPr>
          <p:cNvPr id="22539" name="Text Box 1035"/>
          <p:cNvSpPr txBox="1">
            <a:spLocks noChangeArrowheads="1"/>
          </p:cNvSpPr>
          <p:nvPr/>
        </p:nvSpPr>
        <p:spPr bwMode="auto">
          <a:xfrm>
            <a:off x="304800" y="2743200"/>
            <a:ext cx="2282825" cy="3743325"/>
          </a:xfrm>
          <a:prstGeom prst="rect">
            <a:avLst/>
          </a:prstGeom>
          <a:noFill/>
          <a:ln w="9525">
            <a:noFill/>
            <a:miter lim="800000"/>
            <a:headEnd/>
            <a:tailEnd/>
          </a:ln>
        </p:spPr>
        <p:txBody>
          <a:bodyPr wrap="none">
            <a:prstTxWarp prst="textNoShape">
              <a:avLst/>
            </a:prstTxWarp>
            <a:spAutoFit/>
          </a:bodyPr>
          <a:lstStyle/>
          <a:p>
            <a:r>
              <a:rPr lang="en-US" sz="2400" b="1" u="sng"/>
              <a:t>n	</a:t>
            </a:r>
            <a:r>
              <a:rPr lang="en-US" sz="2400" b="1" i="1" u="sng">
                <a:latin typeface="Times New Roman" charset="0"/>
              </a:rPr>
              <a:t>l</a:t>
            </a:r>
            <a:r>
              <a:rPr lang="en-US" sz="2400" b="1" u="sng"/>
              <a:t>	m</a:t>
            </a:r>
          </a:p>
          <a:p>
            <a:r>
              <a:rPr lang="en-US" sz="2400"/>
              <a:t>3	0	 0</a:t>
            </a:r>
          </a:p>
          <a:p>
            <a:r>
              <a:rPr lang="en-US" sz="2400"/>
              <a:t>3	1	-1</a:t>
            </a:r>
          </a:p>
          <a:p>
            <a:r>
              <a:rPr lang="en-US" sz="2400"/>
              <a:t>3	1	 0</a:t>
            </a:r>
          </a:p>
          <a:p>
            <a:r>
              <a:rPr lang="en-US" sz="2400"/>
              <a:t>3	1	 1</a:t>
            </a:r>
          </a:p>
          <a:p>
            <a:r>
              <a:rPr lang="en-US" sz="2400"/>
              <a:t>3	2	-2</a:t>
            </a:r>
          </a:p>
          <a:p>
            <a:r>
              <a:rPr lang="en-US" sz="2400"/>
              <a:t>3	2	-1</a:t>
            </a:r>
          </a:p>
          <a:p>
            <a:r>
              <a:rPr lang="en-US" sz="2400"/>
              <a:t>3	2	 0</a:t>
            </a:r>
          </a:p>
          <a:p>
            <a:r>
              <a:rPr lang="en-US" sz="2400"/>
              <a:t>3	2	 1</a:t>
            </a:r>
          </a:p>
          <a:p>
            <a:r>
              <a:rPr lang="en-US" sz="2400"/>
              <a:t>3	2	2</a:t>
            </a:r>
          </a:p>
        </p:txBody>
      </p:sp>
      <p:sp>
        <p:nvSpPr>
          <p:cNvPr id="22540" name="AutoShape 1036"/>
          <p:cNvSpPr>
            <a:spLocks/>
          </p:cNvSpPr>
          <p:nvPr/>
        </p:nvSpPr>
        <p:spPr bwMode="auto">
          <a:xfrm>
            <a:off x="2514600" y="3581400"/>
            <a:ext cx="152400" cy="990600"/>
          </a:xfrm>
          <a:prstGeom prst="rightBrace">
            <a:avLst>
              <a:gd name="adj1" fmla="val 54167"/>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22541" name="Text Box 1037"/>
          <p:cNvSpPr txBox="1">
            <a:spLocks noChangeArrowheads="1"/>
          </p:cNvSpPr>
          <p:nvPr/>
        </p:nvSpPr>
        <p:spPr bwMode="auto">
          <a:xfrm>
            <a:off x="2667000" y="3887788"/>
            <a:ext cx="2141538" cy="457200"/>
          </a:xfrm>
          <a:prstGeom prst="rect">
            <a:avLst/>
          </a:prstGeom>
          <a:noFill/>
          <a:ln w="9525">
            <a:noFill/>
            <a:miter lim="800000"/>
            <a:headEnd/>
            <a:tailEnd/>
          </a:ln>
        </p:spPr>
        <p:txBody>
          <a:bodyPr wrap="none">
            <a:prstTxWarp prst="textNoShape">
              <a:avLst/>
            </a:prstTxWarp>
            <a:spAutoFit/>
          </a:bodyPr>
          <a:lstStyle/>
          <a:p>
            <a:r>
              <a:rPr lang="en-US" sz="2400"/>
              <a:t>3p states (</a:t>
            </a:r>
            <a:r>
              <a:rPr lang="en-US" sz="2400" i="1">
                <a:latin typeface="Times New Roman" charset="0"/>
              </a:rPr>
              <a:t>l</a:t>
            </a:r>
            <a:r>
              <a:rPr lang="en-US" sz="2400"/>
              <a:t>=1)</a:t>
            </a:r>
          </a:p>
        </p:txBody>
      </p:sp>
      <p:sp>
        <p:nvSpPr>
          <p:cNvPr id="22542" name="Text Box 1038"/>
          <p:cNvSpPr txBox="1">
            <a:spLocks noChangeArrowheads="1"/>
          </p:cNvSpPr>
          <p:nvPr/>
        </p:nvSpPr>
        <p:spPr bwMode="auto">
          <a:xfrm>
            <a:off x="2635250" y="3124200"/>
            <a:ext cx="1403350" cy="457200"/>
          </a:xfrm>
          <a:prstGeom prst="rect">
            <a:avLst/>
          </a:prstGeom>
          <a:noFill/>
          <a:ln w="9525">
            <a:noFill/>
            <a:miter lim="800000"/>
            <a:headEnd/>
            <a:tailEnd/>
          </a:ln>
        </p:spPr>
        <p:txBody>
          <a:bodyPr wrap="none">
            <a:prstTxWarp prst="textNoShape">
              <a:avLst/>
            </a:prstTxWarp>
            <a:spAutoFit/>
          </a:bodyPr>
          <a:lstStyle/>
          <a:p>
            <a:r>
              <a:rPr lang="en-US" sz="2400"/>
              <a:t>3s states</a:t>
            </a:r>
          </a:p>
        </p:txBody>
      </p:sp>
      <p:sp>
        <p:nvSpPr>
          <p:cNvPr id="22543" name="Text Box 1039"/>
          <p:cNvSpPr txBox="1">
            <a:spLocks noChangeArrowheads="1"/>
          </p:cNvSpPr>
          <p:nvPr/>
        </p:nvSpPr>
        <p:spPr bwMode="auto">
          <a:xfrm>
            <a:off x="2590800" y="5335588"/>
            <a:ext cx="2141538" cy="457200"/>
          </a:xfrm>
          <a:prstGeom prst="rect">
            <a:avLst/>
          </a:prstGeom>
          <a:noFill/>
          <a:ln w="9525">
            <a:noFill/>
            <a:miter lim="800000"/>
            <a:headEnd/>
            <a:tailEnd/>
          </a:ln>
        </p:spPr>
        <p:txBody>
          <a:bodyPr wrap="none">
            <a:prstTxWarp prst="textNoShape">
              <a:avLst/>
            </a:prstTxWarp>
            <a:spAutoFit/>
          </a:bodyPr>
          <a:lstStyle/>
          <a:p>
            <a:r>
              <a:rPr lang="en-US" sz="2400"/>
              <a:t>3d states (</a:t>
            </a:r>
            <a:r>
              <a:rPr lang="en-US" sz="2400" i="1">
                <a:latin typeface="Times New Roman" charset="0"/>
              </a:rPr>
              <a:t>l</a:t>
            </a:r>
            <a:r>
              <a:rPr lang="en-US" sz="2400"/>
              <a:t>=2)</a:t>
            </a:r>
          </a:p>
        </p:txBody>
      </p:sp>
      <p:sp>
        <p:nvSpPr>
          <p:cNvPr id="22544" name="AutoShape 1040"/>
          <p:cNvSpPr>
            <a:spLocks/>
          </p:cNvSpPr>
          <p:nvPr/>
        </p:nvSpPr>
        <p:spPr bwMode="auto">
          <a:xfrm>
            <a:off x="2514600" y="4648200"/>
            <a:ext cx="76200" cy="1828800"/>
          </a:xfrm>
          <a:prstGeom prst="rightBrace">
            <a:avLst>
              <a:gd name="adj1" fmla="val 20000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22547" name="Text Box 1043"/>
          <p:cNvSpPr txBox="1">
            <a:spLocks noChangeArrowheads="1"/>
          </p:cNvSpPr>
          <p:nvPr/>
        </p:nvSpPr>
        <p:spPr bwMode="auto">
          <a:xfrm>
            <a:off x="5029200" y="4048125"/>
            <a:ext cx="3886200" cy="1569660"/>
          </a:xfrm>
          <a:prstGeom prst="rect">
            <a:avLst/>
          </a:prstGeom>
          <a:noFill/>
          <a:ln w="9525">
            <a:solidFill>
              <a:schemeClr val="accent2"/>
            </a:solidFill>
            <a:miter lim="800000"/>
            <a:headEnd/>
            <a:tailEnd/>
          </a:ln>
        </p:spPr>
        <p:txBody>
          <a:bodyPr>
            <a:prstTxWarp prst="textNoShape">
              <a:avLst/>
            </a:prstTxWarp>
            <a:spAutoFit/>
          </a:bodyPr>
          <a:lstStyle/>
          <a:p>
            <a:pPr>
              <a:spcBef>
                <a:spcPct val="50000"/>
              </a:spcBef>
            </a:pPr>
            <a:r>
              <a:rPr lang="en-US" sz="2400" dirty="0" smtClean="0">
                <a:solidFill>
                  <a:schemeClr val="accent2"/>
                </a:solidFill>
              </a:rPr>
              <a:t>With the addition of spin, we now have 18 possible quantum states for the electron with </a:t>
            </a:r>
            <a:r>
              <a:rPr lang="en-US" sz="2400" dirty="0" err="1" smtClean="0">
                <a:solidFill>
                  <a:schemeClr val="accent2"/>
                </a:solidFill>
              </a:rPr>
              <a:t>n</a:t>
            </a:r>
            <a:r>
              <a:rPr lang="en-US" sz="2400" dirty="0" smtClean="0">
                <a:solidFill>
                  <a:schemeClr val="accent2"/>
                </a:solidFill>
              </a:rPr>
              <a:t>=3</a:t>
            </a:r>
            <a:endParaRPr lang="en-US" sz="2400" dirty="0">
              <a:solidFill>
                <a:schemeClr val="accent2"/>
              </a:solidFill>
            </a:endParaRPr>
          </a:p>
        </p:txBody>
      </p:sp>
      <p:sp>
        <p:nvSpPr>
          <p:cNvPr id="22548" name="Text Box 1044"/>
          <p:cNvSpPr txBox="1">
            <a:spLocks noChangeArrowheads="1"/>
          </p:cNvSpPr>
          <p:nvPr/>
        </p:nvSpPr>
        <p:spPr bwMode="auto">
          <a:xfrm>
            <a:off x="4191000" y="2590800"/>
            <a:ext cx="4800600" cy="1042988"/>
          </a:xfrm>
          <a:prstGeom prst="rect">
            <a:avLst/>
          </a:prstGeom>
          <a:noFill/>
          <a:ln w="38100">
            <a:solidFill>
              <a:schemeClr val="tx1"/>
            </a:solidFill>
            <a:miter lim="800000"/>
            <a:headEnd/>
            <a:tailEnd/>
          </a:ln>
        </p:spPr>
        <p:txBody>
          <a:bodyPr>
            <a:prstTxWarp prst="textNoShape">
              <a:avLst/>
            </a:prstTxWarp>
            <a:spAutoFit/>
          </a:bodyPr>
          <a:lstStyle/>
          <a:p>
            <a:pPr>
              <a:spcBef>
                <a:spcPct val="50000"/>
              </a:spcBef>
            </a:pPr>
            <a:r>
              <a:rPr lang="en-US" sz="2400">
                <a:solidFill>
                  <a:srgbClr val="FF0000"/>
                </a:solidFill>
              </a:rPr>
              <a:t>Answer is d:</a:t>
            </a:r>
          </a:p>
          <a:p>
            <a:pPr>
              <a:spcBef>
                <a:spcPct val="50000"/>
              </a:spcBef>
            </a:pPr>
            <a:r>
              <a:rPr lang="en-US" sz="2400">
                <a:solidFill>
                  <a:srgbClr val="FF0000"/>
                </a:solidFill>
              </a:rPr>
              <a:t>9 states all with the same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5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5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P spid="22532" grpId="0"/>
      <p:bldP spid="22535" grpId="0" animBg="1"/>
      <p:bldP spid="22536" grpId="0"/>
      <p:bldP spid="22537" grpId="0" animBg="1"/>
      <p:bldP spid="22538" grpId="0"/>
      <p:bldP spid="22539" grpId="0"/>
      <p:bldP spid="22540" grpId="0" animBg="1"/>
      <p:bldP spid="22541" grpId="0"/>
      <p:bldP spid="22542" grpId="0"/>
      <p:bldP spid="22543" grpId="0"/>
      <p:bldP spid="22544" grpId="0" animBg="1"/>
      <p:bldP spid="22547" grpId="0" animBg="1"/>
      <p:bldP spid="22548"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4" name="Text Box 2"/>
          <p:cNvSpPr txBox="1">
            <a:spLocks noChangeArrowheads="1"/>
          </p:cNvSpPr>
          <p:nvPr/>
        </p:nvSpPr>
        <p:spPr bwMode="auto">
          <a:xfrm>
            <a:off x="501650" y="381000"/>
            <a:ext cx="2012950" cy="5175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latin typeface="Comic Sans MS" charset="0"/>
              </a:rPr>
              <a:t>n=1, 2, 3 … 	</a:t>
            </a:r>
          </a:p>
        </p:txBody>
      </p:sp>
      <p:sp>
        <p:nvSpPr>
          <p:cNvPr id="61445" name="Rectangle 3"/>
          <p:cNvSpPr>
            <a:spLocks noChangeArrowheads="1"/>
          </p:cNvSpPr>
          <p:nvPr/>
        </p:nvSpPr>
        <p:spPr bwMode="auto">
          <a:xfrm>
            <a:off x="2971800" y="304800"/>
            <a:ext cx="5943600" cy="579438"/>
          </a:xfrm>
          <a:prstGeom prst="rect">
            <a:avLst/>
          </a:prstGeom>
          <a:noFill/>
          <a:ln w="9525">
            <a:noFill/>
            <a:miter lim="800000"/>
            <a:headEnd/>
            <a:tailEnd/>
          </a:ln>
        </p:spPr>
        <p:txBody>
          <a:bodyPr>
            <a:prstTxWarp prst="textNoShape">
              <a:avLst/>
            </a:prstTxWarp>
            <a:spAutoFit/>
          </a:bodyPr>
          <a:lstStyle/>
          <a:p>
            <a:r>
              <a:rPr lang="en-US" sz="3200" i="1">
                <a:solidFill>
                  <a:srgbClr val="FF0000"/>
                </a:solidFill>
                <a:latin typeface="Times New Roman" charset="0"/>
              </a:rPr>
              <a:t>l</a:t>
            </a:r>
            <a:r>
              <a:rPr lang="en-US" sz="2400">
                <a:solidFill>
                  <a:srgbClr val="FF0000"/>
                </a:solidFill>
                <a:latin typeface="Comic Sans MS" charset="0"/>
              </a:rPr>
              <a:t>=0, 1, 2, 3 </a:t>
            </a:r>
            <a:r>
              <a:rPr lang="en-US" sz="2400" u="sng">
                <a:solidFill>
                  <a:srgbClr val="FF0000"/>
                </a:solidFill>
                <a:latin typeface="Comic Sans MS" charset="0"/>
              </a:rPr>
              <a:t>(restricted to 0, 1, 2 … n-1)</a:t>
            </a:r>
          </a:p>
        </p:txBody>
      </p:sp>
      <p:graphicFrame>
        <p:nvGraphicFramePr>
          <p:cNvPr id="61442" name="Object 2"/>
          <p:cNvGraphicFramePr>
            <a:graphicFrameLocks noChangeAspect="1"/>
          </p:cNvGraphicFramePr>
          <p:nvPr/>
        </p:nvGraphicFramePr>
        <p:xfrm>
          <a:off x="4191000" y="762000"/>
          <a:ext cx="2460625" cy="679450"/>
        </p:xfrm>
        <a:graphic>
          <a:graphicData uri="http://schemas.openxmlformats.org/presentationml/2006/ole">
            <p:oleObj spid="_x0000_s61442" name="Equation" r:id="rId4" imgW="965178" imgH="266981" progId="Equation.DSMT4">
              <p:embed/>
            </p:oleObj>
          </a:graphicData>
        </a:graphic>
      </p:graphicFrame>
      <p:graphicFrame>
        <p:nvGraphicFramePr>
          <p:cNvPr id="61443" name="Object 3"/>
          <p:cNvGraphicFramePr>
            <a:graphicFrameLocks noChangeAspect="1"/>
          </p:cNvGraphicFramePr>
          <p:nvPr/>
        </p:nvGraphicFramePr>
        <p:xfrm>
          <a:off x="273050" y="762000"/>
          <a:ext cx="2073275" cy="614363"/>
        </p:xfrm>
        <a:graphic>
          <a:graphicData uri="http://schemas.openxmlformats.org/presentationml/2006/ole">
            <p:oleObj spid="_x0000_s61443" name="Equation" r:id="rId5" imgW="812844" imgH="241592" progId="Equation.3">
              <p:embed/>
            </p:oleObj>
          </a:graphicData>
        </a:graphic>
      </p:graphicFrame>
      <p:sp>
        <p:nvSpPr>
          <p:cNvPr id="29702" name="Text Box 6"/>
          <p:cNvSpPr txBox="1">
            <a:spLocks noChangeArrowheads="1"/>
          </p:cNvSpPr>
          <p:nvPr/>
        </p:nvSpPr>
        <p:spPr bwMode="auto">
          <a:xfrm>
            <a:off x="0" y="1676400"/>
            <a:ext cx="9144000" cy="1938992"/>
          </a:xfrm>
          <a:prstGeom prst="rect">
            <a:avLst/>
          </a:prstGeom>
          <a:noFill/>
          <a:ln w="9525">
            <a:noFill/>
            <a:miter lim="800000"/>
            <a:headEnd/>
            <a:tailEnd/>
          </a:ln>
        </p:spPr>
        <p:txBody>
          <a:bodyPr>
            <a:prstTxWarp prst="textNoShape">
              <a:avLst/>
            </a:prstTxWarp>
            <a:spAutoFit/>
          </a:bodyPr>
          <a:lstStyle/>
          <a:p>
            <a:r>
              <a:rPr lang="en-US" sz="2400" b="1" dirty="0"/>
              <a:t>How does Schrodinger compare to what Bohr thought? </a:t>
            </a:r>
          </a:p>
          <a:p>
            <a:r>
              <a:rPr lang="en-US" sz="2400" dirty="0"/>
              <a:t>I. The energy of the ground state solution is ________</a:t>
            </a:r>
          </a:p>
          <a:p>
            <a:r>
              <a:rPr lang="en-US" sz="2400" dirty="0"/>
              <a:t>II. The</a:t>
            </a:r>
            <a:r>
              <a:rPr lang="en-US" sz="2400" dirty="0" smtClean="0"/>
              <a:t> orbital angular </a:t>
            </a:r>
            <a:r>
              <a:rPr lang="en-US" sz="2400" dirty="0"/>
              <a:t>momentum of the ground </a:t>
            </a:r>
            <a:r>
              <a:rPr lang="en-US" sz="2400" dirty="0" smtClean="0"/>
              <a:t>state</a:t>
            </a:r>
          </a:p>
          <a:p>
            <a:r>
              <a:rPr lang="en-US" sz="2400" dirty="0" smtClean="0"/>
              <a:t> </a:t>
            </a:r>
            <a:r>
              <a:rPr lang="en-US" sz="2400" dirty="0"/>
              <a:t>solution is _______</a:t>
            </a:r>
          </a:p>
          <a:p>
            <a:r>
              <a:rPr lang="en-US" sz="2400" dirty="0"/>
              <a:t>III. The location of the electron is _______</a:t>
            </a:r>
          </a:p>
        </p:txBody>
      </p:sp>
      <p:sp>
        <p:nvSpPr>
          <p:cNvPr id="61447" name="Text Box 7"/>
          <p:cNvSpPr txBox="1">
            <a:spLocks noChangeArrowheads="1"/>
          </p:cNvSpPr>
          <p:nvPr/>
        </p:nvSpPr>
        <p:spPr bwMode="auto">
          <a:xfrm>
            <a:off x="0" y="0"/>
            <a:ext cx="9028113" cy="457200"/>
          </a:xfrm>
          <a:prstGeom prst="rect">
            <a:avLst/>
          </a:prstGeom>
          <a:noFill/>
          <a:ln w="9525">
            <a:noFill/>
            <a:miter lim="800000"/>
            <a:headEnd/>
            <a:tailEnd/>
          </a:ln>
        </p:spPr>
        <p:txBody>
          <a:bodyPr wrap="none">
            <a:prstTxWarp prst="textNoShape">
              <a:avLst/>
            </a:prstTxWarp>
            <a:spAutoFit/>
          </a:bodyPr>
          <a:lstStyle/>
          <a:p>
            <a:r>
              <a:rPr lang="en-US" sz="2400"/>
              <a:t>Schrodinger finds quantization of energy and angular momentum:</a:t>
            </a:r>
          </a:p>
        </p:txBody>
      </p:sp>
      <p:sp>
        <p:nvSpPr>
          <p:cNvPr id="29704" name="Text Box 8"/>
          <p:cNvSpPr txBox="1">
            <a:spLocks noChangeArrowheads="1"/>
          </p:cNvSpPr>
          <p:nvPr/>
        </p:nvSpPr>
        <p:spPr bwMode="auto">
          <a:xfrm>
            <a:off x="60325" y="3710026"/>
            <a:ext cx="4165600" cy="1917700"/>
          </a:xfrm>
          <a:prstGeom prst="rect">
            <a:avLst/>
          </a:prstGeom>
          <a:noFill/>
          <a:ln w="9525">
            <a:noFill/>
            <a:miter lim="800000"/>
            <a:headEnd/>
            <a:tailEnd/>
          </a:ln>
        </p:spPr>
        <p:txBody>
          <a:bodyPr wrap="none">
            <a:prstTxWarp prst="textNoShape">
              <a:avLst/>
            </a:prstTxWarp>
            <a:spAutoFit/>
          </a:bodyPr>
          <a:lstStyle/>
          <a:p>
            <a:r>
              <a:rPr lang="en-US" sz="2400" dirty="0"/>
              <a:t>a. same, same, same</a:t>
            </a:r>
          </a:p>
          <a:p>
            <a:r>
              <a:rPr lang="en-US" sz="2400" dirty="0" err="1"/>
              <a:t>b</a:t>
            </a:r>
            <a:r>
              <a:rPr lang="en-US" sz="2400" dirty="0"/>
              <a:t>. same, same, different</a:t>
            </a:r>
          </a:p>
          <a:p>
            <a:r>
              <a:rPr lang="en-US" sz="2400" dirty="0" err="1"/>
              <a:t>c</a:t>
            </a:r>
            <a:r>
              <a:rPr lang="en-US" sz="2400" dirty="0"/>
              <a:t>. same, different, different</a:t>
            </a:r>
          </a:p>
          <a:p>
            <a:r>
              <a:rPr lang="en-US" sz="2400" dirty="0" err="1"/>
              <a:t>d</a:t>
            </a:r>
            <a:r>
              <a:rPr lang="en-US" sz="2400" dirty="0"/>
              <a:t>. different, same, different</a:t>
            </a:r>
          </a:p>
          <a:p>
            <a:r>
              <a:rPr lang="en-US" sz="2400" dirty="0" err="1"/>
              <a:t>e</a:t>
            </a:r>
            <a:r>
              <a:rPr lang="en-US" sz="2400" dirty="0"/>
              <a:t>. different, different, different</a:t>
            </a:r>
          </a:p>
        </p:txBody>
      </p:sp>
      <p:sp>
        <p:nvSpPr>
          <p:cNvPr id="29705" name="Text Box 9"/>
          <p:cNvSpPr txBox="1">
            <a:spLocks noChangeArrowheads="1"/>
          </p:cNvSpPr>
          <p:nvPr/>
        </p:nvSpPr>
        <p:spPr bwMode="auto">
          <a:xfrm>
            <a:off x="6172200" y="1981200"/>
            <a:ext cx="930275" cy="457200"/>
          </a:xfrm>
          <a:prstGeom prst="rect">
            <a:avLst/>
          </a:prstGeom>
          <a:noFill/>
          <a:ln w="9525">
            <a:noFill/>
            <a:miter lim="800000"/>
            <a:headEnd/>
            <a:tailEnd/>
          </a:ln>
        </p:spPr>
        <p:txBody>
          <a:bodyPr wrap="none">
            <a:prstTxWarp prst="textNoShape">
              <a:avLst/>
            </a:prstTxWarp>
            <a:spAutoFit/>
          </a:bodyPr>
          <a:lstStyle/>
          <a:p>
            <a:r>
              <a:rPr lang="en-US" sz="2400" dirty="0">
                <a:solidFill>
                  <a:srgbClr val="006600"/>
                </a:solidFill>
              </a:rPr>
              <a:t>same</a:t>
            </a:r>
          </a:p>
        </p:txBody>
      </p:sp>
      <p:sp>
        <p:nvSpPr>
          <p:cNvPr id="29706" name="Text Box 10"/>
          <p:cNvSpPr txBox="1">
            <a:spLocks noChangeArrowheads="1"/>
          </p:cNvSpPr>
          <p:nvPr/>
        </p:nvSpPr>
        <p:spPr bwMode="auto">
          <a:xfrm>
            <a:off x="1553033" y="2721149"/>
            <a:ext cx="1285875" cy="457200"/>
          </a:xfrm>
          <a:prstGeom prst="rect">
            <a:avLst/>
          </a:prstGeom>
          <a:noFill/>
          <a:ln w="9525">
            <a:noFill/>
            <a:miter lim="800000"/>
            <a:headEnd/>
            <a:tailEnd/>
          </a:ln>
        </p:spPr>
        <p:txBody>
          <a:bodyPr wrap="none">
            <a:prstTxWarp prst="textNoShape">
              <a:avLst/>
            </a:prstTxWarp>
            <a:spAutoFit/>
          </a:bodyPr>
          <a:lstStyle/>
          <a:p>
            <a:r>
              <a:rPr lang="en-US" sz="2400" dirty="0">
                <a:solidFill>
                  <a:srgbClr val="006600"/>
                </a:solidFill>
              </a:rPr>
              <a:t>different</a:t>
            </a:r>
          </a:p>
        </p:txBody>
      </p:sp>
      <p:sp>
        <p:nvSpPr>
          <p:cNvPr id="29707" name="Text Box 11"/>
          <p:cNvSpPr txBox="1">
            <a:spLocks noChangeArrowheads="1"/>
          </p:cNvSpPr>
          <p:nvPr/>
        </p:nvSpPr>
        <p:spPr bwMode="auto">
          <a:xfrm>
            <a:off x="4551020" y="3074537"/>
            <a:ext cx="1285875" cy="457200"/>
          </a:xfrm>
          <a:prstGeom prst="rect">
            <a:avLst/>
          </a:prstGeom>
          <a:noFill/>
          <a:ln w="9525">
            <a:noFill/>
            <a:miter lim="800000"/>
            <a:headEnd/>
            <a:tailEnd/>
          </a:ln>
        </p:spPr>
        <p:txBody>
          <a:bodyPr wrap="none">
            <a:prstTxWarp prst="textNoShape">
              <a:avLst/>
            </a:prstTxWarp>
            <a:spAutoFit/>
          </a:bodyPr>
          <a:lstStyle/>
          <a:p>
            <a:r>
              <a:rPr lang="en-US" sz="2400" dirty="0">
                <a:solidFill>
                  <a:srgbClr val="006600"/>
                </a:solidFill>
              </a:rPr>
              <a:t>different</a:t>
            </a:r>
          </a:p>
        </p:txBody>
      </p:sp>
      <p:sp>
        <p:nvSpPr>
          <p:cNvPr id="29708" name="Text Box 12"/>
          <p:cNvSpPr txBox="1">
            <a:spLocks noChangeArrowheads="1"/>
          </p:cNvSpPr>
          <p:nvPr/>
        </p:nvSpPr>
        <p:spPr bwMode="auto">
          <a:xfrm>
            <a:off x="4724400" y="3726630"/>
            <a:ext cx="3581400" cy="2677656"/>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pPr>
            <a:r>
              <a:rPr lang="en-US" sz="2400" dirty="0"/>
              <a:t>Bohr got energy right, but he said</a:t>
            </a:r>
            <a:r>
              <a:rPr lang="en-US" sz="2400" dirty="0" smtClean="0"/>
              <a:t> orbital angular </a:t>
            </a:r>
            <a:r>
              <a:rPr lang="en-US" sz="2400" dirty="0"/>
              <a:t>momentum </a:t>
            </a:r>
            <a:r>
              <a:rPr lang="en-US" sz="2400" dirty="0" err="1"/>
              <a:t>L</a:t>
            </a:r>
            <a:r>
              <a:rPr lang="en-US" sz="2400" dirty="0"/>
              <a:t>=</a:t>
            </a:r>
            <a:r>
              <a:rPr lang="en-US" sz="2400" dirty="0" err="1" smtClean="0"/>
              <a:t>nħ</a:t>
            </a:r>
            <a:r>
              <a:rPr lang="en-US" sz="2400" dirty="0" smtClean="0"/>
              <a:t>, </a:t>
            </a:r>
            <a:r>
              <a:rPr lang="en-US" sz="2400" dirty="0">
                <a:sym typeface="Symbol" charset="2"/>
              </a:rPr>
              <a:t>and thought the electron was a point particle orbiting around nucleus.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7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4" grpId="0"/>
      <p:bldP spid="29705" grpId="0"/>
      <p:bldP spid="29706" grpId="0"/>
      <p:bldP spid="29707" grpId="0"/>
      <p:bldP spid="29708"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533400"/>
            <a:ext cx="8382000" cy="5943600"/>
          </a:xfrm>
        </p:spPr>
        <p:txBody>
          <a:bodyPr/>
          <a:lstStyle/>
          <a:p>
            <a:pPr eaLnBrk="1" hangingPunct="1">
              <a:lnSpc>
                <a:spcPct val="80000"/>
              </a:lnSpc>
            </a:pPr>
            <a:r>
              <a:rPr lang="en-US" sz="2800" dirty="0" smtClean="0"/>
              <a:t>Bohr model:</a:t>
            </a:r>
          </a:p>
          <a:p>
            <a:pPr lvl="1" eaLnBrk="1" hangingPunct="1">
              <a:lnSpc>
                <a:spcPct val="80000"/>
              </a:lnSpc>
            </a:pPr>
            <a:r>
              <a:rPr lang="en-US" sz="2400" dirty="0" smtClean="0"/>
              <a:t>Postulates fixed energy levels</a:t>
            </a:r>
          </a:p>
          <a:p>
            <a:pPr lvl="1" eaLnBrk="1" hangingPunct="1">
              <a:lnSpc>
                <a:spcPct val="80000"/>
              </a:lnSpc>
            </a:pPr>
            <a:r>
              <a:rPr lang="en-US" sz="2400" dirty="0" smtClean="0"/>
              <a:t>Gives correct energies.</a:t>
            </a:r>
          </a:p>
          <a:p>
            <a:pPr lvl="1" eaLnBrk="1" hangingPunct="1">
              <a:lnSpc>
                <a:spcPct val="80000"/>
              </a:lnSpc>
            </a:pPr>
            <a:r>
              <a:rPr lang="en-US" sz="2400" dirty="0" smtClean="0"/>
              <a:t>Doesn’t explain WHY energy levels fixed.</a:t>
            </a:r>
          </a:p>
          <a:p>
            <a:pPr lvl="1" eaLnBrk="1" hangingPunct="1">
              <a:lnSpc>
                <a:spcPct val="80000"/>
              </a:lnSpc>
            </a:pPr>
            <a:r>
              <a:rPr lang="en-US" sz="2400" dirty="0" smtClean="0"/>
              <a:t>Describes electron as point particle moving in circle.</a:t>
            </a:r>
          </a:p>
          <a:p>
            <a:pPr eaLnBrk="1" hangingPunct="1">
              <a:lnSpc>
                <a:spcPct val="80000"/>
              </a:lnSpc>
            </a:pPr>
            <a:r>
              <a:rPr lang="en-US" sz="2800" dirty="0" err="1" smtClean="0"/>
              <a:t>deBroglie</a:t>
            </a:r>
            <a:r>
              <a:rPr lang="en-US" sz="2800" dirty="0" smtClean="0"/>
              <a:t> model:</a:t>
            </a:r>
          </a:p>
          <a:p>
            <a:pPr lvl="1" eaLnBrk="1" hangingPunct="1">
              <a:lnSpc>
                <a:spcPct val="80000"/>
              </a:lnSpc>
            </a:pPr>
            <a:r>
              <a:rPr lang="en-US" sz="2400" dirty="0" smtClean="0"/>
              <a:t>Also gives correct energies.</a:t>
            </a:r>
          </a:p>
          <a:p>
            <a:pPr lvl="1" eaLnBrk="1" hangingPunct="1">
              <a:lnSpc>
                <a:spcPct val="80000"/>
              </a:lnSpc>
            </a:pPr>
            <a:r>
              <a:rPr lang="en-US" sz="2400" dirty="0" smtClean="0"/>
              <a:t>Explains fixed energy levels by postulating         electron is standing wave, not orbiting particle.</a:t>
            </a:r>
          </a:p>
          <a:p>
            <a:pPr lvl="1" eaLnBrk="1" hangingPunct="1">
              <a:lnSpc>
                <a:spcPct val="80000"/>
              </a:lnSpc>
            </a:pPr>
            <a:r>
              <a:rPr lang="en-US" sz="2400" dirty="0" smtClean="0"/>
              <a:t>Only looks at wave around a ring: basically 1D, not 3D</a:t>
            </a:r>
          </a:p>
          <a:p>
            <a:pPr lvl="1" eaLnBrk="1" hangingPunct="1">
              <a:lnSpc>
                <a:spcPct val="80000"/>
              </a:lnSpc>
              <a:buNone/>
            </a:pPr>
            <a:endParaRPr lang="en-US" sz="2400" dirty="0" smtClean="0"/>
          </a:p>
          <a:p>
            <a:pPr eaLnBrk="1" hangingPunct="1">
              <a:lnSpc>
                <a:spcPct val="80000"/>
              </a:lnSpc>
            </a:pPr>
            <a:r>
              <a:rPr lang="en-US" dirty="0" smtClean="0"/>
              <a:t>Both models:</a:t>
            </a:r>
          </a:p>
          <a:p>
            <a:pPr lvl="1" eaLnBrk="1" hangingPunct="1">
              <a:lnSpc>
                <a:spcPct val="80000"/>
              </a:lnSpc>
            </a:pPr>
            <a:r>
              <a:rPr lang="en-US" sz="2400" dirty="0" smtClean="0"/>
              <a:t>Gets angular momentum wrong.</a:t>
            </a:r>
          </a:p>
          <a:p>
            <a:pPr lvl="1" eaLnBrk="1" hangingPunct="1">
              <a:lnSpc>
                <a:spcPct val="80000"/>
              </a:lnSpc>
            </a:pPr>
            <a:r>
              <a:rPr lang="en-US" sz="2400" dirty="0" smtClean="0"/>
              <a:t>Can’t generalize to multi-electron atoms.</a:t>
            </a:r>
          </a:p>
        </p:txBody>
      </p:sp>
      <p:grpSp>
        <p:nvGrpSpPr>
          <p:cNvPr id="2" name="Group 4"/>
          <p:cNvGrpSpPr>
            <a:grpSpLocks/>
          </p:cNvGrpSpPr>
          <p:nvPr/>
        </p:nvGrpSpPr>
        <p:grpSpPr bwMode="auto">
          <a:xfrm>
            <a:off x="7113588" y="304800"/>
            <a:ext cx="1878012" cy="1416050"/>
            <a:chOff x="3642" y="2017"/>
            <a:chExt cx="1183" cy="892"/>
          </a:xfrm>
        </p:grpSpPr>
        <p:pic>
          <p:nvPicPr>
            <p:cNvPr id="27658" name="Picture 5"/>
            <p:cNvPicPr>
              <a:picLocks noChangeAspect="1" noChangeArrowheads="1"/>
            </p:cNvPicPr>
            <p:nvPr/>
          </p:nvPicPr>
          <p:blipFill>
            <a:blip r:embed="rId3"/>
            <a:srcRect l="4306" t="4010" r="7535" b="13368"/>
            <a:stretch>
              <a:fillRect/>
            </a:stretch>
          </p:blipFill>
          <p:spPr bwMode="auto">
            <a:xfrm>
              <a:off x="3642" y="2017"/>
              <a:ext cx="1183" cy="892"/>
            </a:xfrm>
            <a:prstGeom prst="rect">
              <a:avLst/>
            </a:prstGeom>
            <a:noFill/>
            <a:ln w="9525">
              <a:noFill/>
              <a:miter lim="800000"/>
              <a:headEnd/>
              <a:tailEnd/>
            </a:ln>
          </p:spPr>
        </p:pic>
        <p:sp>
          <p:nvSpPr>
            <p:cNvPr id="27659" name="Oval 6"/>
            <p:cNvSpPr>
              <a:spLocks noChangeArrowheads="1"/>
            </p:cNvSpPr>
            <p:nvPr/>
          </p:nvSpPr>
          <p:spPr bwMode="auto">
            <a:xfrm>
              <a:off x="4016" y="2385"/>
              <a:ext cx="142" cy="143"/>
            </a:xfrm>
            <a:prstGeom prst="ellipse">
              <a:avLst/>
            </a:prstGeom>
            <a:solidFill>
              <a:srgbClr val="990033"/>
            </a:solidFill>
            <a:ln w="9525">
              <a:solidFill>
                <a:schemeClr val="tx1"/>
              </a:solidFill>
              <a:round/>
              <a:headEnd/>
              <a:tailEnd/>
            </a:ln>
          </p:spPr>
          <p:txBody>
            <a:bodyPr wrap="none" anchor="ctr"/>
            <a:lstStyle/>
            <a:p>
              <a:pPr algn="ctr">
                <a:lnSpc>
                  <a:spcPct val="70000"/>
                </a:lnSpc>
              </a:pPr>
              <a:r>
                <a:rPr lang="en-US" sz="2200">
                  <a:solidFill>
                    <a:schemeClr val="bg1"/>
                  </a:solidFill>
                </a:rPr>
                <a:t>+</a:t>
              </a:r>
            </a:p>
          </p:txBody>
        </p:sp>
      </p:grpSp>
      <p:grpSp>
        <p:nvGrpSpPr>
          <p:cNvPr id="3" name="Group 7"/>
          <p:cNvGrpSpPr>
            <a:grpSpLocks/>
          </p:cNvGrpSpPr>
          <p:nvPr/>
        </p:nvGrpSpPr>
        <p:grpSpPr bwMode="auto">
          <a:xfrm>
            <a:off x="7439025" y="2344738"/>
            <a:ext cx="1400175" cy="1541462"/>
            <a:chOff x="4697" y="2563"/>
            <a:chExt cx="882" cy="971"/>
          </a:xfrm>
        </p:grpSpPr>
        <p:grpSp>
          <p:nvGrpSpPr>
            <p:cNvPr id="4" name="Group 8"/>
            <p:cNvGrpSpPr>
              <a:grpSpLocks/>
            </p:cNvGrpSpPr>
            <p:nvPr/>
          </p:nvGrpSpPr>
          <p:grpSpPr bwMode="auto">
            <a:xfrm>
              <a:off x="4697" y="2563"/>
              <a:ext cx="882" cy="971"/>
              <a:chOff x="1796" y="890"/>
              <a:chExt cx="2168" cy="2566"/>
            </a:xfrm>
          </p:grpSpPr>
          <p:pic>
            <p:nvPicPr>
              <p:cNvPr id="27656" name="Picture 9" descr="38_stt_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96" y="890"/>
                <a:ext cx="2168" cy="2540"/>
              </a:xfrm>
              <a:prstGeom prst="rect">
                <a:avLst/>
              </a:prstGeom>
              <a:noFill/>
              <a:ln w="9525">
                <a:noFill/>
                <a:miter lim="800000"/>
                <a:headEnd/>
                <a:tailEnd/>
              </a:ln>
            </p:spPr>
          </p:pic>
          <p:sp>
            <p:nvSpPr>
              <p:cNvPr id="27657" name="Rectangle 10"/>
              <p:cNvSpPr>
                <a:spLocks noChangeArrowheads="1"/>
              </p:cNvSpPr>
              <p:nvPr/>
            </p:nvSpPr>
            <p:spPr bwMode="auto">
              <a:xfrm>
                <a:off x="1824" y="3312"/>
                <a:ext cx="2064" cy="144"/>
              </a:xfrm>
              <a:prstGeom prst="rect">
                <a:avLst/>
              </a:prstGeom>
              <a:solidFill>
                <a:schemeClr val="bg1"/>
              </a:solidFill>
              <a:ln w="9525">
                <a:noFill/>
                <a:miter lim="800000"/>
                <a:headEnd/>
                <a:tailEnd/>
              </a:ln>
            </p:spPr>
            <p:txBody>
              <a:bodyPr wrap="none" anchor="ctr"/>
              <a:lstStyle/>
              <a:p>
                <a:endParaRPr lang="en-US"/>
              </a:p>
            </p:txBody>
          </p:sp>
        </p:grpSp>
        <p:sp>
          <p:nvSpPr>
            <p:cNvPr id="27655" name="Oval 11"/>
            <p:cNvSpPr>
              <a:spLocks noChangeArrowheads="1"/>
            </p:cNvSpPr>
            <p:nvPr/>
          </p:nvSpPr>
          <p:spPr bwMode="auto">
            <a:xfrm>
              <a:off x="5054" y="2920"/>
              <a:ext cx="142" cy="143"/>
            </a:xfrm>
            <a:prstGeom prst="ellipse">
              <a:avLst/>
            </a:prstGeom>
            <a:solidFill>
              <a:srgbClr val="990033"/>
            </a:solidFill>
            <a:ln w="9525">
              <a:solidFill>
                <a:schemeClr val="tx1"/>
              </a:solidFill>
              <a:round/>
              <a:headEnd/>
              <a:tailEnd/>
            </a:ln>
          </p:spPr>
          <p:txBody>
            <a:bodyPr wrap="none" anchor="ctr"/>
            <a:lstStyle/>
            <a:p>
              <a:pPr algn="ctr">
                <a:lnSpc>
                  <a:spcPct val="70000"/>
                </a:lnSpc>
              </a:pPr>
              <a:r>
                <a:rPr lang="en-US" sz="2200">
                  <a:solidFill>
                    <a:schemeClr val="bg1"/>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411">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4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74638"/>
            <a:ext cx="7848600" cy="1143000"/>
          </a:xfrm>
        </p:spPr>
        <p:txBody>
          <a:bodyPr/>
          <a:lstStyle/>
          <a:p>
            <a:pPr eaLnBrk="1" hangingPunct="1"/>
            <a:r>
              <a:rPr lang="en-US" sz="4000"/>
              <a:t>How does Schrodinger model of atom compare with other models?  Why is it better?</a:t>
            </a:r>
          </a:p>
        </p:txBody>
      </p:sp>
      <p:sp>
        <p:nvSpPr>
          <p:cNvPr id="24587" name="Rectangle 11"/>
          <p:cNvSpPr>
            <a:spLocks noGrp="1" noChangeArrowheads="1"/>
          </p:cNvSpPr>
          <p:nvPr>
            <p:ph type="body" idx="1"/>
          </p:nvPr>
        </p:nvSpPr>
        <p:spPr>
          <a:xfrm>
            <a:off x="304800" y="1905000"/>
            <a:ext cx="5638800" cy="4953000"/>
          </a:xfrm>
        </p:spPr>
        <p:txBody>
          <a:bodyPr/>
          <a:lstStyle/>
          <a:p>
            <a:pPr eaLnBrk="1" hangingPunct="1"/>
            <a:r>
              <a:rPr lang="en-US" sz="2800" dirty="0"/>
              <a:t>Schrodinger model:</a:t>
            </a:r>
          </a:p>
          <a:p>
            <a:pPr lvl="1" eaLnBrk="1" hangingPunct="1"/>
            <a:r>
              <a:rPr lang="en-US" sz="2400" dirty="0"/>
              <a:t>Gives correct energies.</a:t>
            </a:r>
          </a:p>
          <a:p>
            <a:pPr lvl="1" eaLnBrk="1" hangingPunct="1"/>
            <a:r>
              <a:rPr lang="en-US" sz="2400" dirty="0"/>
              <a:t>Gives correct</a:t>
            </a:r>
            <a:r>
              <a:rPr lang="en-US" sz="2400" dirty="0" smtClean="0"/>
              <a:t> orbital angular     	momentum</a:t>
            </a:r>
            <a:r>
              <a:rPr lang="en-US" sz="2400" dirty="0"/>
              <a:t>.</a:t>
            </a:r>
          </a:p>
          <a:p>
            <a:pPr lvl="1" eaLnBrk="1" hangingPunct="1"/>
            <a:r>
              <a:rPr lang="en-US" sz="2400" dirty="0"/>
              <a:t>Describes electron as 3D </a:t>
            </a:r>
            <a:r>
              <a:rPr lang="en-US" sz="2400" dirty="0" smtClean="0"/>
              <a:t>wave.</a:t>
            </a:r>
            <a:endParaRPr lang="en-US" sz="2400" dirty="0"/>
          </a:p>
          <a:p>
            <a:pPr lvl="1" eaLnBrk="1" hangingPunct="1"/>
            <a:r>
              <a:rPr lang="en-US" sz="2400" dirty="0"/>
              <a:t>Quantized energy levels result from boundary conditions.</a:t>
            </a:r>
          </a:p>
          <a:p>
            <a:pPr lvl="1" eaLnBrk="1" hangingPunct="1"/>
            <a:r>
              <a:rPr lang="en-US" sz="2400" dirty="0"/>
              <a:t>Schrodinger equation can generalize to multi-electron atoms.</a:t>
            </a:r>
          </a:p>
          <a:p>
            <a:pPr lvl="1" eaLnBrk="1" hangingPunct="1">
              <a:buFontTx/>
              <a:buNone/>
            </a:pPr>
            <a:r>
              <a:rPr lang="en-US" sz="2400" dirty="0"/>
              <a:t>				How?</a:t>
            </a:r>
          </a:p>
        </p:txBody>
      </p:sp>
      <p:pic>
        <p:nvPicPr>
          <p:cNvPr id="24588" name="Picture 12"/>
          <p:cNvPicPr>
            <a:picLocks noChangeAspect="1" noChangeArrowheads="1"/>
          </p:cNvPicPr>
          <p:nvPr/>
        </p:nvPicPr>
        <p:blipFill>
          <a:blip r:embed="rId3"/>
          <a:srcRect/>
          <a:stretch>
            <a:fillRect/>
          </a:stretch>
        </p:blipFill>
        <p:spPr bwMode="auto">
          <a:xfrm>
            <a:off x="5924550" y="2508250"/>
            <a:ext cx="3067050" cy="2825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5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8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552450"/>
            <a:ext cx="9296400" cy="2647950"/>
          </a:xfrm>
          <a:prstGeom prst="rect">
            <a:avLst/>
          </a:prstGeom>
          <a:noFill/>
          <a:ln w="9525">
            <a:noFill/>
            <a:miter lim="800000"/>
            <a:headEnd/>
            <a:tailEnd/>
          </a:ln>
        </p:spPr>
        <p:txBody>
          <a:bodyPr>
            <a:prstTxWarp prst="textNoShape">
              <a:avLst/>
            </a:prstTxWarp>
            <a:spAutoFit/>
          </a:bodyPr>
          <a:lstStyle/>
          <a:p>
            <a:r>
              <a:rPr lang="en-US" sz="2400"/>
              <a:t>What’s different for these cases? </a:t>
            </a:r>
          </a:p>
          <a:p>
            <a:r>
              <a:rPr lang="en-US" sz="2400"/>
              <a:t>	Potential energy (V) changes! </a:t>
            </a:r>
          </a:p>
          <a:p>
            <a:r>
              <a:rPr lang="en-US" sz="2400"/>
              <a:t>		(Now more protons AND other electrons) </a:t>
            </a:r>
          </a:p>
          <a:p>
            <a:endParaRPr lang="en-US" sz="2400"/>
          </a:p>
          <a:p>
            <a:r>
              <a:rPr lang="en-US" sz="2400"/>
              <a:t> 	</a:t>
            </a:r>
          </a:p>
          <a:p>
            <a:r>
              <a:rPr lang="en-US" sz="2400"/>
              <a:t>Need to account for all the interactions among the electrons</a:t>
            </a:r>
          </a:p>
          <a:p>
            <a:r>
              <a:rPr lang="en-US" sz="2400"/>
              <a:t>Must solve for all electrons at once! (use matrices)</a:t>
            </a:r>
          </a:p>
        </p:txBody>
      </p:sp>
      <p:sp>
        <p:nvSpPr>
          <p:cNvPr id="73731" name="Text Box 3"/>
          <p:cNvSpPr txBox="1">
            <a:spLocks noChangeArrowheads="1"/>
          </p:cNvSpPr>
          <p:nvPr/>
        </p:nvSpPr>
        <p:spPr bwMode="auto">
          <a:xfrm>
            <a:off x="0" y="0"/>
            <a:ext cx="9144000" cy="457200"/>
          </a:xfrm>
          <a:prstGeom prst="rect">
            <a:avLst/>
          </a:prstGeom>
          <a:noFill/>
          <a:ln w="9525">
            <a:noFill/>
            <a:miter lim="800000"/>
            <a:headEnd/>
            <a:tailEnd/>
          </a:ln>
        </p:spPr>
        <p:txBody>
          <a:bodyPr>
            <a:prstTxWarp prst="textNoShape">
              <a:avLst/>
            </a:prstTxWarp>
            <a:spAutoFit/>
          </a:bodyPr>
          <a:lstStyle/>
          <a:p>
            <a:pPr algn="ctr"/>
            <a:r>
              <a:rPr lang="en-US" sz="2400" b="1" u="sng"/>
              <a:t>Schrodinger’s solution for multi-electron atoms</a:t>
            </a:r>
          </a:p>
        </p:txBody>
      </p:sp>
      <p:sp>
        <p:nvSpPr>
          <p:cNvPr id="73732" name="Text Box 4"/>
          <p:cNvSpPr txBox="1">
            <a:spLocks noChangeArrowheads="1"/>
          </p:cNvSpPr>
          <p:nvPr/>
        </p:nvSpPr>
        <p:spPr bwMode="auto">
          <a:xfrm>
            <a:off x="990600" y="1905000"/>
            <a:ext cx="7450138" cy="466725"/>
          </a:xfrm>
          <a:prstGeom prst="rect">
            <a:avLst/>
          </a:prstGeom>
          <a:noFill/>
          <a:ln w="9525">
            <a:solidFill>
              <a:schemeClr val="tx1"/>
            </a:solidFill>
            <a:miter lim="800000"/>
            <a:headEnd/>
            <a:tailEnd/>
          </a:ln>
        </p:spPr>
        <p:txBody>
          <a:bodyPr wrap="none">
            <a:prstTxWarp prst="textNoShape">
              <a:avLst/>
            </a:prstTxWarp>
            <a:spAutoFit/>
          </a:bodyPr>
          <a:lstStyle/>
          <a:p>
            <a:r>
              <a:rPr lang="en-US" sz="2400"/>
              <a:t>V (for q</a:t>
            </a:r>
            <a:r>
              <a:rPr lang="en-US" sz="2400" baseline="-25000"/>
              <a:t>1</a:t>
            </a:r>
            <a:r>
              <a:rPr lang="en-US" sz="2400"/>
              <a:t>) = kq</a:t>
            </a:r>
            <a:r>
              <a:rPr lang="en-US" sz="2400" baseline="-25000"/>
              <a:t>nucleus</a:t>
            </a:r>
            <a:r>
              <a:rPr lang="en-US" sz="2400"/>
              <a:t>q</a:t>
            </a:r>
            <a:r>
              <a:rPr lang="en-US" sz="2400" baseline="-25000"/>
              <a:t>1</a:t>
            </a:r>
            <a:r>
              <a:rPr lang="en-US" sz="2400"/>
              <a:t>/r</a:t>
            </a:r>
            <a:r>
              <a:rPr lang="en-US" sz="2400" baseline="-25000"/>
              <a:t>n-1</a:t>
            </a:r>
            <a:r>
              <a:rPr lang="en-US" sz="2400"/>
              <a:t> + kq</a:t>
            </a:r>
            <a:r>
              <a:rPr lang="en-US" sz="2400" baseline="-25000"/>
              <a:t>2</a:t>
            </a:r>
            <a:r>
              <a:rPr lang="en-US" sz="2400"/>
              <a:t>q</a:t>
            </a:r>
            <a:r>
              <a:rPr lang="en-US" sz="2400" baseline="-25000"/>
              <a:t>1</a:t>
            </a:r>
            <a:r>
              <a:rPr lang="en-US" sz="2400"/>
              <a:t>/r</a:t>
            </a:r>
            <a:r>
              <a:rPr lang="en-US" sz="2400" baseline="-25000"/>
              <a:t>2-1</a:t>
            </a:r>
            <a:r>
              <a:rPr lang="en-US" sz="2400"/>
              <a:t> + kq</a:t>
            </a:r>
            <a:r>
              <a:rPr lang="en-US" sz="2400" baseline="-25000"/>
              <a:t>3</a:t>
            </a:r>
            <a:r>
              <a:rPr lang="en-US" sz="2400"/>
              <a:t>q</a:t>
            </a:r>
            <a:r>
              <a:rPr lang="en-US" sz="2400" baseline="-25000"/>
              <a:t>1</a:t>
            </a:r>
            <a:r>
              <a:rPr lang="en-US" sz="2400"/>
              <a:t>/r</a:t>
            </a:r>
            <a:r>
              <a:rPr lang="en-US" sz="2400" baseline="-25000"/>
              <a:t>3-1</a:t>
            </a:r>
            <a:r>
              <a:rPr lang="en-US" sz="2400"/>
              <a:t> + …. </a:t>
            </a:r>
            <a:endParaRPr lang="en-US" sz="2400" baseline="-25000"/>
          </a:p>
        </p:txBody>
      </p:sp>
      <p:sp>
        <p:nvSpPr>
          <p:cNvPr id="73733" name="Text Box 5"/>
          <p:cNvSpPr txBox="1">
            <a:spLocks noChangeArrowheads="1"/>
          </p:cNvSpPr>
          <p:nvPr/>
        </p:nvSpPr>
        <p:spPr bwMode="auto">
          <a:xfrm>
            <a:off x="76200" y="3352800"/>
            <a:ext cx="8262938" cy="457200"/>
          </a:xfrm>
          <a:prstGeom prst="rect">
            <a:avLst/>
          </a:prstGeom>
          <a:noFill/>
          <a:ln w="9525">
            <a:noFill/>
            <a:miter lim="800000"/>
            <a:headEnd/>
            <a:tailEnd/>
          </a:ln>
        </p:spPr>
        <p:txBody>
          <a:bodyPr wrap="none">
            <a:prstTxWarp prst="textNoShape">
              <a:avLst/>
            </a:prstTxWarp>
            <a:spAutoFit/>
          </a:bodyPr>
          <a:lstStyle/>
          <a:p>
            <a:r>
              <a:rPr lang="en-US" sz="2400" b="1" i="1">
                <a:solidFill>
                  <a:srgbClr val="006600"/>
                </a:solidFill>
              </a:rPr>
              <a:t>Gets very difficult to solve … huge computer programs!</a:t>
            </a:r>
          </a:p>
        </p:txBody>
      </p:sp>
      <p:sp>
        <p:nvSpPr>
          <p:cNvPr id="32774" name="Text Box 6"/>
          <p:cNvSpPr txBox="1">
            <a:spLocks noChangeArrowheads="1"/>
          </p:cNvSpPr>
          <p:nvPr/>
        </p:nvSpPr>
        <p:spPr bwMode="auto">
          <a:xfrm>
            <a:off x="0" y="3810000"/>
            <a:ext cx="9144000" cy="3070225"/>
          </a:xfrm>
          <a:prstGeom prst="rect">
            <a:avLst/>
          </a:prstGeom>
          <a:noFill/>
          <a:ln w="57150">
            <a:solidFill>
              <a:srgbClr val="FF0000"/>
            </a:solidFill>
            <a:miter lim="800000"/>
            <a:headEnd/>
            <a:tailEnd/>
          </a:ln>
        </p:spPr>
        <p:txBody>
          <a:bodyPr>
            <a:prstTxWarp prst="textNoShape">
              <a:avLst/>
            </a:prstTxWarp>
            <a:spAutoFit/>
          </a:bodyPr>
          <a:lstStyle/>
          <a:p>
            <a:r>
              <a:rPr lang="en-US" sz="2400" u="sng"/>
              <a:t>Solutions change</a:t>
            </a:r>
            <a:r>
              <a:rPr lang="en-US" sz="2400"/>
              <a:t>:</a:t>
            </a:r>
          </a:p>
          <a:p>
            <a:r>
              <a:rPr lang="en-US" sz="2400">
                <a:solidFill>
                  <a:srgbClr val="FF0000"/>
                </a:solidFill>
              </a:rPr>
              <a:t>- wave functions change</a:t>
            </a:r>
          </a:p>
          <a:p>
            <a:r>
              <a:rPr lang="en-US" sz="2400"/>
              <a:t>	higher Z </a:t>
            </a:r>
            <a:r>
              <a:rPr lang="en-US" sz="2400">
                <a:sym typeface="Wingdings" charset="2"/>
              </a:rPr>
              <a:t> </a:t>
            </a:r>
            <a:r>
              <a:rPr lang="en-US" sz="2400"/>
              <a:t>more protons</a:t>
            </a:r>
            <a:r>
              <a:rPr lang="en-US" sz="2400">
                <a:sym typeface="Wingdings" charset="2"/>
              </a:rPr>
              <a:t> </a:t>
            </a:r>
            <a:r>
              <a:rPr lang="en-US" sz="2400"/>
              <a:t>electrons in 1s more strongly 	bound </a:t>
            </a:r>
            <a:r>
              <a:rPr lang="en-US" sz="2400">
                <a:sym typeface="Wingdings" charset="2"/>
              </a:rPr>
              <a:t> </a:t>
            </a:r>
            <a:r>
              <a:rPr lang="en-US" sz="2400"/>
              <a:t>radial distribution quite different 		general shape (p-orbital, s-orbital) similar but not same</a:t>
            </a:r>
          </a:p>
          <a:p>
            <a:r>
              <a:rPr lang="en-US" sz="2400">
                <a:solidFill>
                  <a:srgbClr val="FF0000"/>
                </a:solidFill>
              </a:rPr>
              <a:t>- energy of wave functions affected by Z (# of protons) 	</a:t>
            </a:r>
          </a:p>
          <a:p>
            <a:r>
              <a:rPr lang="en-US" sz="2400">
                <a:solidFill>
                  <a:srgbClr val="FF0000"/>
                </a:solidFill>
              </a:rPr>
              <a:t>	</a:t>
            </a:r>
            <a:r>
              <a:rPr lang="en-US" sz="2400"/>
              <a:t>higher Z </a:t>
            </a:r>
            <a:r>
              <a:rPr lang="en-US" sz="2400">
                <a:sym typeface="Wingdings" charset="2"/>
              </a:rPr>
              <a:t> </a:t>
            </a:r>
            <a:r>
              <a:rPr lang="en-US" sz="2400"/>
              <a:t>more protons</a:t>
            </a:r>
            <a:r>
              <a:rPr lang="en-US" sz="2400">
                <a:sym typeface="Wingdings" charset="2"/>
              </a:rPr>
              <a:t> </a:t>
            </a:r>
            <a:r>
              <a:rPr lang="en-US" sz="2400"/>
              <a:t>electrons in 1s more strongly 	bound (more negative total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build="allAtOnce"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Oval 2"/>
          <p:cNvSpPr>
            <a:spLocks noChangeArrowheads="1"/>
          </p:cNvSpPr>
          <p:nvPr/>
        </p:nvSpPr>
        <p:spPr bwMode="auto">
          <a:xfrm>
            <a:off x="4000500" y="6365875"/>
            <a:ext cx="474663" cy="492125"/>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779" name="Rectangle 3"/>
          <p:cNvSpPr>
            <a:spLocks noGrp="1" noChangeArrowheads="1"/>
          </p:cNvSpPr>
          <p:nvPr>
            <p:ph type="title"/>
          </p:nvPr>
        </p:nvSpPr>
        <p:spPr>
          <a:xfrm>
            <a:off x="457200" y="274638"/>
            <a:ext cx="8229600" cy="411162"/>
          </a:xfrm>
        </p:spPr>
        <p:txBody>
          <a:bodyPr/>
          <a:lstStyle/>
          <a:p>
            <a:pPr eaLnBrk="1" hangingPunct="1"/>
            <a:r>
              <a:rPr lang="en-US" sz="4000"/>
              <a:t>A brief review of chemistry</a:t>
            </a:r>
          </a:p>
        </p:txBody>
      </p:sp>
      <p:sp>
        <p:nvSpPr>
          <p:cNvPr id="75780" name="Text Box 4"/>
          <p:cNvSpPr txBox="1">
            <a:spLocks noChangeArrowheads="1"/>
          </p:cNvSpPr>
          <p:nvPr/>
        </p:nvSpPr>
        <p:spPr bwMode="auto">
          <a:xfrm>
            <a:off x="0" y="838200"/>
            <a:ext cx="8197850" cy="1187450"/>
          </a:xfrm>
          <a:prstGeom prst="rect">
            <a:avLst/>
          </a:prstGeom>
          <a:noFill/>
          <a:ln w="9525">
            <a:noFill/>
            <a:miter lim="800000"/>
            <a:headEnd/>
            <a:tailEnd/>
          </a:ln>
        </p:spPr>
        <p:txBody>
          <a:bodyPr>
            <a:prstTxWarp prst="textNoShape">
              <a:avLst/>
            </a:prstTxWarp>
            <a:spAutoFit/>
          </a:bodyPr>
          <a:lstStyle/>
          <a:p>
            <a:r>
              <a:rPr lang="en-US" sz="2400"/>
              <a:t>Electron configuration in atoms: </a:t>
            </a:r>
          </a:p>
          <a:p>
            <a:r>
              <a:rPr lang="en-US" sz="2400"/>
              <a:t>	How do the electrons fit into the available orbitals?  </a:t>
            </a:r>
          </a:p>
          <a:p>
            <a:r>
              <a:rPr lang="en-US" sz="2400"/>
              <a:t>	What are energies of orbitals? </a:t>
            </a:r>
          </a:p>
        </p:txBody>
      </p:sp>
      <p:sp>
        <p:nvSpPr>
          <p:cNvPr id="75781" name="Line 5"/>
          <p:cNvSpPr>
            <a:spLocks noChangeShapeType="1"/>
          </p:cNvSpPr>
          <p:nvPr/>
        </p:nvSpPr>
        <p:spPr bwMode="auto">
          <a:xfrm>
            <a:off x="3048000" y="66294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82" name="Line 6"/>
          <p:cNvSpPr>
            <a:spLocks noChangeShapeType="1"/>
          </p:cNvSpPr>
          <p:nvPr/>
        </p:nvSpPr>
        <p:spPr bwMode="auto">
          <a:xfrm>
            <a:off x="2971800" y="53340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83" name="Line 7"/>
          <p:cNvSpPr>
            <a:spLocks noChangeShapeType="1"/>
          </p:cNvSpPr>
          <p:nvPr/>
        </p:nvSpPr>
        <p:spPr bwMode="auto">
          <a:xfrm>
            <a:off x="38100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84" name="Line 8"/>
          <p:cNvSpPr>
            <a:spLocks noChangeShapeType="1"/>
          </p:cNvSpPr>
          <p:nvPr/>
        </p:nvSpPr>
        <p:spPr bwMode="auto">
          <a:xfrm>
            <a:off x="44196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85" name="Text Box 9"/>
          <p:cNvSpPr txBox="1">
            <a:spLocks noChangeArrowheads="1"/>
          </p:cNvSpPr>
          <p:nvPr/>
        </p:nvSpPr>
        <p:spPr bwMode="auto">
          <a:xfrm>
            <a:off x="2514600" y="64008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1s</a:t>
            </a:r>
            <a:endParaRPr lang="en-US" sz="2400"/>
          </a:p>
        </p:txBody>
      </p:sp>
      <p:sp>
        <p:nvSpPr>
          <p:cNvPr id="75786" name="Text Box 10"/>
          <p:cNvSpPr txBox="1">
            <a:spLocks noChangeArrowheads="1"/>
          </p:cNvSpPr>
          <p:nvPr/>
        </p:nvSpPr>
        <p:spPr bwMode="auto">
          <a:xfrm>
            <a:off x="2514600" y="51054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2s</a:t>
            </a:r>
            <a:endParaRPr lang="en-US" sz="2400"/>
          </a:p>
        </p:txBody>
      </p:sp>
      <p:sp>
        <p:nvSpPr>
          <p:cNvPr id="75787" name="Text Box 11"/>
          <p:cNvSpPr txBox="1">
            <a:spLocks noChangeArrowheads="1"/>
          </p:cNvSpPr>
          <p:nvPr/>
        </p:nvSpPr>
        <p:spPr bwMode="auto">
          <a:xfrm>
            <a:off x="3352800" y="46482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2p</a:t>
            </a:r>
            <a:endParaRPr lang="en-US" sz="2400"/>
          </a:p>
        </p:txBody>
      </p:sp>
      <p:sp>
        <p:nvSpPr>
          <p:cNvPr id="75788" name="Line 12"/>
          <p:cNvSpPr>
            <a:spLocks noChangeShapeType="1"/>
          </p:cNvSpPr>
          <p:nvPr/>
        </p:nvSpPr>
        <p:spPr bwMode="auto">
          <a:xfrm>
            <a:off x="51054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89" name="Line 13"/>
          <p:cNvSpPr>
            <a:spLocks noChangeShapeType="1"/>
          </p:cNvSpPr>
          <p:nvPr/>
        </p:nvSpPr>
        <p:spPr bwMode="auto">
          <a:xfrm>
            <a:off x="2971800" y="41148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0" name="Line 14"/>
          <p:cNvSpPr>
            <a:spLocks noChangeShapeType="1"/>
          </p:cNvSpPr>
          <p:nvPr/>
        </p:nvSpPr>
        <p:spPr bwMode="auto">
          <a:xfrm>
            <a:off x="38100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1" name="Line 15"/>
          <p:cNvSpPr>
            <a:spLocks noChangeShapeType="1"/>
          </p:cNvSpPr>
          <p:nvPr/>
        </p:nvSpPr>
        <p:spPr bwMode="auto">
          <a:xfrm>
            <a:off x="44958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2" name="Text Box 16"/>
          <p:cNvSpPr txBox="1">
            <a:spLocks noChangeArrowheads="1"/>
          </p:cNvSpPr>
          <p:nvPr/>
        </p:nvSpPr>
        <p:spPr bwMode="auto">
          <a:xfrm>
            <a:off x="2514600" y="38862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3s</a:t>
            </a:r>
            <a:endParaRPr lang="en-US" sz="2400"/>
          </a:p>
        </p:txBody>
      </p:sp>
      <p:sp>
        <p:nvSpPr>
          <p:cNvPr id="75793" name="Text Box 17"/>
          <p:cNvSpPr txBox="1">
            <a:spLocks noChangeArrowheads="1"/>
          </p:cNvSpPr>
          <p:nvPr/>
        </p:nvSpPr>
        <p:spPr bwMode="auto">
          <a:xfrm>
            <a:off x="3352800" y="34290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3p</a:t>
            </a:r>
            <a:endParaRPr lang="en-US" sz="2400"/>
          </a:p>
        </p:txBody>
      </p:sp>
      <p:sp>
        <p:nvSpPr>
          <p:cNvPr id="75794" name="Line 18"/>
          <p:cNvSpPr>
            <a:spLocks noChangeShapeType="1"/>
          </p:cNvSpPr>
          <p:nvPr/>
        </p:nvSpPr>
        <p:spPr bwMode="auto">
          <a:xfrm>
            <a:off x="51054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5" name="Line 19"/>
          <p:cNvSpPr>
            <a:spLocks noChangeShapeType="1"/>
          </p:cNvSpPr>
          <p:nvPr/>
        </p:nvSpPr>
        <p:spPr bwMode="auto">
          <a:xfrm>
            <a:off x="5943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6" name="Line 20"/>
          <p:cNvSpPr>
            <a:spLocks noChangeShapeType="1"/>
          </p:cNvSpPr>
          <p:nvPr/>
        </p:nvSpPr>
        <p:spPr bwMode="auto">
          <a:xfrm>
            <a:off x="6629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7" name="Text Box 21"/>
          <p:cNvSpPr txBox="1">
            <a:spLocks noChangeArrowheads="1"/>
          </p:cNvSpPr>
          <p:nvPr/>
        </p:nvSpPr>
        <p:spPr bwMode="auto">
          <a:xfrm>
            <a:off x="5486400" y="29718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3d</a:t>
            </a:r>
            <a:endParaRPr lang="en-US" sz="2400"/>
          </a:p>
        </p:txBody>
      </p:sp>
      <p:sp>
        <p:nvSpPr>
          <p:cNvPr id="75798" name="Line 22"/>
          <p:cNvSpPr>
            <a:spLocks noChangeShapeType="1"/>
          </p:cNvSpPr>
          <p:nvPr/>
        </p:nvSpPr>
        <p:spPr bwMode="auto">
          <a:xfrm>
            <a:off x="72390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9" name="Line 23"/>
          <p:cNvSpPr>
            <a:spLocks noChangeShapeType="1"/>
          </p:cNvSpPr>
          <p:nvPr/>
        </p:nvSpPr>
        <p:spPr bwMode="auto">
          <a:xfrm>
            <a:off x="7848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800" name="Line 24"/>
          <p:cNvSpPr>
            <a:spLocks noChangeShapeType="1"/>
          </p:cNvSpPr>
          <p:nvPr/>
        </p:nvSpPr>
        <p:spPr bwMode="auto">
          <a:xfrm>
            <a:off x="8534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801" name="Line 25"/>
          <p:cNvSpPr>
            <a:spLocks noChangeShapeType="1"/>
          </p:cNvSpPr>
          <p:nvPr/>
        </p:nvSpPr>
        <p:spPr bwMode="auto">
          <a:xfrm flipV="1">
            <a:off x="2362200" y="2438400"/>
            <a:ext cx="0" cy="44196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75802" name="Text Box 26"/>
          <p:cNvSpPr txBox="1">
            <a:spLocks noChangeArrowheads="1"/>
          </p:cNvSpPr>
          <p:nvPr/>
        </p:nvSpPr>
        <p:spPr bwMode="auto">
          <a:xfrm rot="-5400000">
            <a:off x="1177131" y="4766469"/>
            <a:ext cx="1912938" cy="457200"/>
          </a:xfrm>
          <a:prstGeom prst="rect">
            <a:avLst/>
          </a:prstGeom>
          <a:noFill/>
          <a:ln w="9525">
            <a:noFill/>
            <a:miter lim="800000"/>
            <a:headEnd/>
            <a:tailEnd/>
          </a:ln>
        </p:spPr>
        <p:txBody>
          <a:bodyPr wrap="none">
            <a:prstTxWarp prst="textNoShape">
              <a:avLst/>
            </a:prstTxWarp>
            <a:spAutoFit/>
          </a:bodyPr>
          <a:lstStyle/>
          <a:p>
            <a:r>
              <a:rPr lang="en-US" sz="2400"/>
              <a:t>Total Energy</a:t>
            </a:r>
          </a:p>
        </p:txBody>
      </p:sp>
      <p:sp>
        <p:nvSpPr>
          <p:cNvPr id="75803" name="Oval 27"/>
          <p:cNvSpPr>
            <a:spLocks noChangeArrowheads="1"/>
          </p:cNvSpPr>
          <p:nvPr/>
        </p:nvSpPr>
        <p:spPr bwMode="auto">
          <a:xfrm>
            <a:off x="4225925" y="6592888"/>
            <a:ext cx="41275" cy="6191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nvGrpSpPr>
          <p:cNvPr id="75804" name="Group 28"/>
          <p:cNvGrpSpPr>
            <a:grpSpLocks/>
          </p:cNvGrpSpPr>
          <p:nvPr/>
        </p:nvGrpSpPr>
        <p:grpSpPr bwMode="auto">
          <a:xfrm>
            <a:off x="5638800" y="4724400"/>
            <a:ext cx="1057275" cy="390525"/>
            <a:chOff x="3558" y="2970"/>
            <a:chExt cx="666" cy="342"/>
          </a:xfrm>
        </p:grpSpPr>
        <p:sp>
          <p:nvSpPr>
            <p:cNvPr id="75818" name="Oval 29"/>
            <p:cNvSpPr>
              <a:spLocks noChangeArrowheads="1"/>
            </p:cNvSpPr>
            <p:nvPr/>
          </p:nvSpPr>
          <p:spPr bwMode="auto">
            <a:xfrm>
              <a:off x="3558" y="2970"/>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19" name="Oval 30"/>
            <p:cNvSpPr>
              <a:spLocks noChangeArrowheads="1"/>
            </p:cNvSpPr>
            <p:nvPr/>
          </p:nvSpPr>
          <p:spPr bwMode="auto">
            <a:xfrm>
              <a:off x="3888" y="297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20" name="Oval 31"/>
            <p:cNvSpPr>
              <a:spLocks noChangeArrowheads="1"/>
            </p:cNvSpPr>
            <p:nvPr/>
          </p:nvSpPr>
          <p:spPr bwMode="auto">
            <a:xfrm>
              <a:off x="3880" y="3120"/>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5805" name="Group 32"/>
          <p:cNvGrpSpPr>
            <a:grpSpLocks/>
          </p:cNvGrpSpPr>
          <p:nvPr/>
        </p:nvGrpSpPr>
        <p:grpSpPr bwMode="auto">
          <a:xfrm rot="5400000">
            <a:off x="6596062" y="4808538"/>
            <a:ext cx="1057275" cy="381000"/>
            <a:chOff x="3654" y="3066"/>
            <a:chExt cx="666" cy="342"/>
          </a:xfrm>
        </p:grpSpPr>
        <p:sp>
          <p:nvSpPr>
            <p:cNvPr id="75815" name="Oval 33"/>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16" name="Oval 34"/>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17" name="Oval 35"/>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5806" name="Group 36"/>
          <p:cNvGrpSpPr>
            <a:grpSpLocks/>
          </p:cNvGrpSpPr>
          <p:nvPr/>
        </p:nvGrpSpPr>
        <p:grpSpPr bwMode="auto">
          <a:xfrm rot="7555221">
            <a:off x="7389813" y="4914900"/>
            <a:ext cx="1093787" cy="277813"/>
            <a:chOff x="3654" y="3066"/>
            <a:chExt cx="666" cy="342"/>
          </a:xfrm>
        </p:grpSpPr>
        <p:sp>
          <p:nvSpPr>
            <p:cNvPr id="75812" name="Oval 37"/>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13" name="Oval 38"/>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14" name="Oval 39"/>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5807" name="Group 40"/>
          <p:cNvGrpSpPr>
            <a:grpSpLocks/>
          </p:cNvGrpSpPr>
          <p:nvPr/>
        </p:nvGrpSpPr>
        <p:grpSpPr bwMode="auto">
          <a:xfrm>
            <a:off x="3697288" y="5016500"/>
            <a:ext cx="801687" cy="792163"/>
            <a:chOff x="2329" y="3050"/>
            <a:chExt cx="672" cy="672"/>
          </a:xfrm>
        </p:grpSpPr>
        <p:sp>
          <p:nvSpPr>
            <p:cNvPr id="75808" name="Oval 41"/>
            <p:cNvSpPr>
              <a:spLocks noChangeArrowheads="1"/>
            </p:cNvSpPr>
            <p:nvPr/>
          </p:nvSpPr>
          <p:spPr bwMode="auto">
            <a:xfrm>
              <a:off x="2329" y="3050"/>
              <a:ext cx="672" cy="67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09" name="Oval 42"/>
            <p:cNvSpPr>
              <a:spLocks noChangeArrowheads="1"/>
            </p:cNvSpPr>
            <p:nvPr/>
          </p:nvSpPr>
          <p:spPr bwMode="auto">
            <a:xfrm>
              <a:off x="2425" y="3146"/>
              <a:ext cx="480" cy="480"/>
            </a:xfrm>
            <a:prstGeom prst="ellipse">
              <a:avLst/>
            </a:prstGeom>
            <a:solidFill>
              <a:srgbClr val="FFFFFF"/>
            </a:solidFill>
            <a:ln w="9525">
              <a:solidFill>
                <a:schemeClr val="tx1"/>
              </a:solidFill>
              <a:round/>
              <a:headEnd/>
              <a:tailEnd/>
            </a:ln>
          </p:spPr>
          <p:txBody>
            <a:bodyPr wrap="none" anchor="ctr">
              <a:prstTxWarp prst="textNoShape">
                <a:avLst/>
              </a:prstTxWarp>
            </a:bodyPr>
            <a:lstStyle/>
            <a:p>
              <a:endParaRPr lang="en-US"/>
            </a:p>
          </p:txBody>
        </p:sp>
        <p:sp>
          <p:nvSpPr>
            <p:cNvPr id="75810" name="Oval 43"/>
            <p:cNvSpPr>
              <a:spLocks noChangeArrowheads="1"/>
            </p:cNvSpPr>
            <p:nvPr/>
          </p:nvSpPr>
          <p:spPr bwMode="auto">
            <a:xfrm>
              <a:off x="2448" y="3168"/>
              <a:ext cx="432" cy="43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11" name="Oval 44"/>
            <p:cNvSpPr>
              <a:spLocks noChangeArrowheads="1"/>
            </p:cNvSpPr>
            <p:nvPr/>
          </p:nvSpPr>
          <p:spPr bwMode="auto">
            <a:xfrm>
              <a:off x="2647" y="3362"/>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4000500" y="6365875"/>
            <a:ext cx="474663" cy="492125"/>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827" name="Rectangle 3"/>
          <p:cNvSpPr>
            <a:spLocks noGrp="1" noChangeArrowheads="1"/>
          </p:cNvSpPr>
          <p:nvPr>
            <p:ph type="title"/>
          </p:nvPr>
        </p:nvSpPr>
        <p:spPr>
          <a:xfrm>
            <a:off x="457200" y="274638"/>
            <a:ext cx="8229600" cy="411162"/>
          </a:xfrm>
        </p:spPr>
        <p:txBody>
          <a:bodyPr/>
          <a:lstStyle/>
          <a:p>
            <a:pPr eaLnBrk="1" hangingPunct="1"/>
            <a:r>
              <a:rPr lang="en-US" sz="4000"/>
              <a:t>A brief review of chemistry</a:t>
            </a:r>
          </a:p>
        </p:txBody>
      </p:sp>
      <p:sp>
        <p:nvSpPr>
          <p:cNvPr id="77828" name="Text Box 4"/>
          <p:cNvSpPr txBox="1">
            <a:spLocks noChangeArrowheads="1"/>
          </p:cNvSpPr>
          <p:nvPr/>
        </p:nvSpPr>
        <p:spPr bwMode="auto">
          <a:xfrm>
            <a:off x="0" y="838200"/>
            <a:ext cx="8197850" cy="1187450"/>
          </a:xfrm>
          <a:prstGeom prst="rect">
            <a:avLst/>
          </a:prstGeom>
          <a:noFill/>
          <a:ln w="9525">
            <a:noFill/>
            <a:miter lim="800000"/>
            <a:headEnd/>
            <a:tailEnd/>
          </a:ln>
        </p:spPr>
        <p:txBody>
          <a:bodyPr>
            <a:prstTxWarp prst="textNoShape">
              <a:avLst/>
            </a:prstTxWarp>
            <a:spAutoFit/>
          </a:bodyPr>
          <a:lstStyle/>
          <a:p>
            <a:r>
              <a:rPr lang="en-US" sz="2400"/>
              <a:t>Electron configuration in atoms: </a:t>
            </a:r>
          </a:p>
          <a:p>
            <a:r>
              <a:rPr lang="en-US" sz="2400"/>
              <a:t>	How do the electrons fit into the available orbitals?  </a:t>
            </a:r>
          </a:p>
          <a:p>
            <a:r>
              <a:rPr lang="en-US" sz="2400"/>
              <a:t>	What are energies of orbitals? </a:t>
            </a:r>
          </a:p>
        </p:txBody>
      </p:sp>
      <p:sp>
        <p:nvSpPr>
          <p:cNvPr id="77829" name="Line 5"/>
          <p:cNvSpPr>
            <a:spLocks noChangeShapeType="1"/>
          </p:cNvSpPr>
          <p:nvPr/>
        </p:nvSpPr>
        <p:spPr bwMode="auto">
          <a:xfrm>
            <a:off x="3048000" y="66294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0" name="Line 6"/>
          <p:cNvSpPr>
            <a:spLocks noChangeShapeType="1"/>
          </p:cNvSpPr>
          <p:nvPr/>
        </p:nvSpPr>
        <p:spPr bwMode="auto">
          <a:xfrm>
            <a:off x="2971800" y="53340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1" name="Line 7"/>
          <p:cNvSpPr>
            <a:spLocks noChangeShapeType="1"/>
          </p:cNvSpPr>
          <p:nvPr/>
        </p:nvSpPr>
        <p:spPr bwMode="auto">
          <a:xfrm>
            <a:off x="38100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2" name="Line 8"/>
          <p:cNvSpPr>
            <a:spLocks noChangeShapeType="1"/>
          </p:cNvSpPr>
          <p:nvPr/>
        </p:nvSpPr>
        <p:spPr bwMode="auto">
          <a:xfrm>
            <a:off x="44196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3" name="Text Box 9"/>
          <p:cNvSpPr txBox="1">
            <a:spLocks noChangeArrowheads="1"/>
          </p:cNvSpPr>
          <p:nvPr/>
        </p:nvSpPr>
        <p:spPr bwMode="auto">
          <a:xfrm>
            <a:off x="2514600" y="64008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1s</a:t>
            </a:r>
            <a:endParaRPr lang="en-US" sz="2400"/>
          </a:p>
        </p:txBody>
      </p:sp>
      <p:sp>
        <p:nvSpPr>
          <p:cNvPr id="77834" name="Text Box 10"/>
          <p:cNvSpPr txBox="1">
            <a:spLocks noChangeArrowheads="1"/>
          </p:cNvSpPr>
          <p:nvPr/>
        </p:nvSpPr>
        <p:spPr bwMode="auto">
          <a:xfrm>
            <a:off x="2514600" y="51054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2s</a:t>
            </a:r>
            <a:endParaRPr lang="en-US" sz="2400"/>
          </a:p>
        </p:txBody>
      </p:sp>
      <p:sp>
        <p:nvSpPr>
          <p:cNvPr id="77835" name="Text Box 11"/>
          <p:cNvSpPr txBox="1">
            <a:spLocks noChangeArrowheads="1"/>
          </p:cNvSpPr>
          <p:nvPr/>
        </p:nvSpPr>
        <p:spPr bwMode="auto">
          <a:xfrm>
            <a:off x="3352800" y="46482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2p</a:t>
            </a:r>
            <a:endParaRPr lang="en-US" sz="2400"/>
          </a:p>
        </p:txBody>
      </p:sp>
      <p:sp>
        <p:nvSpPr>
          <p:cNvPr id="77836" name="Line 12"/>
          <p:cNvSpPr>
            <a:spLocks noChangeShapeType="1"/>
          </p:cNvSpPr>
          <p:nvPr/>
        </p:nvSpPr>
        <p:spPr bwMode="auto">
          <a:xfrm>
            <a:off x="51054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7" name="Line 13"/>
          <p:cNvSpPr>
            <a:spLocks noChangeShapeType="1"/>
          </p:cNvSpPr>
          <p:nvPr/>
        </p:nvSpPr>
        <p:spPr bwMode="auto">
          <a:xfrm>
            <a:off x="2971800" y="41148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8" name="Line 14"/>
          <p:cNvSpPr>
            <a:spLocks noChangeShapeType="1"/>
          </p:cNvSpPr>
          <p:nvPr/>
        </p:nvSpPr>
        <p:spPr bwMode="auto">
          <a:xfrm>
            <a:off x="38100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9" name="Line 15"/>
          <p:cNvSpPr>
            <a:spLocks noChangeShapeType="1"/>
          </p:cNvSpPr>
          <p:nvPr/>
        </p:nvSpPr>
        <p:spPr bwMode="auto">
          <a:xfrm>
            <a:off x="44958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0" name="Text Box 16"/>
          <p:cNvSpPr txBox="1">
            <a:spLocks noChangeArrowheads="1"/>
          </p:cNvSpPr>
          <p:nvPr/>
        </p:nvSpPr>
        <p:spPr bwMode="auto">
          <a:xfrm>
            <a:off x="2514600" y="38862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3s</a:t>
            </a:r>
            <a:endParaRPr lang="en-US" sz="2400"/>
          </a:p>
        </p:txBody>
      </p:sp>
      <p:sp>
        <p:nvSpPr>
          <p:cNvPr id="77841" name="Text Box 17"/>
          <p:cNvSpPr txBox="1">
            <a:spLocks noChangeArrowheads="1"/>
          </p:cNvSpPr>
          <p:nvPr/>
        </p:nvSpPr>
        <p:spPr bwMode="auto">
          <a:xfrm>
            <a:off x="3352800" y="34290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3p</a:t>
            </a:r>
            <a:endParaRPr lang="en-US" sz="2400"/>
          </a:p>
        </p:txBody>
      </p:sp>
      <p:sp>
        <p:nvSpPr>
          <p:cNvPr id="77842" name="Line 18"/>
          <p:cNvSpPr>
            <a:spLocks noChangeShapeType="1"/>
          </p:cNvSpPr>
          <p:nvPr/>
        </p:nvSpPr>
        <p:spPr bwMode="auto">
          <a:xfrm>
            <a:off x="51054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3" name="Line 19"/>
          <p:cNvSpPr>
            <a:spLocks noChangeShapeType="1"/>
          </p:cNvSpPr>
          <p:nvPr/>
        </p:nvSpPr>
        <p:spPr bwMode="auto">
          <a:xfrm>
            <a:off x="5943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4" name="Line 20"/>
          <p:cNvSpPr>
            <a:spLocks noChangeShapeType="1"/>
          </p:cNvSpPr>
          <p:nvPr/>
        </p:nvSpPr>
        <p:spPr bwMode="auto">
          <a:xfrm>
            <a:off x="6629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5" name="Text Box 21"/>
          <p:cNvSpPr txBox="1">
            <a:spLocks noChangeArrowheads="1"/>
          </p:cNvSpPr>
          <p:nvPr/>
        </p:nvSpPr>
        <p:spPr bwMode="auto">
          <a:xfrm>
            <a:off x="5486400" y="29718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3d</a:t>
            </a:r>
            <a:endParaRPr lang="en-US" sz="2400"/>
          </a:p>
        </p:txBody>
      </p:sp>
      <p:sp>
        <p:nvSpPr>
          <p:cNvPr id="77846" name="Line 22"/>
          <p:cNvSpPr>
            <a:spLocks noChangeShapeType="1"/>
          </p:cNvSpPr>
          <p:nvPr/>
        </p:nvSpPr>
        <p:spPr bwMode="auto">
          <a:xfrm>
            <a:off x="72390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7" name="Line 23"/>
          <p:cNvSpPr>
            <a:spLocks noChangeShapeType="1"/>
          </p:cNvSpPr>
          <p:nvPr/>
        </p:nvSpPr>
        <p:spPr bwMode="auto">
          <a:xfrm>
            <a:off x="7848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8" name="Line 24"/>
          <p:cNvSpPr>
            <a:spLocks noChangeShapeType="1"/>
          </p:cNvSpPr>
          <p:nvPr/>
        </p:nvSpPr>
        <p:spPr bwMode="auto">
          <a:xfrm>
            <a:off x="8534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9" name="Line 25"/>
          <p:cNvSpPr>
            <a:spLocks noChangeShapeType="1"/>
          </p:cNvSpPr>
          <p:nvPr/>
        </p:nvSpPr>
        <p:spPr bwMode="auto">
          <a:xfrm flipV="1">
            <a:off x="2362200" y="2438400"/>
            <a:ext cx="0" cy="44196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77850" name="Text Box 26"/>
          <p:cNvSpPr txBox="1">
            <a:spLocks noChangeArrowheads="1"/>
          </p:cNvSpPr>
          <p:nvPr/>
        </p:nvSpPr>
        <p:spPr bwMode="auto">
          <a:xfrm rot="-5400000">
            <a:off x="1177131" y="4766469"/>
            <a:ext cx="1912938" cy="457200"/>
          </a:xfrm>
          <a:prstGeom prst="rect">
            <a:avLst/>
          </a:prstGeom>
          <a:noFill/>
          <a:ln w="9525">
            <a:noFill/>
            <a:miter lim="800000"/>
            <a:headEnd/>
            <a:tailEnd/>
          </a:ln>
        </p:spPr>
        <p:txBody>
          <a:bodyPr wrap="none">
            <a:prstTxWarp prst="textNoShape">
              <a:avLst/>
            </a:prstTxWarp>
            <a:spAutoFit/>
          </a:bodyPr>
          <a:lstStyle/>
          <a:p>
            <a:r>
              <a:rPr lang="en-US" sz="2400"/>
              <a:t>Total Energy</a:t>
            </a:r>
          </a:p>
        </p:txBody>
      </p:sp>
      <p:sp>
        <p:nvSpPr>
          <p:cNvPr id="77851" name="Oval 27"/>
          <p:cNvSpPr>
            <a:spLocks noChangeArrowheads="1"/>
          </p:cNvSpPr>
          <p:nvPr/>
        </p:nvSpPr>
        <p:spPr bwMode="auto">
          <a:xfrm>
            <a:off x="4225925" y="6592888"/>
            <a:ext cx="41275" cy="6191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nvGrpSpPr>
          <p:cNvPr id="77852" name="Group 28"/>
          <p:cNvGrpSpPr>
            <a:grpSpLocks/>
          </p:cNvGrpSpPr>
          <p:nvPr/>
        </p:nvGrpSpPr>
        <p:grpSpPr bwMode="auto">
          <a:xfrm>
            <a:off x="5638800" y="4724400"/>
            <a:ext cx="1057275" cy="390525"/>
            <a:chOff x="3558" y="2970"/>
            <a:chExt cx="666" cy="342"/>
          </a:xfrm>
        </p:grpSpPr>
        <p:sp>
          <p:nvSpPr>
            <p:cNvPr id="77901" name="Oval 29"/>
            <p:cNvSpPr>
              <a:spLocks noChangeArrowheads="1"/>
            </p:cNvSpPr>
            <p:nvPr/>
          </p:nvSpPr>
          <p:spPr bwMode="auto">
            <a:xfrm>
              <a:off x="3558" y="2970"/>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902" name="Oval 30"/>
            <p:cNvSpPr>
              <a:spLocks noChangeArrowheads="1"/>
            </p:cNvSpPr>
            <p:nvPr/>
          </p:nvSpPr>
          <p:spPr bwMode="auto">
            <a:xfrm>
              <a:off x="3888" y="297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903" name="Oval 31"/>
            <p:cNvSpPr>
              <a:spLocks noChangeArrowheads="1"/>
            </p:cNvSpPr>
            <p:nvPr/>
          </p:nvSpPr>
          <p:spPr bwMode="auto">
            <a:xfrm>
              <a:off x="3880" y="3120"/>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7853" name="Group 32"/>
          <p:cNvGrpSpPr>
            <a:grpSpLocks/>
          </p:cNvGrpSpPr>
          <p:nvPr/>
        </p:nvGrpSpPr>
        <p:grpSpPr bwMode="auto">
          <a:xfrm rot="5400000">
            <a:off x="6596062" y="4808538"/>
            <a:ext cx="1057275" cy="381000"/>
            <a:chOff x="3654" y="3066"/>
            <a:chExt cx="666" cy="342"/>
          </a:xfrm>
        </p:grpSpPr>
        <p:sp>
          <p:nvSpPr>
            <p:cNvPr id="77898" name="Oval 33"/>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899" name="Oval 34"/>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900" name="Oval 35"/>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7854" name="Group 36"/>
          <p:cNvGrpSpPr>
            <a:grpSpLocks/>
          </p:cNvGrpSpPr>
          <p:nvPr/>
        </p:nvGrpSpPr>
        <p:grpSpPr bwMode="auto">
          <a:xfrm rot="7555221">
            <a:off x="7389813" y="4914900"/>
            <a:ext cx="1093787" cy="277813"/>
            <a:chOff x="3654" y="3066"/>
            <a:chExt cx="666" cy="342"/>
          </a:xfrm>
        </p:grpSpPr>
        <p:sp>
          <p:nvSpPr>
            <p:cNvPr id="77895" name="Oval 37"/>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896" name="Oval 38"/>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897" name="Oval 39"/>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7855" name="Group 40"/>
          <p:cNvGrpSpPr>
            <a:grpSpLocks/>
          </p:cNvGrpSpPr>
          <p:nvPr/>
        </p:nvGrpSpPr>
        <p:grpSpPr bwMode="auto">
          <a:xfrm>
            <a:off x="3697288" y="5016500"/>
            <a:ext cx="801687" cy="792163"/>
            <a:chOff x="2329" y="3050"/>
            <a:chExt cx="672" cy="672"/>
          </a:xfrm>
        </p:grpSpPr>
        <p:sp>
          <p:nvSpPr>
            <p:cNvPr id="77891" name="Oval 41"/>
            <p:cNvSpPr>
              <a:spLocks noChangeArrowheads="1"/>
            </p:cNvSpPr>
            <p:nvPr/>
          </p:nvSpPr>
          <p:spPr bwMode="auto">
            <a:xfrm>
              <a:off x="2329" y="3050"/>
              <a:ext cx="672" cy="67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892" name="Oval 42"/>
            <p:cNvSpPr>
              <a:spLocks noChangeArrowheads="1"/>
            </p:cNvSpPr>
            <p:nvPr/>
          </p:nvSpPr>
          <p:spPr bwMode="auto">
            <a:xfrm>
              <a:off x="2425" y="3146"/>
              <a:ext cx="480" cy="480"/>
            </a:xfrm>
            <a:prstGeom prst="ellipse">
              <a:avLst/>
            </a:prstGeom>
            <a:solidFill>
              <a:srgbClr val="FFFFFF"/>
            </a:solidFill>
            <a:ln w="9525">
              <a:solidFill>
                <a:schemeClr val="tx1"/>
              </a:solidFill>
              <a:round/>
              <a:headEnd/>
              <a:tailEnd/>
            </a:ln>
          </p:spPr>
          <p:txBody>
            <a:bodyPr wrap="none" anchor="ctr">
              <a:prstTxWarp prst="textNoShape">
                <a:avLst/>
              </a:prstTxWarp>
            </a:bodyPr>
            <a:lstStyle/>
            <a:p>
              <a:endParaRPr lang="en-US"/>
            </a:p>
          </p:txBody>
        </p:sp>
        <p:sp>
          <p:nvSpPr>
            <p:cNvPr id="77893" name="Oval 43"/>
            <p:cNvSpPr>
              <a:spLocks noChangeArrowheads="1"/>
            </p:cNvSpPr>
            <p:nvPr/>
          </p:nvSpPr>
          <p:spPr bwMode="auto">
            <a:xfrm>
              <a:off x="2448" y="3168"/>
              <a:ext cx="432" cy="43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894" name="Oval 44"/>
            <p:cNvSpPr>
              <a:spLocks noChangeArrowheads="1"/>
            </p:cNvSpPr>
            <p:nvPr/>
          </p:nvSpPr>
          <p:spPr bwMode="auto">
            <a:xfrm>
              <a:off x="2647" y="3362"/>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6" name="Group 45"/>
          <p:cNvGrpSpPr>
            <a:grpSpLocks/>
          </p:cNvGrpSpPr>
          <p:nvPr/>
        </p:nvGrpSpPr>
        <p:grpSpPr bwMode="auto">
          <a:xfrm>
            <a:off x="3048000" y="6083300"/>
            <a:ext cx="354013" cy="622300"/>
            <a:chOff x="1920" y="3832"/>
            <a:chExt cx="223" cy="392"/>
          </a:xfrm>
        </p:grpSpPr>
        <p:sp>
          <p:nvSpPr>
            <p:cNvPr id="77889" name="Line 46"/>
            <p:cNvSpPr>
              <a:spLocks noChangeShapeType="1"/>
            </p:cNvSpPr>
            <p:nvPr/>
          </p:nvSpPr>
          <p:spPr bwMode="auto">
            <a:xfrm>
              <a:off x="2032" y="3832"/>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7890" name="Text Box 47"/>
            <p:cNvSpPr txBox="1">
              <a:spLocks noChangeArrowheads="1"/>
            </p:cNvSpPr>
            <p:nvPr/>
          </p:nvSpPr>
          <p:spPr bwMode="auto">
            <a:xfrm>
              <a:off x="1920" y="3936"/>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 name="Group 48"/>
          <p:cNvGrpSpPr>
            <a:grpSpLocks/>
          </p:cNvGrpSpPr>
          <p:nvPr/>
        </p:nvGrpSpPr>
        <p:grpSpPr bwMode="auto">
          <a:xfrm>
            <a:off x="3303588" y="6096000"/>
            <a:ext cx="354012" cy="622300"/>
            <a:chOff x="2081" y="3840"/>
            <a:chExt cx="223" cy="392"/>
          </a:xfrm>
        </p:grpSpPr>
        <p:sp>
          <p:nvSpPr>
            <p:cNvPr id="77887" name="Line 49"/>
            <p:cNvSpPr>
              <a:spLocks noChangeShapeType="1"/>
            </p:cNvSpPr>
            <p:nvPr/>
          </p:nvSpPr>
          <p:spPr bwMode="auto">
            <a:xfrm>
              <a:off x="2193" y="3840"/>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77888" name="Text Box 50"/>
            <p:cNvSpPr txBox="1">
              <a:spLocks noChangeArrowheads="1"/>
            </p:cNvSpPr>
            <p:nvPr/>
          </p:nvSpPr>
          <p:spPr bwMode="auto">
            <a:xfrm>
              <a:off x="2081" y="3944"/>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 name="Group 51"/>
          <p:cNvGrpSpPr>
            <a:grpSpLocks/>
          </p:cNvGrpSpPr>
          <p:nvPr/>
        </p:nvGrpSpPr>
        <p:grpSpPr bwMode="auto">
          <a:xfrm>
            <a:off x="2944813" y="4787900"/>
            <a:ext cx="354012" cy="622300"/>
            <a:chOff x="1855" y="3016"/>
            <a:chExt cx="223" cy="392"/>
          </a:xfrm>
        </p:grpSpPr>
        <p:sp>
          <p:nvSpPr>
            <p:cNvPr id="77885" name="Line 52"/>
            <p:cNvSpPr>
              <a:spLocks noChangeShapeType="1"/>
            </p:cNvSpPr>
            <p:nvPr/>
          </p:nvSpPr>
          <p:spPr bwMode="auto">
            <a:xfrm>
              <a:off x="1967" y="3016"/>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7886" name="Text Box 53"/>
            <p:cNvSpPr txBox="1">
              <a:spLocks noChangeArrowheads="1"/>
            </p:cNvSpPr>
            <p:nvPr/>
          </p:nvSpPr>
          <p:spPr bwMode="auto">
            <a:xfrm>
              <a:off x="1855" y="3120"/>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9" name="Group 54"/>
          <p:cNvGrpSpPr>
            <a:grpSpLocks/>
          </p:cNvGrpSpPr>
          <p:nvPr/>
        </p:nvGrpSpPr>
        <p:grpSpPr bwMode="auto">
          <a:xfrm>
            <a:off x="3200400" y="4800600"/>
            <a:ext cx="354013" cy="622300"/>
            <a:chOff x="2016" y="3024"/>
            <a:chExt cx="223" cy="392"/>
          </a:xfrm>
        </p:grpSpPr>
        <p:sp>
          <p:nvSpPr>
            <p:cNvPr id="77883" name="Line 55"/>
            <p:cNvSpPr>
              <a:spLocks noChangeShapeType="1"/>
            </p:cNvSpPr>
            <p:nvPr/>
          </p:nvSpPr>
          <p:spPr bwMode="auto">
            <a:xfrm>
              <a:off x="2128" y="3024"/>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77884" name="Text Box 56"/>
            <p:cNvSpPr txBox="1">
              <a:spLocks noChangeArrowheads="1"/>
            </p:cNvSpPr>
            <p:nvPr/>
          </p:nvSpPr>
          <p:spPr bwMode="auto">
            <a:xfrm>
              <a:off x="2016" y="3128"/>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10" name="Group 57"/>
          <p:cNvGrpSpPr>
            <a:grpSpLocks/>
          </p:cNvGrpSpPr>
          <p:nvPr/>
        </p:nvGrpSpPr>
        <p:grpSpPr bwMode="auto">
          <a:xfrm>
            <a:off x="3732213" y="4394200"/>
            <a:ext cx="354012" cy="622300"/>
            <a:chOff x="2351" y="2768"/>
            <a:chExt cx="223" cy="392"/>
          </a:xfrm>
        </p:grpSpPr>
        <p:sp>
          <p:nvSpPr>
            <p:cNvPr id="77881" name="Line 58"/>
            <p:cNvSpPr>
              <a:spLocks noChangeShapeType="1"/>
            </p:cNvSpPr>
            <p:nvPr/>
          </p:nvSpPr>
          <p:spPr bwMode="auto">
            <a:xfrm>
              <a:off x="2463"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7882" name="Text Box 59"/>
            <p:cNvSpPr txBox="1">
              <a:spLocks noChangeArrowheads="1"/>
            </p:cNvSpPr>
            <p:nvPr/>
          </p:nvSpPr>
          <p:spPr bwMode="auto">
            <a:xfrm>
              <a:off x="2351"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11" name="Group 60"/>
          <p:cNvGrpSpPr>
            <a:grpSpLocks/>
          </p:cNvGrpSpPr>
          <p:nvPr/>
        </p:nvGrpSpPr>
        <p:grpSpPr bwMode="auto">
          <a:xfrm>
            <a:off x="4343400" y="4394200"/>
            <a:ext cx="354013" cy="622300"/>
            <a:chOff x="2736" y="2768"/>
            <a:chExt cx="223" cy="392"/>
          </a:xfrm>
        </p:grpSpPr>
        <p:sp>
          <p:nvSpPr>
            <p:cNvPr id="77879" name="Line 61"/>
            <p:cNvSpPr>
              <a:spLocks noChangeShapeType="1"/>
            </p:cNvSpPr>
            <p:nvPr/>
          </p:nvSpPr>
          <p:spPr bwMode="auto">
            <a:xfrm>
              <a:off x="2848"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7880" name="Text Box 62"/>
            <p:cNvSpPr txBox="1">
              <a:spLocks noChangeArrowheads="1"/>
            </p:cNvSpPr>
            <p:nvPr/>
          </p:nvSpPr>
          <p:spPr bwMode="auto">
            <a:xfrm>
              <a:off x="2736"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12" name="Group 63"/>
          <p:cNvGrpSpPr>
            <a:grpSpLocks/>
          </p:cNvGrpSpPr>
          <p:nvPr/>
        </p:nvGrpSpPr>
        <p:grpSpPr bwMode="auto">
          <a:xfrm>
            <a:off x="3963988" y="4394200"/>
            <a:ext cx="354012" cy="622300"/>
            <a:chOff x="2497" y="2768"/>
            <a:chExt cx="223" cy="392"/>
          </a:xfrm>
        </p:grpSpPr>
        <p:sp>
          <p:nvSpPr>
            <p:cNvPr id="77877" name="Line 64"/>
            <p:cNvSpPr>
              <a:spLocks noChangeShapeType="1"/>
            </p:cNvSpPr>
            <p:nvPr/>
          </p:nvSpPr>
          <p:spPr bwMode="auto">
            <a:xfrm>
              <a:off x="2609" y="2768"/>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77878" name="Text Box 65"/>
            <p:cNvSpPr txBox="1">
              <a:spLocks noChangeArrowheads="1"/>
            </p:cNvSpPr>
            <p:nvPr/>
          </p:nvSpPr>
          <p:spPr bwMode="auto">
            <a:xfrm>
              <a:off x="2497"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13" name="Group 66"/>
          <p:cNvGrpSpPr>
            <a:grpSpLocks/>
          </p:cNvGrpSpPr>
          <p:nvPr/>
        </p:nvGrpSpPr>
        <p:grpSpPr bwMode="auto">
          <a:xfrm>
            <a:off x="5105400" y="4394200"/>
            <a:ext cx="354013" cy="622300"/>
            <a:chOff x="3216" y="2768"/>
            <a:chExt cx="223" cy="392"/>
          </a:xfrm>
        </p:grpSpPr>
        <p:sp>
          <p:nvSpPr>
            <p:cNvPr id="77875" name="Line 67"/>
            <p:cNvSpPr>
              <a:spLocks noChangeShapeType="1"/>
            </p:cNvSpPr>
            <p:nvPr/>
          </p:nvSpPr>
          <p:spPr bwMode="auto">
            <a:xfrm>
              <a:off x="3328"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7876" name="Text Box 68"/>
            <p:cNvSpPr txBox="1">
              <a:spLocks noChangeArrowheads="1"/>
            </p:cNvSpPr>
            <p:nvPr/>
          </p:nvSpPr>
          <p:spPr bwMode="auto">
            <a:xfrm>
              <a:off x="3216"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sp>
        <p:nvSpPr>
          <p:cNvPr id="44101" name="Text Box 69"/>
          <p:cNvSpPr txBox="1">
            <a:spLocks noChangeArrowheads="1"/>
          </p:cNvSpPr>
          <p:nvPr/>
        </p:nvSpPr>
        <p:spPr bwMode="auto">
          <a:xfrm>
            <a:off x="4572000" y="6035675"/>
            <a:ext cx="3251200" cy="822325"/>
          </a:xfrm>
          <a:prstGeom prst="rect">
            <a:avLst/>
          </a:prstGeom>
          <a:noFill/>
          <a:ln w="9525">
            <a:noFill/>
            <a:miter lim="800000"/>
            <a:headEnd/>
            <a:tailEnd/>
          </a:ln>
        </p:spPr>
        <p:txBody>
          <a:bodyPr wrap="none">
            <a:prstTxWarp prst="textNoShape">
              <a:avLst/>
            </a:prstTxWarp>
            <a:spAutoFit/>
          </a:bodyPr>
          <a:lstStyle/>
          <a:p>
            <a:r>
              <a:rPr lang="en-US" sz="2400" i="1">
                <a:solidFill>
                  <a:schemeClr val="accent2"/>
                </a:solidFill>
              </a:rPr>
              <a:t>Shell not full – reactive</a:t>
            </a:r>
          </a:p>
          <a:p>
            <a:r>
              <a:rPr lang="en-US" sz="2400" i="1">
                <a:solidFill>
                  <a:schemeClr val="accent2"/>
                </a:solidFill>
              </a:rPr>
              <a:t>Shell full – stable</a:t>
            </a:r>
          </a:p>
        </p:txBody>
      </p:sp>
      <p:sp>
        <p:nvSpPr>
          <p:cNvPr id="44102" name="Text Box 70"/>
          <p:cNvSpPr txBox="1">
            <a:spLocks noChangeArrowheads="1"/>
          </p:cNvSpPr>
          <p:nvPr/>
        </p:nvSpPr>
        <p:spPr bwMode="auto">
          <a:xfrm>
            <a:off x="762000" y="2438400"/>
            <a:ext cx="496888"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H</a:t>
            </a:r>
          </a:p>
        </p:txBody>
      </p:sp>
      <p:sp>
        <p:nvSpPr>
          <p:cNvPr id="44103" name="Text Box 71"/>
          <p:cNvSpPr txBox="1">
            <a:spLocks noChangeArrowheads="1"/>
          </p:cNvSpPr>
          <p:nvPr/>
        </p:nvSpPr>
        <p:spPr bwMode="auto">
          <a:xfrm>
            <a:off x="762000" y="2849563"/>
            <a:ext cx="719138"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He</a:t>
            </a:r>
          </a:p>
        </p:txBody>
      </p:sp>
      <p:sp>
        <p:nvSpPr>
          <p:cNvPr id="44104" name="Text Box 72"/>
          <p:cNvSpPr txBox="1">
            <a:spLocks noChangeArrowheads="1"/>
          </p:cNvSpPr>
          <p:nvPr/>
        </p:nvSpPr>
        <p:spPr bwMode="auto">
          <a:xfrm>
            <a:off x="762000" y="3230563"/>
            <a:ext cx="522288"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Li</a:t>
            </a:r>
          </a:p>
        </p:txBody>
      </p:sp>
      <p:sp>
        <p:nvSpPr>
          <p:cNvPr id="44105" name="Text Box 73"/>
          <p:cNvSpPr txBox="1">
            <a:spLocks noChangeArrowheads="1"/>
          </p:cNvSpPr>
          <p:nvPr/>
        </p:nvSpPr>
        <p:spPr bwMode="auto">
          <a:xfrm>
            <a:off x="762000" y="3657600"/>
            <a:ext cx="663575"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Be</a:t>
            </a:r>
          </a:p>
        </p:txBody>
      </p:sp>
      <p:sp>
        <p:nvSpPr>
          <p:cNvPr id="44106" name="Text Box 74"/>
          <p:cNvSpPr txBox="1">
            <a:spLocks noChangeArrowheads="1"/>
          </p:cNvSpPr>
          <p:nvPr/>
        </p:nvSpPr>
        <p:spPr bwMode="auto">
          <a:xfrm>
            <a:off x="762000" y="4068763"/>
            <a:ext cx="439738"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B</a:t>
            </a:r>
          </a:p>
        </p:txBody>
      </p:sp>
      <p:sp>
        <p:nvSpPr>
          <p:cNvPr id="44107" name="Text Box 75"/>
          <p:cNvSpPr txBox="1">
            <a:spLocks noChangeArrowheads="1"/>
          </p:cNvSpPr>
          <p:nvPr/>
        </p:nvSpPr>
        <p:spPr bwMode="auto">
          <a:xfrm>
            <a:off x="762000" y="4495800"/>
            <a:ext cx="428625"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C</a:t>
            </a:r>
          </a:p>
        </p:txBody>
      </p:sp>
      <p:sp>
        <p:nvSpPr>
          <p:cNvPr id="44108" name="Text Box 76"/>
          <p:cNvSpPr txBox="1">
            <a:spLocks noChangeArrowheads="1"/>
          </p:cNvSpPr>
          <p:nvPr/>
        </p:nvSpPr>
        <p:spPr bwMode="auto">
          <a:xfrm>
            <a:off x="762000" y="4953000"/>
            <a:ext cx="508000"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N</a:t>
            </a:r>
          </a:p>
        </p:txBody>
      </p:sp>
      <p:sp>
        <p:nvSpPr>
          <p:cNvPr id="44109" name="Text Box 77"/>
          <p:cNvSpPr txBox="1">
            <a:spLocks noChangeArrowheads="1"/>
          </p:cNvSpPr>
          <p:nvPr/>
        </p:nvSpPr>
        <p:spPr bwMode="auto">
          <a:xfrm>
            <a:off x="787400" y="5440363"/>
            <a:ext cx="508000"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O</a:t>
            </a:r>
          </a:p>
        </p:txBody>
      </p:sp>
      <p:sp>
        <p:nvSpPr>
          <p:cNvPr id="77873" name="Text Box 78"/>
          <p:cNvSpPr txBox="1">
            <a:spLocks noChangeArrowheads="1"/>
          </p:cNvSpPr>
          <p:nvPr/>
        </p:nvSpPr>
        <p:spPr bwMode="auto">
          <a:xfrm>
            <a:off x="76200" y="1905000"/>
            <a:ext cx="9086850" cy="517525"/>
          </a:xfrm>
          <a:prstGeom prst="rect">
            <a:avLst/>
          </a:prstGeom>
          <a:noFill/>
          <a:ln w="9525">
            <a:noFill/>
            <a:miter lim="800000"/>
            <a:headEnd/>
            <a:tailEnd/>
          </a:ln>
        </p:spPr>
        <p:txBody>
          <a:bodyPr wrap="none">
            <a:prstTxWarp prst="textNoShape">
              <a:avLst/>
            </a:prstTxWarp>
            <a:spAutoFit/>
          </a:bodyPr>
          <a:lstStyle/>
          <a:p>
            <a:r>
              <a:rPr lang="en-US" sz="2400" b="1">
                <a:solidFill>
                  <a:schemeClr val="accent2"/>
                </a:solidFill>
                <a:latin typeface="Comic Sans MS" charset="0"/>
              </a:rPr>
              <a:t>Filling orbitals … lowest to highest energy, 2 e’s per orbital</a:t>
            </a:r>
          </a:p>
        </p:txBody>
      </p:sp>
      <p:sp>
        <p:nvSpPr>
          <p:cNvPr id="44111" name="Text Box 79"/>
          <p:cNvSpPr txBox="1">
            <a:spLocks noChangeArrowheads="1"/>
          </p:cNvSpPr>
          <p:nvPr/>
        </p:nvSpPr>
        <p:spPr bwMode="auto">
          <a:xfrm>
            <a:off x="3200400" y="2438400"/>
            <a:ext cx="4084638"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Oxygen = 1s</a:t>
            </a:r>
            <a:r>
              <a:rPr lang="en-US" sz="3200" baseline="30000">
                <a:solidFill>
                  <a:schemeClr val="accent2"/>
                </a:solidFill>
                <a:latin typeface="Comic Sans MS" charset="0"/>
              </a:rPr>
              <a:t>2</a:t>
            </a:r>
            <a:r>
              <a:rPr lang="en-US" sz="3200">
                <a:solidFill>
                  <a:schemeClr val="accent2"/>
                </a:solidFill>
                <a:latin typeface="Comic Sans MS" charset="0"/>
              </a:rPr>
              <a:t> 2s</a:t>
            </a:r>
            <a:r>
              <a:rPr lang="en-US" sz="3200" baseline="30000">
                <a:solidFill>
                  <a:schemeClr val="accent2"/>
                </a:solidFill>
                <a:latin typeface="Comic Sans MS" charset="0"/>
              </a:rPr>
              <a:t>2</a:t>
            </a:r>
            <a:r>
              <a:rPr lang="en-US" sz="3200">
                <a:solidFill>
                  <a:schemeClr val="accent2"/>
                </a:solidFill>
                <a:latin typeface="Comic Sans MS" charset="0"/>
              </a:rPr>
              <a:t> 2p</a:t>
            </a:r>
            <a:r>
              <a:rPr lang="en-US" sz="3200" baseline="30000">
                <a:solidFill>
                  <a:schemeClr val="accent2"/>
                </a:solidFill>
                <a:latin typeface="Comic Sans MS"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10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10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10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10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10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10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10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10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02" grpId="0"/>
      <p:bldP spid="44103" grpId="0"/>
      <p:bldP spid="44104" grpId="0"/>
      <p:bldP spid="44105" grpId="0"/>
      <p:bldP spid="44106" grpId="0"/>
      <p:bldP spid="44107" grpId="0"/>
      <p:bldP spid="44108" grpId="0"/>
      <p:bldP spid="44109" grpId="0"/>
      <p:bldP spid="44111"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Oval 2"/>
          <p:cNvSpPr>
            <a:spLocks noChangeArrowheads="1"/>
          </p:cNvSpPr>
          <p:nvPr/>
        </p:nvSpPr>
        <p:spPr bwMode="auto">
          <a:xfrm>
            <a:off x="4000500" y="6365875"/>
            <a:ext cx="474663" cy="492125"/>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875" name="Line 3"/>
          <p:cNvSpPr>
            <a:spLocks noChangeShapeType="1"/>
          </p:cNvSpPr>
          <p:nvPr/>
        </p:nvSpPr>
        <p:spPr bwMode="auto">
          <a:xfrm>
            <a:off x="3048000" y="66294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76" name="Line 4"/>
          <p:cNvSpPr>
            <a:spLocks noChangeShapeType="1"/>
          </p:cNvSpPr>
          <p:nvPr/>
        </p:nvSpPr>
        <p:spPr bwMode="auto">
          <a:xfrm>
            <a:off x="2971800" y="53340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77" name="Line 5"/>
          <p:cNvSpPr>
            <a:spLocks noChangeShapeType="1"/>
          </p:cNvSpPr>
          <p:nvPr/>
        </p:nvSpPr>
        <p:spPr bwMode="auto">
          <a:xfrm>
            <a:off x="38100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78" name="Line 6"/>
          <p:cNvSpPr>
            <a:spLocks noChangeShapeType="1"/>
          </p:cNvSpPr>
          <p:nvPr/>
        </p:nvSpPr>
        <p:spPr bwMode="auto">
          <a:xfrm>
            <a:off x="44196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79" name="Text Box 7"/>
          <p:cNvSpPr txBox="1">
            <a:spLocks noChangeArrowheads="1"/>
          </p:cNvSpPr>
          <p:nvPr/>
        </p:nvSpPr>
        <p:spPr bwMode="auto">
          <a:xfrm>
            <a:off x="2514600" y="64008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1s</a:t>
            </a:r>
            <a:endParaRPr lang="en-US" sz="2400"/>
          </a:p>
        </p:txBody>
      </p:sp>
      <p:sp>
        <p:nvSpPr>
          <p:cNvPr id="79880" name="Text Box 8"/>
          <p:cNvSpPr txBox="1">
            <a:spLocks noChangeArrowheads="1"/>
          </p:cNvSpPr>
          <p:nvPr/>
        </p:nvSpPr>
        <p:spPr bwMode="auto">
          <a:xfrm>
            <a:off x="2514600" y="51054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2s</a:t>
            </a:r>
            <a:endParaRPr lang="en-US" sz="2400"/>
          </a:p>
        </p:txBody>
      </p:sp>
      <p:sp>
        <p:nvSpPr>
          <p:cNvPr id="79881" name="Text Box 9"/>
          <p:cNvSpPr txBox="1">
            <a:spLocks noChangeArrowheads="1"/>
          </p:cNvSpPr>
          <p:nvPr/>
        </p:nvSpPr>
        <p:spPr bwMode="auto">
          <a:xfrm>
            <a:off x="3352800" y="46482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2p</a:t>
            </a:r>
            <a:endParaRPr lang="en-US" sz="2400"/>
          </a:p>
        </p:txBody>
      </p:sp>
      <p:sp>
        <p:nvSpPr>
          <p:cNvPr id="79882" name="Line 10"/>
          <p:cNvSpPr>
            <a:spLocks noChangeShapeType="1"/>
          </p:cNvSpPr>
          <p:nvPr/>
        </p:nvSpPr>
        <p:spPr bwMode="auto">
          <a:xfrm>
            <a:off x="51054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83" name="Line 11"/>
          <p:cNvSpPr>
            <a:spLocks noChangeShapeType="1"/>
          </p:cNvSpPr>
          <p:nvPr/>
        </p:nvSpPr>
        <p:spPr bwMode="auto">
          <a:xfrm>
            <a:off x="2971800" y="41148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84" name="Line 12"/>
          <p:cNvSpPr>
            <a:spLocks noChangeShapeType="1"/>
          </p:cNvSpPr>
          <p:nvPr/>
        </p:nvSpPr>
        <p:spPr bwMode="auto">
          <a:xfrm>
            <a:off x="38100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85" name="Line 13"/>
          <p:cNvSpPr>
            <a:spLocks noChangeShapeType="1"/>
          </p:cNvSpPr>
          <p:nvPr/>
        </p:nvSpPr>
        <p:spPr bwMode="auto">
          <a:xfrm>
            <a:off x="44958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86" name="Text Box 14"/>
          <p:cNvSpPr txBox="1">
            <a:spLocks noChangeArrowheads="1"/>
          </p:cNvSpPr>
          <p:nvPr/>
        </p:nvSpPr>
        <p:spPr bwMode="auto">
          <a:xfrm>
            <a:off x="2514600" y="38862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3s</a:t>
            </a:r>
            <a:endParaRPr lang="en-US" sz="2400"/>
          </a:p>
        </p:txBody>
      </p:sp>
      <p:sp>
        <p:nvSpPr>
          <p:cNvPr id="79887" name="Text Box 15"/>
          <p:cNvSpPr txBox="1">
            <a:spLocks noChangeArrowheads="1"/>
          </p:cNvSpPr>
          <p:nvPr/>
        </p:nvSpPr>
        <p:spPr bwMode="auto">
          <a:xfrm>
            <a:off x="3352800" y="34290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3p</a:t>
            </a:r>
            <a:endParaRPr lang="en-US" sz="2400"/>
          </a:p>
        </p:txBody>
      </p:sp>
      <p:sp>
        <p:nvSpPr>
          <p:cNvPr id="79888" name="Line 16"/>
          <p:cNvSpPr>
            <a:spLocks noChangeShapeType="1"/>
          </p:cNvSpPr>
          <p:nvPr/>
        </p:nvSpPr>
        <p:spPr bwMode="auto">
          <a:xfrm>
            <a:off x="51054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89" name="Line 17"/>
          <p:cNvSpPr>
            <a:spLocks noChangeShapeType="1"/>
          </p:cNvSpPr>
          <p:nvPr/>
        </p:nvSpPr>
        <p:spPr bwMode="auto">
          <a:xfrm>
            <a:off x="5943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90" name="Line 18"/>
          <p:cNvSpPr>
            <a:spLocks noChangeShapeType="1"/>
          </p:cNvSpPr>
          <p:nvPr/>
        </p:nvSpPr>
        <p:spPr bwMode="auto">
          <a:xfrm>
            <a:off x="6629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91" name="Text Box 19"/>
          <p:cNvSpPr txBox="1">
            <a:spLocks noChangeArrowheads="1"/>
          </p:cNvSpPr>
          <p:nvPr/>
        </p:nvSpPr>
        <p:spPr bwMode="auto">
          <a:xfrm>
            <a:off x="5486400" y="29718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3d</a:t>
            </a:r>
            <a:endParaRPr lang="en-US" sz="2400"/>
          </a:p>
        </p:txBody>
      </p:sp>
      <p:sp>
        <p:nvSpPr>
          <p:cNvPr id="79892" name="Line 20"/>
          <p:cNvSpPr>
            <a:spLocks noChangeShapeType="1"/>
          </p:cNvSpPr>
          <p:nvPr/>
        </p:nvSpPr>
        <p:spPr bwMode="auto">
          <a:xfrm>
            <a:off x="72390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93" name="Line 21"/>
          <p:cNvSpPr>
            <a:spLocks noChangeShapeType="1"/>
          </p:cNvSpPr>
          <p:nvPr/>
        </p:nvSpPr>
        <p:spPr bwMode="auto">
          <a:xfrm>
            <a:off x="7848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94" name="Line 22"/>
          <p:cNvSpPr>
            <a:spLocks noChangeShapeType="1"/>
          </p:cNvSpPr>
          <p:nvPr/>
        </p:nvSpPr>
        <p:spPr bwMode="auto">
          <a:xfrm>
            <a:off x="8534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95" name="Line 23"/>
          <p:cNvSpPr>
            <a:spLocks noChangeShapeType="1"/>
          </p:cNvSpPr>
          <p:nvPr/>
        </p:nvSpPr>
        <p:spPr bwMode="auto">
          <a:xfrm flipV="1">
            <a:off x="2362200" y="2438400"/>
            <a:ext cx="0" cy="44196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79896" name="Text Box 24"/>
          <p:cNvSpPr txBox="1">
            <a:spLocks noChangeArrowheads="1"/>
          </p:cNvSpPr>
          <p:nvPr/>
        </p:nvSpPr>
        <p:spPr bwMode="auto">
          <a:xfrm rot="-5400000">
            <a:off x="1177131" y="4766469"/>
            <a:ext cx="1912938" cy="457200"/>
          </a:xfrm>
          <a:prstGeom prst="rect">
            <a:avLst/>
          </a:prstGeom>
          <a:noFill/>
          <a:ln w="9525">
            <a:noFill/>
            <a:miter lim="800000"/>
            <a:headEnd/>
            <a:tailEnd/>
          </a:ln>
        </p:spPr>
        <p:txBody>
          <a:bodyPr wrap="none">
            <a:prstTxWarp prst="textNoShape">
              <a:avLst/>
            </a:prstTxWarp>
            <a:spAutoFit/>
          </a:bodyPr>
          <a:lstStyle/>
          <a:p>
            <a:r>
              <a:rPr lang="en-US" sz="2400"/>
              <a:t>Total Energy</a:t>
            </a:r>
          </a:p>
        </p:txBody>
      </p:sp>
      <p:sp>
        <p:nvSpPr>
          <p:cNvPr id="79897" name="Oval 25"/>
          <p:cNvSpPr>
            <a:spLocks noChangeArrowheads="1"/>
          </p:cNvSpPr>
          <p:nvPr/>
        </p:nvSpPr>
        <p:spPr bwMode="auto">
          <a:xfrm>
            <a:off x="4225925" y="6592888"/>
            <a:ext cx="41275" cy="6191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nvGrpSpPr>
          <p:cNvPr id="79898" name="Group 26"/>
          <p:cNvGrpSpPr>
            <a:grpSpLocks/>
          </p:cNvGrpSpPr>
          <p:nvPr/>
        </p:nvGrpSpPr>
        <p:grpSpPr bwMode="auto">
          <a:xfrm>
            <a:off x="5638800" y="4724400"/>
            <a:ext cx="1057275" cy="390525"/>
            <a:chOff x="3558" y="2970"/>
            <a:chExt cx="666" cy="342"/>
          </a:xfrm>
        </p:grpSpPr>
        <p:sp>
          <p:nvSpPr>
            <p:cNvPr id="79948" name="Oval 27"/>
            <p:cNvSpPr>
              <a:spLocks noChangeArrowheads="1"/>
            </p:cNvSpPr>
            <p:nvPr/>
          </p:nvSpPr>
          <p:spPr bwMode="auto">
            <a:xfrm>
              <a:off x="3558" y="2970"/>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49" name="Oval 28"/>
            <p:cNvSpPr>
              <a:spLocks noChangeArrowheads="1"/>
            </p:cNvSpPr>
            <p:nvPr/>
          </p:nvSpPr>
          <p:spPr bwMode="auto">
            <a:xfrm>
              <a:off x="3888" y="297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50" name="Oval 29"/>
            <p:cNvSpPr>
              <a:spLocks noChangeArrowheads="1"/>
            </p:cNvSpPr>
            <p:nvPr/>
          </p:nvSpPr>
          <p:spPr bwMode="auto">
            <a:xfrm>
              <a:off x="3880" y="3120"/>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9899" name="Group 30"/>
          <p:cNvGrpSpPr>
            <a:grpSpLocks/>
          </p:cNvGrpSpPr>
          <p:nvPr/>
        </p:nvGrpSpPr>
        <p:grpSpPr bwMode="auto">
          <a:xfrm rot="5400000">
            <a:off x="6596062" y="4808538"/>
            <a:ext cx="1057275" cy="381000"/>
            <a:chOff x="3654" y="3066"/>
            <a:chExt cx="666" cy="342"/>
          </a:xfrm>
        </p:grpSpPr>
        <p:sp>
          <p:nvSpPr>
            <p:cNvPr id="79945" name="Oval 31"/>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46" name="Oval 32"/>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47" name="Oval 33"/>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9900" name="Group 34"/>
          <p:cNvGrpSpPr>
            <a:grpSpLocks/>
          </p:cNvGrpSpPr>
          <p:nvPr/>
        </p:nvGrpSpPr>
        <p:grpSpPr bwMode="auto">
          <a:xfrm rot="7555221">
            <a:off x="7389813" y="4914900"/>
            <a:ext cx="1093787" cy="277813"/>
            <a:chOff x="3654" y="3066"/>
            <a:chExt cx="666" cy="342"/>
          </a:xfrm>
        </p:grpSpPr>
        <p:sp>
          <p:nvSpPr>
            <p:cNvPr id="79942" name="Oval 35"/>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43" name="Oval 36"/>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44" name="Oval 37"/>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9901" name="Group 38"/>
          <p:cNvGrpSpPr>
            <a:grpSpLocks/>
          </p:cNvGrpSpPr>
          <p:nvPr/>
        </p:nvGrpSpPr>
        <p:grpSpPr bwMode="auto">
          <a:xfrm>
            <a:off x="3697288" y="5016500"/>
            <a:ext cx="801687" cy="792163"/>
            <a:chOff x="2329" y="3050"/>
            <a:chExt cx="672" cy="672"/>
          </a:xfrm>
        </p:grpSpPr>
        <p:sp>
          <p:nvSpPr>
            <p:cNvPr id="79938" name="Oval 39"/>
            <p:cNvSpPr>
              <a:spLocks noChangeArrowheads="1"/>
            </p:cNvSpPr>
            <p:nvPr/>
          </p:nvSpPr>
          <p:spPr bwMode="auto">
            <a:xfrm>
              <a:off x="2329" y="3050"/>
              <a:ext cx="672" cy="67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39" name="Oval 40"/>
            <p:cNvSpPr>
              <a:spLocks noChangeArrowheads="1"/>
            </p:cNvSpPr>
            <p:nvPr/>
          </p:nvSpPr>
          <p:spPr bwMode="auto">
            <a:xfrm>
              <a:off x="2425" y="3146"/>
              <a:ext cx="480" cy="480"/>
            </a:xfrm>
            <a:prstGeom prst="ellipse">
              <a:avLst/>
            </a:prstGeom>
            <a:solidFill>
              <a:srgbClr val="FFFFFF"/>
            </a:solidFill>
            <a:ln w="9525">
              <a:solidFill>
                <a:schemeClr val="tx1"/>
              </a:solidFill>
              <a:round/>
              <a:headEnd/>
              <a:tailEnd/>
            </a:ln>
          </p:spPr>
          <p:txBody>
            <a:bodyPr wrap="none" anchor="ctr">
              <a:prstTxWarp prst="textNoShape">
                <a:avLst/>
              </a:prstTxWarp>
            </a:bodyPr>
            <a:lstStyle/>
            <a:p>
              <a:endParaRPr lang="en-US"/>
            </a:p>
          </p:txBody>
        </p:sp>
        <p:sp>
          <p:nvSpPr>
            <p:cNvPr id="79940" name="Oval 41"/>
            <p:cNvSpPr>
              <a:spLocks noChangeArrowheads="1"/>
            </p:cNvSpPr>
            <p:nvPr/>
          </p:nvSpPr>
          <p:spPr bwMode="auto">
            <a:xfrm>
              <a:off x="2448" y="3168"/>
              <a:ext cx="432" cy="43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41" name="Oval 42"/>
            <p:cNvSpPr>
              <a:spLocks noChangeArrowheads="1"/>
            </p:cNvSpPr>
            <p:nvPr/>
          </p:nvSpPr>
          <p:spPr bwMode="auto">
            <a:xfrm>
              <a:off x="2647" y="3362"/>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9902" name="Group 43"/>
          <p:cNvGrpSpPr>
            <a:grpSpLocks/>
          </p:cNvGrpSpPr>
          <p:nvPr/>
        </p:nvGrpSpPr>
        <p:grpSpPr bwMode="auto">
          <a:xfrm>
            <a:off x="3048000" y="6083300"/>
            <a:ext cx="354013" cy="622300"/>
            <a:chOff x="1920" y="3832"/>
            <a:chExt cx="223" cy="392"/>
          </a:xfrm>
        </p:grpSpPr>
        <p:sp>
          <p:nvSpPr>
            <p:cNvPr id="79936" name="Line 44"/>
            <p:cNvSpPr>
              <a:spLocks noChangeShapeType="1"/>
            </p:cNvSpPr>
            <p:nvPr/>
          </p:nvSpPr>
          <p:spPr bwMode="auto">
            <a:xfrm>
              <a:off x="2032" y="3832"/>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9937" name="Text Box 45"/>
            <p:cNvSpPr txBox="1">
              <a:spLocks noChangeArrowheads="1"/>
            </p:cNvSpPr>
            <p:nvPr/>
          </p:nvSpPr>
          <p:spPr bwMode="auto">
            <a:xfrm>
              <a:off x="1920" y="3936"/>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3" name="Group 46"/>
          <p:cNvGrpSpPr>
            <a:grpSpLocks/>
          </p:cNvGrpSpPr>
          <p:nvPr/>
        </p:nvGrpSpPr>
        <p:grpSpPr bwMode="auto">
          <a:xfrm>
            <a:off x="3303588" y="6096000"/>
            <a:ext cx="354012" cy="622300"/>
            <a:chOff x="2081" y="3840"/>
            <a:chExt cx="223" cy="392"/>
          </a:xfrm>
        </p:grpSpPr>
        <p:sp>
          <p:nvSpPr>
            <p:cNvPr id="79934" name="Line 47"/>
            <p:cNvSpPr>
              <a:spLocks noChangeShapeType="1"/>
            </p:cNvSpPr>
            <p:nvPr/>
          </p:nvSpPr>
          <p:spPr bwMode="auto">
            <a:xfrm>
              <a:off x="2193" y="3840"/>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79935" name="Text Box 48"/>
            <p:cNvSpPr txBox="1">
              <a:spLocks noChangeArrowheads="1"/>
            </p:cNvSpPr>
            <p:nvPr/>
          </p:nvSpPr>
          <p:spPr bwMode="auto">
            <a:xfrm>
              <a:off x="2081" y="3944"/>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4" name="Group 49"/>
          <p:cNvGrpSpPr>
            <a:grpSpLocks/>
          </p:cNvGrpSpPr>
          <p:nvPr/>
        </p:nvGrpSpPr>
        <p:grpSpPr bwMode="auto">
          <a:xfrm>
            <a:off x="2944813" y="4787900"/>
            <a:ext cx="354012" cy="622300"/>
            <a:chOff x="1855" y="3016"/>
            <a:chExt cx="223" cy="392"/>
          </a:xfrm>
        </p:grpSpPr>
        <p:sp>
          <p:nvSpPr>
            <p:cNvPr id="79932" name="Line 50"/>
            <p:cNvSpPr>
              <a:spLocks noChangeShapeType="1"/>
            </p:cNvSpPr>
            <p:nvPr/>
          </p:nvSpPr>
          <p:spPr bwMode="auto">
            <a:xfrm>
              <a:off x="1967" y="3016"/>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9933" name="Text Box 51"/>
            <p:cNvSpPr txBox="1">
              <a:spLocks noChangeArrowheads="1"/>
            </p:cNvSpPr>
            <p:nvPr/>
          </p:nvSpPr>
          <p:spPr bwMode="auto">
            <a:xfrm>
              <a:off x="1855" y="3120"/>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5" name="Group 52"/>
          <p:cNvGrpSpPr>
            <a:grpSpLocks/>
          </p:cNvGrpSpPr>
          <p:nvPr/>
        </p:nvGrpSpPr>
        <p:grpSpPr bwMode="auto">
          <a:xfrm>
            <a:off x="3200400" y="4800600"/>
            <a:ext cx="354013" cy="622300"/>
            <a:chOff x="2016" y="3024"/>
            <a:chExt cx="223" cy="392"/>
          </a:xfrm>
        </p:grpSpPr>
        <p:sp>
          <p:nvSpPr>
            <p:cNvPr id="79930" name="Line 53"/>
            <p:cNvSpPr>
              <a:spLocks noChangeShapeType="1"/>
            </p:cNvSpPr>
            <p:nvPr/>
          </p:nvSpPr>
          <p:spPr bwMode="auto">
            <a:xfrm>
              <a:off x="2128" y="3024"/>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79931" name="Text Box 54"/>
            <p:cNvSpPr txBox="1">
              <a:spLocks noChangeArrowheads="1"/>
            </p:cNvSpPr>
            <p:nvPr/>
          </p:nvSpPr>
          <p:spPr bwMode="auto">
            <a:xfrm>
              <a:off x="2016" y="3128"/>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6" name="Group 55"/>
          <p:cNvGrpSpPr>
            <a:grpSpLocks/>
          </p:cNvGrpSpPr>
          <p:nvPr/>
        </p:nvGrpSpPr>
        <p:grpSpPr bwMode="auto">
          <a:xfrm>
            <a:off x="3732213" y="4394200"/>
            <a:ext cx="354012" cy="622300"/>
            <a:chOff x="2351" y="2768"/>
            <a:chExt cx="223" cy="392"/>
          </a:xfrm>
        </p:grpSpPr>
        <p:sp>
          <p:nvSpPr>
            <p:cNvPr id="79928" name="Line 56"/>
            <p:cNvSpPr>
              <a:spLocks noChangeShapeType="1"/>
            </p:cNvSpPr>
            <p:nvPr/>
          </p:nvSpPr>
          <p:spPr bwMode="auto">
            <a:xfrm>
              <a:off x="2463"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9929" name="Text Box 57"/>
            <p:cNvSpPr txBox="1">
              <a:spLocks noChangeArrowheads="1"/>
            </p:cNvSpPr>
            <p:nvPr/>
          </p:nvSpPr>
          <p:spPr bwMode="auto">
            <a:xfrm>
              <a:off x="2351"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7" name="Group 58"/>
          <p:cNvGrpSpPr>
            <a:grpSpLocks/>
          </p:cNvGrpSpPr>
          <p:nvPr/>
        </p:nvGrpSpPr>
        <p:grpSpPr bwMode="auto">
          <a:xfrm>
            <a:off x="4343400" y="4394200"/>
            <a:ext cx="354013" cy="622300"/>
            <a:chOff x="2736" y="2768"/>
            <a:chExt cx="223" cy="392"/>
          </a:xfrm>
        </p:grpSpPr>
        <p:sp>
          <p:nvSpPr>
            <p:cNvPr id="79926" name="Line 59"/>
            <p:cNvSpPr>
              <a:spLocks noChangeShapeType="1"/>
            </p:cNvSpPr>
            <p:nvPr/>
          </p:nvSpPr>
          <p:spPr bwMode="auto">
            <a:xfrm>
              <a:off x="2848"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9927" name="Text Box 60"/>
            <p:cNvSpPr txBox="1">
              <a:spLocks noChangeArrowheads="1"/>
            </p:cNvSpPr>
            <p:nvPr/>
          </p:nvSpPr>
          <p:spPr bwMode="auto">
            <a:xfrm>
              <a:off x="2736"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8" name="Group 61"/>
          <p:cNvGrpSpPr>
            <a:grpSpLocks/>
          </p:cNvGrpSpPr>
          <p:nvPr/>
        </p:nvGrpSpPr>
        <p:grpSpPr bwMode="auto">
          <a:xfrm>
            <a:off x="3963988" y="4394200"/>
            <a:ext cx="354012" cy="622300"/>
            <a:chOff x="2497" y="2768"/>
            <a:chExt cx="223" cy="392"/>
          </a:xfrm>
        </p:grpSpPr>
        <p:sp>
          <p:nvSpPr>
            <p:cNvPr id="79924" name="Line 62"/>
            <p:cNvSpPr>
              <a:spLocks noChangeShapeType="1"/>
            </p:cNvSpPr>
            <p:nvPr/>
          </p:nvSpPr>
          <p:spPr bwMode="auto">
            <a:xfrm>
              <a:off x="2609" y="2768"/>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79925" name="Text Box 63"/>
            <p:cNvSpPr txBox="1">
              <a:spLocks noChangeArrowheads="1"/>
            </p:cNvSpPr>
            <p:nvPr/>
          </p:nvSpPr>
          <p:spPr bwMode="auto">
            <a:xfrm>
              <a:off x="2497"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9" name="Group 64"/>
          <p:cNvGrpSpPr>
            <a:grpSpLocks/>
          </p:cNvGrpSpPr>
          <p:nvPr/>
        </p:nvGrpSpPr>
        <p:grpSpPr bwMode="auto">
          <a:xfrm>
            <a:off x="5105400" y="4394200"/>
            <a:ext cx="354013" cy="622300"/>
            <a:chOff x="3216" y="2768"/>
            <a:chExt cx="223" cy="392"/>
          </a:xfrm>
        </p:grpSpPr>
        <p:sp>
          <p:nvSpPr>
            <p:cNvPr id="79922" name="Line 65"/>
            <p:cNvSpPr>
              <a:spLocks noChangeShapeType="1"/>
            </p:cNvSpPr>
            <p:nvPr/>
          </p:nvSpPr>
          <p:spPr bwMode="auto">
            <a:xfrm>
              <a:off x="3328"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9923" name="Text Box 66"/>
            <p:cNvSpPr txBox="1">
              <a:spLocks noChangeArrowheads="1"/>
            </p:cNvSpPr>
            <p:nvPr/>
          </p:nvSpPr>
          <p:spPr bwMode="auto">
            <a:xfrm>
              <a:off x="3216"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sp>
        <p:nvSpPr>
          <p:cNvPr id="79910" name="Text Box 67"/>
          <p:cNvSpPr txBox="1">
            <a:spLocks noChangeArrowheads="1"/>
          </p:cNvSpPr>
          <p:nvPr/>
        </p:nvSpPr>
        <p:spPr bwMode="auto">
          <a:xfrm>
            <a:off x="4572000" y="6035675"/>
            <a:ext cx="3251200" cy="822325"/>
          </a:xfrm>
          <a:prstGeom prst="rect">
            <a:avLst/>
          </a:prstGeom>
          <a:noFill/>
          <a:ln w="9525">
            <a:noFill/>
            <a:miter lim="800000"/>
            <a:headEnd/>
            <a:tailEnd/>
          </a:ln>
        </p:spPr>
        <p:txBody>
          <a:bodyPr wrap="none">
            <a:prstTxWarp prst="textNoShape">
              <a:avLst/>
            </a:prstTxWarp>
            <a:spAutoFit/>
          </a:bodyPr>
          <a:lstStyle/>
          <a:p>
            <a:r>
              <a:rPr lang="en-US" sz="2400" i="1">
                <a:solidFill>
                  <a:schemeClr val="accent2"/>
                </a:solidFill>
              </a:rPr>
              <a:t>Shell not full – reactive</a:t>
            </a:r>
          </a:p>
          <a:p>
            <a:r>
              <a:rPr lang="en-US" sz="2400" i="1">
                <a:solidFill>
                  <a:schemeClr val="accent2"/>
                </a:solidFill>
              </a:rPr>
              <a:t>Shell full – stable</a:t>
            </a:r>
          </a:p>
        </p:txBody>
      </p:sp>
      <p:sp>
        <p:nvSpPr>
          <p:cNvPr id="79911" name="Text Box 68"/>
          <p:cNvSpPr txBox="1">
            <a:spLocks noChangeArrowheads="1"/>
          </p:cNvSpPr>
          <p:nvPr/>
        </p:nvSpPr>
        <p:spPr bwMode="auto">
          <a:xfrm>
            <a:off x="762000" y="2438400"/>
            <a:ext cx="496888"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H</a:t>
            </a:r>
          </a:p>
        </p:txBody>
      </p:sp>
      <p:sp>
        <p:nvSpPr>
          <p:cNvPr id="79912" name="Text Box 69"/>
          <p:cNvSpPr txBox="1">
            <a:spLocks noChangeArrowheads="1"/>
          </p:cNvSpPr>
          <p:nvPr/>
        </p:nvSpPr>
        <p:spPr bwMode="auto">
          <a:xfrm>
            <a:off x="762000" y="2849563"/>
            <a:ext cx="719138"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He</a:t>
            </a:r>
          </a:p>
        </p:txBody>
      </p:sp>
      <p:sp>
        <p:nvSpPr>
          <p:cNvPr id="79913" name="Text Box 70"/>
          <p:cNvSpPr txBox="1">
            <a:spLocks noChangeArrowheads="1"/>
          </p:cNvSpPr>
          <p:nvPr/>
        </p:nvSpPr>
        <p:spPr bwMode="auto">
          <a:xfrm>
            <a:off x="762000" y="3230563"/>
            <a:ext cx="522288"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Li</a:t>
            </a:r>
          </a:p>
        </p:txBody>
      </p:sp>
      <p:sp>
        <p:nvSpPr>
          <p:cNvPr id="79914" name="Text Box 71"/>
          <p:cNvSpPr txBox="1">
            <a:spLocks noChangeArrowheads="1"/>
          </p:cNvSpPr>
          <p:nvPr/>
        </p:nvSpPr>
        <p:spPr bwMode="auto">
          <a:xfrm>
            <a:off x="762000" y="3657600"/>
            <a:ext cx="663575"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Be</a:t>
            </a:r>
          </a:p>
        </p:txBody>
      </p:sp>
      <p:sp>
        <p:nvSpPr>
          <p:cNvPr id="79915" name="Text Box 72"/>
          <p:cNvSpPr txBox="1">
            <a:spLocks noChangeArrowheads="1"/>
          </p:cNvSpPr>
          <p:nvPr/>
        </p:nvSpPr>
        <p:spPr bwMode="auto">
          <a:xfrm>
            <a:off x="762000" y="4068763"/>
            <a:ext cx="439738"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B</a:t>
            </a:r>
          </a:p>
        </p:txBody>
      </p:sp>
      <p:sp>
        <p:nvSpPr>
          <p:cNvPr id="79916" name="Text Box 73"/>
          <p:cNvSpPr txBox="1">
            <a:spLocks noChangeArrowheads="1"/>
          </p:cNvSpPr>
          <p:nvPr/>
        </p:nvSpPr>
        <p:spPr bwMode="auto">
          <a:xfrm>
            <a:off x="762000" y="4495800"/>
            <a:ext cx="428625"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C</a:t>
            </a:r>
          </a:p>
        </p:txBody>
      </p:sp>
      <p:sp>
        <p:nvSpPr>
          <p:cNvPr id="79917" name="Text Box 74"/>
          <p:cNvSpPr txBox="1">
            <a:spLocks noChangeArrowheads="1"/>
          </p:cNvSpPr>
          <p:nvPr/>
        </p:nvSpPr>
        <p:spPr bwMode="auto">
          <a:xfrm>
            <a:off x="762000" y="4953000"/>
            <a:ext cx="508000"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N</a:t>
            </a:r>
          </a:p>
        </p:txBody>
      </p:sp>
      <p:sp>
        <p:nvSpPr>
          <p:cNvPr id="79918" name="Text Box 75"/>
          <p:cNvSpPr txBox="1">
            <a:spLocks noChangeArrowheads="1"/>
          </p:cNvSpPr>
          <p:nvPr/>
        </p:nvSpPr>
        <p:spPr bwMode="auto">
          <a:xfrm>
            <a:off x="787400" y="5440363"/>
            <a:ext cx="508000"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O</a:t>
            </a:r>
          </a:p>
        </p:txBody>
      </p:sp>
      <p:sp>
        <p:nvSpPr>
          <p:cNvPr id="45132" name="Text Box 76"/>
          <p:cNvSpPr txBox="1">
            <a:spLocks noChangeArrowheads="1"/>
          </p:cNvSpPr>
          <p:nvPr/>
        </p:nvSpPr>
        <p:spPr bwMode="auto">
          <a:xfrm>
            <a:off x="0" y="31750"/>
            <a:ext cx="9296400" cy="1368425"/>
          </a:xfrm>
          <a:prstGeom prst="rect">
            <a:avLst/>
          </a:prstGeom>
          <a:noFill/>
          <a:ln w="38100">
            <a:noFill/>
            <a:miter lim="800000"/>
            <a:headEnd/>
            <a:tailEnd/>
          </a:ln>
        </p:spPr>
        <p:txBody>
          <a:bodyPr>
            <a:prstTxWarp prst="textNoShape">
              <a:avLst/>
            </a:prstTxWarp>
            <a:spAutoFit/>
          </a:bodyPr>
          <a:lstStyle/>
          <a:p>
            <a:r>
              <a:rPr lang="en-US" sz="2400" b="1" dirty="0">
                <a:latin typeface="Comic Sans MS" charset="0"/>
              </a:rPr>
              <a:t>Will the 1s orbital be at the same energy level for each atom? Why or why not? What would change in Schrodinger’s equation? </a:t>
            </a:r>
          </a:p>
        </p:txBody>
      </p:sp>
      <p:sp>
        <p:nvSpPr>
          <p:cNvPr id="45133" name="Text Box 77"/>
          <p:cNvSpPr txBox="1">
            <a:spLocks noChangeArrowheads="1"/>
          </p:cNvSpPr>
          <p:nvPr/>
        </p:nvSpPr>
        <p:spPr bwMode="auto">
          <a:xfrm>
            <a:off x="0" y="1143000"/>
            <a:ext cx="8991600" cy="822325"/>
          </a:xfrm>
          <a:prstGeom prst="rect">
            <a:avLst/>
          </a:prstGeom>
          <a:noFill/>
          <a:ln w="9525">
            <a:noFill/>
            <a:miter lim="800000"/>
            <a:headEnd/>
            <a:tailEnd/>
          </a:ln>
        </p:spPr>
        <p:txBody>
          <a:bodyPr>
            <a:prstTxWarp prst="textNoShape">
              <a:avLst/>
            </a:prstTxWarp>
            <a:spAutoFit/>
          </a:bodyPr>
          <a:lstStyle/>
          <a:p>
            <a:r>
              <a:rPr lang="en-US" sz="2400" b="1">
                <a:solidFill>
                  <a:srgbClr val="FF0000"/>
                </a:solidFill>
              </a:rPr>
              <a:t>No. Change number of protons … Change potential energy in Schrodinger’s equation … 1s held tighter if more protons.</a:t>
            </a:r>
          </a:p>
        </p:txBody>
      </p:sp>
      <p:sp>
        <p:nvSpPr>
          <p:cNvPr id="45134" name="Rectangle 78"/>
          <p:cNvSpPr>
            <a:spLocks noChangeArrowheads="1"/>
          </p:cNvSpPr>
          <p:nvPr/>
        </p:nvSpPr>
        <p:spPr bwMode="auto">
          <a:xfrm>
            <a:off x="1073150" y="1962150"/>
            <a:ext cx="7164388" cy="476250"/>
          </a:xfrm>
          <a:prstGeom prst="rect">
            <a:avLst/>
          </a:prstGeom>
          <a:noFill/>
          <a:ln w="19050">
            <a:solidFill>
              <a:srgbClr val="FF0000"/>
            </a:solidFill>
            <a:miter lim="800000"/>
            <a:headEnd/>
            <a:tailEnd/>
          </a:ln>
        </p:spPr>
        <p:txBody>
          <a:bodyPr wrap="none">
            <a:prstTxWarp prst="textNoShape">
              <a:avLst/>
            </a:prstTxWarp>
            <a:spAutoFit/>
          </a:bodyPr>
          <a:lstStyle/>
          <a:p>
            <a:r>
              <a:rPr lang="en-US" sz="2400" b="1">
                <a:solidFill>
                  <a:srgbClr val="FF0000"/>
                </a:solidFill>
              </a:rPr>
              <a:t>The energy of the orbitals depends on the atom.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1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32" grpId="0"/>
      <p:bldP spid="45133" grpId="0"/>
      <p:bldP spid="45134"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Oval 2"/>
          <p:cNvSpPr>
            <a:spLocks noChangeArrowheads="1"/>
          </p:cNvSpPr>
          <p:nvPr/>
        </p:nvSpPr>
        <p:spPr bwMode="auto">
          <a:xfrm>
            <a:off x="4000500" y="6365875"/>
            <a:ext cx="474663" cy="492125"/>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23" name="Rectangle 3"/>
          <p:cNvSpPr>
            <a:spLocks noGrp="1" noChangeArrowheads="1"/>
          </p:cNvSpPr>
          <p:nvPr>
            <p:ph type="title"/>
          </p:nvPr>
        </p:nvSpPr>
        <p:spPr>
          <a:xfrm>
            <a:off x="457200" y="274638"/>
            <a:ext cx="8229600" cy="411162"/>
          </a:xfrm>
        </p:spPr>
        <p:txBody>
          <a:bodyPr/>
          <a:lstStyle/>
          <a:p>
            <a:pPr eaLnBrk="1" hangingPunct="1"/>
            <a:r>
              <a:rPr lang="en-US" sz="4000"/>
              <a:t>A brief review of chemistry</a:t>
            </a:r>
          </a:p>
        </p:txBody>
      </p:sp>
      <p:sp>
        <p:nvSpPr>
          <p:cNvPr id="81924" name="Text Box 4"/>
          <p:cNvSpPr txBox="1">
            <a:spLocks noChangeArrowheads="1"/>
          </p:cNvSpPr>
          <p:nvPr/>
        </p:nvSpPr>
        <p:spPr bwMode="auto">
          <a:xfrm>
            <a:off x="0" y="838200"/>
            <a:ext cx="8197850" cy="1187450"/>
          </a:xfrm>
          <a:prstGeom prst="rect">
            <a:avLst/>
          </a:prstGeom>
          <a:noFill/>
          <a:ln w="9525">
            <a:noFill/>
            <a:miter lim="800000"/>
            <a:headEnd/>
            <a:tailEnd/>
          </a:ln>
        </p:spPr>
        <p:txBody>
          <a:bodyPr>
            <a:prstTxWarp prst="textNoShape">
              <a:avLst/>
            </a:prstTxWarp>
            <a:spAutoFit/>
          </a:bodyPr>
          <a:lstStyle/>
          <a:p>
            <a:r>
              <a:rPr lang="en-US" sz="2400"/>
              <a:t>Electron configuration in atoms: </a:t>
            </a:r>
          </a:p>
          <a:p>
            <a:r>
              <a:rPr lang="en-US" sz="2400"/>
              <a:t>	How do the electrons fit into the available orbitals?  </a:t>
            </a:r>
          </a:p>
          <a:p>
            <a:r>
              <a:rPr lang="en-US" sz="2400"/>
              <a:t>	What are energies of orbitals? </a:t>
            </a:r>
          </a:p>
        </p:txBody>
      </p:sp>
      <p:sp>
        <p:nvSpPr>
          <p:cNvPr id="81925" name="Line 5"/>
          <p:cNvSpPr>
            <a:spLocks noChangeShapeType="1"/>
          </p:cNvSpPr>
          <p:nvPr/>
        </p:nvSpPr>
        <p:spPr bwMode="auto">
          <a:xfrm>
            <a:off x="3048000" y="66294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26" name="Line 6"/>
          <p:cNvSpPr>
            <a:spLocks noChangeShapeType="1"/>
          </p:cNvSpPr>
          <p:nvPr/>
        </p:nvSpPr>
        <p:spPr bwMode="auto">
          <a:xfrm>
            <a:off x="2971800" y="53340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27" name="Line 7"/>
          <p:cNvSpPr>
            <a:spLocks noChangeShapeType="1"/>
          </p:cNvSpPr>
          <p:nvPr/>
        </p:nvSpPr>
        <p:spPr bwMode="auto">
          <a:xfrm>
            <a:off x="38100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28" name="Line 8"/>
          <p:cNvSpPr>
            <a:spLocks noChangeShapeType="1"/>
          </p:cNvSpPr>
          <p:nvPr/>
        </p:nvSpPr>
        <p:spPr bwMode="auto">
          <a:xfrm>
            <a:off x="44196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29" name="Text Box 9"/>
          <p:cNvSpPr txBox="1">
            <a:spLocks noChangeArrowheads="1"/>
          </p:cNvSpPr>
          <p:nvPr/>
        </p:nvSpPr>
        <p:spPr bwMode="auto">
          <a:xfrm>
            <a:off x="2514600" y="64008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1s</a:t>
            </a:r>
            <a:endParaRPr lang="en-US" sz="2400"/>
          </a:p>
        </p:txBody>
      </p:sp>
      <p:sp>
        <p:nvSpPr>
          <p:cNvPr id="81930" name="Text Box 10"/>
          <p:cNvSpPr txBox="1">
            <a:spLocks noChangeArrowheads="1"/>
          </p:cNvSpPr>
          <p:nvPr/>
        </p:nvSpPr>
        <p:spPr bwMode="auto">
          <a:xfrm>
            <a:off x="2514600" y="51054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2s</a:t>
            </a:r>
            <a:endParaRPr lang="en-US" sz="2400"/>
          </a:p>
        </p:txBody>
      </p:sp>
      <p:sp>
        <p:nvSpPr>
          <p:cNvPr id="81931" name="Text Box 11"/>
          <p:cNvSpPr txBox="1">
            <a:spLocks noChangeArrowheads="1"/>
          </p:cNvSpPr>
          <p:nvPr/>
        </p:nvSpPr>
        <p:spPr bwMode="auto">
          <a:xfrm>
            <a:off x="3352800" y="46482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2p</a:t>
            </a:r>
            <a:endParaRPr lang="en-US" sz="2400"/>
          </a:p>
        </p:txBody>
      </p:sp>
      <p:sp>
        <p:nvSpPr>
          <p:cNvPr id="81932" name="Line 12"/>
          <p:cNvSpPr>
            <a:spLocks noChangeShapeType="1"/>
          </p:cNvSpPr>
          <p:nvPr/>
        </p:nvSpPr>
        <p:spPr bwMode="auto">
          <a:xfrm>
            <a:off x="51054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33" name="Line 13"/>
          <p:cNvSpPr>
            <a:spLocks noChangeShapeType="1"/>
          </p:cNvSpPr>
          <p:nvPr/>
        </p:nvSpPr>
        <p:spPr bwMode="auto">
          <a:xfrm>
            <a:off x="2971800" y="41148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34" name="Line 14"/>
          <p:cNvSpPr>
            <a:spLocks noChangeShapeType="1"/>
          </p:cNvSpPr>
          <p:nvPr/>
        </p:nvSpPr>
        <p:spPr bwMode="auto">
          <a:xfrm>
            <a:off x="38100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35" name="Line 15"/>
          <p:cNvSpPr>
            <a:spLocks noChangeShapeType="1"/>
          </p:cNvSpPr>
          <p:nvPr/>
        </p:nvSpPr>
        <p:spPr bwMode="auto">
          <a:xfrm>
            <a:off x="44958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36" name="Text Box 16"/>
          <p:cNvSpPr txBox="1">
            <a:spLocks noChangeArrowheads="1"/>
          </p:cNvSpPr>
          <p:nvPr/>
        </p:nvSpPr>
        <p:spPr bwMode="auto">
          <a:xfrm>
            <a:off x="2514600" y="38862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3s</a:t>
            </a:r>
            <a:endParaRPr lang="en-US" sz="2400"/>
          </a:p>
        </p:txBody>
      </p:sp>
      <p:sp>
        <p:nvSpPr>
          <p:cNvPr id="81937" name="Text Box 17"/>
          <p:cNvSpPr txBox="1">
            <a:spLocks noChangeArrowheads="1"/>
          </p:cNvSpPr>
          <p:nvPr/>
        </p:nvSpPr>
        <p:spPr bwMode="auto">
          <a:xfrm>
            <a:off x="3352800" y="34290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3p</a:t>
            </a:r>
            <a:endParaRPr lang="en-US" sz="2400"/>
          </a:p>
        </p:txBody>
      </p:sp>
      <p:sp>
        <p:nvSpPr>
          <p:cNvPr id="81938" name="Line 18"/>
          <p:cNvSpPr>
            <a:spLocks noChangeShapeType="1"/>
          </p:cNvSpPr>
          <p:nvPr/>
        </p:nvSpPr>
        <p:spPr bwMode="auto">
          <a:xfrm>
            <a:off x="51054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39" name="Line 19"/>
          <p:cNvSpPr>
            <a:spLocks noChangeShapeType="1"/>
          </p:cNvSpPr>
          <p:nvPr/>
        </p:nvSpPr>
        <p:spPr bwMode="auto">
          <a:xfrm>
            <a:off x="5943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40" name="Line 20"/>
          <p:cNvSpPr>
            <a:spLocks noChangeShapeType="1"/>
          </p:cNvSpPr>
          <p:nvPr/>
        </p:nvSpPr>
        <p:spPr bwMode="auto">
          <a:xfrm>
            <a:off x="6629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41" name="Text Box 21"/>
          <p:cNvSpPr txBox="1">
            <a:spLocks noChangeArrowheads="1"/>
          </p:cNvSpPr>
          <p:nvPr/>
        </p:nvSpPr>
        <p:spPr bwMode="auto">
          <a:xfrm>
            <a:off x="5486400" y="29718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3d</a:t>
            </a:r>
            <a:endParaRPr lang="en-US" sz="2400"/>
          </a:p>
        </p:txBody>
      </p:sp>
      <p:sp>
        <p:nvSpPr>
          <p:cNvPr id="81942" name="Line 22"/>
          <p:cNvSpPr>
            <a:spLocks noChangeShapeType="1"/>
          </p:cNvSpPr>
          <p:nvPr/>
        </p:nvSpPr>
        <p:spPr bwMode="auto">
          <a:xfrm>
            <a:off x="72390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43" name="Line 23"/>
          <p:cNvSpPr>
            <a:spLocks noChangeShapeType="1"/>
          </p:cNvSpPr>
          <p:nvPr/>
        </p:nvSpPr>
        <p:spPr bwMode="auto">
          <a:xfrm>
            <a:off x="7848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44" name="Line 24"/>
          <p:cNvSpPr>
            <a:spLocks noChangeShapeType="1"/>
          </p:cNvSpPr>
          <p:nvPr/>
        </p:nvSpPr>
        <p:spPr bwMode="auto">
          <a:xfrm>
            <a:off x="8534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45" name="Oval 25"/>
          <p:cNvSpPr>
            <a:spLocks noChangeArrowheads="1"/>
          </p:cNvSpPr>
          <p:nvPr/>
        </p:nvSpPr>
        <p:spPr bwMode="auto">
          <a:xfrm>
            <a:off x="4225925" y="6592888"/>
            <a:ext cx="41275" cy="6191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nvGrpSpPr>
          <p:cNvPr id="81946" name="Group 26"/>
          <p:cNvGrpSpPr>
            <a:grpSpLocks/>
          </p:cNvGrpSpPr>
          <p:nvPr/>
        </p:nvGrpSpPr>
        <p:grpSpPr bwMode="auto">
          <a:xfrm>
            <a:off x="5638800" y="4724400"/>
            <a:ext cx="1057275" cy="390525"/>
            <a:chOff x="3558" y="2970"/>
            <a:chExt cx="666" cy="342"/>
          </a:xfrm>
        </p:grpSpPr>
        <p:sp>
          <p:nvSpPr>
            <p:cNvPr id="81989" name="Oval 27"/>
            <p:cNvSpPr>
              <a:spLocks noChangeArrowheads="1"/>
            </p:cNvSpPr>
            <p:nvPr/>
          </p:nvSpPr>
          <p:spPr bwMode="auto">
            <a:xfrm>
              <a:off x="3558" y="2970"/>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90" name="Oval 28"/>
            <p:cNvSpPr>
              <a:spLocks noChangeArrowheads="1"/>
            </p:cNvSpPr>
            <p:nvPr/>
          </p:nvSpPr>
          <p:spPr bwMode="auto">
            <a:xfrm>
              <a:off x="3888" y="297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91" name="Oval 29"/>
            <p:cNvSpPr>
              <a:spLocks noChangeArrowheads="1"/>
            </p:cNvSpPr>
            <p:nvPr/>
          </p:nvSpPr>
          <p:spPr bwMode="auto">
            <a:xfrm>
              <a:off x="3880" y="3120"/>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81947" name="Group 30"/>
          <p:cNvGrpSpPr>
            <a:grpSpLocks/>
          </p:cNvGrpSpPr>
          <p:nvPr/>
        </p:nvGrpSpPr>
        <p:grpSpPr bwMode="auto">
          <a:xfrm rot="5400000">
            <a:off x="6596062" y="4808538"/>
            <a:ext cx="1057275" cy="381000"/>
            <a:chOff x="3654" y="3066"/>
            <a:chExt cx="666" cy="342"/>
          </a:xfrm>
        </p:grpSpPr>
        <p:sp>
          <p:nvSpPr>
            <p:cNvPr id="81986" name="Oval 31"/>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87" name="Oval 32"/>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88" name="Oval 33"/>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81948" name="Group 34"/>
          <p:cNvGrpSpPr>
            <a:grpSpLocks/>
          </p:cNvGrpSpPr>
          <p:nvPr/>
        </p:nvGrpSpPr>
        <p:grpSpPr bwMode="auto">
          <a:xfrm rot="7555221">
            <a:off x="7389813" y="4914900"/>
            <a:ext cx="1093787" cy="277813"/>
            <a:chOff x="3654" y="3066"/>
            <a:chExt cx="666" cy="342"/>
          </a:xfrm>
        </p:grpSpPr>
        <p:sp>
          <p:nvSpPr>
            <p:cNvPr id="81983" name="Oval 35"/>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84" name="Oval 36"/>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85" name="Oval 37"/>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81949" name="Group 38"/>
          <p:cNvGrpSpPr>
            <a:grpSpLocks/>
          </p:cNvGrpSpPr>
          <p:nvPr/>
        </p:nvGrpSpPr>
        <p:grpSpPr bwMode="auto">
          <a:xfrm>
            <a:off x="3697288" y="5016500"/>
            <a:ext cx="801687" cy="792163"/>
            <a:chOff x="2329" y="3050"/>
            <a:chExt cx="672" cy="672"/>
          </a:xfrm>
        </p:grpSpPr>
        <p:sp>
          <p:nvSpPr>
            <p:cNvPr id="81979" name="Oval 39"/>
            <p:cNvSpPr>
              <a:spLocks noChangeArrowheads="1"/>
            </p:cNvSpPr>
            <p:nvPr/>
          </p:nvSpPr>
          <p:spPr bwMode="auto">
            <a:xfrm>
              <a:off x="2329" y="3050"/>
              <a:ext cx="672" cy="67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80" name="Oval 40"/>
            <p:cNvSpPr>
              <a:spLocks noChangeArrowheads="1"/>
            </p:cNvSpPr>
            <p:nvPr/>
          </p:nvSpPr>
          <p:spPr bwMode="auto">
            <a:xfrm>
              <a:off x="2425" y="3146"/>
              <a:ext cx="480" cy="480"/>
            </a:xfrm>
            <a:prstGeom prst="ellipse">
              <a:avLst/>
            </a:prstGeom>
            <a:solidFill>
              <a:srgbClr val="FFFFFF"/>
            </a:solidFill>
            <a:ln w="9525">
              <a:solidFill>
                <a:schemeClr val="tx1"/>
              </a:solidFill>
              <a:round/>
              <a:headEnd/>
              <a:tailEnd/>
            </a:ln>
          </p:spPr>
          <p:txBody>
            <a:bodyPr wrap="none" anchor="ctr">
              <a:prstTxWarp prst="textNoShape">
                <a:avLst/>
              </a:prstTxWarp>
            </a:bodyPr>
            <a:lstStyle/>
            <a:p>
              <a:endParaRPr lang="en-US"/>
            </a:p>
          </p:txBody>
        </p:sp>
        <p:sp>
          <p:nvSpPr>
            <p:cNvPr id="81981" name="Oval 41"/>
            <p:cNvSpPr>
              <a:spLocks noChangeArrowheads="1"/>
            </p:cNvSpPr>
            <p:nvPr/>
          </p:nvSpPr>
          <p:spPr bwMode="auto">
            <a:xfrm>
              <a:off x="2448" y="3168"/>
              <a:ext cx="432" cy="43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82" name="Oval 42"/>
            <p:cNvSpPr>
              <a:spLocks noChangeArrowheads="1"/>
            </p:cNvSpPr>
            <p:nvPr/>
          </p:nvSpPr>
          <p:spPr bwMode="auto">
            <a:xfrm>
              <a:off x="2647" y="3362"/>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81950" name="Group 43"/>
          <p:cNvGrpSpPr>
            <a:grpSpLocks/>
          </p:cNvGrpSpPr>
          <p:nvPr/>
        </p:nvGrpSpPr>
        <p:grpSpPr bwMode="auto">
          <a:xfrm>
            <a:off x="3048000" y="6083300"/>
            <a:ext cx="354013" cy="622300"/>
            <a:chOff x="1920" y="3832"/>
            <a:chExt cx="223" cy="392"/>
          </a:xfrm>
        </p:grpSpPr>
        <p:sp>
          <p:nvSpPr>
            <p:cNvPr id="81977" name="Line 44"/>
            <p:cNvSpPr>
              <a:spLocks noChangeShapeType="1"/>
            </p:cNvSpPr>
            <p:nvPr/>
          </p:nvSpPr>
          <p:spPr bwMode="auto">
            <a:xfrm>
              <a:off x="2032" y="3832"/>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81978" name="Text Box 45"/>
            <p:cNvSpPr txBox="1">
              <a:spLocks noChangeArrowheads="1"/>
            </p:cNvSpPr>
            <p:nvPr/>
          </p:nvSpPr>
          <p:spPr bwMode="auto">
            <a:xfrm>
              <a:off x="1920" y="3936"/>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1" name="Group 46"/>
          <p:cNvGrpSpPr>
            <a:grpSpLocks/>
          </p:cNvGrpSpPr>
          <p:nvPr/>
        </p:nvGrpSpPr>
        <p:grpSpPr bwMode="auto">
          <a:xfrm>
            <a:off x="3303588" y="6096000"/>
            <a:ext cx="354012" cy="622300"/>
            <a:chOff x="2081" y="3840"/>
            <a:chExt cx="223" cy="392"/>
          </a:xfrm>
        </p:grpSpPr>
        <p:sp>
          <p:nvSpPr>
            <p:cNvPr id="81975" name="Line 47"/>
            <p:cNvSpPr>
              <a:spLocks noChangeShapeType="1"/>
            </p:cNvSpPr>
            <p:nvPr/>
          </p:nvSpPr>
          <p:spPr bwMode="auto">
            <a:xfrm>
              <a:off x="2193" y="3840"/>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81976" name="Text Box 48"/>
            <p:cNvSpPr txBox="1">
              <a:spLocks noChangeArrowheads="1"/>
            </p:cNvSpPr>
            <p:nvPr/>
          </p:nvSpPr>
          <p:spPr bwMode="auto">
            <a:xfrm>
              <a:off x="2081" y="3944"/>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2" name="Group 49"/>
          <p:cNvGrpSpPr>
            <a:grpSpLocks/>
          </p:cNvGrpSpPr>
          <p:nvPr/>
        </p:nvGrpSpPr>
        <p:grpSpPr bwMode="auto">
          <a:xfrm>
            <a:off x="2944813" y="4787900"/>
            <a:ext cx="354012" cy="622300"/>
            <a:chOff x="1855" y="3016"/>
            <a:chExt cx="223" cy="392"/>
          </a:xfrm>
        </p:grpSpPr>
        <p:sp>
          <p:nvSpPr>
            <p:cNvPr id="81973" name="Line 50"/>
            <p:cNvSpPr>
              <a:spLocks noChangeShapeType="1"/>
            </p:cNvSpPr>
            <p:nvPr/>
          </p:nvSpPr>
          <p:spPr bwMode="auto">
            <a:xfrm>
              <a:off x="1967" y="3016"/>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81974" name="Text Box 51"/>
            <p:cNvSpPr txBox="1">
              <a:spLocks noChangeArrowheads="1"/>
            </p:cNvSpPr>
            <p:nvPr/>
          </p:nvSpPr>
          <p:spPr bwMode="auto">
            <a:xfrm>
              <a:off x="1855" y="3120"/>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3" name="Group 52"/>
          <p:cNvGrpSpPr>
            <a:grpSpLocks/>
          </p:cNvGrpSpPr>
          <p:nvPr/>
        </p:nvGrpSpPr>
        <p:grpSpPr bwMode="auto">
          <a:xfrm>
            <a:off x="3200400" y="4800600"/>
            <a:ext cx="354013" cy="622300"/>
            <a:chOff x="2016" y="3024"/>
            <a:chExt cx="223" cy="392"/>
          </a:xfrm>
        </p:grpSpPr>
        <p:sp>
          <p:nvSpPr>
            <p:cNvPr id="81971" name="Line 53"/>
            <p:cNvSpPr>
              <a:spLocks noChangeShapeType="1"/>
            </p:cNvSpPr>
            <p:nvPr/>
          </p:nvSpPr>
          <p:spPr bwMode="auto">
            <a:xfrm>
              <a:off x="2128" y="3024"/>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81972" name="Text Box 54"/>
            <p:cNvSpPr txBox="1">
              <a:spLocks noChangeArrowheads="1"/>
            </p:cNvSpPr>
            <p:nvPr/>
          </p:nvSpPr>
          <p:spPr bwMode="auto">
            <a:xfrm>
              <a:off x="2016" y="3128"/>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4" name="Group 55"/>
          <p:cNvGrpSpPr>
            <a:grpSpLocks/>
          </p:cNvGrpSpPr>
          <p:nvPr/>
        </p:nvGrpSpPr>
        <p:grpSpPr bwMode="auto">
          <a:xfrm>
            <a:off x="3732213" y="4394200"/>
            <a:ext cx="354012" cy="622300"/>
            <a:chOff x="2351" y="2768"/>
            <a:chExt cx="223" cy="392"/>
          </a:xfrm>
        </p:grpSpPr>
        <p:sp>
          <p:nvSpPr>
            <p:cNvPr id="81969" name="Line 56"/>
            <p:cNvSpPr>
              <a:spLocks noChangeShapeType="1"/>
            </p:cNvSpPr>
            <p:nvPr/>
          </p:nvSpPr>
          <p:spPr bwMode="auto">
            <a:xfrm>
              <a:off x="2463"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81970" name="Text Box 57"/>
            <p:cNvSpPr txBox="1">
              <a:spLocks noChangeArrowheads="1"/>
            </p:cNvSpPr>
            <p:nvPr/>
          </p:nvSpPr>
          <p:spPr bwMode="auto">
            <a:xfrm>
              <a:off x="2351"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5" name="Group 58"/>
          <p:cNvGrpSpPr>
            <a:grpSpLocks/>
          </p:cNvGrpSpPr>
          <p:nvPr/>
        </p:nvGrpSpPr>
        <p:grpSpPr bwMode="auto">
          <a:xfrm>
            <a:off x="4343400" y="4394200"/>
            <a:ext cx="354013" cy="622300"/>
            <a:chOff x="2736" y="2768"/>
            <a:chExt cx="223" cy="392"/>
          </a:xfrm>
        </p:grpSpPr>
        <p:sp>
          <p:nvSpPr>
            <p:cNvPr id="81967" name="Line 59"/>
            <p:cNvSpPr>
              <a:spLocks noChangeShapeType="1"/>
            </p:cNvSpPr>
            <p:nvPr/>
          </p:nvSpPr>
          <p:spPr bwMode="auto">
            <a:xfrm>
              <a:off x="2848"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81968" name="Text Box 60"/>
            <p:cNvSpPr txBox="1">
              <a:spLocks noChangeArrowheads="1"/>
            </p:cNvSpPr>
            <p:nvPr/>
          </p:nvSpPr>
          <p:spPr bwMode="auto">
            <a:xfrm>
              <a:off x="2736"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6" name="Group 61"/>
          <p:cNvGrpSpPr>
            <a:grpSpLocks/>
          </p:cNvGrpSpPr>
          <p:nvPr/>
        </p:nvGrpSpPr>
        <p:grpSpPr bwMode="auto">
          <a:xfrm>
            <a:off x="3963988" y="4394200"/>
            <a:ext cx="354012" cy="622300"/>
            <a:chOff x="2497" y="2768"/>
            <a:chExt cx="223" cy="392"/>
          </a:xfrm>
        </p:grpSpPr>
        <p:sp>
          <p:nvSpPr>
            <p:cNvPr id="81965" name="Line 62"/>
            <p:cNvSpPr>
              <a:spLocks noChangeShapeType="1"/>
            </p:cNvSpPr>
            <p:nvPr/>
          </p:nvSpPr>
          <p:spPr bwMode="auto">
            <a:xfrm>
              <a:off x="2609" y="2768"/>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81966" name="Text Box 63"/>
            <p:cNvSpPr txBox="1">
              <a:spLocks noChangeArrowheads="1"/>
            </p:cNvSpPr>
            <p:nvPr/>
          </p:nvSpPr>
          <p:spPr bwMode="auto">
            <a:xfrm>
              <a:off x="2497"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7" name="Group 64"/>
          <p:cNvGrpSpPr>
            <a:grpSpLocks/>
          </p:cNvGrpSpPr>
          <p:nvPr/>
        </p:nvGrpSpPr>
        <p:grpSpPr bwMode="auto">
          <a:xfrm>
            <a:off x="5105400" y="4394200"/>
            <a:ext cx="354013" cy="622300"/>
            <a:chOff x="3216" y="2768"/>
            <a:chExt cx="223" cy="392"/>
          </a:xfrm>
        </p:grpSpPr>
        <p:sp>
          <p:nvSpPr>
            <p:cNvPr id="81963" name="Line 65"/>
            <p:cNvSpPr>
              <a:spLocks noChangeShapeType="1"/>
            </p:cNvSpPr>
            <p:nvPr/>
          </p:nvSpPr>
          <p:spPr bwMode="auto">
            <a:xfrm>
              <a:off x="3328"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81964" name="Text Box 66"/>
            <p:cNvSpPr txBox="1">
              <a:spLocks noChangeArrowheads="1"/>
            </p:cNvSpPr>
            <p:nvPr/>
          </p:nvSpPr>
          <p:spPr bwMode="auto">
            <a:xfrm>
              <a:off x="3216"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sp>
        <p:nvSpPr>
          <p:cNvPr id="81958" name="AutoShape 67"/>
          <p:cNvSpPr>
            <a:spLocks/>
          </p:cNvSpPr>
          <p:nvPr/>
        </p:nvSpPr>
        <p:spPr bwMode="auto">
          <a:xfrm>
            <a:off x="2133600" y="5867400"/>
            <a:ext cx="304800" cy="990600"/>
          </a:xfrm>
          <a:prstGeom prst="leftBrace">
            <a:avLst>
              <a:gd name="adj1" fmla="val 27083"/>
              <a:gd name="adj2" fmla="val 50000"/>
            </a:avLst>
          </a:prstGeom>
          <a:noFill/>
          <a:ln w="19050">
            <a:solidFill>
              <a:schemeClr val="tx1"/>
            </a:solidFill>
            <a:round/>
            <a:headEnd/>
            <a:tailEnd/>
          </a:ln>
        </p:spPr>
        <p:txBody>
          <a:bodyPr wrap="none" anchor="ctr">
            <a:prstTxWarp prst="textNoShape">
              <a:avLst/>
            </a:prstTxWarp>
          </a:bodyPr>
          <a:lstStyle/>
          <a:p>
            <a:endParaRPr lang="en-US"/>
          </a:p>
        </p:txBody>
      </p:sp>
      <p:sp>
        <p:nvSpPr>
          <p:cNvPr id="81959" name="AutoShape 68"/>
          <p:cNvSpPr>
            <a:spLocks/>
          </p:cNvSpPr>
          <p:nvPr/>
        </p:nvSpPr>
        <p:spPr bwMode="auto">
          <a:xfrm>
            <a:off x="2133600" y="4343400"/>
            <a:ext cx="304800" cy="1219200"/>
          </a:xfrm>
          <a:prstGeom prst="leftBrace">
            <a:avLst>
              <a:gd name="adj1" fmla="val 33333"/>
              <a:gd name="adj2" fmla="val 50000"/>
            </a:avLst>
          </a:prstGeom>
          <a:noFill/>
          <a:ln w="19050">
            <a:solidFill>
              <a:schemeClr val="tx1"/>
            </a:solidFill>
            <a:round/>
            <a:headEnd/>
            <a:tailEnd/>
          </a:ln>
        </p:spPr>
        <p:txBody>
          <a:bodyPr wrap="none" anchor="ctr">
            <a:prstTxWarp prst="textNoShape">
              <a:avLst/>
            </a:prstTxWarp>
          </a:bodyPr>
          <a:lstStyle/>
          <a:p>
            <a:endParaRPr lang="en-US"/>
          </a:p>
        </p:txBody>
      </p:sp>
      <p:sp>
        <p:nvSpPr>
          <p:cNvPr id="81960" name="Text Box 69"/>
          <p:cNvSpPr txBox="1">
            <a:spLocks noChangeArrowheads="1"/>
          </p:cNvSpPr>
          <p:nvPr/>
        </p:nvSpPr>
        <p:spPr bwMode="auto">
          <a:xfrm>
            <a:off x="609600" y="6172200"/>
            <a:ext cx="1116013" cy="457200"/>
          </a:xfrm>
          <a:prstGeom prst="rect">
            <a:avLst/>
          </a:prstGeom>
          <a:noFill/>
          <a:ln w="9525">
            <a:noFill/>
            <a:miter lim="800000"/>
            <a:headEnd/>
            <a:tailEnd/>
          </a:ln>
        </p:spPr>
        <p:txBody>
          <a:bodyPr wrap="none">
            <a:prstTxWarp prst="textNoShape">
              <a:avLst/>
            </a:prstTxWarp>
            <a:spAutoFit/>
          </a:bodyPr>
          <a:lstStyle/>
          <a:p>
            <a:r>
              <a:rPr lang="en-US" sz="2400"/>
              <a:t>Shell 1</a:t>
            </a:r>
          </a:p>
        </p:txBody>
      </p:sp>
      <p:sp>
        <p:nvSpPr>
          <p:cNvPr id="81961" name="Text Box 70"/>
          <p:cNvSpPr txBox="1">
            <a:spLocks noChangeArrowheads="1"/>
          </p:cNvSpPr>
          <p:nvPr/>
        </p:nvSpPr>
        <p:spPr bwMode="auto">
          <a:xfrm>
            <a:off x="609600" y="4724400"/>
            <a:ext cx="1116013" cy="457200"/>
          </a:xfrm>
          <a:prstGeom prst="rect">
            <a:avLst/>
          </a:prstGeom>
          <a:noFill/>
          <a:ln w="9525">
            <a:noFill/>
            <a:miter lim="800000"/>
            <a:headEnd/>
            <a:tailEnd/>
          </a:ln>
        </p:spPr>
        <p:txBody>
          <a:bodyPr wrap="none">
            <a:prstTxWarp prst="textNoShape">
              <a:avLst/>
            </a:prstTxWarp>
            <a:spAutoFit/>
          </a:bodyPr>
          <a:lstStyle/>
          <a:p>
            <a:r>
              <a:rPr lang="en-US" sz="2400"/>
              <a:t>Shell 2</a:t>
            </a:r>
          </a:p>
        </p:txBody>
      </p:sp>
      <p:sp>
        <p:nvSpPr>
          <p:cNvPr id="81962" name="Text Box 71"/>
          <p:cNvSpPr txBox="1">
            <a:spLocks noChangeArrowheads="1"/>
          </p:cNvSpPr>
          <p:nvPr/>
        </p:nvSpPr>
        <p:spPr bwMode="auto">
          <a:xfrm>
            <a:off x="0" y="2133600"/>
            <a:ext cx="9144000" cy="850900"/>
          </a:xfrm>
          <a:prstGeom prst="rect">
            <a:avLst/>
          </a:prstGeom>
          <a:noFill/>
          <a:ln w="28575">
            <a:solidFill>
              <a:srgbClr val="FF0000"/>
            </a:solidFill>
            <a:miter lim="800000"/>
            <a:headEnd/>
            <a:tailEnd/>
          </a:ln>
        </p:spPr>
        <p:txBody>
          <a:bodyPr>
            <a:prstTxWarp prst="textNoShape">
              <a:avLst/>
            </a:prstTxWarp>
            <a:spAutoFit/>
          </a:bodyPr>
          <a:lstStyle/>
          <a:p>
            <a:r>
              <a:rPr lang="en-US" sz="2400">
                <a:solidFill>
                  <a:srgbClr val="FF0000"/>
                </a:solidFill>
              </a:rPr>
              <a:t>1, 2, 3 … principle quantum number, tells you </a:t>
            </a:r>
            <a:r>
              <a:rPr lang="en-US" sz="2400" i="1">
                <a:solidFill>
                  <a:srgbClr val="FF0000"/>
                </a:solidFill>
              </a:rPr>
              <a:t>some</a:t>
            </a:r>
            <a:r>
              <a:rPr lang="en-US" sz="2400">
                <a:solidFill>
                  <a:srgbClr val="FF0000"/>
                </a:solidFill>
              </a:rPr>
              <a:t> about energy</a:t>
            </a:r>
          </a:p>
          <a:p>
            <a:r>
              <a:rPr lang="en-US" sz="2400">
                <a:solidFill>
                  <a:srgbClr val="FF0000"/>
                </a:solidFill>
              </a:rPr>
              <a:t>s, p, d … tells you </a:t>
            </a:r>
            <a:r>
              <a:rPr lang="en-US" sz="2400" i="1">
                <a:solidFill>
                  <a:srgbClr val="FF0000"/>
                </a:solidFill>
              </a:rPr>
              <a:t>some</a:t>
            </a:r>
            <a:r>
              <a:rPr lang="en-US" sz="2400">
                <a:solidFill>
                  <a:srgbClr val="FF0000"/>
                </a:solidFill>
              </a:rPr>
              <a:t> about geometric configuration of orbital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36525" y="76200"/>
            <a:ext cx="8778875" cy="457200"/>
          </a:xfrm>
          <a:prstGeom prst="rect">
            <a:avLst/>
          </a:prstGeom>
          <a:noFill/>
          <a:ln w="9525">
            <a:noFill/>
            <a:miter lim="800000"/>
            <a:headEnd/>
            <a:tailEnd/>
          </a:ln>
        </p:spPr>
        <p:txBody>
          <a:bodyPr>
            <a:prstTxWarp prst="textNoShape">
              <a:avLst/>
            </a:prstTxWarp>
            <a:spAutoFit/>
          </a:bodyPr>
          <a:lstStyle/>
          <a:p>
            <a:pPr algn="ctr"/>
            <a:r>
              <a:rPr lang="en-US" sz="2400" b="1"/>
              <a:t>Can Schrodinger make sense of the periodic table? </a:t>
            </a:r>
          </a:p>
        </p:txBody>
      </p:sp>
      <p:grpSp>
        <p:nvGrpSpPr>
          <p:cNvPr id="83971" name="Group 3"/>
          <p:cNvGrpSpPr>
            <a:grpSpLocks/>
          </p:cNvGrpSpPr>
          <p:nvPr/>
        </p:nvGrpSpPr>
        <p:grpSpPr bwMode="auto">
          <a:xfrm>
            <a:off x="152400" y="533400"/>
            <a:ext cx="8534400" cy="4570413"/>
            <a:chOff x="192" y="0"/>
            <a:chExt cx="5376" cy="2879"/>
          </a:xfrm>
        </p:grpSpPr>
        <p:pic>
          <p:nvPicPr>
            <p:cNvPr id="83973" name="Picture 4" descr="periodic-table"/>
            <p:cNvPicPr>
              <a:picLocks noChangeAspect="1" noChangeArrowheads="1"/>
            </p:cNvPicPr>
            <p:nvPr/>
          </p:nvPicPr>
          <p:blipFill>
            <a:blip r:embed="rId3"/>
            <a:srcRect/>
            <a:stretch>
              <a:fillRect/>
            </a:stretch>
          </p:blipFill>
          <p:spPr bwMode="auto">
            <a:xfrm>
              <a:off x="192" y="0"/>
              <a:ext cx="5376" cy="2879"/>
            </a:xfrm>
            <a:prstGeom prst="rect">
              <a:avLst/>
            </a:prstGeom>
            <a:noFill/>
            <a:ln w="9525">
              <a:noFill/>
              <a:miter lim="800000"/>
              <a:headEnd/>
              <a:tailEnd/>
            </a:ln>
          </p:spPr>
        </p:pic>
        <p:sp>
          <p:nvSpPr>
            <p:cNvPr id="83974" name="Rectangle 5"/>
            <p:cNvSpPr>
              <a:spLocks noChangeArrowheads="1"/>
            </p:cNvSpPr>
            <p:nvPr/>
          </p:nvSpPr>
          <p:spPr bwMode="auto">
            <a:xfrm>
              <a:off x="2928" y="1899"/>
              <a:ext cx="2640" cy="33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83972" name="Text Box 6"/>
          <p:cNvSpPr txBox="1">
            <a:spLocks noChangeArrowheads="1"/>
          </p:cNvSpPr>
          <p:nvPr/>
        </p:nvSpPr>
        <p:spPr bwMode="auto">
          <a:xfrm>
            <a:off x="152400" y="5257800"/>
            <a:ext cx="7773988" cy="1552575"/>
          </a:xfrm>
          <a:prstGeom prst="rect">
            <a:avLst/>
          </a:prstGeom>
          <a:noFill/>
          <a:ln w="9525">
            <a:noFill/>
            <a:miter lim="800000"/>
            <a:headEnd/>
            <a:tailEnd/>
          </a:ln>
        </p:spPr>
        <p:txBody>
          <a:bodyPr wrap="none">
            <a:prstTxWarp prst="textNoShape">
              <a:avLst/>
            </a:prstTxWarp>
            <a:spAutoFit/>
          </a:bodyPr>
          <a:lstStyle/>
          <a:p>
            <a:r>
              <a:rPr lang="en-US" sz="2400">
                <a:sym typeface="Wingdings" charset="2"/>
              </a:rPr>
              <a:t>1869:   </a:t>
            </a:r>
            <a:r>
              <a:rPr lang="en-US" sz="2400"/>
              <a:t>Periodic table </a:t>
            </a:r>
            <a:r>
              <a:rPr lang="en-US" sz="2400">
                <a:sym typeface="Wingdings" charset="2"/>
              </a:rPr>
              <a:t>(based on chemical behavior only)</a:t>
            </a:r>
          </a:p>
          <a:p>
            <a:r>
              <a:rPr lang="en-US" sz="2400">
                <a:sym typeface="Wingdings" charset="2"/>
              </a:rPr>
              <a:t>1897: 	 Thompson discovers electron </a:t>
            </a:r>
          </a:p>
          <a:p>
            <a:r>
              <a:rPr lang="en-US" sz="2400">
                <a:sym typeface="Wingdings" charset="2"/>
              </a:rPr>
              <a:t>1909:   Rutherford model of atom</a:t>
            </a:r>
          </a:p>
          <a:p>
            <a:r>
              <a:rPr lang="en-US" sz="2400">
                <a:sym typeface="Wingdings" charset="2"/>
              </a:rPr>
              <a:t>1913:   Bohr model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EE550BA9-2128-4FF7-BBBE-1B946A5E1A56}" type="slidenum">
              <a:rPr lang="en-US" smtClean="0"/>
              <a:pPr/>
              <a:t>3</a:t>
            </a:fld>
            <a:endParaRPr lang="en-US" smtClean="0"/>
          </a:p>
        </p:txBody>
      </p:sp>
      <p:sp>
        <p:nvSpPr>
          <p:cNvPr id="4099" name="Text Box 4"/>
          <p:cNvSpPr txBox="1">
            <a:spLocks noChangeArrowheads="1"/>
          </p:cNvSpPr>
          <p:nvPr/>
        </p:nvSpPr>
        <p:spPr bwMode="auto">
          <a:xfrm>
            <a:off x="219075" y="481440"/>
            <a:ext cx="8924925" cy="1569660"/>
          </a:xfrm>
          <a:prstGeom prst="rect">
            <a:avLst/>
          </a:prstGeom>
          <a:noFill/>
          <a:ln w="9525">
            <a:noFill/>
            <a:miter lim="800000"/>
            <a:headEnd/>
            <a:tailEnd/>
          </a:ln>
        </p:spPr>
        <p:txBody>
          <a:bodyPr>
            <a:spAutoFit/>
          </a:bodyPr>
          <a:lstStyle/>
          <a:p>
            <a:pPr marL="344488" indent="-344488"/>
            <a:r>
              <a:rPr lang="en-US" sz="2400" dirty="0" smtClean="0"/>
              <a:t>Recently: </a:t>
            </a:r>
          </a:p>
          <a:p>
            <a:pPr marL="801687" lvl="1" indent="-342900">
              <a:buAutoNum type="arabicPeriod"/>
            </a:pPr>
            <a:r>
              <a:rPr lang="en-US" sz="2400" dirty="0" smtClean="0"/>
              <a:t>Quantum tunneling</a:t>
            </a:r>
            <a:endParaRPr lang="en-US" sz="2400" dirty="0" smtClean="0"/>
          </a:p>
          <a:p>
            <a:pPr marL="801687" lvl="1" indent="-342900">
              <a:buAutoNum type="arabicPeriod"/>
            </a:pPr>
            <a:r>
              <a:rPr lang="en-US" sz="2400" dirty="0" smtClean="0"/>
              <a:t>Schrödinger equation in 3-D</a:t>
            </a:r>
          </a:p>
          <a:p>
            <a:pPr marL="801687" lvl="1" indent="-342900">
              <a:buAutoNum type="arabicPeriod"/>
            </a:pPr>
            <a:r>
              <a:rPr lang="en-US" sz="2400" dirty="0" smtClean="0"/>
              <a:t>Hydrogen atom</a:t>
            </a:r>
          </a:p>
        </p:txBody>
      </p:sp>
      <p:sp>
        <p:nvSpPr>
          <p:cNvPr id="5" name="Text Box 4"/>
          <p:cNvSpPr txBox="1">
            <a:spLocks noChangeArrowheads="1"/>
          </p:cNvSpPr>
          <p:nvPr/>
        </p:nvSpPr>
        <p:spPr bwMode="auto">
          <a:xfrm>
            <a:off x="219075" y="2574655"/>
            <a:ext cx="8924925" cy="2308324"/>
          </a:xfrm>
          <a:prstGeom prst="rect">
            <a:avLst/>
          </a:prstGeom>
          <a:noFill/>
          <a:ln w="9525">
            <a:noFill/>
            <a:miter lim="800000"/>
            <a:headEnd/>
            <a:tailEnd/>
          </a:ln>
        </p:spPr>
        <p:txBody>
          <a:bodyPr>
            <a:spAutoFit/>
          </a:bodyPr>
          <a:lstStyle/>
          <a:p>
            <a:pPr marL="344488" indent="-344488"/>
            <a:r>
              <a:rPr lang="en-US" sz="2400" dirty="0" smtClean="0"/>
              <a:t>Today: </a:t>
            </a:r>
            <a:endParaRPr lang="en-US" sz="2400" dirty="0" smtClean="0"/>
          </a:p>
          <a:p>
            <a:pPr marL="801687" lvl="1" indent="-342900">
              <a:buAutoNum type="arabicPeriod"/>
            </a:pPr>
            <a:r>
              <a:rPr lang="en-US" sz="2400" dirty="0" smtClean="0"/>
              <a:t>Hydrogen atom (cont.)</a:t>
            </a:r>
          </a:p>
          <a:p>
            <a:pPr marL="801687" lvl="1" indent="-342900">
              <a:buAutoNum type="arabicPeriod"/>
            </a:pPr>
            <a:r>
              <a:rPr lang="en-US" sz="2400" dirty="0" smtClean="0"/>
              <a:t>Multi-electron atoms</a:t>
            </a:r>
          </a:p>
          <a:p>
            <a:pPr marL="801687" lvl="1" indent="-342900">
              <a:buAutoNum type="arabicPeriod"/>
            </a:pPr>
            <a:r>
              <a:rPr lang="en-US" sz="2400" dirty="0" smtClean="0"/>
              <a:t>Periodic table</a:t>
            </a:r>
          </a:p>
          <a:p>
            <a:pPr marL="801687" lvl="1" indent="-342900">
              <a:buAutoNum type="arabicPeriod"/>
            </a:pPr>
            <a:r>
              <a:rPr lang="en-US" sz="2400" dirty="0" smtClean="0"/>
              <a:t>Bonding (?)</a:t>
            </a:r>
            <a:endParaRPr lang="en-US" sz="2400" dirty="0" smtClean="0"/>
          </a:p>
          <a:p>
            <a:pPr marL="801687" lvl="1" indent="-342900">
              <a:buAutoNum type="arabicPeriod"/>
            </a:pPr>
            <a:endParaRPr lang="en-US" sz="2400" dirty="0" smtClean="0"/>
          </a:p>
        </p:txBody>
      </p:sp>
      <p:sp>
        <p:nvSpPr>
          <p:cNvPr id="7" name="Text Box 4"/>
          <p:cNvSpPr txBox="1">
            <a:spLocks noChangeArrowheads="1"/>
          </p:cNvSpPr>
          <p:nvPr/>
        </p:nvSpPr>
        <p:spPr bwMode="auto">
          <a:xfrm>
            <a:off x="219075" y="5048640"/>
            <a:ext cx="8924925" cy="1569660"/>
          </a:xfrm>
          <a:prstGeom prst="rect">
            <a:avLst/>
          </a:prstGeom>
          <a:noFill/>
          <a:ln w="9525">
            <a:noFill/>
            <a:miter lim="800000"/>
            <a:headEnd/>
            <a:tailEnd/>
          </a:ln>
        </p:spPr>
        <p:txBody>
          <a:bodyPr>
            <a:spAutoFit/>
          </a:bodyPr>
          <a:lstStyle/>
          <a:p>
            <a:pPr marL="344488" indent="-344488"/>
            <a:r>
              <a:rPr lang="en-US" sz="2400" dirty="0" smtClean="0"/>
              <a:t>Coming Up</a:t>
            </a:r>
            <a:r>
              <a:rPr lang="en-US" sz="2400" dirty="0" smtClean="0"/>
              <a:t>:</a:t>
            </a:r>
            <a:endParaRPr lang="en-US" sz="2400" dirty="0" smtClean="0"/>
          </a:p>
          <a:p>
            <a:pPr marL="344488" indent="-344488"/>
            <a:r>
              <a:rPr lang="en-US" sz="2400" dirty="0" smtClean="0"/>
              <a:t>		Finish bonding/banding…</a:t>
            </a:r>
          </a:p>
          <a:p>
            <a:pPr marL="344488" indent="-344488"/>
            <a:r>
              <a:rPr lang="en-US" sz="2400" dirty="0" smtClean="0">
                <a:solidFill>
                  <a:srgbClr val="FF0000"/>
                </a:solidFill>
              </a:rPr>
              <a:t>		</a:t>
            </a:r>
            <a:r>
              <a:rPr lang="en-US" sz="2400" dirty="0" smtClean="0">
                <a:solidFill>
                  <a:srgbClr val="FF0000"/>
                </a:solidFill>
              </a:rPr>
              <a:t>Exam 3 – Next </a:t>
            </a:r>
            <a:r>
              <a:rPr lang="en-US" sz="2400" dirty="0" smtClean="0">
                <a:solidFill>
                  <a:srgbClr val="FF0000"/>
                </a:solidFill>
              </a:rPr>
              <a:t>Thursday, 4/28</a:t>
            </a:r>
          </a:p>
          <a:p>
            <a:pPr marL="344488" indent="-344488"/>
            <a:r>
              <a:rPr lang="en-US" sz="2400" dirty="0" smtClean="0">
                <a:solidFill>
                  <a:srgbClr val="FF0000"/>
                </a:solidFill>
              </a:rPr>
              <a:t>		</a:t>
            </a:r>
            <a:r>
              <a:rPr lang="en-US" sz="2400" dirty="0" smtClean="0">
                <a:solidFill>
                  <a:srgbClr val="000000"/>
                </a:solidFill>
              </a:rPr>
              <a:t>Lecture </a:t>
            </a:r>
            <a:r>
              <a:rPr lang="en-US" sz="2400" dirty="0" smtClean="0">
                <a:solidFill>
                  <a:srgbClr val="000000"/>
                </a:solidFill>
              </a:rPr>
              <a:t>for Tuesday, 5/3 ?</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36525" y="39688"/>
            <a:ext cx="8855075" cy="822325"/>
          </a:xfrm>
          <a:prstGeom prst="rect">
            <a:avLst/>
          </a:prstGeom>
          <a:noFill/>
          <a:ln w="9525">
            <a:noFill/>
            <a:miter lim="800000"/>
            <a:headEnd/>
            <a:tailEnd/>
          </a:ln>
        </p:spPr>
        <p:txBody>
          <a:bodyPr>
            <a:prstTxWarp prst="textNoShape">
              <a:avLst/>
            </a:prstTxWarp>
            <a:spAutoFit/>
          </a:bodyPr>
          <a:lstStyle/>
          <a:p>
            <a:r>
              <a:rPr lang="en-US" sz="2400">
                <a:solidFill>
                  <a:srgbClr val="FF0000"/>
                </a:solidFill>
              </a:rPr>
              <a:t>For a given atom, Schrodinger predicts allowed wave functions and energies of these wave functions.  </a:t>
            </a:r>
            <a:endParaRPr lang="en-US" sz="2400"/>
          </a:p>
        </p:txBody>
      </p:sp>
      <p:pic>
        <p:nvPicPr>
          <p:cNvPr id="86019" name="Picture 3" descr="quantumpt"/>
          <p:cNvPicPr>
            <a:picLocks noChangeAspect="1" noChangeArrowheads="1"/>
          </p:cNvPicPr>
          <p:nvPr/>
        </p:nvPicPr>
        <p:blipFill>
          <a:blip r:embed="rId3"/>
          <a:srcRect/>
          <a:stretch>
            <a:fillRect/>
          </a:stretch>
        </p:blipFill>
        <p:spPr bwMode="auto">
          <a:xfrm>
            <a:off x="4876800" y="1662113"/>
            <a:ext cx="4267200" cy="2971800"/>
          </a:xfrm>
          <a:prstGeom prst="rect">
            <a:avLst/>
          </a:prstGeom>
          <a:solidFill>
            <a:schemeClr val="bg1"/>
          </a:solidFill>
          <a:ln w="9525">
            <a:noFill/>
            <a:miter lim="800000"/>
            <a:headEnd/>
            <a:tailEnd/>
          </a:ln>
        </p:spPr>
      </p:pic>
      <p:sp>
        <p:nvSpPr>
          <p:cNvPr id="34820" name="Text Box 4"/>
          <p:cNvSpPr txBox="1">
            <a:spLocks noChangeArrowheads="1"/>
          </p:cNvSpPr>
          <p:nvPr/>
        </p:nvSpPr>
        <p:spPr bwMode="auto">
          <a:xfrm>
            <a:off x="1447800" y="4611688"/>
            <a:ext cx="7543800" cy="1917700"/>
          </a:xfrm>
          <a:prstGeom prst="rect">
            <a:avLst/>
          </a:prstGeom>
          <a:noFill/>
          <a:ln w="9525">
            <a:noFill/>
            <a:miter lim="800000"/>
            <a:headEnd/>
            <a:tailEnd/>
          </a:ln>
        </p:spPr>
        <p:txBody>
          <a:bodyPr>
            <a:prstTxWarp prst="textNoShape">
              <a:avLst/>
            </a:prstTxWarp>
            <a:spAutoFit/>
          </a:bodyPr>
          <a:lstStyle/>
          <a:p>
            <a:r>
              <a:rPr lang="en-US" sz="2400"/>
              <a:t>Why would behavior of Li be similar to Na? </a:t>
            </a:r>
          </a:p>
          <a:p>
            <a:r>
              <a:rPr lang="en-US" sz="2400"/>
              <a:t>a. because shape of outer most electron is similar. </a:t>
            </a:r>
          </a:p>
          <a:p>
            <a:r>
              <a:rPr lang="en-US" sz="2400"/>
              <a:t>b. because energy of outer most electron is similar. </a:t>
            </a:r>
          </a:p>
          <a:p>
            <a:r>
              <a:rPr lang="en-US" sz="2400"/>
              <a:t>c. both a and b</a:t>
            </a:r>
          </a:p>
          <a:p>
            <a:r>
              <a:rPr lang="en-US" sz="2400"/>
              <a:t>d. some other reason</a:t>
            </a:r>
          </a:p>
        </p:txBody>
      </p:sp>
      <p:sp>
        <p:nvSpPr>
          <p:cNvPr id="86021" name="Line 5"/>
          <p:cNvSpPr>
            <a:spLocks noChangeShapeType="1"/>
          </p:cNvSpPr>
          <p:nvPr/>
        </p:nvSpPr>
        <p:spPr bwMode="auto">
          <a:xfrm>
            <a:off x="684213" y="4849813"/>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22" name="Text Box 6"/>
          <p:cNvSpPr txBox="1">
            <a:spLocks noChangeArrowheads="1"/>
          </p:cNvSpPr>
          <p:nvPr/>
        </p:nvSpPr>
        <p:spPr bwMode="auto">
          <a:xfrm>
            <a:off x="304800" y="4687888"/>
            <a:ext cx="452438" cy="396875"/>
          </a:xfrm>
          <a:prstGeom prst="rect">
            <a:avLst/>
          </a:prstGeom>
          <a:noFill/>
          <a:ln w="9525">
            <a:noFill/>
            <a:miter lim="800000"/>
            <a:headEnd/>
            <a:tailEnd/>
          </a:ln>
        </p:spPr>
        <p:txBody>
          <a:bodyPr wrap="none">
            <a:prstTxWarp prst="textNoShape">
              <a:avLst/>
            </a:prstTxWarp>
            <a:spAutoFit/>
          </a:bodyPr>
          <a:lstStyle/>
          <a:p>
            <a:r>
              <a:rPr lang="en-US" sz="2000"/>
              <a:t>1s</a:t>
            </a:r>
          </a:p>
        </p:txBody>
      </p:sp>
      <p:sp>
        <p:nvSpPr>
          <p:cNvPr id="86023" name="Line 7"/>
          <p:cNvSpPr>
            <a:spLocks noChangeShapeType="1"/>
          </p:cNvSpPr>
          <p:nvPr/>
        </p:nvSpPr>
        <p:spPr bwMode="auto">
          <a:xfrm>
            <a:off x="684213" y="3703638"/>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24" name="Text Box 8"/>
          <p:cNvSpPr txBox="1">
            <a:spLocks noChangeArrowheads="1"/>
          </p:cNvSpPr>
          <p:nvPr/>
        </p:nvSpPr>
        <p:spPr bwMode="auto">
          <a:xfrm>
            <a:off x="304800" y="3594100"/>
            <a:ext cx="452438" cy="396875"/>
          </a:xfrm>
          <a:prstGeom prst="rect">
            <a:avLst/>
          </a:prstGeom>
          <a:noFill/>
          <a:ln w="9525">
            <a:noFill/>
            <a:miter lim="800000"/>
            <a:headEnd/>
            <a:tailEnd/>
          </a:ln>
        </p:spPr>
        <p:txBody>
          <a:bodyPr wrap="none">
            <a:prstTxWarp prst="textNoShape">
              <a:avLst/>
            </a:prstTxWarp>
            <a:spAutoFit/>
          </a:bodyPr>
          <a:lstStyle/>
          <a:p>
            <a:r>
              <a:rPr lang="en-US" sz="2000"/>
              <a:t>2s</a:t>
            </a:r>
          </a:p>
        </p:txBody>
      </p:sp>
      <p:sp>
        <p:nvSpPr>
          <p:cNvPr id="86025" name="Line 9"/>
          <p:cNvSpPr>
            <a:spLocks noChangeShapeType="1"/>
          </p:cNvSpPr>
          <p:nvPr/>
        </p:nvSpPr>
        <p:spPr bwMode="auto">
          <a:xfrm>
            <a:off x="738188" y="2713038"/>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26" name="Text Box 10"/>
          <p:cNvSpPr txBox="1">
            <a:spLocks noChangeArrowheads="1"/>
          </p:cNvSpPr>
          <p:nvPr/>
        </p:nvSpPr>
        <p:spPr bwMode="auto">
          <a:xfrm>
            <a:off x="304800" y="2552700"/>
            <a:ext cx="452438" cy="396875"/>
          </a:xfrm>
          <a:prstGeom prst="rect">
            <a:avLst/>
          </a:prstGeom>
          <a:noFill/>
          <a:ln w="9525">
            <a:noFill/>
            <a:miter lim="800000"/>
            <a:headEnd/>
            <a:tailEnd/>
          </a:ln>
        </p:spPr>
        <p:txBody>
          <a:bodyPr wrap="none">
            <a:prstTxWarp prst="textNoShape">
              <a:avLst/>
            </a:prstTxWarp>
            <a:spAutoFit/>
          </a:bodyPr>
          <a:lstStyle/>
          <a:p>
            <a:r>
              <a:rPr lang="en-US" sz="2000"/>
              <a:t>3s</a:t>
            </a:r>
          </a:p>
        </p:txBody>
      </p:sp>
      <p:sp>
        <p:nvSpPr>
          <p:cNvPr id="86027" name="Text Box 11"/>
          <p:cNvSpPr txBox="1">
            <a:spLocks noChangeArrowheads="1"/>
          </p:cNvSpPr>
          <p:nvPr/>
        </p:nvSpPr>
        <p:spPr bwMode="auto">
          <a:xfrm>
            <a:off x="684213" y="938213"/>
            <a:ext cx="544512"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l</a:t>
            </a:r>
            <a:r>
              <a:rPr lang="en-US" sz="2000"/>
              <a:t>=0</a:t>
            </a:r>
          </a:p>
        </p:txBody>
      </p:sp>
      <p:sp>
        <p:nvSpPr>
          <p:cNvPr id="86028" name="Text Box 12"/>
          <p:cNvSpPr txBox="1">
            <a:spLocks noChangeArrowheads="1"/>
          </p:cNvSpPr>
          <p:nvPr/>
        </p:nvSpPr>
        <p:spPr bwMode="auto">
          <a:xfrm>
            <a:off x="1606550" y="885825"/>
            <a:ext cx="798513" cy="7016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    l</a:t>
            </a:r>
            <a:r>
              <a:rPr lang="en-US" sz="2000"/>
              <a:t>=1</a:t>
            </a:r>
          </a:p>
          <a:p>
            <a:endParaRPr lang="en-US" sz="2000"/>
          </a:p>
        </p:txBody>
      </p:sp>
      <p:sp>
        <p:nvSpPr>
          <p:cNvPr id="86029" name="Text Box 13"/>
          <p:cNvSpPr txBox="1">
            <a:spLocks noChangeArrowheads="1"/>
          </p:cNvSpPr>
          <p:nvPr/>
        </p:nvSpPr>
        <p:spPr bwMode="auto">
          <a:xfrm>
            <a:off x="3124200" y="914400"/>
            <a:ext cx="1179513"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          l</a:t>
            </a:r>
            <a:r>
              <a:rPr lang="en-US" sz="2000"/>
              <a:t>=2</a:t>
            </a:r>
          </a:p>
        </p:txBody>
      </p:sp>
      <p:sp>
        <p:nvSpPr>
          <p:cNvPr id="86030" name="Line 14"/>
          <p:cNvSpPr>
            <a:spLocks noChangeShapeType="1"/>
          </p:cNvSpPr>
          <p:nvPr/>
        </p:nvSpPr>
        <p:spPr bwMode="auto">
          <a:xfrm>
            <a:off x="1716088" y="3494088"/>
            <a:ext cx="1841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1" name="Line 15"/>
          <p:cNvSpPr>
            <a:spLocks noChangeShapeType="1"/>
          </p:cNvSpPr>
          <p:nvPr/>
        </p:nvSpPr>
        <p:spPr bwMode="auto">
          <a:xfrm>
            <a:off x="2033588" y="349408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2" name="Line 16"/>
          <p:cNvSpPr>
            <a:spLocks noChangeShapeType="1"/>
          </p:cNvSpPr>
          <p:nvPr/>
        </p:nvSpPr>
        <p:spPr bwMode="auto">
          <a:xfrm>
            <a:off x="2363788" y="349408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3" name="Line 17"/>
          <p:cNvSpPr>
            <a:spLocks noChangeShapeType="1"/>
          </p:cNvSpPr>
          <p:nvPr/>
        </p:nvSpPr>
        <p:spPr bwMode="auto">
          <a:xfrm>
            <a:off x="1749425" y="2557463"/>
            <a:ext cx="18573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4" name="Line 18"/>
          <p:cNvSpPr>
            <a:spLocks noChangeShapeType="1"/>
          </p:cNvSpPr>
          <p:nvPr/>
        </p:nvSpPr>
        <p:spPr bwMode="auto">
          <a:xfrm>
            <a:off x="2068513" y="2557463"/>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5" name="Line 19"/>
          <p:cNvSpPr>
            <a:spLocks noChangeShapeType="1"/>
          </p:cNvSpPr>
          <p:nvPr/>
        </p:nvSpPr>
        <p:spPr bwMode="auto">
          <a:xfrm>
            <a:off x="2398713" y="2557463"/>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6" name="Line 20"/>
          <p:cNvSpPr>
            <a:spLocks noChangeShapeType="1"/>
          </p:cNvSpPr>
          <p:nvPr/>
        </p:nvSpPr>
        <p:spPr bwMode="auto">
          <a:xfrm>
            <a:off x="3240088" y="158273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7" name="Line 21"/>
          <p:cNvSpPr>
            <a:spLocks noChangeShapeType="1"/>
          </p:cNvSpPr>
          <p:nvPr/>
        </p:nvSpPr>
        <p:spPr bwMode="auto">
          <a:xfrm>
            <a:off x="3557588" y="1582738"/>
            <a:ext cx="187325"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8" name="Line 22"/>
          <p:cNvSpPr>
            <a:spLocks noChangeShapeType="1"/>
          </p:cNvSpPr>
          <p:nvPr/>
        </p:nvSpPr>
        <p:spPr bwMode="auto">
          <a:xfrm>
            <a:off x="3889375" y="1582738"/>
            <a:ext cx="18573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9" name="Line 23"/>
          <p:cNvSpPr>
            <a:spLocks noChangeShapeType="1"/>
          </p:cNvSpPr>
          <p:nvPr/>
        </p:nvSpPr>
        <p:spPr bwMode="auto">
          <a:xfrm>
            <a:off x="4208463" y="158273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40" name="Line 24"/>
          <p:cNvSpPr>
            <a:spLocks noChangeShapeType="1"/>
          </p:cNvSpPr>
          <p:nvPr/>
        </p:nvSpPr>
        <p:spPr bwMode="auto">
          <a:xfrm>
            <a:off x="4538663" y="158273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41" name="Line 25"/>
          <p:cNvSpPr>
            <a:spLocks noChangeShapeType="1"/>
          </p:cNvSpPr>
          <p:nvPr/>
        </p:nvSpPr>
        <p:spPr bwMode="auto">
          <a:xfrm>
            <a:off x="738188" y="1724025"/>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42" name="Text Box 26"/>
          <p:cNvSpPr txBox="1">
            <a:spLocks noChangeArrowheads="1"/>
          </p:cNvSpPr>
          <p:nvPr/>
        </p:nvSpPr>
        <p:spPr bwMode="auto">
          <a:xfrm>
            <a:off x="304800" y="1614488"/>
            <a:ext cx="452438" cy="396875"/>
          </a:xfrm>
          <a:prstGeom prst="rect">
            <a:avLst/>
          </a:prstGeom>
          <a:noFill/>
          <a:ln w="9525">
            <a:noFill/>
            <a:miter lim="800000"/>
            <a:headEnd/>
            <a:tailEnd/>
          </a:ln>
        </p:spPr>
        <p:txBody>
          <a:bodyPr wrap="none">
            <a:prstTxWarp prst="textNoShape">
              <a:avLst/>
            </a:prstTxWarp>
            <a:spAutoFit/>
          </a:bodyPr>
          <a:lstStyle/>
          <a:p>
            <a:r>
              <a:rPr lang="en-US" sz="2000"/>
              <a:t>4s</a:t>
            </a:r>
          </a:p>
        </p:txBody>
      </p:sp>
      <p:sp>
        <p:nvSpPr>
          <p:cNvPr id="86043" name="Text Box 27"/>
          <p:cNvSpPr txBox="1">
            <a:spLocks noChangeArrowheads="1"/>
          </p:cNvSpPr>
          <p:nvPr/>
        </p:nvSpPr>
        <p:spPr bwMode="auto">
          <a:xfrm>
            <a:off x="1335088" y="3333750"/>
            <a:ext cx="466725" cy="396875"/>
          </a:xfrm>
          <a:prstGeom prst="rect">
            <a:avLst/>
          </a:prstGeom>
          <a:noFill/>
          <a:ln w="9525">
            <a:noFill/>
            <a:miter lim="800000"/>
            <a:headEnd/>
            <a:tailEnd/>
          </a:ln>
        </p:spPr>
        <p:txBody>
          <a:bodyPr wrap="none">
            <a:prstTxWarp prst="textNoShape">
              <a:avLst/>
            </a:prstTxWarp>
            <a:spAutoFit/>
          </a:bodyPr>
          <a:lstStyle/>
          <a:p>
            <a:r>
              <a:rPr lang="en-US" sz="2000"/>
              <a:t>2p</a:t>
            </a:r>
          </a:p>
        </p:txBody>
      </p:sp>
      <p:sp>
        <p:nvSpPr>
          <p:cNvPr id="86044" name="Text Box 28"/>
          <p:cNvSpPr txBox="1">
            <a:spLocks noChangeArrowheads="1"/>
          </p:cNvSpPr>
          <p:nvPr/>
        </p:nvSpPr>
        <p:spPr bwMode="auto">
          <a:xfrm>
            <a:off x="1371600" y="2362200"/>
            <a:ext cx="466725" cy="396875"/>
          </a:xfrm>
          <a:prstGeom prst="rect">
            <a:avLst/>
          </a:prstGeom>
          <a:noFill/>
          <a:ln w="9525">
            <a:noFill/>
            <a:miter lim="800000"/>
            <a:headEnd/>
            <a:tailEnd/>
          </a:ln>
        </p:spPr>
        <p:txBody>
          <a:bodyPr wrap="none">
            <a:prstTxWarp prst="textNoShape">
              <a:avLst/>
            </a:prstTxWarp>
            <a:spAutoFit/>
          </a:bodyPr>
          <a:lstStyle/>
          <a:p>
            <a:r>
              <a:rPr lang="en-US" sz="2000"/>
              <a:t>3p</a:t>
            </a:r>
          </a:p>
        </p:txBody>
      </p:sp>
      <p:sp>
        <p:nvSpPr>
          <p:cNvPr id="86045" name="Line 29"/>
          <p:cNvSpPr>
            <a:spLocks noChangeShapeType="1"/>
          </p:cNvSpPr>
          <p:nvPr/>
        </p:nvSpPr>
        <p:spPr bwMode="auto">
          <a:xfrm>
            <a:off x="1716088" y="1463675"/>
            <a:ext cx="1841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46" name="Line 30"/>
          <p:cNvSpPr>
            <a:spLocks noChangeShapeType="1"/>
          </p:cNvSpPr>
          <p:nvPr/>
        </p:nvSpPr>
        <p:spPr bwMode="auto">
          <a:xfrm>
            <a:off x="2033588" y="1463675"/>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47" name="Line 31"/>
          <p:cNvSpPr>
            <a:spLocks noChangeShapeType="1"/>
          </p:cNvSpPr>
          <p:nvPr/>
        </p:nvSpPr>
        <p:spPr bwMode="auto">
          <a:xfrm>
            <a:off x="2363788" y="1463675"/>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48" name="Text Box 32"/>
          <p:cNvSpPr txBox="1">
            <a:spLocks noChangeArrowheads="1"/>
          </p:cNvSpPr>
          <p:nvPr/>
        </p:nvSpPr>
        <p:spPr bwMode="auto">
          <a:xfrm>
            <a:off x="1295400" y="1219200"/>
            <a:ext cx="466725" cy="396875"/>
          </a:xfrm>
          <a:prstGeom prst="rect">
            <a:avLst/>
          </a:prstGeom>
          <a:noFill/>
          <a:ln w="9525">
            <a:noFill/>
            <a:miter lim="800000"/>
            <a:headEnd/>
            <a:tailEnd/>
          </a:ln>
        </p:spPr>
        <p:txBody>
          <a:bodyPr wrap="none">
            <a:prstTxWarp prst="textNoShape">
              <a:avLst/>
            </a:prstTxWarp>
            <a:spAutoFit/>
          </a:bodyPr>
          <a:lstStyle/>
          <a:p>
            <a:r>
              <a:rPr lang="en-US" sz="2000"/>
              <a:t>4p</a:t>
            </a:r>
          </a:p>
        </p:txBody>
      </p:sp>
      <p:sp>
        <p:nvSpPr>
          <p:cNvPr id="86049" name="Text Box 33"/>
          <p:cNvSpPr txBox="1">
            <a:spLocks noChangeArrowheads="1"/>
          </p:cNvSpPr>
          <p:nvPr/>
        </p:nvSpPr>
        <p:spPr bwMode="auto">
          <a:xfrm>
            <a:off x="2819400" y="1371600"/>
            <a:ext cx="466725" cy="396875"/>
          </a:xfrm>
          <a:prstGeom prst="rect">
            <a:avLst/>
          </a:prstGeom>
          <a:noFill/>
          <a:ln w="9525">
            <a:noFill/>
            <a:miter lim="800000"/>
            <a:headEnd/>
            <a:tailEnd/>
          </a:ln>
        </p:spPr>
        <p:txBody>
          <a:bodyPr wrap="none">
            <a:prstTxWarp prst="textNoShape">
              <a:avLst/>
            </a:prstTxWarp>
            <a:spAutoFit/>
          </a:bodyPr>
          <a:lstStyle/>
          <a:p>
            <a:r>
              <a:rPr lang="en-US" sz="2000"/>
              <a:t>3d</a:t>
            </a:r>
          </a:p>
        </p:txBody>
      </p:sp>
      <p:sp>
        <p:nvSpPr>
          <p:cNvPr id="86050" name="Line 34"/>
          <p:cNvSpPr>
            <a:spLocks noChangeShapeType="1"/>
          </p:cNvSpPr>
          <p:nvPr/>
        </p:nvSpPr>
        <p:spPr bwMode="auto">
          <a:xfrm flipV="1">
            <a:off x="249238" y="1098550"/>
            <a:ext cx="0" cy="35941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86051" name="Text Box 35"/>
          <p:cNvSpPr txBox="1">
            <a:spLocks noChangeArrowheads="1"/>
          </p:cNvSpPr>
          <p:nvPr/>
        </p:nvSpPr>
        <p:spPr bwMode="auto">
          <a:xfrm rot="-5400000">
            <a:off x="-388143" y="2475706"/>
            <a:ext cx="989012" cy="396875"/>
          </a:xfrm>
          <a:prstGeom prst="rect">
            <a:avLst/>
          </a:prstGeom>
          <a:noFill/>
          <a:ln w="9525">
            <a:noFill/>
            <a:miter lim="800000"/>
            <a:headEnd/>
            <a:tailEnd/>
          </a:ln>
        </p:spPr>
        <p:txBody>
          <a:bodyPr wrap="none">
            <a:prstTxWarp prst="textNoShape">
              <a:avLst/>
            </a:prstTxWarp>
            <a:spAutoFit/>
          </a:bodyPr>
          <a:lstStyle/>
          <a:p>
            <a:r>
              <a:rPr lang="en-US" sz="2000"/>
              <a:t>Energy</a:t>
            </a:r>
          </a:p>
        </p:txBody>
      </p:sp>
      <p:sp>
        <p:nvSpPr>
          <p:cNvPr id="86052" name="Rectangle 36"/>
          <p:cNvSpPr>
            <a:spLocks noChangeArrowheads="1"/>
          </p:cNvSpPr>
          <p:nvPr/>
        </p:nvSpPr>
        <p:spPr bwMode="auto">
          <a:xfrm>
            <a:off x="1447800" y="3581400"/>
            <a:ext cx="1193800" cy="396875"/>
          </a:xfrm>
          <a:prstGeom prst="rect">
            <a:avLst/>
          </a:prstGeom>
          <a:noFill/>
          <a:ln w="9525">
            <a:noFill/>
            <a:miter lim="800000"/>
            <a:headEnd/>
            <a:tailEnd/>
          </a:ln>
        </p:spPr>
        <p:txBody>
          <a:bodyPr wrap="none">
            <a:prstTxWarp prst="textNoShape">
              <a:avLst/>
            </a:prstTxWarp>
            <a:spAutoFit/>
          </a:bodyPr>
          <a:lstStyle/>
          <a:p>
            <a:r>
              <a:rPr lang="en-US" sz="2000"/>
              <a:t>m=-1,0,1</a:t>
            </a:r>
          </a:p>
        </p:txBody>
      </p:sp>
      <p:sp>
        <p:nvSpPr>
          <p:cNvPr id="34853" name="Line 37"/>
          <p:cNvSpPr>
            <a:spLocks noChangeShapeType="1"/>
          </p:cNvSpPr>
          <p:nvPr/>
        </p:nvSpPr>
        <p:spPr bwMode="auto">
          <a:xfrm>
            <a:off x="5059363" y="2438400"/>
            <a:ext cx="434975" cy="1031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4854" name="Text Box 38"/>
          <p:cNvSpPr txBox="1">
            <a:spLocks noChangeArrowheads="1"/>
          </p:cNvSpPr>
          <p:nvPr/>
        </p:nvSpPr>
        <p:spPr bwMode="auto">
          <a:xfrm>
            <a:off x="3733800" y="2209800"/>
            <a:ext cx="1352550" cy="457200"/>
          </a:xfrm>
          <a:prstGeom prst="rect">
            <a:avLst/>
          </a:prstGeom>
          <a:solidFill>
            <a:schemeClr val="bg1"/>
          </a:solidFill>
          <a:ln w="9525">
            <a:noFill/>
            <a:miter lim="800000"/>
            <a:headEnd/>
            <a:tailEnd/>
          </a:ln>
        </p:spPr>
        <p:txBody>
          <a:bodyPr wrap="none">
            <a:prstTxWarp prst="textNoShape">
              <a:avLst/>
            </a:prstTxWarp>
            <a:spAutoFit/>
          </a:bodyPr>
          <a:lstStyle/>
          <a:p>
            <a:r>
              <a:rPr lang="en-US" sz="2400"/>
              <a:t>Li (3 e’s)</a:t>
            </a:r>
          </a:p>
        </p:txBody>
      </p:sp>
      <p:sp>
        <p:nvSpPr>
          <p:cNvPr id="34855" name="Line 39"/>
          <p:cNvSpPr>
            <a:spLocks noChangeShapeType="1"/>
          </p:cNvSpPr>
          <p:nvPr/>
        </p:nvSpPr>
        <p:spPr bwMode="auto">
          <a:xfrm flipV="1">
            <a:off x="5016500" y="2646363"/>
            <a:ext cx="477838" cy="23336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4856" name="Text Box 40"/>
          <p:cNvSpPr txBox="1">
            <a:spLocks noChangeArrowheads="1"/>
          </p:cNvSpPr>
          <p:nvPr/>
        </p:nvSpPr>
        <p:spPr bwMode="auto">
          <a:xfrm>
            <a:off x="3429000" y="2743200"/>
            <a:ext cx="1674813" cy="457200"/>
          </a:xfrm>
          <a:prstGeom prst="rect">
            <a:avLst/>
          </a:prstGeom>
          <a:solidFill>
            <a:schemeClr val="bg1"/>
          </a:solidFill>
          <a:ln w="9525">
            <a:noFill/>
            <a:miter lim="800000"/>
            <a:headEnd/>
            <a:tailEnd/>
          </a:ln>
        </p:spPr>
        <p:txBody>
          <a:bodyPr wrap="none">
            <a:prstTxWarp prst="textNoShape">
              <a:avLst/>
            </a:prstTxWarp>
            <a:spAutoFit/>
          </a:bodyPr>
          <a:lstStyle/>
          <a:p>
            <a:r>
              <a:rPr lang="en-US" sz="2400"/>
              <a:t>Na (11 e’s)</a:t>
            </a:r>
          </a:p>
        </p:txBody>
      </p:sp>
      <p:sp>
        <p:nvSpPr>
          <p:cNvPr id="86057" name="Rectangle 41"/>
          <p:cNvSpPr>
            <a:spLocks noChangeArrowheads="1"/>
          </p:cNvSpPr>
          <p:nvPr/>
        </p:nvSpPr>
        <p:spPr bwMode="auto">
          <a:xfrm>
            <a:off x="3048000" y="1600200"/>
            <a:ext cx="1701800" cy="396875"/>
          </a:xfrm>
          <a:prstGeom prst="rect">
            <a:avLst/>
          </a:prstGeom>
          <a:noFill/>
          <a:ln w="9525">
            <a:noFill/>
            <a:miter lim="800000"/>
            <a:headEnd/>
            <a:tailEnd/>
          </a:ln>
        </p:spPr>
        <p:txBody>
          <a:bodyPr wrap="none">
            <a:prstTxWarp prst="textNoShape">
              <a:avLst/>
            </a:prstTxWarp>
            <a:spAutoFit/>
          </a:bodyPr>
          <a:lstStyle/>
          <a:p>
            <a:r>
              <a:rPr lang="en-US" sz="2000"/>
              <a:t>m=-2,-1,0,1,2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53" grpId="0" animBg="1"/>
      <p:bldP spid="34854" grpId="0" animBg="1"/>
      <p:bldP spid="34855" grpId="0" animBg="1"/>
      <p:bldP spid="34856"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Oval 2"/>
          <p:cNvSpPr>
            <a:spLocks noChangeArrowheads="1"/>
          </p:cNvSpPr>
          <p:nvPr/>
        </p:nvSpPr>
        <p:spPr bwMode="auto">
          <a:xfrm>
            <a:off x="0" y="914400"/>
            <a:ext cx="3810000" cy="342900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endParaRPr lang="en-US" sz="2400" baseline="30000"/>
          </a:p>
        </p:txBody>
      </p:sp>
      <p:sp>
        <p:nvSpPr>
          <p:cNvPr id="88067" name="Line 3"/>
          <p:cNvSpPr>
            <a:spLocks noChangeShapeType="1"/>
          </p:cNvSpPr>
          <p:nvPr/>
        </p:nvSpPr>
        <p:spPr bwMode="auto">
          <a:xfrm>
            <a:off x="1828800" y="685800"/>
            <a:ext cx="0" cy="38862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88068" name="Line 4"/>
          <p:cNvSpPr>
            <a:spLocks noChangeShapeType="1"/>
          </p:cNvSpPr>
          <p:nvPr/>
        </p:nvSpPr>
        <p:spPr bwMode="auto">
          <a:xfrm>
            <a:off x="-228600" y="2667000"/>
            <a:ext cx="4419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8069" name="Line 5"/>
          <p:cNvSpPr>
            <a:spLocks noChangeShapeType="1"/>
          </p:cNvSpPr>
          <p:nvPr/>
        </p:nvSpPr>
        <p:spPr bwMode="auto">
          <a:xfrm flipV="1">
            <a:off x="228600" y="1676400"/>
            <a:ext cx="2743200" cy="23622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35846" name="Oval 6"/>
          <p:cNvSpPr>
            <a:spLocks noChangeArrowheads="1"/>
          </p:cNvSpPr>
          <p:nvPr/>
        </p:nvSpPr>
        <p:spPr bwMode="auto">
          <a:xfrm>
            <a:off x="990600" y="1828800"/>
            <a:ext cx="1676400" cy="160020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endParaRPr lang="en-US" sz="2400" baseline="30000"/>
          </a:p>
        </p:txBody>
      </p:sp>
      <p:sp>
        <p:nvSpPr>
          <p:cNvPr id="35847" name="Oval 7"/>
          <p:cNvSpPr>
            <a:spLocks noChangeArrowheads="1"/>
          </p:cNvSpPr>
          <p:nvPr/>
        </p:nvSpPr>
        <p:spPr bwMode="auto">
          <a:xfrm>
            <a:off x="1590675" y="1524000"/>
            <a:ext cx="533400" cy="106680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35848" name="Oval 8"/>
          <p:cNvSpPr>
            <a:spLocks noChangeArrowheads="1"/>
          </p:cNvSpPr>
          <p:nvPr/>
        </p:nvSpPr>
        <p:spPr bwMode="auto">
          <a:xfrm>
            <a:off x="1552575" y="2809875"/>
            <a:ext cx="533400" cy="99060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35849" name="Text Box 9"/>
          <p:cNvSpPr txBox="1">
            <a:spLocks noChangeArrowheads="1"/>
          </p:cNvSpPr>
          <p:nvPr/>
        </p:nvSpPr>
        <p:spPr bwMode="auto">
          <a:xfrm>
            <a:off x="2514600" y="2133600"/>
            <a:ext cx="506413" cy="457200"/>
          </a:xfrm>
          <a:prstGeom prst="rect">
            <a:avLst/>
          </a:prstGeom>
          <a:noFill/>
          <a:ln w="9525">
            <a:noFill/>
            <a:miter lim="800000"/>
            <a:headEnd/>
            <a:tailEnd/>
          </a:ln>
        </p:spPr>
        <p:txBody>
          <a:bodyPr wrap="none">
            <a:prstTxWarp prst="textNoShape">
              <a:avLst/>
            </a:prstTxWarp>
            <a:spAutoFit/>
          </a:bodyPr>
          <a:lstStyle/>
          <a:p>
            <a:r>
              <a:rPr lang="en-US" sz="2400"/>
              <a:t>2s</a:t>
            </a:r>
            <a:endParaRPr lang="en-US" sz="2400" baseline="30000"/>
          </a:p>
        </p:txBody>
      </p:sp>
      <p:sp>
        <p:nvSpPr>
          <p:cNvPr id="35850" name="Text Box 10"/>
          <p:cNvSpPr txBox="1">
            <a:spLocks noChangeArrowheads="1"/>
          </p:cNvSpPr>
          <p:nvPr/>
        </p:nvSpPr>
        <p:spPr bwMode="auto">
          <a:xfrm>
            <a:off x="1600200" y="1524000"/>
            <a:ext cx="523875" cy="457200"/>
          </a:xfrm>
          <a:prstGeom prst="rect">
            <a:avLst/>
          </a:prstGeom>
          <a:noFill/>
          <a:ln w="9525">
            <a:noFill/>
            <a:miter lim="800000"/>
            <a:headEnd/>
            <a:tailEnd/>
          </a:ln>
        </p:spPr>
        <p:txBody>
          <a:bodyPr wrap="none">
            <a:prstTxWarp prst="textNoShape">
              <a:avLst/>
            </a:prstTxWarp>
            <a:spAutoFit/>
          </a:bodyPr>
          <a:lstStyle/>
          <a:p>
            <a:r>
              <a:rPr lang="en-US" sz="2400"/>
              <a:t>2p</a:t>
            </a:r>
          </a:p>
        </p:txBody>
      </p:sp>
      <p:sp>
        <p:nvSpPr>
          <p:cNvPr id="88075" name="Oval 11"/>
          <p:cNvSpPr>
            <a:spLocks noChangeArrowheads="1"/>
          </p:cNvSpPr>
          <p:nvPr/>
        </p:nvSpPr>
        <p:spPr bwMode="auto">
          <a:xfrm>
            <a:off x="1785938" y="2644775"/>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35852" name="Oval 12"/>
          <p:cNvSpPr>
            <a:spLocks noChangeArrowheads="1"/>
          </p:cNvSpPr>
          <p:nvPr/>
        </p:nvSpPr>
        <p:spPr bwMode="auto">
          <a:xfrm>
            <a:off x="1400175" y="2228850"/>
            <a:ext cx="838200" cy="80010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r>
              <a:rPr lang="en-US" sz="2400"/>
              <a:t>1s</a:t>
            </a:r>
          </a:p>
        </p:txBody>
      </p:sp>
      <p:grpSp>
        <p:nvGrpSpPr>
          <p:cNvPr id="2" name="Group 13"/>
          <p:cNvGrpSpPr>
            <a:grpSpLocks/>
          </p:cNvGrpSpPr>
          <p:nvPr/>
        </p:nvGrpSpPr>
        <p:grpSpPr bwMode="auto">
          <a:xfrm rot="5400000">
            <a:off x="1614488" y="1509712"/>
            <a:ext cx="571500" cy="2276475"/>
            <a:chOff x="1218" y="1056"/>
            <a:chExt cx="360" cy="1434"/>
          </a:xfrm>
        </p:grpSpPr>
        <p:sp>
          <p:nvSpPr>
            <p:cNvPr id="88089" name="Oval 14"/>
            <p:cNvSpPr>
              <a:spLocks noChangeArrowheads="1"/>
            </p:cNvSpPr>
            <p:nvPr/>
          </p:nvSpPr>
          <p:spPr bwMode="auto">
            <a:xfrm>
              <a:off x="1242" y="1056"/>
              <a:ext cx="336" cy="672"/>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88090" name="Oval 15"/>
            <p:cNvSpPr>
              <a:spLocks noChangeArrowheads="1"/>
            </p:cNvSpPr>
            <p:nvPr/>
          </p:nvSpPr>
          <p:spPr bwMode="auto">
            <a:xfrm>
              <a:off x="1218" y="1866"/>
              <a:ext cx="336" cy="624"/>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16"/>
          <p:cNvGrpSpPr>
            <a:grpSpLocks/>
          </p:cNvGrpSpPr>
          <p:nvPr/>
        </p:nvGrpSpPr>
        <p:grpSpPr bwMode="auto">
          <a:xfrm rot="3005527">
            <a:off x="1614488" y="1433512"/>
            <a:ext cx="571500" cy="2276475"/>
            <a:chOff x="1218" y="1056"/>
            <a:chExt cx="360" cy="1434"/>
          </a:xfrm>
        </p:grpSpPr>
        <p:sp>
          <p:nvSpPr>
            <p:cNvPr id="88087" name="Oval 17"/>
            <p:cNvSpPr>
              <a:spLocks noChangeArrowheads="1"/>
            </p:cNvSpPr>
            <p:nvPr/>
          </p:nvSpPr>
          <p:spPr bwMode="auto">
            <a:xfrm>
              <a:off x="1242" y="1056"/>
              <a:ext cx="336" cy="672"/>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88088" name="Oval 18"/>
            <p:cNvSpPr>
              <a:spLocks noChangeArrowheads="1"/>
            </p:cNvSpPr>
            <p:nvPr/>
          </p:nvSpPr>
          <p:spPr bwMode="auto">
            <a:xfrm>
              <a:off x="1218" y="1866"/>
              <a:ext cx="336" cy="624"/>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grpSp>
      <p:sp>
        <p:nvSpPr>
          <p:cNvPr id="88079" name="Text Box 19"/>
          <p:cNvSpPr txBox="1">
            <a:spLocks noChangeArrowheads="1"/>
          </p:cNvSpPr>
          <p:nvPr/>
        </p:nvSpPr>
        <p:spPr bwMode="auto">
          <a:xfrm>
            <a:off x="2803525" y="1106488"/>
            <a:ext cx="506413" cy="457200"/>
          </a:xfrm>
          <a:prstGeom prst="rect">
            <a:avLst/>
          </a:prstGeom>
          <a:noFill/>
          <a:ln w="9525">
            <a:noFill/>
            <a:miter lim="800000"/>
            <a:headEnd/>
            <a:tailEnd/>
          </a:ln>
        </p:spPr>
        <p:txBody>
          <a:bodyPr wrap="none">
            <a:prstTxWarp prst="textNoShape">
              <a:avLst/>
            </a:prstTxWarp>
            <a:spAutoFit/>
          </a:bodyPr>
          <a:lstStyle/>
          <a:p>
            <a:r>
              <a:rPr lang="en-US" sz="2400"/>
              <a:t>3s</a:t>
            </a:r>
          </a:p>
        </p:txBody>
      </p:sp>
      <p:sp>
        <p:nvSpPr>
          <p:cNvPr id="35860" name="Text Box 20"/>
          <p:cNvSpPr txBox="1">
            <a:spLocks noChangeArrowheads="1"/>
          </p:cNvSpPr>
          <p:nvPr/>
        </p:nvSpPr>
        <p:spPr bwMode="auto">
          <a:xfrm>
            <a:off x="0" y="4724400"/>
            <a:ext cx="9247188" cy="1552575"/>
          </a:xfrm>
          <a:prstGeom prst="rect">
            <a:avLst/>
          </a:prstGeom>
          <a:noFill/>
          <a:ln w="9525">
            <a:noFill/>
            <a:miter lim="800000"/>
            <a:headEnd/>
            <a:tailEnd/>
          </a:ln>
        </p:spPr>
        <p:txBody>
          <a:bodyPr wrap="none">
            <a:prstTxWarp prst="textNoShape">
              <a:avLst/>
            </a:prstTxWarp>
            <a:spAutoFit/>
          </a:bodyPr>
          <a:lstStyle/>
          <a:p>
            <a:r>
              <a:rPr lang="en-US" sz="2400"/>
              <a:t>In case of Na, what will energy of outermost electron be and WHY?</a:t>
            </a:r>
          </a:p>
          <a:p>
            <a:r>
              <a:rPr lang="en-US" sz="2400"/>
              <a:t>a. much more negative than for the ground state of H</a:t>
            </a:r>
          </a:p>
          <a:p>
            <a:r>
              <a:rPr lang="en-US" sz="2400"/>
              <a:t>b. somewhat similar to the energy of the ground state of H</a:t>
            </a:r>
          </a:p>
          <a:p>
            <a:r>
              <a:rPr lang="en-US" sz="2400"/>
              <a:t>c. much less negative than for the ground state of H </a:t>
            </a:r>
          </a:p>
        </p:txBody>
      </p:sp>
      <p:pic>
        <p:nvPicPr>
          <p:cNvPr id="88081" name="Picture 21" descr="quantumpt"/>
          <p:cNvPicPr>
            <a:picLocks noChangeAspect="1" noChangeArrowheads="1"/>
          </p:cNvPicPr>
          <p:nvPr/>
        </p:nvPicPr>
        <p:blipFill>
          <a:blip r:embed="rId3"/>
          <a:srcRect/>
          <a:stretch>
            <a:fillRect/>
          </a:stretch>
        </p:blipFill>
        <p:spPr bwMode="auto">
          <a:xfrm>
            <a:off x="4572000" y="152400"/>
            <a:ext cx="4267200" cy="2971800"/>
          </a:xfrm>
          <a:prstGeom prst="rect">
            <a:avLst/>
          </a:prstGeom>
          <a:solidFill>
            <a:schemeClr val="bg1"/>
          </a:solidFill>
          <a:ln w="9525">
            <a:noFill/>
            <a:miter lim="800000"/>
            <a:headEnd/>
            <a:tailEnd/>
          </a:ln>
        </p:spPr>
      </p:pic>
      <p:sp>
        <p:nvSpPr>
          <p:cNvPr id="88082" name="Line 22"/>
          <p:cNvSpPr>
            <a:spLocks noChangeShapeType="1"/>
          </p:cNvSpPr>
          <p:nvPr/>
        </p:nvSpPr>
        <p:spPr bwMode="auto">
          <a:xfrm>
            <a:off x="4754563" y="928688"/>
            <a:ext cx="434975" cy="10318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8083" name="Text Box 23"/>
          <p:cNvSpPr txBox="1">
            <a:spLocks noChangeArrowheads="1"/>
          </p:cNvSpPr>
          <p:nvPr/>
        </p:nvSpPr>
        <p:spPr bwMode="auto">
          <a:xfrm>
            <a:off x="3505200" y="533400"/>
            <a:ext cx="1352550" cy="457200"/>
          </a:xfrm>
          <a:prstGeom prst="rect">
            <a:avLst/>
          </a:prstGeom>
          <a:solidFill>
            <a:schemeClr val="bg1"/>
          </a:solidFill>
          <a:ln w="9525">
            <a:noFill/>
            <a:miter lim="800000"/>
            <a:headEnd/>
            <a:tailEnd/>
          </a:ln>
        </p:spPr>
        <p:txBody>
          <a:bodyPr wrap="none">
            <a:prstTxWarp prst="textNoShape">
              <a:avLst/>
            </a:prstTxWarp>
            <a:spAutoFit/>
          </a:bodyPr>
          <a:lstStyle/>
          <a:p>
            <a:r>
              <a:rPr lang="en-US" sz="2400"/>
              <a:t>Li (3 e’s)</a:t>
            </a:r>
          </a:p>
        </p:txBody>
      </p:sp>
      <p:sp>
        <p:nvSpPr>
          <p:cNvPr id="88084" name="Line 24"/>
          <p:cNvSpPr>
            <a:spLocks noChangeShapeType="1"/>
          </p:cNvSpPr>
          <p:nvPr/>
        </p:nvSpPr>
        <p:spPr bwMode="auto">
          <a:xfrm flipV="1">
            <a:off x="4711700" y="1136650"/>
            <a:ext cx="477838" cy="23336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8085" name="Text Box 25"/>
          <p:cNvSpPr txBox="1">
            <a:spLocks noChangeArrowheads="1"/>
          </p:cNvSpPr>
          <p:nvPr/>
        </p:nvSpPr>
        <p:spPr bwMode="auto">
          <a:xfrm>
            <a:off x="3276600" y="1143000"/>
            <a:ext cx="1674813" cy="457200"/>
          </a:xfrm>
          <a:prstGeom prst="rect">
            <a:avLst/>
          </a:prstGeom>
          <a:solidFill>
            <a:schemeClr val="bg1"/>
          </a:solidFill>
          <a:ln w="9525">
            <a:noFill/>
            <a:miter lim="800000"/>
            <a:headEnd/>
            <a:tailEnd/>
          </a:ln>
        </p:spPr>
        <p:txBody>
          <a:bodyPr wrap="none">
            <a:prstTxWarp prst="textNoShape">
              <a:avLst/>
            </a:prstTxWarp>
            <a:spAutoFit/>
          </a:bodyPr>
          <a:lstStyle/>
          <a:p>
            <a:r>
              <a:rPr lang="en-US" sz="2400"/>
              <a:t>Na (11 e’s)</a:t>
            </a:r>
          </a:p>
        </p:txBody>
      </p:sp>
      <p:sp>
        <p:nvSpPr>
          <p:cNvPr id="88086" name="Text Box 26"/>
          <p:cNvSpPr txBox="1">
            <a:spLocks noChangeArrowheads="1"/>
          </p:cNvSpPr>
          <p:nvPr/>
        </p:nvSpPr>
        <p:spPr bwMode="auto">
          <a:xfrm>
            <a:off x="228600" y="0"/>
            <a:ext cx="4095750" cy="457200"/>
          </a:xfrm>
          <a:prstGeom prst="rect">
            <a:avLst/>
          </a:prstGeom>
          <a:noFill/>
          <a:ln w="9525">
            <a:noFill/>
            <a:miter lim="800000"/>
            <a:headEnd/>
            <a:tailEnd/>
          </a:ln>
        </p:spPr>
        <p:txBody>
          <a:bodyPr wrap="none">
            <a:prstTxWarp prst="textNoShape">
              <a:avLst/>
            </a:prstTxWarp>
            <a:spAutoFit/>
          </a:bodyPr>
          <a:lstStyle/>
          <a:p>
            <a:r>
              <a:rPr lang="en-US" sz="2400" b="1"/>
              <a:t>Wave functions for sodium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8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6" grpId="0" animBg="1"/>
      <p:bldP spid="35847" grpId="0" animBg="1"/>
      <p:bldP spid="35848" grpId="0" animBg="1"/>
      <p:bldP spid="35849" grpId="0"/>
      <p:bldP spid="35850" grpId="0"/>
      <p:bldP spid="35852" grpId="0" animBg="1"/>
      <p:bldP spid="35860"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Oval 2"/>
          <p:cNvSpPr>
            <a:spLocks noChangeArrowheads="1"/>
          </p:cNvSpPr>
          <p:nvPr/>
        </p:nvSpPr>
        <p:spPr bwMode="auto">
          <a:xfrm>
            <a:off x="228600" y="914400"/>
            <a:ext cx="3810000" cy="342900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endParaRPr lang="en-US" sz="2400" baseline="30000"/>
          </a:p>
        </p:txBody>
      </p:sp>
      <p:sp>
        <p:nvSpPr>
          <p:cNvPr id="90115" name="Line 3"/>
          <p:cNvSpPr>
            <a:spLocks noChangeShapeType="1"/>
          </p:cNvSpPr>
          <p:nvPr/>
        </p:nvSpPr>
        <p:spPr bwMode="auto">
          <a:xfrm>
            <a:off x="2057400" y="685800"/>
            <a:ext cx="0" cy="38862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90116" name="Line 4"/>
          <p:cNvSpPr>
            <a:spLocks noChangeShapeType="1"/>
          </p:cNvSpPr>
          <p:nvPr/>
        </p:nvSpPr>
        <p:spPr bwMode="auto">
          <a:xfrm>
            <a:off x="0" y="2667000"/>
            <a:ext cx="4419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0117" name="Line 5"/>
          <p:cNvSpPr>
            <a:spLocks noChangeShapeType="1"/>
          </p:cNvSpPr>
          <p:nvPr/>
        </p:nvSpPr>
        <p:spPr bwMode="auto">
          <a:xfrm flipV="1">
            <a:off x="457200" y="1676400"/>
            <a:ext cx="2743200" cy="23622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90118" name="Oval 6"/>
          <p:cNvSpPr>
            <a:spLocks noChangeArrowheads="1"/>
          </p:cNvSpPr>
          <p:nvPr/>
        </p:nvSpPr>
        <p:spPr bwMode="auto">
          <a:xfrm>
            <a:off x="1219200" y="1828800"/>
            <a:ext cx="1676400" cy="160020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endParaRPr lang="en-US" sz="2400" baseline="30000"/>
          </a:p>
        </p:txBody>
      </p:sp>
      <p:sp>
        <p:nvSpPr>
          <p:cNvPr id="90119" name="Oval 7"/>
          <p:cNvSpPr>
            <a:spLocks noChangeArrowheads="1"/>
          </p:cNvSpPr>
          <p:nvPr/>
        </p:nvSpPr>
        <p:spPr bwMode="auto">
          <a:xfrm>
            <a:off x="1819275" y="1524000"/>
            <a:ext cx="533400" cy="106680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90120" name="Oval 8"/>
          <p:cNvSpPr>
            <a:spLocks noChangeArrowheads="1"/>
          </p:cNvSpPr>
          <p:nvPr/>
        </p:nvSpPr>
        <p:spPr bwMode="auto">
          <a:xfrm>
            <a:off x="1781175" y="2809875"/>
            <a:ext cx="533400" cy="99060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90121" name="Text Box 9"/>
          <p:cNvSpPr txBox="1">
            <a:spLocks noChangeArrowheads="1"/>
          </p:cNvSpPr>
          <p:nvPr/>
        </p:nvSpPr>
        <p:spPr bwMode="auto">
          <a:xfrm>
            <a:off x="2743200" y="2133600"/>
            <a:ext cx="506413" cy="457200"/>
          </a:xfrm>
          <a:prstGeom prst="rect">
            <a:avLst/>
          </a:prstGeom>
          <a:noFill/>
          <a:ln w="9525">
            <a:noFill/>
            <a:miter lim="800000"/>
            <a:headEnd/>
            <a:tailEnd/>
          </a:ln>
        </p:spPr>
        <p:txBody>
          <a:bodyPr wrap="none">
            <a:prstTxWarp prst="textNoShape">
              <a:avLst/>
            </a:prstTxWarp>
            <a:spAutoFit/>
          </a:bodyPr>
          <a:lstStyle/>
          <a:p>
            <a:r>
              <a:rPr lang="en-US" sz="2400"/>
              <a:t>2s</a:t>
            </a:r>
            <a:endParaRPr lang="en-US" sz="2400" baseline="30000"/>
          </a:p>
        </p:txBody>
      </p:sp>
      <p:sp>
        <p:nvSpPr>
          <p:cNvPr id="90122" name="Text Box 10"/>
          <p:cNvSpPr txBox="1">
            <a:spLocks noChangeArrowheads="1"/>
          </p:cNvSpPr>
          <p:nvPr/>
        </p:nvSpPr>
        <p:spPr bwMode="auto">
          <a:xfrm>
            <a:off x="1828800" y="1524000"/>
            <a:ext cx="523875" cy="457200"/>
          </a:xfrm>
          <a:prstGeom prst="rect">
            <a:avLst/>
          </a:prstGeom>
          <a:noFill/>
          <a:ln w="9525">
            <a:noFill/>
            <a:miter lim="800000"/>
            <a:headEnd/>
            <a:tailEnd/>
          </a:ln>
        </p:spPr>
        <p:txBody>
          <a:bodyPr wrap="none">
            <a:prstTxWarp prst="textNoShape">
              <a:avLst/>
            </a:prstTxWarp>
            <a:spAutoFit/>
          </a:bodyPr>
          <a:lstStyle/>
          <a:p>
            <a:r>
              <a:rPr lang="en-US" sz="2400"/>
              <a:t>2p</a:t>
            </a:r>
          </a:p>
        </p:txBody>
      </p:sp>
      <p:sp>
        <p:nvSpPr>
          <p:cNvPr id="90123" name="Oval 11"/>
          <p:cNvSpPr>
            <a:spLocks noChangeArrowheads="1"/>
          </p:cNvSpPr>
          <p:nvPr/>
        </p:nvSpPr>
        <p:spPr bwMode="auto">
          <a:xfrm>
            <a:off x="2014538" y="2644775"/>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90124" name="Oval 12"/>
          <p:cNvSpPr>
            <a:spLocks noChangeArrowheads="1"/>
          </p:cNvSpPr>
          <p:nvPr/>
        </p:nvSpPr>
        <p:spPr bwMode="auto">
          <a:xfrm>
            <a:off x="1628775" y="2228850"/>
            <a:ext cx="838200" cy="80010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r>
              <a:rPr lang="en-US" sz="2400"/>
              <a:t>1s</a:t>
            </a:r>
          </a:p>
        </p:txBody>
      </p:sp>
      <p:grpSp>
        <p:nvGrpSpPr>
          <p:cNvPr id="90125" name="Group 13"/>
          <p:cNvGrpSpPr>
            <a:grpSpLocks/>
          </p:cNvGrpSpPr>
          <p:nvPr/>
        </p:nvGrpSpPr>
        <p:grpSpPr bwMode="auto">
          <a:xfrm rot="5400000">
            <a:off x="1843088" y="1509712"/>
            <a:ext cx="571500" cy="2276475"/>
            <a:chOff x="1218" y="1056"/>
            <a:chExt cx="360" cy="1434"/>
          </a:xfrm>
        </p:grpSpPr>
        <p:sp>
          <p:nvSpPr>
            <p:cNvPr id="90134" name="Oval 14"/>
            <p:cNvSpPr>
              <a:spLocks noChangeArrowheads="1"/>
            </p:cNvSpPr>
            <p:nvPr/>
          </p:nvSpPr>
          <p:spPr bwMode="auto">
            <a:xfrm>
              <a:off x="1242" y="1056"/>
              <a:ext cx="336" cy="672"/>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90135" name="Oval 15"/>
            <p:cNvSpPr>
              <a:spLocks noChangeArrowheads="1"/>
            </p:cNvSpPr>
            <p:nvPr/>
          </p:nvSpPr>
          <p:spPr bwMode="auto">
            <a:xfrm>
              <a:off x="1218" y="1866"/>
              <a:ext cx="336" cy="624"/>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grpSp>
      <p:grpSp>
        <p:nvGrpSpPr>
          <p:cNvPr id="90126" name="Group 16"/>
          <p:cNvGrpSpPr>
            <a:grpSpLocks/>
          </p:cNvGrpSpPr>
          <p:nvPr/>
        </p:nvGrpSpPr>
        <p:grpSpPr bwMode="auto">
          <a:xfrm rot="3005527">
            <a:off x="1843088" y="1433512"/>
            <a:ext cx="571500" cy="2276475"/>
            <a:chOff x="1218" y="1056"/>
            <a:chExt cx="360" cy="1434"/>
          </a:xfrm>
        </p:grpSpPr>
        <p:sp>
          <p:nvSpPr>
            <p:cNvPr id="90132" name="Oval 17"/>
            <p:cNvSpPr>
              <a:spLocks noChangeArrowheads="1"/>
            </p:cNvSpPr>
            <p:nvPr/>
          </p:nvSpPr>
          <p:spPr bwMode="auto">
            <a:xfrm>
              <a:off x="1242" y="1056"/>
              <a:ext cx="336" cy="672"/>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90133" name="Oval 18"/>
            <p:cNvSpPr>
              <a:spLocks noChangeArrowheads="1"/>
            </p:cNvSpPr>
            <p:nvPr/>
          </p:nvSpPr>
          <p:spPr bwMode="auto">
            <a:xfrm>
              <a:off x="1218" y="1866"/>
              <a:ext cx="336" cy="624"/>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grpSp>
      <p:sp>
        <p:nvSpPr>
          <p:cNvPr id="90127" name="Text Box 19"/>
          <p:cNvSpPr txBox="1">
            <a:spLocks noChangeArrowheads="1"/>
          </p:cNvSpPr>
          <p:nvPr/>
        </p:nvSpPr>
        <p:spPr bwMode="auto">
          <a:xfrm>
            <a:off x="3032125" y="1106488"/>
            <a:ext cx="506413" cy="457200"/>
          </a:xfrm>
          <a:prstGeom prst="rect">
            <a:avLst/>
          </a:prstGeom>
          <a:noFill/>
          <a:ln w="9525">
            <a:noFill/>
            <a:miter lim="800000"/>
            <a:headEnd/>
            <a:tailEnd/>
          </a:ln>
        </p:spPr>
        <p:txBody>
          <a:bodyPr wrap="none">
            <a:prstTxWarp prst="textNoShape">
              <a:avLst/>
            </a:prstTxWarp>
            <a:spAutoFit/>
          </a:bodyPr>
          <a:lstStyle/>
          <a:p>
            <a:r>
              <a:rPr lang="en-US" sz="2400"/>
              <a:t>3s</a:t>
            </a:r>
          </a:p>
        </p:txBody>
      </p:sp>
      <p:sp>
        <p:nvSpPr>
          <p:cNvPr id="94228" name="Text Box 20"/>
          <p:cNvSpPr txBox="1">
            <a:spLocks noChangeArrowheads="1"/>
          </p:cNvSpPr>
          <p:nvPr/>
        </p:nvSpPr>
        <p:spPr bwMode="auto">
          <a:xfrm>
            <a:off x="0" y="5105400"/>
            <a:ext cx="9247188" cy="1552575"/>
          </a:xfrm>
          <a:prstGeom prst="rect">
            <a:avLst/>
          </a:prstGeom>
          <a:noFill/>
          <a:ln w="9525">
            <a:noFill/>
            <a:miter lim="800000"/>
            <a:headEnd/>
            <a:tailEnd/>
          </a:ln>
        </p:spPr>
        <p:txBody>
          <a:bodyPr wrap="none">
            <a:prstTxWarp prst="textNoShape">
              <a:avLst/>
            </a:prstTxWarp>
            <a:spAutoFit/>
          </a:bodyPr>
          <a:lstStyle/>
          <a:p>
            <a:r>
              <a:rPr lang="en-US" sz="2400"/>
              <a:t>In case of Na, what will energy of outermost electron be and WHY?</a:t>
            </a:r>
          </a:p>
          <a:p>
            <a:r>
              <a:rPr lang="en-US" sz="2400"/>
              <a:t>a. much more negative than for the ground state of H</a:t>
            </a:r>
          </a:p>
          <a:p>
            <a:r>
              <a:rPr lang="en-US" sz="2400">
                <a:solidFill>
                  <a:srgbClr val="FF0000"/>
                </a:solidFill>
              </a:rPr>
              <a:t>b. somewhat similar to the energy of the ground state of H</a:t>
            </a:r>
          </a:p>
          <a:p>
            <a:r>
              <a:rPr lang="en-US" sz="2400"/>
              <a:t>c. much less negative than for the ground state of H </a:t>
            </a:r>
          </a:p>
        </p:txBody>
      </p:sp>
      <p:sp>
        <p:nvSpPr>
          <p:cNvPr id="90129" name="Text Box 21"/>
          <p:cNvSpPr txBox="1">
            <a:spLocks noChangeArrowheads="1"/>
          </p:cNvSpPr>
          <p:nvPr/>
        </p:nvSpPr>
        <p:spPr bwMode="auto">
          <a:xfrm>
            <a:off x="228600" y="0"/>
            <a:ext cx="3775075" cy="457200"/>
          </a:xfrm>
          <a:prstGeom prst="rect">
            <a:avLst/>
          </a:prstGeom>
          <a:noFill/>
          <a:ln w="9525">
            <a:noFill/>
            <a:miter lim="800000"/>
            <a:headEnd/>
            <a:tailEnd/>
          </a:ln>
        </p:spPr>
        <p:txBody>
          <a:bodyPr wrap="none">
            <a:prstTxWarp prst="textNoShape">
              <a:avLst/>
            </a:prstTxWarp>
            <a:spAutoFit/>
          </a:bodyPr>
          <a:lstStyle/>
          <a:p>
            <a:r>
              <a:rPr lang="en-US" sz="2400"/>
              <a:t>Wave functions for sodium</a:t>
            </a:r>
          </a:p>
        </p:txBody>
      </p:sp>
      <p:sp>
        <p:nvSpPr>
          <p:cNvPr id="90130" name="Text Box 22"/>
          <p:cNvSpPr txBox="1">
            <a:spLocks noChangeArrowheads="1"/>
          </p:cNvSpPr>
          <p:nvPr/>
        </p:nvSpPr>
        <p:spPr bwMode="auto">
          <a:xfrm>
            <a:off x="3581400" y="304800"/>
            <a:ext cx="5562600" cy="3743325"/>
          </a:xfrm>
          <a:prstGeom prst="rect">
            <a:avLst/>
          </a:prstGeom>
          <a:solidFill>
            <a:schemeClr val="bg1"/>
          </a:solidFill>
          <a:ln w="9525">
            <a:noFill/>
            <a:miter lim="800000"/>
            <a:headEnd/>
            <a:tailEnd/>
          </a:ln>
        </p:spPr>
        <p:txBody>
          <a:bodyPr>
            <a:prstTxWarp prst="textNoShape">
              <a:avLst/>
            </a:prstTxWarp>
            <a:spAutoFit/>
          </a:bodyPr>
          <a:lstStyle/>
          <a:p>
            <a:r>
              <a:rPr lang="en-US" sz="2400" dirty="0"/>
              <a:t>Sodium has 11 protons. </a:t>
            </a:r>
          </a:p>
          <a:p>
            <a:r>
              <a:rPr lang="en-US" sz="2400" dirty="0"/>
              <a:t>2 electrons in 1s</a:t>
            </a:r>
          </a:p>
          <a:p>
            <a:r>
              <a:rPr lang="en-US" sz="2400" dirty="0"/>
              <a:t>2 electrons in 2s</a:t>
            </a:r>
          </a:p>
          <a:p>
            <a:r>
              <a:rPr lang="en-US" sz="2400" dirty="0"/>
              <a:t>6 electrons in 2p</a:t>
            </a:r>
          </a:p>
          <a:p>
            <a:r>
              <a:rPr lang="en-US" sz="2400" dirty="0"/>
              <a:t>Left over: 1 electron in 3s</a:t>
            </a:r>
          </a:p>
          <a:p>
            <a:endParaRPr lang="en-US" sz="2400" dirty="0"/>
          </a:p>
          <a:p>
            <a:r>
              <a:rPr lang="en-US" sz="2400" dirty="0"/>
              <a:t>Electrons in 1s, 2s, 2p generally closer to nucleus that 3s electron, what effective charge does 3s electron feel pulling it towards the nucleus? </a:t>
            </a:r>
          </a:p>
        </p:txBody>
      </p:sp>
      <p:sp>
        <p:nvSpPr>
          <p:cNvPr id="94231" name="Text Box 23"/>
          <p:cNvSpPr txBox="1">
            <a:spLocks noChangeArrowheads="1"/>
          </p:cNvSpPr>
          <p:nvPr/>
        </p:nvSpPr>
        <p:spPr bwMode="auto">
          <a:xfrm>
            <a:off x="3581400" y="4038600"/>
            <a:ext cx="5334000" cy="1187450"/>
          </a:xfrm>
          <a:prstGeom prst="rect">
            <a:avLst/>
          </a:prstGeom>
          <a:noFill/>
          <a:ln w="9525">
            <a:noFill/>
            <a:miter lim="800000"/>
            <a:headEnd/>
            <a:tailEnd/>
          </a:ln>
        </p:spPr>
        <p:txBody>
          <a:bodyPr>
            <a:prstTxWarp prst="textNoShape">
              <a:avLst/>
            </a:prstTxWarp>
            <a:spAutoFit/>
          </a:bodyPr>
          <a:lstStyle/>
          <a:p>
            <a:r>
              <a:rPr lang="en-US" sz="2400">
                <a:solidFill>
                  <a:srgbClr val="FF0000"/>
                </a:solidFill>
              </a:rPr>
              <a:t>Close to 1 proton… 10 electrons closer in shield (cancel) a lot of the nuclear charge.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8" grpId="0"/>
      <p:bldP spid="94231"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36525" y="39688"/>
            <a:ext cx="8855075" cy="822325"/>
          </a:xfrm>
          <a:prstGeom prst="rect">
            <a:avLst/>
          </a:prstGeom>
          <a:noFill/>
          <a:ln w="9525">
            <a:noFill/>
            <a:miter lim="800000"/>
            <a:headEnd/>
            <a:tailEnd/>
          </a:ln>
        </p:spPr>
        <p:txBody>
          <a:bodyPr>
            <a:prstTxWarp prst="textNoShape">
              <a:avLst/>
            </a:prstTxWarp>
            <a:spAutoFit/>
          </a:bodyPr>
          <a:lstStyle/>
          <a:p>
            <a:r>
              <a:rPr lang="en-US" sz="2400">
                <a:solidFill>
                  <a:srgbClr val="FF0000"/>
                </a:solidFill>
              </a:rPr>
              <a:t>Schrodinger predicts wave functions and energies of these wave functions.  </a:t>
            </a:r>
            <a:endParaRPr lang="en-US" sz="2400"/>
          </a:p>
        </p:txBody>
      </p:sp>
      <p:pic>
        <p:nvPicPr>
          <p:cNvPr id="92163" name="Picture 3" descr="quantumpt"/>
          <p:cNvPicPr>
            <a:picLocks noChangeAspect="1" noChangeArrowheads="1"/>
          </p:cNvPicPr>
          <p:nvPr/>
        </p:nvPicPr>
        <p:blipFill>
          <a:blip r:embed="rId3"/>
          <a:srcRect/>
          <a:stretch>
            <a:fillRect/>
          </a:stretch>
        </p:blipFill>
        <p:spPr bwMode="auto">
          <a:xfrm>
            <a:off x="4876800" y="1662113"/>
            <a:ext cx="4267200" cy="2971800"/>
          </a:xfrm>
          <a:prstGeom prst="rect">
            <a:avLst/>
          </a:prstGeom>
          <a:solidFill>
            <a:schemeClr val="bg1"/>
          </a:solidFill>
          <a:ln w="9525">
            <a:noFill/>
            <a:miter lim="800000"/>
            <a:headEnd/>
            <a:tailEnd/>
          </a:ln>
        </p:spPr>
      </p:pic>
      <p:sp>
        <p:nvSpPr>
          <p:cNvPr id="92164" name="Text Box 4"/>
          <p:cNvSpPr txBox="1">
            <a:spLocks noChangeArrowheads="1"/>
          </p:cNvSpPr>
          <p:nvPr/>
        </p:nvSpPr>
        <p:spPr bwMode="auto">
          <a:xfrm>
            <a:off x="1447800" y="4611688"/>
            <a:ext cx="7543800" cy="1917700"/>
          </a:xfrm>
          <a:prstGeom prst="rect">
            <a:avLst/>
          </a:prstGeom>
          <a:noFill/>
          <a:ln w="9525">
            <a:noFill/>
            <a:miter lim="800000"/>
            <a:headEnd/>
            <a:tailEnd/>
          </a:ln>
        </p:spPr>
        <p:txBody>
          <a:bodyPr>
            <a:prstTxWarp prst="textNoShape">
              <a:avLst/>
            </a:prstTxWarp>
            <a:spAutoFit/>
          </a:bodyPr>
          <a:lstStyle/>
          <a:p>
            <a:r>
              <a:rPr lang="en-US" sz="2400"/>
              <a:t>Why would behavior of Li be similar to Na? </a:t>
            </a:r>
          </a:p>
          <a:p>
            <a:r>
              <a:rPr lang="en-US" sz="2400"/>
              <a:t>a. because shape of outer most electron is similar. </a:t>
            </a:r>
          </a:p>
          <a:p>
            <a:r>
              <a:rPr lang="en-US" sz="2400"/>
              <a:t>b. because energy of outer most electron is similar. </a:t>
            </a:r>
          </a:p>
          <a:p>
            <a:r>
              <a:rPr lang="en-US" sz="2400">
                <a:solidFill>
                  <a:srgbClr val="FF0000"/>
                </a:solidFill>
              </a:rPr>
              <a:t>c. both a and b</a:t>
            </a:r>
          </a:p>
          <a:p>
            <a:r>
              <a:rPr lang="en-US" sz="2400"/>
              <a:t>d. some other reason</a:t>
            </a:r>
          </a:p>
        </p:txBody>
      </p:sp>
      <p:sp>
        <p:nvSpPr>
          <p:cNvPr id="92165" name="Line 5"/>
          <p:cNvSpPr>
            <a:spLocks noChangeShapeType="1"/>
          </p:cNvSpPr>
          <p:nvPr/>
        </p:nvSpPr>
        <p:spPr bwMode="auto">
          <a:xfrm>
            <a:off x="684213" y="4849813"/>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66" name="Text Box 6"/>
          <p:cNvSpPr txBox="1">
            <a:spLocks noChangeArrowheads="1"/>
          </p:cNvSpPr>
          <p:nvPr/>
        </p:nvSpPr>
        <p:spPr bwMode="auto">
          <a:xfrm>
            <a:off x="304800" y="4687888"/>
            <a:ext cx="452438" cy="396875"/>
          </a:xfrm>
          <a:prstGeom prst="rect">
            <a:avLst/>
          </a:prstGeom>
          <a:noFill/>
          <a:ln w="9525">
            <a:noFill/>
            <a:miter lim="800000"/>
            <a:headEnd/>
            <a:tailEnd/>
          </a:ln>
        </p:spPr>
        <p:txBody>
          <a:bodyPr wrap="none">
            <a:prstTxWarp prst="textNoShape">
              <a:avLst/>
            </a:prstTxWarp>
            <a:spAutoFit/>
          </a:bodyPr>
          <a:lstStyle/>
          <a:p>
            <a:r>
              <a:rPr lang="en-US" sz="2000"/>
              <a:t>1s</a:t>
            </a:r>
          </a:p>
        </p:txBody>
      </p:sp>
      <p:sp>
        <p:nvSpPr>
          <p:cNvPr id="92167" name="Line 7"/>
          <p:cNvSpPr>
            <a:spLocks noChangeShapeType="1"/>
          </p:cNvSpPr>
          <p:nvPr/>
        </p:nvSpPr>
        <p:spPr bwMode="auto">
          <a:xfrm>
            <a:off x="684213" y="3703638"/>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68" name="Text Box 8"/>
          <p:cNvSpPr txBox="1">
            <a:spLocks noChangeArrowheads="1"/>
          </p:cNvSpPr>
          <p:nvPr/>
        </p:nvSpPr>
        <p:spPr bwMode="auto">
          <a:xfrm>
            <a:off x="304800" y="3594100"/>
            <a:ext cx="452438" cy="396875"/>
          </a:xfrm>
          <a:prstGeom prst="rect">
            <a:avLst/>
          </a:prstGeom>
          <a:noFill/>
          <a:ln w="9525">
            <a:noFill/>
            <a:miter lim="800000"/>
            <a:headEnd/>
            <a:tailEnd/>
          </a:ln>
        </p:spPr>
        <p:txBody>
          <a:bodyPr wrap="none">
            <a:prstTxWarp prst="textNoShape">
              <a:avLst/>
            </a:prstTxWarp>
            <a:spAutoFit/>
          </a:bodyPr>
          <a:lstStyle/>
          <a:p>
            <a:r>
              <a:rPr lang="en-US" sz="2000"/>
              <a:t>2s</a:t>
            </a:r>
          </a:p>
        </p:txBody>
      </p:sp>
      <p:sp>
        <p:nvSpPr>
          <p:cNvPr id="92169" name="Line 9"/>
          <p:cNvSpPr>
            <a:spLocks noChangeShapeType="1"/>
          </p:cNvSpPr>
          <p:nvPr/>
        </p:nvSpPr>
        <p:spPr bwMode="auto">
          <a:xfrm>
            <a:off x="738188" y="2713038"/>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70" name="Text Box 10"/>
          <p:cNvSpPr txBox="1">
            <a:spLocks noChangeArrowheads="1"/>
          </p:cNvSpPr>
          <p:nvPr/>
        </p:nvSpPr>
        <p:spPr bwMode="auto">
          <a:xfrm>
            <a:off x="304800" y="2552700"/>
            <a:ext cx="452438" cy="396875"/>
          </a:xfrm>
          <a:prstGeom prst="rect">
            <a:avLst/>
          </a:prstGeom>
          <a:noFill/>
          <a:ln w="9525">
            <a:noFill/>
            <a:miter lim="800000"/>
            <a:headEnd/>
            <a:tailEnd/>
          </a:ln>
        </p:spPr>
        <p:txBody>
          <a:bodyPr wrap="none">
            <a:prstTxWarp prst="textNoShape">
              <a:avLst/>
            </a:prstTxWarp>
            <a:spAutoFit/>
          </a:bodyPr>
          <a:lstStyle/>
          <a:p>
            <a:r>
              <a:rPr lang="en-US" sz="2000"/>
              <a:t>3s</a:t>
            </a:r>
          </a:p>
        </p:txBody>
      </p:sp>
      <p:sp>
        <p:nvSpPr>
          <p:cNvPr id="92171" name="Text Box 11"/>
          <p:cNvSpPr txBox="1">
            <a:spLocks noChangeArrowheads="1"/>
          </p:cNvSpPr>
          <p:nvPr/>
        </p:nvSpPr>
        <p:spPr bwMode="auto">
          <a:xfrm>
            <a:off x="684213" y="938213"/>
            <a:ext cx="544512"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l</a:t>
            </a:r>
            <a:r>
              <a:rPr lang="en-US" sz="2000"/>
              <a:t>=0</a:t>
            </a:r>
          </a:p>
        </p:txBody>
      </p:sp>
      <p:sp>
        <p:nvSpPr>
          <p:cNvPr id="92172" name="Text Box 12"/>
          <p:cNvSpPr txBox="1">
            <a:spLocks noChangeArrowheads="1"/>
          </p:cNvSpPr>
          <p:nvPr/>
        </p:nvSpPr>
        <p:spPr bwMode="auto">
          <a:xfrm>
            <a:off x="1606550" y="885825"/>
            <a:ext cx="798513" cy="7016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    l</a:t>
            </a:r>
            <a:r>
              <a:rPr lang="en-US" sz="2000"/>
              <a:t>=1</a:t>
            </a:r>
          </a:p>
          <a:p>
            <a:endParaRPr lang="en-US" sz="2000"/>
          </a:p>
        </p:txBody>
      </p:sp>
      <p:sp>
        <p:nvSpPr>
          <p:cNvPr id="92173" name="Text Box 13"/>
          <p:cNvSpPr txBox="1">
            <a:spLocks noChangeArrowheads="1"/>
          </p:cNvSpPr>
          <p:nvPr/>
        </p:nvSpPr>
        <p:spPr bwMode="auto">
          <a:xfrm>
            <a:off x="3124200" y="914400"/>
            <a:ext cx="1179513"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          l</a:t>
            </a:r>
            <a:r>
              <a:rPr lang="en-US" sz="2000"/>
              <a:t>=2</a:t>
            </a:r>
          </a:p>
        </p:txBody>
      </p:sp>
      <p:sp>
        <p:nvSpPr>
          <p:cNvPr id="92174" name="Line 14"/>
          <p:cNvSpPr>
            <a:spLocks noChangeShapeType="1"/>
          </p:cNvSpPr>
          <p:nvPr/>
        </p:nvSpPr>
        <p:spPr bwMode="auto">
          <a:xfrm>
            <a:off x="1716088" y="3494088"/>
            <a:ext cx="1841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75" name="Line 15"/>
          <p:cNvSpPr>
            <a:spLocks noChangeShapeType="1"/>
          </p:cNvSpPr>
          <p:nvPr/>
        </p:nvSpPr>
        <p:spPr bwMode="auto">
          <a:xfrm>
            <a:off x="2033588" y="349408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76" name="Line 16"/>
          <p:cNvSpPr>
            <a:spLocks noChangeShapeType="1"/>
          </p:cNvSpPr>
          <p:nvPr/>
        </p:nvSpPr>
        <p:spPr bwMode="auto">
          <a:xfrm>
            <a:off x="2363788" y="349408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77" name="Line 17"/>
          <p:cNvSpPr>
            <a:spLocks noChangeShapeType="1"/>
          </p:cNvSpPr>
          <p:nvPr/>
        </p:nvSpPr>
        <p:spPr bwMode="auto">
          <a:xfrm>
            <a:off x="1749425" y="2557463"/>
            <a:ext cx="18573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78" name="Line 18"/>
          <p:cNvSpPr>
            <a:spLocks noChangeShapeType="1"/>
          </p:cNvSpPr>
          <p:nvPr/>
        </p:nvSpPr>
        <p:spPr bwMode="auto">
          <a:xfrm>
            <a:off x="2068513" y="2557463"/>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79" name="Line 19"/>
          <p:cNvSpPr>
            <a:spLocks noChangeShapeType="1"/>
          </p:cNvSpPr>
          <p:nvPr/>
        </p:nvSpPr>
        <p:spPr bwMode="auto">
          <a:xfrm>
            <a:off x="2398713" y="2557463"/>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0" name="Line 20"/>
          <p:cNvSpPr>
            <a:spLocks noChangeShapeType="1"/>
          </p:cNvSpPr>
          <p:nvPr/>
        </p:nvSpPr>
        <p:spPr bwMode="auto">
          <a:xfrm>
            <a:off x="3240088" y="158273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1" name="Line 21"/>
          <p:cNvSpPr>
            <a:spLocks noChangeShapeType="1"/>
          </p:cNvSpPr>
          <p:nvPr/>
        </p:nvSpPr>
        <p:spPr bwMode="auto">
          <a:xfrm>
            <a:off x="3557588" y="1582738"/>
            <a:ext cx="187325"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2" name="Line 22"/>
          <p:cNvSpPr>
            <a:spLocks noChangeShapeType="1"/>
          </p:cNvSpPr>
          <p:nvPr/>
        </p:nvSpPr>
        <p:spPr bwMode="auto">
          <a:xfrm>
            <a:off x="3889375" y="1582738"/>
            <a:ext cx="18573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3" name="Line 23"/>
          <p:cNvSpPr>
            <a:spLocks noChangeShapeType="1"/>
          </p:cNvSpPr>
          <p:nvPr/>
        </p:nvSpPr>
        <p:spPr bwMode="auto">
          <a:xfrm>
            <a:off x="4208463" y="158273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4" name="Line 24"/>
          <p:cNvSpPr>
            <a:spLocks noChangeShapeType="1"/>
          </p:cNvSpPr>
          <p:nvPr/>
        </p:nvSpPr>
        <p:spPr bwMode="auto">
          <a:xfrm>
            <a:off x="4538663" y="158273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5" name="Line 25"/>
          <p:cNvSpPr>
            <a:spLocks noChangeShapeType="1"/>
          </p:cNvSpPr>
          <p:nvPr/>
        </p:nvSpPr>
        <p:spPr bwMode="auto">
          <a:xfrm>
            <a:off x="738188" y="1724025"/>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6" name="Text Box 26"/>
          <p:cNvSpPr txBox="1">
            <a:spLocks noChangeArrowheads="1"/>
          </p:cNvSpPr>
          <p:nvPr/>
        </p:nvSpPr>
        <p:spPr bwMode="auto">
          <a:xfrm>
            <a:off x="304800" y="1614488"/>
            <a:ext cx="452438" cy="396875"/>
          </a:xfrm>
          <a:prstGeom prst="rect">
            <a:avLst/>
          </a:prstGeom>
          <a:noFill/>
          <a:ln w="9525">
            <a:noFill/>
            <a:miter lim="800000"/>
            <a:headEnd/>
            <a:tailEnd/>
          </a:ln>
        </p:spPr>
        <p:txBody>
          <a:bodyPr wrap="none">
            <a:prstTxWarp prst="textNoShape">
              <a:avLst/>
            </a:prstTxWarp>
            <a:spAutoFit/>
          </a:bodyPr>
          <a:lstStyle/>
          <a:p>
            <a:r>
              <a:rPr lang="en-US" sz="2000"/>
              <a:t>4s</a:t>
            </a:r>
          </a:p>
        </p:txBody>
      </p:sp>
      <p:sp>
        <p:nvSpPr>
          <p:cNvPr id="92187" name="Text Box 27"/>
          <p:cNvSpPr txBox="1">
            <a:spLocks noChangeArrowheads="1"/>
          </p:cNvSpPr>
          <p:nvPr/>
        </p:nvSpPr>
        <p:spPr bwMode="auto">
          <a:xfrm>
            <a:off x="1335088" y="3333750"/>
            <a:ext cx="466725" cy="396875"/>
          </a:xfrm>
          <a:prstGeom prst="rect">
            <a:avLst/>
          </a:prstGeom>
          <a:noFill/>
          <a:ln w="9525">
            <a:noFill/>
            <a:miter lim="800000"/>
            <a:headEnd/>
            <a:tailEnd/>
          </a:ln>
        </p:spPr>
        <p:txBody>
          <a:bodyPr wrap="none">
            <a:prstTxWarp prst="textNoShape">
              <a:avLst/>
            </a:prstTxWarp>
            <a:spAutoFit/>
          </a:bodyPr>
          <a:lstStyle/>
          <a:p>
            <a:r>
              <a:rPr lang="en-US" sz="2000"/>
              <a:t>2p</a:t>
            </a:r>
          </a:p>
        </p:txBody>
      </p:sp>
      <p:sp>
        <p:nvSpPr>
          <p:cNvPr id="92188" name="Text Box 28"/>
          <p:cNvSpPr txBox="1">
            <a:spLocks noChangeArrowheads="1"/>
          </p:cNvSpPr>
          <p:nvPr/>
        </p:nvSpPr>
        <p:spPr bwMode="auto">
          <a:xfrm>
            <a:off x="1371600" y="2362200"/>
            <a:ext cx="466725" cy="396875"/>
          </a:xfrm>
          <a:prstGeom prst="rect">
            <a:avLst/>
          </a:prstGeom>
          <a:noFill/>
          <a:ln w="9525">
            <a:noFill/>
            <a:miter lim="800000"/>
            <a:headEnd/>
            <a:tailEnd/>
          </a:ln>
        </p:spPr>
        <p:txBody>
          <a:bodyPr wrap="none">
            <a:prstTxWarp prst="textNoShape">
              <a:avLst/>
            </a:prstTxWarp>
            <a:spAutoFit/>
          </a:bodyPr>
          <a:lstStyle/>
          <a:p>
            <a:r>
              <a:rPr lang="en-US" sz="2000"/>
              <a:t>3p</a:t>
            </a:r>
          </a:p>
        </p:txBody>
      </p:sp>
      <p:sp>
        <p:nvSpPr>
          <p:cNvPr id="92189" name="Line 29"/>
          <p:cNvSpPr>
            <a:spLocks noChangeShapeType="1"/>
          </p:cNvSpPr>
          <p:nvPr/>
        </p:nvSpPr>
        <p:spPr bwMode="auto">
          <a:xfrm>
            <a:off x="1716088" y="1463675"/>
            <a:ext cx="1841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90" name="Line 30"/>
          <p:cNvSpPr>
            <a:spLocks noChangeShapeType="1"/>
          </p:cNvSpPr>
          <p:nvPr/>
        </p:nvSpPr>
        <p:spPr bwMode="auto">
          <a:xfrm>
            <a:off x="2033588" y="1463675"/>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91" name="Line 31"/>
          <p:cNvSpPr>
            <a:spLocks noChangeShapeType="1"/>
          </p:cNvSpPr>
          <p:nvPr/>
        </p:nvSpPr>
        <p:spPr bwMode="auto">
          <a:xfrm>
            <a:off x="2363788" y="1463675"/>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92" name="Text Box 32"/>
          <p:cNvSpPr txBox="1">
            <a:spLocks noChangeArrowheads="1"/>
          </p:cNvSpPr>
          <p:nvPr/>
        </p:nvSpPr>
        <p:spPr bwMode="auto">
          <a:xfrm>
            <a:off x="1295400" y="1219200"/>
            <a:ext cx="466725" cy="396875"/>
          </a:xfrm>
          <a:prstGeom prst="rect">
            <a:avLst/>
          </a:prstGeom>
          <a:noFill/>
          <a:ln w="9525">
            <a:noFill/>
            <a:miter lim="800000"/>
            <a:headEnd/>
            <a:tailEnd/>
          </a:ln>
        </p:spPr>
        <p:txBody>
          <a:bodyPr wrap="none">
            <a:prstTxWarp prst="textNoShape">
              <a:avLst/>
            </a:prstTxWarp>
            <a:spAutoFit/>
          </a:bodyPr>
          <a:lstStyle/>
          <a:p>
            <a:r>
              <a:rPr lang="en-US" sz="2000"/>
              <a:t>4p</a:t>
            </a:r>
          </a:p>
        </p:txBody>
      </p:sp>
      <p:sp>
        <p:nvSpPr>
          <p:cNvPr id="92193" name="Text Box 33"/>
          <p:cNvSpPr txBox="1">
            <a:spLocks noChangeArrowheads="1"/>
          </p:cNvSpPr>
          <p:nvPr/>
        </p:nvSpPr>
        <p:spPr bwMode="auto">
          <a:xfrm>
            <a:off x="2819400" y="1371600"/>
            <a:ext cx="466725" cy="396875"/>
          </a:xfrm>
          <a:prstGeom prst="rect">
            <a:avLst/>
          </a:prstGeom>
          <a:noFill/>
          <a:ln w="9525">
            <a:noFill/>
            <a:miter lim="800000"/>
            <a:headEnd/>
            <a:tailEnd/>
          </a:ln>
        </p:spPr>
        <p:txBody>
          <a:bodyPr wrap="none">
            <a:prstTxWarp prst="textNoShape">
              <a:avLst/>
            </a:prstTxWarp>
            <a:spAutoFit/>
          </a:bodyPr>
          <a:lstStyle/>
          <a:p>
            <a:r>
              <a:rPr lang="en-US" sz="2000"/>
              <a:t>3d</a:t>
            </a:r>
          </a:p>
        </p:txBody>
      </p:sp>
      <p:sp>
        <p:nvSpPr>
          <p:cNvPr id="92194" name="Line 34"/>
          <p:cNvSpPr>
            <a:spLocks noChangeShapeType="1"/>
          </p:cNvSpPr>
          <p:nvPr/>
        </p:nvSpPr>
        <p:spPr bwMode="auto">
          <a:xfrm flipV="1">
            <a:off x="249238" y="1098550"/>
            <a:ext cx="0" cy="35941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92195" name="Text Box 35"/>
          <p:cNvSpPr txBox="1">
            <a:spLocks noChangeArrowheads="1"/>
          </p:cNvSpPr>
          <p:nvPr/>
        </p:nvSpPr>
        <p:spPr bwMode="auto">
          <a:xfrm rot="-5400000">
            <a:off x="-388143" y="2488406"/>
            <a:ext cx="989012" cy="396875"/>
          </a:xfrm>
          <a:prstGeom prst="rect">
            <a:avLst/>
          </a:prstGeom>
          <a:noFill/>
          <a:ln w="9525">
            <a:noFill/>
            <a:miter lim="800000"/>
            <a:headEnd/>
            <a:tailEnd/>
          </a:ln>
        </p:spPr>
        <p:txBody>
          <a:bodyPr wrap="none">
            <a:prstTxWarp prst="textNoShape">
              <a:avLst/>
            </a:prstTxWarp>
            <a:spAutoFit/>
          </a:bodyPr>
          <a:lstStyle/>
          <a:p>
            <a:r>
              <a:rPr lang="en-US" sz="2000"/>
              <a:t>Energy</a:t>
            </a:r>
          </a:p>
        </p:txBody>
      </p:sp>
      <p:sp>
        <p:nvSpPr>
          <p:cNvPr id="92196" name="Rectangle 36"/>
          <p:cNvSpPr>
            <a:spLocks noChangeArrowheads="1"/>
          </p:cNvSpPr>
          <p:nvPr/>
        </p:nvSpPr>
        <p:spPr bwMode="auto">
          <a:xfrm>
            <a:off x="1447800" y="3581400"/>
            <a:ext cx="1193800" cy="396875"/>
          </a:xfrm>
          <a:prstGeom prst="rect">
            <a:avLst/>
          </a:prstGeom>
          <a:noFill/>
          <a:ln w="9525">
            <a:noFill/>
            <a:miter lim="800000"/>
            <a:headEnd/>
            <a:tailEnd/>
          </a:ln>
        </p:spPr>
        <p:txBody>
          <a:bodyPr wrap="none">
            <a:prstTxWarp prst="textNoShape">
              <a:avLst/>
            </a:prstTxWarp>
            <a:spAutoFit/>
          </a:bodyPr>
          <a:lstStyle/>
          <a:p>
            <a:r>
              <a:rPr lang="en-US" sz="2000"/>
              <a:t>m=-1,0,1</a:t>
            </a:r>
          </a:p>
        </p:txBody>
      </p:sp>
      <p:sp>
        <p:nvSpPr>
          <p:cNvPr id="92197" name="Line 37"/>
          <p:cNvSpPr>
            <a:spLocks noChangeShapeType="1"/>
          </p:cNvSpPr>
          <p:nvPr/>
        </p:nvSpPr>
        <p:spPr bwMode="auto">
          <a:xfrm>
            <a:off x="5059363" y="2438400"/>
            <a:ext cx="434975" cy="1031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2198" name="Text Box 38"/>
          <p:cNvSpPr txBox="1">
            <a:spLocks noChangeArrowheads="1"/>
          </p:cNvSpPr>
          <p:nvPr/>
        </p:nvSpPr>
        <p:spPr bwMode="auto">
          <a:xfrm>
            <a:off x="4614863" y="2255838"/>
            <a:ext cx="420687" cy="457200"/>
          </a:xfrm>
          <a:prstGeom prst="rect">
            <a:avLst/>
          </a:prstGeom>
          <a:solidFill>
            <a:schemeClr val="bg1"/>
          </a:solidFill>
          <a:ln w="9525">
            <a:noFill/>
            <a:miter lim="800000"/>
            <a:headEnd/>
            <a:tailEnd/>
          </a:ln>
        </p:spPr>
        <p:txBody>
          <a:bodyPr wrap="none">
            <a:prstTxWarp prst="textNoShape">
              <a:avLst/>
            </a:prstTxWarp>
            <a:spAutoFit/>
          </a:bodyPr>
          <a:lstStyle/>
          <a:p>
            <a:r>
              <a:rPr lang="en-US" sz="2400"/>
              <a:t>Li</a:t>
            </a:r>
          </a:p>
        </p:txBody>
      </p:sp>
      <p:sp>
        <p:nvSpPr>
          <p:cNvPr id="92199" name="Line 39"/>
          <p:cNvSpPr>
            <a:spLocks noChangeShapeType="1"/>
          </p:cNvSpPr>
          <p:nvPr/>
        </p:nvSpPr>
        <p:spPr bwMode="auto">
          <a:xfrm flipV="1">
            <a:off x="5016500" y="2646363"/>
            <a:ext cx="477838" cy="23336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2200" name="Text Box 40"/>
          <p:cNvSpPr txBox="1">
            <a:spLocks noChangeArrowheads="1"/>
          </p:cNvSpPr>
          <p:nvPr/>
        </p:nvSpPr>
        <p:spPr bwMode="auto">
          <a:xfrm>
            <a:off x="4572000" y="2698750"/>
            <a:ext cx="573088" cy="457200"/>
          </a:xfrm>
          <a:prstGeom prst="rect">
            <a:avLst/>
          </a:prstGeom>
          <a:solidFill>
            <a:schemeClr val="bg1"/>
          </a:solidFill>
          <a:ln w="9525">
            <a:noFill/>
            <a:miter lim="800000"/>
            <a:headEnd/>
            <a:tailEnd/>
          </a:ln>
        </p:spPr>
        <p:txBody>
          <a:bodyPr wrap="none">
            <a:prstTxWarp prst="textNoShape">
              <a:avLst/>
            </a:prstTxWarp>
            <a:spAutoFit/>
          </a:bodyPr>
          <a:lstStyle/>
          <a:p>
            <a:r>
              <a:rPr lang="en-US" sz="2400"/>
              <a:t>Na</a:t>
            </a:r>
          </a:p>
        </p:txBody>
      </p:sp>
      <p:sp>
        <p:nvSpPr>
          <p:cNvPr id="92201" name="Rectangle 41"/>
          <p:cNvSpPr>
            <a:spLocks noChangeArrowheads="1"/>
          </p:cNvSpPr>
          <p:nvPr/>
        </p:nvSpPr>
        <p:spPr bwMode="auto">
          <a:xfrm>
            <a:off x="3048000" y="1600200"/>
            <a:ext cx="1701800" cy="396875"/>
          </a:xfrm>
          <a:prstGeom prst="rect">
            <a:avLst/>
          </a:prstGeom>
          <a:noFill/>
          <a:ln w="9525">
            <a:noFill/>
            <a:miter lim="800000"/>
            <a:headEnd/>
            <a:tailEnd/>
          </a:ln>
        </p:spPr>
        <p:txBody>
          <a:bodyPr wrap="none">
            <a:prstTxWarp prst="textNoShape">
              <a:avLst/>
            </a:prstTxWarp>
            <a:spAutoFit/>
          </a:bodyPr>
          <a:lstStyle/>
          <a:p>
            <a:r>
              <a:rPr lang="en-US" sz="2000"/>
              <a:t>m=-2,-1,0,1,2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srcRect/>
          <a:stretch>
            <a:fillRect/>
          </a:stretch>
        </p:blipFill>
        <p:spPr bwMode="auto">
          <a:xfrm>
            <a:off x="381000" y="152400"/>
            <a:ext cx="8535988" cy="3733800"/>
          </a:xfrm>
          <a:prstGeom prst="rect">
            <a:avLst/>
          </a:prstGeom>
          <a:noFill/>
          <a:ln w="9525">
            <a:noFill/>
            <a:miter lim="800000"/>
            <a:headEnd/>
            <a:tailEnd/>
          </a:ln>
        </p:spPr>
      </p:pic>
      <p:pic>
        <p:nvPicPr>
          <p:cNvPr id="94211" name="Picture 3"/>
          <p:cNvPicPr>
            <a:picLocks noChangeAspect="1" noChangeArrowheads="1"/>
          </p:cNvPicPr>
          <p:nvPr/>
        </p:nvPicPr>
        <p:blipFill>
          <a:blip r:embed="rId4"/>
          <a:srcRect/>
          <a:stretch>
            <a:fillRect/>
          </a:stretch>
        </p:blipFill>
        <p:spPr bwMode="auto">
          <a:xfrm>
            <a:off x="304800" y="3581400"/>
            <a:ext cx="8535988" cy="3276600"/>
          </a:xfrm>
          <a:prstGeom prst="rect">
            <a:avLst/>
          </a:prstGeom>
          <a:noFill/>
          <a:ln w="9525">
            <a:noFill/>
            <a:miter lim="800000"/>
            <a:headEnd/>
            <a:tailEnd/>
          </a:ln>
        </p:spPr>
      </p:pic>
      <p:sp>
        <p:nvSpPr>
          <p:cNvPr id="94212" name="Oval 4"/>
          <p:cNvSpPr>
            <a:spLocks noChangeArrowheads="1"/>
          </p:cNvSpPr>
          <p:nvPr/>
        </p:nvSpPr>
        <p:spPr bwMode="auto">
          <a:xfrm>
            <a:off x="1447800" y="2667000"/>
            <a:ext cx="457200" cy="457200"/>
          </a:xfrm>
          <a:prstGeom prst="ellipse">
            <a:avLst/>
          </a:prstGeom>
          <a:noFill/>
          <a:ln w="9525">
            <a:solidFill>
              <a:srgbClr val="FF0000"/>
            </a:solidFill>
            <a:round/>
            <a:headEnd/>
            <a:tailEnd/>
          </a:ln>
        </p:spPr>
        <p:txBody>
          <a:bodyPr wrap="none" anchor="ctr">
            <a:prstTxWarp prst="textNoShape">
              <a:avLst/>
            </a:prstTxWarp>
          </a:bodyPr>
          <a:lstStyle/>
          <a:p>
            <a:pPr algn="ctr"/>
            <a:endParaRPr lang="en-US" sz="2400">
              <a:solidFill>
                <a:srgbClr val="FF0000"/>
              </a:solidFill>
            </a:endParaRPr>
          </a:p>
        </p:txBody>
      </p:sp>
      <p:sp>
        <p:nvSpPr>
          <p:cNvPr id="94213" name="Oval 5"/>
          <p:cNvSpPr>
            <a:spLocks noChangeArrowheads="1"/>
          </p:cNvSpPr>
          <p:nvPr/>
        </p:nvSpPr>
        <p:spPr bwMode="auto">
          <a:xfrm>
            <a:off x="1981200" y="2667000"/>
            <a:ext cx="457200" cy="457200"/>
          </a:xfrm>
          <a:prstGeom prst="ellipse">
            <a:avLst/>
          </a:prstGeom>
          <a:noFill/>
          <a:ln w="9525">
            <a:solidFill>
              <a:srgbClr val="FF0000"/>
            </a:solidFill>
            <a:round/>
            <a:headEnd/>
            <a:tailEnd/>
          </a:ln>
        </p:spPr>
        <p:txBody>
          <a:bodyPr wrap="none" anchor="ctr">
            <a:prstTxWarp prst="textNoShape">
              <a:avLst/>
            </a:prstTxWarp>
          </a:bodyPr>
          <a:lstStyle/>
          <a:p>
            <a:pPr algn="ctr"/>
            <a:endParaRPr lang="en-US" sz="2400">
              <a:solidFill>
                <a:srgbClr val="FF0000"/>
              </a:solidFill>
            </a:endParaRPr>
          </a:p>
        </p:txBody>
      </p:sp>
      <p:sp>
        <p:nvSpPr>
          <p:cNvPr id="94214" name="Oval 6"/>
          <p:cNvSpPr>
            <a:spLocks noChangeArrowheads="1"/>
          </p:cNvSpPr>
          <p:nvPr/>
        </p:nvSpPr>
        <p:spPr bwMode="auto">
          <a:xfrm>
            <a:off x="1676400" y="4572000"/>
            <a:ext cx="457200" cy="457200"/>
          </a:xfrm>
          <a:prstGeom prst="ellipse">
            <a:avLst/>
          </a:prstGeom>
          <a:noFill/>
          <a:ln w="9525">
            <a:solidFill>
              <a:srgbClr val="FF0000"/>
            </a:solidFill>
            <a:round/>
            <a:headEnd/>
            <a:tailEnd/>
          </a:ln>
        </p:spPr>
        <p:txBody>
          <a:bodyPr wrap="none" anchor="ctr">
            <a:prstTxWarp prst="textNoShape">
              <a:avLst/>
            </a:prstTxWarp>
          </a:bodyPr>
          <a:lstStyle/>
          <a:p>
            <a:pPr algn="ctr"/>
            <a:endParaRPr lang="en-US" sz="2400">
              <a:solidFill>
                <a:srgbClr val="FF0000"/>
              </a:solidFill>
            </a:endParaRPr>
          </a:p>
        </p:txBody>
      </p:sp>
      <p:sp>
        <p:nvSpPr>
          <p:cNvPr id="94215" name="Oval 7"/>
          <p:cNvSpPr>
            <a:spLocks noChangeArrowheads="1"/>
          </p:cNvSpPr>
          <p:nvPr/>
        </p:nvSpPr>
        <p:spPr bwMode="auto">
          <a:xfrm>
            <a:off x="2133600" y="4343400"/>
            <a:ext cx="457200" cy="457200"/>
          </a:xfrm>
          <a:prstGeom prst="ellipse">
            <a:avLst/>
          </a:prstGeom>
          <a:noFill/>
          <a:ln w="9525">
            <a:solidFill>
              <a:srgbClr val="FF0000"/>
            </a:solidFill>
            <a:round/>
            <a:headEnd/>
            <a:tailEnd/>
          </a:ln>
        </p:spPr>
        <p:txBody>
          <a:bodyPr wrap="none" anchor="ctr">
            <a:prstTxWarp prst="textNoShape">
              <a:avLst/>
            </a:prstTxWarp>
          </a:bodyPr>
          <a:lstStyle/>
          <a:p>
            <a:pPr algn="ctr"/>
            <a:endParaRPr lang="en-US" sz="240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1905000" y="1828800"/>
            <a:ext cx="0" cy="37338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40963" name="Line 3"/>
          <p:cNvSpPr>
            <a:spLocks noChangeShapeType="1"/>
          </p:cNvSpPr>
          <p:nvPr/>
        </p:nvSpPr>
        <p:spPr bwMode="auto">
          <a:xfrm>
            <a:off x="152400" y="3733800"/>
            <a:ext cx="3657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64" name="Line 4"/>
          <p:cNvSpPr>
            <a:spLocks noChangeShapeType="1"/>
          </p:cNvSpPr>
          <p:nvPr/>
        </p:nvSpPr>
        <p:spPr bwMode="auto">
          <a:xfrm flipV="1">
            <a:off x="685800" y="2743200"/>
            <a:ext cx="2362200" cy="20574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40965" name="Oval 5"/>
          <p:cNvSpPr>
            <a:spLocks noChangeArrowheads="1"/>
          </p:cNvSpPr>
          <p:nvPr/>
        </p:nvSpPr>
        <p:spPr bwMode="auto">
          <a:xfrm>
            <a:off x="1066800" y="2895600"/>
            <a:ext cx="1676400" cy="160020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endParaRPr lang="en-US" baseline="30000"/>
          </a:p>
        </p:txBody>
      </p:sp>
      <p:grpSp>
        <p:nvGrpSpPr>
          <p:cNvPr id="2" name="Group 14"/>
          <p:cNvGrpSpPr>
            <a:grpSpLocks/>
          </p:cNvGrpSpPr>
          <p:nvPr/>
        </p:nvGrpSpPr>
        <p:grpSpPr bwMode="auto">
          <a:xfrm>
            <a:off x="1524000" y="2133600"/>
            <a:ext cx="762000" cy="3276600"/>
            <a:chOff x="1056" y="672"/>
            <a:chExt cx="480" cy="2064"/>
          </a:xfrm>
        </p:grpSpPr>
        <p:sp>
          <p:nvSpPr>
            <p:cNvPr id="40983" name="Oval 6"/>
            <p:cNvSpPr>
              <a:spLocks noChangeArrowheads="1"/>
            </p:cNvSpPr>
            <p:nvPr/>
          </p:nvSpPr>
          <p:spPr bwMode="auto">
            <a:xfrm>
              <a:off x="1056" y="672"/>
              <a:ext cx="480" cy="96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40984" name="Oval 7"/>
            <p:cNvSpPr>
              <a:spLocks noChangeArrowheads="1"/>
            </p:cNvSpPr>
            <p:nvPr/>
          </p:nvSpPr>
          <p:spPr bwMode="auto">
            <a:xfrm>
              <a:off x="1056" y="1776"/>
              <a:ext cx="480" cy="96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grpSp>
      <p:sp>
        <p:nvSpPr>
          <p:cNvPr id="40967" name="Text Box 8"/>
          <p:cNvSpPr txBox="1">
            <a:spLocks noChangeArrowheads="1"/>
          </p:cNvSpPr>
          <p:nvPr/>
        </p:nvSpPr>
        <p:spPr bwMode="auto">
          <a:xfrm>
            <a:off x="914400" y="2971800"/>
            <a:ext cx="506413" cy="457200"/>
          </a:xfrm>
          <a:prstGeom prst="rect">
            <a:avLst/>
          </a:prstGeom>
          <a:noFill/>
          <a:ln w="9525">
            <a:noFill/>
            <a:miter lim="800000"/>
            <a:headEnd/>
            <a:tailEnd/>
          </a:ln>
        </p:spPr>
        <p:txBody>
          <a:bodyPr wrap="none">
            <a:prstTxWarp prst="textNoShape">
              <a:avLst/>
            </a:prstTxWarp>
            <a:spAutoFit/>
          </a:bodyPr>
          <a:lstStyle/>
          <a:p>
            <a:r>
              <a:rPr lang="en-US"/>
              <a:t>2s</a:t>
            </a:r>
            <a:endParaRPr lang="en-US" baseline="30000"/>
          </a:p>
        </p:txBody>
      </p:sp>
      <p:sp>
        <p:nvSpPr>
          <p:cNvPr id="40968" name="Text Box 11"/>
          <p:cNvSpPr txBox="1">
            <a:spLocks noChangeArrowheads="1"/>
          </p:cNvSpPr>
          <p:nvPr/>
        </p:nvSpPr>
        <p:spPr bwMode="auto">
          <a:xfrm>
            <a:off x="0" y="0"/>
            <a:ext cx="8839200" cy="457200"/>
          </a:xfrm>
          <a:prstGeom prst="rect">
            <a:avLst/>
          </a:prstGeom>
          <a:noFill/>
          <a:ln w="9525">
            <a:noFill/>
            <a:miter lim="800000"/>
            <a:headEnd/>
            <a:tailEnd/>
          </a:ln>
        </p:spPr>
        <p:txBody>
          <a:bodyPr>
            <a:prstTxWarp prst="textNoShape">
              <a:avLst/>
            </a:prstTxWarp>
            <a:spAutoFit/>
          </a:bodyPr>
          <a:lstStyle/>
          <a:p>
            <a:endParaRPr lang="en-US"/>
          </a:p>
        </p:txBody>
      </p:sp>
      <p:sp>
        <p:nvSpPr>
          <p:cNvPr id="41996" name="Text Box 12"/>
          <p:cNvSpPr txBox="1">
            <a:spLocks noChangeArrowheads="1"/>
          </p:cNvSpPr>
          <p:nvPr/>
        </p:nvSpPr>
        <p:spPr bwMode="auto">
          <a:xfrm>
            <a:off x="2193925" y="2097088"/>
            <a:ext cx="523875" cy="457200"/>
          </a:xfrm>
          <a:prstGeom prst="rect">
            <a:avLst/>
          </a:prstGeom>
          <a:noFill/>
          <a:ln w="9525">
            <a:noFill/>
            <a:miter lim="800000"/>
            <a:headEnd/>
            <a:tailEnd/>
          </a:ln>
        </p:spPr>
        <p:txBody>
          <a:bodyPr wrap="none">
            <a:prstTxWarp prst="textNoShape">
              <a:avLst/>
            </a:prstTxWarp>
            <a:spAutoFit/>
          </a:bodyPr>
          <a:lstStyle/>
          <a:p>
            <a:r>
              <a:rPr lang="en-US"/>
              <a:t>2p</a:t>
            </a:r>
          </a:p>
        </p:txBody>
      </p:sp>
      <p:sp>
        <p:nvSpPr>
          <p:cNvPr id="40970" name="Oval 13"/>
          <p:cNvSpPr>
            <a:spLocks noChangeArrowheads="1"/>
          </p:cNvSpPr>
          <p:nvPr/>
        </p:nvSpPr>
        <p:spPr bwMode="auto">
          <a:xfrm>
            <a:off x="1862138" y="3711575"/>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grpSp>
        <p:nvGrpSpPr>
          <p:cNvPr id="3" name="Group 15"/>
          <p:cNvGrpSpPr>
            <a:grpSpLocks/>
          </p:cNvGrpSpPr>
          <p:nvPr/>
        </p:nvGrpSpPr>
        <p:grpSpPr bwMode="auto">
          <a:xfrm rot="5400000">
            <a:off x="1539875" y="2138363"/>
            <a:ext cx="762000" cy="3276600"/>
            <a:chOff x="1056" y="672"/>
            <a:chExt cx="480" cy="2064"/>
          </a:xfrm>
        </p:grpSpPr>
        <p:sp>
          <p:nvSpPr>
            <p:cNvPr id="40981" name="Oval 16"/>
            <p:cNvSpPr>
              <a:spLocks noChangeArrowheads="1"/>
            </p:cNvSpPr>
            <p:nvPr/>
          </p:nvSpPr>
          <p:spPr bwMode="auto">
            <a:xfrm>
              <a:off x="1056" y="672"/>
              <a:ext cx="480" cy="96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40982" name="Oval 17"/>
            <p:cNvSpPr>
              <a:spLocks noChangeArrowheads="1"/>
            </p:cNvSpPr>
            <p:nvPr/>
          </p:nvSpPr>
          <p:spPr bwMode="auto">
            <a:xfrm>
              <a:off x="1056" y="1776"/>
              <a:ext cx="480" cy="96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grpSp>
      <p:grpSp>
        <p:nvGrpSpPr>
          <p:cNvPr id="4" name="Group 18"/>
          <p:cNvGrpSpPr>
            <a:grpSpLocks/>
          </p:cNvGrpSpPr>
          <p:nvPr/>
        </p:nvGrpSpPr>
        <p:grpSpPr bwMode="auto">
          <a:xfrm rot="2767588">
            <a:off x="1485900" y="2095500"/>
            <a:ext cx="762000" cy="3276600"/>
            <a:chOff x="1056" y="672"/>
            <a:chExt cx="480" cy="2064"/>
          </a:xfrm>
        </p:grpSpPr>
        <p:sp>
          <p:nvSpPr>
            <p:cNvPr id="40979" name="Oval 19"/>
            <p:cNvSpPr>
              <a:spLocks noChangeArrowheads="1"/>
            </p:cNvSpPr>
            <p:nvPr/>
          </p:nvSpPr>
          <p:spPr bwMode="auto">
            <a:xfrm>
              <a:off x="1056" y="672"/>
              <a:ext cx="480" cy="96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40980" name="Oval 20"/>
            <p:cNvSpPr>
              <a:spLocks noChangeArrowheads="1"/>
            </p:cNvSpPr>
            <p:nvPr/>
          </p:nvSpPr>
          <p:spPr bwMode="auto">
            <a:xfrm>
              <a:off x="1056" y="1776"/>
              <a:ext cx="480" cy="96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grpSp>
      <p:sp>
        <p:nvSpPr>
          <p:cNvPr id="40973" name="Text Box 21"/>
          <p:cNvSpPr txBox="1">
            <a:spLocks noChangeArrowheads="1"/>
          </p:cNvSpPr>
          <p:nvPr/>
        </p:nvSpPr>
        <p:spPr bwMode="auto">
          <a:xfrm>
            <a:off x="3733800" y="1752600"/>
            <a:ext cx="4800600" cy="1785104"/>
          </a:xfrm>
          <a:prstGeom prst="rect">
            <a:avLst/>
          </a:prstGeom>
          <a:noFill/>
          <a:ln w="9525">
            <a:noFill/>
            <a:miter lim="800000"/>
            <a:headEnd/>
            <a:tailEnd/>
          </a:ln>
        </p:spPr>
        <p:txBody>
          <a:bodyPr>
            <a:prstTxWarp prst="textNoShape">
              <a:avLst/>
            </a:prstTxWarp>
            <a:spAutoFit/>
          </a:bodyPr>
          <a:lstStyle/>
          <a:p>
            <a:r>
              <a:rPr lang="en-US" sz="2200" dirty="0"/>
              <a:t>As go from Li to </a:t>
            </a:r>
            <a:r>
              <a:rPr lang="en-US" sz="2200" dirty="0" err="1"/>
              <a:t>N</a:t>
            </a:r>
            <a:r>
              <a:rPr lang="en-US" sz="2200" dirty="0"/>
              <a:t>, </a:t>
            </a:r>
          </a:p>
          <a:p>
            <a:r>
              <a:rPr lang="en-US" sz="2200" dirty="0"/>
              <a:t>end up with 3 electrons in 2p (one in each orbital), </a:t>
            </a:r>
          </a:p>
          <a:p>
            <a:r>
              <a:rPr lang="en-US" sz="2200" dirty="0"/>
              <a:t>Why is ionization energy larger and size smaller than in Li?</a:t>
            </a:r>
            <a:r>
              <a:rPr lang="en-US" sz="2200" dirty="0" smtClean="0"/>
              <a:t> </a:t>
            </a:r>
          </a:p>
        </p:txBody>
      </p:sp>
      <p:sp>
        <p:nvSpPr>
          <p:cNvPr id="40974" name="Oval 22"/>
          <p:cNvSpPr>
            <a:spLocks noChangeArrowheads="1"/>
          </p:cNvSpPr>
          <p:nvPr/>
        </p:nvSpPr>
        <p:spPr bwMode="auto">
          <a:xfrm>
            <a:off x="1416050" y="3243263"/>
            <a:ext cx="990600" cy="94615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r>
              <a:rPr lang="en-US"/>
              <a:t>1s</a:t>
            </a:r>
          </a:p>
        </p:txBody>
      </p:sp>
      <p:sp>
        <p:nvSpPr>
          <p:cNvPr id="42007" name="Text Box 23"/>
          <p:cNvSpPr txBox="1">
            <a:spLocks noChangeArrowheads="1"/>
          </p:cNvSpPr>
          <p:nvPr/>
        </p:nvSpPr>
        <p:spPr bwMode="auto">
          <a:xfrm>
            <a:off x="3276600" y="4057650"/>
            <a:ext cx="5715000" cy="2462212"/>
          </a:xfrm>
          <a:prstGeom prst="rect">
            <a:avLst/>
          </a:prstGeom>
          <a:noFill/>
          <a:ln w="9525">
            <a:noFill/>
            <a:miter lim="800000"/>
            <a:headEnd/>
            <a:tailEnd/>
          </a:ln>
        </p:spPr>
        <p:txBody>
          <a:bodyPr>
            <a:prstTxWarp prst="textNoShape">
              <a:avLst/>
            </a:prstTxWarp>
            <a:spAutoFit/>
          </a:bodyPr>
          <a:lstStyle/>
          <a:p>
            <a:r>
              <a:rPr lang="en-US" sz="2200" dirty="0" err="1"/>
              <a:t>P</a:t>
            </a:r>
            <a:r>
              <a:rPr lang="en-US" sz="2200" dirty="0"/>
              <a:t> orbitals each have direction… electrons in </a:t>
            </a:r>
            <a:r>
              <a:rPr lang="en-US" sz="2200" dirty="0" err="1"/>
              <a:t>p</a:t>
            </a:r>
            <a:r>
              <a:rPr lang="en-US" sz="2200" baseline="-25000" dirty="0" err="1"/>
              <a:t>x</a:t>
            </a:r>
            <a:r>
              <a:rPr lang="en-US" sz="2200" dirty="0"/>
              <a:t> do not effectively shield electrons in </a:t>
            </a:r>
            <a:r>
              <a:rPr lang="en-US" sz="2200" dirty="0" err="1"/>
              <a:t>p</a:t>
            </a:r>
            <a:r>
              <a:rPr lang="en-US" sz="2200" baseline="-25000" dirty="0" err="1"/>
              <a:t>y</a:t>
            </a:r>
            <a:r>
              <a:rPr lang="en-US" sz="2200" dirty="0"/>
              <a:t> from the nucleus. </a:t>
            </a:r>
          </a:p>
          <a:p>
            <a:r>
              <a:rPr lang="en-US" sz="2200" dirty="0"/>
              <a:t/>
            </a:r>
            <a:br>
              <a:rPr lang="en-US" sz="2200" dirty="0"/>
            </a:br>
            <a:r>
              <a:rPr lang="en-US" sz="2200" dirty="0"/>
              <a:t>So electrons in </a:t>
            </a:r>
            <a:r>
              <a:rPr lang="en-US" sz="2200" dirty="0" err="1"/>
              <a:t>p</a:t>
            </a:r>
            <a:r>
              <a:rPr lang="en-US" sz="2200" dirty="0"/>
              <a:t> orbitals: </a:t>
            </a:r>
          </a:p>
          <a:p>
            <a:pPr marL="228600" lvl="1"/>
            <a:r>
              <a:rPr lang="en-US" sz="2200" dirty="0"/>
              <a:t>1. feel larger effective positive charge </a:t>
            </a:r>
          </a:p>
          <a:p>
            <a:pPr marL="228600" lvl="1"/>
            <a:r>
              <a:rPr lang="en-US" sz="2200" dirty="0"/>
              <a:t>2. are held closer to nucleus.</a:t>
            </a:r>
          </a:p>
        </p:txBody>
      </p:sp>
      <p:pic>
        <p:nvPicPr>
          <p:cNvPr id="40976" name="Picture 25" descr="periodic-table"/>
          <p:cNvPicPr>
            <a:picLocks noChangeAspect="1" noChangeArrowheads="1"/>
          </p:cNvPicPr>
          <p:nvPr/>
        </p:nvPicPr>
        <p:blipFill>
          <a:blip r:embed="rId3"/>
          <a:srcRect b="64989"/>
          <a:stretch>
            <a:fillRect/>
          </a:stretch>
        </p:blipFill>
        <p:spPr bwMode="auto">
          <a:xfrm>
            <a:off x="152400" y="0"/>
            <a:ext cx="8534400" cy="1600200"/>
          </a:xfrm>
          <a:prstGeom prst="rect">
            <a:avLst/>
          </a:prstGeom>
          <a:noFill/>
          <a:ln w="9525">
            <a:noFill/>
            <a:miter lim="800000"/>
            <a:headEnd/>
            <a:tailEnd/>
          </a:ln>
        </p:spPr>
      </p:pic>
      <p:sp>
        <p:nvSpPr>
          <p:cNvPr id="40977" name="Rectangle 26"/>
          <p:cNvSpPr>
            <a:spLocks noChangeArrowheads="1"/>
          </p:cNvSpPr>
          <p:nvPr/>
        </p:nvSpPr>
        <p:spPr bwMode="auto">
          <a:xfrm>
            <a:off x="1371600" y="0"/>
            <a:ext cx="4191000" cy="12192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40978" name="Oval 27"/>
          <p:cNvSpPr>
            <a:spLocks noChangeArrowheads="1"/>
          </p:cNvSpPr>
          <p:nvPr/>
        </p:nvSpPr>
        <p:spPr bwMode="auto">
          <a:xfrm>
            <a:off x="6781800" y="685800"/>
            <a:ext cx="533400" cy="533400"/>
          </a:xfrm>
          <a:prstGeom prst="ellipse">
            <a:avLst/>
          </a:prstGeom>
          <a:noFill/>
          <a:ln w="5715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6" grpId="0"/>
      <p:bldP spid="42007"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2" descr="quantumpt"/>
          <p:cNvPicPr>
            <a:picLocks noChangeAspect="1" noChangeArrowheads="1"/>
          </p:cNvPicPr>
          <p:nvPr/>
        </p:nvPicPr>
        <p:blipFill>
          <a:blip r:embed="rId3"/>
          <a:srcRect/>
          <a:stretch>
            <a:fillRect/>
          </a:stretch>
        </p:blipFill>
        <p:spPr bwMode="auto">
          <a:xfrm>
            <a:off x="457200" y="1498600"/>
            <a:ext cx="7696200" cy="5359400"/>
          </a:xfrm>
          <a:prstGeom prst="rect">
            <a:avLst/>
          </a:prstGeom>
          <a:noFill/>
          <a:ln w="9525">
            <a:noFill/>
            <a:miter lim="800000"/>
            <a:headEnd/>
            <a:tailEnd/>
          </a:ln>
        </p:spPr>
      </p:pic>
      <p:sp>
        <p:nvSpPr>
          <p:cNvPr id="43011" name="Text Box 3"/>
          <p:cNvSpPr txBox="1">
            <a:spLocks noChangeArrowheads="1"/>
          </p:cNvSpPr>
          <p:nvPr/>
        </p:nvSpPr>
        <p:spPr bwMode="auto">
          <a:xfrm>
            <a:off x="838200" y="1426824"/>
            <a:ext cx="2017938" cy="430887"/>
          </a:xfrm>
          <a:prstGeom prst="rect">
            <a:avLst/>
          </a:prstGeom>
          <a:solidFill>
            <a:schemeClr val="bg1"/>
          </a:solidFill>
          <a:ln w="9525">
            <a:noFill/>
            <a:miter lim="800000"/>
            <a:headEnd/>
            <a:tailEnd/>
          </a:ln>
        </p:spPr>
        <p:txBody>
          <a:bodyPr wrap="none">
            <a:prstTxWarp prst="textNoShape">
              <a:avLst/>
            </a:prstTxWarp>
            <a:spAutoFit/>
          </a:bodyPr>
          <a:lstStyle/>
          <a:p>
            <a:r>
              <a:rPr lang="en-US" sz="2200" i="1" dirty="0" err="1">
                <a:latin typeface="Times New Roman" charset="0"/>
              </a:rPr>
              <a:t>l</a:t>
            </a:r>
            <a:r>
              <a:rPr lang="en-US" sz="2200" dirty="0"/>
              <a:t>=0 (</a:t>
            </a:r>
            <a:r>
              <a:rPr lang="en-US" sz="2200" dirty="0" err="1"/>
              <a:t>s</a:t>
            </a:r>
            <a:r>
              <a:rPr lang="en-US" sz="2200" dirty="0"/>
              <a:t>-orbitals)</a:t>
            </a:r>
          </a:p>
        </p:txBody>
      </p:sp>
      <p:sp>
        <p:nvSpPr>
          <p:cNvPr id="43012" name="Text Box 4"/>
          <p:cNvSpPr txBox="1">
            <a:spLocks noChangeArrowheads="1"/>
          </p:cNvSpPr>
          <p:nvPr/>
        </p:nvSpPr>
        <p:spPr bwMode="auto">
          <a:xfrm>
            <a:off x="6629400" y="1454436"/>
            <a:ext cx="2033780" cy="430887"/>
          </a:xfrm>
          <a:prstGeom prst="rect">
            <a:avLst/>
          </a:prstGeom>
          <a:solidFill>
            <a:schemeClr val="bg1"/>
          </a:solidFill>
          <a:ln w="9525">
            <a:noFill/>
            <a:miter lim="800000"/>
            <a:headEnd/>
            <a:tailEnd/>
          </a:ln>
        </p:spPr>
        <p:txBody>
          <a:bodyPr wrap="none">
            <a:prstTxWarp prst="textNoShape">
              <a:avLst/>
            </a:prstTxWarp>
            <a:spAutoFit/>
          </a:bodyPr>
          <a:lstStyle/>
          <a:p>
            <a:r>
              <a:rPr lang="en-US" sz="2200" i="1" dirty="0" err="1">
                <a:latin typeface="Times New Roman" charset="0"/>
              </a:rPr>
              <a:t>l</a:t>
            </a:r>
            <a:r>
              <a:rPr lang="en-US" sz="2200" dirty="0"/>
              <a:t>=1 (</a:t>
            </a:r>
            <a:r>
              <a:rPr lang="en-US" sz="2200" dirty="0" err="1"/>
              <a:t>p</a:t>
            </a:r>
            <a:r>
              <a:rPr lang="en-US" sz="2200" dirty="0"/>
              <a:t>-orbitals)</a:t>
            </a:r>
          </a:p>
        </p:txBody>
      </p:sp>
      <p:sp>
        <p:nvSpPr>
          <p:cNvPr id="43013" name="Text Box 5"/>
          <p:cNvSpPr txBox="1">
            <a:spLocks noChangeArrowheads="1"/>
          </p:cNvSpPr>
          <p:nvPr/>
        </p:nvSpPr>
        <p:spPr bwMode="auto">
          <a:xfrm>
            <a:off x="3048000" y="1981200"/>
            <a:ext cx="2159000" cy="430887"/>
          </a:xfrm>
          <a:prstGeom prst="rect">
            <a:avLst/>
          </a:prstGeom>
          <a:solidFill>
            <a:schemeClr val="bg1"/>
          </a:solidFill>
          <a:ln w="9525">
            <a:noFill/>
            <a:miter lim="800000"/>
            <a:headEnd/>
            <a:tailEnd/>
          </a:ln>
        </p:spPr>
        <p:txBody>
          <a:bodyPr>
            <a:prstTxWarp prst="textNoShape">
              <a:avLst/>
            </a:prstTxWarp>
            <a:spAutoFit/>
          </a:bodyPr>
          <a:lstStyle/>
          <a:p>
            <a:r>
              <a:rPr lang="en-US" sz="2200" i="1" dirty="0" err="1">
                <a:latin typeface="Times New Roman" charset="0"/>
              </a:rPr>
              <a:t>l</a:t>
            </a:r>
            <a:r>
              <a:rPr lang="en-US" sz="2200" dirty="0"/>
              <a:t>=2 (</a:t>
            </a:r>
            <a:r>
              <a:rPr lang="en-US" sz="2200" dirty="0" err="1"/>
              <a:t>d</a:t>
            </a:r>
            <a:r>
              <a:rPr lang="en-US" sz="2200" dirty="0"/>
              <a:t>-orbitals)</a:t>
            </a:r>
          </a:p>
        </p:txBody>
      </p:sp>
      <p:sp>
        <p:nvSpPr>
          <p:cNvPr id="43014" name="Text Box 6"/>
          <p:cNvSpPr txBox="1">
            <a:spLocks noChangeArrowheads="1"/>
          </p:cNvSpPr>
          <p:nvPr/>
        </p:nvSpPr>
        <p:spPr bwMode="auto">
          <a:xfrm>
            <a:off x="4191000" y="6400800"/>
            <a:ext cx="1955258" cy="430887"/>
          </a:xfrm>
          <a:prstGeom prst="rect">
            <a:avLst/>
          </a:prstGeom>
          <a:solidFill>
            <a:schemeClr val="bg1"/>
          </a:solidFill>
          <a:ln w="9525">
            <a:noFill/>
            <a:miter lim="800000"/>
            <a:headEnd/>
            <a:tailEnd/>
          </a:ln>
        </p:spPr>
        <p:txBody>
          <a:bodyPr wrap="none">
            <a:prstTxWarp prst="textNoShape">
              <a:avLst/>
            </a:prstTxWarp>
            <a:spAutoFit/>
          </a:bodyPr>
          <a:lstStyle/>
          <a:p>
            <a:r>
              <a:rPr lang="en-US" sz="2200" i="1" dirty="0" err="1">
                <a:latin typeface="Times New Roman" charset="0"/>
              </a:rPr>
              <a:t>l</a:t>
            </a:r>
            <a:r>
              <a:rPr lang="en-US" sz="2200" dirty="0"/>
              <a:t>=2 (</a:t>
            </a:r>
            <a:r>
              <a:rPr lang="en-US" sz="2200" dirty="0" err="1"/>
              <a:t>f</a:t>
            </a:r>
            <a:r>
              <a:rPr lang="en-US" sz="2200" dirty="0"/>
              <a:t>-orbitals)</a:t>
            </a:r>
          </a:p>
        </p:txBody>
      </p:sp>
      <p:sp>
        <p:nvSpPr>
          <p:cNvPr id="43015" name="Text Box 7"/>
          <p:cNvSpPr txBox="1">
            <a:spLocks noChangeArrowheads="1"/>
          </p:cNvSpPr>
          <p:nvPr/>
        </p:nvSpPr>
        <p:spPr bwMode="auto">
          <a:xfrm rot="-5400000">
            <a:off x="-642938" y="2982913"/>
            <a:ext cx="1743075" cy="457200"/>
          </a:xfrm>
          <a:prstGeom prst="rect">
            <a:avLst/>
          </a:prstGeom>
          <a:solidFill>
            <a:schemeClr val="bg1"/>
          </a:solidFill>
          <a:ln w="9525">
            <a:noFill/>
            <a:miter lim="800000"/>
            <a:headEnd/>
            <a:tailEnd/>
          </a:ln>
        </p:spPr>
        <p:txBody>
          <a:bodyPr wrap="none">
            <a:prstTxWarp prst="textNoShape">
              <a:avLst/>
            </a:prstTxWarp>
            <a:spAutoFit/>
          </a:bodyPr>
          <a:lstStyle/>
          <a:p>
            <a:r>
              <a:rPr lang="en-US"/>
              <a:t>Valence (n)</a:t>
            </a:r>
          </a:p>
        </p:txBody>
      </p:sp>
      <p:sp>
        <p:nvSpPr>
          <p:cNvPr id="48136" name="Line 8"/>
          <p:cNvSpPr>
            <a:spLocks noChangeShapeType="1"/>
          </p:cNvSpPr>
          <p:nvPr/>
        </p:nvSpPr>
        <p:spPr bwMode="auto">
          <a:xfrm>
            <a:off x="6172200" y="1295400"/>
            <a:ext cx="0" cy="1524000"/>
          </a:xfrm>
          <a:prstGeom prst="line">
            <a:avLst/>
          </a:prstGeom>
          <a:noFill/>
          <a:ln w="38100">
            <a:solidFill>
              <a:srgbClr val="F61B16"/>
            </a:solidFill>
            <a:round/>
            <a:headEnd/>
            <a:tailEnd type="triangle" w="med" len="med"/>
          </a:ln>
        </p:spPr>
        <p:txBody>
          <a:bodyPr>
            <a:prstTxWarp prst="textNoShape">
              <a:avLst/>
            </a:prstTxWarp>
          </a:bodyPr>
          <a:lstStyle/>
          <a:p>
            <a:endParaRPr lang="en-US"/>
          </a:p>
        </p:txBody>
      </p:sp>
      <p:sp>
        <p:nvSpPr>
          <p:cNvPr id="48137" name="Text Box 9"/>
          <p:cNvSpPr txBox="1">
            <a:spLocks noChangeArrowheads="1"/>
          </p:cNvSpPr>
          <p:nvPr/>
        </p:nvSpPr>
        <p:spPr bwMode="auto">
          <a:xfrm>
            <a:off x="2057400" y="76200"/>
            <a:ext cx="7086600" cy="1107996"/>
          </a:xfrm>
          <a:prstGeom prst="rect">
            <a:avLst/>
          </a:prstGeom>
          <a:noFill/>
          <a:ln w="28575">
            <a:solidFill>
              <a:srgbClr val="F61B16"/>
            </a:solidFill>
            <a:miter lim="800000"/>
            <a:headEnd/>
            <a:tailEnd/>
          </a:ln>
        </p:spPr>
        <p:txBody>
          <a:bodyPr>
            <a:prstTxWarp prst="textNoShape">
              <a:avLst/>
            </a:prstTxWarp>
            <a:spAutoFit/>
          </a:bodyPr>
          <a:lstStyle/>
          <a:p>
            <a:r>
              <a:rPr lang="en-US" sz="2200" dirty="0"/>
              <a:t>All atoms in this row have common filling of outer most shell (valence electrons), common shapes, similar energies … so similar behavior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Line 14"/>
          <p:cNvSpPr>
            <a:spLocks noChangeShapeType="1"/>
          </p:cNvSpPr>
          <p:nvPr/>
        </p:nvSpPr>
        <p:spPr bwMode="auto">
          <a:xfrm>
            <a:off x="666750" y="3619500"/>
            <a:ext cx="5461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59" name="Text Box 15"/>
          <p:cNvSpPr txBox="1">
            <a:spLocks noChangeArrowheads="1"/>
          </p:cNvSpPr>
          <p:nvPr/>
        </p:nvSpPr>
        <p:spPr bwMode="auto">
          <a:xfrm>
            <a:off x="38100" y="3429000"/>
            <a:ext cx="571500" cy="366713"/>
          </a:xfrm>
          <a:prstGeom prst="rect">
            <a:avLst/>
          </a:prstGeom>
          <a:noFill/>
          <a:ln w="9525">
            <a:noFill/>
            <a:miter lim="800000"/>
            <a:headEnd/>
            <a:tailEnd/>
          </a:ln>
        </p:spPr>
        <p:txBody>
          <a:bodyPr wrap="none">
            <a:prstTxWarp prst="textNoShape">
              <a:avLst/>
            </a:prstTxWarp>
            <a:spAutoFit/>
          </a:bodyPr>
          <a:lstStyle/>
          <a:p>
            <a:r>
              <a:rPr lang="en-US" sz="1800"/>
              <a:t>n=1</a:t>
            </a:r>
          </a:p>
        </p:txBody>
      </p:sp>
      <p:sp>
        <p:nvSpPr>
          <p:cNvPr id="45060" name="Line 16"/>
          <p:cNvSpPr>
            <a:spLocks noChangeShapeType="1"/>
          </p:cNvSpPr>
          <p:nvPr/>
        </p:nvSpPr>
        <p:spPr bwMode="auto">
          <a:xfrm>
            <a:off x="666750" y="1866900"/>
            <a:ext cx="5461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61" name="Text Box 17"/>
          <p:cNvSpPr txBox="1">
            <a:spLocks noChangeArrowheads="1"/>
          </p:cNvSpPr>
          <p:nvPr/>
        </p:nvSpPr>
        <p:spPr bwMode="auto">
          <a:xfrm>
            <a:off x="38100" y="1676400"/>
            <a:ext cx="571500" cy="366713"/>
          </a:xfrm>
          <a:prstGeom prst="rect">
            <a:avLst/>
          </a:prstGeom>
          <a:noFill/>
          <a:ln w="9525">
            <a:noFill/>
            <a:miter lim="800000"/>
            <a:headEnd/>
            <a:tailEnd/>
          </a:ln>
        </p:spPr>
        <p:txBody>
          <a:bodyPr wrap="none">
            <a:prstTxWarp prst="textNoShape">
              <a:avLst/>
            </a:prstTxWarp>
            <a:spAutoFit/>
          </a:bodyPr>
          <a:lstStyle/>
          <a:p>
            <a:r>
              <a:rPr lang="en-US" sz="1800"/>
              <a:t>n=2</a:t>
            </a:r>
          </a:p>
        </p:txBody>
      </p:sp>
      <p:sp>
        <p:nvSpPr>
          <p:cNvPr id="45062" name="Line 18"/>
          <p:cNvSpPr>
            <a:spLocks noChangeShapeType="1"/>
          </p:cNvSpPr>
          <p:nvPr/>
        </p:nvSpPr>
        <p:spPr bwMode="auto">
          <a:xfrm>
            <a:off x="666750" y="1409700"/>
            <a:ext cx="5461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63" name="Text Box 19"/>
          <p:cNvSpPr txBox="1">
            <a:spLocks noChangeArrowheads="1"/>
          </p:cNvSpPr>
          <p:nvPr/>
        </p:nvSpPr>
        <p:spPr bwMode="auto">
          <a:xfrm>
            <a:off x="38100" y="1219200"/>
            <a:ext cx="571500" cy="366713"/>
          </a:xfrm>
          <a:prstGeom prst="rect">
            <a:avLst/>
          </a:prstGeom>
          <a:noFill/>
          <a:ln w="9525">
            <a:noFill/>
            <a:miter lim="800000"/>
            <a:headEnd/>
            <a:tailEnd/>
          </a:ln>
        </p:spPr>
        <p:txBody>
          <a:bodyPr wrap="none">
            <a:prstTxWarp prst="textNoShape">
              <a:avLst/>
            </a:prstTxWarp>
            <a:spAutoFit/>
          </a:bodyPr>
          <a:lstStyle/>
          <a:p>
            <a:r>
              <a:rPr lang="en-US" sz="1800"/>
              <a:t>n=3</a:t>
            </a:r>
          </a:p>
        </p:txBody>
      </p:sp>
      <p:sp>
        <p:nvSpPr>
          <p:cNvPr id="45064" name="Text Box 20"/>
          <p:cNvSpPr txBox="1">
            <a:spLocks noChangeArrowheads="1"/>
          </p:cNvSpPr>
          <p:nvPr/>
        </p:nvSpPr>
        <p:spPr bwMode="auto">
          <a:xfrm>
            <a:off x="711200" y="685800"/>
            <a:ext cx="508000" cy="641350"/>
          </a:xfrm>
          <a:prstGeom prst="rect">
            <a:avLst/>
          </a:prstGeom>
          <a:noFill/>
          <a:ln w="9525">
            <a:noFill/>
            <a:miter lim="800000"/>
            <a:headEnd/>
            <a:tailEnd/>
          </a:ln>
        </p:spPr>
        <p:txBody>
          <a:bodyPr wrap="none">
            <a:prstTxWarp prst="textNoShape">
              <a:avLst/>
            </a:prstTxWarp>
            <a:spAutoFit/>
          </a:bodyPr>
          <a:lstStyle/>
          <a:p>
            <a:r>
              <a:rPr lang="en-US" sz="1800" i="1">
                <a:latin typeface="Times New Roman" charset="0"/>
              </a:rPr>
              <a:t>l</a:t>
            </a:r>
            <a:r>
              <a:rPr lang="en-US" sz="1800"/>
              <a:t>=0</a:t>
            </a:r>
          </a:p>
          <a:p>
            <a:r>
              <a:rPr lang="en-US" sz="1800"/>
              <a:t>(s)</a:t>
            </a:r>
          </a:p>
        </p:txBody>
      </p:sp>
      <p:sp>
        <p:nvSpPr>
          <p:cNvPr id="45065" name="Text Box 21"/>
          <p:cNvSpPr txBox="1">
            <a:spLocks noChangeArrowheads="1"/>
          </p:cNvSpPr>
          <p:nvPr/>
        </p:nvSpPr>
        <p:spPr bwMode="auto">
          <a:xfrm>
            <a:off x="1511300" y="685800"/>
            <a:ext cx="508000" cy="641350"/>
          </a:xfrm>
          <a:prstGeom prst="rect">
            <a:avLst/>
          </a:prstGeom>
          <a:noFill/>
          <a:ln w="9525">
            <a:noFill/>
            <a:miter lim="800000"/>
            <a:headEnd/>
            <a:tailEnd/>
          </a:ln>
        </p:spPr>
        <p:txBody>
          <a:bodyPr wrap="none">
            <a:prstTxWarp prst="textNoShape">
              <a:avLst/>
            </a:prstTxWarp>
            <a:spAutoFit/>
          </a:bodyPr>
          <a:lstStyle/>
          <a:p>
            <a:r>
              <a:rPr lang="en-US" sz="1800" i="1">
                <a:latin typeface="Times New Roman" charset="0"/>
              </a:rPr>
              <a:t>l</a:t>
            </a:r>
            <a:r>
              <a:rPr lang="en-US" sz="1800"/>
              <a:t>=1</a:t>
            </a:r>
          </a:p>
          <a:p>
            <a:r>
              <a:rPr lang="en-US" sz="1800"/>
              <a:t>(p)</a:t>
            </a:r>
          </a:p>
        </p:txBody>
      </p:sp>
      <p:sp>
        <p:nvSpPr>
          <p:cNvPr id="45066" name="Text Box 22"/>
          <p:cNvSpPr txBox="1">
            <a:spLocks noChangeArrowheads="1"/>
          </p:cNvSpPr>
          <p:nvPr/>
        </p:nvSpPr>
        <p:spPr bwMode="auto">
          <a:xfrm>
            <a:off x="2590800" y="654050"/>
            <a:ext cx="508000" cy="641350"/>
          </a:xfrm>
          <a:prstGeom prst="rect">
            <a:avLst/>
          </a:prstGeom>
          <a:noFill/>
          <a:ln w="9525">
            <a:noFill/>
            <a:miter lim="800000"/>
            <a:headEnd/>
            <a:tailEnd/>
          </a:ln>
        </p:spPr>
        <p:txBody>
          <a:bodyPr wrap="none">
            <a:prstTxWarp prst="textNoShape">
              <a:avLst/>
            </a:prstTxWarp>
            <a:spAutoFit/>
          </a:bodyPr>
          <a:lstStyle/>
          <a:p>
            <a:r>
              <a:rPr lang="en-US" sz="1800" i="1">
                <a:latin typeface="Times New Roman" charset="0"/>
              </a:rPr>
              <a:t>l</a:t>
            </a:r>
            <a:r>
              <a:rPr lang="en-US" sz="1800"/>
              <a:t>=2</a:t>
            </a:r>
          </a:p>
          <a:p>
            <a:r>
              <a:rPr lang="en-US" sz="1800"/>
              <a:t>(d)</a:t>
            </a:r>
          </a:p>
        </p:txBody>
      </p:sp>
      <p:sp>
        <p:nvSpPr>
          <p:cNvPr id="45067" name="Line 23"/>
          <p:cNvSpPr>
            <a:spLocks noChangeShapeType="1"/>
          </p:cNvSpPr>
          <p:nvPr/>
        </p:nvSpPr>
        <p:spPr bwMode="auto">
          <a:xfrm>
            <a:off x="1455738" y="1866900"/>
            <a:ext cx="1222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68" name="Line 24"/>
          <p:cNvSpPr>
            <a:spLocks noChangeShapeType="1"/>
          </p:cNvSpPr>
          <p:nvPr/>
        </p:nvSpPr>
        <p:spPr bwMode="auto">
          <a:xfrm>
            <a:off x="1665288" y="1866900"/>
            <a:ext cx="1206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69" name="Line 25"/>
          <p:cNvSpPr>
            <a:spLocks noChangeShapeType="1"/>
          </p:cNvSpPr>
          <p:nvPr/>
        </p:nvSpPr>
        <p:spPr bwMode="auto">
          <a:xfrm>
            <a:off x="1881188" y="1866900"/>
            <a:ext cx="1206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70" name="Line 26"/>
          <p:cNvSpPr>
            <a:spLocks noChangeShapeType="1"/>
          </p:cNvSpPr>
          <p:nvPr/>
        </p:nvSpPr>
        <p:spPr bwMode="auto">
          <a:xfrm>
            <a:off x="1455738" y="1409700"/>
            <a:ext cx="1222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71" name="Line 27"/>
          <p:cNvSpPr>
            <a:spLocks noChangeShapeType="1"/>
          </p:cNvSpPr>
          <p:nvPr/>
        </p:nvSpPr>
        <p:spPr bwMode="auto">
          <a:xfrm>
            <a:off x="1665288" y="1409700"/>
            <a:ext cx="1206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72" name="Line 28"/>
          <p:cNvSpPr>
            <a:spLocks noChangeShapeType="1"/>
          </p:cNvSpPr>
          <p:nvPr/>
        </p:nvSpPr>
        <p:spPr bwMode="auto">
          <a:xfrm>
            <a:off x="1881188" y="1409700"/>
            <a:ext cx="1206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73" name="Line 29"/>
          <p:cNvSpPr>
            <a:spLocks noChangeShapeType="1"/>
          </p:cNvSpPr>
          <p:nvPr/>
        </p:nvSpPr>
        <p:spPr bwMode="auto">
          <a:xfrm>
            <a:off x="2305050" y="1409700"/>
            <a:ext cx="12223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74" name="Line 30"/>
          <p:cNvSpPr>
            <a:spLocks noChangeShapeType="1"/>
          </p:cNvSpPr>
          <p:nvPr/>
        </p:nvSpPr>
        <p:spPr bwMode="auto">
          <a:xfrm>
            <a:off x="2514600" y="1409700"/>
            <a:ext cx="1206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75" name="Line 31"/>
          <p:cNvSpPr>
            <a:spLocks noChangeShapeType="1"/>
          </p:cNvSpPr>
          <p:nvPr/>
        </p:nvSpPr>
        <p:spPr bwMode="auto">
          <a:xfrm>
            <a:off x="2730500" y="1409700"/>
            <a:ext cx="1206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76" name="Line 32"/>
          <p:cNvSpPr>
            <a:spLocks noChangeShapeType="1"/>
          </p:cNvSpPr>
          <p:nvPr/>
        </p:nvSpPr>
        <p:spPr bwMode="auto">
          <a:xfrm>
            <a:off x="2938463" y="1409700"/>
            <a:ext cx="1222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77" name="Line 33"/>
          <p:cNvSpPr>
            <a:spLocks noChangeShapeType="1"/>
          </p:cNvSpPr>
          <p:nvPr/>
        </p:nvSpPr>
        <p:spPr bwMode="auto">
          <a:xfrm>
            <a:off x="3155950" y="1409700"/>
            <a:ext cx="1206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78" name="Text Box 34"/>
          <p:cNvSpPr txBox="1">
            <a:spLocks noChangeArrowheads="1"/>
          </p:cNvSpPr>
          <p:nvPr/>
        </p:nvSpPr>
        <p:spPr bwMode="auto">
          <a:xfrm>
            <a:off x="1212850" y="3576638"/>
            <a:ext cx="1022350" cy="366712"/>
          </a:xfrm>
          <a:prstGeom prst="rect">
            <a:avLst/>
          </a:prstGeom>
          <a:noFill/>
          <a:ln w="9525">
            <a:noFill/>
            <a:miter lim="800000"/>
            <a:headEnd/>
            <a:tailEnd/>
          </a:ln>
        </p:spPr>
        <p:txBody>
          <a:bodyPr wrap="none">
            <a:prstTxWarp prst="textNoShape">
              <a:avLst/>
            </a:prstTxWarp>
            <a:spAutoFit/>
          </a:bodyPr>
          <a:lstStyle/>
          <a:p>
            <a:r>
              <a:rPr lang="en-US" sz="1800" i="1" dirty="0" err="1">
                <a:latin typeface="Times New Roman" charset="0"/>
              </a:rPr>
              <a:t>l</a:t>
            </a:r>
            <a:r>
              <a:rPr lang="en-US" sz="1800" dirty="0"/>
              <a:t>=0,m=0</a:t>
            </a:r>
          </a:p>
        </p:txBody>
      </p:sp>
      <p:sp>
        <p:nvSpPr>
          <p:cNvPr id="45079" name="Text Box 35"/>
          <p:cNvSpPr txBox="1">
            <a:spLocks noChangeArrowheads="1"/>
          </p:cNvSpPr>
          <p:nvPr/>
        </p:nvSpPr>
        <p:spPr bwMode="auto">
          <a:xfrm>
            <a:off x="717550" y="3581400"/>
            <a:ext cx="425450" cy="366713"/>
          </a:xfrm>
          <a:prstGeom prst="rect">
            <a:avLst/>
          </a:prstGeom>
          <a:noFill/>
          <a:ln w="9525">
            <a:noFill/>
            <a:miter lim="800000"/>
            <a:headEnd/>
            <a:tailEnd/>
          </a:ln>
        </p:spPr>
        <p:txBody>
          <a:bodyPr wrap="none">
            <a:prstTxWarp prst="textNoShape">
              <a:avLst/>
            </a:prstTxWarp>
            <a:spAutoFit/>
          </a:bodyPr>
          <a:lstStyle/>
          <a:p>
            <a:r>
              <a:rPr lang="en-US" sz="1800"/>
              <a:t>1s</a:t>
            </a:r>
          </a:p>
        </p:txBody>
      </p:sp>
      <p:sp>
        <p:nvSpPr>
          <p:cNvPr id="45080" name="Text Box 36"/>
          <p:cNvSpPr txBox="1">
            <a:spLocks noChangeArrowheads="1"/>
          </p:cNvSpPr>
          <p:nvPr/>
        </p:nvSpPr>
        <p:spPr bwMode="auto">
          <a:xfrm>
            <a:off x="754063" y="1843088"/>
            <a:ext cx="425450" cy="366712"/>
          </a:xfrm>
          <a:prstGeom prst="rect">
            <a:avLst/>
          </a:prstGeom>
          <a:noFill/>
          <a:ln w="9525">
            <a:noFill/>
            <a:miter lim="800000"/>
            <a:headEnd/>
            <a:tailEnd/>
          </a:ln>
        </p:spPr>
        <p:txBody>
          <a:bodyPr wrap="none">
            <a:prstTxWarp prst="textNoShape">
              <a:avLst/>
            </a:prstTxWarp>
            <a:spAutoFit/>
          </a:bodyPr>
          <a:lstStyle/>
          <a:p>
            <a:r>
              <a:rPr lang="en-US" sz="1800"/>
              <a:t>2s</a:t>
            </a:r>
          </a:p>
        </p:txBody>
      </p:sp>
      <p:sp>
        <p:nvSpPr>
          <p:cNvPr id="45081" name="Text Box 37"/>
          <p:cNvSpPr txBox="1">
            <a:spLocks noChangeArrowheads="1"/>
          </p:cNvSpPr>
          <p:nvPr/>
        </p:nvSpPr>
        <p:spPr bwMode="auto">
          <a:xfrm>
            <a:off x="1543050" y="1843088"/>
            <a:ext cx="438150" cy="366712"/>
          </a:xfrm>
          <a:prstGeom prst="rect">
            <a:avLst/>
          </a:prstGeom>
          <a:noFill/>
          <a:ln w="9525">
            <a:noFill/>
            <a:miter lim="800000"/>
            <a:headEnd/>
            <a:tailEnd/>
          </a:ln>
        </p:spPr>
        <p:txBody>
          <a:bodyPr wrap="none">
            <a:prstTxWarp prst="textNoShape">
              <a:avLst/>
            </a:prstTxWarp>
            <a:spAutoFit/>
          </a:bodyPr>
          <a:lstStyle/>
          <a:p>
            <a:r>
              <a:rPr lang="en-US" sz="1800"/>
              <a:t>2p</a:t>
            </a:r>
          </a:p>
        </p:txBody>
      </p:sp>
      <p:sp>
        <p:nvSpPr>
          <p:cNvPr id="45082" name="Text Box 38"/>
          <p:cNvSpPr txBox="1">
            <a:spLocks noChangeArrowheads="1"/>
          </p:cNvSpPr>
          <p:nvPr/>
        </p:nvSpPr>
        <p:spPr bwMode="auto">
          <a:xfrm>
            <a:off x="684213" y="1385888"/>
            <a:ext cx="425450" cy="366712"/>
          </a:xfrm>
          <a:prstGeom prst="rect">
            <a:avLst/>
          </a:prstGeom>
          <a:noFill/>
          <a:ln w="9525">
            <a:noFill/>
            <a:miter lim="800000"/>
            <a:headEnd/>
            <a:tailEnd/>
          </a:ln>
        </p:spPr>
        <p:txBody>
          <a:bodyPr wrap="none">
            <a:prstTxWarp prst="textNoShape">
              <a:avLst/>
            </a:prstTxWarp>
            <a:spAutoFit/>
          </a:bodyPr>
          <a:lstStyle/>
          <a:p>
            <a:r>
              <a:rPr lang="en-US" sz="1800"/>
              <a:t>3s</a:t>
            </a:r>
          </a:p>
        </p:txBody>
      </p:sp>
      <p:sp>
        <p:nvSpPr>
          <p:cNvPr id="45083" name="Text Box 39"/>
          <p:cNvSpPr txBox="1">
            <a:spLocks noChangeArrowheads="1"/>
          </p:cNvSpPr>
          <p:nvPr/>
        </p:nvSpPr>
        <p:spPr bwMode="auto">
          <a:xfrm>
            <a:off x="1533525" y="1385888"/>
            <a:ext cx="438150" cy="366712"/>
          </a:xfrm>
          <a:prstGeom prst="rect">
            <a:avLst/>
          </a:prstGeom>
          <a:noFill/>
          <a:ln w="9525">
            <a:noFill/>
            <a:miter lim="800000"/>
            <a:headEnd/>
            <a:tailEnd/>
          </a:ln>
        </p:spPr>
        <p:txBody>
          <a:bodyPr wrap="none">
            <a:prstTxWarp prst="textNoShape">
              <a:avLst/>
            </a:prstTxWarp>
            <a:spAutoFit/>
          </a:bodyPr>
          <a:lstStyle/>
          <a:p>
            <a:r>
              <a:rPr lang="en-US" sz="1800"/>
              <a:t>3p</a:t>
            </a:r>
          </a:p>
        </p:txBody>
      </p:sp>
      <p:sp>
        <p:nvSpPr>
          <p:cNvPr id="45084" name="Text Box 40"/>
          <p:cNvSpPr txBox="1">
            <a:spLocks noChangeArrowheads="1"/>
          </p:cNvSpPr>
          <p:nvPr/>
        </p:nvSpPr>
        <p:spPr bwMode="auto">
          <a:xfrm>
            <a:off x="2590800" y="1385888"/>
            <a:ext cx="438150" cy="366712"/>
          </a:xfrm>
          <a:prstGeom prst="rect">
            <a:avLst/>
          </a:prstGeom>
          <a:noFill/>
          <a:ln w="9525">
            <a:noFill/>
            <a:miter lim="800000"/>
            <a:headEnd/>
            <a:tailEnd/>
          </a:ln>
        </p:spPr>
        <p:txBody>
          <a:bodyPr wrap="none">
            <a:prstTxWarp prst="textNoShape">
              <a:avLst/>
            </a:prstTxWarp>
            <a:spAutoFit/>
          </a:bodyPr>
          <a:lstStyle/>
          <a:p>
            <a:r>
              <a:rPr lang="en-US" sz="1800"/>
              <a:t>3d</a:t>
            </a:r>
          </a:p>
        </p:txBody>
      </p:sp>
      <p:sp>
        <p:nvSpPr>
          <p:cNvPr id="45085" name="Line 43"/>
          <p:cNvSpPr>
            <a:spLocks noChangeShapeType="1"/>
          </p:cNvSpPr>
          <p:nvPr/>
        </p:nvSpPr>
        <p:spPr bwMode="auto">
          <a:xfrm>
            <a:off x="3352800" y="762000"/>
            <a:ext cx="0" cy="5638800"/>
          </a:xfrm>
          <a:prstGeom prst="line">
            <a:avLst/>
          </a:prstGeom>
          <a:noFill/>
          <a:ln w="57150">
            <a:solidFill>
              <a:schemeClr val="tx1"/>
            </a:solidFill>
            <a:round/>
            <a:headEnd/>
            <a:tailEnd/>
          </a:ln>
        </p:spPr>
        <p:txBody>
          <a:bodyPr>
            <a:prstTxWarp prst="textNoShape">
              <a:avLst/>
            </a:prstTxWarp>
          </a:bodyPr>
          <a:lstStyle/>
          <a:p>
            <a:endParaRPr lang="en-US"/>
          </a:p>
        </p:txBody>
      </p:sp>
      <p:sp>
        <p:nvSpPr>
          <p:cNvPr id="45086" name="Text Box 44"/>
          <p:cNvSpPr txBox="1">
            <a:spLocks noChangeArrowheads="1"/>
          </p:cNvSpPr>
          <p:nvPr/>
        </p:nvSpPr>
        <p:spPr bwMode="auto">
          <a:xfrm>
            <a:off x="381000" y="76200"/>
            <a:ext cx="2567467" cy="430887"/>
          </a:xfrm>
          <a:prstGeom prst="rect">
            <a:avLst/>
          </a:prstGeom>
          <a:noFill/>
          <a:ln w="9525">
            <a:noFill/>
            <a:miter lim="800000"/>
            <a:headEnd/>
            <a:tailEnd/>
          </a:ln>
        </p:spPr>
        <p:txBody>
          <a:bodyPr wrap="none">
            <a:prstTxWarp prst="textNoShape">
              <a:avLst/>
            </a:prstTxWarp>
            <a:spAutoFit/>
          </a:bodyPr>
          <a:lstStyle/>
          <a:p>
            <a:r>
              <a:rPr lang="en-US" sz="2200" b="1" dirty="0">
                <a:solidFill>
                  <a:srgbClr val="006600"/>
                </a:solidFill>
              </a:rPr>
              <a:t>Hydrogen (1p, 1e)</a:t>
            </a:r>
          </a:p>
        </p:txBody>
      </p:sp>
      <p:sp>
        <p:nvSpPr>
          <p:cNvPr id="45087" name="Text Box 45"/>
          <p:cNvSpPr txBox="1">
            <a:spLocks noChangeArrowheads="1"/>
          </p:cNvSpPr>
          <p:nvPr/>
        </p:nvSpPr>
        <p:spPr bwMode="auto">
          <a:xfrm>
            <a:off x="6096000" y="0"/>
            <a:ext cx="2373779" cy="769441"/>
          </a:xfrm>
          <a:prstGeom prst="rect">
            <a:avLst/>
          </a:prstGeom>
          <a:noFill/>
          <a:ln w="9525">
            <a:noFill/>
            <a:miter lim="800000"/>
            <a:headEnd/>
            <a:tailEnd/>
          </a:ln>
        </p:spPr>
        <p:txBody>
          <a:bodyPr wrap="none">
            <a:prstTxWarp prst="textNoShape">
              <a:avLst/>
            </a:prstTxWarp>
            <a:spAutoFit/>
          </a:bodyPr>
          <a:lstStyle/>
          <a:p>
            <a:r>
              <a:rPr lang="en-US" sz="2200" b="1" dirty="0">
                <a:solidFill>
                  <a:srgbClr val="006600"/>
                </a:solidFill>
              </a:rPr>
              <a:t>Boron (5p, 5e’s)</a:t>
            </a:r>
          </a:p>
          <a:p>
            <a:r>
              <a:rPr lang="en-US" sz="2200" b="1" dirty="0">
                <a:solidFill>
                  <a:srgbClr val="006600"/>
                </a:solidFill>
              </a:rPr>
              <a:t>NOT TO SCALE!</a:t>
            </a:r>
          </a:p>
        </p:txBody>
      </p:sp>
      <p:sp>
        <p:nvSpPr>
          <p:cNvPr id="45088" name="Line 76"/>
          <p:cNvSpPr>
            <a:spLocks noChangeShapeType="1"/>
          </p:cNvSpPr>
          <p:nvPr/>
        </p:nvSpPr>
        <p:spPr bwMode="auto">
          <a:xfrm>
            <a:off x="6064250" y="6221413"/>
            <a:ext cx="30638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89" name="Text Box 77"/>
          <p:cNvSpPr txBox="1">
            <a:spLocks noChangeArrowheads="1"/>
          </p:cNvSpPr>
          <p:nvPr/>
        </p:nvSpPr>
        <p:spPr bwMode="auto">
          <a:xfrm>
            <a:off x="5943600" y="6172200"/>
            <a:ext cx="452438" cy="396875"/>
          </a:xfrm>
          <a:prstGeom prst="rect">
            <a:avLst/>
          </a:prstGeom>
          <a:noFill/>
          <a:ln w="9525">
            <a:noFill/>
            <a:miter lim="800000"/>
            <a:headEnd/>
            <a:tailEnd/>
          </a:ln>
        </p:spPr>
        <p:txBody>
          <a:bodyPr wrap="none">
            <a:prstTxWarp prst="textNoShape">
              <a:avLst/>
            </a:prstTxWarp>
            <a:spAutoFit/>
          </a:bodyPr>
          <a:lstStyle/>
          <a:p>
            <a:r>
              <a:rPr lang="en-US" sz="2000"/>
              <a:t>1s</a:t>
            </a:r>
          </a:p>
        </p:txBody>
      </p:sp>
      <p:sp>
        <p:nvSpPr>
          <p:cNvPr id="45090" name="Line 78"/>
          <p:cNvSpPr>
            <a:spLocks noChangeShapeType="1"/>
          </p:cNvSpPr>
          <p:nvPr/>
        </p:nvSpPr>
        <p:spPr bwMode="auto">
          <a:xfrm>
            <a:off x="6140450" y="2606675"/>
            <a:ext cx="30638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91" name="Text Box 79"/>
          <p:cNvSpPr txBox="1">
            <a:spLocks noChangeArrowheads="1"/>
          </p:cNvSpPr>
          <p:nvPr/>
        </p:nvSpPr>
        <p:spPr bwMode="auto">
          <a:xfrm>
            <a:off x="6096000" y="2590800"/>
            <a:ext cx="452438" cy="396875"/>
          </a:xfrm>
          <a:prstGeom prst="rect">
            <a:avLst/>
          </a:prstGeom>
          <a:noFill/>
          <a:ln w="9525">
            <a:noFill/>
            <a:miter lim="800000"/>
            <a:headEnd/>
            <a:tailEnd/>
          </a:ln>
        </p:spPr>
        <p:txBody>
          <a:bodyPr wrap="none">
            <a:prstTxWarp prst="textNoShape">
              <a:avLst/>
            </a:prstTxWarp>
            <a:spAutoFit/>
          </a:bodyPr>
          <a:lstStyle/>
          <a:p>
            <a:r>
              <a:rPr lang="en-US" sz="2000"/>
              <a:t>2s</a:t>
            </a:r>
          </a:p>
        </p:txBody>
      </p:sp>
      <p:sp>
        <p:nvSpPr>
          <p:cNvPr id="45092" name="Line 80"/>
          <p:cNvSpPr>
            <a:spLocks noChangeShapeType="1"/>
          </p:cNvSpPr>
          <p:nvPr/>
        </p:nvSpPr>
        <p:spPr bwMode="auto">
          <a:xfrm>
            <a:off x="6173788" y="1660525"/>
            <a:ext cx="3063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93" name="Text Box 81"/>
          <p:cNvSpPr txBox="1">
            <a:spLocks noChangeArrowheads="1"/>
          </p:cNvSpPr>
          <p:nvPr/>
        </p:nvSpPr>
        <p:spPr bwMode="auto">
          <a:xfrm>
            <a:off x="6019800" y="1660525"/>
            <a:ext cx="452438" cy="396875"/>
          </a:xfrm>
          <a:prstGeom prst="rect">
            <a:avLst/>
          </a:prstGeom>
          <a:noFill/>
          <a:ln w="9525">
            <a:noFill/>
            <a:miter lim="800000"/>
            <a:headEnd/>
            <a:tailEnd/>
          </a:ln>
        </p:spPr>
        <p:txBody>
          <a:bodyPr wrap="none">
            <a:prstTxWarp prst="textNoShape">
              <a:avLst/>
            </a:prstTxWarp>
            <a:spAutoFit/>
          </a:bodyPr>
          <a:lstStyle/>
          <a:p>
            <a:r>
              <a:rPr lang="en-US" sz="2000"/>
              <a:t>3s</a:t>
            </a:r>
          </a:p>
        </p:txBody>
      </p:sp>
      <p:sp>
        <p:nvSpPr>
          <p:cNvPr id="45094" name="Line 85"/>
          <p:cNvSpPr>
            <a:spLocks noChangeShapeType="1"/>
          </p:cNvSpPr>
          <p:nvPr/>
        </p:nvSpPr>
        <p:spPr bwMode="auto">
          <a:xfrm>
            <a:off x="6786563" y="2293938"/>
            <a:ext cx="1158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95" name="Line 86"/>
          <p:cNvSpPr>
            <a:spLocks noChangeShapeType="1"/>
          </p:cNvSpPr>
          <p:nvPr/>
        </p:nvSpPr>
        <p:spPr bwMode="auto">
          <a:xfrm>
            <a:off x="6986588" y="2293938"/>
            <a:ext cx="1158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96" name="Line 87"/>
          <p:cNvSpPr>
            <a:spLocks noChangeShapeType="1"/>
          </p:cNvSpPr>
          <p:nvPr/>
        </p:nvSpPr>
        <p:spPr bwMode="auto">
          <a:xfrm>
            <a:off x="7192963" y="2293938"/>
            <a:ext cx="117475"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97" name="Line 88"/>
          <p:cNvSpPr>
            <a:spLocks noChangeShapeType="1"/>
          </p:cNvSpPr>
          <p:nvPr/>
        </p:nvSpPr>
        <p:spPr bwMode="auto">
          <a:xfrm>
            <a:off x="6808788" y="1428750"/>
            <a:ext cx="1158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98" name="Line 89"/>
          <p:cNvSpPr>
            <a:spLocks noChangeShapeType="1"/>
          </p:cNvSpPr>
          <p:nvPr/>
        </p:nvSpPr>
        <p:spPr bwMode="auto">
          <a:xfrm>
            <a:off x="7008813" y="1428750"/>
            <a:ext cx="1158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099" name="Line 90"/>
          <p:cNvSpPr>
            <a:spLocks noChangeShapeType="1"/>
          </p:cNvSpPr>
          <p:nvPr/>
        </p:nvSpPr>
        <p:spPr bwMode="auto">
          <a:xfrm>
            <a:off x="7215188" y="1428750"/>
            <a:ext cx="1158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00" name="Text Box 98"/>
          <p:cNvSpPr txBox="1">
            <a:spLocks noChangeArrowheads="1"/>
          </p:cNvSpPr>
          <p:nvPr/>
        </p:nvSpPr>
        <p:spPr bwMode="auto">
          <a:xfrm>
            <a:off x="6781800" y="2286000"/>
            <a:ext cx="466725" cy="396875"/>
          </a:xfrm>
          <a:prstGeom prst="rect">
            <a:avLst/>
          </a:prstGeom>
          <a:noFill/>
          <a:ln w="9525">
            <a:noFill/>
            <a:miter lim="800000"/>
            <a:headEnd/>
            <a:tailEnd/>
          </a:ln>
        </p:spPr>
        <p:txBody>
          <a:bodyPr wrap="none">
            <a:prstTxWarp prst="textNoShape">
              <a:avLst/>
            </a:prstTxWarp>
            <a:spAutoFit/>
          </a:bodyPr>
          <a:lstStyle/>
          <a:p>
            <a:r>
              <a:rPr lang="en-US" sz="2000"/>
              <a:t>2p</a:t>
            </a:r>
          </a:p>
        </p:txBody>
      </p:sp>
      <p:sp>
        <p:nvSpPr>
          <p:cNvPr id="45101" name="Text Box 99"/>
          <p:cNvSpPr txBox="1">
            <a:spLocks noChangeArrowheads="1"/>
          </p:cNvSpPr>
          <p:nvPr/>
        </p:nvSpPr>
        <p:spPr bwMode="auto">
          <a:xfrm>
            <a:off x="6781800" y="1371600"/>
            <a:ext cx="466725" cy="396875"/>
          </a:xfrm>
          <a:prstGeom prst="rect">
            <a:avLst/>
          </a:prstGeom>
          <a:noFill/>
          <a:ln w="9525">
            <a:noFill/>
            <a:miter lim="800000"/>
            <a:headEnd/>
            <a:tailEnd/>
          </a:ln>
        </p:spPr>
        <p:txBody>
          <a:bodyPr wrap="none">
            <a:prstTxWarp prst="textNoShape">
              <a:avLst/>
            </a:prstTxWarp>
            <a:spAutoFit/>
          </a:bodyPr>
          <a:lstStyle/>
          <a:p>
            <a:r>
              <a:rPr lang="en-US" sz="2000"/>
              <a:t>3p</a:t>
            </a:r>
          </a:p>
        </p:txBody>
      </p:sp>
      <p:sp>
        <p:nvSpPr>
          <p:cNvPr id="45102" name="Line 105"/>
          <p:cNvSpPr>
            <a:spLocks noChangeShapeType="1"/>
          </p:cNvSpPr>
          <p:nvPr/>
        </p:nvSpPr>
        <p:spPr bwMode="auto">
          <a:xfrm flipV="1">
            <a:off x="5715000" y="746125"/>
            <a:ext cx="0" cy="536575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45103" name="Rectangle 106"/>
          <p:cNvSpPr>
            <a:spLocks noChangeArrowheads="1"/>
          </p:cNvSpPr>
          <p:nvPr/>
        </p:nvSpPr>
        <p:spPr bwMode="auto">
          <a:xfrm>
            <a:off x="7239000" y="2286000"/>
            <a:ext cx="1193800" cy="396875"/>
          </a:xfrm>
          <a:prstGeom prst="rect">
            <a:avLst/>
          </a:prstGeom>
          <a:noFill/>
          <a:ln w="9525">
            <a:noFill/>
            <a:miter lim="800000"/>
            <a:headEnd/>
            <a:tailEnd/>
          </a:ln>
        </p:spPr>
        <p:txBody>
          <a:bodyPr wrap="none">
            <a:prstTxWarp prst="textNoShape">
              <a:avLst/>
            </a:prstTxWarp>
            <a:spAutoFit/>
          </a:bodyPr>
          <a:lstStyle/>
          <a:p>
            <a:r>
              <a:rPr lang="en-US" sz="2000"/>
              <a:t>m=-1,0,1</a:t>
            </a:r>
          </a:p>
        </p:txBody>
      </p:sp>
      <p:sp>
        <p:nvSpPr>
          <p:cNvPr id="45104" name="Line 108"/>
          <p:cNvSpPr>
            <a:spLocks noChangeShapeType="1"/>
          </p:cNvSpPr>
          <p:nvPr/>
        </p:nvSpPr>
        <p:spPr bwMode="auto">
          <a:xfrm>
            <a:off x="6173788" y="1127125"/>
            <a:ext cx="3063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05" name="Text Box 109"/>
          <p:cNvSpPr txBox="1">
            <a:spLocks noChangeArrowheads="1"/>
          </p:cNvSpPr>
          <p:nvPr/>
        </p:nvSpPr>
        <p:spPr bwMode="auto">
          <a:xfrm>
            <a:off x="6019800" y="1127125"/>
            <a:ext cx="452438" cy="396875"/>
          </a:xfrm>
          <a:prstGeom prst="rect">
            <a:avLst/>
          </a:prstGeom>
          <a:noFill/>
          <a:ln w="9525">
            <a:noFill/>
            <a:miter lim="800000"/>
            <a:headEnd/>
            <a:tailEnd/>
          </a:ln>
        </p:spPr>
        <p:txBody>
          <a:bodyPr wrap="none">
            <a:prstTxWarp prst="textNoShape">
              <a:avLst/>
            </a:prstTxWarp>
            <a:spAutoFit/>
          </a:bodyPr>
          <a:lstStyle/>
          <a:p>
            <a:r>
              <a:rPr lang="en-US" sz="2000"/>
              <a:t>4s</a:t>
            </a:r>
          </a:p>
        </p:txBody>
      </p:sp>
      <p:sp>
        <p:nvSpPr>
          <p:cNvPr id="45106" name="Line 110"/>
          <p:cNvSpPr>
            <a:spLocks noChangeShapeType="1"/>
          </p:cNvSpPr>
          <p:nvPr/>
        </p:nvSpPr>
        <p:spPr bwMode="auto">
          <a:xfrm>
            <a:off x="6732588" y="819150"/>
            <a:ext cx="1158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07" name="Line 111"/>
          <p:cNvSpPr>
            <a:spLocks noChangeShapeType="1"/>
          </p:cNvSpPr>
          <p:nvPr/>
        </p:nvSpPr>
        <p:spPr bwMode="auto">
          <a:xfrm>
            <a:off x="6932613" y="819150"/>
            <a:ext cx="1158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08" name="Line 112"/>
          <p:cNvSpPr>
            <a:spLocks noChangeShapeType="1"/>
          </p:cNvSpPr>
          <p:nvPr/>
        </p:nvSpPr>
        <p:spPr bwMode="auto">
          <a:xfrm>
            <a:off x="7138988" y="819150"/>
            <a:ext cx="1158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09" name="Text Box 113"/>
          <p:cNvSpPr txBox="1">
            <a:spLocks noChangeArrowheads="1"/>
          </p:cNvSpPr>
          <p:nvPr/>
        </p:nvSpPr>
        <p:spPr bwMode="auto">
          <a:xfrm>
            <a:off x="6705600" y="762000"/>
            <a:ext cx="466725" cy="396875"/>
          </a:xfrm>
          <a:prstGeom prst="rect">
            <a:avLst/>
          </a:prstGeom>
          <a:noFill/>
          <a:ln w="9525">
            <a:noFill/>
            <a:miter lim="800000"/>
            <a:headEnd/>
            <a:tailEnd/>
          </a:ln>
        </p:spPr>
        <p:txBody>
          <a:bodyPr wrap="none">
            <a:prstTxWarp prst="textNoShape">
              <a:avLst/>
            </a:prstTxWarp>
            <a:spAutoFit/>
          </a:bodyPr>
          <a:lstStyle/>
          <a:p>
            <a:r>
              <a:rPr lang="en-US" sz="2000"/>
              <a:t>4p</a:t>
            </a:r>
          </a:p>
        </p:txBody>
      </p:sp>
      <p:sp>
        <p:nvSpPr>
          <p:cNvPr id="45110" name="Line 114"/>
          <p:cNvSpPr>
            <a:spLocks noChangeShapeType="1"/>
          </p:cNvSpPr>
          <p:nvPr/>
        </p:nvSpPr>
        <p:spPr bwMode="auto">
          <a:xfrm>
            <a:off x="7646988" y="895350"/>
            <a:ext cx="1158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11" name="Line 115"/>
          <p:cNvSpPr>
            <a:spLocks noChangeShapeType="1"/>
          </p:cNvSpPr>
          <p:nvPr/>
        </p:nvSpPr>
        <p:spPr bwMode="auto">
          <a:xfrm>
            <a:off x="7847013" y="895350"/>
            <a:ext cx="1158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12" name="Line 116"/>
          <p:cNvSpPr>
            <a:spLocks noChangeShapeType="1"/>
          </p:cNvSpPr>
          <p:nvPr/>
        </p:nvSpPr>
        <p:spPr bwMode="auto">
          <a:xfrm>
            <a:off x="8053388" y="895350"/>
            <a:ext cx="1158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13" name="Text Box 117"/>
          <p:cNvSpPr txBox="1">
            <a:spLocks noChangeArrowheads="1"/>
          </p:cNvSpPr>
          <p:nvPr/>
        </p:nvSpPr>
        <p:spPr bwMode="auto">
          <a:xfrm>
            <a:off x="7762875" y="838200"/>
            <a:ext cx="466725" cy="396875"/>
          </a:xfrm>
          <a:prstGeom prst="rect">
            <a:avLst/>
          </a:prstGeom>
          <a:noFill/>
          <a:ln w="9525">
            <a:noFill/>
            <a:miter lim="800000"/>
            <a:headEnd/>
            <a:tailEnd/>
          </a:ln>
        </p:spPr>
        <p:txBody>
          <a:bodyPr wrap="none">
            <a:prstTxWarp prst="textNoShape">
              <a:avLst/>
            </a:prstTxWarp>
            <a:spAutoFit/>
          </a:bodyPr>
          <a:lstStyle/>
          <a:p>
            <a:r>
              <a:rPr lang="en-US" sz="2000"/>
              <a:t>3d</a:t>
            </a:r>
          </a:p>
        </p:txBody>
      </p:sp>
      <p:sp>
        <p:nvSpPr>
          <p:cNvPr id="45114" name="Line 118"/>
          <p:cNvSpPr>
            <a:spLocks noChangeShapeType="1"/>
          </p:cNvSpPr>
          <p:nvPr/>
        </p:nvSpPr>
        <p:spPr bwMode="auto">
          <a:xfrm>
            <a:off x="8229600" y="893763"/>
            <a:ext cx="11588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15" name="Line 119"/>
          <p:cNvSpPr>
            <a:spLocks noChangeShapeType="1"/>
          </p:cNvSpPr>
          <p:nvPr/>
        </p:nvSpPr>
        <p:spPr bwMode="auto">
          <a:xfrm>
            <a:off x="8435975" y="893763"/>
            <a:ext cx="11588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16" name="Text Box 120"/>
          <p:cNvSpPr txBox="1">
            <a:spLocks noChangeArrowheads="1"/>
          </p:cNvSpPr>
          <p:nvPr/>
        </p:nvSpPr>
        <p:spPr bwMode="auto">
          <a:xfrm rot="-5400000">
            <a:off x="4750593" y="3936207"/>
            <a:ext cx="1471613" cy="457200"/>
          </a:xfrm>
          <a:prstGeom prst="rect">
            <a:avLst/>
          </a:prstGeom>
          <a:noFill/>
          <a:ln w="9525">
            <a:noFill/>
            <a:miter lim="800000"/>
            <a:headEnd/>
            <a:tailEnd/>
          </a:ln>
        </p:spPr>
        <p:txBody>
          <a:bodyPr wrap="none">
            <a:prstTxWarp prst="textNoShape">
              <a:avLst/>
            </a:prstTxWarp>
            <a:spAutoFit/>
          </a:bodyPr>
          <a:lstStyle/>
          <a:p>
            <a:r>
              <a:rPr lang="en-US"/>
              <a:t>ENERGY</a:t>
            </a:r>
          </a:p>
        </p:txBody>
      </p:sp>
      <p:sp>
        <p:nvSpPr>
          <p:cNvPr id="45117" name="Line 121"/>
          <p:cNvSpPr>
            <a:spLocks noChangeShapeType="1"/>
          </p:cNvSpPr>
          <p:nvPr/>
        </p:nvSpPr>
        <p:spPr bwMode="auto">
          <a:xfrm>
            <a:off x="6172200" y="5867400"/>
            <a:ext cx="0" cy="3048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45118" name="Line 122"/>
          <p:cNvSpPr>
            <a:spLocks noChangeShapeType="1"/>
          </p:cNvSpPr>
          <p:nvPr/>
        </p:nvSpPr>
        <p:spPr bwMode="auto">
          <a:xfrm>
            <a:off x="6248400" y="5867400"/>
            <a:ext cx="0" cy="304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5119" name="Line 123"/>
          <p:cNvSpPr>
            <a:spLocks noChangeShapeType="1"/>
          </p:cNvSpPr>
          <p:nvPr/>
        </p:nvSpPr>
        <p:spPr bwMode="auto">
          <a:xfrm>
            <a:off x="6259513" y="2263775"/>
            <a:ext cx="0" cy="3048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45120" name="Line 124"/>
          <p:cNvSpPr>
            <a:spLocks noChangeShapeType="1"/>
          </p:cNvSpPr>
          <p:nvPr/>
        </p:nvSpPr>
        <p:spPr bwMode="auto">
          <a:xfrm>
            <a:off x="6335713" y="2263775"/>
            <a:ext cx="0" cy="304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5121" name="Line 125"/>
          <p:cNvSpPr>
            <a:spLocks noChangeShapeType="1"/>
          </p:cNvSpPr>
          <p:nvPr/>
        </p:nvSpPr>
        <p:spPr bwMode="auto">
          <a:xfrm>
            <a:off x="6846888" y="1981200"/>
            <a:ext cx="0" cy="3048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45122" name="Line 126"/>
          <p:cNvSpPr>
            <a:spLocks noChangeShapeType="1"/>
          </p:cNvSpPr>
          <p:nvPr/>
        </p:nvSpPr>
        <p:spPr bwMode="auto">
          <a:xfrm>
            <a:off x="914400" y="3276600"/>
            <a:ext cx="0" cy="3048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51327" name="Text Box 127"/>
          <p:cNvSpPr txBox="1">
            <a:spLocks noChangeArrowheads="1"/>
          </p:cNvSpPr>
          <p:nvPr/>
        </p:nvSpPr>
        <p:spPr bwMode="auto">
          <a:xfrm>
            <a:off x="5667375" y="3429000"/>
            <a:ext cx="3226915" cy="769441"/>
          </a:xfrm>
          <a:prstGeom prst="rect">
            <a:avLst/>
          </a:prstGeom>
          <a:noFill/>
          <a:ln w="9525">
            <a:noFill/>
            <a:miter lim="800000"/>
            <a:headEnd/>
            <a:tailEnd/>
          </a:ln>
        </p:spPr>
        <p:txBody>
          <a:bodyPr wrap="none">
            <a:prstTxWarp prst="textNoShape">
              <a:avLst/>
            </a:prstTxWarp>
            <a:spAutoFit/>
          </a:bodyPr>
          <a:lstStyle/>
          <a:p>
            <a:r>
              <a:rPr lang="en-US" sz="2200" dirty="0">
                <a:solidFill>
                  <a:srgbClr val="FF0000"/>
                </a:solidFill>
              </a:rPr>
              <a:t>Splitting of </a:t>
            </a:r>
            <a:r>
              <a:rPr lang="en-US" sz="2200" dirty="0" err="1">
                <a:solidFill>
                  <a:srgbClr val="FF0000"/>
                </a:solidFill>
              </a:rPr>
              <a:t>s</a:t>
            </a:r>
            <a:r>
              <a:rPr lang="en-US" sz="2200" dirty="0">
                <a:solidFill>
                  <a:srgbClr val="FF0000"/>
                </a:solidFill>
              </a:rPr>
              <a:t> and </a:t>
            </a:r>
            <a:r>
              <a:rPr lang="en-US" sz="2200" dirty="0" err="1">
                <a:solidFill>
                  <a:srgbClr val="FF0000"/>
                </a:solidFill>
              </a:rPr>
              <a:t>p</a:t>
            </a:r>
            <a:r>
              <a:rPr lang="en-US" sz="2200" dirty="0">
                <a:solidFill>
                  <a:srgbClr val="FF0000"/>
                </a:solidFill>
              </a:rPr>
              <a:t> </a:t>
            </a:r>
          </a:p>
          <a:p>
            <a:r>
              <a:rPr lang="en-US" sz="2200" dirty="0">
                <a:solidFill>
                  <a:srgbClr val="FF0000"/>
                </a:solidFill>
              </a:rPr>
              <a:t>energy levels (shielding)</a:t>
            </a:r>
          </a:p>
        </p:txBody>
      </p:sp>
      <p:sp>
        <p:nvSpPr>
          <p:cNvPr id="51328" name="Line 128"/>
          <p:cNvSpPr>
            <a:spLocks noChangeShapeType="1"/>
          </p:cNvSpPr>
          <p:nvPr/>
        </p:nvSpPr>
        <p:spPr bwMode="auto">
          <a:xfrm flipH="1" flipV="1">
            <a:off x="6781800" y="2514600"/>
            <a:ext cx="152400" cy="9144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nvGrpSpPr>
          <p:cNvPr id="2" name="Group 134"/>
          <p:cNvGrpSpPr>
            <a:grpSpLocks/>
          </p:cNvGrpSpPr>
          <p:nvPr/>
        </p:nvGrpSpPr>
        <p:grpSpPr bwMode="auto">
          <a:xfrm>
            <a:off x="3581400" y="685800"/>
            <a:ext cx="2089150" cy="3276600"/>
            <a:chOff x="2256" y="432"/>
            <a:chExt cx="1316" cy="2064"/>
          </a:xfrm>
        </p:grpSpPr>
        <p:grpSp>
          <p:nvGrpSpPr>
            <p:cNvPr id="3" name="Group 42"/>
            <p:cNvGrpSpPr>
              <a:grpSpLocks/>
            </p:cNvGrpSpPr>
            <p:nvPr/>
          </p:nvGrpSpPr>
          <p:grpSpPr bwMode="auto">
            <a:xfrm>
              <a:off x="2256" y="432"/>
              <a:ext cx="1316" cy="2064"/>
              <a:chOff x="528" y="480"/>
              <a:chExt cx="1706" cy="2352"/>
            </a:xfrm>
          </p:grpSpPr>
          <p:sp>
            <p:nvSpPr>
              <p:cNvPr id="45131" name="Line 2"/>
              <p:cNvSpPr>
                <a:spLocks noChangeShapeType="1"/>
              </p:cNvSpPr>
              <p:nvPr/>
            </p:nvSpPr>
            <p:spPr bwMode="auto">
              <a:xfrm>
                <a:off x="1296" y="480"/>
                <a:ext cx="0" cy="2352"/>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45132" name="Line 3"/>
              <p:cNvSpPr>
                <a:spLocks noChangeShapeType="1"/>
              </p:cNvSpPr>
              <p:nvPr/>
            </p:nvSpPr>
            <p:spPr bwMode="auto">
              <a:xfrm>
                <a:off x="528" y="1680"/>
                <a:ext cx="168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5133" name="Line 4"/>
              <p:cNvSpPr>
                <a:spLocks noChangeShapeType="1"/>
              </p:cNvSpPr>
              <p:nvPr/>
            </p:nvSpPr>
            <p:spPr bwMode="auto">
              <a:xfrm flipV="1">
                <a:off x="528" y="1056"/>
                <a:ext cx="1488" cy="1296"/>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45134" name="Oval 5"/>
              <p:cNvSpPr>
                <a:spLocks noChangeArrowheads="1"/>
              </p:cNvSpPr>
              <p:nvPr/>
            </p:nvSpPr>
            <p:spPr bwMode="auto">
              <a:xfrm>
                <a:off x="768" y="1152"/>
                <a:ext cx="1056" cy="1008"/>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endParaRPr lang="en-US" baseline="30000"/>
              </a:p>
            </p:txBody>
          </p:sp>
          <p:sp>
            <p:nvSpPr>
              <p:cNvPr id="45135" name="Oval 6"/>
              <p:cNvSpPr>
                <a:spLocks noChangeArrowheads="1"/>
              </p:cNvSpPr>
              <p:nvPr/>
            </p:nvSpPr>
            <p:spPr bwMode="auto">
              <a:xfrm>
                <a:off x="1056" y="672"/>
                <a:ext cx="480" cy="96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45136" name="Oval 7"/>
              <p:cNvSpPr>
                <a:spLocks noChangeArrowheads="1"/>
              </p:cNvSpPr>
              <p:nvPr/>
            </p:nvSpPr>
            <p:spPr bwMode="auto">
              <a:xfrm>
                <a:off x="1056" y="1776"/>
                <a:ext cx="480" cy="96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45137" name="Text Box 8"/>
              <p:cNvSpPr txBox="1">
                <a:spLocks noChangeArrowheads="1"/>
              </p:cNvSpPr>
              <p:nvPr/>
            </p:nvSpPr>
            <p:spPr bwMode="auto">
              <a:xfrm>
                <a:off x="1728" y="1344"/>
                <a:ext cx="506" cy="328"/>
              </a:xfrm>
              <a:prstGeom prst="rect">
                <a:avLst/>
              </a:prstGeom>
              <a:noFill/>
              <a:ln w="9525">
                <a:noFill/>
                <a:miter lim="800000"/>
                <a:headEnd/>
                <a:tailEnd/>
              </a:ln>
            </p:spPr>
            <p:txBody>
              <a:bodyPr wrap="none">
                <a:prstTxWarp prst="textNoShape">
                  <a:avLst/>
                </a:prstTxWarp>
                <a:spAutoFit/>
              </a:bodyPr>
              <a:lstStyle/>
              <a:p>
                <a:r>
                  <a:rPr lang="en-US"/>
                  <a:t>2s</a:t>
                </a:r>
                <a:r>
                  <a:rPr lang="en-US" baseline="30000"/>
                  <a:t>2</a:t>
                </a:r>
              </a:p>
            </p:txBody>
          </p:sp>
          <p:sp>
            <p:nvSpPr>
              <p:cNvPr id="45138" name="Text Box 12"/>
              <p:cNvSpPr txBox="1">
                <a:spLocks noChangeArrowheads="1"/>
              </p:cNvSpPr>
              <p:nvPr/>
            </p:nvSpPr>
            <p:spPr bwMode="auto">
              <a:xfrm>
                <a:off x="1478" y="649"/>
                <a:ext cx="428" cy="328"/>
              </a:xfrm>
              <a:prstGeom prst="rect">
                <a:avLst/>
              </a:prstGeom>
              <a:noFill/>
              <a:ln w="9525">
                <a:noFill/>
                <a:miter lim="800000"/>
                <a:headEnd/>
                <a:tailEnd/>
              </a:ln>
            </p:spPr>
            <p:txBody>
              <a:bodyPr wrap="none">
                <a:prstTxWarp prst="textNoShape">
                  <a:avLst/>
                </a:prstTxWarp>
                <a:spAutoFit/>
              </a:bodyPr>
              <a:lstStyle/>
              <a:p>
                <a:r>
                  <a:rPr lang="en-US"/>
                  <a:t>2p</a:t>
                </a:r>
              </a:p>
            </p:txBody>
          </p:sp>
          <p:sp>
            <p:nvSpPr>
              <p:cNvPr id="45139" name="Oval 13"/>
              <p:cNvSpPr>
                <a:spLocks noChangeArrowheads="1"/>
              </p:cNvSpPr>
              <p:nvPr/>
            </p:nvSpPr>
            <p:spPr bwMode="auto">
              <a:xfrm>
                <a:off x="1269" y="1666"/>
                <a:ext cx="48" cy="48"/>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grpSp>
        <p:sp>
          <p:nvSpPr>
            <p:cNvPr id="45129" name="Oval 129"/>
            <p:cNvSpPr>
              <a:spLocks noChangeArrowheads="1"/>
            </p:cNvSpPr>
            <p:nvPr/>
          </p:nvSpPr>
          <p:spPr bwMode="auto">
            <a:xfrm>
              <a:off x="2647" y="1262"/>
              <a:ext cx="384" cy="432"/>
            </a:xfrm>
            <a:prstGeom prst="ellipse">
              <a:avLst/>
            </a:prstGeom>
            <a:solidFill>
              <a:srgbClr val="BBE0E3">
                <a:alpha val="41960"/>
              </a:srgbClr>
            </a:solidFill>
            <a:ln w="9525">
              <a:solidFill>
                <a:schemeClr val="tx1"/>
              </a:solidFill>
              <a:round/>
              <a:headEnd/>
              <a:tailEnd/>
            </a:ln>
          </p:spPr>
          <p:txBody>
            <a:bodyPr wrap="none" anchor="ctr">
              <a:prstTxWarp prst="textNoShape">
                <a:avLst/>
              </a:prstTxWarp>
            </a:bodyPr>
            <a:lstStyle/>
            <a:p>
              <a:pPr algn="ctr"/>
              <a:endParaRPr lang="en-US"/>
            </a:p>
          </p:txBody>
        </p:sp>
        <p:sp>
          <p:nvSpPr>
            <p:cNvPr id="45130" name="Text Box 131"/>
            <p:cNvSpPr txBox="1">
              <a:spLocks noChangeArrowheads="1"/>
            </p:cNvSpPr>
            <p:nvPr/>
          </p:nvSpPr>
          <p:spPr bwMode="auto">
            <a:xfrm>
              <a:off x="2490" y="1344"/>
              <a:ext cx="390" cy="288"/>
            </a:xfrm>
            <a:prstGeom prst="rect">
              <a:avLst/>
            </a:prstGeom>
            <a:noFill/>
            <a:ln w="9525">
              <a:noFill/>
              <a:miter lim="800000"/>
              <a:headEnd/>
              <a:tailEnd/>
            </a:ln>
          </p:spPr>
          <p:txBody>
            <a:bodyPr wrap="none">
              <a:prstTxWarp prst="textNoShape">
                <a:avLst/>
              </a:prstTxWarp>
              <a:spAutoFit/>
            </a:bodyPr>
            <a:lstStyle/>
            <a:p>
              <a:r>
                <a:rPr lang="en-US"/>
                <a:t>1s</a:t>
              </a:r>
              <a:r>
                <a:rPr lang="en-US" baseline="30000"/>
                <a:t>2</a:t>
              </a:r>
            </a:p>
          </p:txBody>
        </p:sp>
      </p:grpSp>
      <p:sp>
        <p:nvSpPr>
          <p:cNvPr id="45126" name="Text Box 132"/>
          <p:cNvSpPr txBox="1">
            <a:spLocks noChangeArrowheads="1"/>
          </p:cNvSpPr>
          <p:nvPr/>
        </p:nvSpPr>
        <p:spPr bwMode="auto">
          <a:xfrm>
            <a:off x="381000" y="4648200"/>
            <a:ext cx="1894657" cy="769441"/>
          </a:xfrm>
          <a:prstGeom prst="rect">
            <a:avLst/>
          </a:prstGeom>
          <a:noFill/>
          <a:ln w="28575">
            <a:solidFill>
              <a:srgbClr val="FF0000"/>
            </a:solidFill>
            <a:miter lim="800000"/>
            <a:headEnd/>
            <a:tailEnd/>
          </a:ln>
        </p:spPr>
        <p:txBody>
          <a:bodyPr wrap="none">
            <a:prstTxWarp prst="textNoShape">
              <a:avLst/>
            </a:prstTxWarp>
            <a:spAutoFit/>
          </a:bodyPr>
          <a:lstStyle/>
          <a:p>
            <a:r>
              <a:rPr lang="en-US" sz="2200" dirty="0">
                <a:solidFill>
                  <a:srgbClr val="FF0000"/>
                </a:solidFill>
              </a:rPr>
              <a:t>Energy only </a:t>
            </a:r>
          </a:p>
          <a:p>
            <a:r>
              <a:rPr lang="en-US" sz="2200" dirty="0">
                <a:solidFill>
                  <a:srgbClr val="FF0000"/>
                </a:solidFill>
              </a:rPr>
              <a:t>depends on </a:t>
            </a:r>
            <a:r>
              <a:rPr lang="en-US" sz="2200" dirty="0" err="1">
                <a:solidFill>
                  <a:srgbClr val="FF0000"/>
                </a:solidFill>
              </a:rPr>
              <a:t>n</a:t>
            </a:r>
            <a:endParaRPr lang="en-US" sz="2200" dirty="0">
              <a:solidFill>
                <a:srgbClr val="FF0000"/>
              </a:solidFill>
            </a:endParaRPr>
          </a:p>
        </p:txBody>
      </p:sp>
      <p:sp>
        <p:nvSpPr>
          <p:cNvPr id="45127" name="Text Box 133"/>
          <p:cNvSpPr txBox="1">
            <a:spLocks noChangeArrowheads="1"/>
          </p:cNvSpPr>
          <p:nvPr/>
        </p:nvSpPr>
        <p:spPr bwMode="auto">
          <a:xfrm>
            <a:off x="6400800" y="4724400"/>
            <a:ext cx="2590800" cy="769441"/>
          </a:xfrm>
          <a:prstGeom prst="rect">
            <a:avLst/>
          </a:prstGeom>
          <a:noFill/>
          <a:ln w="28575">
            <a:solidFill>
              <a:srgbClr val="FF0000"/>
            </a:solidFill>
            <a:miter lim="800000"/>
            <a:headEnd/>
            <a:tailEnd/>
          </a:ln>
        </p:spPr>
        <p:txBody>
          <a:bodyPr>
            <a:prstTxWarp prst="textNoShape">
              <a:avLst/>
            </a:prstTxWarp>
            <a:spAutoFit/>
          </a:bodyPr>
          <a:lstStyle/>
          <a:p>
            <a:r>
              <a:rPr lang="en-US" sz="2200" dirty="0">
                <a:solidFill>
                  <a:srgbClr val="FF0000"/>
                </a:solidFill>
              </a:rPr>
              <a:t>Energy depends on </a:t>
            </a:r>
            <a:r>
              <a:rPr lang="en-US" sz="2200" dirty="0" err="1">
                <a:solidFill>
                  <a:srgbClr val="FF0000"/>
                </a:solidFill>
              </a:rPr>
              <a:t>n</a:t>
            </a:r>
            <a:r>
              <a:rPr lang="en-US" sz="2200" dirty="0">
                <a:solidFill>
                  <a:srgbClr val="FF0000"/>
                </a:solidFill>
              </a:rPr>
              <a:t> and </a:t>
            </a:r>
            <a:r>
              <a:rPr lang="en-US" sz="2200" i="1" dirty="0" err="1">
                <a:solidFill>
                  <a:srgbClr val="FF0000"/>
                </a:solidFill>
              </a:rPr>
              <a:t>l</a:t>
            </a:r>
            <a:endParaRPr lang="en-US" sz="22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7" grpId="0"/>
      <p:bldP spid="51328"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990600" y="67056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07" name="Text Box 3"/>
          <p:cNvSpPr txBox="1">
            <a:spLocks noChangeArrowheads="1"/>
          </p:cNvSpPr>
          <p:nvPr/>
        </p:nvSpPr>
        <p:spPr bwMode="auto">
          <a:xfrm>
            <a:off x="457200" y="6400800"/>
            <a:ext cx="506413" cy="457200"/>
          </a:xfrm>
          <a:prstGeom prst="rect">
            <a:avLst/>
          </a:prstGeom>
          <a:noFill/>
          <a:ln w="9525">
            <a:noFill/>
            <a:miter lim="800000"/>
            <a:headEnd/>
            <a:tailEnd/>
          </a:ln>
        </p:spPr>
        <p:txBody>
          <a:bodyPr wrap="none">
            <a:prstTxWarp prst="textNoShape">
              <a:avLst/>
            </a:prstTxWarp>
            <a:spAutoFit/>
          </a:bodyPr>
          <a:lstStyle/>
          <a:p>
            <a:r>
              <a:rPr lang="en-US"/>
              <a:t>1s</a:t>
            </a:r>
          </a:p>
        </p:txBody>
      </p:sp>
      <p:sp>
        <p:nvSpPr>
          <p:cNvPr id="47108" name="Line 4"/>
          <p:cNvSpPr>
            <a:spLocks noChangeShapeType="1"/>
          </p:cNvSpPr>
          <p:nvPr/>
        </p:nvSpPr>
        <p:spPr bwMode="auto">
          <a:xfrm>
            <a:off x="990600" y="50292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09" name="Text Box 5"/>
          <p:cNvSpPr txBox="1">
            <a:spLocks noChangeArrowheads="1"/>
          </p:cNvSpPr>
          <p:nvPr/>
        </p:nvSpPr>
        <p:spPr bwMode="auto">
          <a:xfrm>
            <a:off x="457200" y="4800600"/>
            <a:ext cx="506413" cy="457200"/>
          </a:xfrm>
          <a:prstGeom prst="rect">
            <a:avLst/>
          </a:prstGeom>
          <a:noFill/>
          <a:ln w="9525">
            <a:noFill/>
            <a:miter lim="800000"/>
            <a:headEnd/>
            <a:tailEnd/>
          </a:ln>
        </p:spPr>
        <p:txBody>
          <a:bodyPr wrap="none">
            <a:prstTxWarp prst="textNoShape">
              <a:avLst/>
            </a:prstTxWarp>
            <a:spAutoFit/>
          </a:bodyPr>
          <a:lstStyle/>
          <a:p>
            <a:r>
              <a:rPr lang="en-US"/>
              <a:t>2s</a:t>
            </a:r>
          </a:p>
        </p:txBody>
      </p:sp>
      <p:sp>
        <p:nvSpPr>
          <p:cNvPr id="47110" name="Line 6"/>
          <p:cNvSpPr>
            <a:spLocks noChangeShapeType="1"/>
          </p:cNvSpPr>
          <p:nvPr/>
        </p:nvSpPr>
        <p:spPr bwMode="auto">
          <a:xfrm>
            <a:off x="1066800" y="35814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11" name="Text Box 7"/>
          <p:cNvSpPr txBox="1">
            <a:spLocks noChangeArrowheads="1"/>
          </p:cNvSpPr>
          <p:nvPr/>
        </p:nvSpPr>
        <p:spPr bwMode="auto">
          <a:xfrm>
            <a:off x="457200" y="3276600"/>
            <a:ext cx="506413" cy="457200"/>
          </a:xfrm>
          <a:prstGeom prst="rect">
            <a:avLst/>
          </a:prstGeom>
          <a:noFill/>
          <a:ln w="9525">
            <a:noFill/>
            <a:miter lim="800000"/>
            <a:headEnd/>
            <a:tailEnd/>
          </a:ln>
        </p:spPr>
        <p:txBody>
          <a:bodyPr wrap="none">
            <a:prstTxWarp prst="textNoShape">
              <a:avLst/>
            </a:prstTxWarp>
            <a:spAutoFit/>
          </a:bodyPr>
          <a:lstStyle/>
          <a:p>
            <a:r>
              <a:rPr lang="en-US"/>
              <a:t>3s</a:t>
            </a:r>
          </a:p>
        </p:txBody>
      </p:sp>
      <p:sp>
        <p:nvSpPr>
          <p:cNvPr id="47112" name="Text Box 8"/>
          <p:cNvSpPr txBox="1">
            <a:spLocks noChangeArrowheads="1"/>
          </p:cNvSpPr>
          <p:nvPr/>
        </p:nvSpPr>
        <p:spPr bwMode="auto">
          <a:xfrm>
            <a:off x="990600" y="914400"/>
            <a:ext cx="615950" cy="457200"/>
          </a:xfrm>
          <a:prstGeom prst="rect">
            <a:avLst/>
          </a:prstGeom>
          <a:noFill/>
          <a:ln w="9525">
            <a:noFill/>
            <a:miter lim="800000"/>
            <a:headEnd/>
            <a:tailEnd/>
          </a:ln>
        </p:spPr>
        <p:txBody>
          <a:bodyPr wrap="none">
            <a:prstTxWarp prst="textNoShape">
              <a:avLst/>
            </a:prstTxWarp>
            <a:spAutoFit/>
          </a:bodyPr>
          <a:lstStyle/>
          <a:p>
            <a:r>
              <a:rPr lang="en-US" i="1">
                <a:latin typeface="Times New Roman" charset="0"/>
              </a:rPr>
              <a:t>l</a:t>
            </a:r>
            <a:r>
              <a:rPr lang="en-US"/>
              <a:t>=0</a:t>
            </a:r>
          </a:p>
        </p:txBody>
      </p:sp>
      <p:sp>
        <p:nvSpPr>
          <p:cNvPr id="47113" name="Text Box 9"/>
          <p:cNvSpPr txBox="1">
            <a:spLocks noChangeArrowheads="1"/>
          </p:cNvSpPr>
          <p:nvPr/>
        </p:nvSpPr>
        <p:spPr bwMode="auto">
          <a:xfrm>
            <a:off x="2286000" y="838200"/>
            <a:ext cx="1395413" cy="822325"/>
          </a:xfrm>
          <a:prstGeom prst="rect">
            <a:avLst/>
          </a:prstGeom>
          <a:noFill/>
          <a:ln w="9525">
            <a:noFill/>
            <a:miter lim="800000"/>
            <a:headEnd/>
            <a:tailEnd/>
          </a:ln>
        </p:spPr>
        <p:txBody>
          <a:bodyPr wrap="none">
            <a:prstTxWarp prst="textNoShape">
              <a:avLst/>
            </a:prstTxWarp>
            <a:spAutoFit/>
          </a:bodyPr>
          <a:lstStyle/>
          <a:p>
            <a:r>
              <a:rPr lang="en-US" i="1">
                <a:latin typeface="Times New Roman" charset="0"/>
              </a:rPr>
              <a:t>    l</a:t>
            </a:r>
            <a:r>
              <a:rPr lang="en-US"/>
              <a:t>=1</a:t>
            </a:r>
          </a:p>
          <a:p>
            <a:r>
              <a:rPr lang="en-US"/>
              <a:t>m=-1,0,1</a:t>
            </a:r>
          </a:p>
        </p:txBody>
      </p:sp>
      <p:sp>
        <p:nvSpPr>
          <p:cNvPr id="47114" name="Text Box 10"/>
          <p:cNvSpPr txBox="1">
            <a:spLocks noChangeArrowheads="1"/>
          </p:cNvSpPr>
          <p:nvPr/>
        </p:nvSpPr>
        <p:spPr bwMode="auto">
          <a:xfrm>
            <a:off x="4648200" y="914400"/>
            <a:ext cx="2005013" cy="822325"/>
          </a:xfrm>
          <a:prstGeom prst="rect">
            <a:avLst/>
          </a:prstGeom>
          <a:noFill/>
          <a:ln w="9525">
            <a:noFill/>
            <a:miter lim="800000"/>
            <a:headEnd/>
            <a:tailEnd/>
          </a:ln>
        </p:spPr>
        <p:txBody>
          <a:bodyPr wrap="none">
            <a:prstTxWarp prst="textNoShape">
              <a:avLst/>
            </a:prstTxWarp>
            <a:spAutoFit/>
          </a:bodyPr>
          <a:lstStyle/>
          <a:p>
            <a:r>
              <a:rPr lang="en-US" i="1">
                <a:latin typeface="Times New Roman" charset="0"/>
              </a:rPr>
              <a:t>          l</a:t>
            </a:r>
            <a:r>
              <a:rPr lang="en-US"/>
              <a:t>=2</a:t>
            </a:r>
          </a:p>
          <a:p>
            <a:r>
              <a:rPr lang="en-US"/>
              <a:t>m=-2,-1,0,1,2</a:t>
            </a:r>
          </a:p>
        </p:txBody>
      </p:sp>
      <p:sp>
        <p:nvSpPr>
          <p:cNvPr id="47115" name="Line 14"/>
          <p:cNvSpPr>
            <a:spLocks noChangeShapeType="1"/>
          </p:cNvSpPr>
          <p:nvPr/>
        </p:nvSpPr>
        <p:spPr bwMode="auto">
          <a:xfrm>
            <a:off x="2438400" y="4724400"/>
            <a:ext cx="2603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16" name="Line 15"/>
          <p:cNvSpPr>
            <a:spLocks noChangeShapeType="1"/>
          </p:cNvSpPr>
          <p:nvPr/>
        </p:nvSpPr>
        <p:spPr bwMode="auto">
          <a:xfrm>
            <a:off x="2886075" y="4724400"/>
            <a:ext cx="2603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17" name="Line 16"/>
          <p:cNvSpPr>
            <a:spLocks noChangeShapeType="1"/>
          </p:cNvSpPr>
          <p:nvPr/>
        </p:nvSpPr>
        <p:spPr bwMode="auto">
          <a:xfrm>
            <a:off x="3349625" y="4724400"/>
            <a:ext cx="2603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18" name="Line 17"/>
          <p:cNvSpPr>
            <a:spLocks noChangeShapeType="1"/>
          </p:cNvSpPr>
          <p:nvPr/>
        </p:nvSpPr>
        <p:spPr bwMode="auto">
          <a:xfrm>
            <a:off x="2486025" y="3352800"/>
            <a:ext cx="2603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19" name="Line 18"/>
          <p:cNvSpPr>
            <a:spLocks noChangeShapeType="1"/>
          </p:cNvSpPr>
          <p:nvPr/>
        </p:nvSpPr>
        <p:spPr bwMode="auto">
          <a:xfrm>
            <a:off x="2933700" y="3352800"/>
            <a:ext cx="2603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0" name="Line 19"/>
          <p:cNvSpPr>
            <a:spLocks noChangeShapeType="1"/>
          </p:cNvSpPr>
          <p:nvPr/>
        </p:nvSpPr>
        <p:spPr bwMode="auto">
          <a:xfrm>
            <a:off x="3397250" y="3352800"/>
            <a:ext cx="2603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1" name="Line 20"/>
          <p:cNvSpPr>
            <a:spLocks noChangeShapeType="1"/>
          </p:cNvSpPr>
          <p:nvPr/>
        </p:nvSpPr>
        <p:spPr bwMode="auto">
          <a:xfrm>
            <a:off x="4578350" y="1927225"/>
            <a:ext cx="26193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2" name="Line 21"/>
          <p:cNvSpPr>
            <a:spLocks noChangeShapeType="1"/>
          </p:cNvSpPr>
          <p:nvPr/>
        </p:nvSpPr>
        <p:spPr bwMode="auto">
          <a:xfrm>
            <a:off x="5026025" y="1927225"/>
            <a:ext cx="26193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3" name="Line 22"/>
          <p:cNvSpPr>
            <a:spLocks noChangeShapeType="1"/>
          </p:cNvSpPr>
          <p:nvPr/>
        </p:nvSpPr>
        <p:spPr bwMode="auto">
          <a:xfrm>
            <a:off x="5491163" y="1927225"/>
            <a:ext cx="2603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4" name="Line 23"/>
          <p:cNvSpPr>
            <a:spLocks noChangeShapeType="1"/>
          </p:cNvSpPr>
          <p:nvPr/>
        </p:nvSpPr>
        <p:spPr bwMode="auto">
          <a:xfrm>
            <a:off x="5938838" y="1927225"/>
            <a:ext cx="2603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5" name="Line 24"/>
          <p:cNvSpPr>
            <a:spLocks noChangeShapeType="1"/>
          </p:cNvSpPr>
          <p:nvPr/>
        </p:nvSpPr>
        <p:spPr bwMode="auto">
          <a:xfrm>
            <a:off x="6402388" y="1927225"/>
            <a:ext cx="2603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6" name="Text Box 25"/>
          <p:cNvSpPr txBox="1">
            <a:spLocks noChangeArrowheads="1"/>
          </p:cNvSpPr>
          <p:nvPr/>
        </p:nvSpPr>
        <p:spPr bwMode="auto">
          <a:xfrm>
            <a:off x="136525" y="39688"/>
            <a:ext cx="8855075" cy="769441"/>
          </a:xfrm>
          <a:prstGeom prst="rect">
            <a:avLst/>
          </a:prstGeom>
          <a:noFill/>
          <a:ln w="9525">
            <a:noFill/>
            <a:miter lim="800000"/>
            <a:headEnd/>
            <a:tailEnd/>
          </a:ln>
        </p:spPr>
        <p:txBody>
          <a:bodyPr>
            <a:prstTxWarp prst="textNoShape">
              <a:avLst/>
            </a:prstTxWarp>
            <a:spAutoFit/>
          </a:bodyPr>
          <a:lstStyle/>
          <a:p>
            <a:r>
              <a:rPr lang="en-US" sz="2200" dirty="0">
                <a:solidFill>
                  <a:srgbClr val="FF0000"/>
                </a:solidFill>
              </a:rPr>
              <a:t>In multi-electron atoms, energy of electron level depends on </a:t>
            </a:r>
          </a:p>
          <a:p>
            <a:r>
              <a:rPr lang="en-US" sz="2200" dirty="0" err="1">
                <a:solidFill>
                  <a:srgbClr val="FF0000"/>
                </a:solidFill>
              </a:rPr>
              <a:t>n</a:t>
            </a:r>
            <a:r>
              <a:rPr lang="en-US" sz="2200" dirty="0">
                <a:solidFill>
                  <a:srgbClr val="FF0000"/>
                </a:solidFill>
              </a:rPr>
              <a:t> and </a:t>
            </a:r>
            <a:r>
              <a:rPr lang="en-US" sz="2200" i="1" dirty="0" err="1">
                <a:solidFill>
                  <a:srgbClr val="FF0000"/>
                </a:solidFill>
                <a:latin typeface="Times New Roman" charset="0"/>
              </a:rPr>
              <a:t>l</a:t>
            </a:r>
            <a:r>
              <a:rPr lang="en-US" sz="2200" dirty="0">
                <a:solidFill>
                  <a:srgbClr val="FF0000"/>
                </a:solidFill>
              </a:rPr>
              <a:t> quantum numbers:</a:t>
            </a:r>
            <a:r>
              <a:rPr lang="en-US" dirty="0"/>
              <a:t> </a:t>
            </a:r>
          </a:p>
        </p:txBody>
      </p:sp>
      <p:sp>
        <p:nvSpPr>
          <p:cNvPr id="47127" name="Line 26"/>
          <p:cNvSpPr>
            <a:spLocks noChangeShapeType="1"/>
          </p:cNvSpPr>
          <p:nvPr/>
        </p:nvSpPr>
        <p:spPr bwMode="auto">
          <a:xfrm>
            <a:off x="1066800" y="21336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8" name="Text Box 27"/>
          <p:cNvSpPr txBox="1">
            <a:spLocks noChangeArrowheads="1"/>
          </p:cNvSpPr>
          <p:nvPr/>
        </p:nvSpPr>
        <p:spPr bwMode="auto">
          <a:xfrm>
            <a:off x="457200" y="1905000"/>
            <a:ext cx="506413" cy="457200"/>
          </a:xfrm>
          <a:prstGeom prst="rect">
            <a:avLst/>
          </a:prstGeom>
          <a:noFill/>
          <a:ln w="9525">
            <a:noFill/>
            <a:miter lim="800000"/>
            <a:headEnd/>
            <a:tailEnd/>
          </a:ln>
        </p:spPr>
        <p:txBody>
          <a:bodyPr wrap="none">
            <a:prstTxWarp prst="textNoShape">
              <a:avLst/>
            </a:prstTxWarp>
            <a:spAutoFit/>
          </a:bodyPr>
          <a:lstStyle/>
          <a:p>
            <a:r>
              <a:rPr lang="en-US"/>
              <a:t>4s</a:t>
            </a:r>
          </a:p>
        </p:txBody>
      </p:sp>
      <p:sp>
        <p:nvSpPr>
          <p:cNvPr id="47129" name="Text Box 28"/>
          <p:cNvSpPr txBox="1">
            <a:spLocks noChangeArrowheads="1"/>
          </p:cNvSpPr>
          <p:nvPr/>
        </p:nvSpPr>
        <p:spPr bwMode="auto">
          <a:xfrm>
            <a:off x="1905000" y="4419600"/>
            <a:ext cx="523875" cy="457200"/>
          </a:xfrm>
          <a:prstGeom prst="rect">
            <a:avLst/>
          </a:prstGeom>
          <a:noFill/>
          <a:ln w="9525">
            <a:noFill/>
            <a:miter lim="800000"/>
            <a:headEnd/>
            <a:tailEnd/>
          </a:ln>
        </p:spPr>
        <p:txBody>
          <a:bodyPr wrap="none">
            <a:prstTxWarp prst="textNoShape">
              <a:avLst/>
            </a:prstTxWarp>
            <a:spAutoFit/>
          </a:bodyPr>
          <a:lstStyle/>
          <a:p>
            <a:r>
              <a:rPr lang="en-US"/>
              <a:t>2p</a:t>
            </a:r>
          </a:p>
        </p:txBody>
      </p:sp>
      <p:sp>
        <p:nvSpPr>
          <p:cNvPr id="47130" name="Text Box 29"/>
          <p:cNvSpPr txBox="1">
            <a:spLocks noChangeArrowheads="1"/>
          </p:cNvSpPr>
          <p:nvPr/>
        </p:nvSpPr>
        <p:spPr bwMode="auto">
          <a:xfrm>
            <a:off x="1981200" y="3048000"/>
            <a:ext cx="523875" cy="457200"/>
          </a:xfrm>
          <a:prstGeom prst="rect">
            <a:avLst/>
          </a:prstGeom>
          <a:noFill/>
          <a:ln w="9525">
            <a:noFill/>
            <a:miter lim="800000"/>
            <a:headEnd/>
            <a:tailEnd/>
          </a:ln>
        </p:spPr>
        <p:txBody>
          <a:bodyPr wrap="none">
            <a:prstTxWarp prst="textNoShape">
              <a:avLst/>
            </a:prstTxWarp>
            <a:spAutoFit/>
          </a:bodyPr>
          <a:lstStyle/>
          <a:p>
            <a:r>
              <a:rPr lang="en-US"/>
              <a:t>3p</a:t>
            </a:r>
          </a:p>
        </p:txBody>
      </p:sp>
      <p:sp>
        <p:nvSpPr>
          <p:cNvPr id="47131" name="Line 31"/>
          <p:cNvSpPr>
            <a:spLocks noChangeShapeType="1"/>
          </p:cNvSpPr>
          <p:nvPr/>
        </p:nvSpPr>
        <p:spPr bwMode="auto">
          <a:xfrm>
            <a:off x="2438400" y="1752600"/>
            <a:ext cx="2603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32" name="Line 32"/>
          <p:cNvSpPr>
            <a:spLocks noChangeShapeType="1"/>
          </p:cNvSpPr>
          <p:nvPr/>
        </p:nvSpPr>
        <p:spPr bwMode="auto">
          <a:xfrm>
            <a:off x="2886075" y="1752600"/>
            <a:ext cx="2603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33" name="Line 33"/>
          <p:cNvSpPr>
            <a:spLocks noChangeShapeType="1"/>
          </p:cNvSpPr>
          <p:nvPr/>
        </p:nvSpPr>
        <p:spPr bwMode="auto">
          <a:xfrm>
            <a:off x="3349625" y="1752600"/>
            <a:ext cx="2603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34" name="Text Box 34"/>
          <p:cNvSpPr txBox="1">
            <a:spLocks noChangeArrowheads="1"/>
          </p:cNvSpPr>
          <p:nvPr/>
        </p:nvSpPr>
        <p:spPr bwMode="auto">
          <a:xfrm>
            <a:off x="1933575" y="1447800"/>
            <a:ext cx="523875" cy="457200"/>
          </a:xfrm>
          <a:prstGeom prst="rect">
            <a:avLst/>
          </a:prstGeom>
          <a:noFill/>
          <a:ln w="9525">
            <a:noFill/>
            <a:miter lim="800000"/>
            <a:headEnd/>
            <a:tailEnd/>
          </a:ln>
        </p:spPr>
        <p:txBody>
          <a:bodyPr wrap="none">
            <a:prstTxWarp prst="textNoShape">
              <a:avLst/>
            </a:prstTxWarp>
            <a:spAutoFit/>
          </a:bodyPr>
          <a:lstStyle/>
          <a:p>
            <a:r>
              <a:rPr lang="en-US"/>
              <a:t>4p</a:t>
            </a:r>
          </a:p>
        </p:txBody>
      </p:sp>
      <p:sp>
        <p:nvSpPr>
          <p:cNvPr id="47135" name="Text Box 35"/>
          <p:cNvSpPr txBox="1">
            <a:spLocks noChangeArrowheads="1"/>
          </p:cNvSpPr>
          <p:nvPr/>
        </p:nvSpPr>
        <p:spPr bwMode="auto">
          <a:xfrm>
            <a:off x="4114800" y="1622425"/>
            <a:ext cx="523875" cy="457200"/>
          </a:xfrm>
          <a:prstGeom prst="rect">
            <a:avLst/>
          </a:prstGeom>
          <a:noFill/>
          <a:ln w="9525">
            <a:noFill/>
            <a:miter lim="800000"/>
            <a:headEnd/>
            <a:tailEnd/>
          </a:ln>
        </p:spPr>
        <p:txBody>
          <a:bodyPr wrap="none">
            <a:prstTxWarp prst="textNoShape">
              <a:avLst/>
            </a:prstTxWarp>
            <a:spAutoFit/>
          </a:bodyPr>
          <a:lstStyle/>
          <a:p>
            <a:r>
              <a:rPr lang="en-US"/>
              <a:t>3d</a:t>
            </a:r>
          </a:p>
        </p:txBody>
      </p:sp>
      <p:sp>
        <p:nvSpPr>
          <p:cNvPr id="47136" name="Line 36"/>
          <p:cNvSpPr>
            <a:spLocks noChangeShapeType="1"/>
          </p:cNvSpPr>
          <p:nvPr/>
        </p:nvSpPr>
        <p:spPr bwMode="auto">
          <a:xfrm flipV="1">
            <a:off x="381000" y="1219200"/>
            <a:ext cx="0" cy="52578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47137" name="Text Box 37"/>
          <p:cNvSpPr txBox="1">
            <a:spLocks noChangeArrowheads="1"/>
          </p:cNvSpPr>
          <p:nvPr/>
        </p:nvSpPr>
        <p:spPr bwMode="auto">
          <a:xfrm rot="-5400000">
            <a:off x="-422275" y="3451225"/>
            <a:ext cx="1149350" cy="457200"/>
          </a:xfrm>
          <a:prstGeom prst="rect">
            <a:avLst/>
          </a:prstGeom>
          <a:noFill/>
          <a:ln w="9525">
            <a:noFill/>
            <a:miter lim="800000"/>
            <a:headEnd/>
            <a:tailEnd/>
          </a:ln>
        </p:spPr>
        <p:txBody>
          <a:bodyPr wrap="none">
            <a:prstTxWarp prst="textNoShape">
              <a:avLst/>
            </a:prstTxWarp>
            <a:spAutoFit/>
          </a:bodyPr>
          <a:lstStyle/>
          <a:p>
            <a:r>
              <a:rPr lang="en-US"/>
              <a:t>Energy</a:t>
            </a:r>
          </a:p>
        </p:txBody>
      </p:sp>
      <p:grpSp>
        <p:nvGrpSpPr>
          <p:cNvPr id="2" name="Group 38"/>
          <p:cNvGrpSpPr>
            <a:grpSpLocks/>
          </p:cNvGrpSpPr>
          <p:nvPr/>
        </p:nvGrpSpPr>
        <p:grpSpPr bwMode="auto">
          <a:xfrm>
            <a:off x="1143000" y="4343400"/>
            <a:ext cx="2286000" cy="2514600"/>
            <a:chOff x="720" y="2736"/>
            <a:chExt cx="1440" cy="1584"/>
          </a:xfrm>
        </p:grpSpPr>
        <p:sp>
          <p:nvSpPr>
            <p:cNvPr id="47161" name="Line 39"/>
            <p:cNvSpPr>
              <a:spLocks noChangeShapeType="1"/>
            </p:cNvSpPr>
            <p:nvPr/>
          </p:nvSpPr>
          <p:spPr bwMode="auto">
            <a:xfrm>
              <a:off x="720" y="4032"/>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7162" name="Line 40"/>
            <p:cNvSpPr>
              <a:spLocks noChangeShapeType="1"/>
            </p:cNvSpPr>
            <p:nvPr/>
          </p:nvSpPr>
          <p:spPr bwMode="auto">
            <a:xfrm>
              <a:off x="864" y="4032"/>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7163" name="Line 41"/>
            <p:cNvSpPr>
              <a:spLocks noChangeShapeType="1"/>
            </p:cNvSpPr>
            <p:nvPr/>
          </p:nvSpPr>
          <p:spPr bwMode="auto">
            <a:xfrm>
              <a:off x="720" y="2976"/>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7164" name="Line 42"/>
            <p:cNvSpPr>
              <a:spLocks noChangeShapeType="1"/>
            </p:cNvSpPr>
            <p:nvPr/>
          </p:nvSpPr>
          <p:spPr bwMode="auto">
            <a:xfrm>
              <a:off x="864" y="2976"/>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7165" name="Line 43"/>
            <p:cNvSpPr>
              <a:spLocks noChangeShapeType="1"/>
            </p:cNvSpPr>
            <p:nvPr/>
          </p:nvSpPr>
          <p:spPr bwMode="auto">
            <a:xfrm>
              <a:off x="1584" y="2736"/>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7166" name="Line 44"/>
            <p:cNvSpPr>
              <a:spLocks noChangeShapeType="1"/>
            </p:cNvSpPr>
            <p:nvPr/>
          </p:nvSpPr>
          <p:spPr bwMode="auto">
            <a:xfrm>
              <a:off x="1872" y="2736"/>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7167" name="Line 45"/>
            <p:cNvSpPr>
              <a:spLocks noChangeShapeType="1"/>
            </p:cNvSpPr>
            <p:nvPr/>
          </p:nvSpPr>
          <p:spPr bwMode="auto">
            <a:xfrm>
              <a:off x="2160" y="2736"/>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grpSp>
      <p:sp>
        <p:nvSpPr>
          <p:cNvPr id="47139" name="Text Box 46"/>
          <p:cNvSpPr txBox="1">
            <a:spLocks noChangeArrowheads="1"/>
          </p:cNvSpPr>
          <p:nvPr/>
        </p:nvSpPr>
        <p:spPr bwMode="auto">
          <a:xfrm>
            <a:off x="3886200" y="2590800"/>
            <a:ext cx="5432425" cy="1107996"/>
          </a:xfrm>
          <a:prstGeom prst="rect">
            <a:avLst/>
          </a:prstGeom>
          <a:noFill/>
          <a:ln w="9525">
            <a:noFill/>
            <a:miter lim="800000"/>
            <a:headEnd/>
            <a:tailEnd/>
          </a:ln>
        </p:spPr>
        <p:txBody>
          <a:bodyPr>
            <a:prstTxWarp prst="textNoShape">
              <a:avLst/>
            </a:prstTxWarp>
            <a:spAutoFit/>
          </a:bodyPr>
          <a:lstStyle/>
          <a:p>
            <a:r>
              <a:rPr lang="en-US" sz="2200" dirty="0"/>
              <a:t>What is electron configuration for</a:t>
            </a:r>
          </a:p>
          <a:p>
            <a:r>
              <a:rPr lang="en-US" sz="2200" dirty="0"/>
              <a:t>	atom with 20 electrons? </a:t>
            </a:r>
          </a:p>
          <a:p>
            <a:r>
              <a:rPr lang="en-US" sz="2200" dirty="0"/>
              <a:t>Write it out (1s</a:t>
            </a:r>
            <a:r>
              <a:rPr lang="en-US" sz="2200" baseline="30000" dirty="0"/>
              <a:t>2</a:t>
            </a:r>
            <a:r>
              <a:rPr lang="en-US" sz="2200" dirty="0"/>
              <a:t> etc… !</a:t>
            </a:r>
          </a:p>
        </p:txBody>
      </p:sp>
      <p:sp>
        <p:nvSpPr>
          <p:cNvPr id="47140" name="Rectangle 47"/>
          <p:cNvSpPr>
            <a:spLocks noChangeArrowheads="1"/>
          </p:cNvSpPr>
          <p:nvPr/>
        </p:nvSpPr>
        <p:spPr bwMode="auto">
          <a:xfrm>
            <a:off x="3886200" y="4481994"/>
            <a:ext cx="5105400" cy="400110"/>
          </a:xfrm>
          <a:prstGeom prst="rect">
            <a:avLst/>
          </a:prstGeom>
          <a:noFill/>
          <a:ln w="9525">
            <a:noFill/>
            <a:miter lim="800000"/>
            <a:headEnd/>
            <a:tailEnd/>
          </a:ln>
        </p:spPr>
        <p:txBody>
          <a:bodyPr>
            <a:prstTxWarp prst="textNoShape">
              <a:avLst/>
            </a:prstTxWarp>
            <a:spAutoFit/>
          </a:bodyPr>
          <a:lstStyle/>
          <a:p>
            <a:r>
              <a:rPr lang="en-US" sz="2000" dirty="0" err="1"/>
              <a:t>c</a:t>
            </a:r>
            <a:r>
              <a:rPr lang="en-US" sz="2000" dirty="0"/>
              <a:t>. 1s</a:t>
            </a:r>
            <a:r>
              <a:rPr lang="en-US" sz="2000" baseline="30000" dirty="0"/>
              <a:t>2</a:t>
            </a:r>
            <a:r>
              <a:rPr lang="en-US" sz="2000" dirty="0"/>
              <a:t>, 2s</a:t>
            </a:r>
            <a:r>
              <a:rPr lang="en-US" sz="2000" baseline="30000" dirty="0"/>
              <a:t>2</a:t>
            </a:r>
            <a:r>
              <a:rPr lang="en-US" sz="2000" dirty="0"/>
              <a:t>, 2p</a:t>
            </a:r>
            <a:r>
              <a:rPr lang="en-US" sz="2000" baseline="30000" dirty="0"/>
              <a:t>6</a:t>
            </a:r>
            <a:r>
              <a:rPr lang="en-US" sz="2000" dirty="0"/>
              <a:t>, 3s</a:t>
            </a:r>
            <a:r>
              <a:rPr lang="en-US" sz="2000" baseline="30000" dirty="0"/>
              <a:t>2</a:t>
            </a:r>
            <a:r>
              <a:rPr lang="en-US" sz="2000" dirty="0"/>
              <a:t>, 3p</a:t>
            </a:r>
            <a:r>
              <a:rPr lang="en-US" sz="2000" baseline="30000" dirty="0"/>
              <a:t>6</a:t>
            </a:r>
            <a:r>
              <a:rPr lang="en-US" sz="2000" dirty="0"/>
              <a:t>, 4s</a:t>
            </a:r>
            <a:r>
              <a:rPr lang="en-US" sz="2000" baseline="30000" dirty="0"/>
              <a:t>2</a:t>
            </a:r>
            <a:r>
              <a:rPr lang="en-US" sz="2000" dirty="0"/>
              <a:t>, 3d</a:t>
            </a:r>
            <a:r>
              <a:rPr lang="en-US" sz="2000" baseline="30000" dirty="0"/>
              <a:t>6</a:t>
            </a:r>
          </a:p>
        </p:txBody>
      </p:sp>
      <p:sp>
        <p:nvSpPr>
          <p:cNvPr id="47141" name="Rectangle 48"/>
          <p:cNvSpPr>
            <a:spLocks noChangeArrowheads="1"/>
          </p:cNvSpPr>
          <p:nvPr/>
        </p:nvSpPr>
        <p:spPr bwMode="auto">
          <a:xfrm>
            <a:off x="3886200" y="4114800"/>
            <a:ext cx="4572000" cy="400110"/>
          </a:xfrm>
          <a:prstGeom prst="rect">
            <a:avLst/>
          </a:prstGeom>
          <a:noFill/>
          <a:ln w="9525">
            <a:noFill/>
            <a:miter lim="800000"/>
            <a:headEnd/>
            <a:tailEnd/>
          </a:ln>
        </p:spPr>
        <p:txBody>
          <a:bodyPr>
            <a:prstTxWarp prst="textNoShape">
              <a:avLst/>
            </a:prstTxWarp>
            <a:spAutoFit/>
          </a:bodyPr>
          <a:lstStyle/>
          <a:p>
            <a:r>
              <a:rPr lang="en-US" sz="2000" dirty="0" err="1"/>
              <a:t>b</a:t>
            </a:r>
            <a:r>
              <a:rPr lang="en-US" sz="2000" dirty="0"/>
              <a:t>. 1s</a:t>
            </a:r>
            <a:r>
              <a:rPr lang="en-US" sz="2000" baseline="30000" dirty="0"/>
              <a:t>2</a:t>
            </a:r>
            <a:r>
              <a:rPr lang="en-US" sz="2000" dirty="0"/>
              <a:t>, 2s</a:t>
            </a:r>
            <a:r>
              <a:rPr lang="en-US" sz="2000" baseline="30000" dirty="0"/>
              <a:t>2</a:t>
            </a:r>
            <a:r>
              <a:rPr lang="en-US" sz="2000" dirty="0"/>
              <a:t>, 2p</a:t>
            </a:r>
            <a:r>
              <a:rPr lang="en-US" sz="2000" baseline="30000" dirty="0"/>
              <a:t>6</a:t>
            </a:r>
            <a:r>
              <a:rPr lang="en-US" sz="2000" dirty="0"/>
              <a:t>, 3s</a:t>
            </a:r>
            <a:r>
              <a:rPr lang="en-US" sz="2000" baseline="30000" dirty="0"/>
              <a:t>2</a:t>
            </a:r>
            <a:r>
              <a:rPr lang="en-US" sz="2000" dirty="0"/>
              <a:t>, 3p</a:t>
            </a:r>
            <a:r>
              <a:rPr lang="en-US" sz="2000" baseline="30000" dirty="0"/>
              <a:t>6</a:t>
            </a:r>
            <a:r>
              <a:rPr lang="en-US" sz="2000" dirty="0"/>
              <a:t>, 3d</a:t>
            </a:r>
            <a:r>
              <a:rPr lang="en-US" sz="2000" baseline="30000" dirty="0"/>
              <a:t>2</a:t>
            </a:r>
          </a:p>
        </p:txBody>
      </p:sp>
      <p:sp>
        <p:nvSpPr>
          <p:cNvPr id="47142" name="Rectangle 49"/>
          <p:cNvSpPr>
            <a:spLocks noChangeArrowheads="1"/>
          </p:cNvSpPr>
          <p:nvPr/>
        </p:nvSpPr>
        <p:spPr bwMode="auto">
          <a:xfrm>
            <a:off x="3886200" y="3740970"/>
            <a:ext cx="4572000" cy="400110"/>
          </a:xfrm>
          <a:prstGeom prst="rect">
            <a:avLst/>
          </a:prstGeom>
          <a:noFill/>
          <a:ln w="9525">
            <a:noFill/>
            <a:miter lim="800000"/>
            <a:headEnd/>
            <a:tailEnd/>
          </a:ln>
        </p:spPr>
        <p:txBody>
          <a:bodyPr>
            <a:prstTxWarp prst="textNoShape">
              <a:avLst/>
            </a:prstTxWarp>
            <a:spAutoFit/>
          </a:bodyPr>
          <a:lstStyle/>
          <a:p>
            <a:r>
              <a:rPr lang="en-US" sz="2000" dirty="0"/>
              <a:t>a. 1s</a:t>
            </a:r>
            <a:r>
              <a:rPr lang="en-US" sz="2000" baseline="30000" dirty="0"/>
              <a:t>2</a:t>
            </a:r>
            <a:r>
              <a:rPr lang="en-US" sz="2000" dirty="0"/>
              <a:t>, 2s</a:t>
            </a:r>
            <a:r>
              <a:rPr lang="en-US" sz="2000" baseline="30000" dirty="0"/>
              <a:t>2</a:t>
            </a:r>
            <a:r>
              <a:rPr lang="en-US" sz="2000" dirty="0"/>
              <a:t>, 2p</a:t>
            </a:r>
            <a:r>
              <a:rPr lang="en-US" sz="2000" baseline="30000" dirty="0"/>
              <a:t>6</a:t>
            </a:r>
            <a:r>
              <a:rPr lang="en-US" sz="2000" dirty="0"/>
              <a:t>, 3s</a:t>
            </a:r>
            <a:r>
              <a:rPr lang="en-US" sz="2000" baseline="30000" dirty="0"/>
              <a:t>2</a:t>
            </a:r>
            <a:r>
              <a:rPr lang="en-US" sz="2000" dirty="0"/>
              <a:t>, 3p</a:t>
            </a:r>
            <a:r>
              <a:rPr lang="en-US" sz="2000" baseline="30000" dirty="0"/>
              <a:t>4</a:t>
            </a:r>
          </a:p>
        </p:txBody>
      </p:sp>
      <p:sp>
        <p:nvSpPr>
          <p:cNvPr id="47143" name="Rectangle 50"/>
          <p:cNvSpPr>
            <a:spLocks noChangeArrowheads="1"/>
          </p:cNvSpPr>
          <p:nvPr/>
        </p:nvSpPr>
        <p:spPr bwMode="auto">
          <a:xfrm>
            <a:off x="3886200" y="4883436"/>
            <a:ext cx="4572000" cy="400110"/>
          </a:xfrm>
          <a:prstGeom prst="rect">
            <a:avLst/>
          </a:prstGeom>
          <a:noFill/>
          <a:ln w="9525">
            <a:noFill/>
            <a:miter lim="800000"/>
            <a:headEnd/>
            <a:tailEnd/>
          </a:ln>
        </p:spPr>
        <p:txBody>
          <a:bodyPr>
            <a:prstTxWarp prst="textNoShape">
              <a:avLst/>
            </a:prstTxWarp>
            <a:spAutoFit/>
          </a:bodyPr>
          <a:lstStyle/>
          <a:p>
            <a:r>
              <a:rPr lang="en-US" sz="2000" dirty="0" err="1"/>
              <a:t>d</a:t>
            </a:r>
            <a:r>
              <a:rPr lang="en-US" sz="2000" dirty="0"/>
              <a:t>. 1s</a:t>
            </a:r>
            <a:r>
              <a:rPr lang="en-US" sz="2000" baseline="30000" dirty="0"/>
              <a:t>2</a:t>
            </a:r>
            <a:r>
              <a:rPr lang="en-US" sz="2000" dirty="0"/>
              <a:t>, 2s</a:t>
            </a:r>
            <a:r>
              <a:rPr lang="en-US" sz="2000" baseline="30000" dirty="0"/>
              <a:t>2</a:t>
            </a:r>
            <a:r>
              <a:rPr lang="en-US" sz="2000" dirty="0"/>
              <a:t>, 2p</a:t>
            </a:r>
            <a:r>
              <a:rPr lang="en-US" sz="2000" baseline="30000" dirty="0"/>
              <a:t>6</a:t>
            </a:r>
            <a:r>
              <a:rPr lang="en-US" sz="2000" dirty="0"/>
              <a:t>, 3s</a:t>
            </a:r>
            <a:r>
              <a:rPr lang="en-US" sz="2000" baseline="30000" dirty="0"/>
              <a:t>2</a:t>
            </a:r>
            <a:r>
              <a:rPr lang="en-US" sz="2000" dirty="0"/>
              <a:t>, 3p</a:t>
            </a:r>
            <a:r>
              <a:rPr lang="en-US" sz="2000" baseline="30000" dirty="0"/>
              <a:t>6</a:t>
            </a:r>
            <a:r>
              <a:rPr lang="en-US" sz="2000" dirty="0"/>
              <a:t>, 4s</a:t>
            </a:r>
            <a:r>
              <a:rPr lang="en-US" sz="2000" baseline="30000" dirty="0"/>
              <a:t>2</a:t>
            </a:r>
          </a:p>
        </p:txBody>
      </p:sp>
      <p:sp>
        <p:nvSpPr>
          <p:cNvPr id="47144" name="Rectangle 51"/>
          <p:cNvSpPr>
            <a:spLocks noChangeArrowheads="1"/>
          </p:cNvSpPr>
          <p:nvPr/>
        </p:nvSpPr>
        <p:spPr bwMode="auto">
          <a:xfrm>
            <a:off x="3886200" y="5215848"/>
            <a:ext cx="4572000" cy="400110"/>
          </a:xfrm>
          <a:prstGeom prst="rect">
            <a:avLst/>
          </a:prstGeom>
          <a:noFill/>
          <a:ln w="9525">
            <a:noFill/>
            <a:miter lim="800000"/>
            <a:headEnd/>
            <a:tailEnd/>
          </a:ln>
        </p:spPr>
        <p:txBody>
          <a:bodyPr>
            <a:prstTxWarp prst="textNoShape">
              <a:avLst/>
            </a:prstTxWarp>
            <a:spAutoFit/>
          </a:bodyPr>
          <a:lstStyle/>
          <a:p>
            <a:r>
              <a:rPr lang="en-US" sz="2000" dirty="0" err="1"/>
              <a:t>e</a:t>
            </a:r>
            <a:r>
              <a:rPr lang="en-US" sz="2000" dirty="0"/>
              <a:t>. none of the above</a:t>
            </a:r>
            <a:endParaRPr lang="en-US" sz="2000" baseline="30000" dirty="0"/>
          </a:p>
        </p:txBody>
      </p:sp>
      <p:sp>
        <p:nvSpPr>
          <p:cNvPr id="49204" name="Text Box 52"/>
          <p:cNvSpPr txBox="1">
            <a:spLocks noChangeArrowheads="1"/>
          </p:cNvSpPr>
          <p:nvPr/>
        </p:nvSpPr>
        <p:spPr bwMode="auto">
          <a:xfrm>
            <a:off x="2895600" y="6035675"/>
            <a:ext cx="5589328" cy="769441"/>
          </a:xfrm>
          <a:prstGeom prst="rect">
            <a:avLst/>
          </a:prstGeom>
          <a:noFill/>
          <a:ln w="9525">
            <a:noFill/>
            <a:miter lim="800000"/>
            <a:headEnd/>
            <a:tailEnd/>
          </a:ln>
        </p:spPr>
        <p:txBody>
          <a:bodyPr wrap="none">
            <a:prstTxWarp prst="textNoShape">
              <a:avLst/>
            </a:prstTxWarp>
            <a:spAutoFit/>
          </a:bodyPr>
          <a:lstStyle/>
          <a:p>
            <a:r>
              <a:rPr lang="en-US" sz="2200" dirty="0">
                <a:solidFill>
                  <a:srgbClr val="FF0000"/>
                </a:solidFill>
              </a:rPr>
              <a:t>Which orbitals are occupied effects: </a:t>
            </a:r>
          </a:p>
          <a:p>
            <a:r>
              <a:rPr lang="en-US" sz="2200" dirty="0">
                <a:solidFill>
                  <a:srgbClr val="FF0000"/>
                </a:solidFill>
              </a:rPr>
              <a:t>chemical behavior (bonding, reactivity, etc.)</a:t>
            </a:r>
          </a:p>
        </p:txBody>
      </p:sp>
      <p:sp>
        <p:nvSpPr>
          <p:cNvPr id="49205" name="Text Box 53"/>
          <p:cNvSpPr txBox="1">
            <a:spLocks noChangeArrowheads="1"/>
          </p:cNvSpPr>
          <p:nvPr/>
        </p:nvSpPr>
        <p:spPr bwMode="auto">
          <a:xfrm>
            <a:off x="1752600" y="5562600"/>
            <a:ext cx="7239000" cy="430887"/>
          </a:xfrm>
          <a:prstGeom prst="rect">
            <a:avLst/>
          </a:prstGeom>
          <a:noFill/>
          <a:ln w="9525">
            <a:noFill/>
            <a:miter lim="800000"/>
            <a:headEnd/>
            <a:tailEnd/>
          </a:ln>
        </p:spPr>
        <p:txBody>
          <a:bodyPr>
            <a:prstTxWarp prst="textNoShape">
              <a:avLst/>
            </a:prstTxWarp>
            <a:spAutoFit/>
          </a:bodyPr>
          <a:lstStyle/>
          <a:p>
            <a:r>
              <a:rPr lang="en-US" sz="2200" dirty="0">
                <a:solidFill>
                  <a:srgbClr val="FF0000"/>
                </a:solidFill>
              </a:rPr>
              <a:t>Answer is </a:t>
            </a:r>
            <a:r>
              <a:rPr lang="en-US" sz="2200" dirty="0" err="1">
                <a:solidFill>
                  <a:srgbClr val="FF0000"/>
                </a:solidFill>
              </a:rPr>
              <a:t>d</a:t>
            </a:r>
            <a:r>
              <a:rPr lang="en-US" sz="2200" dirty="0">
                <a:solidFill>
                  <a:srgbClr val="FF0000"/>
                </a:solidFill>
              </a:rPr>
              <a:t>! Calcium: Fills lowest energy levels first</a:t>
            </a:r>
          </a:p>
        </p:txBody>
      </p:sp>
      <p:grpSp>
        <p:nvGrpSpPr>
          <p:cNvPr id="3" name="Group 54"/>
          <p:cNvGrpSpPr>
            <a:grpSpLocks/>
          </p:cNvGrpSpPr>
          <p:nvPr/>
        </p:nvGrpSpPr>
        <p:grpSpPr bwMode="auto">
          <a:xfrm>
            <a:off x="1219200" y="1752600"/>
            <a:ext cx="2362200" cy="3124200"/>
            <a:chOff x="768" y="1104"/>
            <a:chExt cx="1488" cy="1968"/>
          </a:xfrm>
        </p:grpSpPr>
        <p:sp>
          <p:nvSpPr>
            <p:cNvPr id="47148" name="Line 55"/>
            <p:cNvSpPr>
              <a:spLocks noChangeShapeType="1"/>
            </p:cNvSpPr>
            <p:nvPr/>
          </p:nvSpPr>
          <p:spPr bwMode="auto">
            <a:xfrm>
              <a:off x="1632" y="2784"/>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7149" name="Line 56"/>
            <p:cNvSpPr>
              <a:spLocks noChangeShapeType="1"/>
            </p:cNvSpPr>
            <p:nvPr/>
          </p:nvSpPr>
          <p:spPr bwMode="auto">
            <a:xfrm>
              <a:off x="1920" y="2736"/>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7150" name="Line 57"/>
            <p:cNvSpPr>
              <a:spLocks noChangeShapeType="1"/>
            </p:cNvSpPr>
            <p:nvPr/>
          </p:nvSpPr>
          <p:spPr bwMode="auto">
            <a:xfrm>
              <a:off x="2208" y="2784"/>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7151" name="Line 58"/>
            <p:cNvSpPr>
              <a:spLocks noChangeShapeType="1"/>
            </p:cNvSpPr>
            <p:nvPr/>
          </p:nvSpPr>
          <p:spPr bwMode="auto">
            <a:xfrm>
              <a:off x="768" y="2064"/>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7152" name="Line 59"/>
            <p:cNvSpPr>
              <a:spLocks noChangeShapeType="1"/>
            </p:cNvSpPr>
            <p:nvPr/>
          </p:nvSpPr>
          <p:spPr bwMode="auto">
            <a:xfrm>
              <a:off x="912" y="2064"/>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7153" name="Line 60"/>
            <p:cNvSpPr>
              <a:spLocks noChangeShapeType="1"/>
            </p:cNvSpPr>
            <p:nvPr/>
          </p:nvSpPr>
          <p:spPr bwMode="auto">
            <a:xfrm>
              <a:off x="768" y="1104"/>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7154" name="Line 61"/>
            <p:cNvSpPr>
              <a:spLocks noChangeShapeType="1"/>
            </p:cNvSpPr>
            <p:nvPr/>
          </p:nvSpPr>
          <p:spPr bwMode="auto">
            <a:xfrm>
              <a:off x="912" y="1104"/>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7155" name="Line 62"/>
            <p:cNvSpPr>
              <a:spLocks noChangeShapeType="1"/>
            </p:cNvSpPr>
            <p:nvPr/>
          </p:nvSpPr>
          <p:spPr bwMode="auto">
            <a:xfrm>
              <a:off x="1584" y="1824"/>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7156" name="Line 63"/>
            <p:cNvSpPr>
              <a:spLocks noChangeShapeType="1"/>
            </p:cNvSpPr>
            <p:nvPr/>
          </p:nvSpPr>
          <p:spPr bwMode="auto">
            <a:xfrm>
              <a:off x="1632" y="1872"/>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7157" name="Line 64"/>
            <p:cNvSpPr>
              <a:spLocks noChangeShapeType="1"/>
            </p:cNvSpPr>
            <p:nvPr/>
          </p:nvSpPr>
          <p:spPr bwMode="auto">
            <a:xfrm>
              <a:off x="1920" y="1872"/>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7158" name="Line 65"/>
            <p:cNvSpPr>
              <a:spLocks noChangeShapeType="1"/>
            </p:cNvSpPr>
            <p:nvPr/>
          </p:nvSpPr>
          <p:spPr bwMode="auto">
            <a:xfrm>
              <a:off x="1968" y="192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7159" name="Line 66"/>
            <p:cNvSpPr>
              <a:spLocks noChangeShapeType="1"/>
            </p:cNvSpPr>
            <p:nvPr/>
          </p:nvSpPr>
          <p:spPr bwMode="auto">
            <a:xfrm>
              <a:off x="2208" y="1872"/>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7160" name="Line 67"/>
            <p:cNvSpPr>
              <a:spLocks noChangeShapeType="1"/>
            </p:cNvSpPr>
            <p:nvPr/>
          </p:nvSpPr>
          <p:spPr bwMode="auto">
            <a:xfrm>
              <a:off x="2256" y="192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04" grpId="0"/>
      <p:bldP spid="49205"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87" name="Oval 75"/>
          <p:cNvSpPr>
            <a:spLocks noChangeArrowheads="1"/>
          </p:cNvSpPr>
          <p:nvPr/>
        </p:nvSpPr>
        <p:spPr bwMode="auto">
          <a:xfrm>
            <a:off x="5410200" y="3733800"/>
            <a:ext cx="2895600" cy="2895600"/>
          </a:xfrm>
          <a:prstGeom prst="ellipse">
            <a:avLst/>
          </a:prstGeom>
          <a:solidFill>
            <a:srgbClr val="FF0000">
              <a:alpha val="36862"/>
            </a:srgbClr>
          </a:solidFill>
          <a:ln w="9525">
            <a:solidFill>
              <a:schemeClr val="tx1"/>
            </a:solidFill>
            <a:round/>
            <a:headEnd/>
            <a:tailEnd/>
          </a:ln>
        </p:spPr>
        <p:txBody>
          <a:bodyPr wrap="none" anchor="ctr">
            <a:prstTxWarp prst="textNoShape">
              <a:avLst/>
            </a:prstTxWarp>
          </a:bodyPr>
          <a:lstStyle/>
          <a:p>
            <a:pPr algn="ctr"/>
            <a:r>
              <a:rPr lang="en-US"/>
              <a:t>3</a:t>
            </a:r>
          </a:p>
        </p:txBody>
      </p:sp>
      <p:sp>
        <p:nvSpPr>
          <p:cNvPr id="64514" name="Oval 2"/>
          <p:cNvSpPr>
            <a:spLocks noChangeArrowheads="1"/>
          </p:cNvSpPr>
          <p:nvPr/>
        </p:nvSpPr>
        <p:spPr bwMode="auto">
          <a:xfrm>
            <a:off x="6808788" y="5111750"/>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64515" name="Oval 3"/>
          <p:cNvSpPr>
            <a:spLocks noChangeArrowheads="1"/>
          </p:cNvSpPr>
          <p:nvPr/>
        </p:nvSpPr>
        <p:spPr bwMode="auto">
          <a:xfrm>
            <a:off x="6618288" y="4921250"/>
            <a:ext cx="457200" cy="457200"/>
          </a:xfrm>
          <a:prstGeom prst="ellipse">
            <a:avLst/>
          </a:prstGeom>
          <a:solidFill>
            <a:srgbClr val="333399">
              <a:alpha val="65881"/>
            </a:srgbClr>
          </a:solidFill>
          <a:ln w="9525">
            <a:solidFill>
              <a:schemeClr val="tx1"/>
            </a:solidFill>
            <a:round/>
            <a:headEnd/>
            <a:tailEnd/>
          </a:ln>
        </p:spPr>
        <p:txBody>
          <a:bodyPr wrap="none" anchor="ctr">
            <a:prstTxWarp prst="textNoShape">
              <a:avLst/>
            </a:prstTxWarp>
          </a:bodyPr>
          <a:lstStyle/>
          <a:p>
            <a:pPr algn="ctr"/>
            <a:r>
              <a:rPr lang="en-US"/>
              <a:t>1</a:t>
            </a:r>
          </a:p>
        </p:txBody>
      </p:sp>
      <p:sp>
        <p:nvSpPr>
          <p:cNvPr id="64516" name="Oval 4"/>
          <p:cNvSpPr>
            <a:spLocks noChangeArrowheads="1"/>
          </p:cNvSpPr>
          <p:nvPr/>
        </p:nvSpPr>
        <p:spPr bwMode="auto">
          <a:xfrm>
            <a:off x="6313488" y="4616450"/>
            <a:ext cx="1066800" cy="1066800"/>
          </a:xfrm>
          <a:prstGeom prst="ellipse">
            <a:avLst/>
          </a:prstGeom>
          <a:solidFill>
            <a:srgbClr val="333399">
              <a:alpha val="65881"/>
            </a:srgbClr>
          </a:solidFill>
          <a:ln w="9525">
            <a:solidFill>
              <a:schemeClr val="tx1"/>
            </a:solidFill>
            <a:round/>
            <a:headEnd/>
            <a:tailEnd/>
          </a:ln>
        </p:spPr>
        <p:txBody>
          <a:bodyPr wrap="none" anchor="ctr">
            <a:prstTxWarp prst="textNoShape">
              <a:avLst/>
            </a:prstTxWarp>
          </a:bodyPr>
          <a:lstStyle/>
          <a:p>
            <a:pPr algn="ctr"/>
            <a:r>
              <a:rPr lang="en-US"/>
              <a:t>2</a:t>
            </a:r>
          </a:p>
        </p:txBody>
      </p:sp>
      <p:sp>
        <p:nvSpPr>
          <p:cNvPr id="64517" name="Oval 5"/>
          <p:cNvSpPr>
            <a:spLocks noChangeArrowheads="1"/>
          </p:cNvSpPr>
          <p:nvPr/>
        </p:nvSpPr>
        <p:spPr bwMode="auto">
          <a:xfrm>
            <a:off x="5900738" y="4202113"/>
            <a:ext cx="1905000" cy="1905000"/>
          </a:xfrm>
          <a:prstGeom prst="ellipse">
            <a:avLst/>
          </a:prstGeom>
          <a:solidFill>
            <a:srgbClr val="333399">
              <a:alpha val="65881"/>
            </a:srgbClr>
          </a:solidFill>
          <a:ln w="9525">
            <a:solidFill>
              <a:schemeClr val="tx1"/>
            </a:solidFill>
            <a:round/>
            <a:headEnd/>
            <a:tailEnd/>
          </a:ln>
        </p:spPr>
        <p:txBody>
          <a:bodyPr wrap="none" anchor="ctr">
            <a:prstTxWarp prst="textNoShape">
              <a:avLst/>
            </a:prstTxWarp>
          </a:bodyPr>
          <a:lstStyle/>
          <a:p>
            <a:pPr algn="ctr"/>
            <a:r>
              <a:rPr lang="en-US"/>
              <a:t>3</a:t>
            </a:r>
          </a:p>
        </p:txBody>
      </p:sp>
      <p:sp>
        <p:nvSpPr>
          <p:cNvPr id="49159" name="Text Box 6"/>
          <p:cNvSpPr txBox="1">
            <a:spLocks noChangeArrowheads="1"/>
          </p:cNvSpPr>
          <p:nvPr/>
        </p:nvSpPr>
        <p:spPr bwMode="auto">
          <a:xfrm>
            <a:off x="0" y="0"/>
            <a:ext cx="8855075" cy="769441"/>
          </a:xfrm>
          <a:prstGeom prst="rect">
            <a:avLst/>
          </a:prstGeom>
          <a:noFill/>
          <a:ln w="9525">
            <a:noFill/>
            <a:miter lim="800000"/>
            <a:headEnd/>
            <a:tailEnd/>
          </a:ln>
        </p:spPr>
        <p:txBody>
          <a:bodyPr>
            <a:prstTxWarp prst="textNoShape">
              <a:avLst/>
            </a:prstTxWarp>
            <a:spAutoFit/>
          </a:bodyPr>
          <a:lstStyle/>
          <a:p>
            <a:r>
              <a:rPr lang="en-US" sz="2200" dirty="0">
                <a:solidFill>
                  <a:srgbClr val="FF0000"/>
                </a:solidFill>
              </a:rPr>
              <a:t>In multi-electron atoms, energy of electron level depends on </a:t>
            </a:r>
          </a:p>
          <a:p>
            <a:r>
              <a:rPr lang="en-US" sz="2200" dirty="0" err="1">
                <a:solidFill>
                  <a:srgbClr val="FF0000"/>
                </a:solidFill>
              </a:rPr>
              <a:t>n</a:t>
            </a:r>
            <a:r>
              <a:rPr lang="en-US" sz="2200" dirty="0">
                <a:solidFill>
                  <a:srgbClr val="FF0000"/>
                </a:solidFill>
              </a:rPr>
              <a:t> and </a:t>
            </a:r>
            <a:r>
              <a:rPr lang="en-US" sz="2200" i="1" dirty="0" err="1">
                <a:solidFill>
                  <a:srgbClr val="FF0000"/>
                </a:solidFill>
                <a:latin typeface="Times New Roman" charset="0"/>
              </a:rPr>
              <a:t>l</a:t>
            </a:r>
            <a:r>
              <a:rPr lang="en-US" sz="2200" dirty="0">
                <a:solidFill>
                  <a:srgbClr val="FF0000"/>
                </a:solidFill>
              </a:rPr>
              <a:t> quantum numbers:</a:t>
            </a:r>
            <a:r>
              <a:rPr lang="en-US" dirty="0"/>
              <a:t> </a:t>
            </a:r>
          </a:p>
        </p:txBody>
      </p:sp>
      <p:sp>
        <p:nvSpPr>
          <p:cNvPr id="49160" name="Line 7"/>
          <p:cNvSpPr>
            <a:spLocks noChangeShapeType="1"/>
          </p:cNvSpPr>
          <p:nvPr/>
        </p:nvSpPr>
        <p:spPr bwMode="auto">
          <a:xfrm>
            <a:off x="538163" y="6705600"/>
            <a:ext cx="3952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61" name="Text Box 8"/>
          <p:cNvSpPr txBox="1">
            <a:spLocks noChangeArrowheads="1"/>
          </p:cNvSpPr>
          <p:nvPr/>
        </p:nvSpPr>
        <p:spPr bwMode="auto">
          <a:xfrm>
            <a:off x="230188" y="6473825"/>
            <a:ext cx="425450" cy="366713"/>
          </a:xfrm>
          <a:prstGeom prst="rect">
            <a:avLst/>
          </a:prstGeom>
          <a:noFill/>
          <a:ln w="9525">
            <a:noFill/>
            <a:miter lim="800000"/>
            <a:headEnd/>
            <a:tailEnd/>
          </a:ln>
        </p:spPr>
        <p:txBody>
          <a:bodyPr wrap="none">
            <a:prstTxWarp prst="textNoShape">
              <a:avLst/>
            </a:prstTxWarp>
            <a:spAutoFit/>
          </a:bodyPr>
          <a:lstStyle/>
          <a:p>
            <a:r>
              <a:rPr lang="en-US" sz="1800"/>
              <a:t>1s</a:t>
            </a:r>
          </a:p>
        </p:txBody>
      </p:sp>
      <p:sp>
        <p:nvSpPr>
          <p:cNvPr id="49162" name="Line 9"/>
          <p:cNvSpPr>
            <a:spLocks noChangeShapeType="1"/>
          </p:cNvSpPr>
          <p:nvPr/>
        </p:nvSpPr>
        <p:spPr bwMode="auto">
          <a:xfrm>
            <a:off x="538163" y="5029200"/>
            <a:ext cx="39528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63" name="Text Box 10"/>
          <p:cNvSpPr txBox="1">
            <a:spLocks noChangeArrowheads="1"/>
          </p:cNvSpPr>
          <p:nvPr/>
        </p:nvSpPr>
        <p:spPr bwMode="auto">
          <a:xfrm>
            <a:off x="230188" y="4873625"/>
            <a:ext cx="425450" cy="366713"/>
          </a:xfrm>
          <a:prstGeom prst="rect">
            <a:avLst/>
          </a:prstGeom>
          <a:noFill/>
          <a:ln w="9525">
            <a:noFill/>
            <a:miter lim="800000"/>
            <a:headEnd/>
            <a:tailEnd/>
          </a:ln>
        </p:spPr>
        <p:txBody>
          <a:bodyPr wrap="none">
            <a:prstTxWarp prst="textNoShape">
              <a:avLst/>
            </a:prstTxWarp>
            <a:spAutoFit/>
          </a:bodyPr>
          <a:lstStyle/>
          <a:p>
            <a:r>
              <a:rPr lang="en-US" sz="1800"/>
              <a:t>2s</a:t>
            </a:r>
          </a:p>
        </p:txBody>
      </p:sp>
      <p:sp>
        <p:nvSpPr>
          <p:cNvPr id="49164" name="Line 11"/>
          <p:cNvSpPr>
            <a:spLocks noChangeShapeType="1"/>
          </p:cNvSpPr>
          <p:nvPr/>
        </p:nvSpPr>
        <p:spPr bwMode="auto">
          <a:xfrm>
            <a:off x="581025" y="3581400"/>
            <a:ext cx="39528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65" name="Text Box 12"/>
          <p:cNvSpPr txBox="1">
            <a:spLocks noChangeArrowheads="1"/>
          </p:cNvSpPr>
          <p:nvPr/>
        </p:nvSpPr>
        <p:spPr bwMode="auto">
          <a:xfrm>
            <a:off x="230188" y="3349625"/>
            <a:ext cx="425450" cy="366713"/>
          </a:xfrm>
          <a:prstGeom prst="rect">
            <a:avLst/>
          </a:prstGeom>
          <a:noFill/>
          <a:ln w="9525">
            <a:noFill/>
            <a:miter lim="800000"/>
            <a:headEnd/>
            <a:tailEnd/>
          </a:ln>
        </p:spPr>
        <p:txBody>
          <a:bodyPr wrap="none">
            <a:prstTxWarp prst="textNoShape">
              <a:avLst/>
            </a:prstTxWarp>
            <a:spAutoFit/>
          </a:bodyPr>
          <a:lstStyle/>
          <a:p>
            <a:r>
              <a:rPr lang="en-US" sz="1800"/>
              <a:t>3s</a:t>
            </a:r>
          </a:p>
        </p:txBody>
      </p:sp>
      <p:sp>
        <p:nvSpPr>
          <p:cNvPr id="49166" name="Text Box 13"/>
          <p:cNvSpPr txBox="1">
            <a:spLocks noChangeArrowheads="1"/>
          </p:cNvSpPr>
          <p:nvPr/>
        </p:nvSpPr>
        <p:spPr bwMode="auto">
          <a:xfrm>
            <a:off x="538163" y="985838"/>
            <a:ext cx="508000" cy="366712"/>
          </a:xfrm>
          <a:prstGeom prst="rect">
            <a:avLst/>
          </a:prstGeom>
          <a:noFill/>
          <a:ln w="9525">
            <a:noFill/>
            <a:miter lim="800000"/>
            <a:headEnd/>
            <a:tailEnd/>
          </a:ln>
        </p:spPr>
        <p:txBody>
          <a:bodyPr wrap="none">
            <a:prstTxWarp prst="textNoShape">
              <a:avLst/>
            </a:prstTxWarp>
            <a:spAutoFit/>
          </a:bodyPr>
          <a:lstStyle/>
          <a:p>
            <a:r>
              <a:rPr lang="en-US" sz="1800" i="1">
                <a:latin typeface="Times New Roman" charset="0"/>
              </a:rPr>
              <a:t>l</a:t>
            </a:r>
            <a:r>
              <a:rPr lang="en-US" sz="1800"/>
              <a:t>=0</a:t>
            </a:r>
          </a:p>
        </p:txBody>
      </p:sp>
      <p:sp>
        <p:nvSpPr>
          <p:cNvPr id="49167" name="Text Box 14"/>
          <p:cNvSpPr txBox="1">
            <a:spLocks noChangeArrowheads="1"/>
          </p:cNvSpPr>
          <p:nvPr/>
        </p:nvSpPr>
        <p:spPr bwMode="auto">
          <a:xfrm>
            <a:off x="1066800" y="909638"/>
            <a:ext cx="1092200" cy="641350"/>
          </a:xfrm>
          <a:prstGeom prst="rect">
            <a:avLst/>
          </a:prstGeom>
          <a:noFill/>
          <a:ln w="9525">
            <a:noFill/>
            <a:miter lim="800000"/>
            <a:headEnd/>
            <a:tailEnd/>
          </a:ln>
        </p:spPr>
        <p:txBody>
          <a:bodyPr wrap="none">
            <a:prstTxWarp prst="textNoShape">
              <a:avLst/>
            </a:prstTxWarp>
            <a:spAutoFit/>
          </a:bodyPr>
          <a:lstStyle/>
          <a:p>
            <a:r>
              <a:rPr lang="en-US" sz="1800" i="1">
                <a:latin typeface="Times New Roman" charset="0"/>
              </a:rPr>
              <a:t>    l</a:t>
            </a:r>
            <a:r>
              <a:rPr lang="en-US" sz="1800"/>
              <a:t>=1</a:t>
            </a:r>
          </a:p>
          <a:p>
            <a:r>
              <a:rPr lang="en-US" sz="1800"/>
              <a:t>m=-1,0,1</a:t>
            </a:r>
          </a:p>
        </p:txBody>
      </p:sp>
      <p:sp>
        <p:nvSpPr>
          <p:cNvPr id="49168" name="Text Box 15"/>
          <p:cNvSpPr txBox="1">
            <a:spLocks noChangeArrowheads="1"/>
          </p:cNvSpPr>
          <p:nvPr/>
        </p:nvSpPr>
        <p:spPr bwMode="auto">
          <a:xfrm>
            <a:off x="1828800" y="1111250"/>
            <a:ext cx="1549400" cy="641350"/>
          </a:xfrm>
          <a:prstGeom prst="rect">
            <a:avLst/>
          </a:prstGeom>
          <a:noFill/>
          <a:ln w="9525">
            <a:noFill/>
            <a:miter lim="800000"/>
            <a:headEnd/>
            <a:tailEnd/>
          </a:ln>
        </p:spPr>
        <p:txBody>
          <a:bodyPr wrap="none">
            <a:prstTxWarp prst="textNoShape">
              <a:avLst/>
            </a:prstTxWarp>
            <a:spAutoFit/>
          </a:bodyPr>
          <a:lstStyle/>
          <a:p>
            <a:r>
              <a:rPr lang="en-US" sz="1800" i="1">
                <a:latin typeface="Times New Roman" charset="0"/>
              </a:rPr>
              <a:t>          l</a:t>
            </a:r>
            <a:r>
              <a:rPr lang="en-US" sz="1800"/>
              <a:t>=2</a:t>
            </a:r>
          </a:p>
          <a:p>
            <a:r>
              <a:rPr lang="en-US" sz="1800"/>
              <a:t>m=-2,-1,0,1,2</a:t>
            </a:r>
          </a:p>
        </p:txBody>
      </p:sp>
      <p:sp>
        <p:nvSpPr>
          <p:cNvPr id="49169" name="Line 19"/>
          <p:cNvSpPr>
            <a:spLocks noChangeShapeType="1"/>
          </p:cNvSpPr>
          <p:nvPr/>
        </p:nvSpPr>
        <p:spPr bwMode="auto">
          <a:xfrm>
            <a:off x="1371600" y="4724400"/>
            <a:ext cx="149225"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70" name="Line 20"/>
          <p:cNvSpPr>
            <a:spLocks noChangeShapeType="1"/>
          </p:cNvSpPr>
          <p:nvPr/>
        </p:nvSpPr>
        <p:spPr bwMode="auto">
          <a:xfrm>
            <a:off x="1628775" y="4724400"/>
            <a:ext cx="150813"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71" name="Line 21"/>
          <p:cNvSpPr>
            <a:spLocks noChangeShapeType="1"/>
          </p:cNvSpPr>
          <p:nvPr/>
        </p:nvSpPr>
        <p:spPr bwMode="auto">
          <a:xfrm>
            <a:off x="1895475" y="4724400"/>
            <a:ext cx="150813"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72" name="Line 22"/>
          <p:cNvSpPr>
            <a:spLocks noChangeShapeType="1"/>
          </p:cNvSpPr>
          <p:nvPr/>
        </p:nvSpPr>
        <p:spPr bwMode="auto">
          <a:xfrm>
            <a:off x="1398588" y="3352800"/>
            <a:ext cx="15081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73" name="Line 23"/>
          <p:cNvSpPr>
            <a:spLocks noChangeShapeType="1"/>
          </p:cNvSpPr>
          <p:nvPr/>
        </p:nvSpPr>
        <p:spPr bwMode="auto">
          <a:xfrm>
            <a:off x="1655763" y="3352800"/>
            <a:ext cx="15081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74" name="Line 24"/>
          <p:cNvSpPr>
            <a:spLocks noChangeShapeType="1"/>
          </p:cNvSpPr>
          <p:nvPr/>
        </p:nvSpPr>
        <p:spPr bwMode="auto">
          <a:xfrm>
            <a:off x="1924050" y="3352800"/>
            <a:ext cx="149225"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75" name="Line 25"/>
          <p:cNvSpPr>
            <a:spLocks noChangeShapeType="1"/>
          </p:cNvSpPr>
          <p:nvPr/>
        </p:nvSpPr>
        <p:spPr bwMode="auto">
          <a:xfrm>
            <a:off x="2076450" y="1927225"/>
            <a:ext cx="150813"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76" name="Line 26"/>
          <p:cNvSpPr>
            <a:spLocks noChangeShapeType="1"/>
          </p:cNvSpPr>
          <p:nvPr/>
        </p:nvSpPr>
        <p:spPr bwMode="auto">
          <a:xfrm>
            <a:off x="2335213" y="1927225"/>
            <a:ext cx="15081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77" name="Line 27"/>
          <p:cNvSpPr>
            <a:spLocks noChangeShapeType="1"/>
          </p:cNvSpPr>
          <p:nvPr/>
        </p:nvSpPr>
        <p:spPr bwMode="auto">
          <a:xfrm>
            <a:off x="2601913" y="1927225"/>
            <a:ext cx="15081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78" name="Line 28"/>
          <p:cNvSpPr>
            <a:spLocks noChangeShapeType="1"/>
          </p:cNvSpPr>
          <p:nvPr/>
        </p:nvSpPr>
        <p:spPr bwMode="auto">
          <a:xfrm>
            <a:off x="2860675" y="1927225"/>
            <a:ext cx="149225"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79" name="Line 29"/>
          <p:cNvSpPr>
            <a:spLocks noChangeShapeType="1"/>
          </p:cNvSpPr>
          <p:nvPr/>
        </p:nvSpPr>
        <p:spPr bwMode="auto">
          <a:xfrm>
            <a:off x="3127375" y="1927225"/>
            <a:ext cx="149225"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80" name="Line 30"/>
          <p:cNvSpPr>
            <a:spLocks noChangeShapeType="1"/>
          </p:cNvSpPr>
          <p:nvPr/>
        </p:nvSpPr>
        <p:spPr bwMode="auto">
          <a:xfrm>
            <a:off x="581025" y="2133600"/>
            <a:ext cx="39528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81" name="Text Box 31"/>
          <p:cNvSpPr txBox="1">
            <a:spLocks noChangeArrowheads="1"/>
          </p:cNvSpPr>
          <p:nvPr/>
        </p:nvSpPr>
        <p:spPr bwMode="auto">
          <a:xfrm>
            <a:off x="230188" y="1978025"/>
            <a:ext cx="425450" cy="366713"/>
          </a:xfrm>
          <a:prstGeom prst="rect">
            <a:avLst/>
          </a:prstGeom>
          <a:noFill/>
          <a:ln w="9525">
            <a:noFill/>
            <a:miter lim="800000"/>
            <a:headEnd/>
            <a:tailEnd/>
          </a:ln>
        </p:spPr>
        <p:txBody>
          <a:bodyPr wrap="none">
            <a:prstTxWarp prst="textNoShape">
              <a:avLst/>
            </a:prstTxWarp>
            <a:spAutoFit/>
          </a:bodyPr>
          <a:lstStyle/>
          <a:p>
            <a:r>
              <a:rPr lang="en-US" sz="1800"/>
              <a:t>4s</a:t>
            </a:r>
          </a:p>
        </p:txBody>
      </p:sp>
      <p:sp>
        <p:nvSpPr>
          <p:cNvPr id="49182" name="Text Box 32"/>
          <p:cNvSpPr txBox="1">
            <a:spLocks noChangeArrowheads="1"/>
          </p:cNvSpPr>
          <p:nvPr/>
        </p:nvSpPr>
        <p:spPr bwMode="auto">
          <a:xfrm>
            <a:off x="1063625" y="4492625"/>
            <a:ext cx="438150" cy="366713"/>
          </a:xfrm>
          <a:prstGeom prst="rect">
            <a:avLst/>
          </a:prstGeom>
          <a:noFill/>
          <a:ln w="9525">
            <a:noFill/>
            <a:miter lim="800000"/>
            <a:headEnd/>
            <a:tailEnd/>
          </a:ln>
        </p:spPr>
        <p:txBody>
          <a:bodyPr wrap="none">
            <a:prstTxWarp prst="textNoShape">
              <a:avLst/>
            </a:prstTxWarp>
            <a:spAutoFit/>
          </a:bodyPr>
          <a:lstStyle/>
          <a:p>
            <a:r>
              <a:rPr lang="en-US" sz="1800"/>
              <a:t>2p</a:t>
            </a:r>
          </a:p>
        </p:txBody>
      </p:sp>
      <p:sp>
        <p:nvSpPr>
          <p:cNvPr id="49183" name="Text Box 33"/>
          <p:cNvSpPr txBox="1">
            <a:spLocks noChangeArrowheads="1"/>
          </p:cNvSpPr>
          <p:nvPr/>
        </p:nvSpPr>
        <p:spPr bwMode="auto">
          <a:xfrm>
            <a:off x="1108075" y="3121025"/>
            <a:ext cx="438150" cy="366713"/>
          </a:xfrm>
          <a:prstGeom prst="rect">
            <a:avLst/>
          </a:prstGeom>
          <a:noFill/>
          <a:ln w="9525">
            <a:noFill/>
            <a:miter lim="800000"/>
            <a:headEnd/>
            <a:tailEnd/>
          </a:ln>
        </p:spPr>
        <p:txBody>
          <a:bodyPr wrap="none">
            <a:prstTxWarp prst="textNoShape">
              <a:avLst/>
            </a:prstTxWarp>
            <a:spAutoFit/>
          </a:bodyPr>
          <a:lstStyle/>
          <a:p>
            <a:r>
              <a:rPr lang="en-US" sz="1800"/>
              <a:t>3p</a:t>
            </a:r>
          </a:p>
        </p:txBody>
      </p:sp>
      <p:sp>
        <p:nvSpPr>
          <p:cNvPr id="49184" name="Line 35"/>
          <p:cNvSpPr>
            <a:spLocks noChangeShapeType="1"/>
          </p:cNvSpPr>
          <p:nvPr/>
        </p:nvSpPr>
        <p:spPr bwMode="auto">
          <a:xfrm>
            <a:off x="1371600" y="1752600"/>
            <a:ext cx="149225"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85" name="Line 36"/>
          <p:cNvSpPr>
            <a:spLocks noChangeShapeType="1"/>
          </p:cNvSpPr>
          <p:nvPr/>
        </p:nvSpPr>
        <p:spPr bwMode="auto">
          <a:xfrm>
            <a:off x="1628775" y="1752600"/>
            <a:ext cx="150813"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86" name="Line 37"/>
          <p:cNvSpPr>
            <a:spLocks noChangeShapeType="1"/>
          </p:cNvSpPr>
          <p:nvPr/>
        </p:nvSpPr>
        <p:spPr bwMode="auto">
          <a:xfrm>
            <a:off x="1895475" y="1752600"/>
            <a:ext cx="150813"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187" name="Text Box 38"/>
          <p:cNvSpPr txBox="1">
            <a:spLocks noChangeArrowheads="1"/>
          </p:cNvSpPr>
          <p:nvPr/>
        </p:nvSpPr>
        <p:spPr bwMode="auto">
          <a:xfrm>
            <a:off x="1081088" y="1520825"/>
            <a:ext cx="438150" cy="366713"/>
          </a:xfrm>
          <a:prstGeom prst="rect">
            <a:avLst/>
          </a:prstGeom>
          <a:noFill/>
          <a:ln w="9525">
            <a:noFill/>
            <a:miter lim="800000"/>
            <a:headEnd/>
            <a:tailEnd/>
          </a:ln>
        </p:spPr>
        <p:txBody>
          <a:bodyPr wrap="none">
            <a:prstTxWarp prst="textNoShape">
              <a:avLst/>
            </a:prstTxWarp>
            <a:spAutoFit/>
          </a:bodyPr>
          <a:lstStyle/>
          <a:p>
            <a:r>
              <a:rPr lang="en-US" sz="1800"/>
              <a:t>4p</a:t>
            </a:r>
          </a:p>
        </p:txBody>
      </p:sp>
      <p:sp>
        <p:nvSpPr>
          <p:cNvPr id="49188" name="Text Box 39"/>
          <p:cNvSpPr txBox="1">
            <a:spLocks noChangeArrowheads="1"/>
          </p:cNvSpPr>
          <p:nvPr/>
        </p:nvSpPr>
        <p:spPr bwMode="auto">
          <a:xfrm>
            <a:off x="1809750" y="1695450"/>
            <a:ext cx="438150" cy="366713"/>
          </a:xfrm>
          <a:prstGeom prst="rect">
            <a:avLst/>
          </a:prstGeom>
          <a:noFill/>
          <a:ln w="9525">
            <a:noFill/>
            <a:miter lim="800000"/>
            <a:headEnd/>
            <a:tailEnd/>
          </a:ln>
        </p:spPr>
        <p:txBody>
          <a:bodyPr wrap="none">
            <a:prstTxWarp prst="textNoShape">
              <a:avLst/>
            </a:prstTxWarp>
            <a:spAutoFit/>
          </a:bodyPr>
          <a:lstStyle/>
          <a:p>
            <a:r>
              <a:rPr lang="en-US" sz="1800"/>
              <a:t>3d</a:t>
            </a:r>
          </a:p>
        </p:txBody>
      </p:sp>
      <p:sp>
        <p:nvSpPr>
          <p:cNvPr id="49189" name="Line 40"/>
          <p:cNvSpPr>
            <a:spLocks noChangeShapeType="1"/>
          </p:cNvSpPr>
          <p:nvPr/>
        </p:nvSpPr>
        <p:spPr bwMode="auto">
          <a:xfrm flipV="1">
            <a:off x="304800" y="1219200"/>
            <a:ext cx="0" cy="52578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49190" name="Text Box 41"/>
          <p:cNvSpPr txBox="1">
            <a:spLocks noChangeArrowheads="1"/>
          </p:cNvSpPr>
          <p:nvPr/>
        </p:nvSpPr>
        <p:spPr bwMode="auto">
          <a:xfrm rot="-5400000">
            <a:off x="-310356" y="3601243"/>
            <a:ext cx="908050" cy="366713"/>
          </a:xfrm>
          <a:prstGeom prst="rect">
            <a:avLst/>
          </a:prstGeom>
          <a:noFill/>
          <a:ln w="9525">
            <a:noFill/>
            <a:miter lim="800000"/>
            <a:headEnd/>
            <a:tailEnd/>
          </a:ln>
        </p:spPr>
        <p:txBody>
          <a:bodyPr wrap="none">
            <a:prstTxWarp prst="textNoShape">
              <a:avLst/>
            </a:prstTxWarp>
            <a:spAutoFit/>
          </a:bodyPr>
          <a:lstStyle/>
          <a:p>
            <a:r>
              <a:rPr lang="en-US" sz="1800"/>
              <a:t>Energy</a:t>
            </a:r>
          </a:p>
        </p:txBody>
      </p:sp>
      <p:grpSp>
        <p:nvGrpSpPr>
          <p:cNvPr id="2" name="Group 42"/>
          <p:cNvGrpSpPr>
            <a:grpSpLocks/>
          </p:cNvGrpSpPr>
          <p:nvPr/>
        </p:nvGrpSpPr>
        <p:grpSpPr bwMode="auto">
          <a:xfrm>
            <a:off x="625475" y="4343400"/>
            <a:ext cx="1316038" cy="2514600"/>
            <a:chOff x="720" y="2736"/>
            <a:chExt cx="1440" cy="1584"/>
          </a:xfrm>
        </p:grpSpPr>
        <p:sp>
          <p:nvSpPr>
            <p:cNvPr id="49216" name="Line 43"/>
            <p:cNvSpPr>
              <a:spLocks noChangeShapeType="1"/>
            </p:cNvSpPr>
            <p:nvPr/>
          </p:nvSpPr>
          <p:spPr bwMode="auto">
            <a:xfrm>
              <a:off x="720" y="4032"/>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9217" name="Line 44"/>
            <p:cNvSpPr>
              <a:spLocks noChangeShapeType="1"/>
            </p:cNvSpPr>
            <p:nvPr/>
          </p:nvSpPr>
          <p:spPr bwMode="auto">
            <a:xfrm>
              <a:off x="864" y="4032"/>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9218" name="Line 45"/>
            <p:cNvSpPr>
              <a:spLocks noChangeShapeType="1"/>
            </p:cNvSpPr>
            <p:nvPr/>
          </p:nvSpPr>
          <p:spPr bwMode="auto">
            <a:xfrm>
              <a:off x="720" y="2976"/>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9219" name="Line 46"/>
            <p:cNvSpPr>
              <a:spLocks noChangeShapeType="1"/>
            </p:cNvSpPr>
            <p:nvPr/>
          </p:nvSpPr>
          <p:spPr bwMode="auto">
            <a:xfrm>
              <a:off x="864" y="2976"/>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9220" name="Line 47"/>
            <p:cNvSpPr>
              <a:spLocks noChangeShapeType="1"/>
            </p:cNvSpPr>
            <p:nvPr/>
          </p:nvSpPr>
          <p:spPr bwMode="auto">
            <a:xfrm>
              <a:off x="1584" y="2736"/>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9221" name="Line 48"/>
            <p:cNvSpPr>
              <a:spLocks noChangeShapeType="1"/>
            </p:cNvSpPr>
            <p:nvPr/>
          </p:nvSpPr>
          <p:spPr bwMode="auto">
            <a:xfrm>
              <a:off x="1872" y="2736"/>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9222" name="Line 49"/>
            <p:cNvSpPr>
              <a:spLocks noChangeShapeType="1"/>
            </p:cNvSpPr>
            <p:nvPr/>
          </p:nvSpPr>
          <p:spPr bwMode="auto">
            <a:xfrm>
              <a:off x="2160" y="2736"/>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grpSp>
      <p:grpSp>
        <p:nvGrpSpPr>
          <p:cNvPr id="3" name="Group 50"/>
          <p:cNvGrpSpPr>
            <a:grpSpLocks/>
          </p:cNvGrpSpPr>
          <p:nvPr/>
        </p:nvGrpSpPr>
        <p:grpSpPr bwMode="auto">
          <a:xfrm>
            <a:off x="669925" y="1752600"/>
            <a:ext cx="1358900" cy="3124200"/>
            <a:chOff x="768" y="1104"/>
            <a:chExt cx="1488" cy="1968"/>
          </a:xfrm>
        </p:grpSpPr>
        <p:sp>
          <p:nvSpPr>
            <p:cNvPr id="49203" name="Line 51"/>
            <p:cNvSpPr>
              <a:spLocks noChangeShapeType="1"/>
            </p:cNvSpPr>
            <p:nvPr/>
          </p:nvSpPr>
          <p:spPr bwMode="auto">
            <a:xfrm>
              <a:off x="1632" y="2784"/>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9204" name="Line 52"/>
            <p:cNvSpPr>
              <a:spLocks noChangeShapeType="1"/>
            </p:cNvSpPr>
            <p:nvPr/>
          </p:nvSpPr>
          <p:spPr bwMode="auto">
            <a:xfrm>
              <a:off x="1920" y="2736"/>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9205" name="Line 53"/>
            <p:cNvSpPr>
              <a:spLocks noChangeShapeType="1"/>
            </p:cNvSpPr>
            <p:nvPr/>
          </p:nvSpPr>
          <p:spPr bwMode="auto">
            <a:xfrm>
              <a:off x="2208" y="2784"/>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9206" name="Line 54"/>
            <p:cNvSpPr>
              <a:spLocks noChangeShapeType="1"/>
            </p:cNvSpPr>
            <p:nvPr/>
          </p:nvSpPr>
          <p:spPr bwMode="auto">
            <a:xfrm>
              <a:off x="768" y="2064"/>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9207" name="Line 55"/>
            <p:cNvSpPr>
              <a:spLocks noChangeShapeType="1"/>
            </p:cNvSpPr>
            <p:nvPr/>
          </p:nvSpPr>
          <p:spPr bwMode="auto">
            <a:xfrm>
              <a:off x="912" y="2064"/>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9208" name="Line 56"/>
            <p:cNvSpPr>
              <a:spLocks noChangeShapeType="1"/>
            </p:cNvSpPr>
            <p:nvPr/>
          </p:nvSpPr>
          <p:spPr bwMode="auto">
            <a:xfrm>
              <a:off x="768" y="1104"/>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9209" name="Line 57"/>
            <p:cNvSpPr>
              <a:spLocks noChangeShapeType="1"/>
            </p:cNvSpPr>
            <p:nvPr/>
          </p:nvSpPr>
          <p:spPr bwMode="auto">
            <a:xfrm>
              <a:off x="912" y="1104"/>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9210" name="Line 58"/>
            <p:cNvSpPr>
              <a:spLocks noChangeShapeType="1"/>
            </p:cNvSpPr>
            <p:nvPr/>
          </p:nvSpPr>
          <p:spPr bwMode="auto">
            <a:xfrm>
              <a:off x="1584" y="1824"/>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9211" name="Line 59"/>
            <p:cNvSpPr>
              <a:spLocks noChangeShapeType="1"/>
            </p:cNvSpPr>
            <p:nvPr/>
          </p:nvSpPr>
          <p:spPr bwMode="auto">
            <a:xfrm>
              <a:off x="1632" y="1872"/>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9212" name="Line 60"/>
            <p:cNvSpPr>
              <a:spLocks noChangeShapeType="1"/>
            </p:cNvSpPr>
            <p:nvPr/>
          </p:nvSpPr>
          <p:spPr bwMode="auto">
            <a:xfrm>
              <a:off x="1920" y="1872"/>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9213" name="Line 61"/>
            <p:cNvSpPr>
              <a:spLocks noChangeShapeType="1"/>
            </p:cNvSpPr>
            <p:nvPr/>
          </p:nvSpPr>
          <p:spPr bwMode="auto">
            <a:xfrm>
              <a:off x="1968" y="192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9214" name="Line 62"/>
            <p:cNvSpPr>
              <a:spLocks noChangeShapeType="1"/>
            </p:cNvSpPr>
            <p:nvPr/>
          </p:nvSpPr>
          <p:spPr bwMode="auto">
            <a:xfrm>
              <a:off x="2208" y="1872"/>
              <a:ext cx="0" cy="288"/>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49215" name="Line 63"/>
            <p:cNvSpPr>
              <a:spLocks noChangeShapeType="1"/>
            </p:cNvSpPr>
            <p:nvPr/>
          </p:nvSpPr>
          <p:spPr bwMode="auto">
            <a:xfrm>
              <a:off x="2256" y="192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sp>
        <p:nvSpPr>
          <p:cNvPr id="49193" name="AutoShape 64"/>
          <p:cNvSpPr>
            <a:spLocks/>
          </p:cNvSpPr>
          <p:nvPr/>
        </p:nvSpPr>
        <p:spPr bwMode="auto">
          <a:xfrm>
            <a:off x="2209800" y="6172200"/>
            <a:ext cx="152400" cy="685800"/>
          </a:xfrm>
          <a:prstGeom prst="rightBrace">
            <a:avLst>
              <a:gd name="adj1" fmla="val 3750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49194" name="AutoShape 65"/>
          <p:cNvSpPr>
            <a:spLocks/>
          </p:cNvSpPr>
          <p:nvPr/>
        </p:nvSpPr>
        <p:spPr bwMode="auto">
          <a:xfrm>
            <a:off x="2209800" y="4572000"/>
            <a:ext cx="152400" cy="685800"/>
          </a:xfrm>
          <a:prstGeom prst="rightBrace">
            <a:avLst>
              <a:gd name="adj1" fmla="val 3750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49195" name="AutoShape 66"/>
          <p:cNvSpPr>
            <a:spLocks/>
          </p:cNvSpPr>
          <p:nvPr/>
        </p:nvSpPr>
        <p:spPr bwMode="auto">
          <a:xfrm>
            <a:off x="2209800" y="3124200"/>
            <a:ext cx="152400" cy="685800"/>
          </a:xfrm>
          <a:prstGeom prst="rightBrace">
            <a:avLst>
              <a:gd name="adj1" fmla="val 3750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49196" name="AutoShape 67"/>
          <p:cNvSpPr>
            <a:spLocks/>
          </p:cNvSpPr>
          <p:nvPr/>
        </p:nvSpPr>
        <p:spPr bwMode="auto">
          <a:xfrm>
            <a:off x="3429000" y="1524000"/>
            <a:ext cx="152400" cy="685800"/>
          </a:xfrm>
          <a:prstGeom prst="rightBrace">
            <a:avLst>
              <a:gd name="adj1" fmla="val 3750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49197" name="Text Box 68"/>
          <p:cNvSpPr txBox="1">
            <a:spLocks noChangeArrowheads="1"/>
          </p:cNvSpPr>
          <p:nvPr/>
        </p:nvSpPr>
        <p:spPr bwMode="auto">
          <a:xfrm>
            <a:off x="2286000" y="6248400"/>
            <a:ext cx="1274763" cy="457200"/>
          </a:xfrm>
          <a:prstGeom prst="rect">
            <a:avLst/>
          </a:prstGeom>
          <a:noFill/>
          <a:ln w="9525">
            <a:noFill/>
            <a:miter lim="800000"/>
            <a:headEnd/>
            <a:tailEnd/>
          </a:ln>
        </p:spPr>
        <p:txBody>
          <a:bodyPr wrap="none">
            <a:prstTxWarp prst="textNoShape">
              <a:avLst/>
            </a:prstTxWarp>
            <a:spAutoFit/>
          </a:bodyPr>
          <a:lstStyle/>
          <a:p>
            <a:r>
              <a:rPr lang="en-US"/>
              <a:t>1</a:t>
            </a:r>
            <a:r>
              <a:rPr lang="en-US" baseline="30000"/>
              <a:t>st</a:t>
            </a:r>
            <a:r>
              <a:rPr lang="en-US"/>
              <a:t> Shell</a:t>
            </a:r>
          </a:p>
        </p:txBody>
      </p:sp>
      <p:sp>
        <p:nvSpPr>
          <p:cNvPr id="49198" name="Text Box 69"/>
          <p:cNvSpPr txBox="1">
            <a:spLocks noChangeArrowheads="1"/>
          </p:cNvSpPr>
          <p:nvPr/>
        </p:nvSpPr>
        <p:spPr bwMode="auto">
          <a:xfrm>
            <a:off x="2286000" y="4724400"/>
            <a:ext cx="1274763" cy="457200"/>
          </a:xfrm>
          <a:prstGeom prst="rect">
            <a:avLst/>
          </a:prstGeom>
          <a:noFill/>
          <a:ln w="9525">
            <a:noFill/>
            <a:miter lim="800000"/>
            <a:headEnd/>
            <a:tailEnd/>
          </a:ln>
        </p:spPr>
        <p:txBody>
          <a:bodyPr wrap="none">
            <a:prstTxWarp prst="textNoShape">
              <a:avLst/>
            </a:prstTxWarp>
            <a:spAutoFit/>
          </a:bodyPr>
          <a:lstStyle/>
          <a:p>
            <a:r>
              <a:rPr lang="en-US"/>
              <a:t>2</a:t>
            </a:r>
            <a:r>
              <a:rPr lang="en-US" baseline="30000"/>
              <a:t>st</a:t>
            </a:r>
            <a:r>
              <a:rPr lang="en-US"/>
              <a:t> Shell</a:t>
            </a:r>
          </a:p>
        </p:txBody>
      </p:sp>
      <p:sp>
        <p:nvSpPr>
          <p:cNvPr id="49199" name="Text Box 70"/>
          <p:cNvSpPr txBox="1">
            <a:spLocks noChangeArrowheads="1"/>
          </p:cNvSpPr>
          <p:nvPr/>
        </p:nvSpPr>
        <p:spPr bwMode="auto">
          <a:xfrm>
            <a:off x="2286000" y="3276600"/>
            <a:ext cx="1296988" cy="457200"/>
          </a:xfrm>
          <a:prstGeom prst="rect">
            <a:avLst/>
          </a:prstGeom>
          <a:noFill/>
          <a:ln w="9525">
            <a:noFill/>
            <a:miter lim="800000"/>
            <a:headEnd/>
            <a:tailEnd/>
          </a:ln>
        </p:spPr>
        <p:txBody>
          <a:bodyPr wrap="none">
            <a:prstTxWarp prst="textNoShape">
              <a:avLst/>
            </a:prstTxWarp>
            <a:spAutoFit/>
          </a:bodyPr>
          <a:lstStyle/>
          <a:p>
            <a:r>
              <a:rPr lang="en-US"/>
              <a:t>3</a:t>
            </a:r>
            <a:r>
              <a:rPr lang="en-US" baseline="30000"/>
              <a:t>rd</a:t>
            </a:r>
            <a:r>
              <a:rPr lang="en-US"/>
              <a:t> Shell</a:t>
            </a:r>
          </a:p>
        </p:txBody>
      </p:sp>
      <p:sp>
        <p:nvSpPr>
          <p:cNvPr id="49200" name="Text Box 71"/>
          <p:cNvSpPr txBox="1">
            <a:spLocks noChangeArrowheads="1"/>
          </p:cNvSpPr>
          <p:nvPr/>
        </p:nvSpPr>
        <p:spPr bwMode="auto">
          <a:xfrm>
            <a:off x="3505200" y="1600200"/>
            <a:ext cx="1285875" cy="457200"/>
          </a:xfrm>
          <a:prstGeom prst="rect">
            <a:avLst/>
          </a:prstGeom>
          <a:noFill/>
          <a:ln w="9525">
            <a:noFill/>
            <a:miter lim="800000"/>
            <a:headEnd/>
            <a:tailEnd/>
          </a:ln>
        </p:spPr>
        <p:txBody>
          <a:bodyPr wrap="none">
            <a:prstTxWarp prst="textNoShape">
              <a:avLst/>
            </a:prstTxWarp>
            <a:spAutoFit/>
          </a:bodyPr>
          <a:lstStyle/>
          <a:p>
            <a:r>
              <a:rPr lang="en-US"/>
              <a:t>4</a:t>
            </a:r>
            <a:r>
              <a:rPr lang="en-US" baseline="30000"/>
              <a:t>th</a:t>
            </a:r>
            <a:r>
              <a:rPr lang="en-US"/>
              <a:t> Shell</a:t>
            </a:r>
          </a:p>
        </p:txBody>
      </p:sp>
      <p:sp>
        <p:nvSpPr>
          <p:cNvPr id="64585" name="Rectangle 73"/>
          <p:cNvSpPr>
            <a:spLocks noChangeArrowheads="1"/>
          </p:cNvSpPr>
          <p:nvPr/>
        </p:nvSpPr>
        <p:spPr bwMode="auto">
          <a:xfrm>
            <a:off x="4267200" y="1219200"/>
            <a:ext cx="4724400" cy="2462212"/>
          </a:xfrm>
          <a:prstGeom prst="rect">
            <a:avLst/>
          </a:prstGeom>
          <a:noFill/>
          <a:ln w="9525">
            <a:noFill/>
            <a:miter lim="800000"/>
            <a:headEnd/>
            <a:tailEnd/>
          </a:ln>
        </p:spPr>
        <p:txBody>
          <a:bodyPr>
            <a:prstTxWarp prst="textNoShape">
              <a:avLst/>
            </a:prstTxWarp>
            <a:spAutoFit/>
          </a:bodyPr>
          <a:lstStyle/>
          <a:p>
            <a:r>
              <a:rPr lang="en-US" sz="2200" dirty="0">
                <a:solidFill>
                  <a:srgbClr val="F61B16"/>
                </a:solidFill>
              </a:rPr>
              <a:t>Calcium has 3 complete shells. </a:t>
            </a:r>
          </a:p>
          <a:p>
            <a:endParaRPr lang="en-US" sz="2200" dirty="0">
              <a:solidFill>
                <a:srgbClr val="F61B16"/>
              </a:solidFill>
            </a:endParaRPr>
          </a:p>
          <a:p>
            <a:r>
              <a:rPr lang="en-US" sz="2200" dirty="0">
                <a:solidFill>
                  <a:srgbClr val="F61B16"/>
                </a:solidFill>
              </a:rPr>
              <a:t>Incomplete shell: </a:t>
            </a:r>
          </a:p>
          <a:p>
            <a:r>
              <a:rPr lang="en-US" sz="2200" dirty="0"/>
              <a:t>Chemical behavior &amp; bonding determined by electrons in outer most shell (furthest from the nucleus). </a:t>
            </a:r>
          </a:p>
        </p:txBody>
      </p:sp>
      <p:sp>
        <p:nvSpPr>
          <p:cNvPr id="64588" name="Text Box 76"/>
          <p:cNvSpPr txBox="1">
            <a:spLocks noChangeArrowheads="1"/>
          </p:cNvSpPr>
          <p:nvPr/>
        </p:nvSpPr>
        <p:spPr bwMode="auto">
          <a:xfrm>
            <a:off x="5961063" y="3708400"/>
            <a:ext cx="354012" cy="457200"/>
          </a:xfrm>
          <a:prstGeom prst="rect">
            <a:avLst/>
          </a:prstGeom>
          <a:noFill/>
          <a:ln w="9525">
            <a:noFill/>
            <a:miter lim="800000"/>
            <a:headEnd/>
            <a:tailEnd/>
          </a:ln>
        </p:spPr>
        <p:txBody>
          <a:bodyPr wrap="none">
            <a:prstTxWarp prst="textNoShape">
              <a:avLst/>
            </a:prstTxWarp>
            <a:spAutoFit/>
          </a:bodyPr>
          <a:lstStyle/>
          <a:p>
            <a:r>
              <a:rPr lang="en-US"/>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5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458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5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87" grpId="0" animBg="1"/>
      <p:bldP spid="64514" grpId="0" animBg="1"/>
      <p:bldP spid="64515" grpId="0" animBg="1"/>
      <p:bldP spid="64516" grpId="0" animBg="1"/>
      <p:bldP spid="64517" grpId="0" animBg="1"/>
      <p:bldP spid="64588"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1378" name="Picture 2" descr="C:\Users\Zombie\Desktop\2130FA10_L34_HAtomRadii.JPG"/>
          <p:cNvPicPr>
            <a:picLocks noChangeAspect="1" noChangeArrowheads="1"/>
          </p:cNvPicPr>
          <p:nvPr/>
        </p:nvPicPr>
        <p:blipFill>
          <a:blip r:embed="rId2"/>
          <a:srcRect/>
          <a:stretch>
            <a:fillRect/>
          </a:stretch>
        </p:blipFill>
        <p:spPr bwMode="auto">
          <a:xfrm>
            <a:off x="581025" y="466725"/>
            <a:ext cx="8029575" cy="57816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6200" y="76200"/>
            <a:ext cx="6095727" cy="1446550"/>
          </a:xfrm>
          <a:prstGeom prst="rect">
            <a:avLst/>
          </a:prstGeom>
          <a:noFill/>
          <a:ln w="9525">
            <a:noFill/>
            <a:miter lim="800000"/>
            <a:headEnd/>
            <a:tailEnd/>
          </a:ln>
        </p:spPr>
        <p:txBody>
          <a:bodyPr wrap="none">
            <a:prstTxWarp prst="textNoShape">
              <a:avLst/>
            </a:prstTxWarp>
            <a:spAutoFit/>
          </a:bodyPr>
          <a:lstStyle/>
          <a:p>
            <a:r>
              <a:rPr lang="en-US" sz="2200" dirty="0"/>
              <a:t>Electronic structure of atom determines its form </a:t>
            </a:r>
          </a:p>
          <a:p>
            <a:r>
              <a:rPr lang="en-US" sz="2200" dirty="0"/>
              <a:t>	(metal, semi-metal, non-metal): </a:t>
            </a:r>
          </a:p>
          <a:p>
            <a:r>
              <a:rPr lang="en-US" sz="2200" dirty="0"/>
              <a:t>	- related to electrons in outermost shell </a:t>
            </a:r>
          </a:p>
          <a:p>
            <a:r>
              <a:rPr lang="en-US" sz="2200" dirty="0"/>
              <a:t>	- how these atoms bond to each other</a:t>
            </a:r>
          </a:p>
        </p:txBody>
      </p:sp>
      <p:grpSp>
        <p:nvGrpSpPr>
          <p:cNvPr id="2" name="Group 3"/>
          <p:cNvGrpSpPr>
            <a:grpSpLocks/>
          </p:cNvGrpSpPr>
          <p:nvPr/>
        </p:nvGrpSpPr>
        <p:grpSpPr bwMode="auto">
          <a:xfrm>
            <a:off x="152400" y="1905000"/>
            <a:ext cx="8534400" cy="4570413"/>
            <a:chOff x="96" y="1200"/>
            <a:chExt cx="5376" cy="2879"/>
          </a:xfrm>
        </p:grpSpPr>
        <p:pic>
          <p:nvPicPr>
            <p:cNvPr id="51206" name="Picture 4" descr="periodic-table"/>
            <p:cNvPicPr>
              <a:picLocks noChangeAspect="1" noChangeArrowheads="1"/>
            </p:cNvPicPr>
            <p:nvPr/>
          </p:nvPicPr>
          <p:blipFill>
            <a:blip r:embed="rId3"/>
            <a:srcRect/>
            <a:stretch>
              <a:fillRect/>
            </a:stretch>
          </p:blipFill>
          <p:spPr bwMode="auto">
            <a:xfrm>
              <a:off x="96" y="1200"/>
              <a:ext cx="5376" cy="2879"/>
            </a:xfrm>
            <a:prstGeom prst="rect">
              <a:avLst/>
            </a:prstGeom>
            <a:noFill/>
            <a:ln w="9525">
              <a:noFill/>
              <a:miter lim="800000"/>
              <a:headEnd/>
              <a:tailEnd/>
            </a:ln>
          </p:spPr>
        </p:pic>
        <p:sp>
          <p:nvSpPr>
            <p:cNvPr id="51207" name="Rectangle 5"/>
            <p:cNvSpPr>
              <a:spLocks noChangeArrowheads="1"/>
            </p:cNvSpPr>
            <p:nvPr/>
          </p:nvSpPr>
          <p:spPr bwMode="auto">
            <a:xfrm>
              <a:off x="2832" y="3106"/>
              <a:ext cx="2640" cy="33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51204" name="Freeform 6"/>
          <p:cNvSpPr>
            <a:spLocks/>
          </p:cNvSpPr>
          <p:nvPr/>
        </p:nvSpPr>
        <p:spPr bwMode="auto">
          <a:xfrm>
            <a:off x="5664200" y="2184400"/>
            <a:ext cx="2628900" cy="3073400"/>
          </a:xfrm>
          <a:custGeom>
            <a:avLst/>
            <a:gdLst>
              <a:gd name="T0" fmla="*/ 660400 w 1656"/>
              <a:gd name="T1" fmla="*/ 177800 h 1936"/>
              <a:gd name="T2" fmla="*/ 50800 w 1656"/>
              <a:gd name="T3" fmla="*/ 330200 h 1936"/>
              <a:gd name="T4" fmla="*/ 355600 w 1656"/>
              <a:gd name="T5" fmla="*/ 863600 h 1936"/>
              <a:gd name="T6" fmla="*/ 736600 w 1656"/>
              <a:gd name="T7" fmla="*/ 1092200 h 1936"/>
              <a:gd name="T8" fmla="*/ 660400 w 1656"/>
              <a:gd name="T9" fmla="*/ 1778000 h 1936"/>
              <a:gd name="T10" fmla="*/ 1117600 w 1656"/>
              <a:gd name="T11" fmla="*/ 1930400 h 1936"/>
              <a:gd name="T12" fmla="*/ 1117600 w 1656"/>
              <a:gd name="T13" fmla="*/ 2387600 h 1936"/>
              <a:gd name="T14" fmla="*/ 1651000 w 1656"/>
              <a:gd name="T15" fmla="*/ 2387600 h 1936"/>
              <a:gd name="T16" fmla="*/ 1651000 w 1656"/>
              <a:gd name="T17" fmla="*/ 2997200 h 1936"/>
              <a:gd name="T18" fmla="*/ 2489200 w 1656"/>
              <a:gd name="T19" fmla="*/ 2844800 h 1936"/>
              <a:gd name="T20" fmla="*/ 2489200 w 1656"/>
              <a:gd name="T21" fmla="*/ 2235200 h 1936"/>
              <a:gd name="T22" fmla="*/ 2108200 w 1656"/>
              <a:gd name="T23" fmla="*/ 2235200 h 1936"/>
              <a:gd name="T24" fmla="*/ 2032000 w 1656"/>
              <a:gd name="T25" fmla="*/ 1244600 h 1936"/>
              <a:gd name="T26" fmla="*/ 1270000 w 1656"/>
              <a:gd name="T27" fmla="*/ 1244600 h 1936"/>
              <a:gd name="T28" fmla="*/ 1193800 w 1656"/>
              <a:gd name="T29" fmla="*/ 177800 h 1936"/>
              <a:gd name="T30" fmla="*/ 584200 w 1656"/>
              <a:gd name="T31" fmla="*/ 177800 h 19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56"/>
              <a:gd name="T49" fmla="*/ 0 h 1936"/>
              <a:gd name="T50" fmla="*/ 1656 w 1656"/>
              <a:gd name="T51" fmla="*/ 1936 h 19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56" h="1936">
                <a:moveTo>
                  <a:pt x="416" y="112"/>
                </a:moveTo>
                <a:cubicBezTo>
                  <a:pt x="240" y="124"/>
                  <a:pt x="64" y="136"/>
                  <a:pt x="32" y="208"/>
                </a:cubicBezTo>
                <a:cubicBezTo>
                  <a:pt x="0" y="280"/>
                  <a:pt x="152" y="464"/>
                  <a:pt x="224" y="544"/>
                </a:cubicBezTo>
                <a:cubicBezTo>
                  <a:pt x="296" y="624"/>
                  <a:pt x="432" y="592"/>
                  <a:pt x="464" y="688"/>
                </a:cubicBezTo>
                <a:cubicBezTo>
                  <a:pt x="496" y="784"/>
                  <a:pt x="376" y="1032"/>
                  <a:pt x="416" y="1120"/>
                </a:cubicBezTo>
                <a:cubicBezTo>
                  <a:pt x="456" y="1208"/>
                  <a:pt x="656" y="1152"/>
                  <a:pt x="704" y="1216"/>
                </a:cubicBezTo>
                <a:cubicBezTo>
                  <a:pt x="752" y="1280"/>
                  <a:pt x="648" y="1456"/>
                  <a:pt x="704" y="1504"/>
                </a:cubicBezTo>
                <a:cubicBezTo>
                  <a:pt x="760" y="1552"/>
                  <a:pt x="984" y="1440"/>
                  <a:pt x="1040" y="1504"/>
                </a:cubicBezTo>
                <a:cubicBezTo>
                  <a:pt x="1096" y="1568"/>
                  <a:pt x="952" y="1840"/>
                  <a:pt x="1040" y="1888"/>
                </a:cubicBezTo>
                <a:cubicBezTo>
                  <a:pt x="1128" y="1936"/>
                  <a:pt x="1480" y="1872"/>
                  <a:pt x="1568" y="1792"/>
                </a:cubicBezTo>
                <a:cubicBezTo>
                  <a:pt x="1656" y="1712"/>
                  <a:pt x="1608" y="1472"/>
                  <a:pt x="1568" y="1408"/>
                </a:cubicBezTo>
                <a:cubicBezTo>
                  <a:pt x="1528" y="1344"/>
                  <a:pt x="1376" y="1512"/>
                  <a:pt x="1328" y="1408"/>
                </a:cubicBezTo>
                <a:cubicBezTo>
                  <a:pt x="1280" y="1304"/>
                  <a:pt x="1368" y="888"/>
                  <a:pt x="1280" y="784"/>
                </a:cubicBezTo>
                <a:cubicBezTo>
                  <a:pt x="1192" y="680"/>
                  <a:pt x="888" y="896"/>
                  <a:pt x="800" y="784"/>
                </a:cubicBezTo>
                <a:cubicBezTo>
                  <a:pt x="712" y="672"/>
                  <a:pt x="824" y="224"/>
                  <a:pt x="752" y="112"/>
                </a:cubicBezTo>
                <a:cubicBezTo>
                  <a:pt x="680" y="0"/>
                  <a:pt x="524" y="56"/>
                  <a:pt x="368" y="112"/>
                </a:cubicBezTo>
              </a:path>
            </a:pathLst>
          </a:custGeom>
          <a:noFill/>
          <a:ln w="57150">
            <a:solidFill>
              <a:schemeClr val="tx1"/>
            </a:solidFill>
            <a:round/>
            <a:headEnd/>
            <a:tailEnd/>
          </a:ln>
        </p:spPr>
        <p:txBody>
          <a:bodyPr>
            <a:prstTxWarp prst="textNoShape">
              <a:avLst/>
            </a:prstTxWarp>
          </a:bodyPr>
          <a:lstStyle/>
          <a:p>
            <a:endParaRPr lang="en-US"/>
          </a:p>
        </p:txBody>
      </p:sp>
      <p:sp>
        <p:nvSpPr>
          <p:cNvPr id="51205" name="Text Box 7"/>
          <p:cNvSpPr txBox="1">
            <a:spLocks noChangeArrowheads="1"/>
          </p:cNvSpPr>
          <p:nvPr/>
        </p:nvSpPr>
        <p:spPr bwMode="auto">
          <a:xfrm>
            <a:off x="5257800" y="1828800"/>
            <a:ext cx="2370138" cy="457200"/>
          </a:xfrm>
          <a:prstGeom prst="rect">
            <a:avLst/>
          </a:prstGeom>
          <a:noFill/>
          <a:ln w="9525">
            <a:noFill/>
            <a:miter lim="800000"/>
            <a:headEnd/>
            <a:tailEnd/>
          </a:ln>
        </p:spPr>
        <p:txBody>
          <a:bodyPr wrap="none">
            <a:prstTxWarp prst="textNoShape">
              <a:avLst/>
            </a:prstTxWarp>
            <a:spAutoFit/>
          </a:bodyPr>
          <a:lstStyle/>
          <a:p>
            <a:r>
              <a:rPr lang="en-US"/>
              <a:t>Semiconductors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581400" y="0"/>
            <a:ext cx="1676400" cy="579438"/>
          </a:xfrm>
          <a:prstGeom prst="rect">
            <a:avLst/>
          </a:prstGeom>
          <a:noFill/>
          <a:ln w="9525">
            <a:noFill/>
            <a:miter lim="800000"/>
            <a:headEnd/>
            <a:tailEnd/>
          </a:ln>
        </p:spPr>
        <p:txBody>
          <a:bodyPr wrap="none">
            <a:prstTxWarp prst="textNoShape">
              <a:avLst/>
            </a:prstTxWarp>
            <a:spAutoFit/>
          </a:bodyPr>
          <a:lstStyle/>
          <a:p>
            <a:r>
              <a:rPr lang="en-US" sz="3200"/>
              <a:t>Bonding</a:t>
            </a:r>
          </a:p>
        </p:txBody>
      </p:sp>
      <p:sp>
        <p:nvSpPr>
          <p:cNvPr id="54275" name="Text Box 3"/>
          <p:cNvSpPr txBox="1">
            <a:spLocks noChangeArrowheads="1"/>
          </p:cNvSpPr>
          <p:nvPr/>
        </p:nvSpPr>
        <p:spPr bwMode="auto">
          <a:xfrm>
            <a:off x="76200" y="533400"/>
            <a:ext cx="9067800" cy="2462212"/>
          </a:xfrm>
          <a:prstGeom prst="rect">
            <a:avLst/>
          </a:prstGeom>
          <a:noFill/>
          <a:ln w="9525">
            <a:noFill/>
            <a:miter lim="800000"/>
            <a:headEnd/>
            <a:tailEnd/>
          </a:ln>
        </p:spPr>
        <p:txBody>
          <a:bodyPr>
            <a:prstTxWarp prst="textNoShape">
              <a:avLst/>
            </a:prstTxWarp>
            <a:spAutoFit/>
          </a:bodyPr>
          <a:lstStyle/>
          <a:p>
            <a:r>
              <a:rPr lang="en-US" sz="2200" dirty="0"/>
              <a:t>- Main ideas: </a:t>
            </a:r>
          </a:p>
          <a:p>
            <a:r>
              <a:rPr lang="en-US" sz="2200" b="1" dirty="0"/>
              <a:t>1. involves outermost electrons and their wave functions</a:t>
            </a:r>
          </a:p>
          <a:p>
            <a:r>
              <a:rPr lang="en-US" sz="2200" b="1" dirty="0"/>
              <a:t>2. interference of wave functions</a:t>
            </a:r>
            <a:r>
              <a:rPr lang="en-US" sz="2200" dirty="0"/>
              <a:t> </a:t>
            </a:r>
          </a:p>
          <a:p>
            <a:r>
              <a:rPr lang="en-US" sz="2200" dirty="0"/>
              <a:t>(one wave function from each atom) that produces situation where atoms want to stick together. </a:t>
            </a:r>
          </a:p>
          <a:p>
            <a:r>
              <a:rPr lang="en-US" sz="2200" b="1" dirty="0"/>
              <a:t>3. degree of sharing of an electron</a:t>
            </a:r>
            <a:r>
              <a:rPr lang="en-US" sz="2200" dirty="0"/>
              <a:t> across 2 or more atoms determines the type of bond</a:t>
            </a:r>
          </a:p>
        </p:txBody>
      </p:sp>
      <p:sp>
        <p:nvSpPr>
          <p:cNvPr id="54276" name="Text Box 4"/>
          <p:cNvSpPr txBox="1">
            <a:spLocks noChangeArrowheads="1"/>
          </p:cNvSpPr>
          <p:nvPr/>
        </p:nvSpPr>
        <p:spPr bwMode="auto">
          <a:xfrm>
            <a:off x="990600" y="4648200"/>
            <a:ext cx="780607" cy="430887"/>
          </a:xfrm>
          <a:prstGeom prst="rect">
            <a:avLst/>
          </a:prstGeom>
          <a:noFill/>
          <a:ln w="9525">
            <a:noFill/>
            <a:miter lim="800000"/>
            <a:headEnd/>
            <a:tailEnd/>
          </a:ln>
        </p:spPr>
        <p:txBody>
          <a:bodyPr wrap="none">
            <a:prstTxWarp prst="textNoShape">
              <a:avLst/>
            </a:prstTxWarp>
            <a:spAutoFit/>
          </a:bodyPr>
          <a:lstStyle/>
          <a:p>
            <a:r>
              <a:rPr lang="en-US" sz="2200" u="sng" dirty="0"/>
              <a:t>Ionic</a:t>
            </a:r>
          </a:p>
        </p:txBody>
      </p:sp>
      <p:sp>
        <p:nvSpPr>
          <p:cNvPr id="54277" name="Text Box 5"/>
          <p:cNvSpPr txBox="1">
            <a:spLocks noChangeArrowheads="1"/>
          </p:cNvSpPr>
          <p:nvPr/>
        </p:nvSpPr>
        <p:spPr bwMode="auto">
          <a:xfrm>
            <a:off x="7086600" y="4603750"/>
            <a:ext cx="1140982" cy="430887"/>
          </a:xfrm>
          <a:prstGeom prst="rect">
            <a:avLst/>
          </a:prstGeom>
          <a:noFill/>
          <a:ln w="9525">
            <a:noFill/>
            <a:miter lim="800000"/>
            <a:headEnd/>
            <a:tailEnd/>
          </a:ln>
        </p:spPr>
        <p:txBody>
          <a:bodyPr wrap="none">
            <a:prstTxWarp prst="textNoShape">
              <a:avLst/>
            </a:prstTxWarp>
            <a:spAutoFit/>
          </a:bodyPr>
          <a:lstStyle/>
          <a:p>
            <a:r>
              <a:rPr lang="en-US" sz="2200" u="sng" dirty="0"/>
              <a:t>Metallic</a:t>
            </a:r>
          </a:p>
        </p:txBody>
      </p:sp>
      <p:sp>
        <p:nvSpPr>
          <p:cNvPr id="54278" name="Text Box 6"/>
          <p:cNvSpPr txBox="1">
            <a:spLocks noChangeArrowheads="1"/>
          </p:cNvSpPr>
          <p:nvPr/>
        </p:nvSpPr>
        <p:spPr bwMode="auto">
          <a:xfrm>
            <a:off x="3886200" y="4648200"/>
            <a:ext cx="1298164" cy="430887"/>
          </a:xfrm>
          <a:prstGeom prst="rect">
            <a:avLst/>
          </a:prstGeom>
          <a:noFill/>
          <a:ln w="9525">
            <a:noFill/>
            <a:miter lim="800000"/>
            <a:headEnd/>
            <a:tailEnd/>
          </a:ln>
        </p:spPr>
        <p:txBody>
          <a:bodyPr wrap="none">
            <a:prstTxWarp prst="textNoShape">
              <a:avLst/>
            </a:prstTxWarp>
            <a:spAutoFit/>
          </a:bodyPr>
          <a:lstStyle/>
          <a:p>
            <a:r>
              <a:rPr lang="en-US" sz="2200" u="sng" dirty="0"/>
              <a:t>Covalent</a:t>
            </a:r>
          </a:p>
        </p:txBody>
      </p:sp>
      <p:sp>
        <p:nvSpPr>
          <p:cNvPr id="54279" name="Text Box 7"/>
          <p:cNvSpPr txBox="1">
            <a:spLocks noChangeArrowheads="1"/>
          </p:cNvSpPr>
          <p:nvPr/>
        </p:nvSpPr>
        <p:spPr bwMode="auto">
          <a:xfrm>
            <a:off x="76200" y="5029200"/>
            <a:ext cx="3140075" cy="1107996"/>
          </a:xfrm>
          <a:prstGeom prst="rect">
            <a:avLst/>
          </a:prstGeom>
          <a:noFill/>
          <a:ln w="9525">
            <a:noFill/>
            <a:miter lim="800000"/>
            <a:headEnd/>
            <a:tailEnd/>
          </a:ln>
        </p:spPr>
        <p:txBody>
          <a:bodyPr>
            <a:prstTxWarp prst="textNoShape">
              <a:avLst/>
            </a:prstTxWarp>
            <a:spAutoFit/>
          </a:bodyPr>
          <a:lstStyle/>
          <a:p>
            <a:r>
              <a:rPr lang="en-US" sz="2200" dirty="0"/>
              <a:t>electron completely transferred from one atom to the other</a:t>
            </a:r>
          </a:p>
        </p:txBody>
      </p:sp>
      <p:sp>
        <p:nvSpPr>
          <p:cNvPr id="54280" name="Text Box 8"/>
          <p:cNvSpPr txBox="1">
            <a:spLocks noChangeArrowheads="1"/>
          </p:cNvSpPr>
          <p:nvPr/>
        </p:nvSpPr>
        <p:spPr bwMode="auto">
          <a:xfrm>
            <a:off x="3124200" y="5060950"/>
            <a:ext cx="3429000" cy="1107996"/>
          </a:xfrm>
          <a:prstGeom prst="rect">
            <a:avLst/>
          </a:prstGeom>
          <a:noFill/>
          <a:ln w="9525">
            <a:noFill/>
            <a:miter lim="800000"/>
            <a:headEnd/>
            <a:tailEnd/>
          </a:ln>
        </p:spPr>
        <p:txBody>
          <a:bodyPr>
            <a:prstTxWarp prst="textNoShape">
              <a:avLst/>
            </a:prstTxWarp>
            <a:spAutoFit/>
          </a:bodyPr>
          <a:lstStyle/>
          <a:p>
            <a:r>
              <a:rPr lang="en-US" sz="2200" dirty="0"/>
              <a:t>electron equally shared between two adjacent atoms</a:t>
            </a:r>
          </a:p>
        </p:txBody>
      </p:sp>
      <p:sp>
        <p:nvSpPr>
          <p:cNvPr id="54281" name="Text Box 9"/>
          <p:cNvSpPr txBox="1">
            <a:spLocks noChangeArrowheads="1"/>
          </p:cNvSpPr>
          <p:nvPr/>
        </p:nvSpPr>
        <p:spPr bwMode="auto">
          <a:xfrm>
            <a:off x="6553200" y="4984750"/>
            <a:ext cx="2819400" cy="1107996"/>
          </a:xfrm>
          <a:prstGeom prst="rect">
            <a:avLst/>
          </a:prstGeom>
          <a:noFill/>
          <a:ln w="9525">
            <a:noFill/>
            <a:miter lim="800000"/>
            <a:headEnd/>
            <a:tailEnd/>
          </a:ln>
        </p:spPr>
        <p:txBody>
          <a:bodyPr>
            <a:prstTxWarp prst="textNoShape">
              <a:avLst/>
            </a:prstTxWarp>
            <a:spAutoFit/>
          </a:bodyPr>
          <a:lstStyle/>
          <a:p>
            <a:r>
              <a:rPr lang="en-US" sz="2200" dirty="0"/>
              <a:t>electron shared between all atoms</a:t>
            </a:r>
          </a:p>
          <a:p>
            <a:r>
              <a:rPr lang="en-US" sz="2200" dirty="0"/>
              <a:t>in solid</a:t>
            </a:r>
          </a:p>
        </p:txBody>
      </p:sp>
      <p:sp>
        <p:nvSpPr>
          <p:cNvPr id="54282" name="Line 10"/>
          <p:cNvSpPr>
            <a:spLocks noChangeShapeType="1"/>
          </p:cNvSpPr>
          <p:nvPr/>
        </p:nvSpPr>
        <p:spPr bwMode="auto">
          <a:xfrm>
            <a:off x="381000" y="4648200"/>
            <a:ext cx="8458200" cy="0"/>
          </a:xfrm>
          <a:prstGeom prst="line">
            <a:avLst/>
          </a:prstGeom>
          <a:noFill/>
          <a:ln w="57150">
            <a:solidFill>
              <a:schemeClr val="tx1"/>
            </a:solidFill>
            <a:round/>
            <a:headEnd/>
            <a:tailEnd type="triangle" w="med" len="med"/>
          </a:ln>
        </p:spPr>
        <p:txBody>
          <a:bodyPr>
            <a:prstTxWarp prst="textNoShape">
              <a:avLst/>
            </a:prstTxWarp>
          </a:bodyPr>
          <a:lstStyle/>
          <a:p>
            <a:endParaRPr lang="en-US"/>
          </a:p>
        </p:txBody>
      </p:sp>
      <p:sp>
        <p:nvSpPr>
          <p:cNvPr id="53259" name="Text Box 11"/>
          <p:cNvSpPr txBox="1">
            <a:spLocks noChangeArrowheads="1"/>
          </p:cNvSpPr>
          <p:nvPr/>
        </p:nvSpPr>
        <p:spPr bwMode="auto">
          <a:xfrm>
            <a:off x="228600" y="35052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54284" name="Text Box 12"/>
          <p:cNvSpPr txBox="1">
            <a:spLocks noChangeArrowheads="1"/>
          </p:cNvSpPr>
          <p:nvPr/>
        </p:nvSpPr>
        <p:spPr bwMode="auto">
          <a:xfrm>
            <a:off x="2590800" y="4191000"/>
            <a:ext cx="3823132" cy="430887"/>
          </a:xfrm>
          <a:prstGeom prst="rect">
            <a:avLst/>
          </a:prstGeom>
          <a:noFill/>
          <a:ln w="9525">
            <a:noFill/>
            <a:miter lim="800000"/>
            <a:headEnd/>
            <a:tailEnd/>
          </a:ln>
        </p:spPr>
        <p:txBody>
          <a:bodyPr wrap="none">
            <a:prstTxWarp prst="textNoShape">
              <a:avLst/>
            </a:prstTxWarp>
            <a:spAutoFit/>
          </a:bodyPr>
          <a:lstStyle/>
          <a:p>
            <a:r>
              <a:rPr lang="en-US" sz="2200" dirty="0"/>
              <a:t>Degree of sharing of electron</a:t>
            </a:r>
          </a:p>
        </p:txBody>
      </p:sp>
      <p:sp>
        <p:nvSpPr>
          <p:cNvPr id="54285" name="Text Box 13"/>
          <p:cNvSpPr txBox="1">
            <a:spLocks noChangeArrowheads="1"/>
          </p:cNvSpPr>
          <p:nvPr/>
        </p:nvSpPr>
        <p:spPr bwMode="auto">
          <a:xfrm>
            <a:off x="838200" y="6172200"/>
            <a:ext cx="827445" cy="430887"/>
          </a:xfrm>
          <a:prstGeom prst="rect">
            <a:avLst/>
          </a:prstGeom>
          <a:noFill/>
          <a:ln w="9525">
            <a:noFill/>
            <a:miter lim="800000"/>
            <a:headEnd/>
            <a:tailEnd/>
          </a:ln>
        </p:spPr>
        <p:txBody>
          <a:bodyPr wrap="none">
            <a:prstTxWarp prst="textNoShape">
              <a:avLst/>
            </a:prstTxWarp>
            <a:spAutoFit/>
          </a:bodyPr>
          <a:lstStyle/>
          <a:p>
            <a:r>
              <a:rPr lang="en-US" sz="2200" dirty="0"/>
              <a:t>Li</a:t>
            </a:r>
            <a:r>
              <a:rPr lang="en-US" sz="2200" baseline="30000" dirty="0"/>
              <a:t>+</a:t>
            </a:r>
            <a:r>
              <a:rPr lang="en-US" sz="2200" dirty="0"/>
              <a:t> </a:t>
            </a:r>
            <a:r>
              <a:rPr lang="en-US" sz="2200" dirty="0" err="1"/>
              <a:t>F</a:t>
            </a:r>
            <a:r>
              <a:rPr lang="en-US" sz="2200" baseline="30000" dirty="0"/>
              <a:t>-</a:t>
            </a:r>
          </a:p>
        </p:txBody>
      </p:sp>
      <p:sp>
        <p:nvSpPr>
          <p:cNvPr id="54286" name="Text Box 14"/>
          <p:cNvSpPr txBox="1">
            <a:spLocks noChangeArrowheads="1"/>
          </p:cNvSpPr>
          <p:nvPr/>
        </p:nvSpPr>
        <p:spPr bwMode="auto">
          <a:xfrm>
            <a:off x="4419600" y="6248400"/>
            <a:ext cx="493014" cy="430887"/>
          </a:xfrm>
          <a:prstGeom prst="rect">
            <a:avLst/>
          </a:prstGeom>
          <a:noFill/>
          <a:ln w="9525">
            <a:noFill/>
            <a:miter lim="800000"/>
            <a:headEnd/>
            <a:tailEnd/>
          </a:ln>
        </p:spPr>
        <p:txBody>
          <a:bodyPr wrap="none">
            <a:prstTxWarp prst="textNoShape">
              <a:avLst/>
            </a:prstTxWarp>
            <a:spAutoFit/>
          </a:bodyPr>
          <a:lstStyle/>
          <a:p>
            <a:r>
              <a:rPr lang="en-US" sz="2200" dirty="0"/>
              <a:t>H</a:t>
            </a:r>
            <a:r>
              <a:rPr lang="en-US" sz="2200" baseline="-25000" dirty="0"/>
              <a:t>2</a:t>
            </a:r>
          </a:p>
        </p:txBody>
      </p:sp>
      <p:sp>
        <p:nvSpPr>
          <p:cNvPr id="54287" name="Text Box 15"/>
          <p:cNvSpPr txBox="1">
            <a:spLocks noChangeArrowheads="1"/>
          </p:cNvSpPr>
          <p:nvPr/>
        </p:nvSpPr>
        <p:spPr bwMode="auto">
          <a:xfrm>
            <a:off x="7010400" y="6248400"/>
            <a:ext cx="1518026" cy="430887"/>
          </a:xfrm>
          <a:prstGeom prst="rect">
            <a:avLst/>
          </a:prstGeom>
          <a:noFill/>
          <a:ln w="9525">
            <a:noFill/>
            <a:miter lim="800000"/>
            <a:headEnd/>
            <a:tailEnd/>
          </a:ln>
        </p:spPr>
        <p:txBody>
          <a:bodyPr wrap="none">
            <a:prstTxWarp prst="textNoShape">
              <a:avLst/>
            </a:prstTxWarp>
            <a:spAutoFit/>
          </a:bodyPr>
          <a:lstStyle/>
          <a:p>
            <a:r>
              <a:rPr lang="en-US" sz="2200" dirty="0"/>
              <a:t>Solid Lead</a:t>
            </a:r>
            <a:endParaRPr lang="en-US" sz="2200"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2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2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2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2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2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2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28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28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28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P spid="54278" grpId="0"/>
      <p:bldP spid="54279" grpId="0"/>
      <p:bldP spid="54280" grpId="0"/>
      <p:bldP spid="54281" grpId="0"/>
      <p:bldP spid="54282" grpId="0" animBg="1"/>
      <p:bldP spid="54284" grpId="0"/>
      <p:bldP spid="54285" grpId="0"/>
      <p:bldP spid="54286" grpId="0"/>
      <p:bldP spid="54287"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411163"/>
          </a:xfrm>
        </p:spPr>
        <p:txBody>
          <a:bodyPr/>
          <a:lstStyle/>
          <a:p>
            <a:pPr eaLnBrk="1" hangingPunct="1"/>
            <a:r>
              <a:rPr lang="en-US" sz="4000"/>
              <a:t>Ionic Bond (NaCl)</a:t>
            </a:r>
          </a:p>
        </p:txBody>
      </p:sp>
      <p:sp>
        <p:nvSpPr>
          <p:cNvPr id="55299" name="Text Box 3"/>
          <p:cNvSpPr txBox="1">
            <a:spLocks noChangeArrowheads="1"/>
          </p:cNvSpPr>
          <p:nvPr/>
        </p:nvSpPr>
        <p:spPr bwMode="auto">
          <a:xfrm>
            <a:off x="0" y="609600"/>
            <a:ext cx="2594238" cy="430887"/>
          </a:xfrm>
          <a:prstGeom prst="rect">
            <a:avLst/>
          </a:prstGeom>
          <a:noFill/>
          <a:ln w="9525">
            <a:noFill/>
            <a:miter lim="800000"/>
            <a:headEnd/>
            <a:tailEnd/>
          </a:ln>
        </p:spPr>
        <p:txBody>
          <a:bodyPr wrap="none">
            <a:prstTxWarp prst="textNoShape">
              <a:avLst/>
            </a:prstTxWarp>
            <a:spAutoFit/>
          </a:bodyPr>
          <a:lstStyle/>
          <a:p>
            <a:r>
              <a:rPr lang="en-US" sz="2200" dirty="0"/>
              <a:t>Na (outer shell 3s</a:t>
            </a:r>
            <a:r>
              <a:rPr lang="en-US" sz="2200" baseline="30000" dirty="0"/>
              <a:t>1</a:t>
            </a:r>
            <a:r>
              <a:rPr lang="en-US" sz="2200" dirty="0"/>
              <a:t>)</a:t>
            </a:r>
            <a:r>
              <a:rPr lang="en-US" dirty="0"/>
              <a:t> </a:t>
            </a:r>
          </a:p>
        </p:txBody>
      </p:sp>
      <p:sp>
        <p:nvSpPr>
          <p:cNvPr id="66564" name="Text Box 4"/>
          <p:cNvSpPr txBox="1">
            <a:spLocks noChangeArrowheads="1"/>
          </p:cNvSpPr>
          <p:nvPr/>
        </p:nvSpPr>
        <p:spPr bwMode="auto">
          <a:xfrm>
            <a:off x="5919788" y="609600"/>
            <a:ext cx="2918429" cy="430887"/>
          </a:xfrm>
          <a:prstGeom prst="rect">
            <a:avLst/>
          </a:prstGeom>
          <a:noFill/>
          <a:ln w="9525">
            <a:noFill/>
            <a:miter lim="800000"/>
            <a:headEnd/>
            <a:tailEnd/>
          </a:ln>
        </p:spPr>
        <p:txBody>
          <a:bodyPr wrap="none">
            <a:prstTxWarp prst="textNoShape">
              <a:avLst/>
            </a:prstTxWarp>
            <a:spAutoFit/>
          </a:bodyPr>
          <a:lstStyle/>
          <a:p>
            <a:r>
              <a:rPr lang="en-US" sz="2200" dirty="0" err="1"/>
              <a:t>Cl</a:t>
            </a:r>
            <a:r>
              <a:rPr lang="en-US" sz="2200" dirty="0"/>
              <a:t> (outer shell 3s</a:t>
            </a:r>
            <a:r>
              <a:rPr lang="en-US" sz="2200" baseline="30000" dirty="0"/>
              <a:t>2</a:t>
            </a:r>
            <a:r>
              <a:rPr lang="en-US" sz="2200" dirty="0"/>
              <a:t>3p</a:t>
            </a:r>
            <a:r>
              <a:rPr lang="en-US" sz="2200" baseline="30000" dirty="0"/>
              <a:t>5</a:t>
            </a:r>
            <a:r>
              <a:rPr lang="en-US" sz="2200" dirty="0"/>
              <a:t>)</a:t>
            </a:r>
            <a:r>
              <a:rPr lang="en-US" dirty="0"/>
              <a:t> </a:t>
            </a:r>
          </a:p>
        </p:txBody>
      </p:sp>
      <p:sp>
        <p:nvSpPr>
          <p:cNvPr id="55301" name="Text Box 5"/>
          <p:cNvSpPr txBox="1">
            <a:spLocks noChangeArrowheads="1"/>
          </p:cNvSpPr>
          <p:nvPr/>
        </p:nvSpPr>
        <p:spPr bwMode="auto">
          <a:xfrm>
            <a:off x="0" y="990600"/>
            <a:ext cx="4121240" cy="769441"/>
          </a:xfrm>
          <a:prstGeom prst="rect">
            <a:avLst/>
          </a:prstGeom>
          <a:noFill/>
          <a:ln w="9525">
            <a:noFill/>
            <a:miter lim="800000"/>
            <a:headEnd/>
            <a:tailEnd/>
          </a:ln>
        </p:spPr>
        <p:txBody>
          <a:bodyPr wrap="none">
            <a:prstTxWarp prst="textNoShape">
              <a:avLst/>
            </a:prstTxWarp>
            <a:spAutoFit/>
          </a:bodyPr>
          <a:lstStyle/>
          <a:p>
            <a:r>
              <a:rPr lang="en-US" sz="2200" dirty="0"/>
              <a:t>Has one weakly bound electron</a:t>
            </a:r>
          </a:p>
          <a:p>
            <a:r>
              <a:rPr lang="en-US" sz="2200" b="1" dirty="0"/>
              <a:t>Low ionization energy</a:t>
            </a:r>
          </a:p>
        </p:txBody>
      </p:sp>
      <p:sp>
        <p:nvSpPr>
          <p:cNvPr id="66566" name="Text Box 6"/>
          <p:cNvSpPr txBox="1">
            <a:spLocks noChangeArrowheads="1"/>
          </p:cNvSpPr>
          <p:nvPr/>
        </p:nvSpPr>
        <p:spPr bwMode="auto">
          <a:xfrm>
            <a:off x="4889500" y="990600"/>
            <a:ext cx="3948492" cy="769441"/>
          </a:xfrm>
          <a:prstGeom prst="rect">
            <a:avLst/>
          </a:prstGeom>
          <a:noFill/>
          <a:ln w="9525">
            <a:noFill/>
            <a:miter lim="800000"/>
            <a:headEnd/>
            <a:tailEnd/>
          </a:ln>
        </p:spPr>
        <p:txBody>
          <a:bodyPr wrap="none">
            <a:prstTxWarp prst="textNoShape">
              <a:avLst/>
            </a:prstTxWarp>
            <a:spAutoFit/>
          </a:bodyPr>
          <a:lstStyle/>
          <a:p>
            <a:r>
              <a:rPr lang="en-US" sz="2200" dirty="0"/>
              <a:t>Needs one electron to fill shell</a:t>
            </a:r>
          </a:p>
          <a:p>
            <a:r>
              <a:rPr lang="en-US" sz="2200" b="1" dirty="0"/>
              <a:t>Strong electron affinity</a:t>
            </a:r>
          </a:p>
        </p:txBody>
      </p:sp>
      <p:sp>
        <p:nvSpPr>
          <p:cNvPr id="66567" name="Oval 7"/>
          <p:cNvSpPr>
            <a:spLocks noChangeArrowheads="1"/>
          </p:cNvSpPr>
          <p:nvPr/>
        </p:nvSpPr>
        <p:spPr bwMode="auto">
          <a:xfrm>
            <a:off x="1066800" y="2438400"/>
            <a:ext cx="1143000" cy="990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t>Na</a:t>
            </a:r>
          </a:p>
        </p:txBody>
      </p:sp>
      <p:sp>
        <p:nvSpPr>
          <p:cNvPr id="66568" name="Oval 8"/>
          <p:cNvSpPr>
            <a:spLocks noChangeArrowheads="1"/>
          </p:cNvSpPr>
          <p:nvPr/>
        </p:nvSpPr>
        <p:spPr bwMode="auto">
          <a:xfrm>
            <a:off x="7162800" y="2667000"/>
            <a:ext cx="533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t>Cl</a:t>
            </a:r>
          </a:p>
        </p:txBody>
      </p:sp>
      <p:sp>
        <p:nvSpPr>
          <p:cNvPr id="55305" name="Oval 9"/>
          <p:cNvSpPr>
            <a:spLocks noChangeArrowheads="1"/>
          </p:cNvSpPr>
          <p:nvPr/>
        </p:nvSpPr>
        <p:spPr bwMode="auto">
          <a:xfrm>
            <a:off x="1763713" y="4648200"/>
            <a:ext cx="484187" cy="5334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t>Na</a:t>
            </a:r>
            <a:r>
              <a:rPr lang="en-US" baseline="30000"/>
              <a:t>+</a:t>
            </a:r>
          </a:p>
        </p:txBody>
      </p:sp>
      <p:sp>
        <p:nvSpPr>
          <p:cNvPr id="55306" name="Oval 10"/>
          <p:cNvSpPr>
            <a:spLocks noChangeArrowheads="1"/>
          </p:cNvSpPr>
          <p:nvPr/>
        </p:nvSpPr>
        <p:spPr bwMode="auto">
          <a:xfrm>
            <a:off x="2286000" y="4724400"/>
            <a:ext cx="533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t>Cl</a:t>
            </a:r>
            <a:r>
              <a:rPr lang="en-US" baseline="30000"/>
              <a:t>-</a:t>
            </a:r>
          </a:p>
        </p:txBody>
      </p:sp>
      <p:sp>
        <p:nvSpPr>
          <p:cNvPr id="55307" name="Text Box 11"/>
          <p:cNvSpPr txBox="1">
            <a:spLocks noChangeArrowheads="1"/>
          </p:cNvSpPr>
          <p:nvPr/>
        </p:nvSpPr>
        <p:spPr bwMode="auto">
          <a:xfrm>
            <a:off x="152400" y="5334000"/>
            <a:ext cx="4086538" cy="430887"/>
          </a:xfrm>
          <a:prstGeom prst="rect">
            <a:avLst/>
          </a:prstGeom>
          <a:noFill/>
          <a:ln w="9525">
            <a:noFill/>
            <a:miter lim="800000"/>
            <a:headEnd/>
            <a:tailEnd/>
          </a:ln>
        </p:spPr>
        <p:txBody>
          <a:bodyPr wrap="none">
            <a:prstTxWarp prst="textNoShape">
              <a:avLst/>
            </a:prstTxWarp>
            <a:spAutoFit/>
          </a:bodyPr>
          <a:lstStyle/>
          <a:p>
            <a:r>
              <a:rPr lang="en-US" sz="2200" dirty="0"/>
              <a:t>Attracted by coulomb attraction</a:t>
            </a:r>
          </a:p>
        </p:txBody>
      </p:sp>
      <p:sp>
        <p:nvSpPr>
          <p:cNvPr id="66572" name="Text Box 12"/>
          <p:cNvSpPr txBox="1">
            <a:spLocks noChangeArrowheads="1"/>
          </p:cNvSpPr>
          <p:nvPr/>
        </p:nvSpPr>
        <p:spPr bwMode="auto">
          <a:xfrm>
            <a:off x="1828800" y="2438400"/>
            <a:ext cx="354013" cy="457200"/>
          </a:xfrm>
          <a:prstGeom prst="rect">
            <a:avLst/>
          </a:prstGeom>
          <a:noFill/>
          <a:ln w="9525">
            <a:noFill/>
            <a:miter lim="800000"/>
            <a:headEnd/>
            <a:tailEnd/>
          </a:ln>
        </p:spPr>
        <p:txBody>
          <a:bodyPr wrap="none">
            <a:prstTxWarp prst="textNoShape">
              <a:avLst/>
            </a:prstTxWarp>
            <a:spAutoFit/>
          </a:bodyPr>
          <a:lstStyle/>
          <a:p>
            <a:r>
              <a:rPr lang="en-US"/>
              <a:t>e</a:t>
            </a:r>
          </a:p>
        </p:txBody>
      </p:sp>
      <p:sp>
        <p:nvSpPr>
          <p:cNvPr id="66573" name="Text Box 13"/>
          <p:cNvSpPr txBox="1">
            <a:spLocks noChangeArrowheads="1"/>
          </p:cNvSpPr>
          <p:nvPr/>
        </p:nvSpPr>
        <p:spPr bwMode="auto">
          <a:xfrm>
            <a:off x="3810000" y="2590800"/>
            <a:ext cx="349425" cy="430887"/>
          </a:xfrm>
          <a:prstGeom prst="rect">
            <a:avLst/>
          </a:prstGeom>
          <a:noFill/>
          <a:ln w="9525">
            <a:noFill/>
            <a:miter lim="800000"/>
            <a:headEnd/>
            <a:tailEnd/>
          </a:ln>
        </p:spPr>
        <p:txBody>
          <a:bodyPr wrap="none">
            <a:prstTxWarp prst="textNoShape">
              <a:avLst/>
            </a:prstTxWarp>
            <a:spAutoFit/>
          </a:bodyPr>
          <a:lstStyle/>
          <a:p>
            <a:r>
              <a:rPr lang="en-US" sz="2200" dirty="0"/>
              <a:t>+</a:t>
            </a:r>
          </a:p>
        </p:txBody>
      </p:sp>
      <p:sp>
        <p:nvSpPr>
          <p:cNvPr id="66574" name="Text Box 14"/>
          <p:cNvSpPr txBox="1">
            <a:spLocks noChangeArrowheads="1"/>
          </p:cNvSpPr>
          <p:nvPr/>
        </p:nvSpPr>
        <p:spPr bwMode="auto">
          <a:xfrm>
            <a:off x="5181600" y="2514600"/>
            <a:ext cx="278617" cy="430887"/>
          </a:xfrm>
          <a:prstGeom prst="rect">
            <a:avLst/>
          </a:prstGeom>
          <a:noFill/>
          <a:ln w="9525">
            <a:noFill/>
            <a:miter lim="800000"/>
            <a:headEnd/>
            <a:tailEnd/>
          </a:ln>
        </p:spPr>
        <p:txBody>
          <a:bodyPr wrap="none">
            <a:prstTxWarp prst="textNoShape">
              <a:avLst/>
            </a:prstTxWarp>
            <a:spAutoFit/>
          </a:bodyPr>
          <a:lstStyle/>
          <a:p>
            <a:r>
              <a:rPr lang="en-US" sz="2200" b="1" dirty="0"/>
              <a:t>-</a:t>
            </a:r>
          </a:p>
        </p:txBody>
      </p:sp>
      <p:sp>
        <p:nvSpPr>
          <p:cNvPr id="66575" name="Line 15"/>
          <p:cNvSpPr>
            <a:spLocks noChangeShapeType="1"/>
          </p:cNvSpPr>
          <p:nvPr/>
        </p:nvSpPr>
        <p:spPr bwMode="auto">
          <a:xfrm>
            <a:off x="5410200" y="3886200"/>
            <a:ext cx="0" cy="2590800"/>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66576" name="Text Box 16"/>
          <p:cNvSpPr txBox="1">
            <a:spLocks noChangeArrowheads="1"/>
          </p:cNvSpPr>
          <p:nvPr/>
        </p:nvSpPr>
        <p:spPr bwMode="auto">
          <a:xfrm rot="-5400000">
            <a:off x="4376738" y="4994275"/>
            <a:ext cx="1149350" cy="457200"/>
          </a:xfrm>
          <a:prstGeom prst="rect">
            <a:avLst/>
          </a:prstGeom>
          <a:noFill/>
          <a:ln w="9525">
            <a:noFill/>
            <a:miter lim="800000"/>
            <a:headEnd/>
            <a:tailEnd/>
          </a:ln>
        </p:spPr>
        <p:txBody>
          <a:bodyPr wrap="none">
            <a:prstTxWarp prst="textNoShape">
              <a:avLst/>
            </a:prstTxWarp>
            <a:spAutoFit/>
          </a:bodyPr>
          <a:lstStyle/>
          <a:p>
            <a:r>
              <a:rPr lang="en-US"/>
              <a:t>Energy</a:t>
            </a:r>
          </a:p>
        </p:txBody>
      </p:sp>
      <p:sp>
        <p:nvSpPr>
          <p:cNvPr id="66577" name="Line 17"/>
          <p:cNvSpPr>
            <a:spLocks noChangeShapeType="1"/>
          </p:cNvSpPr>
          <p:nvPr/>
        </p:nvSpPr>
        <p:spPr bwMode="auto">
          <a:xfrm>
            <a:off x="5334000" y="5181600"/>
            <a:ext cx="358140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66578" name="Text Box 18"/>
          <p:cNvSpPr txBox="1">
            <a:spLocks noChangeArrowheads="1"/>
          </p:cNvSpPr>
          <p:nvPr/>
        </p:nvSpPr>
        <p:spPr bwMode="auto">
          <a:xfrm>
            <a:off x="7467600" y="4267200"/>
            <a:ext cx="1743075" cy="822325"/>
          </a:xfrm>
          <a:prstGeom prst="rect">
            <a:avLst/>
          </a:prstGeom>
          <a:noFill/>
          <a:ln w="9525">
            <a:noFill/>
            <a:miter lim="800000"/>
            <a:headEnd/>
            <a:tailEnd/>
          </a:ln>
        </p:spPr>
        <p:txBody>
          <a:bodyPr wrap="none">
            <a:prstTxWarp prst="textNoShape">
              <a:avLst/>
            </a:prstTxWarp>
            <a:spAutoFit/>
          </a:bodyPr>
          <a:lstStyle/>
          <a:p>
            <a:r>
              <a:rPr lang="en-US"/>
              <a:t>Separation </a:t>
            </a:r>
          </a:p>
          <a:p>
            <a:r>
              <a:rPr lang="en-US"/>
              <a:t>of ions</a:t>
            </a:r>
          </a:p>
        </p:txBody>
      </p:sp>
      <p:sp>
        <p:nvSpPr>
          <p:cNvPr id="66579" name="Freeform 19"/>
          <p:cNvSpPr>
            <a:spLocks/>
          </p:cNvSpPr>
          <p:nvPr/>
        </p:nvSpPr>
        <p:spPr bwMode="auto">
          <a:xfrm>
            <a:off x="5715000" y="3962400"/>
            <a:ext cx="3054350" cy="2355850"/>
          </a:xfrm>
          <a:custGeom>
            <a:avLst/>
            <a:gdLst>
              <a:gd name="T0" fmla="*/ 0 w 1924"/>
              <a:gd name="T1" fmla="*/ 0 h 1484"/>
              <a:gd name="T2" fmla="*/ 76200 w 1924"/>
              <a:gd name="T3" fmla="*/ 914400 h 1484"/>
              <a:gd name="T4" fmla="*/ 228600 w 1924"/>
              <a:gd name="T5" fmla="*/ 2057400 h 1484"/>
              <a:gd name="T6" fmla="*/ 431800 w 1924"/>
              <a:gd name="T7" fmla="*/ 2317750 h 1484"/>
              <a:gd name="T8" fmla="*/ 838200 w 1924"/>
              <a:gd name="T9" fmla="*/ 1828800 h 1484"/>
              <a:gd name="T10" fmla="*/ 1371600 w 1924"/>
              <a:gd name="T11" fmla="*/ 1447800 h 1484"/>
              <a:gd name="T12" fmla="*/ 2019300 w 1924"/>
              <a:gd name="T13" fmla="*/ 1292225 h 1484"/>
              <a:gd name="T14" fmla="*/ 3054350 w 1924"/>
              <a:gd name="T15" fmla="*/ 1182688 h 1484"/>
              <a:gd name="T16" fmla="*/ 0 60000 65536"/>
              <a:gd name="T17" fmla="*/ 0 60000 65536"/>
              <a:gd name="T18" fmla="*/ 0 60000 65536"/>
              <a:gd name="T19" fmla="*/ 0 60000 65536"/>
              <a:gd name="T20" fmla="*/ 0 60000 65536"/>
              <a:gd name="T21" fmla="*/ 0 60000 65536"/>
              <a:gd name="T22" fmla="*/ 0 60000 65536"/>
              <a:gd name="T23" fmla="*/ 0 60000 65536"/>
              <a:gd name="T24" fmla="*/ 0 w 1924"/>
              <a:gd name="T25" fmla="*/ 0 h 1484"/>
              <a:gd name="T26" fmla="*/ 1924 w 1924"/>
              <a:gd name="T27" fmla="*/ 1484 h 14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4" h="1484">
                <a:moveTo>
                  <a:pt x="0" y="0"/>
                </a:moveTo>
                <a:cubicBezTo>
                  <a:pt x="12" y="180"/>
                  <a:pt x="24" y="360"/>
                  <a:pt x="48" y="576"/>
                </a:cubicBezTo>
                <a:cubicBezTo>
                  <a:pt x="72" y="792"/>
                  <a:pt x="107" y="1149"/>
                  <a:pt x="144" y="1296"/>
                </a:cubicBezTo>
                <a:cubicBezTo>
                  <a:pt x="181" y="1443"/>
                  <a:pt x="208" y="1484"/>
                  <a:pt x="272" y="1460"/>
                </a:cubicBezTo>
                <a:cubicBezTo>
                  <a:pt x="336" y="1436"/>
                  <a:pt x="429" y="1243"/>
                  <a:pt x="528" y="1152"/>
                </a:cubicBezTo>
                <a:cubicBezTo>
                  <a:pt x="627" y="1061"/>
                  <a:pt x="740" y="968"/>
                  <a:pt x="864" y="912"/>
                </a:cubicBezTo>
                <a:cubicBezTo>
                  <a:pt x="988" y="856"/>
                  <a:pt x="1095" y="842"/>
                  <a:pt x="1272" y="814"/>
                </a:cubicBezTo>
                <a:cubicBezTo>
                  <a:pt x="1449" y="786"/>
                  <a:pt x="1788" y="759"/>
                  <a:pt x="1924" y="745"/>
                </a:cubicBezTo>
              </a:path>
            </a:pathLst>
          </a:custGeom>
          <a:noFill/>
          <a:ln w="38100">
            <a:solidFill>
              <a:srgbClr val="F61B16"/>
            </a:solidFill>
            <a:round/>
            <a:headEnd/>
            <a:tailEnd/>
          </a:ln>
        </p:spPr>
        <p:txBody>
          <a:bodyPr>
            <a:prstTxWarp prst="textNoShape">
              <a:avLst/>
            </a:prstTxWarp>
          </a:bodyPr>
          <a:lstStyle/>
          <a:p>
            <a:endParaRPr lang="en-US"/>
          </a:p>
        </p:txBody>
      </p:sp>
      <p:sp>
        <p:nvSpPr>
          <p:cNvPr id="66580" name="Text Box 20"/>
          <p:cNvSpPr txBox="1">
            <a:spLocks noChangeArrowheads="1"/>
          </p:cNvSpPr>
          <p:nvPr/>
        </p:nvSpPr>
        <p:spPr bwMode="auto">
          <a:xfrm>
            <a:off x="5334000" y="3505200"/>
            <a:ext cx="692150" cy="457200"/>
          </a:xfrm>
          <a:prstGeom prst="rect">
            <a:avLst/>
          </a:prstGeom>
          <a:noFill/>
          <a:ln w="9525">
            <a:noFill/>
            <a:miter lim="800000"/>
            <a:headEnd/>
            <a:tailEnd/>
          </a:ln>
        </p:spPr>
        <p:txBody>
          <a:bodyPr wrap="none">
            <a:prstTxWarp prst="textNoShape">
              <a:avLst/>
            </a:prstTxWarp>
            <a:spAutoFit/>
          </a:bodyPr>
          <a:lstStyle/>
          <a:p>
            <a:r>
              <a:rPr lang="en-US">
                <a:solidFill>
                  <a:srgbClr val="F61B16"/>
                </a:solidFill>
              </a:rPr>
              <a:t>V(r)</a:t>
            </a:r>
          </a:p>
        </p:txBody>
      </p:sp>
      <p:sp>
        <p:nvSpPr>
          <p:cNvPr id="66581" name="Line 21"/>
          <p:cNvSpPr>
            <a:spLocks noChangeShapeType="1"/>
          </p:cNvSpPr>
          <p:nvPr/>
        </p:nvSpPr>
        <p:spPr bwMode="auto">
          <a:xfrm>
            <a:off x="6781800" y="5715000"/>
            <a:ext cx="457200" cy="3048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66582" name="Text Box 22"/>
          <p:cNvSpPr txBox="1">
            <a:spLocks noChangeArrowheads="1"/>
          </p:cNvSpPr>
          <p:nvPr/>
        </p:nvSpPr>
        <p:spPr bwMode="auto">
          <a:xfrm>
            <a:off x="6400800" y="6096000"/>
            <a:ext cx="2741613" cy="457200"/>
          </a:xfrm>
          <a:prstGeom prst="rect">
            <a:avLst/>
          </a:prstGeom>
          <a:noFill/>
          <a:ln w="9525">
            <a:noFill/>
            <a:miter lim="800000"/>
            <a:headEnd/>
            <a:tailEnd/>
          </a:ln>
        </p:spPr>
        <p:txBody>
          <a:bodyPr wrap="none">
            <a:prstTxWarp prst="textNoShape">
              <a:avLst/>
            </a:prstTxWarp>
            <a:spAutoFit/>
          </a:bodyPr>
          <a:lstStyle/>
          <a:p>
            <a:r>
              <a:rPr lang="en-US"/>
              <a:t>Coulomb attraction</a:t>
            </a:r>
          </a:p>
        </p:txBody>
      </p:sp>
      <p:sp>
        <p:nvSpPr>
          <p:cNvPr id="66583" name="Oval 23"/>
          <p:cNvSpPr>
            <a:spLocks noChangeArrowheads="1"/>
          </p:cNvSpPr>
          <p:nvPr/>
        </p:nvSpPr>
        <p:spPr bwMode="auto">
          <a:xfrm>
            <a:off x="8382000" y="4876800"/>
            <a:ext cx="457200" cy="5334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sz="1800"/>
              <a:t>Na</a:t>
            </a:r>
            <a:r>
              <a:rPr lang="en-US" sz="1800" baseline="30000"/>
              <a:t>+</a:t>
            </a:r>
          </a:p>
        </p:txBody>
      </p:sp>
      <p:sp>
        <p:nvSpPr>
          <p:cNvPr id="66584" name="Oval 24"/>
          <p:cNvSpPr>
            <a:spLocks noChangeArrowheads="1"/>
          </p:cNvSpPr>
          <p:nvPr/>
        </p:nvSpPr>
        <p:spPr bwMode="auto">
          <a:xfrm>
            <a:off x="5181600" y="4953000"/>
            <a:ext cx="4572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sz="1800"/>
              <a:t>Cl</a:t>
            </a:r>
            <a:r>
              <a:rPr lang="en-US" sz="1800" baseline="30000"/>
              <a:t>-</a:t>
            </a:r>
          </a:p>
        </p:txBody>
      </p:sp>
      <p:sp>
        <p:nvSpPr>
          <p:cNvPr id="66585" name="Line 25"/>
          <p:cNvSpPr>
            <a:spLocks noChangeShapeType="1"/>
          </p:cNvSpPr>
          <p:nvPr/>
        </p:nvSpPr>
        <p:spPr bwMode="auto">
          <a:xfrm flipV="1">
            <a:off x="5791200" y="3810000"/>
            <a:ext cx="457200" cy="6858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66586" name="Text Box 26"/>
          <p:cNvSpPr txBox="1">
            <a:spLocks noChangeArrowheads="1"/>
          </p:cNvSpPr>
          <p:nvPr/>
        </p:nvSpPr>
        <p:spPr bwMode="auto">
          <a:xfrm>
            <a:off x="6096000" y="3429000"/>
            <a:ext cx="2438400" cy="822325"/>
          </a:xfrm>
          <a:prstGeom prst="rect">
            <a:avLst/>
          </a:prstGeom>
          <a:noFill/>
          <a:ln w="9525">
            <a:noFill/>
            <a:miter lim="800000"/>
            <a:headEnd/>
            <a:tailEnd/>
          </a:ln>
        </p:spPr>
        <p:txBody>
          <a:bodyPr wrap="none">
            <a:prstTxWarp prst="textNoShape">
              <a:avLst/>
            </a:prstTxWarp>
            <a:spAutoFit/>
          </a:bodyPr>
          <a:lstStyle/>
          <a:p>
            <a:r>
              <a:rPr lang="en-US"/>
              <a:t>Repulsion when </a:t>
            </a:r>
          </a:p>
          <a:p>
            <a:r>
              <a:rPr lang="en-US"/>
              <a:t>atoms overlap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6"/>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65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 0  L 0.25 0  E" pathEditMode="relative" ptsTypes="">
                                      <p:cBhvr>
                                        <p:cTn id="14" dur="2000" fill="hold"/>
                                        <p:tgtEl>
                                          <p:spTgt spid="66567"/>
                                        </p:tgtEl>
                                        <p:attrNameLst>
                                          <p:attrName>ppt_x</p:attrName>
                                          <p:attrName>ppt_y</p:attrName>
                                        </p:attrNameLst>
                                      </p:cBhvr>
                                    </p:animMotion>
                                  </p:childTnLst>
                                </p:cTn>
                              </p:par>
                              <p:par>
                                <p:cTn id="15" presetID="63" presetClass="path" presetSubtype="0" accel="50000" decel="50000" fill="hold" grpId="0" nodeType="withEffect">
                                  <p:stCondLst>
                                    <p:cond delay="0"/>
                                  </p:stCondLst>
                                  <p:childTnLst>
                                    <p:animMotion origin="layout" path="M 0 0  L 0.25 0  E" pathEditMode="relative" ptsTypes="">
                                      <p:cBhvr>
                                        <p:cTn id="16" dur="2000" fill="hold"/>
                                        <p:tgtEl>
                                          <p:spTgt spid="66572"/>
                                        </p:tgtEl>
                                        <p:attrNameLst>
                                          <p:attrName>ppt_x</p:attrName>
                                          <p:attrName>ppt_y</p:attrName>
                                        </p:attrNameLst>
                                      </p:cBhvr>
                                    </p:animMotion>
                                  </p:childTnLst>
                                </p:cTn>
                              </p:par>
                              <p:par>
                                <p:cTn id="17" presetID="35" presetClass="path" presetSubtype="0" accel="50000" decel="50000" fill="hold" grpId="0" nodeType="withEffect">
                                  <p:stCondLst>
                                    <p:cond delay="0"/>
                                  </p:stCondLst>
                                  <p:childTnLst>
                                    <p:animMotion origin="layout" path="M 0 0  L -0.25 0  E" pathEditMode="relative" ptsTypes="">
                                      <p:cBhvr>
                                        <p:cTn id="18" dur="2000" fill="hold"/>
                                        <p:tgtEl>
                                          <p:spTgt spid="6656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1" nodeType="clickEffect">
                                  <p:stCondLst>
                                    <p:cond delay="0"/>
                                  </p:stCondLst>
                                  <p:childTnLst>
                                    <p:animMotion origin="layout" path="M 0.25 9.85427E-7 L 0.35573 0.0111 " pathEditMode="relative" rAng="0" ptsTypes="AA">
                                      <p:cBhvr>
                                        <p:cTn id="22" dur="2000" fill="hold"/>
                                        <p:tgtEl>
                                          <p:spTgt spid="66572"/>
                                        </p:tgtEl>
                                        <p:attrNameLst>
                                          <p:attrName>ppt_x</p:attrName>
                                          <p:attrName>ppt_y</p:attrName>
                                        </p:attrNameLst>
                                      </p:cBhvr>
                                      <p:rCtr x="53" y="6"/>
                                    </p:animMotion>
                                  </p:childTnLst>
                                </p:cTn>
                              </p:par>
                              <p:par>
                                <p:cTn id="23" presetID="6" presetClass="emph" presetSubtype="0" fill="hold" grpId="1" nodeType="withEffect">
                                  <p:stCondLst>
                                    <p:cond delay="0"/>
                                  </p:stCondLst>
                                  <p:childTnLst>
                                    <p:animScale>
                                      <p:cBhvr>
                                        <p:cTn id="24" dur="2000" fill="hold"/>
                                        <p:tgtEl>
                                          <p:spTgt spid="66567"/>
                                        </p:tgtEl>
                                      </p:cBhvr>
                                      <p:by x="50000" y="5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5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6574"/>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6657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1" nodeType="clickEffect">
                                  <p:stCondLst>
                                    <p:cond delay="0"/>
                                  </p:stCondLst>
                                  <p:childTnLst>
                                    <p:animMotion origin="layout" path="M 1.66667E-6 4.18459E-6 L 0.08854 4.18459E-6 " pathEditMode="relative" rAng="0" ptsTypes="AA">
                                      <p:cBhvr>
                                        <p:cTn id="38" dur="2000" fill="hold"/>
                                        <p:tgtEl>
                                          <p:spTgt spid="66573"/>
                                        </p:tgtEl>
                                        <p:attrNameLst>
                                          <p:attrName>ppt_x</p:attrName>
                                          <p:attrName>ppt_y</p:attrName>
                                        </p:attrNameLst>
                                      </p:cBhvr>
                                      <p:rCtr x="44" y="0"/>
                                    </p:animMotion>
                                  </p:childTnLst>
                                </p:cTn>
                              </p:par>
                              <p:par>
                                <p:cTn id="39" presetID="63" presetClass="path" presetSubtype="0" accel="50000" decel="50000" fill="hold" grpId="2" nodeType="withEffect">
                                  <p:stCondLst>
                                    <p:cond delay="0"/>
                                  </p:stCondLst>
                                  <p:childTnLst>
                                    <p:animMotion origin="layout" path="M 0.25 -9.16031E-7 L 0.32083 0.00555 " pathEditMode="relative" rAng="0" ptsTypes="AA">
                                      <p:cBhvr>
                                        <p:cTn id="40" dur="2000" fill="hold"/>
                                        <p:tgtEl>
                                          <p:spTgt spid="66567"/>
                                        </p:tgtEl>
                                        <p:attrNameLst>
                                          <p:attrName>ppt_x</p:attrName>
                                          <p:attrName>ppt_y</p:attrName>
                                        </p:attrNameLst>
                                      </p:cBhvr>
                                      <p:rCtr x="35" y="3"/>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65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5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5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5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57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5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5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582"/>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6658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58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58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65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5" presetClass="path" presetSubtype="0" accel="50000" decel="50000" fill="hold" grpId="0" nodeType="clickEffect">
                                  <p:stCondLst>
                                    <p:cond delay="0"/>
                                  </p:stCondLst>
                                  <p:childTnLst>
                                    <p:animMotion origin="layout" path="M 3.33333E-6 4.71895E-7 L -0.26528 0.00578 " pathEditMode="relative" rAng="0" ptsTypes="AA">
                                      <p:cBhvr>
                                        <p:cTn id="70" dur="2000" fill="hold"/>
                                        <p:tgtEl>
                                          <p:spTgt spid="66583"/>
                                        </p:tgtEl>
                                        <p:attrNameLst>
                                          <p:attrName>ppt_x</p:attrName>
                                          <p:attrName>ppt_y</p:attrName>
                                        </p:attrNameLst>
                                      </p:cBhvr>
                                      <p:rCtr x="-133"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6" grpId="0"/>
      <p:bldP spid="66567" grpId="0" animBg="1"/>
      <p:bldP spid="66567" grpId="1" animBg="1"/>
      <p:bldP spid="66567" grpId="2" animBg="1"/>
      <p:bldP spid="66568" grpId="0" animBg="1"/>
      <p:bldP spid="66568" grpId="1" animBg="1"/>
      <p:bldP spid="66572" grpId="0"/>
      <p:bldP spid="66572" grpId="1"/>
      <p:bldP spid="66572" grpId="2"/>
      <p:bldP spid="66573" grpId="0"/>
      <p:bldP spid="66573" grpId="1"/>
      <p:bldP spid="66574" grpId="0"/>
      <p:bldP spid="66575" grpId="0" animBg="1"/>
      <p:bldP spid="66576" grpId="0"/>
      <p:bldP spid="66577" grpId="0" animBg="1"/>
      <p:bldP spid="66578" grpId="0"/>
      <p:bldP spid="66579" grpId="0" animBg="1"/>
      <p:bldP spid="66580" grpId="0"/>
      <p:bldP spid="66581" grpId="0" animBg="1"/>
      <p:bldP spid="66582" grpId="0"/>
      <p:bldP spid="66583" grpId="0" animBg="1"/>
      <p:bldP spid="66583" grpId="1" animBg="1"/>
      <p:bldP spid="66584" grpId="0" animBg="1"/>
      <p:bldP spid="66585" grpId="0" animBg="1"/>
      <p:bldP spid="66586"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52400"/>
            <a:ext cx="8229600" cy="487363"/>
          </a:xfrm>
        </p:spPr>
        <p:txBody>
          <a:bodyPr/>
          <a:lstStyle/>
          <a:p>
            <a:pPr eaLnBrk="1" hangingPunct="1"/>
            <a:r>
              <a:rPr lang="en-US" sz="4000"/>
              <a:t>Covalent Bond</a:t>
            </a:r>
          </a:p>
        </p:txBody>
      </p:sp>
      <p:sp>
        <p:nvSpPr>
          <p:cNvPr id="57347" name="Text Box 3"/>
          <p:cNvSpPr txBox="1">
            <a:spLocks noChangeArrowheads="1"/>
          </p:cNvSpPr>
          <p:nvPr/>
        </p:nvSpPr>
        <p:spPr bwMode="auto">
          <a:xfrm>
            <a:off x="0" y="685800"/>
            <a:ext cx="6076867" cy="769441"/>
          </a:xfrm>
          <a:prstGeom prst="rect">
            <a:avLst/>
          </a:prstGeom>
          <a:noFill/>
          <a:ln w="9525">
            <a:noFill/>
            <a:miter lim="800000"/>
            <a:headEnd/>
            <a:tailEnd/>
          </a:ln>
        </p:spPr>
        <p:txBody>
          <a:bodyPr wrap="none">
            <a:prstTxWarp prst="textNoShape">
              <a:avLst/>
            </a:prstTxWarp>
            <a:spAutoFit/>
          </a:bodyPr>
          <a:lstStyle/>
          <a:p>
            <a:r>
              <a:rPr lang="en-US" sz="2200" dirty="0"/>
              <a:t>Sharing of an electron… look at example H</a:t>
            </a:r>
            <a:r>
              <a:rPr lang="en-US" sz="2200" baseline="-25000" dirty="0"/>
              <a:t>2</a:t>
            </a:r>
            <a:r>
              <a:rPr lang="en-US" sz="2200" baseline="30000" dirty="0"/>
              <a:t>+ </a:t>
            </a:r>
            <a:r>
              <a:rPr lang="en-US" sz="2200" baseline="-25000" dirty="0"/>
              <a:t> </a:t>
            </a:r>
          </a:p>
          <a:p>
            <a:r>
              <a:rPr lang="en-US" sz="2200" baseline="-25000" dirty="0"/>
              <a:t>				</a:t>
            </a:r>
            <a:r>
              <a:rPr lang="en-US" sz="2200" dirty="0"/>
              <a:t>(2 protons (</a:t>
            </a:r>
            <a:r>
              <a:rPr lang="en-US" sz="2200" dirty="0" err="1"/>
              <a:t>H</a:t>
            </a:r>
            <a:r>
              <a:rPr lang="en-US" sz="2200" dirty="0"/>
              <a:t> nuclei), 1 electron)</a:t>
            </a:r>
          </a:p>
        </p:txBody>
      </p:sp>
      <p:sp>
        <p:nvSpPr>
          <p:cNvPr id="67588" name="Line 4"/>
          <p:cNvSpPr>
            <a:spLocks noChangeShapeType="1"/>
          </p:cNvSpPr>
          <p:nvPr/>
        </p:nvSpPr>
        <p:spPr bwMode="auto">
          <a:xfrm>
            <a:off x="685800" y="3505200"/>
            <a:ext cx="396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7589" name="Oval 5"/>
          <p:cNvSpPr>
            <a:spLocks noChangeArrowheads="1"/>
          </p:cNvSpPr>
          <p:nvPr/>
        </p:nvSpPr>
        <p:spPr bwMode="auto">
          <a:xfrm>
            <a:off x="1250950" y="3471863"/>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67590" name="Oval 6"/>
          <p:cNvSpPr>
            <a:spLocks noChangeArrowheads="1"/>
          </p:cNvSpPr>
          <p:nvPr/>
        </p:nvSpPr>
        <p:spPr bwMode="auto">
          <a:xfrm>
            <a:off x="3505200" y="3482975"/>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67591" name="Line 7"/>
          <p:cNvSpPr>
            <a:spLocks noChangeShapeType="1"/>
          </p:cNvSpPr>
          <p:nvPr/>
        </p:nvSpPr>
        <p:spPr bwMode="auto">
          <a:xfrm>
            <a:off x="1322388" y="3582988"/>
            <a:ext cx="49212" cy="227012"/>
          </a:xfrm>
          <a:prstGeom prst="line">
            <a:avLst/>
          </a:prstGeom>
          <a:noFill/>
          <a:ln w="9525">
            <a:solidFill>
              <a:schemeClr val="tx1"/>
            </a:solidFill>
            <a:round/>
            <a:headEnd/>
            <a:tailEnd/>
          </a:ln>
        </p:spPr>
        <p:txBody>
          <a:bodyPr>
            <a:prstTxWarp prst="textNoShape">
              <a:avLst/>
            </a:prstTxWarp>
          </a:bodyPr>
          <a:lstStyle/>
          <a:p>
            <a:endParaRPr lang="en-US"/>
          </a:p>
        </p:txBody>
      </p:sp>
      <p:sp>
        <p:nvSpPr>
          <p:cNvPr id="67592" name="Text Box 8"/>
          <p:cNvSpPr txBox="1">
            <a:spLocks noChangeArrowheads="1"/>
          </p:cNvSpPr>
          <p:nvPr/>
        </p:nvSpPr>
        <p:spPr bwMode="auto">
          <a:xfrm>
            <a:off x="1050925" y="3773488"/>
            <a:ext cx="1251189" cy="430887"/>
          </a:xfrm>
          <a:prstGeom prst="rect">
            <a:avLst/>
          </a:prstGeom>
          <a:noFill/>
          <a:ln w="9525">
            <a:noFill/>
            <a:miter lim="800000"/>
            <a:headEnd/>
            <a:tailEnd/>
          </a:ln>
        </p:spPr>
        <p:txBody>
          <a:bodyPr wrap="none">
            <a:prstTxWarp prst="textNoShape">
              <a:avLst/>
            </a:prstTxWarp>
            <a:spAutoFit/>
          </a:bodyPr>
          <a:lstStyle/>
          <a:p>
            <a:r>
              <a:rPr lang="en-US" sz="2200" dirty="0"/>
              <a:t>Proton 1</a:t>
            </a:r>
          </a:p>
        </p:txBody>
      </p:sp>
      <p:sp>
        <p:nvSpPr>
          <p:cNvPr id="67593" name="Line 9"/>
          <p:cNvSpPr>
            <a:spLocks noChangeShapeType="1"/>
          </p:cNvSpPr>
          <p:nvPr/>
        </p:nvSpPr>
        <p:spPr bwMode="auto">
          <a:xfrm>
            <a:off x="3548063" y="3543300"/>
            <a:ext cx="49212" cy="227013"/>
          </a:xfrm>
          <a:prstGeom prst="line">
            <a:avLst/>
          </a:prstGeom>
          <a:noFill/>
          <a:ln w="9525">
            <a:solidFill>
              <a:schemeClr val="tx1"/>
            </a:solidFill>
            <a:round/>
            <a:headEnd/>
            <a:tailEnd/>
          </a:ln>
        </p:spPr>
        <p:txBody>
          <a:bodyPr>
            <a:prstTxWarp prst="textNoShape">
              <a:avLst/>
            </a:prstTxWarp>
          </a:bodyPr>
          <a:lstStyle/>
          <a:p>
            <a:endParaRPr lang="en-US"/>
          </a:p>
        </p:txBody>
      </p:sp>
      <p:sp>
        <p:nvSpPr>
          <p:cNvPr id="67594" name="Text Box 10"/>
          <p:cNvSpPr txBox="1">
            <a:spLocks noChangeArrowheads="1"/>
          </p:cNvSpPr>
          <p:nvPr/>
        </p:nvSpPr>
        <p:spPr bwMode="auto">
          <a:xfrm>
            <a:off x="3276600" y="3733800"/>
            <a:ext cx="1251189" cy="430887"/>
          </a:xfrm>
          <a:prstGeom prst="rect">
            <a:avLst/>
          </a:prstGeom>
          <a:noFill/>
          <a:ln w="9525">
            <a:noFill/>
            <a:miter lim="800000"/>
            <a:headEnd/>
            <a:tailEnd/>
          </a:ln>
        </p:spPr>
        <p:txBody>
          <a:bodyPr wrap="none">
            <a:prstTxWarp prst="textNoShape">
              <a:avLst/>
            </a:prstTxWarp>
            <a:spAutoFit/>
          </a:bodyPr>
          <a:lstStyle/>
          <a:p>
            <a:r>
              <a:rPr lang="en-US" sz="2200" dirty="0"/>
              <a:t>Proton 2</a:t>
            </a:r>
          </a:p>
        </p:txBody>
      </p:sp>
      <p:grpSp>
        <p:nvGrpSpPr>
          <p:cNvPr id="2" name="Group 11"/>
          <p:cNvGrpSpPr>
            <a:grpSpLocks/>
          </p:cNvGrpSpPr>
          <p:nvPr/>
        </p:nvGrpSpPr>
        <p:grpSpPr bwMode="auto">
          <a:xfrm>
            <a:off x="304800" y="2743200"/>
            <a:ext cx="1982788" cy="795338"/>
            <a:chOff x="240" y="1248"/>
            <a:chExt cx="1249" cy="501"/>
          </a:xfrm>
        </p:grpSpPr>
        <p:sp>
          <p:nvSpPr>
            <p:cNvPr id="57366" name="Freeform 12"/>
            <p:cNvSpPr>
              <a:spLocks/>
            </p:cNvSpPr>
            <p:nvPr/>
          </p:nvSpPr>
          <p:spPr bwMode="auto">
            <a:xfrm>
              <a:off x="240"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sp>
          <p:nvSpPr>
            <p:cNvPr id="57367" name="Freeform 13"/>
            <p:cNvSpPr>
              <a:spLocks/>
            </p:cNvSpPr>
            <p:nvPr/>
          </p:nvSpPr>
          <p:spPr bwMode="auto">
            <a:xfrm flipH="1">
              <a:off x="864"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grpSp>
      <p:sp>
        <p:nvSpPr>
          <p:cNvPr id="67598" name="Text Box 14"/>
          <p:cNvSpPr txBox="1">
            <a:spLocks noChangeArrowheads="1"/>
          </p:cNvSpPr>
          <p:nvPr/>
        </p:nvSpPr>
        <p:spPr bwMode="auto">
          <a:xfrm>
            <a:off x="914400" y="2286000"/>
            <a:ext cx="506268" cy="430887"/>
          </a:xfrm>
          <a:prstGeom prst="rect">
            <a:avLst/>
          </a:prstGeom>
          <a:noFill/>
          <a:ln w="9525">
            <a:noFill/>
            <a:miter lim="800000"/>
            <a:headEnd/>
            <a:tailEnd/>
          </a:ln>
        </p:spPr>
        <p:txBody>
          <a:bodyPr wrap="square">
            <a:prstTxWarp prst="textNoShape">
              <a:avLst/>
            </a:prstTxWarp>
            <a:spAutoFit/>
          </a:bodyPr>
          <a:lstStyle/>
          <a:p>
            <a:r>
              <a:rPr lang="en-US" sz="2200" dirty="0" smtClean="0">
                <a:latin typeface="Symbol" charset="2"/>
              </a:rPr>
              <a:t>Ψ</a:t>
            </a:r>
            <a:r>
              <a:rPr lang="en-US" sz="2200" baseline="-25000" dirty="0" smtClean="0">
                <a:latin typeface="Symbol" charset="2"/>
              </a:rPr>
              <a:t>1</a:t>
            </a:r>
            <a:endParaRPr lang="en-US" sz="2200" baseline="-25000" dirty="0">
              <a:latin typeface="Symbol" charset="2"/>
            </a:endParaRPr>
          </a:p>
        </p:txBody>
      </p:sp>
      <p:sp>
        <p:nvSpPr>
          <p:cNvPr id="67599" name="Text Box 15"/>
          <p:cNvSpPr txBox="1">
            <a:spLocks noChangeArrowheads="1"/>
          </p:cNvSpPr>
          <p:nvPr/>
        </p:nvSpPr>
        <p:spPr bwMode="auto">
          <a:xfrm>
            <a:off x="4876800" y="2971800"/>
            <a:ext cx="3902075" cy="769441"/>
          </a:xfrm>
          <a:prstGeom prst="rect">
            <a:avLst/>
          </a:prstGeom>
          <a:noFill/>
          <a:ln w="9525">
            <a:noFill/>
            <a:miter lim="800000"/>
            <a:headEnd/>
            <a:tailEnd/>
          </a:ln>
        </p:spPr>
        <p:txBody>
          <a:bodyPr>
            <a:prstTxWarp prst="textNoShape">
              <a:avLst/>
            </a:prstTxWarp>
            <a:spAutoFit/>
          </a:bodyPr>
          <a:lstStyle/>
          <a:p>
            <a:r>
              <a:rPr lang="en-US" sz="2200" dirty="0"/>
              <a:t>Wave function if electron bound to proton 1</a:t>
            </a:r>
          </a:p>
        </p:txBody>
      </p:sp>
      <p:sp>
        <p:nvSpPr>
          <p:cNvPr id="67600" name="Text Box 16"/>
          <p:cNvSpPr txBox="1">
            <a:spLocks noChangeArrowheads="1"/>
          </p:cNvSpPr>
          <p:nvPr/>
        </p:nvSpPr>
        <p:spPr bwMode="auto">
          <a:xfrm>
            <a:off x="228600" y="1828800"/>
            <a:ext cx="3902075" cy="430887"/>
          </a:xfrm>
          <a:prstGeom prst="rect">
            <a:avLst/>
          </a:prstGeom>
          <a:noFill/>
          <a:ln w="9525">
            <a:noFill/>
            <a:miter lim="800000"/>
            <a:headEnd/>
            <a:tailEnd/>
          </a:ln>
        </p:spPr>
        <p:txBody>
          <a:bodyPr>
            <a:prstTxWarp prst="textNoShape">
              <a:avLst/>
            </a:prstTxWarp>
            <a:spAutoFit/>
          </a:bodyPr>
          <a:lstStyle/>
          <a:p>
            <a:r>
              <a:rPr lang="en-US" sz="2200" dirty="0"/>
              <a:t>Protons far apart …</a:t>
            </a:r>
            <a:r>
              <a:rPr lang="en-US" dirty="0"/>
              <a:t> </a:t>
            </a:r>
          </a:p>
        </p:txBody>
      </p:sp>
      <p:sp>
        <p:nvSpPr>
          <p:cNvPr id="67601" name="Freeform 17"/>
          <p:cNvSpPr>
            <a:spLocks/>
          </p:cNvSpPr>
          <p:nvPr/>
        </p:nvSpPr>
        <p:spPr bwMode="auto">
          <a:xfrm>
            <a:off x="304800" y="4927600"/>
            <a:ext cx="838200" cy="1549400"/>
          </a:xfrm>
          <a:custGeom>
            <a:avLst/>
            <a:gdLst>
              <a:gd name="T0" fmla="*/ 0 w 528"/>
              <a:gd name="T1" fmla="*/ 25400 h 976"/>
              <a:gd name="T2" fmla="*/ 304800 w 528"/>
              <a:gd name="T3" fmla="*/ 101600 h 976"/>
              <a:gd name="T4" fmla="*/ 685800 w 528"/>
              <a:gd name="T5" fmla="*/ 635000 h 976"/>
              <a:gd name="T6" fmla="*/ 838200 w 528"/>
              <a:gd name="T7" fmla="*/ 1549400 h 976"/>
              <a:gd name="T8" fmla="*/ 0 60000 65536"/>
              <a:gd name="T9" fmla="*/ 0 60000 65536"/>
              <a:gd name="T10" fmla="*/ 0 60000 65536"/>
              <a:gd name="T11" fmla="*/ 0 60000 65536"/>
              <a:gd name="T12" fmla="*/ 0 w 528"/>
              <a:gd name="T13" fmla="*/ 0 h 976"/>
              <a:gd name="T14" fmla="*/ 528 w 528"/>
              <a:gd name="T15" fmla="*/ 976 h 976"/>
            </a:gdLst>
            <a:ahLst/>
            <a:cxnLst>
              <a:cxn ang="T8">
                <a:pos x="T0" y="T1"/>
              </a:cxn>
              <a:cxn ang="T9">
                <a:pos x="T2" y="T3"/>
              </a:cxn>
              <a:cxn ang="T10">
                <a:pos x="T4" y="T5"/>
              </a:cxn>
              <a:cxn ang="T11">
                <a:pos x="T6" y="T7"/>
              </a:cxn>
            </a:cxnLst>
            <a:rect l="T12" t="T13" r="T14" b="T15"/>
            <a:pathLst>
              <a:path w="528" h="976">
                <a:moveTo>
                  <a:pt x="0" y="16"/>
                </a:moveTo>
                <a:cubicBezTo>
                  <a:pt x="60" y="8"/>
                  <a:pt x="120" y="0"/>
                  <a:pt x="192" y="64"/>
                </a:cubicBezTo>
                <a:cubicBezTo>
                  <a:pt x="264" y="128"/>
                  <a:pt x="376" y="248"/>
                  <a:pt x="432" y="400"/>
                </a:cubicBezTo>
                <a:cubicBezTo>
                  <a:pt x="488" y="552"/>
                  <a:pt x="508" y="764"/>
                  <a:pt x="528" y="976"/>
                </a:cubicBezTo>
              </a:path>
            </a:pathLst>
          </a:custGeom>
          <a:noFill/>
          <a:ln w="28575">
            <a:solidFill>
              <a:srgbClr val="F61B16"/>
            </a:solidFill>
            <a:round/>
            <a:headEnd/>
            <a:tailEnd/>
          </a:ln>
        </p:spPr>
        <p:txBody>
          <a:bodyPr>
            <a:prstTxWarp prst="textNoShape">
              <a:avLst/>
            </a:prstTxWarp>
          </a:bodyPr>
          <a:lstStyle/>
          <a:p>
            <a:endParaRPr lang="en-US"/>
          </a:p>
        </p:txBody>
      </p:sp>
      <p:sp>
        <p:nvSpPr>
          <p:cNvPr id="67602" name="Freeform 18"/>
          <p:cNvSpPr>
            <a:spLocks/>
          </p:cNvSpPr>
          <p:nvPr/>
        </p:nvSpPr>
        <p:spPr bwMode="auto">
          <a:xfrm flipH="1">
            <a:off x="1295400" y="4953000"/>
            <a:ext cx="838200" cy="1549400"/>
          </a:xfrm>
          <a:custGeom>
            <a:avLst/>
            <a:gdLst>
              <a:gd name="T0" fmla="*/ 0 w 528"/>
              <a:gd name="T1" fmla="*/ 25400 h 976"/>
              <a:gd name="T2" fmla="*/ 304800 w 528"/>
              <a:gd name="T3" fmla="*/ 101600 h 976"/>
              <a:gd name="T4" fmla="*/ 685800 w 528"/>
              <a:gd name="T5" fmla="*/ 635000 h 976"/>
              <a:gd name="T6" fmla="*/ 838200 w 528"/>
              <a:gd name="T7" fmla="*/ 1549400 h 976"/>
              <a:gd name="T8" fmla="*/ 0 60000 65536"/>
              <a:gd name="T9" fmla="*/ 0 60000 65536"/>
              <a:gd name="T10" fmla="*/ 0 60000 65536"/>
              <a:gd name="T11" fmla="*/ 0 60000 65536"/>
              <a:gd name="T12" fmla="*/ 0 w 528"/>
              <a:gd name="T13" fmla="*/ 0 h 976"/>
              <a:gd name="T14" fmla="*/ 528 w 528"/>
              <a:gd name="T15" fmla="*/ 976 h 976"/>
            </a:gdLst>
            <a:ahLst/>
            <a:cxnLst>
              <a:cxn ang="T8">
                <a:pos x="T0" y="T1"/>
              </a:cxn>
              <a:cxn ang="T9">
                <a:pos x="T2" y="T3"/>
              </a:cxn>
              <a:cxn ang="T10">
                <a:pos x="T4" y="T5"/>
              </a:cxn>
              <a:cxn ang="T11">
                <a:pos x="T6" y="T7"/>
              </a:cxn>
            </a:cxnLst>
            <a:rect l="T12" t="T13" r="T14" b="T15"/>
            <a:pathLst>
              <a:path w="528" h="976">
                <a:moveTo>
                  <a:pt x="0" y="16"/>
                </a:moveTo>
                <a:cubicBezTo>
                  <a:pt x="60" y="8"/>
                  <a:pt x="120" y="0"/>
                  <a:pt x="192" y="64"/>
                </a:cubicBezTo>
                <a:cubicBezTo>
                  <a:pt x="264" y="128"/>
                  <a:pt x="376" y="248"/>
                  <a:pt x="432" y="400"/>
                </a:cubicBezTo>
                <a:cubicBezTo>
                  <a:pt x="488" y="552"/>
                  <a:pt x="508" y="764"/>
                  <a:pt x="528" y="976"/>
                </a:cubicBezTo>
              </a:path>
            </a:pathLst>
          </a:custGeom>
          <a:noFill/>
          <a:ln w="28575">
            <a:solidFill>
              <a:srgbClr val="F61B16"/>
            </a:solidFill>
            <a:round/>
            <a:headEnd/>
            <a:tailEnd/>
          </a:ln>
        </p:spPr>
        <p:txBody>
          <a:bodyPr>
            <a:prstTxWarp prst="textNoShape">
              <a:avLst/>
            </a:prstTxWarp>
          </a:bodyPr>
          <a:lstStyle/>
          <a:p>
            <a:endParaRPr lang="en-US"/>
          </a:p>
        </p:txBody>
      </p:sp>
      <p:sp>
        <p:nvSpPr>
          <p:cNvPr id="67603" name="Freeform 19"/>
          <p:cNvSpPr>
            <a:spLocks/>
          </p:cNvSpPr>
          <p:nvPr/>
        </p:nvSpPr>
        <p:spPr bwMode="auto">
          <a:xfrm>
            <a:off x="2667000" y="4978400"/>
            <a:ext cx="838200" cy="1549400"/>
          </a:xfrm>
          <a:custGeom>
            <a:avLst/>
            <a:gdLst>
              <a:gd name="T0" fmla="*/ 0 w 528"/>
              <a:gd name="T1" fmla="*/ 25400 h 976"/>
              <a:gd name="T2" fmla="*/ 304800 w 528"/>
              <a:gd name="T3" fmla="*/ 101600 h 976"/>
              <a:gd name="T4" fmla="*/ 685800 w 528"/>
              <a:gd name="T5" fmla="*/ 635000 h 976"/>
              <a:gd name="T6" fmla="*/ 838200 w 528"/>
              <a:gd name="T7" fmla="*/ 1549400 h 976"/>
              <a:gd name="T8" fmla="*/ 0 60000 65536"/>
              <a:gd name="T9" fmla="*/ 0 60000 65536"/>
              <a:gd name="T10" fmla="*/ 0 60000 65536"/>
              <a:gd name="T11" fmla="*/ 0 60000 65536"/>
              <a:gd name="T12" fmla="*/ 0 w 528"/>
              <a:gd name="T13" fmla="*/ 0 h 976"/>
              <a:gd name="T14" fmla="*/ 528 w 528"/>
              <a:gd name="T15" fmla="*/ 976 h 976"/>
            </a:gdLst>
            <a:ahLst/>
            <a:cxnLst>
              <a:cxn ang="T8">
                <a:pos x="T0" y="T1"/>
              </a:cxn>
              <a:cxn ang="T9">
                <a:pos x="T2" y="T3"/>
              </a:cxn>
              <a:cxn ang="T10">
                <a:pos x="T4" y="T5"/>
              </a:cxn>
              <a:cxn ang="T11">
                <a:pos x="T6" y="T7"/>
              </a:cxn>
            </a:cxnLst>
            <a:rect l="T12" t="T13" r="T14" b="T15"/>
            <a:pathLst>
              <a:path w="528" h="976">
                <a:moveTo>
                  <a:pt x="0" y="16"/>
                </a:moveTo>
                <a:cubicBezTo>
                  <a:pt x="60" y="8"/>
                  <a:pt x="120" y="0"/>
                  <a:pt x="192" y="64"/>
                </a:cubicBezTo>
                <a:cubicBezTo>
                  <a:pt x="264" y="128"/>
                  <a:pt x="376" y="248"/>
                  <a:pt x="432" y="400"/>
                </a:cubicBezTo>
                <a:cubicBezTo>
                  <a:pt x="488" y="552"/>
                  <a:pt x="508" y="764"/>
                  <a:pt x="528" y="976"/>
                </a:cubicBezTo>
              </a:path>
            </a:pathLst>
          </a:custGeom>
          <a:noFill/>
          <a:ln w="28575">
            <a:solidFill>
              <a:srgbClr val="F61B16"/>
            </a:solidFill>
            <a:round/>
            <a:headEnd/>
            <a:tailEnd/>
          </a:ln>
        </p:spPr>
        <p:txBody>
          <a:bodyPr>
            <a:prstTxWarp prst="textNoShape">
              <a:avLst/>
            </a:prstTxWarp>
          </a:bodyPr>
          <a:lstStyle/>
          <a:p>
            <a:endParaRPr lang="en-US"/>
          </a:p>
        </p:txBody>
      </p:sp>
      <p:sp>
        <p:nvSpPr>
          <p:cNvPr id="67604" name="Freeform 20"/>
          <p:cNvSpPr>
            <a:spLocks/>
          </p:cNvSpPr>
          <p:nvPr/>
        </p:nvSpPr>
        <p:spPr bwMode="auto">
          <a:xfrm flipH="1">
            <a:off x="3657600" y="5003800"/>
            <a:ext cx="838200" cy="1549400"/>
          </a:xfrm>
          <a:custGeom>
            <a:avLst/>
            <a:gdLst>
              <a:gd name="T0" fmla="*/ 0 w 528"/>
              <a:gd name="T1" fmla="*/ 25400 h 976"/>
              <a:gd name="T2" fmla="*/ 304800 w 528"/>
              <a:gd name="T3" fmla="*/ 101600 h 976"/>
              <a:gd name="T4" fmla="*/ 685800 w 528"/>
              <a:gd name="T5" fmla="*/ 635000 h 976"/>
              <a:gd name="T6" fmla="*/ 838200 w 528"/>
              <a:gd name="T7" fmla="*/ 1549400 h 976"/>
              <a:gd name="T8" fmla="*/ 0 60000 65536"/>
              <a:gd name="T9" fmla="*/ 0 60000 65536"/>
              <a:gd name="T10" fmla="*/ 0 60000 65536"/>
              <a:gd name="T11" fmla="*/ 0 60000 65536"/>
              <a:gd name="T12" fmla="*/ 0 w 528"/>
              <a:gd name="T13" fmla="*/ 0 h 976"/>
              <a:gd name="T14" fmla="*/ 528 w 528"/>
              <a:gd name="T15" fmla="*/ 976 h 976"/>
            </a:gdLst>
            <a:ahLst/>
            <a:cxnLst>
              <a:cxn ang="T8">
                <a:pos x="T0" y="T1"/>
              </a:cxn>
              <a:cxn ang="T9">
                <a:pos x="T2" y="T3"/>
              </a:cxn>
              <a:cxn ang="T10">
                <a:pos x="T4" y="T5"/>
              </a:cxn>
              <a:cxn ang="T11">
                <a:pos x="T6" y="T7"/>
              </a:cxn>
            </a:cxnLst>
            <a:rect l="T12" t="T13" r="T14" b="T15"/>
            <a:pathLst>
              <a:path w="528" h="976">
                <a:moveTo>
                  <a:pt x="0" y="16"/>
                </a:moveTo>
                <a:cubicBezTo>
                  <a:pt x="60" y="8"/>
                  <a:pt x="120" y="0"/>
                  <a:pt x="192" y="64"/>
                </a:cubicBezTo>
                <a:cubicBezTo>
                  <a:pt x="264" y="128"/>
                  <a:pt x="376" y="248"/>
                  <a:pt x="432" y="400"/>
                </a:cubicBezTo>
                <a:cubicBezTo>
                  <a:pt x="488" y="552"/>
                  <a:pt x="508" y="764"/>
                  <a:pt x="528" y="976"/>
                </a:cubicBezTo>
              </a:path>
            </a:pathLst>
          </a:custGeom>
          <a:noFill/>
          <a:ln w="28575">
            <a:solidFill>
              <a:srgbClr val="F61B16"/>
            </a:solidFill>
            <a:round/>
            <a:headEnd/>
            <a:tailEnd/>
          </a:ln>
        </p:spPr>
        <p:txBody>
          <a:bodyPr>
            <a:prstTxWarp prst="textNoShape">
              <a:avLst/>
            </a:prstTxWarp>
          </a:bodyPr>
          <a:lstStyle/>
          <a:p>
            <a:endParaRPr lang="en-US"/>
          </a:p>
        </p:txBody>
      </p:sp>
      <p:sp>
        <p:nvSpPr>
          <p:cNvPr id="67605" name="Text Box 21"/>
          <p:cNvSpPr txBox="1">
            <a:spLocks noChangeArrowheads="1"/>
          </p:cNvSpPr>
          <p:nvPr/>
        </p:nvSpPr>
        <p:spPr bwMode="auto">
          <a:xfrm>
            <a:off x="60325" y="4383088"/>
            <a:ext cx="3216275" cy="457200"/>
          </a:xfrm>
          <a:prstGeom prst="rect">
            <a:avLst/>
          </a:prstGeom>
          <a:noFill/>
          <a:ln w="9525">
            <a:noFill/>
            <a:miter lim="800000"/>
            <a:headEnd/>
            <a:tailEnd/>
          </a:ln>
        </p:spPr>
        <p:txBody>
          <a:bodyPr wrap="none">
            <a:prstTxWarp prst="textNoShape">
              <a:avLst/>
            </a:prstTxWarp>
            <a:spAutoFit/>
          </a:bodyPr>
          <a:lstStyle/>
          <a:p>
            <a:r>
              <a:rPr lang="en-US">
                <a:solidFill>
                  <a:srgbClr val="F61B16"/>
                </a:solidFill>
              </a:rPr>
              <a:t>Potential energy curve</a:t>
            </a:r>
          </a:p>
        </p:txBody>
      </p:sp>
      <p:sp>
        <p:nvSpPr>
          <p:cNvPr id="67606" name="Line 22"/>
          <p:cNvSpPr>
            <a:spLocks noChangeShapeType="1"/>
          </p:cNvSpPr>
          <p:nvPr/>
        </p:nvSpPr>
        <p:spPr bwMode="auto">
          <a:xfrm flipH="1">
            <a:off x="4572000" y="4648200"/>
            <a:ext cx="990600" cy="609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7607" name="Text Box 23"/>
          <p:cNvSpPr txBox="1">
            <a:spLocks noChangeArrowheads="1"/>
          </p:cNvSpPr>
          <p:nvPr/>
        </p:nvSpPr>
        <p:spPr bwMode="auto">
          <a:xfrm>
            <a:off x="5562600" y="4343400"/>
            <a:ext cx="3292475" cy="769441"/>
          </a:xfrm>
          <a:prstGeom prst="rect">
            <a:avLst/>
          </a:prstGeom>
          <a:noFill/>
          <a:ln w="9525">
            <a:noFill/>
            <a:miter lim="800000"/>
            <a:headEnd/>
            <a:tailEnd/>
          </a:ln>
        </p:spPr>
        <p:txBody>
          <a:bodyPr>
            <a:prstTxWarp prst="textNoShape">
              <a:avLst/>
            </a:prstTxWarp>
            <a:spAutoFit/>
          </a:bodyPr>
          <a:lstStyle/>
          <a:p>
            <a:r>
              <a:rPr lang="en-US" sz="2200" dirty="0" err="1"/>
              <a:t>V(r</a:t>
            </a:r>
            <a:r>
              <a:rPr lang="en-US" sz="2200" dirty="0"/>
              <a:t>) that goes into Schrodinger equation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5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5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5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5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5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5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6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6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6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60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60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6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60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89" grpId="0" animBg="1"/>
      <p:bldP spid="67590" grpId="0" animBg="1"/>
      <p:bldP spid="67591" grpId="0" animBg="1"/>
      <p:bldP spid="67592" grpId="0"/>
      <p:bldP spid="67593" grpId="0" animBg="1"/>
      <p:bldP spid="67594" grpId="0"/>
      <p:bldP spid="67598" grpId="0"/>
      <p:bldP spid="67599" grpId="0"/>
      <p:bldP spid="67600" grpId="0"/>
      <p:bldP spid="67601" grpId="0" animBg="1"/>
      <p:bldP spid="67602" grpId="0" animBg="1"/>
      <p:bldP spid="67603" grpId="0" animBg="1"/>
      <p:bldP spid="67604" grpId="0" animBg="1"/>
      <p:bldP spid="67605" grpId="0"/>
      <p:bldP spid="67606" grpId="0" animBg="1"/>
      <p:bldP spid="67607"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52400"/>
            <a:ext cx="8229600" cy="487363"/>
          </a:xfrm>
        </p:spPr>
        <p:txBody>
          <a:bodyPr/>
          <a:lstStyle/>
          <a:p>
            <a:pPr eaLnBrk="1" hangingPunct="1"/>
            <a:r>
              <a:rPr lang="en-US" sz="4000"/>
              <a:t>Covalent Bond</a:t>
            </a:r>
          </a:p>
        </p:txBody>
      </p:sp>
      <p:sp>
        <p:nvSpPr>
          <p:cNvPr id="59395" name="Text Box 3"/>
          <p:cNvSpPr txBox="1">
            <a:spLocks noChangeArrowheads="1"/>
          </p:cNvSpPr>
          <p:nvPr/>
        </p:nvSpPr>
        <p:spPr bwMode="auto">
          <a:xfrm>
            <a:off x="0" y="685800"/>
            <a:ext cx="6076867" cy="769441"/>
          </a:xfrm>
          <a:prstGeom prst="rect">
            <a:avLst/>
          </a:prstGeom>
          <a:noFill/>
          <a:ln w="9525">
            <a:noFill/>
            <a:miter lim="800000"/>
            <a:headEnd/>
            <a:tailEnd/>
          </a:ln>
        </p:spPr>
        <p:txBody>
          <a:bodyPr wrap="none">
            <a:prstTxWarp prst="textNoShape">
              <a:avLst/>
            </a:prstTxWarp>
            <a:spAutoFit/>
          </a:bodyPr>
          <a:lstStyle/>
          <a:p>
            <a:r>
              <a:rPr lang="en-US" sz="2200" dirty="0"/>
              <a:t>Sharing of an electron… look at example H</a:t>
            </a:r>
            <a:r>
              <a:rPr lang="en-US" sz="2200" baseline="-25000" dirty="0"/>
              <a:t>2</a:t>
            </a:r>
            <a:r>
              <a:rPr lang="en-US" sz="2200" baseline="30000" dirty="0"/>
              <a:t>+ </a:t>
            </a:r>
            <a:r>
              <a:rPr lang="en-US" sz="2200" baseline="-25000" dirty="0"/>
              <a:t> </a:t>
            </a:r>
          </a:p>
          <a:p>
            <a:r>
              <a:rPr lang="en-US" sz="2200" baseline="-25000" dirty="0"/>
              <a:t>				</a:t>
            </a:r>
            <a:r>
              <a:rPr lang="en-US" sz="2200" dirty="0"/>
              <a:t>(2 protons (</a:t>
            </a:r>
            <a:r>
              <a:rPr lang="en-US" sz="2200" dirty="0" err="1"/>
              <a:t>H</a:t>
            </a:r>
            <a:r>
              <a:rPr lang="en-US" sz="2200" dirty="0"/>
              <a:t> nuclei), 1 electron)</a:t>
            </a:r>
          </a:p>
        </p:txBody>
      </p:sp>
      <p:sp>
        <p:nvSpPr>
          <p:cNvPr id="59396" name="Line 4"/>
          <p:cNvSpPr>
            <a:spLocks noChangeShapeType="1"/>
          </p:cNvSpPr>
          <p:nvPr/>
        </p:nvSpPr>
        <p:spPr bwMode="auto">
          <a:xfrm>
            <a:off x="685800" y="3505200"/>
            <a:ext cx="396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397" name="Oval 5"/>
          <p:cNvSpPr>
            <a:spLocks noChangeArrowheads="1"/>
          </p:cNvSpPr>
          <p:nvPr/>
        </p:nvSpPr>
        <p:spPr bwMode="auto">
          <a:xfrm>
            <a:off x="1250950" y="3471863"/>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59398" name="Oval 6"/>
          <p:cNvSpPr>
            <a:spLocks noChangeArrowheads="1"/>
          </p:cNvSpPr>
          <p:nvPr/>
        </p:nvSpPr>
        <p:spPr bwMode="auto">
          <a:xfrm>
            <a:off x="3505200" y="3482975"/>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59399" name="Line 7"/>
          <p:cNvSpPr>
            <a:spLocks noChangeShapeType="1"/>
          </p:cNvSpPr>
          <p:nvPr/>
        </p:nvSpPr>
        <p:spPr bwMode="auto">
          <a:xfrm>
            <a:off x="1322388" y="3582988"/>
            <a:ext cx="49212" cy="227012"/>
          </a:xfrm>
          <a:prstGeom prst="line">
            <a:avLst/>
          </a:prstGeom>
          <a:noFill/>
          <a:ln w="9525">
            <a:solidFill>
              <a:schemeClr val="tx1"/>
            </a:solidFill>
            <a:round/>
            <a:headEnd/>
            <a:tailEnd/>
          </a:ln>
        </p:spPr>
        <p:txBody>
          <a:bodyPr>
            <a:prstTxWarp prst="textNoShape">
              <a:avLst/>
            </a:prstTxWarp>
          </a:bodyPr>
          <a:lstStyle/>
          <a:p>
            <a:endParaRPr lang="en-US"/>
          </a:p>
        </p:txBody>
      </p:sp>
      <p:sp>
        <p:nvSpPr>
          <p:cNvPr id="59400" name="Text Box 8"/>
          <p:cNvSpPr txBox="1">
            <a:spLocks noChangeArrowheads="1"/>
          </p:cNvSpPr>
          <p:nvPr/>
        </p:nvSpPr>
        <p:spPr bwMode="auto">
          <a:xfrm>
            <a:off x="1050925" y="3773488"/>
            <a:ext cx="1251189" cy="430887"/>
          </a:xfrm>
          <a:prstGeom prst="rect">
            <a:avLst/>
          </a:prstGeom>
          <a:noFill/>
          <a:ln w="9525">
            <a:noFill/>
            <a:miter lim="800000"/>
            <a:headEnd/>
            <a:tailEnd/>
          </a:ln>
        </p:spPr>
        <p:txBody>
          <a:bodyPr wrap="none">
            <a:prstTxWarp prst="textNoShape">
              <a:avLst/>
            </a:prstTxWarp>
            <a:spAutoFit/>
          </a:bodyPr>
          <a:lstStyle/>
          <a:p>
            <a:r>
              <a:rPr lang="en-US" sz="2200" dirty="0"/>
              <a:t>Proton 1</a:t>
            </a:r>
          </a:p>
        </p:txBody>
      </p:sp>
      <p:sp>
        <p:nvSpPr>
          <p:cNvPr id="59401" name="Line 9"/>
          <p:cNvSpPr>
            <a:spLocks noChangeShapeType="1"/>
          </p:cNvSpPr>
          <p:nvPr/>
        </p:nvSpPr>
        <p:spPr bwMode="auto">
          <a:xfrm>
            <a:off x="3548063" y="3543300"/>
            <a:ext cx="49212" cy="227013"/>
          </a:xfrm>
          <a:prstGeom prst="line">
            <a:avLst/>
          </a:prstGeom>
          <a:noFill/>
          <a:ln w="9525">
            <a:solidFill>
              <a:schemeClr val="tx1"/>
            </a:solidFill>
            <a:round/>
            <a:headEnd/>
            <a:tailEnd/>
          </a:ln>
        </p:spPr>
        <p:txBody>
          <a:bodyPr>
            <a:prstTxWarp prst="textNoShape">
              <a:avLst/>
            </a:prstTxWarp>
          </a:bodyPr>
          <a:lstStyle/>
          <a:p>
            <a:endParaRPr lang="en-US"/>
          </a:p>
        </p:txBody>
      </p:sp>
      <p:sp>
        <p:nvSpPr>
          <p:cNvPr id="59402" name="Text Box 10"/>
          <p:cNvSpPr txBox="1">
            <a:spLocks noChangeArrowheads="1"/>
          </p:cNvSpPr>
          <p:nvPr/>
        </p:nvSpPr>
        <p:spPr bwMode="auto">
          <a:xfrm>
            <a:off x="3276600" y="3733800"/>
            <a:ext cx="1251189" cy="430887"/>
          </a:xfrm>
          <a:prstGeom prst="rect">
            <a:avLst/>
          </a:prstGeom>
          <a:noFill/>
          <a:ln w="9525">
            <a:noFill/>
            <a:miter lim="800000"/>
            <a:headEnd/>
            <a:tailEnd/>
          </a:ln>
        </p:spPr>
        <p:txBody>
          <a:bodyPr wrap="none">
            <a:prstTxWarp prst="textNoShape">
              <a:avLst/>
            </a:prstTxWarp>
            <a:spAutoFit/>
          </a:bodyPr>
          <a:lstStyle/>
          <a:p>
            <a:r>
              <a:rPr lang="en-US" sz="2200" dirty="0"/>
              <a:t>Proton 2</a:t>
            </a:r>
          </a:p>
        </p:txBody>
      </p:sp>
      <p:sp>
        <p:nvSpPr>
          <p:cNvPr id="59403" name="Line 11"/>
          <p:cNvSpPr>
            <a:spLocks noChangeShapeType="1"/>
          </p:cNvSpPr>
          <p:nvPr/>
        </p:nvSpPr>
        <p:spPr bwMode="auto">
          <a:xfrm>
            <a:off x="609600" y="6056313"/>
            <a:ext cx="396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404" name="Oval 12"/>
          <p:cNvSpPr>
            <a:spLocks noChangeArrowheads="1"/>
          </p:cNvSpPr>
          <p:nvPr/>
        </p:nvSpPr>
        <p:spPr bwMode="auto">
          <a:xfrm>
            <a:off x="1219200" y="6022975"/>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59405" name="Oval 13"/>
          <p:cNvSpPr>
            <a:spLocks noChangeArrowheads="1"/>
          </p:cNvSpPr>
          <p:nvPr/>
        </p:nvSpPr>
        <p:spPr bwMode="auto">
          <a:xfrm>
            <a:off x="3429000" y="6034088"/>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59406" name="Line 14"/>
          <p:cNvSpPr>
            <a:spLocks noChangeShapeType="1"/>
          </p:cNvSpPr>
          <p:nvPr/>
        </p:nvSpPr>
        <p:spPr bwMode="auto">
          <a:xfrm>
            <a:off x="1246188" y="6134100"/>
            <a:ext cx="49212" cy="227013"/>
          </a:xfrm>
          <a:prstGeom prst="line">
            <a:avLst/>
          </a:prstGeom>
          <a:noFill/>
          <a:ln w="9525">
            <a:solidFill>
              <a:schemeClr val="tx1"/>
            </a:solidFill>
            <a:round/>
            <a:headEnd/>
            <a:tailEnd/>
          </a:ln>
        </p:spPr>
        <p:txBody>
          <a:bodyPr>
            <a:prstTxWarp prst="textNoShape">
              <a:avLst/>
            </a:prstTxWarp>
          </a:bodyPr>
          <a:lstStyle/>
          <a:p>
            <a:endParaRPr lang="en-US"/>
          </a:p>
        </p:txBody>
      </p:sp>
      <p:sp>
        <p:nvSpPr>
          <p:cNvPr id="59407" name="Text Box 15"/>
          <p:cNvSpPr txBox="1">
            <a:spLocks noChangeArrowheads="1"/>
          </p:cNvSpPr>
          <p:nvPr/>
        </p:nvSpPr>
        <p:spPr bwMode="auto">
          <a:xfrm>
            <a:off x="974725" y="6324600"/>
            <a:ext cx="1251189" cy="430887"/>
          </a:xfrm>
          <a:prstGeom prst="rect">
            <a:avLst/>
          </a:prstGeom>
          <a:noFill/>
          <a:ln w="9525">
            <a:noFill/>
            <a:miter lim="800000"/>
            <a:headEnd/>
            <a:tailEnd/>
          </a:ln>
        </p:spPr>
        <p:txBody>
          <a:bodyPr wrap="none">
            <a:prstTxWarp prst="textNoShape">
              <a:avLst/>
            </a:prstTxWarp>
            <a:spAutoFit/>
          </a:bodyPr>
          <a:lstStyle/>
          <a:p>
            <a:r>
              <a:rPr lang="en-US" sz="2200" dirty="0"/>
              <a:t>Proton 1</a:t>
            </a:r>
          </a:p>
        </p:txBody>
      </p:sp>
      <p:sp>
        <p:nvSpPr>
          <p:cNvPr id="59408" name="Line 16"/>
          <p:cNvSpPr>
            <a:spLocks noChangeShapeType="1"/>
          </p:cNvSpPr>
          <p:nvPr/>
        </p:nvSpPr>
        <p:spPr bwMode="auto">
          <a:xfrm>
            <a:off x="3471863" y="6094413"/>
            <a:ext cx="49212" cy="227012"/>
          </a:xfrm>
          <a:prstGeom prst="line">
            <a:avLst/>
          </a:prstGeom>
          <a:noFill/>
          <a:ln w="9525">
            <a:solidFill>
              <a:schemeClr val="tx1"/>
            </a:solidFill>
            <a:round/>
            <a:headEnd/>
            <a:tailEnd/>
          </a:ln>
        </p:spPr>
        <p:txBody>
          <a:bodyPr>
            <a:prstTxWarp prst="textNoShape">
              <a:avLst/>
            </a:prstTxWarp>
          </a:bodyPr>
          <a:lstStyle/>
          <a:p>
            <a:endParaRPr lang="en-US"/>
          </a:p>
        </p:txBody>
      </p:sp>
      <p:sp>
        <p:nvSpPr>
          <p:cNvPr id="59409" name="Text Box 17"/>
          <p:cNvSpPr txBox="1">
            <a:spLocks noChangeArrowheads="1"/>
          </p:cNvSpPr>
          <p:nvPr/>
        </p:nvSpPr>
        <p:spPr bwMode="auto">
          <a:xfrm>
            <a:off x="3200400" y="6284913"/>
            <a:ext cx="1251189" cy="430887"/>
          </a:xfrm>
          <a:prstGeom prst="rect">
            <a:avLst/>
          </a:prstGeom>
          <a:noFill/>
          <a:ln w="9525">
            <a:noFill/>
            <a:miter lim="800000"/>
            <a:headEnd/>
            <a:tailEnd/>
          </a:ln>
        </p:spPr>
        <p:txBody>
          <a:bodyPr wrap="none">
            <a:prstTxWarp prst="textNoShape">
              <a:avLst/>
            </a:prstTxWarp>
            <a:spAutoFit/>
          </a:bodyPr>
          <a:lstStyle/>
          <a:p>
            <a:r>
              <a:rPr lang="en-US" sz="2200" dirty="0"/>
              <a:t>Proton 2</a:t>
            </a:r>
          </a:p>
        </p:txBody>
      </p:sp>
      <p:grpSp>
        <p:nvGrpSpPr>
          <p:cNvPr id="2" name="Group 18"/>
          <p:cNvGrpSpPr>
            <a:grpSpLocks/>
          </p:cNvGrpSpPr>
          <p:nvPr/>
        </p:nvGrpSpPr>
        <p:grpSpPr bwMode="auto">
          <a:xfrm>
            <a:off x="304800" y="2743200"/>
            <a:ext cx="1982788" cy="795338"/>
            <a:chOff x="240" y="1248"/>
            <a:chExt cx="1249" cy="501"/>
          </a:xfrm>
        </p:grpSpPr>
        <p:sp>
          <p:nvSpPr>
            <p:cNvPr id="59419" name="Freeform 19"/>
            <p:cNvSpPr>
              <a:spLocks/>
            </p:cNvSpPr>
            <p:nvPr/>
          </p:nvSpPr>
          <p:spPr bwMode="auto">
            <a:xfrm>
              <a:off x="240"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sp>
          <p:nvSpPr>
            <p:cNvPr id="59420" name="Freeform 20"/>
            <p:cNvSpPr>
              <a:spLocks/>
            </p:cNvSpPr>
            <p:nvPr/>
          </p:nvSpPr>
          <p:spPr bwMode="auto">
            <a:xfrm flipH="1">
              <a:off x="864"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grpSp>
      <p:sp>
        <p:nvSpPr>
          <p:cNvPr id="59411" name="Text Box 21"/>
          <p:cNvSpPr txBox="1">
            <a:spLocks noChangeArrowheads="1"/>
          </p:cNvSpPr>
          <p:nvPr/>
        </p:nvSpPr>
        <p:spPr bwMode="auto">
          <a:xfrm>
            <a:off x="914400" y="2286000"/>
            <a:ext cx="502979" cy="430887"/>
          </a:xfrm>
          <a:prstGeom prst="rect">
            <a:avLst/>
          </a:prstGeom>
          <a:noFill/>
          <a:ln w="9525">
            <a:noFill/>
            <a:miter lim="800000"/>
            <a:headEnd/>
            <a:tailEnd/>
          </a:ln>
        </p:spPr>
        <p:txBody>
          <a:bodyPr wrap="none">
            <a:prstTxWarp prst="textNoShape">
              <a:avLst/>
            </a:prstTxWarp>
            <a:spAutoFit/>
          </a:bodyPr>
          <a:lstStyle/>
          <a:p>
            <a:r>
              <a:rPr lang="en-US" sz="2200" dirty="0" smtClean="0">
                <a:latin typeface="Symbol" charset="2"/>
              </a:rPr>
              <a:t>Ψ</a:t>
            </a:r>
            <a:r>
              <a:rPr lang="en-US" sz="2200" baseline="-25000" dirty="0" smtClean="0">
                <a:latin typeface="Symbol" charset="2"/>
              </a:rPr>
              <a:t>1</a:t>
            </a:r>
            <a:endParaRPr lang="en-US" sz="2200" baseline="-25000" dirty="0">
              <a:latin typeface="Symbol" charset="2"/>
            </a:endParaRPr>
          </a:p>
        </p:txBody>
      </p:sp>
      <p:grpSp>
        <p:nvGrpSpPr>
          <p:cNvPr id="3" name="Group 22"/>
          <p:cNvGrpSpPr>
            <a:grpSpLocks/>
          </p:cNvGrpSpPr>
          <p:nvPr/>
        </p:nvGrpSpPr>
        <p:grpSpPr bwMode="auto">
          <a:xfrm>
            <a:off x="2482850" y="5257800"/>
            <a:ext cx="1982788" cy="795338"/>
            <a:chOff x="240" y="1248"/>
            <a:chExt cx="1249" cy="501"/>
          </a:xfrm>
        </p:grpSpPr>
        <p:sp>
          <p:nvSpPr>
            <p:cNvPr id="59417" name="Freeform 23"/>
            <p:cNvSpPr>
              <a:spLocks/>
            </p:cNvSpPr>
            <p:nvPr/>
          </p:nvSpPr>
          <p:spPr bwMode="auto">
            <a:xfrm>
              <a:off x="240"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sp>
          <p:nvSpPr>
            <p:cNvPr id="59418" name="Freeform 24"/>
            <p:cNvSpPr>
              <a:spLocks/>
            </p:cNvSpPr>
            <p:nvPr/>
          </p:nvSpPr>
          <p:spPr bwMode="auto">
            <a:xfrm flipH="1">
              <a:off x="864"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grpSp>
      <p:sp>
        <p:nvSpPr>
          <p:cNvPr id="59413" name="Text Box 25"/>
          <p:cNvSpPr txBox="1">
            <a:spLocks noChangeArrowheads="1"/>
          </p:cNvSpPr>
          <p:nvPr/>
        </p:nvSpPr>
        <p:spPr bwMode="auto">
          <a:xfrm>
            <a:off x="3092450" y="4800600"/>
            <a:ext cx="502979" cy="430887"/>
          </a:xfrm>
          <a:prstGeom prst="rect">
            <a:avLst/>
          </a:prstGeom>
          <a:noFill/>
          <a:ln w="9525">
            <a:noFill/>
            <a:miter lim="800000"/>
            <a:headEnd/>
            <a:tailEnd/>
          </a:ln>
        </p:spPr>
        <p:txBody>
          <a:bodyPr wrap="none">
            <a:prstTxWarp prst="textNoShape">
              <a:avLst/>
            </a:prstTxWarp>
            <a:spAutoFit/>
          </a:bodyPr>
          <a:lstStyle/>
          <a:p>
            <a:r>
              <a:rPr lang="en-US" sz="2200" dirty="0" smtClean="0">
                <a:latin typeface="Symbol" charset="2"/>
              </a:rPr>
              <a:t>Ψ</a:t>
            </a:r>
            <a:r>
              <a:rPr lang="en-US" sz="2200" baseline="-25000" dirty="0" smtClean="0">
                <a:latin typeface="Symbol" charset="2"/>
              </a:rPr>
              <a:t>2</a:t>
            </a:r>
            <a:endParaRPr lang="en-US" sz="2200" baseline="-25000" dirty="0">
              <a:latin typeface="Symbol" charset="2"/>
            </a:endParaRPr>
          </a:p>
        </p:txBody>
      </p:sp>
      <p:sp>
        <p:nvSpPr>
          <p:cNvPr id="59414" name="Text Box 26"/>
          <p:cNvSpPr txBox="1">
            <a:spLocks noChangeArrowheads="1"/>
          </p:cNvSpPr>
          <p:nvPr/>
        </p:nvSpPr>
        <p:spPr bwMode="auto">
          <a:xfrm>
            <a:off x="4876800" y="2971800"/>
            <a:ext cx="3902075" cy="769441"/>
          </a:xfrm>
          <a:prstGeom prst="rect">
            <a:avLst/>
          </a:prstGeom>
          <a:noFill/>
          <a:ln w="9525">
            <a:noFill/>
            <a:miter lim="800000"/>
            <a:headEnd/>
            <a:tailEnd/>
          </a:ln>
        </p:spPr>
        <p:txBody>
          <a:bodyPr>
            <a:prstTxWarp prst="textNoShape">
              <a:avLst/>
            </a:prstTxWarp>
            <a:spAutoFit/>
          </a:bodyPr>
          <a:lstStyle/>
          <a:p>
            <a:r>
              <a:rPr lang="en-US" sz="2200" dirty="0"/>
              <a:t>Wave function if electron bound to proton 1</a:t>
            </a:r>
          </a:p>
        </p:txBody>
      </p:sp>
      <p:sp>
        <p:nvSpPr>
          <p:cNvPr id="59415" name="Text Box 27"/>
          <p:cNvSpPr txBox="1">
            <a:spLocks noChangeArrowheads="1"/>
          </p:cNvSpPr>
          <p:nvPr/>
        </p:nvSpPr>
        <p:spPr bwMode="auto">
          <a:xfrm>
            <a:off x="228600" y="1828800"/>
            <a:ext cx="3902075" cy="430887"/>
          </a:xfrm>
          <a:prstGeom prst="rect">
            <a:avLst/>
          </a:prstGeom>
          <a:noFill/>
          <a:ln w="9525">
            <a:noFill/>
            <a:miter lim="800000"/>
            <a:headEnd/>
            <a:tailEnd/>
          </a:ln>
        </p:spPr>
        <p:txBody>
          <a:bodyPr>
            <a:prstTxWarp prst="textNoShape">
              <a:avLst/>
            </a:prstTxWarp>
            <a:spAutoFit/>
          </a:bodyPr>
          <a:lstStyle/>
          <a:p>
            <a:r>
              <a:rPr lang="en-US" sz="2200" dirty="0"/>
              <a:t>Protons far apart … </a:t>
            </a:r>
          </a:p>
        </p:txBody>
      </p:sp>
      <p:sp>
        <p:nvSpPr>
          <p:cNvPr id="59416" name="Text Box 28"/>
          <p:cNvSpPr txBox="1">
            <a:spLocks noChangeArrowheads="1"/>
          </p:cNvSpPr>
          <p:nvPr/>
        </p:nvSpPr>
        <p:spPr bwMode="auto">
          <a:xfrm>
            <a:off x="4724400" y="5486400"/>
            <a:ext cx="3902075" cy="769441"/>
          </a:xfrm>
          <a:prstGeom prst="rect">
            <a:avLst/>
          </a:prstGeom>
          <a:noFill/>
          <a:ln w="9525">
            <a:noFill/>
            <a:miter lim="800000"/>
            <a:headEnd/>
            <a:tailEnd/>
          </a:ln>
        </p:spPr>
        <p:txBody>
          <a:bodyPr>
            <a:prstTxWarp prst="textNoShape">
              <a:avLst/>
            </a:prstTxWarp>
            <a:spAutoFit/>
          </a:bodyPr>
          <a:lstStyle/>
          <a:p>
            <a:r>
              <a:rPr lang="en-US" sz="2200" dirty="0"/>
              <a:t>Wave function if electron bound to proton 2</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3886200"/>
            <a:ext cx="4343400" cy="804863"/>
            <a:chOff x="96" y="2448"/>
            <a:chExt cx="2736" cy="507"/>
          </a:xfrm>
        </p:grpSpPr>
        <p:sp>
          <p:nvSpPr>
            <p:cNvPr id="67615" name="Line 3"/>
            <p:cNvSpPr>
              <a:spLocks noChangeShapeType="1"/>
            </p:cNvSpPr>
            <p:nvPr/>
          </p:nvSpPr>
          <p:spPr bwMode="auto">
            <a:xfrm>
              <a:off x="336" y="2928"/>
              <a:ext cx="2496"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7616" name="Oval 4"/>
            <p:cNvSpPr>
              <a:spLocks noChangeArrowheads="1"/>
            </p:cNvSpPr>
            <p:nvPr/>
          </p:nvSpPr>
          <p:spPr bwMode="auto">
            <a:xfrm>
              <a:off x="692" y="2907"/>
              <a:ext cx="48" cy="48"/>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67617" name="Freeform 5"/>
            <p:cNvSpPr>
              <a:spLocks/>
            </p:cNvSpPr>
            <p:nvPr/>
          </p:nvSpPr>
          <p:spPr bwMode="auto">
            <a:xfrm>
              <a:off x="96" y="24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sp>
          <p:nvSpPr>
            <p:cNvPr id="67618" name="Freeform 6"/>
            <p:cNvSpPr>
              <a:spLocks/>
            </p:cNvSpPr>
            <p:nvPr/>
          </p:nvSpPr>
          <p:spPr bwMode="auto">
            <a:xfrm>
              <a:off x="721" y="2448"/>
              <a:ext cx="792" cy="502"/>
            </a:xfrm>
            <a:custGeom>
              <a:avLst/>
              <a:gdLst>
                <a:gd name="T0" fmla="*/ 792 w 792"/>
                <a:gd name="T1" fmla="*/ 488 h 502"/>
                <a:gd name="T2" fmla="*/ 296 w 792"/>
                <a:gd name="T3" fmla="*/ 445 h 502"/>
                <a:gd name="T4" fmla="*/ 49 w 792"/>
                <a:gd name="T5" fmla="*/ 144 h 502"/>
                <a:gd name="T6" fmla="*/ 1 w 792"/>
                <a:gd name="T7" fmla="*/ 0 h 502"/>
                <a:gd name="T8" fmla="*/ 0 60000 65536"/>
                <a:gd name="T9" fmla="*/ 0 60000 65536"/>
                <a:gd name="T10" fmla="*/ 0 60000 65536"/>
                <a:gd name="T11" fmla="*/ 0 60000 65536"/>
                <a:gd name="T12" fmla="*/ 0 w 792"/>
                <a:gd name="T13" fmla="*/ 0 h 502"/>
                <a:gd name="T14" fmla="*/ 792 w 792"/>
                <a:gd name="T15" fmla="*/ 502 h 502"/>
              </a:gdLst>
              <a:ahLst/>
              <a:cxnLst>
                <a:cxn ang="T8">
                  <a:pos x="T0" y="T1"/>
                </a:cxn>
                <a:cxn ang="T9">
                  <a:pos x="T2" y="T3"/>
                </a:cxn>
                <a:cxn ang="T10">
                  <a:pos x="T4" y="T5"/>
                </a:cxn>
                <a:cxn ang="T11">
                  <a:pos x="T6" y="T7"/>
                </a:cxn>
              </a:cxnLst>
              <a:rect l="T12" t="T13" r="T14" b="T15"/>
              <a:pathLst>
                <a:path w="792" h="502">
                  <a:moveTo>
                    <a:pt x="792" y="488"/>
                  </a:moveTo>
                  <a:cubicBezTo>
                    <a:pt x="711" y="481"/>
                    <a:pt x="420" y="502"/>
                    <a:pt x="296" y="445"/>
                  </a:cubicBezTo>
                  <a:cubicBezTo>
                    <a:pt x="172" y="388"/>
                    <a:pt x="98" y="218"/>
                    <a:pt x="49" y="144"/>
                  </a:cubicBezTo>
                  <a:cubicBezTo>
                    <a:pt x="0" y="70"/>
                    <a:pt x="5" y="32"/>
                    <a:pt x="1" y="0"/>
                  </a:cubicBezTo>
                </a:path>
              </a:pathLst>
            </a:custGeom>
            <a:noFill/>
            <a:ln w="38100">
              <a:solidFill>
                <a:schemeClr val="accent2"/>
              </a:solidFill>
              <a:round/>
              <a:headEnd/>
              <a:tailEnd/>
            </a:ln>
          </p:spPr>
          <p:txBody>
            <a:bodyPr>
              <a:prstTxWarp prst="textNoShape">
                <a:avLst/>
              </a:prstTxWarp>
            </a:bodyPr>
            <a:lstStyle/>
            <a:p>
              <a:endParaRPr lang="en-US"/>
            </a:p>
          </p:txBody>
        </p:sp>
      </p:grpSp>
      <p:sp>
        <p:nvSpPr>
          <p:cNvPr id="67587" name="Rectangle 7"/>
          <p:cNvSpPr>
            <a:spLocks noGrp="1" noChangeArrowheads="1"/>
          </p:cNvSpPr>
          <p:nvPr>
            <p:ph type="title"/>
          </p:nvPr>
        </p:nvSpPr>
        <p:spPr>
          <a:xfrm>
            <a:off x="457200" y="152400"/>
            <a:ext cx="8229600" cy="487363"/>
          </a:xfrm>
        </p:spPr>
        <p:txBody>
          <a:bodyPr/>
          <a:lstStyle/>
          <a:p>
            <a:pPr eaLnBrk="1" hangingPunct="1"/>
            <a:r>
              <a:rPr lang="en-US" sz="4000"/>
              <a:t>Covalent Bond</a:t>
            </a:r>
          </a:p>
        </p:txBody>
      </p:sp>
      <p:sp>
        <p:nvSpPr>
          <p:cNvPr id="67588" name="Text Box 8"/>
          <p:cNvSpPr txBox="1">
            <a:spLocks noChangeArrowheads="1"/>
          </p:cNvSpPr>
          <p:nvPr/>
        </p:nvSpPr>
        <p:spPr bwMode="auto">
          <a:xfrm>
            <a:off x="0" y="685800"/>
            <a:ext cx="6076867" cy="769441"/>
          </a:xfrm>
          <a:prstGeom prst="rect">
            <a:avLst/>
          </a:prstGeom>
          <a:noFill/>
          <a:ln w="9525">
            <a:noFill/>
            <a:miter lim="800000"/>
            <a:headEnd/>
            <a:tailEnd/>
          </a:ln>
        </p:spPr>
        <p:txBody>
          <a:bodyPr wrap="none">
            <a:prstTxWarp prst="textNoShape">
              <a:avLst/>
            </a:prstTxWarp>
            <a:spAutoFit/>
          </a:bodyPr>
          <a:lstStyle/>
          <a:p>
            <a:r>
              <a:rPr lang="en-US" sz="2200" dirty="0"/>
              <a:t>Sharing of an electron… look at example H</a:t>
            </a:r>
            <a:r>
              <a:rPr lang="en-US" sz="2200" baseline="-25000" dirty="0"/>
              <a:t>2</a:t>
            </a:r>
            <a:r>
              <a:rPr lang="en-US" sz="2200" baseline="30000" dirty="0"/>
              <a:t>+ </a:t>
            </a:r>
            <a:r>
              <a:rPr lang="en-US" sz="2200" baseline="-25000" dirty="0"/>
              <a:t> </a:t>
            </a:r>
          </a:p>
          <a:p>
            <a:r>
              <a:rPr lang="en-US" sz="2200" baseline="-25000" dirty="0"/>
              <a:t>				</a:t>
            </a:r>
            <a:r>
              <a:rPr lang="en-US" sz="2200" dirty="0"/>
              <a:t>(2 protons (</a:t>
            </a:r>
            <a:r>
              <a:rPr lang="en-US" sz="2200" dirty="0" err="1"/>
              <a:t>H</a:t>
            </a:r>
            <a:r>
              <a:rPr lang="en-US" sz="2200" dirty="0"/>
              <a:t> nuclei), 1 electron)</a:t>
            </a:r>
          </a:p>
        </p:txBody>
      </p:sp>
      <p:sp>
        <p:nvSpPr>
          <p:cNvPr id="103433" name="Line 9"/>
          <p:cNvSpPr>
            <a:spLocks noChangeShapeType="1"/>
          </p:cNvSpPr>
          <p:nvPr/>
        </p:nvSpPr>
        <p:spPr bwMode="auto">
          <a:xfrm>
            <a:off x="609600" y="6056313"/>
            <a:ext cx="396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03434" name="Oval 10"/>
          <p:cNvSpPr>
            <a:spLocks noChangeArrowheads="1"/>
          </p:cNvSpPr>
          <p:nvPr/>
        </p:nvSpPr>
        <p:spPr bwMode="auto">
          <a:xfrm>
            <a:off x="1219200" y="6022975"/>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103435" name="Freeform 11"/>
          <p:cNvSpPr>
            <a:spLocks/>
          </p:cNvSpPr>
          <p:nvPr/>
        </p:nvSpPr>
        <p:spPr bwMode="auto">
          <a:xfrm>
            <a:off x="304800" y="5280025"/>
            <a:ext cx="992188" cy="795338"/>
          </a:xfrm>
          <a:custGeom>
            <a:avLst/>
            <a:gdLst>
              <a:gd name="T0" fmla="*/ 0 w 625"/>
              <a:gd name="T1" fmla="*/ 762000 h 501"/>
              <a:gd name="T2" fmla="*/ 522288 w 625"/>
              <a:gd name="T3" fmla="*/ 706438 h 501"/>
              <a:gd name="T4" fmla="*/ 914400 w 625"/>
              <a:gd name="T5" fmla="*/ 228600 h 501"/>
              <a:gd name="T6" fmla="*/ 990600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sp>
        <p:nvSpPr>
          <p:cNvPr id="103436" name="Freeform 12"/>
          <p:cNvSpPr>
            <a:spLocks/>
          </p:cNvSpPr>
          <p:nvPr/>
        </p:nvSpPr>
        <p:spPr bwMode="auto">
          <a:xfrm>
            <a:off x="1296988" y="5280025"/>
            <a:ext cx="1127125" cy="796925"/>
          </a:xfrm>
          <a:custGeom>
            <a:avLst/>
            <a:gdLst>
              <a:gd name="T0" fmla="*/ 1127125 w 710"/>
              <a:gd name="T1" fmla="*/ 768350 h 502"/>
              <a:gd name="T2" fmla="*/ 469900 w 710"/>
              <a:gd name="T3" fmla="*/ 706438 h 502"/>
              <a:gd name="T4" fmla="*/ 77788 w 710"/>
              <a:gd name="T5" fmla="*/ 228600 h 502"/>
              <a:gd name="T6" fmla="*/ 1588 w 710"/>
              <a:gd name="T7" fmla="*/ 0 h 502"/>
              <a:gd name="T8" fmla="*/ 0 60000 65536"/>
              <a:gd name="T9" fmla="*/ 0 60000 65536"/>
              <a:gd name="T10" fmla="*/ 0 60000 65536"/>
              <a:gd name="T11" fmla="*/ 0 60000 65536"/>
              <a:gd name="T12" fmla="*/ 0 w 710"/>
              <a:gd name="T13" fmla="*/ 0 h 502"/>
              <a:gd name="T14" fmla="*/ 710 w 710"/>
              <a:gd name="T15" fmla="*/ 502 h 502"/>
            </a:gdLst>
            <a:ahLst/>
            <a:cxnLst>
              <a:cxn ang="T8">
                <a:pos x="T0" y="T1"/>
              </a:cxn>
              <a:cxn ang="T9">
                <a:pos x="T2" y="T3"/>
              </a:cxn>
              <a:cxn ang="T10">
                <a:pos x="T4" y="T5"/>
              </a:cxn>
              <a:cxn ang="T11">
                <a:pos x="T6" y="T7"/>
              </a:cxn>
            </a:cxnLst>
            <a:rect l="T12" t="T13" r="T14" b="T15"/>
            <a:pathLst>
              <a:path w="710" h="502">
                <a:moveTo>
                  <a:pt x="710" y="484"/>
                </a:moveTo>
                <a:cubicBezTo>
                  <a:pt x="642" y="478"/>
                  <a:pt x="406" y="502"/>
                  <a:pt x="296" y="445"/>
                </a:cubicBezTo>
                <a:cubicBezTo>
                  <a:pt x="186" y="388"/>
                  <a:pt x="98" y="218"/>
                  <a:pt x="49" y="144"/>
                </a:cubicBezTo>
                <a:cubicBezTo>
                  <a:pt x="0" y="70"/>
                  <a:pt x="5" y="32"/>
                  <a:pt x="1" y="0"/>
                </a:cubicBezTo>
              </a:path>
            </a:pathLst>
          </a:custGeom>
          <a:noFill/>
          <a:ln w="38100">
            <a:solidFill>
              <a:schemeClr val="accent2"/>
            </a:solidFill>
            <a:round/>
            <a:headEnd/>
            <a:tailEnd/>
          </a:ln>
        </p:spPr>
        <p:txBody>
          <a:bodyPr>
            <a:prstTxWarp prst="textNoShape">
              <a:avLst/>
            </a:prstTxWarp>
          </a:bodyPr>
          <a:lstStyle/>
          <a:p>
            <a:endParaRPr lang="en-US"/>
          </a:p>
        </p:txBody>
      </p:sp>
      <p:sp>
        <p:nvSpPr>
          <p:cNvPr id="103437" name="Text Box 13"/>
          <p:cNvSpPr txBox="1">
            <a:spLocks noChangeArrowheads="1"/>
          </p:cNvSpPr>
          <p:nvPr/>
        </p:nvSpPr>
        <p:spPr bwMode="auto">
          <a:xfrm>
            <a:off x="762000" y="3429000"/>
            <a:ext cx="502979" cy="430887"/>
          </a:xfrm>
          <a:prstGeom prst="rect">
            <a:avLst/>
          </a:prstGeom>
          <a:noFill/>
          <a:ln w="9525">
            <a:noFill/>
            <a:miter lim="800000"/>
            <a:headEnd/>
            <a:tailEnd/>
          </a:ln>
        </p:spPr>
        <p:txBody>
          <a:bodyPr wrap="none">
            <a:prstTxWarp prst="textNoShape">
              <a:avLst/>
            </a:prstTxWarp>
            <a:spAutoFit/>
          </a:bodyPr>
          <a:lstStyle/>
          <a:p>
            <a:r>
              <a:rPr lang="en-US" sz="2200" dirty="0" smtClean="0">
                <a:latin typeface="Symbol" charset="2"/>
              </a:rPr>
              <a:t>Ψ</a:t>
            </a:r>
            <a:r>
              <a:rPr lang="en-US" sz="2200" baseline="-25000" dirty="0" smtClean="0">
                <a:latin typeface="Symbol" charset="2"/>
              </a:rPr>
              <a:t>1</a:t>
            </a:r>
            <a:endParaRPr lang="en-US" sz="2200" baseline="-25000" dirty="0">
              <a:latin typeface="Symbol" charset="2"/>
            </a:endParaRPr>
          </a:p>
        </p:txBody>
      </p:sp>
      <p:grpSp>
        <p:nvGrpSpPr>
          <p:cNvPr id="3" name="Group 14"/>
          <p:cNvGrpSpPr>
            <a:grpSpLocks/>
          </p:cNvGrpSpPr>
          <p:nvPr/>
        </p:nvGrpSpPr>
        <p:grpSpPr bwMode="auto">
          <a:xfrm>
            <a:off x="2386013" y="3429000"/>
            <a:ext cx="1982787" cy="1273175"/>
            <a:chOff x="1503" y="2160"/>
            <a:chExt cx="1249" cy="802"/>
          </a:xfrm>
        </p:grpSpPr>
        <p:grpSp>
          <p:nvGrpSpPr>
            <p:cNvPr id="4" name="Group 15"/>
            <p:cNvGrpSpPr>
              <a:grpSpLocks/>
            </p:cNvGrpSpPr>
            <p:nvPr/>
          </p:nvGrpSpPr>
          <p:grpSpPr bwMode="auto">
            <a:xfrm>
              <a:off x="1503" y="2448"/>
              <a:ext cx="1249" cy="514"/>
              <a:chOff x="1503" y="2448"/>
              <a:chExt cx="1249" cy="514"/>
            </a:xfrm>
          </p:grpSpPr>
          <p:grpSp>
            <p:nvGrpSpPr>
              <p:cNvPr id="5" name="Group 16"/>
              <p:cNvGrpSpPr>
                <a:grpSpLocks/>
              </p:cNvGrpSpPr>
              <p:nvPr/>
            </p:nvGrpSpPr>
            <p:grpSpPr bwMode="auto">
              <a:xfrm>
                <a:off x="1503" y="2448"/>
                <a:ext cx="1249" cy="501"/>
                <a:chOff x="240" y="1248"/>
                <a:chExt cx="1249" cy="501"/>
              </a:xfrm>
            </p:grpSpPr>
            <p:sp>
              <p:nvSpPr>
                <p:cNvPr id="67613" name="Freeform 17"/>
                <p:cNvSpPr>
                  <a:spLocks/>
                </p:cNvSpPr>
                <p:nvPr/>
              </p:nvSpPr>
              <p:spPr bwMode="auto">
                <a:xfrm>
                  <a:off x="240"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sp>
              <p:nvSpPr>
                <p:cNvPr id="67614" name="Freeform 18"/>
                <p:cNvSpPr>
                  <a:spLocks/>
                </p:cNvSpPr>
                <p:nvPr/>
              </p:nvSpPr>
              <p:spPr bwMode="auto">
                <a:xfrm flipH="1">
                  <a:off x="864"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grpSp>
          <p:sp>
            <p:nvSpPr>
              <p:cNvPr id="67612" name="Oval 19"/>
              <p:cNvSpPr>
                <a:spLocks noChangeArrowheads="1"/>
              </p:cNvSpPr>
              <p:nvPr/>
            </p:nvSpPr>
            <p:spPr bwMode="auto">
              <a:xfrm>
                <a:off x="2112" y="2914"/>
                <a:ext cx="48" cy="48"/>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grpSp>
        <p:sp>
          <p:nvSpPr>
            <p:cNvPr id="67610" name="Text Box 20"/>
            <p:cNvSpPr txBox="1">
              <a:spLocks noChangeArrowheads="1"/>
            </p:cNvSpPr>
            <p:nvPr/>
          </p:nvSpPr>
          <p:spPr bwMode="auto">
            <a:xfrm>
              <a:off x="2064" y="2160"/>
              <a:ext cx="317" cy="271"/>
            </a:xfrm>
            <a:prstGeom prst="rect">
              <a:avLst/>
            </a:prstGeom>
            <a:noFill/>
            <a:ln w="9525">
              <a:noFill/>
              <a:miter lim="800000"/>
              <a:headEnd/>
              <a:tailEnd/>
            </a:ln>
          </p:spPr>
          <p:txBody>
            <a:bodyPr wrap="none">
              <a:prstTxWarp prst="textNoShape">
                <a:avLst/>
              </a:prstTxWarp>
              <a:spAutoFit/>
            </a:bodyPr>
            <a:lstStyle/>
            <a:p>
              <a:r>
                <a:rPr lang="en-US" sz="2200" dirty="0" smtClean="0">
                  <a:latin typeface="Symbol" charset="2"/>
                </a:rPr>
                <a:t>Ψ</a:t>
              </a:r>
              <a:r>
                <a:rPr lang="en-US" sz="2200" baseline="-25000" dirty="0" smtClean="0">
                  <a:latin typeface="Symbol" charset="2"/>
                </a:rPr>
                <a:t>2</a:t>
              </a:r>
              <a:endParaRPr lang="en-US" sz="2200" baseline="-25000" dirty="0">
                <a:latin typeface="Symbol" charset="2"/>
              </a:endParaRPr>
            </a:p>
          </p:txBody>
        </p:sp>
      </p:grpSp>
      <p:sp>
        <p:nvSpPr>
          <p:cNvPr id="67595" name="Text Box 21"/>
          <p:cNvSpPr txBox="1">
            <a:spLocks noChangeArrowheads="1"/>
          </p:cNvSpPr>
          <p:nvPr/>
        </p:nvSpPr>
        <p:spPr bwMode="auto">
          <a:xfrm>
            <a:off x="152400" y="1676400"/>
            <a:ext cx="8839200" cy="769441"/>
          </a:xfrm>
          <a:prstGeom prst="rect">
            <a:avLst/>
          </a:prstGeom>
          <a:noFill/>
          <a:ln w="9525">
            <a:noFill/>
            <a:miter lim="800000"/>
            <a:headEnd/>
            <a:tailEnd/>
          </a:ln>
        </p:spPr>
        <p:txBody>
          <a:bodyPr>
            <a:prstTxWarp prst="textNoShape">
              <a:avLst/>
            </a:prstTxWarp>
            <a:spAutoFit/>
          </a:bodyPr>
          <a:lstStyle/>
          <a:p>
            <a:r>
              <a:rPr lang="en-US" sz="2200" dirty="0"/>
              <a:t>If</a:t>
            </a:r>
            <a:r>
              <a:rPr lang="en-US" sz="2200" dirty="0" smtClean="0"/>
              <a:t> </a:t>
            </a:r>
            <a:r>
              <a:rPr lang="en-US" sz="2200" dirty="0" smtClean="0">
                <a:latin typeface="Symbol" charset="2"/>
              </a:rPr>
              <a:t>Ψ</a:t>
            </a:r>
            <a:r>
              <a:rPr lang="en-US" sz="2200" baseline="-25000" dirty="0" smtClean="0"/>
              <a:t>1</a:t>
            </a:r>
            <a:r>
              <a:rPr lang="en-US" sz="2200" dirty="0" smtClean="0"/>
              <a:t> </a:t>
            </a:r>
            <a:r>
              <a:rPr lang="en-US" sz="2200" dirty="0"/>
              <a:t>and</a:t>
            </a:r>
            <a:r>
              <a:rPr lang="en-US" sz="2200" dirty="0" smtClean="0"/>
              <a:t> </a:t>
            </a:r>
            <a:r>
              <a:rPr lang="en-US" sz="2200" dirty="0" smtClean="0">
                <a:latin typeface="Symbol" charset="2"/>
              </a:rPr>
              <a:t>Ψ</a:t>
            </a:r>
            <a:r>
              <a:rPr lang="en-US" sz="2200" baseline="-25000" dirty="0" smtClean="0"/>
              <a:t>2</a:t>
            </a:r>
            <a:r>
              <a:rPr lang="en-US" sz="2200" dirty="0" smtClean="0"/>
              <a:t> </a:t>
            </a:r>
            <a:r>
              <a:rPr lang="en-US" sz="2200" dirty="0"/>
              <a:t>are both valid solutions, </a:t>
            </a:r>
          </a:p>
          <a:p>
            <a:r>
              <a:rPr lang="en-US" sz="2200" dirty="0"/>
              <a:t>then </a:t>
            </a:r>
            <a:r>
              <a:rPr lang="en-US" sz="2200" b="1" dirty="0">
                <a:solidFill>
                  <a:srgbClr val="FF0000"/>
                </a:solidFill>
              </a:rPr>
              <a:t>any combination</a:t>
            </a:r>
            <a:r>
              <a:rPr lang="en-US" sz="2200" dirty="0">
                <a:solidFill>
                  <a:srgbClr val="FF0000"/>
                </a:solidFill>
              </a:rPr>
              <a:t> is also valid solution.</a:t>
            </a:r>
          </a:p>
        </p:txBody>
      </p:sp>
      <p:sp>
        <p:nvSpPr>
          <p:cNvPr id="103446" name="Rectangle 22"/>
          <p:cNvSpPr>
            <a:spLocks noChangeArrowheads="1"/>
          </p:cNvSpPr>
          <p:nvPr/>
        </p:nvSpPr>
        <p:spPr bwMode="auto">
          <a:xfrm>
            <a:off x="5257800" y="5486400"/>
            <a:ext cx="2427229" cy="1107996"/>
          </a:xfrm>
          <a:prstGeom prst="rect">
            <a:avLst/>
          </a:prstGeom>
          <a:noFill/>
          <a:ln w="9525">
            <a:noFill/>
            <a:miter lim="800000"/>
            <a:headEnd/>
            <a:tailEnd/>
          </a:ln>
        </p:spPr>
        <p:txBody>
          <a:bodyPr wrap="none">
            <a:prstTxWarp prst="textNoShape">
              <a:avLst/>
            </a:prstTxWarp>
            <a:spAutoFit/>
          </a:bodyPr>
          <a:lstStyle/>
          <a:p>
            <a:r>
              <a:rPr lang="en-US" sz="2200" dirty="0"/>
              <a:t>Subtract solutions </a:t>
            </a:r>
          </a:p>
          <a:p>
            <a:r>
              <a:rPr lang="en-US" sz="2200" dirty="0"/>
              <a:t>(</a:t>
            </a:r>
            <a:r>
              <a:rPr lang="en-US" sz="2200" dirty="0" err="1"/>
              <a:t>antisymmetric</a:t>
            </a:r>
            <a:r>
              <a:rPr lang="en-US" sz="2200" dirty="0"/>
              <a:t>):</a:t>
            </a:r>
            <a:r>
              <a:rPr lang="en-US" sz="2200" dirty="0">
                <a:latin typeface="Symbol" charset="2"/>
              </a:rPr>
              <a:t> </a:t>
            </a:r>
            <a:endParaRPr lang="en-US" sz="2200" dirty="0" smtClean="0">
              <a:latin typeface="Symbol" charset="2"/>
            </a:endParaRPr>
          </a:p>
          <a:p>
            <a:r>
              <a:rPr lang="en-US" sz="2200" dirty="0" err="1" smtClean="0">
                <a:latin typeface="Symbol" charset="2"/>
              </a:rPr>
              <a:t>Ψ</a:t>
            </a:r>
            <a:r>
              <a:rPr lang="en-US" sz="2200" baseline="-25000" dirty="0" smtClean="0">
                <a:latin typeface="Symbol" charset="2"/>
              </a:rPr>
              <a:t>-</a:t>
            </a:r>
            <a:r>
              <a:rPr lang="en-US" sz="2200" dirty="0" smtClean="0"/>
              <a:t> </a:t>
            </a:r>
            <a:r>
              <a:rPr lang="en-US" sz="2200" dirty="0"/>
              <a:t>=</a:t>
            </a:r>
            <a:r>
              <a:rPr lang="en-US" sz="2200" dirty="0" smtClean="0"/>
              <a:t> </a:t>
            </a:r>
            <a:r>
              <a:rPr lang="en-US" sz="2200" dirty="0" smtClean="0">
                <a:latin typeface="Symbol" charset="2"/>
              </a:rPr>
              <a:t>Ψ</a:t>
            </a:r>
            <a:r>
              <a:rPr lang="en-US" sz="2200" baseline="-25000" dirty="0" smtClean="0"/>
              <a:t>1 </a:t>
            </a:r>
            <a:r>
              <a:rPr lang="en-US" sz="2200" dirty="0" smtClean="0"/>
              <a:t>– </a:t>
            </a:r>
            <a:r>
              <a:rPr lang="en-US" sz="2200" dirty="0" smtClean="0">
                <a:latin typeface="Symbol" charset="2"/>
              </a:rPr>
              <a:t>Ψ</a:t>
            </a:r>
            <a:r>
              <a:rPr lang="en-US" sz="2200" baseline="-25000" dirty="0" smtClean="0"/>
              <a:t>2</a:t>
            </a:r>
            <a:endParaRPr lang="en-US" sz="2200" baseline="-25000" dirty="0"/>
          </a:p>
        </p:txBody>
      </p:sp>
      <p:sp>
        <p:nvSpPr>
          <p:cNvPr id="103447" name="Text Box 23"/>
          <p:cNvSpPr txBox="1">
            <a:spLocks noChangeArrowheads="1"/>
          </p:cNvSpPr>
          <p:nvPr/>
        </p:nvSpPr>
        <p:spPr bwMode="auto">
          <a:xfrm>
            <a:off x="2667000" y="3124200"/>
            <a:ext cx="2583447" cy="430887"/>
          </a:xfrm>
          <a:prstGeom prst="rect">
            <a:avLst/>
          </a:prstGeom>
          <a:noFill/>
          <a:ln w="9525">
            <a:noFill/>
            <a:miter lim="800000"/>
            <a:headEnd/>
            <a:tailEnd/>
          </a:ln>
        </p:spPr>
        <p:txBody>
          <a:bodyPr wrap="none">
            <a:prstTxWarp prst="textNoShape">
              <a:avLst/>
            </a:prstTxWarp>
            <a:spAutoFit/>
          </a:bodyPr>
          <a:lstStyle/>
          <a:p>
            <a:r>
              <a:rPr lang="en-US" sz="2200" dirty="0"/>
              <a:t>(molecular orbitals)</a:t>
            </a:r>
          </a:p>
        </p:txBody>
      </p:sp>
      <p:sp>
        <p:nvSpPr>
          <p:cNvPr id="103448" name="Rectangle 24"/>
          <p:cNvSpPr>
            <a:spLocks noChangeArrowheads="1"/>
          </p:cNvSpPr>
          <p:nvPr/>
        </p:nvSpPr>
        <p:spPr bwMode="auto">
          <a:xfrm>
            <a:off x="5334000" y="3810000"/>
            <a:ext cx="2459890" cy="1107996"/>
          </a:xfrm>
          <a:prstGeom prst="rect">
            <a:avLst/>
          </a:prstGeom>
          <a:noFill/>
          <a:ln w="9525">
            <a:noFill/>
            <a:miter lim="800000"/>
            <a:headEnd/>
            <a:tailEnd/>
          </a:ln>
        </p:spPr>
        <p:txBody>
          <a:bodyPr wrap="none">
            <a:prstTxWarp prst="textNoShape">
              <a:avLst/>
            </a:prstTxWarp>
            <a:spAutoFit/>
          </a:bodyPr>
          <a:lstStyle/>
          <a:p>
            <a:r>
              <a:rPr lang="en-US" sz="2200" dirty="0"/>
              <a:t>Add solutions </a:t>
            </a:r>
          </a:p>
          <a:p>
            <a:r>
              <a:rPr lang="en-US" sz="2200" dirty="0"/>
              <a:t>(symmetric):</a:t>
            </a:r>
            <a:r>
              <a:rPr lang="en-US" sz="2200" dirty="0">
                <a:latin typeface="Symbol" charset="2"/>
              </a:rPr>
              <a:t> </a:t>
            </a:r>
          </a:p>
          <a:p>
            <a:r>
              <a:rPr lang="en-US" sz="2200" dirty="0" smtClean="0"/>
              <a:t> </a:t>
            </a:r>
            <a:r>
              <a:rPr lang="en-US" sz="2200" dirty="0" err="1" smtClean="0">
                <a:latin typeface="Symbol" charset="2"/>
              </a:rPr>
              <a:t>Ψ</a:t>
            </a:r>
            <a:r>
              <a:rPr lang="en-US" sz="2200" baseline="-25000" dirty="0" smtClean="0"/>
              <a:t>+</a:t>
            </a:r>
            <a:r>
              <a:rPr lang="en-US" sz="2200" dirty="0" smtClean="0"/>
              <a:t> </a:t>
            </a:r>
            <a:r>
              <a:rPr lang="en-US" sz="2200" dirty="0"/>
              <a:t>=</a:t>
            </a:r>
            <a:r>
              <a:rPr lang="en-US" sz="2200" dirty="0" smtClean="0"/>
              <a:t> </a:t>
            </a:r>
            <a:r>
              <a:rPr lang="en-US" sz="2200" dirty="0" smtClean="0">
                <a:latin typeface="Symbol" charset="2"/>
              </a:rPr>
              <a:t>Ψ</a:t>
            </a:r>
            <a:r>
              <a:rPr lang="en-US" sz="2200" baseline="-25000" dirty="0" smtClean="0"/>
              <a:t>1</a:t>
            </a:r>
            <a:r>
              <a:rPr lang="en-US" sz="2200" dirty="0" smtClean="0"/>
              <a:t> </a:t>
            </a:r>
            <a:r>
              <a:rPr lang="en-US" sz="2200" dirty="0"/>
              <a:t>+</a:t>
            </a:r>
            <a:r>
              <a:rPr lang="en-US" sz="2200" dirty="0" smtClean="0"/>
              <a:t> </a:t>
            </a:r>
            <a:r>
              <a:rPr lang="en-US" sz="2200" dirty="0" smtClean="0">
                <a:latin typeface="Symbol" charset="2"/>
              </a:rPr>
              <a:t>Ψ</a:t>
            </a:r>
            <a:r>
              <a:rPr lang="en-US" sz="2200" baseline="-25000" dirty="0" smtClean="0"/>
              <a:t>2</a:t>
            </a:r>
            <a:r>
              <a:rPr lang="en-US" sz="2200" dirty="0" smtClean="0"/>
              <a:t> </a:t>
            </a:r>
            <a:r>
              <a:rPr lang="en-US" sz="2200" dirty="0"/>
              <a:t>and </a:t>
            </a:r>
          </a:p>
        </p:txBody>
      </p:sp>
      <p:sp>
        <p:nvSpPr>
          <p:cNvPr id="103449" name="Freeform 25"/>
          <p:cNvSpPr>
            <a:spLocks/>
          </p:cNvSpPr>
          <p:nvPr/>
        </p:nvSpPr>
        <p:spPr bwMode="auto">
          <a:xfrm>
            <a:off x="152400" y="3849688"/>
            <a:ext cx="2590800" cy="862012"/>
          </a:xfrm>
          <a:custGeom>
            <a:avLst/>
            <a:gdLst>
              <a:gd name="T0" fmla="*/ 0 w 1632"/>
              <a:gd name="T1" fmla="*/ 798512 h 543"/>
              <a:gd name="T2" fmla="*/ 457200 w 1632"/>
              <a:gd name="T3" fmla="*/ 798512 h 543"/>
              <a:gd name="T4" fmla="*/ 838200 w 1632"/>
              <a:gd name="T5" fmla="*/ 417512 h 543"/>
              <a:gd name="T6" fmla="*/ 990600 w 1632"/>
              <a:gd name="T7" fmla="*/ 36512 h 543"/>
              <a:gd name="T8" fmla="*/ 1114425 w 1632"/>
              <a:gd name="T9" fmla="*/ 215900 h 543"/>
              <a:gd name="T10" fmla="*/ 1290638 w 1632"/>
              <a:gd name="T11" fmla="*/ 325437 h 543"/>
              <a:gd name="T12" fmla="*/ 1455738 w 1632"/>
              <a:gd name="T13" fmla="*/ 182562 h 543"/>
              <a:gd name="T14" fmla="*/ 1587500 w 1632"/>
              <a:gd name="T15" fmla="*/ 50800 h 543"/>
              <a:gd name="T16" fmla="*/ 1785938 w 1632"/>
              <a:gd name="T17" fmla="*/ 490537 h 543"/>
              <a:gd name="T18" fmla="*/ 2128838 w 1632"/>
              <a:gd name="T19" fmla="*/ 788987 h 543"/>
              <a:gd name="T20" fmla="*/ 2590800 w 1632"/>
              <a:gd name="T21" fmla="*/ 798512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2"/>
              <a:gd name="T34" fmla="*/ 0 h 543"/>
              <a:gd name="T35" fmla="*/ 1632 w 1632"/>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2" h="543">
                <a:moveTo>
                  <a:pt x="0" y="503"/>
                </a:moveTo>
                <a:cubicBezTo>
                  <a:pt x="100" y="523"/>
                  <a:pt x="200" y="543"/>
                  <a:pt x="288" y="503"/>
                </a:cubicBezTo>
                <a:cubicBezTo>
                  <a:pt x="376" y="463"/>
                  <a:pt x="472" y="343"/>
                  <a:pt x="528" y="263"/>
                </a:cubicBezTo>
                <a:cubicBezTo>
                  <a:pt x="584" y="183"/>
                  <a:pt x="595" y="44"/>
                  <a:pt x="624" y="23"/>
                </a:cubicBezTo>
                <a:cubicBezTo>
                  <a:pt x="653" y="2"/>
                  <a:pt x="671" y="106"/>
                  <a:pt x="702" y="136"/>
                </a:cubicBezTo>
                <a:cubicBezTo>
                  <a:pt x="733" y="166"/>
                  <a:pt x="777" y="208"/>
                  <a:pt x="813" y="205"/>
                </a:cubicBezTo>
                <a:cubicBezTo>
                  <a:pt x="849" y="202"/>
                  <a:pt x="886" y="144"/>
                  <a:pt x="917" y="115"/>
                </a:cubicBezTo>
                <a:cubicBezTo>
                  <a:pt x="948" y="86"/>
                  <a:pt x="965" y="0"/>
                  <a:pt x="1000" y="32"/>
                </a:cubicBezTo>
                <a:cubicBezTo>
                  <a:pt x="1035" y="64"/>
                  <a:pt x="1068" y="232"/>
                  <a:pt x="1125" y="309"/>
                </a:cubicBezTo>
                <a:cubicBezTo>
                  <a:pt x="1182" y="386"/>
                  <a:pt x="1257" y="465"/>
                  <a:pt x="1341" y="497"/>
                </a:cubicBezTo>
                <a:cubicBezTo>
                  <a:pt x="1425" y="529"/>
                  <a:pt x="1572" y="502"/>
                  <a:pt x="1632" y="503"/>
                </a:cubicBezTo>
              </a:path>
            </a:pathLst>
          </a:custGeom>
          <a:noFill/>
          <a:ln w="38100">
            <a:solidFill>
              <a:srgbClr val="FF3399"/>
            </a:solidFill>
            <a:round/>
            <a:headEnd/>
            <a:tailEnd/>
          </a:ln>
        </p:spPr>
        <p:txBody>
          <a:bodyPr>
            <a:prstTxWarp prst="textNoShape">
              <a:avLst/>
            </a:prstTxWarp>
          </a:bodyPr>
          <a:lstStyle/>
          <a:p>
            <a:endParaRPr lang="en-US"/>
          </a:p>
        </p:txBody>
      </p:sp>
      <p:grpSp>
        <p:nvGrpSpPr>
          <p:cNvPr id="6" name="Group 26"/>
          <p:cNvGrpSpPr>
            <a:grpSpLocks/>
          </p:cNvGrpSpPr>
          <p:nvPr/>
        </p:nvGrpSpPr>
        <p:grpSpPr bwMode="auto">
          <a:xfrm>
            <a:off x="2438401" y="6019800"/>
            <a:ext cx="1982788" cy="795338"/>
            <a:chOff x="1536" y="3792"/>
            <a:chExt cx="1249" cy="501"/>
          </a:xfrm>
        </p:grpSpPr>
        <p:sp>
          <p:nvSpPr>
            <p:cNvPr id="67604" name="Oval 27"/>
            <p:cNvSpPr>
              <a:spLocks noChangeArrowheads="1"/>
            </p:cNvSpPr>
            <p:nvPr/>
          </p:nvSpPr>
          <p:spPr bwMode="auto">
            <a:xfrm>
              <a:off x="2160" y="3801"/>
              <a:ext cx="48" cy="48"/>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grpSp>
          <p:nvGrpSpPr>
            <p:cNvPr id="7" name="Group 28"/>
            <p:cNvGrpSpPr>
              <a:grpSpLocks/>
            </p:cNvGrpSpPr>
            <p:nvPr/>
          </p:nvGrpSpPr>
          <p:grpSpPr bwMode="auto">
            <a:xfrm flipV="1">
              <a:off x="1536" y="3792"/>
              <a:ext cx="1249" cy="501"/>
              <a:chOff x="240" y="1248"/>
              <a:chExt cx="1249" cy="501"/>
            </a:xfrm>
          </p:grpSpPr>
          <p:sp>
            <p:nvSpPr>
              <p:cNvPr id="67607" name="Freeform 29"/>
              <p:cNvSpPr>
                <a:spLocks/>
              </p:cNvSpPr>
              <p:nvPr/>
            </p:nvSpPr>
            <p:spPr bwMode="auto">
              <a:xfrm>
                <a:off x="240"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sp>
            <p:nvSpPr>
              <p:cNvPr id="67608" name="Freeform 30"/>
              <p:cNvSpPr>
                <a:spLocks/>
              </p:cNvSpPr>
              <p:nvPr/>
            </p:nvSpPr>
            <p:spPr bwMode="auto">
              <a:xfrm flipH="1">
                <a:off x="864"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grpSp>
        <p:sp>
          <p:nvSpPr>
            <p:cNvPr id="67606" name="Rectangle 31"/>
            <p:cNvSpPr>
              <a:spLocks noChangeArrowheads="1"/>
            </p:cNvSpPr>
            <p:nvPr/>
          </p:nvSpPr>
          <p:spPr bwMode="auto">
            <a:xfrm>
              <a:off x="2352" y="3936"/>
              <a:ext cx="353" cy="233"/>
            </a:xfrm>
            <a:prstGeom prst="rect">
              <a:avLst/>
            </a:prstGeom>
            <a:noFill/>
            <a:ln w="9525">
              <a:noFill/>
              <a:miter lim="800000"/>
              <a:headEnd/>
              <a:tailEnd/>
            </a:ln>
          </p:spPr>
          <p:txBody>
            <a:bodyPr wrap="none">
              <a:prstTxWarp prst="textNoShape">
                <a:avLst/>
              </a:prstTxWarp>
              <a:spAutoFit/>
            </a:bodyPr>
            <a:lstStyle/>
            <a:p>
              <a:r>
                <a:rPr lang="en-US" dirty="0" smtClean="0">
                  <a:latin typeface="Symbol" charset="2"/>
                </a:rPr>
                <a:t>-</a:t>
              </a:r>
              <a:r>
                <a:rPr lang="en-US" dirty="0" smtClean="0">
                  <a:latin typeface="Symbol" charset="2"/>
                </a:rPr>
                <a:t>Ψ</a:t>
              </a:r>
              <a:r>
                <a:rPr lang="en-US" baseline="-25000" dirty="0" smtClean="0">
                  <a:latin typeface="Symbol" charset="2"/>
                </a:rPr>
                <a:t>2</a:t>
              </a:r>
              <a:endParaRPr lang="en-US" baseline="-25000" dirty="0">
                <a:latin typeface="Symbol" charset="2"/>
              </a:endParaRPr>
            </a:p>
          </p:txBody>
        </p:sp>
      </p:grpSp>
      <p:sp>
        <p:nvSpPr>
          <p:cNvPr id="103456" name="Freeform 32"/>
          <p:cNvSpPr>
            <a:spLocks/>
          </p:cNvSpPr>
          <p:nvPr/>
        </p:nvSpPr>
        <p:spPr bwMode="auto">
          <a:xfrm>
            <a:off x="304800" y="5257800"/>
            <a:ext cx="2590800" cy="1541463"/>
          </a:xfrm>
          <a:custGeom>
            <a:avLst/>
            <a:gdLst>
              <a:gd name="T0" fmla="*/ 0 w 1632"/>
              <a:gd name="T1" fmla="*/ 773113 h 971"/>
              <a:gd name="T2" fmla="*/ 457200 w 1632"/>
              <a:gd name="T3" fmla="*/ 773113 h 971"/>
              <a:gd name="T4" fmla="*/ 838200 w 1632"/>
              <a:gd name="T5" fmla="*/ 392113 h 971"/>
              <a:gd name="T6" fmla="*/ 990600 w 1632"/>
              <a:gd name="T7" fmla="*/ 11113 h 971"/>
              <a:gd name="T8" fmla="*/ 1082675 w 1632"/>
              <a:gd name="T9" fmla="*/ 327025 h 971"/>
              <a:gd name="T10" fmla="*/ 1303338 w 1632"/>
              <a:gd name="T11" fmla="*/ 955675 h 971"/>
              <a:gd name="T12" fmla="*/ 1435100 w 1632"/>
              <a:gd name="T13" fmla="*/ 1517650 h 971"/>
              <a:gd name="T14" fmla="*/ 1644650 w 1632"/>
              <a:gd name="T15" fmla="*/ 1098550 h 971"/>
              <a:gd name="T16" fmla="*/ 1854200 w 1632"/>
              <a:gd name="T17" fmla="*/ 900113 h 971"/>
              <a:gd name="T18" fmla="*/ 2273300 w 1632"/>
              <a:gd name="T19" fmla="*/ 779463 h 971"/>
              <a:gd name="T20" fmla="*/ 2590800 w 1632"/>
              <a:gd name="T21" fmla="*/ 773113 h 9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2"/>
              <a:gd name="T34" fmla="*/ 0 h 971"/>
              <a:gd name="T35" fmla="*/ 1632 w 1632"/>
              <a:gd name="T36" fmla="*/ 971 h 9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2" h="971">
                <a:moveTo>
                  <a:pt x="0" y="487"/>
                </a:moveTo>
                <a:cubicBezTo>
                  <a:pt x="100" y="507"/>
                  <a:pt x="200" y="527"/>
                  <a:pt x="288" y="487"/>
                </a:cubicBezTo>
                <a:cubicBezTo>
                  <a:pt x="376" y="447"/>
                  <a:pt x="472" y="327"/>
                  <a:pt x="528" y="247"/>
                </a:cubicBezTo>
                <a:cubicBezTo>
                  <a:pt x="584" y="167"/>
                  <a:pt x="598" y="14"/>
                  <a:pt x="624" y="7"/>
                </a:cubicBezTo>
                <a:cubicBezTo>
                  <a:pt x="650" y="0"/>
                  <a:pt x="649" y="107"/>
                  <a:pt x="682" y="206"/>
                </a:cubicBezTo>
                <a:cubicBezTo>
                  <a:pt x="715" y="305"/>
                  <a:pt x="784" y="477"/>
                  <a:pt x="821" y="602"/>
                </a:cubicBezTo>
                <a:cubicBezTo>
                  <a:pt x="858" y="727"/>
                  <a:pt x="868" y="941"/>
                  <a:pt x="904" y="956"/>
                </a:cubicBezTo>
                <a:cubicBezTo>
                  <a:pt x="940" y="971"/>
                  <a:pt x="992" y="757"/>
                  <a:pt x="1036" y="692"/>
                </a:cubicBezTo>
                <a:cubicBezTo>
                  <a:pt x="1080" y="627"/>
                  <a:pt x="1102" y="600"/>
                  <a:pt x="1168" y="567"/>
                </a:cubicBezTo>
                <a:cubicBezTo>
                  <a:pt x="1234" y="534"/>
                  <a:pt x="1355" y="504"/>
                  <a:pt x="1432" y="491"/>
                </a:cubicBezTo>
                <a:cubicBezTo>
                  <a:pt x="1509" y="478"/>
                  <a:pt x="1590" y="488"/>
                  <a:pt x="1632" y="487"/>
                </a:cubicBezTo>
              </a:path>
            </a:pathLst>
          </a:custGeom>
          <a:noFill/>
          <a:ln w="38100">
            <a:solidFill>
              <a:srgbClr val="FF3399"/>
            </a:solidFill>
            <a:round/>
            <a:headEnd/>
            <a:tailEnd/>
          </a:ln>
        </p:spPr>
        <p:txBody>
          <a:bodyPr>
            <a:prstTxWarp prst="textNoShape">
              <a:avLst/>
            </a:prstTxWarp>
          </a:bodyPr>
          <a:lstStyle/>
          <a:p>
            <a:endParaRPr lang="en-US"/>
          </a:p>
        </p:txBody>
      </p:sp>
      <p:sp>
        <p:nvSpPr>
          <p:cNvPr id="103457" name="Rectangle 33"/>
          <p:cNvSpPr>
            <a:spLocks noChangeArrowheads="1"/>
          </p:cNvSpPr>
          <p:nvPr/>
        </p:nvSpPr>
        <p:spPr bwMode="auto">
          <a:xfrm>
            <a:off x="777875" y="3124200"/>
            <a:ext cx="1883711" cy="430887"/>
          </a:xfrm>
          <a:prstGeom prst="rect">
            <a:avLst/>
          </a:prstGeom>
          <a:noFill/>
          <a:ln w="9525">
            <a:noFill/>
            <a:miter lim="800000"/>
            <a:headEnd/>
            <a:tailEnd/>
          </a:ln>
        </p:spPr>
        <p:txBody>
          <a:bodyPr wrap="none">
            <a:prstTxWarp prst="textNoShape">
              <a:avLst/>
            </a:prstTxWarp>
            <a:spAutoFit/>
          </a:bodyPr>
          <a:lstStyle/>
          <a:p>
            <a:r>
              <a:rPr lang="en-US" dirty="0" smtClean="0">
                <a:solidFill>
                  <a:srgbClr val="FF3399"/>
                </a:solidFill>
              </a:rPr>
              <a:t> </a:t>
            </a:r>
            <a:r>
              <a:rPr lang="en-US" sz="2200" dirty="0" err="1" smtClean="0">
                <a:solidFill>
                  <a:srgbClr val="FF3399"/>
                </a:solidFill>
                <a:latin typeface="Symbol" charset="2"/>
              </a:rPr>
              <a:t>Ψ</a:t>
            </a:r>
            <a:r>
              <a:rPr lang="en-US" sz="2200" baseline="-25000" dirty="0" smtClean="0">
                <a:solidFill>
                  <a:srgbClr val="FF3399"/>
                </a:solidFill>
              </a:rPr>
              <a:t>+</a:t>
            </a:r>
            <a:r>
              <a:rPr lang="en-US" sz="2200" dirty="0" smtClean="0">
                <a:solidFill>
                  <a:srgbClr val="FF3399"/>
                </a:solidFill>
              </a:rPr>
              <a:t> </a:t>
            </a:r>
            <a:r>
              <a:rPr lang="en-US" sz="2200" dirty="0">
                <a:solidFill>
                  <a:srgbClr val="FF3399"/>
                </a:solidFill>
              </a:rPr>
              <a:t>=</a:t>
            </a:r>
            <a:r>
              <a:rPr lang="en-US" sz="2200" dirty="0" smtClean="0">
                <a:solidFill>
                  <a:srgbClr val="FF3399"/>
                </a:solidFill>
              </a:rPr>
              <a:t> </a:t>
            </a:r>
            <a:r>
              <a:rPr lang="en-US" sz="2200" dirty="0" smtClean="0">
                <a:solidFill>
                  <a:srgbClr val="FF3399"/>
                </a:solidFill>
                <a:latin typeface="Symbol" charset="2"/>
              </a:rPr>
              <a:t>Ψ</a:t>
            </a:r>
            <a:r>
              <a:rPr lang="en-US" sz="2200" baseline="-25000" dirty="0" smtClean="0">
                <a:solidFill>
                  <a:srgbClr val="FF3399"/>
                </a:solidFill>
              </a:rPr>
              <a:t>1</a:t>
            </a:r>
            <a:r>
              <a:rPr lang="en-US" sz="2200" dirty="0" smtClean="0">
                <a:solidFill>
                  <a:srgbClr val="FF3399"/>
                </a:solidFill>
              </a:rPr>
              <a:t> </a:t>
            </a:r>
            <a:r>
              <a:rPr lang="en-US" sz="2200" dirty="0">
                <a:solidFill>
                  <a:srgbClr val="FF3399"/>
                </a:solidFill>
              </a:rPr>
              <a:t>+</a:t>
            </a:r>
            <a:r>
              <a:rPr lang="en-US" sz="2200" dirty="0" smtClean="0">
                <a:solidFill>
                  <a:srgbClr val="FF3399"/>
                </a:solidFill>
              </a:rPr>
              <a:t> </a:t>
            </a:r>
            <a:r>
              <a:rPr lang="en-US" sz="2200" dirty="0" smtClean="0">
                <a:solidFill>
                  <a:srgbClr val="FF3399"/>
                </a:solidFill>
                <a:latin typeface="Symbol" charset="2"/>
              </a:rPr>
              <a:t>Ψ</a:t>
            </a:r>
            <a:r>
              <a:rPr lang="en-US" sz="2200" baseline="-25000" dirty="0" smtClean="0">
                <a:solidFill>
                  <a:srgbClr val="FF3399"/>
                </a:solidFill>
              </a:rPr>
              <a:t>2</a:t>
            </a:r>
            <a:r>
              <a:rPr lang="en-US" sz="2200" dirty="0" smtClean="0">
                <a:solidFill>
                  <a:srgbClr val="FF3399"/>
                </a:solidFill>
              </a:rPr>
              <a:t> </a:t>
            </a:r>
            <a:endParaRPr lang="en-US" sz="2200" dirty="0">
              <a:solidFill>
                <a:srgbClr val="FF3399"/>
              </a:solidFill>
            </a:endParaRPr>
          </a:p>
        </p:txBody>
      </p:sp>
      <p:sp>
        <p:nvSpPr>
          <p:cNvPr id="103458" name="Rectangle 34"/>
          <p:cNvSpPr>
            <a:spLocks noChangeArrowheads="1"/>
          </p:cNvSpPr>
          <p:nvPr/>
        </p:nvSpPr>
        <p:spPr bwMode="auto">
          <a:xfrm>
            <a:off x="1600200" y="5257800"/>
            <a:ext cx="1806575" cy="430887"/>
          </a:xfrm>
          <a:prstGeom prst="rect">
            <a:avLst/>
          </a:prstGeom>
          <a:noFill/>
          <a:ln w="9525">
            <a:noFill/>
            <a:miter lim="800000"/>
            <a:headEnd/>
            <a:tailEnd/>
          </a:ln>
        </p:spPr>
        <p:txBody>
          <a:bodyPr>
            <a:prstTxWarp prst="textNoShape">
              <a:avLst/>
            </a:prstTxWarp>
            <a:spAutoFit/>
          </a:bodyPr>
          <a:lstStyle/>
          <a:p>
            <a:r>
              <a:rPr lang="en-US" sz="2200" dirty="0" err="1" smtClean="0">
                <a:solidFill>
                  <a:srgbClr val="FF3399"/>
                </a:solidFill>
                <a:latin typeface="Symbol" charset="2"/>
              </a:rPr>
              <a:t>Ψ</a:t>
            </a:r>
            <a:r>
              <a:rPr lang="en-US" sz="2200" baseline="-25000" dirty="0" smtClean="0">
                <a:solidFill>
                  <a:srgbClr val="FF3399"/>
                </a:solidFill>
                <a:latin typeface="Symbol" charset="2"/>
              </a:rPr>
              <a:t>-</a:t>
            </a:r>
            <a:r>
              <a:rPr lang="en-US" sz="2200" dirty="0" smtClean="0">
                <a:solidFill>
                  <a:srgbClr val="FF3399"/>
                </a:solidFill>
              </a:rPr>
              <a:t> </a:t>
            </a:r>
            <a:r>
              <a:rPr lang="en-US" sz="2200" dirty="0">
                <a:solidFill>
                  <a:srgbClr val="FF3399"/>
                </a:solidFill>
              </a:rPr>
              <a:t>=</a:t>
            </a:r>
            <a:r>
              <a:rPr lang="en-US" sz="2200" dirty="0" smtClean="0">
                <a:solidFill>
                  <a:srgbClr val="FF3399"/>
                </a:solidFill>
              </a:rPr>
              <a:t> </a:t>
            </a:r>
            <a:r>
              <a:rPr lang="en-US" sz="2200" dirty="0" smtClean="0">
                <a:solidFill>
                  <a:srgbClr val="FF3399"/>
                </a:solidFill>
                <a:latin typeface="Symbol" charset="2"/>
              </a:rPr>
              <a:t>Ψ</a:t>
            </a:r>
            <a:r>
              <a:rPr lang="en-US" sz="2200" baseline="-25000" dirty="0" smtClean="0">
                <a:solidFill>
                  <a:srgbClr val="FF3399"/>
                </a:solidFill>
              </a:rPr>
              <a:t>1 </a:t>
            </a:r>
            <a:r>
              <a:rPr lang="en-US" sz="2200" dirty="0" smtClean="0">
                <a:solidFill>
                  <a:srgbClr val="FF3399"/>
                </a:solidFill>
              </a:rPr>
              <a:t>– </a:t>
            </a:r>
            <a:r>
              <a:rPr lang="en-US" sz="2200" dirty="0" smtClean="0">
                <a:solidFill>
                  <a:srgbClr val="FF3399"/>
                </a:solidFill>
                <a:latin typeface="Symbol" charset="2"/>
              </a:rPr>
              <a:t>Ψ</a:t>
            </a:r>
            <a:r>
              <a:rPr lang="en-US" sz="2200" baseline="-25000" dirty="0" smtClean="0">
                <a:solidFill>
                  <a:srgbClr val="FF3399"/>
                </a:solidFill>
              </a:rPr>
              <a:t>2</a:t>
            </a:r>
            <a:endParaRPr lang="en-US" sz="2200" baseline="-25000" dirty="0">
              <a:solidFill>
                <a:srgbClr val="FF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4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4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4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4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4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4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8.33333E-7 -2.67638E-6 L -0.18108 0.0007 " pathEditMode="relative" rAng="0" ptsTypes="AA">
                                      <p:cBhvr>
                                        <p:cTn id="30" dur="2000" fill="hold"/>
                                        <p:tgtEl>
                                          <p:spTgt spid="3"/>
                                        </p:tgtEl>
                                        <p:attrNameLst>
                                          <p:attrName>ppt_x</p:attrName>
                                          <p:attrName>ppt_y</p:attrName>
                                        </p:attrNameLst>
                                      </p:cBhvr>
                                      <p:rCtr x="-91" y="0"/>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34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34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34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8.33333E-7 1.1566E-6 L -0.18385 -0.00231 " pathEditMode="relative" rAng="0" ptsTypes="AA">
                                      <p:cBhvr>
                                        <p:cTn id="44" dur="2000" fill="hold"/>
                                        <p:tgtEl>
                                          <p:spTgt spid="6"/>
                                        </p:tgtEl>
                                        <p:attrNameLst>
                                          <p:attrName>ppt_x</p:attrName>
                                          <p:attrName>ppt_y</p:attrName>
                                        </p:attrNameLst>
                                      </p:cBhvr>
                                      <p:rCtr x="-92" y="-1"/>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34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animBg="1"/>
      <p:bldP spid="103434" grpId="0" animBg="1"/>
      <p:bldP spid="103435" grpId="0" animBg="1"/>
      <p:bldP spid="103436" grpId="0" animBg="1"/>
      <p:bldP spid="103437" grpId="0"/>
      <p:bldP spid="103446" grpId="0"/>
      <p:bldP spid="103447" grpId="0"/>
      <p:bldP spid="103448" grpId="0"/>
      <p:bldP spid="103449" grpId="0" animBg="1"/>
      <p:bldP spid="103456" grpId="0" animBg="1"/>
      <p:bldP spid="103457" grpId="0"/>
      <p:bldP spid="103458"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12725" y="344488"/>
            <a:ext cx="8702675" cy="769441"/>
          </a:xfrm>
          <a:prstGeom prst="rect">
            <a:avLst/>
          </a:prstGeom>
          <a:noFill/>
          <a:ln w="9525">
            <a:noFill/>
            <a:miter lim="800000"/>
            <a:headEnd/>
            <a:tailEnd/>
          </a:ln>
        </p:spPr>
        <p:txBody>
          <a:bodyPr>
            <a:prstTxWarp prst="textNoShape">
              <a:avLst/>
            </a:prstTxWarp>
            <a:spAutoFit/>
          </a:bodyPr>
          <a:lstStyle/>
          <a:p>
            <a:r>
              <a:rPr lang="en-US" sz="2200" dirty="0"/>
              <a:t>Look at what happens to these wave functions as bring protons closer… </a:t>
            </a:r>
          </a:p>
        </p:txBody>
      </p:sp>
      <p:pic>
        <p:nvPicPr>
          <p:cNvPr id="69635" name="Picture 3"/>
          <p:cNvPicPr>
            <a:picLocks noChangeAspect="1" noChangeArrowheads="1"/>
          </p:cNvPicPr>
          <p:nvPr/>
        </p:nvPicPr>
        <p:blipFill>
          <a:blip r:embed="rId3"/>
          <a:srcRect l="5356"/>
          <a:stretch>
            <a:fillRect/>
          </a:stretch>
        </p:blipFill>
        <p:spPr bwMode="auto">
          <a:xfrm>
            <a:off x="762000" y="1295400"/>
            <a:ext cx="8078788" cy="2706688"/>
          </a:xfrm>
          <a:prstGeom prst="rect">
            <a:avLst/>
          </a:prstGeom>
          <a:noFill/>
          <a:ln w="9525">
            <a:noFill/>
            <a:miter lim="800000"/>
            <a:headEnd/>
            <a:tailEnd/>
          </a:ln>
        </p:spPr>
      </p:pic>
      <p:sp>
        <p:nvSpPr>
          <p:cNvPr id="69636" name="Text Box 4"/>
          <p:cNvSpPr txBox="1">
            <a:spLocks noChangeArrowheads="1"/>
          </p:cNvSpPr>
          <p:nvPr/>
        </p:nvSpPr>
        <p:spPr bwMode="auto">
          <a:xfrm>
            <a:off x="304800" y="3810000"/>
            <a:ext cx="8458200" cy="2554545"/>
          </a:xfrm>
          <a:prstGeom prst="rect">
            <a:avLst/>
          </a:prstGeom>
          <a:noFill/>
          <a:ln w="9525">
            <a:noFill/>
            <a:miter lim="800000"/>
            <a:headEnd/>
            <a:tailEnd/>
          </a:ln>
        </p:spPr>
        <p:txBody>
          <a:bodyPr>
            <a:prstTxWarp prst="textNoShape">
              <a:avLst/>
            </a:prstTxWarp>
            <a:spAutoFit/>
          </a:bodyPr>
          <a:lstStyle/>
          <a:p>
            <a:r>
              <a:rPr lang="en-US" sz="2200" b="1" dirty="0"/>
              <a:t>Visualize how electron cloud is distributed</a:t>
            </a:r>
            <a:r>
              <a:rPr lang="en-US" sz="2200" dirty="0" smtClean="0"/>
              <a:t>…</a:t>
            </a:r>
          </a:p>
          <a:p>
            <a:r>
              <a:rPr lang="en-US" sz="2200" dirty="0" smtClean="0"/>
              <a:t>F</a:t>
            </a:r>
            <a:r>
              <a:rPr lang="en-US" sz="2200" dirty="0" smtClean="0"/>
              <a:t>or </a:t>
            </a:r>
            <a:r>
              <a:rPr lang="en-US" sz="2200" dirty="0"/>
              <a:t>which wave function would this cloud distribution tend to keep protons together? (bind atoms?) … what is your reasoning? </a:t>
            </a:r>
            <a:endParaRPr lang="en-US" sz="2200" dirty="0" smtClean="0"/>
          </a:p>
          <a:p>
            <a:endParaRPr lang="en-US" sz="2200" dirty="0" smtClean="0"/>
          </a:p>
          <a:p>
            <a:r>
              <a:rPr lang="en-US" sz="2400" dirty="0" smtClean="0"/>
              <a:t>a</a:t>
            </a:r>
            <a:r>
              <a:rPr lang="en-US" sz="2400" dirty="0"/>
              <a:t>.</a:t>
            </a:r>
            <a:r>
              <a:rPr lang="en-US" sz="2400" dirty="0" smtClean="0"/>
              <a:t> </a:t>
            </a:r>
            <a:r>
              <a:rPr lang="en-US" sz="2400" dirty="0" err="1" smtClean="0">
                <a:latin typeface="Symbol" charset="2"/>
              </a:rPr>
              <a:t>Ψ</a:t>
            </a:r>
            <a:r>
              <a:rPr lang="en-US" sz="2400" baseline="-25000" dirty="0" err="1" smtClean="0"/>
              <a:t>S</a:t>
            </a:r>
            <a:r>
              <a:rPr lang="en-US" sz="2400" baseline="-25000" dirty="0" smtClean="0"/>
              <a:t> </a:t>
            </a:r>
            <a:r>
              <a:rPr lang="en-US" sz="2400" dirty="0"/>
              <a:t>or</a:t>
            </a:r>
            <a:r>
              <a:rPr lang="en-US" sz="2400" dirty="0" smtClean="0"/>
              <a:t> </a:t>
            </a:r>
            <a:r>
              <a:rPr lang="en-US" sz="2400" dirty="0" err="1" smtClean="0">
                <a:latin typeface="Symbol" charset="2"/>
              </a:rPr>
              <a:t>Ψ</a:t>
            </a:r>
            <a:r>
              <a:rPr lang="en-US" sz="2400" baseline="-25000" dirty="0" smtClean="0"/>
              <a:t>+ </a:t>
            </a:r>
          </a:p>
          <a:p>
            <a:endParaRPr lang="en-US" sz="2400" dirty="0" smtClean="0"/>
          </a:p>
          <a:p>
            <a:r>
              <a:rPr lang="en-US" sz="2400" dirty="0" err="1" smtClean="0"/>
              <a:t>b</a:t>
            </a:r>
            <a:r>
              <a:rPr lang="en-US" sz="2400" dirty="0"/>
              <a:t>.</a:t>
            </a:r>
            <a:r>
              <a:rPr lang="en-US" sz="2400" dirty="0" smtClean="0"/>
              <a:t> </a:t>
            </a:r>
            <a:r>
              <a:rPr lang="en-US" sz="2400" dirty="0" err="1" smtClean="0">
                <a:latin typeface="Symbol" charset="2"/>
              </a:rPr>
              <a:t>Ψ</a:t>
            </a:r>
            <a:r>
              <a:rPr lang="en-US" sz="2400" baseline="-25000" dirty="0" err="1" smtClean="0"/>
              <a:t>A</a:t>
            </a:r>
            <a:r>
              <a:rPr lang="en-US" sz="2400" baseline="-25000" dirty="0" smtClean="0"/>
              <a:t> </a:t>
            </a:r>
            <a:r>
              <a:rPr lang="en-US" sz="2400" dirty="0"/>
              <a:t>or</a:t>
            </a:r>
            <a:r>
              <a:rPr lang="en-US" sz="2400" dirty="0" smtClean="0"/>
              <a:t> </a:t>
            </a:r>
            <a:r>
              <a:rPr lang="en-US" sz="2400" dirty="0" err="1" smtClean="0">
                <a:latin typeface="Symbol" charset="2"/>
              </a:rPr>
              <a:t>Ψ</a:t>
            </a:r>
            <a:r>
              <a:rPr lang="en-US" sz="2400" baseline="-25000" dirty="0" smtClean="0"/>
              <a:t>-</a:t>
            </a:r>
            <a:r>
              <a:rPr lang="en-US" sz="2200" baseline="-25000" dirty="0" smtClean="0"/>
              <a:t> </a:t>
            </a:r>
            <a:endParaRPr lang="en-US" sz="2200" baseline="-25000" dirty="0"/>
          </a:p>
        </p:txBody>
      </p:sp>
      <p:sp>
        <p:nvSpPr>
          <p:cNvPr id="69637" name="Oval 5"/>
          <p:cNvSpPr>
            <a:spLocks noChangeArrowheads="1"/>
          </p:cNvSpPr>
          <p:nvPr/>
        </p:nvSpPr>
        <p:spPr bwMode="auto">
          <a:xfrm>
            <a:off x="2046288" y="2808288"/>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69638" name="Oval 6"/>
          <p:cNvSpPr>
            <a:spLocks noChangeArrowheads="1"/>
          </p:cNvSpPr>
          <p:nvPr/>
        </p:nvSpPr>
        <p:spPr bwMode="auto">
          <a:xfrm>
            <a:off x="2709863" y="2808288"/>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69639" name="Oval 7"/>
          <p:cNvSpPr>
            <a:spLocks noChangeArrowheads="1"/>
          </p:cNvSpPr>
          <p:nvPr/>
        </p:nvSpPr>
        <p:spPr bwMode="auto">
          <a:xfrm>
            <a:off x="6248400" y="2787650"/>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69640" name="Oval 8"/>
          <p:cNvSpPr>
            <a:spLocks noChangeArrowheads="1"/>
          </p:cNvSpPr>
          <p:nvPr/>
        </p:nvSpPr>
        <p:spPr bwMode="auto">
          <a:xfrm>
            <a:off x="6911975" y="2787650"/>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69641" name="Freeform 9"/>
          <p:cNvSpPr>
            <a:spLocks/>
          </p:cNvSpPr>
          <p:nvPr/>
        </p:nvSpPr>
        <p:spPr bwMode="auto">
          <a:xfrm>
            <a:off x="671513" y="1905000"/>
            <a:ext cx="3371850" cy="893763"/>
          </a:xfrm>
          <a:custGeom>
            <a:avLst/>
            <a:gdLst>
              <a:gd name="T0" fmla="*/ 0 w 2124"/>
              <a:gd name="T1" fmla="*/ 893763 h 563"/>
              <a:gd name="T2" fmla="*/ 793750 w 2124"/>
              <a:gd name="T3" fmla="*/ 739775 h 563"/>
              <a:gd name="T4" fmla="*/ 1233488 w 2124"/>
              <a:gd name="T5" fmla="*/ 417513 h 563"/>
              <a:gd name="T6" fmla="*/ 1422400 w 2124"/>
              <a:gd name="T7" fmla="*/ 44450 h 563"/>
              <a:gd name="T8" fmla="*/ 1509713 w 2124"/>
              <a:gd name="T9" fmla="*/ 215900 h 563"/>
              <a:gd name="T10" fmla="*/ 1685925 w 2124"/>
              <a:gd name="T11" fmla="*/ 325438 h 563"/>
              <a:gd name="T12" fmla="*/ 1973263 w 2124"/>
              <a:gd name="T13" fmla="*/ 242888 h 563"/>
              <a:gd name="T14" fmla="*/ 2071688 w 2124"/>
              <a:gd name="T15" fmla="*/ 33338 h 563"/>
              <a:gd name="T16" fmla="*/ 2247900 w 2124"/>
              <a:gd name="T17" fmla="*/ 441325 h 563"/>
              <a:gd name="T18" fmla="*/ 2711450 w 2124"/>
              <a:gd name="T19" fmla="*/ 749300 h 563"/>
              <a:gd name="T20" fmla="*/ 3371850 w 2124"/>
              <a:gd name="T21" fmla="*/ 893763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24"/>
              <a:gd name="T34" fmla="*/ 0 h 563"/>
              <a:gd name="T35" fmla="*/ 2124 w 2124"/>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24" h="563">
                <a:moveTo>
                  <a:pt x="0" y="563"/>
                </a:moveTo>
                <a:cubicBezTo>
                  <a:pt x="83" y="547"/>
                  <a:pt x="371" y="516"/>
                  <a:pt x="500" y="466"/>
                </a:cubicBezTo>
                <a:cubicBezTo>
                  <a:pt x="629" y="416"/>
                  <a:pt x="711" y="336"/>
                  <a:pt x="777" y="263"/>
                </a:cubicBezTo>
                <a:cubicBezTo>
                  <a:pt x="843" y="190"/>
                  <a:pt x="867" y="49"/>
                  <a:pt x="896" y="28"/>
                </a:cubicBezTo>
                <a:cubicBezTo>
                  <a:pt x="925" y="7"/>
                  <a:pt x="923" y="107"/>
                  <a:pt x="951" y="136"/>
                </a:cubicBezTo>
                <a:cubicBezTo>
                  <a:pt x="979" y="165"/>
                  <a:pt x="1013" y="202"/>
                  <a:pt x="1062" y="205"/>
                </a:cubicBezTo>
                <a:cubicBezTo>
                  <a:pt x="1111" y="208"/>
                  <a:pt x="1203" y="184"/>
                  <a:pt x="1243" y="153"/>
                </a:cubicBezTo>
                <a:cubicBezTo>
                  <a:pt x="1283" y="122"/>
                  <a:pt x="1276" y="0"/>
                  <a:pt x="1305" y="21"/>
                </a:cubicBezTo>
                <a:cubicBezTo>
                  <a:pt x="1334" y="42"/>
                  <a:pt x="1349" y="203"/>
                  <a:pt x="1416" y="278"/>
                </a:cubicBezTo>
                <a:cubicBezTo>
                  <a:pt x="1483" y="353"/>
                  <a:pt x="1590" y="425"/>
                  <a:pt x="1708" y="472"/>
                </a:cubicBezTo>
                <a:cubicBezTo>
                  <a:pt x="1826" y="519"/>
                  <a:pt x="2037" y="544"/>
                  <a:pt x="2124" y="563"/>
                </a:cubicBezTo>
              </a:path>
            </a:pathLst>
          </a:custGeom>
          <a:noFill/>
          <a:ln w="57150">
            <a:solidFill>
              <a:srgbClr val="FF3399"/>
            </a:solidFill>
            <a:round/>
            <a:headEnd/>
            <a:tailEnd/>
          </a:ln>
        </p:spPr>
        <p:txBody>
          <a:bodyPr>
            <a:prstTxWarp prst="textNoShape">
              <a:avLst/>
            </a:prstTxWarp>
          </a:bodyPr>
          <a:lstStyle/>
          <a:p>
            <a:endParaRPr lang="en-US"/>
          </a:p>
        </p:txBody>
      </p:sp>
      <p:sp>
        <p:nvSpPr>
          <p:cNvPr id="69642" name="Freeform 10"/>
          <p:cNvSpPr>
            <a:spLocks/>
          </p:cNvSpPr>
          <p:nvPr/>
        </p:nvSpPr>
        <p:spPr bwMode="auto">
          <a:xfrm>
            <a:off x="4826000" y="1925638"/>
            <a:ext cx="3557588" cy="1831975"/>
          </a:xfrm>
          <a:custGeom>
            <a:avLst/>
            <a:gdLst>
              <a:gd name="T0" fmla="*/ 0 w 2241"/>
              <a:gd name="T1" fmla="*/ 895350 h 1154"/>
              <a:gd name="T2" fmla="*/ 889000 w 2241"/>
              <a:gd name="T3" fmla="*/ 735013 h 1154"/>
              <a:gd name="T4" fmla="*/ 1320800 w 2241"/>
              <a:gd name="T5" fmla="*/ 365125 h 1154"/>
              <a:gd name="T6" fmla="*/ 1465263 w 2241"/>
              <a:gd name="T7" fmla="*/ 12700 h 1154"/>
              <a:gd name="T8" fmla="*/ 1514475 w 2241"/>
              <a:gd name="T9" fmla="*/ 288925 h 1154"/>
              <a:gd name="T10" fmla="*/ 1817688 w 2241"/>
              <a:gd name="T11" fmla="*/ 906463 h 1154"/>
              <a:gd name="T12" fmla="*/ 2036763 w 2241"/>
              <a:gd name="T13" fmla="*/ 1270000 h 1154"/>
              <a:gd name="T14" fmla="*/ 2159000 w 2241"/>
              <a:gd name="T15" fmla="*/ 1776413 h 1154"/>
              <a:gd name="T16" fmla="*/ 2181225 w 2241"/>
              <a:gd name="T17" fmla="*/ 1600200 h 1154"/>
              <a:gd name="T18" fmla="*/ 2346325 w 2241"/>
              <a:gd name="T19" fmla="*/ 1290638 h 1154"/>
              <a:gd name="T20" fmla="*/ 2786063 w 2241"/>
              <a:gd name="T21" fmla="*/ 1016000 h 1154"/>
              <a:gd name="T22" fmla="*/ 3282950 w 2241"/>
              <a:gd name="T23" fmla="*/ 915988 h 1154"/>
              <a:gd name="T24" fmla="*/ 3557588 w 2241"/>
              <a:gd name="T25" fmla="*/ 915988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1"/>
              <a:gd name="T40" fmla="*/ 0 h 1154"/>
              <a:gd name="T41" fmla="*/ 2241 w 2241"/>
              <a:gd name="T42" fmla="*/ 1154 h 1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1" h="1154">
                <a:moveTo>
                  <a:pt x="0" y="564"/>
                </a:moveTo>
                <a:cubicBezTo>
                  <a:pt x="91" y="546"/>
                  <a:pt x="421" y="519"/>
                  <a:pt x="560" y="463"/>
                </a:cubicBezTo>
                <a:cubicBezTo>
                  <a:pt x="699" y="407"/>
                  <a:pt x="772" y="306"/>
                  <a:pt x="832" y="230"/>
                </a:cubicBezTo>
                <a:cubicBezTo>
                  <a:pt x="892" y="154"/>
                  <a:pt x="903" y="16"/>
                  <a:pt x="923" y="8"/>
                </a:cubicBezTo>
                <a:cubicBezTo>
                  <a:pt x="943" y="0"/>
                  <a:pt x="917" y="88"/>
                  <a:pt x="954" y="182"/>
                </a:cubicBezTo>
                <a:cubicBezTo>
                  <a:pt x="991" y="276"/>
                  <a:pt x="1090" y="468"/>
                  <a:pt x="1145" y="571"/>
                </a:cubicBezTo>
                <a:cubicBezTo>
                  <a:pt x="1200" y="674"/>
                  <a:pt x="1247" y="709"/>
                  <a:pt x="1283" y="800"/>
                </a:cubicBezTo>
                <a:cubicBezTo>
                  <a:pt x="1319" y="891"/>
                  <a:pt x="1345" y="1084"/>
                  <a:pt x="1360" y="1119"/>
                </a:cubicBezTo>
                <a:cubicBezTo>
                  <a:pt x="1375" y="1154"/>
                  <a:pt x="1354" y="1059"/>
                  <a:pt x="1374" y="1008"/>
                </a:cubicBezTo>
                <a:cubicBezTo>
                  <a:pt x="1394" y="957"/>
                  <a:pt x="1415" y="874"/>
                  <a:pt x="1478" y="813"/>
                </a:cubicBezTo>
                <a:cubicBezTo>
                  <a:pt x="1541" y="752"/>
                  <a:pt x="1657" y="679"/>
                  <a:pt x="1755" y="640"/>
                </a:cubicBezTo>
                <a:cubicBezTo>
                  <a:pt x="1853" y="601"/>
                  <a:pt x="1987" y="587"/>
                  <a:pt x="2068" y="577"/>
                </a:cubicBezTo>
                <a:cubicBezTo>
                  <a:pt x="2149" y="567"/>
                  <a:pt x="2205" y="577"/>
                  <a:pt x="2241" y="577"/>
                </a:cubicBezTo>
              </a:path>
            </a:pathLst>
          </a:custGeom>
          <a:noFill/>
          <a:ln w="38100">
            <a:solidFill>
              <a:srgbClr val="FF3399"/>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12725" y="39688"/>
            <a:ext cx="8702675" cy="769441"/>
          </a:xfrm>
          <a:prstGeom prst="rect">
            <a:avLst/>
          </a:prstGeom>
          <a:noFill/>
          <a:ln w="9525">
            <a:noFill/>
            <a:miter lim="800000"/>
            <a:headEnd/>
            <a:tailEnd/>
          </a:ln>
        </p:spPr>
        <p:txBody>
          <a:bodyPr>
            <a:prstTxWarp prst="textNoShape">
              <a:avLst/>
            </a:prstTxWarp>
            <a:spAutoFit/>
          </a:bodyPr>
          <a:lstStyle/>
          <a:p>
            <a:r>
              <a:rPr lang="en-US" sz="2200" dirty="0"/>
              <a:t>Look at what happens to these wave functions as bring protons closer… </a:t>
            </a:r>
          </a:p>
        </p:txBody>
      </p:sp>
      <p:pic>
        <p:nvPicPr>
          <p:cNvPr id="71683" name="Picture 3"/>
          <p:cNvPicPr>
            <a:picLocks noChangeAspect="1" noChangeArrowheads="1"/>
          </p:cNvPicPr>
          <p:nvPr/>
        </p:nvPicPr>
        <p:blipFill>
          <a:blip r:embed="rId3"/>
          <a:srcRect l="5356"/>
          <a:stretch>
            <a:fillRect/>
          </a:stretch>
        </p:blipFill>
        <p:spPr bwMode="auto">
          <a:xfrm>
            <a:off x="762000" y="990600"/>
            <a:ext cx="8078788" cy="1524000"/>
          </a:xfrm>
          <a:prstGeom prst="rect">
            <a:avLst/>
          </a:prstGeom>
          <a:noFill/>
          <a:ln w="9525">
            <a:noFill/>
            <a:miter lim="800000"/>
            <a:headEnd/>
            <a:tailEnd/>
          </a:ln>
        </p:spPr>
      </p:pic>
      <p:sp>
        <p:nvSpPr>
          <p:cNvPr id="71684" name="Oval 4"/>
          <p:cNvSpPr>
            <a:spLocks noChangeArrowheads="1"/>
          </p:cNvSpPr>
          <p:nvPr/>
        </p:nvSpPr>
        <p:spPr bwMode="auto">
          <a:xfrm>
            <a:off x="2046288" y="2133600"/>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71685" name="Oval 5"/>
          <p:cNvSpPr>
            <a:spLocks noChangeArrowheads="1"/>
          </p:cNvSpPr>
          <p:nvPr/>
        </p:nvSpPr>
        <p:spPr bwMode="auto">
          <a:xfrm>
            <a:off x="2709863" y="2133600"/>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23558" name="Oval 6"/>
          <p:cNvSpPr>
            <a:spLocks noChangeArrowheads="1"/>
          </p:cNvSpPr>
          <p:nvPr/>
        </p:nvSpPr>
        <p:spPr bwMode="auto">
          <a:xfrm>
            <a:off x="6248400" y="2112963"/>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23559" name="Oval 7"/>
          <p:cNvSpPr>
            <a:spLocks noChangeArrowheads="1"/>
          </p:cNvSpPr>
          <p:nvPr/>
        </p:nvSpPr>
        <p:spPr bwMode="auto">
          <a:xfrm>
            <a:off x="6911975" y="2112963"/>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pic>
        <p:nvPicPr>
          <p:cNvPr id="71688" name="Picture 8"/>
          <p:cNvPicPr>
            <a:picLocks noChangeAspect="1" noChangeArrowheads="1"/>
          </p:cNvPicPr>
          <p:nvPr/>
        </p:nvPicPr>
        <p:blipFill>
          <a:blip r:embed="rId4"/>
          <a:srcRect l="8034"/>
          <a:stretch>
            <a:fillRect/>
          </a:stretch>
        </p:blipFill>
        <p:spPr bwMode="auto">
          <a:xfrm>
            <a:off x="685800" y="3124200"/>
            <a:ext cx="7850188" cy="3371850"/>
          </a:xfrm>
          <a:prstGeom prst="rect">
            <a:avLst/>
          </a:prstGeom>
          <a:noFill/>
          <a:ln w="9525">
            <a:noFill/>
            <a:miter lim="800000"/>
            <a:headEnd/>
            <a:tailEnd/>
          </a:ln>
        </p:spPr>
      </p:pic>
      <p:sp>
        <p:nvSpPr>
          <p:cNvPr id="71689" name="Text Box 9"/>
          <p:cNvSpPr txBox="1">
            <a:spLocks noChangeArrowheads="1"/>
          </p:cNvSpPr>
          <p:nvPr/>
        </p:nvSpPr>
        <p:spPr bwMode="auto">
          <a:xfrm>
            <a:off x="152400" y="2286000"/>
            <a:ext cx="4572000" cy="769441"/>
          </a:xfrm>
          <a:prstGeom prst="rect">
            <a:avLst/>
          </a:prstGeom>
          <a:noFill/>
          <a:ln w="9525">
            <a:noFill/>
            <a:miter lim="800000"/>
            <a:headEnd/>
            <a:tailEnd/>
          </a:ln>
        </p:spPr>
        <p:txBody>
          <a:bodyPr>
            <a:prstTxWarp prst="textNoShape">
              <a:avLst/>
            </a:prstTxWarp>
            <a:spAutoFit/>
          </a:bodyPr>
          <a:lstStyle/>
          <a:p>
            <a:r>
              <a:rPr lang="en-US" sz="2200" dirty="0" err="1" smtClean="0">
                <a:solidFill>
                  <a:srgbClr val="CC0000"/>
                </a:solidFill>
                <a:latin typeface="Symbol" charset="2"/>
                <a:cs typeface="Symbol" charset="2"/>
              </a:rPr>
              <a:t>Ψ</a:t>
            </a:r>
            <a:r>
              <a:rPr lang="en-US" sz="2200" baseline="-25000" dirty="0" smtClean="0">
                <a:solidFill>
                  <a:srgbClr val="CC0000"/>
                </a:solidFill>
              </a:rPr>
              <a:t>+</a:t>
            </a:r>
            <a:r>
              <a:rPr lang="en-US" sz="2200" dirty="0" smtClean="0">
                <a:solidFill>
                  <a:srgbClr val="CC0000"/>
                </a:solidFill>
              </a:rPr>
              <a:t> </a:t>
            </a:r>
            <a:r>
              <a:rPr lang="en-US" sz="2200" dirty="0">
                <a:solidFill>
                  <a:srgbClr val="CC0000"/>
                </a:solidFill>
              </a:rPr>
              <a:t>puts electron density between protons .. glues together protons.</a:t>
            </a:r>
          </a:p>
        </p:txBody>
      </p:sp>
      <p:sp>
        <p:nvSpPr>
          <p:cNvPr id="23562" name="Text Box 10"/>
          <p:cNvSpPr txBox="1">
            <a:spLocks noChangeArrowheads="1"/>
          </p:cNvSpPr>
          <p:nvPr/>
        </p:nvSpPr>
        <p:spPr bwMode="auto">
          <a:xfrm>
            <a:off x="4724400" y="2362199"/>
            <a:ext cx="4572000" cy="1107996"/>
          </a:xfrm>
          <a:prstGeom prst="rect">
            <a:avLst/>
          </a:prstGeom>
          <a:noFill/>
          <a:ln w="9525">
            <a:noFill/>
            <a:miter lim="800000"/>
            <a:headEnd/>
            <a:tailEnd/>
          </a:ln>
        </p:spPr>
        <p:txBody>
          <a:bodyPr wrap="square">
            <a:prstTxWarp prst="textNoShape">
              <a:avLst/>
            </a:prstTxWarp>
            <a:spAutoFit/>
          </a:bodyPr>
          <a:lstStyle/>
          <a:p>
            <a:r>
              <a:rPr lang="en-US" sz="2200" dirty="0" err="1" smtClean="0">
                <a:solidFill>
                  <a:srgbClr val="CC0000"/>
                </a:solidFill>
                <a:latin typeface="Symbol" charset="2"/>
                <a:cs typeface="Symbol" charset="2"/>
              </a:rPr>
              <a:t>Ψ</a:t>
            </a:r>
            <a:r>
              <a:rPr lang="en-US" sz="2200" baseline="-25000" dirty="0" smtClean="0">
                <a:solidFill>
                  <a:srgbClr val="CC0000"/>
                </a:solidFill>
              </a:rPr>
              <a:t>- </a:t>
            </a:r>
            <a:r>
              <a:rPr lang="en-US" sz="2200" dirty="0">
                <a:solidFill>
                  <a:srgbClr val="CC0000"/>
                </a:solidFill>
              </a:rPr>
              <a:t>… no electron density between protons … protons repel (not stable)</a:t>
            </a:r>
          </a:p>
        </p:txBody>
      </p:sp>
      <p:sp>
        <p:nvSpPr>
          <p:cNvPr id="71691" name="Text Box 11"/>
          <p:cNvSpPr txBox="1">
            <a:spLocks noChangeArrowheads="1"/>
          </p:cNvSpPr>
          <p:nvPr/>
        </p:nvSpPr>
        <p:spPr bwMode="auto">
          <a:xfrm>
            <a:off x="1219200" y="6248400"/>
            <a:ext cx="2370138" cy="457200"/>
          </a:xfrm>
          <a:prstGeom prst="rect">
            <a:avLst/>
          </a:prstGeom>
          <a:noFill/>
          <a:ln w="9525">
            <a:noFill/>
            <a:miter lim="800000"/>
            <a:headEnd/>
            <a:tailEnd/>
          </a:ln>
        </p:spPr>
        <p:txBody>
          <a:bodyPr wrap="none">
            <a:prstTxWarp prst="textNoShape">
              <a:avLst/>
            </a:prstTxWarp>
            <a:spAutoFit/>
          </a:bodyPr>
          <a:lstStyle/>
          <a:p>
            <a:r>
              <a:rPr lang="en-US">
                <a:solidFill>
                  <a:srgbClr val="F61B16"/>
                </a:solidFill>
              </a:rPr>
              <a:t>Bonding Orbital </a:t>
            </a:r>
          </a:p>
        </p:txBody>
      </p:sp>
      <p:sp>
        <p:nvSpPr>
          <p:cNvPr id="23564" name="Text Box 12"/>
          <p:cNvSpPr txBox="1">
            <a:spLocks noChangeArrowheads="1"/>
          </p:cNvSpPr>
          <p:nvPr/>
        </p:nvSpPr>
        <p:spPr bwMode="auto">
          <a:xfrm>
            <a:off x="5822950" y="6248400"/>
            <a:ext cx="2860675" cy="457200"/>
          </a:xfrm>
          <a:prstGeom prst="rect">
            <a:avLst/>
          </a:prstGeom>
          <a:noFill/>
          <a:ln w="9525">
            <a:noFill/>
            <a:miter lim="800000"/>
            <a:headEnd/>
            <a:tailEnd/>
          </a:ln>
        </p:spPr>
        <p:txBody>
          <a:bodyPr wrap="none">
            <a:prstTxWarp prst="textNoShape">
              <a:avLst/>
            </a:prstTxWarp>
            <a:spAutoFit/>
          </a:bodyPr>
          <a:lstStyle/>
          <a:p>
            <a:r>
              <a:rPr lang="en-US">
                <a:solidFill>
                  <a:srgbClr val="F61B16"/>
                </a:solidFill>
              </a:rPr>
              <a:t>Antibonding Orbital </a:t>
            </a:r>
          </a:p>
        </p:txBody>
      </p:sp>
      <p:sp>
        <p:nvSpPr>
          <p:cNvPr id="23565" name="Rectangle 13"/>
          <p:cNvSpPr>
            <a:spLocks noChangeArrowheads="1"/>
          </p:cNvSpPr>
          <p:nvPr/>
        </p:nvSpPr>
        <p:spPr bwMode="auto">
          <a:xfrm>
            <a:off x="4419600" y="651016"/>
            <a:ext cx="4724400" cy="2800418"/>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3566" name="Rectangle 14"/>
          <p:cNvSpPr>
            <a:spLocks noChangeArrowheads="1"/>
          </p:cNvSpPr>
          <p:nvPr/>
        </p:nvSpPr>
        <p:spPr bwMode="auto">
          <a:xfrm>
            <a:off x="4114800" y="3423823"/>
            <a:ext cx="5029200" cy="3434176"/>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56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565"/>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35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P spid="23562" grpId="0"/>
      <p:bldP spid="23564" grpId="0"/>
      <p:bldP spid="23565" grpId="0" animBg="1"/>
      <p:bldP spid="23566"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Line 2"/>
          <p:cNvSpPr>
            <a:spLocks noChangeShapeType="1"/>
          </p:cNvSpPr>
          <p:nvPr/>
        </p:nvSpPr>
        <p:spPr bwMode="auto">
          <a:xfrm>
            <a:off x="1066800" y="3886200"/>
            <a:ext cx="0" cy="2590800"/>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73731" name="Text Box 3"/>
          <p:cNvSpPr txBox="1">
            <a:spLocks noChangeArrowheads="1"/>
          </p:cNvSpPr>
          <p:nvPr/>
        </p:nvSpPr>
        <p:spPr bwMode="auto">
          <a:xfrm rot="-5400000">
            <a:off x="-422426" y="4516716"/>
            <a:ext cx="2057700" cy="369332"/>
          </a:xfrm>
          <a:prstGeom prst="rect">
            <a:avLst/>
          </a:prstGeom>
          <a:noFill/>
          <a:ln w="9525">
            <a:noFill/>
            <a:miter lim="800000"/>
            <a:headEnd/>
            <a:tailEnd/>
          </a:ln>
        </p:spPr>
        <p:txBody>
          <a:bodyPr wrap="none">
            <a:prstTxWarp prst="textNoShape">
              <a:avLst/>
            </a:prstTxWarp>
            <a:spAutoFit/>
          </a:bodyPr>
          <a:lstStyle/>
          <a:p>
            <a:r>
              <a:rPr lang="en-US" dirty="0"/>
              <a:t>Energy (molecule)</a:t>
            </a:r>
          </a:p>
        </p:txBody>
      </p:sp>
      <p:sp>
        <p:nvSpPr>
          <p:cNvPr id="73732" name="Line 4"/>
          <p:cNvSpPr>
            <a:spLocks noChangeShapeType="1"/>
          </p:cNvSpPr>
          <p:nvPr/>
        </p:nvSpPr>
        <p:spPr bwMode="auto">
          <a:xfrm>
            <a:off x="990600" y="5181600"/>
            <a:ext cx="358140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73733" name="Text Box 5"/>
          <p:cNvSpPr txBox="1">
            <a:spLocks noChangeArrowheads="1"/>
          </p:cNvSpPr>
          <p:nvPr/>
        </p:nvSpPr>
        <p:spPr bwMode="auto">
          <a:xfrm>
            <a:off x="3657600" y="4724400"/>
            <a:ext cx="4191000" cy="430887"/>
          </a:xfrm>
          <a:prstGeom prst="rect">
            <a:avLst/>
          </a:prstGeom>
          <a:noFill/>
          <a:ln w="9525">
            <a:noFill/>
            <a:miter lim="800000"/>
            <a:headEnd/>
            <a:tailEnd/>
          </a:ln>
        </p:spPr>
        <p:txBody>
          <a:bodyPr>
            <a:prstTxWarp prst="textNoShape">
              <a:avLst/>
            </a:prstTxWarp>
            <a:spAutoFit/>
          </a:bodyPr>
          <a:lstStyle/>
          <a:p>
            <a:r>
              <a:rPr lang="en-US" sz="2200" dirty="0"/>
              <a:t>Separation of protons</a:t>
            </a:r>
          </a:p>
        </p:txBody>
      </p:sp>
      <p:sp>
        <p:nvSpPr>
          <p:cNvPr id="73734" name="Freeform 6"/>
          <p:cNvSpPr>
            <a:spLocks/>
          </p:cNvSpPr>
          <p:nvPr/>
        </p:nvSpPr>
        <p:spPr bwMode="auto">
          <a:xfrm>
            <a:off x="1371600" y="3962400"/>
            <a:ext cx="3079750" cy="2355850"/>
          </a:xfrm>
          <a:custGeom>
            <a:avLst/>
            <a:gdLst>
              <a:gd name="T0" fmla="*/ 0 w 1940"/>
              <a:gd name="T1" fmla="*/ 0 h 1484"/>
              <a:gd name="T2" fmla="*/ 76200 w 1940"/>
              <a:gd name="T3" fmla="*/ 914400 h 1484"/>
              <a:gd name="T4" fmla="*/ 228600 w 1940"/>
              <a:gd name="T5" fmla="*/ 2057400 h 1484"/>
              <a:gd name="T6" fmla="*/ 431800 w 1940"/>
              <a:gd name="T7" fmla="*/ 2317750 h 1484"/>
              <a:gd name="T8" fmla="*/ 838200 w 1940"/>
              <a:gd name="T9" fmla="*/ 1828800 h 1484"/>
              <a:gd name="T10" fmla="*/ 1371600 w 1940"/>
              <a:gd name="T11" fmla="*/ 1447800 h 1484"/>
              <a:gd name="T12" fmla="*/ 2019300 w 1940"/>
              <a:gd name="T13" fmla="*/ 1292225 h 1484"/>
              <a:gd name="T14" fmla="*/ 3079750 w 1940"/>
              <a:gd name="T15" fmla="*/ 1238250 h 1484"/>
              <a:gd name="T16" fmla="*/ 0 60000 65536"/>
              <a:gd name="T17" fmla="*/ 0 60000 65536"/>
              <a:gd name="T18" fmla="*/ 0 60000 65536"/>
              <a:gd name="T19" fmla="*/ 0 60000 65536"/>
              <a:gd name="T20" fmla="*/ 0 60000 65536"/>
              <a:gd name="T21" fmla="*/ 0 60000 65536"/>
              <a:gd name="T22" fmla="*/ 0 60000 65536"/>
              <a:gd name="T23" fmla="*/ 0 60000 65536"/>
              <a:gd name="T24" fmla="*/ 0 w 1940"/>
              <a:gd name="T25" fmla="*/ 0 h 1484"/>
              <a:gd name="T26" fmla="*/ 1940 w 1940"/>
              <a:gd name="T27" fmla="*/ 1484 h 14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0" h="1484">
                <a:moveTo>
                  <a:pt x="0" y="0"/>
                </a:moveTo>
                <a:cubicBezTo>
                  <a:pt x="12" y="180"/>
                  <a:pt x="24" y="360"/>
                  <a:pt x="48" y="576"/>
                </a:cubicBezTo>
                <a:cubicBezTo>
                  <a:pt x="72" y="792"/>
                  <a:pt x="107" y="1149"/>
                  <a:pt x="144" y="1296"/>
                </a:cubicBezTo>
                <a:cubicBezTo>
                  <a:pt x="181" y="1443"/>
                  <a:pt x="208" y="1484"/>
                  <a:pt x="272" y="1460"/>
                </a:cubicBezTo>
                <a:cubicBezTo>
                  <a:pt x="336" y="1436"/>
                  <a:pt x="429" y="1243"/>
                  <a:pt x="528" y="1152"/>
                </a:cubicBezTo>
                <a:cubicBezTo>
                  <a:pt x="627" y="1061"/>
                  <a:pt x="740" y="968"/>
                  <a:pt x="864" y="912"/>
                </a:cubicBezTo>
                <a:cubicBezTo>
                  <a:pt x="988" y="856"/>
                  <a:pt x="1093" y="836"/>
                  <a:pt x="1272" y="814"/>
                </a:cubicBezTo>
                <a:cubicBezTo>
                  <a:pt x="1451" y="792"/>
                  <a:pt x="1801" y="787"/>
                  <a:pt x="1940" y="780"/>
                </a:cubicBezTo>
              </a:path>
            </a:pathLst>
          </a:custGeom>
          <a:noFill/>
          <a:ln w="38100">
            <a:solidFill>
              <a:srgbClr val="F61B16"/>
            </a:solidFill>
            <a:round/>
            <a:headEnd/>
            <a:tailEnd/>
          </a:ln>
        </p:spPr>
        <p:txBody>
          <a:bodyPr>
            <a:prstTxWarp prst="textNoShape">
              <a:avLst/>
            </a:prstTxWarp>
          </a:bodyPr>
          <a:lstStyle/>
          <a:p>
            <a:endParaRPr lang="en-US"/>
          </a:p>
        </p:txBody>
      </p:sp>
      <p:sp>
        <p:nvSpPr>
          <p:cNvPr id="73735" name="Text Box 7"/>
          <p:cNvSpPr txBox="1">
            <a:spLocks noChangeArrowheads="1"/>
          </p:cNvSpPr>
          <p:nvPr/>
        </p:nvSpPr>
        <p:spPr bwMode="auto">
          <a:xfrm>
            <a:off x="990600" y="3505200"/>
            <a:ext cx="692150" cy="457200"/>
          </a:xfrm>
          <a:prstGeom prst="rect">
            <a:avLst/>
          </a:prstGeom>
          <a:noFill/>
          <a:ln w="9525">
            <a:noFill/>
            <a:miter lim="800000"/>
            <a:headEnd/>
            <a:tailEnd/>
          </a:ln>
        </p:spPr>
        <p:txBody>
          <a:bodyPr wrap="none">
            <a:prstTxWarp prst="textNoShape">
              <a:avLst/>
            </a:prstTxWarp>
            <a:spAutoFit/>
          </a:bodyPr>
          <a:lstStyle/>
          <a:p>
            <a:r>
              <a:rPr lang="en-US">
                <a:solidFill>
                  <a:srgbClr val="F61B16"/>
                </a:solidFill>
              </a:rPr>
              <a:t>V(r)</a:t>
            </a:r>
          </a:p>
        </p:txBody>
      </p:sp>
      <p:sp>
        <p:nvSpPr>
          <p:cNvPr id="73736" name="Line 8"/>
          <p:cNvSpPr>
            <a:spLocks noChangeShapeType="1"/>
          </p:cNvSpPr>
          <p:nvPr/>
        </p:nvSpPr>
        <p:spPr bwMode="auto">
          <a:xfrm>
            <a:off x="2438400" y="5715000"/>
            <a:ext cx="457200" cy="3048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73737" name="Text Box 9"/>
          <p:cNvSpPr txBox="1">
            <a:spLocks noChangeArrowheads="1"/>
          </p:cNvSpPr>
          <p:nvPr/>
        </p:nvSpPr>
        <p:spPr bwMode="auto">
          <a:xfrm>
            <a:off x="2209800" y="5943600"/>
            <a:ext cx="5014602" cy="769441"/>
          </a:xfrm>
          <a:prstGeom prst="rect">
            <a:avLst/>
          </a:prstGeom>
          <a:noFill/>
          <a:ln w="9525">
            <a:noFill/>
            <a:miter lim="800000"/>
            <a:headEnd/>
            <a:tailEnd/>
          </a:ln>
        </p:spPr>
        <p:txBody>
          <a:bodyPr wrap="none">
            <a:prstTxWarp prst="textNoShape">
              <a:avLst/>
            </a:prstTxWarp>
            <a:spAutoFit/>
          </a:bodyPr>
          <a:lstStyle/>
          <a:p>
            <a:r>
              <a:rPr lang="en-US" sz="2200" dirty="0"/>
              <a:t>Energy of</a:t>
            </a:r>
            <a:r>
              <a:rPr lang="en-US" sz="2200" dirty="0" smtClean="0"/>
              <a:t> </a:t>
            </a:r>
            <a:r>
              <a:rPr lang="en-US" sz="2200" dirty="0" err="1" smtClean="0">
                <a:latin typeface="Symbol" charset="2"/>
              </a:rPr>
              <a:t>Ψ</a:t>
            </a:r>
            <a:r>
              <a:rPr lang="en-US" sz="2200" baseline="-25000" dirty="0" smtClean="0"/>
              <a:t>+</a:t>
            </a:r>
            <a:r>
              <a:rPr lang="en-US" sz="2200" dirty="0" smtClean="0"/>
              <a:t> </a:t>
            </a:r>
            <a:r>
              <a:rPr lang="en-US" sz="2200" dirty="0"/>
              <a:t>as distance decreases</a:t>
            </a:r>
          </a:p>
          <a:p>
            <a:r>
              <a:rPr lang="en-US" sz="2200" dirty="0"/>
              <a:t>(more of electron cloud between them) </a:t>
            </a:r>
          </a:p>
        </p:txBody>
      </p:sp>
      <p:sp>
        <p:nvSpPr>
          <p:cNvPr id="24586" name="Freeform 10"/>
          <p:cNvSpPr>
            <a:spLocks/>
          </p:cNvSpPr>
          <p:nvPr/>
        </p:nvSpPr>
        <p:spPr bwMode="auto">
          <a:xfrm>
            <a:off x="2209800" y="4114800"/>
            <a:ext cx="2209800" cy="1066800"/>
          </a:xfrm>
          <a:custGeom>
            <a:avLst/>
            <a:gdLst>
              <a:gd name="T0" fmla="*/ 2209800 w 1392"/>
              <a:gd name="T1" fmla="*/ 1066800 h 672"/>
              <a:gd name="T2" fmla="*/ 1219200 w 1392"/>
              <a:gd name="T3" fmla="*/ 990600 h 672"/>
              <a:gd name="T4" fmla="*/ 381000 w 1392"/>
              <a:gd name="T5" fmla="*/ 609600 h 672"/>
              <a:gd name="T6" fmla="*/ 0 w 1392"/>
              <a:gd name="T7" fmla="*/ 0 h 672"/>
              <a:gd name="T8" fmla="*/ 0 60000 65536"/>
              <a:gd name="T9" fmla="*/ 0 60000 65536"/>
              <a:gd name="T10" fmla="*/ 0 60000 65536"/>
              <a:gd name="T11" fmla="*/ 0 60000 65536"/>
              <a:gd name="T12" fmla="*/ 0 w 1392"/>
              <a:gd name="T13" fmla="*/ 0 h 672"/>
              <a:gd name="T14" fmla="*/ 1392 w 1392"/>
              <a:gd name="T15" fmla="*/ 672 h 672"/>
            </a:gdLst>
            <a:ahLst/>
            <a:cxnLst>
              <a:cxn ang="T8">
                <a:pos x="T0" y="T1"/>
              </a:cxn>
              <a:cxn ang="T9">
                <a:pos x="T2" y="T3"/>
              </a:cxn>
              <a:cxn ang="T10">
                <a:pos x="T4" y="T5"/>
              </a:cxn>
              <a:cxn ang="T11">
                <a:pos x="T6" y="T7"/>
              </a:cxn>
            </a:cxnLst>
            <a:rect l="T12" t="T13" r="T14" b="T15"/>
            <a:pathLst>
              <a:path w="1392" h="672">
                <a:moveTo>
                  <a:pt x="1392" y="672"/>
                </a:moveTo>
                <a:cubicBezTo>
                  <a:pt x="1176" y="672"/>
                  <a:pt x="960" y="672"/>
                  <a:pt x="768" y="624"/>
                </a:cubicBezTo>
                <a:cubicBezTo>
                  <a:pt x="576" y="576"/>
                  <a:pt x="368" y="488"/>
                  <a:pt x="240" y="384"/>
                </a:cubicBezTo>
                <a:cubicBezTo>
                  <a:pt x="112" y="280"/>
                  <a:pt x="56" y="140"/>
                  <a:pt x="0" y="0"/>
                </a:cubicBezTo>
              </a:path>
            </a:pathLst>
          </a:custGeom>
          <a:noFill/>
          <a:ln w="28575">
            <a:solidFill>
              <a:srgbClr val="F61B16"/>
            </a:solidFill>
            <a:round/>
            <a:headEnd/>
            <a:tailEnd/>
          </a:ln>
        </p:spPr>
        <p:txBody>
          <a:bodyPr>
            <a:prstTxWarp prst="textNoShape">
              <a:avLst/>
            </a:prstTxWarp>
          </a:bodyPr>
          <a:lstStyle/>
          <a:p>
            <a:endParaRPr lang="en-US"/>
          </a:p>
        </p:txBody>
      </p:sp>
      <p:sp>
        <p:nvSpPr>
          <p:cNvPr id="24587" name="Text Box 11"/>
          <p:cNvSpPr txBox="1">
            <a:spLocks noChangeArrowheads="1"/>
          </p:cNvSpPr>
          <p:nvPr/>
        </p:nvSpPr>
        <p:spPr bwMode="auto">
          <a:xfrm>
            <a:off x="2438400" y="3962400"/>
            <a:ext cx="4643159" cy="430887"/>
          </a:xfrm>
          <a:prstGeom prst="rect">
            <a:avLst/>
          </a:prstGeom>
          <a:noFill/>
          <a:ln w="9525">
            <a:noFill/>
            <a:miter lim="800000"/>
            <a:headEnd/>
            <a:tailEnd/>
          </a:ln>
        </p:spPr>
        <p:txBody>
          <a:bodyPr wrap="none">
            <a:prstTxWarp prst="textNoShape">
              <a:avLst/>
            </a:prstTxWarp>
            <a:spAutoFit/>
          </a:bodyPr>
          <a:lstStyle/>
          <a:p>
            <a:r>
              <a:rPr lang="en-US" sz="2200" dirty="0"/>
              <a:t>Energy of</a:t>
            </a:r>
            <a:r>
              <a:rPr lang="en-US" sz="2200" dirty="0" smtClean="0"/>
              <a:t> </a:t>
            </a:r>
            <a:r>
              <a:rPr lang="en-US" sz="2200" dirty="0" err="1" smtClean="0">
                <a:latin typeface="Symbol" charset="2"/>
              </a:rPr>
              <a:t>Ψ</a:t>
            </a:r>
            <a:r>
              <a:rPr lang="en-US" sz="2200" baseline="-25000" dirty="0" smtClean="0"/>
              <a:t>-</a:t>
            </a:r>
            <a:r>
              <a:rPr lang="en-US" sz="2200" dirty="0" smtClean="0"/>
              <a:t> </a:t>
            </a:r>
            <a:r>
              <a:rPr lang="en-US" sz="2200" dirty="0"/>
              <a:t>as distance decreases </a:t>
            </a:r>
          </a:p>
        </p:txBody>
      </p:sp>
      <p:sp>
        <p:nvSpPr>
          <p:cNvPr id="24588" name="Line 12"/>
          <p:cNvSpPr>
            <a:spLocks noChangeShapeType="1"/>
          </p:cNvSpPr>
          <p:nvPr/>
        </p:nvSpPr>
        <p:spPr bwMode="auto">
          <a:xfrm flipV="1">
            <a:off x="2590800" y="4419600"/>
            <a:ext cx="304800" cy="1524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grpSp>
        <p:nvGrpSpPr>
          <p:cNvPr id="2" name="Group 13"/>
          <p:cNvGrpSpPr>
            <a:grpSpLocks/>
          </p:cNvGrpSpPr>
          <p:nvPr/>
        </p:nvGrpSpPr>
        <p:grpSpPr bwMode="auto">
          <a:xfrm>
            <a:off x="-204788" y="762000"/>
            <a:ext cx="5614988" cy="804863"/>
            <a:chOff x="96" y="2448"/>
            <a:chExt cx="2736" cy="507"/>
          </a:xfrm>
        </p:grpSpPr>
        <p:sp>
          <p:nvSpPr>
            <p:cNvPr id="73766" name="Line 14"/>
            <p:cNvSpPr>
              <a:spLocks noChangeShapeType="1"/>
            </p:cNvSpPr>
            <p:nvPr/>
          </p:nvSpPr>
          <p:spPr bwMode="auto">
            <a:xfrm>
              <a:off x="336" y="2928"/>
              <a:ext cx="2496"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73767" name="Oval 15"/>
            <p:cNvSpPr>
              <a:spLocks noChangeArrowheads="1"/>
            </p:cNvSpPr>
            <p:nvPr/>
          </p:nvSpPr>
          <p:spPr bwMode="auto">
            <a:xfrm>
              <a:off x="692" y="2907"/>
              <a:ext cx="48" cy="48"/>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73768" name="Freeform 16"/>
            <p:cNvSpPr>
              <a:spLocks/>
            </p:cNvSpPr>
            <p:nvPr/>
          </p:nvSpPr>
          <p:spPr bwMode="auto">
            <a:xfrm>
              <a:off x="96" y="24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sp>
          <p:nvSpPr>
            <p:cNvPr id="73769" name="Freeform 17"/>
            <p:cNvSpPr>
              <a:spLocks/>
            </p:cNvSpPr>
            <p:nvPr/>
          </p:nvSpPr>
          <p:spPr bwMode="auto">
            <a:xfrm>
              <a:off x="721" y="2448"/>
              <a:ext cx="792" cy="502"/>
            </a:xfrm>
            <a:custGeom>
              <a:avLst/>
              <a:gdLst>
                <a:gd name="T0" fmla="*/ 792 w 792"/>
                <a:gd name="T1" fmla="*/ 488 h 502"/>
                <a:gd name="T2" fmla="*/ 296 w 792"/>
                <a:gd name="T3" fmla="*/ 445 h 502"/>
                <a:gd name="T4" fmla="*/ 49 w 792"/>
                <a:gd name="T5" fmla="*/ 144 h 502"/>
                <a:gd name="T6" fmla="*/ 1 w 792"/>
                <a:gd name="T7" fmla="*/ 0 h 502"/>
                <a:gd name="T8" fmla="*/ 0 60000 65536"/>
                <a:gd name="T9" fmla="*/ 0 60000 65536"/>
                <a:gd name="T10" fmla="*/ 0 60000 65536"/>
                <a:gd name="T11" fmla="*/ 0 60000 65536"/>
                <a:gd name="T12" fmla="*/ 0 w 792"/>
                <a:gd name="T13" fmla="*/ 0 h 502"/>
                <a:gd name="T14" fmla="*/ 792 w 792"/>
                <a:gd name="T15" fmla="*/ 502 h 502"/>
              </a:gdLst>
              <a:ahLst/>
              <a:cxnLst>
                <a:cxn ang="T8">
                  <a:pos x="T0" y="T1"/>
                </a:cxn>
                <a:cxn ang="T9">
                  <a:pos x="T2" y="T3"/>
                </a:cxn>
                <a:cxn ang="T10">
                  <a:pos x="T4" y="T5"/>
                </a:cxn>
                <a:cxn ang="T11">
                  <a:pos x="T6" y="T7"/>
                </a:cxn>
              </a:cxnLst>
              <a:rect l="T12" t="T13" r="T14" b="T15"/>
              <a:pathLst>
                <a:path w="792" h="502">
                  <a:moveTo>
                    <a:pt x="792" y="488"/>
                  </a:moveTo>
                  <a:cubicBezTo>
                    <a:pt x="711" y="481"/>
                    <a:pt x="420" y="502"/>
                    <a:pt x="296" y="445"/>
                  </a:cubicBezTo>
                  <a:cubicBezTo>
                    <a:pt x="172" y="388"/>
                    <a:pt x="98" y="218"/>
                    <a:pt x="49" y="144"/>
                  </a:cubicBezTo>
                  <a:cubicBezTo>
                    <a:pt x="0" y="70"/>
                    <a:pt x="5" y="32"/>
                    <a:pt x="1" y="0"/>
                  </a:cubicBezTo>
                </a:path>
              </a:pathLst>
            </a:custGeom>
            <a:noFill/>
            <a:ln w="38100">
              <a:solidFill>
                <a:schemeClr val="accent2"/>
              </a:solidFill>
              <a:round/>
              <a:headEnd/>
              <a:tailEnd/>
            </a:ln>
          </p:spPr>
          <p:txBody>
            <a:bodyPr>
              <a:prstTxWarp prst="textNoShape">
                <a:avLst/>
              </a:prstTxWarp>
            </a:bodyPr>
            <a:lstStyle/>
            <a:p>
              <a:endParaRPr lang="en-US"/>
            </a:p>
          </p:txBody>
        </p:sp>
      </p:grpSp>
      <p:sp>
        <p:nvSpPr>
          <p:cNvPr id="24594" name="Line 18"/>
          <p:cNvSpPr>
            <a:spLocks noChangeShapeType="1"/>
          </p:cNvSpPr>
          <p:nvPr/>
        </p:nvSpPr>
        <p:spPr bwMode="auto">
          <a:xfrm>
            <a:off x="914400" y="2932113"/>
            <a:ext cx="396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3" name="Group 19"/>
          <p:cNvGrpSpPr>
            <a:grpSpLocks/>
          </p:cNvGrpSpPr>
          <p:nvPr/>
        </p:nvGrpSpPr>
        <p:grpSpPr bwMode="auto">
          <a:xfrm>
            <a:off x="-152400" y="2155825"/>
            <a:ext cx="2728913" cy="819150"/>
            <a:chOff x="384" y="1358"/>
            <a:chExt cx="1335" cy="516"/>
          </a:xfrm>
        </p:grpSpPr>
        <p:sp>
          <p:nvSpPr>
            <p:cNvPr id="73763" name="Oval 20"/>
            <p:cNvSpPr>
              <a:spLocks noChangeArrowheads="1"/>
            </p:cNvSpPr>
            <p:nvPr/>
          </p:nvSpPr>
          <p:spPr bwMode="auto">
            <a:xfrm>
              <a:off x="960" y="1826"/>
              <a:ext cx="48" cy="48"/>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73764" name="Freeform 21"/>
            <p:cNvSpPr>
              <a:spLocks/>
            </p:cNvSpPr>
            <p:nvPr/>
          </p:nvSpPr>
          <p:spPr bwMode="auto">
            <a:xfrm>
              <a:off x="384" y="135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sp>
          <p:nvSpPr>
            <p:cNvPr id="73765" name="Freeform 22"/>
            <p:cNvSpPr>
              <a:spLocks/>
            </p:cNvSpPr>
            <p:nvPr/>
          </p:nvSpPr>
          <p:spPr bwMode="auto">
            <a:xfrm>
              <a:off x="1009" y="1358"/>
              <a:ext cx="710" cy="502"/>
            </a:xfrm>
            <a:custGeom>
              <a:avLst/>
              <a:gdLst>
                <a:gd name="T0" fmla="*/ 710 w 710"/>
                <a:gd name="T1" fmla="*/ 484 h 502"/>
                <a:gd name="T2" fmla="*/ 296 w 710"/>
                <a:gd name="T3" fmla="*/ 445 h 502"/>
                <a:gd name="T4" fmla="*/ 49 w 710"/>
                <a:gd name="T5" fmla="*/ 144 h 502"/>
                <a:gd name="T6" fmla="*/ 1 w 710"/>
                <a:gd name="T7" fmla="*/ 0 h 502"/>
                <a:gd name="T8" fmla="*/ 0 60000 65536"/>
                <a:gd name="T9" fmla="*/ 0 60000 65536"/>
                <a:gd name="T10" fmla="*/ 0 60000 65536"/>
                <a:gd name="T11" fmla="*/ 0 60000 65536"/>
                <a:gd name="T12" fmla="*/ 0 w 710"/>
                <a:gd name="T13" fmla="*/ 0 h 502"/>
                <a:gd name="T14" fmla="*/ 710 w 710"/>
                <a:gd name="T15" fmla="*/ 502 h 502"/>
              </a:gdLst>
              <a:ahLst/>
              <a:cxnLst>
                <a:cxn ang="T8">
                  <a:pos x="T0" y="T1"/>
                </a:cxn>
                <a:cxn ang="T9">
                  <a:pos x="T2" y="T3"/>
                </a:cxn>
                <a:cxn ang="T10">
                  <a:pos x="T4" y="T5"/>
                </a:cxn>
                <a:cxn ang="T11">
                  <a:pos x="T6" y="T7"/>
                </a:cxn>
              </a:cxnLst>
              <a:rect l="T12" t="T13" r="T14" b="T15"/>
              <a:pathLst>
                <a:path w="710" h="502">
                  <a:moveTo>
                    <a:pt x="710" y="484"/>
                  </a:moveTo>
                  <a:cubicBezTo>
                    <a:pt x="642" y="478"/>
                    <a:pt x="406" y="502"/>
                    <a:pt x="296" y="445"/>
                  </a:cubicBezTo>
                  <a:cubicBezTo>
                    <a:pt x="186" y="388"/>
                    <a:pt x="98" y="218"/>
                    <a:pt x="49" y="144"/>
                  </a:cubicBezTo>
                  <a:cubicBezTo>
                    <a:pt x="0" y="70"/>
                    <a:pt x="5" y="32"/>
                    <a:pt x="1" y="0"/>
                  </a:cubicBezTo>
                </a:path>
              </a:pathLst>
            </a:custGeom>
            <a:noFill/>
            <a:ln w="38100">
              <a:solidFill>
                <a:schemeClr val="accent2"/>
              </a:solidFill>
              <a:round/>
              <a:headEnd/>
              <a:tailEnd/>
            </a:ln>
          </p:spPr>
          <p:txBody>
            <a:bodyPr>
              <a:prstTxWarp prst="textNoShape">
                <a:avLst/>
              </a:prstTxWarp>
            </a:bodyPr>
            <a:lstStyle/>
            <a:p>
              <a:endParaRPr lang="en-US"/>
            </a:p>
          </p:txBody>
        </p:sp>
      </p:grpSp>
      <p:sp>
        <p:nvSpPr>
          <p:cNvPr id="73744" name="Text Box 23"/>
          <p:cNvSpPr txBox="1">
            <a:spLocks noChangeArrowheads="1"/>
          </p:cNvSpPr>
          <p:nvPr/>
        </p:nvSpPr>
        <p:spPr bwMode="auto">
          <a:xfrm>
            <a:off x="633413" y="304800"/>
            <a:ext cx="502979" cy="430887"/>
          </a:xfrm>
          <a:prstGeom prst="rect">
            <a:avLst/>
          </a:prstGeom>
          <a:noFill/>
          <a:ln w="9525">
            <a:noFill/>
            <a:miter lim="800000"/>
            <a:headEnd/>
            <a:tailEnd/>
          </a:ln>
        </p:spPr>
        <p:txBody>
          <a:bodyPr wrap="none">
            <a:prstTxWarp prst="textNoShape">
              <a:avLst/>
            </a:prstTxWarp>
            <a:spAutoFit/>
          </a:bodyPr>
          <a:lstStyle/>
          <a:p>
            <a:r>
              <a:rPr lang="en-US" sz="2200" dirty="0" smtClean="0">
                <a:latin typeface="Symbol" charset="2"/>
              </a:rPr>
              <a:t>Ψ</a:t>
            </a:r>
            <a:r>
              <a:rPr lang="en-US" sz="2200" baseline="-25000" dirty="0" smtClean="0">
                <a:latin typeface="Symbol" charset="2"/>
              </a:rPr>
              <a:t>1</a:t>
            </a:r>
            <a:endParaRPr lang="en-US" sz="2200" baseline="-25000" dirty="0">
              <a:latin typeface="Symbol" charset="2"/>
            </a:endParaRPr>
          </a:p>
        </p:txBody>
      </p:sp>
      <p:grpSp>
        <p:nvGrpSpPr>
          <p:cNvPr id="4" name="Group 24"/>
          <p:cNvGrpSpPr>
            <a:grpSpLocks/>
          </p:cNvGrpSpPr>
          <p:nvPr/>
        </p:nvGrpSpPr>
        <p:grpSpPr bwMode="auto">
          <a:xfrm>
            <a:off x="2790825" y="304800"/>
            <a:ext cx="2771775" cy="1273175"/>
            <a:chOff x="1503" y="2160"/>
            <a:chExt cx="1249" cy="802"/>
          </a:xfrm>
        </p:grpSpPr>
        <p:grpSp>
          <p:nvGrpSpPr>
            <p:cNvPr id="5" name="Group 25"/>
            <p:cNvGrpSpPr>
              <a:grpSpLocks/>
            </p:cNvGrpSpPr>
            <p:nvPr/>
          </p:nvGrpSpPr>
          <p:grpSpPr bwMode="auto">
            <a:xfrm>
              <a:off x="1503" y="2448"/>
              <a:ext cx="1249" cy="514"/>
              <a:chOff x="1503" y="2448"/>
              <a:chExt cx="1249" cy="514"/>
            </a:xfrm>
          </p:grpSpPr>
          <p:grpSp>
            <p:nvGrpSpPr>
              <p:cNvPr id="6" name="Group 26"/>
              <p:cNvGrpSpPr>
                <a:grpSpLocks/>
              </p:cNvGrpSpPr>
              <p:nvPr/>
            </p:nvGrpSpPr>
            <p:grpSpPr bwMode="auto">
              <a:xfrm>
                <a:off x="1503" y="2448"/>
                <a:ext cx="1249" cy="501"/>
                <a:chOff x="240" y="1248"/>
                <a:chExt cx="1249" cy="501"/>
              </a:xfrm>
            </p:grpSpPr>
            <p:sp>
              <p:nvSpPr>
                <p:cNvPr id="73761" name="Freeform 27"/>
                <p:cNvSpPr>
                  <a:spLocks/>
                </p:cNvSpPr>
                <p:nvPr/>
              </p:nvSpPr>
              <p:spPr bwMode="auto">
                <a:xfrm>
                  <a:off x="240"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sp>
              <p:nvSpPr>
                <p:cNvPr id="73762" name="Freeform 28"/>
                <p:cNvSpPr>
                  <a:spLocks/>
                </p:cNvSpPr>
                <p:nvPr/>
              </p:nvSpPr>
              <p:spPr bwMode="auto">
                <a:xfrm flipH="1">
                  <a:off x="864"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grpSp>
          <p:sp>
            <p:nvSpPr>
              <p:cNvPr id="73760" name="Oval 29"/>
              <p:cNvSpPr>
                <a:spLocks noChangeArrowheads="1"/>
              </p:cNvSpPr>
              <p:nvPr/>
            </p:nvSpPr>
            <p:spPr bwMode="auto">
              <a:xfrm>
                <a:off x="2112" y="2914"/>
                <a:ext cx="48" cy="48"/>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grpSp>
        <p:sp>
          <p:nvSpPr>
            <p:cNvPr id="73758" name="Text Box 30"/>
            <p:cNvSpPr txBox="1">
              <a:spLocks noChangeArrowheads="1"/>
            </p:cNvSpPr>
            <p:nvPr/>
          </p:nvSpPr>
          <p:spPr bwMode="auto">
            <a:xfrm>
              <a:off x="2064" y="2160"/>
              <a:ext cx="227" cy="271"/>
            </a:xfrm>
            <a:prstGeom prst="rect">
              <a:avLst/>
            </a:prstGeom>
            <a:noFill/>
            <a:ln w="9525">
              <a:noFill/>
              <a:miter lim="800000"/>
              <a:headEnd/>
              <a:tailEnd/>
            </a:ln>
          </p:spPr>
          <p:txBody>
            <a:bodyPr wrap="none">
              <a:prstTxWarp prst="textNoShape">
                <a:avLst/>
              </a:prstTxWarp>
              <a:spAutoFit/>
            </a:bodyPr>
            <a:lstStyle/>
            <a:p>
              <a:r>
                <a:rPr lang="en-US" sz="2200" dirty="0" smtClean="0">
                  <a:latin typeface="Symbol" charset="2"/>
                </a:rPr>
                <a:t>Ψ</a:t>
              </a:r>
              <a:r>
                <a:rPr lang="en-US" sz="2200" baseline="-25000" dirty="0" smtClean="0">
                  <a:latin typeface="Symbol" charset="2"/>
                </a:rPr>
                <a:t>2</a:t>
              </a:r>
              <a:endParaRPr lang="en-US" sz="2200" baseline="-25000" dirty="0">
                <a:latin typeface="Symbol" charset="2"/>
              </a:endParaRPr>
            </a:p>
          </p:txBody>
        </p:sp>
      </p:grpSp>
      <p:sp>
        <p:nvSpPr>
          <p:cNvPr id="73746" name="Text Box 31"/>
          <p:cNvSpPr txBox="1">
            <a:spLocks noChangeArrowheads="1"/>
          </p:cNvSpPr>
          <p:nvPr/>
        </p:nvSpPr>
        <p:spPr bwMode="auto">
          <a:xfrm>
            <a:off x="4572000" y="228600"/>
            <a:ext cx="2583447" cy="430887"/>
          </a:xfrm>
          <a:prstGeom prst="rect">
            <a:avLst/>
          </a:prstGeom>
          <a:noFill/>
          <a:ln w="9525">
            <a:noFill/>
            <a:miter lim="800000"/>
            <a:headEnd/>
            <a:tailEnd/>
          </a:ln>
        </p:spPr>
        <p:txBody>
          <a:bodyPr wrap="none">
            <a:prstTxWarp prst="textNoShape">
              <a:avLst/>
            </a:prstTxWarp>
            <a:spAutoFit/>
          </a:bodyPr>
          <a:lstStyle/>
          <a:p>
            <a:r>
              <a:rPr lang="en-US" sz="2200" dirty="0"/>
              <a:t>(molecular orbitals)</a:t>
            </a:r>
          </a:p>
        </p:txBody>
      </p:sp>
      <p:sp>
        <p:nvSpPr>
          <p:cNvPr id="24608" name="Freeform 32"/>
          <p:cNvSpPr>
            <a:spLocks/>
          </p:cNvSpPr>
          <p:nvPr/>
        </p:nvSpPr>
        <p:spPr bwMode="auto">
          <a:xfrm>
            <a:off x="23813" y="722313"/>
            <a:ext cx="2947987" cy="842962"/>
          </a:xfrm>
          <a:custGeom>
            <a:avLst/>
            <a:gdLst>
              <a:gd name="T0" fmla="*/ 0 w 1857"/>
              <a:gd name="T1" fmla="*/ 801687 h 531"/>
              <a:gd name="T2" fmla="*/ 384175 w 1857"/>
              <a:gd name="T3" fmla="*/ 776287 h 531"/>
              <a:gd name="T4" fmla="*/ 868362 w 1857"/>
              <a:gd name="T5" fmla="*/ 401637 h 531"/>
              <a:gd name="T6" fmla="*/ 1089025 w 1857"/>
              <a:gd name="T7" fmla="*/ 49212 h 531"/>
              <a:gd name="T8" fmla="*/ 1220787 w 1857"/>
              <a:gd name="T9" fmla="*/ 180975 h 531"/>
              <a:gd name="T10" fmla="*/ 1397000 w 1857"/>
              <a:gd name="T11" fmla="*/ 301625 h 531"/>
              <a:gd name="T12" fmla="*/ 1606550 w 1857"/>
              <a:gd name="T13" fmla="*/ 192087 h 531"/>
              <a:gd name="T14" fmla="*/ 1738312 w 1857"/>
              <a:gd name="T15" fmla="*/ 15875 h 531"/>
              <a:gd name="T16" fmla="*/ 1893887 w 1857"/>
              <a:gd name="T17" fmla="*/ 290512 h 531"/>
              <a:gd name="T18" fmla="*/ 2079625 w 1857"/>
              <a:gd name="T19" fmla="*/ 511175 h 531"/>
              <a:gd name="T20" fmla="*/ 2543175 w 1857"/>
              <a:gd name="T21" fmla="*/ 742950 h 531"/>
              <a:gd name="T22" fmla="*/ 2947987 w 1857"/>
              <a:gd name="T23" fmla="*/ 801687 h 5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57"/>
              <a:gd name="T37" fmla="*/ 0 h 531"/>
              <a:gd name="T38" fmla="*/ 1857 w 1857"/>
              <a:gd name="T39" fmla="*/ 531 h 5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57" h="531">
                <a:moveTo>
                  <a:pt x="0" y="505"/>
                </a:moveTo>
                <a:cubicBezTo>
                  <a:pt x="40" y="502"/>
                  <a:pt x="151" y="531"/>
                  <a:pt x="242" y="489"/>
                </a:cubicBezTo>
                <a:cubicBezTo>
                  <a:pt x="333" y="447"/>
                  <a:pt x="473" y="329"/>
                  <a:pt x="547" y="253"/>
                </a:cubicBezTo>
                <a:cubicBezTo>
                  <a:pt x="621" y="177"/>
                  <a:pt x="649" y="54"/>
                  <a:pt x="686" y="31"/>
                </a:cubicBezTo>
                <a:cubicBezTo>
                  <a:pt x="723" y="8"/>
                  <a:pt x="737" y="88"/>
                  <a:pt x="769" y="114"/>
                </a:cubicBezTo>
                <a:cubicBezTo>
                  <a:pt x="801" y="140"/>
                  <a:pt x="840" y="189"/>
                  <a:pt x="880" y="190"/>
                </a:cubicBezTo>
                <a:cubicBezTo>
                  <a:pt x="920" y="191"/>
                  <a:pt x="976" y="151"/>
                  <a:pt x="1012" y="121"/>
                </a:cubicBezTo>
                <a:cubicBezTo>
                  <a:pt x="1048" y="91"/>
                  <a:pt x="1065" y="0"/>
                  <a:pt x="1095" y="10"/>
                </a:cubicBezTo>
                <a:cubicBezTo>
                  <a:pt x="1125" y="20"/>
                  <a:pt x="1157" y="131"/>
                  <a:pt x="1193" y="183"/>
                </a:cubicBezTo>
                <a:cubicBezTo>
                  <a:pt x="1229" y="235"/>
                  <a:pt x="1242" y="275"/>
                  <a:pt x="1310" y="322"/>
                </a:cubicBezTo>
                <a:cubicBezTo>
                  <a:pt x="1378" y="369"/>
                  <a:pt x="1511" y="438"/>
                  <a:pt x="1602" y="468"/>
                </a:cubicBezTo>
                <a:cubicBezTo>
                  <a:pt x="1693" y="498"/>
                  <a:pt x="1804" y="497"/>
                  <a:pt x="1857" y="505"/>
                </a:cubicBezTo>
              </a:path>
            </a:pathLst>
          </a:custGeom>
          <a:noFill/>
          <a:ln w="38100">
            <a:solidFill>
              <a:srgbClr val="FF3399"/>
            </a:solidFill>
            <a:round/>
            <a:headEnd/>
            <a:tailEnd/>
          </a:ln>
        </p:spPr>
        <p:txBody>
          <a:bodyPr>
            <a:prstTxWarp prst="textNoShape">
              <a:avLst/>
            </a:prstTxWarp>
          </a:bodyPr>
          <a:lstStyle/>
          <a:p>
            <a:endParaRPr lang="en-US"/>
          </a:p>
        </p:txBody>
      </p:sp>
      <p:grpSp>
        <p:nvGrpSpPr>
          <p:cNvPr id="7" name="Group 33"/>
          <p:cNvGrpSpPr>
            <a:grpSpLocks/>
          </p:cNvGrpSpPr>
          <p:nvPr/>
        </p:nvGrpSpPr>
        <p:grpSpPr bwMode="auto">
          <a:xfrm>
            <a:off x="2898775" y="2895600"/>
            <a:ext cx="2505075" cy="795338"/>
            <a:chOff x="1536" y="3792"/>
            <a:chExt cx="1249" cy="501"/>
          </a:xfrm>
        </p:grpSpPr>
        <p:sp>
          <p:nvSpPr>
            <p:cNvPr id="73752" name="Oval 34"/>
            <p:cNvSpPr>
              <a:spLocks noChangeArrowheads="1"/>
            </p:cNvSpPr>
            <p:nvPr/>
          </p:nvSpPr>
          <p:spPr bwMode="auto">
            <a:xfrm>
              <a:off x="2160" y="3801"/>
              <a:ext cx="48" cy="48"/>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grpSp>
          <p:nvGrpSpPr>
            <p:cNvPr id="8" name="Group 35"/>
            <p:cNvGrpSpPr>
              <a:grpSpLocks/>
            </p:cNvGrpSpPr>
            <p:nvPr/>
          </p:nvGrpSpPr>
          <p:grpSpPr bwMode="auto">
            <a:xfrm flipV="1">
              <a:off x="1536" y="3792"/>
              <a:ext cx="1249" cy="501"/>
              <a:chOff x="240" y="1248"/>
              <a:chExt cx="1249" cy="501"/>
            </a:xfrm>
          </p:grpSpPr>
          <p:sp>
            <p:nvSpPr>
              <p:cNvPr id="73755" name="Freeform 36"/>
              <p:cNvSpPr>
                <a:spLocks/>
              </p:cNvSpPr>
              <p:nvPr/>
            </p:nvSpPr>
            <p:spPr bwMode="auto">
              <a:xfrm>
                <a:off x="240"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sp>
            <p:nvSpPr>
              <p:cNvPr id="73756" name="Freeform 37"/>
              <p:cNvSpPr>
                <a:spLocks/>
              </p:cNvSpPr>
              <p:nvPr/>
            </p:nvSpPr>
            <p:spPr bwMode="auto">
              <a:xfrm flipH="1">
                <a:off x="864" y="1248"/>
                <a:ext cx="625" cy="501"/>
              </a:xfrm>
              <a:custGeom>
                <a:avLst/>
                <a:gdLst>
                  <a:gd name="T0" fmla="*/ 0 w 625"/>
                  <a:gd name="T1" fmla="*/ 480 h 501"/>
                  <a:gd name="T2" fmla="*/ 329 w 625"/>
                  <a:gd name="T3" fmla="*/ 445 h 501"/>
                  <a:gd name="T4" fmla="*/ 576 w 625"/>
                  <a:gd name="T5" fmla="*/ 144 h 501"/>
                  <a:gd name="T6" fmla="*/ 624 w 625"/>
                  <a:gd name="T7" fmla="*/ 0 h 501"/>
                  <a:gd name="T8" fmla="*/ 0 60000 65536"/>
                  <a:gd name="T9" fmla="*/ 0 60000 65536"/>
                  <a:gd name="T10" fmla="*/ 0 60000 65536"/>
                  <a:gd name="T11" fmla="*/ 0 60000 65536"/>
                  <a:gd name="T12" fmla="*/ 0 w 625"/>
                  <a:gd name="T13" fmla="*/ 0 h 501"/>
                  <a:gd name="T14" fmla="*/ 625 w 625"/>
                  <a:gd name="T15" fmla="*/ 501 h 501"/>
                </a:gdLst>
                <a:ahLst/>
                <a:cxnLst>
                  <a:cxn ang="T8">
                    <a:pos x="T0" y="T1"/>
                  </a:cxn>
                  <a:cxn ang="T9">
                    <a:pos x="T2" y="T3"/>
                  </a:cxn>
                  <a:cxn ang="T10">
                    <a:pos x="T4" y="T5"/>
                  </a:cxn>
                  <a:cxn ang="T11">
                    <a:pos x="T6" y="T7"/>
                  </a:cxn>
                </a:cxnLst>
                <a:rect l="T12" t="T13" r="T14" b="T15"/>
                <a:pathLst>
                  <a:path w="625" h="501">
                    <a:moveTo>
                      <a:pt x="0" y="480"/>
                    </a:moveTo>
                    <a:cubicBezTo>
                      <a:pt x="55" y="474"/>
                      <a:pt x="233" y="501"/>
                      <a:pt x="329" y="445"/>
                    </a:cubicBezTo>
                    <a:cubicBezTo>
                      <a:pt x="425" y="389"/>
                      <a:pt x="527" y="218"/>
                      <a:pt x="576" y="144"/>
                    </a:cubicBezTo>
                    <a:cubicBezTo>
                      <a:pt x="625" y="70"/>
                      <a:pt x="620" y="32"/>
                      <a:pt x="624" y="0"/>
                    </a:cubicBezTo>
                  </a:path>
                </a:pathLst>
              </a:custGeom>
              <a:noFill/>
              <a:ln w="38100">
                <a:solidFill>
                  <a:schemeClr val="accent2"/>
                </a:solidFill>
                <a:round/>
                <a:headEnd/>
                <a:tailEnd/>
              </a:ln>
            </p:spPr>
            <p:txBody>
              <a:bodyPr>
                <a:prstTxWarp prst="textNoShape">
                  <a:avLst/>
                </a:prstTxWarp>
              </a:bodyPr>
              <a:lstStyle/>
              <a:p>
                <a:endParaRPr lang="en-US"/>
              </a:p>
            </p:txBody>
          </p:sp>
        </p:grpSp>
        <p:sp>
          <p:nvSpPr>
            <p:cNvPr id="73754" name="Rectangle 38"/>
            <p:cNvSpPr>
              <a:spLocks noChangeArrowheads="1"/>
            </p:cNvSpPr>
            <p:nvPr/>
          </p:nvSpPr>
          <p:spPr bwMode="auto">
            <a:xfrm>
              <a:off x="2352" y="3936"/>
              <a:ext cx="321" cy="271"/>
            </a:xfrm>
            <a:prstGeom prst="rect">
              <a:avLst/>
            </a:prstGeom>
            <a:noFill/>
            <a:ln w="9525">
              <a:noFill/>
              <a:miter lim="800000"/>
              <a:headEnd/>
              <a:tailEnd/>
            </a:ln>
          </p:spPr>
          <p:txBody>
            <a:bodyPr wrap="none">
              <a:prstTxWarp prst="textNoShape">
                <a:avLst/>
              </a:prstTxWarp>
              <a:spAutoFit/>
            </a:bodyPr>
            <a:lstStyle/>
            <a:p>
              <a:r>
                <a:rPr lang="en-US" sz="2200" dirty="0" smtClean="0">
                  <a:latin typeface="Symbol" charset="2"/>
                </a:rPr>
                <a:t>-</a:t>
              </a:r>
              <a:r>
                <a:rPr lang="en-US" sz="2200" dirty="0" smtClean="0">
                  <a:latin typeface="Symbol" charset="2"/>
                </a:rPr>
                <a:t>Ψ</a:t>
              </a:r>
              <a:r>
                <a:rPr lang="en-US" sz="2200" baseline="-25000" dirty="0" smtClean="0">
                  <a:latin typeface="Symbol" charset="2"/>
                </a:rPr>
                <a:t>2</a:t>
              </a:r>
              <a:endParaRPr lang="en-US" sz="2200" baseline="-25000" dirty="0">
                <a:latin typeface="Symbol" charset="2"/>
              </a:endParaRPr>
            </a:p>
          </p:txBody>
        </p:sp>
      </p:grpSp>
      <p:sp>
        <p:nvSpPr>
          <p:cNvPr id="24615" name="Freeform 39"/>
          <p:cNvSpPr>
            <a:spLocks/>
          </p:cNvSpPr>
          <p:nvPr/>
        </p:nvSpPr>
        <p:spPr bwMode="auto">
          <a:xfrm>
            <a:off x="-76200" y="2147888"/>
            <a:ext cx="4494213" cy="1568450"/>
          </a:xfrm>
          <a:custGeom>
            <a:avLst/>
            <a:gdLst>
              <a:gd name="T0" fmla="*/ 0 w 2831"/>
              <a:gd name="T1" fmla="*/ 758825 h 988"/>
              <a:gd name="T2" fmla="*/ 577850 w 2831"/>
              <a:gd name="T3" fmla="*/ 758825 h 988"/>
              <a:gd name="T4" fmla="*/ 1060450 w 2831"/>
              <a:gd name="T5" fmla="*/ 377825 h 988"/>
              <a:gd name="T6" fmla="*/ 1222375 w 2831"/>
              <a:gd name="T7" fmla="*/ 11113 h 988"/>
              <a:gd name="T8" fmla="*/ 1370013 w 2831"/>
              <a:gd name="T9" fmla="*/ 312738 h 988"/>
              <a:gd name="T10" fmla="*/ 1938338 w 2831"/>
              <a:gd name="T11" fmla="*/ 815975 h 988"/>
              <a:gd name="T12" fmla="*/ 2400300 w 2831"/>
              <a:gd name="T13" fmla="*/ 1255713 h 988"/>
              <a:gd name="T14" fmla="*/ 2544763 w 2831"/>
              <a:gd name="T15" fmla="*/ 1554163 h 988"/>
              <a:gd name="T16" fmla="*/ 2643188 w 2831"/>
              <a:gd name="T17" fmla="*/ 1344613 h 988"/>
              <a:gd name="T18" fmla="*/ 2763838 w 2831"/>
              <a:gd name="T19" fmla="*/ 1157288 h 988"/>
              <a:gd name="T20" fmla="*/ 3127375 w 2831"/>
              <a:gd name="T21" fmla="*/ 860425 h 988"/>
              <a:gd name="T22" fmla="*/ 3490913 w 2831"/>
              <a:gd name="T23" fmla="*/ 749300 h 988"/>
              <a:gd name="T24" fmla="*/ 4494213 w 2831"/>
              <a:gd name="T25" fmla="*/ 727075 h 9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31"/>
              <a:gd name="T40" fmla="*/ 0 h 988"/>
              <a:gd name="T41" fmla="*/ 2831 w 2831"/>
              <a:gd name="T42" fmla="*/ 988 h 9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31" h="988">
                <a:moveTo>
                  <a:pt x="0" y="478"/>
                </a:moveTo>
                <a:cubicBezTo>
                  <a:pt x="126" y="498"/>
                  <a:pt x="253" y="518"/>
                  <a:pt x="364" y="478"/>
                </a:cubicBezTo>
                <a:cubicBezTo>
                  <a:pt x="476" y="438"/>
                  <a:pt x="600" y="317"/>
                  <a:pt x="668" y="238"/>
                </a:cubicBezTo>
                <a:cubicBezTo>
                  <a:pt x="736" y="159"/>
                  <a:pt x="738" y="14"/>
                  <a:pt x="770" y="7"/>
                </a:cubicBezTo>
                <a:cubicBezTo>
                  <a:pt x="802" y="0"/>
                  <a:pt x="788" y="112"/>
                  <a:pt x="863" y="197"/>
                </a:cubicBezTo>
                <a:cubicBezTo>
                  <a:pt x="938" y="282"/>
                  <a:pt x="1113" y="415"/>
                  <a:pt x="1221" y="514"/>
                </a:cubicBezTo>
                <a:cubicBezTo>
                  <a:pt x="1329" y="613"/>
                  <a:pt x="1448" y="714"/>
                  <a:pt x="1512" y="791"/>
                </a:cubicBezTo>
                <a:cubicBezTo>
                  <a:pt x="1576" y="868"/>
                  <a:pt x="1578" y="970"/>
                  <a:pt x="1603" y="979"/>
                </a:cubicBezTo>
                <a:cubicBezTo>
                  <a:pt x="1628" y="988"/>
                  <a:pt x="1642" y="889"/>
                  <a:pt x="1665" y="847"/>
                </a:cubicBezTo>
                <a:cubicBezTo>
                  <a:pt x="1688" y="805"/>
                  <a:pt x="1690" y="780"/>
                  <a:pt x="1741" y="729"/>
                </a:cubicBezTo>
                <a:cubicBezTo>
                  <a:pt x="1792" y="678"/>
                  <a:pt x="1894" y="585"/>
                  <a:pt x="1970" y="542"/>
                </a:cubicBezTo>
                <a:cubicBezTo>
                  <a:pt x="2046" y="499"/>
                  <a:pt x="2056" y="486"/>
                  <a:pt x="2199" y="472"/>
                </a:cubicBezTo>
                <a:cubicBezTo>
                  <a:pt x="2342" y="458"/>
                  <a:pt x="2699" y="461"/>
                  <a:pt x="2831" y="458"/>
                </a:cubicBezTo>
              </a:path>
            </a:pathLst>
          </a:custGeom>
          <a:noFill/>
          <a:ln w="38100">
            <a:solidFill>
              <a:srgbClr val="FF3399"/>
            </a:solidFill>
            <a:round/>
            <a:headEnd/>
            <a:tailEnd/>
          </a:ln>
        </p:spPr>
        <p:txBody>
          <a:bodyPr>
            <a:prstTxWarp prst="textNoShape">
              <a:avLst/>
            </a:prstTxWarp>
          </a:bodyPr>
          <a:lstStyle/>
          <a:p>
            <a:endParaRPr lang="en-US"/>
          </a:p>
        </p:txBody>
      </p:sp>
      <p:sp>
        <p:nvSpPr>
          <p:cNvPr id="73750" name="Rectangle 40"/>
          <p:cNvSpPr>
            <a:spLocks noChangeArrowheads="1"/>
          </p:cNvSpPr>
          <p:nvPr/>
        </p:nvSpPr>
        <p:spPr bwMode="auto">
          <a:xfrm>
            <a:off x="2032000" y="165100"/>
            <a:ext cx="1883711" cy="430887"/>
          </a:xfrm>
          <a:prstGeom prst="rect">
            <a:avLst/>
          </a:prstGeom>
          <a:noFill/>
          <a:ln w="9525">
            <a:noFill/>
            <a:miter lim="800000"/>
            <a:headEnd/>
            <a:tailEnd/>
          </a:ln>
        </p:spPr>
        <p:txBody>
          <a:bodyPr wrap="none">
            <a:prstTxWarp prst="textNoShape">
              <a:avLst/>
            </a:prstTxWarp>
            <a:spAutoFit/>
          </a:bodyPr>
          <a:lstStyle/>
          <a:p>
            <a:r>
              <a:rPr lang="en-US" dirty="0" smtClean="0">
                <a:solidFill>
                  <a:srgbClr val="FF3399"/>
                </a:solidFill>
              </a:rPr>
              <a:t> </a:t>
            </a:r>
            <a:r>
              <a:rPr lang="en-US" sz="2200" dirty="0" err="1" smtClean="0">
                <a:solidFill>
                  <a:srgbClr val="FF3399"/>
                </a:solidFill>
                <a:latin typeface="Symbol" charset="2"/>
                <a:cs typeface="Symbol" charset="2"/>
              </a:rPr>
              <a:t>Ψ</a:t>
            </a:r>
            <a:r>
              <a:rPr lang="en-US" sz="2200" baseline="-25000" dirty="0" smtClean="0">
                <a:solidFill>
                  <a:srgbClr val="FF3399"/>
                </a:solidFill>
              </a:rPr>
              <a:t>+</a:t>
            </a:r>
            <a:r>
              <a:rPr lang="en-US" sz="2200" dirty="0" smtClean="0">
                <a:solidFill>
                  <a:srgbClr val="FF3399"/>
                </a:solidFill>
              </a:rPr>
              <a:t> </a:t>
            </a:r>
            <a:r>
              <a:rPr lang="en-US" sz="2200" dirty="0">
                <a:solidFill>
                  <a:srgbClr val="FF3399"/>
                </a:solidFill>
              </a:rPr>
              <a:t>=</a:t>
            </a:r>
            <a:r>
              <a:rPr lang="en-US" sz="2200" dirty="0" smtClean="0">
                <a:solidFill>
                  <a:srgbClr val="FF3399"/>
                </a:solidFill>
              </a:rPr>
              <a:t> </a:t>
            </a:r>
            <a:r>
              <a:rPr lang="en-US" sz="2200" dirty="0" smtClean="0">
                <a:solidFill>
                  <a:srgbClr val="FF3399"/>
                </a:solidFill>
                <a:latin typeface="Symbol" charset="2"/>
                <a:cs typeface="Symbol" charset="2"/>
              </a:rPr>
              <a:t>Ψ</a:t>
            </a:r>
            <a:r>
              <a:rPr lang="en-US" sz="2200" baseline="-25000" dirty="0" smtClean="0">
                <a:solidFill>
                  <a:srgbClr val="FF3399"/>
                </a:solidFill>
              </a:rPr>
              <a:t>1</a:t>
            </a:r>
            <a:r>
              <a:rPr lang="en-US" sz="2200" dirty="0" smtClean="0">
                <a:solidFill>
                  <a:srgbClr val="FF3399"/>
                </a:solidFill>
              </a:rPr>
              <a:t> </a:t>
            </a:r>
            <a:r>
              <a:rPr lang="en-US" sz="2200" dirty="0">
                <a:solidFill>
                  <a:srgbClr val="FF3399"/>
                </a:solidFill>
              </a:rPr>
              <a:t>+</a:t>
            </a:r>
            <a:r>
              <a:rPr lang="en-US" sz="2200" dirty="0" smtClean="0">
                <a:solidFill>
                  <a:srgbClr val="FF3399"/>
                </a:solidFill>
              </a:rPr>
              <a:t> </a:t>
            </a:r>
            <a:r>
              <a:rPr lang="en-US" sz="2200" dirty="0" smtClean="0">
                <a:solidFill>
                  <a:srgbClr val="FF3399"/>
                </a:solidFill>
                <a:latin typeface="Symbol" charset="2"/>
                <a:cs typeface="Symbol" charset="2"/>
              </a:rPr>
              <a:t>Ψ</a:t>
            </a:r>
            <a:r>
              <a:rPr lang="en-US" sz="2200" baseline="-25000" dirty="0" smtClean="0">
                <a:solidFill>
                  <a:srgbClr val="FF3399"/>
                </a:solidFill>
              </a:rPr>
              <a:t>2</a:t>
            </a:r>
            <a:r>
              <a:rPr lang="en-US" sz="2200" dirty="0" smtClean="0">
                <a:solidFill>
                  <a:srgbClr val="FF3399"/>
                </a:solidFill>
              </a:rPr>
              <a:t> </a:t>
            </a:r>
            <a:endParaRPr lang="en-US" sz="2200" dirty="0">
              <a:solidFill>
                <a:srgbClr val="FF3399"/>
              </a:solidFill>
            </a:endParaRPr>
          </a:p>
        </p:txBody>
      </p:sp>
      <p:sp>
        <p:nvSpPr>
          <p:cNvPr id="24617" name="Rectangle 41"/>
          <p:cNvSpPr>
            <a:spLocks noChangeArrowheads="1"/>
          </p:cNvSpPr>
          <p:nvPr/>
        </p:nvSpPr>
        <p:spPr bwMode="auto">
          <a:xfrm>
            <a:off x="2133600" y="2133600"/>
            <a:ext cx="1576206" cy="430887"/>
          </a:xfrm>
          <a:prstGeom prst="rect">
            <a:avLst/>
          </a:prstGeom>
          <a:noFill/>
          <a:ln w="9525">
            <a:noFill/>
            <a:miter lim="800000"/>
            <a:headEnd/>
            <a:tailEnd/>
          </a:ln>
        </p:spPr>
        <p:txBody>
          <a:bodyPr wrap="none">
            <a:prstTxWarp prst="textNoShape">
              <a:avLst/>
            </a:prstTxWarp>
            <a:spAutoFit/>
          </a:bodyPr>
          <a:lstStyle/>
          <a:p>
            <a:r>
              <a:rPr lang="en-US" sz="2200" dirty="0" err="1" smtClean="0">
                <a:solidFill>
                  <a:srgbClr val="FF3399"/>
                </a:solidFill>
                <a:latin typeface="Symbol" charset="2"/>
                <a:cs typeface="Symbol" charset="2"/>
              </a:rPr>
              <a:t>Ψ</a:t>
            </a:r>
            <a:r>
              <a:rPr lang="en-US" sz="2200" baseline="-25000" dirty="0" smtClean="0">
                <a:solidFill>
                  <a:srgbClr val="FF3399"/>
                </a:solidFill>
                <a:latin typeface="Symbol" charset="2"/>
              </a:rPr>
              <a:t>-</a:t>
            </a:r>
            <a:r>
              <a:rPr lang="en-US" sz="2200" dirty="0" smtClean="0">
                <a:solidFill>
                  <a:srgbClr val="FF3399"/>
                </a:solidFill>
              </a:rPr>
              <a:t> </a:t>
            </a:r>
            <a:r>
              <a:rPr lang="en-US" sz="2200" dirty="0">
                <a:solidFill>
                  <a:srgbClr val="FF3399"/>
                </a:solidFill>
              </a:rPr>
              <a:t>=</a:t>
            </a:r>
            <a:r>
              <a:rPr lang="en-US" sz="2200" dirty="0" smtClean="0">
                <a:solidFill>
                  <a:srgbClr val="FF3399"/>
                </a:solidFill>
              </a:rPr>
              <a:t> </a:t>
            </a:r>
            <a:r>
              <a:rPr lang="en-US" sz="2200" dirty="0" smtClean="0">
                <a:solidFill>
                  <a:srgbClr val="FF3399"/>
                </a:solidFill>
                <a:latin typeface="Symbol" charset="2"/>
                <a:cs typeface="Symbol" charset="2"/>
              </a:rPr>
              <a:t>Ψ</a:t>
            </a:r>
            <a:r>
              <a:rPr lang="en-US" sz="2200" baseline="-25000" dirty="0" smtClean="0">
                <a:solidFill>
                  <a:srgbClr val="FF3399"/>
                </a:solidFill>
              </a:rPr>
              <a:t>1</a:t>
            </a:r>
            <a:r>
              <a:rPr lang="en-US" sz="2200" dirty="0" smtClean="0">
                <a:solidFill>
                  <a:srgbClr val="FF3399"/>
                </a:solidFill>
              </a:rPr>
              <a:t>-</a:t>
            </a:r>
            <a:r>
              <a:rPr lang="en-US" sz="2200" dirty="0" smtClean="0">
                <a:solidFill>
                  <a:srgbClr val="FF3399"/>
                </a:solidFill>
                <a:latin typeface="Symbol" charset="2"/>
                <a:cs typeface="Symbol" charset="2"/>
              </a:rPr>
              <a:t>Ψ</a:t>
            </a:r>
            <a:r>
              <a:rPr lang="en-US" sz="2200" baseline="-25000" dirty="0" smtClean="0">
                <a:solidFill>
                  <a:srgbClr val="FF3399"/>
                </a:solidFill>
              </a:rPr>
              <a:t>2</a:t>
            </a:r>
            <a:endParaRPr lang="en-US" sz="2200" baseline="-25000" dirty="0">
              <a:solidFill>
                <a:srgbClr val="FF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8.33333E-7 -3.25931E-6 L -0.26215 0.0007 " pathEditMode="relative" rAng="0" ptsTypes="AA">
                                      <p:cBhvr>
                                        <p:cTn id="6" dur="2000" fill="hold"/>
                                        <p:tgtEl>
                                          <p:spTgt spid="4"/>
                                        </p:tgtEl>
                                        <p:attrNameLst>
                                          <p:attrName>ppt_x</p:attrName>
                                          <p:attrName>ppt_y</p:attrName>
                                        </p:attrNameLst>
                                      </p:cBhvr>
                                      <p:rCtr x="-131"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6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8.33333E-7 1.1566E-6 L -0.18385 -0.00231 " pathEditMode="relative" rAng="0" ptsTypes="AA">
                                      <p:cBhvr>
                                        <p:cTn id="30" dur="2000" fill="hold"/>
                                        <p:tgtEl>
                                          <p:spTgt spid="7"/>
                                        </p:tgtEl>
                                        <p:attrNameLst>
                                          <p:attrName>ppt_x</p:attrName>
                                          <p:attrName>ppt_y</p:attrName>
                                        </p:attrNameLst>
                                      </p:cBhvr>
                                      <p:rCtr x="-92" y="-1"/>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6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nimBg="1"/>
      <p:bldP spid="24587" grpId="0"/>
      <p:bldP spid="24588" grpId="0" animBg="1"/>
      <p:bldP spid="24594" grpId="0" animBg="1"/>
      <p:bldP spid="24608" grpId="0" animBg="1"/>
      <p:bldP spid="24615" grpId="0" animBg="1"/>
      <p:bldP spid="24617"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t>Quantum Bound State Sim</a:t>
            </a:r>
          </a:p>
        </p:txBody>
      </p:sp>
      <p:sp>
        <p:nvSpPr>
          <p:cNvPr id="75779" name="Rectangle 3"/>
          <p:cNvSpPr>
            <a:spLocks noGrp="1" noChangeArrowheads="1"/>
          </p:cNvSpPr>
          <p:nvPr>
            <p:ph type="body" idx="1"/>
          </p:nvPr>
        </p:nvSpPr>
        <p:spPr/>
        <p:txBody>
          <a:bodyPr/>
          <a:lstStyle/>
          <a:p>
            <a:pPr eaLnBrk="1" hangingPunct="1"/>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426" name="Picture 2" descr="C:\Users\Zombie\Desktop\2130FA10_L34_HAtom1S.JPG"/>
          <p:cNvPicPr>
            <a:picLocks noChangeAspect="1" noChangeArrowheads="1"/>
          </p:cNvPicPr>
          <p:nvPr/>
        </p:nvPicPr>
        <p:blipFill>
          <a:blip r:embed="rId3"/>
          <a:srcRect/>
          <a:stretch>
            <a:fillRect/>
          </a:stretch>
        </p:blipFill>
        <p:spPr bwMode="auto">
          <a:xfrm>
            <a:off x="685800" y="914400"/>
            <a:ext cx="7867650" cy="3867150"/>
          </a:xfrm>
          <a:prstGeom prst="rect">
            <a:avLst/>
          </a:prstGeom>
          <a:noFill/>
        </p:spPr>
      </p:pic>
      <p:sp>
        <p:nvSpPr>
          <p:cNvPr id="3" name="TextBox 2"/>
          <p:cNvSpPr txBox="1"/>
          <p:nvPr/>
        </p:nvSpPr>
        <p:spPr>
          <a:xfrm>
            <a:off x="105445" y="4724400"/>
            <a:ext cx="9298239" cy="1569660"/>
          </a:xfrm>
          <a:prstGeom prst="rect">
            <a:avLst/>
          </a:prstGeom>
          <a:solidFill>
            <a:schemeClr val="bg1"/>
          </a:solidFill>
        </p:spPr>
        <p:txBody>
          <a:bodyPr wrap="none" rtlCol="0">
            <a:spAutoFit/>
          </a:bodyPr>
          <a:lstStyle/>
          <a:p>
            <a:r>
              <a:rPr lang="en-US" sz="2400" dirty="0" smtClean="0"/>
              <a:t>In the 1s state, the most likely </a:t>
            </a:r>
            <a:r>
              <a:rPr lang="en-US" sz="2400" b="1" u="sng" dirty="0" smtClean="0"/>
              <a:t>single place</a:t>
            </a:r>
            <a:r>
              <a:rPr lang="en-US" sz="2400" dirty="0" smtClean="0"/>
              <a:t> to find the electron is:</a:t>
            </a:r>
          </a:p>
          <a:p>
            <a:endParaRPr lang="en-US" sz="2400" dirty="0" smtClean="0"/>
          </a:p>
          <a:p>
            <a:pPr marL="457200" indent="-457200">
              <a:buAutoNum type="alphaUcParenR"/>
            </a:pPr>
            <a:r>
              <a:rPr lang="en-US" sz="2400" dirty="0" err="1" smtClean="0"/>
              <a:t>r</a:t>
            </a:r>
            <a:r>
              <a:rPr lang="en-US" sz="2400" dirty="0" smtClean="0"/>
              <a:t> = 0	</a:t>
            </a:r>
            <a:r>
              <a:rPr lang="en-US" sz="2400" dirty="0" err="1" smtClean="0"/>
              <a:t>B</a:t>
            </a:r>
            <a:r>
              <a:rPr lang="en-US" sz="2400" dirty="0" smtClean="0"/>
              <a:t>) </a:t>
            </a:r>
            <a:r>
              <a:rPr lang="en-US" sz="2400" dirty="0" err="1" smtClean="0"/>
              <a:t>r</a:t>
            </a:r>
            <a:r>
              <a:rPr lang="en-US" sz="2400" dirty="0" smtClean="0"/>
              <a:t> = </a:t>
            </a:r>
            <a:r>
              <a:rPr lang="en-US" sz="2400" dirty="0" err="1" smtClean="0"/>
              <a:t>a</a:t>
            </a:r>
            <a:r>
              <a:rPr lang="en-US" sz="2400" baseline="-25000" dirty="0" err="1" smtClean="0"/>
              <a:t>B</a:t>
            </a:r>
            <a:r>
              <a:rPr lang="en-US" sz="2400" dirty="0" smtClean="0"/>
              <a:t>	</a:t>
            </a:r>
            <a:r>
              <a:rPr lang="en-US" sz="2400" dirty="0" err="1" smtClean="0"/>
              <a:t>C</a:t>
            </a:r>
            <a:r>
              <a:rPr lang="en-US" sz="2400" dirty="0" smtClean="0"/>
              <a:t>) Why are you confusing</a:t>
            </a:r>
          </a:p>
          <a:p>
            <a:pPr marL="457200" indent="-457200"/>
            <a:r>
              <a:rPr lang="en-US" sz="2400" dirty="0" smtClean="0"/>
              <a:t>						 us so much?</a:t>
            </a:r>
            <a:endParaRPr lang="en-US" sz="2400" dirty="0"/>
          </a:p>
        </p:txBody>
      </p:sp>
      <p:graphicFrame>
        <p:nvGraphicFramePr>
          <p:cNvPr id="6" name="Object 3"/>
          <p:cNvGraphicFramePr>
            <a:graphicFrameLocks noChangeAspect="1"/>
          </p:cNvGraphicFramePr>
          <p:nvPr/>
        </p:nvGraphicFramePr>
        <p:xfrm>
          <a:off x="958850" y="357188"/>
          <a:ext cx="7216775" cy="842962"/>
        </p:xfrm>
        <a:graphic>
          <a:graphicData uri="http://schemas.openxmlformats.org/presentationml/2006/ole">
            <p:oleObj spid="_x0000_s117762" name="Equation" r:id="rId4" imgW="1739900" imgH="203200" progId="Equation.DSMT4">
              <p:embed/>
            </p:oleObj>
          </a:graphicData>
        </a:graphic>
      </p:graphicFrame>
      <p:sp>
        <p:nvSpPr>
          <p:cNvPr id="5" name="Rectangle 4"/>
          <p:cNvSpPr/>
          <p:nvPr/>
        </p:nvSpPr>
        <p:spPr>
          <a:xfrm>
            <a:off x="0" y="5334000"/>
            <a:ext cx="1752600" cy="6858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428" name="Picture 4" descr="C:\Users\Zombie\Desktop\2130FA10_L34_radial.JPG"/>
          <p:cNvPicPr>
            <a:picLocks noChangeAspect="1" noChangeArrowheads="1"/>
          </p:cNvPicPr>
          <p:nvPr/>
        </p:nvPicPr>
        <p:blipFill>
          <a:blip r:embed="rId5"/>
          <a:srcRect/>
          <a:stretch>
            <a:fillRect/>
          </a:stretch>
        </p:blipFill>
        <p:spPr bwMode="auto">
          <a:xfrm>
            <a:off x="1524000" y="3124200"/>
            <a:ext cx="3200400" cy="15582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srcRect/>
          <a:stretch>
            <a:fillRect/>
          </a:stretch>
        </p:blipFill>
        <p:spPr bwMode="auto">
          <a:xfrm>
            <a:off x="365125" y="777875"/>
            <a:ext cx="7864475" cy="5699125"/>
          </a:xfrm>
          <a:prstGeom prst="rect">
            <a:avLst/>
          </a:prstGeom>
          <a:noFill/>
          <a:ln w="9525">
            <a:noFill/>
            <a:miter lim="800000"/>
            <a:headEnd/>
            <a:tailEnd/>
          </a:ln>
        </p:spPr>
      </p:pic>
      <p:sp>
        <p:nvSpPr>
          <p:cNvPr id="77827" name="Text Box 3"/>
          <p:cNvSpPr txBox="1">
            <a:spLocks noChangeArrowheads="1"/>
          </p:cNvSpPr>
          <p:nvPr/>
        </p:nvSpPr>
        <p:spPr bwMode="auto">
          <a:xfrm>
            <a:off x="136525" y="39688"/>
            <a:ext cx="8855075" cy="769441"/>
          </a:xfrm>
          <a:prstGeom prst="rect">
            <a:avLst/>
          </a:prstGeom>
          <a:noFill/>
          <a:ln w="9525">
            <a:noFill/>
            <a:miter lim="800000"/>
            <a:headEnd/>
            <a:tailEnd/>
          </a:ln>
        </p:spPr>
        <p:txBody>
          <a:bodyPr>
            <a:prstTxWarp prst="textNoShape">
              <a:avLst/>
            </a:prstTxWarp>
            <a:spAutoFit/>
          </a:bodyPr>
          <a:lstStyle/>
          <a:p>
            <a:r>
              <a:rPr lang="en-US" sz="2200" dirty="0"/>
              <a:t>Same idea with </a:t>
            </a:r>
            <a:r>
              <a:rPr lang="en-US" sz="2200" dirty="0" err="1"/>
              <a:t>p</a:t>
            </a:r>
            <a:r>
              <a:rPr lang="en-US" sz="2200" dirty="0"/>
              <a:t>-orbital bonding … </a:t>
            </a:r>
            <a:r>
              <a:rPr lang="en-US" sz="2200" b="1" dirty="0"/>
              <a:t>need constructive interference of wave functions between 2 nuclei.</a:t>
            </a:r>
          </a:p>
        </p:txBody>
      </p:sp>
      <p:sp>
        <p:nvSpPr>
          <p:cNvPr id="25604" name="Text Box 4"/>
          <p:cNvSpPr txBox="1">
            <a:spLocks noChangeArrowheads="1"/>
          </p:cNvSpPr>
          <p:nvPr/>
        </p:nvSpPr>
        <p:spPr bwMode="auto">
          <a:xfrm>
            <a:off x="3048000" y="2667000"/>
            <a:ext cx="5427416" cy="769441"/>
          </a:xfrm>
          <a:prstGeom prst="rect">
            <a:avLst/>
          </a:prstGeom>
          <a:noFill/>
          <a:ln w="9525">
            <a:noFill/>
            <a:miter lim="800000"/>
            <a:headEnd/>
            <a:tailEnd/>
          </a:ln>
        </p:spPr>
        <p:txBody>
          <a:bodyPr wrap="none">
            <a:prstTxWarp prst="textNoShape">
              <a:avLst/>
            </a:prstTxWarp>
            <a:spAutoFit/>
          </a:bodyPr>
          <a:lstStyle/>
          <a:p>
            <a:r>
              <a:rPr lang="en-US" sz="2200" i="1" dirty="0">
                <a:solidFill>
                  <a:srgbClr val="CC0000"/>
                </a:solidFill>
              </a:rPr>
              <a:t>Sign of wave function matters! </a:t>
            </a:r>
          </a:p>
          <a:p>
            <a:r>
              <a:rPr lang="en-US" sz="2200" i="1" dirty="0">
                <a:solidFill>
                  <a:srgbClr val="CC0000"/>
                </a:solidFill>
              </a:rPr>
              <a:t>Determines how wave functions interfere.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srcRect l="5356"/>
          <a:stretch>
            <a:fillRect/>
          </a:stretch>
        </p:blipFill>
        <p:spPr bwMode="auto">
          <a:xfrm>
            <a:off x="762000" y="1295400"/>
            <a:ext cx="8078788" cy="2706688"/>
          </a:xfrm>
          <a:prstGeom prst="rect">
            <a:avLst/>
          </a:prstGeom>
          <a:noFill/>
          <a:ln w="9525">
            <a:noFill/>
            <a:miter lim="800000"/>
            <a:headEnd/>
            <a:tailEnd/>
          </a:ln>
        </p:spPr>
      </p:pic>
      <p:sp>
        <p:nvSpPr>
          <p:cNvPr id="26627" name="Text Box 3"/>
          <p:cNvSpPr txBox="1">
            <a:spLocks noChangeArrowheads="1"/>
          </p:cNvSpPr>
          <p:nvPr/>
        </p:nvSpPr>
        <p:spPr bwMode="auto">
          <a:xfrm>
            <a:off x="304800" y="3810000"/>
            <a:ext cx="8458200" cy="2575064"/>
          </a:xfrm>
          <a:prstGeom prst="rect">
            <a:avLst/>
          </a:prstGeom>
          <a:noFill/>
          <a:ln w="9525">
            <a:noFill/>
            <a:miter lim="800000"/>
            <a:headEnd/>
            <a:tailEnd/>
          </a:ln>
        </p:spPr>
        <p:txBody>
          <a:bodyPr>
            <a:prstTxWarp prst="textNoShape">
              <a:avLst/>
            </a:prstTxWarp>
            <a:spAutoFit/>
          </a:bodyPr>
          <a:lstStyle/>
          <a:p>
            <a:r>
              <a:rPr lang="en-US" sz="2200" b="1" dirty="0"/>
              <a:t>Why doesn’t He-He bond?</a:t>
            </a:r>
            <a:r>
              <a:rPr lang="en-US" sz="2200" dirty="0"/>
              <a:t> </a:t>
            </a:r>
          </a:p>
          <a:p>
            <a:endParaRPr lang="en-US" sz="2200" baseline="-25000" dirty="0"/>
          </a:p>
          <a:p>
            <a:r>
              <a:rPr lang="en-US" sz="2200" dirty="0"/>
              <a:t>Not exact same molecular orbitals as H</a:t>
            </a:r>
            <a:r>
              <a:rPr lang="en-US" sz="2200" baseline="-25000" dirty="0"/>
              <a:t>2</a:t>
            </a:r>
            <a:r>
              <a:rPr lang="en-US" sz="2200" baseline="30000" dirty="0"/>
              <a:t>+</a:t>
            </a:r>
            <a:r>
              <a:rPr lang="en-US" sz="2200" dirty="0"/>
              <a:t>, but similar. </a:t>
            </a:r>
          </a:p>
          <a:p>
            <a:endParaRPr lang="en-US" sz="2200" dirty="0"/>
          </a:p>
          <a:p>
            <a:r>
              <a:rPr lang="en-US" sz="2200" dirty="0"/>
              <a:t>With He</a:t>
            </a:r>
            <a:r>
              <a:rPr lang="en-US" sz="2200" baseline="-25000" dirty="0"/>
              <a:t>2</a:t>
            </a:r>
            <a:r>
              <a:rPr lang="en-US" sz="2200" dirty="0"/>
              <a:t>, have 4 electrons … </a:t>
            </a:r>
          </a:p>
          <a:p>
            <a:r>
              <a:rPr lang="en-US" sz="2200" dirty="0"/>
              <a:t>fill both bonding and anti-bonding orbitals. </a:t>
            </a:r>
            <a:r>
              <a:rPr lang="en-US" sz="2200" b="1" dirty="0"/>
              <a:t>Not stable.</a:t>
            </a:r>
            <a:r>
              <a:rPr lang="en-US" sz="2200" dirty="0"/>
              <a:t> </a:t>
            </a:r>
          </a:p>
          <a:p>
            <a:r>
              <a:rPr lang="en-US" sz="2200" dirty="0"/>
              <a:t>So doesn’t form. </a:t>
            </a:r>
          </a:p>
          <a:p>
            <a:endParaRPr lang="en-US" sz="2200" baseline="-25000" dirty="0"/>
          </a:p>
        </p:txBody>
      </p:sp>
      <p:sp>
        <p:nvSpPr>
          <p:cNvPr id="79876" name="Oval 4"/>
          <p:cNvSpPr>
            <a:spLocks noChangeArrowheads="1"/>
          </p:cNvSpPr>
          <p:nvPr/>
        </p:nvSpPr>
        <p:spPr bwMode="auto">
          <a:xfrm>
            <a:off x="2046288" y="2808288"/>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79877" name="Oval 5"/>
          <p:cNvSpPr>
            <a:spLocks noChangeArrowheads="1"/>
          </p:cNvSpPr>
          <p:nvPr/>
        </p:nvSpPr>
        <p:spPr bwMode="auto">
          <a:xfrm>
            <a:off x="2709863" y="2808288"/>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79878" name="Oval 6"/>
          <p:cNvSpPr>
            <a:spLocks noChangeArrowheads="1"/>
          </p:cNvSpPr>
          <p:nvPr/>
        </p:nvSpPr>
        <p:spPr bwMode="auto">
          <a:xfrm>
            <a:off x="6248400" y="2787650"/>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79879" name="Oval 7"/>
          <p:cNvSpPr>
            <a:spLocks noChangeArrowheads="1"/>
          </p:cNvSpPr>
          <p:nvPr/>
        </p:nvSpPr>
        <p:spPr bwMode="auto">
          <a:xfrm>
            <a:off x="6911975" y="2787650"/>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79880" name="Freeform 8"/>
          <p:cNvSpPr>
            <a:spLocks/>
          </p:cNvSpPr>
          <p:nvPr/>
        </p:nvSpPr>
        <p:spPr bwMode="auto">
          <a:xfrm>
            <a:off x="671513" y="1905000"/>
            <a:ext cx="3371850" cy="893763"/>
          </a:xfrm>
          <a:custGeom>
            <a:avLst/>
            <a:gdLst>
              <a:gd name="T0" fmla="*/ 0 w 2124"/>
              <a:gd name="T1" fmla="*/ 893763 h 563"/>
              <a:gd name="T2" fmla="*/ 793750 w 2124"/>
              <a:gd name="T3" fmla="*/ 739775 h 563"/>
              <a:gd name="T4" fmla="*/ 1233488 w 2124"/>
              <a:gd name="T5" fmla="*/ 417513 h 563"/>
              <a:gd name="T6" fmla="*/ 1422400 w 2124"/>
              <a:gd name="T7" fmla="*/ 44450 h 563"/>
              <a:gd name="T8" fmla="*/ 1509713 w 2124"/>
              <a:gd name="T9" fmla="*/ 215900 h 563"/>
              <a:gd name="T10" fmla="*/ 1685925 w 2124"/>
              <a:gd name="T11" fmla="*/ 325438 h 563"/>
              <a:gd name="T12" fmla="*/ 1973263 w 2124"/>
              <a:gd name="T13" fmla="*/ 242888 h 563"/>
              <a:gd name="T14" fmla="*/ 2071688 w 2124"/>
              <a:gd name="T15" fmla="*/ 33338 h 563"/>
              <a:gd name="T16" fmla="*/ 2247900 w 2124"/>
              <a:gd name="T17" fmla="*/ 441325 h 563"/>
              <a:gd name="T18" fmla="*/ 2711450 w 2124"/>
              <a:gd name="T19" fmla="*/ 749300 h 563"/>
              <a:gd name="T20" fmla="*/ 3371850 w 2124"/>
              <a:gd name="T21" fmla="*/ 893763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24"/>
              <a:gd name="T34" fmla="*/ 0 h 563"/>
              <a:gd name="T35" fmla="*/ 2124 w 2124"/>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24" h="563">
                <a:moveTo>
                  <a:pt x="0" y="563"/>
                </a:moveTo>
                <a:cubicBezTo>
                  <a:pt x="83" y="547"/>
                  <a:pt x="371" y="516"/>
                  <a:pt x="500" y="466"/>
                </a:cubicBezTo>
                <a:cubicBezTo>
                  <a:pt x="629" y="416"/>
                  <a:pt x="711" y="336"/>
                  <a:pt x="777" y="263"/>
                </a:cubicBezTo>
                <a:cubicBezTo>
                  <a:pt x="843" y="190"/>
                  <a:pt x="867" y="49"/>
                  <a:pt x="896" y="28"/>
                </a:cubicBezTo>
                <a:cubicBezTo>
                  <a:pt x="925" y="7"/>
                  <a:pt x="923" y="107"/>
                  <a:pt x="951" y="136"/>
                </a:cubicBezTo>
                <a:cubicBezTo>
                  <a:pt x="979" y="165"/>
                  <a:pt x="1013" y="202"/>
                  <a:pt x="1062" y="205"/>
                </a:cubicBezTo>
                <a:cubicBezTo>
                  <a:pt x="1111" y="208"/>
                  <a:pt x="1203" y="184"/>
                  <a:pt x="1243" y="153"/>
                </a:cubicBezTo>
                <a:cubicBezTo>
                  <a:pt x="1283" y="122"/>
                  <a:pt x="1276" y="0"/>
                  <a:pt x="1305" y="21"/>
                </a:cubicBezTo>
                <a:cubicBezTo>
                  <a:pt x="1334" y="42"/>
                  <a:pt x="1349" y="203"/>
                  <a:pt x="1416" y="278"/>
                </a:cubicBezTo>
                <a:cubicBezTo>
                  <a:pt x="1483" y="353"/>
                  <a:pt x="1590" y="425"/>
                  <a:pt x="1708" y="472"/>
                </a:cubicBezTo>
                <a:cubicBezTo>
                  <a:pt x="1826" y="519"/>
                  <a:pt x="2037" y="544"/>
                  <a:pt x="2124" y="563"/>
                </a:cubicBezTo>
              </a:path>
            </a:pathLst>
          </a:custGeom>
          <a:noFill/>
          <a:ln w="57150">
            <a:solidFill>
              <a:srgbClr val="FF3399"/>
            </a:solidFill>
            <a:round/>
            <a:headEnd/>
            <a:tailEnd/>
          </a:ln>
        </p:spPr>
        <p:txBody>
          <a:bodyPr>
            <a:prstTxWarp prst="textNoShape">
              <a:avLst/>
            </a:prstTxWarp>
          </a:bodyPr>
          <a:lstStyle/>
          <a:p>
            <a:endParaRPr lang="en-US"/>
          </a:p>
        </p:txBody>
      </p:sp>
      <p:sp>
        <p:nvSpPr>
          <p:cNvPr id="79881" name="Freeform 9"/>
          <p:cNvSpPr>
            <a:spLocks/>
          </p:cNvSpPr>
          <p:nvPr/>
        </p:nvSpPr>
        <p:spPr bwMode="auto">
          <a:xfrm>
            <a:off x="4826000" y="1925638"/>
            <a:ext cx="3557588" cy="1831975"/>
          </a:xfrm>
          <a:custGeom>
            <a:avLst/>
            <a:gdLst>
              <a:gd name="T0" fmla="*/ 0 w 2241"/>
              <a:gd name="T1" fmla="*/ 895350 h 1154"/>
              <a:gd name="T2" fmla="*/ 889000 w 2241"/>
              <a:gd name="T3" fmla="*/ 735013 h 1154"/>
              <a:gd name="T4" fmla="*/ 1320800 w 2241"/>
              <a:gd name="T5" fmla="*/ 365125 h 1154"/>
              <a:gd name="T6" fmla="*/ 1465263 w 2241"/>
              <a:gd name="T7" fmla="*/ 12700 h 1154"/>
              <a:gd name="T8" fmla="*/ 1514475 w 2241"/>
              <a:gd name="T9" fmla="*/ 288925 h 1154"/>
              <a:gd name="T10" fmla="*/ 1817688 w 2241"/>
              <a:gd name="T11" fmla="*/ 906463 h 1154"/>
              <a:gd name="T12" fmla="*/ 2036763 w 2241"/>
              <a:gd name="T13" fmla="*/ 1270000 h 1154"/>
              <a:gd name="T14" fmla="*/ 2159000 w 2241"/>
              <a:gd name="T15" fmla="*/ 1776413 h 1154"/>
              <a:gd name="T16" fmla="*/ 2181225 w 2241"/>
              <a:gd name="T17" fmla="*/ 1600200 h 1154"/>
              <a:gd name="T18" fmla="*/ 2346325 w 2241"/>
              <a:gd name="T19" fmla="*/ 1290638 h 1154"/>
              <a:gd name="T20" fmla="*/ 2786063 w 2241"/>
              <a:gd name="T21" fmla="*/ 1016000 h 1154"/>
              <a:gd name="T22" fmla="*/ 3282950 w 2241"/>
              <a:gd name="T23" fmla="*/ 915988 h 1154"/>
              <a:gd name="T24" fmla="*/ 3557588 w 2241"/>
              <a:gd name="T25" fmla="*/ 915988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1"/>
              <a:gd name="T40" fmla="*/ 0 h 1154"/>
              <a:gd name="T41" fmla="*/ 2241 w 2241"/>
              <a:gd name="T42" fmla="*/ 1154 h 1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1" h="1154">
                <a:moveTo>
                  <a:pt x="0" y="564"/>
                </a:moveTo>
                <a:cubicBezTo>
                  <a:pt x="91" y="546"/>
                  <a:pt x="421" y="519"/>
                  <a:pt x="560" y="463"/>
                </a:cubicBezTo>
                <a:cubicBezTo>
                  <a:pt x="699" y="407"/>
                  <a:pt x="772" y="306"/>
                  <a:pt x="832" y="230"/>
                </a:cubicBezTo>
                <a:cubicBezTo>
                  <a:pt x="892" y="154"/>
                  <a:pt x="903" y="16"/>
                  <a:pt x="923" y="8"/>
                </a:cubicBezTo>
                <a:cubicBezTo>
                  <a:pt x="943" y="0"/>
                  <a:pt x="917" y="88"/>
                  <a:pt x="954" y="182"/>
                </a:cubicBezTo>
                <a:cubicBezTo>
                  <a:pt x="991" y="276"/>
                  <a:pt x="1090" y="468"/>
                  <a:pt x="1145" y="571"/>
                </a:cubicBezTo>
                <a:cubicBezTo>
                  <a:pt x="1200" y="674"/>
                  <a:pt x="1247" y="709"/>
                  <a:pt x="1283" y="800"/>
                </a:cubicBezTo>
                <a:cubicBezTo>
                  <a:pt x="1319" y="891"/>
                  <a:pt x="1345" y="1084"/>
                  <a:pt x="1360" y="1119"/>
                </a:cubicBezTo>
                <a:cubicBezTo>
                  <a:pt x="1375" y="1154"/>
                  <a:pt x="1354" y="1059"/>
                  <a:pt x="1374" y="1008"/>
                </a:cubicBezTo>
                <a:cubicBezTo>
                  <a:pt x="1394" y="957"/>
                  <a:pt x="1415" y="874"/>
                  <a:pt x="1478" y="813"/>
                </a:cubicBezTo>
                <a:cubicBezTo>
                  <a:pt x="1541" y="752"/>
                  <a:pt x="1657" y="679"/>
                  <a:pt x="1755" y="640"/>
                </a:cubicBezTo>
                <a:cubicBezTo>
                  <a:pt x="1853" y="601"/>
                  <a:pt x="1987" y="587"/>
                  <a:pt x="2068" y="577"/>
                </a:cubicBezTo>
                <a:cubicBezTo>
                  <a:pt x="2149" y="567"/>
                  <a:pt x="2205" y="577"/>
                  <a:pt x="2241" y="577"/>
                </a:cubicBezTo>
              </a:path>
            </a:pathLst>
          </a:custGeom>
          <a:noFill/>
          <a:ln w="38100">
            <a:solidFill>
              <a:srgbClr val="FF3399"/>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Text Box 2"/>
          <p:cNvSpPr txBox="1">
            <a:spLocks noChangeArrowheads="1"/>
          </p:cNvSpPr>
          <p:nvPr/>
        </p:nvSpPr>
        <p:spPr bwMode="auto">
          <a:xfrm>
            <a:off x="0" y="0"/>
            <a:ext cx="5183188" cy="457200"/>
          </a:xfrm>
          <a:prstGeom prst="rect">
            <a:avLst/>
          </a:prstGeom>
          <a:noFill/>
          <a:ln w="9525">
            <a:noFill/>
            <a:miter lim="800000"/>
            <a:headEnd/>
            <a:tailEnd/>
          </a:ln>
        </p:spPr>
        <p:txBody>
          <a:bodyPr wrap="none">
            <a:prstTxWarp prst="textNoShape">
              <a:avLst/>
            </a:prstTxWarp>
            <a:spAutoFit/>
          </a:bodyPr>
          <a:lstStyle/>
          <a:p>
            <a:r>
              <a:rPr lang="en-US" sz="2400"/>
              <a:t>Shapes of hydrogen wave functions: </a:t>
            </a:r>
          </a:p>
        </p:txBody>
      </p:sp>
      <p:graphicFrame>
        <p:nvGraphicFramePr>
          <p:cNvPr id="47106" name="Object 2"/>
          <p:cNvGraphicFramePr>
            <a:graphicFrameLocks noChangeAspect="1"/>
          </p:cNvGraphicFramePr>
          <p:nvPr/>
        </p:nvGraphicFramePr>
        <p:xfrm>
          <a:off x="604838" y="449263"/>
          <a:ext cx="7216775" cy="844550"/>
        </p:xfrm>
        <a:graphic>
          <a:graphicData uri="http://schemas.openxmlformats.org/presentationml/2006/ole">
            <p:oleObj spid="_x0000_s47106" name="Equation" r:id="rId4" imgW="1739900" imgH="203200" progId="Equation.DSMT4">
              <p:embed/>
            </p:oleObj>
          </a:graphicData>
        </a:graphic>
      </p:graphicFrame>
      <p:sp>
        <p:nvSpPr>
          <p:cNvPr id="19460" name="Text Box 4"/>
          <p:cNvSpPr txBox="1">
            <a:spLocks noChangeArrowheads="1"/>
          </p:cNvSpPr>
          <p:nvPr/>
        </p:nvSpPr>
        <p:spPr bwMode="auto">
          <a:xfrm>
            <a:off x="0" y="1295400"/>
            <a:ext cx="8723313" cy="1917700"/>
          </a:xfrm>
          <a:prstGeom prst="rect">
            <a:avLst/>
          </a:prstGeom>
          <a:noFill/>
          <a:ln w="9525">
            <a:noFill/>
            <a:miter lim="800000"/>
            <a:headEnd/>
            <a:tailEnd/>
          </a:ln>
        </p:spPr>
        <p:txBody>
          <a:bodyPr wrap="none">
            <a:prstTxWarp prst="textNoShape">
              <a:avLst/>
            </a:prstTxWarp>
            <a:spAutoFit/>
          </a:bodyPr>
          <a:lstStyle/>
          <a:p>
            <a:r>
              <a:rPr lang="en-US" sz="2400" i="1" dirty="0" err="1">
                <a:solidFill>
                  <a:srgbClr val="FF0000"/>
                </a:solidFill>
                <a:latin typeface="Times New Roman" charset="0"/>
              </a:rPr>
              <a:t>l</a:t>
            </a:r>
            <a:r>
              <a:rPr lang="en-US" sz="2400" dirty="0">
                <a:solidFill>
                  <a:srgbClr val="FF0000"/>
                </a:solidFill>
              </a:rPr>
              <a:t>=1, called </a:t>
            </a:r>
            <a:r>
              <a:rPr lang="en-US" sz="2400" u="sng" dirty="0" err="1">
                <a:solidFill>
                  <a:srgbClr val="FF0000"/>
                </a:solidFill>
              </a:rPr>
              <a:t>p</a:t>
            </a:r>
            <a:r>
              <a:rPr lang="en-US" sz="2400" u="sng" dirty="0">
                <a:solidFill>
                  <a:srgbClr val="FF0000"/>
                </a:solidFill>
              </a:rPr>
              <a:t>-orbitals</a:t>
            </a:r>
            <a:r>
              <a:rPr lang="en-US" sz="2400" dirty="0">
                <a:solidFill>
                  <a:srgbClr val="FF0000"/>
                </a:solidFill>
              </a:rPr>
              <a:t>: angular dependence </a:t>
            </a:r>
            <a:r>
              <a:rPr lang="en-US" sz="2400" dirty="0"/>
              <a:t>(</a:t>
            </a:r>
            <a:r>
              <a:rPr lang="en-US" sz="2400" dirty="0" err="1"/>
              <a:t>n</a:t>
            </a:r>
            <a:r>
              <a:rPr lang="en-US" sz="2400" dirty="0"/>
              <a:t>=2) </a:t>
            </a:r>
            <a:endParaRPr lang="en-US" sz="2400" dirty="0">
              <a:solidFill>
                <a:srgbClr val="FF0000"/>
              </a:solidFill>
            </a:endParaRPr>
          </a:p>
          <a:p>
            <a:r>
              <a:rPr lang="en-US" sz="2400" dirty="0"/>
              <a:t>	</a:t>
            </a:r>
            <a:r>
              <a:rPr lang="en-US" sz="2400" dirty="0" err="1"/>
              <a:t>l</a:t>
            </a:r>
            <a:r>
              <a:rPr lang="en-US" sz="2400" dirty="0"/>
              <a:t>=1, </a:t>
            </a:r>
            <a:r>
              <a:rPr lang="en-US" sz="2400" dirty="0" err="1"/>
              <a:t>m</a:t>
            </a:r>
            <a:r>
              <a:rPr lang="en-US" sz="2400" dirty="0"/>
              <a:t>=0:   </a:t>
            </a:r>
            <a:r>
              <a:rPr lang="en-US" sz="2400" dirty="0" err="1"/>
              <a:t>p</a:t>
            </a:r>
            <a:r>
              <a:rPr lang="en-US" sz="2400" baseline="-25000" dirty="0" err="1"/>
              <a:t>z</a:t>
            </a:r>
            <a:r>
              <a:rPr lang="en-US" sz="2400" baseline="-25000" dirty="0"/>
              <a:t> </a:t>
            </a:r>
            <a:r>
              <a:rPr lang="en-US" sz="2400" dirty="0"/>
              <a:t>= dumbbell shaped. </a:t>
            </a:r>
          </a:p>
          <a:p>
            <a:endParaRPr lang="en-US" sz="2400" dirty="0"/>
          </a:p>
          <a:p>
            <a:r>
              <a:rPr lang="en-US" sz="2400" dirty="0"/>
              <a:t>           </a:t>
            </a:r>
            <a:r>
              <a:rPr lang="en-US" sz="2400" dirty="0" err="1"/>
              <a:t>l</a:t>
            </a:r>
            <a:r>
              <a:rPr lang="en-US" sz="2400" dirty="0"/>
              <a:t>=1, </a:t>
            </a:r>
            <a:r>
              <a:rPr lang="en-US" sz="2400" dirty="0" err="1"/>
              <a:t>m</a:t>
            </a:r>
            <a:r>
              <a:rPr lang="en-US" sz="2400" dirty="0"/>
              <a:t>=-1:  bagel shaped around z-axis (traveling wave) </a:t>
            </a:r>
          </a:p>
          <a:p>
            <a:r>
              <a:rPr lang="en-US" sz="2400" dirty="0"/>
              <a:t>           </a:t>
            </a:r>
            <a:r>
              <a:rPr lang="en-US" sz="2400" dirty="0" err="1"/>
              <a:t>l</a:t>
            </a:r>
            <a:r>
              <a:rPr lang="en-US" sz="2400" dirty="0"/>
              <a:t>=1, </a:t>
            </a:r>
            <a:r>
              <a:rPr lang="en-US" sz="2400" dirty="0" err="1"/>
              <a:t>m</a:t>
            </a:r>
            <a:r>
              <a:rPr lang="en-US" sz="2400" dirty="0"/>
              <a:t>=+1 </a:t>
            </a:r>
          </a:p>
        </p:txBody>
      </p:sp>
      <p:sp>
        <p:nvSpPr>
          <p:cNvPr id="19461" name="Text Box 5"/>
          <p:cNvSpPr txBox="1">
            <a:spLocks noChangeArrowheads="1"/>
          </p:cNvSpPr>
          <p:nvPr/>
        </p:nvSpPr>
        <p:spPr bwMode="auto">
          <a:xfrm>
            <a:off x="152400" y="5883275"/>
            <a:ext cx="6808788" cy="822325"/>
          </a:xfrm>
          <a:prstGeom prst="rect">
            <a:avLst/>
          </a:prstGeom>
          <a:noFill/>
          <a:ln w="9525">
            <a:noFill/>
            <a:miter lim="800000"/>
            <a:headEnd/>
            <a:tailEnd/>
          </a:ln>
        </p:spPr>
        <p:txBody>
          <a:bodyPr wrap="none">
            <a:prstTxWarp prst="textNoShape">
              <a:avLst/>
            </a:prstTxWarp>
            <a:spAutoFit/>
          </a:bodyPr>
          <a:lstStyle/>
          <a:p>
            <a:r>
              <a:rPr lang="en-US" sz="2400"/>
              <a:t>p</a:t>
            </a:r>
            <a:r>
              <a:rPr lang="en-US" sz="2400" baseline="-25000"/>
              <a:t>x</a:t>
            </a:r>
            <a:r>
              <a:rPr lang="en-US" sz="2400"/>
              <a:t>=superposition (addition of m=-1 and m=+1)</a:t>
            </a:r>
          </a:p>
          <a:p>
            <a:r>
              <a:rPr lang="en-US" sz="2400"/>
              <a:t>p</a:t>
            </a:r>
            <a:r>
              <a:rPr lang="en-US" sz="2400" baseline="-25000"/>
              <a:t>y</a:t>
            </a:r>
            <a:r>
              <a:rPr lang="en-US" sz="2400"/>
              <a:t>=superposition (subtraction of m=-1 and m=+1)</a:t>
            </a:r>
            <a:endParaRPr lang="en-US" sz="2400" baseline="-25000"/>
          </a:p>
        </p:txBody>
      </p:sp>
      <p:sp>
        <p:nvSpPr>
          <p:cNvPr id="19462" name="Text Box 6"/>
          <p:cNvSpPr txBox="1">
            <a:spLocks noChangeArrowheads="1"/>
          </p:cNvSpPr>
          <p:nvPr/>
        </p:nvSpPr>
        <p:spPr bwMode="auto">
          <a:xfrm>
            <a:off x="0" y="5562600"/>
            <a:ext cx="3268663" cy="457200"/>
          </a:xfrm>
          <a:prstGeom prst="rect">
            <a:avLst/>
          </a:prstGeom>
          <a:noFill/>
          <a:ln w="9525">
            <a:noFill/>
            <a:miter lim="800000"/>
            <a:headEnd/>
            <a:tailEnd/>
          </a:ln>
        </p:spPr>
        <p:txBody>
          <a:bodyPr wrap="none">
            <a:prstTxWarp prst="textNoShape">
              <a:avLst/>
            </a:prstTxWarp>
            <a:spAutoFit/>
          </a:bodyPr>
          <a:lstStyle/>
          <a:p>
            <a:r>
              <a:rPr lang="en-US" sz="2400"/>
              <a:t>Superposition applies: </a:t>
            </a:r>
          </a:p>
        </p:txBody>
      </p:sp>
      <p:sp>
        <p:nvSpPr>
          <p:cNvPr id="47112" name="Text Box 8"/>
          <p:cNvSpPr txBox="1">
            <a:spLocks noChangeArrowheads="1"/>
          </p:cNvSpPr>
          <p:nvPr/>
        </p:nvSpPr>
        <p:spPr bwMode="auto">
          <a:xfrm>
            <a:off x="7239000" y="4724400"/>
            <a:ext cx="184150" cy="457200"/>
          </a:xfrm>
          <a:prstGeom prst="rect">
            <a:avLst/>
          </a:prstGeom>
          <a:noFill/>
          <a:ln w="9525">
            <a:noFill/>
            <a:miter lim="800000"/>
            <a:headEnd/>
            <a:tailEnd/>
          </a:ln>
        </p:spPr>
        <p:txBody>
          <a:bodyPr wrap="none">
            <a:prstTxWarp prst="textNoShape">
              <a:avLst/>
            </a:prstTxWarp>
            <a:spAutoFit/>
          </a:bodyPr>
          <a:lstStyle/>
          <a:p>
            <a:endParaRPr lang="en-US" sz="2400"/>
          </a:p>
        </p:txBody>
      </p:sp>
      <p:sp>
        <p:nvSpPr>
          <p:cNvPr id="19465" name="AutoShape 9"/>
          <p:cNvSpPr>
            <a:spLocks/>
          </p:cNvSpPr>
          <p:nvPr/>
        </p:nvSpPr>
        <p:spPr bwMode="auto">
          <a:xfrm>
            <a:off x="6858000" y="5867400"/>
            <a:ext cx="152400" cy="990600"/>
          </a:xfrm>
          <a:prstGeom prst="rightBrace">
            <a:avLst>
              <a:gd name="adj1" fmla="val 54167"/>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19466" name="Text Box 10"/>
          <p:cNvSpPr txBox="1">
            <a:spLocks noChangeArrowheads="1"/>
          </p:cNvSpPr>
          <p:nvPr/>
        </p:nvSpPr>
        <p:spPr bwMode="auto">
          <a:xfrm>
            <a:off x="7086600" y="5943600"/>
            <a:ext cx="1690688" cy="822325"/>
          </a:xfrm>
          <a:prstGeom prst="rect">
            <a:avLst/>
          </a:prstGeom>
          <a:noFill/>
          <a:ln w="9525">
            <a:noFill/>
            <a:miter lim="800000"/>
            <a:headEnd/>
            <a:tailEnd/>
          </a:ln>
        </p:spPr>
        <p:txBody>
          <a:bodyPr wrap="none">
            <a:prstTxWarp prst="textNoShape">
              <a:avLst/>
            </a:prstTxWarp>
            <a:spAutoFit/>
          </a:bodyPr>
          <a:lstStyle/>
          <a:p>
            <a:r>
              <a:rPr lang="en-US" sz="2400"/>
              <a:t>Dumbbells</a:t>
            </a:r>
          </a:p>
          <a:p>
            <a:r>
              <a:rPr lang="en-US" sz="2400"/>
              <a:t>(chemistry)</a:t>
            </a:r>
          </a:p>
        </p:txBody>
      </p:sp>
      <p:graphicFrame>
        <p:nvGraphicFramePr>
          <p:cNvPr id="47107" name="Object 3"/>
          <p:cNvGraphicFramePr>
            <a:graphicFrameLocks noChangeAspect="1"/>
          </p:cNvGraphicFramePr>
          <p:nvPr/>
        </p:nvGraphicFramePr>
        <p:xfrm>
          <a:off x="0" y="3352800"/>
          <a:ext cx="7483475" cy="2074863"/>
        </p:xfrm>
        <a:graphic>
          <a:graphicData uri="http://schemas.openxmlformats.org/presentationml/2006/ole">
            <p:oleObj spid="_x0000_s47107" name="Equation" r:id="rId5" imgW="3848497" imgH="1067197" progId="Equation.3">
              <p:embed/>
            </p:oleObj>
          </a:graphicData>
        </a:graphic>
      </p:graphicFrame>
      <p:sp>
        <p:nvSpPr>
          <p:cNvPr id="47116" name="Line 13"/>
          <p:cNvSpPr>
            <a:spLocks noChangeShapeType="1"/>
          </p:cNvSpPr>
          <p:nvPr/>
        </p:nvSpPr>
        <p:spPr bwMode="auto">
          <a:xfrm flipV="1">
            <a:off x="8936038" y="4787900"/>
            <a:ext cx="73025" cy="73025"/>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6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46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P spid="19461" grpId="0"/>
      <p:bldP spid="19462" grpId="0"/>
      <p:bldP spid="19465" grpId="0" animBg="1"/>
      <p:bldP spid="19466"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ext Box 1026"/>
          <p:cNvSpPr txBox="1">
            <a:spLocks noChangeArrowheads="1"/>
          </p:cNvSpPr>
          <p:nvPr/>
        </p:nvSpPr>
        <p:spPr bwMode="auto">
          <a:xfrm>
            <a:off x="4572000" y="3429000"/>
            <a:ext cx="4572000" cy="1552575"/>
          </a:xfrm>
          <a:prstGeom prst="rect">
            <a:avLst/>
          </a:prstGeom>
          <a:noFill/>
          <a:ln w="9525">
            <a:noFill/>
            <a:miter lim="800000"/>
            <a:headEnd/>
            <a:tailEnd/>
          </a:ln>
        </p:spPr>
        <p:txBody>
          <a:bodyPr>
            <a:prstTxWarp prst="textNoShape">
              <a:avLst/>
            </a:prstTxWarp>
            <a:spAutoFit/>
          </a:bodyPr>
          <a:lstStyle/>
          <a:p>
            <a:r>
              <a:rPr lang="en-US" sz="2400"/>
              <a:t>p</a:t>
            </a:r>
            <a:r>
              <a:rPr lang="en-US" sz="2400" baseline="-25000"/>
              <a:t>x</a:t>
            </a:r>
            <a:r>
              <a:rPr lang="en-US" sz="2400"/>
              <a:t>=superposition </a:t>
            </a:r>
          </a:p>
          <a:p>
            <a:r>
              <a:rPr lang="en-US" sz="2400"/>
              <a:t>(addition of m=-1 and m=+1)</a:t>
            </a:r>
          </a:p>
          <a:p>
            <a:r>
              <a:rPr lang="en-US" sz="2400"/>
              <a:t>p</a:t>
            </a:r>
            <a:r>
              <a:rPr lang="en-US" sz="2400" baseline="-25000"/>
              <a:t>y</a:t>
            </a:r>
            <a:r>
              <a:rPr lang="en-US" sz="2400"/>
              <a:t>=superposition </a:t>
            </a:r>
          </a:p>
          <a:p>
            <a:r>
              <a:rPr lang="en-US" sz="2400"/>
              <a:t>(subtraction of m=-1 and m=+1)</a:t>
            </a:r>
            <a:endParaRPr lang="en-US" sz="2400" baseline="-25000"/>
          </a:p>
        </p:txBody>
      </p:sp>
      <p:sp>
        <p:nvSpPr>
          <p:cNvPr id="49155" name="Text Box 1027"/>
          <p:cNvSpPr txBox="1">
            <a:spLocks noChangeArrowheads="1"/>
          </p:cNvSpPr>
          <p:nvPr/>
        </p:nvSpPr>
        <p:spPr bwMode="auto">
          <a:xfrm>
            <a:off x="1593850" y="228600"/>
            <a:ext cx="5570538" cy="457200"/>
          </a:xfrm>
          <a:prstGeom prst="rect">
            <a:avLst/>
          </a:prstGeom>
          <a:noFill/>
          <a:ln w="9525">
            <a:noFill/>
            <a:miter lim="800000"/>
            <a:headEnd/>
            <a:tailEnd/>
          </a:ln>
        </p:spPr>
        <p:txBody>
          <a:bodyPr wrap="none">
            <a:prstTxWarp prst="textNoShape">
              <a:avLst/>
            </a:prstTxWarp>
            <a:spAutoFit/>
          </a:bodyPr>
          <a:lstStyle/>
          <a:p>
            <a:r>
              <a:rPr lang="en-US" sz="2400" b="1"/>
              <a:t>Physics vs Chemistry view of orbits: </a:t>
            </a:r>
          </a:p>
        </p:txBody>
      </p:sp>
      <p:sp>
        <p:nvSpPr>
          <p:cNvPr id="49156" name="Text Box 1028"/>
          <p:cNvSpPr txBox="1">
            <a:spLocks noChangeArrowheads="1"/>
          </p:cNvSpPr>
          <p:nvPr/>
        </p:nvSpPr>
        <p:spPr bwMode="auto">
          <a:xfrm>
            <a:off x="5257800" y="914400"/>
            <a:ext cx="2368550" cy="822325"/>
          </a:xfrm>
          <a:prstGeom prst="rect">
            <a:avLst/>
          </a:prstGeom>
          <a:noFill/>
          <a:ln w="9525">
            <a:noFill/>
            <a:miter lim="800000"/>
            <a:headEnd/>
            <a:tailEnd/>
          </a:ln>
        </p:spPr>
        <p:txBody>
          <a:bodyPr wrap="none">
            <a:prstTxWarp prst="textNoShape">
              <a:avLst/>
            </a:prstTxWarp>
            <a:spAutoFit/>
          </a:bodyPr>
          <a:lstStyle/>
          <a:p>
            <a:r>
              <a:rPr lang="en-US" sz="2400"/>
              <a:t>Dumbbell Orbits</a:t>
            </a:r>
          </a:p>
          <a:p>
            <a:r>
              <a:rPr lang="en-US" sz="2400"/>
              <a:t>(chemistry)</a:t>
            </a:r>
          </a:p>
        </p:txBody>
      </p:sp>
      <p:grpSp>
        <p:nvGrpSpPr>
          <p:cNvPr id="49157" name="Group 1029"/>
          <p:cNvGrpSpPr>
            <a:grpSpLocks/>
          </p:cNvGrpSpPr>
          <p:nvPr/>
        </p:nvGrpSpPr>
        <p:grpSpPr bwMode="auto">
          <a:xfrm>
            <a:off x="5105400" y="2082800"/>
            <a:ext cx="1057275" cy="390525"/>
            <a:chOff x="3558" y="2970"/>
            <a:chExt cx="666" cy="342"/>
          </a:xfrm>
        </p:grpSpPr>
        <p:sp>
          <p:nvSpPr>
            <p:cNvPr id="49183" name="Oval 1030"/>
            <p:cNvSpPr>
              <a:spLocks noChangeArrowheads="1"/>
            </p:cNvSpPr>
            <p:nvPr/>
          </p:nvSpPr>
          <p:spPr bwMode="auto">
            <a:xfrm>
              <a:off x="3558" y="2970"/>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84" name="Oval 1031"/>
            <p:cNvSpPr>
              <a:spLocks noChangeArrowheads="1"/>
            </p:cNvSpPr>
            <p:nvPr/>
          </p:nvSpPr>
          <p:spPr bwMode="auto">
            <a:xfrm>
              <a:off x="3888" y="297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85" name="Oval 1032"/>
            <p:cNvSpPr>
              <a:spLocks noChangeArrowheads="1"/>
            </p:cNvSpPr>
            <p:nvPr/>
          </p:nvSpPr>
          <p:spPr bwMode="auto">
            <a:xfrm>
              <a:off x="3880" y="3120"/>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49158" name="Group 1033"/>
          <p:cNvGrpSpPr>
            <a:grpSpLocks/>
          </p:cNvGrpSpPr>
          <p:nvPr/>
        </p:nvGrpSpPr>
        <p:grpSpPr bwMode="auto">
          <a:xfrm rot="5400000">
            <a:off x="6062662" y="2166938"/>
            <a:ext cx="1057275" cy="381000"/>
            <a:chOff x="3654" y="3066"/>
            <a:chExt cx="666" cy="342"/>
          </a:xfrm>
        </p:grpSpPr>
        <p:sp>
          <p:nvSpPr>
            <p:cNvPr id="49180" name="Oval 1034"/>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81" name="Oval 1035"/>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82" name="Oval 1036"/>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49159" name="Group 1037"/>
          <p:cNvGrpSpPr>
            <a:grpSpLocks/>
          </p:cNvGrpSpPr>
          <p:nvPr/>
        </p:nvGrpSpPr>
        <p:grpSpPr bwMode="auto">
          <a:xfrm rot="7555221">
            <a:off x="6856413" y="2273300"/>
            <a:ext cx="1093787" cy="277813"/>
            <a:chOff x="3654" y="3066"/>
            <a:chExt cx="666" cy="342"/>
          </a:xfrm>
        </p:grpSpPr>
        <p:sp>
          <p:nvSpPr>
            <p:cNvPr id="49177" name="Oval 1038"/>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78" name="Oval 1039"/>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79" name="Oval 1040"/>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
        <p:nvSpPr>
          <p:cNvPr id="49160" name="Text Box 1041"/>
          <p:cNvSpPr txBox="1">
            <a:spLocks noChangeArrowheads="1"/>
          </p:cNvSpPr>
          <p:nvPr/>
        </p:nvSpPr>
        <p:spPr bwMode="auto">
          <a:xfrm>
            <a:off x="838200" y="946150"/>
            <a:ext cx="2624138" cy="1187450"/>
          </a:xfrm>
          <a:prstGeom prst="rect">
            <a:avLst/>
          </a:prstGeom>
          <a:noFill/>
          <a:ln w="9525">
            <a:noFill/>
            <a:miter lim="800000"/>
            <a:headEnd/>
            <a:tailEnd/>
          </a:ln>
        </p:spPr>
        <p:txBody>
          <a:bodyPr wrap="none">
            <a:prstTxWarp prst="textNoShape">
              <a:avLst/>
            </a:prstTxWarp>
            <a:spAutoFit/>
          </a:bodyPr>
          <a:lstStyle/>
          <a:p>
            <a:r>
              <a:rPr lang="en-US" sz="2400"/>
              <a:t>2p wave functions</a:t>
            </a:r>
          </a:p>
          <a:p>
            <a:r>
              <a:rPr lang="en-US" sz="2400"/>
              <a:t>(Physics view)</a:t>
            </a:r>
          </a:p>
          <a:p>
            <a:r>
              <a:rPr lang="en-US" sz="2400"/>
              <a:t>(n=2, l=1)</a:t>
            </a:r>
          </a:p>
        </p:txBody>
      </p:sp>
      <p:grpSp>
        <p:nvGrpSpPr>
          <p:cNvPr id="49161" name="Group 1042"/>
          <p:cNvGrpSpPr>
            <a:grpSpLocks/>
          </p:cNvGrpSpPr>
          <p:nvPr/>
        </p:nvGrpSpPr>
        <p:grpSpPr bwMode="auto">
          <a:xfrm rot="5400000">
            <a:off x="1643062" y="2471738"/>
            <a:ext cx="1057275" cy="381000"/>
            <a:chOff x="3654" y="3066"/>
            <a:chExt cx="666" cy="342"/>
          </a:xfrm>
        </p:grpSpPr>
        <p:sp>
          <p:nvSpPr>
            <p:cNvPr id="49174" name="Oval 1043"/>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75" name="Oval 1044"/>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76" name="Oval 1045"/>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
        <p:nvSpPr>
          <p:cNvPr id="49162" name="Oval 1046"/>
          <p:cNvSpPr>
            <a:spLocks noChangeArrowheads="1"/>
          </p:cNvSpPr>
          <p:nvPr/>
        </p:nvSpPr>
        <p:spPr bwMode="auto">
          <a:xfrm>
            <a:off x="685800" y="2438400"/>
            <a:ext cx="990600" cy="457200"/>
          </a:xfrm>
          <a:prstGeom prst="ellipse">
            <a:avLst/>
          </a:prstGeom>
          <a:solidFill>
            <a:srgbClr val="FF7C80"/>
          </a:solidFill>
          <a:ln w="9525">
            <a:solidFill>
              <a:schemeClr val="tx1"/>
            </a:solidFill>
            <a:round/>
            <a:headEnd/>
            <a:tailEnd/>
          </a:ln>
        </p:spPr>
        <p:txBody>
          <a:bodyPr wrap="none" anchor="ctr">
            <a:prstTxWarp prst="textNoShape">
              <a:avLst/>
            </a:prstTxWarp>
          </a:bodyPr>
          <a:lstStyle/>
          <a:p>
            <a:endParaRPr lang="en-US"/>
          </a:p>
        </p:txBody>
      </p:sp>
      <p:sp>
        <p:nvSpPr>
          <p:cNvPr id="49163" name="Oval 1047"/>
          <p:cNvSpPr>
            <a:spLocks noChangeArrowheads="1"/>
          </p:cNvSpPr>
          <p:nvPr/>
        </p:nvSpPr>
        <p:spPr bwMode="auto">
          <a:xfrm>
            <a:off x="860425" y="2590800"/>
            <a:ext cx="6096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49164" name="Oval 1048"/>
          <p:cNvSpPr>
            <a:spLocks noChangeArrowheads="1"/>
          </p:cNvSpPr>
          <p:nvPr/>
        </p:nvSpPr>
        <p:spPr bwMode="auto">
          <a:xfrm>
            <a:off x="2743200" y="2438400"/>
            <a:ext cx="990600" cy="457200"/>
          </a:xfrm>
          <a:prstGeom prst="ellipse">
            <a:avLst/>
          </a:prstGeom>
          <a:solidFill>
            <a:srgbClr val="FF7C80"/>
          </a:solidFill>
          <a:ln w="9525">
            <a:solidFill>
              <a:schemeClr val="tx1"/>
            </a:solidFill>
            <a:round/>
            <a:headEnd/>
            <a:tailEnd/>
          </a:ln>
        </p:spPr>
        <p:txBody>
          <a:bodyPr wrap="none" anchor="ctr">
            <a:prstTxWarp prst="textNoShape">
              <a:avLst/>
            </a:prstTxWarp>
          </a:bodyPr>
          <a:lstStyle/>
          <a:p>
            <a:endParaRPr lang="en-US"/>
          </a:p>
        </p:txBody>
      </p:sp>
      <p:sp>
        <p:nvSpPr>
          <p:cNvPr id="49165" name="Oval 1049"/>
          <p:cNvSpPr>
            <a:spLocks noChangeArrowheads="1"/>
          </p:cNvSpPr>
          <p:nvPr/>
        </p:nvSpPr>
        <p:spPr bwMode="auto">
          <a:xfrm>
            <a:off x="2949575" y="2579688"/>
            <a:ext cx="6096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49166" name="Freeform 1050"/>
          <p:cNvSpPr>
            <a:spLocks/>
          </p:cNvSpPr>
          <p:nvPr/>
        </p:nvSpPr>
        <p:spPr bwMode="auto">
          <a:xfrm>
            <a:off x="609600" y="2819400"/>
            <a:ext cx="609600" cy="177800"/>
          </a:xfrm>
          <a:custGeom>
            <a:avLst/>
            <a:gdLst>
              <a:gd name="T0" fmla="*/ 0 w 384"/>
              <a:gd name="T1" fmla="*/ 0 h 112"/>
              <a:gd name="T2" fmla="*/ 2147483647 w 384"/>
              <a:gd name="T3" fmla="*/ 2147483647 h 112"/>
              <a:gd name="T4" fmla="*/ 2147483647 w 384"/>
              <a:gd name="T5" fmla="*/ 2147483647 h 112"/>
              <a:gd name="T6" fmla="*/ 0 60000 65536"/>
              <a:gd name="T7" fmla="*/ 0 60000 65536"/>
              <a:gd name="T8" fmla="*/ 0 60000 65536"/>
              <a:gd name="T9" fmla="*/ 0 w 384"/>
              <a:gd name="T10" fmla="*/ 0 h 112"/>
              <a:gd name="T11" fmla="*/ 384 w 384"/>
              <a:gd name="T12" fmla="*/ 112 h 112"/>
            </a:gdLst>
            <a:ahLst/>
            <a:cxnLst>
              <a:cxn ang="T6">
                <a:pos x="T0" y="T1"/>
              </a:cxn>
              <a:cxn ang="T7">
                <a:pos x="T2" y="T3"/>
              </a:cxn>
              <a:cxn ang="T8">
                <a:pos x="T4" y="T5"/>
              </a:cxn>
            </a:cxnLst>
            <a:rect l="T9" t="T10" r="T11" b="T12"/>
            <a:pathLst>
              <a:path w="384" h="112">
                <a:moveTo>
                  <a:pt x="0" y="0"/>
                </a:moveTo>
                <a:cubicBezTo>
                  <a:pt x="40" y="40"/>
                  <a:pt x="80" y="80"/>
                  <a:pt x="144" y="96"/>
                </a:cubicBezTo>
                <a:cubicBezTo>
                  <a:pt x="208" y="112"/>
                  <a:pt x="344" y="96"/>
                  <a:pt x="384" y="96"/>
                </a:cubicBezTo>
              </a:path>
            </a:pathLst>
          </a:custGeom>
          <a:noFill/>
          <a:ln w="9525">
            <a:solidFill>
              <a:schemeClr val="tx1"/>
            </a:solidFill>
            <a:round/>
            <a:headEnd/>
            <a:tailEnd type="triangle" w="med" len="med"/>
          </a:ln>
        </p:spPr>
        <p:txBody>
          <a:bodyPr>
            <a:prstTxWarp prst="textNoShape">
              <a:avLst/>
            </a:prstTxWarp>
          </a:bodyPr>
          <a:lstStyle/>
          <a:p>
            <a:endParaRPr lang="en-US"/>
          </a:p>
        </p:txBody>
      </p:sp>
      <p:sp>
        <p:nvSpPr>
          <p:cNvPr id="49167" name="Freeform 1051"/>
          <p:cNvSpPr>
            <a:spLocks/>
          </p:cNvSpPr>
          <p:nvPr/>
        </p:nvSpPr>
        <p:spPr bwMode="auto">
          <a:xfrm flipH="1">
            <a:off x="3124200" y="2819400"/>
            <a:ext cx="609600" cy="177800"/>
          </a:xfrm>
          <a:custGeom>
            <a:avLst/>
            <a:gdLst>
              <a:gd name="T0" fmla="*/ 0 w 384"/>
              <a:gd name="T1" fmla="*/ 0 h 112"/>
              <a:gd name="T2" fmla="*/ 2147483647 w 384"/>
              <a:gd name="T3" fmla="*/ 2147483647 h 112"/>
              <a:gd name="T4" fmla="*/ 2147483647 w 384"/>
              <a:gd name="T5" fmla="*/ 2147483647 h 112"/>
              <a:gd name="T6" fmla="*/ 0 60000 65536"/>
              <a:gd name="T7" fmla="*/ 0 60000 65536"/>
              <a:gd name="T8" fmla="*/ 0 60000 65536"/>
              <a:gd name="T9" fmla="*/ 0 w 384"/>
              <a:gd name="T10" fmla="*/ 0 h 112"/>
              <a:gd name="T11" fmla="*/ 384 w 384"/>
              <a:gd name="T12" fmla="*/ 112 h 112"/>
            </a:gdLst>
            <a:ahLst/>
            <a:cxnLst>
              <a:cxn ang="T6">
                <a:pos x="T0" y="T1"/>
              </a:cxn>
              <a:cxn ang="T7">
                <a:pos x="T2" y="T3"/>
              </a:cxn>
              <a:cxn ang="T8">
                <a:pos x="T4" y="T5"/>
              </a:cxn>
            </a:cxnLst>
            <a:rect l="T9" t="T10" r="T11" b="T12"/>
            <a:pathLst>
              <a:path w="384" h="112">
                <a:moveTo>
                  <a:pt x="0" y="0"/>
                </a:moveTo>
                <a:cubicBezTo>
                  <a:pt x="40" y="40"/>
                  <a:pt x="80" y="80"/>
                  <a:pt x="144" y="96"/>
                </a:cubicBezTo>
                <a:cubicBezTo>
                  <a:pt x="208" y="112"/>
                  <a:pt x="344" y="96"/>
                  <a:pt x="384" y="96"/>
                </a:cubicBezTo>
              </a:path>
            </a:pathLst>
          </a:custGeom>
          <a:noFill/>
          <a:ln w="9525">
            <a:solidFill>
              <a:schemeClr val="tx1"/>
            </a:solidFill>
            <a:round/>
            <a:headEnd/>
            <a:tailEnd type="triangle" w="med" len="med"/>
          </a:ln>
        </p:spPr>
        <p:txBody>
          <a:bodyPr>
            <a:prstTxWarp prst="textNoShape">
              <a:avLst/>
            </a:prstTxWarp>
          </a:bodyPr>
          <a:lstStyle/>
          <a:p>
            <a:endParaRPr lang="en-US"/>
          </a:p>
        </p:txBody>
      </p:sp>
      <p:sp>
        <p:nvSpPr>
          <p:cNvPr id="49168" name="Text Box 1052"/>
          <p:cNvSpPr txBox="1">
            <a:spLocks noChangeArrowheads="1"/>
          </p:cNvSpPr>
          <p:nvPr/>
        </p:nvSpPr>
        <p:spPr bwMode="auto">
          <a:xfrm>
            <a:off x="1676400" y="3352800"/>
            <a:ext cx="785813" cy="457200"/>
          </a:xfrm>
          <a:prstGeom prst="rect">
            <a:avLst/>
          </a:prstGeom>
          <a:noFill/>
          <a:ln w="9525">
            <a:noFill/>
            <a:miter lim="800000"/>
            <a:headEnd/>
            <a:tailEnd/>
          </a:ln>
        </p:spPr>
        <p:txBody>
          <a:bodyPr wrap="none">
            <a:prstTxWarp prst="textNoShape">
              <a:avLst/>
            </a:prstTxWarp>
            <a:spAutoFit/>
          </a:bodyPr>
          <a:lstStyle/>
          <a:p>
            <a:r>
              <a:rPr lang="en-US" sz="2400"/>
              <a:t>m=0</a:t>
            </a:r>
          </a:p>
        </p:txBody>
      </p:sp>
      <p:sp>
        <p:nvSpPr>
          <p:cNvPr id="49169" name="Text Box 1053"/>
          <p:cNvSpPr txBox="1">
            <a:spLocks noChangeArrowheads="1"/>
          </p:cNvSpPr>
          <p:nvPr/>
        </p:nvSpPr>
        <p:spPr bwMode="auto">
          <a:xfrm>
            <a:off x="457200" y="3048000"/>
            <a:ext cx="785813" cy="457200"/>
          </a:xfrm>
          <a:prstGeom prst="rect">
            <a:avLst/>
          </a:prstGeom>
          <a:noFill/>
          <a:ln w="9525">
            <a:noFill/>
            <a:miter lim="800000"/>
            <a:headEnd/>
            <a:tailEnd/>
          </a:ln>
        </p:spPr>
        <p:txBody>
          <a:bodyPr wrap="none">
            <a:prstTxWarp prst="textNoShape">
              <a:avLst/>
            </a:prstTxWarp>
            <a:spAutoFit/>
          </a:bodyPr>
          <a:lstStyle/>
          <a:p>
            <a:r>
              <a:rPr lang="en-US" sz="2400"/>
              <a:t>m=1</a:t>
            </a:r>
          </a:p>
        </p:txBody>
      </p:sp>
      <p:sp>
        <p:nvSpPr>
          <p:cNvPr id="49170" name="Text Box 1054"/>
          <p:cNvSpPr txBox="1">
            <a:spLocks noChangeArrowheads="1"/>
          </p:cNvSpPr>
          <p:nvPr/>
        </p:nvSpPr>
        <p:spPr bwMode="auto">
          <a:xfrm>
            <a:off x="2971800" y="3048000"/>
            <a:ext cx="887413" cy="457200"/>
          </a:xfrm>
          <a:prstGeom prst="rect">
            <a:avLst/>
          </a:prstGeom>
          <a:noFill/>
          <a:ln w="9525">
            <a:noFill/>
            <a:miter lim="800000"/>
            <a:headEnd/>
            <a:tailEnd/>
          </a:ln>
        </p:spPr>
        <p:txBody>
          <a:bodyPr wrap="none">
            <a:prstTxWarp prst="textNoShape">
              <a:avLst/>
            </a:prstTxWarp>
            <a:spAutoFit/>
          </a:bodyPr>
          <a:lstStyle/>
          <a:p>
            <a:r>
              <a:rPr lang="en-US" sz="2400"/>
              <a:t>m=-1</a:t>
            </a:r>
          </a:p>
        </p:txBody>
      </p:sp>
      <p:sp>
        <p:nvSpPr>
          <p:cNvPr id="49171" name="Text Box 1055"/>
          <p:cNvSpPr txBox="1">
            <a:spLocks noChangeArrowheads="1"/>
          </p:cNvSpPr>
          <p:nvPr/>
        </p:nvSpPr>
        <p:spPr bwMode="auto">
          <a:xfrm>
            <a:off x="5394325" y="2630488"/>
            <a:ext cx="455613" cy="457200"/>
          </a:xfrm>
          <a:prstGeom prst="rect">
            <a:avLst/>
          </a:prstGeom>
          <a:noFill/>
          <a:ln w="9525">
            <a:noFill/>
            <a:miter lim="800000"/>
            <a:headEnd/>
            <a:tailEnd/>
          </a:ln>
        </p:spPr>
        <p:txBody>
          <a:bodyPr wrap="none">
            <a:prstTxWarp prst="textNoShape">
              <a:avLst/>
            </a:prstTxWarp>
            <a:spAutoFit/>
          </a:bodyPr>
          <a:lstStyle/>
          <a:p>
            <a:r>
              <a:rPr lang="en-US" sz="2400"/>
              <a:t>p</a:t>
            </a:r>
            <a:r>
              <a:rPr lang="en-US" sz="2400" baseline="-25000"/>
              <a:t>x</a:t>
            </a:r>
          </a:p>
        </p:txBody>
      </p:sp>
      <p:sp>
        <p:nvSpPr>
          <p:cNvPr id="49172" name="Text Box 1056"/>
          <p:cNvSpPr txBox="1">
            <a:spLocks noChangeArrowheads="1"/>
          </p:cNvSpPr>
          <p:nvPr/>
        </p:nvSpPr>
        <p:spPr bwMode="auto">
          <a:xfrm>
            <a:off x="6400800" y="2895600"/>
            <a:ext cx="455613" cy="457200"/>
          </a:xfrm>
          <a:prstGeom prst="rect">
            <a:avLst/>
          </a:prstGeom>
          <a:noFill/>
          <a:ln w="9525">
            <a:noFill/>
            <a:miter lim="800000"/>
            <a:headEnd/>
            <a:tailEnd/>
          </a:ln>
        </p:spPr>
        <p:txBody>
          <a:bodyPr wrap="none">
            <a:prstTxWarp prst="textNoShape">
              <a:avLst/>
            </a:prstTxWarp>
            <a:spAutoFit/>
          </a:bodyPr>
          <a:lstStyle/>
          <a:p>
            <a:r>
              <a:rPr lang="en-US" sz="2400"/>
              <a:t>p</a:t>
            </a:r>
            <a:r>
              <a:rPr lang="en-US" sz="2400" baseline="-25000"/>
              <a:t>z</a:t>
            </a:r>
          </a:p>
        </p:txBody>
      </p:sp>
      <p:sp>
        <p:nvSpPr>
          <p:cNvPr id="49173" name="Text Box 1057"/>
          <p:cNvSpPr txBox="1">
            <a:spLocks noChangeArrowheads="1"/>
          </p:cNvSpPr>
          <p:nvPr/>
        </p:nvSpPr>
        <p:spPr bwMode="auto">
          <a:xfrm>
            <a:off x="7239000" y="2819400"/>
            <a:ext cx="455613" cy="457200"/>
          </a:xfrm>
          <a:prstGeom prst="rect">
            <a:avLst/>
          </a:prstGeom>
          <a:noFill/>
          <a:ln w="9525">
            <a:noFill/>
            <a:miter lim="800000"/>
            <a:headEnd/>
            <a:tailEnd/>
          </a:ln>
        </p:spPr>
        <p:txBody>
          <a:bodyPr wrap="none">
            <a:prstTxWarp prst="textNoShape">
              <a:avLst/>
            </a:prstTxWarp>
            <a:spAutoFit/>
          </a:bodyPr>
          <a:lstStyle/>
          <a:p>
            <a:r>
              <a:rPr lang="en-US" sz="2400"/>
              <a:t>p</a:t>
            </a:r>
            <a:r>
              <a:rPr lang="en-US" sz="2400" baseline="-25000"/>
              <a: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59" name="Picture 15"/>
          <p:cNvPicPr>
            <a:picLocks noChangeAspect="1" noChangeArrowheads="1"/>
          </p:cNvPicPr>
          <p:nvPr/>
        </p:nvPicPr>
        <p:blipFill>
          <a:blip r:embed="rId4"/>
          <a:srcRect/>
          <a:stretch>
            <a:fillRect/>
          </a:stretch>
        </p:blipFill>
        <p:spPr bwMode="auto">
          <a:xfrm>
            <a:off x="6343650" y="3805238"/>
            <a:ext cx="2800350" cy="3052762"/>
          </a:xfrm>
          <a:prstGeom prst="rect">
            <a:avLst/>
          </a:prstGeom>
          <a:noFill/>
          <a:ln w="9525">
            <a:noFill/>
            <a:miter lim="800000"/>
            <a:headEnd/>
            <a:tailEnd/>
          </a:ln>
        </p:spPr>
      </p:pic>
      <p:sp>
        <p:nvSpPr>
          <p:cNvPr id="20482" name="Text Box 2"/>
          <p:cNvSpPr txBox="1">
            <a:spLocks noChangeArrowheads="1"/>
          </p:cNvSpPr>
          <p:nvPr/>
        </p:nvSpPr>
        <p:spPr bwMode="auto">
          <a:xfrm>
            <a:off x="0" y="0"/>
            <a:ext cx="9144000" cy="492125"/>
          </a:xfrm>
          <a:prstGeom prst="rect">
            <a:avLst/>
          </a:prstGeom>
          <a:noFill/>
          <a:ln w="9525">
            <a:noFill/>
            <a:miter lim="800000"/>
            <a:headEnd/>
            <a:tailEnd/>
          </a:ln>
        </p:spPr>
        <p:txBody>
          <a:bodyPr>
            <a:prstTxWarp prst="textNoShape">
              <a:avLst/>
            </a:prstTxWarp>
            <a:spAutoFit/>
          </a:bodyPr>
          <a:lstStyle/>
          <a:p>
            <a:pPr algn="ctr"/>
            <a:r>
              <a:rPr lang="en-US" sz="2600" b="1"/>
              <a:t>Chemistry: Shells – set of orbitals with similar energy</a:t>
            </a:r>
            <a:endParaRPr lang="en-US" sz="2600" b="1" baseline="30000"/>
          </a:p>
        </p:txBody>
      </p:sp>
      <p:sp>
        <p:nvSpPr>
          <p:cNvPr id="20483" name="Rectangle 3"/>
          <p:cNvSpPr>
            <a:spLocks noChangeArrowheads="1"/>
          </p:cNvSpPr>
          <p:nvPr/>
        </p:nvSpPr>
        <p:spPr bwMode="auto">
          <a:xfrm>
            <a:off x="990600" y="762000"/>
            <a:ext cx="6931025" cy="461963"/>
          </a:xfrm>
          <a:prstGeom prst="rect">
            <a:avLst/>
          </a:prstGeom>
          <a:noFill/>
          <a:ln w="9525">
            <a:noFill/>
            <a:miter lim="800000"/>
            <a:headEnd/>
            <a:tailEnd/>
          </a:ln>
        </p:spPr>
        <p:txBody>
          <a:bodyPr wrap="none">
            <a:prstTxWarp prst="textNoShape">
              <a:avLst/>
            </a:prstTxWarp>
            <a:spAutoFit/>
          </a:bodyPr>
          <a:lstStyle/>
          <a:p>
            <a:r>
              <a:rPr lang="en-US" sz="2400">
                <a:latin typeface="Comic Sans MS" charset="0"/>
              </a:rPr>
              <a:t>1s</a:t>
            </a:r>
            <a:r>
              <a:rPr lang="en-US" sz="2400" baseline="30000">
                <a:latin typeface="Comic Sans MS" charset="0"/>
              </a:rPr>
              <a:t>2</a:t>
            </a:r>
            <a:r>
              <a:rPr lang="en-US" sz="2400">
                <a:latin typeface="Comic Sans MS" charset="0"/>
              </a:rPr>
              <a:t>        2s</a:t>
            </a:r>
            <a:r>
              <a:rPr lang="en-US" sz="2400" baseline="30000">
                <a:latin typeface="Comic Sans MS" charset="0"/>
              </a:rPr>
              <a:t>2</a:t>
            </a:r>
            <a:r>
              <a:rPr lang="en-US" sz="2400">
                <a:latin typeface="Comic Sans MS" charset="0"/>
              </a:rPr>
              <a:t>, 2p</a:t>
            </a:r>
            <a:r>
              <a:rPr lang="en-US" sz="2400" baseline="30000">
                <a:latin typeface="Comic Sans MS" charset="0"/>
              </a:rPr>
              <a:t>6</a:t>
            </a:r>
            <a:r>
              <a:rPr lang="en-US" sz="2400">
                <a:latin typeface="Comic Sans MS" charset="0"/>
              </a:rPr>
              <a:t> (p</a:t>
            </a:r>
            <a:r>
              <a:rPr lang="en-US" sz="2400" baseline="-25000">
                <a:latin typeface="Comic Sans MS" charset="0"/>
              </a:rPr>
              <a:t>x</a:t>
            </a:r>
            <a:r>
              <a:rPr lang="en-US" sz="2400" baseline="30000">
                <a:latin typeface="Comic Sans MS" charset="0"/>
              </a:rPr>
              <a:t>2</a:t>
            </a:r>
            <a:r>
              <a:rPr lang="en-US" sz="2400">
                <a:latin typeface="Comic Sans MS" charset="0"/>
              </a:rPr>
              <a:t>, p</a:t>
            </a:r>
            <a:r>
              <a:rPr lang="en-US" sz="2400" baseline="-25000">
                <a:latin typeface="Comic Sans MS" charset="0"/>
              </a:rPr>
              <a:t>y</a:t>
            </a:r>
            <a:r>
              <a:rPr lang="en-US" sz="2400" baseline="30000">
                <a:latin typeface="Comic Sans MS" charset="0"/>
              </a:rPr>
              <a:t>2</a:t>
            </a:r>
            <a:r>
              <a:rPr lang="en-US" sz="2400">
                <a:latin typeface="Comic Sans MS" charset="0"/>
              </a:rPr>
              <a:t>, p</a:t>
            </a:r>
            <a:r>
              <a:rPr lang="en-US" sz="2400" baseline="-25000">
                <a:latin typeface="Comic Sans MS" charset="0"/>
              </a:rPr>
              <a:t>z</a:t>
            </a:r>
            <a:r>
              <a:rPr lang="en-US" sz="2400" baseline="30000">
                <a:latin typeface="Comic Sans MS" charset="0"/>
              </a:rPr>
              <a:t>2</a:t>
            </a:r>
            <a:r>
              <a:rPr lang="en-US" sz="2400">
                <a:latin typeface="Comic Sans MS" charset="0"/>
              </a:rPr>
              <a:t>)        3s</a:t>
            </a:r>
            <a:r>
              <a:rPr lang="en-US" sz="2400" baseline="30000">
                <a:latin typeface="Comic Sans MS" charset="0"/>
              </a:rPr>
              <a:t>2</a:t>
            </a:r>
            <a:r>
              <a:rPr lang="en-US" sz="2400">
                <a:latin typeface="Comic Sans MS" charset="0"/>
              </a:rPr>
              <a:t>, 3p</a:t>
            </a:r>
            <a:r>
              <a:rPr lang="en-US" sz="2400" baseline="30000">
                <a:latin typeface="Comic Sans MS" charset="0"/>
              </a:rPr>
              <a:t>6</a:t>
            </a:r>
            <a:r>
              <a:rPr lang="en-US" sz="2400">
                <a:latin typeface="Comic Sans MS" charset="0"/>
              </a:rPr>
              <a:t>, 3d</a:t>
            </a:r>
            <a:r>
              <a:rPr lang="en-US" sz="2400" baseline="30000">
                <a:latin typeface="Comic Sans MS" charset="0"/>
              </a:rPr>
              <a:t>10</a:t>
            </a:r>
          </a:p>
        </p:txBody>
      </p:sp>
      <p:sp>
        <p:nvSpPr>
          <p:cNvPr id="20484" name="Text Box 4"/>
          <p:cNvSpPr txBox="1">
            <a:spLocks noChangeArrowheads="1"/>
          </p:cNvSpPr>
          <p:nvPr/>
        </p:nvSpPr>
        <p:spPr bwMode="auto">
          <a:xfrm>
            <a:off x="0" y="1524000"/>
            <a:ext cx="7486650" cy="457200"/>
          </a:xfrm>
          <a:prstGeom prst="rect">
            <a:avLst/>
          </a:prstGeom>
          <a:noFill/>
          <a:ln w="9525">
            <a:noFill/>
            <a:miter lim="800000"/>
            <a:headEnd/>
            <a:tailEnd/>
          </a:ln>
        </p:spPr>
        <p:txBody>
          <a:bodyPr wrap="none">
            <a:prstTxWarp prst="textNoShape">
              <a:avLst/>
            </a:prstTxWarp>
            <a:spAutoFit/>
          </a:bodyPr>
          <a:lstStyle/>
          <a:p>
            <a:r>
              <a:rPr lang="en-US" sz="2400"/>
              <a:t>These </a:t>
            </a:r>
            <a:r>
              <a:rPr lang="en-US" sz="2400" u="sng"/>
              <a:t>are</a:t>
            </a:r>
            <a:r>
              <a:rPr lang="en-US" sz="2400"/>
              <a:t> the wave functions (orbitals) we just found: </a:t>
            </a:r>
          </a:p>
        </p:txBody>
      </p:sp>
      <p:sp>
        <p:nvSpPr>
          <p:cNvPr id="20485" name="Text Box 5"/>
          <p:cNvSpPr txBox="1">
            <a:spLocks noChangeArrowheads="1"/>
          </p:cNvSpPr>
          <p:nvPr/>
        </p:nvSpPr>
        <p:spPr bwMode="auto">
          <a:xfrm>
            <a:off x="152400" y="2133600"/>
            <a:ext cx="6648450" cy="461963"/>
          </a:xfrm>
          <a:prstGeom prst="rect">
            <a:avLst/>
          </a:prstGeom>
          <a:noFill/>
          <a:ln w="9525">
            <a:noFill/>
            <a:miter lim="800000"/>
            <a:headEnd/>
            <a:tailEnd/>
          </a:ln>
        </p:spPr>
        <p:txBody>
          <a:bodyPr wrap="none">
            <a:prstTxWarp prst="textNoShape">
              <a:avLst/>
            </a:prstTxWarp>
            <a:spAutoFit/>
          </a:bodyPr>
          <a:lstStyle/>
          <a:p>
            <a:r>
              <a:rPr lang="en-US" sz="2400">
                <a:solidFill>
                  <a:srgbClr val="0000FF"/>
                </a:solidFill>
                <a:latin typeface="Comic Sans MS" charset="0"/>
              </a:rPr>
              <a:t>n=1, 2, 3 … = Principle Quantum Number	</a:t>
            </a:r>
          </a:p>
        </p:txBody>
      </p:sp>
      <p:sp>
        <p:nvSpPr>
          <p:cNvPr id="20486" name="Rectangle 6"/>
          <p:cNvSpPr>
            <a:spLocks noChangeArrowheads="1"/>
          </p:cNvSpPr>
          <p:nvPr/>
        </p:nvSpPr>
        <p:spPr bwMode="auto">
          <a:xfrm>
            <a:off x="152400" y="5029200"/>
            <a:ext cx="6305550" cy="954088"/>
          </a:xfrm>
          <a:prstGeom prst="rect">
            <a:avLst/>
          </a:prstGeom>
          <a:noFill/>
          <a:ln w="9525">
            <a:noFill/>
            <a:miter lim="800000"/>
            <a:headEnd/>
            <a:tailEnd/>
          </a:ln>
        </p:spPr>
        <p:txBody>
          <a:bodyPr>
            <a:prstTxWarp prst="textNoShape">
              <a:avLst/>
            </a:prstTxWarp>
            <a:spAutoFit/>
          </a:bodyPr>
          <a:lstStyle/>
          <a:p>
            <a:r>
              <a:rPr lang="en-US" sz="2400">
                <a:solidFill>
                  <a:srgbClr val="0000FF"/>
                </a:solidFill>
                <a:latin typeface="Comic Sans MS" charset="0"/>
              </a:rPr>
              <a:t>m = ... -1, 0, 1.. =  z-component of Angular Momentum </a:t>
            </a:r>
            <a:r>
              <a:rPr lang="en-US" sz="2400" u="sng">
                <a:solidFill>
                  <a:srgbClr val="0000FF"/>
                </a:solidFill>
                <a:latin typeface="Comic Sans MS" charset="0"/>
              </a:rPr>
              <a:t>(restricted to –</a:t>
            </a:r>
            <a:r>
              <a:rPr lang="en-US" sz="3200" i="1" u="sng">
                <a:solidFill>
                  <a:srgbClr val="0000FF"/>
                </a:solidFill>
                <a:latin typeface="Times New Roman" charset="0"/>
              </a:rPr>
              <a:t>l</a:t>
            </a:r>
            <a:r>
              <a:rPr lang="en-US" sz="3200" u="sng">
                <a:solidFill>
                  <a:srgbClr val="0000FF"/>
                </a:solidFill>
                <a:latin typeface="Mistral" charset="0"/>
              </a:rPr>
              <a:t> </a:t>
            </a:r>
            <a:r>
              <a:rPr lang="en-US" sz="2400" u="sng">
                <a:solidFill>
                  <a:srgbClr val="0000FF"/>
                </a:solidFill>
                <a:latin typeface="Comic Sans MS" charset="0"/>
              </a:rPr>
              <a:t>to </a:t>
            </a:r>
            <a:r>
              <a:rPr lang="en-US" sz="3200" i="1" u="sng">
                <a:solidFill>
                  <a:srgbClr val="0000FF"/>
                </a:solidFill>
                <a:latin typeface="Times New Roman" charset="0"/>
              </a:rPr>
              <a:t>l</a:t>
            </a:r>
            <a:r>
              <a:rPr lang="en-US" sz="3200" u="sng">
                <a:solidFill>
                  <a:srgbClr val="0000FF"/>
                </a:solidFill>
                <a:latin typeface="Mistral" charset="0"/>
              </a:rPr>
              <a:t>)</a:t>
            </a:r>
          </a:p>
        </p:txBody>
      </p:sp>
      <p:sp>
        <p:nvSpPr>
          <p:cNvPr id="20487" name="Rectangle 7"/>
          <p:cNvSpPr>
            <a:spLocks noChangeArrowheads="1"/>
          </p:cNvSpPr>
          <p:nvPr/>
        </p:nvSpPr>
        <p:spPr bwMode="auto">
          <a:xfrm>
            <a:off x="152400" y="3352800"/>
            <a:ext cx="8534400" cy="954088"/>
          </a:xfrm>
          <a:prstGeom prst="rect">
            <a:avLst/>
          </a:prstGeom>
          <a:noFill/>
          <a:ln w="9525">
            <a:noFill/>
            <a:miter lim="800000"/>
            <a:headEnd/>
            <a:tailEnd/>
          </a:ln>
        </p:spPr>
        <p:txBody>
          <a:bodyPr>
            <a:prstTxWarp prst="textNoShape">
              <a:avLst/>
            </a:prstTxWarp>
            <a:spAutoFit/>
          </a:bodyPr>
          <a:lstStyle/>
          <a:p>
            <a:r>
              <a:rPr lang="en-US" sz="3200" i="1" dirty="0" err="1">
                <a:solidFill>
                  <a:srgbClr val="0000FF"/>
                </a:solidFill>
                <a:latin typeface="Times New Roman" charset="0"/>
              </a:rPr>
              <a:t>l</a:t>
            </a:r>
            <a:r>
              <a:rPr lang="en-US" sz="3200" i="1" dirty="0">
                <a:solidFill>
                  <a:srgbClr val="0000FF"/>
                </a:solidFill>
                <a:latin typeface="Times New Roman" charset="0"/>
              </a:rPr>
              <a:t>=</a:t>
            </a:r>
            <a:r>
              <a:rPr lang="en-US" sz="2400" dirty="0" err="1">
                <a:solidFill>
                  <a:srgbClr val="0000FF"/>
                </a:solidFill>
                <a:latin typeface="Comic Sans MS" charset="0"/>
              </a:rPr>
              <a:t>s</a:t>
            </a:r>
            <a:r>
              <a:rPr lang="en-US" sz="2400" dirty="0">
                <a:solidFill>
                  <a:srgbClr val="0000FF"/>
                </a:solidFill>
                <a:latin typeface="Comic Sans MS" charset="0"/>
              </a:rPr>
              <a:t>, </a:t>
            </a:r>
            <a:r>
              <a:rPr lang="en-US" sz="2400" dirty="0" err="1">
                <a:solidFill>
                  <a:srgbClr val="0000FF"/>
                </a:solidFill>
                <a:latin typeface="Comic Sans MS" charset="0"/>
              </a:rPr>
              <a:t>p</a:t>
            </a:r>
            <a:r>
              <a:rPr lang="en-US" sz="2400" dirty="0">
                <a:solidFill>
                  <a:srgbClr val="0000FF"/>
                </a:solidFill>
                <a:latin typeface="Comic Sans MS" charset="0"/>
              </a:rPr>
              <a:t>, </a:t>
            </a:r>
            <a:r>
              <a:rPr lang="en-US" sz="2400" dirty="0" err="1">
                <a:solidFill>
                  <a:srgbClr val="0000FF"/>
                </a:solidFill>
                <a:latin typeface="Comic Sans MS" charset="0"/>
              </a:rPr>
              <a:t>d</a:t>
            </a:r>
            <a:r>
              <a:rPr lang="en-US" sz="2400" dirty="0">
                <a:solidFill>
                  <a:srgbClr val="0000FF"/>
                </a:solidFill>
                <a:latin typeface="Comic Sans MS" charset="0"/>
              </a:rPr>
              <a:t>, </a:t>
            </a:r>
            <a:r>
              <a:rPr lang="en-US" sz="2400" dirty="0" err="1">
                <a:solidFill>
                  <a:srgbClr val="0000FF"/>
                </a:solidFill>
                <a:latin typeface="Comic Sans MS" charset="0"/>
              </a:rPr>
              <a:t>f</a:t>
            </a:r>
            <a:r>
              <a:rPr lang="en-US" sz="2400" dirty="0">
                <a:solidFill>
                  <a:srgbClr val="0000FF"/>
                </a:solidFill>
                <a:latin typeface="Comic Sans MS" charset="0"/>
              </a:rPr>
              <a:t> … = Angular Momentum Quantum Number</a:t>
            </a:r>
          </a:p>
          <a:p>
            <a:r>
              <a:rPr lang="en-US" sz="2400" dirty="0" smtClean="0">
                <a:solidFill>
                  <a:srgbClr val="0000FF"/>
                </a:solidFill>
                <a:latin typeface="Comic Sans MS" charset="0"/>
              </a:rPr>
              <a:t>  =</a:t>
            </a:r>
            <a:r>
              <a:rPr lang="en-US" sz="2400" dirty="0">
                <a:solidFill>
                  <a:srgbClr val="0000FF"/>
                </a:solidFill>
                <a:latin typeface="Comic Sans MS" charset="0"/>
              </a:rPr>
              <a:t>0, 1, 2, 3	</a:t>
            </a:r>
            <a:r>
              <a:rPr lang="en-US" sz="2400" u="sng" dirty="0">
                <a:solidFill>
                  <a:srgbClr val="0000FF"/>
                </a:solidFill>
                <a:latin typeface="Comic Sans MS" charset="0"/>
              </a:rPr>
              <a:t>(restricted to 0, 1, 2 … n-1)</a:t>
            </a:r>
          </a:p>
        </p:txBody>
      </p:sp>
      <p:graphicFrame>
        <p:nvGraphicFramePr>
          <p:cNvPr id="20488" name="Object 2"/>
          <p:cNvGraphicFramePr>
            <a:graphicFrameLocks noChangeAspect="1"/>
          </p:cNvGraphicFramePr>
          <p:nvPr/>
        </p:nvGraphicFramePr>
        <p:xfrm>
          <a:off x="3095625" y="4267200"/>
          <a:ext cx="2462213" cy="679450"/>
        </p:xfrm>
        <a:graphic>
          <a:graphicData uri="http://schemas.openxmlformats.org/presentationml/2006/ole">
            <p:oleObj spid="_x0000_s194562" name="Equation" r:id="rId5" imgW="965160" imgH="266400" progId="Equation.3">
              <p:embed/>
            </p:oleObj>
          </a:graphicData>
        </a:graphic>
      </p:graphicFrame>
      <p:graphicFrame>
        <p:nvGraphicFramePr>
          <p:cNvPr id="20489" name="Object 3"/>
          <p:cNvGraphicFramePr>
            <a:graphicFrameLocks noChangeAspect="1"/>
          </p:cNvGraphicFramePr>
          <p:nvPr/>
        </p:nvGraphicFramePr>
        <p:xfrm>
          <a:off x="2133600" y="2590800"/>
          <a:ext cx="2073275" cy="614363"/>
        </p:xfrm>
        <a:graphic>
          <a:graphicData uri="http://schemas.openxmlformats.org/presentationml/2006/ole">
            <p:oleObj spid="_x0000_s194563" name="Equation" r:id="rId6" imgW="812520" imgH="241200" progId="Equation.3">
              <p:embed/>
            </p:oleObj>
          </a:graphicData>
        </a:graphic>
      </p:graphicFrame>
      <p:sp>
        <p:nvSpPr>
          <p:cNvPr id="20490" name="Text Box 10"/>
          <p:cNvSpPr txBox="1">
            <a:spLocks noChangeArrowheads="1"/>
          </p:cNvSpPr>
          <p:nvPr/>
        </p:nvSpPr>
        <p:spPr bwMode="auto">
          <a:xfrm>
            <a:off x="4343400" y="2667000"/>
            <a:ext cx="4267200" cy="457200"/>
          </a:xfrm>
          <a:prstGeom prst="rect">
            <a:avLst/>
          </a:prstGeom>
          <a:noFill/>
          <a:ln w="9525">
            <a:noFill/>
            <a:miter lim="800000"/>
            <a:headEnd/>
            <a:tailEnd/>
          </a:ln>
        </p:spPr>
        <p:txBody>
          <a:bodyPr>
            <a:prstTxWarp prst="textNoShape">
              <a:avLst/>
            </a:prstTxWarp>
            <a:spAutoFit/>
          </a:bodyPr>
          <a:lstStyle/>
          <a:p>
            <a:r>
              <a:rPr lang="en-US" sz="2400"/>
              <a:t>(for Hydrogen, same as Bohr)</a:t>
            </a:r>
          </a:p>
        </p:txBody>
      </p:sp>
      <p:graphicFrame>
        <p:nvGraphicFramePr>
          <p:cNvPr id="20491" name="Object 4"/>
          <p:cNvGraphicFramePr>
            <a:graphicFrameLocks noChangeAspect="1"/>
          </p:cNvGraphicFramePr>
          <p:nvPr/>
        </p:nvGraphicFramePr>
        <p:xfrm>
          <a:off x="3570288" y="5930900"/>
          <a:ext cx="1360487" cy="550863"/>
        </p:xfrm>
        <a:graphic>
          <a:graphicData uri="http://schemas.openxmlformats.org/presentationml/2006/ole">
            <p:oleObj spid="_x0000_s194564" name="Equation" r:id="rId7" imgW="533160" imgH="215640" progId="Equation.DSMT4">
              <p:embed/>
            </p:oleObj>
          </a:graphicData>
        </a:graphic>
      </p:graphicFrame>
      <p:grpSp>
        <p:nvGrpSpPr>
          <p:cNvPr id="2" name="Group 18"/>
          <p:cNvGrpSpPr>
            <a:grpSpLocks/>
          </p:cNvGrpSpPr>
          <p:nvPr/>
        </p:nvGrpSpPr>
        <p:grpSpPr bwMode="auto">
          <a:xfrm>
            <a:off x="571500" y="1085850"/>
            <a:ext cx="1017588" cy="588963"/>
            <a:chOff x="571500" y="1085850"/>
            <a:chExt cx="1017656" cy="588665"/>
          </a:xfrm>
        </p:grpSpPr>
        <p:sp>
          <p:nvSpPr>
            <p:cNvPr id="6158" name="TextBox 12"/>
            <p:cNvSpPr txBox="1">
              <a:spLocks noChangeArrowheads="1"/>
            </p:cNvSpPr>
            <p:nvPr/>
          </p:nvSpPr>
          <p:spPr bwMode="auto">
            <a:xfrm>
              <a:off x="571500" y="1212850"/>
              <a:ext cx="356188" cy="461665"/>
            </a:xfrm>
            <a:prstGeom prst="rect">
              <a:avLst/>
            </a:prstGeom>
            <a:noFill/>
            <a:ln w="9525">
              <a:noFill/>
              <a:miter lim="800000"/>
              <a:headEnd/>
              <a:tailEnd/>
            </a:ln>
          </p:spPr>
          <p:txBody>
            <a:bodyPr wrap="none">
              <a:prstTxWarp prst="textNoShape">
                <a:avLst/>
              </a:prstTxWarp>
              <a:spAutoFit/>
            </a:bodyPr>
            <a:lstStyle/>
            <a:p>
              <a:r>
                <a:rPr lang="en-US" sz="2400">
                  <a:latin typeface="Comic Sans MS" charset="0"/>
                </a:rPr>
                <a:t>n</a:t>
              </a:r>
            </a:p>
          </p:txBody>
        </p:sp>
        <p:cxnSp>
          <p:nvCxnSpPr>
            <p:cNvPr id="15" name="Straight Arrow Connector 14"/>
            <p:cNvCxnSpPr/>
            <p:nvPr/>
          </p:nvCxnSpPr>
          <p:spPr>
            <a:xfrm flipV="1">
              <a:off x="800115" y="1085850"/>
              <a:ext cx="285769" cy="2284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60" name="TextBox 15"/>
            <p:cNvSpPr txBox="1">
              <a:spLocks noChangeArrowheads="1"/>
            </p:cNvSpPr>
            <p:nvPr/>
          </p:nvSpPr>
          <p:spPr bwMode="auto">
            <a:xfrm>
              <a:off x="1319530" y="1173480"/>
              <a:ext cx="269626" cy="461665"/>
            </a:xfrm>
            <a:prstGeom prst="rect">
              <a:avLst/>
            </a:prstGeom>
            <a:noFill/>
            <a:ln w="9525">
              <a:noFill/>
              <a:miter lim="800000"/>
              <a:headEnd/>
              <a:tailEnd/>
            </a:ln>
          </p:spPr>
          <p:txBody>
            <a:bodyPr wrap="none">
              <a:prstTxWarp prst="textNoShape">
                <a:avLst/>
              </a:prstTxWarp>
              <a:spAutoFit/>
            </a:bodyPr>
            <a:lstStyle/>
            <a:p>
              <a:r>
                <a:rPr lang="en-US" sz="2400">
                  <a:latin typeface="Comic Sans MS" charset="0"/>
                </a:rPr>
                <a:t>l</a:t>
              </a:r>
            </a:p>
          </p:txBody>
        </p:sp>
        <p:cxnSp>
          <p:nvCxnSpPr>
            <p:cNvPr id="17" name="Straight Arrow Connector 16"/>
            <p:cNvCxnSpPr/>
            <p:nvPr/>
          </p:nvCxnSpPr>
          <p:spPr>
            <a:xfrm rot="16200000" flipV="1">
              <a:off x="1238360" y="1219111"/>
              <a:ext cx="228484" cy="762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048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49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487"/>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204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486"/>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20491"/>
                                        </p:tgtEl>
                                        <p:attrNameLst>
                                          <p:attrName>style.visibility</p:attrName>
                                        </p:attrNameLst>
                                      </p:cBhvr>
                                      <p:to>
                                        <p:strVal val="visible"/>
                                      </p:to>
                                    </p:set>
                                  </p:childTnLst>
                                </p:cTn>
                              </p:par>
                            </p:childTnLst>
                          </p:cTn>
                        </p:par>
                        <p:par>
                          <p:cTn id="40" fill="hold">
                            <p:stCondLst>
                              <p:cond delay="0"/>
                            </p:stCondLst>
                            <p:childTnLst>
                              <p:par>
                                <p:cTn id="41" presetID="10" presetClass="entr" presetSubtype="0" fill="hold" nodeType="afterEffect">
                                  <p:stCondLst>
                                    <p:cond delay="0"/>
                                  </p:stCondLst>
                                  <p:childTnLst>
                                    <p:set>
                                      <p:cBhvr>
                                        <p:cTn id="42" dur="1" fill="hold">
                                          <p:stCondLst>
                                            <p:cond delay="0"/>
                                          </p:stCondLst>
                                        </p:cTn>
                                        <p:tgtEl>
                                          <p:spTgt spid="31759"/>
                                        </p:tgtEl>
                                        <p:attrNameLst>
                                          <p:attrName>style.visibility</p:attrName>
                                        </p:attrNameLst>
                                      </p:cBhvr>
                                      <p:to>
                                        <p:strVal val="visible"/>
                                      </p:to>
                                    </p:set>
                                    <p:animEffect transition="in" filter="fade">
                                      <p:cBhvr>
                                        <p:cTn id="43" dur="2000"/>
                                        <p:tgtEl>
                                          <p:spTgt spid="3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4" grpId="0"/>
      <p:bldP spid="20485" grpId="0"/>
      <p:bldP spid="20486" grpId="0"/>
      <p:bldP spid="20487" grpId="0"/>
      <p:bldP spid="20490"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7" name="Text Box 2"/>
          <p:cNvSpPr txBox="1">
            <a:spLocks noChangeArrowheads="1"/>
          </p:cNvSpPr>
          <p:nvPr/>
        </p:nvSpPr>
        <p:spPr bwMode="auto">
          <a:xfrm>
            <a:off x="0" y="4419600"/>
            <a:ext cx="8702675" cy="1200328"/>
          </a:xfrm>
          <a:prstGeom prst="rect">
            <a:avLst/>
          </a:prstGeom>
          <a:noFill/>
          <a:ln w="9525">
            <a:noFill/>
            <a:miter lim="800000"/>
            <a:headEnd/>
            <a:tailEnd/>
          </a:ln>
        </p:spPr>
        <p:txBody>
          <a:bodyPr>
            <a:prstTxWarp prst="textNoShape">
              <a:avLst/>
            </a:prstTxWarp>
            <a:spAutoFit/>
          </a:bodyPr>
          <a:lstStyle/>
          <a:p>
            <a:r>
              <a:rPr lang="en-US" sz="2400" dirty="0"/>
              <a:t>What is the magnitude of the angular momentum of the ground state of Hydrogen?</a:t>
            </a:r>
          </a:p>
          <a:p>
            <a:r>
              <a:rPr lang="en-US" sz="2400" dirty="0"/>
              <a:t>	a. 0	</a:t>
            </a:r>
            <a:r>
              <a:rPr lang="en-US" sz="2400" dirty="0" err="1"/>
              <a:t>b</a:t>
            </a:r>
            <a:r>
              <a:rPr lang="en-US" sz="2400" dirty="0" smtClean="0"/>
              <a:t>. </a:t>
            </a:r>
            <a:r>
              <a:rPr lang="en-US" sz="2400" dirty="0" err="1" smtClean="0"/>
              <a:t>ħ</a:t>
            </a:r>
            <a:r>
              <a:rPr lang="en-US" sz="2400" dirty="0" smtClean="0"/>
              <a:t> </a:t>
            </a:r>
            <a:r>
              <a:rPr lang="en-US" sz="2400" dirty="0"/>
              <a:t>	</a:t>
            </a:r>
            <a:r>
              <a:rPr lang="en-US" sz="2400" dirty="0" err="1"/>
              <a:t>c</a:t>
            </a:r>
            <a:r>
              <a:rPr lang="en-US" sz="2400" dirty="0"/>
              <a:t>. sqrt(2</a:t>
            </a:r>
            <a:r>
              <a:rPr lang="en-US" sz="2400" dirty="0" smtClean="0"/>
              <a:t>)ħ	</a:t>
            </a:r>
            <a:r>
              <a:rPr lang="en-US" sz="2400" dirty="0" err="1"/>
              <a:t>d</a:t>
            </a:r>
            <a:r>
              <a:rPr lang="en-US" sz="2400" dirty="0"/>
              <a:t>. not enough information	</a:t>
            </a:r>
          </a:p>
        </p:txBody>
      </p:sp>
      <p:sp>
        <p:nvSpPr>
          <p:cNvPr id="59398" name="Text Box 3"/>
          <p:cNvSpPr txBox="1">
            <a:spLocks noChangeArrowheads="1"/>
          </p:cNvSpPr>
          <p:nvPr/>
        </p:nvSpPr>
        <p:spPr bwMode="auto">
          <a:xfrm>
            <a:off x="381000" y="0"/>
            <a:ext cx="6584950" cy="5175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latin typeface="Comic Sans MS" charset="0"/>
              </a:rPr>
              <a:t>n=1, 2, 3 … = Principle Quantum Number	</a:t>
            </a:r>
          </a:p>
        </p:txBody>
      </p:sp>
      <p:sp>
        <p:nvSpPr>
          <p:cNvPr id="59399" name="Rectangle 4"/>
          <p:cNvSpPr>
            <a:spLocks noChangeArrowheads="1"/>
          </p:cNvSpPr>
          <p:nvPr/>
        </p:nvSpPr>
        <p:spPr bwMode="auto">
          <a:xfrm>
            <a:off x="381000" y="2895600"/>
            <a:ext cx="8763000" cy="1004888"/>
          </a:xfrm>
          <a:prstGeom prst="rect">
            <a:avLst/>
          </a:prstGeom>
          <a:noFill/>
          <a:ln w="9525">
            <a:noFill/>
            <a:miter lim="800000"/>
            <a:headEnd/>
            <a:tailEnd/>
          </a:ln>
        </p:spPr>
        <p:txBody>
          <a:bodyPr>
            <a:prstTxWarp prst="textNoShape">
              <a:avLst/>
            </a:prstTxWarp>
            <a:spAutoFit/>
          </a:bodyPr>
          <a:lstStyle/>
          <a:p>
            <a:r>
              <a:rPr lang="en-US" sz="2400">
                <a:solidFill>
                  <a:srgbClr val="FF0000"/>
                </a:solidFill>
                <a:latin typeface="Comic Sans MS" charset="0"/>
              </a:rPr>
              <a:t>m = ... -1, 0, 1.. =  z-component of Angular Momentum </a:t>
            </a:r>
          </a:p>
          <a:p>
            <a:r>
              <a:rPr lang="en-US" sz="2400">
                <a:solidFill>
                  <a:srgbClr val="FF0000"/>
                </a:solidFill>
                <a:latin typeface="Comic Sans MS" charset="0"/>
              </a:rPr>
              <a:t>   </a:t>
            </a:r>
            <a:r>
              <a:rPr lang="en-US" sz="2400" u="sng">
                <a:solidFill>
                  <a:srgbClr val="FF0000"/>
                </a:solidFill>
                <a:latin typeface="Comic Sans MS" charset="0"/>
              </a:rPr>
              <a:t>(restricted to -</a:t>
            </a:r>
            <a:r>
              <a:rPr lang="en-US" sz="3200" u="sng">
                <a:solidFill>
                  <a:srgbClr val="FF0000"/>
                </a:solidFill>
                <a:latin typeface="Mistral" charset="0"/>
              </a:rPr>
              <a:t>l </a:t>
            </a:r>
            <a:r>
              <a:rPr lang="en-US" sz="2400" u="sng">
                <a:solidFill>
                  <a:srgbClr val="FF0000"/>
                </a:solidFill>
                <a:latin typeface="Comic Sans MS" charset="0"/>
              </a:rPr>
              <a:t>to </a:t>
            </a:r>
            <a:r>
              <a:rPr lang="en-US" sz="3200" u="sng">
                <a:solidFill>
                  <a:srgbClr val="FF0000"/>
                </a:solidFill>
                <a:latin typeface="Mistral" charset="0"/>
              </a:rPr>
              <a:t>l)</a:t>
            </a:r>
          </a:p>
        </p:txBody>
      </p:sp>
      <p:sp>
        <p:nvSpPr>
          <p:cNvPr id="59400" name="Rectangle 5"/>
          <p:cNvSpPr>
            <a:spLocks noChangeArrowheads="1"/>
          </p:cNvSpPr>
          <p:nvPr/>
        </p:nvSpPr>
        <p:spPr bwMode="auto">
          <a:xfrm>
            <a:off x="381000" y="1219200"/>
            <a:ext cx="8534400" cy="1004888"/>
          </a:xfrm>
          <a:prstGeom prst="rect">
            <a:avLst/>
          </a:prstGeom>
          <a:noFill/>
          <a:ln w="9525">
            <a:noFill/>
            <a:miter lim="800000"/>
            <a:headEnd/>
            <a:tailEnd/>
          </a:ln>
        </p:spPr>
        <p:txBody>
          <a:bodyPr>
            <a:prstTxWarp prst="textNoShape">
              <a:avLst/>
            </a:prstTxWarp>
            <a:spAutoFit/>
          </a:bodyPr>
          <a:lstStyle/>
          <a:p>
            <a:r>
              <a:rPr lang="en-US" sz="3200" i="1">
                <a:solidFill>
                  <a:srgbClr val="FF0000"/>
                </a:solidFill>
                <a:latin typeface="Times New Roman" charset="0"/>
              </a:rPr>
              <a:t>l</a:t>
            </a:r>
            <a:r>
              <a:rPr lang="en-US" sz="2400">
                <a:solidFill>
                  <a:srgbClr val="FF0000"/>
                </a:solidFill>
                <a:latin typeface="Comic Sans MS" charset="0"/>
              </a:rPr>
              <a:t>=s, p, d, f … = Angular Momentum Quantum Number</a:t>
            </a:r>
          </a:p>
          <a:p>
            <a:r>
              <a:rPr lang="en-US" sz="2400">
                <a:solidFill>
                  <a:srgbClr val="FF0000"/>
                </a:solidFill>
                <a:latin typeface="Comic Sans MS" charset="0"/>
              </a:rPr>
              <a:t> =0, 1, 2, 3	</a:t>
            </a:r>
            <a:r>
              <a:rPr lang="en-US" sz="2400" u="sng">
                <a:solidFill>
                  <a:srgbClr val="FF0000"/>
                </a:solidFill>
                <a:latin typeface="Comic Sans MS" charset="0"/>
              </a:rPr>
              <a:t>(restricted to 0, 1, 2 … n-1)</a:t>
            </a:r>
          </a:p>
        </p:txBody>
      </p:sp>
      <p:graphicFrame>
        <p:nvGraphicFramePr>
          <p:cNvPr id="59394" name="Object 2"/>
          <p:cNvGraphicFramePr>
            <a:graphicFrameLocks noChangeAspect="1"/>
          </p:cNvGraphicFramePr>
          <p:nvPr/>
        </p:nvGraphicFramePr>
        <p:xfrm>
          <a:off x="3325813" y="2133600"/>
          <a:ext cx="2460625" cy="679450"/>
        </p:xfrm>
        <a:graphic>
          <a:graphicData uri="http://schemas.openxmlformats.org/presentationml/2006/ole">
            <p:oleObj spid="_x0000_s59394" name="Equation" r:id="rId4" imgW="965178" imgH="266981" progId="Equation.3">
              <p:embed/>
            </p:oleObj>
          </a:graphicData>
        </a:graphic>
      </p:graphicFrame>
      <p:graphicFrame>
        <p:nvGraphicFramePr>
          <p:cNvPr id="59395" name="Object 3"/>
          <p:cNvGraphicFramePr>
            <a:graphicFrameLocks noChangeAspect="1"/>
          </p:cNvGraphicFramePr>
          <p:nvPr/>
        </p:nvGraphicFramePr>
        <p:xfrm>
          <a:off x="2362200" y="457200"/>
          <a:ext cx="2073275" cy="614363"/>
        </p:xfrm>
        <a:graphic>
          <a:graphicData uri="http://schemas.openxmlformats.org/presentationml/2006/ole">
            <p:oleObj spid="_x0000_s59395" name="Equation" r:id="rId5" imgW="812844" imgH="241592" progId="Equation.3">
              <p:embed/>
            </p:oleObj>
          </a:graphicData>
        </a:graphic>
      </p:graphicFrame>
      <p:sp>
        <p:nvSpPr>
          <p:cNvPr id="59401" name="Text Box 8"/>
          <p:cNvSpPr txBox="1">
            <a:spLocks noChangeArrowheads="1"/>
          </p:cNvSpPr>
          <p:nvPr/>
        </p:nvSpPr>
        <p:spPr bwMode="auto">
          <a:xfrm>
            <a:off x="4572000" y="533400"/>
            <a:ext cx="4267200" cy="457200"/>
          </a:xfrm>
          <a:prstGeom prst="rect">
            <a:avLst/>
          </a:prstGeom>
          <a:noFill/>
          <a:ln w="9525">
            <a:noFill/>
            <a:miter lim="800000"/>
            <a:headEnd/>
            <a:tailEnd/>
          </a:ln>
        </p:spPr>
        <p:txBody>
          <a:bodyPr>
            <a:prstTxWarp prst="textNoShape">
              <a:avLst/>
            </a:prstTxWarp>
            <a:spAutoFit/>
          </a:bodyPr>
          <a:lstStyle/>
          <a:p>
            <a:r>
              <a:rPr lang="en-US" sz="2400"/>
              <a:t>(for Hydrogen, same as Bohr)</a:t>
            </a:r>
          </a:p>
        </p:txBody>
      </p:sp>
      <p:graphicFrame>
        <p:nvGraphicFramePr>
          <p:cNvPr id="59396" name="Object 4"/>
          <p:cNvGraphicFramePr>
            <a:graphicFrameLocks noChangeAspect="1"/>
          </p:cNvGraphicFramePr>
          <p:nvPr/>
        </p:nvGraphicFramePr>
        <p:xfrm>
          <a:off x="3798888" y="3797300"/>
          <a:ext cx="1360487" cy="550863"/>
        </p:xfrm>
        <a:graphic>
          <a:graphicData uri="http://schemas.openxmlformats.org/presentationml/2006/ole">
            <p:oleObj spid="_x0000_s59396" name="Equation" r:id="rId6" imgW="533334" imgH="216109" progId="Equation.3">
              <p:embed/>
            </p:oleObj>
          </a:graphicData>
        </a:graphic>
      </p:graphicFrame>
      <p:sp>
        <p:nvSpPr>
          <p:cNvPr id="111628" name="Text Box 12"/>
          <p:cNvSpPr txBox="1">
            <a:spLocks noChangeArrowheads="1"/>
          </p:cNvSpPr>
          <p:nvPr/>
        </p:nvSpPr>
        <p:spPr bwMode="auto">
          <a:xfrm>
            <a:off x="457200" y="5594350"/>
            <a:ext cx="7105650" cy="822325"/>
          </a:xfrm>
          <a:prstGeom prst="rect">
            <a:avLst/>
          </a:prstGeom>
          <a:noFill/>
          <a:ln w="9525">
            <a:noFill/>
            <a:miter lim="800000"/>
            <a:headEnd/>
            <a:tailEnd/>
          </a:ln>
        </p:spPr>
        <p:txBody>
          <a:bodyPr wrap="none">
            <a:prstTxWarp prst="textNoShape">
              <a:avLst/>
            </a:prstTxWarp>
            <a:spAutoFit/>
          </a:bodyPr>
          <a:lstStyle/>
          <a:p>
            <a:r>
              <a:rPr lang="en-US" sz="2400"/>
              <a:t>Answer is a. </a:t>
            </a:r>
          </a:p>
          <a:p>
            <a:r>
              <a:rPr lang="en-US" sz="2400"/>
              <a:t>n=1 so  </a:t>
            </a:r>
            <a:r>
              <a:rPr lang="en-US" sz="2400" i="1">
                <a:latin typeface="Times New Roman" charset="0"/>
              </a:rPr>
              <a:t>l</a:t>
            </a:r>
            <a:r>
              <a:rPr lang="en-US" sz="2400"/>
              <a:t>=0 and m=0 ... Angular momentum is 0 … </a:t>
            </a:r>
          </a:p>
        </p:txBody>
      </p:sp>
      <p:sp>
        <p:nvSpPr>
          <p:cNvPr id="59405" name="Line 13"/>
          <p:cNvSpPr>
            <a:spLocks noChangeShapeType="1"/>
          </p:cNvSpPr>
          <p:nvPr/>
        </p:nvSpPr>
        <p:spPr bwMode="auto">
          <a:xfrm>
            <a:off x="7980363" y="6477000"/>
            <a:ext cx="152400" cy="0"/>
          </a:xfrm>
          <a:prstGeom prst="line">
            <a:avLst/>
          </a:prstGeom>
          <a:noFill/>
          <a:ln w="9525">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3233</TotalTime>
  <Words>4324</Words>
  <Application>Microsoft Macintosh PowerPoint</Application>
  <PresentationFormat>On-screen Show (4:3)</PresentationFormat>
  <Paragraphs>714</Paragraphs>
  <Slides>51</Slides>
  <Notes>44</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Default Design</vt:lpstr>
      <vt:lpstr>Equation</vt:lpstr>
      <vt:lpstr>MathType 6.0 Equation</vt:lpstr>
      <vt:lpstr>Slide 1</vt:lpstr>
      <vt:lpstr>Final Essay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How does Schrodinger model of atom compare with other models?  Why is it better?</vt:lpstr>
      <vt:lpstr>Slide 24</vt:lpstr>
      <vt:lpstr>A brief review of chemistry</vt:lpstr>
      <vt:lpstr>A brief review of chemistry</vt:lpstr>
      <vt:lpstr>Slide 27</vt:lpstr>
      <vt:lpstr>A brief review of chemistry</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Ionic Bond (NaCl)</vt:lpstr>
      <vt:lpstr>Covalent Bond</vt:lpstr>
      <vt:lpstr>Covalent Bond</vt:lpstr>
      <vt:lpstr>Covalent Bond</vt:lpstr>
      <vt:lpstr>Slide 46</vt:lpstr>
      <vt:lpstr>Slide 47</vt:lpstr>
      <vt:lpstr>Slide 48</vt:lpstr>
      <vt:lpstr>Quantum Bound State Sim</vt:lpstr>
      <vt:lpstr>Slide 50</vt:lpstr>
      <vt:lpstr>Slide 51</vt:lpstr>
    </vt:vector>
  </TitlesOfParts>
  <Company>JILA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 McKagan</dc:creator>
  <cp:lastModifiedBy>Zombie</cp:lastModifiedBy>
  <cp:revision>45</cp:revision>
  <cp:lastPrinted>2006-11-11T15:57:37Z</cp:lastPrinted>
  <dcterms:created xsi:type="dcterms:W3CDTF">2011-04-19T18:17:02Z</dcterms:created>
  <dcterms:modified xsi:type="dcterms:W3CDTF">2011-04-19T19:29:49Z</dcterms:modified>
</cp:coreProperties>
</file>