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embeddings/Microsoft_Equation3.bin" ContentType="application/vnd.openxmlformats-officedocument.oleObject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notesSlides/notesSlide45.xml" ContentType="application/vnd.openxmlformats-officedocument.presentationml.notesSlide+xml"/>
  <Override PartName="/ppt/embeddings/Microsoft_Equation10.bin" ContentType="application/vnd.openxmlformats-officedocument.oleObject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embeddings/Microsoft_Equation9.bin" ContentType="application/vnd.openxmlformats-officedocument.oleObject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embeddings/Microsoft_Equation16.bin" ContentType="application/vnd.openxmlformats-officedocument.oleObject"/>
  <Override PartName="/ppt/embeddings/oleObject1.bin" ContentType="application/vnd.openxmlformats-officedocument.oleObject"/>
  <Override PartName="/ppt/embeddings/oleObject13.bin" ContentType="application/vnd.openxmlformats-officedocument.oleObject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embeddings/oleObject7.bin" ContentType="application/vnd.openxmlformats-officedocument.oleObject"/>
  <Override PartName="/ppt/slides/slide23.xml" ContentType="application/vnd.openxmlformats-officedocument.presentationml.slide+xml"/>
  <Override PartName="/ppt/embeddings/oleObject19.bin" ContentType="application/vnd.openxmlformats-officedocument.oleObject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embeddings/Microsoft_Equation4.bin" ContentType="application/vnd.openxmlformats-officedocument.oleObject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46.xml" ContentType="application/vnd.openxmlformats-officedocument.presentationml.notesSlide+xml"/>
  <Override PartName="/ppt/embeddings/Microsoft_Equation11.bin" ContentType="application/vnd.openxmlformats-officedocument.oleObject"/>
  <Override PartName="/ppt/slides/slide48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Default Extension="emf" ContentType="image/x-emf"/>
  <Override PartName="/ppt/embeddings/Microsoft_Equation17.bin" ContentType="application/vnd.openxmlformats-officedocument.oleObject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embeddings/oleObject8.bin" ContentType="application/vnd.openxmlformats-officedocument.oleObject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slides/slide43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28.xml" ContentType="application/vnd.openxmlformats-officedocument.presentationml.notesSlide+xml"/>
  <Override PartName="/ppt/embeddings/Microsoft_Equation5.bin" ContentType="application/vnd.openxmlformats-officedocument.oleObject"/>
  <Override PartName="/ppt/slideLayouts/slideLayout11.xml" ContentType="application/vnd.openxmlformats-officedocument.presentationml.slideLayout+xml"/>
  <Override PartName="/ppt/notesSlides/notesSlide37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embeddings/Microsoft_Equation12.bin" ContentType="application/vnd.openxmlformats-officedocument.oleObject"/>
  <Override PartName="/ppt/slides/slide49.xml" ContentType="application/vnd.openxmlformats-officedocument.presentationml.slide+xml"/>
  <Override PartName="/ppt/embeddings/oleObject10.bin" ContentType="application/vnd.openxmlformats-officedocument.oleObject"/>
  <Override PartName="/docProps/core.xml" ContentType="application/vnd.openxmlformats-package.core-properties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embeddings/Microsoft_Equation18.bin" ContentType="application/vnd.openxmlformats-officedocument.oleObject"/>
  <Override PartName="/ppt/embeddings/oleObject3.bin" ContentType="application/vnd.openxmlformats-officedocument.oleObject"/>
  <Override PartName="/ppt/embeddings/oleObject15.bin" ContentType="application/vnd.openxmlformats-officedocument.oleObject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embeddings/oleObject9.bin" ContentType="application/vnd.openxmlformats-officedocument.oleObject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Microsoft_Equation6.bin" ContentType="application/vnd.openxmlformats-officedocument.oleObject"/>
  <Override PartName="/ppt/notesSlides/notesSlide38.xml" ContentType="application/vnd.openxmlformats-officedocument.presentationml.notesSlide+xml"/>
  <Override PartName="/ppt/embeddings/Microsoft_Equation13.bin" ContentType="application/vnd.openxmlformats-officedocument.oleObject"/>
  <Override PartName="/ppt/embeddings/oleObject11.bin" ContentType="application/vnd.openxmlformats-officedocument.oleObject"/>
  <Override PartName="/ppt/embeddings/oleObject20.bin" ContentType="application/vnd.openxmlformats-officedocument.oleObject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oleObject16.bin" ContentType="application/vnd.openxmlformats-officedocument.oleObject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Override PartName="/ppt/embeddings/Microsoft_Equation1.bin" ContentType="application/vnd.openxmlformats-officedocument.oleObject"/>
  <Override PartName="/ppt/slides/slide26.xml" ContentType="application/vnd.openxmlformats-officedocument.presentationml.slide+xml"/>
  <Default Extension="pict" ContentType="image/pict"/>
  <Override PartName="/ppt/notesSlides/notesSlide34.xml" ContentType="application/vnd.openxmlformats-officedocument.presentationml.notesSlide+xml"/>
  <Default Extension="rels" ContentType="application/vnd.openxmlformats-package.relationships+xml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43.xml" ContentType="application/vnd.openxmlformats-officedocument.presentationml.notesSlide+xml"/>
  <Override PartName="/ppt/slides/slide45.xml" ContentType="application/vnd.openxmlformats-officedocument.presentationml.slide+xml"/>
  <Override PartName="/ppt/embeddings/Microsoft_Equation7.bin" ContentType="application/vnd.openxmlformats-officedocument.oleObject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presentation.xml" ContentType="application/vnd.openxmlformats-officedocument.presentationml.presentation.main+xml"/>
  <Override PartName="/ppt/embeddings/Microsoft_Equation14.bin" ContentType="application/vnd.openxmlformats-officedocument.oleObject"/>
  <Override PartName="/ppt/embeddings/oleObject12.bin" ContentType="application/vnd.openxmlformats-officedocument.oleObject"/>
  <Override PartName="/ppt/embeddings/oleObject21.bin" ContentType="application/vnd.openxmlformats-officedocument.oleObject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17.bin" ContentType="application/vnd.openxmlformats-officedocument.oleObject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embeddings/Microsoft_Equation2.bin" ContentType="application/vnd.openxmlformats-officedocument.oleObject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Default Extension="pdf" ContentType="application/pdf"/>
  <Override PartName="/ppt/slides/slide46.xml" ContentType="application/vnd.openxmlformats-officedocument.presentationml.slide+xml"/>
  <Override PartName="/ppt/embeddings/Microsoft_Equation8.bin" ContentType="application/vnd.openxmlformats-officedocument.oleObject"/>
  <Override PartName="/ppt/notesSlides/notesSlide1.xml" ContentType="application/vnd.openxmlformats-officedocument.presentationml.notesSlide+xml"/>
  <Override PartName="/ppt/embeddings/Microsoft_Equation15.bin" ContentType="application/vnd.openxmlformats-officedocument.oleObject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embeddings/oleObject6.bin" ContentType="application/vnd.openxmlformats-officedocument.oleObject"/>
  <Override PartName="/ppt/embeddings/oleObject18.bin" ContentType="application/vnd.openxmlformats-officedocument.oleObject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20" r:id="rId2"/>
    <p:sldId id="322" r:id="rId3"/>
    <p:sldId id="283" r:id="rId4"/>
    <p:sldId id="291" r:id="rId5"/>
    <p:sldId id="292" r:id="rId6"/>
    <p:sldId id="293" r:id="rId7"/>
    <p:sldId id="294" r:id="rId8"/>
    <p:sldId id="284" r:id="rId9"/>
    <p:sldId id="286" r:id="rId10"/>
    <p:sldId id="386" r:id="rId11"/>
    <p:sldId id="285" r:id="rId12"/>
    <p:sldId id="387" r:id="rId13"/>
    <p:sldId id="304" r:id="rId14"/>
    <p:sldId id="364" r:id="rId15"/>
    <p:sldId id="365" r:id="rId16"/>
    <p:sldId id="366" r:id="rId17"/>
    <p:sldId id="367" r:id="rId18"/>
    <p:sldId id="369" r:id="rId19"/>
    <p:sldId id="389" r:id="rId20"/>
    <p:sldId id="391" r:id="rId21"/>
    <p:sldId id="388" r:id="rId22"/>
    <p:sldId id="392" r:id="rId23"/>
    <p:sldId id="393" r:id="rId24"/>
    <p:sldId id="394" r:id="rId25"/>
    <p:sldId id="395" r:id="rId26"/>
    <p:sldId id="396" r:id="rId27"/>
    <p:sldId id="399" r:id="rId28"/>
    <p:sldId id="400" r:id="rId29"/>
    <p:sldId id="401" r:id="rId30"/>
    <p:sldId id="402" r:id="rId31"/>
    <p:sldId id="409" r:id="rId32"/>
    <p:sldId id="403" r:id="rId33"/>
    <p:sldId id="404" r:id="rId34"/>
    <p:sldId id="412" r:id="rId35"/>
    <p:sldId id="413" r:id="rId36"/>
    <p:sldId id="410" r:id="rId37"/>
    <p:sldId id="411" r:id="rId38"/>
    <p:sldId id="405" r:id="rId39"/>
    <p:sldId id="406" r:id="rId40"/>
    <p:sldId id="407" r:id="rId41"/>
    <p:sldId id="408" r:id="rId42"/>
    <p:sldId id="370" r:id="rId43"/>
    <p:sldId id="371" r:id="rId44"/>
    <p:sldId id="372" r:id="rId45"/>
    <p:sldId id="373" r:id="rId46"/>
    <p:sldId id="377" r:id="rId47"/>
    <p:sldId id="378" r:id="rId48"/>
    <p:sldId id="379" r:id="rId49"/>
    <p:sldId id="380" r:id="rId50"/>
    <p:sldId id="381" r:id="rId51"/>
    <p:sldId id="382" r:id="rId52"/>
    <p:sldId id="383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00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6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ict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6" Type="http://schemas.openxmlformats.org/officeDocument/2006/relationships/image" Target="../media/image17.wmf"/><Relationship Id="rId7" Type="http://schemas.openxmlformats.org/officeDocument/2006/relationships/image" Target="../media/image18.wmf"/><Relationship Id="rId8" Type="http://schemas.openxmlformats.org/officeDocument/2006/relationships/image" Target="../media/image19.wmf"/><Relationship Id="rId9" Type="http://schemas.openxmlformats.org/officeDocument/2006/relationships/image" Target="../media/image20.wmf"/><Relationship Id="rId10" Type="http://schemas.openxmlformats.org/officeDocument/2006/relationships/image" Target="../media/image21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Relationship Id="rId2" Type="http://schemas.openxmlformats.org/officeDocument/2006/relationships/image" Target="../media/image11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ict"/><Relationship Id="rId2" Type="http://schemas.openxmlformats.org/officeDocument/2006/relationships/image" Target="../media/image24.pict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ict"/><Relationship Id="rId4" Type="http://schemas.openxmlformats.org/officeDocument/2006/relationships/image" Target="../media/image30.pict"/><Relationship Id="rId1" Type="http://schemas.openxmlformats.org/officeDocument/2006/relationships/image" Target="../media/image27.pict"/><Relationship Id="rId2" Type="http://schemas.openxmlformats.org/officeDocument/2006/relationships/image" Target="../media/image28.pict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ict"/><Relationship Id="rId4" Type="http://schemas.openxmlformats.org/officeDocument/2006/relationships/image" Target="../media/image34.pict"/><Relationship Id="rId5" Type="http://schemas.openxmlformats.org/officeDocument/2006/relationships/image" Target="../media/image35.pict"/><Relationship Id="rId6" Type="http://schemas.openxmlformats.org/officeDocument/2006/relationships/image" Target="../media/image36.pict"/><Relationship Id="rId7" Type="http://schemas.openxmlformats.org/officeDocument/2006/relationships/image" Target="../media/image37.pict"/><Relationship Id="rId8" Type="http://schemas.openxmlformats.org/officeDocument/2006/relationships/image" Target="../media/image38.pict"/><Relationship Id="rId9" Type="http://schemas.openxmlformats.org/officeDocument/2006/relationships/image" Target="../media/image39.pict"/><Relationship Id="rId10" Type="http://schemas.openxmlformats.org/officeDocument/2006/relationships/image" Target="../media/image40.pict"/><Relationship Id="rId1" Type="http://schemas.openxmlformats.org/officeDocument/2006/relationships/image" Target="../media/image31.pict"/><Relationship Id="rId2" Type="http://schemas.openxmlformats.org/officeDocument/2006/relationships/image" Target="../media/image32.pict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ict"/><Relationship Id="rId4" Type="http://schemas.openxmlformats.org/officeDocument/2006/relationships/image" Target="../media/image44.pict"/><Relationship Id="rId5" Type="http://schemas.openxmlformats.org/officeDocument/2006/relationships/image" Target="../media/image45.pict"/><Relationship Id="rId1" Type="http://schemas.openxmlformats.org/officeDocument/2006/relationships/image" Target="../media/image41.pict"/><Relationship Id="rId2" Type="http://schemas.openxmlformats.org/officeDocument/2006/relationships/image" Target="../media/image42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C2DACDB-3140-EF4F-91D4-EDF765BEF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9124E5E-C3B0-E24F-B576-B684B2C89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139C5B-9A20-4142-8C14-16BD16F0597A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7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6BCAD-9DB3-BC4C-A795-EE247624AE0C}" type="slidenum">
              <a:rPr lang="en-US"/>
              <a:pPr/>
              <a:t>10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/>
              <a:t>A: 25</a:t>
            </a:r>
          </a:p>
          <a:p>
            <a:pPr eaLnBrk="1" hangingPunct="1"/>
            <a:r>
              <a:rPr lang="en-US"/>
              <a:t>B: 48</a:t>
            </a:r>
          </a:p>
          <a:p>
            <a:pPr eaLnBrk="1" hangingPunct="1"/>
            <a:r>
              <a:rPr lang="en-US"/>
              <a:t>C: 28</a:t>
            </a:r>
          </a:p>
          <a:p>
            <a:pPr eaLnBrk="1" hangingPunct="1"/>
            <a:r>
              <a:rPr lang="en-US"/>
              <a:t>145 responses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0642AB-E362-D748-B90C-670D163EC74A}" type="slidenum">
              <a:rPr lang="en-US"/>
              <a:pPr/>
              <a:t>11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A3240-1C12-0C49-806E-BA9AB2EE936A}" type="slidenum">
              <a:rPr lang="en-US"/>
              <a:pPr/>
              <a:t>12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BDC71-3DF3-FF48-BC77-DC1778DF307B}" type="slidenum">
              <a:rPr lang="en-US"/>
              <a:pPr/>
              <a:t>13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782C8E-1286-F641-8E10-98FD17529AEB}" type="slidenum">
              <a:rPr lang="en-US"/>
              <a:pPr/>
              <a:t>14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A: 25</a:t>
            </a:r>
          </a:p>
          <a:p>
            <a:pPr eaLnBrk="1" hangingPunct="1"/>
            <a:r>
              <a:rPr lang="en-US"/>
              <a:t>B: 48</a:t>
            </a:r>
          </a:p>
          <a:p>
            <a:pPr eaLnBrk="1" hangingPunct="1"/>
            <a:r>
              <a:rPr lang="en-US"/>
              <a:t>C: 28</a:t>
            </a:r>
          </a:p>
          <a:p>
            <a:pPr eaLnBrk="1" hangingPunct="1"/>
            <a:r>
              <a:rPr lang="en-US"/>
              <a:t>145 responses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20E33-E513-4043-97C3-5B690EC429FA}" type="slidenum">
              <a:rPr lang="en-US"/>
              <a:pPr/>
              <a:t>15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553E01-ABE4-434E-ADCC-E3EDD7923F5A}" type="slidenum">
              <a:rPr lang="en-US"/>
              <a:pPr/>
              <a:t>16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A: 25</a:t>
            </a:r>
          </a:p>
          <a:p>
            <a:pPr eaLnBrk="1" hangingPunct="1"/>
            <a:r>
              <a:rPr lang="en-US"/>
              <a:t>B: 48</a:t>
            </a:r>
          </a:p>
          <a:p>
            <a:pPr eaLnBrk="1" hangingPunct="1"/>
            <a:r>
              <a:rPr lang="en-US"/>
              <a:t>C: 28</a:t>
            </a:r>
          </a:p>
          <a:p>
            <a:pPr eaLnBrk="1" hangingPunct="1"/>
            <a:r>
              <a:rPr lang="en-US"/>
              <a:t>145 responses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9E8C39-DC21-1E4A-B25E-7EF53F7D3F02}" type="slidenum">
              <a:rPr lang="en-US"/>
              <a:pPr/>
              <a:t>17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A: 1</a:t>
            </a:r>
          </a:p>
          <a:p>
            <a:pPr eaLnBrk="1" hangingPunct="1"/>
            <a:r>
              <a:rPr lang="en-US"/>
              <a:t>B: 3</a:t>
            </a:r>
          </a:p>
          <a:p>
            <a:pPr eaLnBrk="1" hangingPunct="1"/>
            <a:r>
              <a:rPr lang="en-US"/>
              <a:t>C: 2</a:t>
            </a:r>
          </a:p>
          <a:p>
            <a:pPr eaLnBrk="1" hangingPunct="1"/>
            <a:r>
              <a:rPr lang="en-US"/>
              <a:t>D: 95</a:t>
            </a:r>
          </a:p>
          <a:p>
            <a:pPr eaLnBrk="1" hangingPunct="1"/>
            <a:r>
              <a:rPr lang="en-US"/>
              <a:t>E: 0</a:t>
            </a:r>
          </a:p>
          <a:p>
            <a:pPr eaLnBrk="1" hangingPunct="1"/>
            <a:r>
              <a:rPr lang="en-US"/>
              <a:t>146 responses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0C5D3-C94E-804E-81A1-0587F8997BAE}" type="slidenum">
              <a:rPr lang="en-US"/>
              <a:pPr/>
              <a:t>18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D12606-DA7F-8A4A-A693-E1854EDAC237}" type="slidenum">
              <a:rPr lang="en-US"/>
              <a:pPr/>
              <a:t>19</a:t>
            </a:fld>
            <a:endParaRPr lang="en-US"/>
          </a:p>
        </p:txBody>
      </p:sp>
      <p:sp>
        <p:nvSpPr>
          <p:cNvPr id="38915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5064" y="686235"/>
            <a:ext cx="4587875" cy="3428012"/>
          </a:xfrm>
          <a:solidFill>
            <a:srgbClr val="FFFFFF"/>
          </a:solidFill>
          <a:ln/>
        </p:spPr>
      </p:sp>
      <p:sp>
        <p:nvSpPr>
          <p:cNvPr id="389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9FD4C5-17A3-46E4-8117-6EEEFE8A306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B815D5-9C61-B04F-8BC2-FABC538B6706}" type="slidenum">
              <a:rPr lang="en-US"/>
              <a:pPr/>
              <a:t>20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17608-EE94-3D4E-AD9E-8A2D31899EE1}" type="slidenum">
              <a:rPr lang="en-US"/>
              <a:pPr/>
              <a:t>22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E15739-F62A-D941-91C7-88EB3D6FAC06}" type="slidenum">
              <a:rPr lang="en-US"/>
              <a:pPr/>
              <a:t>23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/>
              <a:t>Even screwier.. Now note WAVE FUNCTION!!!! Vs. postion on energy graph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EF1CCC-B5E8-9044-B8F0-01EA050E4F7A}" type="slidenum">
              <a:rPr lang="en-US"/>
              <a:pPr/>
              <a:t>24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CA758-85FF-4A4C-978A-ECB71E59D464}" type="slidenum">
              <a:rPr lang="en-US"/>
              <a:pPr/>
              <a:t>25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4189FA-B440-BE4D-9277-27C3B887F676}" type="slidenum">
              <a:rPr lang="en-US"/>
              <a:pPr/>
              <a:t>26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B58F8-7164-3743-AB34-B365AA7A86D5}" type="slidenum">
              <a:rPr lang="en-US"/>
              <a:pPr/>
              <a:t>27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5D00A-34D1-4045-A940-BFF31FFEF1F0}" type="slidenum">
              <a:rPr lang="en-US"/>
              <a:pPr/>
              <a:t>28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0DFE37-0F6B-AB41-A114-E42C7F00E573}" type="slidenum">
              <a:rPr lang="en-US"/>
              <a:pPr/>
              <a:t>29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53F296-2154-BA45-84FB-724741408F59}" type="slidenum">
              <a:rPr lang="en-US"/>
              <a:pPr/>
              <a:t>30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1BE14-0E36-DD49-9B57-D30D9A0958C6}" type="slidenum">
              <a:rPr lang="en-US"/>
              <a:pPr/>
              <a:t>3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53F296-2154-BA45-84FB-724741408F59}" type="slidenum">
              <a:rPr lang="en-US"/>
              <a:pPr/>
              <a:t>31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4FA7B9-FB43-9141-8561-AD5ACC25BED5}" type="slidenum">
              <a:rPr lang="en-US"/>
              <a:pPr/>
              <a:t>33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A: 1</a:t>
            </a:r>
          </a:p>
          <a:p>
            <a:r>
              <a:rPr lang="en-US"/>
              <a:t>B:</a:t>
            </a:r>
          </a:p>
          <a:p>
            <a:r>
              <a:rPr lang="en-US"/>
              <a:t>C: 94</a:t>
            </a:r>
          </a:p>
          <a:p>
            <a:r>
              <a:rPr lang="en-US"/>
              <a:t>D: 5</a:t>
            </a:r>
          </a:p>
          <a:p>
            <a:r>
              <a:rPr lang="en-US"/>
              <a:t>161 responses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33D949-B57B-7449-8FAD-FE31CB176075}" type="slidenum">
              <a:rPr lang="en-US"/>
              <a:pPr/>
              <a:t>36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3D4AB0-B0FE-2F46-ADF9-79D653CD6C64}" type="slidenum">
              <a:rPr lang="en-US"/>
              <a:pPr/>
              <a:t>37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F2BFB-7128-594B-8352-439A09877E4D}" type="slidenum">
              <a:rPr lang="en-US"/>
              <a:pPr/>
              <a:t>38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5D9D4-4D5E-5245-AC16-44A96F82448F}" type="slidenum">
              <a:rPr lang="en-US"/>
              <a:pPr/>
              <a:t>40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A: 4</a:t>
            </a:r>
          </a:p>
          <a:p>
            <a:pPr eaLnBrk="1" hangingPunct="1"/>
            <a:r>
              <a:rPr lang="en-US"/>
              <a:t>B: 54</a:t>
            </a:r>
          </a:p>
          <a:p>
            <a:pPr eaLnBrk="1" hangingPunct="1"/>
            <a:r>
              <a:rPr lang="en-US"/>
              <a:t>C: 5</a:t>
            </a:r>
          </a:p>
          <a:p>
            <a:pPr eaLnBrk="1" hangingPunct="1"/>
            <a:r>
              <a:rPr lang="en-US"/>
              <a:t>D: 27</a:t>
            </a:r>
          </a:p>
          <a:p>
            <a:pPr eaLnBrk="1" hangingPunct="1"/>
            <a:r>
              <a:rPr lang="en-US"/>
              <a:t>E: 9</a:t>
            </a:r>
          </a:p>
          <a:p>
            <a:pPr eaLnBrk="1" hangingPunct="1"/>
            <a:r>
              <a:rPr lang="en-US"/>
              <a:t>170 responses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3F67E4-1A51-D94A-B8E9-08BE974D7B84}" type="slidenum">
              <a:rPr lang="en-US"/>
              <a:pPr/>
              <a:t>41</a:t>
            </a:fld>
            <a:endParaRPr lang="en-US"/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D5F09D-58B7-2541-9148-C8823143A7BA}" type="slidenum">
              <a:rPr lang="en-US"/>
              <a:pPr/>
              <a:t>42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1089AF-A266-D741-93F5-27502AAFFDE6}" type="slidenum">
              <a:rPr lang="en-US"/>
              <a:pPr/>
              <a:t>43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1ABF7B-76D1-2F46-854B-A61F9881DA42}" type="slidenum">
              <a:rPr lang="en-US"/>
              <a:pPr/>
              <a:t>44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EC948-698D-A441-9F00-09AA82E3CB08}" type="slidenum">
              <a:rPr lang="en-US"/>
              <a:pPr/>
              <a:t>4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A83A9-3EDA-AD46-ADA2-CF7296298B75}" type="slidenum">
              <a:rPr lang="en-US"/>
              <a:pPr/>
              <a:t>45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8383D-5757-554C-85AD-C60DEDB77578}" type="slidenum">
              <a:rPr lang="en-US"/>
              <a:pPr/>
              <a:t>46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0D003B-2F95-0940-9C4F-8D4B760DA9DE}" type="slidenum">
              <a:rPr lang="en-US"/>
              <a:pPr/>
              <a:t>47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/>
              <a:t>A: 54</a:t>
            </a:r>
          </a:p>
          <a:p>
            <a:pPr eaLnBrk="1" hangingPunct="1"/>
            <a:r>
              <a:rPr lang="en-US"/>
              <a:t>B: 46</a:t>
            </a:r>
          </a:p>
          <a:p>
            <a:pPr eaLnBrk="1" hangingPunct="1"/>
            <a:r>
              <a:rPr lang="en-US"/>
              <a:t>149 responses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5AC50-A583-DB43-B28B-B79DD16B40C4}" type="slidenum">
              <a:rPr lang="en-US"/>
              <a:pPr/>
              <a:t>48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325A72-DE3A-F241-BCB7-BE88F20FFEC0}" type="slidenum">
              <a:rPr lang="en-US"/>
              <a:pPr/>
              <a:t>49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5D62E-C20B-D64E-A40E-E4CD417D5BC4}" type="slidenum">
              <a:rPr lang="en-US"/>
              <a:pPr/>
              <a:t>50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288D82-53FD-C944-A025-58EE3DF90CC9}" type="slidenum">
              <a:rPr lang="en-US"/>
              <a:pPr/>
              <a:t>51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F01F4-B486-7B40-94BF-C7C7786863C9}" type="slidenum">
              <a:rPr lang="en-US"/>
              <a:pPr/>
              <a:t>52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A: 54</a:t>
            </a:r>
          </a:p>
          <a:p>
            <a:pPr eaLnBrk="1" hangingPunct="1"/>
            <a:r>
              <a:rPr lang="en-US"/>
              <a:t>B: 46</a:t>
            </a:r>
          </a:p>
          <a:p>
            <a:pPr eaLnBrk="1" hangingPunct="1"/>
            <a:r>
              <a:rPr lang="en-US"/>
              <a:t>149 responses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FE0134-1EF4-8349-A34D-DB6579DD84F3}" type="slidenum">
              <a:rPr lang="en-US"/>
              <a:pPr/>
              <a:t>5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60595-0732-EA43-86C8-83F1212C3897}" type="slidenum">
              <a:rPr lang="en-US"/>
              <a:pPr/>
              <a:t>6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961B0-44E0-2E40-A3F5-3E777A6EE590}" type="slidenum">
              <a:rPr lang="en-US"/>
              <a:pPr/>
              <a:t>7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25748-DCBF-864D-928E-DA9E9BA8C7FE}" type="slidenum">
              <a:rPr lang="en-US"/>
              <a:pPr/>
              <a:t>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BFDC5C-9A59-A64D-8FCE-9BA74E80B5B0}" type="slidenum">
              <a:rPr lang="en-US"/>
              <a:pPr/>
              <a:t>9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A: 25</a:t>
            </a:r>
          </a:p>
          <a:p>
            <a:pPr eaLnBrk="1" hangingPunct="1"/>
            <a:r>
              <a:rPr lang="en-US"/>
              <a:t>B: 48</a:t>
            </a:r>
          </a:p>
          <a:p>
            <a:pPr eaLnBrk="1" hangingPunct="1"/>
            <a:r>
              <a:rPr lang="en-US"/>
              <a:t>C: 28</a:t>
            </a:r>
          </a:p>
          <a:p>
            <a:pPr eaLnBrk="1" hangingPunct="1"/>
            <a:r>
              <a:rPr lang="en-US"/>
              <a:t>145 responses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D4EED-D137-264E-82CC-FC78CEF7A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FB6D3-0EB9-F64D-A07E-3B6A0A396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9F9B1-A7A2-3848-95A2-84B65918A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FA885-04E8-9C46-A402-3366896A2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9B536-1703-094B-8AD6-DA2A69E1B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7227D-0B34-2A48-B44B-268F5636B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E99DE-377B-9345-99F3-DB444A27A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6F6AA-6546-044D-8A11-7D8C25087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87EE1-31E4-954D-8726-894B6F049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F116-5C87-EC4A-8FB5-C69E9A8AB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25BF0-AF23-ED45-B285-637D4DC4F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59F83FB-532E-784B-8CBA-91EEFCE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1.pn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pdf"/><Relationship Id="rId8" Type="http://schemas.openxmlformats.org/officeDocument/2006/relationships/image" Target="../media/image11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Microsoft_Equation1.bin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6.bin"/><Relationship Id="rId9" Type="http://schemas.openxmlformats.org/officeDocument/2006/relationships/oleObject" Target="../embeddings/oleObject7.bin"/><Relationship Id="rId10" Type="http://schemas.openxmlformats.org/officeDocument/2006/relationships/oleObject" Target="../embeddings/Microsoft_Equation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25.jpe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6.jpeg"/><Relationship Id="rId7" Type="http://schemas.openxmlformats.org/officeDocument/2006/relationships/oleObject" Target="../embeddings/oleObject1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Microsoft_Equation4.bin"/><Relationship Id="rId5" Type="http://schemas.openxmlformats.org/officeDocument/2006/relationships/oleObject" Target="../embeddings/Microsoft_Equation5.bin"/><Relationship Id="rId6" Type="http://schemas.openxmlformats.org/officeDocument/2006/relationships/oleObject" Target="../embeddings/Microsoft_Equation6.bin"/><Relationship Id="rId7" Type="http://schemas.openxmlformats.org/officeDocument/2006/relationships/oleObject" Target="../embeddings/oleObject1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13.bin"/><Relationship Id="rId12" Type="http://schemas.openxmlformats.org/officeDocument/2006/relationships/oleObject" Target="../embeddings/Microsoft_Equation14.bin"/><Relationship Id="rId13" Type="http://schemas.openxmlformats.org/officeDocument/2006/relationships/oleObject" Target="../embeddings/oleObject15.bin"/><Relationship Id="rId14" Type="http://schemas.openxmlformats.org/officeDocument/2006/relationships/oleObject" Target="../embeddings/oleObject1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14.bin"/><Relationship Id="rId5" Type="http://schemas.openxmlformats.org/officeDocument/2006/relationships/oleObject" Target="../embeddings/Microsoft_Equation7.bin"/><Relationship Id="rId6" Type="http://schemas.openxmlformats.org/officeDocument/2006/relationships/oleObject" Target="../embeddings/Microsoft_Equation8.bin"/><Relationship Id="rId7" Type="http://schemas.openxmlformats.org/officeDocument/2006/relationships/oleObject" Target="../embeddings/Microsoft_Equation9.bin"/><Relationship Id="rId8" Type="http://schemas.openxmlformats.org/officeDocument/2006/relationships/oleObject" Target="../embeddings/Microsoft_Equation10.bin"/><Relationship Id="rId9" Type="http://schemas.openxmlformats.org/officeDocument/2006/relationships/oleObject" Target="../embeddings/Microsoft_Equation11.bin"/><Relationship Id="rId10" Type="http://schemas.openxmlformats.org/officeDocument/2006/relationships/oleObject" Target="../embeddings/Microsoft_Equation1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Microsoft_Equation15.bin"/><Relationship Id="rId5" Type="http://schemas.openxmlformats.org/officeDocument/2006/relationships/oleObject" Target="../embeddings/Microsoft_Equation16.bin"/><Relationship Id="rId6" Type="http://schemas.openxmlformats.org/officeDocument/2006/relationships/oleObject" Target="../embeddings/Microsoft_Equation17.bin"/><Relationship Id="rId7" Type="http://schemas.openxmlformats.org/officeDocument/2006/relationships/oleObject" Target="../embeddings/Microsoft_Equation18.bin"/><Relationship Id="rId8" Type="http://schemas.openxmlformats.org/officeDocument/2006/relationships/oleObject" Target="../embeddings/oleObject1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18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19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20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21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7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81000" y="14954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351121" y="5748714"/>
            <a:ext cx="4605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dirty="0" smtClean="0">
                <a:solidFill>
                  <a:schemeClr val="accent2"/>
                </a:solidFill>
                <a:ea typeface="Arial" charset="0"/>
                <a:cs typeface="Arial" charset="0"/>
              </a:rPr>
              <a:t>Up Next:</a:t>
            </a:r>
          </a:p>
          <a:p>
            <a:pPr algn="r"/>
            <a:r>
              <a:rPr lang="en-US" sz="2000" dirty="0" smtClean="0">
                <a:solidFill>
                  <a:schemeClr val="accent2"/>
                </a:solidFill>
                <a:ea typeface="Arial" charset="0"/>
                <a:cs typeface="Arial" charset="0"/>
              </a:rPr>
              <a:t>Exam 3, Thursday 4/28</a:t>
            </a:r>
            <a:endParaRPr lang="en-US" sz="2000" dirty="0">
              <a:solidFill>
                <a:schemeClr val="accent2"/>
              </a:solidFill>
              <a:ea typeface="Arial" charset="0"/>
              <a:cs typeface="Arial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971997" y="107950"/>
            <a:ext cx="49888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PH300 </a:t>
            </a:r>
            <a:r>
              <a:rPr lang="en-US" sz="2800" dirty="0">
                <a:latin typeface="Comic Sans MS" pitchFamily="66" charset="0"/>
              </a:rPr>
              <a:t>Modern </a:t>
            </a:r>
            <a:r>
              <a:rPr lang="en-US" sz="2800" dirty="0" smtClean="0">
                <a:latin typeface="Comic Sans MS" pitchFamily="66" charset="0"/>
              </a:rPr>
              <a:t>Physics SP11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34685" y="5388276"/>
            <a:ext cx="45577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u="sng" dirty="0">
                <a:ea typeface="Arial" charset="0"/>
                <a:cs typeface="Arial" charset="0"/>
              </a:rPr>
              <a:t>Day</a:t>
            </a:r>
            <a:r>
              <a:rPr lang="en-US" sz="2200" u="sng" dirty="0" smtClean="0">
                <a:ea typeface="Arial" charset="0"/>
                <a:cs typeface="Arial" charset="0"/>
              </a:rPr>
              <a:t> 26,4/21:</a:t>
            </a:r>
            <a:endParaRPr lang="en-US" sz="2200" dirty="0" smtClean="0">
              <a:ea typeface="Arial" charset="0"/>
              <a:cs typeface="Arial" charset="0"/>
            </a:endParaRPr>
          </a:p>
          <a:p>
            <a:r>
              <a:rPr lang="en-US" sz="2200" dirty="0">
                <a:ea typeface="Arial" charset="0"/>
                <a:cs typeface="Arial" charset="0"/>
              </a:rPr>
              <a:t>Questions? </a:t>
            </a:r>
            <a:endParaRPr lang="en-US" sz="2200" dirty="0" smtClean="0">
              <a:ea typeface="Arial" charset="0"/>
              <a:cs typeface="Arial" charset="0"/>
            </a:endParaRPr>
          </a:p>
          <a:p>
            <a:r>
              <a:rPr lang="en-US" sz="2200" dirty="0" smtClean="0">
                <a:ea typeface="Arial" charset="0"/>
                <a:cs typeface="Arial" charset="0"/>
              </a:rPr>
              <a:t>Multi-electron atoms</a:t>
            </a:r>
          </a:p>
          <a:p>
            <a:r>
              <a:rPr lang="en-US" sz="2200" dirty="0" smtClean="0">
                <a:ea typeface="Arial" charset="0"/>
                <a:cs typeface="Arial" charset="0"/>
                <a:sym typeface="Symbol" charset="2"/>
              </a:rPr>
              <a:t>Review for Exam 3</a:t>
            </a:r>
            <a:endParaRPr lang="en-US" sz="2400" dirty="0">
              <a:ea typeface="Arial" charset="0"/>
              <a:cs typeface="Arial" charset="0"/>
              <a:sym typeface="Symbol" charset="2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4611" y="752695"/>
            <a:ext cx="4532313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Oval 2"/>
          <p:cNvSpPr>
            <a:spLocks noChangeArrowheads="1"/>
          </p:cNvSpPr>
          <p:nvPr/>
        </p:nvSpPr>
        <p:spPr bwMode="auto">
          <a:xfrm>
            <a:off x="228600" y="914400"/>
            <a:ext cx="3810000" cy="3429000"/>
          </a:xfrm>
          <a:prstGeom prst="ellipse">
            <a:avLst/>
          </a:prstGeom>
          <a:solidFill>
            <a:srgbClr val="BBE0E3">
              <a:alpha val="7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 baseline="30000"/>
          </a:p>
        </p:txBody>
      </p:sp>
      <p:sp>
        <p:nvSpPr>
          <p:cNvPr id="90115" name="Line 3"/>
          <p:cNvSpPr>
            <a:spLocks noChangeShapeType="1"/>
          </p:cNvSpPr>
          <p:nvPr/>
        </p:nvSpPr>
        <p:spPr bwMode="auto">
          <a:xfrm>
            <a:off x="2057400" y="6858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0" y="26670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 flipV="1">
            <a:off x="457200" y="1676400"/>
            <a:ext cx="27432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18" name="Oval 6"/>
          <p:cNvSpPr>
            <a:spLocks noChangeArrowheads="1"/>
          </p:cNvSpPr>
          <p:nvPr/>
        </p:nvSpPr>
        <p:spPr bwMode="auto">
          <a:xfrm>
            <a:off x="1219200" y="1828800"/>
            <a:ext cx="1676400" cy="1600200"/>
          </a:xfrm>
          <a:prstGeom prst="ellipse">
            <a:avLst/>
          </a:prstGeom>
          <a:solidFill>
            <a:srgbClr val="BBE0E3">
              <a:alpha val="7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 baseline="30000"/>
          </a:p>
        </p:txBody>
      </p:sp>
      <p:sp>
        <p:nvSpPr>
          <p:cNvPr id="90119" name="Oval 7"/>
          <p:cNvSpPr>
            <a:spLocks noChangeArrowheads="1"/>
          </p:cNvSpPr>
          <p:nvPr/>
        </p:nvSpPr>
        <p:spPr bwMode="auto">
          <a:xfrm>
            <a:off x="1819275" y="1524000"/>
            <a:ext cx="533400" cy="1066800"/>
          </a:xfrm>
          <a:prstGeom prst="ellipse">
            <a:avLst/>
          </a:prstGeom>
          <a:solidFill>
            <a:srgbClr val="FF0000">
              <a:alpha val="2313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0" name="Oval 8"/>
          <p:cNvSpPr>
            <a:spLocks noChangeArrowheads="1"/>
          </p:cNvSpPr>
          <p:nvPr/>
        </p:nvSpPr>
        <p:spPr bwMode="auto">
          <a:xfrm>
            <a:off x="1781175" y="2809875"/>
            <a:ext cx="533400" cy="990600"/>
          </a:xfrm>
          <a:prstGeom prst="ellipse">
            <a:avLst/>
          </a:prstGeom>
          <a:solidFill>
            <a:srgbClr val="FF0000">
              <a:alpha val="2313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2743200" y="21336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2s</a:t>
            </a:r>
            <a:endParaRPr lang="en-US" sz="2400" baseline="30000"/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1828800" y="15240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2p</a:t>
            </a:r>
          </a:p>
        </p:txBody>
      </p:sp>
      <p:sp>
        <p:nvSpPr>
          <p:cNvPr id="90123" name="Oval 11"/>
          <p:cNvSpPr>
            <a:spLocks noChangeArrowheads="1"/>
          </p:cNvSpPr>
          <p:nvPr/>
        </p:nvSpPr>
        <p:spPr bwMode="auto">
          <a:xfrm>
            <a:off x="2014538" y="2644775"/>
            <a:ext cx="76200" cy="7620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4" name="Oval 12"/>
          <p:cNvSpPr>
            <a:spLocks noChangeArrowheads="1"/>
          </p:cNvSpPr>
          <p:nvPr/>
        </p:nvSpPr>
        <p:spPr bwMode="auto">
          <a:xfrm>
            <a:off x="1628775" y="2228850"/>
            <a:ext cx="838200" cy="800100"/>
          </a:xfrm>
          <a:prstGeom prst="ellipse">
            <a:avLst/>
          </a:prstGeom>
          <a:solidFill>
            <a:srgbClr val="BBE0E3">
              <a:alpha val="7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1s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 rot="5400000">
            <a:off x="1843088" y="1509712"/>
            <a:ext cx="571500" cy="2276475"/>
            <a:chOff x="1218" y="1056"/>
            <a:chExt cx="360" cy="1434"/>
          </a:xfrm>
        </p:grpSpPr>
        <p:sp>
          <p:nvSpPr>
            <p:cNvPr id="90134" name="Oval 14"/>
            <p:cNvSpPr>
              <a:spLocks noChangeArrowheads="1"/>
            </p:cNvSpPr>
            <p:nvPr/>
          </p:nvSpPr>
          <p:spPr bwMode="auto">
            <a:xfrm>
              <a:off x="1242" y="1056"/>
              <a:ext cx="336" cy="672"/>
            </a:xfrm>
            <a:prstGeom prst="ellipse">
              <a:avLst/>
            </a:prstGeom>
            <a:solidFill>
              <a:srgbClr val="FF0000">
                <a:alpha val="2313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35" name="Oval 15"/>
            <p:cNvSpPr>
              <a:spLocks noChangeArrowheads="1"/>
            </p:cNvSpPr>
            <p:nvPr/>
          </p:nvSpPr>
          <p:spPr bwMode="auto">
            <a:xfrm>
              <a:off x="1218" y="1866"/>
              <a:ext cx="336" cy="624"/>
            </a:xfrm>
            <a:prstGeom prst="ellipse">
              <a:avLst/>
            </a:prstGeom>
            <a:solidFill>
              <a:srgbClr val="FF0000">
                <a:alpha val="2313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 rot="3005527">
            <a:off x="1843088" y="1433512"/>
            <a:ext cx="571500" cy="2276475"/>
            <a:chOff x="1218" y="1056"/>
            <a:chExt cx="360" cy="1434"/>
          </a:xfrm>
        </p:grpSpPr>
        <p:sp>
          <p:nvSpPr>
            <p:cNvPr id="90132" name="Oval 17"/>
            <p:cNvSpPr>
              <a:spLocks noChangeArrowheads="1"/>
            </p:cNvSpPr>
            <p:nvPr/>
          </p:nvSpPr>
          <p:spPr bwMode="auto">
            <a:xfrm>
              <a:off x="1242" y="1056"/>
              <a:ext cx="336" cy="672"/>
            </a:xfrm>
            <a:prstGeom prst="ellipse">
              <a:avLst/>
            </a:prstGeom>
            <a:solidFill>
              <a:srgbClr val="FF0000">
                <a:alpha val="2313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33" name="Oval 18"/>
            <p:cNvSpPr>
              <a:spLocks noChangeArrowheads="1"/>
            </p:cNvSpPr>
            <p:nvPr/>
          </p:nvSpPr>
          <p:spPr bwMode="auto">
            <a:xfrm>
              <a:off x="1218" y="1866"/>
              <a:ext cx="336" cy="624"/>
            </a:xfrm>
            <a:prstGeom prst="ellipse">
              <a:avLst/>
            </a:prstGeom>
            <a:solidFill>
              <a:srgbClr val="FF0000">
                <a:alpha val="2313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127" name="Text Box 19"/>
          <p:cNvSpPr txBox="1">
            <a:spLocks noChangeArrowheads="1"/>
          </p:cNvSpPr>
          <p:nvPr/>
        </p:nvSpPr>
        <p:spPr bwMode="auto">
          <a:xfrm>
            <a:off x="3032125" y="1106488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3s</a:t>
            </a: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0" y="5105400"/>
            <a:ext cx="92471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In case of Na, what will energy of outermost electron be and WHY?</a:t>
            </a:r>
          </a:p>
          <a:p>
            <a:r>
              <a:rPr lang="en-US" sz="2400"/>
              <a:t>a. much more negative than for the ground state of H</a:t>
            </a:r>
          </a:p>
          <a:p>
            <a:r>
              <a:rPr lang="en-US" sz="2400">
                <a:solidFill>
                  <a:srgbClr val="FF0000"/>
                </a:solidFill>
              </a:rPr>
              <a:t>b. somewhat similar to the energy of the ground state of H</a:t>
            </a:r>
          </a:p>
          <a:p>
            <a:r>
              <a:rPr lang="en-US" sz="2400"/>
              <a:t>c. much less negative than for the ground state of H </a:t>
            </a:r>
          </a:p>
        </p:txBody>
      </p:sp>
      <p:sp>
        <p:nvSpPr>
          <p:cNvPr id="90129" name="Text Box 21"/>
          <p:cNvSpPr txBox="1">
            <a:spLocks noChangeArrowheads="1"/>
          </p:cNvSpPr>
          <p:nvPr/>
        </p:nvSpPr>
        <p:spPr bwMode="auto">
          <a:xfrm>
            <a:off x="228600" y="0"/>
            <a:ext cx="377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Wave functions for sodium</a:t>
            </a:r>
          </a:p>
        </p:txBody>
      </p:sp>
      <p:sp>
        <p:nvSpPr>
          <p:cNvPr id="90130" name="Text Box 22"/>
          <p:cNvSpPr txBox="1">
            <a:spLocks noChangeArrowheads="1"/>
          </p:cNvSpPr>
          <p:nvPr/>
        </p:nvSpPr>
        <p:spPr bwMode="auto">
          <a:xfrm>
            <a:off x="3581400" y="304800"/>
            <a:ext cx="5562600" cy="37856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Sodium has 11 protons. </a:t>
            </a:r>
          </a:p>
          <a:p>
            <a:r>
              <a:rPr lang="en-US" sz="2400" dirty="0"/>
              <a:t>2 electrons in 1s</a:t>
            </a:r>
          </a:p>
          <a:p>
            <a:r>
              <a:rPr lang="en-US" sz="2400" dirty="0"/>
              <a:t>2 electrons in 2s</a:t>
            </a:r>
          </a:p>
          <a:p>
            <a:r>
              <a:rPr lang="en-US" sz="2400" dirty="0"/>
              <a:t>6 electrons in 2p</a:t>
            </a:r>
          </a:p>
          <a:p>
            <a:r>
              <a:rPr lang="en-US" sz="2400" dirty="0"/>
              <a:t>Left over: 1 electron in 3s</a:t>
            </a:r>
          </a:p>
          <a:p>
            <a:endParaRPr lang="en-US" sz="2400" dirty="0"/>
          </a:p>
          <a:p>
            <a:r>
              <a:rPr lang="en-US" sz="2400" dirty="0"/>
              <a:t>Electrons in 1s, 2s, 2p generally closer to nucleus </a:t>
            </a:r>
            <a:r>
              <a:rPr lang="en-US" sz="2400" dirty="0" smtClean="0"/>
              <a:t>than </a:t>
            </a:r>
            <a:r>
              <a:rPr lang="en-US" sz="2400" dirty="0"/>
              <a:t>3s </a:t>
            </a:r>
            <a:r>
              <a:rPr lang="en-US" sz="2400" dirty="0" smtClean="0"/>
              <a:t>electron.  What </a:t>
            </a:r>
            <a:r>
              <a:rPr lang="en-US" sz="2400" dirty="0"/>
              <a:t>effective charge does 3s electron feel pulling it towards the nucleus? </a:t>
            </a:r>
          </a:p>
        </p:txBody>
      </p:sp>
      <p:sp>
        <p:nvSpPr>
          <p:cNvPr id="94231" name="Text Box 23"/>
          <p:cNvSpPr txBox="1">
            <a:spLocks noChangeArrowheads="1"/>
          </p:cNvSpPr>
          <p:nvPr/>
        </p:nvSpPr>
        <p:spPr bwMode="auto">
          <a:xfrm>
            <a:off x="3581400" y="4038600"/>
            <a:ext cx="533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Close to 1 proton… 10 electrons closer in shield (cancel) a lot of the nuclear charge.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8" grpId="0"/>
      <p:bldP spid="942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36525" y="39688"/>
            <a:ext cx="8855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For a given atom, Schrodinger predicts allowed wave functions and energies of these wave functions.  </a:t>
            </a:r>
            <a:endParaRPr lang="en-US" sz="2400"/>
          </a:p>
        </p:txBody>
      </p:sp>
      <p:pic>
        <p:nvPicPr>
          <p:cNvPr id="86019" name="Picture 3" descr="quantum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62113"/>
            <a:ext cx="4267200" cy="297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447800" y="4611688"/>
            <a:ext cx="7543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Why would behavior of Li be similar to Na? </a:t>
            </a:r>
          </a:p>
          <a:p>
            <a:r>
              <a:rPr lang="en-US" sz="2400"/>
              <a:t>a. because shape of outer most electron is similar. </a:t>
            </a:r>
          </a:p>
          <a:p>
            <a:r>
              <a:rPr lang="en-US" sz="2400"/>
              <a:t>b. because energy of outer most electron is similar. </a:t>
            </a:r>
          </a:p>
          <a:p>
            <a:r>
              <a:rPr lang="en-US" sz="2400"/>
              <a:t>c. both a and b</a:t>
            </a:r>
          </a:p>
          <a:p>
            <a:r>
              <a:rPr lang="en-US" sz="2400"/>
              <a:t>d. some other reason</a:t>
            </a:r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>
            <a:off x="684213" y="4849813"/>
            <a:ext cx="488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304800" y="4687888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1s</a:t>
            </a:r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684213" y="3703638"/>
            <a:ext cx="488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304800" y="3594100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2s</a:t>
            </a:r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>
            <a:off x="738188" y="2713038"/>
            <a:ext cx="488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304800" y="2552700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3s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684213" y="938213"/>
            <a:ext cx="544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Times New Roman" charset="0"/>
              </a:rPr>
              <a:t>l</a:t>
            </a:r>
            <a:r>
              <a:rPr lang="en-US" sz="2000"/>
              <a:t>=0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1606550" y="885825"/>
            <a:ext cx="798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Times New Roman" charset="0"/>
              </a:rPr>
              <a:t>    l</a:t>
            </a:r>
            <a:r>
              <a:rPr lang="en-US" sz="2000"/>
              <a:t>=1</a:t>
            </a:r>
          </a:p>
          <a:p>
            <a:endParaRPr lang="en-US" sz="2000"/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3124200" y="914400"/>
            <a:ext cx="1179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Times New Roman" charset="0"/>
              </a:rPr>
              <a:t>          l</a:t>
            </a:r>
            <a:r>
              <a:rPr lang="en-US" sz="2000"/>
              <a:t>=2</a:t>
            </a:r>
          </a:p>
        </p:txBody>
      </p:sp>
      <p:sp>
        <p:nvSpPr>
          <p:cNvPr id="86030" name="Line 14"/>
          <p:cNvSpPr>
            <a:spLocks noChangeShapeType="1"/>
          </p:cNvSpPr>
          <p:nvPr/>
        </p:nvSpPr>
        <p:spPr bwMode="auto">
          <a:xfrm>
            <a:off x="1716088" y="3494088"/>
            <a:ext cx="184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>
            <a:off x="2033588" y="3494088"/>
            <a:ext cx="185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>
            <a:off x="2363788" y="3494088"/>
            <a:ext cx="185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>
            <a:off x="1749425" y="2557463"/>
            <a:ext cx="185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>
            <a:off x="2068513" y="2557463"/>
            <a:ext cx="185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>
            <a:off x="2398713" y="2557463"/>
            <a:ext cx="185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6" name="Line 20"/>
          <p:cNvSpPr>
            <a:spLocks noChangeShapeType="1"/>
          </p:cNvSpPr>
          <p:nvPr/>
        </p:nvSpPr>
        <p:spPr bwMode="auto">
          <a:xfrm>
            <a:off x="3240088" y="1582738"/>
            <a:ext cx="185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7" name="Line 21"/>
          <p:cNvSpPr>
            <a:spLocks noChangeShapeType="1"/>
          </p:cNvSpPr>
          <p:nvPr/>
        </p:nvSpPr>
        <p:spPr bwMode="auto">
          <a:xfrm>
            <a:off x="3557588" y="1582738"/>
            <a:ext cx="18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8" name="Line 22"/>
          <p:cNvSpPr>
            <a:spLocks noChangeShapeType="1"/>
          </p:cNvSpPr>
          <p:nvPr/>
        </p:nvSpPr>
        <p:spPr bwMode="auto">
          <a:xfrm>
            <a:off x="3889375" y="1582738"/>
            <a:ext cx="185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9" name="Line 23"/>
          <p:cNvSpPr>
            <a:spLocks noChangeShapeType="1"/>
          </p:cNvSpPr>
          <p:nvPr/>
        </p:nvSpPr>
        <p:spPr bwMode="auto">
          <a:xfrm>
            <a:off x="4208463" y="1582738"/>
            <a:ext cx="185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40" name="Line 24"/>
          <p:cNvSpPr>
            <a:spLocks noChangeShapeType="1"/>
          </p:cNvSpPr>
          <p:nvPr/>
        </p:nvSpPr>
        <p:spPr bwMode="auto">
          <a:xfrm>
            <a:off x="4538663" y="1582738"/>
            <a:ext cx="185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41" name="Line 25"/>
          <p:cNvSpPr>
            <a:spLocks noChangeShapeType="1"/>
          </p:cNvSpPr>
          <p:nvPr/>
        </p:nvSpPr>
        <p:spPr bwMode="auto">
          <a:xfrm>
            <a:off x="738188" y="1724025"/>
            <a:ext cx="488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42" name="Text Box 26"/>
          <p:cNvSpPr txBox="1">
            <a:spLocks noChangeArrowheads="1"/>
          </p:cNvSpPr>
          <p:nvPr/>
        </p:nvSpPr>
        <p:spPr bwMode="auto">
          <a:xfrm>
            <a:off x="304800" y="1614488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4s</a:t>
            </a:r>
          </a:p>
        </p:txBody>
      </p:sp>
      <p:sp>
        <p:nvSpPr>
          <p:cNvPr id="86043" name="Text Box 27"/>
          <p:cNvSpPr txBox="1">
            <a:spLocks noChangeArrowheads="1"/>
          </p:cNvSpPr>
          <p:nvPr/>
        </p:nvSpPr>
        <p:spPr bwMode="auto">
          <a:xfrm>
            <a:off x="1335088" y="333375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2p</a:t>
            </a:r>
          </a:p>
        </p:txBody>
      </p:sp>
      <p:sp>
        <p:nvSpPr>
          <p:cNvPr id="86044" name="Text Box 28"/>
          <p:cNvSpPr txBox="1">
            <a:spLocks noChangeArrowheads="1"/>
          </p:cNvSpPr>
          <p:nvPr/>
        </p:nvSpPr>
        <p:spPr bwMode="auto">
          <a:xfrm>
            <a:off x="1371600" y="23622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3p</a:t>
            </a:r>
          </a:p>
        </p:txBody>
      </p:sp>
      <p:sp>
        <p:nvSpPr>
          <p:cNvPr id="86045" name="Line 29"/>
          <p:cNvSpPr>
            <a:spLocks noChangeShapeType="1"/>
          </p:cNvSpPr>
          <p:nvPr/>
        </p:nvSpPr>
        <p:spPr bwMode="auto">
          <a:xfrm>
            <a:off x="1716088" y="1463675"/>
            <a:ext cx="184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46" name="Line 30"/>
          <p:cNvSpPr>
            <a:spLocks noChangeShapeType="1"/>
          </p:cNvSpPr>
          <p:nvPr/>
        </p:nvSpPr>
        <p:spPr bwMode="auto">
          <a:xfrm>
            <a:off x="2033588" y="1463675"/>
            <a:ext cx="185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47" name="Line 31"/>
          <p:cNvSpPr>
            <a:spLocks noChangeShapeType="1"/>
          </p:cNvSpPr>
          <p:nvPr/>
        </p:nvSpPr>
        <p:spPr bwMode="auto">
          <a:xfrm>
            <a:off x="2363788" y="1463675"/>
            <a:ext cx="185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48" name="Text Box 32"/>
          <p:cNvSpPr txBox="1">
            <a:spLocks noChangeArrowheads="1"/>
          </p:cNvSpPr>
          <p:nvPr/>
        </p:nvSpPr>
        <p:spPr bwMode="auto">
          <a:xfrm>
            <a:off x="1295400" y="12192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4p</a:t>
            </a:r>
          </a:p>
        </p:txBody>
      </p:sp>
      <p:sp>
        <p:nvSpPr>
          <p:cNvPr id="86049" name="Text Box 33"/>
          <p:cNvSpPr txBox="1">
            <a:spLocks noChangeArrowheads="1"/>
          </p:cNvSpPr>
          <p:nvPr/>
        </p:nvSpPr>
        <p:spPr bwMode="auto">
          <a:xfrm>
            <a:off x="2819400" y="13716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3d</a:t>
            </a:r>
          </a:p>
        </p:txBody>
      </p:sp>
      <p:sp>
        <p:nvSpPr>
          <p:cNvPr id="86050" name="Line 34"/>
          <p:cNvSpPr>
            <a:spLocks noChangeShapeType="1"/>
          </p:cNvSpPr>
          <p:nvPr/>
        </p:nvSpPr>
        <p:spPr bwMode="auto">
          <a:xfrm flipV="1">
            <a:off x="249238" y="1098550"/>
            <a:ext cx="0" cy="3594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51" name="Text Box 35"/>
          <p:cNvSpPr txBox="1">
            <a:spLocks noChangeArrowheads="1"/>
          </p:cNvSpPr>
          <p:nvPr/>
        </p:nvSpPr>
        <p:spPr bwMode="auto">
          <a:xfrm rot="-5400000">
            <a:off x="-388143" y="2475706"/>
            <a:ext cx="98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Energy</a:t>
            </a:r>
          </a:p>
        </p:txBody>
      </p:sp>
      <p:sp>
        <p:nvSpPr>
          <p:cNvPr id="86052" name="Rectangle 36"/>
          <p:cNvSpPr>
            <a:spLocks noChangeArrowheads="1"/>
          </p:cNvSpPr>
          <p:nvPr/>
        </p:nvSpPr>
        <p:spPr bwMode="auto">
          <a:xfrm>
            <a:off x="1447800" y="3581400"/>
            <a:ext cx="119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m=-1,0,1</a:t>
            </a:r>
          </a:p>
        </p:txBody>
      </p:sp>
      <p:sp>
        <p:nvSpPr>
          <p:cNvPr id="34853" name="Line 37"/>
          <p:cNvSpPr>
            <a:spLocks noChangeShapeType="1"/>
          </p:cNvSpPr>
          <p:nvPr/>
        </p:nvSpPr>
        <p:spPr bwMode="auto">
          <a:xfrm>
            <a:off x="5059363" y="2438400"/>
            <a:ext cx="434975" cy="103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4" name="Text Box 38"/>
          <p:cNvSpPr txBox="1">
            <a:spLocks noChangeArrowheads="1"/>
          </p:cNvSpPr>
          <p:nvPr/>
        </p:nvSpPr>
        <p:spPr bwMode="auto">
          <a:xfrm>
            <a:off x="3733800" y="2209800"/>
            <a:ext cx="13525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Li (3 </a:t>
            </a:r>
            <a:r>
              <a:rPr lang="en-US" sz="2400" dirty="0" err="1"/>
              <a:t>e’s</a:t>
            </a:r>
            <a:r>
              <a:rPr lang="en-US" sz="2400" dirty="0"/>
              <a:t>)</a:t>
            </a:r>
          </a:p>
        </p:txBody>
      </p:sp>
      <p:sp>
        <p:nvSpPr>
          <p:cNvPr id="34855" name="Line 39"/>
          <p:cNvSpPr>
            <a:spLocks noChangeShapeType="1"/>
          </p:cNvSpPr>
          <p:nvPr/>
        </p:nvSpPr>
        <p:spPr bwMode="auto">
          <a:xfrm flipV="1">
            <a:off x="5016500" y="2646363"/>
            <a:ext cx="477838" cy="233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6" name="Text Box 40"/>
          <p:cNvSpPr txBox="1">
            <a:spLocks noChangeArrowheads="1"/>
          </p:cNvSpPr>
          <p:nvPr/>
        </p:nvSpPr>
        <p:spPr bwMode="auto">
          <a:xfrm>
            <a:off x="3429000" y="2743200"/>
            <a:ext cx="16748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Na (11 e’s)</a:t>
            </a:r>
          </a:p>
        </p:txBody>
      </p:sp>
      <p:sp>
        <p:nvSpPr>
          <p:cNvPr id="86057" name="Rectangle 41"/>
          <p:cNvSpPr>
            <a:spLocks noChangeArrowheads="1"/>
          </p:cNvSpPr>
          <p:nvPr/>
        </p:nvSpPr>
        <p:spPr bwMode="auto">
          <a:xfrm>
            <a:off x="3048000" y="1600200"/>
            <a:ext cx="170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m=-2,-1,0,1,2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53" grpId="0" animBg="1"/>
      <p:bldP spid="34854" grpId="0" animBg="1"/>
      <p:bldP spid="34855" grpId="0" animBg="1"/>
      <p:bldP spid="348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36525" y="39688"/>
            <a:ext cx="8855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Schrodinger predicts wave functions and energies of these wave functions.  </a:t>
            </a:r>
            <a:endParaRPr lang="en-US" sz="2400"/>
          </a:p>
        </p:txBody>
      </p:sp>
      <p:pic>
        <p:nvPicPr>
          <p:cNvPr id="92163" name="Picture 3" descr="quantum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62113"/>
            <a:ext cx="4267200" cy="297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447800" y="4611688"/>
            <a:ext cx="7543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Why would behavior of Li be similar to Na? </a:t>
            </a:r>
          </a:p>
          <a:p>
            <a:r>
              <a:rPr lang="en-US" sz="2400"/>
              <a:t>a. because shape of outer most electron is similar. </a:t>
            </a:r>
          </a:p>
          <a:p>
            <a:r>
              <a:rPr lang="en-US" sz="2400"/>
              <a:t>b. because energy of outer most electron is similar. </a:t>
            </a:r>
          </a:p>
          <a:p>
            <a:r>
              <a:rPr lang="en-US" sz="2400">
                <a:solidFill>
                  <a:srgbClr val="FF0000"/>
                </a:solidFill>
              </a:rPr>
              <a:t>c. both a and b</a:t>
            </a:r>
          </a:p>
          <a:p>
            <a:r>
              <a:rPr lang="en-US" sz="2400"/>
              <a:t>d. some other reason</a:t>
            </a:r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684213" y="4849813"/>
            <a:ext cx="488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304800" y="4687888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1s</a:t>
            </a: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684213" y="3703638"/>
            <a:ext cx="488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304800" y="3594100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2s</a:t>
            </a:r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>
            <a:off x="738188" y="2713038"/>
            <a:ext cx="488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304800" y="2552700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3s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684213" y="938213"/>
            <a:ext cx="544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Times New Roman" charset="0"/>
              </a:rPr>
              <a:t>l</a:t>
            </a:r>
            <a:r>
              <a:rPr lang="en-US" sz="2000"/>
              <a:t>=0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1606550" y="885825"/>
            <a:ext cx="798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Times New Roman" charset="0"/>
              </a:rPr>
              <a:t>    l</a:t>
            </a:r>
            <a:r>
              <a:rPr lang="en-US" sz="2000"/>
              <a:t>=1</a:t>
            </a:r>
          </a:p>
          <a:p>
            <a:endParaRPr lang="en-US" sz="2000"/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3124200" y="914400"/>
            <a:ext cx="1179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Times New Roman" charset="0"/>
              </a:rPr>
              <a:t>          l</a:t>
            </a:r>
            <a:r>
              <a:rPr lang="en-US" sz="2000"/>
              <a:t>=2</a:t>
            </a:r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>
            <a:off x="1716088" y="3494088"/>
            <a:ext cx="184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5" name="Line 15"/>
          <p:cNvSpPr>
            <a:spLocks noChangeShapeType="1"/>
          </p:cNvSpPr>
          <p:nvPr/>
        </p:nvSpPr>
        <p:spPr bwMode="auto">
          <a:xfrm>
            <a:off x="2033588" y="3494088"/>
            <a:ext cx="185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6" name="Line 16"/>
          <p:cNvSpPr>
            <a:spLocks noChangeShapeType="1"/>
          </p:cNvSpPr>
          <p:nvPr/>
        </p:nvSpPr>
        <p:spPr bwMode="auto">
          <a:xfrm>
            <a:off x="2363788" y="3494088"/>
            <a:ext cx="185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7" name="Line 17"/>
          <p:cNvSpPr>
            <a:spLocks noChangeShapeType="1"/>
          </p:cNvSpPr>
          <p:nvPr/>
        </p:nvSpPr>
        <p:spPr bwMode="auto">
          <a:xfrm>
            <a:off x="1749425" y="2557463"/>
            <a:ext cx="185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8" name="Line 18"/>
          <p:cNvSpPr>
            <a:spLocks noChangeShapeType="1"/>
          </p:cNvSpPr>
          <p:nvPr/>
        </p:nvSpPr>
        <p:spPr bwMode="auto">
          <a:xfrm>
            <a:off x="2068513" y="2557463"/>
            <a:ext cx="185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9" name="Line 19"/>
          <p:cNvSpPr>
            <a:spLocks noChangeShapeType="1"/>
          </p:cNvSpPr>
          <p:nvPr/>
        </p:nvSpPr>
        <p:spPr bwMode="auto">
          <a:xfrm>
            <a:off x="2398713" y="2557463"/>
            <a:ext cx="185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80" name="Line 20"/>
          <p:cNvSpPr>
            <a:spLocks noChangeShapeType="1"/>
          </p:cNvSpPr>
          <p:nvPr/>
        </p:nvSpPr>
        <p:spPr bwMode="auto">
          <a:xfrm>
            <a:off x="3240088" y="1582738"/>
            <a:ext cx="185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81" name="Line 21"/>
          <p:cNvSpPr>
            <a:spLocks noChangeShapeType="1"/>
          </p:cNvSpPr>
          <p:nvPr/>
        </p:nvSpPr>
        <p:spPr bwMode="auto">
          <a:xfrm>
            <a:off x="3557588" y="1582738"/>
            <a:ext cx="18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82" name="Line 22"/>
          <p:cNvSpPr>
            <a:spLocks noChangeShapeType="1"/>
          </p:cNvSpPr>
          <p:nvPr/>
        </p:nvSpPr>
        <p:spPr bwMode="auto">
          <a:xfrm>
            <a:off x="3889375" y="1582738"/>
            <a:ext cx="185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83" name="Line 23"/>
          <p:cNvSpPr>
            <a:spLocks noChangeShapeType="1"/>
          </p:cNvSpPr>
          <p:nvPr/>
        </p:nvSpPr>
        <p:spPr bwMode="auto">
          <a:xfrm>
            <a:off x="4208463" y="1582738"/>
            <a:ext cx="185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84" name="Line 24"/>
          <p:cNvSpPr>
            <a:spLocks noChangeShapeType="1"/>
          </p:cNvSpPr>
          <p:nvPr/>
        </p:nvSpPr>
        <p:spPr bwMode="auto">
          <a:xfrm>
            <a:off x="4538663" y="1582738"/>
            <a:ext cx="185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85" name="Line 25"/>
          <p:cNvSpPr>
            <a:spLocks noChangeShapeType="1"/>
          </p:cNvSpPr>
          <p:nvPr/>
        </p:nvSpPr>
        <p:spPr bwMode="auto">
          <a:xfrm>
            <a:off x="738188" y="1724025"/>
            <a:ext cx="488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86" name="Text Box 26"/>
          <p:cNvSpPr txBox="1">
            <a:spLocks noChangeArrowheads="1"/>
          </p:cNvSpPr>
          <p:nvPr/>
        </p:nvSpPr>
        <p:spPr bwMode="auto">
          <a:xfrm>
            <a:off x="304800" y="1614488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4s</a:t>
            </a:r>
          </a:p>
        </p:txBody>
      </p:sp>
      <p:sp>
        <p:nvSpPr>
          <p:cNvPr id="92187" name="Text Box 27"/>
          <p:cNvSpPr txBox="1">
            <a:spLocks noChangeArrowheads="1"/>
          </p:cNvSpPr>
          <p:nvPr/>
        </p:nvSpPr>
        <p:spPr bwMode="auto">
          <a:xfrm>
            <a:off x="1335088" y="333375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2p</a:t>
            </a:r>
          </a:p>
        </p:txBody>
      </p:sp>
      <p:sp>
        <p:nvSpPr>
          <p:cNvPr id="92188" name="Text Box 28"/>
          <p:cNvSpPr txBox="1">
            <a:spLocks noChangeArrowheads="1"/>
          </p:cNvSpPr>
          <p:nvPr/>
        </p:nvSpPr>
        <p:spPr bwMode="auto">
          <a:xfrm>
            <a:off x="1371600" y="23622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3p</a:t>
            </a:r>
          </a:p>
        </p:txBody>
      </p:sp>
      <p:sp>
        <p:nvSpPr>
          <p:cNvPr id="92189" name="Line 29"/>
          <p:cNvSpPr>
            <a:spLocks noChangeShapeType="1"/>
          </p:cNvSpPr>
          <p:nvPr/>
        </p:nvSpPr>
        <p:spPr bwMode="auto">
          <a:xfrm>
            <a:off x="1716088" y="1463675"/>
            <a:ext cx="184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0" name="Line 30"/>
          <p:cNvSpPr>
            <a:spLocks noChangeShapeType="1"/>
          </p:cNvSpPr>
          <p:nvPr/>
        </p:nvSpPr>
        <p:spPr bwMode="auto">
          <a:xfrm>
            <a:off x="2033588" y="1463675"/>
            <a:ext cx="185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1" name="Line 31"/>
          <p:cNvSpPr>
            <a:spLocks noChangeShapeType="1"/>
          </p:cNvSpPr>
          <p:nvPr/>
        </p:nvSpPr>
        <p:spPr bwMode="auto">
          <a:xfrm>
            <a:off x="2363788" y="1463675"/>
            <a:ext cx="185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2" name="Text Box 32"/>
          <p:cNvSpPr txBox="1">
            <a:spLocks noChangeArrowheads="1"/>
          </p:cNvSpPr>
          <p:nvPr/>
        </p:nvSpPr>
        <p:spPr bwMode="auto">
          <a:xfrm>
            <a:off x="1295400" y="12192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4p</a:t>
            </a:r>
          </a:p>
        </p:txBody>
      </p:sp>
      <p:sp>
        <p:nvSpPr>
          <p:cNvPr id="92193" name="Text Box 33"/>
          <p:cNvSpPr txBox="1">
            <a:spLocks noChangeArrowheads="1"/>
          </p:cNvSpPr>
          <p:nvPr/>
        </p:nvSpPr>
        <p:spPr bwMode="auto">
          <a:xfrm>
            <a:off x="2819400" y="13716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3d</a:t>
            </a:r>
          </a:p>
        </p:txBody>
      </p:sp>
      <p:sp>
        <p:nvSpPr>
          <p:cNvPr id="92194" name="Line 34"/>
          <p:cNvSpPr>
            <a:spLocks noChangeShapeType="1"/>
          </p:cNvSpPr>
          <p:nvPr/>
        </p:nvSpPr>
        <p:spPr bwMode="auto">
          <a:xfrm flipV="1">
            <a:off x="249238" y="1098550"/>
            <a:ext cx="0" cy="3594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5" name="Text Box 35"/>
          <p:cNvSpPr txBox="1">
            <a:spLocks noChangeArrowheads="1"/>
          </p:cNvSpPr>
          <p:nvPr/>
        </p:nvSpPr>
        <p:spPr bwMode="auto">
          <a:xfrm rot="-5400000">
            <a:off x="-388143" y="2488406"/>
            <a:ext cx="98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Energy</a:t>
            </a:r>
          </a:p>
        </p:txBody>
      </p:sp>
      <p:sp>
        <p:nvSpPr>
          <p:cNvPr id="92196" name="Rectangle 36"/>
          <p:cNvSpPr>
            <a:spLocks noChangeArrowheads="1"/>
          </p:cNvSpPr>
          <p:nvPr/>
        </p:nvSpPr>
        <p:spPr bwMode="auto">
          <a:xfrm>
            <a:off x="1447800" y="3581400"/>
            <a:ext cx="119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m=-1,0,1</a:t>
            </a:r>
          </a:p>
        </p:txBody>
      </p:sp>
      <p:sp>
        <p:nvSpPr>
          <p:cNvPr id="92197" name="Line 37"/>
          <p:cNvSpPr>
            <a:spLocks noChangeShapeType="1"/>
          </p:cNvSpPr>
          <p:nvPr/>
        </p:nvSpPr>
        <p:spPr bwMode="auto">
          <a:xfrm>
            <a:off x="5059363" y="2438400"/>
            <a:ext cx="434975" cy="103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9" name="Line 39"/>
          <p:cNvSpPr>
            <a:spLocks noChangeShapeType="1"/>
          </p:cNvSpPr>
          <p:nvPr/>
        </p:nvSpPr>
        <p:spPr bwMode="auto">
          <a:xfrm flipV="1">
            <a:off x="5016500" y="2646363"/>
            <a:ext cx="477838" cy="233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1" name="Rectangle 41"/>
          <p:cNvSpPr>
            <a:spLocks noChangeArrowheads="1"/>
          </p:cNvSpPr>
          <p:nvPr/>
        </p:nvSpPr>
        <p:spPr bwMode="auto">
          <a:xfrm>
            <a:off x="3048000" y="1600200"/>
            <a:ext cx="170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m=-2,-1,0,1,2</a:t>
            </a:r>
          </a:p>
        </p:txBody>
      </p:sp>
      <p:sp>
        <p:nvSpPr>
          <p:cNvPr id="42" name="Text Box 38"/>
          <p:cNvSpPr txBox="1">
            <a:spLocks noChangeArrowheads="1"/>
          </p:cNvSpPr>
          <p:nvPr/>
        </p:nvSpPr>
        <p:spPr bwMode="auto">
          <a:xfrm>
            <a:off x="3733800" y="2209800"/>
            <a:ext cx="13525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Li (3 </a:t>
            </a:r>
            <a:r>
              <a:rPr lang="en-US" sz="2400" dirty="0" err="1"/>
              <a:t>e’s</a:t>
            </a:r>
            <a:r>
              <a:rPr lang="en-US" sz="2400" dirty="0"/>
              <a:t>)</a:t>
            </a:r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3429000" y="2743200"/>
            <a:ext cx="16748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Na (11 e’s)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"/>
            <a:ext cx="85359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581400"/>
            <a:ext cx="85359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2" name="Oval 4"/>
          <p:cNvSpPr>
            <a:spLocks noChangeArrowheads="1"/>
          </p:cNvSpPr>
          <p:nvPr/>
        </p:nvSpPr>
        <p:spPr bwMode="auto">
          <a:xfrm>
            <a:off x="1447800" y="2667000"/>
            <a:ext cx="4572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94213" name="Oval 5"/>
          <p:cNvSpPr>
            <a:spLocks noChangeArrowheads="1"/>
          </p:cNvSpPr>
          <p:nvPr/>
        </p:nvSpPr>
        <p:spPr bwMode="auto">
          <a:xfrm>
            <a:off x="1981200" y="2667000"/>
            <a:ext cx="4572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94214" name="Oval 6"/>
          <p:cNvSpPr>
            <a:spLocks noChangeArrowheads="1"/>
          </p:cNvSpPr>
          <p:nvPr/>
        </p:nvSpPr>
        <p:spPr bwMode="auto">
          <a:xfrm>
            <a:off x="1676400" y="4572000"/>
            <a:ext cx="4572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94215" name="Oval 7"/>
          <p:cNvSpPr>
            <a:spLocks noChangeArrowheads="1"/>
          </p:cNvSpPr>
          <p:nvPr/>
        </p:nvSpPr>
        <p:spPr bwMode="auto">
          <a:xfrm>
            <a:off x="2133600" y="4343400"/>
            <a:ext cx="4572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2"/>
          <p:cNvSpPr>
            <a:spLocks noChangeShapeType="1"/>
          </p:cNvSpPr>
          <p:nvPr/>
        </p:nvSpPr>
        <p:spPr bwMode="auto">
          <a:xfrm>
            <a:off x="1905000" y="18288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152400" y="37338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 flipV="1">
            <a:off x="685800" y="2743200"/>
            <a:ext cx="2362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1066800" y="2895600"/>
            <a:ext cx="1676400" cy="1600200"/>
          </a:xfrm>
          <a:prstGeom prst="ellipse">
            <a:avLst/>
          </a:prstGeom>
          <a:solidFill>
            <a:srgbClr val="BBE0E3">
              <a:alpha val="7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aseline="3000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24000" y="2133600"/>
            <a:ext cx="762000" cy="3276600"/>
            <a:chOff x="1056" y="672"/>
            <a:chExt cx="480" cy="2064"/>
          </a:xfrm>
        </p:grpSpPr>
        <p:sp>
          <p:nvSpPr>
            <p:cNvPr id="40983" name="Oval 6"/>
            <p:cNvSpPr>
              <a:spLocks noChangeArrowheads="1"/>
            </p:cNvSpPr>
            <p:nvPr/>
          </p:nvSpPr>
          <p:spPr bwMode="auto">
            <a:xfrm>
              <a:off x="1056" y="672"/>
              <a:ext cx="480" cy="960"/>
            </a:xfrm>
            <a:prstGeom prst="ellipse">
              <a:avLst/>
            </a:prstGeom>
            <a:solidFill>
              <a:srgbClr val="FF0000">
                <a:alpha val="2313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4" name="Oval 7"/>
            <p:cNvSpPr>
              <a:spLocks noChangeArrowheads="1"/>
            </p:cNvSpPr>
            <p:nvPr/>
          </p:nvSpPr>
          <p:spPr bwMode="auto">
            <a:xfrm>
              <a:off x="1056" y="1776"/>
              <a:ext cx="480" cy="960"/>
            </a:xfrm>
            <a:prstGeom prst="ellipse">
              <a:avLst/>
            </a:prstGeom>
            <a:solidFill>
              <a:srgbClr val="FF0000">
                <a:alpha val="2313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914400" y="29718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2s</a:t>
            </a:r>
            <a:endParaRPr lang="en-US" baseline="30000"/>
          </a:p>
        </p:txBody>
      </p:sp>
      <p:sp>
        <p:nvSpPr>
          <p:cNvPr id="40968" name="Text Box 11"/>
          <p:cNvSpPr txBox="1">
            <a:spLocks noChangeArrowheads="1"/>
          </p:cNvSpPr>
          <p:nvPr/>
        </p:nvSpPr>
        <p:spPr bwMode="auto">
          <a:xfrm>
            <a:off x="0" y="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193925" y="20970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2p</a:t>
            </a:r>
          </a:p>
        </p:txBody>
      </p:sp>
      <p:sp>
        <p:nvSpPr>
          <p:cNvPr id="40970" name="Oval 13"/>
          <p:cNvSpPr>
            <a:spLocks noChangeArrowheads="1"/>
          </p:cNvSpPr>
          <p:nvPr/>
        </p:nvSpPr>
        <p:spPr bwMode="auto">
          <a:xfrm>
            <a:off x="1862138" y="3711575"/>
            <a:ext cx="76200" cy="7620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 rot="5400000">
            <a:off x="1539875" y="2138363"/>
            <a:ext cx="762000" cy="3276600"/>
            <a:chOff x="1056" y="672"/>
            <a:chExt cx="480" cy="2064"/>
          </a:xfrm>
        </p:grpSpPr>
        <p:sp>
          <p:nvSpPr>
            <p:cNvPr id="40981" name="Oval 16"/>
            <p:cNvSpPr>
              <a:spLocks noChangeArrowheads="1"/>
            </p:cNvSpPr>
            <p:nvPr/>
          </p:nvSpPr>
          <p:spPr bwMode="auto">
            <a:xfrm>
              <a:off x="1056" y="672"/>
              <a:ext cx="480" cy="960"/>
            </a:xfrm>
            <a:prstGeom prst="ellipse">
              <a:avLst/>
            </a:prstGeom>
            <a:solidFill>
              <a:srgbClr val="FF0000">
                <a:alpha val="2313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2" name="Oval 17"/>
            <p:cNvSpPr>
              <a:spLocks noChangeArrowheads="1"/>
            </p:cNvSpPr>
            <p:nvPr/>
          </p:nvSpPr>
          <p:spPr bwMode="auto">
            <a:xfrm>
              <a:off x="1056" y="1776"/>
              <a:ext cx="480" cy="960"/>
            </a:xfrm>
            <a:prstGeom prst="ellipse">
              <a:avLst/>
            </a:prstGeom>
            <a:solidFill>
              <a:srgbClr val="FF0000">
                <a:alpha val="2313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 rot="2767588">
            <a:off x="1485900" y="2095500"/>
            <a:ext cx="762000" cy="3276600"/>
            <a:chOff x="1056" y="672"/>
            <a:chExt cx="480" cy="2064"/>
          </a:xfrm>
        </p:grpSpPr>
        <p:sp>
          <p:nvSpPr>
            <p:cNvPr id="40979" name="Oval 19"/>
            <p:cNvSpPr>
              <a:spLocks noChangeArrowheads="1"/>
            </p:cNvSpPr>
            <p:nvPr/>
          </p:nvSpPr>
          <p:spPr bwMode="auto">
            <a:xfrm>
              <a:off x="1056" y="672"/>
              <a:ext cx="480" cy="960"/>
            </a:xfrm>
            <a:prstGeom prst="ellipse">
              <a:avLst/>
            </a:prstGeom>
            <a:solidFill>
              <a:srgbClr val="FF0000">
                <a:alpha val="2313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0" name="Oval 20"/>
            <p:cNvSpPr>
              <a:spLocks noChangeArrowheads="1"/>
            </p:cNvSpPr>
            <p:nvPr/>
          </p:nvSpPr>
          <p:spPr bwMode="auto">
            <a:xfrm>
              <a:off x="1056" y="1776"/>
              <a:ext cx="480" cy="960"/>
            </a:xfrm>
            <a:prstGeom prst="ellipse">
              <a:avLst/>
            </a:prstGeom>
            <a:solidFill>
              <a:srgbClr val="FF0000">
                <a:alpha val="2313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973" name="Text Box 21"/>
          <p:cNvSpPr txBox="1">
            <a:spLocks noChangeArrowheads="1"/>
          </p:cNvSpPr>
          <p:nvPr/>
        </p:nvSpPr>
        <p:spPr bwMode="auto">
          <a:xfrm>
            <a:off x="3733800" y="1752600"/>
            <a:ext cx="4800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As go from Li to </a:t>
            </a:r>
            <a:r>
              <a:rPr lang="en-US" sz="2200" dirty="0" err="1"/>
              <a:t>N</a:t>
            </a:r>
            <a:r>
              <a:rPr lang="en-US" sz="2200" dirty="0"/>
              <a:t>, </a:t>
            </a:r>
          </a:p>
          <a:p>
            <a:r>
              <a:rPr lang="en-US" sz="2200" dirty="0"/>
              <a:t>end up with 3 electrons in 2p (one in each orbital), </a:t>
            </a:r>
          </a:p>
          <a:p>
            <a:r>
              <a:rPr lang="en-US" sz="2200" dirty="0"/>
              <a:t>Why is ionization energy larger and size smaller than in Li?</a:t>
            </a:r>
            <a:r>
              <a:rPr lang="en-US" sz="2200" dirty="0" smtClean="0"/>
              <a:t> </a:t>
            </a:r>
          </a:p>
        </p:txBody>
      </p:sp>
      <p:sp>
        <p:nvSpPr>
          <p:cNvPr id="40974" name="Oval 22"/>
          <p:cNvSpPr>
            <a:spLocks noChangeArrowheads="1"/>
          </p:cNvSpPr>
          <p:nvPr/>
        </p:nvSpPr>
        <p:spPr bwMode="auto">
          <a:xfrm>
            <a:off x="1416050" y="3243263"/>
            <a:ext cx="990600" cy="946150"/>
          </a:xfrm>
          <a:prstGeom prst="ellipse">
            <a:avLst/>
          </a:prstGeom>
          <a:solidFill>
            <a:srgbClr val="BBE0E3">
              <a:alpha val="7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1s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3276600" y="4057650"/>
            <a:ext cx="57150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 err="1"/>
              <a:t>P</a:t>
            </a:r>
            <a:r>
              <a:rPr lang="en-US" sz="2200" dirty="0"/>
              <a:t> orbitals each have direction… electrons in </a:t>
            </a:r>
            <a:r>
              <a:rPr lang="en-US" sz="2200" dirty="0" err="1"/>
              <a:t>p</a:t>
            </a:r>
            <a:r>
              <a:rPr lang="en-US" sz="2200" baseline="-25000" dirty="0" err="1"/>
              <a:t>x</a:t>
            </a:r>
            <a:r>
              <a:rPr lang="en-US" sz="2200" dirty="0"/>
              <a:t> do not effectively shield electrons in </a:t>
            </a:r>
            <a:r>
              <a:rPr lang="en-US" sz="2200" dirty="0" err="1"/>
              <a:t>p</a:t>
            </a:r>
            <a:r>
              <a:rPr lang="en-US" sz="2200" baseline="-25000" dirty="0" err="1"/>
              <a:t>y</a:t>
            </a:r>
            <a:r>
              <a:rPr lang="en-US" sz="2200" dirty="0"/>
              <a:t> from the nucleus. </a:t>
            </a:r>
          </a:p>
          <a:p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So electrons in </a:t>
            </a:r>
            <a:r>
              <a:rPr lang="en-US" sz="2200" dirty="0" err="1"/>
              <a:t>p</a:t>
            </a:r>
            <a:r>
              <a:rPr lang="en-US" sz="2200" dirty="0"/>
              <a:t> orbitals: </a:t>
            </a:r>
          </a:p>
          <a:p>
            <a:pPr marL="228600" lvl="1"/>
            <a:r>
              <a:rPr lang="en-US" sz="2200" dirty="0"/>
              <a:t>1. feel larger effective positive charge </a:t>
            </a:r>
          </a:p>
          <a:p>
            <a:pPr marL="228600" lvl="1"/>
            <a:r>
              <a:rPr lang="en-US" sz="2200" dirty="0"/>
              <a:t>2. are held closer to nucleus.</a:t>
            </a:r>
          </a:p>
        </p:txBody>
      </p:sp>
      <p:pic>
        <p:nvPicPr>
          <p:cNvPr id="40976" name="Picture 25" descr="periodic-table"/>
          <p:cNvPicPr>
            <a:picLocks noChangeAspect="1" noChangeArrowheads="1"/>
          </p:cNvPicPr>
          <p:nvPr/>
        </p:nvPicPr>
        <p:blipFill>
          <a:blip r:embed="rId3"/>
          <a:srcRect b="64989"/>
          <a:stretch>
            <a:fillRect/>
          </a:stretch>
        </p:blipFill>
        <p:spPr bwMode="auto">
          <a:xfrm>
            <a:off x="152400" y="0"/>
            <a:ext cx="853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7" name="Rectangle 26"/>
          <p:cNvSpPr>
            <a:spLocks noChangeArrowheads="1"/>
          </p:cNvSpPr>
          <p:nvPr/>
        </p:nvSpPr>
        <p:spPr bwMode="auto">
          <a:xfrm>
            <a:off x="1371600" y="0"/>
            <a:ext cx="41910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8" name="Oval 27"/>
          <p:cNvSpPr>
            <a:spLocks noChangeArrowheads="1"/>
          </p:cNvSpPr>
          <p:nvPr/>
        </p:nvSpPr>
        <p:spPr bwMode="auto">
          <a:xfrm>
            <a:off x="6781800" y="685800"/>
            <a:ext cx="533400" cy="533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6" grpId="0"/>
      <p:bldP spid="420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quantum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98600"/>
            <a:ext cx="76962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838200" y="1426824"/>
            <a:ext cx="2017938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i="1" dirty="0" err="1">
                <a:latin typeface="Times New Roman" charset="0"/>
              </a:rPr>
              <a:t>l</a:t>
            </a:r>
            <a:r>
              <a:rPr lang="en-US" sz="2200" dirty="0"/>
              <a:t>=0 (</a:t>
            </a:r>
            <a:r>
              <a:rPr lang="en-US" sz="2200" dirty="0" err="1"/>
              <a:t>s</a:t>
            </a:r>
            <a:r>
              <a:rPr lang="en-US" sz="2200" dirty="0"/>
              <a:t>-orbitals)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629400" y="1454436"/>
            <a:ext cx="2033780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i="1" dirty="0" err="1">
                <a:latin typeface="Times New Roman" charset="0"/>
              </a:rPr>
              <a:t>l</a:t>
            </a:r>
            <a:r>
              <a:rPr lang="en-US" sz="2200" dirty="0"/>
              <a:t>=1 (</a:t>
            </a:r>
            <a:r>
              <a:rPr lang="en-US" sz="2200" dirty="0" err="1"/>
              <a:t>p</a:t>
            </a:r>
            <a:r>
              <a:rPr lang="en-US" sz="2200" dirty="0"/>
              <a:t>-orbitals)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048000" y="1981200"/>
            <a:ext cx="2159000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i="1" dirty="0" err="1">
                <a:latin typeface="Times New Roman" charset="0"/>
              </a:rPr>
              <a:t>l</a:t>
            </a:r>
            <a:r>
              <a:rPr lang="en-US" sz="2200" dirty="0"/>
              <a:t>=2 (</a:t>
            </a:r>
            <a:r>
              <a:rPr lang="en-US" sz="2200" dirty="0" err="1"/>
              <a:t>d</a:t>
            </a:r>
            <a:r>
              <a:rPr lang="en-US" sz="2200" dirty="0"/>
              <a:t>-orbitals)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191000" y="6400800"/>
            <a:ext cx="1955258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i="1" dirty="0" err="1">
                <a:latin typeface="Times New Roman" charset="0"/>
              </a:rPr>
              <a:t>l</a:t>
            </a:r>
            <a:r>
              <a:rPr lang="en-US" sz="2200" dirty="0"/>
              <a:t>=2 (</a:t>
            </a:r>
            <a:r>
              <a:rPr lang="en-US" sz="2200" dirty="0" err="1"/>
              <a:t>f</a:t>
            </a:r>
            <a:r>
              <a:rPr lang="en-US" sz="2200" dirty="0"/>
              <a:t>-orbitals)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 rot="-5400000">
            <a:off x="-642938" y="2982913"/>
            <a:ext cx="17430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Valence (n)</a:t>
            </a: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6172200" y="1295400"/>
            <a:ext cx="0" cy="1524000"/>
          </a:xfrm>
          <a:prstGeom prst="line">
            <a:avLst/>
          </a:prstGeom>
          <a:noFill/>
          <a:ln w="38100">
            <a:solidFill>
              <a:srgbClr val="F61B1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2057400" y="76200"/>
            <a:ext cx="7086600" cy="1107996"/>
          </a:xfrm>
          <a:prstGeom prst="rect">
            <a:avLst/>
          </a:prstGeom>
          <a:noFill/>
          <a:ln w="28575">
            <a:solidFill>
              <a:srgbClr val="F61B16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All atoms in this row have common filling of outer most shell (valence electrons), common shapes, similar energies … so similar 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14"/>
          <p:cNvSpPr>
            <a:spLocks noChangeShapeType="1"/>
          </p:cNvSpPr>
          <p:nvPr/>
        </p:nvSpPr>
        <p:spPr bwMode="auto">
          <a:xfrm>
            <a:off x="666750" y="3619500"/>
            <a:ext cx="546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59" name="Text Box 15"/>
          <p:cNvSpPr txBox="1">
            <a:spLocks noChangeArrowheads="1"/>
          </p:cNvSpPr>
          <p:nvPr/>
        </p:nvSpPr>
        <p:spPr bwMode="auto">
          <a:xfrm>
            <a:off x="38100" y="3429000"/>
            <a:ext cx="57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n=1</a:t>
            </a:r>
          </a:p>
        </p:txBody>
      </p:sp>
      <p:sp>
        <p:nvSpPr>
          <p:cNvPr id="45060" name="Line 16"/>
          <p:cNvSpPr>
            <a:spLocks noChangeShapeType="1"/>
          </p:cNvSpPr>
          <p:nvPr/>
        </p:nvSpPr>
        <p:spPr bwMode="auto">
          <a:xfrm>
            <a:off x="666750" y="1866900"/>
            <a:ext cx="546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1" name="Text Box 17"/>
          <p:cNvSpPr txBox="1">
            <a:spLocks noChangeArrowheads="1"/>
          </p:cNvSpPr>
          <p:nvPr/>
        </p:nvSpPr>
        <p:spPr bwMode="auto">
          <a:xfrm>
            <a:off x="38100" y="1676400"/>
            <a:ext cx="57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n=2</a:t>
            </a:r>
          </a:p>
        </p:txBody>
      </p:sp>
      <p:sp>
        <p:nvSpPr>
          <p:cNvPr id="45062" name="Line 18"/>
          <p:cNvSpPr>
            <a:spLocks noChangeShapeType="1"/>
          </p:cNvSpPr>
          <p:nvPr/>
        </p:nvSpPr>
        <p:spPr bwMode="auto">
          <a:xfrm>
            <a:off x="666750" y="1409700"/>
            <a:ext cx="546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3" name="Text Box 19"/>
          <p:cNvSpPr txBox="1">
            <a:spLocks noChangeArrowheads="1"/>
          </p:cNvSpPr>
          <p:nvPr/>
        </p:nvSpPr>
        <p:spPr bwMode="auto">
          <a:xfrm>
            <a:off x="38100" y="1219200"/>
            <a:ext cx="57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n=3</a:t>
            </a:r>
          </a:p>
        </p:txBody>
      </p:sp>
      <p:sp>
        <p:nvSpPr>
          <p:cNvPr id="45064" name="Text Box 20"/>
          <p:cNvSpPr txBox="1">
            <a:spLocks noChangeArrowheads="1"/>
          </p:cNvSpPr>
          <p:nvPr/>
        </p:nvSpPr>
        <p:spPr bwMode="auto">
          <a:xfrm>
            <a:off x="711200" y="685800"/>
            <a:ext cx="50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latin typeface="Times New Roman" charset="0"/>
              </a:rPr>
              <a:t>l</a:t>
            </a:r>
            <a:r>
              <a:rPr lang="en-US" sz="1800"/>
              <a:t>=0</a:t>
            </a:r>
          </a:p>
          <a:p>
            <a:r>
              <a:rPr lang="en-US" sz="1800"/>
              <a:t>(s)</a:t>
            </a:r>
          </a:p>
        </p:txBody>
      </p:sp>
      <p:sp>
        <p:nvSpPr>
          <p:cNvPr id="45065" name="Text Box 21"/>
          <p:cNvSpPr txBox="1">
            <a:spLocks noChangeArrowheads="1"/>
          </p:cNvSpPr>
          <p:nvPr/>
        </p:nvSpPr>
        <p:spPr bwMode="auto">
          <a:xfrm>
            <a:off x="1511300" y="685800"/>
            <a:ext cx="50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latin typeface="Times New Roman" charset="0"/>
              </a:rPr>
              <a:t>l</a:t>
            </a:r>
            <a:r>
              <a:rPr lang="en-US" sz="1800"/>
              <a:t>=1</a:t>
            </a:r>
          </a:p>
          <a:p>
            <a:r>
              <a:rPr lang="en-US" sz="1800"/>
              <a:t>(p)</a:t>
            </a:r>
          </a:p>
        </p:txBody>
      </p:sp>
      <p:sp>
        <p:nvSpPr>
          <p:cNvPr id="45066" name="Text Box 22"/>
          <p:cNvSpPr txBox="1">
            <a:spLocks noChangeArrowheads="1"/>
          </p:cNvSpPr>
          <p:nvPr/>
        </p:nvSpPr>
        <p:spPr bwMode="auto">
          <a:xfrm>
            <a:off x="2590800" y="654050"/>
            <a:ext cx="50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latin typeface="Times New Roman" charset="0"/>
              </a:rPr>
              <a:t>l</a:t>
            </a:r>
            <a:r>
              <a:rPr lang="en-US" sz="1800"/>
              <a:t>=2</a:t>
            </a:r>
          </a:p>
          <a:p>
            <a:r>
              <a:rPr lang="en-US" sz="1800"/>
              <a:t>(d)</a:t>
            </a:r>
          </a:p>
        </p:txBody>
      </p:sp>
      <p:sp>
        <p:nvSpPr>
          <p:cNvPr id="45067" name="Line 23"/>
          <p:cNvSpPr>
            <a:spLocks noChangeShapeType="1"/>
          </p:cNvSpPr>
          <p:nvPr/>
        </p:nvSpPr>
        <p:spPr bwMode="auto">
          <a:xfrm>
            <a:off x="1455738" y="1866900"/>
            <a:ext cx="122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8" name="Line 24"/>
          <p:cNvSpPr>
            <a:spLocks noChangeShapeType="1"/>
          </p:cNvSpPr>
          <p:nvPr/>
        </p:nvSpPr>
        <p:spPr bwMode="auto">
          <a:xfrm>
            <a:off x="1665288" y="1866900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9" name="Line 25"/>
          <p:cNvSpPr>
            <a:spLocks noChangeShapeType="1"/>
          </p:cNvSpPr>
          <p:nvPr/>
        </p:nvSpPr>
        <p:spPr bwMode="auto">
          <a:xfrm>
            <a:off x="1881188" y="1866900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0" name="Line 26"/>
          <p:cNvSpPr>
            <a:spLocks noChangeShapeType="1"/>
          </p:cNvSpPr>
          <p:nvPr/>
        </p:nvSpPr>
        <p:spPr bwMode="auto">
          <a:xfrm>
            <a:off x="1455738" y="1409700"/>
            <a:ext cx="122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1" name="Line 27"/>
          <p:cNvSpPr>
            <a:spLocks noChangeShapeType="1"/>
          </p:cNvSpPr>
          <p:nvPr/>
        </p:nvSpPr>
        <p:spPr bwMode="auto">
          <a:xfrm>
            <a:off x="1665288" y="1409700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2" name="Line 28"/>
          <p:cNvSpPr>
            <a:spLocks noChangeShapeType="1"/>
          </p:cNvSpPr>
          <p:nvPr/>
        </p:nvSpPr>
        <p:spPr bwMode="auto">
          <a:xfrm>
            <a:off x="1881188" y="1409700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3" name="Line 29"/>
          <p:cNvSpPr>
            <a:spLocks noChangeShapeType="1"/>
          </p:cNvSpPr>
          <p:nvPr/>
        </p:nvSpPr>
        <p:spPr bwMode="auto">
          <a:xfrm>
            <a:off x="2305050" y="1409700"/>
            <a:ext cx="122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4" name="Line 30"/>
          <p:cNvSpPr>
            <a:spLocks noChangeShapeType="1"/>
          </p:cNvSpPr>
          <p:nvPr/>
        </p:nvSpPr>
        <p:spPr bwMode="auto">
          <a:xfrm>
            <a:off x="2514600" y="1409700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5" name="Line 31"/>
          <p:cNvSpPr>
            <a:spLocks noChangeShapeType="1"/>
          </p:cNvSpPr>
          <p:nvPr/>
        </p:nvSpPr>
        <p:spPr bwMode="auto">
          <a:xfrm>
            <a:off x="2730500" y="1409700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6" name="Line 32"/>
          <p:cNvSpPr>
            <a:spLocks noChangeShapeType="1"/>
          </p:cNvSpPr>
          <p:nvPr/>
        </p:nvSpPr>
        <p:spPr bwMode="auto">
          <a:xfrm>
            <a:off x="2938463" y="1409700"/>
            <a:ext cx="122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7" name="Line 33"/>
          <p:cNvSpPr>
            <a:spLocks noChangeShapeType="1"/>
          </p:cNvSpPr>
          <p:nvPr/>
        </p:nvSpPr>
        <p:spPr bwMode="auto">
          <a:xfrm>
            <a:off x="3155950" y="1409700"/>
            <a:ext cx="120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8" name="Text Box 34"/>
          <p:cNvSpPr txBox="1">
            <a:spLocks noChangeArrowheads="1"/>
          </p:cNvSpPr>
          <p:nvPr/>
        </p:nvSpPr>
        <p:spPr bwMode="auto">
          <a:xfrm>
            <a:off x="1212850" y="3576638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 dirty="0" err="1">
                <a:latin typeface="Times New Roman" charset="0"/>
              </a:rPr>
              <a:t>l</a:t>
            </a:r>
            <a:r>
              <a:rPr lang="en-US" sz="1800" dirty="0"/>
              <a:t>=0,m=0</a:t>
            </a:r>
          </a:p>
        </p:txBody>
      </p:sp>
      <p:sp>
        <p:nvSpPr>
          <p:cNvPr id="45079" name="Text Box 35"/>
          <p:cNvSpPr txBox="1">
            <a:spLocks noChangeArrowheads="1"/>
          </p:cNvSpPr>
          <p:nvPr/>
        </p:nvSpPr>
        <p:spPr bwMode="auto">
          <a:xfrm>
            <a:off x="717550" y="3581400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1s</a:t>
            </a:r>
          </a:p>
        </p:txBody>
      </p:sp>
      <p:sp>
        <p:nvSpPr>
          <p:cNvPr id="45080" name="Text Box 36"/>
          <p:cNvSpPr txBox="1">
            <a:spLocks noChangeArrowheads="1"/>
          </p:cNvSpPr>
          <p:nvPr/>
        </p:nvSpPr>
        <p:spPr bwMode="auto">
          <a:xfrm>
            <a:off x="754063" y="1843088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2s</a:t>
            </a:r>
          </a:p>
        </p:txBody>
      </p:sp>
      <p:sp>
        <p:nvSpPr>
          <p:cNvPr id="45081" name="Text Box 37"/>
          <p:cNvSpPr txBox="1">
            <a:spLocks noChangeArrowheads="1"/>
          </p:cNvSpPr>
          <p:nvPr/>
        </p:nvSpPr>
        <p:spPr bwMode="auto">
          <a:xfrm>
            <a:off x="1543050" y="18430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2p</a:t>
            </a:r>
          </a:p>
        </p:txBody>
      </p:sp>
      <p:sp>
        <p:nvSpPr>
          <p:cNvPr id="45082" name="Text Box 38"/>
          <p:cNvSpPr txBox="1">
            <a:spLocks noChangeArrowheads="1"/>
          </p:cNvSpPr>
          <p:nvPr/>
        </p:nvSpPr>
        <p:spPr bwMode="auto">
          <a:xfrm>
            <a:off x="684213" y="1385888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3s</a:t>
            </a:r>
          </a:p>
        </p:txBody>
      </p:sp>
      <p:sp>
        <p:nvSpPr>
          <p:cNvPr id="45083" name="Text Box 39"/>
          <p:cNvSpPr txBox="1">
            <a:spLocks noChangeArrowheads="1"/>
          </p:cNvSpPr>
          <p:nvPr/>
        </p:nvSpPr>
        <p:spPr bwMode="auto">
          <a:xfrm>
            <a:off x="1533525" y="1385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3p</a:t>
            </a:r>
          </a:p>
        </p:txBody>
      </p:sp>
      <p:sp>
        <p:nvSpPr>
          <p:cNvPr id="45084" name="Text Box 40"/>
          <p:cNvSpPr txBox="1">
            <a:spLocks noChangeArrowheads="1"/>
          </p:cNvSpPr>
          <p:nvPr/>
        </p:nvSpPr>
        <p:spPr bwMode="auto">
          <a:xfrm>
            <a:off x="2590800" y="1385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3d</a:t>
            </a:r>
          </a:p>
        </p:txBody>
      </p:sp>
      <p:sp>
        <p:nvSpPr>
          <p:cNvPr id="45085" name="Line 43"/>
          <p:cNvSpPr>
            <a:spLocks noChangeShapeType="1"/>
          </p:cNvSpPr>
          <p:nvPr/>
        </p:nvSpPr>
        <p:spPr bwMode="auto">
          <a:xfrm>
            <a:off x="3352800" y="762000"/>
            <a:ext cx="0" cy="563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6" name="Text Box 44"/>
          <p:cNvSpPr txBox="1">
            <a:spLocks noChangeArrowheads="1"/>
          </p:cNvSpPr>
          <p:nvPr/>
        </p:nvSpPr>
        <p:spPr bwMode="auto">
          <a:xfrm>
            <a:off x="381000" y="76200"/>
            <a:ext cx="256746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006600"/>
                </a:solidFill>
              </a:rPr>
              <a:t>Hydrogen (1p, 1e)</a:t>
            </a:r>
          </a:p>
        </p:txBody>
      </p:sp>
      <p:sp>
        <p:nvSpPr>
          <p:cNvPr id="45087" name="Text Box 45"/>
          <p:cNvSpPr txBox="1">
            <a:spLocks noChangeArrowheads="1"/>
          </p:cNvSpPr>
          <p:nvPr/>
        </p:nvSpPr>
        <p:spPr bwMode="auto">
          <a:xfrm>
            <a:off x="6096000" y="0"/>
            <a:ext cx="23737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006600"/>
                </a:solidFill>
              </a:rPr>
              <a:t>Boron (5p, 5e’s)</a:t>
            </a:r>
          </a:p>
          <a:p>
            <a:r>
              <a:rPr lang="en-US" sz="2200" b="1" dirty="0">
                <a:solidFill>
                  <a:srgbClr val="006600"/>
                </a:solidFill>
              </a:rPr>
              <a:t>NOT TO SCALE!</a:t>
            </a:r>
          </a:p>
        </p:txBody>
      </p:sp>
      <p:sp>
        <p:nvSpPr>
          <p:cNvPr id="45088" name="Line 76"/>
          <p:cNvSpPr>
            <a:spLocks noChangeShapeType="1"/>
          </p:cNvSpPr>
          <p:nvPr/>
        </p:nvSpPr>
        <p:spPr bwMode="auto">
          <a:xfrm>
            <a:off x="6064250" y="6221413"/>
            <a:ext cx="306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9" name="Text Box 77"/>
          <p:cNvSpPr txBox="1">
            <a:spLocks noChangeArrowheads="1"/>
          </p:cNvSpPr>
          <p:nvPr/>
        </p:nvSpPr>
        <p:spPr bwMode="auto">
          <a:xfrm>
            <a:off x="5943600" y="6172200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1s</a:t>
            </a:r>
          </a:p>
        </p:txBody>
      </p:sp>
      <p:sp>
        <p:nvSpPr>
          <p:cNvPr id="45090" name="Line 78"/>
          <p:cNvSpPr>
            <a:spLocks noChangeShapeType="1"/>
          </p:cNvSpPr>
          <p:nvPr/>
        </p:nvSpPr>
        <p:spPr bwMode="auto">
          <a:xfrm>
            <a:off x="6140450" y="2606675"/>
            <a:ext cx="306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91" name="Text Box 79"/>
          <p:cNvSpPr txBox="1">
            <a:spLocks noChangeArrowheads="1"/>
          </p:cNvSpPr>
          <p:nvPr/>
        </p:nvSpPr>
        <p:spPr bwMode="auto">
          <a:xfrm>
            <a:off x="6096000" y="2590800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2s</a:t>
            </a:r>
          </a:p>
        </p:txBody>
      </p:sp>
      <p:sp>
        <p:nvSpPr>
          <p:cNvPr id="45092" name="Line 80"/>
          <p:cNvSpPr>
            <a:spLocks noChangeShapeType="1"/>
          </p:cNvSpPr>
          <p:nvPr/>
        </p:nvSpPr>
        <p:spPr bwMode="auto">
          <a:xfrm>
            <a:off x="6173788" y="1660525"/>
            <a:ext cx="3063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93" name="Text Box 81"/>
          <p:cNvSpPr txBox="1">
            <a:spLocks noChangeArrowheads="1"/>
          </p:cNvSpPr>
          <p:nvPr/>
        </p:nvSpPr>
        <p:spPr bwMode="auto">
          <a:xfrm>
            <a:off x="6019800" y="1660525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3s</a:t>
            </a:r>
          </a:p>
        </p:txBody>
      </p:sp>
      <p:sp>
        <p:nvSpPr>
          <p:cNvPr id="45094" name="Line 85"/>
          <p:cNvSpPr>
            <a:spLocks noChangeShapeType="1"/>
          </p:cNvSpPr>
          <p:nvPr/>
        </p:nvSpPr>
        <p:spPr bwMode="auto">
          <a:xfrm>
            <a:off x="6786563" y="2293938"/>
            <a:ext cx="115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95" name="Line 86"/>
          <p:cNvSpPr>
            <a:spLocks noChangeShapeType="1"/>
          </p:cNvSpPr>
          <p:nvPr/>
        </p:nvSpPr>
        <p:spPr bwMode="auto">
          <a:xfrm>
            <a:off x="6986588" y="2293938"/>
            <a:ext cx="115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96" name="Line 87"/>
          <p:cNvSpPr>
            <a:spLocks noChangeShapeType="1"/>
          </p:cNvSpPr>
          <p:nvPr/>
        </p:nvSpPr>
        <p:spPr bwMode="auto">
          <a:xfrm>
            <a:off x="7192963" y="2293938"/>
            <a:ext cx="117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97" name="Line 88"/>
          <p:cNvSpPr>
            <a:spLocks noChangeShapeType="1"/>
          </p:cNvSpPr>
          <p:nvPr/>
        </p:nvSpPr>
        <p:spPr bwMode="auto">
          <a:xfrm>
            <a:off x="6808788" y="1428750"/>
            <a:ext cx="115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98" name="Line 89"/>
          <p:cNvSpPr>
            <a:spLocks noChangeShapeType="1"/>
          </p:cNvSpPr>
          <p:nvPr/>
        </p:nvSpPr>
        <p:spPr bwMode="auto">
          <a:xfrm>
            <a:off x="7008813" y="1428750"/>
            <a:ext cx="115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99" name="Line 90"/>
          <p:cNvSpPr>
            <a:spLocks noChangeShapeType="1"/>
          </p:cNvSpPr>
          <p:nvPr/>
        </p:nvSpPr>
        <p:spPr bwMode="auto">
          <a:xfrm>
            <a:off x="7215188" y="1428750"/>
            <a:ext cx="115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00" name="Text Box 98"/>
          <p:cNvSpPr txBox="1">
            <a:spLocks noChangeArrowheads="1"/>
          </p:cNvSpPr>
          <p:nvPr/>
        </p:nvSpPr>
        <p:spPr bwMode="auto">
          <a:xfrm>
            <a:off x="6781800" y="22860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2p</a:t>
            </a:r>
          </a:p>
        </p:txBody>
      </p:sp>
      <p:sp>
        <p:nvSpPr>
          <p:cNvPr id="45101" name="Text Box 99"/>
          <p:cNvSpPr txBox="1">
            <a:spLocks noChangeArrowheads="1"/>
          </p:cNvSpPr>
          <p:nvPr/>
        </p:nvSpPr>
        <p:spPr bwMode="auto">
          <a:xfrm>
            <a:off x="6781800" y="13716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3p</a:t>
            </a:r>
          </a:p>
        </p:txBody>
      </p:sp>
      <p:sp>
        <p:nvSpPr>
          <p:cNvPr id="45102" name="Line 105"/>
          <p:cNvSpPr>
            <a:spLocks noChangeShapeType="1"/>
          </p:cNvSpPr>
          <p:nvPr/>
        </p:nvSpPr>
        <p:spPr bwMode="auto">
          <a:xfrm flipV="1">
            <a:off x="5715000" y="746125"/>
            <a:ext cx="0" cy="536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03" name="Rectangle 106"/>
          <p:cNvSpPr>
            <a:spLocks noChangeArrowheads="1"/>
          </p:cNvSpPr>
          <p:nvPr/>
        </p:nvSpPr>
        <p:spPr bwMode="auto">
          <a:xfrm>
            <a:off x="7239000" y="2286000"/>
            <a:ext cx="119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m=-1,0,1</a:t>
            </a:r>
          </a:p>
        </p:txBody>
      </p:sp>
      <p:sp>
        <p:nvSpPr>
          <p:cNvPr id="45104" name="Line 108"/>
          <p:cNvSpPr>
            <a:spLocks noChangeShapeType="1"/>
          </p:cNvSpPr>
          <p:nvPr/>
        </p:nvSpPr>
        <p:spPr bwMode="auto">
          <a:xfrm>
            <a:off x="6173788" y="1127125"/>
            <a:ext cx="3063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05" name="Text Box 109"/>
          <p:cNvSpPr txBox="1">
            <a:spLocks noChangeArrowheads="1"/>
          </p:cNvSpPr>
          <p:nvPr/>
        </p:nvSpPr>
        <p:spPr bwMode="auto">
          <a:xfrm>
            <a:off x="6019800" y="1127125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4s</a:t>
            </a:r>
          </a:p>
        </p:txBody>
      </p:sp>
      <p:sp>
        <p:nvSpPr>
          <p:cNvPr id="45106" name="Line 110"/>
          <p:cNvSpPr>
            <a:spLocks noChangeShapeType="1"/>
          </p:cNvSpPr>
          <p:nvPr/>
        </p:nvSpPr>
        <p:spPr bwMode="auto">
          <a:xfrm>
            <a:off x="6732588" y="819150"/>
            <a:ext cx="115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07" name="Line 111"/>
          <p:cNvSpPr>
            <a:spLocks noChangeShapeType="1"/>
          </p:cNvSpPr>
          <p:nvPr/>
        </p:nvSpPr>
        <p:spPr bwMode="auto">
          <a:xfrm>
            <a:off x="6932613" y="819150"/>
            <a:ext cx="115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08" name="Line 112"/>
          <p:cNvSpPr>
            <a:spLocks noChangeShapeType="1"/>
          </p:cNvSpPr>
          <p:nvPr/>
        </p:nvSpPr>
        <p:spPr bwMode="auto">
          <a:xfrm>
            <a:off x="7138988" y="819150"/>
            <a:ext cx="115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09" name="Text Box 113"/>
          <p:cNvSpPr txBox="1">
            <a:spLocks noChangeArrowheads="1"/>
          </p:cNvSpPr>
          <p:nvPr/>
        </p:nvSpPr>
        <p:spPr bwMode="auto">
          <a:xfrm>
            <a:off x="6705600" y="7620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4p</a:t>
            </a:r>
          </a:p>
        </p:txBody>
      </p:sp>
      <p:sp>
        <p:nvSpPr>
          <p:cNvPr id="45110" name="Line 114"/>
          <p:cNvSpPr>
            <a:spLocks noChangeShapeType="1"/>
          </p:cNvSpPr>
          <p:nvPr/>
        </p:nvSpPr>
        <p:spPr bwMode="auto">
          <a:xfrm>
            <a:off x="7646988" y="895350"/>
            <a:ext cx="115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11" name="Line 115"/>
          <p:cNvSpPr>
            <a:spLocks noChangeShapeType="1"/>
          </p:cNvSpPr>
          <p:nvPr/>
        </p:nvSpPr>
        <p:spPr bwMode="auto">
          <a:xfrm>
            <a:off x="7847013" y="895350"/>
            <a:ext cx="115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12" name="Line 116"/>
          <p:cNvSpPr>
            <a:spLocks noChangeShapeType="1"/>
          </p:cNvSpPr>
          <p:nvPr/>
        </p:nvSpPr>
        <p:spPr bwMode="auto">
          <a:xfrm>
            <a:off x="8053388" y="895350"/>
            <a:ext cx="115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13" name="Text Box 117"/>
          <p:cNvSpPr txBox="1">
            <a:spLocks noChangeArrowheads="1"/>
          </p:cNvSpPr>
          <p:nvPr/>
        </p:nvSpPr>
        <p:spPr bwMode="auto">
          <a:xfrm>
            <a:off x="7762875" y="8382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3d</a:t>
            </a:r>
          </a:p>
        </p:txBody>
      </p:sp>
      <p:sp>
        <p:nvSpPr>
          <p:cNvPr id="45114" name="Line 118"/>
          <p:cNvSpPr>
            <a:spLocks noChangeShapeType="1"/>
          </p:cNvSpPr>
          <p:nvPr/>
        </p:nvSpPr>
        <p:spPr bwMode="auto">
          <a:xfrm>
            <a:off x="8229600" y="893763"/>
            <a:ext cx="115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15" name="Line 119"/>
          <p:cNvSpPr>
            <a:spLocks noChangeShapeType="1"/>
          </p:cNvSpPr>
          <p:nvPr/>
        </p:nvSpPr>
        <p:spPr bwMode="auto">
          <a:xfrm>
            <a:off x="8435975" y="893763"/>
            <a:ext cx="115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16" name="Text Box 120"/>
          <p:cNvSpPr txBox="1">
            <a:spLocks noChangeArrowheads="1"/>
          </p:cNvSpPr>
          <p:nvPr/>
        </p:nvSpPr>
        <p:spPr bwMode="auto">
          <a:xfrm rot="-5400000">
            <a:off x="4750593" y="3936207"/>
            <a:ext cx="1471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ENERGY</a:t>
            </a:r>
          </a:p>
        </p:txBody>
      </p:sp>
      <p:sp>
        <p:nvSpPr>
          <p:cNvPr id="45117" name="Line 121"/>
          <p:cNvSpPr>
            <a:spLocks noChangeShapeType="1"/>
          </p:cNvSpPr>
          <p:nvPr/>
        </p:nvSpPr>
        <p:spPr bwMode="auto">
          <a:xfrm>
            <a:off x="6172200" y="5867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18" name="Line 122"/>
          <p:cNvSpPr>
            <a:spLocks noChangeShapeType="1"/>
          </p:cNvSpPr>
          <p:nvPr/>
        </p:nvSpPr>
        <p:spPr bwMode="auto">
          <a:xfrm>
            <a:off x="6248400" y="5867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19" name="Line 123"/>
          <p:cNvSpPr>
            <a:spLocks noChangeShapeType="1"/>
          </p:cNvSpPr>
          <p:nvPr/>
        </p:nvSpPr>
        <p:spPr bwMode="auto">
          <a:xfrm>
            <a:off x="6259513" y="22637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20" name="Line 124"/>
          <p:cNvSpPr>
            <a:spLocks noChangeShapeType="1"/>
          </p:cNvSpPr>
          <p:nvPr/>
        </p:nvSpPr>
        <p:spPr bwMode="auto">
          <a:xfrm>
            <a:off x="6335713" y="22637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21" name="Line 125"/>
          <p:cNvSpPr>
            <a:spLocks noChangeShapeType="1"/>
          </p:cNvSpPr>
          <p:nvPr/>
        </p:nvSpPr>
        <p:spPr bwMode="auto">
          <a:xfrm>
            <a:off x="6846888" y="1981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22" name="Line 126"/>
          <p:cNvSpPr>
            <a:spLocks noChangeShapeType="1"/>
          </p:cNvSpPr>
          <p:nvPr/>
        </p:nvSpPr>
        <p:spPr bwMode="auto">
          <a:xfrm>
            <a:off x="9144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27" name="Text Box 127"/>
          <p:cNvSpPr txBox="1">
            <a:spLocks noChangeArrowheads="1"/>
          </p:cNvSpPr>
          <p:nvPr/>
        </p:nvSpPr>
        <p:spPr bwMode="auto">
          <a:xfrm>
            <a:off x="5667375" y="3429000"/>
            <a:ext cx="32269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Splitting of </a:t>
            </a:r>
            <a:r>
              <a:rPr lang="en-US" sz="2200" dirty="0" err="1">
                <a:solidFill>
                  <a:srgbClr val="FF0000"/>
                </a:solidFill>
              </a:rPr>
              <a:t>s</a:t>
            </a:r>
            <a:r>
              <a:rPr lang="en-US" sz="2200" dirty="0">
                <a:solidFill>
                  <a:srgbClr val="FF0000"/>
                </a:solidFill>
              </a:rPr>
              <a:t> and </a:t>
            </a:r>
            <a:r>
              <a:rPr lang="en-US" sz="2200" dirty="0" err="1">
                <a:solidFill>
                  <a:srgbClr val="FF0000"/>
                </a:solidFill>
              </a:rPr>
              <a:t>p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</a:p>
          <a:p>
            <a:r>
              <a:rPr lang="en-US" sz="2200" dirty="0">
                <a:solidFill>
                  <a:srgbClr val="FF0000"/>
                </a:solidFill>
              </a:rPr>
              <a:t>energy levels (shielding)</a:t>
            </a:r>
          </a:p>
        </p:txBody>
      </p:sp>
      <p:sp>
        <p:nvSpPr>
          <p:cNvPr id="51328" name="Line 128"/>
          <p:cNvSpPr>
            <a:spLocks noChangeShapeType="1"/>
          </p:cNvSpPr>
          <p:nvPr/>
        </p:nvSpPr>
        <p:spPr bwMode="auto">
          <a:xfrm flipH="1" flipV="1">
            <a:off x="6781800" y="2514600"/>
            <a:ext cx="1524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34"/>
          <p:cNvGrpSpPr>
            <a:grpSpLocks/>
          </p:cNvGrpSpPr>
          <p:nvPr/>
        </p:nvGrpSpPr>
        <p:grpSpPr bwMode="auto">
          <a:xfrm>
            <a:off x="3581400" y="685800"/>
            <a:ext cx="2089150" cy="3276600"/>
            <a:chOff x="2256" y="432"/>
            <a:chExt cx="1316" cy="2064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2256" y="432"/>
              <a:ext cx="1316" cy="2064"/>
              <a:chOff x="528" y="480"/>
              <a:chExt cx="1706" cy="2352"/>
            </a:xfrm>
          </p:grpSpPr>
          <p:sp>
            <p:nvSpPr>
              <p:cNvPr id="45131" name="Line 2"/>
              <p:cNvSpPr>
                <a:spLocks noChangeShapeType="1"/>
              </p:cNvSpPr>
              <p:nvPr/>
            </p:nvSpPr>
            <p:spPr bwMode="auto">
              <a:xfrm>
                <a:off x="1296" y="480"/>
                <a:ext cx="0" cy="23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32" name="Line 3"/>
              <p:cNvSpPr>
                <a:spLocks noChangeShapeType="1"/>
              </p:cNvSpPr>
              <p:nvPr/>
            </p:nvSpPr>
            <p:spPr bwMode="auto">
              <a:xfrm>
                <a:off x="528" y="1680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33" name="Line 4"/>
              <p:cNvSpPr>
                <a:spLocks noChangeShapeType="1"/>
              </p:cNvSpPr>
              <p:nvPr/>
            </p:nvSpPr>
            <p:spPr bwMode="auto">
              <a:xfrm flipV="1">
                <a:off x="528" y="1056"/>
                <a:ext cx="1488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34" name="Oval 5"/>
              <p:cNvSpPr>
                <a:spLocks noChangeArrowheads="1"/>
              </p:cNvSpPr>
              <p:nvPr/>
            </p:nvSpPr>
            <p:spPr bwMode="auto">
              <a:xfrm>
                <a:off x="768" y="1152"/>
                <a:ext cx="1056" cy="1008"/>
              </a:xfrm>
              <a:prstGeom prst="ellipse">
                <a:avLst/>
              </a:prstGeom>
              <a:solidFill>
                <a:srgbClr val="BBE0E3">
                  <a:alpha val="7294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45135" name="Oval 6"/>
              <p:cNvSpPr>
                <a:spLocks noChangeArrowheads="1"/>
              </p:cNvSpPr>
              <p:nvPr/>
            </p:nvSpPr>
            <p:spPr bwMode="auto">
              <a:xfrm>
                <a:off x="1056" y="672"/>
                <a:ext cx="480" cy="960"/>
              </a:xfrm>
              <a:prstGeom prst="ellipse">
                <a:avLst/>
              </a:prstGeom>
              <a:solidFill>
                <a:srgbClr val="FF0000">
                  <a:alpha val="23137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36" name="Oval 7"/>
              <p:cNvSpPr>
                <a:spLocks noChangeArrowheads="1"/>
              </p:cNvSpPr>
              <p:nvPr/>
            </p:nvSpPr>
            <p:spPr bwMode="auto">
              <a:xfrm>
                <a:off x="1056" y="1776"/>
                <a:ext cx="480" cy="960"/>
              </a:xfrm>
              <a:prstGeom prst="ellipse">
                <a:avLst/>
              </a:prstGeom>
              <a:solidFill>
                <a:srgbClr val="FF0000">
                  <a:alpha val="23137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37" name="Text Box 8"/>
              <p:cNvSpPr txBox="1">
                <a:spLocks noChangeArrowheads="1"/>
              </p:cNvSpPr>
              <p:nvPr/>
            </p:nvSpPr>
            <p:spPr bwMode="auto">
              <a:xfrm>
                <a:off x="1728" y="1344"/>
                <a:ext cx="506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2s</a:t>
                </a:r>
                <a:r>
                  <a:rPr lang="en-US" baseline="30000"/>
                  <a:t>2</a:t>
                </a:r>
              </a:p>
            </p:txBody>
          </p:sp>
          <p:sp>
            <p:nvSpPr>
              <p:cNvPr id="45138" name="Text Box 12"/>
              <p:cNvSpPr txBox="1">
                <a:spLocks noChangeArrowheads="1"/>
              </p:cNvSpPr>
              <p:nvPr/>
            </p:nvSpPr>
            <p:spPr bwMode="auto">
              <a:xfrm>
                <a:off x="1478" y="649"/>
                <a:ext cx="428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2p</a:t>
                </a:r>
              </a:p>
            </p:txBody>
          </p:sp>
          <p:sp>
            <p:nvSpPr>
              <p:cNvPr id="45139" name="Oval 13"/>
              <p:cNvSpPr>
                <a:spLocks noChangeArrowheads="1"/>
              </p:cNvSpPr>
              <p:nvPr/>
            </p:nvSpPr>
            <p:spPr bwMode="auto">
              <a:xfrm>
                <a:off x="1269" y="1666"/>
                <a:ext cx="48" cy="48"/>
              </a:xfrm>
              <a:prstGeom prst="ellipse">
                <a:avLst/>
              </a:prstGeom>
              <a:solidFill>
                <a:srgbClr val="F61B1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129" name="Oval 129"/>
            <p:cNvSpPr>
              <a:spLocks noChangeArrowheads="1"/>
            </p:cNvSpPr>
            <p:nvPr/>
          </p:nvSpPr>
          <p:spPr bwMode="auto">
            <a:xfrm>
              <a:off x="2647" y="1262"/>
              <a:ext cx="384" cy="432"/>
            </a:xfrm>
            <a:prstGeom prst="ellipse">
              <a:avLst/>
            </a:prstGeom>
            <a:solidFill>
              <a:srgbClr val="BBE0E3">
                <a:alpha val="4196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5130" name="Text Box 131"/>
            <p:cNvSpPr txBox="1">
              <a:spLocks noChangeArrowheads="1"/>
            </p:cNvSpPr>
            <p:nvPr/>
          </p:nvSpPr>
          <p:spPr bwMode="auto">
            <a:xfrm>
              <a:off x="2490" y="1344"/>
              <a:ext cx="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1s</a:t>
              </a:r>
              <a:r>
                <a:rPr lang="en-US" baseline="30000"/>
                <a:t>2</a:t>
              </a:r>
            </a:p>
          </p:txBody>
        </p:sp>
      </p:grpSp>
      <p:sp>
        <p:nvSpPr>
          <p:cNvPr id="45126" name="Text Box 132"/>
          <p:cNvSpPr txBox="1">
            <a:spLocks noChangeArrowheads="1"/>
          </p:cNvSpPr>
          <p:nvPr/>
        </p:nvSpPr>
        <p:spPr bwMode="auto">
          <a:xfrm>
            <a:off x="381000" y="4648200"/>
            <a:ext cx="1894657" cy="76944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Energy only </a:t>
            </a:r>
          </a:p>
          <a:p>
            <a:r>
              <a:rPr lang="en-US" sz="2200" dirty="0">
                <a:solidFill>
                  <a:srgbClr val="FF0000"/>
                </a:solidFill>
              </a:rPr>
              <a:t>depends on </a:t>
            </a:r>
            <a:r>
              <a:rPr lang="en-US" sz="2200" dirty="0" err="1">
                <a:solidFill>
                  <a:srgbClr val="FF0000"/>
                </a:solidFill>
              </a:rPr>
              <a:t>n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5127" name="Text Box 133"/>
          <p:cNvSpPr txBox="1">
            <a:spLocks noChangeArrowheads="1"/>
          </p:cNvSpPr>
          <p:nvPr/>
        </p:nvSpPr>
        <p:spPr bwMode="auto">
          <a:xfrm>
            <a:off x="6400800" y="4724400"/>
            <a:ext cx="2590800" cy="76944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Energy depends on </a:t>
            </a:r>
            <a:r>
              <a:rPr lang="en-US" sz="2200" dirty="0" err="1">
                <a:solidFill>
                  <a:srgbClr val="FF0000"/>
                </a:solidFill>
              </a:rPr>
              <a:t>n</a:t>
            </a:r>
            <a:r>
              <a:rPr lang="en-US" sz="2200" dirty="0">
                <a:solidFill>
                  <a:srgbClr val="FF0000"/>
                </a:solidFill>
              </a:rPr>
              <a:t> and </a:t>
            </a:r>
            <a:r>
              <a:rPr lang="en-US" sz="2200" i="1" dirty="0" err="1">
                <a:solidFill>
                  <a:srgbClr val="FF0000"/>
                </a:solidFill>
              </a:rPr>
              <a:t>l</a:t>
            </a:r>
            <a:endParaRPr lang="en-US" sz="2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7" grpId="0"/>
      <p:bldP spid="513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2"/>
          <p:cNvSpPr>
            <a:spLocks noChangeShapeType="1"/>
          </p:cNvSpPr>
          <p:nvPr/>
        </p:nvSpPr>
        <p:spPr bwMode="auto">
          <a:xfrm>
            <a:off x="990600" y="6705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57200" y="64008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1s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990600" y="50292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57200" y="48006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2s</a:t>
            </a: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1066800" y="3581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57200" y="32766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3s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990600" y="914400"/>
            <a:ext cx="61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Times New Roman" charset="0"/>
              </a:rPr>
              <a:t>l</a:t>
            </a:r>
            <a:r>
              <a:rPr lang="en-US"/>
              <a:t>=0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286000" y="838200"/>
            <a:ext cx="1395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Times New Roman" charset="0"/>
              </a:rPr>
              <a:t>    l</a:t>
            </a:r>
            <a:r>
              <a:rPr lang="en-US"/>
              <a:t>=1</a:t>
            </a:r>
          </a:p>
          <a:p>
            <a:r>
              <a:rPr lang="en-US"/>
              <a:t>m=-1,0,1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648200" y="914400"/>
            <a:ext cx="20050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Times New Roman" charset="0"/>
              </a:rPr>
              <a:t>          l</a:t>
            </a:r>
            <a:r>
              <a:rPr lang="en-US"/>
              <a:t>=2</a:t>
            </a:r>
          </a:p>
          <a:p>
            <a:r>
              <a:rPr lang="en-US"/>
              <a:t>m=-2,-1,0,1,2</a:t>
            </a:r>
          </a:p>
        </p:txBody>
      </p:sp>
      <p:sp>
        <p:nvSpPr>
          <p:cNvPr id="47115" name="Line 14"/>
          <p:cNvSpPr>
            <a:spLocks noChangeShapeType="1"/>
          </p:cNvSpPr>
          <p:nvPr/>
        </p:nvSpPr>
        <p:spPr bwMode="auto">
          <a:xfrm>
            <a:off x="2438400" y="4724400"/>
            <a:ext cx="26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6" name="Line 15"/>
          <p:cNvSpPr>
            <a:spLocks noChangeShapeType="1"/>
          </p:cNvSpPr>
          <p:nvPr/>
        </p:nvSpPr>
        <p:spPr bwMode="auto">
          <a:xfrm>
            <a:off x="2886075" y="4724400"/>
            <a:ext cx="26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7" name="Line 16"/>
          <p:cNvSpPr>
            <a:spLocks noChangeShapeType="1"/>
          </p:cNvSpPr>
          <p:nvPr/>
        </p:nvSpPr>
        <p:spPr bwMode="auto">
          <a:xfrm>
            <a:off x="3349625" y="4724400"/>
            <a:ext cx="26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8" name="Line 17"/>
          <p:cNvSpPr>
            <a:spLocks noChangeShapeType="1"/>
          </p:cNvSpPr>
          <p:nvPr/>
        </p:nvSpPr>
        <p:spPr bwMode="auto">
          <a:xfrm>
            <a:off x="2486025" y="3352800"/>
            <a:ext cx="26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9" name="Line 18"/>
          <p:cNvSpPr>
            <a:spLocks noChangeShapeType="1"/>
          </p:cNvSpPr>
          <p:nvPr/>
        </p:nvSpPr>
        <p:spPr bwMode="auto">
          <a:xfrm>
            <a:off x="2933700" y="3352800"/>
            <a:ext cx="26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0" name="Line 19"/>
          <p:cNvSpPr>
            <a:spLocks noChangeShapeType="1"/>
          </p:cNvSpPr>
          <p:nvPr/>
        </p:nvSpPr>
        <p:spPr bwMode="auto">
          <a:xfrm>
            <a:off x="3397250" y="3352800"/>
            <a:ext cx="26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1" name="Line 20"/>
          <p:cNvSpPr>
            <a:spLocks noChangeShapeType="1"/>
          </p:cNvSpPr>
          <p:nvPr/>
        </p:nvSpPr>
        <p:spPr bwMode="auto">
          <a:xfrm>
            <a:off x="4578350" y="1927225"/>
            <a:ext cx="2619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2" name="Line 21"/>
          <p:cNvSpPr>
            <a:spLocks noChangeShapeType="1"/>
          </p:cNvSpPr>
          <p:nvPr/>
        </p:nvSpPr>
        <p:spPr bwMode="auto">
          <a:xfrm>
            <a:off x="5026025" y="1927225"/>
            <a:ext cx="2619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3" name="Line 22"/>
          <p:cNvSpPr>
            <a:spLocks noChangeShapeType="1"/>
          </p:cNvSpPr>
          <p:nvPr/>
        </p:nvSpPr>
        <p:spPr bwMode="auto">
          <a:xfrm>
            <a:off x="5491163" y="1927225"/>
            <a:ext cx="26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4" name="Line 23"/>
          <p:cNvSpPr>
            <a:spLocks noChangeShapeType="1"/>
          </p:cNvSpPr>
          <p:nvPr/>
        </p:nvSpPr>
        <p:spPr bwMode="auto">
          <a:xfrm>
            <a:off x="5938838" y="1927225"/>
            <a:ext cx="26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5" name="Line 24"/>
          <p:cNvSpPr>
            <a:spLocks noChangeShapeType="1"/>
          </p:cNvSpPr>
          <p:nvPr/>
        </p:nvSpPr>
        <p:spPr bwMode="auto">
          <a:xfrm>
            <a:off x="6402388" y="1927225"/>
            <a:ext cx="26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6" name="Text Box 25"/>
          <p:cNvSpPr txBox="1">
            <a:spLocks noChangeArrowheads="1"/>
          </p:cNvSpPr>
          <p:nvPr/>
        </p:nvSpPr>
        <p:spPr bwMode="auto">
          <a:xfrm>
            <a:off x="136525" y="39688"/>
            <a:ext cx="88550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In multi-electron atoms, energy of electron level depends on </a:t>
            </a:r>
          </a:p>
          <a:p>
            <a:r>
              <a:rPr lang="en-US" sz="2200" dirty="0" err="1">
                <a:solidFill>
                  <a:srgbClr val="FF0000"/>
                </a:solidFill>
              </a:rPr>
              <a:t>n</a:t>
            </a:r>
            <a:r>
              <a:rPr lang="en-US" sz="2200" dirty="0">
                <a:solidFill>
                  <a:srgbClr val="FF0000"/>
                </a:solidFill>
              </a:rPr>
              <a:t> and </a:t>
            </a:r>
            <a:r>
              <a:rPr lang="en-US" sz="2200" i="1" dirty="0" err="1">
                <a:solidFill>
                  <a:srgbClr val="FF0000"/>
                </a:solidFill>
                <a:latin typeface="Times New Roman" charset="0"/>
              </a:rPr>
              <a:t>l</a:t>
            </a:r>
            <a:r>
              <a:rPr lang="en-US" sz="2200" dirty="0">
                <a:solidFill>
                  <a:srgbClr val="FF0000"/>
                </a:solidFill>
              </a:rPr>
              <a:t> quantum numbers:</a:t>
            </a:r>
            <a:r>
              <a:rPr lang="en-US" dirty="0"/>
              <a:t> </a:t>
            </a:r>
          </a:p>
        </p:txBody>
      </p:sp>
      <p:sp>
        <p:nvSpPr>
          <p:cNvPr id="47127" name="Line 26"/>
          <p:cNvSpPr>
            <a:spLocks noChangeShapeType="1"/>
          </p:cNvSpPr>
          <p:nvPr/>
        </p:nvSpPr>
        <p:spPr bwMode="auto">
          <a:xfrm>
            <a:off x="1066800" y="2133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8" name="Text Box 27"/>
          <p:cNvSpPr txBox="1">
            <a:spLocks noChangeArrowheads="1"/>
          </p:cNvSpPr>
          <p:nvPr/>
        </p:nvSpPr>
        <p:spPr bwMode="auto">
          <a:xfrm>
            <a:off x="457200" y="19050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4s</a:t>
            </a:r>
          </a:p>
        </p:txBody>
      </p:sp>
      <p:sp>
        <p:nvSpPr>
          <p:cNvPr id="47129" name="Text Box 28"/>
          <p:cNvSpPr txBox="1">
            <a:spLocks noChangeArrowheads="1"/>
          </p:cNvSpPr>
          <p:nvPr/>
        </p:nvSpPr>
        <p:spPr bwMode="auto">
          <a:xfrm>
            <a:off x="1905000" y="44196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2p</a:t>
            </a:r>
          </a:p>
        </p:txBody>
      </p:sp>
      <p:sp>
        <p:nvSpPr>
          <p:cNvPr id="47130" name="Text Box 29"/>
          <p:cNvSpPr txBox="1">
            <a:spLocks noChangeArrowheads="1"/>
          </p:cNvSpPr>
          <p:nvPr/>
        </p:nvSpPr>
        <p:spPr bwMode="auto">
          <a:xfrm>
            <a:off x="1981200" y="30480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3p</a:t>
            </a:r>
          </a:p>
        </p:txBody>
      </p:sp>
      <p:sp>
        <p:nvSpPr>
          <p:cNvPr id="47131" name="Line 31"/>
          <p:cNvSpPr>
            <a:spLocks noChangeShapeType="1"/>
          </p:cNvSpPr>
          <p:nvPr/>
        </p:nvSpPr>
        <p:spPr bwMode="auto">
          <a:xfrm>
            <a:off x="2438400" y="1752600"/>
            <a:ext cx="26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32" name="Line 32"/>
          <p:cNvSpPr>
            <a:spLocks noChangeShapeType="1"/>
          </p:cNvSpPr>
          <p:nvPr/>
        </p:nvSpPr>
        <p:spPr bwMode="auto">
          <a:xfrm>
            <a:off x="2886075" y="1752600"/>
            <a:ext cx="26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33" name="Line 33"/>
          <p:cNvSpPr>
            <a:spLocks noChangeShapeType="1"/>
          </p:cNvSpPr>
          <p:nvPr/>
        </p:nvSpPr>
        <p:spPr bwMode="auto">
          <a:xfrm>
            <a:off x="3349625" y="1752600"/>
            <a:ext cx="26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34" name="Text Box 34"/>
          <p:cNvSpPr txBox="1">
            <a:spLocks noChangeArrowheads="1"/>
          </p:cNvSpPr>
          <p:nvPr/>
        </p:nvSpPr>
        <p:spPr bwMode="auto">
          <a:xfrm>
            <a:off x="1933575" y="14478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4p</a:t>
            </a:r>
          </a:p>
        </p:txBody>
      </p:sp>
      <p:sp>
        <p:nvSpPr>
          <p:cNvPr id="47135" name="Text Box 35"/>
          <p:cNvSpPr txBox="1">
            <a:spLocks noChangeArrowheads="1"/>
          </p:cNvSpPr>
          <p:nvPr/>
        </p:nvSpPr>
        <p:spPr bwMode="auto">
          <a:xfrm>
            <a:off x="4114800" y="16224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3d</a:t>
            </a:r>
          </a:p>
        </p:txBody>
      </p:sp>
      <p:sp>
        <p:nvSpPr>
          <p:cNvPr id="47136" name="Line 36"/>
          <p:cNvSpPr>
            <a:spLocks noChangeShapeType="1"/>
          </p:cNvSpPr>
          <p:nvPr/>
        </p:nvSpPr>
        <p:spPr bwMode="auto">
          <a:xfrm flipV="1">
            <a:off x="381000" y="1219200"/>
            <a:ext cx="0" cy="525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37" name="Text Box 37"/>
          <p:cNvSpPr txBox="1">
            <a:spLocks noChangeArrowheads="1"/>
          </p:cNvSpPr>
          <p:nvPr/>
        </p:nvSpPr>
        <p:spPr bwMode="auto">
          <a:xfrm rot="-5400000">
            <a:off x="-422275" y="3451225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Energy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143000" y="4343400"/>
            <a:ext cx="2286000" cy="2514600"/>
            <a:chOff x="720" y="2736"/>
            <a:chExt cx="1440" cy="1584"/>
          </a:xfrm>
        </p:grpSpPr>
        <p:sp>
          <p:nvSpPr>
            <p:cNvPr id="47161" name="Line 39"/>
            <p:cNvSpPr>
              <a:spLocks noChangeShapeType="1"/>
            </p:cNvSpPr>
            <p:nvPr/>
          </p:nvSpPr>
          <p:spPr bwMode="auto">
            <a:xfrm>
              <a:off x="720" y="403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2" name="Line 40"/>
            <p:cNvSpPr>
              <a:spLocks noChangeShapeType="1"/>
            </p:cNvSpPr>
            <p:nvPr/>
          </p:nvSpPr>
          <p:spPr bwMode="auto">
            <a:xfrm>
              <a:off x="864" y="403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3" name="Line 41"/>
            <p:cNvSpPr>
              <a:spLocks noChangeShapeType="1"/>
            </p:cNvSpPr>
            <p:nvPr/>
          </p:nvSpPr>
          <p:spPr bwMode="auto">
            <a:xfrm>
              <a:off x="720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4" name="Line 42"/>
            <p:cNvSpPr>
              <a:spLocks noChangeShapeType="1"/>
            </p:cNvSpPr>
            <p:nvPr/>
          </p:nvSpPr>
          <p:spPr bwMode="auto">
            <a:xfrm>
              <a:off x="864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5" name="Line 43"/>
            <p:cNvSpPr>
              <a:spLocks noChangeShapeType="1"/>
            </p:cNvSpPr>
            <p:nvPr/>
          </p:nvSpPr>
          <p:spPr bwMode="auto">
            <a:xfrm>
              <a:off x="1584" y="273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6" name="Line 44"/>
            <p:cNvSpPr>
              <a:spLocks noChangeShapeType="1"/>
            </p:cNvSpPr>
            <p:nvPr/>
          </p:nvSpPr>
          <p:spPr bwMode="auto">
            <a:xfrm>
              <a:off x="1872" y="273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7" name="Line 45"/>
            <p:cNvSpPr>
              <a:spLocks noChangeShapeType="1"/>
            </p:cNvSpPr>
            <p:nvPr/>
          </p:nvSpPr>
          <p:spPr bwMode="auto">
            <a:xfrm>
              <a:off x="2160" y="273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139" name="Text Box 46"/>
          <p:cNvSpPr txBox="1">
            <a:spLocks noChangeArrowheads="1"/>
          </p:cNvSpPr>
          <p:nvPr/>
        </p:nvSpPr>
        <p:spPr bwMode="auto">
          <a:xfrm>
            <a:off x="3886200" y="2590800"/>
            <a:ext cx="54324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What is electron configuration for</a:t>
            </a:r>
          </a:p>
          <a:p>
            <a:r>
              <a:rPr lang="en-US" sz="2200" dirty="0"/>
              <a:t>	atom with 20 electrons? </a:t>
            </a:r>
          </a:p>
          <a:p>
            <a:r>
              <a:rPr lang="en-US" sz="2200" dirty="0"/>
              <a:t>Write it out (1s</a:t>
            </a:r>
            <a:r>
              <a:rPr lang="en-US" sz="2200" baseline="30000" dirty="0"/>
              <a:t>2</a:t>
            </a:r>
            <a:r>
              <a:rPr lang="en-US" sz="2200" dirty="0"/>
              <a:t> etc… !</a:t>
            </a:r>
          </a:p>
        </p:txBody>
      </p:sp>
      <p:sp>
        <p:nvSpPr>
          <p:cNvPr id="47140" name="Rectangle 47"/>
          <p:cNvSpPr>
            <a:spLocks noChangeArrowheads="1"/>
          </p:cNvSpPr>
          <p:nvPr/>
        </p:nvSpPr>
        <p:spPr bwMode="auto">
          <a:xfrm>
            <a:off x="3886200" y="4481994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 err="1"/>
              <a:t>c</a:t>
            </a:r>
            <a:r>
              <a:rPr lang="en-US" sz="2000" dirty="0"/>
              <a:t>. 1s</a:t>
            </a:r>
            <a:r>
              <a:rPr lang="en-US" sz="2000" baseline="30000" dirty="0"/>
              <a:t>2</a:t>
            </a:r>
            <a:r>
              <a:rPr lang="en-US" sz="2000" dirty="0"/>
              <a:t>, 2s</a:t>
            </a:r>
            <a:r>
              <a:rPr lang="en-US" sz="2000" baseline="30000" dirty="0"/>
              <a:t>2</a:t>
            </a:r>
            <a:r>
              <a:rPr lang="en-US" sz="2000" dirty="0"/>
              <a:t>, 2p</a:t>
            </a:r>
            <a:r>
              <a:rPr lang="en-US" sz="2000" baseline="30000" dirty="0"/>
              <a:t>6</a:t>
            </a:r>
            <a:r>
              <a:rPr lang="en-US" sz="2000" dirty="0"/>
              <a:t>, 3s</a:t>
            </a:r>
            <a:r>
              <a:rPr lang="en-US" sz="2000" baseline="30000" dirty="0"/>
              <a:t>2</a:t>
            </a:r>
            <a:r>
              <a:rPr lang="en-US" sz="2000" dirty="0"/>
              <a:t>, 3p</a:t>
            </a:r>
            <a:r>
              <a:rPr lang="en-US" sz="2000" baseline="30000" dirty="0"/>
              <a:t>6</a:t>
            </a:r>
            <a:r>
              <a:rPr lang="en-US" sz="2000" dirty="0"/>
              <a:t>, 4s</a:t>
            </a:r>
            <a:r>
              <a:rPr lang="en-US" sz="2000" baseline="30000" dirty="0"/>
              <a:t>2</a:t>
            </a:r>
            <a:r>
              <a:rPr lang="en-US" sz="2000" dirty="0"/>
              <a:t>, 3d</a:t>
            </a:r>
            <a:r>
              <a:rPr lang="en-US" sz="2000" baseline="30000" dirty="0"/>
              <a:t>6</a:t>
            </a:r>
          </a:p>
        </p:txBody>
      </p:sp>
      <p:sp>
        <p:nvSpPr>
          <p:cNvPr id="47141" name="Rectangle 48"/>
          <p:cNvSpPr>
            <a:spLocks noChangeArrowheads="1"/>
          </p:cNvSpPr>
          <p:nvPr/>
        </p:nvSpPr>
        <p:spPr bwMode="auto">
          <a:xfrm>
            <a:off x="3886200" y="4114800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 err="1"/>
              <a:t>b</a:t>
            </a:r>
            <a:r>
              <a:rPr lang="en-US" sz="2000" dirty="0"/>
              <a:t>. 1s</a:t>
            </a:r>
            <a:r>
              <a:rPr lang="en-US" sz="2000" baseline="30000" dirty="0"/>
              <a:t>2</a:t>
            </a:r>
            <a:r>
              <a:rPr lang="en-US" sz="2000" dirty="0"/>
              <a:t>, 2s</a:t>
            </a:r>
            <a:r>
              <a:rPr lang="en-US" sz="2000" baseline="30000" dirty="0"/>
              <a:t>2</a:t>
            </a:r>
            <a:r>
              <a:rPr lang="en-US" sz="2000" dirty="0"/>
              <a:t>, 2p</a:t>
            </a:r>
            <a:r>
              <a:rPr lang="en-US" sz="2000" baseline="30000" dirty="0"/>
              <a:t>6</a:t>
            </a:r>
            <a:r>
              <a:rPr lang="en-US" sz="2000" dirty="0"/>
              <a:t>, 3s</a:t>
            </a:r>
            <a:r>
              <a:rPr lang="en-US" sz="2000" baseline="30000" dirty="0"/>
              <a:t>2</a:t>
            </a:r>
            <a:r>
              <a:rPr lang="en-US" sz="2000" dirty="0"/>
              <a:t>, 3p</a:t>
            </a:r>
            <a:r>
              <a:rPr lang="en-US" sz="2000" baseline="30000" dirty="0"/>
              <a:t>6</a:t>
            </a:r>
            <a:r>
              <a:rPr lang="en-US" sz="2000" dirty="0"/>
              <a:t>, 3d</a:t>
            </a:r>
            <a:r>
              <a:rPr lang="en-US" sz="2000" baseline="30000" dirty="0"/>
              <a:t>2</a:t>
            </a:r>
          </a:p>
        </p:txBody>
      </p:sp>
      <p:sp>
        <p:nvSpPr>
          <p:cNvPr id="47142" name="Rectangle 49"/>
          <p:cNvSpPr>
            <a:spLocks noChangeArrowheads="1"/>
          </p:cNvSpPr>
          <p:nvPr/>
        </p:nvSpPr>
        <p:spPr bwMode="auto">
          <a:xfrm>
            <a:off x="3886200" y="3740970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a. 1s</a:t>
            </a:r>
            <a:r>
              <a:rPr lang="en-US" sz="2000" baseline="30000" dirty="0"/>
              <a:t>2</a:t>
            </a:r>
            <a:r>
              <a:rPr lang="en-US" sz="2000" dirty="0"/>
              <a:t>, 2s</a:t>
            </a:r>
            <a:r>
              <a:rPr lang="en-US" sz="2000" baseline="30000" dirty="0"/>
              <a:t>2</a:t>
            </a:r>
            <a:r>
              <a:rPr lang="en-US" sz="2000" dirty="0"/>
              <a:t>, 2p</a:t>
            </a:r>
            <a:r>
              <a:rPr lang="en-US" sz="2000" baseline="30000" dirty="0"/>
              <a:t>6</a:t>
            </a:r>
            <a:r>
              <a:rPr lang="en-US" sz="2000" dirty="0"/>
              <a:t>, 3s</a:t>
            </a:r>
            <a:r>
              <a:rPr lang="en-US" sz="2000" baseline="30000" dirty="0"/>
              <a:t>2</a:t>
            </a:r>
            <a:r>
              <a:rPr lang="en-US" sz="2000" dirty="0"/>
              <a:t>, 3p</a:t>
            </a:r>
            <a:r>
              <a:rPr lang="en-US" sz="2000" baseline="30000" dirty="0"/>
              <a:t>4</a:t>
            </a:r>
          </a:p>
        </p:txBody>
      </p:sp>
      <p:sp>
        <p:nvSpPr>
          <p:cNvPr id="47143" name="Rectangle 50"/>
          <p:cNvSpPr>
            <a:spLocks noChangeArrowheads="1"/>
          </p:cNvSpPr>
          <p:nvPr/>
        </p:nvSpPr>
        <p:spPr bwMode="auto">
          <a:xfrm>
            <a:off x="3886200" y="4883436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 err="1"/>
              <a:t>d</a:t>
            </a:r>
            <a:r>
              <a:rPr lang="en-US" sz="2000" dirty="0"/>
              <a:t>. 1s</a:t>
            </a:r>
            <a:r>
              <a:rPr lang="en-US" sz="2000" baseline="30000" dirty="0"/>
              <a:t>2</a:t>
            </a:r>
            <a:r>
              <a:rPr lang="en-US" sz="2000" dirty="0"/>
              <a:t>, 2s</a:t>
            </a:r>
            <a:r>
              <a:rPr lang="en-US" sz="2000" baseline="30000" dirty="0"/>
              <a:t>2</a:t>
            </a:r>
            <a:r>
              <a:rPr lang="en-US" sz="2000" dirty="0"/>
              <a:t>, 2p</a:t>
            </a:r>
            <a:r>
              <a:rPr lang="en-US" sz="2000" baseline="30000" dirty="0"/>
              <a:t>6</a:t>
            </a:r>
            <a:r>
              <a:rPr lang="en-US" sz="2000" dirty="0"/>
              <a:t>, 3s</a:t>
            </a:r>
            <a:r>
              <a:rPr lang="en-US" sz="2000" baseline="30000" dirty="0"/>
              <a:t>2</a:t>
            </a:r>
            <a:r>
              <a:rPr lang="en-US" sz="2000" dirty="0"/>
              <a:t>, 3p</a:t>
            </a:r>
            <a:r>
              <a:rPr lang="en-US" sz="2000" baseline="30000" dirty="0"/>
              <a:t>6</a:t>
            </a:r>
            <a:r>
              <a:rPr lang="en-US" sz="2000" dirty="0"/>
              <a:t>, 4s</a:t>
            </a:r>
            <a:r>
              <a:rPr lang="en-US" sz="2000" baseline="30000" dirty="0"/>
              <a:t>2</a:t>
            </a:r>
          </a:p>
        </p:txBody>
      </p:sp>
      <p:sp>
        <p:nvSpPr>
          <p:cNvPr id="47144" name="Rectangle 51"/>
          <p:cNvSpPr>
            <a:spLocks noChangeArrowheads="1"/>
          </p:cNvSpPr>
          <p:nvPr/>
        </p:nvSpPr>
        <p:spPr bwMode="auto">
          <a:xfrm>
            <a:off x="3886200" y="5215848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 err="1"/>
              <a:t>e</a:t>
            </a:r>
            <a:r>
              <a:rPr lang="en-US" sz="2000" dirty="0"/>
              <a:t>. none of the above</a:t>
            </a:r>
            <a:endParaRPr lang="en-US" sz="2000" baseline="30000" dirty="0"/>
          </a:p>
        </p:txBody>
      </p:sp>
      <p:sp>
        <p:nvSpPr>
          <p:cNvPr id="49204" name="Text Box 52"/>
          <p:cNvSpPr txBox="1">
            <a:spLocks noChangeArrowheads="1"/>
          </p:cNvSpPr>
          <p:nvPr/>
        </p:nvSpPr>
        <p:spPr bwMode="auto">
          <a:xfrm>
            <a:off x="2895600" y="6035675"/>
            <a:ext cx="55893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Which orbitals are occupied effects: </a:t>
            </a:r>
          </a:p>
          <a:p>
            <a:r>
              <a:rPr lang="en-US" sz="2200" dirty="0">
                <a:solidFill>
                  <a:srgbClr val="FF0000"/>
                </a:solidFill>
              </a:rPr>
              <a:t>chemical behavior (bonding, reactivity, etc.)</a:t>
            </a:r>
          </a:p>
        </p:txBody>
      </p:sp>
      <p:sp>
        <p:nvSpPr>
          <p:cNvPr id="49205" name="Text Box 53"/>
          <p:cNvSpPr txBox="1">
            <a:spLocks noChangeArrowheads="1"/>
          </p:cNvSpPr>
          <p:nvPr/>
        </p:nvSpPr>
        <p:spPr bwMode="auto">
          <a:xfrm>
            <a:off x="1752600" y="5562600"/>
            <a:ext cx="7239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Answer is </a:t>
            </a:r>
            <a:r>
              <a:rPr lang="en-US" sz="2200" dirty="0" err="1">
                <a:solidFill>
                  <a:srgbClr val="FF0000"/>
                </a:solidFill>
              </a:rPr>
              <a:t>d</a:t>
            </a:r>
            <a:r>
              <a:rPr lang="en-US" sz="2200" dirty="0">
                <a:solidFill>
                  <a:srgbClr val="FF0000"/>
                </a:solidFill>
              </a:rPr>
              <a:t>! Calcium: Fills lowest energy levels first</a:t>
            </a: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1219200" y="1752600"/>
            <a:ext cx="2362200" cy="3124200"/>
            <a:chOff x="768" y="1104"/>
            <a:chExt cx="1488" cy="1968"/>
          </a:xfrm>
        </p:grpSpPr>
        <p:sp>
          <p:nvSpPr>
            <p:cNvPr id="47148" name="Line 55"/>
            <p:cNvSpPr>
              <a:spLocks noChangeShapeType="1"/>
            </p:cNvSpPr>
            <p:nvPr/>
          </p:nvSpPr>
          <p:spPr bwMode="auto">
            <a:xfrm>
              <a:off x="1632" y="278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9" name="Line 56"/>
            <p:cNvSpPr>
              <a:spLocks noChangeShapeType="1"/>
            </p:cNvSpPr>
            <p:nvPr/>
          </p:nvSpPr>
          <p:spPr bwMode="auto">
            <a:xfrm>
              <a:off x="1920" y="273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0" name="Line 57"/>
            <p:cNvSpPr>
              <a:spLocks noChangeShapeType="1"/>
            </p:cNvSpPr>
            <p:nvPr/>
          </p:nvSpPr>
          <p:spPr bwMode="auto">
            <a:xfrm>
              <a:off x="2208" y="278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1" name="Line 58"/>
            <p:cNvSpPr>
              <a:spLocks noChangeShapeType="1"/>
            </p:cNvSpPr>
            <p:nvPr/>
          </p:nvSpPr>
          <p:spPr bwMode="auto">
            <a:xfrm>
              <a:off x="768" y="206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2" name="Line 59"/>
            <p:cNvSpPr>
              <a:spLocks noChangeShapeType="1"/>
            </p:cNvSpPr>
            <p:nvPr/>
          </p:nvSpPr>
          <p:spPr bwMode="auto">
            <a:xfrm>
              <a:off x="912" y="206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3" name="Line 60"/>
            <p:cNvSpPr>
              <a:spLocks noChangeShapeType="1"/>
            </p:cNvSpPr>
            <p:nvPr/>
          </p:nvSpPr>
          <p:spPr bwMode="auto">
            <a:xfrm>
              <a:off x="768" y="110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4" name="Line 61"/>
            <p:cNvSpPr>
              <a:spLocks noChangeShapeType="1"/>
            </p:cNvSpPr>
            <p:nvPr/>
          </p:nvSpPr>
          <p:spPr bwMode="auto">
            <a:xfrm>
              <a:off x="912" y="110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5" name="Line 62"/>
            <p:cNvSpPr>
              <a:spLocks noChangeShapeType="1"/>
            </p:cNvSpPr>
            <p:nvPr/>
          </p:nvSpPr>
          <p:spPr bwMode="auto">
            <a:xfrm>
              <a:off x="1584" y="182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6" name="Line 63"/>
            <p:cNvSpPr>
              <a:spLocks noChangeShapeType="1"/>
            </p:cNvSpPr>
            <p:nvPr/>
          </p:nvSpPr>
          <p:spPr bwMode="auto">
            <a:xfrm>
              <a:off x="1632" y="187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7" name="Line 64"/>
            <p:cNvSpPr>
              <a:spLocks noChangeShapeType="1"/>
            </p:cNvSpPr>
            <p:nvPr/>
          </p:nvSpPr>
          <p:spPr bwMode="auto">
            <a:xfrm>
              <a:off x="1920" y="187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8" name="Line 65"/>
            <p:cNvSpPr>
              <a:spLocks noChangeShapeType="1"/>
            </p:cNvSpPr>
            <p:nvPr/>
          </p:nvSpPr>
          <p:spPr bwMode="auto">
            <a:xfrm>
              <a:off x="1968" y="192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9" name="Line 66"/>
            <p:cNvSpPr>
              <a:spLocks noChangeShapeType="1"/>
            </p:cNvSpPr>
            <p:nvPr/>
          </p:nvSpPr>
          <p:spPr bwMode="auto">
            <a:xfrm>
              <a:off x="2208" y="187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0" name="Line 67"/>
            <p:cNvSpPr>
              <a:spLocks noChangeShapeType="1"/>
            </p:cNvSpPr>
            <p:nvPr/>
          </p:nvSpPr>
          <p:spPr bwMode="auto">
            <a:xfrm>
              <a:off x="2256" y="192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04" grpId="0"/>
      <p:bldP spid="492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76200" y="76200"/>
            <a:ext cx="609572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Electronic structure of atom determines its form </a:t>
            </a:r>
          </a:p>
          <a:p>
            <a:r>
              <a:rPr lang="en-US" sz="2200" dirty="0"/>
              <a:t>	(metal, semi-metal, non-metal): </a:t>
            </a:r>
          </a:p>
          <a:p>
            <a:r>
              <a:rPr lang="en-US" sz="2200" dirty="0"/>
              <a:t>	- related to electrons in outermost shell </a:t>
            </a:r>
          </a:p>
          <a:p>
            <a:r>
              <a:rPr lang="en-US" sz="2200" dirty="0"/>
              <a:t>	- how these atoms bond to each other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1905000"/>
            <a:ext cx="8534400" cy="4570413"/>
            <a:chOff x="96" y="1200"/>
            <a:chExt cx="5376" cy="2879"/>
          </a:xfrm>
        </p:grpSpPr>
        <p:pic>
          <p:nvPicPr>
            <p:cNvPr id="51206" name="Picture 4" descr="periodic-tabl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1200"/>
              <a:ext cx="5376" cy="2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7" name="Rectangle 5"/>
            <p:cNvSpPr>
              <a:spLocks noChangeArrowheads="1"/>
            </p:cNvSpPr>
            <p:nvPr/>
          </p:nvSpPr>
          <p:spPr bwMode="auto">
            <a:xfrm>
              <a:off x="2832" y="3106"/>
              <a:ext cx="2640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204" name="Freeform 6"/>
          <p:cNvSpPr>
            <a:spLocks/>
          </p:cNvSpPr>
          <p:nvPr/>
        </p:nvSpPr>
        <p:spPr bwMode="auto">
          <a:xfrm>
            <a:off x="5664200" y="2184400"/>
            <a:ext cx="2628900" cy="3073400"/>
          </a:xfrm>
          <a:custGeom>
            <a:avLst/>
            <a:gdLst>
              <a:gd name="T0" fmla="*/ 660400 w 1656"/>
              <a:gd name="T1" fmla="*/ 177800 h 1936"/>
              <a:gd name="T2" fmla="*/ 50800 w 1656"/>
              <a:gd name="T3" fmla="*/ 330200 h 1936"/>
              <a:gd name="T4" fmla="*/ 355600 w 1656"/>
              <a:gd name="T5" fmla="*/ 863600 h 1936"/>
              <a:gd name="T6" fmla="*/ 736600 w 1656"/>
              <a:gd name="T7" fmla="*/ 1092200 h 1936"/>
              <a:gd name="T8" fmla="*/ 660400 w 1656"/>
              <a:gd name="T9" fmla="*/ 1778000 h 1936"/>
              <a:gd name="T10" fmla="*/ 1117600 w 1656"/>
              <a:gd name="T11" fmla="*/ 1930400 h 1936"/>
              <a:gd name="T12" fmla="*/ 1117600 w 1656"/>
              <a:gd name="T13" fmla="*/ 2387600 h 1936"/>
              <a:gd name="T14" fmla="*/ 1651000 w 1656"/>
              <a:gd name="T15" fmla="*/ 2387600 h 1936"/>
              <a:gd name="T16" fmla="*/ 1651000 w 1656"/>
              <a:gd name="T17" fmla="*/ 2997200 h 1936"/>
              <a:gd name="T18" fmla="*/ 2489200 w 1656"/>
              <a:gd name="T19" fmla="*/ 2844800 h 1936"/>
              <a:gd name="T20" fmla="*/ 2489200 w 1656"/>
              <a:gd name="T21" fmla="*/ 2235200 h 1936"/>
              <a:gd name="T22" fmla="*/ 2108200 w 1656"/>
              <a:gd name="T23" fmla="*/ 2235200 h 1936"/>
              <a:gd name="T24" fmla="*/ 2032000 w 1656"/>
              <a:gd name="T25" fmla="*/ 1244600 h 1936"/>
              <a:gd name="T26" fmla="*/ 1270000 w 1656"/>
              <a:gd name="T27" fmla="*/ 1244600 h 1936"/>
              <a:gd name="T28" fmla="*/ 1193800 w 1656"/>
              <a:gd name="T29" fmla="*/ 177800 h 1936"/>
              <a:gd name="T30" fmla="*/ 584200 w 1656"/>
              <a:gd name="T31" fmla="*/ 177800 h 19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56"/>
              <a:gd name="T49" fmla="*/ 0 h 1936"/>
              <a:gd name="T50" fmla="*/ 1656 w 1656"/>
              <a:gd name="T51" fmla="*/ 1936 h 19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56" h="1936">
                <a:moveTo>
                  <a:pt x="416" y="112"/>
                </a:moveTo>
                <a:cubicBezTo>
                  <a:pt x="240" y="124"/>
                  <a:pt x="64" y="136"/>
                  <a:pt x="32" y="208"/>
                </a:cubicBezTo>
                <a:cubicBezTo>
                  <a:pt x="0" y="280"/>
                  <a:pt x="152" y="464"/>
                  <a:pt x="224" y="544"/>
                </a:cubicBezTo>
                <a:cubicBezTo>
                  <a:pt x="296" y="624"/>
                  <a:pt x="432" y="592"/>
                  <a:pt x="464" y="688"/>
                </a:cubicBezTo>
                <a:cubicBezTo>
                  <a:pt x="496" y="784"/>
                  <a:pt x="376" y="1032"/>
                  <a:pt x="416" y="1120"/>
                </a:cubicBezTo>
                <a:cubicBezTo>
                  <a:pt x="456" y="1208"/>
                  <a:pt x="656" y="1152"/>
                  <a:pt x="704" y="1216"/>
                </a:cubicBezTo>
                <a:cubicBezTo>
                  <a:pt x="752" y="1280"/>
                  <a:pt x="648" y="1456"/>
                  <a:pt x="704" y="1504"/>
                </a:cubicBezTo>
                <a:cubicBezTo>
                  <a:pt x="760" y="1552"/>
                  <a:pt x="984" y="1440"/>
                  <a:pt x="1040" y="1504"/>
                </a:cubicBezTo>
                <a:cubicBezTo>
                  <a:pt x="1096" y="1568"/>
                  <a:pt x="952" y="1840"/>
                  <a:pt x="1040" y="1888"/>
                </a:cubicBezTo>
                <a:cubicBezTo>
                  <a:pt x="1128" y="1936"/>
                  <a:pt x="1480" y="1872"/>
                  <a:pt x="1568" y="1792"/>
                </a:cubicBezTo>
                <a:cubicBezTo>
                  <a:pt x="1656" y="1712"/>
                  <a:pt x="1608" y="1472"/>
                  <a:pt x="1568" y="1408"/>
                </a:cubicBezTo>
                <a:cubicBezTo>
                  <a:pt x="1528" y="1344"/>
                  <a:pt x="1376" y="1512"/>
                  <a:pt x="1328" y="1408"/>
                </a:cubicBezTo>
                <a:cubicBezTo>
                  <a:pt x="1280" y="1304"/>
                  <a:pt x="1368" y="888"/>
                  <a:pt x="1280" y="784"/>
                </a:cubicBezTo>
                <a:cubicBezTo>
                  <a:pt x="1192" y="680"/>
                  <a:pt x="888" y="896"/>
                  <a:pt x="800" y="784"/>
                </a:cubicBezTo>
                <a:cubicBezTo>
                  <a:pt x="712" y="672"/>
                  <a:pt x="824" y="224"/>
                  <a:pt x="752" y="112"/>
                </a:cubicBezTo>
                <a:cubicBezTo>
                  <a:pt x="680" y="0"/>
                  <a:pt x="524" y="56"/>
                  <a:pt x="368" y="112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5257800" y="1828800"/>
            <a:ext cx="237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Semiconductors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107950" y="1019175"/>
            <a:ext cx="8229600" cy="5556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Thomson – Plum Pudding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Why? Known that negative charges can be removed from atom.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Problem: just a random guess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Rutherford – Solar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Why? Scattering showed hard core.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Problem: electrons should spiral into nucleus in ~10</a:t>
            </a:r>
            <a:r>
              <a:rPr lang="en-US" sz="2000" baseline="30000" dirty="0"/>
              <a:t>-11</a:t>
            </a:r>
            <a:r>
              <a:rPr lang="en-US" sz="2000" dirty="0"/>
              <a:t> sec.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Bohr – fixed energy levels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Why? Explains spectral lines.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Problem: No reason for fixed energy levels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deBroglie – electron standing waves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Why? Explains fixed energy levels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Problem: still only works for Hydrogen.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Schrödinger </a:t>
            </a:r>
            <a:r>
              <a:rPr lang="en-US" sz="2400" dirty="0"/>
              <a:t>– will save the day!!</a:t>
            </a: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title"/>
          </p:nvPr>
        </p:nvSpPr>
        <p:spPr>
          <a:xfrm>
            <a:off x="441325" y="0"/>
            <a:ext cx="8229600" cy="909638"/>
          </a:xfrm>
        </p:spPr>
        <p:txBody>
          <a:bodyPr/>
          <a:lstStyle/>
          <a:p>
            <a:pPr eaLnBrk="1" hangingPunct="1"/>
            <a:r>
              <a:rPr lang="en-US"/>
              <a:t>Models of the Atom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7597775" y="285750"/>
            <a:ext cx="1144588" cy="1144588"/>
            <a:chOff x="4786" y="180"/>
            <a:chExt cx="721" cy="721"/>
          </a:xfrm>
        </p:grpSpPr>
        <p:pic>
          <p:nvPicPr>
            <p:cNvPr id="37909" name="Picture 1029" descr="MCED00214_0000[1]"/>
            <p:cNvPicPr>
              <a:picLocks noChangeAspect="1" noChangeArrowheads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3"/>
                <a:srcRect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786" y="180"/>
              <a:ext cx="721" cy="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030"/>
            <p:cNvGrpSpPr>
              <a:grpSpLocks/>
            </p:cNvGrpSpPr>
            <p:nvPr/>
          </p:nvGrpSpPr>
          <p:grpSpPr bwMode="auto">
            <a:xfrm>
              <a:off x="4930" y="513"/>
              <a:ext cx="220" cy="231"/>
              <a:chOff x="5276" y="1182"/>
              <a:chExt cx="220" cy="231"/>
            </a:xfrm>
          </p:grpSpPr>
          <p:sp>
            <p:nvSpPr>
              <p:cNvPr id="37923" name="Oval 1031"/>
              <p:cNvSpPr>
                <a:spLocks noChangeArrowheads="1"/>
              </p:cNvSpPr>
              <p:nvPr/>
            </p:nvSpPr>
            <p:spPr bwMode="auto">
              <a:xfrm>
                <a:off x="5299" y="1236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24" name="Text Box 1032"/>
              <p:cNvSpPr txBox="1">
                <a:spLocks noChangeArrowheads="1"/>
              </p:cNvSpPr>
              <p:nvPr/>
            </p:nvSpPr>
            <p:spPr bwMode="auto">
              <a:xfrm>
                <a:off x="5276" y="1182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/>
                  <a:t>–</a:t>
                </a:r>
              </a:p>
            </p:txBody>
          </p:sp>
        </p:grpSp>
        <p:grpSp>
          <p:nvGrpSpPr>
            <p:cNvPr id="4" name="Group 1033"/>
            <p:cNvGrpSpPr>
              <a:grpSpLocks/>
            </p:cNvGrpSpPr>
            <p:nvPr/>
          </p:nvGrpSpPr>
          <p:grpSpPr bwMode="auto">
            <a:xfrm>
              <a:off x="5110" y="607"/>
              <a:ext cx="220" cy="231"/>
              <a:chOff x="5276" y="1182"/>
              <a:chExt cx="220" cy="231"/>
            </a:xfrm>
          </p:grpSpPr>
          <p:sp>
            <p:nvSpPr>
              <p:cNvPr id="37921" name="Oval 1034"/>
              <p:cNvSpPr>
                <a:spLocks noChangeArrowheads="1"/>
              </p:cNvSpPr>
              <p:nvPr/>
            </p:nvSpPr>
            <p:spPr bwMode="auto">
              <a:xfrm>
                <a:off x="5299" y="1236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22" name="Text Box 1035"/>
              <p:cNvSpPr txBox="1">
                <a:spLocks noChangeArrowheads="1"/>
              </p:cNvSpPr>
              <p:nvPr/>
            </p:nvSpPr>
            <p:spPr bwMode="auto">
              <a:xfrm>
                <a:off x="5276" y="1182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/>
                  <a:t>–</a:t>
                </a:r>
              </a:p>
            </p:txBody>
          </p:sp>
        </p:grpSp>
        <p:grpSp>
          <p:nvGrpSpPr>
            <p:cNvPr id="5" name="Group 1036"/>
            <p:cNvGrpSpPr>
              <a:grpSpLocks/>
            </p:cNvGrpSpPr>
            <p:nvPr/>
          </p:nvGrpSpPr>
          <p:grpSpPr bwMode="auto">
            <a:xfrm>
              <a:off x="4861" y="316"/>
              <a:ext cx="220" cy="231"/>
              <a:chOff x="5276" y="1182"/>
              <a:chExt cx="220" cy="231"/>
            </a:xfrm>
          </p:grpSpPr>
          <p:sp>
            <p:nvSpPr>
              <p:cNvPr id="37919" name="Oval 1037"/>
              <p:cNvSpPr>
                <a:spLocks noChangeArrowheads="1"/>
              </p:cNvSpPr>
              <p:nvPr/>
            </p:nvSpPr>
            <p:spPr bwMode="auto">
              <a:xfrm>
                <a:off x="5299" y="1236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20" name="Text Box 1038"/>
              <p:cNvSpPr txBox="1">
                <a:spLocks noChangeArrowheads="1"/>
              </p:cNvSpPr>
              <p:nvPr/>
            </p:nvSpPr>
            <p:spPr bwMode="auto">
              <a:xfrm>
                <a:off x="5276" y="1182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/>
                  <a:t>–</a:t>
                </a:r>
              </a:p>
            </p:txBody>
          </p:sp>
        </p:grpSp>
        <p:grpSp>
          <p:nvGrpSpPr>
            <p:cNvPr id="6" name="Group 1039"/>
            <p:cNvGrpSpPr>
              <a:grpSpLocks/>
            </p:cNvGrpSpPr>
            <p:nvPr/>
          </p:nvGrpSpPr>
          <p:grpSpPr bwMode="auto">
            <a:xfrm>
              <a:off x="5144" y="234"/>
              <a:ext cx="220" cy="231"/>
              <a:chOff x="5276" y="1182"/>
              <a:chExt cx="220" cy="231"/>
            </a:xfrm>
          </p:grpSpPr>
          <p:sp>
            <p:nvSpPr>
              <p:cNvPr id="37917" name="Oval 1040"/>
              <p:cNvSpPr>
                <a:spLocks noChangeArrowheads="1"/>
              </p:cNvSpPr>
              <p:nvPr/>
            </p:nvSpPr>
            <p:spPr bwMode="auto">
              <a:xfrm>
                <a:off x="5299" y="1236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18" name="Text Box 1041"/>
              <p:cNvSpPr txBox="1">
                <a:spLocks noChangeArrowheads="1"/>
              </p:cNvSpPr>
              <p:nvPr/>
            </p:nvSpPr>
            <p:spPr bwMode="auto">
              <a:xfrm>
                <a:off x="5276" y="1182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/>
                  <a:t>–</a:t>
                </a:r>
              </a:p>
            </p:txBody>
          </p:sp>
        </p:grpSp>
        <p:grpSp>
          <p:nvGrpSpPr>
            <p:cNvPr id="7" name="Group 1042"/>
            <p:cNvGrpSpPr>
              <a:grpSpLocks/>
            </p:cNvGrpSpPr>
            <p:nvPr/>
          </p:nvGrpSpPr>
          <p:grpSpPr bwMode="auto">
            <a:xfrm>
              <a:off x="5245" y="438"/>
              <a:ext cx="220" cy="231"/>
              <a:chOff x="5276" y="1182"/>
              <a:chExt cx="220" cy="231"/>
            </a:xfrm>
          </p:grpSpPr>
          <p:sp>
            <p:nvSpPr>
              <p:cNvPr id="37915" name="Oval 1043"/>
              <p:cNvSpPr>
                <a:spLocks noChangeArrowheads="1"/>
              </p:cNvSpPr>
              <p:nvPr/>
            </p:nvSpPr>
            <p:spPr bwMode="auto">
              <a:xfrm>
                <a:off x="5299" y="1236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16" name="Text Box 1044"/>
              <p:cNvSpPr txBox="1">
                <a:spLocks noChangeArrowheads="1"/>
              </p:cNvSpPr>
              <p:nvPr/>
            </p:nvSpPr>
            <p:spPr bwMode="auto">
              <a:xfrm>
                <a:off x="5276" y="1182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/>
                  <a:t>–</a:t>
                </a:r>
              </a:p>
            </p:txBody>
          </p:sp>
        </p:grpSp>
      </p:grpSp>
      <p:grpSp>
        <p:nvGrpSpPr>
          <p:cNvPr id="8" name="Group 1045"/>
          <p:cNvGrpSpPr>
            <a:grpSpLocks/>
          </p:cNvGrpSpPr>
          <p:nvPr/>
        </p:nvGrpSpPr>
        <p:grpSpPr bwMode="auto">
          <a:xfrm>
            <a:off x="5781675" y="3201988"/>
            <a:ext cx="1878013" cy="1416050"/>
            <a:chOff x="3642" y="2017"/>
            <a:chExt cx="1183" cy="892"/>
          </a:xfrm>
        </p:grpSpPr>
        <p:pic>
          <p:nvPicPr>
            <p:cNvPr id="37907" name="Picture 1046"/>
            <p:cNvPicPr>
              <a:picLocks noChangeAspect="1" noChangeArrowheads="1"/>
            </p:cNvPicPr>
            <p:nvPr/>
          </p:nvPicPr>
          <p:blipFill>
            <a:blip r:embed="rId5"/>
            <a:srcRect l="4306" t="4010" r="7535" b="13368"/>
            <a:stretch>
              <a:fillRect/>
            </a:stretch>
          </p:blipFill>
          <p:spPr bwMode="auto">
            <a:xfrm>
              <a:off x="3642" y="2017"/>
              <a:ext cx="1183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8" name="Oval 1047"/>
            <p:cNvSpPr>
              <a:spLocks noChangeArrowheads="1"/>
            </p:cNvSpPr>
            <p:nvPr/>
          </p:nvSpPr>
          <p:spPr bwMode="auto">
            <a:xfrm>
              <a:off x="4016" y="2385"/>
              <a:ext cx="142" cy="143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20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9" name="Group 1048"/>
          <p:cNvGrpSpPr>
            <a:grpSpLocks/>
          </p:cNvGrpSpPr>
          <p:nvPr/>
        </p:nvGrpSpPr>
        <p:grpSpPr bwMode="auto">
          <a:xfrm>
            <a:off x="7456488" y="4068763"/>
            <a:ext cx="1400175" cy="1541462"/>
            <a:chOff x="4697" y="2563"/>
            <a:chExt cx="882" cy="971"/>
          </a:xfrm>
        </p:grpSpPr>
        <p:grpSp>
          <p:nvGrpSpPr>
            <p:cNvPr id="10" name="Group 1049"/>
            <p:cNvGrpSpPr>
              <a:grpSpLocks/>
            </p:cNvGrpSpPr>
            <p:nvPr/>
          </p:nvGrpSpPr>
          <p:grpSpPr bwMode="auto">
            <a:xfrm>
              <a:off x="4697" y="2563"/>
              <a:ext cx="882" cy="971"/>
              <a:chOff x="1796" y="890"/>
              <a:chExt cx="2168" cy="2566"/>
            </a:xfrm>
          </p:grpSpPr>
          <p:pic>
            <p:nvPicPr>
              <p:cNvPr id="37905" name="Picture 1050" descr="38_stt_5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796" y="890"/>
                <a:ext cx="2168" cy="2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906" name="Rectangle 1051"/>
              <p:cNvSpPr>
                <a:spLocks noChangeArrowheads="1"/>
              </p:cNvSpPr>
              <p:nvPr/>
            </p:nvSpPr>
            <p:spPr bwMode="auto">
              <a:xfrm>
                <a:off x="1824" y="3312"/>
                <a:ext cx="2064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7904" name="Oval 1052"/>
            <p:cNvSpPr>
              <a:spLocks noChangeArrowheads="1"/>
            </p:cNvSpPr>
            <p:nvPr/>
          </p:nvSpPr>
          <p:spPr bwMode="auto">
            <a:xfrm>
              <a:off x="5054" y="2920"/>
              <a:ext cx="142" cy="143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20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11" name="Group 1053"/>
          <p:cNvGrpSpPr>
            <a:grpSpLocks/>
          </p:cNvGrpSpPr>
          <p:nvPr/>
        </p:nvGrpSpPr>
        <p:grpSpPr bwMode="auto">
          <a:xfrm>
            <a:off x="7581900" y="2130425"/>
            <a:ext cx="1279525" cy="1114425"/>
            <a:chOff x="4776" y="1342"/>
            <a:chExt cx="806" cy="702"/>
          </a:xfrm>
        </p:grpSpPr>
        <p:pic>
          <p:nvPicPr>
            <p:cNvPr id="37897" name="Picture 1054" descr="MCDD01775_0000[1]"/>
            <p:cNvPicPr>
              <a:picLocks noChangeAspect="1" noChangeArrowheads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7"/>
                <a:srcRect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8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964" y="1540"/>
              <a:ext cx="3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8" name="Oval 1055"/>
            <p:cNvSpPr>
              <a:spLocks noChangeArrowheads="1"/>
            </p:cNvSpPr>
            <p:nvPr/>
          </p:nvSpPr>
          <p:spPr bwMode="auto">
            <a:xfrm>
              <a:off x="4776" y="1342"/>
              <a:ext cx="691" cy="7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9" name="Text Box 1056"/>
            <p:cNvSpPr txBox="1">
              <a:spLocks noChangeArrowheads="1"/>
            </p:cNvSpPr>
            <p:nvPr/>
          </p:nvSpPr>
          <p:spPr bwMode="auto">
            <a:xfrm>
              <a:off x="5019" y="1582"/>
              <a:ext cx="2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+</a:t>
              </a:r>
            </a:p>
          </p:txBody>
        </p:sp>
        <p:grpSp>
          <p:nvGrpSpPr>
            <p:cNvPr id="12" name="Group 1057"/>
            <p:cNvGrpSpPr>
              <a:grpSpLocks/>
            </p:cNvGrpSpPr>
            <p:nvPr/>
          </p:nvGrpSpPr>
          <p:grpSpPr bwMode="auto">
            <a:xfrm>
              <a:off x="5362" y="1571"/>
              <a:ext cx="220" cy="231"/>
              <a:chOff x="5276" y="1182"/>
              <a:chExt cx="220" cy="231"/>
            </a:xfrm>
          </p:grpSpPr>
          <p:sp>
            <p:nvSpPr>
              <p:cNvPr id="37901" name="Oval 1058"/>
              <p:cNvSpPr>
                <a:spLocks noChangeArrowheads="1"/>
              </p:cNvSpPr>
              <p:nvPr/>
            </p:nvSpPr>
            <p:spPr bwMode="auto">
              <a:xfrm>
                <a:off x="5299" y="1236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02" name="Text Box 1059"/>
              <p:cNvSpPr txBox="1">
                <a:spLocks noChangeArrowheads="1"/>
              </p:cNvSpPr>
              <p:nvPr/>
            </p:nvSpPr>
            <p:spPr bwMode="auto">
              <a:xfrm>
                <a:off x="5276" y="1182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/>
                  <a:t>–</a:t>
                </a:r>
              </a:p>
            </p:txBody>
          </p:sp>
        </p:grpSp>
      </p:grpSp>
      <p:pic>
        <p:nvPicPr>
          <p:cNvPr id="37896" name="Picture 106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56450" y="5543550"/>
            <a:ext cx="12477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550BA9-2128-4FF7-BBBE-1B946A5E1A5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19075" y="481440"/>
            <a:ext cx="89249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/>
            <a:r>
              <a:rPr lang="en-US" sz="2400" dirty="0" smtClean="0"/>
              <a:t>Recently: </a:t>
            </a:r>
          </a:p>
          <a:p>
            <a:pPr marL="801687" lvl="1" indent="-342900">
              <a:buAutoNum type="arabicPeriod"/>
            </a:pPr>
            <a:r>
              <a:rPr lang="en-US" sz="2400" dirty="0" smtClean="0"/>
              <a:t>Schrödinger equation in 3-D</a:t>
            </a:r>
          </a:p>
          <a:p>
            <a:pPr marL="801687" lvl="1" indent="-342900">
              <a:buAutoNum type="arabicPeriod"/>
            </a:pPr>
            <a:r>
              <a:rPr lang="en-US" sz="2400" dirty="0" smtClean="0"/>
              <a:t>Hydrogen atom</a:t>
            </a:r>
          </a:p>
          <a:p>
            <a:pPr marL="801687" lvl="1" indent="-342900">
              <a:buAutoNum type="arabicPeriod"/>
            </a:pPr>
            <a:r>
              <a:rPr lang="en-US" sz="2400" dirty="0" smtClean="0"/>
              <a:t>Multi-electron atoms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9075" y="2574655"/>
            <a:ext cx="89249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/>
            <a:r>
              <a:rPr lang="en-US" sz="2400" dirty="0" smtClean="0"/>
              <a:t>Today: </a:t>
            </a:r>
          </a:p>
          <a:p>
            <a:pPr marL="801687" lvl="1" indent="-342900">
              <a:buAutoNum type="arabicPeriod"/>
            </a:pPr>
            <a:r>
              <a:rPr lang="en-US" sz="2400" dirty="0" smtClean="0"/>
              <a:t>Periodic table</a:t>
            </a:r>
          </a:p>
          <a:p>
            <a:pPr marL="801687" lvl="1" indent="-342900">
              <a:buAutoNum type="arabicPeriod"/>
            </a:pPr>
            <a:r>
              <a:rPr lang="en-US" sz="2400" dirty="0" smtClean="0"/>
              <a:t>Tunneling (review)</a:t>
            </a:r>
          </a:p>
          <a:p>
            <a:pPr marL="801687" lvl="1" indent="-342900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Review for Exam 3 – Thursday 4/28</a:t>
            </a:r>
          </a:p>
          <a:p>
            <a:pPr marL="801687" lvl="1" indent="-342900">
              <a:buAutoNum type="arabicPeriod"/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9075" y="4593050"/>
            <a:ext cx="89249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/>
            <a:r>
              <a:rPr lang="en-US" sz="2400" dirty="0" smtClean="0"/>
              <a:t>Coming Up:</a:t>
            </a:r>
          </a:p>
          <a:p>
            <a:pPr marL="344488" indent="-344488"/>
            <a:r>
              <a:rPr lang="en-US" sz="2400" dirty="0" smtClean="0"/>
              <a:t>		More applications of QM!</a:t>
            </a:r>
          </a:p>
          <a:p>
            <a:pPr marL="344488" indent="-344488"/>
            <a:r>
              <a:rPr lang="en-US" sz="2400" dirty="0" smtClean="0">
                <a:solidFill>
                  <a:srgbClr val="FF0000"/>
                </a:solidFill>
              </a:rPr>
              <a:t>		</a:t>
            </a:r>
            <a:r>
              <a:rPr lang="en-US" sz="2400" dirty="0" smtClean="0"/>
              <a:t>Review for final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4488" indent="-344488"/>
            <a:r>
              <a:rPr lang="en-US" sz="2400" dirty="0" smtClean="0">
                <a:solidFill>
                  <a:srgbClr val="FF0000"/>
                </a:solidFill>
              </a:rPr>
              <a:t>		Final Exam – Saturday, 5/7 – 1pm-3pm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FC4564-51AA-8643-91DF-B2B2FD3EBED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334963" y="136525"/>
            <a:ext cx="85804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Solving the </a:t>
            </a:r>
            <a:r>
              <a:rPr lang="en-US" sz="2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Schrödinger </a:t>
            </a:r>
            <a:r>
              <a:rPr lang="en-US" sz="2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equation for electron wave in </a:t>
            </a:r>
            <a:r>
              <a:rPr lang="en-US" sz="2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1-D: </a:t>
            </a:r>
            <a:endParaRPr lang="en-US" sz="2200" dirty="0">
              <a:sym typeface="Symbol" charset="2"/>
            </a:endParaRP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268288" y="2155825"/>
            <a:ext cx="8602662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7663" indent="-347663"/>
            <a:r>
              <a:rPr lang="en-US" sz="2200" dirty="0"/>
              <a:t>1. Figure out what </a:t>
            </a:r>
            <a:r>
              <a:rPr lang="en-US" sz="2200" dirty="0" err="1"/>
              <a:t>V(x</a:t>
            </a:r>
            <a:r>
              <a:rPr lang="en-US" sz="2200" dirty="0"/>
              <a:t>) is, for situation given.</a:t>
            </a:r>
          </a:p>
          <a:p>
            <a:pPr marL="347663" indent="-347663"/>
            <a:r>
              <a:rPr lang="en-US" sz="2200" dirty="0"/>
              <a:t>2. Guess or look up functional form of solution. </a:t>
            </a:r>
          </a:p>
          <a:p>
            <a:pPr marL="347663" indent="-347663"/>
            <a:r>
              <a:rPr lang="en-US" sz="2200" dirty="0"/>
              <a:t>3. Plug in to check if</a:t>
            </a:r>
            <a:r>
              <a:rPr lang="en-US" sz="2200" dirty="0" smtClean="0"/>
              <a:t> </a:t>
            </a:r>
            <a:r>
              <a:rPr lang="en-US" sz="2200" dirty="0" err="1" smtClean="0"/>
              <a:t>ψ</a:t>
            </a:r>
            <a:r>
              <a:rPr lang="en-US" sz="2200" dirty="0" err="1" smtClean="0">
                <a:sym typeface="Symbol" charset="2"/>
              </a:rPr>
              <a:t>’s</a:t>
            </a:r>
            <a:r>
              <a:rPr lang="en-US" sz="2200" dirty="0">
                <a:sym typeface="Symbol" charset="2"/>
              </a:rPr>
              <a:t> </a:t>
            </a:r>
            <a:r>
              <a:rPr lang="en-US" sz="2200" dirty="0" smtClean="0">
                <a:sym typeface="Symbol" charset="2"/>
              </a:rPr>
              <a:t>and </a:t>
            </a:r>
            <a:r>
              <a:rPr lang="en-US" sz="2200" dirty="0">
                <a:sym typeface="Symbol" charset="2"/>
              </a:rPr>
              <a:t>all </a:t>
            </a:r>
            <a:r>
              <a:rPr lang="en-US" sz="2200" dirty="0" err="1">
                <a:sym typeface="Symbol" charset="2"/>
              </a:rPr>
              <a:t>x’s</a:t>
            </a:r>
            <a:r>
              <a:rPr lang="en-US" sz="2200" dirty="0">
                <a:sym typeface="Symbol" charset="2"/>
              </a:rPr>
              <a:t> drop out, </a:t>
            </a:r>
            <a:r>
              <a:rPr lang="en-US" sz="2200" dirty="0" smtClean="0">
                <a:sym typeface="Symbol" charset="2"/>
              </a:rPr>
              <a:t>leaving an </a:t>
            </a:r>
            <a:r>
              <a:rPr lang="en-US" sz="2200" dirty="0">
                <a:sym typeface="Symbol" charset="2"/>
              </a:rPr>
              <a:t>equation involving </a:t>
            </a:r>
            <a:r>
              <a:rPr lang="en-US" sz="2200" dirty="0" smtClean="0">
                <a:sym typeface="Symbol" charset="2"/>
              </a:rPr>
              <a:t>only a </a:t>
            </a:r>
            <a:r>
              <a:rPr lang="en-US" sz="2200" dirty="0">
                <a:sym typeface="Symbol" charset="2"/>
              </a:rPr>
              <a:t>bunch of </a:t>
            </a:r>
            <a:r>
              <a:rPr lang="en-US" sz="2200" dirty="0" smtClean="0">
                <a:sym typeface="Symbol" charset="2"/>
              </a:rPr>
              <a:t>constants</a:t>
            </a:r>
            <a:r>
              <a:rPr lang="en-US" sz="2200" dirty="0">
                <a:sym typeface="Symbol" charset="2"/>
              </a:rPr>
              <a:t>.</a:t>
            </a:r>
            <a:endParaRPr lang="en-US" sz="2200" dirty="0" smtClean="0">
              <a:sym typeface="Symbol" charset="2"/>
            </a:endParaRPr>
          </a:p>
          <a:p>
            <a:pPr marL="347663" indent="-347663"/>
            <a:r>
              <a:rPr lang="en-US" sz="2200" dirty="0">
                <a:sym typeface="Symbol" charset="2"/>
              </a:rPr>
              <a:t>4. Figure out what boundary conditions must be to make sense physically.</a:t>
            </a:r>
          </a:p>
          <a:p>
            <a:pPr marL="347663" indent="-347663"/>
            <a:r>
              <a:rPr lang="en-US" sz="2200" dirty="0">
                <a:sym typeface="Symbol" charset="2"/>
              </a:rPr>
              <a:t>5. Figure out values of constants to meet boundary conditions and </a:t>
            </a:r>
            <a:r>
              <a:rPr lang="en-US" sz="2200" dirty="0" smtClean="0">
                <a:sym typeface="Symbol" charset="2"/>
              </a:rPr>
              <a:t>normalization:</a:t>
            </a:r>
          </a:p>
          <a:p>
            <a:pPr marL="347663" indent="-347663"/>
            <a:endParaRPr lang="en-US" sz="2200" dirty="0" smtClean="0">
              <a:sym typeface="Symbol" charset="2"/>
            </a:endParaRPr>
          </a:p>
          <a:p>
            <a:pPr marL="347663" indent="-347663"/>
            <a:endParaRPr lang="en-US" sz="2200" dirty="0" smtClean="0">
              <a:sym typeface="Symbol" charset="2"/>
            </a:endParaRPr>
          </a:p>
          <a:p>
            <a:pPr marL="347663" indent="-347663"/>
            <a:r>
              <a:rPr lang="en-US" sz="2200" dirty="0" smtClean="0">
                <a:sym typeface="Symbol" charset="2"/>
              </a:rPr>
              <a:t>6</a:t>
            </a:r>
            <a:r>
              <a:rPr lang="en-US" sz="2200" dirty="0">
                <a:sym typeface="Symbol" charset="2"/>
              </a:rPr>
              <a:t>. Multiply by time dependence</a:t>
            </a:r>
            <a:r>
              <a:rPr lang="en-US" sz="2200" dirty="0" smtClean="0">
                <a:sym typeface="Symbol" charset="2"/>
              </a:rPr>
              <a:t> </a:t>
            </a:r>
            <a:r>
              <a:rPr lang="en-US" sz="2200" dirty="0" err="1" smtClean="0">
                <a:sym typeface="Symbol" charset="2"/>
              </a:rPr>
              <a:t>ϕ(</a:t>
            </a:r>
            <a:r>
              <a:rPr lang="en-US" sz="2200" dirty="0" err="1">
                <a:sym typeface="Symbol" charset="2"/>
              </a:rPr>
              <a:t>t</a:t>
            </a:r>
            <a:r>
              <a:rPr lang="en-US" sz="2200" dirty="0">
                <a:sym typeface="Symbol" charset="2"/>
              </a:rPr>
              <a:t>) =exp(-</a:t>
            </a:r>
            <a:r>
              <a:rPr lang="en-US" sz="2200" dirty="0" err="1">
                <a:sym typeface="Symbol" charset="2"/>
              </a:rPr>
              <a:t>iEt</a:t>
            </a:r>
            <a:r>
              <a:rPr lang="en-US" sz="2200" dirty="0" err="1" smtClean="0">
                <a:sym typeface="Symbol" charset="2"/>
              </a:rPr>
              <a:t>/ħ</a:t>
            </a:r>
            <a:r>
              <a:rPr lang="en-US" sz="2200" dirty="0" smtClean="0">
                <a:sym typeface="Symbol" charset="2"/>
              </a:rPr>
              <a:t>) </a:t>
            </a:r>
            <a:r>
              <a:rPr lang="en-US" sz="2200" dirty="0">
                <a:sym typeface="Symbol" charset="2"/>
              </a:rPr>
              <a:t>to have full solution if needed. </a:t>
            </a:r>
            <a:r>
              <a:rPr lang="en-US" sz="2200" dirty="0">
                <a:solidFill>
                  <a:srgbClr val="CC3300"/>
                </a:solidFill>
                <a:sym typeface="Symbol" charset="2"/>
              </a:rPr>
              <a:t>STILL TIME DEPENDENCE!</a:t>
            </a:r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2205038" y="64325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5316538" y="6842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706258" y="4569133"/>
            <a:ext cx="2011363" cy="1120775"/>
            <a:chOff x="2308" y="3614"/>
            <a:chExt cx="1267" cy="706"/>
          </a:xfrm>
        </p:grpSpPr>
        <p:sp>
          <p:nvSpPr>
            <p:cNvPr id="43019" name="Rectangle 8"/>
            <p:cNvSpPr>
              <a:spLocks noChangeArrowheads="1"/>
            </p:cNvSpPr>
            <p:nvPr/>
          </p:nvSpPr>
          <p:spPr bwMode="auto">
            <a:xfrm>
              <a:off x="2442" y="3801"/>
              <a:ext cx="113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/>
                <a:t>|ψ(</a:t>
              </a:r>
              <a:r>
                <a:rPr lang="en-US" dirty="0"/>
                <a:t>x)|</a:t>
              </a:r>
              <a:r>
                <a:rPr lang="en-US" baseline="30000" dirty="0"/>
                <a:t>2</a:t>
              </a:r>
              <a:r>
                <a:rPr lang="en-US" dirty="0"/>
                <a:t>dx =1</a:t>
              </a:r>
            </a:p>
          </p:txBody>
        </p:sp>
        <p:sp>
          <p:nvSpPr>
            <p:cNvPr id="43020" name="Freeform 9"/>
            <p:cNvSpPr>
              <a:spLocks/>
            </p:cNvSpPr>
            <p:nvPr/>
          </p:nvSpPr>
          <p:spPr bwMode="auto">
            <a:xfrm>
              <a:off x="2344" y="3713"/>
              <a:ext cx="96" cy="504"/>
            </a:xfrm>
            <a:custGeom>
              <a:avLst/>
              <a:gdLst>
                <a:gd name="T0" fmla="*/ 96 w 96"/>
                <a:gd name="T1" fmla="*/ 120 h 624"/>
                <a:gd name="T2" fmla="*/ 48 w 96"/>
                <a:gd name="T3" fmla="*/ 72 h 624"/>
                <a:gd name="T4" fmla="*/ 48 w 96"/>
                <a:gd name="T5" fmla="*/ 552 h 624"/>
                <a:gd name="T6" fmla="*/ 0 w 96"/>
                <a:gd name="T7" fmla="*/ 504 h 6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24"/>
                <a:gd name="T14" fmla="*/ 96 w 96"/>
                <a:gd name="T15" fmla="*/ 624 h 6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24">
                  <a:moveTo>
                    <a:pt x="96" y="120"/>
                  </a:moveTo>
                  <a:cubicBezTo>
                    <a:pt x="76" y="60"/>
                    <a:pt x="56" y="0"/>
                    <a:pt x="48" y="72"/>
                  </a:cubicBezTo>
                  <a:cubicBezTo>
                    <a:pt x="40" y="144"/>
                    <a:pt x="56" y="480"/>
                    <a:pt x="48" y="552"/>
                  </a:cubicBezTo>
                  <a:cubicBezTo>
                    <a:pt x="40" y="624"/>
                    <a:pt x="20" y="564"/>
                    <a:pt x="0" y="5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1" name="Rectangle 10"/>
            <p:cNvSpPr>
              <a:spLocks noChangeArrowheads="1"/>
            </p:cNvSpPr>
            <p:nvPr/>
          </p:nvSpPr>
          <p:spPr bwMode="auto">
            <a:xfrm>
              <a:off x="2308" y="4032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-∞</a:t>
              </a:r>
            </a:p>
          </p:txBody>
        </p:sp>
        <p:sp>
          <p:nvSpPr>
            <p:cNvPr id="43022" name="Rectangle 11"/>
            <p:cNvSpPr>
              <a:spLocks noChangeArrowheads="1"/>
            </p:cNvSpPr>
            <p:nvPr/>
          </p:nvSpPr>
          <p:spPr bwMode="auto">
            <a:xfrm>
              <a:off x="2424" y="3614"/>
              <a:ext cx="2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∞</a:t>
              </a:r>
            </a:p>
          </p:txBody>
        </p:sp>
      </p:grp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360363" y="782638"/>
          <a:ext cx="6232525" cy="1223962"/>
        </p:xfrm>
        <a:graphic>
          <a:graphicData uri="http://schemas.openxmlformats.org/presentationml/2006/ole">
            <p:oleObj spid="_x0000_s77826" name="Equation" r:id="rId4" imgW="2133997" imgH="419497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>
                <a:latin typeface="+mj-lt"/>
                <a:ea typeface="+mj-ea"/>
                <a:cs typeface="+mj-cs"/>
              </a:rPr>
              <a:t>What are these waves?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295400"/>
            <a:ext cx="4114800" cy="449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u="sng" dirty="0" err="1">
                <a:latin typeface="Calibri" charset="0"/>
              </a:rPr>
              <a:t>EM</a:t>
            </a:r>
            <a:r>
              <a:rPr lang="en-US" sz="2200" b="1" u="sng" dirty="0">
                <a:latin typeface="Calibri" charset="0"/>
              </a:rPr>
              <a:t> Waves </a:t>
            </a:r>
            <a:r>
              <a:rPr lang="en-US" sz="2200" dirty="0">
                <a:latin typeface="Calibri" charset="0"/>
              </a:rPr>
              <a:t>(light/photons)</a:t>
            </a:r>
          </a:p>
          <a:p>
            <a:endParaRPr lang="en-US" sz="2200" dirty="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200" dirty="0">
                <a:latin typeface="Calibri" charset="0"/>
              </a:rPr>
              <a:t>  Amplitude       = electric field</a:t>
            </a:r>
          </a:p>
          <a:p>
            <a:pPr>
              <a:buFont typeface="Arial" charset="0"/>
              <a:buChar char="•"/>
            </a:pPr>
            <a:endParaRPr lang="en-US" sz="2200" dirty="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200" dirty="0">
                <a:latin typeface="Calibri" charset="0"/>
              </a:rPr>
              <a:t>         tells you the probability 	of detecting a photon.</a:t>
            </a:r>
          </a:p>
          <a:p>
            <a:pPr>
              <a:buFont typeface="Arial" charset="0"/>
              <a:buChar char="•"/>
            </a:pPr>
            <a:endParaRPr lang="en-US" sz="2200" dirty="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200" dirty="0">
                <a:latin typeface="Calibri" charset="0"/>
              </a:rPr>
              <a:t>  Maxwell’s Equations:</a:t>
            </a:r>
          </a:p>
          <a:p>
            <a:pPr>
              <a:buFont typeface="Arial" charset="0"/>
              <a:buChar char="•"/>
            </a:pPr>
            <a:endParaRPr lang="en-US" sz="2200" dirty="0">
              <a:latin typeface="Calibri" charset="0"/>
            </a:endParaRPr>
          </a:p>
          <a:p>
            <a:pPr>
              <a:buFont typeface="Arial" charset="0"/>
              <a:buChar char="•"/>
            </a:pPr>
            <a:endParaRPr lang="en-US" sz="2200" dirty="0">
              <a:latin typeface="Calibri" charset="0"/>
            </a:endParaRPr>
          </a:p>
          <a:p>
            <a:pPr>
              <a:buFont typeface="Arial" charset="0"/>
              <a:buChar char="•"/>
            </a:pPr>
            <a:endParaRPr lang="en-US" sz="2200" dirty="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200" dirty="0">
                <a:latin typeface="Calibri" charset="0"/>
              </a:rPr>
              <a:t>  Solutions are sine/cosine 	waves: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609600" y="2535040"/>
          <a:ext cx="511175" cy="561975"/>
        </p:xfrm>
        <a:graphic>
          <a:graphicData uri="http://schemas.openxmlformats.org/presentationml/2006/ole">
            <p:oleObj spid="_x0000_s72706" name="Equation" r:id="rId3" imgW="253800" imgH="279360" progId="Equation.DSMT4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867307" y="2057401"/>
          <a:ext cx="301625" cy="327025"/>
        </p:xfrm>
        <a:graphic>
          <a:graphicData uri="http://schemas.openxmlformats.org/presentationml/2006/ole">
            <p:oleObj spid="_x0000_s72707" name="Equation" r:id="rId4" imgW="152280" imgH="164880" progId="Equation.DSMT4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039813" y="3968498"/>
          <a:ext cx="1836737" cy="841375"/>
        </p:xfrm>
        <a:graphic>
          <a:graphicData uri="http://schemas.openxmlformats.org/presentationml/2006/ole">
            <p:oleObj spid="_x0000_s72708" name="Equation" r:id="rId5" imgW="914400" imgH="419040" progId="Equation.3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838200" y="5608638"/>
          <a:ext cx="2879725" cy="411162"/>
        </p:xfrm>
        <a:graphic>
          <a:graphicData uri="http://schemas.openxmlformats.org/presentationml/2006/ole">
            <p:oleObj spid="_x0000_s72709" name="Equation" r:id="rId6" imgW="1422360" imgH="203040" progId="Equation.DSMT4">
              <p:embed/>
            </p:oleObj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800100" y="6172200"/>
          <a:ext cx="2933700" cy="411163"/>
        </p:xfrm>
        <a:graphic>
          <a:graphicData uri="http://schemas.openxmlformats.org/presentationml/2006/ole">
            <p:oleObj spid="_x0000_s72710" name="Equation" r:id="rId7" imgW="1447560" imgH="203040" progId="Equation.DSMT4">
              <p:embed/>
            </p:oleObj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00600" y="1295400"/>
            <a:ext cx="4114800" cy="449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u="sng" dirty="0">
                <a:latin typeface="Calibri" charset="0"/>
              </a:rPr>
              <a:t>Matter Waves </a:t>
            </a:r>
            <a:r>
              <a:rPr lang="en-US" sz="2200" dirty="0">
                <a:latin typeface="Calibri" charset="0"/>
              </a:rPr>
              <a:t>(electrons/etc)</a:t>
            </a:r>
          </a:p>
          <a:p>
            <a:endParaRPr lang="en-US" sz="2200" dirty="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200" dirty="0">
                <a:latin typeface="Calibri" charset="0"/>
              </a:rPr>
              <a:t>  Amplitude       = matter field</a:t>
            </a:r>
          </a:p>
          <a:p>
            <a:pPr>
              <a:buFont typeface="Arial" charset="0"/>
              <a:buChar char="•"/>
            </a:pPr>
            <a:endParaRPr lang="en-US" sz="2200" dirty="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200" dirty="0">
                <a:latin typeface="Calibri" charset="0"/>
              </a:rPr>
              <a:t>           tells you the probability 	of detecting a particle.</a:t>
            </a:r>
          </a:p>
          <a:p>
            <a:pPr>
              <a:buFont typeface="Arial" charset="0"/>
              <a:buChar char="•"/>
            </a:pPr>
            <a:endParaRPr lang="en-US" sz="2200" dirty="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200" dirty="0">
                <a:latin typeface="Calibri" charset="0"/>
              </a:rPr>
              <a:t>  Schrödinger Equation:</a:t>
            </a:r>
          </a:p>
          <a:p>
            <a:pPr>
              <a:buFont typeface="Arial" charset="0"/>
              <a:buChar char="•"/>
            </a:pPr>
            <a:endParaRPr lang="en-US" sz="2200" dirty="0">
              <a:latin typeface="Calibri" charset="0"/>
            </a:endParaRPr>
          </a:p>
          <a:p>
            <a:pPr>
              <a:buFont typeface="Arial" charset="0"/>
              <a:buChar char="•"/>
            </a:pPr>
            <a:endParaRPr lang="en-US" sz="2200" dirty="0">
              <a:latin typeface="Calibri" charset="0"/>
            </a:endParaRPr>
          </a:p>
          <a:p>
            <a:pPr>
              <a:buFont typeface="Arial" charset="0"/>
              <a:buChar char="•"/>
            </a:pPr>
            <a:endParaRPr lang="en-US" sz="2200" dirty="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200" dirty="0">
                <a:latin typeface="Calibri" charset="0"/>
              </a:rPr>
              <a:t>  Solutions are </a:t>
            </a:r>
            <a:r>
              <a:rPr lang="en-US" sz="2200" b="1" u="sng" dirty="0">
                <a:latin typeface="Calibri" charset="0"/>
              </a:rPr>
              <a:t>complex </a:t>
            </a:r>
            <a:r>
              <a:rPr lang="en-US" sz="2200" dirty="0">
                <a:latin typeface="Calibri" charset="0"/>
              </a:rPr>
              <a:t>	sine/cosine waves:</a:t>
            </a:r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6337707" y="2057401"/>
          <a:ext cx="352425" cy="327025"/>
        </p:xfrm>
        <a:graphic>
          <a:graphicData uri="http://schemas.openxmlformats.org/presentationml/2006/ole">
            <p:oleObj spid="_x0000_s72711" name="Equation" r:id="rId8" imgW="177480" imgH="164880" progId="Equation.DSMT4">
              <p:embed/>
            </p:oleObj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5167795" y="2535040"/>
          <a:ext cx="563563" cy="561975"/>
        </p:xfrm>
        <a:graphic>
          <a:graphicData uri="http://schemas.openxmlformats.org/presentationml/2006/ole">
            <p:oleObj spid="_x0000_s72712" name="Equation" r:id="rId9" imgW="279360" imgH="279360" progId="Equation.DSMT4">
              <p:embed/>
            </p:oleObj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5537404" y="4173997"/>
          <a:ext cx="2366962" cy="839787"/>
        </p:xfrm>
        <a:graphic>
          <a:graphicData uri="http://schemas.openxmlformats.org/presentationml/2006/ole">
            <p:oleObj spid="_x0000_s72713" name="Equation" r:id="rId10" imgW="1180800" imgH="419040" progId="Equation.3">
              <p:embed/>
            </p:oleObj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/>
        </p:nvGraphicFramePr>
        <p:xfrm>
          <a:off x="5029200" y="5562600"/>
          <a:ext cx="3419475" cy="557213"/>
        </p:xfrm>
        <a:graphic>
          <a:graphicData uri="http://schemas.openxmlformats.org/presentationml/2006/ole">
            <p:oleObj spid="_x0000_s72714" name="Equation" r:id="rId11" imgW="1714320" imgH="279360" progId="Equation.DSMT4">
              <p:embed/>
            </p:oleObj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/>
        </p:nvGraphicFramePr>
        <p:xfrm>
          <a:off x="5029200" y="6096000"/>
          <a:ext cx="4067175" cy="511175"/>
        </p:xfrm>
        <a:graphic>
          <a:graphicData uri="http://schemas.openxmlformats.org/presentationml/2006/ole">
            <p:oleObj spid="_x0000_s72715" name="Equation" r:id="rId12" imgW="201924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B9393C-D486-F844-A53B-B393BC8D91A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9157" name="Rectangle 2"/>
          <p:cNvSpPr>
            <a:spLocks noChangeArrowheads="1"/>
          </p:cNvSpPr>
          <p:nvPr/>
        </p:nvSpPr>
        <p:spPr bwMode="auto">
          <a:xfrm>
            <a:off x="827088" y="234950"/>
            <a:ext cx="3238500" cy="3524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Oval 3"/>
          <p:cNvSpPr>
            <a:spLocks noChangeArrowheads="1"/>
          </p:cNvSpPr>
          <p:nvPr/>
        </p:nvSpPr>
        <p:spPr bwMode="auto">
          <a:xfrm>
            <a:off x="1689100" y="363538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Text Box 4"/>
          <p:cNvSpPr txBox="1">
            <a:spLocks noChangeArrowheads="1"/>
          </p:cNvSpPr>
          <p:nvPr/>
        </p:nvSpPr>
        <p:spPr bwMode="auto">
          <a:xfrm>
            <a:off x="725488" y="5270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49160" name="Text Box 5"/>
          <p:cNvSpPr txBox="1">
            <a:spLocks noChangeArrowheads="1"/>
          </p:cNvSpPr>
          <p:nvPr/>
        </p:nvSpPr>
        <p:spPr bwMode="auto">
          <a:xfrm>
            <a:off x="3925888" y="5048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</a:t>
            </a:r>
          </a:p>
        </p:txBody>
      </p:sp>
      <p:sp>
        <p:nvSpPr>
          <p:cNvPr id="49161" name="Text Box 6"/>
          <p:cNvSpPr txBox="1">
            <a:spLocks noChangeArrowheads="1"/>
          </p:cNvSpPr>
          <p:nvPr/>
        </p:nvSpPr>
        <p:spPr bwMode="auto">
          <a:xfrm>
            <a:off x="215900" y="2490788"/>
            <a:ext cx="61449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 </a:t>
            </a:r>
            <a:r>
              <a:rPr lang="en-US" sz="2200" dirty="0"/>
              <a:t>Before tackling wire, understand simplest case.</a:t>
            </a:r>
          </a:p>
          <a:p>
            <a:endParaRPr lang="en-US" sz="2200" dirty="0"/>
          </a:p>
        </p:txBody>
      </p:sp>
      <p:sp>
        <p:nvSpPr>
          <p:cNvPr id="49162" name="Text Box 7"/>
          <p:cNvSpPr txBox="1">
            <a:spLocks noChangeArrowheads="1"/>
          </p:cNvSpPr>
          <p:nvPr/>
        </p:nvSpPr>
        <p:spPr bwMode="auto">
          <a:xfrm>
            <a:off x="1538288" y="47371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0472" name="Object 2"/>
          <p:cNvGraphicFramePr>
            <a:graphicFrameLocks noChangeAspect="1"/>
          </p:cNvGraphicFramePr>
          <p:nvPr/>
        </p:nvGraphicFramePr>
        <p:xfrm>
          <a:off x="3810000" y="5453063"/>
          <a:ext cx="4156075" cy="1223962"/>
        </p:xfrm>
        <a:graphic>
          <a:graphicData uri="http://schemas.openxmlformats.org/presentationml/2006/ole">
            <p:oleObj spid="_x0000_s79874" name="Equation" r:id="rId4" imgW="1422797" imgH="419497" progId="Equation.3">
              <p:embed/>
            </p:oleObj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492125" y="1101725"/>
          <a:ext cx="6232525" cy="1223963"/>
        </p:xfrm>
        <a:graphic>
          <a:graphicData uri="http://schemas.openxmlformats.org/presentationml/2006/ole">
            <p:oleObj spid="_x0000_s79875" name="Equation" r:id="rId5" imgW="2133997" imgH="419497" progId="Equation.DSMT4">
              <p:embed/>
            </p:oleObj>
          </a:graphicData>
        </a:graphic>
      </p:graphicFrame>
      <p:sp>
        <p:nvSpPr>
          <p:cNvPr id="49163" name="Text Box 10"/>
          <p:cNvSpPr txBox="1">
            <a:spLocks noChangeArrowheads="1"/>
          </p:cNvSpPr>
          <p:nvPr/>
        </p:nvSpPr>
        <p:spPr bwMode="auto">
          <a:xfrm>
            <a:off x="5646738" y="495300"/>
            <a:ext cx="27881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Solving </a:t>
            </a:r>
            <a:r>
              <a:rPr lang="en-US" sz="2200" dirty="0" err="1"/>
              <a:t>Schrod</a:t>
            </a:r>
            <a:r>
              <a:rPr lang="en-US" sz="2200" dirty="0"/>
              <a:t>. </a:t>
            </a:r>
            <a:r>
              <a:rPr lang="en-US" sz="2200" dirty="0" err="1"/>
              <a:t>equ</a:t>
            </a:r>
            <a:r>
              <a:rPr lang="en-US" sz="2200" dirty="0"/>
              <a:t>.</a:t>
            </a:r>
          </a:p>
        </p:txBody>
      </p:sp>
      <p:sp>
        <p:nvSpPr>
          <p:cNvPr id="49164" name="Oval 11"/>
          <p:cNvSpPr>
            <a:spLocks noChangeArrowheads="1"/>
          </p:cNvSpPr>
          <p:nvPr/>
        </p:nvSpPr>
        <p:spPr bwMode="auto">
          <a:xfrm>
            <a:off x="201613" y="317817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306388" y="3001963"/>
            <a:ext cx="85312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E</a:t>
            </a:r>
            <a:r>
              <a:rPr lang="en-US" sz="2200" dirty="0" smtClean="0"/>
              <a:t>lectron </a:t>
            </a:r>
            <a:r>
              <a:rPr lang="en-US" sz="2200" dirty="0"/>
              <a:t>in free space, no electric fields or gravity around.  </a:t>
            </a:r>
          </a:p>
          <a:p>
            <a:r>
              <a:rPr lang="en-US" sz="2200" dirty="0"/>
              <a:t>1. Where does it want to be?</a:t>
            </a:r>
          </a:p>
          <a:p>
            <a:r>
              <a:rPr lang="en-US" sz="2200" dirty="0"/>
              <a:t>2. What is </a:t>
            </a:r>
            <a:r>
              <a:rPr lang="en-US" sz="2200" dirty="0" err="1"/>
              <a:t>V(x</a:t>
            </a:r>
            <a:r>
              <a:rPr lang="en-US" sz="2200" dirty="0"/>
              <a:t>)?    </a:t>
            </a:r>
          </a:p>
          <a:p>
            <a:r>
              <a:rPr lang="en-US" sz="2200" dirty="0"/>
              <a:t>3. What are boundary conditions on</a:t>
            </a:r>
            <a:r>
              <a:rPr lang="en-US" sz="2200" dirty="0" smtClean="0"/>
              <a:t> </a:t>
            </a:r>
            <a:r>
              <a:rPr lang="en-US" sz="2200" dirty="0" err="1" smtClean="0"/>
              <a:t>ψ</a:t>
            </a:r>
            <a:r>
              <a:rPr lang="en-US" sz="2200" dirty="0" err="1" smtClean="0">
                <a:sym typeface="Symbol" charset="2"/>
              </a:rPr>
              <a:t>(</a:t>
            </a:r>
            <a:r>
              <a:rPr lang="en-US" sz="2200" dirty="0" err="1">
                <a:sym typeface="Symbol" charset="2"/>
              </a:rPr>
              <a:t>x</a:t>
            </a:r>
            <a:r>
              <a:rPr lang="en-US" sz="2200" dirty="0">
                <a:sym typeface="Symbol" charset="2"/>
              </a:rPr>
              <a:t>)</a:t>
            </a:r>
            <a:r>
              <a:rPr lang="en-US" sz="2200" dirty="0"/>
              <a:t>?</a:t>
            </a: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4557355" y="3352800"/>
            <a:ext cx="4288353" cy="139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en-US" sz="2200" dirty="0">
                <a:solidFill>
                  <a:schemeClr val="accent2"/>
                </a:solidFill>
              </a:rPr>
              <a:t>N</a:t>
            </a:r>
            <a:r>
              <a:rPr lang="en-US" sz="2200" dirty="0" smtClean="0">
                <a:solidFill>
                  <a:schemeClr val="accent2"/>
                </a:solidFill>
              </a:rPr>
              <a:t>o </a:t>
            </a:r>
            <a:r>
              <a:rPr lang="en-US" sz="2200" dirty="0">
                <a:solidFill>
                  <a:schemeClr val="accent2"/>
                </a:solidFill>
              </a:rPr>
              <a:t>preference- all x the same.</a:t>
            </a:r>
            <a:endParaRPr lang="en-US" sz="22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US" sz="2200" dirty="0">
                <a:solidFill>
                  <a:schemeClr val="accent2"/>
                </a:solidFill>
              </a:rPr>
              <a:t>C</a:t>
            </a:r>
            <a:r>
              <a:rPr lang="en-US" sz="2200" dirty="0" smtClean="0">
                <a:solidFill>
                  <a:schemeClr val="accent2"/>
                </a:solidFill>
              </a:rPr>
              <a:t>onstant</a:t>
            </a:r>
            <a:r>
              <a:rPr lang="en-US" sz="2200" dirty="0">
                <a:solidFill>
                  <a:schemeClr val="accent2"/>
                </a:solidFill>
              </a:rPr>
              <a:t>. </a:t>
            </a:r>
            <a:endParaRPr lang="en-US" sz="2200" dirty="0" smtClean="0">
              <a:solidFill>
                <a:schemeClr val="accent2"/>
              </a:solidFill>
            </a:endParaRPr>
          </a:p>
          <a:p>
            <a:pPr marL="342900" indent="-342900">
              <a:lnSpc>
                <a:spcPct val="200000"/>
              </a:lnSpc>
              <a:buFont typeface="Arial" charset="0"/>
              <a:buAutoNum type="arabicPeriod"/>
            </a:pPr>
            <a:r>
              <a:rPr lang="en-US" sz="2200" dirty="0">
                <a:solidFill>
                  <a:schemeClr val="accent2"/>
                </a:solidFill>
              </a:rPr>
              <a:t>N</a:t>
            </a:r>
            <a:r>
              <a:rPr lang="en-US" sz="2200" dirty="0" smtClean="0">
                <a:solidFill>
                  <a:schemeClr val="accent2"/>
                </a:solidFill>
              </a:rPr>
              <a:t>one</a:t>
            </a:r>
            <a:r>
              <a:rPr lang="en-US" sz="2200" dirty="0">
                <a:solidFill>
                  <a:schemeClr val="accent2"/>
                </a:solidFill>
              </a:rPr>
              <a:t>, could be anywhere.</a:t>
            </a:r>
            <a:endParaRPr lang="en-US" sz="2200" dirty="0"/>
          </a:p>
        </p:txBody>
      </p:sp>
      <p:sp>
        <p:nvSpPr>
          <p:cNvPr id="190478" name="Text Box 14"/>
          <p:cNvSpPr txBox="1">
            <a:spLocks noChangeArrowheads="1"/>
          </p:cNvSpPr>
          <p:nvPr/>
        </p:nvSpPr>
        <p:spPr bwMode="auto">
          <a:xfrm>
            <a:off x="349250" y="5453063"/>
            <a:ext cx="2481919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S</a:t>
            </a:r>
            <a:r>
              <a:rPr lang="en-US" sz="2200" dirty="0" smtClean="0"/>
              <a:t>mart choice of</a:t>
            </a:r>
          </a:p>
          <a:p>
            <a:r>
              <a:rPr lang="en-US" sz="2200" dirty="0"/>
              <a:t>constant, </a:t>
            </a:r>
            <a:r>
              <a:rPr lang="en-US" sz="2200" dirty="0" err="1"/>
              <a:t>V(x</a:t>
            </a:r>
            <a:r>
              <a:rPr lang="en-US" sz="2200" dirty="0"/>
              <a:t>) </a:t>
            </a:r>
            <a:r>
              <a:rPr lang="en-US" sz="2200" dirty="0" smtClean="0"/>
              <a:t>= 0</a:t>
            </a:r>
            <a:r>
              <a:rPr lang="en-US" sz="2200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6" grpId="0"/>
      <p:bldP spid="190477" grpId="0" build="allAtOnce"/>
      <p:bldP spid="1904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4"/>
          <a:srcRect r="16251"/>
          <a:stretch>
            <a:fillRect/>
          </a:stretch>
        </p:blipFill>
        <p:spPr bwMode="auto">
          <a:xfrm>
            <a:off x="0" y="136525"/>
            <a:ext cx="29210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6138863" y="1185863"/>
            <a:ext cx="30051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Quantized: </a:t>
            </a:r>
            <a:r>
              <a:rPr lang="en-US" sz="2200" dirty="0" err="1"/>
              <a:t>k</a:t>
            </a:r>
            <a:r>
              <a:rPr lang="en-US" sz="2200" dirty="0"/>
              <a:t>=</a:t>
            </a:r>
            <a:r>
              <a:rPr lang="en-US" sz="2200" dirty="0" err="1" smtClean="0"/>
              <a:t>nπ/</a:t>
            </a:r>
            <a:r>
              <a:rPr lang="en-US" sz="2200" dirty="0" err="1"/>
              <a:t>L</a:t>
            </a:r>
            <a:endParaRPr lang="en-US" sz="2200" dirty="0"/>
          </a:p>
          <a:p>
            <a:r>
              <a:rPr lang="en-US" sz="2200" dirty="0"/>
              <a:t>Quantized: </a:t>
            </a: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6178550" y="1954213"/>
          <a:ext cx="2965450" cy="996950"/>
        </p:xfrm>
        <a:graphic>
          <a:graphicData uri="http://schemas.openxmlformats.org/presentationml/2006/ole">
            <p:oleObj spid="_x0000_s81923" name="Equation" r:id="rId5" imgW="1244997" imgH="419497" progId="Equation.DSMT4">
              <p:embed/>
            </p:oleObj>
          </a:graphicData>
        </a:graphic>
      </p:graphicFrame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681413" y="30908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2632075" y="2020888"/>
            <a:ext cx="349250" cy="1208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V="1">
            <a:off x="2393950" y="4276725"/>
            <a:ext cx="777875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6"/>
          <a:srcRect r="47743"/>
          <a:stretch>
            <a:fillRect/>
          </a:stretch>
        </p:blipFill>
        <p:spPr bwMode="auto">
          <a:xfrm>
            <a:off x="3140075" y="674688"/>
            <a:ext cx="2630488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Line 10"/>
          <p:cNvSpPr>
            <a:spLocks noChangeShapeType="1"/>
          </p:cNvSpPr>
          <p:nvPr/>
        </p:nvSpPr>
        <p:spPr bwMode="auto">
          <a:xfrm flipV="1">
            <a:off x="2389188" y="2905125"/>
            <a:ext cx="857250" cy="1098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V="1">
            <a:off x="2428875" y="1535113"/>
            <a:ext cx="1014413" cy="1920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4940300"/>
            <a:ext cx="9144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How does probability of finding electron close to L/2 if in </a:t>
            </a:r>
            <a:r>
              <a:rPr lang="en-US" sz="2200" dirty="0" err="1">
                <a:solidFill>
                  <a:srgbClr val="9933FF"/>
                </a:solidFill>
              </a:rPr>
              <a:t>n</a:t>
            </a:r>
            <a:r>
              <a:rPr lang="en-US" sz="2200" dirty="0">
                <a:solidFill>
                  <a:srgbClr val="9933FF"/>
                </a:solidFill>
              </a:rPr>
              <a:t> </a:t>
            </a:r>
            <a:r>
              <a:rPr lang="en-US" sz="2200" dirty="0" smtClean="0">
                <a:solidFill>
                  <a:srgbClr val="9933FF"/>
                </a:solidFill>
              </a:rPr>
              <a:t>= 3</a:t>
            </a:r>
            <a:r>
              <a:rPr lang="en-US" sz="2200" dirty="0" smtClean="0"/>
              <a:t> </a:t>
            </a:r>
            <a:r>
              <a:rPr lang="en-US" sz="2200" dirty="0"/>
              <a:t>excited state compared to probability for when </a:t>
            </a:r>
            <a:r>
              <a:rPr lang="en-US" sz="2200" dirty="0" err="1" smtClean="0">
                <a:solidFill>
                  <a:srgbClr val="FF9900"/>
                </a:solidFill>
              </a:rPr>
              <a:t>n</a:t>
            </a:r>
            <a:r>
              <a:rPr lang="en-US" sz="2200" dirty="0" smtClean="0">
                <a:solidFill>
                  <a:srgbClr val="FF9900"/>
                </a:solidFill>
              </a:rPr>
              <a:t> = 2</a:t>
            </a:r>
            <a:r>
              <a:rPr lang="en-US" sz="2200" dirty="0" smtClean="0"/>
              <a:t> </a:t>
            </a:r>
            <a:r>
              <a:rPr lang="en-US" sz="2200" dirty="0"/>
              <a:t>excited state?</a:t>
            </a:r>
            <a:endParaRPr lang="en-US" sz="2200" dirty="0" smtClean="0"/>
          </a:p>
          <a:p>
            <a:pPr marL="457200" indent="-457200">
              <a:buAutoNum type="alphaUcPeriod"/>
            </a:pPr>
            <a:r>
              <a:rPr lang="en-US" sz="2200" dirty="0" smtClean="0"/>
              <a:t>much </a:t>
            </a:r>
            <a:r>
              <a:rPr lang="en-US" sz="2200" dirty="0"/>
              <a:t>more likely for </a:t>
            </a:r>
            <a:r>
              <a:rPr lang="en-US" sz="2200" dirty="0" err="1"/>
              <a:t>n</a:t>
            </a:r>
            <a:r>
              <a:rPr lang="en-US" sz="2200" dirty="0"/>
              <a:t>=3.</a:t>
            </a:r>
            <a:endParaRPr lang="en-US" sz="2200" dirty="0" smtClean="0"/>
          </a:p>
          <a:p>
            <a:pPr marL="457200" indent="-457200"/>
            <a:r>
              <a:rPr lang="en-US" sz="2200" dirty="0" err="1"/>
              <a:t>B</a:t>
            </a:r>
            <a:r>
              <a:rPr lang="en-US" sz="2200" dirty="0" smtClean="0"/>
              <a:t>.  equal </a:t>
            </a:r>
            <a:r>
              <a:rPr lang="en-US" sz="2200" dirty="0"/>
              <a:t>prob. for both </a:t>
            </a:r>
            <a:r>
              <a:rPr lang="en-US" sz="2200" dirty="0" err="1"/>
              <a:t>n</a:t>
            </a:r>
            <a:r>
              <a:rPr lang="en-US" sz="2200" dirty="0"/>
              <a:t> = 2 and 3.</a:t>
            </a:r>
            <a:endParaRPr lang="en-US" sz="2200" dirty="0" smtClean="0"/>
          </a:p>
          <a:p>
            <a:r>
              <a:rPr lang="en-US" sz="2200" dirty="0" err="1"/>
              <a:t>C</a:t>
            </a:r>
            <a:r>
              <a:rPr lang="en-US" sz="2200" dirty="0" smtClean="0"/>
              <a:t>.  much </a:t>
            </a:r>
            <a:r>
              <a:rPr lang="en-US" sz="2200" dirty="0"/>
              <a:t>more likely for </a:t>
            </a:r>
            <a:r>
              <a:rPr lang="en-US" sz="2200" dirty="0" err="1"/>
              <a:t>n</a:t>
            </a:r>
            <a:r>
              <a:rPr lang="en-US" sz="2200" dirty="0"/>
              <a:t>=2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5383213" y="5670550"/>
            <a:ext cx="269324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Correct answer is a! </a:t>
            </a:r>
          </a:p>
          <a:p>
            <a:r>
              <a:rPr lang="en-US" sz="2200" dirty="0">
                <a:solidFill>
                  <a:srgbClr val="FF0000"/>
                </a:solidFill>
              </a:rPr>
              <a:t>For </a:t>
            </a:r>
            <a:r>
              <a:rPr lang="en-US" sz="2200" dirty="0" err="1">
                <a:solidFill>
                  <a:srgbClr val="FF0000"/>
                </a:solidFill>
              </a:rPr>
              <a:t>n</a:t>
            </a:r>
            <a:r>
              <a:rPr lang="en-US" sz="2200" dirty="0">
                <a:solidFill>
                  <a:srgbClr val="FF0000"/>
                </a:solidFill>
              </a:rPr>
              <a:t>=2,</a:t>
            </a:r>
            <a:r>
              <a:rPr lang="en-US" sz="2200" dirty="0" smtClean="0">
                <a:solidFill>
                  <a:srgbClr val="FF0000"/>
                </a:solidFill>
              </a:rPr>
              <a:t> ψ</a:t>
            </a:r>
            <a:r>
              <a:rPr lang="en-US" sz="2200" baseline="30000" dirty="0" smtClean="0">
                <a:solidFill>
                  <a:srgbClr val="FF0000"/>
                </a:solidFill>
              </a:rPr>
              <a:t>2</a:t>
            </a:r>
            <a:r>
              <a:rPr lang="en-US" sz="2200" dirty="0">
                <a:solidFill>
                  <a:srgbClr val="FF0000"/>
                </a:solidFill>
              </a:rPr>
              <a:t>=0 </a:t>
            </a:r>
          </a:p>
          <a:p>
            <a:r>
              <a:rPr lang="en-US" sz="2200" dirty="0">
                <a:solidFill>
                  <a:srgbClr val="FF0000"/>
                </a:solidFill>
              </a:rPr>
              <a:t>For </a:t>
            </a:r>
            <a:r>
              <a:rPr lang="en-US" sz="2200" dirty="0" err="1">
                <a:solidFill>
                  <a:srgbClr val="FF0000"/>
                </a:solidFill>
              </a:rPr>
              <a:t>n</a:t>
            </a:r>
            <a:r>
              <a:rPr lang="en-US" sz="2200" dirty="0">
                <a:solidFill>
                  <a:srgbClr val="FF0000"/>
                </a:solidFill>
              </a:rPr>
              <a:t>=3,</a:t>
            </a:r>
            <a:r>
              <a:rPr lang="en-US" sz="2200" dirty="0" smtClean="0">
                <a:solidFill>
                  <a:srgbClr val="FF0000"/>
                </a:solidFill>
              </a:rPr>
              <a:t> ψ</a:t>
            </a:r>
            <a:r>
              <a:rPr lang="en-US" sz="2200" baseline="30000" dirty="0" smtClean="0">
                <a:solidFill>
                  <a:srgbClr val="FF0000"/>
                </a:solidFill>
              </a:rPr>
              <a:t>2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at peak  </a:t>
            </a:r>
            <a:endParaRPr lang="en-US" sz="2200" baseline="30000" dirty="0">
              <a:solidFill>
                <a:srgbClr val="FF0000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47700" y="3619500"/>
            <a:ext cx="1676400" cy="482600"/>
            <a:chOff x="408" y="2280"/>
            <a:chExt cx="1056" cy="304"/>
          </a:xfrm>
        </p:grpSpPr>
        <p:sp>
          <p:nvSpPr>
            <p:cNvPr id="54287" name="Line 15"/>
            <p:cNvSpPr>
              <a:spLocks noChangeShapeType="1"/>
            </p:cNvSpPr>
            <p:nvPr/>
          </p:nvSpPr>
          <p:spPr bwMode="auto">
            <a:xfrm>
              <a:off x="408" y="2584"/>
              <a:ext cx="105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8" name="Line 16"/>
            <p:cNvSpPr>
              <a:spLocks noChangeShapeType="1"/>
            </p:cNvSpPr>
            <p:nvPr/>
          </p:nvSpPr>
          <p:spPr bwMode="auto">
            <a:xfrm>
              <a:off x="408" y="2280"/>
              <a:ext cx="1056" cy="0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2895732" y="0"/>
          <a:ext cx="4246562" cy="1087438"/>
        </p:xfrm>
        <a:graphic>
          <a:graphicData uri="http://schemas.openxmlformats.org/presentationml/2006/ole">
            <p:oleObj spid="_x0000_s81922" name="Equation" r:id="rId7" imgW="1740297" imgH="444897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nimBg="1"/>
      <p:bldP spid="28682" grpId="0" animBg="1"/>
      <p:bldP spid="28683" grpId="0" animBg="1"/>
      <p:bldP spid="28684" grpId="0"/>
      <p:bldP spid="286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Line 2"/>
          <p:cNvSpPr>
            <a:spLocks noChangeShapeType="1"/>
          </p:cNvSpPr>
          <p:nvPr/>
        </p:nvSpPr>
        <p:spPr bwMode="auto">
          <a:xfrm>
            <a:off x="1916113" y="908050"/>
            <a:ext cx="11112" cy="1030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7" name="Line 3"/>
          <p:cNvSpPr>
            <a:spLocks noChangeShapeType="1"/>
          </p:cNvSpPr>
          <p:nvPr/>
        </p:nvSpPr>
        <p:spPr bwMode="auto">
          <a:xfrm>
            <a:off x="1422400" y="896938"/>
            <a:ext cx="492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8" name="Line 4"/>
          <p:cNvSpPr>
            <a:spLocks noChangeShapeType="1"/>
          </p:cNvSpPr>
          <p:nvPr/>
        </p:nvSpPr>
        <p:spPr bwMode="auto">
          <a:xfrm>
            <a:off x="2366963" y="889000"/>
            <a:ext cx="22225" cy="1017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9" name="Line 5"/>
          <p:cNvSpPr>
            <a:spLocks noChangeShapeType="1"/>
          </p:cNvSpPr>
          <p:nvPr/>
        </p:nvSpPr>
        <p:spPr bwMode="auto">
          <a:xfrm>
            <a:off x="2363788" y="893763"/>
            <a:ext cx="492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0" name="Line 6"/>
          <p:cNvSpPr>
            <a:spLocks noChangeShapeType="1"/>
          </p:cNvSpPr>
          <p:nvPr/>
        </p:nvSpPr>
        <p:spPr bwMode="auto">
          <a:xfrm>
            <a:off x="1947863" y="1936750"/>
            <a:ext cx="446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1" name="Text Box 7"/>
          <p:cNvSpPr txBox="1">
            <a:spLocks noChangeArrowheads="1"/>
          </p:cNvSpPr>
          <p:nvPr/>
        </p:nvSpPr>
        <p:spPr bwMode="auto">
          <a:xfrm>
            <a:off x="1119188" y="1670050"/>
            <a:ext cx="81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 eV</a:t>
            </a:r>
          </a:p>
        </p:txBody>
      </p:sp>
      <p:sp>
        <p:nvSpPr>
          <p:cNvPr id="66572" name="Text Box 8"/>
          <p:cNvSpPr txBox="1">
            <a:spLocks noChangeArrowheads="1"/>
          </p:cNvSpPr>
          <p:nvPr/>
        </p:nvSpPr>
        <p:spPr bwMode="auto">
          <a:xfrm>
            <a:off x="1719263" y="1935163"/>
            <a:ext cx="86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    L</a:t>
            </a:r>
          </a:p>
        </p:txBody>
      </p:sp>
      <p:sp>
        <p:nvSpPr>
          <p:cNvPr id="66573" name="Text Box 9"/>
          <p:cNvSpPr txBox="1">
            <a:spLocks noChangeArrowheads="1"/>
          </p:cNvSpPr>
          <p:nvPr/>
        </p:nvSpPr>
        <p:spPr bwMode="auto">
          <a:xfrm>
            <a:off x="2825750" y="625475"/>
            <a:ext cx="172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4.7 eV = V</a:t>
            </a:r>
            <a:r>
              <a:rPr lang="en-US" baseline="-25000"/>
              <a:t>0</a:t>
            </a:r>
          </a:p>
        </p:txBody>
      </p:sp>
      <p:sp>
        <p:nvSpPr>
          <p:cNvPr id="66574" name="Line 10"/>
          <p:cNvSpPr>
            <a:spLocks noChangeShapeType="1"/>
          </p:cNvSpPr>
          <p:nvPr/>
        </p:nvSpPr>
        <p:spPr bwMode="auto">
          <a:xfrm>
            <a:off x="474663" y="298450"/>
            <a:ext cx="7937" cy="180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5" name="Text Box 11"/>
          <p:cNvSpPr txBox="1">
            <a:spLocks noChangeArrowheads="1"/>
          </p:cNvSpPr>
          <p:nvPr/>
        </p:nvSpPr>
        <p:spPr bwMode="auto">
          <a:xfrm rot="-5400000">
            <a:off x="-346075" y="931863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Energy</a:t>
            </a:r>
          </a:p>
        </p:txBody>
      </p:sp>
      <p:sp>
        <p:nvSpPr>
          <p:cNvPr id="66576" name="Line 12"/>
          <p:cNvSpPr>
            <a:spLocks noChangeShapeType="1"/>
          </p:cNvSpPr>
          <p:nvPr/>
        </p:nvSpPr>
        <p:spPr bwMode="auto">
          <a:xfrm flipV="1">
            <a:off x="481013" y="2178050"/>
            <a:ext cx="3598862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7" name="Text Box 13"/>
          <p:cNvSpPr txBox="1">
            <a:spLocks noChangeArrowheads="1"/>
          </p:cNvSpPr>
          <p:nvPr/>
        </p:nvSpPr>
        <p:spPr bwMode="auto">
          <a:xfrm>
            <a:off x="4116388" y="1971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66578" name="Text Box 14"/>
          <p:cNvSpPr txBox="1">
            <a:spLocks noChangeArrowheads="1"/>
          </p:cNvSpPr>
          <p:nvPr/>
        </p:nvSpPr>
        <p:spPr bwMode="auto">
          <a:xfrm>
            <a:off x="1387475" y="0"/>
            <a:ext cx="52245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 smtClean="0"/>
              <a:t>Case </a:t>
            </a:r>
            <a:r>
              <a:rPr lang="en-US" sz="2200" dirty="0"/>
              <a:t>of wire with </a:t>
            </a:r>
            <a:r>
              <a:rPr lang="en-US" sz="2200" dirty="0" err="1"/>
              <a:t>workfunction</a:t>
            </a:r>
            <a:r>
              <a:rPr lang="en-US" sz="2200" dirty="0"/>
              <a:t> of 4.7 eV</a:t>
            </a:r>
          </a:p>
        </p:txBody>
      </p:sp>
      <p:sp>
        <p:nvSpPr>
          <p:cNvPr id="66579" name="Line 15"/>
          <p:cNvSpPr>
            <a:spLocks noChangeShapeType="1"/>
          </p:cNvSpPr>
          <p:nvPr/>
        </p:nvSpPr>
        <p:spPr bwMode="auto">
          <a:xfrm>
            <a:off x="1444625" y="1466850"/>
            <a:ext cx="2100263" cy="0"/>
          </a:xfrm>
          <a:prstGeom prst="line">
            <a:avLst/>
          </a:prstGeom>
          <a:noFill/>
          <a:ln w="57150">
            <a:solidFill>
              <a:srgbClr val="08780B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80" name="Text Box 16"/>
          <p:cNvSpPr txBox="1">
            <a:spLocks noChangeArrowheads="1"/>
          </p:cNvSpPr>
          <p:nvPr/>
        </p:nvSpPr>
        <p:spPr bwMode="auto">
          <a:xfrm>
            <a:off x="3509963" y="1238250"/>
            <a:ext cx="104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8780B"/>
                </a:solidFill>
              </a:rPr>
              <a:t>E</a:t>
            </a:r>
            <a:r>
              <a:rPr lang="en-US" baseline="-25000">
                <a:solidFill>
                  <a:srgbClr val="08780B"/>
                </a:solidFill>
              </a:rPr>
              <a:t>particle</a:t>
            </a: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0" y="2692400"/>
          <a:ext cx="4308475" cy="1022350"/>
        </p:xfrm>
        <a:graphic>
          <a:graphicData uri="http://schemas.openxmlformats.org/presentationml/2006/ole">
            <p:oleObj spid="_x0000_s88066" name="Equation" r:id="rId4" imgW="1765697" imgH="419497" progId="Equation.3">
              <p:embed/>
            </p:oleObj>
          </a:graphicData>
        </a:graphic>
      </p:graphicFrame>
      <p:sp>
        <p:nvSpPr>
          <p:cNvPr id="66581" name="AutoShape 18"/>
          <p:cNvSpPr>
            <a:spLocks/>
          </p:cNvSpPr>
          <p:nvPr/>
        </p:nvSpPr>
        <p:spPr bwMode="auto">
          <a:xfrm rot="5932500">
            <a:off x="2478710" y="1844871"/>
            <a:ext cx="258762" cy="1884363"/>
          </a:xfrm>
          <a:prstGeom prst="leftBrace">
            <a:avLst>
              <a:gd name="adj1" fmla="val 60685"/>
              <a:gd name="adj2" fmla="val 5063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82" name="Text Box 19"/>
          <p:cNvSpPr txBox="1">
            <a:spLocks noChangeArrowheads="1"/>
          </p:cNvSpPr>
          <p:nvPr/>
        </p:nvSpPr>
        <p:spPr bwMode="auto">
          <a:xfrm>
            <a:off x="2551113" y="2405063"/>
            <a:ext cx="2370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Positive number</a:t>
            </a:r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4344988" y="2974975"/>
          <a:ext cx="1517650" cy="557213"/>
        </p:xfrm>
        <a:graphic>
          <a:graphicData uri="http://schemas.openxmlformats.org/presentationml/2006/ole">
            <p:oleObj spid="_x0000_s88067" name="Equation" r:id="rId5" imgW="622427" imgH="228898" progId="Equation.3">
              <p:embed/>
            </p:oleObj>
          </a:graphicData>
        </a:graphic>
      </p:graphicFrame>
      <p:graphicFrame>
        <p:nvGraphicFramePr>
          <p:cNvPr id="34838" name="Object 4"/>
          <p:cNvGraphicFramePr>
            <a:graphicFrameLocks noChangeAspect="1"/>
          </p:cNvGraphicFramePr>
          <p:nvPr/>
        </p:nvGraphicFramePr>
        <p:xfrm>
          <a:off x="4781550" y="3883025"/>
          <a:ext cx="4100513" cy="752475"/>
        </p:xfrm>
        <a:graphic>
          <a:graphicData uri="http://schemas.openxmlformats.org/presentationml/2006/ole">
            <p:oleObj spid="_x0000_s88068" name="Equation" r:id="rId6" imgW="1244997" imgH="228997" progId="Equation.3">
              <p:embed/>
            </p:oleObj>
          </a:graphicData>
        </a:graphic>
      </p:graphicFrame>
      <p:graphicFrame>
        <p:nvGraphicFramePr>
          <p:cNvPr id="34839" name="Object 5"/>
          <p:cNvGraphicFramePr>
            <a:graphicFrameLocks noChangeAspect="1"/>
          </p:cNvGraphicFramePr>
          <p:nvPr/>
        </p:nvGraphicFramePr>
        <p:xfrm>
          <a:off x="169863" y="4875213"/>
          <a:ext cx="5186362" cy="1592262"/>
        </p:xfrm>
        <a:graphic>
          <a:graphicData uri="http://schemas.openxmlformats.org/presentationml/2006/ole">
            <p:oleObj spid="_x0000_s88069" name="Equation" r:id="rId7" imgW="2730897" imgH="838597" progId="Equation.DSMT4">
              <p:embed/>
            </p:oleObj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756275" y="4767263"/>
            <a:ext cx="2439988" cy="1847850"/>
            <a:chOff x="3626" y="3003"/>
            <a:chExt cx="1537" cy="1164"/>
          </a:xfrm>
        </p:grpSpPr>
        <p:sp>
          <p:nvSpPr>
            <p:cNvPr id="66585" name="Line 25"/>
            <p:cNvSpPr>
              <a:spLocks noChangeShapeType="1"/>
            </p:cNvSpPr>
            <p:nvPr/>
          </p:nvSpPr>
          <p:spPr bwMode="auto">
            <a:xfrm>
              <a:off x="3897" y="3129"/>
              <a:ext cx="0" cy="1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6" name="Line 26"/>
            <p:cNvSpPr>
              <a:spLocks noChangeShapeType="1"/>
            </p:cNvSpPr>
            <p:nvPr/>
          </p:nvSpPr>
          <p:spPr bwMode="auto">
            <a:xfrm>
              <a:off x="3676" y="3606"/>
              <a:ext cx="1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7" name="Freeform 27"/>
            <p:cNvSpPr>
              <a:spLocks/>
            </p:cNvSpPr>
            <p:nvPr/>
          </p:nvSpPr>
          <p:spPr bwMode="auto">
            <a:xfrm>
              <a:off x="4053" y="3713"/>
              <a:ext cx="505" cy="312"/>
            </a:xfrm>
            <a:custGeom>
              <a:avLst/>
              <a:gdLst>
                <a:gd name="T0" fmla="*/ 0 w 505"/>
                <a:gd name="T1" fmla="*/ 99 h 312"/>
                <a:gd name="T2" fmla="*/ 306 w 505"/>
                <a:gd name="T3" fmla="*/ 35 h 312"/>
                <a:gd name="T4" fmla="*/ 505 w 505"/>
                <a:gd name="T5" fmla="*/ 312 h 312"/>
                <a:gd name="T6" fmla="*/ 0 60000 65536"/>
                <a:gd name="T7" fmla="*/ 0 60000 65536"/>
                <a:gd name="T8" fmla="*/ 0 60000 65536"/>
                <a:gd name="T9" fmla="*/ 0 w 505"/>
                <a:gd name="T10" fmla="*/ 0 h 312"/>
                <a:gd name="T11" fmla="*/ 505 w 505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312">
                  <a:moveTo>
                    <a:pt x="0" y="99"/>
                  </a:moveTo>
                  <a:cubicBezTo>
                    <a:pt x="52" y="88"/>
                    <a:pt x="222" y="0"/>
                    <a:pt x="306" y="35"/>
                  </a:cubicBezTo>
                  <a:cubicBezTo>
                    <a:pt x="390" y="70"/>
                    <a:pt x="464" y="255"/>
                    <a:pt x="505" y="3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8" name="Freeform 28"/>
            <p:cNvSpPr>
              <a:spLocks/>
            </p:cNvSpPr>
            <p:nvPr/>
          </p:nvSpPr>
          <p:spPr bwMode="auto">
            <a:xfrm flipV="1">
              <a:off x="4078" y="3211"/>
              <a:ext cx="505" cy="312"/>
            </a:xfrm>
            <a:custGeom>
              <a:avLst/>
              <a:gdLst>
                <a:gd name="T0" fmla="*/ 0 w 505"/>
                <a:gd name="T1" fmla="*/ 99 h 312"/>
                <a:gd name="T2" fmla="*/ 306 w 505"/>
                <a:gd name="T3" fmla="*/ 35 h 312"/>
                <a:gd name="T4" fmla="*/ 505 w 505"/>
                <a:gd name="T5" fmla="*/ 312 h 312"/>
                <a:gd name="T6" fmla="*/ 0 60000 65536"/>
                <a:gd name="T7" fmla="*/ 0 60000 65536"/>
                <a:gd name="T8" fmla="*/ 0 60000 65536"/>
                <a:gd name="T9" fmla="*/ 0 w 505"/>
                <a:gd name="T10" fmla="*/ 0 h 312"/>
                <a:gd name="T11" fmla="*/ 505 w 505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312">
                  <a:moveTo>
                    <a:pt x="0" y="99"/>
                  </a:moveTo>
                  <a:cubicBezTo>
                    <a:pt x="52" y="88"/>
                    <a:pt x="222" y="0"/>
                    <a:pt x="306" y="35"/>
                  </a:cubicBezTo>
                  <a:cubicBezTo>
                    <a:pt x="390" y="70"/>
                    <a:pt x="464" y="255"/>
                    <a:pt x="505" y="3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9" name="Text Box 29"/>
            <p:cNvSpPr txBox="1">
              <a:spLocks noChangeArrowheads="1"/>
            </p:cNvSpPr>
            <p:nvPr/>
          </p:nvSpPr>
          <p:spPr bwMode="auto">
            <a:xfrm>
              <a:off x="3626" y="3003"/>
              <a:ext cx="25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err="1" smtClean="0">
                  <a:latin typeface="Symbol" charset="2"/>
                </a:rPr>
                <a:t>ψ</a:t>
              </a:r>
              <a:endParaRPr lang="en-US" dirty="0">
                <a:latin typeface="Symbol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0" name="Line 2"/>
          <p:cNvSpPr>
            <a:spLocks noChangeShapeType="1"/>
          </p:cNvSpPr>
          <p:nvPr/>
        </p:nvSpPr>
        <p:spPr bwMode="auto">
          <a:xfrm>
            <a:off x="1819275" y="2220913"/>
            <a:ext cx="3175" cy="16906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1" name="Line 3"/>
          <p:cNvSpPr>
            <a:spLocks noChangeShapeType="1"/>
          </p:cNvSpPr>
          <p:nvPr/>
        </p:nvSpPr>
        <p:spPr bwMode="auto">
          <a:xfrm>
            <a:off x="-363538" y="2222500"/>
            <a:ext cx="2209801" cy="11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2" name="Line 4"/>
          <p:cNvSpPr>
            <a:spLocks noChangeShapeType="1"/>
          </p:cNvSpPr>
          <p:nvPr/>
        </p:nvSpPr>
        <p:spPr bwMode="auto">
          <a:xfrm>
            <a:off x="5543550" y="2241550"/>
            <a:ext cx="6350" cy="1646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3" name="Line 5"/>
          <p:cNvSpPr>
            <a:spLocks noChangeShapeType="1"/>
          </p:cNvSpPr>
          <p:nvPr/>
        </p:nvSpPr>
        <p:spPr bwMode="auto">
          <a:xfrm>
            <a:off x="5540375" y="2238375"/>
            <a:ext cx="21431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4" name="Line 6"/>
          <p:cNvSpPr>
            <a:spLocks noChangeShapeType="1"/>
          </p:cNvSpPr>
          <p:nvPr/>
        </p:nvSpPr>
        <p:spPr bwMode="auto">
          <a:xfrm>
            <a:off x="1833563" y="3873500"/>
            <a:ext cx="3748087" cy="238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5" name="Text Box 7"/>
          <p:cNvSpPr txBox="1">
            <a:spLocks noChangeArrowheads="1"/>
          </p:cNvSpPr>
          <p:nvPr/>
        </p:nvSpPr>
        <p:spPr bwMode="auto">
          <a:xfrm>
            <a:off x="741363" y="3621088"/>
            <a:ext cx="1192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V=0 eV</a:t>
            </a:r>
          </a:p>
        </p:txBody>
      </p:sp>
      <p:sp>
        <p:nvSpPr>
          <p:cNvPr id="43026" name="Text Box 8"/>
          <p:cNvSpPr txBox="1">
            <a:spLocks noChangeArrowheads="1"/>
          </p:cNvSpPr>
          <p:nvPr/>
        </p:nvSpPr>
        <p:spPr bwMode="auto">
          <a:xfrm>
            <a:off x="1600200" y="3886200"/>
            <a:ext cx="416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0                                           L</a:t>
            </a:r>
          </a:p>
        </p:txBody>
      </p:sp>
      <p:sp>
        <p:nvSpPr>
          <p:cNvPr id="43027" name="Text Box 9"/>
          <p:cNvSpPr txBox="1">
            <a:spLocks noChangeArrowheads="1"/>
          </p:cNvSpPr>
          <p:nvPr/>
        </p:nvSpPr>
        <p:spPr bwMode="auto">
          <a:xfrm>
            <a:off x="0" y="1981200"/>
            <a:ext cx="106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4.7 eV</a:t>
            </a:r>
            <a:endParaRPr lang="en-US" baseline="-25000">
              <a:ea typeface="Arial" charset="0"/>
              <a:cs typeface="Arial" charset="0"/>
            </a:endParaRPr>
          </a:p>
        </p:txBody>
      </p:sp>
      <p:sp>
        <p:nvSpPr>
          <p:cNvPr id="43028" name="Line 10"/>
          <p:cNvSpPr>
            <a:spLocks noChangeShapeType="1"/>
          </p:cNvSpPr>
          <p:nvPr/>
        </p:nvSpPr>
        <p:spPr bwMode="auto">
          <a:xfrm>
            <a:off x="1216025" y="2282825"/>
            <a:ext cx="7938" cy="180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9" name="Text Box 11"/>
          <p:cNvSpPr txBox="1">
            <a:spLocks noChangeArrowheads="1"/>
          </p:cNvSpPr>
          <p:nvPr/>
        </p:nvSpPr>
        <p:spPr bwMode="auto">
          <a:xfrm rot="-5400000">
            <a:off x="393700" y="2914650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Energy</a:t>
            </a:r>
          </a:p>
        </p:txBody>
      </p:sp>
      <p:sp>
        <p:nvSpPr>
          <p:cNvPr id="43030" name="Line 12"/>
          <p:cNvSpPr>
            <a:spLocks noChangeShapeType="1"/>
          </p:cNvSpPr>
          <p:nvPr/>
        </p:nvSpPr>
        <p:spPr bwMode="auto">
          <a:xfrm>
            <a:off x="1211263" y="4195763"/>
            <a:ext cx="7108825" cy="3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1" name="Text Box 13"/>
          <p:cNvSpPr txBox="1">
            <a:spLocks noChangeArrowheads="1"/>
          </p:cNvSpPr>
          <p:nvPr/>
        </p:nvSpPr>
        <p:spPr bwMode="auto">
          <a:xfrm>
            <a:off x="8369300" y="38909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43032" name="Line 14"/>
          <p:cNvSpPr>
            <a:spLocks noChangeShapeType="1"/>
          </p:cNvSpPr>
          <p:nvPr/>
        </p:nvSpPr>
        <p:spPr bwMode="auto">
          <a:xfrm>
            <a:off x="1149350" y="3519488"/>
            <a:ext cx="5970588" cy="0"/>
          </a:xfrm>
          <a:prstGeom prst="line">
            <a:avLst/>
          </a:prstGeom>
          <a:noFill/>
          <a:ln w="57150">
            <a:solidFill>
              <a:srgbClr val="08780B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3" name="Text Box 15"/>
          <p:cNvSpPr txBox="1">
            <a:spLocks noChangeArrowheads="1"/>
          </p:cNvSpPr>
          <p:nvPr/>
        </p:nvSpPr>
        <p:spPr bwMode="auto">
          <a:xfrm>
            <a:off x="7085013" y="3290888"/>
            <a:ext cx="1109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8780B"/>
                </a:solidFill>
                <a:ea typeface="Arial" charset="0"/>
                <a:cs typeface="Arial" charset="0"/>
              </a:rPr>
              <a:t>E</a:t>
            </a:r>
            <a:r>
              <a:rPr lang="en-US" baseline="-25000">
                <a:solidFill>
                  <a:srgbClr val="08780B"/>
                </a:solidFill>
                <a:ea typeface="Arial" charset="0"/>
                <a:cs typeface="Arial" charset="0"/>
              </a:rPr>
              <a:t>electron</a:t>
            </a:r>
          </a:p>
        </p:txBody>
      </p:sp>
      <p:graphicFrame>
        <p:nvGraphicFramePr>
          <p:cNvPr id="17424" name="Object 2"/>
          <p:cNvGraphicFramePr>
            <a:graphicFrameLocks noChangeAspect="1"/>
          </p:cNvGraphicFramePr>
          <p:nvPr/>
        </p:nvGraphicFramePr>
        <p:xfrm>
          <a:off x="6279590" y="1592120"/>
          <a:ext cx="2084388" cy="500062"/>
        </p:xfrm>
        <a:graphic>
          <a:graphicData uri="http://schemas.openxmlformats.org/presentationml/2006/ole">
            <p:oleObj spid="_x0000_s90114" name="Equation" r:id="rId4" imgW="952500" imgH="228600" progId="Equation.DSMT4">
              <p:embed/>
            </p:oleObj>
          </a:graphicData>
        </a:graphic>
      </p:graphicFrame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2297113" y="-76200"/>
            <a:ext cx="2698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rgbClr val="006600"/>
                </a:solidFill>
                <a:ea typeface="Arial" charset="0"/>
                <a:cs typeface="Arial" charset="0"/>
              </a:rPr>
              <a:t>Inside well (</a:t>
            </a:r>
            <a:r>
              <a:rPr lang="en-US" b="1" u="sng" dirty="0" err="1">
                <a:solidFill>
                  <a:srgbClr val="006600"/>
                </a:solidFill>
                <a:ea typeface="Arial" charset="0"/>
                <a:cs typeface="Arial" charset="0"/>
              </a:rPr>
              <a:t>E</a:t>
            </a:r>
            <a:r>
              <a:rPr lang="en-US" b="1" u="sng" dirty="0">
                <a:solidFill>
                  <a:srgbClr val="006600"/>
                </a:solidFill>
                <a:ea typeface="Arial" charset="0"/>
                <a:cs typeface="Arial" charset="0"/>
              </a:rPr>
              <a:t>&gt;</a:t>
            </a:r>
            <a:r>
              <a:rPr lang="en-US" b="1" u="sng" dirty="0" err="1">
                <a:solidFill>
                  <a:srgbClr val="006600"/>
                </a:solidFill>
                <a:ea typeface="Arial" charset="0"/>
                <a:cs typeface="Arial" charset="0"/>
              </a:rPr>
              <a:t>V</a:t>
            </a:r>
            <a:r>
              <a:rPr lang="en-US" b="1" u="sng" dirty="0">
                <a:solidFill>
                  <a:srgbClr val="006600"/>
                </a:solidFill>
                <a:ea typeface="Arial" charset="0"/>
                <a:cs typeface="Arial" charset="0"/>
              </a:rPr>
              <a:t>):</a:t>
            </a:r>
          </a:p>
          <a:p>
            <a:pPr algn="ctr"/>
            <a:r>
              <a:rPr lang="en-US" b="1" dirty="0">
                <a:solidFill>
                  <a:srgbClr val="006600"/>
                </a:solidFill>
                <a:ea typeface="Arial" charset="0"/>
                <a:cs typeface="Arial" charset="0"/>
              </a:rPr>
              <a:t>(Region II) </a:t>
            </a:r>
          </a:p>
        </p:txBody>
      </p:sp>
      <p:graphicFrame>
        <p:nvGraphicFramePr>
          <p:cNvPr id="17426" name="Object 3"/>
          <p:cNvGraphicFramePr>
            <a:graphicFrameLocks noChangeAspect="1"/>
          </p:cNvGraphicFramePr>
          <p:nvPr/>
        </p:nvGraphicFramePr>
        <p:xfrm>
          <a:off x="1979613" y="596900"/>
          <a:ext cx="3316287" cy="1022350"/>
        </p:xfrm>
        <a:graphic>
          <a:graphicData uri="http://schemas.openxmlformats.org/presentationml/2006/ole">
            <p:oleObj spid="_x0000_s90115" name="Equation" r:id="rId5" imgW="1359297" imgH="419497" progId="Equation.3">
              <p:embed/>
            </p:oleObj>
          </a:graphicData>
        </a:graphic>
      </p:graphicFrame>
      <p:sp>
        <p:nvSpPr>
          <p:cNvPr id="17427" name="Freeform 19"/>
          <p:cNvSpPr>
            <a:spLocks/>
          </p:cNvSpPr>
          <p:nvPr/>
        </p:nvSpPr>
        <p:spPr bwMode="auto">
          <a:xfrm>
            <a:off x="1790700" y="2535238"/>
            <a:ext cx="3759200" cy="1020762"/>
          </a:xfrm>
          <a:custGeom>
            <a:avLst/>
            <a:gdLst>
              <a:gd name="T0" fmla="*/ 0 w 2368"/>
              <a:gd name="T1" fmla="*/ 622 h 643"/>
              <a:gd name="T2" fmla="*/ 676 w 2368"/>
              <a:gd name="T3" fmla="*/ 131 h 643"/>
              <a:gd name="T4" fmla="*/ 1351 w 2368"/>
              <a:gd name="T5" fmla="*/ 31 h 643"/>
              <a:gd name="T6" fmla="*/ 1949 w 2368"/>
              <a:gd name="T7" fmla="*/ 316 h 643"/>
              <a:gd name="T8" fmla="*/ 2368 w 2368"/>
              <a:gd name="T9" fmla="*/ 643 h 6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8"/>
              <a:gd name="T16" fmla="*/ 0 h 643"/>
              <a:gd name="T17" fmla="*/ 2368 w 2368"/>
              <a:gd name="T18" fmla="*/ 643 h 6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8" h="643">
                <a:moveTo>
                  <a:pt x="0" y="622"/>
                </a:moveTo>
                <a:cubicBezTo>
                  <a:pt x="113" y="540"/>
                  <a:pt x="451" y="229"/>
                  <a:pt x="676" y="131"/>
                </a:cubicBezTo>
                <a:cubicBezTo>
                  <a:pt x="901" y="33"/>
                  <a:pt x="1139" y="0"/>
                  <a:pt x="1351" y="31"/>
                </a:cubicBezTo>
                <a:cubicBezTo>
                  <a:pt x="1563" y="62"/>
                  <a:pt x="1779" y="214"/>
                  <a:pt x="1949" y="316"/>
                </a:cubicBezTo>
                <a:cubicBezTo>
                  <a:pt x="2119" y="418"/>
                  <a:pt x="2281" y="575"/>
                  <a:pt x="2368" y="643"/>
                </a:cubicBezTo>
              </a:path>
            </a:pathLst>
          </a:custGeom>
          <a:noFill/>
          <a:ln w="28575">
            <a:solidFill>
              <a:srgbClr val="2D08CA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7428" name="Object 4"/>
          <p:cNvGraphicFramePr>
            <a:graphicFrameLocks noChangeAspect="1"/>
          </p:cNvGraphicFramePr>
          <p:nvPr/>
        </p:nvGraphicFramePr>
        <p:xfrm>
          <a:off x="5805488" y="561975"/>
          <a:ext cx="3284537" cy="1022350"/>
        </p:xfrm>
        <a:graphic>
          <a:graphicData uri="http://schemas.openxmlformats.org/presentationml/2006/ole">
            <p:oleObj spid="_x0000_s90116" name="Equation" r:id="rId6" imgW="1346597" imgH="419497" progId="Equation.3">
              <p:embed/>
            </p:oleObj>
          </a:graphicData>
        </a:graphic>
      </p:graphicFrame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6121400" y="-112713"/>
            <a:ext cx="2952750" cy="82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>
                <a:solidFill>
                  <a:srgbClr val="006600"/>
                </a:solidFill>
                <a:ea typeface="Arial" charset="0"/>
                <a:cs typeface="Arial" charset="0"/>
              </a:rPr>
              <a:t>Outside well (E&lt;V):</a:t>
            </a:r>
          </a:p>
          <a:p>
            <a:pPr algn="ctr"/>
            <a:r>
              <a:rPr lang="en-US" b="1">
                <a:solidFill>
                  <a:srgbClr val="006600"/>
                </a:solidFill>
                <a:ea typeface="Arial" charset="0"/>
                <a:cs typeface="Arial" charset="0"/>
              </a:rPr>
              <a:t>(Region III) </a:t>
            </a: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169863" y="4614863"/>
            <a:ext cx="1962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  <a:ea typeface="Arial" charset="0"/>
                <a:cs typeface="Arial" charset="0"/>
              </a:rPr>
              <a:t>Boundary </a:t>
            </a:r>
          </a:p>
          <a:p>
            <a:r>
              <a:rPr lang="en-US" b="1">
                <a:solidFill>
                  <a:srgbClr val="006600"/>
                </a:solidFill>
                <a:ea typeface="Arial" charset="0"/>
                <a:cs typeface="Arial" charset="0"/>
              </a:rPr>
              <a:t>Conditions:</a:t>
            </a:r>
            <a:r>
              <a:rPr lang="en-US">
                <a:ea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17434" name="Object 5"/>
          <p:cNvGraphicFramePr>
            <a:graphicFrameLocks noChangeAspect="1"/>
          </p:cNvGraphicFramePr>
          <p:nvPr/>
        </p:nvGraphicFramePr>
        <p:xfrm>
          <a:off x="4565650" y="4214813"/>
          <a:ext cx="2557463" cy="444500"/>
        </p:xfrm>
        <a:graphic>
          <a:graphicData uri="http://schemas.openxmlformats.org/presentationml/2006/ole">
            <p:oleObj spid="_x0000_s90117" name="Equation" r:id="rId7" imgW="1168290" imgH="203509" progId="Equation.3">
              <p:embed/>
            </p:oleObj>
          </a:graphicData>
        </a:graphic>
      </p:graphicFrame>
      <p:graphicFrame>
        <p:nvGraphicFramePr>
          <p:cNvPr id="17435" name="Object 6"/>
          <p:cNvGraphicFramePr>
            <a:graphicFrameLocks noChangeAspect="1"/>
          </p:cNvGraphicFramePr>
          <p:nvPr/>
        </p:nvGraphicFramePr>
        <p:xfrm>
          <a:off x="4398963" y="4687888"/>
          <a:ext cx="2836862" cy="860425"/>
        </p:xfrm>
        <a:graphic>
          <a:graphicData uri="http://schemas.openxmlformats.org/presentationml/2006/ole">
            <p:oleObj spid="_x0000_s90118" name="Equation" r:id="rId8" imgW="1295797" imgH="394097" progId="Equation.3">
              <p:embed/>
            </p:oleObj>
          </a:graphicData>
        </a:graphic>
      </p:graphicFrame>
      <p:graphicFrame>
        <p:nvGraphicFramePr>
          <p:cNvPr id="17436" name="Object 7"/>
          <p:cNvGraphicFramePr>
            <a:graphicFrameLocks noChangeAspect="1"/>
          </p:cNvGraphicFramePr>
          <p:nvPr/>
        </p:nvGraphicFramePr>
        <p:xfrm>
          <a:off x="7446963" y="4657725"/>
          <a:ext cx="1668462" cy="828675"/>
        </p:xfrm>
        <a:graphic>
          <a:graphicData uri="http://schemas.openxmlformats.org/presentationml/2006/ole">
            <p:oleObj spid="_x0000_s90119" name="Equation" r:id="rId9" imgW="762000" imgH="431800" progId="Equation.3">
              <p:embed/>
            </p:oleObj>
          </a:graphicData>
        </a:graphic>
      </p:graphicFrame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87338" y="2652713"/>
            <a:ext cx="7037387" cy="868362"/>
            <a:chOff x="-286" y="2446"/>
            <a:chExt cx="4433" cy="547"/>
          </a:xfrm>
        </p:grpSpPr>
        <p:sp>
          <p:nvSpPr>
            <p:cNvPr id="43044" name="Freeform 30"/>
            <p:cNvSpPr>
              <a:spLocks/>
            </p:cNvSpPr>
            <p:nvPr/>
          </p:nvSpPr>
          <p:spPr bwMode="auto">
            <a:xfrm>
              <a:off x="697" y="2446"/>
              <a:ext cx="2325" cy="391"/>
            </a:xfrm>
            <a:custGeom>
              <a:avLst/>
              <a:gdLst>
                <a:gd name="T0" fmla="*/ 0 w 2325"/>
                <a:gd name="T1" fmla="*/ 356 h 391"/>
                <a:gd name="T2" fmla="*/ 633 w 2325"/>
                <a:gd name="T3" fmla="*/ 86 h 391"/>
                <a:gd name="T4" fmla="*/ 1159 w 2325"/>
                <a:gd name="T5" fmla="*/ 7 h 391"/>
                <a:gd name="T6" fmla="*/ 1749 w 2325"/>
                <a:gd name="T7" fmla="*/ 128 h 391"/>
                <a:gd name="T8" fmla="*/ 2325 w 2325"/>
                <a:gd name="T9" fmla="*/ 391 h 3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5"/>
                <a:gd name="T16" fmla="*/ 0 h 391"/>
                <a:gd name="T17" fmla="*/ 2325 w 2325"/>
                <a:gd name="T18" fmla="*/ 391 h 3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5" h="391">
                  <a:moveTo>
                    <a:pt x="0" y="356"/>
                  </a:moveTo>
                  <a:cubicBezTo>
                    <a:pt x="106" y="311"/>
                    <a:pt x="440" y="144"/>
                    <a:pt x="633" y="86"/>
                  </a:cubicBezTo>
                  <a:cubicBezTo>
                    <a:pt x="826" y="28"/>
                    <a:pt x="973" y="0"/>
                    <a:pt x="1159" y="7"/>
                  </a:cubicBezTo>
                  <a:cubicBezTo>
                    <a:pt x="1345" y="14"/>
                    <a:pt x="1555" y="64"/>
                    <a:pt x="1749" y="128"/>
                  </a:cubicBezTo>
                  <a:cubicBezTo>
                    <a:pt x="1943" y="192"/>
                    <a:pt x="2205" y="336"/>
                    <a:pt x="2325" y="391"/>
                  </a:cubicBezTo>
                </a:path>
              </a:pathLst>
            </a:custGeom>
            <a:noFill/>
            <a:ln w="28575">
              <a:solidFill>
                <a:srgbClr val="2D08C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45" name="Freeform 31"/>
            <p:cNvSpPr>
              <a:spLocks/>
            </p:cNvSpPr>
            <p:nvPr/>
          </p:nvSpPr>
          <p:spPr bwMode="auto">
            <a:xfrm>
              <a:off x="3015" y="2830"/>
              <a:ext cx="1132" cy="163"/>
            </a:xfrm>
            <a:custGeom>
              <a:avLst/>
              <a:gdLst>
                <a:gd name="T0" fmla="*/ 0 w 1132"/>
                <a:gd name="T1" fmla="*/ 0 h 163"/>
                <a:gd name="T2" fmla="*/ 385 w 1132"/>
                <a:gd name="T3" fmla="*/ 136 h 163"/>
                <a:gd name="T4" fmla="*/ 1132 w 1132"/>
                <a:gd name="T5" fmla="*/ 162 h 163"/>
                <a:gd name="T6" fmla="*/ 0 60000 65536"/>
                <a:gd name="T7" fmla="*/ 0 60000 65536"/>
                <a:gd name="T8" fmla="*/ 0 60000 65536"/>
                <a:gd name="T9" fmla="*/ 0 w 1132"/>
                <a:gd name="T10" fmla="*/ 0 h 163"/>
                <a:gd name="T11" fmla="*/ 1132 w 113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2" h="163">
                  <a:moveTo>
                    <a:pt x="0" y="0"/>
                  </a:moveTo>
                  <a:cubicBezTo>
                    <a:pt x="64" y="24"/>
                    <a:pt x="196" y="109"/>
                    <a:pt x="385" y="136"/>
                  </a:cubicBezTo>
                  <a:cubicBezTo>
                    <a:pt x="574" y="163"/>
                    <a:pt x="977" y="157"/>
                    <a:pt x="1132" y="162"/>
                  </a:cubicBezTo>
                </a:path>
              </a:pathLst>
            </a:custGeom>
            <a:noFill/>
            <a:ln w="28575">
              <a:solidFill>
                <a:srgbClr val="2D08C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46" name="Freeform 32"/>
            <p:cNvSpPr>
              <a:spLocks/>
            </p:cNvSpPr>
            <p:nvPr/>
          </p:nvSpPr>
          <p:spPr bwMode="auto">
            <a:xfrm>
              <a:off x="-286" y="2784"/>
              <a:ext cx="1020" cy="203"/>
            </a:xfrm>
            <a:custGeom>
              <a:avLst/>
              <a:gdLst>
                <a:gd name="T0" fmla="*/ 1020 w 1020"/>
                <a:gd name="T1" fmla="*/ 0 h 110"/>
                <a:gd name="T2" fmla="*/ 704 w 1020"/>
                <a:gd name="T3" fmla="*/ 75 h 110"/>
                <a:gd name="T4" fmla="*/ 0 w 1020"/>
                <a:gd name="T5" fmla="*/ 110 h 110"/>
                <a:gd name="T6" fmla="*/ 0 60000 65536"/>
                <a:gd name="T7" fmla="*/ 0 60000 65536"/>
                <a:gd name="T8" fmla="*/ 0 60000 65536"/>
                <a:gd name="T9" fmla="*/ 0 w 1020"/>
                <a:gd name="T10" fmla="*/ 0 h 110"/>
                <a:gd name="T11" fmla="*/ 1020 w 1020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0" h="110">
                  <a:moveTo>
                    <a:pt x="1020" y="0"/>
                  </a:moveTo>
                  <a:cubicBezTo>
                    <a:pt x="969" y="12"/>
                    <a:pt x="874" y="57"/>
                    <a:pt x="704" y="75"/>
                  </a:cubicBezTo>
                  <a:cubicBezTo>
                    <a:pt x="534" y="93"/>
                    <a:pt x="269" y="103"/>
                    <a:pt x="0" y="110"/>
                  </a:cubicBezTo>
                </a:path>
              </a:pathLst>
            </a:custGeom>
            <a:noFill/>
            <a:ln w="28575">
              <a:solidFill>
                <a:srgbClr val="2D08C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441" name="Freeform 33"/>
          <p:cNvSpPr>
            <a:spLocks/>
          </p:cNvSpPr>
          <p:nvPr/>
        </p:nvSpPr>
        <p:spPr bwMode="auto">
          <a:xfrm>
            <a:off x="5573713" y="3001963"/>
            <a:ext cx="1049337" cy="485775"/>
          </a:xfrm>
          <a:custGeom>
            <a:avLst/>
            <a:gdLst>
              <a:gd name="T0" fmla="*/ 0 w 661"/>
              <a:gd name="T1" fmla="*/ 0 h 306"/>
              <a:gd name="T2" fmla="*/ 234 w 661"/>
              <a:gd name="T3" fmla="*/ 206 h 306"/>
              <a:gd name="T4" fmla="*/ 661 w 661"/>
              <a:gd name="T5" fmla="*/ 306 h 306"/>
              <a:gd name="T6" fmla="*/ 0 60000 65536"/>
              <a:gd name="T7" fmla="*/ 0 60000 65536"/>
              <a:gd name="T8" fmla="*/ 0 60000 65536"/>
              <a:gd name="T9" fmla="*/ 0 w 661"/>
              <a:gd name="T10" fmla="*/ 0 h 306"/>
              <a:gd name="T11" fmla="*/ 661 w 661"/>
              <a:gd name="T12" fmla="*/ 306 h 3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1" h="306">
                <a:moveTo>
                  <a:pt x="0" y="0"/>
                </a:moveTo>
                <a:cubicBezTo>
                  <a:pt x="62" y="77"/>
                  <a:pt x="124" y="155"/>
                  <a:pt x="234" y="206"/>
                </a:cubicBezTo>
                <a:cubicBezTo>
                  <a:pt x="344" y="257"/>
                  <a:pt x="502" y="281"/>
                  <a:pt x="661" y="306"/>
                </a:cubicBezTo>
              </a:path>
            </a:pathLst>
          </a:custGeom>
          <a:noFill/>
          <a:ln w="19050">
            <a:solidFill>
              <a:srgbClr val="2D08CA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7442" name="Object 8"/>
          <p:cNvGraphicFramePr>
            <a:graphicFrameLocks noChangeAspect="1"/>
          </p:cNvGraphicFramePr>
          <p:nvPr/>
        </p:nvGraphicFramePr>
        <p:xfrm>
          <a:off x="1886090" y="1624013"/>
          <a:ext cx="3948113" cy="473075"/>
        </p:xfrm>
        <a:graphic>
          <a:graphicData uri="http://schemas.openxmlformats.org/presentationml/2006/ole">
            <p:oleObj spid="_x0000_s90120" name="Equation" r:id="rId10" imgW="1803797" imgH="216297" progId="Equation.3">
              <p:embed/>
            </p:oleObj>
          </a:graphicData>
        </a:graphic>
      </p:graphicFrame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-1588" y="0"/>
            <a:ext cx="19796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rgbClr val="006600"/>
                </a:solidFill>
                <a:ea typeface="Arial" charset="0"/>
                <a:cs typeface="Arial" charset="0"/>
              </a:rPr>
              <a:t>Outside well</a:t>
            </a:r>
          </a:p>
          <a:p>
            <a:pPr algn="ctr"/>
            <a:r>
              <a:rPr lang="en-US" b="1" u="sng" dirty="0">
                <a:solidFill>
                  <a:srgbClr val="006600"/>
                </a:solidFill>
                <a:ea typeface="Arial" charset="0"/>
                <a:cs typeface="Arial" charset="0"/>
              </a:rPr>
              <a:t>(</a:t>
            </a:r>
            <a:r>
              <a:rPr lang="en-US" b="1" u="sng" dirty="0" err="1">
                <a:solidFill>
                  <a:srgbClr val="006600"/>
                </a:solidFill>
                <a:ea typeface="Arial" charset="0"/>
                <a:cs typeface="Arial" charset="0"/>
              </a:rPr>
              <a:t>E</a:t>
            </a:r>
            <a:r>
              <a:rPr lang="en-US" b="1" u="sng" dirty="0">
                <a:solidFill>
                  <a:srgbClr val="006600"/>
                </a:solidFill>
                <a:ea typeface="Arial" charset="0"/>
                <a:cs typeface="Arial" charset="0"/>
              </a:rPr>
              <a:t>&lt;</a:t>
            </a:r>
            <a:r>
              <a:rPr lang="en-US" b="1" u="sng" dirty="0" err="1">
                <a:solidFill>
                  <a:srgbClr val="006600"/>
                </a:solidFill>
                <a:ea typeface="Arial" charset="0"/>
                <a:cs typeface="Arial" charset="0"/>
              </a:rPr>
              <a:t>V</a:t>
            </a:r>
            <a:r>
              <a:rPr lang="en-US" b="1" u="sng" dirty="0">
                <a:solidFill>
                  <a:srgbClr val="006600"/>
                </a:solidFill>
                <a:ea typeface="Arial" charset="0"/>
                <a:cs typeface="Arial" charset="0"/>
              </a:rPr>
              <a:t>):</a:t>
            </a:r>
          </a:p>
          <a:p>
            <a:pPr algn="ctr"/>
            <a:r>
              <a:rPr lang="en-US" b="1" dirty="0">
                <a:solidFill>
                  <a:srgbClr val="006600"/>
                </a:solidFill>
                <a:ea typeface="Arial" charset="0"/>
                <a:cs typeface="Arial" charset="0"/>
              </a:rPr>
              <a:t>(Region I) </a:t>
            </a:r>
          </a:p>
        </p:txBody>
      </p:sp>
      <p:graphicFrame>
        <p:nvGraphicFramePr>
          <p:cNvPr id="43017" name="Rectangle 9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90121" name="Equation" r:id="rId11" imgW="0" imgH="0" progId="Equation.3">
              <p:embed/>
            </p:oleObj>
          </a:graphicData>
        </a:graphic>
      </p:graphicFrame>
      <p:graphicFrame>
        <p:nvGraphicFramePr>
          <p:cNvPr id="17446" name="Object 10"/>
          <p:cNvGraphicFramePr>
            <a:graphicFrameLocks noChangeAspect="1"/>
          </p:cNvGraphicFramePr>
          <p:nvPr/>
        </p:nvGraphicFramePr>
        <p:xfrm>
          <a:off x="4427538" y="5468938"/>
          <a:ext cx="2195512" cy="471487"/>
        </p:xfrm>
        <a:graphic>
          <a:graphicData uri="http://schemas.openxmlformats.org/presentationml/2006/ole">
            <p:oleObj spid="_x0000_s90122" name="Equation" r:id="rId12" imgW="1003261" imgH="216203" progId="Equation.3">
              <p:embed/>
            </p:oleObj>
          </a:graphicData>
        </a:graphic>
      </p:graphicFrame>
      <p:graphicFrame>
        <p:nvGraphicFramePr>
          <p:cNvPr id="17447" name="Object 11"/>
          <p:cNvGraphicFramePr>
            <a:graphicFrameLocks noChangeAspect="1"/>
          </p:cNvGraphicFramePr>
          <p:nvPr/>
        </p:nvGraphicFramePr>
        <p:xfrm>
          <a:off x="4249738" y="5997575"/>
          <a:ext cx="2754312" cy="860425"/>
        </p:xfrm>
        <a:graphic>
          <a:graphicData uri="http://schemas.openxmlformats.org/presentationml/2006/ole">
            <p:oleObj spid="_x0000_s90123" name="Equation" r:id="rId13" imgW="1257151" imgH="393926" progId="Equation.DSMT4">
              <p:embed/>
            </p:oleObj>
          </a:graphicData>
        </a:graphic>
      </p:graphicFrame>
      <p:sp>
        <p:nvSpPr>
          <p:cNvPr id="17448" name="AutoShape 40"/>
          <p:cNvSpPr>
            <a:spLocks noChangeArrowheads="1"/>
          </p:cNvSpPr>
          <p:nvPr/>
        </p:nvSpPr>
        <p:spPr bwMode="auto">
          <a:xfrm>
            <a:off x="3600450" y="4471988"/>
            <a:ext cx="785813" cy="1543050"/>
          </a:xfrm>
          <a:prstGeom prst="curvedRightArrow">
            <a:avLst>
              <a:gd name="adj1" fmla="val 39273"/>
              <a:gd name="adj2" fmla="val 7854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9" name="AutoShape 41"/>
          <p:cNvSpPr>
            <a:spLocks noChangeArrowheads="1"/>
          </p:cNvSpPr>
          <p:nvPr/>
        </p:nvSpPr>
        <p:spPr bwMode="auto">
          <a:xfrm>
            <a:off x="3509963" y="4895850"/>
            <a:ext cx="785812" cy="1962150"/>
          </a:xfrm>
          <a:prstGeom prst="curvedRightArrow">
            <a:avLst>
              <a:gd name="adj1" fmla="val 49939"/>
              <a:gd name="adj2" fmla="val 9987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Object 14"/>
          <p:cNvGraphicFramePr>
            <a:graphicFrameLocks noChangeAspect="1"/>
          </p:cNvGraphicFramePr>
          <p:nvPr/>
        </p:nvGraphicFramePr>
        <p:xfrm>
          <a:off x="14630" y="1178888"/>
          <a:ext cx="1944688" cy="500063"/>
        </p:xfrm>
        <a:graphic>
          <a:graphicData uri="http://schemas.openxmlformats.org/presentationml/2006/ole">
            <p:oleObj spid="_x0000_s90124" name="Equation" r:id="rId14" imgW="8890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5" grpId="0"/>
      <p:bldP spid="17427" grpId="0" animBg="1"/>
      <p:bldP spid="17429" grpId="0"/>
      <p:bldP spid="17433" grpId="0"/>
      <p:bldP spid="17441" grpId="0" animBg="1"/>
      <p:bldP spid="17443" grpId="0"/>
      <p:bldP spid="17448" grpId="0" animBg="1"/>
      <p:bldP spid="174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Line 2"/>
          <p:cNvSpPr>
            <a:spLocks noChangeShapeType="1"/>
          </p:cNvSpPr>
          <p:nvPr/>
        </p:nvSpPr>
        <p:spPr bwMode="auto">
          <a:xfrm>
            <a:off x="219075" y="315913"/>
            <a:ext cx="3175" cy="16906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6" name="Line 3"/>
          <p:cNvSpPr>
            <a:spLocks noChangeShapeType="1"/>
          </p:cNvSpPr>
          <p:nvPr/>
        </p:nvSpPr>
        <p:spPr bwMode="auto">
          <a:xfrm>
            <a:off x="-1963738" y="317500"/>
            <a:ext cx="2209801" cy="11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7" name="Line 4"/>
          <p:cNvSpPr>
            <a:spLocks noChangeShapeType="1"/>
          </p:cNvSpPr>
          <p:nvPr/>
        </p:nvSpPr>
        <p:spPr bwMode="auto">
          <a:xfrm>
            <a:off x="3943350" y="336550"/>
            <a:ext cx="6350" cy="1646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8" name="Line 5"/>
          <p:cNvSpPr>
            <a:spLocks noChangeShapeType="1"/>
          </p:cNvSpPr>
          <p:nvPr/>
        </p:nvSpPr>
        <p:spPr bwMode="auto">
          <a:xfrm flipV="1">
            <a:off x="3940175" y="331788"/>
            <a:ext cx="1625600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9" name="Line 6"/>
          <p:cNvSpPr>
            <a:spLocks noChangeShapeType="1"/>
          </p:cNvSpPr>
          <p:nvPr/>
        </p:nvSpPr>
        <p:spPr bwMode="auto">
          <a:xfrm>
            <a:off x="233363" y="1968500"/>
            <a:ext cx="3748087" cy="238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0" name="Text Box 7"/>
          <p:cNvSpPr txBox="1">
            <a:spLocks noChangeArrowheads="1"/>
          </p:cNvSpPr>
          <p:nvPr/>
        </p:nvSpPr>
        <p:spPr bwMode="auto">
          <a:xfrm>
            <a:off x="0" y="1981200"/>
            <a:ext cx="416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0                                           L</a:t>
            </a:r>
          </a:p>
        </p:txBody>
      </p:sp>
      <p:sp>
        <p:nvSpPr>
          <p:cNvPr id="53261" name="Line 8"/>
          <p:cNvSpPr>
            <a:spLocks noChangeShapeType="1"/>
          </p:cNvSpPr>
          <p:nvPr/>
        </p:nvSpPr>
        <p:spPr bwMode="auto">
          <a:xfrm>
            <a:off x="-450850" y="1614488"/>
            <a:ext cx="5970588" cy="0"/>
          </a:xfrm>
          <a:prstGeom prst="line">
            <a:avLst/>
          </a:prstGeom>
          <a:noFill/>
          <a:ln w="57150">
            <a:solidFill>
              <a:srgbClr val="08780B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2" name="Text Box 9"/>
          <p:cNvSpPr txBox="1">
            <a:spLocks noChangeArrowheads="1"/>
          </p:cNvSpPr>
          <p:nvPr/>
        </p:nvSpPr>
        <p:spPr bwMode="auto">
          <a:xfrm>
            <a:off x="4121150" y="1538288"/>
            <a:ext cx="104197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 err="1">
                <a:solidFill>
                  <a:srgbClr val="08780B"/>
                </a:solidFill>
                <a:ea typeface="Arial" charset="0"/>
                <a:cs typeface="Arial" charset="0"/>
              </a:rPr>
              <a:t>E</a:t>
            </a:r>
            <a:r>
              <a:rPr lang="en-US" sz="2200" baseline="-25000" dirty="0" err="1">
                <a:solidFill>
                  <a:srgbClr val="08780B"/>
                </a:solidFill>
                <a:ea typeface="Arial" charset="0"/>
                <a:cs typeface="Arial" charset="0"/>
              </a:rPr>
              <a:t>electron</a:t>
            </a:r>
            <a:endParaRPr lang="en-US" sz="2200" baseline="-25000" dirty="0">
              <a:solidFill>
                <a:srgbClr val="08780B"/>
              </a:solidFill>
              <a:ea typeface="Arial" charset="0"/>
              <a:cs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1312863" y="747713"/>
            <a:ext cx="7037388" cy="868362"/>
            <a:chOff x="-286" y="2446"/>
            <a:chExt cx="4433" cy="547"/>
          </a:xfrm>
        </p:grpSpPr>
        <p:sp>
          <p:nvSpPr>
            <p:cNvPr id="53279" name="Freeform 11"/>
            <p:cNvSpPr>
              <a:spLocks/>
            </p:cNvSpPr>
            <p:nvPr/>
          </p:nvSpPr>
          <p:spPr bwMode="auto">
            <a:xfrm>
              <a:off x="697" y="2446"/>
              <a:ext cx="2325" cy="391"/>
            </a:xfrm>
            <a:custGeom>
              <a:avLst/>
              <a:gdLst>
                <a:gd name="T0" fmla="*/ 0 w 2325"/>
                <a:gd name="T1" fmla="*/ 356 h 391"/>
                <a:gd name="T2" fmla="*/ 633 w 2325"/>
                <a:gd name="T3" fmla="*/ 86 h 391"/>
                <a:gd name="T4" fmla="*/ 1159 w 2325"/>
                <a:gd name="T5" fmla="*/ 7 h 391"/>
                <a:gd name="T6" fmla="*/ 1749 w 2325"/>
                <a:gd name="T7" fmla="*/ 128 h 391"/>
                <a:gd name="T8" fmla="*/ 2325 w 2325"/>
                <a:gd name="T9" fmla="*/ 391 h 3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5"/>
                <a:gd name="T16" fmla="*/ 0 h 391"/>
                <a:gd name="T17" fmla="*/ 2325 w 2325"/>
                <a:gd name="T18" fmla="*/ 391 h 3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5" h="391">
                  <a:moveTo>
                    <a:pt x="0" y="356"/>
                  </a:moveTo>
                  <a:cubicBezTo>
                    <a:pt x="106" y="311"/>
                    <a:pt x="440" y="144"/>
                    <a:pt x="633" y="86"/>
                  </a:cubicBezTo>
                  <a:cubicBezTo>
                    <a:pt x="826" y="28"/>
                    <a:pt x="973" y="0"/>
                    <a:pt x="1159" y="7"/>
                  </a:cubicBezTo>
                  <a:cubicBezTo>
                    <a:pt x="1345" y="14"/>
                    <a:pt x="1555" y="64"/>
                    <a:pt x="1749" y="128"/>
                  </a:cubicBezTo>
                  <a:cubicBezTo>
                    <a:pt x="1943" y="192"/>
                    <a:pt x="2205" y="336"/>
                    <a:pt x="2325" y="391"/>
                  </a:cubicBezTo>
                </a:path>
              </a:pathLst>
            </a:custGeom>
            <a:noFill/>
            <a:ln w="28575">
              <a:solidFill>
                <a:srgbClr val="2D08C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80" name="Freeform 12"/>
            <p:cNvSpPr>
              <a:spLocks/>
            </p:cNvSpPr>
            <p:nvPr/>
          </p:nvSpPr>
          <p:spPr bwMode="auto">
            <a:xfrm>
              <a:off x="3015" y="2830"/>
              <a:ext cx="1132" cy="163"/>
            </a:xfrm>
            <a:custGeom>
              <a:avLst/>
              <a:gdLst>
                <a:gd name="T0" fmla="*/ 0 w 1132"/>
                <a:gd name="T1" fmla="*/ 0 h 163"/>
                <a:gd name="T2" fmla="*/ 385 w 1132"/>
                <a:gd name="T3" fmla="*/ 136 h 163"/>
                <a:gd name="T4" fmla="*/ 1132 w 1132"/>
                <a:gd name="T5" fmla="*/ 162 h 163"/>
                <a:gd name="T6" fmla="*/ 0 60000 65536"/>
                <a:gd name="T7" fmla="*/ 0 60000 65536"/>
                <a:gd name="T8" fmla="*/ 0 60000 65536"/>
                <a:gd name="T9" fmla="*/ 0 w 1132"/>
                <a:gd name="T10" fmla="*/ 0 h 163"/>
                <a:gd name="T11" fmla="*/ 1132 w 113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2" h="163">
                  <a:moveTo>
                    <a:pt x="0" y="0"/>
                  </a:moveTo>
                  <a:cubicBezTo>
                    <a:pt x="64" y="24"/>
                    <a:pt x="196" y="109"/>
                    <a:pt x="385" y="136"/>
                  </a:cubicBezTo>
                  <a:cubicBezTo>
                    <a:pt x="574" y="163"/>
                    <a:pt x="977" y="157"/>
                    <a:pt x="1132" y="162"/>
                  </a:cubicBezTo>
                </a:path>
              </a:pathLst>
            </a:custGeom>
            <a:noFill/>
            <a:ln w="28575">
              <a:solidFill>
                <a:srgbClr val="2D08C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81" name="Freeform 13"/>
            <p:cNvSpPr>
              <a:spLocks/>
            </p:cNvSpPr>
            <p:nvPr/>
          </p:nvSpPr>
          <p:spPr bwMode="auto">
            <a:xfrm>
              <a:off x="-286" y="2784"/>
              <a:ext cx="1020" cy="203"/>
            </a:xfrm>
            <a:custGeom>
              <a:avLst/>
              <a:gdLst>
                <a:gd name="T0" fmla="*/ 1020 w 1020"/>
                <a:gd name="T1" fmla="*/ 0 h 110"/>
                <a:gd name="T2" fmla="*/ 704 w 1020"/>
                <a:gd name="T3" fmla="*/ 75 h 110"/>
                <a:gd name="T4" fmla="*/ 0 w 1020"/>
                <a:gd name="T5" fmla="*/ 110 h 110"/>
                <a:gd name="T6" fmla="*/ 0 60000 65536"/>
                <a:gd name="T7" fmla="*/ 0 60000 65536"/>
                <a:gd name="T8" fmla="*/ 0 60000 65536"/>
                <a:gd name="T9" fmla="*/ 0 w 1020"/>
                <a:gd name="T10" fmla="*/ 0 h 110"/>
                <a:gd name="T11" fmla="*/ 1020 w 1020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0" h="110">
                  <a:moveTo>
                    <a:pt x="1020" y="0"/>
                  </a:moveTo>
                  <a:cubicBezTo>
                    <a:pt x="969" y="12"/>
                    <a:pt x="874" y="57"/>
                    <a:pt x="704" y="75"/>
                  </a:cubicBezTo>
                  <a:cubicBezTo>
                    <a:pt x="534" y="93"/>
                    <a:pt x="269" y="103"/>
                    <a:pt x="0" y="110"/>
                  </a:cubicBezTo>
                </a:path>
              </a:pathLst>
            </a:custGeom>
            <a:noFill/>
            <a:ln w="28575">
              <a:solidFill>
                <a:srgbClr val="2D08C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264" name="Rectangle 14"/>
          <p:cNvSpPr>
            <a:spLocks noChangeArrowheads="1"/>
          </p:cNvSpPr>
          <p:nvPr/>
        </p:nvSpPr>
        <p:spPr bwMode="auto">
          <a:xfrm>
            <a:off x="158750" y="2605088"/>
            <a:ext cx="3886200" cy="3524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wire</a:t>
            </a:r>
          </a:p>
        </p:txBody>
      </p:sp>
      <p:sp>
        <p:nvSpPr>
          <p:cNvPr id="53265" name="Text Box 15"/>
          <p:cNvSpPr txBox="1">
            <a:spLocks noChangeArrowheads="1"/>
          </p:cNvSpPr>
          <p:nvPr/>
        </p:nvSpPr>
        <p:spPr bwMode="auto">
          <a:xfrm>
            <a:off x="0" y="3581400"/>
            <a:ext cx="43656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9933FF"/>
                </a:solidFill>
                <a:ea typeface="Arial" charset="0"/>
                <a:cs typeface="Arial" charset="0"/>
              </a:rPr>
              <a:t>How far does wave extend into this “classically forbidden” region?</a:t>
            </a:r>
            <a:r>
              <a:rPr lang="en-US" sz="2200" dirty="0">
                <a:ea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139280" name="Object 2"/>
          <p:cNvGraphicFramePr>
            <a:graphicFrameLocks noChangeAspect="1"/>
          </p:cNvGraphicFramePr>
          <p:nvPr/>
        </p:nvGraphicFramePr>
        <p:xfrm>
          <a:off x="4114800" y="2514600"/>
          <a:ext cx="5046663" cy="990600"/>
        </p:xfrm>
        <a:graphic>
          <a:graphicData uri="http://schemas.openxmlformats.org/presentationml/2006/ole">
            <p:oleObj spid="_x0000_s92162" name="Equation" r:id="rId4" imgW="2235597" imgH="419497" progId="Equation.3">
              <p:embed/>
            </p:oleObj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1600200" y="4648200"/>
          <a:ext cx="2298700" cy="646113"/>
        </p:xfrm>
        <a:graphic>
          <a:graphicData uri="http://schemas.openxmlformats.org/presentationml/2006/ole">
            <p:oleObj spid="_x0000_s92163" name="Equation" r:id="rId5" imgW="812844" imgH="228898" progId="Equation.3">
              <p:embed/>
            </p:oleObj>
          </a:graphicData>
        </a:graphic>
      </p:graphicFrame>
      <p:sp>
        <p:nvSpPr>
          <p:cNvPr id="139283" name="Text Box 19"/>
          <p:cNvSpPr txBox="1">
            <a:spLocks noChangeArrowheads="1"/>
          </p:cNvSpPr>
          <p:nvPr/>
        </p:nvSpPr>
        <p:spPr bwMode="auto">
          <a:xfrm>
            <a:off x="412750" y="5626100"/>
            <a:ext cx="6809401" cy="769441"/>
          </a:xfrm>
          <a:prstGeom prst="rect">
            <a:avLst/>
          </a:prstGeom>
          <a:noFill/>
          <a:ln w="28575">
            <a:solidFill>
              <a:srgbClr val="9933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ea typeface="Arial" charset="0"/>
                <a:cs typeface="Arial" charset="0"/>
              </a:rPr>
              <a:t>Measure of penetration depth = 1</a:t>
            </a:r>
            <a:r>
              <a:rPr lang="en-US" sz="2200" dirty="0" smtClean="0">
                <a:ea typeface="Arial" charset="0"/>
                <a:cs typeface="Arial" charset="0"/>
              </a:rPr>
              <a:t>/α</a:t>
            </a:r>
            <a:r>
              <a:rPr lang="en-US" sz="2200" dirty="0" smtClean="0">
                <a:latin typeface="Symbol" charset="2"/>
                <a:ea typeface="Arial" charset="0"/>
                <a:cs typeface="Arial" charset="0"/>
              </a:rPr>
              <a:t> </a:t>
            </a:r>
            <a:endParaRPr lang="en-US" sz="2200" dirty="0" smtClean="0">
              <a:ea typeface="Arial" charset="0"/>
              <a:cs typeface="Arial" charset="0"/>
            </a:endParaRPr>
          </a:p>
          <a:p>
            <a:r>
              <a:rPr lang="en-US" sz="2200" dirty="0">
                <a:ea typeface="Arial" charset="0"/>
                <a:cs typeface="Arial" charset="0"/>
              </a:rPr>
              <a:t>		</a:t>
            </a:r>
            <a:r>
              <a:rPr lang="en-US" sz="2200" dirty="0" smtClean="0">
                <a:ea typeface="Arial" charset="0"/>
                <a:cs typeface="Arial" charset="0"/>
              </a:rPr>
              <a:t>	</a:t>
            </a:r>
            <a:r>
              <a:rPr lang="en-US" sz="2200" dirty="0" err="1" smtClean="0">
                <a:latin typeface="Times New Roman"/>
                <a:ea typeface="Arial" charset="0"/>
                <a:cs typeface="Times New Roman"/>
                <a:sym typeface="Wingdings" charset="2"/>
              </a:rPr>
              <a:t>ψ</a:t>
            </a:r>
            <a:r>
              <a:rPr lang="en-US" sz="2200" dirty="0" err="1" smtClean="0">
                <a:ea typeface="Arial" charset="0"/>
                <a:cs typeface="Arial" charset="0"/>
                <a:sym typeface="Wingdings" charset="2"/>
              </a:rPr>
              <a:t>(x</a:t>
            </a:r>
            <a:r>
              <a:rPr lang="en-US" sz="2200" dirty="0" smtClean="0">
                <a:ea typeface="Arial" charset="0"/>
                <a:cs typeface="Arial" charset="0"/>
                <a:sym typeface="Wingdings" charset="2"/>
              </a:rPr>
              <a:t>) decreases </a:t>
            </a:r>
            <a:r>
              <a:rPr lang="en-US" sz="2200" dirty="0">
                <a:ea typeface="Arial" charset="0"/>
                <a:cs typeface="Arial" charset="0"/>
                <a:sym typeface="Wingdings" charset="2"/>
              </a:rPr>
              <a:t>by factor of 1/e</a:t>
            </a:r>
            <a:endParaRPr lang="en-US" sz="2200" dirty="0">
              <a:latin typeface="Symbol" charset="2"/>
              <a:ea typeface="Arial" charset="0"/>
              <a:cs typeface="Arial" charset="0"/>
            </a:endParaRPr>
          </a:p>
        </p:txBody>
      </p:sp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15875" y="6400800"/>
            <a:ext cx="788038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a typeface="Arial" charset="0"/>
                <a:cs typeface="Arial" charset="0"/>
              </a:rPr>
              <a:t>For </a:t>
            </a:r>
            <a:r>
              <a:rPr lang="en-US" sz="2200" dirty="0" err="1">
                <a:solidFill>
                  <a:srgbClr val="FF0000"/>
                </a:solidFill>
                <a:ea typeface="Arial" charset="0"/>
                <a:cs typeface="Arial" charset="0"/>
              </a:rPr>
              <a:t>V-E</a:t>
            </a:r>
            <a:r>
              <a:rPr lang="en-US" sz="2200" dirty="0">
                <a:solidFill>
                  <a:srgbClr val="FF0000"/>
                </a:solidFill>
                <a:ea typeface="Arial" charset="0"/>
                <a:cs typeface="Arial" charset="0"/>
              </a:rPr>
              <a:t> = 4.7eV, 1/</a:t>
            </a:r>
            <a:r>
              <a:rPr lang="en-US" sz="2200" dirty="0">
                <a:solidFill>
                  <a:srgbClr val="FF0000"/>
                </a:solidFill>
                <a:latin typeface="Symbol" charset="2"/>
                <a:ea typeface="Arial" charset="0"/>
                <a:cs typeface="Arial" charset="0"/>
              </a:rPr>
              <a:t>a</a:t>
            </a:r>
            <a:r>
              <a:rPr lang="en-US" sz="2200" dirty="0">
                <a:solidFill>
                  <a:srgbClr val="FF0000"/>
                </a:solidFill>
                <a:ea typeface="Arial" charset="0"/>
                <a:cs typeface="Arial" charset="0"/>
              </a:rPr>
              <a:t> ..9x10</a:t>
            </a:r>
            <a:r>
              <a:rPr lang="en-US" sz="2200" baseline="30000" dirty="0">
                <a:solidFill>
                  <a:srgbClr val="FF0000"/>
                </a:solidFill>
                <a:ea typeface="Arial" charset="0"/>
                <a:cs typeface="Arial" charset="0"/>
              </a:rPr>
              <a:t>-11</a:t>
            </a:r>
            <a:r>
              <a:rPr lang="en-US" sz="2200" dirty="0">
                <a:solidFill>
                  <a:srgbClr val="FF0000"/>
                </a:solidFill>
                <a:ea typeface="Arial" charset="0"/>
                <a:cs typeface="Arial" charset="0"/>
              </a:rPr>
              <a:t> meters (very small ~ an atom!!!)</a:t>
            </a:r>
            <a:endParaRPr lang="en-US" sz="2200" dirty="0">
              <a:solidFill>
                <a:srgbClr val="FF0000"/>
              </a:solidFill>
              <a:latin typeface="Symbol" charset="2"/>
              <a:ea typeface="Arial" charset="0"/>
              <a:cs typeface="Arial" charset="0"/>
            </a:endParaRPr>
          </a:p>
        </p:txBody>
      </p:sp>
      <p:sp>
        <p:nvSpPr>
          <p:cNvPr id="53268" name="Text Box 21"/>
          <p:cNvSpPr txBox="1">
            <a:spLocks noChangeArrowheads="1"/>
          </p:cNvSpPr>
          <p:nvPr/>
        </p:nvSpPr>
        <p:spPr bwMode="auto">
          <a:xfrm>
            <a:off x="4191000" y="4648200"/>
            <a:ext cx="290335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Char char="α"/>
            </a:pPr>
            <a:r>
              <a:rPr lang="en-US" sz="2200" dirty="0" smtClean="0"/>
              <a:t> big </a:t>
            </a:r>
            <a:r>
              <a:rPr lang="en-US" sz="2200" dirty="0"/>
              <a:t>-&gt; quick decay</a:t>
            </a:r>
            <a:endParaRPr lang="en-US" sz="2200" dirty="0" smtClean="0"/>
          </a:p>
          <a:p>
            <a:pPr>
              <a:buFont typeface="Symbol" charset="2"/>
              <a:buChar char="α"/>
            </a:pPr>
            <a:r>
              <a:rPr lang="en-US" sz="2200" dirty="0" smtClean="0">
                <a:latin typeface="Symbol" charset="2"/>
              </a:rPr>
              <a:t>  </a:t>
            </a:r>
            <a:r>
              <a:rPr lang="en-US" sz="2200" dirty="0" smtClean="0"/>
              <a:t>small </a:t>
            </a:r>
            <a:r>
              <a:rPr lang="en-US" sz="2200" dirty="0"/>
              <a:t>-&gt; slow decay</a:t>
            </a:r>
            <a:endParaRPr lang="en-US" sz="2200" dirty="0">
              <a:latin typeface="Symbol" charset="2"/>
            </a:endParaRPr>
          </a:p>
        </p:txBody>
      </p:sp>
      <p:sp>
        <p:nvSpPr>
          <p:cNvPr id="53269" name="Freeform 22"/>
          <p:cNvSpPr>
            <a:spLocks/>
          </p:cNvSpPr>
          <p:nvPr/>
        </p:nvSpPr>
        <p:spPr bwMode="auto">
          <a:xfrm>
            <a:off x="7543800" y="4724400"/>
            <a:ext cx="309563" cy="369888"/>
          </a:xfrm>
          <a:custGeom>
            <a:avLst/>
            <a:gdLst>
              <a:gd name="T0" fmla="*/ 0 w 195"/>
              <a:gd name="T1" fmla="*/ 0 h 233"/>
              <a:gd name="T2" fmla="*/ 49 w 195"/>
              <a:gd name="T3" fmla="*/ 195 h 233"/>
              <a:gd name="T4" fmla="*/ 195 w 195"/>
              <a:gd name="T5" fmla="*/ 229 h 233"/>
              <a:gd name="T6" fmla="*/ 0 60000 65536"/>
              <a:gd name="T7" fmla="*/ 0 60000 65536"/>
              <a:gd name="T8" fmla="*/ 0 60000 65536"/>
              <a:gd name="T9" fmla="*/ 0 w 195"/>
              <a:gd name="T10" fmla="*/ 0 h 233"/>
              <a:gd name="T11" fmla="*/ 195 w 195"/>
              <a:gd name="T12" fmla="*/ 233 h 2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" h="233">
                <a:moveTo>
                  <a:pt x="0" y="0"/>
                </a:moveTo>
                <a:cubicBezTo>
                  <a:pt x="8" y="32"/>
                  <a:pt x="17" y="157"/>
                  <a:pt x="49" y="195"/>
                </a:cubicBezTo>
                <a:cubicBezTo>
                  <a:pt x="81" y="233"/>
                  <a:pt x="165" y="222"/>
                  <a:pt x="195" y="229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70" name="Freeform 23"/>
          <p:cNvSpPr>
            <a:spLocks/>
          </p:cNvSpPr>
          <p:nvPr/>
        </p:nvSpPr>
        <p:spPr bwMode="auto">
          <a:xfrm>
            <a:off x="7696200" y="5181600"/>
            <a:ext cx="931863" cy="374650"/>
          </a:xfrm>
          <a:custGeom>
            <a:avLst/>
            <a:gdLst>
              <a:gd name="T0" fmla="*/ 0 w 587"/>
              <a:gd name="T1" fmla="*/ 0 h 236"/>
              <a:gd name="T2" fmla="*/ 164 w 587"/>
              <a:gd name="T3" fmla="*/ 167 h 236"/>
              <a:gd name="T4" fmla="*/ 587 w 587"/>
              <a:gd name="T5" fmla="*/ 236 h 236"/>
              <a:gd name="T6" fmla="*/ 0 60000 65536"/>
              <a:gd name="T7" fmla="*/ 0 60000 65536"/>
              <a:gd name="T8" fmla="*/ 0 60000 65536"/>
              <a:gd name="T9" fmla="*/ 0 w 587"/>
              <a:gd name="T10" fmla="*/ 0 h 236"/>
              <a:gd name="T11" fmla="*/ 587 w 587"/>
              <a:gd name="T12" fmla="*/ 236 h 2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7" h="236">
                <a:moveTo>
                  <a:pt x="0" y="0"/>
                </a:moveTo>
                <a:cubicBezTo>
                  <a:pt x="27" y="28"/>
                  <a:pt x="66" y="128"/>
                  <a:pt x="164" y="167"/>
                </a:cubicBezTo>
                <a:cubicBezTo>
                  <a:pt x="262" y="206"/>
                  <a:pt x="499" y="222"/>
                  <a:pt x="587" y="23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8" name="Line 24"/>
          <p:cNvSpPr>
            <a:spLocks noChangeShapeType="1"/>
          </p:cNvSpPr>
          <p:nvPr/>
        </p:nvSpPr>
        <p:spPr bwMode="auto">
          <a:xfrm flipV="1">
            <a:off x="3962400" y="762000"/>
            <a:ext cx="457200" cy="533400"/>
          </a:xfrm>
          <a:prstGeom prst="line">
            <a:avLst/>
          </a:prstGeom>
          <a:noFill/>
          <a:ln w="9525">
            <a:solidFill>
              <a:srgbClr val="9933FF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39289" name="Object 4"/>
          <p:cNvGraphicFramePr>
            <a:graphicFrameLocks noChangeAspect="1"/>
          </p:cNvGraphicFramePr>
          <p:nvPr/>
        </p:nvGraphicFramePr>
        <p:xfrm>
          <a:off x="4343400" y="457200"/>
          <a:ext cx="725488" cy="414338"/>
        </p:xfrm>
        <a:graphic>
          <a:graphicData uri="http://schemas.openxmlformats.org/presentationml/2006/ole">
            <p:oleObj spid="_x0000_s92164" name="Equation" r:id="rId6" imgW="355688" imgH="203420" progId="Equation.3">
              <p:embed/>
            </p:oleObj>
          </a:graphicData>
        </a:graphic>
      </p:graphicFrame>
      <p:sp>
        <p:nvSpPr>
          <p:cNvPr id="139290" name="Line 26"/>
          <p:cNvSpPr>
            <a:spLocks noChangeShapeType="1"/>
          </p:cNvSpPr>
          <p:nvPr/>
        </p:nvSpPr>
        <p:spPr bwMode="auto">
          <a:xfrm flipV="1">
            <a:off x="4351338" y="1266825"/>
            <a:ext cx="419100" cy="242888"/>
          </a:xfrm>
          <a:prstGeom prst="line">
            <a:avLst/>
          </a:prstGeom>
          <a:noFill/>
          <a:ln w="9525">
            <a:solidFill>
              <a:srgbClr val="9933FF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39291" name="Object 5"/>
          <p:cNvGraphicFramePr>
            <a:graphicFrameLocks noChangeAspect="1"/>
          </p:cNvGraphicFramePr>
          <p:nvPr/>
        </p:nvGraphicFramePr>
        <p:xfrm>
          <a:off x="4724400" y="990600"/>
          <a:ext cx="1373188" cy="414338"/>
        </p:xfrm>
        <a:graphic>
          <a:graphicData uri="http://schemas.openxmlformats.org/presentationml/2006/ole">
            <p:oleObj spid="_x0000_s92165" name="Equation" r:id="rId7" imgW="673205" imgH="203509" progId="Equation.3">
              <p:embed/>
            </p:oleObj>
          </a:graphicData>
        </a:graphic>
      </p:graphicFrame>
      <p:sp>
        <p:nvSpPr>
          <p:cNvPr id="139292" name="Line 28"/>
          <p:cNvSpPr>
            <a:spLocks noChangeShapeType="1"/>
          </p:cNvSpPr>
          <p:nvPr/>
        </p:nvSpPr>
        <p:spPr bwMode="auto">
          <a:xfrm>
            <a:off x="3962400" y="1981200"/>
            <a:ext cx="381000" cy="0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3" name="Rectangle 29"/>
          <p:cNvSpPr>
            <a:spLocks noChangeArrowheads="1"/>
          </p:cNvSpPr>
          <p:nvPr/>
        </p:nvSpPr>
        <p:spPr bwMode="auto">
          <a:xfrm>
            <a:off x="4114800" y="1981200"/>
            <a:ext cx="619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9933FF"/>
                </a:solidFill>
                <a:ea typeface="Arial" charset="0"/>
                <a:cs typeface="Arial" charset="0"/>
              </a:rPr>
              <a:t>1</a:t>
            </a:r>
            <a:r>
              <a:rPr lang="en-US" dirty="0" smtClean="0">
                <a:solidFill>
                  <a:srgbClr val="9933FF"/>
                </a:solidFill>
                <a:ea typeface="Arial" charset="0"/>
                <a:cs typeface="Arial" charset="0"/>
              </a:rPr>
              <a:t>/α</a:t>
            </a:r>
            <a:endParaRPr lang="en-US" dirty="0">
              <a:solidFill>
                <a:srgbClr val="9933FF"/>
              </a:solidFill>
              <a:latin typeface="Symbol" charset="2"/>
              <a:ea typeface="Arial" charset="0"/>
              <a:cs typeface="Arial" charset="0"/>
            </a:endParaRPr>
          </a:p>
        </p:txBody>
      </p:sp>
      <p:sp>
        <p:nvSpPr>
          <p:cNvPr id="139294" name="Oval 30"/>
          <p:cNvSpPr>
            <a:spLocks noChangeArrowheads="1"/>
          </p:cNvSpPr>
          <p:nvPr/>
        </p:nvSpPr>
        <p:spPr bwMode="auto">
          <a:xfrm>
            <a:off x="5410200" y="2362200"/>
            <a:ext cx="1752600" cy="1219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5" name="Oval 31"/>
          <p:cNvSpPr>
            <a:spLocks noChangeArrowheads="1"/>
          </p:cNvSpPr>
          <p:nvPr/>
        </p:nvSpPr>
        <p:spPr bwMode="auto">
          <a:xfrm>
            <a:off x="8001000" y="2743200"/>
            <a:ext cx="5334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257800" y="3505200"/>
            <a:ext cx="3209925" cy="1076325"/>
            <a:chOff x="3312" y="2208"/>
            <a:chExt cx="2022" cy="678"/>
          </a:xfrm>
        </p:grpSpPr>
        <p:graphicFrame>
          <p:nvGraphicFramePr>
            <p:cNvPr id="53254" name="Object 6"/>
            <p:cNvGraphicFramePr>
              <a:graphicFrameLocks noChangeAspect="1"/>
            </p:cNvGraphicFramePr>
            <p:nvPr/>
          </p:nvGraphicFramePr>
          <p:xfrm>
            <a:off x="3888" y="2304"/>
            <a:ext cx="1446" cy="582"/>
          </p:xfrm>
          <a:graphic>
            <a:graphicData uri="http://schemas.openxmlformats.org/presentationml/2006/ole">
              <p:oleObj spid="_x0000_s92166" name="Equation" r:id="rId8" imgW="1105297" imgH="444897" progId="Equation.DSMT4">
                <p:embed/>
              </p:oleObj>
            </a:graphicData>
          </a:graphic>
        </p:graphicFrame>
        <p:sp>
          <p:nvSpPr>
            <p:cNvPr id="53278" name="Freeform 32"/>
            <p:cNvSpPr>
              <a:spLocks/>
            </p:cNvSpPr>
            <p:nvPr/>
          </p:nvSpPr>
          <p:spPr bwMode="auto">
            <a:xfrm>
              <a:off x="3312" y="2208"/>
              <a:ext cx="552" cy="528"/>
            </a:xfrm>
            <a:custGeom>
              <a:avLst/>
              <a:gdLst>
                <a:gd name="T0" fmla="*/ 360 w 552"/>
                <a:gd name="T1" fmla="*/ 0 h 616"/>
                <a:gd name="T2" fmla="*/ 24 w 552"/>
                <a:gd name="T3" fmla="*/ 240 h 616"/>
                <a:gd name="T4" fmla="*/ 216 w 552"/>
                <a:gd name="T5" fmla="*/ 576 h 616"/>
                <a:gd name="T6" fmla="*/ 552 w 552"/>
                <a:gd name="T7" fmla="*/ 48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2"/>
                <a:gd name="T13" fmla="*/ 0 h 616"/>
                <a:gd name="T14" fmla="*/ 552 w 552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2" h="616">
                  <a:moveTo>
                    <a:pt x="360" y="0"/>
                  </a:moveTo>
                  <a:cubicBezTo>
                    <a:pt x="204" y="72"/>
                    <a:pt x="48" y="144"/>
                    <a:pt x="24" y="240"/>
                  </a:cubicBezTo>
                  <a:cubicBezTo>
                    <a:pt x="0" y="336"/>
                    <a:pt x="128" y="536"/>
                    <a:pt x="216" y="576"/>
                  </a:cubicBezTo>
                  <a:cubicBezTo>
                    <a:pt x="304" y="616"/>
                    <a:pt x="428" y="548"/>
                    <a:pt x="552" y="48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83" grpId="0" animBg="1"/>
      <p:bldP spid="139284" grpId="0"/>
      <p:bldP spid="139288" grpId="0" animBg="1"/>
      <p:bldP spid="139290" grpId="0" animBg="1"/>
      <p:bldP spid="139292" grpId="0" animBg="1"/>
      <p:bldP spid="139293" grpId="0"/>
      <p:bldP spid="139294" grpId="0" animBg="1"/>
      <p:bldP spid="13929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267200"/>
            <a:ext cx="8229600" cy="2286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/>
              <a:t>stop.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/>
              <a:t>be reflected back.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/>
              <a:t>exit the wire and keep moving to the right.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/>
              <a:t>either be reflected or transmitted with some probability.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/>
              <a:t>dance around and sing, “I love quantum mechanics!”</a:t>
            </a: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477838" y="3149600"/>
            <a:ext cx="7924800" cy="101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200" dirty="0"/>
              <a:t>If the total energy </a:t>
            </a:r>
            <a:r>
              <a:rPr lang="en-US" sz="2200" i="1" dirty="0" err="1"/>
              <a:t>E</a:t>
            </a:r>
            <a:r>
              <a:rPr lang="en-US" sz="2200" dirty="0"/>
              <a:t> of the electron is LESS than the work function of the metal, </a:t>
            </a:r>
            <a:r>
              <a:rPr lang="en-US" sz="2200" i="1" dirty="0"/>
              <a:t>V</a:t>
            </a:r>
            <a:r>
              <a:rPr lang="en-US" sz="2200" baseline="-25000" dirty="0"/>
              <a:t>0</a:t>
            </a:r>
            <a:r>
              <a:rPr lang="en-US" sz="2200" dirty="0"/>
              <a:t>, when the electron reaches the end of the wire, it will…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71600" y="0"/>
            <a:ext cx="5710238" cy="2286000"/>
            <a:chOff x="864" y="0"/>
            <a:chExt cx="3597" cy="1440"/>
          </a:xfrm>
        </p:grpSpPr>
        <p:pic>
          <p:nvPicPr>
            <p:cNvPr id="47113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0" y="0"/>
              <a:ext cx="3501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4" name="Rectangle 6"/>
            <p:cNvSpPr>
              <a:spLocks noChangeArrowheads="1"/>
            </p:cNvSpPr>
            <p:nvPr/>
          </p:nvSpPr>
          <p:spPr bwMode="auto">
            <a:xfrm>
              <a:off x="864" y="0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390525" y="2373313"/>
            <a:ext cx="3986213" cy="4000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0" name="Oval 8"/>
          <p:cNvSpPr>
            <a:spLocks noChangeArrowheads="1"/>
          </p:cNvSpPr>
          <p:nvPr/>
        </p:nvSpPr>
        <p:spPr bwMode="auto">
          <a:xfrm>
            <a:off x="2403475" y="2486025"/>
            <a:ext cx="134938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1" name="Line 9"/>
          <p:cNvSpPr>
            <a:spLocks noChangeShapeType="1"/>
          </p:cNvSpPr>
          <p:nvPr/>
        </p:nvSpPr>
        <p:spPr bwMode="auto">
          <a:xfrm>
            <a:off x="2589213" y="2559050"/>
            <a:ext cx="461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 build="p" autoUpdateAnimBg="0"/>
      <p:bldP spid="16691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3175" y="1366838"/>
            <a:ext cx="5468938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143000" y="1371600"/>
            <a:ext cx="847725" cy="58261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203325" y="3184525"/>
            <a:ext cx="847725" cy="582613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462213" y="3400425"/>
            <a:ext cx="1462087" cy="3968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Real(        )</a:t>
            </a:r>
          </a:p>
        </p:txBody>
      </p:sp>
      <p:sp>
        <p:nvSpPr>
          <p:cNvPr id="61446" name="AutoShape 6"/>
          <p:cNvSpPr>
            <a:spLocks noChangeArrowheads="1"/>
          </p:cNvSpPr>
          <p:nvPr/>
        </p:nvSpPr>
        <p:spPr bwMode="auto">
          <a:xfrm rot="5400000">
            <a:off x="5430044" y="2677319"/>
            <a:ext cx="1217613" cy="1533525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6403975" y="3783013"/>
            <a:ext cx="93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E&gt;P, 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6765925" y="4083050"/>
            <a:ext cx="217651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 err="1" smtClean="0">
                <a:solidFill>
                  <a:srgbClr val="FF3300"/>
                </a:solidFill>
                <a:latin typeface="Times New Roman"/>
                <a:cs typeface="Times New Roman"/>
                <a:sym typeface="Symbol" charset="2"/>
              </a:rPr>
              <a:t>Ψ</a:t>
            </a:r>
            <a:r>
              <a:rPr lang="en-US" sz="2200" dirty="0" err="1" smtClean="0">
                <a:solidFill>
                  <a:srgbClr val="FF3300"/>
                </a:solidFill>
                <a:sym typeface="Symbol" charset="2"/>
              </a:rPr>
              <a:t>(</a:t>
            </a:r>
            <a:r>
              <a:rPr lang="en-US" sz="2200" dirty="0" err="1">
                <a:solidFill>
                  <a:srgbClr val="FF3300"/>
                </a:solidFill>
                <a:sym typeface="Symbol" charset="2"/>
              </a:rPr>
              <a:t>x</a:t>
            </a:r>
            <a:r>
              <a:rPr lang="en-US" sz="2200" dirty="0">
                <a:solidFill>
                  <a:srgbClr val="FF3300"/>
                </a:solidFill>
                <a:sym typeface="Symbol" charset="2"/>
              </a:rPr>
              <a:t>) can live!</a:t>
            </a:r>
          </a:p>
          <a:p>
            <a:r>
              <a:rPr lang="en-US" sz="2200" dirty="0">
                <a:solidFill>
                  <a:srgbClr val="FF3300"/>
                </a:solidFill>
                <a:sym typeface="Symbol" charset="2"/>
              </a:rPr>
              <a:t>electron </a:t>
            </a:r>
            <a:r>
              <a:rPr lang="en-US" sz="2200" dirty="0" smtClean="0">
                <a:solidFill>
                  <a:srgbClr val="FF3300"/>
                </a:solidFill>
                <a:sym typeface="Symbol" charset="2"/>
              </a:rPr>
              <a:t>tunnels</a:t>
            </a:r>
          </a:p>
          <a:p>
            <a:r>
              <a:rPr lang="en-US" sz="2200" dirty="0">
                <a:solidFill>
                  <a:srgbClr val="FF3300"/>
                </a:solidFill>
                <a:sym typeface="Symbol" charset="2"/>
              </a:rPr>
              <a:t>out of region I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6076950"/>
            <a:ext cx="3924300" cy="62865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622300" y="5668963"/>
            <a:ext cx="1471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Cu wire 1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5489575" y="5526088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Cu #2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3917950" y="5602288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CuO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/>
              <a:t>Can have transmission only if third region where solution is not real exponential! </a:t>
            </a:r>
            <a:r>
              <a:rPr lang="en-US" sz="2400"/>
              <a:t> (electron tunneling through oxide layer between wires)  </a:t>
            </a: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3911600" y="6088063"/>
            <a:ext cx="498475" cy="6302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4395788" y="6084888"/>
            <a:ext cx="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410075" y="6086475"/>
            <a:ext cx="4733925" cy="630238"/>
            <a:chOff x="2778" y="3834"/>
            <a:chExt cx="2982" cy="397"/>
          </a:xfrm>
        </p:grpSpPr>
        <p:sp>
          <p:nvSpPr>
            <p:cNvPr id="61457" name="Rectangle 17"/>
            <p:cNvSpPr>
              <a:spLocks noChangeArrowheads="1"/>
            </p:cNvSpPr>
            <p:nvPr/>
          </p:nvSpPr>
          <p:spPr bwMode="auto">
            <a:xfrm>
              <a:off x="3076" y="3835"/>
              <a:ext cx="2684" cy="390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8" name="Rectangle 18"/>
            <p:cNvSpPr>
              <a:spLocks noChangeArrowheads="1"/>
            </p:cNvSpPr>
            <p:nvPr/>
          </p:nvSpPr>
          <p:spPr bwMode="auto">
            <a:xfrm>
              <a:off x="2778" y="3834"/>
              <a:ext cx="314" cy="3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 flipH="1" flipV="1">
            <a:off x="755650" y="3848100"/>
            <a:ext cx="11113" cy="137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 rot="-5400000">
            <a:off x="13494" y="4013994"/>
            <a:ext cx="1116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energy</a:t>
            </a: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 flipV="1">
            <a:off x="914400" y="5075238"/>
            <a:ext cx="12573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1" name="Line 7"/>
          <p:cNvSpPr>
            <a:spLocks noChangeShapeType="1"/>
          </p:cNvSpPr>
          <p:nvPr/>
        </p:nvSpPr>
        <p:spPr bwMode="auto">
          <a:xfrm>
            <a:off x="2171700" y="4403725"/>
            <a:ext cx="228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 flipV="1">
            <a:off x="904875" y="4733925"/>
            <a:ext cx="2670175" cy="111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 rot="5400000">
            <a:off x="613569" y="716651"/>
            <a:ext cx="3175000" cy="3125788"/>
            <a:chOff x="1024" y="1055"/>
            <a:chExt cx="2000" cy="1969"/>
          </a:xfrm>
        </p:grpSpPr>
        <p:sp>
          <p:nvSpPr>
            <p:cNvPr id="14366" name="Line 10"/>
            <p:cNvSpPr>
              <a:spLocks noChangeShapeType="1"/>
            </p:cNvSpPr>
            <p:nvPr/>
          </p:nvSpPr>
          <p:spPr bwMode="auto">
            <a:xfrm>
              <a:off x="1897" y="1279"/>
              <a:ext cx="1" cy="61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7" name="Line 11"/>
            <p:cNvSpPr>
              <a:spLocks noChangeShapeType="1"/>
            </p:cNvSpPr>
            <p:nvPr/>
          </p:nvSpPr>
          <p:spPr bwMode="auto">
            <a:xfrm>
              <a:off x="1897" y="1894"/>
              <a:ext cx="57" cy="16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8" name="Line 12"/>
            <p:cNvSpPr>
              <a:spLocks noChangeShapeType="1"/>
            </p:cNvSpPr>
            <p:nvPr/>
          </p:nvSpPr>
          <p:spPr bwMode="auto">
            <a:xfrm flipV="1">
              <a:off x="1954" y="1894"/>
              <a:ext cx="56" cy="16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9" name="Line 13"/>
            <p:cNvSpPr>
              <a:spLocks noChangeShapeType="1"/>
            </p:cNvSpPr>
            <p:nvPr/>
          </p:nvSpPr>
          <p:spPr bwMode="auto">
            <a:xfrm>
              <a:off x="1897" y="1279"/>
              <a:ext cx="113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0" name="Rectangle 14"/>
            <p:cNvSpPr>
              <a:spLocks noChangeArrowheads="1"/>
            </p:cNvSpPr>
            <p:nvPr/>
          </p:nvSpPr>
          <p:spPr bwMode="auto">
            <a:xfrm>
              <a:off x="1728" y="2482"/>
              <a:ext cx="92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SAMPLE METAL</a:t>
              </a:r>
              <a:endParaRPr lang="en-US"/>
            </a:p>
          </p:txBody>
        </p:sp>
        <p:sp>
          <p:nvSpPr>
            <p:cNvPr id="14371" name="Line 15"/>
            <p:cNvSpPr>
              <a:spLocks noChangeShapeType="1"/>
            </p:cNvSpPr>
            <p:nvPr/>
          </p:nvSpPr>
          <p:spPr bwMode="auto">
            <a:xfrm>
              <a:off x="1897" y="1279"/>
              <a:ext cx="1" cy="61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2" name="Line 16"/>
            <p:cNvSpPr>
              <a:spLocks noChangeShapeType="1"/>
            </p:cNvSpPr>
            <p:nvPr/>
          </p:nvSpPr>
          <p:spPr bwMode="auto">
            <a:xfrm>
              <a:off x="1897" y="1894"/>
              <a:ext cx="57" cy="16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3" name="Line 17"/>
            <p:cNvSpPr>
              <a:spLocks noChangeShapeType="1"/>
            </p:cNvSpPr>
            <p:nvPr/>
          </p:nvSpPr>
          <p:spPr bwMode="auto">
            <a:xfrm flipV="1">
              <a:off x="1954" y="1894"/>
              <a:ext cx="56" cy="16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4" name="Line 18"/>
            <p:cNvSpPr>
              <a:spLocks noChangeShapeType="1"/>
            </p:cNvSpPr>
            <p:nvPr/>
          </p:nvSpPr>
          <p:spPr bwMode="auto">
            <a:xfrm>
              <a:off x="1897" y="1279"/>
              <a:ext cx="113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5" name="Rectangle 19"/>
            <p:cNvSpPr>
              <a:spLocks noChangeArrowheads="1"/>
            </p:cNvSpPr>
            <p:nvPr/>
          </p:nvSpPr>
          <p:spPr bwMode="auto">
            <a:xfrm>
              <a:off x="1878" y="1055"/>
              <a:ext cx="1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Tip</a:t>
              </a:r>
              <a:endParaRPr lang="en-US"/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024" y="2125"/>
              <a:ext cx="2000" cy="899"/>
              <a:chOff x="1201" y="2119"/>
              <a:chExt cx="1501" cy="899"/>
            </a:xfrm>
          </p:grpSpPr>
          <p:sp>
            <p:nvSpPr>
              <p:cNvPr id="14379" name="Freeform 21"/>
              <p:cNvSpPr>
                <a:spLocks/>
              </p:cNvSpPr>
              <p:nvPr/>
            </p:nvSpPr>
            <p:spPr bwMode="auto">
              <a:xfrm>
                <a:off x="1201" y="2119"/>
                <a:ext cx="1501" cy="899"/>
              </a:xfrm>
              <a:custGeom>
                <a:avLst/>
                <a:gdLst>
                  <a:gd name="T0" fmla="*/ 0 w 31933"/>
                  <a:gd name="T1" fmla="*/ 0 h 8767"/>
                  <a:gd name="T2" fmla="*/ 0 w 31933"/>
                  <a:gd name="T3" fmla="*/ 0 h 8767"/>
                  <a:gd name="T4" fmla="*/ 0 w 31933"/>
                  <a:gd name="T5" fmla="*/ 0 h 8767"/>
                  <a:gd name="T6" fmla="*/ 0 w 31933"/>
                  <a:gd name="T7" fmla="*/ 0 h 8767"/>
                  <a:gd name="T8" fmla="*/ 0 w 31933"/>
                  <a:gd name="T9" fmla="*/ 0 h 8767"/>
                  <a:gd name="T10" fmla="*/ 0 w 31933"/>
                  <a:gd name="T11" fmla="*/ 0 h 8767"/>
                  <a:gd name="T12" fmla="*/ 0 w 31933"/>
                  <a:gd name="T13" fmla="*/ 0 h 8767"/>
                  <a:gd name="T14" fmla="*/ 0 w 31933"/>
                  <a:gd name="T15" fmla="*/ 0 h 8767"/>
                  <a:gd name="T16" fmla="*/ 0 w 31933"/>
                  <a:gd name="T17" fmla="*/ 0 h 8767"/>
                  <a:gd name="T18" fmla="*/ 0 w 31933"/>
                  <a:gd name="T19" fmla="*/ 0 h 8767"/>
                  <a:gd name="T20" fmla="*/ 0 w 31933"/>
                  <a:gd name="T21" fmla="*/ 0 h 8767"/>
                  <a:gd name="T22" fmla="*/ 0 w 31933"/>
                  <a:gd name="T23" fmla="*/ 0 h 8767"/>
                  <a:gd name="T24" fmla="*/ 0 w 31933"/>
                  <a:gd name="T25" fmla="*/ 0 h 8767"/>
                  <a:gd name="T26" fmla="*/ 0 w 31933"/>
                  <a:gd name="T27" fmla="*/ 0 h 8767"/>
                  <a:gd name="T28" fmla="*/ 0 w 31933"/>
                  <a:gd name="T29" fmla="*/ 0 h 8767"/>
                  <a:gd name="T30" fmla="*/ 0 w 31933"/>
                  <a:gd name="T31" fmla="*/ 0 h 87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933"/>
                  <a:gd name="T49" fmla="*/ 0 h 8767"/>
                  <a:gd name="T50" fmla="*/ 31933 w 31933"/>
                  <a:gd name="T51" fmla="*/ 8767 h 876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933" h="8767">
                    <a:moveTo>
                      <a:pt x="3550" y="1383"/>
                    </a:moveTo>
                    <a:cubicBezTo>
                      <a:pt x="3950" y="1192"/>
                      <a:pt x="5300" y="342"/>
                      <a:pt x="6016" y="208"/>
                    </a:cubicBezTo>
                    <a:cubicBezTo>
                      <a:pt x="6733" y="75"/>
                      <a:pt x="7350" y="417"/>
                      <a:pt x="7875" y="600"/>
                    </a:cubicBezTo>
                    <a:cubicBezTo>
                      <a:pt x="8400" y="783"/>
                      <a:pt x="8716" y="1100"/>
                      <a:pt x="9183" y="1300"/>
                    </a:cubicBezTo>
                    <a:cubicBezTo>
                      <a:pt x="9650" y="1500"/>
                      <a:pt x="10091" y="1875"/>
                      <a:pt x="10666" y="1783"/>
                    </a:cubicBezTo>
                    <a:cubicBezTo>
                      <a:pt x="11241" y="1692"/>
                      <a:pt x="11900" y="1025"/>
                      <a:pt x="12625" y="733"/>
                    </a:cubicBezTo>
                    <a:cubicBezTo>
                      <a:pt x="13350" y="442"/>
                      <a:pt x="14275" y="0"/>
                      <a:pt x="15025" y="33"/>
                    </a:cubicBezTo>
                    <a:cubicBezTo>
                      <a:pt x="15775" y="67"/>
                      <a:pt x="16466" y="642"/>
                      <a:pt x="17125" y="950"/>
                    </a:cubicBezTo>
                    <a:cubicBezTo>
                      <a:pt x="17783" y="1258"/>
                      <a:pt x="18375" y="1850"/>
                      <a:pt x="19000" y="1867"/>
                    </a:cubicBezTo>
                    <a:cubicBezTo>
                      <a:pt x="19625" y="1883"/>
                      <a:pt x="20200" y="1300"/>
                      <a:pt x="20875" y="1033"/>
                    </a:cubicBezTo>
                    <a:cubicBezTo>
                      <a:pt x="21550" y="767"/>
                      <a:pt x="22208" y="375"/>
                      <a:pt x="23058" y="250"/>
                    </a:cubicBezTo>
                    <a:cubicBezTo>
                      <a:pt x="23908" y="125"/>
                      <a:pt x="25208" y="142"/>
                      <a:pt x="25983" y="292"/>
                    </a:cubicBezTo>
                    <a:cubicBezTo>
                      <a:pt x="26758" y="442"/>
                      <a:pt x="27391" y="8"/>
                      <a:pt x="27725" y="1167"/>
                    </a:cubicBezTo>
                    <a:cubicBezTo>
                      <a:pt x="28058" y="2325"/>
                      <a:pt x="31933" y="6125"/>
                      <a:pt x="27991" y="7233"/>
                    </a:cubicBezTo>
                    <a:cubicBezTo>
                      <a:pt x="24050" y="8342"/>
                      <a:pt x="8150" y="8767"/>
                      <a:pt x="4075" y="7800"/>
                    </a:cubicBezTo>
                    <a:cubicBezTo>
                      <a:pt x="0" y="6833"/>
                      <a:pt x="3658" y="2758"/>
                      <a:pt x="3550" y="1433"/>
                    </a:cubicBezTo>
                  </a:path>
                </a:pathLst>
              </a:custGeom>
              <a:solidFill>
                <a:srgbClr val="FF99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0" name="Freeform 22"/>
              <p:cNvSpPr>
                <a:spLocks/>
              </p:cNvSpPr>
              <p:nvPr/>
            </p:nvSpPr>
            <p:spPr bwMode="auto">
              <a:xfrm>
                <a:off x="1201" y="2119"/>
                <a:ext cx="1501" cy="899"/>
              </a:xfrm>
              <a:custGeom>
                <a:avLst/>
                <a:gdLst>
                  <a:gd name="T0" fmla="*/ 167 w 1501"/>
                  <a:gd name="T1" fmla="*/ 142 h 899"/>
                  <a:gd name="T2" fmla="*/ 283 w 1501"/>
                  <a:gd name="T3" fmla="*/ 22 h 899"/>
                  <a:gd name="T4" fmla="*/ 370 w 1501"/>
                  <a:gd name="T5" fmla="*/ 62 h 899"/>
                  <a:gd name="T6" fmla="*/ 431 w 1501"/>
                  <a:gd name="T7" fmla="*/ 134 h 899"/>
                  <a:gd name="T8" fmla="*/ 501 w 1501"/>
                  <a:gd name="T9" fmla="*/ 183 h 899"/>
                  <a:gd name="T10" fmla="*/ 593 w 1501"/>
                  <a:gd name="T11" fmla="*/ 75 h 899"/>
                  <a:gd name="T12" fmla="*/ 706 w 1501"/>
                  <a:gd name="T13" fmla="*/ 4 h 899"/>
                  <a:gd name="T14" fmla="*/ 805 w 1501"/>
                  <a:gd name="T15" fmla="*/ 98 h 899"/>
                  <a:gd name="T16" fmla="*/ 893 w 1501"/>
                  <a:gd name="T17" fmla="*/ 192 h 899"/>
                  <a:gd name="T18" fmla="*/ 981 w 1501"/>
                  <a:gd name="T19" fmla="*/ 106 h 899"/>
                  <a:gd name="T20" fmla="*/ 1083 w 1501"/>
                  <a:gd name="T21" fmla="*/ 26 h 899"/>
                  <a:gd name="T22" fmla="*/ 1221 w 1501"/>
                  <a:gd name="T23" fmla="*/ 30 h 899"/>
                  <a:gd name="T24" fmla="*/ 1303 w 1501"/>
                  <a:gd name="T25" fmla="*/ 120 h 899"/>
                  <a:gd name="T26" fmla="*/ 1315 w 1501"/>
                  <a:gd name="T27" fmla="*/ 742 h 899"/>
                  <a:gd name="T28" fmla="*/ 191 w 1501"/>
                  <a:gd name="T29" fmla="*/ 800 h 899"/>
                  <a:gd name="T30" fmla="*/ 167 w 1501"/>
                  <a:gd name="T31" fmla="*/ 147 h 89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01"/>
                  <a:gd name="T49" fmla="*/ 0 h 899"/>
                  <a:gd name="T50" fmla="*/ 1501 w 1501"/>
                  <a:gd name="T51" fmla="*/ 899 h 89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01" h="899">
                    <a:moveTo>
                      <a:pt x="167" y="142"/>
                    </a:moveTo>
                    <a:cubicBezTo>
                      <a:pt x="186" y="123"/>
                      <a:pt x="249" y="35"/>
                      <a:pt x="283" y="22"/>
                    </a:cubicBezTo>
                    <a:cubicBezTo>
                      <a:pt x="316" y="8"/>
                      <a:pt x="345" y="43"/>
                      <a:pt x="370" y="62"/>
                    </a:cubicBezTo>
                    <a:cubicBezTo>
                      <a:pt x="395" y="81"/>
                      <a:pt x="409" y="113"/>
                      <a:pt x="431" y="134"/>
                    </a:cubicBezTo>
                    <a:cubicBezTo>
                      <a:pt x="453" y="154"/>
                      <a:pt x="474" y="193"/>
                      <a:pt x="501" y="183"/>
                    </a:cubicBezTo>
                    <a:cubicBezTo>
                      <a:pt x="528" y="174"/>
                      <a:pt x="559" y="105"/>
                      <a:pt x="593" y="75"/>
                    </a:cubicBezTo>
                    <a:cubicBezTo>
                      <a:pt x="627" y="46"/>
                      <a:pt x="671" y="0"/>
                      <a:pt x="706" y="4"/>
                    </a:cubicBezTo>
                    <a:cubicBezTo>
                      <a:pt x="741" y="7"/>
                      <a:pt x="774" y="66"/>
                      <a:pt x="805" y="98"/>
                    </a:cubicBezTo>
                    <a:cubicBezTo>
                      <a:pt x="836" y="129"/>
                      <a:pt x="863" y="190"/>
                      <a:pt x="893" y="192"/>
                    </a:cubicBezTo>
                    <a:cubicBezTo>
                      <a:pt x="922" y="193"/>
                      <a:pt x="949" y="134"/>
                      <a:pt x="981" y="106"/>
                    </a:cubicBezTo>
                    <a:cubicBezTo>
                      <a:pt x="1013" y="79"/>
                      <a:pt x="1044" y="39"/>
                      <a:pt x="1083" y="26"/>
                    </a:cubicBezTo>
                    <a:cubicBezTo>
                      <a:pt x="1123" y="13"/>
                      <a:pt x="1184" y="15"/>
                      <a:pt x="1221" y="30"/>
                    </a:cubicBezTo>
                    <a:cubicBezTo>
                      <a:pt x="1257" y="46"/>
                      <a:pt x="1287" y="1"/>
                      <a:pt x="1303" y="120"/>
                    </a:cubicBezTo>
                    <a:cubicBezTo>
                      <a:pt x="1318" y="239"/>
                      <a:pt x="1501" y="628"/>
                      <a:pt x="1315" y="742"/>
                    </a:cubicBezTo>
                    <a:cubicBezTo>
                      <a:pt x="1130" y="856"/>
                      <a:pt x="383" y="899"/>
                      <a:pt x="191" y="800"/>
                    </a:cubicBezTo>
                    <a:cubicBezTo>
                      <a:pt x="0" y="701"/>
                      <a:pt x="172" y="283"/>
                      <a:pt x="167" y="147"/>
                    </a:cubicBezTo>
                  </a:path>
                </a:pathLst>
              </a:custGeom>
              <a:solidFill>
                <a:srgbClr val="FF9900"/>
              </a:soli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377" name="Rectangle 23"/>
            <p:cNvSpPr>
              <a:spLocks noChangeArrowheads="1"/>
            </p:cNvSpPr>
            <p:nvPr/>
          </p:nvSpPr>
          <p:spPr bwMode="auto">
            <a:xfrm>
              <a:off x="1554" y="2421"/>
              <a:ext cx="788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SAMPLE</a:t>
              </a:r>
            </a:p>
            <a:p>
              <a:r>
                <a:rPr lang="en-US" sz="2400" dirty="0">
                  <a:solidFill>
                    <a:srgbClr val="000000"/>
                  </a:solidFill>
                </a:rPr>
                <a:t>(metallic)</a:t>
              </a:r>
              <a:endParaRPr lang="en-US" sz="2400" dirty="0"/>
            </a:p>
          </p:txBody>
        </p:sp>
        <p:sp>
          <p:nvSpPr>
            <p:cNvPr id="14378" name="Line 24"/>
            <p:cNvSpPr>
              <a:spLocks noChangeShapeType="1"/>
            </p:cNvSpPr>
            <p:nvPr/>
          </p:nvSpPr>
          <p:spPr bwMode="auto">
            <a:xfrm flipH="1">
              <a:off x="2002" y="1278"/>
              <a:ext cx="7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273" name="Line 25"/>
          <p:cNvSpPr>
            <a:spLocks noChangeShapeType="1"/>
          </p:cNvSpPr>
          <p:nvPr/>
        </p:nvSpPr>
        <p:spPr bwMode="auto">
          <a:xfrm flipV="1">
            <a:off x="2400300" y="5075238"/>
            <a:ext cx="10858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5" name="Rectangle 27"/>
          <p:cNvSpPr>
            <a:spLocks noChangeArrowheads="1"/>
          </p:cNvSpPr>
          <p:nvPr/>
        </p:nvSpPr>
        <p:spPr bwMode="auto">
          <a:xfrm>
            <a:off x="2827338" y="5022850"/>
            <a:ext cx="32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tip</a:t>
            </a:r>
            <a:endParaRPr lang="en-US" sz="2400"/>
          </a:p>
        </p:txBody>
      </p:sp>
      <p:sp>
        <p:nvSpPr>
          <p:cNvPr id="41997" name="Line 28"/>
          <p:cNvSpPr>
            <a:spLocks noChangeShapeType="1"/>
          </p:cNvSpPr>
          <p:nvPr/>
        </p:nvSpPr>
        <p:spPr bwMode="auto">
          <a:xfrm>
            <a:off x="2400300" y="4397375"/>
            <a:ext cx="0" cy="685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7" name="Line 29"/>
          <p:cNvSpPr>
            <a:spLocks noChangeShapeType="1"/>
          </p:cNvSpPr>
          <p:nvPr/>
        </p:nvSpPr>
        <p:spPr bwMode="auto">
          <a:xfrm>
            <a:off x="850900" y="3783013"/>
            <a:ext cx="262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8" name="Text Box 30"/>
          <p:cNvSpPr txBox="1">
            <a:spLocks noChangeArrowheads="1"/>
          </p:cNvSpPr>
          <p:nvPr/>
        </p:nvSpPr>
        <p:spPr bwMode="auto">
          <a:xfrm>
            <a:off x="2419350" y="32972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4349" name="Text Box 32"/>
          <p:cNvSpPr txBox="1">
            <a:spLocks noChangeArrowheads="1"/>
          </p:cNvSpPr>
          <p:nvPr/>
        </p:nvSpPr>
        <p:spPr bwMode="auto">
          <a:xfrm>
            <a:off x="214313" y="0"/>
            <a:ext cx="6780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Look at current from sample to tip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		to measure distance of </a:t>
            </a:r>
            <a:r>
              <a:rPr lang="en-US" sz="2800" b="1" dirty="0"/>
              <a:t>gap.</a:t>
            </a:r>
          </a:p>
        </p:txBody>
      </p:sp>
      <p:sp>
        <p:nvSpPr>
          <p:cNvPr id="14350" name="Line 34"/>
          <p:cNvSpPr>
            <a:spLocks noChangeShapeType="1"/>
          </p:cNvSpPr>
          <p:nvPr/>
        </p:nvSpPr>
        <p:spPr bwMode="auto">
          <a:xfrm flipH="1" flipV="1">
            <a:off x="2112144" y="2195111"/>
            <a:ext cx="154805" cy="214670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1" name="Text Box 35"/>
          <p:cNvSpPr txBox="1">
            <a:spLocks noChangeArrowheads="1"/>
          </p:cNvSpPr>
          <p:nvPr/>
        </p:nvSpPr>
        <p:spPr bwMode="auto">
          <a:xfrm>
            <a:off x="4624388" y="3649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85" name="Oval 37"/>
          <p:cNvSpPr>
            <a:spLocks noChangeArrowheads="1"/>
          </p:cNvSpPr>
          <p:nvPr/>
        </p:nvSpPr>
        <p:spPr bwMode="auto">
          <a:xfrm>
            <a:off x="1753218" y="2105254"/>
            <a:ext cx="122725" cy="1312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53287" name="Text Box 39"/>
          <p:cNvSpPr txBox="1">
            <a:spLocks noChangeArrowheads="1"/>
          </p:cNvSpPr>
          <p:nvPr/>
        </p:nvSpPr>
        <p:spPr bwMode="auto">
          <a:xfrm>
            <a:off x="4724400" y="2514600"/>
            <a:ext cx="2971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  <a:latin typeface="Comic Sans MS" charset="0"/>
              </a:rPr>
              <a:t>Electrons have an equal likelihood of tunneling to the left as tunneling to the right</a:t>
            </a:r>
          </a:p>
          <a:p>
            <a:endParaRPr lang="en-US" dirty="0" smtClean="0">
              <a:solidFill>
                <a:srgbClr val="FF3300"/>
              </a:solidFill>
              <a:latin typeface="Comic Sans MS" charset="0"/>
            </a:endParaRPr>
          </a:p>
          <a:p>
            <a:r>
              <a:rPr lang="en-US" sz="2400" dirty="0" smtClean="0">
                <a:solidFill>
                  <a:srgbClr val="FF3300"/>
                </a:solidFill>
                <a:latin typeface="Comic Sans MS" charset="0"/>
              </a:rPr>
              <a:t> -&gt; no net current</a:t>
            </a:r>
            <a:endParaRPr lang="en-US" sz="2400" dirty="0">
              <a:solidFill>
                <a:srgbClr val="FF3300"/>
              </a:solidFill>
              <a:latin typeface="Comic Sans MS" charset="0"/>
            </a:endParaRPr>
          </a:p>
        </p:txBody>
      </p:sp>
      <p:sp>
        <p:nvSpPr>
          <p:cNvPr id="14356" name="Line 28"/>
          <p:cNvSpPr>
            <a:spLocks noChangeShapeType="1"/>
          </p:cNvSpPr>
          <p:nvPr/>
        </p:nvSpPr>
        <p:spPr bwMode="auto">
          <a:xfrm>
            <a:off x="2163763" y="4397375"/>
            <a:ext cx="0" cy="685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7" name="TextBox 38"/>
          <p:cNvSpPr txBox="1">
            <a:spLocks noChangeArrowheads="1"/>
          </p:cNvSpPr>
          <p:nvPr/>
        </p:nvSpPr>
        <p:spPr bwMode="auto">
          <a:xfrm>
            <a:off x="857250" y="4945063"/>
            <a:ext cx="1263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sample </a:t>
            </a:r>
          </a:p>
        </p:txBody>
      </p:sp>
      <p:sp>
        <p:nvSpPr>
          <p:cNvPr id="14359" name="Line 28"/>
          <p:cNvSpPr>
            <a:spLocks noChangeShapeType="1"/>
          </p:cNvSpPr>
          <p:nvPr/>
        </p:nvSpPr>
        <p:spPr bwMode="auto">
          <a:xfrm>
            <a:off x="2400300" y="4416425"/>
            <a:ext cx="0" cy="400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923925" y="4378325"/>
            <a:ext cx="2562225" cy="708025"/>
            <a:chOff x="924560" y="4377690"/>
            <a:chExt cx="2561590" cy="708660"/>
          </a:xfrm>
        </p:grpSpPr>
        <p:cxnSp>
          <p:nvCxnSpPr>
            <p:cNvPr id="41" name="Straight Connector 40"/>
            <p:cNvCxnSpPr/>
            <p:nvPr/>
          </p:nvCxnSpPr>
          <p:spPr>
            <a:xfrm rot="5400000" flipH="1" flipV="1">
              <a:off x="581352" y="4720898"/>
              <a:ext cx="68641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 flipV="1">
              <a:off x="3142942" y="4743142"/>
              <a:ext cx="68641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Line 28"/>
          <p:cNvSpPr>
            <a:spLocks noChangeShapeType="1"/>
          </p:cNvSpPr>
          <p:nvPr/>
        </p:nvSpPr>
        <p:spPr bwMode="auto">
          <a:xfrm>
            <a:off x="3486150" y="3913188"/>
            <a:ext cx="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37"/>
          <p:cNvSpPr>
            <a:spLocks noChangeArrowheads="1"/>
          </p:cNvSpPr>
          <p:nvPr/>
        </p:nvSpPr>
        <p:spPr bwMode="auto">
          <a:xfrm flipV="1">
            <a:off x="2374437" y="2070860"/>
            <a:ext cx="124244" cy="124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34E-6 -2.8783E-6 L 0.07192 -0.0097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3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-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88E-6 1.10134E-6 L -0.07 0.008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552450"/>
            <a:ext cx="9296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What’s different for these cases? </a:t>
            </a:r>
          </a:p>
          <a:p>
            <a:r>
              <a:rPr lang="en-US" sz="2400" dirty="0"/>
              <a:t>	Potential energy (</a:t>
            </a:r>
            <a:r>
              <a:rPr lang="en-US" sz="2400" dirty="0" err="1"/>
              <a:t>V</a:t>
            </a:r>
            <a:r>
              <a:rPr lang="en-US" sz="2400" dirty="0"/>
              <a:t>) changes! </a:t>
            </a:r>
          </a:p>
          <a:p>
            <a:r>
              <a:rPr lang="en-US" sz="2400" dirty="0"/>
              <a:t>		(Now more protons AND other electrons) </a:t>
            </a:r>
          </a:p>
          <a:p>
            <a:endParaRPr lang="en-US" sz="2400" dirty="0"/>
          </a:p>
          <a:p>
            <a:r>
              <a:rPr lang="en-US" sz="2400" dirty="0"/>
              <a:t> 	</a:t>
            </a:r>
          </a:p>
          <a:p>
            <a:r>
              <a:rPr lang="en-US" sz="2400" dirty="0"/>
              <a:t>Need to account for all the interactions among the </a:t>
            </a:r>
            <a:r>
              <a:rPr lang="en-US" sz="2400" dirty="0" smtClean="0"/>
              <a:t>electrons</a:t>
            </a:r>
            <a:endParaRPr lang="en-US" sz="2400" dirty="0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u="sng"/>
              <a:t>Schrodinger’s solution for multi-electron atoms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990600" y="1905000"/>
            <a:ext cx="74501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V (for q</a:t>
            </a:r>
            <a:r>
              <a:rPr lang="en-US" sz="2400" baseline="-25000"/>
              <a:t>1</a:t>
            </a:r>
            <a:r>
              <a:rPr lang="en-US" sz="2400"/>
              <a:t>) = kq</a:t>
            </a:r>
            <a:r>
              <a:rPr lang="en-US" sz="2400" baseline="-25000"/>
              <a:t>nucleus</a:t>
            </a:r>
            <a:r>
              <a:rPr lang="en-US" sz="2400"/>
              <a:t>q</a:t>
            </a:r>
            <a:r>
              <a:rPr lang="en-US" sz="2400" baseline="-25000"/>
              <a:t>1</a:t>
            </a:r>
            <a:r>
              <a:rPr lang="en-US" sz="2400"/>
              <a:t>/r</a:t>
            </a:r>
            <a:r>
              <a:rPr lang="en-US" sz="2400" baseline="-25000"/>
              <a:t>n-1</a:t>
            </a:r>
            <a:r>
              <a:rPr lang="en-US" sz="2400"/>
              <a:t> + kq</a:t>
            </a:r>
            <a:r>
              <a:rPr lang="en-US" sz="2400" baseline="-25000"/>
              <a:t>2</a:t>
            </a:r>
            <a:r>
              <a:rPr lang="en-US" sz="2400"/>
              <a:t>q</a:t>
            </a:r>
            <a:r>
              <a:rPr lang="en-US" sz="2400" baseline="-25000"/>
              <a:t>1</a:t>
            </a:r>
            <a:r>
              <a:rPr lang="en-US" sz="2400"/>
              <a:t>/r</a:t>
            </a:r>
            <a:r>
              <a:rPr lang="en-US" sz="2400" baseline="-25000"/>
              <a:t>2-1</a:t>
            </a:r>
            <a:r>
              <a:rPr lang="en-US" sz="2400"/>
              <a:t> + kq</a:t>
            </a:r>
            <a:r>
              <a:rPr lang="en-US" sz="2400" baseline="-25000"/>
              <a:t>3</a:t>
            </a:r>
            <a:r>
              <a:rPr lang="en-US" sz="2400"/>
              <a:t>q</a:t>
            </a:r>
            <a:r>
              <a:rPr lang="en-US" sz="2400" baseline="-25000"/>
              <a:t>1</a:t>
            </a:r>
            <a:r>
              <a:rPr lang="en-US" sz="2400"/>
              <a:t>/r</a:t>
            </a:r>
            <a:r>
              <a:rPr lang="en-US" sz="2400" baseline="-25000"/>
              <a:t>3-1</a:t>
            </a:r>
            <a:r>
              <a:rPr lang="en-US" sz="2400"/>
              <a:t> + …. </a:t>
            </a:r>
            <a:endParaRPr lang="en-US" sz="2400" baseline="-25000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76200" y="3352800"/>
            <a:ext cx="826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i="1">
                <a:solidFill>
                  <a:srgbClr val="006600"/>
                </a:solidFill>
              </a:rPr>
              <a:t>Gets very difficult to solve … huge computer programs!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0" y="3810000"/>
            <a:ext cx="9144000" cy="30702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u="sng"/>
              <a:t>Solutions change</a:t>
            </a:r>
            <a:r>
              <a:rPr lang="en-US" sz="2400"/>
              <a:t>:</a:t>
            </a:r>
          </a:p>
          <a:p>
            <a:r>
              <a:rPr lang="en-US" sz="2400">
                <a:solidFill>
                  <a:srgbClr val="FF0000"/>
                </a:solidFill>
              </a:rPr>
              <a:t>- wave functions change</a:t>
            </a:r>
          </a:p>
          <a:p>
            <a:r>
              <a:rPr lang="en-US" sz="2400"/>
              <a:t>	higher Z </a:t>
            </a:r>
            <a:r>
              <a:rPr lang="en-US" sz="2400">
                <a:sym typeface="Wingdings" charset="2"/>
              </a:rPr>
              <a:t> </a:t>
            </a:r>
            <a:r>
              <a:rPr lang="en-US" sz="2400"/>
              <a:t>more protons</a:t>
            </a:r>
            <a:r>
              <a:rPr lang="en-US" sz="2400">
                <a:sym typeface="Wingdings" charset="2"/>
              </a:rPr>
              <a:t> </a:t>
            </a:r>
            <a:r>
              <a:rPr lang="en-US" sz="2400"/>
              <a:t>electrons in 1s more strongly 	bound </a:t>
            </a:r>
            <a:r>
              <a:rPr lang="en-US" sz="2400">
                <a:sym typeface="Wingdings" charset="2"/>
              </a:rPr>
              <a:t> </a:t>
            </a:r>
            <a:r>
              <a:rPr lang="en-US" sz="2400"/>
              <a:t>radial distribution quite different 		general shape (p-orbital, s-orbital) similar but not same</a:t>
            </a:r>
          </a:p>
          <a:p>
            <a:r>
              <a:rPr lang="en-US" sz="2400">
                <a:solidFill>
                  <a:srgbClr val="FF0000"/>
                </a:solidFill>
              </a:rPr>
              <a:t>- energy of wave functions affected by Z (# of protons) 	</a:t>
            </a:r>
          </a:p>
          <a:p>
            <a:r>
              <a:rPr lang="en-US" sz="2400">
                <a:solidFill>
                  <a:srgbClr val="FF0000"/>
                </a:solidFill>
              </a:rPr>
              <a:t>	</a:t>
            </a:r>
            <a:r>
              <a:rPr lang="en-US" sz="2400"/>
              <a:t>higher Z </a:t>
            </a:r>
            <a:r>
              <a:rPr lang="en-US" sz="2400">
                <a:sym typeface="Wingdings" charset="2"/>
              </a:rPr>
              <a:t> </a:t>
            </a:r>
            <a:r>
              <a:rPr lang="en-US" sz="2400"/>
              <a:t>more protons</a:t>
            </a:r>
            <a:r>
              <a:rPr lang="en-US" sz="2400">
                <a:sym typeface="Wingdings" charset="2"/>
              </a:rPr>
              <a:t> </a:t>
            </a:r>
            <a:r>
              <a:rPr lang="en-US" sz="2400"/>
              <a:t>electrons in 1s more strongly 	bound (more negative total energy)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52400" y="157163"/>
            <a:ext cx="875982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 </a:t>
            </a:r>
            <a:r>
              <a:rPr lang="en-US" sz="2200" dirty="0"/>
              <a:t>Correct picture of </a:t>
            </a:r>
            <a:r>
              <a:rPr lang="en-US" sz="2200" dirty="0" err="1"/>
              <a:t>STM</a:t>
            </a:r>
            <a:r>
              <a:rPr lang="en-US" sz="2200" dirty="0"/>
              <a:t>-- voltage </a:t>
            </a:r>
            <a:r>
              <a:rPr lang="en-US" sz="2200" dirty="0" smtClean="0"/>
              <a:t>applied</a:t>
            </a:r>
          </a:p>
          <a:p>
            <a:r>
              <a:rPr lang="en-US" sz="2200" dirty="0" smtClean="0"/>
              <a:t>		between </a:t>
            </a:r>
            <a:r>
              <a:rPr lang="en-US" sz="2200" dirty="0"/>
              <a:t>tip and</a:t>
            </a:r>
            <a:r>
              <a:rPr lang="en-US" sz="2200" dirty="0" smtClean="0"/>
              <a:t> sample.</a:t>
            </a:r>
          </a:p>
          <a:p>
            <a:r>
              <a:rPr lang="en-US" sz="2400" i="1" dirty="0" smtClean="0">
                <a:solidFill>
                  <a:schemeClr val="accent2"/>
                </a:solidFill>
              </a:rPr>
              <a:t>  </a:t>
            </a:r>
            <a:endParaRPr lang="en-US" sz="2400" i="1" dirty="0">
              <a:solidFill>
                <a:schemeClr val="accent2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9225" y="4044950"/>
            <a:ext cx="1116013" cy="2147888"/>
            <a:chOff x="94" y="2548"/>
            <a:chExt cx="703" cy="1353"/>
          </a:xfrm>
        </p:grpSpPr>
        <p:sp>
          <p:nvSpPr>
            <p:cNvPr id="16445" name="Line 4"/>
            <p:cNvSpPr>
              <a:spLocks noChangeShapeType="1"/>
            </p:cNvSpPr>
            <p:nvPr/>
          </p:nvSpPr>
          <p:spPr bwMode="auto">
            <a:xfrm flipV="1">
              <a:off x="721" y="2647"/>
              <a:ext cx="0" cy="1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6" name="Text Box 5"/>
            <p:cNvSpPr txBox="1">
              <a:spLocks noChangeArrowheads="1"/>
            </p:cNvSpPr>
            <p:nvPr/>
          </p:nvSpPr>
          <p:spPr bwMode="auto">
            <a:xfrm>
              <a:off x="94" y="2548"/>
              <a:ext cx="7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energy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 rot="5400000">
            <a:off x="1704181" y="1893094"/>
            <a:ext cx="2382838" cy="2927350"/>
            <a:chOff x="1279" y="1251"/>
            <a:chExt cx="1501" cy="1844"/>
          </a:xfrm>
        </p:grpSpPr>
        <p:sp>
          <p:nvSpPr>
            <p:cNvPr id="16405" name="Line 16"/>
            <p:cNvSpPr>
              <a:spLocks noChangeShapeType="1"/>
            </p:cNvSpPr>
            <p:nvPr/>
          </p:nvSpPr>
          <p:spPr bwMode="auto">
            <a:xfrm>
              <a:off x="1975" y="1356"/>
              <a:ext cx="1" cy="61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6" name="Line 17"/>
            <p:cNvSpPr>
              <a:spLocks noChangeShapeType="1"/>
            </p:cNvSpPr>
            <p:nvPr/>
          </p:nvSpPr>
          <p:spPr bwMode="auto">
            <a:xfrm>
              <a:off x="1975" y="1971"/>
              <a:ext cx="57" cy="16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7" name="Line 18"/>
            <p:cNvSpPr>
              <a:spLocks noChangeShapeType="1"/>
            </p:cNvSpPr>
            <p:nvPr/>
          </p:nvSpPr>
          <p:spPr bwMode="auto">
            <a:xfrm flipV="1">
              <a:off x="2032" y="1971"/>
              <a:ext cx="56" cy="16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8" name="Line 19"/>
            <p:cNvSpPr>
              <a:spLocks noChangeShapeType="1"/>
            </p:cNvSpPr>
            <p:nvPr/>
          </p:nvSpPr>
          <p:spPr bwMode="auto">
            <a:xfrm>
              <a:off x="2088" y="1356"/>
              <a:ext cx="1" cy="61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9" name="Line 20"/>
            <p:cNvSpPr>
              <a:spLocks noChangeShapeType="1"/>
            </p:cNvSpPr>
            <p:nvPr/>
          </p:nvSpPr>
          <p:spPr bwMode="auto">
            <a:xfrm>
              <a:off x="1975" y="1356"/>
              <a:ext cx="113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1279" y="2196"/>
              <a:ext cx="1501" cy="899"/>
              <a:chOff x="1279" y="2196"/>
              <a:chExt cx="1501" cy="899"/>
            </a:xfrm>
          </p:grpSpPr>
          <p:sp>
            <p:nvSpPr>
              <p:cNvPr id="16443" name="Freeform 23"/>
              <p:cNvSpPr>
                <a:spLocks/>
              </p:cNvSpPr>
              <p:nvPr/>
            </p:nvSpPr>
            <p:spPr bwMode="auto">
              <a:xfrm>
                <a:off x="1279" y="2196"/>
                <a:ext cx="1501" cy="899"/>
              </a:xfrm>
              <a:custGeom>
                <a:avLst/>
                <a:gdLst>
                  <a:gd name="T0" fmla="*/ 0 w 31933"/>
                  <a:gd name="T1" fmla="*/ 0 h 8767"/>
                  <a:gd name="T2" fmla="*/ 0 w 31933"/>
                  <a:gd name="T3" fmla="*/ 0 h 8767"/>
                  <a:gd name="T4" fmla="*/ 0 w 31933"/>
                  <a:gd name="T5" fmla="*/ 0 h 8767"/>
                  <a:gd name="T6" fmla="*/ 0 w 31933"/>
                  <a:gd name="T7" fmla="*/ 0 h 8767"/>
                  <a:gd name="T8" fmla="*/ 0 w 31933"/>
                  <a:gd name="T9" fmla="*/ 0 h 8767"/>
                  <a:gd name="T10" fmla="*/ 0 w 31933"/>
                  <a:gd name="T11" fmla="*/ 0 h 8767"/>
                  <a:gd name="T12" fmla="*/ 0 w 31933"/>
                  <a:gd name="T13" fmla="*/ 0 h 8767"/>
                  <a:gd name="T14" fmla="*/ 0 w 31933"/>
                  <a:gd name="T15" fmla="*/ 0 h 8767"/>
                  <a:gd name="T16" fmla="*/ 0 w 31933"/>
                  <a:gd name="T17" fmla="*/ 0 h 8767"/>
                  <a:gd name="T18" fmla="*/ 0 w 31933"/>
                  <a:gd name="T19" fmla="*/ 0 h 8767"/>
                  <a:gd name="T20" fmla="*/ 0 w 31933"/>
                  <a:gd name="T21" fmla="*/ 0 h 8767"/>
                  <a:gd name="T22" fmla="*/ 0 w 31933"/>
                  <a:gd name="T23" fmla="*/ 0 h 8767"/>
                  <a:gd name="T24" fmla="*/ 0 w 31933"/>
                  <a:gd name="T25" fmla="*/ 0 h 8767"/>
                  <a:gd name="T26" fmla="*/ 0 w 31933"/>
                  <a:gd name="T27" fmla="*/ 0 h 8767"/>
                  <a:gd name="T28" fmla="*/ 0 w 31933"/>
                  <a:gd name="T29" fmla="*/ 0 h 8767"/>
                  <a:gd name="T30" fmla="*/ 0 w 31933"/>
                  <a:gd name="T31" fmla="*/ 0 h 87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933"/>
                  <a:gd name="T49" fmla="*/ 0 h 8767"/>
                  <a:gd name="T50" fmla="*/ 31933 w 31933"/>
                  <a:gd name="T51" fmla="*/ 8767 h 876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933" h="8767">
                    <a:moveTo>
                      <a:pt x="3550" y="1383"/>
                    </a:moveTo>
                    <a:cubicBezTo>
                      <a:pt x="3950" y="1192"/>
                      <a:pt x="5300" y="342"/>
                      <a:pt x="6016" y="208"/>
                    </a:cubicBezTo>
                    <a:cubicBezTo>
                      <a:pt x="6733" y="75"/>
                      <a:pt x="7350" y="417"/>
                      <a:pt x="7875" y="600"/>
                    </a:cubicBezTo>
                    <a:cubicBezTo>
                      <a:pt x="8400" y="783"/>
                      <a:pt x="8716" y="1100"/>
                      <a:pt x="9183" y="1300"/>
                    </a:cubicBezTo>
                    <a:cubicBezTo>
                      <a:pt x="9650" y="1500"/>
                      <a:pt x="10091" y="1875"/>
                      <a:pt x="10666" y="1783"/>
                    </a:cubicBezTo>
                    <a:cubicBezTo>
                      <a:pt x="11241" y="1692"/>
                      <a:pt x="11900" y="1025"/>
                      <a:pt x="12625" y="733"/>
                    </a:cubicBezTo>
                    <a:cubicBezTo>
                      <a:pt x="13350" y="442"/>
                      <a:pt x="14275" y="0"/>
                      <a:pt x="15025" y="33"/>
                    </a:cubicBezTo>
                    <a:cubicBezTo>
                      <a:pt x="15775" y="67"/>
                      <a:pt x="16466" y="642"/>
                      <a:pt x="17125" y="950"/>
                    </a:cubicBezTo>
                    <a:cubicBezTo>
                      <a:pt x="17783" y="1258"/>
                      <a:pt x="18375" y="1850"/>
                      <a:pt x="19000" y="1867"/>
                    </a:cubicBezTo>
                    <a:cubicBezTo>
                      <a:pt x="19625" y="1883"/>
                      <a:pt x="20200" y="1300"/>
                      <a:pt x="20875" y="1033"/>
                    </a:cubicBezTo>
                    <a:cubicBezTo>
                      <a:pt x="21550" y="767"/>
                      <a:pt x="22208" y="375"/>
                      <a:pt x="23058" y="250"/>
                    </a:cubicBezTo>
                    <a:cubicBezTo>
                      <a:pt x="23908" y="125"/>
                      <a:pt x="25208" y="142"/>
                      <a:pt x="25983" y="292"/>
                    </a:cubicBezTo>
                    <a:cubicBezTo>
                      <a:pt x="26758" y="442"/>
                      <a:pt x="27391" y="8"/>
                      <a:pt x="27725" y="1167"/>
                    </a:cubicBezTo>
                    <a:cubicBezTo>
                      <a:pt x="28058" y="2325"/>
                      <a:pt x="31933" y="6125"/>
                      <a:pt x="27991" y="7233"/>
                    </a:cubicBezTo>
                    <a:cubicBezTo>
                      <a:pt x="24050" y="8342"/>
                      <a:pt x="8150" y="8767"/>
                      <a:pt x="4075" y="7800"/>
                    </a:cubicBezTo>
                    <a:cubicBezTo>
                      <a:pt x="0" y="6833"/>
                      <a:pt x="3658" y="2758"/>
                      <a:pt x="3550" y="1433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4" name="Freeform 24"/>
              <p:cNvSpPr>
                <a:spLocks/>
              </p:cNvSpPr>
              <p:nvPr/>
            </p:nvSpPr>
            <p:spPr bwMode="auto">
              <a:xfrm>
                <a:off x="1279" y="2196"/>
                <a:ext cx="1501" cy="899"/>
              </a:xfrm>
              <a:custGeom>
                <a:avLst/>
                <a:gdLst>
                  <a:gd name="T0" fmla="*/ 167 w 1501"/>
                  <a:gd name="T1" fmla="*/ 142 h 899"/>
                  <a:gd name="T2" fmla="*/ 283 w 1501"/>
                  <a:gd name="T3" fmla="*/ 22 h 899"/>
                  <a:gd name="T4" fmla="*/ 370 w 1501"/>
                  <a:gd name="T5" fmla="*/ 62 h 899"/>
                  <a:gd name="T6" fmla="*/ 431 w 1501"/>
                  <a:gd name="T7" fmla="*/ 134 h 899"/>
                  <a:gd name="T8" fmla="*/ 501 w 1501"/>
                  <a:gd name="T9" fmla="*/ 183 h 899"/>
                  <a:gd name="T10" fmla="*/ 593 w 1501"/>
                  <a:gd name="T11" fmla="*/ 75 h 899"/>
                  <a:gd name="T12" fmla="*/ 706 w 1501"/>
                  <a:gd name="T13" fmla="*/ 4 h 899"/>
                  <a:gd name="T14" fmla="*/ 805 w 1501"/>
                  <a:gd name="T15" fmla="*/ 98 h 899"/>
                  <a:gd name="T16" fmla="*/ 893 w 1501"/>
                  <a:gd name="T17" fmla="*/ 192 h 899"/>
                  <a:gd name="T18" fmla="*/ 981 w 1501"/>
                  <a:gd name="T19" fmla="*/ 106 h 899"/>
                  <a:gd name="T20" fmla="*/ 1083 w 1501"/>
                  <a:gd name="T21" fmla="*/ 26 h 899"/>
                  <a:gd name="T22" fmla="*/ 1221 w 1501"/>
                  <a:gd name="T23" fmla="*/ 30 h 899"/>
                  <a:gd name="T24" fmla="*/ 1303 w 1501"/>
                  <a:gd name="T25" fmla="*/ 120 h 899"/>
                  <a:gd name="T26" fmla="*/ 1315 w 1501"/>
                  <a:gd name="T27" fmla="*/ 742 h 899"/>
                  <a:gd name="T28" fmla="*/ 191 w 1501"/>
                  <a:gd name="T29" fmla="*/ 800 h 899"/>
                  <a:gd name="T30" fmla="*/ 167 w 1501"/>
                  <a:gd name="T31" fmla="*/ 147 h 89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01"/>
                  <a:gd name="T49" fmla="*/ 0 h 899"/>
                  <a:gd name="T50" fmla="*/ 1501 w 1501"/>
                  <a:gd name="T51" fmla="*/ 899 h 89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01" h="899">
                    <a:moveTo>
                      <a:pt x="167" y="142"/>
                    </a:moveTo>
                    <a:cubicBezTo>
                      <a:pt x="186" y="123"/>
                      <a:pt x="249" y="35"/>
                      <a:pt x="283" y="22"/>
                    </a:cubicBezTo>
                    <a:cubicBezTo>
                      <a:pt x="316" y="8"/>
                      <a:pt x="345" y="43"/>
                      <a:pt x="370" y="62"/>
                    </a:cubicBezTo>
                    <a:cubicBezTo>
                      <a:pt x="395" y="81"/>
                      <a:pt x="409" y="113"/>
                      <a:pt x="431" y="134"/>
                    </a:cubicBezTo>
                    <a:cubicBezTo>
                      <a:pt x="453" y="154"/>
                      <a:pt x="474" y="193"/>
                      <a:pt x="501" y="183"/>
                    </a:cubicBezTo>
                    <a:cubicBezTo>
                      <a:pt x="528" y="174"/>
                      <a:pt x="559" y="105"/>
                      <a:pt x="593" y="75"/>
                    </a:cubicBezTo>
                    <a:cubicBezTo>
                      <a:pt x="627" y="46"/>
                      <a:pt x="671" y="0"/>
                      <a:pt x="706" y="4"/>
                    </a:cubicBezTo>
                    <a:cubicBezTo>
                      <a:pt x="741" y="7"/>
                      <a:pt x="774" y="66"/>
                      <a:pt x="805" y="98"/>
                    </a:cubicBezTo>
                    <a:cubicBezTo>
                      <a:pt x="836" y="129"/>
                      <a:pt x="863" y="190"/>
                      <a:pt x="893" y="192"/>
                    </a:cubicBezTo>
                    <a:cubicBezTo>
                      <a:pt x="922" y="193"/>
                      <a:pt x="949" y="134"/>
                      <a:pt x="981" y="106"/>
                    </a:cubicBezTo>
                    <a:cubicBezTo>
                      <a:pt x="1013" y="79"/>
                      <a:pt x="1044" y="39"/>
                      <a:pt x="1083" y="26"/>
                    </a:cubicBezTo>
                    <a:cubicBezTo>
                      <a:pt x="1123" y="13"/>
                      <a:pt x="1184" y="15"/>
                      <a:pt x="1221" y="30"/>
                    </a:cubicBezTo>
                    <a:cubicBezTo>
                      <a:pt x="1257" y="46"/>
                      <a:pt x="1287" y="1"/>
                      <a:pt x="1303" y="120"/>
                    </a:cubicBezTo>
                    <a:cubicBezTo>
                      <a:pt x="1318" y="239"/>
                      <a:pt x="1501" y="628"/>
                      <a:pt x="1315" y="742"/>
                    </a:cubicBezTo>
                    <a:cubicBezTo>
                      <a:pt x="1130" y="856"/>
                      <a:pt x="383" y="899"/>
                      <a:pt x="191" y="800"/>
                    </a:cubicBezTo>
                    <a:cubicBezTo>
                      <a:pt x="0" y="701"/>
                      <a:pt x="172" y="283"/>
                      <a:pt x="167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11" name="Line 25"/>
            <p:cNvSpPr>
              <a:spLocks noChangeShapeType="1"/>
            </p:cNvSpPr>
            <p:nvPr/>
          </p:nvSpPr>
          <p:spPr bwMode="auto">
            <a:xfrm>
              <a:off x="2032" y="1479"/>
              <a:ext cx="225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2" name="Line 26"/>
            <p:cNvSpPr>
              <a:spLocks noChangeShapeType="1"/>
            </p:cNvSpPr>
            <p:nvPr/>
          </p:nvSpPr>
          <p:spPr bwMode="auto">
            <a:xfrm>
              <a:off x="2445" y="1479"/>
              <a:ext cx="1" cy="328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3" name="Line 28"/>
            <p:cNvSpPr>
              <a:spLocks noChangeShapeType="1"/>
            </p:cNvSpPr>
            <p:nvPr/>
          </p:nvSpPr>
          <p:spPr bwMode="auto">
            <a:xfrm>
              <a:off x="2276" y="1397"/>
              <a:ext cx="1" cy="164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4" name="Line 29"/>
            <p:cNvSpPr>
              <a:spLocks noChangeShapeType="1"/>
            </p:cNvSpPr>
            <p:nvPr/>
          </p:nvSpPr>
          <p:spPr bwMode="auto">
            <a:xfrm>
              <a:off x="2276" y="1479"/>
              <a:ext cx="169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5" name="Rectangle 33"/>
            <p:cNvSpPr>
              <a:spLocks noChangeArrowheads="1"/>
            </p:cNvSpPr>
            <p:nvPr/>
          </p:nvSpPr>
          <p:spPr bwMode="auto">
            <a:xfrm>
              <a:off x="2428" y="1840"/>
              <a:ext cx="66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Comic Sans MS" charset="0"/>
                </a:rPr>
                <a:t>I</a:t>
              </a:r>
              <a:endParaRPr lang="en-US"/>
            </a:p>
          </p:txBody>
        </p:sp>
        <p:sp>
          <p:nvSpPr>
            <p:cNvPr id="16416" name="Line 34"/>
            <p:cNvSpPr>
              <a:spLocks noChangeShapeType="1"/>
            </p:cNvSpPr>
            <p:nvPr/>
          </p:nvSpPr>
          <p:spPr bwMode="auto">
            <a:xfrm>
              <a:off x="2445" y="2053"/>
              <a:ext cx="1" cy="616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2436" y="2652"/>
              <a:ext cx="19" cy="41"/>
              <a:chOff x="2436" y="2652"/>
              <a:chExt cx="19" cy="41"/>
            </a:xfrm>
          </p:grpSpPr>
          <p:sp>
            <p:nvSpPr>
              <p:cNvPr id="16441" name="Oval 36"/>
              <p:cNvSpPr>
                <a:spLocks noChangeArrowheads="1"/>
              </p:cNvSpPr>
              <p:nvPr/>
            </p:nvSpPr>
            <p:spPr bwMode="auto">
              <a:xfrm>
                <a:off x="2436" y="2652"/>
                <a:ext cx="19" cy="41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2" name="Oval 37"/>
              <p:cNvSpPr>
                <a:spLocks noChangeArrowheads="1"/>
              </p:cNvSpPr>
              <p:nvPr/>
            </p:nvSpPr>
            <p:spPr bwMode="auto">
              <a:xfrm>
                <a:off x="2436" y="2652"/>
                <a:ext cx="19" cy="41"/>
              </a:xfrm>
              <a:prstGeom prst="ellips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18" name="Rectangle 38"/>
            <p:cNvSpPr>
              <a:spLocks noChangeArrowheads="1"/>
            </p:cNvSpPr>
            <p:nvPr/>
          </p:nvSpPr>
          <p:spPr bwMode="auto">
            <a:xfrm>
              <a:off x="1806" y="2559"/>
              <a:ext cx="92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SAMPLE METAL</a:t>
              </a:r>
              <a:endParaRPr lang="en-US"/>
            </a:p>
          </p:txBody>
        </p:sp>
        <p:sp>
          <p:nvSpPr>
            <p:cNvPr id="16419" name="Line 39"/>
            <p:cNvSpPr>
              <a:spLocks noChangeShapeType="1"/>
            </p:cNvSpPr>
            <p:nvPr/>
          </p:nvSpPr>
          <p:spPr bwMode="auto">
            <a:xfrm>
              <a:off x="1975" y="1356"/>
              <a:ext cx="1" cy="61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0" name="Line 40"/>
            <p:cNvSpPr>
              <a:spLocks noChangeShapeType="1"/>
            </p:cNvSpPr>
            <p:nvPr/>
          </p:nvSpPr>
          <p:spPr bwMode="auto">
            <a:xfrm>
              <a:off x="1975" y="1971"/>
              <a:ext cx="57" cy="16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1" name="Line 41"/>
            <p:cNvSpPr>
              <a:spLocks noChangeShapeType="1"/>
            </p:cNvSpPr>
            <p:nvPr/>
          </p:nvSpPr>
          <p:spPr bwMode="auto">
            <a:xfrm flipV="1">
              <a:off x="2032" y="1971"/>
              <a:ext cx="56" cy="16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2" name="Line 42"/>
            <p:cNvSpPr>
              <a:spLocks noChangeShapeType="1"/>
            </p:cNvSpPr>
            <p:nvPr/>
          </p:nvSpPr>
          <p:spPr bwMode="auto">
            <a:xfrm>
              <a:off x="2088" y="1356"/>
              <a:ext cx="1" cy="61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3" name="Line 43"/>
            <p:cNvSpPr>
              <a:spLocks noChangeShapeType="1"/>
            </p:cNvSpPr>
            <p:nvPr/>
          </p:nvSpPr>
          <p:spPr bwMode="auto">
            <a:xfrm>
              <a:off x="1975" y="1356"/>
              <a:ext cx="113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4" name="Rectangle 44"/>
            <p:cNvSpPr>
              <a:spLocks noChangeArrowheads="1"/>
            </p:cNvSpPr>
            <p:nvPr/>
          </p:nvSpPr>
          <p:spPr bwMode="auto">
            <a:xfrm rot="-5400000">
              <a:off x="1945" y="1596"/>
              <a:ext cx="1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Tip</a:t>
              </a:r>
              <a:endParaRPr lang="en-US"/>
            </a:p>
          </p:txBody>
        </p:sp>
        <p:grpSp>
          <p:nvGrpSpPr>
            <p:cNvPr id="6" name="Group 45"/>
            <p:cNvGrpSpPr>
              <a:grpSpLocks/>
            </p:cNvGrpSpPr>
            <p:nvPr/>
          </p:nvGrpSpPr>
          <p:grpSpPr bwMode="auto">
            <a:xfrm>
              <a:off x="1279" y="2196"/>
              <a:ext cx="1501" cy="899"/>
              <a:chOff x="1279" y="2196"/>
              <a:chExt cx="1501" cy="899"/>
            </a:xfrm>
          </p:grpSpPr>
          <p:sp>
            <p:nvSpPr>
              <p:cNvPr id="16439" name="Freeform 46"/>
              <p:cNvSpPr>
                <a:spLocks/>
              </p:cNvSpPr>
              <p:nvPr/>
            </p:nvSpPr>
            <p:spPr bwMode="auto">
              <a:xfrm>
                <a:off x="1279" y="2196"/>
                <a:ext cx="1501" cy="899"/>
              </a:xfrm>
              <a:custGeom>
                <a:avLst/>
                <a:gdLst>
                  <a:gd name="T0" fmla="*/ 0 w 31933"/>
                  <a:gd name="T1" fmla="*/ 0 h 8767"/>
                  <a:gd name="T2" fmla="*/ 0 w 31933"/>
                  <a:gd name="T3" fmla="*/ 0 h 8767"/>
                  <a:gd name="T4" fmla="*/ 0 w 31933"/>
                  <a:gd name="T5" fmla="*/ 0 h 8767"/>
                  <a:gd name="T6" fmla="*/ 0 w 31933"/>
                  <a:gd name="T7" fmla="*/ 0 h 8767"/>
                  <a:gd name="T8" fmla="*/ 0 w 31933"/>
                  <a:gd name="T9" fmla="*/ 0 h 8767"/>
                  <a:gd name="T10" fmla="*/ 0 w 31933"/>
                  <a:gd name="T11" fmla="*/ 0 h 8767"/>
                  <a:gd name="T12" fmla="*/ 0 w 31933"/>
                  <a:gd name="T13" fmla="*/ 0 h 8767"/>
                  <a:gd name="T14" fmla="*/ 0 w 31933"/>
                  <a:gd name="T15" fmla="*/ 0 h 8767"/>
                  <a:gd name="T16" fmla="*/ 0 w 31933"/>
                  <a:gd name="T17" fmla="*/ 0 h 8767"/>
                  <a:gd name="T18" fmla="*/ 0 w 31933"/>
                  <a:gd name="T19" fmla="*/ 0 h 8767"/>
                  <a:gd name="T20" fmla="*/ 0 w 31933"/>
                  <a:gd name="T21" fmla="*/ 0 h 8767"/>
                  <a:gd name="T22" fmla="*/ 0 w 31933"/>
                  <a:gd name="T23" fmla="*/ 0 h 8767"/>
                  <a:gd name="T24" fmla="*/ 0 w 31933"/>
                  <a:gd name="T25" fmla="*/ 0 h 8767"/>
                  <a:gd name="T26" fmla="*/ 0 w 31933"/>
                  <a:gd name="T27" fmla="*/ 0 h 8767"/>
                  <a:gd name="T28" fmla="*/ 0 w 31933"/>
                  <a:gd name="T29" fmla="*/ 0 h 8767"/>
                  <a:gd name="T30" fmla="*/ 0 w 31933"/>
                  <a:gd name="T31" fmla="*/ 0 h 87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933"/>
                  <a:gd name="T49" fmla="*/ 0 h 8767"/>
                  <a:gd name="T50" fmla="*/ 31933 w 31933"/>
                  <a:gd name="T51" fmla="*/ 8767 h 876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933" h="8767">
                    <a:moveTo>
                      <a:pt x="3550" y="1383"/>
                    </a:moveTo>
                    <a:cubicBezTo>
                      <a:pt x="3950" y="1192"/>
                      <a:pt x="5300" y="342"/>
                      <a:pt x="6016" y="208"/>
                    </a:cubicBezTo>
                    <a:cubicBezTo>
                      <a:pt x="6733" y="75"/>
                      <a:pt x="7350" y="417"/>
                      <a:pt x="7875" y="600"/>
                    </a:cubicBezTo>
                    <a:cubicBezTo>
                      <a:pt x="8400" y="783"/>
                      <a:pt x="8716" y="1100"/>
                      <a:pt x="9183" y="1300"/>
                    </a:cubicBezTo>
                    <a:cubicBezTo>
                      <a:pt x="9650" y="1500"/>
                      <a:pt x="10091" y="1875"/>
                      <a:pt x="10666" y="1783"/>
                    </a:cubicBezTo>
                    <a:cubicBezTo>
                      <a:pt x="11241" y="1692"/>
                      <a:pt x="11900" y="1025"/>
                      <a:pt x="12625" y="733"/>
                    </a:cubicBezTo>
                    <a:cubicBezTo>
                      <a:pt x="13350" y="442"/>
                      <a:pt x="14275" y="0"/>
                      <a:pt x="15025" y="33"/>
                    </a:cubicBezTo>
                    <a:cubicBezTo>
                      <a:pt x="15775" y="67"/>
                      <a:pt x="16466" y="642"/>
                      <a:pt x="17125" y="950"/>
                    </a:cubicBezTo>
                    <a:cubicBezTo>
                      <a:pt x="17783" y="1258"/>
                      <a:pt x="18375" y="1850"/>
                      <a:pt x="19000" y="1867"/>
                    </a:cubicBezTo>
                    <a:cubicBezTo>
                      <a:pt x="19625" y="1883"/>
                      <a:pt x="20200" y="1300"/>
                      <a:pt x="20875" y="1033"/>
                    </a:cubicBezTo>
                    <a:cubicBezTo>
                      <a:pt x="21550" y="767"/>
                      <a:pt x="22208" y="375"/>
                      <a:pt x="23058" y="250"/>
                    </a:cubicBezTo>
                    <a:cubicBezTo>
                      <a:pt x="23908" y="125"/>
                      <a:pt x="25208" y="142"/>
                      <a:pt x="25983" y="292"/>
                    </a:cubicBezTo>
                    <a:cubicBezTo>
                      <a:pt x="26758" y="442"/>
                      <a:pt x="27391" y="8"/>
                      <a:pt x="27725" y="1167"/>
                    </a:cubicBezTo>
                    <a:cubicBezTo>
                      <a:pt x="28058" y="2325"/>
                      <a:pt x="31933" y="6125"/>
                      <a:pt x="27991" y="7233"/>
                    </a:cubicBezTo>
                    <a:cubicBezTo>
                      <a:pt x="24050" y="8342"/>
                      <a:pt x="8150" y="8767"/>
                      <a:pt x="4075" y="7800"/>
                    </a:cubicBezTo>
                    <a:cubicBezTo>
                      <a:pt x="0" y="6833"/>
                      <a:pt x="3658" y="2758"/>
                      <a:pt x="3550" y="1433"/>
                    </a:cubicBezTo>
                  </a:path>
                </a:pathLst>
              </a:custGeom>
              <a:solidFill>
                <a:srgbClr val="FF99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0" name="Freeform 47"/>
              <p:cNvSpPr>
                <a:spLocks/>
              </p:cNvSpPr>
              <p:nvPr/>
            </p:nvSpPr>
            <p:spPr bwMode="auto">
              <a:xfrm>
                <a:off x="1279" y="2196"/>
                <a:ext cx="1501" cy="899"/>
              </a:xfrm>
              <a:custGeom>
                <a:avLst/>
                <a:gdLst>
                  <a:gd name="T0" fmla="*/ 167 w 1501"/>
                  <a:gd name="T1" fmla="*/ 142 h 899"/>
                  <a:gd name="T2" fmla="*/ 283 w 1501"/>
                  <a:gd name="T3" fmla="*/ 22 h 899"/>
                  <a:gd name="T4" fmla="*/ 370 w 1501"/>
                  <a:gd name="T5" fmla="*/ 62 h 899"/>
                  <a:gd name="T6" fmla="*/ 431 w 1501"/>
                  <a:gd name="T7" fmla="*/ 134 h 899"/>
                  <a:gd name="T8" fmla="*/ 501 w 1501"/>
                  <a:gd name="T9" fmla="*/ 183 h 899"/>
                  <a:gd name="T10" fmla="*/ 593 w 1501"/>
                  <a:gd name="T11" fmla="*/ 75 h 899"/>
                  <a:gd name="T12" fmla="*/ 706 w 1501"/>
                  <a:gd name="T13" fmla="*/ 4 h 899"/>
                  <a:gd name="T14" fmla="*/ 805 w 1501"/>
                  <a:gd name="T15" fmla="*/ 98 h 899"/>
                  <a:gd name="T16" fmla="*/ 893 w 1501"/>
                  <a:gd name="T17" fmla="*/ 192 h 899"/>
                  <a:gd name="T18" fmla="*/ 981 w 1501"/>
                  <a:gd name="T19" fmla="*/ 106 h 899"/>
                  <a:gd name="T20" fmla="*/ 1083 w 1501"/>
                  <a:gd name="T21" fmla="*/ 26 h 899"/>
                  <a:gd name="T22" fmla="*/ 1221 w 1501"/>
                  <a:gd name="T23" fmla="*/ 30 h 899"/>
                  <a:gd name="T24" fmla="*/ 1303 w 1501"/>
                  <a:gd name="T25" fmla="*/ 120 h 899"/>
                  <a:gd name="T26" fmla="*/ 1315 w 1501"/>
                  <a:gd name="T27" fmla="*/ 742 h 899"/>
                  <a:gd name="T28" fmla="*/ 191 w 1501"/>
                  <a:gd name="T29" fmla="*/ 800 h 899"/>
                  <a:gd name="T30" fmla="*/ 167 w 1501"/>
                  <a:gd name="T31" fmla="*/ 147 h 89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01"/>
                  <a:gd name="T49" fmla="*/ 0 h 899"/>
                  <a:gd name="T50" fmla="*/ 1501 w 1501"/>
                  <a:gd name="T51" fmla="*/ 899 h 89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01" h="899">
                    <a:moveTo>
                      <a:pt x="167" y="142"/>
                    </a:moveTo>
                    <a:cubicBezTo>
                      <a:pt x="186" y="123"/>
                      <a:pt x="249" y="35"/>
                      <a:pt x="283" y="22"/>
                    </a:cubicBezTo>
                    <a:cubicBezTo>
                      <a:pt x="316" y="8"/>
                      <a:pt x="345" y="43"/>
                      <a:pt x="370" y="62"/>
                    </a:cubicBezTo>
                    <a:cubicBezTo>
                      <a:pt x="395" y="81"/>
                      <a:pt x="409" y="113"/>
                      <a:pt x="431" y="134"/>
                    </a:cubicBezTo>
                    <a:cubicBezTo>
                      <a:pt x="453" y="154"/>
                      <a:pt x="474" y="193"/>
                      <a:pt x="501" y="183"/>
                    </a:cubicBezTo>
                    <a:cubicBezTo>
                      <a:pt x="528" y="174"/>
                      <a:pt x="559" y="105"/>
                      <a:pt x="593" y="75"/>
                    </a:cubicBezTo>
                    <a:cubicBezTo>
                      <a:pt x="627" y="46"/>
                      <a:pt x="671" y="0"/>
                      <a:pt x="706" y="4"/>
                    </a:cubicBezTo>
                    <a:cubicBezTo>
                      <a:pt x="741" y="7"/>
                      <a:pt x="774" y="66"/>
                      <a:pt x="805" y="98"/>
                    </a:cubicBezTo>
                    <a:cubicBezTo>
                      <a:pt x="836" y="129"/>
                      <a:pt x="863" y="190"/>
                      <a:pt x="893" y="192"/>
                    </a:cubicBezTo>
                    <a:cubicBezTo>
                      <a:pt x="922" y="193"/>
                      <a:pt x="949" y="134"/>
                      <a:pt x="981" y="106"/>
                    </a:cubicBezTo>
                    <a:cubicBezTo>
                      <a:pt x="1013" y="79"/>
                      <a:pt x="1044" y="39"/>
                      <a:pt x="1083" y="26"/>
                    </a:cubicBezTo>
                    <a:cubicBezTo>
                      <a:pt x="1123" y="13"/>
                      <a:pt x="1184" y="15"/>
                      <a:pt x="1221" y="30"/>
                    </a:cubicBezTo>
                    <a:cubicBezTo>
                      <a:pt x="1257" y="46"/>
                      <a:pt x="1287" y="1"/>
                      <a:pt x="1303" y="120"/>
                    </a:cubicBezTo>
                    <a:cubicBezTo>
                      <a:pt x="1318" y="239"/>
                      <a:pt x="1501" y="628"/>
                      <a:pt x="1315" y="742"/>
                    </a:cubicBezTo>
                    <a:cubicBezTo>
                      <a:pt x="1130" y="856"/>
                      <a:pt x="383" y="899"/>
                      <a:pt x="191" y="800"/>
                    </a:cubicBezTo>
                    <a:cubicBezTo>
                      <a:pt x="0" y="701"/>
                      <a:pt x="172" y="283"/>
                      <a:pt x="167" y="147"/>
                    </a:cubicBezTo>
                  </a:path>
                </a:pathLst>
              </a:custGeom>
              <a:solidFill>
                <a:srgbClr val="FF9900"/>
              </a:soli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26" name="Line 48"/>
            <p:cNvSpPr>
              <a:spLocks noChangeShapeType="1"/>
            </p:cNvSpPr>
            <p:nvPr/>
          </p:nvSpPr>
          <p:spPr bwMode="auto">
            <a:xfrm>
              <a:off x="2032" y="1479"/>
              <a:ext cx="225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7" name="Line 49"/>
            <p:cNvSpPr>
              <a:spLocks noChangeShapeType="1"/>
            </p:cNvSpPr>
            <p:nvPr/>
          </p:nvSpPr>
          <p:spPr bwMode="auto">
            <a:xfrm>
              <a:off x="2445" y="1479"/>
              <a:ext cx="1" cy="328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8" name="Line 50"/>
            <p:cNvSpPr>
              <a:spLocks noChangeShapeType="1"/>
            </p:cNvSpPr>
            <p:nvPr/>
          </p:nvSpPr>
          <p:spPr bwMode="auto">
            <a:xfrm>
              <a:off x="2255" y="1375"/>
              <a:ext cx="1" cy="246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9" name="Rectangle 51"/>
            <p:cNvSpPr>
              <a:spLocks noChangeArrowheads="1"/>
            </p:cNvSpPr>
            <p:nvPr/>
          </p:nvSpPr>
          <p:spPr bwMode="auto">
            <a:xfrm rot="-5400000">
              <a:off x="2202" y="1204"/>
              <a:ext cx="11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V</a:t>
              </a:r>
              <a:endParaRPr lang="en-US" sz="2200"/>
            </a:p>
          </p:txBody>
        </p:sp>
        <p:sp>
          <p:nvSpPr>
            <p:cNvPr id="16430" name="Line 52"/>
            <p:cNvSpPr>
              <a:spLocks noChangeShapeType="1"/>
            </p:cNvSpPr>
            <p:nvPr/>
          </p:nvSpPr>
          <p:spPr bwMode="auto">
            <a:xfrm>
              <a:off x="2276" y="1397"/>
              <a:ext cx="1" cy="164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1" name="Line 53"/>
            <p:cNvSpPr>
              <a:spLocks noChangeShapeType="1"/>
            </p:cNvSpPr>
            <p:nvPr/>
          </p:nvSpPr>
          <p:spPr bwMode="auto">
            <a:xfrm>
              <a:off x="2276" y="1479"/>
              <a:ext cx="169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2" name="Oval 55"/>
            <p:cNvSpPr>
              <a:spLocks noChangeArrowheads="1"/>
            </p:cNvSpPr>
            <p:nvPr/>
          </p:nvSpPr>
          <p:spPr bwMode="auto">
            <a:xfrm>
              <a:off x="2323" y="1807"/>
              <a:ext cx="246" cy="246"/>
            </a:xfrm>
            <a:prstGeom prst="ellipse">
              <a:avLst/>
            </a:prstGeom>
            <a:solidFill>
              <a:srgbClr val="BBE0E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3" name="Rectangle 57"/>
            <p:cNvSpPr>
              <a:spLocks noChangeArrowheads="1"/>
            </p:cNvSpPr>
            <p:nvPr/>
          </p:nvSpPr>
          <p:spPr bwMode="auto">
            <a:xfrm rot="-5400000">
              <a:off x="2428" y="1842"/>
              <a:ext cx="66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Comic Sans MS" charset="0"/>
                </a:rPr>
                <a:t>I</a:t>
              </a:r>
              <a:endParaRPr lang="en-US"/>
            </a:p>
          </p:txBody>
        </p:sp>
        <p:sp>
          <p:nvSpPr>
            <p:cNvPr id="16434" name="Line 58"/>
            <p:cNvSpPr>
              <a:spLocks noChangeShapeType="1"/>
            </p:cNvSpPr>
            <p:nvPr/>
          </p:nvSpPr>
          <p:spPr bwMode="auto">
            <a:xfrm>
              <a:off x="2445" y="2053"/>
              <a:ext cx="1" cy="616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59"/>
            <p:cNvGrpSpPr>
              <a:grpSpLocks/>
            </p:cNvGrpSpPr>
            <p:nvPr/>
          </p:nvGrpSpPr>
          <p:grpSpPr bwMode="auto">
            <a:xfrm>
              <a:off x="2436" y="2652"/>
              <a:ext cx="19" cy="41"/>
              <a:chOff x="2436" y="2652"/>
              <a:chExt cx="19" cy="41"/>
            </a:xfrm>
          </p:grpSpPr>
          <p:sp>
            <p:nvSpPr>
              <p:cNvPr id="16437" name="Oval 60"/>
              <p:cNvSpPr>
                <a:spLocks noChangeArrowheads="1"/>
              </p:cNvSpPr>
              <p:nvPr/>
            </p:nvSpPr>
            <p:spPr bwMode="auto">
              <a:xfrm>
                <a:off x="2436" y="2652"/>
                <a:ext cx="19" cy="41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8" name="Oval 61"/>
              <p:cNvSpPr>
                <a:spLocks noChangeArrowheads="1"/>
              </p:cNvSpPr>
              <p:nvPr/>
            </p:nvSpPr>
            <p:spPr bwMode="auto">
              <a:xfrm>
                <a:off x="2436" y="2652"/>
                <a:ext cx="19" cy="41"/>
              </a:xfrm>
              <a:prstGeom prst="ellips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36" name="Rectangle 63"/>
            <p:cNvSpPr>
              <a:spLocks noChangeArrowheads="1"/>
            </p:cNvSpPr>
            <p:nvPr/>
          </p:nvSpPr>
          <p:spPr bwMode="auto">
            <a:xfrm>
              <a:off x="2160" y="1309"/>
              <a:ext cx="11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+</a:t>
              </a:r>
            </a:p>
          </p:txBody>
        </p:sp>
      </p:grpSp>
      <p:grpSp>
        <p:nvGrpSpPr>
          <p:cNvPr id="8" name="Group 62"/>
          <p:cNvGrpSpPr/>
          <p:nvPr/>
        </p:nvGrpSpPr>
        <p:grpSpPr>
          <a:xfrm>
            <a:off x="1714500" y="4929188"/>
            <a:ext cx="4879975" cy="1222375"/>
            <a:chOff x="1714500" y="4929188"/>
            <a:chExt cx="4879975" cy="1222375"/>
          </a:xfrm>
        </p:grpSpPr>
        <p:sp>
          <p:nvSpPr>
            <p:cNvPr id="57415" name="Line 71"/>
            <p:cNvSpPr>
              <a:spLocks noChangeShapeType="1"/>
            </p:cNvSpPr>
            <p:nvPr/>
          </p:nvSpPr>
          <p:spPr bwMode="auto">
            <a:xfrm>
              <a:off x="2820988" y="4929188"/>
              <a:ext cx="190500" cy="16668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3" name="Line 6"/>
            <p:cNvSpPr>
              <a:spLocks noChangeShapeType="1"/>
            </p:cNvSpPr>
            <p:nvPr/>
          </p:nvSpPr>
          <p:spPr bwMode="auto">
            <a:xfrm>
              <a:off x="1852613" y="5627688"/>
              <a:ext cx="97155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4" name="Line 7"/>
            <p:cNvSpPr>
              <a:spLocks noChangeShapeType="1"/>
            </p:cNvSpPr>
            <p:nvPr/>
          </p:nvSpPr>
          <p:spPr bwMode="auto">
            <a:xfrm>
              <a:off x="2820988" y="4937125"/>
              <a:ext cx="1587" cy="6826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5" name="Rectangle 9"/>
            <p:cNvSpPr>
              <a:spLocks noChangeArrowheads="1"/>
            </p:cNvSpPr>
            <p:nvPr/>
          </p:nvSpPr>
          <p:spPr bwMode="auto">
            <a:xfrm>
              <a:off x="1714500" y="5781675"/>
              <a:ext cx="9937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sample</a:t>
              </a:r>
              <a:endParaRPr lang="en-US" sz="2400"/>
            </a:p>
          </p:txBody>
        </p:sp>
        <p:sp>
          <p:nvSpPr>
            <p:cNvPr id="16396" name="Line 10"/>
            <p:cNvSpPr>
              <a:spLocks noChangeShapeType="1"/>
            </p:cNvSpPr>
            <p:nvPr/>
          </p:nvSpPr>
          <p:spPr bwMode="auto">
            <a:xfrm flipV="1">
              <a:off x="1851025" y="5197475"/>
              <a:ext cx="1989138" cy="11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>
              <a:off x="3013075" y="5108754"/>
              <a:ext cx="1588" cy="6826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3300413" y="5772150"/>
              <a:ext cx="32543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tip</a:t>
              </a:r>
              <a:endParaRPr lang="en-US" sz="2400"/>
            </a:p>
          </p:txBody>
        </p:sp>
        <p:sp>
          <p:nvSpPr>
            <p:cNvPr id="16399" name="Line 66"/>
            <p:cNvSpPr>
              <a:spLocks noChangeShapeType="1"/>
            </p:cNvSpPr>
            <p:nvPr/>
          </p:nvSpPr>
          <p:spPr bwMode="auto">
            <a:xfrm flipV="1">
              <a:off x="2867025" y="5608638"/>
              <a:ext cx="1493838" cy="1111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0" name="Line 67"/>
            <p:cNvSpPr>
              <a:spLocks noChangeShapeType="1"/>
            </p:cNvSpPr>
            <p:nvPr/>
          </p:nvSpPr>
          <p:spPr bwMode="auto">
            <a:xfrm>
              <a:off x="4025900" y="5765800"/>
              <a:ext cx="36830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1" name="Text Box 68"/>
            <p:cNvSpPr txBox="1">
              <a:spLocks noChangeArrowheads="1"/>
            </p:cNvSpPr>
            <p:nvPr/>
          </p:nvSpPr>
          <p:spPr bwMode="auto">
            <a:xfrm>
              <a:off x="4335463" y="5486400"/>
              <a:ext cx="2259012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FF3300"/>
                  </a:solidFill>
                </a:rPr>
                <a:t>applied voltage</a:t>
              </a:r>
            </a:p>
          </p:txBody>
        </p:sp>
        <p:sp>
          <p:nvSpPr>
            <p:cNvPr id="16402" name="Line 11"/>
            <p:cNvSpPr>
              <a:spLocks noChangeShapeType="1"/>
            </p:cNvSpPr>
            <p:nvPr/>
          </p:nvSpPr>
          <p:spPr bwMode="auto">
            <a:xfrm flipV="1">
              <a:off x="3019425" y="5772150"/>
              <a:ext cx="9144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rot="5400000">
              <a:off x="4029076" y="5688012"/>
              <a:ext cx="171450" cy="3175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04" name="Rectangle 23"/>
          <p:cNvSpPr>
            <a:spLocks noChangeArrowheads="1"/>
          </p:cNvSpPr>
          <p:nvPr/>
        </p:nvSpPr>
        <p:spPr bwMode="auto">
          <a:xfrm rot="5400000">
            <a:off x="1434307" y="2936081"/>
            <a:ext cx="12509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SAMPLE</a:t>
            </a:r>
          </a:p>
          <a:p>
            <a:r>
              <a:rPr lang="en-US" sz="2400">
                <a:solidFill>
                  <a:srgbClr val="000000"/>
                </a:solidFill>
              </a:rPr>
              <a:t>(metallic)</a:t>
            </a:r>
            <a:endParaRPr lang="en-US" sz="2400"/>
          </a:p>
        </p:txBody>
      </p:sp>
      <p:grpSp>
        <p:nvGrpSpPr>
          <p:cNvPr id="61" name="Group 60"/>
          <p:cNvGrpSpPr/>
          <p:nvPr/>
        </p:nvGrpSpPr>
        <p:grpSpPr>
          <a:xfrm>
            <a:off x="4597021" y="828343"/>
            <a:ext cx="4004707" cy="2693195"/>
            <a:chOff x="1753218" y="2609284"/>
            <a:chExt cx="4004707" cy="2693195"/>
          </a:xfrm>
        </p:grpSpPr>
        <p:cxnSp>
          <p:nvCxnSpPr>
            <p:cNvPr id="62" name="Straight Connector 61"/>
            <p:cNvCxnSpPr/>
            <p:nvPr/>
          </p:nvCxnSpPr>
          <p:spPr>
            <a:xfrm flipV="1">
              <a:off x="1753218" y="4652533"/>
              <a:ext cx="1656585" cy="1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V="1">
              <a:off x="2367475" y="3624002"/>
              <a:ext cx="2043788" cy="14351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13"/>
            <p:cNvGrpSpPr/>
            <p:nvPr/>
          </p:nvGrpSpPr>
          <p:grpSpPr>
            <a:xfrm>
              <a:off x="4101339" y="3258691"/>
              <a:ext cx="1656586" cy="2043788"/>
              <a:chOff x="4859859" y="3258691"/>
              <a:chExt cx="1656586" cy="2043788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 rot="16200000" flipV="1">
                <a:off x="3845141" y="4273409"/>
                <a:ext cx="2043788" cy="14351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4859860" y="5288133"/>
                <a:ext cx="1656585" cy="1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Straight Connector 64"/>
            <p:cNvCxnSpPr/>
            <p:nvPr/>
          </p:nvCxnSpPr>
          <p:spPr>
            <a:xfrm rot="10800000">
              <a:off x="3383289" y="2610360"/>
              <a:ext cx="730563" cy="647794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5673800" y="3175319"/>
            <a:ext cx="966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α</a:t>
            </a:r>
            <a:r>
              <a:rPr lang="en-US" dirty="0" smtClean="0"/>
              <a:t>, big</a:t>
            </a:r>
          </a:p>
          <a:p>
            <a:r>
              <a:rPr lang="en-US" dirty="0" smtClean="0"/>
              <a:t>x, small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6682102" y="3810919"/>
            <a:ext cx="985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α</a:t>
            </a:r>
            <a:r>
              <a:rPr lang="en-US" dirty="0" smtClean="0"/>
              <a:t>, small</a:t>
            </a:r>
          </a:p>
          <a:p>
            <a:r>
              <a:rPr lang="en-US" dirty="0" smtClean="0"/>
              <a:t>x, big</a:t>
            </a:r>
            <a:endParaRPr lang="en-US" dirty="0"/>
          </a:p>
        </p:txBody>
      </p:sp>
      <p:cxnSp>
        <p:nvCxnSpPr>
          <p:cNvPr id="71" name="Straight Arrow Connector 70"/>
          <p:cNvCxnSpPr/>
          <p:nvPr/>
        </p:nvCxnSpPr>
        <p:spPr>
          <a:xfrm rot="10800000">
            <a:off x="5949899" y="4776786"/>
            <a:ext cx="1877463" cy="1380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/>
          <a:scene3d>
            <a:camera prst="orthographicFront">
              <a:rot lat="0" lon="10799977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 Box 68"/>
          <p:cNvSpPr txBox="1">
            <a:spLocks noChangeArrowheads="1"/>
          </p:cNvSpPr>
          <p:nvPr/>
        </p:nvSpPr>
        <p:spPr bwMode="auto">
          <a:xfrm>
            <a:off x="6268691" y="4824261"/>
            <a:ext cx="20569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</a:rPr>
              <a:t>tunnel to right</a:t>
            </a:r>
            <a:endParaRPr lang="en-US" sz="2400" dirty="0">
              <a:solidFill>
                <a:srgbClr val="FF3300"/>
              </a:solidFill>
            </a:endParaRPr>
          </a:p>
        </p:txBody>
      </p:sp>
      <p:sp>
        <p:nvSpPr>
          <p:cNvPr id="76" name="Text Box 37"/>
          <p:cNvSpPr txBox="1">
            <a:spLocks noChangeArrowheads="1"/>
          </p:cNvSpPr>
          <p:nvPr/>
        </p:nvSpPr>
        <p:spPr bwMode="auto">
          <a:xfrm>
            <a:off x="4555392" y="1470367"/>
            <a:ext cx="1477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2D08CA"/>
                </a:solidFill>
              </a:rPr>
              <a:t>T</a:t>
            </a:r>
            <a:r>
              <a:rPr lang="en-US" sz="2800" dirty="0" smtClean="0">
                <a:solidFill>
                  <a:srgbClr val="2D08CA"/>
                </a:solidFill>
              </a:rPr>
              <a:t> ~ e</a:t>
            </a:r>
            <a:r>
              <a:rPr lang="en-US" sz="2800" baseline="30000" dirty="0">
                <a:solidFill>
                  <a:srgbClr val="2D08CA"/>
                </a:solidFill>
              </a:rPr>
              <a:t>-</a:t>
            </a:r>
            <a:r>
              <a:rPr lang="en-US" sz="2800" baseline="30000" dirty="0" smtClean="0">
                <a:solidFill>
                  <a:srgbClr val="2D08CA"/>
                </a:solidFill>
              </a:rPr>
              <a:t>2α</a:t>
            </a:r>
            <a:r>
              <a:rPr lang="en-US" sz="2800" baseline="30000" dirty="0" smtClean="0">
                <a:solidFill>
                  <a:srgbClr val="2D08CA"/>
                </a:solidFill>
                <a:sym typeface="Symbol" charset="2"/>
              </a:rPr>
              <a:t>x</a:t>
            </a:r>
            <a:endParaRPr lang="en-US" sz="2800" baseline="30000" dirty="0">
              <a:solidFill>
                <a:srgbClr val="2D08CA"/>
              </a:solidFill>
              <a:sym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52400" y="157163"/>
            <a:ext cx="875982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 </a:t>
            </a:r>
            <a:r>
              <a:rPr lang="en-US" sz="2200" dirty="0"/>
              <a:t>Correct picture of </a:t>
            </a:r>
            <a:r>
              <a:rPr lang="en-US" sz="2200" dirty="0" err="1"/>
              <a:t>STM</a:t>
            </a:r>
            <a:r>
              <a:rPr lang="en-US" sz="2200" dirty="0"/>
              <a:t>-- voltage </a:t>
            </a:r>
            <a:r>
              <a:rPr lang="en-US" sz="2200" dirty="0" smtClean="0"/>
              <a:t>applied</a:t>
            </a:r>
          </a:p>
          <a:p>
            <a:r>
              <a:rPr lang="en-US" sz="2200" dirty="0" smtClean="0"/>
              <a:t>		between </a:t>
            </a:r>
            <a:r>
              <a:rPr lang="en-US" sz="2200" dirty="0"/>
              <a:t>tip and</a:t>
            </a:r>
            <a:r>
              <a:rPr lang="en-US" sz="2200" dirty="0" smtClean="0"/>
              <a:t> sample.</a:t>
            </a:r>
          </a:p>
          <a:p>
            <a:r>
              <a:rPr lang="en-US" sz="2400" i="1" dirty="0" smtClean="0">
                <a:solidFill>
                  <a:schemeClr val="accent2"/>
                </a:solidFill>
              </a:rPr>
              <a:t>  </a:t>
            </a:r>
            <a:endParaRPr lang="en-US" sz="2400" i="1" dirty="0">
              <a:solidFill>
                <a:schemeClr val="accent2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9225" y="4044950"/>
            <a:ext cx="1116013" cy="2147888"/>
            <a:chOff x="94" y="2548"/>
            <a:chExt cx="703" cy="1353"/>
          </a:xfrm>
        </p:grpSpPr>
        <p:sp>
          <p:nvSpPr>
            <p:cNvPr id="16445" name="Line 4"/>
            <p:cNvSpPr>
              <a:spLocks noChangeShapeType="1"/>
            </p:cNvSpPr>
            <p:nvPr/>
          </p:nvSpPr>
          <p:spPr bwMode="auto">
            <a:xfrm flipV="1">
              <a:off x="721" y="2647"/>
              <a:ext cx="0" cy="1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6" name="Text Box 5"/>
            <p:cNvSpPr txBox="1">
              <a:spLocks noChangeArrowheads="1"/>
            </p:cNvSpPr>
            <p:nvPr/>
          </p:nvSpPr>
          <p:spPr bwMode="auto">
            <a:xfrm>
              <a:off x="94" y="2548"/>
              <a:ext cx="7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energy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 rot="5400000">
            <a:off x="1704181" y="1893094"/>
            <a:ext cx="2382838" cy="2927350"/>
            <a:chOff x="1279" y="1251"/>
            <a:chExt cx="1501" cy="1844"/>
          </a:xfrm>
        </p:grpSpPr>
        <p:sp>
          <p:nvSpPr>
            <p:cNvPr id="16405" name="Line 16"/>
            <p:cNvSpPr>
              <a:spLocks noChangeShapeType="1"/>
            </p:cNvSpPr>
            <p:nvPr/>
          </p:nvSpPr>
          <p:spPr bwMode="auto">
            <a:xfrm>
              <a:off x="1975" y="1356"/>
              <a:ext cx="1" cy="61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6" name="Line 17"/>
            <p:cNvSpPr>
              <a:spLocks noChangeShapeType="1"/>
            </p:cNvSpPr>
            <p:nvPr/>
          </p:nvSpPr>
          <p:spPr bwMode="auto">
            <a:xfrm>
              <a:off x="1975" y="1971"/>
              <a:ext cx="57" cy="16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7" name="Line 18"/>
            <p:cNvSpPr>
              <a:spLocks noChangeShapeType="1"/>
            </p:cNvSpPr>
            <p:nvPr/>
          </p:nvSpPr>
          <p:spPr bwMode="auto">
            <a:xfrm flipV="1">
              <a:off x="2032" y="1971"/>
              <a:ext cx="56" cy="16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8" name="Line 19"/>
            <p:cNvSpPr>
              <a:spLocks noChangeShapeType="1"/>
            </p:cNvSpPr>
            <p:nvPr/>
          </p:nvSpPr>
          <p:spPr bwMode="auto">
            <a:xfrm>
              <a:off x="2088" y="1356"/>
              <a:ext cx="1" cy="61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9" name="Line 20"/>
            <p:cNvSpPr>
              <a:spLocks noChangeShapeType="1"/>
            </p:cNvSpPr>
            <p:nvPr/>
          </p:nvSpPr>
          <p:spPr bwMode="auto">
            <a:xfrm>
              <a:off x="1975" y="1356"/>
              <a:ext cx="113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1279" y="2196"/>
              <a:ext cx="1501" cy="899"/>
              <a:chOff x="1279" y="2196"/>
              <a:chExt cx="1501" cy="899"/>
            </a:xfrm>
          </p:grpSpPr>
          <p:sp>
            <p:nvSpPr>
              <p:cNvPr id="16443" name="Freeform 23"/>
              <p:cNvSpPr>
                <a:spLocks/>
              </p:cNvSpPr>
              <p:nvPr/>
            </p:nvSpPr>
            <p:spPr bwMode="auto">
              <a:xfrm>
                <a:off x="1279" y="2196"/>
                <a:ext cx="1501" cy="899"/>
              </a:xfrm>
              <a:custGeom>
                <a:avLst/>
                <a:gdLst>
                  <a:gd name="T0" fmla="*/ 0 w 31933"/>
                  <a:gd name="T1" fmla="*/ 0 h 8767"/>
                  <a:gd name="T2" fmla="*/ 0 w 31933"/>
                  <a:gd name="T3" fmla="*/ 0 h 8767"/>
                  <a:gd name="T4" fmla="*/ 0 w 31933"/>
                  <a:gd name="T5" fmla="*/ 0 h 8767"/>
                  <a:gd name="T6" fmla="*/ 0 w 31933"/>
                  <a:gd name="T7" fmla="*/ 0 h 8767"/>
                  <a:gd name="T8" fmla="*/ 0 w 31933"/>
                  <a:gd name="T9" fmla="*/ 0 h 8767"/>
                  <a:gd name="T10" fmla="*/ 0 w 31933"/>
                  <a:gd name="T11" fmla="*/ 0 h 8767"/>
                  <a:gd name="T12" fmla="*/ 0 w 31933"/>
                  <a:gd name="T13" fmla="*/ 0 h 8767"/>
                  <a:gd name="T14" fmla="*/ 0 w 31933"/>
                  <a:gd name="T15" fmla="*/ 0 h 8767"/>
                  <a:gd name="T16" fmla="*/ 0 w 31933"/>
                  <a:gd name="T17" fmla="*/ 0 h 8767"/>
                  <a:gd name="T18" fmla="*/ 0 w 31933"/>
                  <a:gd name="T19" fmla="*/ 0 h 8767"/>
                  <a:gd name="T20" fmla="*/ 0 w 31933"/>
                  <a:gd name="T21" fmla="*/ 0 h 8767"/>
                  <a:gd name="T22" fmla="*/ 0 w 31933"/>
                  <a:gd name="T23" fmla="*/ 0 h 8767"/>
                  <a:gd name="T24" fmla="*/ 0 w 31933"/>
                  <a:gd name="T25" fmla="*/ 0 h 8767"/>
                  <a:gd name="T26" fmla="*/ 0 w 31933"/>
                  <a:gd name="T27" fmla="*/ 0 h 8767"/>
                  <a:gd name="T28" fmla="*/ 0 w 31933"/>
                  <a:gd name="T29" fmla="*/ 0 h 8767"/>
                  <a:gd name="T30" fmla="*/ 0 w 31933"/>
                  <a:gd name="T31" fmla="*/ 0 h 87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933"/>
                  <a:gd name="T49" fmla="*/ 0 h 8767"/>
                  <a:gd name="T50" fmla="*/ 31933 w 31933"/>
                  <a:gd name="T51" fmla="*/ 8767 h 876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933" h="8767">
                    <a:moveTo>
                      <a:pt x="3550" y="1383"/>
                    </a:moveTo>
                    <a:cubicBezTo>
                      <a:pt x="3950" y="1192"/>
                      <a:pt x="5300" y="342"/>
                      <a:pt x="6016" y="208"/>
                    </a:cubicBezTo>
                    <a:cubicBezTo>
                      <a:pt x="6733" y="75"/>
                      <a:pt x="7350" y="417"/>
                      <a:pt x="7875" y="600"/>
                    </a:cubicBezTo>
                    <a:cubicBezTo>
                      <a:pt x="8400" y="783"/>
                      <a:pt x="8716" y="1100"/>
                      <a:pt x="9183" y="1300"/>
                    </a:cubicBezTo>
                    <a:cubicBezTo>
                      <a:pt x="9650" y="1500"/>
                      <a:pt x="10091" y="1875"/>
                      <a:pt x="10666" y="1783"/>
                    </a:cubicBezTo>
                    <a:cubicBezTo>
                      <a:pt x="11241" y="1692"/>
                      <a:pt x="11900" y="1025"/>
                      <a:pt x="12625" y="733"/>
                    </a:cubicBezTo>
                    <a:cubicBezTo>
                      <a:pt x="13350" y="442"/>
                      <a:pt x="14275" y="0"/>
                      <a:pt x="15025" y="33"/>
                    </a:cubicBezTo>
                    <a:cubicBezTo>
                      <a:pt x="15775" y="67"/>
                      <a:pt x="16466" y="642"/>
                      <a:pt x="17125" y="950"/>
                    </a:cubicBezTo>
                    <a:cubicBezTo>
                      <a:pt x="17783" y="1258"/>
                      <a:pt x="18375" y="1850"/>
                      <a:pt x="19000" y="1867"/>
                    </a:cubicBezTo>
                    <a:cubicBezTo>
                      <a:pt x="19625" y="1883"/>
                      <a:pt x="20200" y="1300"/>
                      <a:pt x="20875" y="1033"/>
                    </a:cubicBezTo>
                    <a:cubicBezTo>
                      <a:pt x="21550" y="767"/>
                      <a:pt x="22208" y="375"/>
                      <a:pt x="23058" y="250"/>
                    </a:cubicBezTo>
                    <a:cubicBezTo>
                      <a:pt x="23908" y="125"/>
                      <a:pt x="25208" y="142"/>
                      <a:pt x="25983" y="292"/>
                    </a:cubicBezTo>
                    <a:cubicBezTo>
                      <a:pt x="26758" y="442"/>
                      <a:pt x="27391" y="8"/>
                      <a:pt x="27725" y="1167"/>
                    </a:cubicBezTo>
                    <a:cubicBezTo>
                      <a:pt x="28058" y="2325"/>
                      <a:pt x="31933" y="6125"/>
                      <a:pt x="27991" y="7233"/>
                    </a:cubicBezTo>
                    <a:cubicBezTo>
                      <a:pt x="24050" y="8342"/>
                      <a:pt x="8150" y="8767"/>
                      <a:pt x="4075" y="7800"/>
                    </a:cubicBezTo>
                    <a:cubicBezTo>
                      <a:pt x="0" y="6833"/>
                      <a:pt x="3658" y="2758"/>
                      <a:pt x="3550" y="1433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4" name="Freeform 24"/>
              <p:cNvSpPr>
                <a:spLocks/>
              </p:cNvSpPr>
              <p:nvPr/>
            </p:nvSpPr>
            <p:spPr bwMode="auto">
              <a:xfrm>
                <a:off x="1279" y="2196"/>
                <a:ext cx="1501" cy="899"/>
              </a:xfrm>
              <a:custGeom>
                <a:avLst/>
                <a:gdLst>
                  <a:gd name="T0" fmla="*/ 167 w 1501"/>
                  <a:gd name="T1" fmla="*/ 142 h 899"/>
                  <a:gd name="T2" fmla="*/ 283 w 1501"/>
                  <a:gd name="T3" fmla="*/ 22 h 899"/>
                  <a:gd name="T4" fmla="*/ 370 w 1501"/>
                  <a:gd name="T5" fmla="*/ 62 h 899"/>
                  <a:gd name="T6" fmla="*/ 431 w 1501"/>
                  <a:gd name="T7" fmla="*/ 134 h 899"/>
                  <a:gd name="T8" fmla="*/ 501 w 1501"/>
                  <a:gd name="T9" fmla="*/ 183 h 899"/>
                  <a:gd name="T10" fmla="*/ 593 w 1501"/>
                  <a:gd name="T11" fmla="*/ 75 h 899"/>
                  <a:gd name="T12" fmla="*/ 706 w 1501"/>
                  <a:gd name="T13" fmla="*/ 4 h 899"/>
                  <a:gd name="T14" fmla="*/ 805 w 1501"/>
                  <a:gd name="T15" fmla="*/ 98 h 899"/>
                  <a:gd name="T16" fmla="*/ 893 w 1501"/>
                  <a:gd name="T17" fmla="*/ 192 h 899"/>
                  <a:gd name="T18" fmla="*/ 981 w 1501"/>
                  <a:gd name="T19" fmla="*/ 106 h 899"/>
                  <a:gd name="T20" fmla="*/ 1083 w 1501"/>
                  <a:gd name="T21" fmla="*/ 26 h 899"/>
                  <a:gd name="T22" fmla="*/ 1221 w 1501"/>
                  <a:gd name="T23" fmla="*/ 30 h 899"/>
                  <a:gd name="T24" fmla="*/ 1303 w 1501"/>
                  <a:gd name="T25" fmla="*/ 120 h 899"/>
                  <a:gd name="T26" fmla="*/ 1315 w 1501"/>
                  <a:gd name="T27" fmla="*/ 742 h 899"/>
                  <a:gd name="T28" fmla="*/ 191 w 1501"/>
                  <a:gd name="T29" fmla="*/ 800 h 899"/>
                  <a:gd name="T30" fmla="*/ 167 w 1501"/>
                  <a:gd name="T31" fmla="*/ 147 h 89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01"/>
                  <a:gd name="T49" fmla="*/ 0 h 899"/>
                  <a:gd name="T50" fmla="*/ 1501 w 1501"/>
                  <a:gd name="T51" fmla="*/ 899 h 89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01" h="899">
                    <a:moveTo>
                      <a:pt x="167" y="142"/>
                    </a:moveTo>
                    <a:cubicBezTo>
                      <a:pt x="186" y="123"/>
                      <a:pt x="249" y="35"/>
                      <a:pt x="283" y="22"/>
                    </a:cubicBezTo>
                    <a:cubicBezTo>
                      <a:pt x="316" y="8"/>
                      <a:pt x="345" y="43"/>
                      <a:pt x="370" y="62"/>
                    </a:cubicBezTo>
                    <a:cubicBezTo>
                      <a:pt x="395" y="81"/>
                      <a:pt x="409" y="113"/>
                      <a:pt x="431" y="134"/>
                    </a:cubicBezTo>
                    <a:cubicBezTo>
                      <a:pt x="453" y="154"/>
                      <a:pt x="474" y="193"/>
                      <a:pt x="501" y="183"/>
                    </a:cubicBezTo>
                    <a:cubicBezTo>
                      <a:pt x="528" y="174"/>
                      <a:pt x="559" y="105"/>
                      <a:pt x="593" y="75"/>
                    </a:cubicBezTo>
                    <a:cubicBezTo>
                      <a:pt x="627" y="46"/>
                      <a:pt x="671" y="0"/>
                      <a:pt x="706" y="4"/>
                    </a:cubicBezTo>
                    <a:cubicBezTo>
                      <a:pt x="741" y="7"/>
                      <a:pt x="774" y="66"/>
                      <a:pt x="805" y="98"/>
                    </a:cubicBezTo>
                    <a:cubicBezTo>
                      <a:pt x="836" y="129"/>
                      <a:pt x="863" y="190"/>
                      <a:pt x="893" y="192"/>
                    </a:cubicBezTo>
                    <a:cubicBezTo>
                      <a:pt x="922" y="193"/>
                      <a:pt x="949" y="134"/>
                      <a:pt x="981" y="106"/>
                    </a:cubicBezTo>
                    <a:cubicBezTo>
                      <a:pt x="1013" y="79"/>
                      <a:pt x="1044" y="39"/>
                      <a:pt x="1083" y="26"/>
                    </a:cubicBezTo>
                    <a:cubicBezTo>
                      <a:pt x="1123" y="13"/>
                      <a:pt x="1184" y="15"/>
                      <a:pt x="1221" y="30"/>
                    </a:cubicBezTo>
                    <a:cubicBezTo>
                      <a:pt x="1257" y="46"/>
                      <a:pt x="1287" y="1"/>
                      <a:pt x="1303" y="120"/>
                    </a:cubicBezTo>
                    <a:cubicBezTo>
                      <a:pt x="1318" y="239"/>
                      <a:pt x="1501" y="628"/>
                      <a:pt x="1315" y="742"/>
                    </a:cubicBezTo>
                    <a:cubicBezTo>
                      <a:pt x="1130" y="856"/>
                      <a:pt x="383" y="899"/>
                      <a:pt x="191" y="800"/>
                    </a:cubicBezTo>
                    <a:cubicBezTo>
                      <a:pt x="0" y="701"/>
                      <a:pt x="172" y="283"/>
                      <a:pt x="167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11" name="Line 25"/>
            <p:cNvSpPr>
              <a:spLocks noChangeShapeType="1"/>
            </p:cNvSpPr>
            <p:nvPr/>
          </p:nvSpPr>
          <p:spPr bwMode="auto">
            <a:xfrm>
              <a:off x="2032" y="1479"/>
              <a:ext cx="225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2" name="Line 26"/>
            <p:cNvSpPr>
              <a:spLocks noChangeShapeType="1"/>
            </p:cNvSpPr>
            <p:nvPr/>
          </p:nvSpPr>
          <p:spPr bwMode="auto">
            <a:xfrm>
              <a:off x="2445" y="1479"/>
              <a:ext cx="1" cy="328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3" name="Line 28"/>
            <p:cNvSpPr>
              <a:spLocks noChangeShapeType="1"/>
            </p:cNvSpPr>
            <p:nvPr/>
          </p:nvSpPr>
          <p:spPr bwMode="auto">
            <a:xfrm>
              <a:off x="2276" y="1397"/>
              <a:ext cx="1" cy="164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4" name="Line 29"/>
            <p:cNvSpPr>
              <a:spLocks noChangeShapeType="1"/>
            </p:cNvSpPr>
            <p:nvPr/>
          </p:nvSpPr>
          <p:spPr bwMode="auto">
            <a:xfrm>
              <a:off x="2276" y="1479"/>
              <a:ext cx="169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5" name="Rectangle 33"/>
            <p:cNvSpPr>
              <a:spLocks noChangeArrowheads="1"/>
            </p:cNvSpPr>
            <p:nvPr/>
          </p:nvSpPr>
          <p:spPr bwMode="auto">
            <a:xfrm>
              <a:off x="2428" y="1840"/>
              <a:ext cx="66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Comic Sans MS" charset="0"/>
                </a:rPr>
                <a:t>I</a:t>
              </a:r>
              <a:endParaRPr lang="en-US"/>
            </a:p>
          </p:txBody>
        </p:sp>
        <p:sp>
          <p:nvSpPr>
            <p:cNvPr id="16416" name="Line 34"/>
            <p:cNvSpPr>
              <a:spLocks noChangeShapeType="1"/>
            </p:cNvSpPr>
            <p:nvPr/>
          </p:nvSpPr>
          <p:spPr bwMode="auto">
            <a:xfrm>
              <a:off x="2445" y="2053"/>
              <a:ext cx="1" cy="616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2436" y="2652"/>
              <a:ext cx="19" cy="41"/>
              <a:chOff x="2436" y="2652"/>
              <a:chExt cx="19" cy="41"/>
            </a:xfrm>
          </p:grpSpPr>
          <p:sp>
            <p:nvSpPr>
              <p:cNvPr id="16441" name="Oval 36"/>
              <p:cNvSpPr>
                <a:spLocks noChangeArrowheads="1"/>
              </p:cNvSpPr>
              <p:nvPr/>
            </p:nvSpPr>
            <p:spPr bwMode="auto">
              <a:xfrm>
                <a:off x="2436" y="2652"/>
                <a:ext cx="19" cy="41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2" name="Oval 37"/>
              <p:cNvSpPr>
                <a:spLocks noChangeArrowheads="1"/>
              </p:cNvSpPr>
              <p:nvPr/>
            </p:nvSpPr>
            <p:spPr bwMode="auto">
              <a:xfrm>
                <a:off x="2436" y="2652"/>
                <a:ext cx="19" cy="41"/>
              </a:xfrm>
              <a:prstGeom prst="ellips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18" name="Rectangle 38"/>
            <p:cNvSpPr>
              <a:spLocks noChangeArrowheads="1"/>
            </p:cNvSpPr>
            <p:nvPr/>
          </p:nvSpPr>
          <p:spPr bwMode="auto">
            <a:xfrm>
              <a:off x="1806" y="2559"/>
              <a:ext cx="92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SAMPLE METAL</a:t>
              </a:r>
              <a:endParaRPr lang="en-US"/>
            </a:p>
          </p:txBody>
        </p:sp>
        <p:sp>
          <p:nvSpPr>
            <p:cNvPr id="16419" name="Line 39"/>
            <p:cNvSpPr>
              <a:spLocks noChangeShapeType="1"/>
            </p:cNvSpPr>
            <p:nvPr/>
          </p:nvSpPr>
          <p:spPr bwMode="auto">
            <a:xfrm>
              <a:off x="1975" y="1356"/>
              <a:ext cx="1" cy="61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0" name="Line 40"/>
            <p:cNvSpPr>
              <a:spLocks noChangeShapeType="1"/>
            </p:cNvSpPr>
            <p:nvPr/>
          </p:nvSpPr>
          <p:spPr bwMode="auto">
            <a:xfrm>
              <a:off x="1975" y="1971"/>
              <a:ext cx="57" cy="16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1" name="Line 41"/>
            <p:cNvSpPr>
              <a:spLocks noChangeShapeType="1"/>
            </p:cNvSpPr>
            <p:nvPr/>
          </p:nvSpPr>
          <p:spPr bwMode="auto">
            <a:xfrm flipV="1">
              <a:off x="2032" y="1971"/>
              <a:ext cx="56" cy="16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2" name="Line 42"/>
            <p:cNvSpPr>
              <a:spLocks noChangeShapeType="1"/>
            </p:cNvSpPr>
            <p:nvPr/>
          </p:nvSpPr>
          <p:spPr bwMode="auto">
            <a:xfrm>
              <a:off x="2088" y="1356"/>
              <a:ext cx="1" cy="61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3" name="Line 43"/>
            <p:cNvSpPr>
              <a:spLocks noChangeShapeType="1"/>
            </p:cNvSpPr>
            <p:nvPr/>
          </p:nvSpPr>
          <p:spPr bwMode="auto">
            <a:xfrm>
              <a:off x="1975" y="1356"/>
              <a:ext cx="113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4" name="Rectangle 44"/>
            <p:cNvSpPr>
              <a:spLocks noChangeArrowheads="1"/>
            </p:cNvSpPr>
            <p:nvPr/>
          </p:nvSpPr>
          <p:spPr bwMode="auto">
            <a:xfrm rot="-5400000">
              <a:off x="1945" y="1596"/>
              <a:ext cx="1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Tip</a:t>
              </a:r>
              <a:endParaRPr lang="en-US"/>
            </a:p>
          </p:txBody>
        </p:sp>
        <p:grpSp>
          <p:nvGrpSpPr>
            <p:cNvPr id="6" name="Group 45"/>
            <p:cNvGrpSpPr>
              <a:grpSpLocks/>
            </p:cNvGrpSpPr>
            <p:nvPr/>
          </p:nvGrpSpPr>
          <p:grpSpPr bwMode="auto">
            <a:xfrm>
              <a:off x="1279" y="2196"/>
              <a:ext cx="1501" cy="899"/>
              <a:chOff x="1279" y="2196"/>
              <a:chExt cx="1501" cy="899"/>
            </a:xfrm>
          </p:grpSpPr>
          <p:sp>
            <p:nvSpPr>
              <p:cNvPr id="16439" name="Freeform 46"/>
              <p:cNvSpPr>
                <a:spLocks/>
              </p:cNvSpPr>
              <p:nvPr/>
            </p:nvSpPr>
            <p:spPr bwMode="auto">
              <a:xfrm>
                <a:off x="1279" y="2196"/>
                <a:ext cx="1501" cy="899"/>
              </a:xfrm>
              <a:custGeom>
                <a:avLst/>
                <a:gdLst>
                  <a:gd name="T0" fmla="*/ 0 w 31933"/>
                  <a:gd name="T1" fmla="*/ 0 h 8767"/>
                  <a:gd name="T2" fmla="*/ 0 w 31933"/>
                  <a:gd name="T3" fmla="*/ 0 h 8767"/>
                  <a:gd name="T4" fmla="*/ 0 w 31933"/>
                  <a:gd name="T5" fmla="*/ 0 h 8767"/>
                  <a:gd name="T6" fmla="*/ 0 w 31933"/>
                  <a:gd name="T7" fmla="*/ 0 h 8767"/>
                  <a:gd name="T8" fmla="*/ 0 w 31933"/>
                  <a:gd name="T9" fmla="*/ 0 h 8767"/>
                  <a:gd name="T10" fmla="*/ 0 w 31933"/>
                  <a:gd name="T11" fmla="*/ 0 h 8767"/>
                  <a:gd name="T12" fmla="*/ 0 w 31933"/>
                  <a:gd name="T13" fmla="*/ 0 h 8767"/>
                  <a:gd name="T14" fmla="*/ 0 w 31933"/>
                  <a:gd name="T15" fmla="*/ 0 h 8767"/>
                  <a:gd name="T16" fmla="*/ 0 w 31933"/>
                  <a:gd name="T17" fmla="*/ 0 h 8767"/>
                  <a:gd name="T18" fmla="*/ 0 w 31933"/>
                  <a:gd name="T19" fmla="*/ 0 h 8767"/>
                  <a:gd name="T20" fmla="*/ 0 w 31933"/>
                  <a:gd name="T21" fmla="*/ 0 h 8767"/>
                  <a:gd name="T22" fmla="*/ 0 w 31933"/>
                  <a:gd name="T23" fmla="*/ 0 h 8767"/>
                  <a:gd name="T24" fmla="*/ 0 w 31933"/>
                  <a:gd name="T25" fmla="*/ 0 h 8767"/>
                  <a:gd name="T26" fmla="*/ 0 w 31933"/>
                  <a:gd name="T27" fmla="*/ 0 h 8767"/>
                  <a:gd name="T28" fmla="*/ 0 w 31933"/>
                  <a:gd name="T29" fmla="*/ 0 h 8767"/>
                  <a:gd name="T30" fmla="*/ 0 w 31933"/>
                  <a:gd name="T31" fmla="*/ 0 h 87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933"/>
                  <a:gd name="T49" fmla="*/ 0 h 8767"/>
                  <a:gd name="T50" fmla="*/ 31933 w 31933"/>
                  <a:gd name="T51" fmla="*/ 8767 h 876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933" h="8767">
                    <a:moveTo>
                      <a:pt x="3550" y="1383"/>
                    </a:moveTo>
                    <a:cubicBezTo>
                      <a:pt x="3950" y="1192"/>
                      <a:pt x="5300" y="342"/>
                      <a:pt x="6016" y="208"/>
                    </a:cubicBezTo>
                    <a:cubicBezTo>
                      <a:pt x="6733" y="75"/>
                      <a:pt x="7350" y="417"/>
                      <a:pt x="7875" y="600"/>
                    </a:cubicBezTo>
                    <a:cubicBezTo>
                      <a:pt x="8400" y="783"/>
                      <a:pt x="8716" y="1100"/>
                      <a:pt x="9183" y="1300"/>
                    </a:cubicBezTo>
                    <a:cubicBezTo>
                      <a:pt x="9650" y="1500"/>
                      <a:pt x="10091" y="1875"/>
                      <a:pt x="10666" y="1783"/>
                    </a:cubicBezTo>
                    <a:cubicBezTo>
                      <a:pt x="11241" y="1692"/>
                      <a:pt x="11900" y="1025"/>
                      <a:pt x="12625" y="733"/>
                    </a:cubicBezTo>
                    <a:cubicBezTo>
                      <a:pt x="13350" y="442"/>
                      <a:pt x="14275" y="0"/>
                      <a:pt x="15025" y="33"/>
                    </a:cubicBezTo>
                    <a:cubicBezTo>
                      <a:pt x="15775" y="67"/>
                      <a:pt x="16466" y="642"/>
                      <a:pt x="17125" y="950"/>
                    </a:cubicBezTo>
                    <a:cubicBezTo>
                      <a:pt x="17783" y="1258"/>
                      <a:pt x="18375" y="1850"/>
                      <a:pt x="19000" y="1867"/>
                    </a:cubicBezTo>
                    <a:cubicBezTo>
                      <a:pt x="19625" y="1883"/>
                      <a:pt x="20200" y="1300"/>
                      <a:pt x="20875" y="1033"/>
                    </a:cubicBezTo>
                    <a:cubicBezTo>
                      <a:pt x="21550" y="767"/>
                      <a:pt x="22208" y="375"/>
                      <a:pt x="23058" y="250"/>
                    </a:cubicBezTo>
                    <a:cubicBezTo>
                      <a:pt x="23908" y="125"/>
                      <a:pt x="25208" y="142"/>
                      <a:pt x="25983" y="292"/>
                    </a:cubicBezTo>
                    <a:cubicBezTo>
                      <a:pt x="26758" y="442"/>
                      <a:pt x="27391" y="8"/>
                      <a:pt x="27725" y="1167"/>
                    </a:cubicBezTo>
                    <a:cubicBezTo>
                      <a:pt x="28058" y="2325"/>
                      <a:pt x="31933" y="6125"/>
                      <a:pt x="27991" y="7233"/>
                    </a:cubicBezTo>
                    <a:cubicBezTo>
                      <a:pt x="24050" y="8342"/>
                      <a:pt x="8150" y="8767"/>
                      <a:pt x="4075" y="7800"/>
                    </a:cubicBezTo>
                    <a:cubicBezTo>
                      <a:pt x="0" y="6833"/>
                      <a:pt x="3658" y="2758"/>
                      <a:pt x="3550" y="1433"/>
                    </a:cubicBezTo>
                  </a:path>
                </a:pathLst>
              </a:custGeom>
              <a:solidFill>
                <a:srgbClr val="FF99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0" name="Freeform 47"/>
              <p:cNvSpPr>
                <a:spLocks/>
              </p:cNvSpPr>
              <p:nvPr/>
            </p:nvSpPr>
            <p:spPr bwMode="auto">
              <a:xfrm>
                <a:off x="1279" y="2196"/>
                <a:ext cx="1501" cy="899"/>
              </a:xfrm>
              <a:custGeom>
                <a:avLst/>
                <a:gdLst>
                  <a:gd name="T0" fmla="*/ 167 w 1501"/>
                  <a:gd name="T1" fmla="*/ 142 h 899"/>
                  <a:gd name="T2" fmla="*/ 283 w 1501"/>
                  <a:gd name="T3" fmla="*/ 22 h 899"/>
                  <a:gd name="T4" fmla="*/ 370 w 1501"/>
                  <a:gd name="T5" fmla="*/ 62 h 899"/>
                  <a:gd name="T6" fmla="*/ 431 w 1501"/>
                  <a:gd name="T7" fmla="*/ 134 h 899"/>
                  <a:gd name="T8" fmla="*/ 501 w 1501"/>
                  <a:gd name="T9" fmla="*/ 183 h 899"/>
                  <a:gd name="T10" fmla="*/ 593 w 1501"/>
                  <a:gd name="T11" fmla="*/ 75 h 899"/>
                  <a:gd name="T12" fmla="*/ 706 w 1501"/>
                  <a:gd name="T13" fmla="*/ 4 h 899"/>
                  <a:gd name="T14" fmla="*/ 805 w 1501"/>
                  <a:gd name="T15" fmla="*/ 98 h 899"/>
                  <a:gd name="T16" fmla="*/ 893 w 1501"/>
                  <a:gd name="T17" fmla="*/ 192 h 899"/>
                  <a:gd name="T18" fmla="*/ 981 w 1501"/>
                  <a:gd name="T19" fmla="*/ 106 h 899"/>
                  <a:gd name="T20" fmla="*/ 1083 w 1501"/>
                  <a:gd name="T21" fmla="*/ 26 h 899"/>
                  <a:gd name="T22" fmla="*/ 1221 w 1501"/>
                  <a:gd name="T23" fmla="*/ 30 h 899"/>
                  <a:gd name="T24" fmla="*/ 1303 w 1501"/>
                  <a:gd name="T25" fmla="*/ 120 h 899"/>
                  <a:gd name="T26" fmla="*/ 1315 w 1501"/>
                  <a:gd name="T27" fmla="*/ 742 h 899"/>
                  <a:gd name="T28" fmla="*/ 191 w 1501"/>
                  <a:gd name="T29" fmla="*/ 800 h 899"/>
                  <a:gd name="T30" fmla="*/ 167 w 1501"/>
                  <a:gd name="T31" fmla="*/ 147 h 89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01"/>
                  <a:gd name="T49" fmla="*/ 0 h 899"/>
                  <a:gd name="T50" fmla="*/ 1501 w 1501"/>
                  <a:gd name="T51" fmla="*/ 899 h 89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01" h="899">
                    <a:moveTo>
                      <a:pt x="167" y="142"/>
                    </a:moveTo>
                    <a:cubicBezTo>
                      <a:pt x="186" y="123"/>
                      <a:pt x="249" y="35"/>
                      <a:pt x="283" y="22"/>
                    </a:cubicBezTo>
                    <a:cubicBezTo>
                      <a:pt x="316" y="8"/>
                      <a:pt x="345" y="43"/>
                      <a:pt x="370" y="62"/>
                    </a:cubicBezTo>
                    <a:cubicBezTo>
                      <a:pt x="395" y="81"/>
                      <a:pt x="409" y="113"/>
                      <a:pt x="431" y="134"/>
                    </a:cubicBezTo>
                    <a:cubicBezTo>
                      <a:pt x="453" y="154"/>
                      <a:pt x="474" y="193"/>
                      <a:pt x="501" y="183"/>
                    </a:cubicBezTo>
                    <a:cubicBezTo>
                      <a:pt x="528" y="174"/>
                      <a:pt x="559" y="105"/>
                      <a:pt x="593" y="75"/>
                    </a:cubicBezTo>
                    <a:cubicBezTo>
                      <a:pt x="627" y="46"/>
                      <a:pt x="671" y="0"/>
                      <a:pt x="706" y="4"/>
                    </a:cubicBezTo>
                    <a:cubicBezTo>
                      <a:pt x="741" y="7"/>
                      <a:pt x="774" y="66"/>
                      <a:pt x="805" y="98"/>
                    </a:cubicBezTo>
                    <a:cubicBezTo>
                      <a:pt x="836" y="129"/>
                      <a:pt x="863" y="190"/>
                      <a:pt x="893" y="192"/>
                    </a:cubicBezTo>
                    <a:cubicBezTo>
                      <a:pt x="922" y="193"/>
                      <a:pt x="949" y="134"/>
                      <a:pt x="981" y="106"/>
                    </a:cubicBezTo>
                    <a:cubicBezTo>
                      <a:pt x="1013" y="79"/>
                      <a:pt x="1044" y="39"/>
                      <a:pt x="1083" y="26"/>
                    </a:cubicBezTo>
                    <a:cubicBezTo>
                      <a:pt x="1123" y="13"/>
                      <a:pt x="1184" y="15"/>
                      <a:pt x="1221" y="30"/>
                    </a:cubicBezTo>
                    <a:cubicBezTo>
                      <a:pt x="1257" y="46"/>
                      <a:pt x="1287" y="1"/>
                      <a:pt x="1303" y="120"/>
                    </a:cubicBezTo>
                    <a:cubicBezTo>
                      <a:pt x="1318" y="239"/>
                      <a:pt x="1501" y="628"/>
                      <a:pt x="1315" y="742"/>
                    </a:cubicBezTo>
                    <a:cubicBezTo>
                      <a:pt x="1130" y="856"/>
                      <a:pt x="383" y="899"/>
                      <a:pt x="191" y="800"/>
                    </a:cubicBezTo>
                    <a:cubicBezTo>
                      <a:pt x="0" y="701"/>
                      <a:pt x="172" y="283"/>
                      <a:pt x="167" y="147"/>
                    </a:cubicBezTo>
                  </a:path>
                </a:pathLst>
              </a:custGeom>
              <a:solidFill>
                <a:srgbClr val="FF9900"/>
              </a:soli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26" name="Line 48"/>
            <p:cNvSpPr>
              <a:spLocks noChangeShapeType="1"/>
            </p:cNvSpPr>
            <p:nvPr/>
          </p:nvSpPr>
          <p:spPr bwMode="auto">
            <a:xfrm>
              <a:off x="2032" y="1479"/>
              <a:ext cx="225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7" name="Line 49"/>
            <p:cNvSpPr>
              <a:spLocks noChangeShapeType="1"/>
            </p:cNvSpPr>
            <p:nvPr/>
          </p:nvSpPr>
          <p:spPr bwMode="auto">
            <a:xfrm>
              <a:off x="2445" y="1479"/>
              <a:ext cx="1" cy="328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8" name="Line 50"/>
            <p:cNvSpPr>
              <a:spLocks noChangeShapeType="1"/>
            </p:cNvSpPr>
            <p:nvPr/>
          </p:nvSpPr>
          <p:spPr bwMode="auto">
            <a:xfrm>
              <a:off x="2255" y="1375"/>
              <a:ext cx="1" cy="246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9" name="Rectangle 51"/>
            <p:cNvSpPr>
              <a:spLocks noChangeArrowheads="1"/>
            </p:cNvSpPr>
            <p:nvPr/>
          </p:nvSpPr>
          <p:spPr bwMode="auto">
            <a:xfrm rot="-5400000">
              <a:off x="2202" y="1204"/>
              <a:ext cx="11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V</a:t>
              </a:r>
              <a:endParaRPr lang="en-US" sz="2200"/>
            </a:p>
          </p:txBody>
        </p:sp>
        <p:sp>
          <p:nvSpPr>
            <p:cNvPr id="16430" name="Line 52"/>
            <p:cNvSpPr>
              <a:spLocks noChangeShapeType="1"/>
            </p:cNvSpPr>
            <p:nvPr/>
          </p:nvSpPr>
          <p:spPr bwMode="auto">
            <a:xfrm>
              <a:off x="2276" y="1397"/>
              <a:ext cx="1" cy="164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1" name="Line 53"/>
            <p:cNvSpPr>
              <a:spLocks noChangeShapeType="1"/>
            </p:cNvSpPr>
            <p:nvPr/>
          </p:nvSpPr>
          <p:spPr bwMode="auto">
            <a:xfrm>
              <a:off x="2276" y="1479"/>
              <a:ext cx="169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2" name="Oval 55"/>
            <p:cNvSpPr>
              <a:spLocks noChangeArrowheads="1"/>
            </p:cNvSpPr>
            <p:nvPr/>
          </p:nvSpPr>
          <p:spPr bwMode="auto">
            <a:xfrm>
              <a:off x="2323" y="1807"/>
              <a:ext cx="246" cy="246"/>
            </a:xfrm>
            <a:prstGeom prst="ellipse">
              <a:avLst/>
            </a:prstGeom>
            <a:solidFill>
              <a:srgbClr val="BBE0E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3" name="Rectangle 57"/>
            <p:cNvSpPr>
              <a:spLocks noChangeArrowheads="1"/>
            </p:cNvSpPr>
            <p:nvPr/>
          </p:nvSpPr>
          <p:spPr bwMode="auto">
            <a:xfrm rot="-5400000">
              <a:off x="2428" y="1842"/>
              <a:ext cx="66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Comic Sans MS" charset="0"/>
                </a:rPr>
                <a:t>I</a:t>
              </a:r>
              <a:endParaRPr lang="en-US"/>
            </a:p>
          </p:txBody>
        </p:sp>
        <p:sp>
          <p:nvSpPr>
            <p:cNvPr id="16434" name="Line 58"/>
            <p:cNvSpPr>
              <a:spLocks noChangeShapeType="1"/>
            </p:cNvSpPr>
            <p:nvPr/>
          </p:nvSpPr>
          <p:spPr bwMode="auto">
            <a:xfrm>
              <a:off x="2445" y="2053"/>
              <a:ext cx="1" cy="616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59"/>
            <p:cNvGrpSpPr>
              <a:grpSpLocks/>
            </p:cNvGrpSpPr>
            <p:nvPr/>
          </p:nvGrpSpPr>
          <p:grpSpPr bwMode="auto">
            <a:xfrm>
              <a:off x="2436" y="2652"/>
              <a:ext cx="19" cy="41"/>
              <a:chOff x="2436" y="2652"/>
              <a:chExt cx="19" cy="41"/>
            </a:xfrm>
          </p:grpSpPr>
          <p:sp>
            <p:nvSpPr>
              <p:cNvPr id="16437" name="Oval 60"/>
              <p:cNvSpPr>
                <a:spLocks noChangeArrowheads="1"/>
              </p:cNvSpPr>
              <p:nvPr/>
            </p:nvSpPr>
            <p:spPr bwMode="auto">
              <a:xfrm>
                <a:off x="2436" y="2652"/>
                <a:ext cx="19" cy="41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8" name="Oval 61"/>
              <p:cNvSpPr>
                <a:spLocks noChangeArrowheads="1"/>
              </p:cNvSpPr>
              <p:nvPr/>
            </p:nvSpPr>
            <p:spPr bwMode="auto">
              <a:xfrm>
                <a:off x="2436" y="2652"/>
                <a:ext cx="19" cy="41"/>
              </a:xfrm>
              <a:prstGeom prst="ellips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36" name="Rectangle 63"/>
            <p:cNvSpPr>
              <a:spLocks noChangeArrowheads="1"/>
            </p:cNvSpPr>
            <p:nvPr/>
          </p:nvSpPr>
          <p:spPr bwMode="auto">
            <a:xfrm>
              <a:off x="2160" y="1309"/>
              <a:ext cx="11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+</a:t>
              </a:r>
            </a:p>
          </p:txBody>
        </p:sp>
      </p:grpSp>
      <p:grpSp>
        <p:nvGrpSpPr>
          <p:cNvPr id="8" name="Group 62"/>
          <p:cNvGrpSpPr/>
          <p:nvPr/>
        </p:nvGrpSpPr>
        <p:grpSpPr>
          <a:xfrm>
            <a:off x="1714500" y="4929188"/>
            <a:ext cx="4879975" cy="1222375"/>
            <a:chOff x="1714500" y="4929188"/>
            <a:chExt cx="4879975" cy="1222375"/>
          </a:xfrm>
        </p:grpSpPr>
        <p:sp>
          <p:nvSpPr>
            <p:cNvPr id="57415" name="Line 71"/>
            <p:cNvSpPr>
              <a:spLocks noChangeShapeType="1"/>
            </p:cNvSpPr>
            <p:nvPr/>
          </p:nvSpPr>
          <p:spPr bwMode="auto">
            <a:xfrm>
              <a:off x="2820988" y="4929188"/>
              <a:ext cx="190500" cy="16668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3" name="Line 6"/>
            <p:cNvSpPr>
              <a:spLocks noChangeShapeType="1"/>
            </p:cNvSpPr>
            <p:nvPr/>
          </p:nvSpPr>
          <p:spPr bwMode="auto">
            <a:xfrm>
              <a:off x="1852613" y="5627688"/>
              <a:ext cx="97155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4" name="Line 7"/>
            <p:cNvSpPr>
              <a:spLocks noChangeShapeType="1"/>
            </p:cNvSpPr>
            <p:nvPr/>
          </p:nvSpPr>
          <p:spPr bwMode="auto">
            <a:xfrm>
              <a:off x="2820988" y="4937125"/>
              <a:ext cx="1587" cy="6826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5" name="Rectangle 9"/>
            <p:cNvSpPr>
              <a:spLocks noChangeArrowheads="1"/>
            </p:cNvSpPr>
            <p:nvPr/>
          </p:nvSpPr>
          <p:spPr bwMode="auto">
            <a:xfrm>
              <a:off x="1714500" y="5781675"/>
              <a:ext cx="9937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sample</a:t>
              </a:r>
              <a:endParaRPr lang="en-US" sz="2400"/>
            </a:p>
          </p:txBody>
        </p:sp>
        <p:sp>
          <p:nvSpPr>
            <p:cNvPr id="16396" name="Line 10"/>
            <p:cNvSpPr>
              <a:spLocks noChangeShapeType="1"/>
            </p:cNvSpPr>
            <p:nvPr/>
          </p:nvSpPr>
          <p:spPr bwMode="auto">
            <a:xfrm flipV="1">
              <a:off x="1851025" y="5197475"/>
              <a:ext cx="1989138" cy="11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>
              <a:off x="3013075" y="5108754"/>
              <a:ext cx="1588" cy="6826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3300413" y="5772150"/>
              <a:ext cx="32543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tip</a:t>
              </a:r>
              <a:endParaRPr lang="en-US" sz="2400"/>
            </a:p>
          </p:txBody>
        </p:sp>
        <p:sp>
          <p:nvSpPr>
            <p:cNvPr id="16399" name="Line 66"/>
            <p:cNvSpPr>
              <a:spLocks noChangeShapeType="1"/>
            </p:cNvSpPr>
            <p:nvPr/>
          </p:nvSpPr>
          <p:spPr bwMode="auto">
            <a:xfrm flipV="1">
              <a:off x="2867025" y="5608638"/>
              <a:ext cx="1493838" cy="1111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0" name="Line 67"/>
            <p:cNvSpPr>
              <a:spLocks noChangeShapeType="1"/>
            </p:cNvSpPr>
            <p:nvPr/>
          </p:nvSpPr>
          <p:spPr bwMode="auto">
            <a:xfrm>
              <a:off x="4025900" y="5765800"/>
              <a:ext cx="36830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1" name="Text Box 68"/>
            <p:cNvSpPr txBox="1">
              <a:spLocks noChangeArrowheads="1"/>
            </p:cNvSpPr>
            <p:nvPr/>
          </p:nvSpPr>
          <p:spPr bwMode="auto">
            <a:xfrm>
              <a:off x="4335463" y="5486400"/>
              <a:ext cx="2259012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FF3300"/>
                  </a:solidFill>
                </a:rPr>
                <a:t>applied voltage</a:t>
              </a:r>
            </a:p>
          </p:txBody>
        </p:sp>
        <p:sp>
          <p:nvSpPr>
            <p:cNvPr id="16402" name="Line 11"/>
            <p:cNvSpPr>
              <a:spLocks noChangeShapeType="1"/>
            </p:cNvSpPr>
            <p:nvPr/>
          </p:nvSpPr>
          <p:spPr bwMode="auto">
            <a:xfrm flipV="1">
              <a:off x="3019425" y="5772150"/>
              <a:ext cx="9144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rot="5400000">
              <a:off x="4029076" y="5688012"/>
              <a:ext cx="171450" cy="3175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04" name="Rectangle 23"/>
          <p:cNvSpPr>
            <a:spLocks noChangeArrowheads="1"/>
          </p:cNvSpPr>
          <p:nvPr/>
        </p:nvSpPr>
        <p:spPr bwMode="auto">
          <a:xfrm rot="5400000">
            <a:off x="1434307" y="2936081"/>
            <a:ext cx="12509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SAMPLE</a:t>
            </a:r>
          </a:p>
          <a:p>
            <a:r>
              <a:rPr lang="en-US" sz="2400">
                <a:solidFill>
                  <a:srgbClr val="000000"/>
                </a:solidFill>
              </a:rPr>
              <a:t>(metallic)</a:t>
            </a:r>
            <a:endParaRPr lang="en-US" sz="2400"/>
          </a:p>
        </p:txBody>
      </p:sp>
      <p:grpSp>
        <p:nvGrpSpPr>
          <p:cNvPr id="9" name="Group 60"/>
          <p:cNvGrpSpPr/>
          <p:nvPr/>
        </p:nvGrpSpPr>
        <p:grpSpPr>
          <a:xfrm>
            <a:off x="4597021" y="828343"/>
            <a:ext cx="4004707" cy="2693195"/>
            <a:chOff x="1753218" y="2609284"/>
            <a:chExt cx="4004707" cy="2693195"/>
          </a:xfrm>
        </p:grpSpPr>
        <p:cxnSp>
          <p:nvCxnSpPr>
            <p:cNvPr id="62" name="Straight Connector 61"/>
            <p:cNvCxnSpPr/>
            <p:nvPr/>
          </p:nvCxnSpPr>
          <p:spPr>
            <a:xfrm flipV="1">
              <a:off x="1753218" y="4652533"/>
              <a:ext cx="1656585" cy="1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V="1">
              <a:off x="2367475" y="3624002"/>
              <a:ext cx="2043788" cy="14351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3"/>
            <p:cNvGrpSpPr/>
            <p:nvPr/>
          </p:nvGrpSpPr>
          <p:grpSpPr>
            <a:xfrm>
              <a:off x="4101339" y="3258691"/>
              <a:ext cx="1656586" cy="2043788"/>
              <a:chOff x="4859859" y="3258691"/>
              <a:chExt cx="1656586" cy="2043788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 rot="16200000" flipV="1">
                <a:off x="3845141" y="4273409"/>
                <a:ext cx="2043788" cy="14351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4859860" y="5288133"/>
                <a:ext cx="1656585" cy="1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Straight Connector 64"/>
            <p:cNvCxnSpPr/>
            <p:nvPr/>
          </p:nvCxnSpPr>
          <p:spPr>
            <a:xfrm rot="10800000">
              <a:off x="3383289" y="2610360"/>
              <a:ext cx="730563" cy="647794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5673800" y="3175319"/>
            <a:ext cx="75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α</a:t>
            </a:r>
            <a:r>
              <a:rPr lang="en-US" dirty="0" smtClean="0"/>
              <a:t>, big</a:t>
            </a:r>
          </a:p>
          <a:p>
            <a:r>
              <a:rPr lang="en-US" dirty="0" smtClean="0"/>
              <a:t>x, big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6682102" y="3810919"/>
            <a:ext cx="985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α</a:t>
            </a:r>
            <a:r>
              <a:rPr lang="en-US" dirty="0" smtClean="0"/>
              <a:t>, small</a:t>
            </a:r>
          </a:p>
          <a:p>
            <a:r>
              <a:rPr lang="en-US" dirty="0" smtClean="0"/>
              <a:t>x, small</a:t>
            </a:r>
            <a:endParaRPr lang="en-US" dirty="0"/>
          </a:p>
        </p:txBody>
      </p:sp>
      <p:sp>
        <p:nvSpPr>
          <p:cNvPr id="70" name="Text Box 37"/>
          <p:cNvSpPr txBox="1">
            <a:spLocks noChangeArrowheads="1"/>
          </p:cNvSpPr>
          <p:nvPr/>
        </p:nvSpPr>
        <p:spPr bwMode="auto">
          <a:xfrm>
            <a:off x="4555392" y="1470367"/>
            <a:ext cx="1477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2D08CA"/>
                </a:solidFill>
              </a:rPr>
              <a:t>T</a:t>
            </a:r>
            <a:r>
              <a:rPr lang="en-US" sz="2800" dirty="0" smtClean="0">
                <a:solidFill>
                  <a:srgbClr val="2D08CA"/>
                </a:solidFill>
              </a:rPr>
              <a:t> ~ e</a:t>
            </a:r>
            <a:r>
              <a:rPr lang="en-US" sz="2800" baseline="30000" dirty="0">
                <a:solidFill>
                  <a:srgbClr val="2D08CA"/>
                </a:solidFill>
              </a:rPr>
              <a:t>-</a:t>
            </a:r>
            <a:r>
              <a:rPr lang="en-US" sz="2800" baseline="30000" dirty="0" smtClean="0">
                <a:solidFill>
                  <a:srgbClr val="2D08CA"/>
                </a:solidFill>
              </a:rPr>
              <a:t>2α</a:t>
            </a:r>
            <a:r>
              <a:rPr lang="en-US" sz="2800" baseline="30000" dirty="0" smtClean="0">
                <a:solidFill>
                  <a:srgbClr val="2D08CA"/>
                </a:solidFill>
                <a:sym typeface="Symbol" charset="2"/>
              </a:rPr>
              <a:t>x</a:t>
            </a:r>
            <a:endParaRPr lang="en-US" sz="2800" baseline="30000" dirty="0">
              <a:solidFill>
                <a:srgbClr val="2D08CA"/>
              </a:solidFill>
              <a:sym typeface="Symbol" charset="2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rot="10800000">
            <a:off x="5949899" y="4776786"/>
            <a:ext cx="1877463" cy="1380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/>
          <a:scene3d>
            <a:camera prst="orthographicFront">
              <a:rot lat="0" lon="21599981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 Box 68"/>
          <p:cNvSpPr txBox="1">
            <a:spLocks noChangeArrowheads="1"/>
          </p:cNvSpPr>
          <p:nvPr/>
        </p:nvSpPr>
        <p:spPr bwMode="auto">
          <a:xfrm>
            <a:off x="6268691" y="4824261"/>
            <a:ext cx="1864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</a:rPr>
              <a:t>tunnel to left</a:t>
            </a:r>
            <a:endParaRPr lang="en-US" sz="2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3382740" y="2609821"/>
            <a:ext cx="1476574" cy="675944"/>
          </a:xfrm>
          <a:prstGeom prst="line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753218" y="4652533"/>
            <a:ext cx="1656585" cy="1"/>
          </a:xfrm>
          <a:prstGeom prst="line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V="1">
            <a:off x="2367475" y="3624002"/>
            <a:ext cx="2043788" cy="14351"/>
          </a:xfrm>
          <a:prstGeom prst="line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4860607" y="3272497"/>
            <a:ext cx="1656586" cy="2043788"/>
            <a:chOff x="4860607" y="3272497"/>
            <a:chExt cx="1656586" cy="2043788"/>
          </a:xfrm>
        </p:grpSpPr>
        <p:cxnSp>
          <p:nvCxnSpPr>
            <p:cNvPr id="10" name="Straight Connector 9"/>
            <p:cNvCxnSpPr/>
            <p:nvPr/>
          </p:nvCxnSpPr>
          <p:spPr>
            <a:xfrm rot="16200000" flipV="1">
              <a:off x="3845889" y="4287215"/>
              <a:ext cx="2043788" cy="14351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860608" y="5301939"/>
              <a:ext cx="1656585" cy="1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rot="10800000">
            <a:off x="3397094" y="2651777"/>
            <a:ext cx="730563" cy="647794"/>
          </a:xfrm>
          <a:prstGeom prst="line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19"/>
          <p:cNvGrpSpPr/>
          <p:nvPr/>
        </p:nvGrpSpPr>
        <p:grpSpPr>
          <a:xfrm>
            <a:off x="4033718" y="884106"/>
            <a:ext cx="4879975" cy="1222375"/>
            <a:chOff x="1714500" y="4929188"/>
            <a:chExt cx="4879975" cy="1222375"/>
          </a:xfrm>
        </p:grpSpPr>
        <p:sp>
          <p:nvSpPr>
            <p:cNvPr id="21" name="Line 71"/>
            <p:cNvSpPr>
              <a:spLocks noChangeShapeType="1"/>
            </p:cNvSpPr>
            <p:nvPr/>
          </p:nvSpPr>
          <p:spPr bwMode="auto">
            <a:xfrm>
              <a:off x="2820988" y="4929188"/>
              <a:ext cx="190500" cy="16668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1852613" y="5627688"/>
              <a:ext cx="97155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2820988" y="4937125"/>
              <a:ext cx="1587" cy="6826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1714500" y="5781675"/>
              <a:ext cx="9937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sample</a:t>
              </a:r>
              <a:endParaRPr lang="en-US" sz="2400"/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 flipV="1">
              <a:off x="1851025" y="5197475"/>
              <a:ext cx="1989138" cy="11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>
              <a:off x="3013075" y="5091113"/>
              <a:ext cx="1588" cy="6826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>
              <a:off x="3300413" y="5772150"/>
              <a:ext cx="32543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tip</a:t>
              </a:r>
              <a:endParaRPr lang="en-US" sz="2400"/>
            </a:p>
          </p:txBody>
        </p:sp>
        <p:sp>
          <p:nvSpPr>
            <p:cNvPr id="28" name="Line 66"/>
            <p:cNvSpPr>
              <a:spLocks noChangeShapeType="1"/>
            </p:cNvSpPr>
            <p:nvPr/>
          </p:nvSpPr>
          <p:spPr bwMode="auto">
            <a:xfrm flipV="1">
              <a:off x="2867025" y="5608638"/>
              <a:ext cx="1493838" cy="1111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67"/>
            <p:cNvSpPr>
              <a:spLocks noChangeShapeType="1"/>
            </p:cNvSpPr>
            <p:nvPr/>
          </p:nvSpPr>
          <p:spPr bwMode="auto">
            <a:xfrm>
              <a:off x="4025900" y="5765800"/>
              <a:ext cx="36830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 Box 68"/>
            <p:cNvSpPr txBox="1">
              <a:spLocks noChangeArrowheads="1"/>
            </p:cNvSpPr>
            <p:nvPr/>
          </p:nvSpPr>
          <p:spPr bwMode="auto">
            <a:xfrm>
              <a:off x="4335463" y="5486400"/>
              <a:ext cx="2259012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FF3300"/>
                  </a:solidFill>
                </a:rPr>
                <a:t>applied voltage</a:t>
              </a:r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 flipV="1">
              <a:off x="3019425" y="5772150"/>
              <a:ext cx="9144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>
              <a:off x="4029076" y="5688012"/>
              <a:ext cx="171450" cy="3175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5"/>
          <p:cNvGrpSpPr>
            <a:grpSpLocks/>
          </p:cNvGrpSpPr>
          <p:nvPr/>
        </p:nvGrpSpPr>
        <p:grpSpPr bwMode="auto">
          <a:xfrm rot="5400000">
            <a:off x="765450" y="15514"/>
            <a:ext cx="2382838" cy="2927350"/>
            <a:chOff x="1279" y="1251"/>
            <a:chExt cx="1501" cy="1844"/>
          </a:xfrm>
        </p:grpSpPr>
        <p:sp>
          <p:nvSpPr>
            <p:cNvPr id="34" name="Line 16"/>
            <p:cNvSpPr>
              <a:spLocks noChangeShapeType="1"/>
            </p:cNvSpPr>
            <p:nvPr/>
          </p:nvSpPr>
          <p:spPr bwMode="auto">
            <a:xfrm>
              <a:off x="1975" y="1356"/>
              <a:ext cx="1" cy="61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17"/>
            <p:cNvSpPr>
              <a:spLocks noChangeShapeType="1"/>
            </p:cNvSpPr>
            <p:nvPr/>
          </p:nvSpPr>
          <p:spPr bwMode="auto">
            <a:xfrm>
              <a:off x="1975" y="1971"/>
              <a:ext cx="57" cy="16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 flipV="1">
              <a:off x="2032" y="1971"/>
              <a:ext cx="56" cy="16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>
              <a:off x="2088" y="1356"/>
              <a:ext cx="1" cy="61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20"/>
            <p:cNvSpPr>
              <a:spLocks noChangeShapeType="1"/>
            </p:cNvSpPr>
            <p:nvPr/>
          </p:nvSpPr>
          <p:spPr bwMode="auto">
            <a:xfrm>
              <a:off x="1975" y="1356"/>
              <a:ext cx="113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1279" y="2196"/>
              <a:ext cx="1501" cy="899"/>
              <a:chOff x="1279" y="2196"/>
              <a:chExt cx="1501" cy="899"/>
            </a:xfrm>
          </p:grpSpPr>
          <p:sp>
            <p:nvSpPr>
              <p:cNvPr id="72" name="Freeform 23"/>
              <p:cNvSpPr>
                <a:spLocks/>
              </p:cNvSpPr>
              <p:nvPr/>
            </p:nvSpPr>
            <p:spPr bwMode="auto">
              <a:xfrm>
                <a:off x="1279" y="2196"/>
                <a:ext cx="1501" cy="899"/>
              </a:xfrm>
              <a:custGeom>
                <a:avLst/>
                <a:gdLst>
                  <a:gd name="T0" fmla="*/ 0 w 31933"/>
                  <a:gd name="T1" fmla="*/ 0 h 8767"/>
                  <a:gd name="T2" fmla="*/ 0 w 31933"/>
                  <a:gd name="T3" fmla="*/ 0 h 8767"/>
                  <a:gd name="T4" fmla="*/ 0 w 31933"/>
                  <a:gd name="T5" fmla="*/ 0 h 8767"/>
                  <a:gd name="T6" fmla="*/ 0 w 31933"/>
                  <a:gd name="T7" fmla="*/ 0 h 8767"/>
                  <a:gd name="T8" fmla="*/ 0 w 31933"/>
                  <a:gd name="T9" fmla="*/ 0 h 8767"/>
                  <a:gd name="T10" fmla="*/ 0 w 31933"/>
                  <a:gd name="T11" fmla="*/ 0 h 8767"/>
                  <a:gd name="T12" fmla="*/ 0 w 31933"/>
                  <a:gd name="T13" fmla="*/ 0 h 8767"/>
                  <a:gd name="T14" fmla="*/ 0 w 31933"/>
                  <a:gd name="T15" fmla="*/ 0 h 8767"/>
                  <a:gd name="T16" fmla="*/ 0 w 31933"/>
                  <a:gd name="T17" fmla="*/ 0 h 8767"/>
                  <a:gd name="T18" fmla="*/ 0 w 31933"/>
                  <a:gd name="T19" fmla="*/ 0 h 8767"/>
                  <a:gd name="T20" fmla="*/ 0 w 31933"/>
                  <a:gd name="T21" fmla="*/ 0 h 8767"/>
                  <a:gd name="T22" fmla="*/ 0 w 31933"/>
                  <a:gd name="T23" fmla="*/ 0 h 8767"/>
                  <a:gd name="T24" fmla="*/ 0 w 31933"/>
                  <a:gd name="T25" fmla="*/ 0 h 8767"/>
                  <a:gd name="T26" fmla="*/ 0 w 31933"/>
                  <a:gd name="T27" fmla="*/ 0 h 8767"/>
                  <a:gd name="T28" fmla="*/ 0 w 31933"/>
                  <a:gd name="T29" fmla="*/ 0 h 8767"/>
                  <a:gd name="T30" fmla="*/ 0 w 31933"/>
                  <a:gd name="T31" fmla="*/ 0 h 87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933"/>
                  <a:gd name="T49" fmla="*/ 0 h 8767"/>
                  <a:gd name="T50" fmla="*/ 31933 w 31933"/>
                  <a:gd name="T51" fmla="*/ 8767 h 876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933" h="8767">
                    <a:moveTo>
                      <a:pt x="3550" y="1383"/>
                    </a:moveTo>
                    <a:cubicBezTo>
                      <a:pt x="3950" y="1192"/>
                      <a:pt x="5300" y="342"/>
                      <a:pt x="6016" y="208"/>
                    </a:cubicBezTo>
                    <a:cubicBezTo>
                      <a:pt x="6733" y="75"/>
                      <a:pt x="7350" y="417"/>
                      <a:pt x="7875" y="600"/>
                    </a:cubicBezTo>
                    <a:cubicBezTo>
                      <a:pt x="8400" y="783"/>
                      <a:pt x="8716" y="1100"/>
                      <a:pt x="9183" y="1300"/>
                    </a:cubicBezTo>
                    <a:cubicBezTo>
                      <a:pt x="9650" y="1500"/>
                      <a:pt x="10091" y="1875"/>
                      <a:pt x="10666" y="1783"/>
                    </a:cubicBezTo>
                    <a:cubicBezTo>
                      <a:pt x="11241" y="1692"/>
                      <a:pt x="11900" y="1025"/>
                      <a:pt x="12625" y="733"/>
                    </a:cubicBezTo>
                    <a:cubicBezTo>
                      <a:pt x="13350" y="442"/>
                      <a:pt x="14275" y="0"/>
                      <a:pt x="15025" y="33"/>
                    </a:cubicBezTo>
                    <a:cubicBezTo>
                      <a:pt x="15775" y="67"/>
                      <a:pt x="16466" y="642"/>
                      <a:pt x="17125" y="950"/>
                    </a:cubicBezTo>
                    <a:cubicBezTo>
                      <a:pt x="17783" y="1258"/>
                      <a:pt x="18375" y="1850"/>
                      <a:pt x="19000" y="1867"/>
                    </a:cubicBezTo>
                    <a:cubicBezTo>
                      <a:pt x="19625" y="1883"/>
                      <a:pt x="20200" y="1300"/>
                      <a:pt x="20875" y="1033"/>
                    </a:cubicBezTo>
                    <a:cubicBezTo>
                      <a:pt x="21550" y="767"/>
                      <a:pt x="22208" y="375"/>
                      <a:pt x="23058" y="250"/>
                    </a:cubicBezTo>
                    <a:cubicBezTo>
                      <a:pt x="23908" y="125"/>
                      <a:pt x="25208" y="142"/>
                      <a:pt x="25983" y="292"/>
                    </a:cubicBezTo>
                    <a:cubicBezTo>
                      <a:pt x="26758" y="442"/>
                      <a:pt x="27391" y="8"/>
                      <a:pt x="27725" y="1167"/>
                    </a:cubicBezTo>
                    <a:cubicBezTo>
                      <a:pt x="28058" y="2325"/>
                      <a:pt x="31933" y="6125"/>
                      <a:pt x="27991" y="7233"/>
                    </a:cubicBezTo>
                    <a:cubicBezTo>
                      <a:pt x="24050" y="8342"/>
                      <a:pt x="8150" y="8767"/>
                      <a:pt x="4075" y="7800"/>
                    </a:cubicBezTo>
                    <a:cubicBezTo>
                      <a:pt x="0" y="6833"/>
                      <a:pt x="3658" y="2758"/>
                      <a:pt x="3550" y="1433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4"/>
              <p:cNvSpPr>
                <a:spLocks/>
              </p:cNvSpPr>
              <p:nvPr/>
            </p:nvSpPr>
            <p:spPr bwMode="auto">
              <a:xfrm>
                <a:off x="1279" y="2196"/>
                <a:ext cx="1501" cy="899"/>
              </a:xfrm>
              <a:custGeom>
                <a:avLst/>
                <a:gdLst>
                  <a:gd name="T0" fmla="*/ 167 w 1501"/>
                  <a:gd name="T1" fmla="*/ 142 h 899"/>
                  <a:gd name="T2" fmla="*/ 283 w 1501"/>
                  <a:gd name="T3" fmla="*/ 22 h 899"/>
                  <a:gd name="T4" fmla="*/ 370 w 1501"/>
                  <a:gd name="T5" fmla="*/ 62 h 899"/>
                  <a:gd name="T6" fmla="*/ 431 w 1501"/>
                  <a:gd name="T7" fmla="*/ 134 h 899"/>
                  <a:gd name="T8" fmla="*/ 501 w 1501"/>
                  <a:gd name="T9" fmla="*/ 183 h 899"/>
                  <a:gd name="T10" fmla="*/ 593 w 1501"/>
                  <a:gd name="T11" fmla="*/ 75 h 899"/>
                  <a:gd name="T12" fmla="*/ 706 w 1501"/>
                  <a:gd name="T13" fmla="*/ 4 h 899"/>
                  <a:gd name="T14" fmla="*/ 805 w 1501"/>
                  <a:gd name="T15" fmla="*/ 98 h 899"/>
                  <a:gd name="T16" fmla="*/ 893 w 1501"/>
                  <a:gd name="T17" fmla="*/ 192 h 899"/>
                  <a:gd name="T18" fmla="*/ 981 w 1501"/>
                  <a:gd name="T19" fmla="*/ 106 h 899"/>
                  <a:gd name="T20" fmla="*/ 1083 w 1501"/>
                  <a:gd name="T21" fmla="*/ 26 h 899"/>
                  <a:gd name="T22" fmla="*/ 1221 w 1501"/>
                  <a:gd name="T23" fmla="*/ 30 h 899"/>
                  <a:gd name="T24" fmla="*/ 1303 w 1501"/>
                  <a:gd name="T25" fmla="*/ 120 h 899"/>
                  <a:gd name="T26" fmla="*/ 1315 w 1501"/>
                  <a:gd name="T27" fmla="*/ 742 h 899"/>
                  <a:gd name="T28" fmla="*/ 191 w 1501"/>
                  <a:gd name="T29" fmla="*/ 800 h 899"/>
                  <a:gd name="T30" fmla="*/ 167 w 1501"/>
                  <a:gd name="T31" fmla="*/ 147 h 89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01"/>
                  <a:gd name="T49" fmla="*/ 0 h 899"/>
                  <a:gd name="T50" fmla="*/ 1501 w 1501"/>
                  <a:gd name="T51" fmla="*/ 899 h 89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01" h="899">
                    <a:moveTo>
                      <a:pt x="167" y="142"/>
                    </a:moveTo>
                    <a:cubicBezTo>
                      <a:pt x="186" y="123"/>
                      <a:pt x="249" y="35"/>
                      <a:pt x="283" y="22"/>
                    </a:cubicBezTo>
                    <a:cubicBezTo>
                      <a:pt x="316" y="8"/>
                      <a:pt x="345" y="43"/>
                      <a:pt x="370" y="62"/>
                    </a:cubicBezTo>
                    <a:cubicBezTo>
                      <a:pt x="395" y="81"/>
                      <a:pt x="409" y="113"/>
                      <a:pt x="431" y="134"/>
                    </a:cubicBezTo>
                    <a:cubicBezTo>
                      <a:pt x="453" y="154"/>
                      <a:pt x="474" y="193"/>
                      <a:pt x="501" y="183"/>
                    </a:cubicBezTo>
                    <a:cubicBezTo>
                      <a:pt x="528" y="174"/>
                      <a:pt x="559" y="105"/>
                      <a:pt x="593" y="75"/>
                    </a:cubicBezTo>
                    <a:cubicBezTo>
                      <a:pt x="627" y="46"/>
                      <a:pt x="671" y="0"/>
                      <a:pt x="706" y="4"/>
                    </a:cubicBezTo>
                    <a:cubicBezTo>
                      <a:pt x="741" y="7"/>
                      <a:pt x="774" y="66"/>
                      <a:pt x="805" y="98"/>
                    </a:cubicBezTo>
                    <a:cubicBezTo>
                      <a:pt x="836" y="129"/>
                      <a:pt x="863" y="190"/>
                      <a:pt x="893" y="192"/>
                    </a:cubicBezTo>
                    <a:cubicBezTo>
                      <a:pt x="922" y="193"/>
                      <a:pt x="949" y="134"/>
                      <a:pt x="981" y="106"/>
                    </a:cubicBezTo>
                    <a:cubicBezTo>
                      <a:pt x="1013" y="79"/>
                      <a:pt x="1044" y="39"/>
                      <a:pt x="1083" y="26"/>
                    </a:cubicBezTo>
                    <a:cubicBezTo>
                      <a:pt x="1123" y="13"/>
                      <a:pt x="1184" y="15"/>
                      <a:pt x="1221" y="30"/>
                    </a:cubicBezTo>
                    <a:cubicBezTo>
                      <a:pt x="1257" y="46"/>
                      <a:pt x="1287" y="1"/>
                      <a:pt x="1303" y="120"/>
                    </a:cubicBezTo>
                    <a:cubicBezTo>
                      <a:pt x="1318" y="239"/>
                      <a:pt x="1501" y="628"/>
                      <a:pt x="1315" y="742"/>
                    </a:cubicBezTo>
                    <a:cubicBezTo>
                      <a:pt x="1130" y="856"/>
                      <a:pt x="383" y="899"/>
                      <a:pt x="191" y="800"/>
                    </a:cubicBezTo>
                    <a:cubicBezTo>
                      <a:pt x="0" y="701"/>
                      <a:pt x="172" y="283"/>
                      <a:pt x="167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2032" y="1479"/>
              <a:ext cx="225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6"/>
            <p:cNvSpPr>
              <a:spLocks noChangeShapeType="1"/>
            </p:cNvSpPr>
            <p:nvPr/>
          </p:nvSpPr>
          <p:spPr bwMode="auto">
            <a:xfrm>
              <a:off x="2445" y="1479"/>
              <a:ext cx="1" cy="328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8"/>
            <p:cNvSpPr>
              <a:spLocks noChangeShapeType="1"/>
            </p:cNvSpPr>
            <p:nvPr/>
          </p:nvSpPr>
          <p:spPr bwMode="auto">
            <a:xfrm>
              <a:off x="2276" y="1397"/>
              <a:ext cx="1" cy="164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2276" y="1479"/>
              <a:ext cx="169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3"/>
            <p:cNvSpPr>
              <a:spLocks noChangeArrowheads="1"/>
            </p:cNvSpPr>
            <p:nvPr/>
          </p:nvSpPr>
          <p:spPr bwMode="auto">
            <a:xfrm>
              <a:off x="2428" y="1840"/>
              <a:ext cx="66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Comic Sans MS" charset="0"/>
                </a:rPr>
                <a:t>I</a:t>
              </a:r>
              <a:endParaRPr lang="en-US"/>
            </a:p>
          </p:txBody>
        </p:sp>
        <p:sp>
          <p:nvSpPr>
            <p:cNvPr id="45" name="Line 34"/>
            <p:cNvSpPr>
              <a:spLocks noChangeShapeType="1"/>
            </p:cNvSpPr>
            <p:nvPr/>
          </p:nvSpPr>
          <p:spPr bwMode="auto">
            <a:xfrm>
              <a:off x="2445" y="2053"/>
              <a:ext cx="1" cy="616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2436" y="2652"/>
              <a:ext cx="19" cy="41"/>
              <a:chOff x="2436" y="2652"/>
              <a:chExt cx="19" cy="41"/>
            </a:xfrm>
          </p:grpSpPr>
          <p:sp>
            <p:nvSpPr>
              <p:cNvPr id="70" name="Oval 36"/>
              <p:cNvSpPr>
                <a:spLocks noChangeArrowheads="1"/>
              </p:cNvSpPr>
              <p:nvPr/>
            </p:nvSpPr>
            <p:spPr bwMode="auto">
              <a:xfrm>
                <a:off x="2436" y="2652"/>
                <a:ext cx="19" cy="41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Oval 37"/>
              <p:cNvSpPr>
                <a:spLocks noChangeArrowheads="1"/>
              </p:cNvSpPr>
              <p:nvPr/>
            </p:nvSpPr>
            <p:spPr bwMode="auto">
              <a:xfrm>
                <a:off x="2436" y="2652"/>
                <a:ext cx="19" cy="41"/>
              </a:xfrm>
              <a:prstGeom prst="ellips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Rectangle 38"/>
            <p:cNvSpPr>
              <a:spLocks noChangeArrowheads="1"/>
            </p:cNvSpPr>
            <p:nvPr/>
          </p:nvSpPr>
          <p:spPr bwMode="auto">
            <a:xfrm>
              <a:off x="1806" y="2559"/>
              <a:ext cx="92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SAMPLE METAL</a:t>
              </a:r>
              <a:endParaRPr lang="en-US"/>
            </a:p>
          </p:txBody>
        </p:sp>
        <p:sp>
          <p:nvSpPr>
            <p:cNvPr id="48" name="Line 39"/>
            <p:cNvSpPr>
              <a:spLocks noChangeShapeType="1"/>
            </p:cNvSpPr>
            <p:nvPr/>
          </p:nvSpPr>
          <p:spPr bwMode="auto">
            <a:xfrm>
              <a:off x="1975" y="1356"/>
              <a:ext cx="1" cy="61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0"/>
            <p:cNvSpPr>
              <a:spLocks noChangeShapeType="1"/>
            </p:cNvSpPr>
            <p:nvPr/>
          </p:nvSpPr>
          <p:spPr bwMode="auto">
            <a:xfrm>
              <a:off x="1975" y="1971"/>
              <a:ext cx="57" cy="16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1"/>
            <p:cNvSpPr>
              <a:spLocks noChangeShapeType="1"/>
            </p:cNvSpPr>
            <p:nvPr/>
          </p:nvSpPr>
          <p:spPr bwMode="auto">
            <a:xfrm flipV="1">
              <a:off x="2032" y="1971"/>
              <a:ext cx="56" cy="16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2"/>
            <p:cNvSpPr>
              <a:spLocks noChangeShapeType="1"/>
            </p:cNvSpPr>
            <p:nvPr/>
          </p:nvSpPr>
          <p:spPr bwMode="auto">
            <a:xfrm>
              <a:off x="2088" y="1356"/>
              <a:ext cx="1" cy="61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3"/>
            <p:cNvSpPr>
              <a:spLocks noChangeShapeType="1"/>
            </p:cNvSpPr>
            <p:nvPr/>
          </p:nvSpPr>
          <p:spPr bwMode="auto">
            <a:xfrm>
              <a:off x="1975" y="1356"/>
              <a:ext cx="113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4"/>
            <p:cNvSpPr>
              <a:spLocks noChangeArrowheads="1"/>
            </p:cNvSpPr>
            <p:nvPr/>
          </p:nvSpPr>
          <p:spPr bwMode="auto">
            <a:xfrm rot="-5400000">
              <a:off x="1945" y="1596"/>
              <a:ext cx="1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Tip</a:t>
              </a:r>
              <a:endParaRPr lang="en-US"/>
            </a:p>
          </p:txBody>
        </p:sp>
        <p:grpSp>
          <p:nvGrpSpPr>
            <p:cNvPr id="9" name="Group 45"/>
            <p:cNvGrpSpPr>
              <a:grpSpLocks/>
            </p:cNvGrpSpPr>
            <p:nvPr/>
          </p:nvGrpSpPr>
          <p:grpSpPr bwMode="auto">
            <a:xfrm>
              <a:off x="1279" y="2196"/>
              <a:ext cx="1501" cy="899"/>
              <a:chOff x="1279" y="2196"/>
              <a:chExt cx="1501" cy="899"/>
            </a:xfrm>
          </p:grpSpPr>
          <p:sp>
            <p:nvSpPr>
              <p:cNvPr id="68" name="Freeform 46"/>
              <p:cNvSpPr>
                <a:spLocks/>
              </p:cNvSpPr>
              <p:nvPr/>
            </p:nvSpPr>
            <p:spPr bwMode="auto">
              <a:xfrm>
                <a:off x="1279" y="2196"/>
                <a:ext cx="1501" cy="899"/>
              </a:xfrm>
              <a:custGeom>
                <a:avLst/>
                <a:gdLst>
                  <a:gd name="T0" fmla="*/ 0 w 31933"/>
                  <a:gd name="T1" fmla="*/ 0 h 8767"/>
                  <a:gd name="T2" fmla="*/ 0 w 31933"/>
                  <a:gd name="T3" fmla="*/ 0 h 8767"/>
                  <a:gd name="T4" fmla="*/ 0 w 31933"/>
                  <a:gd name="T5" fmla="*/ 0 h 8767"/>
                  <a:gd name="T6" fmla="*/ 0 w 31933"/>
                  <a:gd name="T7" fmla="*/ 0 h 8767"/>
                  <a:gd name="T8" fmla="*/ 0 w 31933"/>
                  <a:gd name="T9" fmla="*/ 0 h 8767"/>
                  <a:gd name="T10" fmla="*/ 0 w 31933"/>
                  <a:gd name="T11" fmla="*/ 0 h 8767"/>
                  <a:gd name="T12" fmla="*/ 0 w 31933"/>
                  <a:gd name="T13" fmla="*/ 0 h 8767"/>
                  <a:gd name="T14" fmla="*/ 0 w 31933"/>
                  <a:gd name="T15" fmla="*/ 0 h 8767"/>
                  <a:gd name="T16" fmla="*/ 0 w 31933"/>
                  <a:gd name="T17" fmla="*/ 0 h 8767"/>
                  <a:gd name="T18" fmla="*/ 0 w 31933"/>
                  <a:gd name="T19" fmla="*/ 0 h 8767"/>
                  <a:gd name="T20" fmla="*/ 0 w 31933"/>
                  <a:gd name="T21" fmla="*/ 0 h 8767"/>
                  <a:gd name="T22" fmla="*/ 0 w 31933"/>
                  <a:gd name="T23" fmla="*/ 0 h 8767"/>
                  <a:gd name="T24" fmla="*/ 0 w 31933"/>
                  <a:gd name="T25" fmla="*/ 0 h 8767"/>
                  <a:gd name="T26" fmla="*/ 0 w 31933"/>
                  <a:gd name="T27" fmla="*/ 0 h 8767"/>
                  <a:gd name="T28" fmla="*/ 0 w 31933"/>
                  <a:gd name="T29" fmla="*/ 0 h 8767"/>
                  <a:gd name="T30" fmla="*/ 0 w 31933"/>
                  <a:gd name="T31" fmla="*/ 0 h 87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933"/>
                  <a:gd name="T49" fmla="*/ 0 h 8767"/>
                  <a:gd name="T50" fmla="*/ 31933 w 31933"/>
                  <a:gd name="T51" fmla="*/ 8767 h 876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933" h="8767">
                    <a:moveTo>
                      <a:pt x="3550" y="1383"/>
                    </a:moveTo>
                    <a:cubicBezTo>
                      <a:pt x="3950" y="1192"/>
                      <a:pt x="5300" y="342"/>
                      <a:pt x="6016" y="208"/>
                    </a:cubicBezTo>
                    <a:cubicBezTo>
                      <a:pt x="6733" y="75"/>
                      <a:pt x="7350" y="417"/>
                      <a:pt x="7875" y="600"/>
                    </a:cubicBezTo>
                    <a:cubicBezTo>
                      <a:pt x="8400" y="783"/>
                      <a:pt x="8716" y="1100"/>
                      <a:pt x="9183" y="1300"/>
                    </a:cubicBezTo>
                    <a:cubicBezTo>
                      <a:pt x="9650" y="1500"/>
                      <a:pt x="10091" y="1875"/>
                      <a:pt x="10666" y="1783"/>
                    </a:cubicBezTo>
                    <a:cubicBezTo>
                      <a:pt x="11241" y="1692"/>
                      <a:pt x="11900" y="1025"/>
                      <a:pt x="12625" y="733"/>
                    </a:cubicBezTo>
                    <a:cubicBezTo>
                      <a:pt x="13350" y="442"/>
                      <a:pt x="14275" y="0"/>
                      <a:pt x="15025" y="33"/>
                    </a:cubicBezTo>
                    <a:cubicBezTo>
                      <a:pt x="15775" y="67"/>
                      <a:pt x="16466" y="642"/>
                      <a:pt x="17125" y="950"/>
                    </a:cubicBezTo>
                    <a:cubicBezTo>
                      <a:pt x="17783" y="1258"/>
                      <a:pt x="18375" y="1850"/>
                      <a:pt x="19000" y="1867"/>
                    </a:cubicBezTo>
                    <a:cubicBezTo>
                      <a:pt x="19625" y="1883"/>
                      <a:pt x="20200" y="1300"/>
                      <a:pt x="20875" y="1033"/>
                    </a:cubicBezTo>
                    <a:cubicBezTo>
                      <a:pt x="21550" y="767"/>
                      <a:pt x="22208" y="375"/>
                      <a:pt x="23058" y="250"/>
                    </a:cubicBezTo>
                    <a:cubicBezTo>
                      <a:pt x="23908" y="125"/>
                      <a:pt x="25208" y="142"/>
                      <a:pt x="25983" y="292"/>
                    </a:cubicBezTo>
                    <a:cubicBezTo>
                      <a:pt x="26758" y="442"/>
                      <a:pt x="27391" y="8"/>
                      <a:pt x="27725" y="1167"/>
                    </a:cubicBezTo>
                    <a:cubicBezTo>
                      <a:pt x="28058" y="2325"/>
                      <a:pt x="31933" y="6125"/>
                      <a:pt x="27991" y="7233"/>
                    </a:cubicBezTo>
                    <a:cubicBezTo>
                      <a:pt x="24050" y="8342"/>
                      <a:pt x="8150" y="8767"/>
                      <a:pt x="4075" y="7800"/>
                    </a:cubicBezTo>
                    <a:cubicBezTo>
                      <a:pt x="0" y="6833"/>
                      <a:pt x="3658" y="2758"/>
                      <a:pt x="3550" y="1433"/>
                    </a:cubicBezTo>
                  </a:path>
                </a:pathLst>
              </a:custGeom>
              <a:solidFill>
                <a:srgbClr val="FF99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47"/>
              <p:cNvSpPr>
                <a:spLocks/>
              </p:cNvSpPr>
              <p:nvPr/>
            </p:nvSpPr>
            <p:spPr bwMode="auto">
              <a:xfrm>
                <a:off x="1279" y="2196"/>
                <a:ext cx="1501" cy="899"/>
              </a:xfrm>
              <a:custGeom>
                <a:avLst/>
                <a:gdLst>
                  <a:gd name="T0" fmla="*/ 167 w 1501"/>
                  <a:gd name="T1" fmla="*/ 142 h 899"/>
                  <a:gd name="T2" fmla="*/ 283 w 1501"/>
                  <a:gd name="T3" fmla="*/ 22 h 899"/>
                  <a:gd name="T4" fmla="*/ 370 w 1501"/>
                  <a:gd name="T5" fmla="*/ 62 h 899"/>
                  <a:gd name="T6" fmla="*/ 431 w 1501"/>
                  <a:gd name="T7" fmla="*/ 134 h 899"/>
                  <a:gd name="T8" fmla="*/ 501 w 1501"/>
                  <a:gd name="T9" fmla="*/ 183 h 899"/>
                  <a:gd name="T10" fmla="*/ 593 w 1501"/>
                  <a:gd name="T11" fmla="*/ 75 h 899"/>
                  <a:gd name="T12" fmla="*/ 706 w 1501"/>
                  <a:gd name="T13" fmla="*/ 4 h 899"/>
                  <a:gd name="T14" fmla="*/ 805 w 1501"/>
                  <a:gd name="T15" fmla="*/ 98 h 899"/>
                  <a:gd name="T16" fmla="*/ 893 w 1501"/>
                  <a:gd name="T17" fmla="*/ 192 h 899"/>
                  <a:gd name="T18" fmla="*/ 981 w 1501"/>
                  <a:gd name="T19" fmla="*/ 106 h 899"/>
                  <a:gd name="T20" fmla="*/ 1083 w 1501"/>
                  <a:gd name="T21" fmla="*/ 26 h 899"/>
                  <a:gd name="T22" fmla="*/ 1221 w 1501"/>
                  <a:gd name="T23" fmla="*/ 30 h 899"/>
                  <a:gd name="T24" fmla="*/ 1303 w 1501"/>
                  <a:gd name="T25" fmla="*/ 120 h 899"/>
                  <a:gd name="T26" fmla="*/ 1315 w 1501"/>
                  <a:gd name="T27" fmla="*/ 742 h 899"/>
                  <a:gd name="T28" fmla="*/ 191 w 1501"/>
                  <a:gd name="T29" fmla="*/ 800 h 899"/>
                  <a:gd name="T30" fmla="*/ 167 w 1501"/>
                  <a:gd name="T31" fmla="*/ 147 h 89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01"/>
                  <a:gd name="T49" fmla="*/ 0 h 899"/>
                  <a:gd name="T50" fmla="*/ 1501 w 1501"/>
                  <a:gd name="T51" fmla="*/ 899 h 89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01" h="899">
                    <a:moveTo>
                      <a:pt x="167" y="142"/>
                    </a:moveTo>
                    <a:cubicBezTo>
                      <a:pt x="186" y="123"/>
                      <a:pt x="249" y="35"/>
                      <a:pt x="283" y="22"/>
                    </a:cubicBezTo>
                    <a:cubicBezTo>
                      <a:pt x="316" y="8"/>
                      <a:pt x="345" y="43"/>
                      <a:pt x="370" y="62"/>
                    </a:cubicBezTo>
                    <a:cubicBezTo>
                      <a:pt x="395" y="81"/>
                      <a:pt x="409" y="113"/>
                      <a:pt x="431" y="134"/>
                    </a:cubicBezTo>
                    <a:cubicBezTo>
                      <a:pt x="453" y="154"/>
                      <a:pt x="474" y="193"/>
                      <a:pt x="501" y="183"/>
                    </a:cubicBezTo>
                    <a:cubicBezTo>
                      <a:pt x="528" y="174"/>
                      <a:pt x="559" y="105"/>
                      <a:pt x="593" y="75"/>
                    </a:cubicBezTo>
                    <a:cubicBezTo>
                      <a:pt x="627" y="46"/>
                      <a:pt x="671" y="0"/>
                      <a:pt x="706" y="4"/>
                    </a:cubicBezTo>
                    <a:cubicBezTo>
                      <a:pt x="741" y="7"/>
                      <a:pt x="774" y="66"/>
                      <a:pt x="805" y="98"/>
                    </a:cubicBezTo>
                    <a:cubicBezTo>
                      <a:pt x="836" y="129"/>
                      <a:pt x="863" y="190"/>
                      <a:pt x="893" y="192"/>
                    </a:cubicBezTo>
                    <a:cubicBezTo>
                      <a:pt x="922" y="193"/>
                      <a:pt x="949" y="134"/>
                      <a:pt x="981" y="106"/>
                    </a:cubicBezTo>
                    <a:cubicBezTo>
                      <a:pt x="1013" y="79"/>
                      <a:pt x="1044" y="39"/>
                      <a:pt x="1083" y="26"/>
                    </a:cubicBezTo>
                    <a:cubicBezTo>
                      <a:pt x="1123" y="13"/>
                      <a:pt x="1184" y="15"/>
                      <a:pt x="1221" y="30"/>
                    </a:cubicBezTo>
                    <a:cubicBezTo>
                      <a:pt x="1257" y="46"/>
                      <a:pt x="1287" y="1"/>
                      <a:pt x="1303" y="120"/>
                    </a:cubicBezTo>
                    <a:cubicBezTo>
                      <a:pt x="1318" y="239"/>
                      <a:pt x="1501" y="628"/>
                      <a:pt x="1315" y="742"/>
                    </a:cubicBezTo>
                    <a:cubicBezTo>
                      <a:pt x="1130" y="856"/>
                      <a:pt x="383" y="899"/>
                      <a:pt x="191" y="800"/>
                    </a:cubicBezTo>
                    <a:cubicBezTo>
                      <a:pt x="0" y="701"/>
                      <a:pt x="172" y="283"/>
                      <a:pt x="167" y="147"/>
                    </a:cubicBezTo>
                  </a:path>
                </a:pathLst>
              </a:custGeom>
              <a:solidFill>
                <a:srgbClr val="FF9900"/>
              </a:soli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Line 48"/>
            <p:cNvSpPr>
              <a:spLocks noChangeShapeType="1"/>
            </p:cNvSpPr>
            <p:nvPr/>
          </p:nvSpPr>
          <p:spPr bwMode="auto">
            <a:xfrm>
              <a:off x="2032" y="1479"/>
              <a:ext cx="225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49"/>
            <p:cNvSpPr>
              <a:spLocks noChangeShapeType="1"/>
            </p:cNvSpPr>
            <p:nvPr/>
          </p:nvSpPr>
          <p:spPr bwMode="auto">
            <a:xfrm>
              <a:off x="2445" y="1479"/>
              <a:ext cx="1" cy="328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0"/>
            <p:cNvSpPr>
              <a:spLocks noChangeShapeType="1"/>
            </p:cNvSpPr>
            <p:nvPr/>
          </p:nvSpPr>
          <p:spPr bwMode="auto">
            <a:xfrm>
              <a:off x="2255" y="1375"/>
              <a:ext cx="1" cy="246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1"/>
            <p:cNvSpPr>
              <a:spLocks noChangeArrowheads="1"/>
            </p:cNvSpPr>
            <p:nvPr/>
          </p:nvSpPr>
          <p:spPr bwMode="auto">
            <a:xfrm rot="-5400000">
              <a:off x="2202" y="1204"/>
              <a:ext cx="11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V</a:t>
              </a:r>
              <a:endParaRPr lang="en-US" sz="2200"/>
            </a:p>
          </p:txBody>
        </p:sp>
        <p:sp>
          <p:nvSpPr>
            <p:cNvPr id="59" name="Line 52"/>
            <p:cNvSpPr>
              <a:spLocks noChangeShapeType="1"/>
            </p:cNvSpPr>
            <p:nvPr/>
          </p:nvSpPr>
          <p:spPr bwMode="auto">
            <a:xfrm>
              <a:off x="2276" y="1397"/>
              <a:ext cx="1" cy="164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3"/>
            <p:cNvSpPr>
              <a:spLocks noChangeShapeType="1"/>
            </p:cNvSpPr>
            <p:nvPr/>
          </p:nvSpPr>
          <p:spPr bwMode="auto">
            <a:xfrm>
              <a:off x="2276" y="1479"/>
              <a:ext cx="169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55"/>
            <p:cNvSpPr>
              <a:spLocks noChangeArrowheads="1"/>
            </p:cNvSpPr>
            <p:nvPr/>
          </p:nvSpPr>
          <p:spPr bwMode="auto">
            <a:xfrm>
              <a:off x="2323" y="1807"/>
              <a:ext cx="246" cy="246"/>
            </a:xfrm>
            <a:prstGeom prst="ellipse">
              <a:avLst/>
            </a:prstGeom>
            <a:solidFill>
              <a:srgbClr val="BBE0E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7"/>
            <p:cNvSpPr>
              <a:spLocks noChangeArrowheads="1"/>
            </p:cNvSpPr>
            <p:nvPr/>
          </p:nvSpPr>
          <p:spPr bwMode="auto">
            <a:xfrm rot="-5400000">
              <a:off x="2428" y="1842"/>
              <a:ext cx="66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Comic Sans MS" charset="0"/>
                </a:rPr>
                <a:t>I</a:t>
              </a:r>
              <a:endParaRPr lang="en-US"/>
            </a:p>
          </p:txBody>
        </p:sp>
        <p:sp>
          <p:nvSpPr>
            <p:cNvPr id="63" name="Line 58"/>
            <p:cNvSpPr>
              <a:spLocks noChangeShapeType="1"/>
            </p:cNvSpPr>
            <p:nvPr/>
          </p:nvSpPr>
          <p:spPr bwMode="auto">
            <a:xfrm>
              <a:off x="2445" y="2053"/>
              <a:ext cx="1" cy="616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59"/>
            <p:cNvGrpSpPr>
              <a:grpSpLocks/>
            </p:cNvGrpSpPr>
            <p:nvPr/>
          </p:nvGrpSpPr>
          <p:grpSpPr bwMode="auto">
            <a:xfrm>
              <a:off x="2436" y="2652"/>
              <a:ext cx="19" cy="41"/>
              <a:chOff x="2436" y="2652"/>
              <a:chExt cx="19" cy="41"/>
            </a:xfrm>
          </p:grpSpPr>
          <p:sp>
            <p:nvSpPr>
              <p:cNvPr id="66" name="Oval 60"/>
              <p:cNvSpPr>
                <a:spLocks noChangeArrowheads="1"/>
              </p:cNvSpPr>
              <p:nvPr/>
            </p:nvSpPr>
            <p:spPr bwMode="auto">
              <a:xfrm>
                <a:off x="2436" y="2652"/>
                <a:ext cx="19" cy="41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Oval 61"/>
              <p:cNvSpPr>
                <a:spLocks noChangeArrowheads="1"/>
              </p:cNvSpPr>
              <p:nvPr/>
            </p:nvSpPr>
            <p:spPr bwMode="auto">
              <a:xfrm>
                <a:off x="2436" y="2652"/>
                <a:ext cx="19" cy="41"/>
              </a:xfrm>
              <a:prstGeom prst="ellips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2160" y="1309"/>
              <a:ext cx="11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+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414146" y="5687964"/>
            <a:ext cx="7275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What happens to the potential energy curve if we decrease the distance between tip and sample?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8911E-6 2.36927E-6 L -0.08459 -0.00209 " pathEditMode="relative" ptsTypes="AA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39713" y="277812"/>
            <a:ext cx="3070226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Line 3"/>
          <p:cNvSpPr>
            <a:spLocks noChangeShapeType="1"/>
          </p:cNvSpPr>
          <p:nvPr/>
        </p:nvSpPr>
        <p:spPr bwMode="auto">
          <a:xfrm flipV="1">
            <a:off x="520700" y="1900238"/>
            <a:ext cx="0" cy="199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-219075" y="2554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814388" y="3387725"/>
            <a:ext cx="962025" cy="9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776413" y="2703513"/>
            <a:ext cx="1587" cy="682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1947863" y="2909888"/>
            <a:ext cx="1587" cy="9096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1954213" y="3829050"/>
            <a:ext cx="725487" cy="142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814388" y="2703513"/>
            <a:ext cx="1587" cy="682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1787525" y="2703513"/>
            <a:ext cx="157163" cy="1920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1992313" y="3841750"/>
            <a:ext cx="887412" cy="15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2854325" y="2738438"/>
            <a:ext cx="9525" cy="1092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V="1">
            <a:off x="806450" y="2968625"/>
            <a:ext cx="1989138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3594100" y="3119438"/>
            <a:ext cx="46593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cq. if tip is moved closer to sample which picture is correct?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590550" y="403225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a. 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002678" y="4606158"/>
            <a:ext cx="538162" cy="1128712"/>
            <a:chOff x="649" y="2945"/>
            <a:chExt cx="339" cy="711"/>
          </a:xfrm>
        </p:grpSpPr>
        <p:sp>
          <p:nvSpPr>
            <p:cNvPr id="17458" name="Line 17"/>
            <p:cNvSpPr>
              <a:spLocks noChangeShapeType="1"/>
            </p:cNvSpPr>
            <p:nvPr/>
          </p:nvSpPr>
          <p:spPr bwMode="auto">
            <a:xfrm>
              <a:off x="649" y="2945"/>
              <a:ext cx="0" cy="695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59" name="Line 18"/>
            <p:cNvSpPr>
              <a:spLocks noChangeShapeType="1"/>
            </p:cNvSpPr>
            <p:nvPr/>
          </p:nvSpPr>
          <p:spPr bwMode="auto">
            <a:xfrm>
              <a:off x="661" y="2956"/>
              <a:ext cx="327" cy="103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60" name="Line 19"/>
            <p:cNvSpPr>
              <a:spLocks noChangeShapeType="1"/>
            </p:cNvSpPr>
            <p:nvPr/>
          </p:nvSpPr>
          <p:spPr bwMode="auto">
            <a:xfrm>
              <a:off x="988" y="3064"/>
              <a:ext cx="0" cy="592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425" name="Line 20"/>
          <p:cNvSpPr>
            <a:spLocks noChangeShapeType="1"/>
          </p:cNvSpPr>
          <p:nvPr/>
        </p:nvSpPr>
        <p:spPr bwMode="auto">
          <a:xfrm>
            <a:off x="720725" y="5024438"/>
            <a:ext cx="119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6" name="Oval 21"/>
          <p:cNvSpPr>
            <a:spLocks noChangeArrowheads="1"/>
          </p:cNvSpPr>
          <p:nvPr/>
        </p:nvSpPr>
        <p:spPr bwMode="auto">
          <a:xfrm>
            <a:off x="650875" y="4464050"/>
            <a:ext cx="1412875" cy="13303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7" name="Line 22"/>
          <p:cNvSpPr>
            <a:spLocks noChangeShapeType="1"/>
          </p:cNvSpPr>
          <p:nvPr/>
        </p:nvSpPr>
        <p:spPr bwMode="auto">
          <a:xfrm>
            <a:off x="2608263" y="5033963"/>
            <a:ext cx="1198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8" name="Oval 23"/>
          <p:cNvSpPr>
            <a:spLocks noChangeArrowheads="1"/>
          </p:cNvSpPr>
          <p:nvPr/>
        </p:nvSpPr>
        <p:spPr bwMode="auto">
          <a:xfrm>
            <a:off x="2538413" y="4329113"/>
            <a:ext cx="1412875" cy="13303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9" name="Line 24"/>
          <p:cNvSpPr>
            <a:spLocks noChangeShapeType="1"/>
          </p:cNvSpPr>
          <p:nvPr/>
        </p:nvSpPr>
        <p:spPr bwMode="auto">
          <a:xfrm>
            <a:off x="4495800" y="5021263"/>
            <a:ext cx="1336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0" name="Oval 25"/>
          <p:cNvSpPr>
            <a:spLocks noChangeArrowheads="1"/>
          </p:cNvSpPr>
          <p:nvPr/>
        </p:nvSpPr>
        <p:spPr bwMode="auto">
          <a:xfrm>
            <a:off x="4425950" y="4371975"/>
            <a:ext cx="1412875" cy="13303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1" name="Line 26"/>
          <p:cNvSpPr>
            <a:spLocks noChangeShapeType="1"/>
          </p:cNvSpPr>
          <p:nvPr/>
        </p:nvSpPr>
        <p:spPr bwMode="auto">
          <a:xfrm>
            <a:off x="6808788" y="4479925"/>
            <a:ext cx="0" cy="1103313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2" name="Line 27"/>
          <p:cNvSpPr>
            <a:spLocks noChangeShapeType="1"/>
          </p:cNvSpPr>
          <p:nvPr/>
        </p:nvSpPr>
        <p:spPr bwMode="auto">
          <a:xfrm>
            <a:off x="6827838" y="4497388"/>
            <a:ext cx="519112" cy="60325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3" name="Line 28"/>
          <p:cNvSpPr>
            <a:spLocks noChangeShapeType="1"/>
          </p:cNvSpPr>
          <p:nvPr/>
        </p:nvSpPr>
        <p:spPr bwMode="auto">
          <a:xfrm>
            <a:off x="7369175" y="5118100"/>
            <a:ext cx="0" cy="500063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4" name="Line 29"/>
          <p:cNvSpPr>
            <a:spLocks noChangeShapeType="1"/>
          </p:cNvSpPr>
          <p:nvPr/>
        </p:nvSpPr>
        <p:spPr bwMode="auto">
          <a:xfrm>
            <a:off x="6453188" y="5219700"/>
            <a:ext cx="130175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5" name="Oval 30"/>
          <p:cNvSpPr>
            <a:spLocks noChangeArrowheads="1"/>
          </p:cNvSpPr>
          <p:nvPr/>
        </p:nvSpPr>
        <p:spPr bwMode="auto">
          <a:xfrm>
            <a:off x="6429375" y="4335463"/>
            <a:ext cx="1412875" cy="13303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6" name="Text Box 31"/>
          <p:cNvSpPr txBox="1">
            <a:spLocks noChangeArrowheads="1"/>
          </p:cNvSpPr>
          <p:nvPr/>
        </p:nvSpPr>
        <p:spPr bwMode="auto">
          <a:xfrm>
            <a:off x="2686050" y="404336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b.</a:t>
            </a:r>
          </a:p>
        </p:txBody>
      </p:sp>
      <p:sp>
        <p:nvSpPr>
          <p:cNvPr id="17437" name="Text Box 32"/>
          <p:cNvSpPr txBox="1">
            <a:spLocks noChangeArrowheads="1"/>
          </p:cNvSpPr>
          <p:nvPr/>
        </p:nvSpPr>
        <p:spPr bwMode="auto">
          <a:xfrm>
            <a:off x="4560888" y="4130675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c.</a:t>
            </a:r>
          </a:p>
        </p:txBody>
      </p:sp>
      <p:sp>
        <p:nvSpPr>
          <p:cNvPr id="17438" name="Text Box 33"/>
          <p:cNvSpPr txBox="1">
            <a:spLocks noChangeArrowheads="1"/>
          </p:cNvSpPr>
          <p:nvPr/>
        </p:nvSpPr>
        <p:spPr bwMode="auto">
          <a:xfrm>
            <a:off x="6656388" y="40100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d.</a:t>
            </a:r>
          </a:p>
        </p:txBody>
      </p:sp>
      <p:sp>
        <p:nvSpPr>
          <p:cNvPr id="17439" name="Rectangle 34"/>
          <p:cNvSpPr>
            <a:spLocks noChangeArrowheads="1"/>
          </p:cNvSpPr>
          <p:nvPr/>
        </p:nvSpPr>
        <p:spPr bwMode="auto">
          <a:xfrm>
            <a:off x="242888" y="3970338"/>
            <a:ext cx="8356600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7" name="Rectangle 35"/>
          <p:cNvSpPr>
            <a:spLocks noChangeArrowheads="1"/>
          </p:cNvSpPr>
          <p:nvPr/>
        </p:nvSpPr>
        <p:spPr bwMode="auto">
          <a:xfrm>
            <a:off x="4322763" y="4044950"/>
            <a:ext cx="1643062" cy="1808163"/>
          </a:xfrm>
          <a:prstGeom prst="rect">
            <a:avLst/>
          </a:prstGeom>
          <a:noFill/>
          <a:ln w="38100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255588" y="5921375"/>
            <a:ext cx="3931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tunneling current will </a:t>
            </a:r>
            <a:r>
              <a:rPr lang="en-US" sz="2400" dirty="0" smtClean="0"/>
              <a:t>go up:</a:t>
            </a:r>
            <a:endParaRPr lang="en-US" sz="2400" dirty="0"/>
          </a:p>
        </p:txBody>
      </p:sp>
      <p:sp>
        <p:nvSpPr>
          <p:cNvPr id="59429" name="Text Box 37"/>
          <p:cNvSpPr txBox="1">
            <a:spLocks noChangeArrowheads="1"/>
          </p:cNvSpPr>
          <p:nvPr/>
        </p:nvSpPr>
        <p:spPr bwMode="auto">
          <a:xfrm>
            <a:off x="220663" y="6302375"/>
            <a:ext cx="78925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2D08CA"/>
                </a:solidFill>
              </a:rPr>
              <a:t>   </a:t>
            </a:r>
            <a:r>
              <a:rPr lang="en-US" sz="2400" dirty="0">
                <a:solidFill>
                  <a:srgbClr val="2D08CA"/>
                </a:solidFill>
              </a:rPr>
              <a:t>a is smaller, so e</a:t>
            </a:r>
            <a:r>
              <a:rPr lang="en-US" sz="2400" baseline="30000" dirty="0">
                <a:solidFill>
                  <a:srgbClr val="2D08CA"/>
                </a:solidFill>
              </a:rPr>
              <a:t>-</a:t>
            </a:r>
            <a:r>
              <a:rPr lang="en-US" sz="2400" baseline="30000" dirty="0" smtClean="0">
                <a:solidFill>
                  <a:srgbClr val="2D08CA"/>
                </a:solidFill>
              </a:rPr>
              <a:t>2α</a:t>
            </a:r>
            <a:r>
              <a:rPr lang="en-US" sz="2400" baseline="30000" dirty="0" smtClean="0">
                <a:solidFill>
                  <a:srgbClr val="2D08CA"/>
                </a:solidFill>
                <a:sym typeface="Symbol" charset="2"/>
              </a:rPr>
              <a:t>a</a:t>
            </a:r>
            <a:r>
              <a:rPr lang="en-US" sz="2400" dirty="0" smtClean="0">
                <a:solidFill>
                  <a:srgbClr val="2D08CA"/>
                </a:solidFill>
                <a:sym typeface="Symbol" charset="2"/>
              </a:rPr>
              <a:t> </a:t>
            </a:r>
            <a:r>
              <a:rPr lang="en-US" sz="2400" dirty="0">
                <a:solidFill>
                  <a:srgbClr val="2D08CA"/>
                </a:solidFill>
                <a:sym typeface="Symbol" charset="2"/>
              </a:rPr>
              <a:t>is bigger (not as small), </a:t>
            </a:r>
            <a:r>
              <a:rPr lang="en-US" sz="2400" dirty="0" err="1">
                <a:solidFill>
                  <a:srgbClr val="2D08CA"/>
                </a:solidFill>
                <a:sym typeface="Symbol" charset="2"/>
              </a:rPr>
              <a:t>T</a:t>
            </a:r>
            <a:r>
              <a:rPr lang="en-US" sz="2400" dirty="0">
                <a:solidFill>
                  <a:srgbClr val="2D08CA"/>
                </a:solidFill>
                <a:sym typeface="Symbol" charset="2"/>
              </a:rPr>
              <a:t> bigger</a:t>
            </a:r>
            <a:endParaRPr lang="en-US" sz="2400" baseline="30000" dirty="0">
              <a:solidFill>
                <a:srgbClr val="2D08CA"/>
              </a:solidFill>
              <a:sym typeface="Symbol" charset="2"/>
            </a:endParaRPr>
          </a:p>
        </p:txBody>
      </p:sp>
      <p:sp>
        <p:nvSpPr>
          <p:cNvPr id="17443" name="Line 38"/>
          <p:cNvSpPr>
            <a:spLocks noChangeShapeType="1"/>
          </p:cNvSpPr>
          <p:nvPr/>
        </p:nvSpPr>
        <p:spPr bwMode="auto">
          <a:xfrm>
            <a:off x="4751388" y="1651000"/>
            <a:ext cx="0" cy="1103313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4" name="Line 39"/>
          <p:cNvSpPr>
            <a:spLocks noChangeShapeType="1"/>
          </p:cNvSpPr>
          <p:nvPr/>
        </p:nvSpPr>
        <p:spPr bwMode="auto">
          <a:xfrm>
            <a:off x="4770438" y="1668463"/>
            <a:ext cx="519112" cy="163512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5" name="Line 40"/>
          <p:cNvSpPr>
            <a:spLocks noChangeShapeType="1"/>
          </p:cNvSpPr>
          <p:nvPr/>
        </p:nvSpPr>
        <p:spPr bwMode="auto">
          <a:xfrm>
            <a:off x="5289550" y="1839913"/>
            <a:ext cx="0" cy="93980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6" name="Line 41"/>
          <p:cNvSpPr>
            <a:spLocks noChangeShapeType="1"/>
          </p:cNvSpPr>
          <p:nvPr/>
        </p:nvSpPr>
        <p:spPr bwMode="auto">
          <a:xfrm>
            <a:off x="4441825" y="2000250"/>
            <a:ext cx="1338263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7" name="Oval 42"/>
          <p:cNvSpPr>
            <a:spLocks noChangeArrowheads="1"/>
          </p:cNvSpPr>
          <p:nvPr/>
        </p:nvSpPr>
        <p:spPr bwMode="auto">
          <a:xfrm>
            <a:off x="4371975" y="1506538"/>
            <a:ext cx="1412875" cy="13303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8" name="Oval 43"/>
          <p:cNvSpPr>
            <a:spLocks noChangeArrowheads="1"/>
          </p:cNvSpPr>
          <p:nvPr/>
        </p:nvSpPr>
        <p:spPr bwMode="auto">
          <a:xfrm>
            <a:off x="1597025" y="2616200"/>
            <a:ext cx="533400" cy="577850"/>
          </a:xfrm>
          <a:prstGeom prst="ellipse">
            <a:avLst/>
          </a:prstGeom>
          <a:solidFill>
            <a:schemeClr val="bg1">
              <a:lumMod val="75000"/>
              <a:alpha val="87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9" name="Line 44"/>
          <p:cNvSpPr>
            <a:spLocks noChangeShapeType="1"/>
          </p:cNvSpPr>
          <p:nvPr/>
        </p:nvSpPr>
        <p:spPr bwMode="auto">
          <a:xfrm flipV="1">
            <a:off x="2106613" y="2384425"/>
            <a:ext cx="2257425" cy="439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2841003" y="4538234"/>
            <a:ext cx="874712" cy="1012825"/>
            <a:chOff x="649" y="2945"/>
            <a:chExt cx="339" cy="711"/>
          </a:xfrm>
        </p:grpSpPr>
        <p:sp>
          <p:nvSpPr>
            <p:cNvPr id="17455" name="Line 46"/>
            <p:cNvSpPr>
              <a:spLocks noChangeShapeType="1"/>
            </p:cNvSpPr>
            <p:nvPr/>
          </p:nvSpPr>
          <p:spPr bwMode="auto">
            <a:xfrm>
              <a:off x="649" y="2945"/>
              <a:ext cx="0" cy="695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56" name="Line 47"/>
            <p:cNvSpPr>
              <a:spLocks noChangeShapeType="1"/>
            </p:cNvSpPr>
            <p:nvPr/>
          </p:nvSpPr>
          <p:spPr bwMode="auto">
            <a:xfrm>
              <a:off x="661" y="2956"/>
              <a:ext cx="327" cy="103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57" name="Line 48"/>
            <p:cNvSpPr>
              <a:spLocks noChangeShapeType="1"/>
            </p:cNvSpPr>
            <p:nvPr/>
          </p:nvSpPr>
          <p:spPr bwMode="auto">
            <a:xfrm>
              <a:off x="988" y="3064"/>
              <a:ext cx="0" cy="592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721265" y="4555893"/>
            <a:ext cx="293914" cy="1158145"/>
            <a:chOff x="649" y="2945"/>
            <a:chExt cx="339" cy="711"/>
          </a:xfrm>
        </p:grpSpPr>
        <p:sp>
          <p:nvSpPr>
            <p:cNvPr id="17452" name="Line 50"/>
            <p:cNvSpPr>
              <a:spLocks noChangeShapeType="1"/>
            </p:cNvSpPr>
            <p:nvPr/>
          </p:nvSpPr>
          <p:spPr bwMode="auto">
            <a:xfrm>
              <a:off x="649" y="2945"/>
              <a:ext cx="0" cy="695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53" name="Line 51"/>
            <p:cNvSpPr>
              <a:spLocks noChangeShapeType="1"/>
            </p:cNvSpPr>
            <p:nvPr/>
          </p:nvSpPr>
          <p:spPr bwMode="auto">
            <a:xfrm>
              <a:off x="661" y="2956"/>
              <a:ext cx="327" cy="103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54" name="Line 52"/>
            <p:cNvSpPr>
              <a:spLocks noChangeShapeType="1"/>
            </p:cNvSpPr>
            <p:nvPr/>
          </p:nvSpPr>
          <p:spPr bwMode="auto">
            <a:xfrm>
              <a:off x="988" y="3064"/>
              <a:ext cx="0" cy="592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0" name="Group 2"/>
          <p:cNvGrpSpPr>
            <a:grpSpLocks/>
          </p:cNvGrpSpPr>
          <p:nvPr/>
        </p:nvGrpSpPr>
        <p:grpSpPr bwMode="auto">
          <a:xfrm>
            <a:off x="1606156" y="234717"/>
            <a:ext cx="5876291" cy="9419590"/>
            <a:chOff x="-374" y="-93"/>
            <a:chExt cx="9253" cy="14834"/>
          </a:xfrm>
        </p:grpSpPr>
        <p:pic>
          <p:nvPicPr>
            <p:cNvPr id="145411" name="Picture 3" descr="::::::Screen shot 2011-04-10 at 5.29.24 PM.png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35" y="7560"/>
              <a:ext cx="4608" cy="7181"/>
            </a:xfrm>
            <a:prstGeom prst="rect">
              <a:avLst/>
            </a:prstGeom>
            <a:noFill/>
          </p:spPr>
        </p:pic>
        <p:pic>
          <p:nvPicPr>
            <p:cNvPr id="145412" name="Picture 4" descr="::::::Screen shot 2011-04-10 at 5.25.26 PM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74" y="-93"/>
              <a:ext cx="9253" cy="1288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1" name="Picture 3" descr="::::::Screen shot 2011-04-10 at 5.29.24 P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597" y="-2260726"/>
            <a:ext cx="5851523" cy="911923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>
                <a:ea typeface="Arial" charset="0"/>
                <a:cs typeface="Arial" charset="0"/>
              </a:rPr>
              <a:t>Starting point </a:t>
            </a:r>
            <a:r>
              <a:rPr lang="en-US" sz="2200" i="1" u="sng" dirty="0">
                <a:ea typeface="Arial" charset="0"/>
                <a:cs typeface="Arial" charset="0"/>
              </a:rPr>
              <a:t>always</a:t>
            </a:r>
            <a:r>
              <a:rPr lang="en-US" sz="2200" dirty="0">
                <a:ea typeface="Arial" charset="0"/>
                <a:cs typeface="Arial" charset="0"/>
              </a:rPr>
              <a:t> to look at potential energy curve for particle</a:t>
            </a:r>
          </a:p>
        </p:txBody>
      </p:sp>
      <p:sp>
        <p:nvSpPr>
          <p:cNvPr id="220163" name="Line 3"/>
          <p:cNvSpPr>
            <a:spLocks noChangeShapeType="1"/>
          </p:cNvSpPr>
          <p:nvPr/>
        </p:nvSpPr>
        <p:spPr bwMode="auto">
          <a:xfrm>
            <a:off x="2705100" y="2503488"/>
            <a:ext cx="0" cy="2952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64" name="Line 4"/>
          <p:cNvSpPr>
            <a:spLocks noChangeShapeType="1"/>
          </p:cNvSpPr>
          <p:nvPr/>
        </p:nvSpPr>
        <p:spPr bwMode="auto">
          <a:xfrm>
            <a:off x="2128838" y="3940175"/>
            <a:ext cx="3003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65" name="Freeform 5"/>
          <p:cNvSpPr>
            <a:spLocks/>
          </p:cNvSpPr>
          <p:nvPr/>
        </p:nvSpPr>
        <p:spPr bwMode="auto">
          <a:xfrm>
            <a:off x="3249613" y="2176463"/>
            <a:ext cx="2222500" cy="1752600"/>
          </a:xfrm>
          <a:custGeom>
            <a:avLst/>
            <a:gdLst>
              <a:gd name="T0" fmla="*/ 2147483647 w 1400"/>
              <a:gd name="T1" fmla="*/ 2147483647 h 1104"/>
              <a:gd name="T2" fmla="*/ 1796872200 w 1400"/>
              <a:gd name="T3" fmla="*/ 2147483647 h 1104"/>
              <a:gd name="T4" fmla="*/ 725805000 w 1400"/>
              <a:gd name="T5" fmla="*/ 1950600938 h 1104"/>
              <a:gd name="T6" fmla="*/ 0 w 1400"/>
              <a:gd name="T7" fmla="*/ 0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400"/>
              <a:gd name="T13" fmla="*/ 0 h 1104"/>
              <a:gd name="T14" fmla="*/ 1400 w 140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0" h="1104">
                <a:moveTo>
                  <a:pt x="1400" y="1091"/>
                </a:moveTo>
                <a:cubicBezTo>
                  <a:pt x="1287" y="1084"/>
                  <a:pt x="898" y="1104"/>
                  <a:pt x="713" y="1051"/>
                </a:cubicBezTo>
                <a:cubicBezTo>
                  <a:pt x="528" y="998"/>
                  <a:pt x="407" y="949"/>
                  <a:pt x="288" y="774"/>
                </a:cubicBezTo>
                <a:cubicBezTo>
                  <a:pt x="169" y="600"/>
                  <a:pt x="84" y="300"/>
                  <a:pt x="0" y="0"/>
                </a:cubicBezTo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66" name="Text Box 6"/>
          <p:cNvSpPr txBox="1">
            <a:spLocks noChangeArrowheads="1"/>
          </p:cNvSpPr>
          <p:nvPr/>
        </p:nvSpPr>
        <p:spPr bwMode="auto">
          <a:xfrm>
            <a:off x="1525588" y="1989138"/>
            <a:ext cx="667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 err="1">
                <a:solidFill>
                  <a:srgbClr val="CC3300"/>
                </a:solidFill>
                <a:ea typeface="Arial" charset="0"/>
                <a:cs typeface="Arial" charset="0"/>
              </a:rPr>
              <a:t>V(r</a:t>
            </a:r>
            <a:r>
              <a:rPr lang="en-US" sz="2200" dirty="0">
                <a:solidFill>
                  <a:srgbClr val="CC3300"/>
                </a:solidFill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220167" name="Line 7"/>
          <p:cNvSpPr>
            <a:spLocks noChangeShapeType="1"/>
          </p:cNvSpPr>
          <p:nvPr/>
        </p:nvSpPr>
        <p:spPr bwMode="auto">
          <a:xfrm flipH="1">
            <a:off x="3251200" y="2178050"/>
            <a:ext cx="11113" cy="46799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68" name="Line 8"/>
          <p:cNvSpPr>
            <a:spLocks noChangeShapeType="1"/>
          </p:cNvSpPr>
          <p:nvPr/>
        </p:nvSpPr>
        <p:spPr bwMode="auto">
          <a:xfrm>
            <a:off x="3316288" y="3973513"/>
            <a:ext cx="349250" cy="754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69" name="Text Box 9"/>
          <p:cNvSpPr txBox="1">
            <a:spLocks noChangeArrowheads="1"/>
          </p:cNvSpPr>
          <p:nvPr/>
        </p:nvSpPr>
        <p:spPr bwMode="auto">
          <a:xfrm>
            <a:off x="3427413" y="4711700"/>
            <a:ext cx="482601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ea typeface="Arial" charset="0"/>
                <a:cs typeface="Arial" charset="0"/>
              </a:rPr>
              <a:t>Edge of the nucleus (~8x10</a:t>
            </a:r>
            <a:r>
              <a:rPr lang="en-US" sz="2200" baseline="30000" dirty="0">
                <a:ea typeface="Arial" charset="0"/>
                <a:cs typeface="Arial" charset="0"/>
              </a:rPr>
              <a:t>-15</a:t>
            </a:r>
            <a:r>
              <a:rPr lang="en-US" sz="2200" dirty="0">
                <a:ea typeface="Arial" charset="0"/>
                <a:cs typeface="Arial" charset="0"/>
              </a:rPr>
              <a:t> </a:t>
            </a:r>
            <a:r>
              <a:rPr lang="en-US" sz="2200" dirty="0" err="1">
                <a:ea typeface="Arial" charset="0"/>
                <a:cs typeface="Arial" charset="0"/>
              </a:rPr>
              <a:t>m</a:t>
            </a:r>
            <a:r>
              <a:rPr lang="en-US" sz="2200" dirty="0">
                <a:ea typeface="Arial" charset="0"/>
                <a:cs typeface="Arial" charset="0"/>
              </a:rPr>
              <a:t>), </a:t>
            </a:r>
            <a:endParaRPr lang="en-US" sz="2200" dirty="0" smtClean="0">
              <a:ea typeface="Arial" charset="0"/>
              <a:cs typeface="Arial" charset="0"/>
            </a:endParaRPr>
          </a:p>
          <a:p>
            <a:r>
              <a:rPr lang="en-US" sz="2200" dirty="0" smtClean="0"/>
              <a:t>   </a:t>
            </a:r>
            <a:r>
              <a:rPr lang="en-US" sz="2200" dirty="0" smtClean="0">
                <a:ea typeface="Arial" charset="0"/>
                <a:cs typeface="Arial" charset="0"/>
              </a:rPr>
              <a:t>nuclear </a:t>
            </a:r>
            <a:r>
              <a:rPr lang="en-US" sz="2200" dirty="0">
                <a:ea typeface="Arial" charset="0"/>
                <a:cs typeface="Arial" charset="0"/>
              </a:rPr>
              <a:t>(Strong) force starts </a:t>
            </a:r>
            <a:r>
              <a:rPr lang="en-US" sz="2200" dirty="0" smtClean="0">
                <a:ea typeface="Arial" charset="0"/>
                <a:cs typeface="Arial" charset="0"/>
              </a:rPr>
              <a:t>acting.</a:t>
            </a:r>
          </a:p>
          <a:p>
            <a:r>
              <a:rPr lang="en-US" sz="2200" dirty="0">
                <a:ea typeface="Arial" charset="0"/>
                <a:cs typeface="Arial" charset="0"/>
              </a:rPr>
              <a:t>Strong attraction between </a:t>
            </a:r>
            <a:r>
              <a:rPr lang="en-US" sz="2200" dirty="0" smtClean="0">
                <a:ea typeface="Arial" charset="0"/>
                <a:cs typeface="Arial" charset="0"/>
              </a:rPr>
              <a:t>nucleons.</a:t>
            </a:r>
          </a:p>
          <a:p>
            <a:r>
              <a:rPr lang="en-US" sz="2200" dirty="0">
                <a:ea typeface="Arial" charset="0"/>
                <a:cs typeface="Arial" charset="0"/>
              </a:rPr>
              <a:t>Potential energy drops </a:t>
            </a:r>
            <a:r>
              <a:rPr lang="en-US" sz="2200" dirty="0" smtClean="0">
                <a:ea typeface="Arial" charset="0"/>
                <a:cs typeface="Arial" charset="0"/>
              </a:rPr>
              <a:t>dramatically.</a:t>
            </a:r>
            <a:endParaRPr lang="en-US" sz="2200" dirty="0">
              <a:ea typeface="Arial" charset="0"/>
              <a:cs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 flipH="1">
            <a:off x="-49213" y="2163763"/>
            <a:ext cx="2222501" cy="4681537"/>
            <a:chOff x="2070" y="925"/>
            <a:chExt cx="1400" cy="2949"/>
          </a:xfrm>
        </p:grpSpPr>
        <p:sp>
          <p:nvSpPr>
            <p:cNvPr id="32826" name="Freeform 11"/>
            <p:cNvSpPr>
              <a:spLocks/>
            </p:cNvSpPr>
            <p:nvPr/>
          </p:nvSpPr>
          <p:spPr bwMode="auto">
            <a:xfrm>
              <a:off x="2070" y="925"/>
              <a:ext cx="1400" cy="1104"/>
            </a:xfrm>
            <a:custGeom>
              <a:avLst/>
              <a:gdLst>
                <a:gd name="T0" fmla="*/ 1400 w 1400"/>
                <a:gd name="T1" fmla="*/ 1091 h 1104"/>
                <a:gd name="T2" fmla="*/ 713 w 1400"/>
                <a:gd name="T3" fmla="*/ 1051 h 1104"/>
                <a:gd name="T4" fmla="*/ 288 w 1400"/>
                <a:gd name="T5" fmla="*/ 774 h 1104"/>
                <a:gd name="T6" fmla="*/ 0 w 1400"/>
                <a:gd name="T7" fmla="*/ 0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0"/>
                <a:gd name="T13" fmla="*/ 0 h 1104"/>
                <a:gd name="T14" fmla="*/ 1400 w 1400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0" h="1104">
                  <a:moveTo>
                    <a:pt x="1400" y="1091"/>
                  </a:moveTo>
                  <a:cubicBezTo>
                    <a:pt x="1287" y="1084"/>
                    <a:pt x="898" y="1104"/>
                    <a:pt x="713" y="1051"/>
                  </a:cubicBezTo>
                  <a:cubicBezTo>
                    <a:pt x="528" y="998"/>
                    <a:pt x="407" y="949"/>
                    <a:pt x="288" y="774"/>
                  </a:cubicBezTo>
                  <a:cubicBezTo>
                    <a:pt x="169" y="600"/>
                    <a:pt x="84" y="300"/>
                    <a:pt x="0" y="0"/>
                  </a:cubicBezTo>
                </a:path>
              </a:pathLst>
            </a:cu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7" name="Line 12"/>
            <p:cNvSpPr>
              <a:spLocks noChangeShapeType="1"/>
            </p:cNvSpPr>
            <p:nvPr/>
          </p:nvSpPr>
          <p:spPr bwMode="auto">
            <a:xfrm flipH="1">
              <a:off x="2071" y="926"/>
              <a:ext cx="7" cy="2948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0173" name="Line 13"/>
          <p:cNvSpPr>
            <a:spLocks noChangeShapeType="1"/>
          </p:cNvSpPr>
          <p:nvPr/>
        </p:nvSpPr>
        <p:spPr bwMode="auto">
          <a:xfrm>
            <a:off x="2151063" y="6826250"/>
            <a:ext cx="110013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74" name="Line 14"/>
          <p:cNvSpPr>
            <a:spLocks noChangeShapeType="1"/>
          </p:cNvSpPr>
          <p:nvPr/>
        </p:nvSpPr>
        <p:spPr bwMode="auto">
          <a:xfrm flipV="1">
            <a:off x="3273425" y="2103438"/>
            <a:ext cx="188913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75" name="Text Box 15"/>
          <p:cNvSpPr txBox="1">
            <a:spLocks noChangeArrowheads="1"/>
          </p:cNvSpPr>
          <p:nvPr/>
        </p:nvSpPr>
        <p:spPr bwMode="auto">
          <a:xfrm>
            <a:off x="3408363" y="1716088"/>
            <a:ext cx="117211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ea typeface="Arial" charset="0"/>
                <a:cs typeface="Arial" charset="0"/>
              </a:rPr>
              <a:t>30 </a:t>
            </a:r>
            <a:r>
              <a:rPr lang="en-US" sz="2200" dirty="0" err="1">
                <a:ea typeface="Arial" charset="0"/>
                <a:cs typeface="Arial" charset="0"/>
              </a:rPr>
              <a:t>MeV</a:t>
            </a:r>
            <a:endParaRPr lang="en-US" sz="2200" dirty="0">
              <a:ea typeface="Arial" charset="0"/>
              <a:cs typeface="Arial" charset="0"/>
            </a:endParaRPr>
          </a:p>
        </p:txBody>
      </p:sp>
      <p:sp>
        <p:nvSpPr>
          <p:cNvPr id="220176" name="Text Box 16"/>
          <p:cNvSpPr txBox="1">
            <a:spLocks noChangeArrowheads="1"/>
          </p:cNvSpPr>
          <p:nvPr/>
        </p:nvSpPr>
        <p:spPr bwMode="auto">
          <a:xfrm>
            <a:off x="4970463" y="383857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220177" name="Text Box 17"/>
          <p:cNvSpPr txBox="1">
            <a:spLocks noChangeArrowheads="1"/>
          </p:cNvSpPr>
          <p:nvPr/>
        </p:nvSpPr>
        <p:spPr bwMode="auto">
          <a:xfrm rot="-5400000">
            <a:off x="1976438" y="4224338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Energy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133600" y="509588"/>
            <a:ext cx="1081088" cy="784225"/>
            <a:chOff x="725" y="1529"/>
            <a:chExt cx="151" cy="184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747" y="1529"/>
              <a:ext cx="59" cy="113"/>
              <a:chOff x="873" y="1623"/>
              <a:chExt cx="70" cy="122"/>
            </a:xfrm>
          </p:grpSpPr>
          <p:sp>
            <p:nvSpPr>
              <p:cNvPr id="32822" name="Oval 20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23" name="Oval 21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24" name="Oval 22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25" name="Oval 23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725" y="1563"/>
              <a:ext cx="58" cy="115"/>
              <a:chOff x="873" y="1623"/>
              <a:chExt cx="70" cy="122"/>
            </a:xfrm>
          </p:grpSpPr>
          <p:sp>
            <p:nvSpPr>
              <p:cNvPr id="32818" name="Oval 25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19" name="Oval 26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20" name="Oval 27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21" name="Oval 28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801" y="1570"/>
              <a:ext cx="58" cy="114"/>
              <a:chOff x="873" y="1623"/>
              <a:chExt cx="70" cy="122"/>
            </a:xfrm>
          </p:grpSpPr>
          <p:sp>
            <p:nvSpPr>
              <p:cNvPr id="32814" name="Oval 30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15" name="Oval 31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16" name="Oval 32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17" name="Oval 33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767" y="1599"/>
              <a:ext cx="58" cy="114"/>
              <a:chOff x="873" y="1623"/>
              <a:chExt cx="70" cy="122"/>
            </a:xfrm>
          </p:grpSpPr>
          <p:sp>
            <p:nvSpPr>
              <p:cNvPr id="32810" name="Oval 35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11" name="Oval 36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12" name="Oval 37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13" name="Oval 38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783" y="1543"/>
              <a:ext cx="59" cy="115"/>
              <a:chOff x="873" y="1623"/>
              <a:chExt cx="70" cy="122"/>
            </a:xfrm>
          </p:grpSpPr>
          <p:sp>
            <p:nvSpPr>
              <p:cNvPr id="32806" name="Oval 40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7" name="Oval 41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8" name="Oval 42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9" name="Oval 43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817" y="1578"/>
              <a:ext cx="59" cy="115"/>
              <a:chOff x="873" y="1623"/>
              <a:chExt cx="70" cy="122"/>
            </a:xfrm>
          </p:grpSpPr>
          <p:sp>
            <p:nvSpPr>
              <p:cNvPr id="32802" name="Oval 45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3" name="Oval 46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4" name="Oval 47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5" name="Oval 48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7937500" y="798513"/>
            <a:ext cx="92075" cy="180975"/>
            <a:chOff x="873" y="1623"/>
            <a:chExt cx="70" cy="122"/>
          </a:xfrm>
        </p:grpSpPr>
        <p:sp>
          <p:nvSpPr>
            <p:cNvPr id="32792" name="Oval 50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3" name="Oval 51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4" name="Oval 52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5" name="Oval 53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787" name="Line 54"/>
          <p:cNvSpPr>
            <a:spLocks noChangeShapeType="1"/>
          </p:cNvSpPr>
          <p:nvPr/>
        </p:nvSpPr>
        <p:spPr bwMode="auto">
          <a:xfrm>
            <a:off x="0" y="1433513"/>
            <a:ext cx="91440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8" name="Line 55"/>
          <p:cNvSpPr>
            <a:spLocks noChangeShapeType="1"/>
          </p:cNvSpPr>
          <p:nvPr/>
        </p:nvSpPr>
        <p:spPr bwMode="auto">
          <a:xfrm flipH="1">
            <a:off x="5946775" y="877888"/>
            <a:ext cx="1851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9" name="Text Box 56"/>
          <p:cNvSpPr txBox="1">
            <a:spLocks noChangeArrowheads="1"/>
          </p:cNvSpPr>
          <p:nvPr/>
        </p:nvSpPr>
        <p:spPr bwMode="auto">
          <a:xfrm>
            <a:off x="5218113" y="900113"/>
            <a:ext cx="34463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ea typeface="Arial" charset="0"/>
                <a:cs typeface="Arial" charset="0"/>
              </a:rPr>
              <a:t>Bring alpha-particle closer</a:t>
            </a:r>
          </a:p>
        </p:txBody>
      </p:sp>
      <p:sp>
        <p:nvSpPr>
          <p:cNvPr id="220217" name="Text Box 57"/>
          <p:cNvSpPr txBox="1">
            <a:spLocks noChangeArrowheads="1"/>
          </p:cNvSpPr>
          <p:nvPr/>
        </p:nvSpPr>
        <p:spPr bwMode="auto">
          <a:xfrm>
            <a:off x="4711700" y="1930400"/>
            <a:ext cx="33993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CC3300"/>
                </a:solidFill>
                <a:ea typeface="Arial" charset="0"/>
                <a:cs typeface="Arial" charset="0"/>
              </a:rPr>
              <a:t>Coulomb force dominates</a:t>
            </a:r>
          </a:p>
        </p:txBody>
      </p:sp>
      <p:sp>
        <p:nvSpPr>
          <p:cNvPr id="220218" name="Text Box 58"/>
          <p:cNvSpPr txBox="1">
            <a:spLocks noChangeArrowheads="1"/>
          </p:cNvSpPr>
          <p:nvPr/>
        </p:nvSpPr>
        <p:spPr bwMode="auto">
          <a:xfrm>
            <a:off x="2044700" y="1370013"/>
            <a:ext cx="134500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CC3300"/>
                </a:solidFill>
                <a:ea typeface="Arial" charset="0"/>
                <a:cs typeface="Arial" charset="0"/>
              </a:rPr>
              <a:t>Coulomb</a:t>
            </a:r>
          </a:p>
          <a:p>
            <a:r>
              <a:rPr lang="en-US" sz="2200" dirty="0">
                <a:solidFill>
                  <a:srgbClr val="CC3300"/>
                </a:solidFill>
                <a:ea typeface="Arial" charset="0"/>
                <a:cs typeface="Arial" charset="0"/>
              </a:rPr>
              <a:t>&amp;Nuclear</a:t>
            </a:r>
          </a:p>
        </p:txBody>
      </p:sp>
      <p:graphicFrame>
        <p:nvGraphicFramePr>
          <p:cNvPr id="220219" name="Object 2"/>
          <p:cNvGraphicFramePr>
            <a:graphicFrameLocks noChangeAspect="1"/>
          </p:cNvGraphicFramePr>
          <p:nvPr/>
        </p:nvGraphicFramePr>
        <p:xfrm>
          <a:off x="4495800" y="2514600"/>
          <a:ext cx="4394200" cy="896938"/>
        </p:xfrm>
        <a:graphic>
          <a:graphicData uri="http://schemas.openxmlformats.org/presentationml/2006/ole">
            <p:oleObj spid="_x0000_s141314" name="Equation" r:id="rId4" imgW="1930797" imgH="394097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animBg="1"/>
      <p:bldP spid="220164" grpId="0" animBg="1"/>
      <p:bldP spid="220165" grpId="0" animBg="1"/>
      <p:bldP spid="220166" grpId="0"/>
      <p:bldP spid="220167" grpId="0" animBg="1"/>
      <p:bldP spid="220168" grpId="0" animBg="1"/>
      <p:bldP spid="220169" grpId="0"/>
      <p:bldP spid="220173" grpId="0" animBg="1"/>
      <p:bldP spid="220174" grpId="0" animBg="1"/>
      <p:bldP spid="220175" grpId="0"/>
      <p:bldP spid="220176" grpId="0"/>
      <p:bldP spid="220177" grpId="0"/>
      <p:bldP spid="220217" grpId="0"/>
      <p:bldP spid="2202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Line 3"/>
          <p:cNvSpPr>
            <a:spLocks noChangeShapeType="1"/>
          </p:cNvSpPr>
          <p:nvPr/>
        </p:nvSpPr>
        <p:spPr bwMode="auto">
          <a:xfrm>
            <a:off x="1936750" y="3036888"/>
            <a:ext cx="0" cy="18938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3" name="Line 4"/>
          <p:cNvSpPr>
            <a:spLocks noChangeShapeType="1"/>
          </p:cNvSpPr>
          <p:nvPr/>
        </p:nvSpPr>
        <p:spPr bwMode="auto">
          <a:xfrm>
            <a:off x="1360488" y="4473575"/>
            <a:ext cx="3003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Freeform 5"/>
          <p:cNvSpPr>
            <a:spLocks/>
          </p:cNvSpPr>
          <p:nvPr/>
        </p:nvSpPr>
        <p:spPr bwMode="auto">
          <a:xfrm>
            <a:off x="2481263" y="2709863"/>
            <a:ext cx="2222500" cy="1752600"/>
          </a:xfrm>
          <a:custGeom>
            <a:avLst/>
            <a:gdLst>
              <a:gd name="T0" fmla="*/ 2147483647 w 1400"/>
              <a:gd name="T1" fmla="*/ 2147483647 h 1104"/>
              <a:gd name="T2" fmla="*/ 1796872200 w 1400"/>
              <a:gd name="T3" fmla="*/ 2147483647 h 1104"/>
              <a:gd name="T4" fmla="*/ 725805000 w 1400"/>
              <a:gd name="T5" fmla="*/ 1950600938 h 1104"/>
              <a:gd name="T6" fmla="*/ 0 w 1400"/>
              <a:gd name="T7" fmla="*/ 0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400"/>
              <a:gd name="T13" fmla="*/ 0 h 1104"/>
              <a:gd name="T14" fmla="*/ 1400 w 140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0" h="1104">
                <a:moveTo>
                  <a:pt x="1400" y="1091"/>
                </a:moveTo>
                <a:cubicBezTo>
                  <a:pt x="1287" y="1084"/>
                  <a:pt x="898" y="1104"/>
                  <a:pt x="713" y="1051"/>
                </a:cubicBezTo>
                <a:cubicBezTo>
                  <a:pt x="528" y="998"/>
                  <a:pt x="407" y="949"/>
                  <a:pt x="288" y="774"/>
                </a:cubicBezTo>
                <a:cubicBezTo>
                  <a:pt x="169" y="600"/>
                  <a:pt x="84" y="300"/>
                  <a:pt x="0" y="0"/>
                </a:cubicBezTo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2759075" y="27051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V(r)</a:t>
            </a:r>
          </a:p>
        </p:txBody>
      </p:sp>
      <p:sp>
        <p:nvSpPr>
          <p:cNvPr id="43016" name="Line 7"/>
          <p:cNvSpPr>
            <a:spLocks noChangeShapeType="1"/>
          </p:cNvSpPr>
          <p:nvPr/>
        </p:nvSpPr>
        <p:spPr bwMode="auto">
          <a:xfrm flipH="1">
            <a:off x="2482850" y="2711450"/>
            <a:ext cx="11113" cy="46799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 flipH="1">
            <a:off x="-817563" y="2697163"/>
            <a:ext cx="2222501" cy="4681537"/>
            <a:chOff x="2070" y="925"/>
            <a:chExt cx="1400" cy="2949"/>
          </a:xfrm>
        </p:grpSpPr>
        <p:sp>
          <p:nvSpPr>
            <p:cNvPr id="43039" name="Freeform 9"/>
            <p:cNvSpPr>
              <a:spLocks/>
            </p:cNvSpPr>
            <p:nvPr/>
          </p:nvSpPr>
          <p:spPr bwMode="auto">
            <a:xfrm>
              <a:off x="2070" y="925"/>
              <a:ext cx="1400" cy="1104"/>
            </a:xfrm>
            <a:custGeom>
              <a:avLst/>
              <a:gdLst>
                <a:gd name="T0" fmla="*/ 1400 w 1400"/>
                <a:gd name="T1" fmla="*/ 1091 h 1104"/>
                <a:gd name="T2" fmla="*/ 713 w 1400"/>
                <a:gd name="T3" fmla="*/ 1051 h 1104"/>
                <a:gd name="T4" fmla="*/ 288 w 1400"/>
                <a:gd name="T5" fmla="*/ 774 h 1104"/>
                <a:gd name="T6" fmla="*/ 0 w 1400"/>
                <a:gd name="T7" fmla="*/ 0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0"/>
                <a:gd name="T13" fmla="*/ 0 h 1104"/>
                <a:gd name="T14" fmla="*/ 1400 w 1400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0" h="1104">
                  <a:moveTo>
                    <a:pt x="1400" y="1091"/>
                  </a:moveTo>
                  <a:cubicBezTo>
                    <a:pt x="1287" y="1084"/>
                    <a:pt x="898" y="1104"/>
                    <a:pt x="713" y="1051"/>
                  </a:cubicBezTo>
                  <a:cubicBezTo>
                    <a:pt x="528" y="998"/>
                    <a:pt x="407" y="949"/>
                    <a:pt x="288" y="774"/>
                  </a:cubicBezTo>
                  <a:cubicBezTo>
                    <a:pt x="169" y="600"/>
                    <a:pt x="84" y="300"/>
                    <a:pt x="0" y="0"/>
                  </a:cubicBezTo>
                </a:path>
              </a:pathLst>
            </a:cu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40" name="Line 10"/>
            <p:cNvSpPr>
              <a:spLocks noChangeShapeType="1"/>
            </p:cNvSpPr>
            <p:nvPr/>
          </p:nvSpPr>
          <p:spPr bwMode="auto">
            <a:xfrm flipH="1">
              <a:off x="2071" y="926"/>
              <a:ext cx="7" cy="2948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018" name="Line 11"/>
          <p:cNvSpPr>
            <a:spLocks noChangeShapeType="1"/>
          </p:cNvSpPr>
          <p:nvPr/>
        </p:nvSpPr>
        <p:spPr bwMode="auto">
          <a:xfrm>
            <a:off x="1382713" y="7359650"/>
            <a:ext cx="110013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9" name="Line 12"/>
          <p:cNvSpPr>
            <a:spLocks noChangeShapeType="1"/>
          </p:cNvSpPr>
          <p:nvPr/>
        </p:nvSpPr>
        <p:spPr bwMode="auto">
          <a:xfrm flipV="1">
            <a:off x="2505075" y="2570163"/>
            <a:ext cx="728663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0" name="Text Box 13"/>
          <p:cNvSpPr txBox="1">
            <a:spLocks noChangeArrowheads="1"/>
          </p:cNvSpPr>
          <p:nvPr/>
        </p:nvSpPr>
        <p:spPr bwMode="auto">
          <a:xfrm>
            <a:off x="3206750" y="2260600"/>
            <a:ext cx="123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30 MeV</a:t>
            </a:r>
          </a:p>
        </p:txBody>
      </p:sp>
      <p:sp>
        <p:nvSpPr>
          <p:cNvPr id="43021" name="Line 14"/>
          <p:cNvSpPr>
            <a:spLocks noChangeShapeType="1"/>
          </p:cNvSpPr>
          <p:nvPr/>
        </p:nvSpPr>
        <p:spPr bwMode="auto">
          <a:xfrm>
            <a:off x="-447675" y="4300538"/>
            <a:ext cx="7273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862763" y="4008438"/>
            <a:ext cx="92075" cy="180975"/>
            <a:chOff x="873" y="1623"/>
            <a:chExt cx="70" cy="122"/>
          </a:xfrm>
        </p:grpSpPr>
        <p:sp>
          <p:nvSpPr>
            <p:cNvPr id="43035" name="Oval 16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6" name="Oval 17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7" name="Oval 18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8" name="Oval 19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023" name="Text Box 20"/>
          <p:cNvSpPr txBox="1">
            <a:spLocks noChangeArrowheads="1"/>
          </p:cNvSpPr>
          <p:nvPr/>
        </p:nvSpPr>
        <p:spPr bwMode="auto">
          <a:xfrm>
            <a:off x="6897688" y="4111625"/>
            <a:ext cx="1471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4MeV KE</a:t>
            </a:r>
          </a:p>
        </p:txBody>
      </p:sp>
      <p:sp>
        <p:nvSpPr>
          <p:cNvPr id="43024" name="Line 21"/>
          <p:cNvSpPr>
            <a:spLocks noChangeShapeType="1"/>
          </p:cNvSpPr>
          <p:nvPr/>
        </p:nvSpPr>
        <p:spPr bwMode="auto">
          <a:xfrm>
            <a:off x="-436563" y="4083050"/>
            <a:ext cx="7273926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875463" y="4237038"/>
            <a:ext cx="92075" cy="180975"/>
            <a:chOff x="873" y="1623"/>
            <a:chExt cx="70" cy="122"/>
          </a:xfrm>
        </p:grpSpPr>
        <p:sp>
          <p:nvSpPr>
            <p:cNvPr id="43031" name="Oval 23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2" name="Oval 24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3" name="Oval 25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4" name="Oval 26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026" name="Text Box 27"/>
          <p:cNvSpPr txBox="1">
            <a:spLocks noChangeArrowheads="1"/>
          </p:cNvSpPr>
          <p:nvPr/>
        </p:nvSpPr>
        <p:spPr bwMode="auto">
          <a:xfrm>
            <a:off x="6918325" y="3817938"/>
            <a:ext cx="1471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9MeV KE</a:t>
            </a:r>
          </a:p>
        </p:txBody>
      </p:sp>
      <p:sp>
        <p:nvSpPr>
          <p:cNvPr id="43027" name="Text Box 28"/>
          <p:cNvSpPr txBox="1">
            <a:spLocks noChangeArrowheads="1"/>
          </p:cNvSpPr>
          <p:nvPr/>
        </p:nvSpPr>
        <p:spPr bwMode="auto">
          <a:xfrm>
            <a:off x="2720975" y="4656138"/>
            <a:ext cx="64230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ea typeface="Arial" charset="0"/>
                <a:cs typeface="Arial" charset="0"/>
              </a:rPr>
              <a:t>The </a:t>
            </a:r>
            <a:r>
              <a:rPr lang="en-US" sz="2200" dirty="0">
                <a:ea typeface="Arial" charset="0"/>
                <a:cs typeface="Arial" charset="0"/>
              </a:rPr>
              <a:t>9 </a:t>
            </a:r>
            <a:r>
              <a:rPr lang="en-US" sz="2200" dirty="0" err="1">
                <a:ea typeface="Arial" charset="0"/>
                <a:cs typeface="Arial" charset="0"/>
              </a:rPr>
              <a:t>MeV</a:t>
            </a:r>
            <a:r>
              <a:rPr lang="en-US" sz="2200" dirty="0">
                <a:ea typeface="Arial" charset="0"/>
                <a:cs typeface="Arial" charset="0"/>
              </a:rPr>
              <a:t> electron more probable…</a:t>
            </a:r>
          </a:p>
        </p:txBody>
      </p:sp>
      <p:sp>
        <p:nvSpPr>
          <p:cNvPr id="43028" name="Line 29"/>
          <p:cNvSpPr>
            <a:spLocks noChangeShapeType="1"/>
          </p:cNvSpPr>
          <p:nvPr/>
        </p:nvSpPr>
        <p:spPr bwMode="auto">
          <a:xfrm flipV="1">
            <a:off x="2732088" y="2559050"/>
            <a:ext cx="2090737" cy="147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9" name="Text Box 30"/>
          <p:cNvSpPr txBox="1">
            <a:spLocks noChangeArrowheads="1"/>
          </p:cNvSpPr>
          <p:nvPr/>
        </p:nvSpPr>
        <p:spPr bwMode="auto">
          <a:xfrm>
            <a:off x="4831704" y="1127125"/>
            <a:ext cx="4312296" cy="2123658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800000"/>
                </a:solidFill>
                <a:ea typeface="Arial" charset="0"/>
                <a:cs typeface="Arial" charset="0"/>
              </a:rPr>
              <a:t>1. Less distance to </a:t>
            </a:r>
            <a:r>
              <a:rPr lang="en-US" sz="2200" dirty="0" smtClean="0">
                <a:solidFill>
                  <a:srgbClr val="800000"/>
                </a:solidFill>
                <a:ea typeface="Arial" charset="0"/>
                <a:cs typeface="Arial" charset="0"/>
              </a:rPr>
              <a:t>tunnel. </a:t>
            </a:r>
            <a:endParaRPr lang="en-US" sz="2200" dirty="0">
              <a:solidFill>
                <a:srgbClr val="800000"/>
              </a:solidFill>
              <a:ea typeface="Arial" charset="0"/>
              <a:cs typeface="Arial" charset="0"/>
            </a:endParaRPr>
          </a:p>
          <a:p>
            <a:r>
              <a:rPr lang="en-US" sz="2200" dirty="0">
                <a:solidFill>
                  <a:srgbClr val="800000"/>
                </a:solidFill>
                <a:ea typeface="Arial" charset="0"/>
                <a:cs typeface="Arial" charset="0"/>
              </a:rPr>
              <a:t>2. Decay constant always</a:t>
            </a:r>
            <a:r>
              <a:rPr lang="en-US" sz="2200" dirty="0" smtClean="0">
                <a:solidFill>
                  <a:srgbClr val="800000"/>
                </a:solidFill>
                <a:ea typeface="Arial" charset="0"/>
                <a:cs typeface="Arial" charset="0"/>
              </a:rPr>
              <a:t> 	smaller</a:t>
            </a:r>
            <a:endParaRPr lang="en-US" sz="2200" dirty="0">
              <a:solidFill>
                <a:srgbClr val="800000"/>
              </a:solidFill>
              <a:ea typeface="Arial" charset="0"/>
              <a:cs typeface="Arial" charset="0"/>
            </a:endParaRPr>
          </a:p>
          <a:p>
            <a:r>
              <a:rPr lang="en-US" sz="2200" dirty="0">
                <a:solidFill>
                  <a:srgbClr val="800000"/>
                </a:solidFill>
                <a:ea typeface="Arial" charset="0"/>
                <a:cs typeface="Arial" charset="0"/>
              </a:rPr>
              <a:t>3. Wave function doesn’t decay as much before reaches other side … more probable!</a:t>
            </a:r>
          </a:p>
        </p:txBody>
      </p:sp>
      <p:sp>
        <p:nvSpPr>
          <p:cNvPr id="158751" name="Text Box 31"/>
          <p:cNvSpPr txBox="1">
            <a:spLocks noChangeArrowheads="1"/>
          </p:cNvSpPr>
          <p:nvPr/>
        </p:nvSpPr>
        <p:spPr bwMode="auto">
          <a:xfrm>
            <a:off x="3046413" y="5797550"/>
            <a:ext cx="5607050" cy="76944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chemeClr val="accent2"/>
                </a:solidFill>
                <a:ea typeface="Arial" charset="0"/>
                <a:cs typeface="Arial" charset="0"/>
              </a:rPr>
              <a:t>Isotopes that emit higher energy alpha particles, have shorter lifetimes!!!</a:t>
            </a:r>
            <a:r>
              <a:rPr lang="en-US" dirty="0">
                <a:solidFill>
                  <a:schemeClr val="accent2"/>
                </a:solidFill>
                <a:ea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989013" y="1125538"/>
          <a:ext cx="2295525" cy="923925"/>
        </p:xfrm>
        <a:graphic>
          <a:graphicData uri="http://schemas.openxmlformats.org/presentationml/2006/ole">
            <p:oleObj spid="_x0000_s143362" name="Equation" r:id="rId4" imgW="1105297" imgH="444897" progId="Equation.DSMT4">
              <p:embed/>
            </p:oleObj>
          </a:graphicData>
        </a:graphic>
      </p:graphicFrame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0" y="0"/>
            <a:ext cx="88725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>
                <a:ea typeface="Arial" charset="0"/>
                <a:cs typeface="Arial" charset="0"/>
              </a:rPr>
              <a:t>Observe</a:t>
            </a:r>
            <a:r>
              <a:rPr lang="en-US" sz="2200" dirty="0" smtClean="0"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ea typeface="Arial" charset="0"/>
                <a:cs typeface="Arial" charset="0"/>
              </a:rPr>
              <a:t>α</a:t>
            </a:r>
            <a:r>
              <a:rPr lang="en-US" sz="2200" dirty="0" smtClean="0">
                <a:ea typeface="Arial" charset="0"/>
                <a:cs typeface="Arial" charset="0"/>
              </a:rPr>
              <a:t>-</a:t>
            </a:r>
            <a:r>
              <a:rPr lang="en-US" sz="2200" dirty="0">
                <a:ea typeface="Arial" charset="0"/>
                <a:cs typeface="Arial" charset="0"/>
              </a:rPr>
              <a:t>particles from </a:t>
            </a:r>
            <a:r>
              <a:rPr lang="en-US" sz="2200" b="1" u="sng" dirty="0">
                <a:ea typeface="Arial" charset="0"/>
                <a:cs typeface="Arial" charset="0"/>
              </a:rPr>
              <a:t>different isotopes</a:t>
            </a:r>
            <a:r>
              <a:rPr lang="en-US" sz="2200" dirty="0">
                <a:ea typeface="Arial" charset="0"/>
                <a:cs typeface="Arial" charset="0"/>
              </a:rPr>
              <a:t> </a:t>
            </a:r>
            <a:r>
              <a:rPr lang="en-US" sz="2200" b="1" dirty="0">
                <a:ea typeface="Arial" charset="0"/>
                <a:cs typeface="Arial" charset="0"/>
              </a:rPr>
              <a:t>(same protons, different neutrons)</a:t>
            </a:r>
            <a:r>
              <a:rPr lang="en-US" sz="2200" dirty="0">
                <a:ea typeface="Arial" charset="0"/>
                <a:cs typeface="Arial" charset="0"/>
              </a:rPr>
              <a:t>, exit with different amounts of energy.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5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52400"/>
            <a:ext cx="610936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In 1D (electron in a wire): </a:t>
            </a:r>
          </a:p>
          <a:p>
            <a:r>
              <a:rPr lang="en-US" sz="2400" dirty="0"/>
              <a:t>	Have 1 quantum number (</a:t>
            </a:r>
            <a:r>
              <a:rPr lang="en-US" sz="2400" dirty="0" err="1"/>
              <a:t>n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In 3D, now have </a:t>
            </a:r>
            <a:r>
              <a:rPr lang="en-US" sz="2400" b="1" dirty="0"/>
              <a:t>3</a:t>
            </a:r>
            <a:r>
              <a:rPr lang="en-US" sz="2400" dirty="0"/>
              <a:t> degrees of freedom: </a:t>
            </a:r>
          </a:p>
          <a:p>
            <a:r>
              <a:rPr lang="en-US" sz="2400" dirty="0"/>
              <a:t>	Boundary conditions in terms of </a:t>
            </a:r>
            <a:r>
              <a:rPr lang="en-US" sz="2400" dirty="0" err="1"/>
              <a:t>r</a:t>
            </a:r>
            <a:r>
              <a:rPr lang="en-US" sz="2400" dirty="0" err="1" smtClean="0"/>
              <a:t>,θ</a:t>
            </a:r>
            <a:r>
              <a:rPr lang="en-US" sz="2400" dirty="0" err="1" smtClean="0">
                <a:latin typeface="Symbol" charset="2"/>
              </a:rPr>
              <a:t>,φ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Have 3 quantum numbers (</a:t>
            </a:r>
            <a:r>
              <a:rPr lang="en-US" sz="2400" dirty="0" err="1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charset="0"/>
              </a:rPr>
              <a:t>l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m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14339" name="Object 2"/>
          <p:cNvGraphicFramePr>
            <a:graphicFrameLocks noChangeAspect="1"/>
          </p:cNvGraphicFramePr>
          <p:nvPr/>
        </p:nvGraphicFramePr>
        <p:xfrm>
          <a:off x="677863" y="2514600"/>
          <a:ext cx="7375525" cy="950913"/>
        </p:xfrm>
        <a:graphic>
          <a:graphicData uri="http://schemas.openxmlformats.org/presentationml/2006/ole">
            <p:oleObj spid="_x0000_s109570" name="Equation" r:id="rId4" imgW="1778000" imgH="228600" progId="Equation.DSMT4">
              <p:embed/>
            </p:oleObj>
          </a:graphicData>
        </a:graphic>
      </p:graphicFrame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7480300" y="36513"/>
            <a:ext cx="0" cy="2327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 flipV="1">
            <a:off x="6445250" y="1870075"/>
            <a:ext cx="2197100" cy="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6780213" y="1541463"/>
            <a:ext cx="1101725" cy="879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6294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8582025" y="17700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Arial" charset="0"/>
                <a:cs typeface="Arial" charset="0"/>
              </a:rPr>
              <a:t>y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7439025" y="-58738"/>
            <a:ext cx="33655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Arial" charset="0"/>
                <a:cs typeface="Arial" charset="0"/>
              </a:rPr>
              <a:t>z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V="1">
            <a:off x="7480300" y="506413"/>
            <a:ext cx="750888" cy="13636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7480300" y="1870075"/>
            <a:ext cx="657225" cy="2809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8137525" y="506413"/>
            <a:ext cx="93663" cy="16446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9" name="Freeform 13"/>
          <p:cNvSpPr>
            <a:spLocks/>
          </p:cNvSpPr>
          <p:nvPr/>
        </p:nvSpPr>
        <p:spPr bwMode="auto">
          <a:xfrm>
            <a:off x="7526338" y="506413"/>
            <a:ext cx="563562" cy="234950"/>
          </a:xfrm>
          <a:custGeom>
            <a:avLst/>
            <a:gdLst>
              <a:gd name="T0" fmla="*/ 0 w 576"/>
              <a:gd name="T1" fmla="*/ 0 h 240"/>
              <a:gd name="T2" fmla="*/ 2147483647 w 576"/>
              <a:gd name="T3" fmla="*/ 2147483647 h 240"/>
              <a:gd name="T4" fmla="*/ 2147483647 w 576"/>
              <a:gd name="T5" fmla="*/ 2147483647 h 240"/>
              <a:gd name="T6" fmla="*/ 0 60000 65536"/>
              <a:gd name="T7" fmla="*/ 0 60000 65536"/>
              <a:gd name="T8" fmla="*/ 0 60000 65536"/>
              <a:gd name="T9" fmla="*/ 0 w 576"/>
              <a:gd name="T10" fmla="*/ 0 h 240"/>
              <a:gd name="T11" fmla="*/ 576 w 57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40">
                <a:moveTo>
                  <a:pt x="0" y="0"/>
                </a:moveTo>
                <a:cubicBezTo>
                  <a:pt x="72" y="4"/>
                  <a:pt x="144" y="8"/>
                  <a:pt x="240" y="48"/>
                </a:cubicBezTo>
                <a:cubicBezTo>
                  <a:pt x="336" y="88"/>
                  <a:pt x="456" y="164"/>
                  <a:pt x="576" y="24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7620000" y="506413"/>
            <a:ext cx="345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Symbol" charset="2"/>
                <a:ea typeface="Arial" charset="0"/>
                <a:cs typeface="Arial" charset="0"/>
              </a:rPr>
              <a:t>θ</a:t>
            </a:r>
            <a:endParaRPr lang="en-US" sz="2400" dirty="0">
              <a:latin typeface="Symbol" charset="2"/>
              <a:ea typeface="Arial" charset="0"/>
              <a:cs typeface="Arial" charset="0"/>
            </a:endParaRPr>
          </a:p>
        </p:txBody>
      </p:sp>
      <p:sp>
        <p:nvSpPr>
          <p:cNvPr id="14351" name="Freeform 15"/>
          <p:cNvSpPr>
            <a:spLocks/>
          </p:cNvSpPr>
          <p:nvPr/>
        </p:nvSpPr>
        <p:spPr bwMode="auto">
          <a:xfrm>
            <a:off x="7221538" y="2038350"/>
            <a:ext cx="536575" cy="101600"/>
          </a:xfrm>
          <a:custGeom>
            <a:avLst/>
            <a:gdLst>
              <a:gd name="T0" fmla="*/ 0 w 547"/>
              <a:gd name="T1" fmla="*/ 2147483647 h 105"/>
              <a:gd name="T2" fmla="*/ 2147483647 w 547"/>
              <a:gd name="T3" fmla="*/ 2147483647 h 105"/>
              <a:gd name="T4" fmla="*/ 2147483647 w 547"/>
              <a:gd name="T5" fmla="*/ 0 h 105"/>
              <a:gd name="T6" fmla="*/ 0 60000 65536"/>
              <a:gd name="T7" fmla="*/ 0 60000 65536"/>
              <a:gd name="T8" fmla="*/ 0 60000 65536"/>
              <a:gd name="T9" fmla="*/ 0 w 547"/>
              <a:gd name="T10" fmla="*/ 0 h 105"/>
              <a:gd name="T11" fmla="*/ 547 w 547"/>
              <a:gd name="T12" fmla="*/ 105 h 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7" h="105">
                <a:moveTo>
                  <a:pt x="0" y="72"/>
                </a:moveTo>
                <a:cubicBezTo>
                  <a:pt x="58" y="76"/>
                  <a:pt x="257" y="105"/>
                  <a:pt x="348" y="93"/>
                </a:cubicBezTo>
                <a:cubicBezTo>
                  <a:pt x="439" y="81"/>
                  <a:pt x="506" y="20"/>
                  <a:pt x="547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7632700" y="1906588"/>
            <a:ext cx="345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Symbol" charset="2"/>
                <a:ea typeface="Arial" charset="0"/>
                <a:cs typeface="Arial" charset="0"/>
              </a:rPr>
              <a:t>φ</a:t>
            </a:r>
            <a:endParaRPr lang="en-US" sz="2400" dirty="0">
              <a:latin typeface="Symbol" charset="2"/>
              <a:ea typeface="Arial" charset="0"/>
              <a:cs typeface="Arial" charset="0"/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7804150" y="106997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14354" name="Oval 18"/>
          <p:cNvSpPr>
            <a:spLocks noChangeArrowheads="1"/>
          </p:cNvSpPr>
          <p:nvPr/>
        </p:nvSpPr>
        <p:spPr bwMode="auto">
          <a:xfrm>
            <a:off x="8224838" y="460375"/>
            <a:ext cx="46037" cy="460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6296025" y="0"/>
            <a:ext cx="2847975" cy="2455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457200" y="3429000"/>
            <a:ext cx="8202937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Shape of </a:t>
            </a:r>
            <a:r>
              <a:rPr lang="el-GR" sz="2400" i="1" dirty="0">
                <a:solidFill>
                  <a:srgbClr val="FF0000"/>
                </a:solidFill>
                <a:latin typeface="Symbol" charset="2"/>
                <a:ea typeface="Arial" charset="0"/>
                <a:cs typeface="Arial" charset="0"/>
              </a:rPr>
              <a:t>ψ</a:t>
            </a:r>
            <a:r>
              <a:rPr lang="en-US" sz="2400" dirty="0">
                <a:solidFill>
                  <a:srgbClr val="FF0000"/>
                </a:solidFill>
              </a:rPr>
              <a:t> depends on </a:t>
            </a:r>
            <a:r>
              <a:rPr lang="en-US" sz="2400" dirty="0" err="1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charset="0"/>
              </a:rPr>
              <a:t>l</a:t>
            </a:r>
            <a:r>
              <a:rPr lang="en-US" sz="2400" dirty="0">
                <a:solidFill>
                  <a:srgbClr val="FF0000"/>
                </a:solidFill>
              </a:rPr>
              <a:t> ,</a:t>
            </a:r>
            <a:r>
              <a:rPr lang="en-US" sz="2400" dirty="0" err="1">
                <a:solidFill>
                  <a:srgbClr val="FF0000"/>
                </a:solidFill>
              </a:rPr>
              <a:t>m</a:t>
            </a:r>
            <a:r>
              <a:rPr lang="en-US" sz="2400" dirty="0">
                <a:solidFill>
                  <a:srgbClr val="FF0000"/>
                </a:solidFill>
              </a:rPr>
              <a:t>. Each (</a:t>
            </a:r>
            <a:r>
              <a:rPr lang="en-US" sz="2400" dirty="0" err="1">
                <a:solidFill>
                  <a:srgbClr val="FF0000"/>
                </a:solidFill>
              </a:rPr>
              <a:t>nlm</a:t>
            </a:r>
            <a:r>
              <a:rPr lang="en-US" sz="2400" dirty="0">
                <a:solidFill>
                  <a:srgbClr val="FF0000"/>
                </a:solidFill>
              </a:rPr>
              <a:t>) gives unique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l-GR" sz="2400" i="1" dirty="0" smtClean="0">
                <a:solidFill>
                  <a:srgbClr val="FF0000"/>
                </a:solidFill>
                <a:latin typeface="Symbol" charset="2"/>
                <a:ea typeface="Arial" charset="0"/>
                <a:cs typeface="Arial" charset="0"/>
              </a:rPr>
              <a:t>ψ</a:t>
            </a:r>
            <a:endParaRPr lang="en-US" sz="2400" i="1" dirty="0">
              <a:solidFill>
                <a:srgbClr val="FF0000"/>
              </a:solidFill>
              <a:latin typeface="Symbol" charset="2"/>
            </a:endParaRP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381000" y="4343400"/>
            <a:ext cx="7080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Comic Sans MS" charset="0"/>
              </a:rPr>
              <a:t>2p</a:t>
            </a: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flipV="1">
            <a:off x="381000" y="4876800"/>
            <a:ext cx="152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0" y="5246688"/>
            <a:ext cx="8302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/>
              <a:t>n=2</a:t>
            </a: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 flipV="1">
            <a:off x="762000" y="4876800"/>
            <a:ext cx="76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0" y="5699125"/>
            <a:ext cx="1698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i="1">
                <a:latin typeface="Times New Roman" charset="0"/>
              </a:rPr>
              <a:t>l</a:t>
            </a:r>
            <a:r>
              <a:rPr lang="en-US" sz="3000"/>
              <a:t>=1</a:t>
            </a:r>
          </a:p>
          <a:p>
            <a:pPr algn="ctr"/>
            <a:r>
              <a:rPr lang="en-US" sz="3000"/>
              <a:t>m=-1,0,1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1600200" y="4114800"/>
            <a:ext cx="65849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Comic Sans MS" charset="0"/>
              </a:rPr>
              <a:t>n=1, 2, 3 … = Principle Quantum Number	</a:t>
            </a:r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1600200" y="4572000"/>
            <a:ext cx="8534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i="1">
                <a:solidFill>
                  <a:schemeClr val="accent2"/>
                </a:solidFill>
                <a:latin typeface="Times New Roman" charset="0"/>
              </a:rPr>
              <a:t>l=</a:t>
            </a:r>
            <a:r>
              <a:rPr lang="en-US" sz="2400">
                <a:solidFill>
                  <a:schemeClr val="accent2"/>
                </a:solidFill>
                <a:latin typeface="Comic Sans MS" charset="0"/>
              </a:rPr>
              <a:t>0, 1, 2, 3 …= Angular Momentum Quantum Number</a:t>
            </a:r>
          </a:p>
          <a:p>
            <a:r>
              <a:rPr lang="en-US" sz="2400">
                <a:solidFill>
                  <a:schemeClr val="accent2"/>
                </a:solidFill>
                <a:latin typeface="Comic Sans MS" charset="0"/>
              </a:rPr>
              <a:t>  =s, p, d, f	</a:t>
            </a:r>
            <a:r>
              <a:rPr lang="en-US" sz="2400" u="sng">
                <a:solidFill>
                  <a:srgbClr val="FF0000"/>
                </a:solidFill>
                <a:latin typeface="Comic Sans MS" charset="0"/>
              </a:rPr>
              <a:t>(restricted to 0, 1, 2 … n-1)</a:t>
            </a: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1600200" y="5562600"/>
            <a:ext cx="7848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Comic Sans MS" charset="0"/>
              </a:rPr>
              <a:t>m = ... -1, 0, 1.. =  z-component of Angular Momentum </a:t>
            </a:r>
          </a:p>
          <a:p>
            <a:r>
              <a:rPr lang="en-US" sz="2400">
                <a:solidFill>
                  <a:schemeClr val="accent2"/>
                </a:solidFill>
                <a:latin typeface="Comic Sans MS" charset="0"/>
              </a:rPr>
              <a:t>   </a:t>
            </a:r>
            <a:r>
              <a:rPr lang="en-US" sz="2400" u="sng">
                <a:solidFill>
                  <a:srgbClr val="FF0000"/>
                </a:solidFill>
                <a:latin typeface="Comic Sans MS" charset="0"/>
              </a:rPr>
              <a:t>(restricted to –</a:t>
            </a:r>
            <a:r>
              <a:rPr lang="en-US" sz="3200" i="1" u="sng">
                <a:solidFill>
                  <a:srgbClr val="FF0000"/>
                </a:solidFill>
                <a:latin typeface="Times New Roman" charset="0"/>
              </a:rPr>
              <a:t>l</a:t>
            </a:r>
            <a:r>
              <a:rPr lang="en-US" sz="3200" u="sng">
                <a:solidFill>
                  <a:srgbClr val="FF0000"/>
                </a:solidFill>
                <a:latin typeface="Mistral" charset="0"/>
              </a:rPr>
              <a:t> </a:t>
            </a:r>
            <a:r>
              <a:rPr lang="en-US" sz="2400" u="sng">
                <a:solidFill>
                  <a:srgbClr val="FF0000"/>
                </a:solidFill>
                <a:latin typeface="Comic Sans MS" charset="0"/>
              </a:rPr>
              <a:t>to </a:t>
            </a:r>
            <a:r>
              <a:rPr lang="en-US" sz="3200" i="1" u="sng">
                <a:solidFill>
                  <a:srgbClr val="FF0000"/>
                </a:solidFill>
                <a:latin typeface="Times New Roman" charset="0"/>
              </a:rPr>
              <a:t>l</a:t>
            </a:r>
            <a:r>
              <a:rPr lang="en-US" sz="3200" u="sng">
                <a:solidFill>
                  <a:srgbClr val="FF0000"/>
                </a:solidFill>
                <a:latin typeface="Mistr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  <p:bldP spid="14343" grpId="0"/>
      <p:bldP spid="14344" grpId="0"/>
      <p:bldP spid="14345" grpId="0"/>
      <p:bldP spid="14346" grpId="0" animBg="1"/>
      <p:bldP spid="14347" grpId="0" animBg="1"/>
      <p:bldP spid="14348" grpId="0" animBg="1"/>
      <p:bldP spid="14349" grpId="0" animBg="1"/>
      <p:bldP spid="14350" grpId="0"/>
      <p:bldP spid="14351" grpId="0" animBg="1"/>
      <p:bldP spid="14352" grpId="0"/>
      <p:bldP spid="14353" grpId="0"/>
      <p:bldP spid="14354" grpId="0" animBg="1"/>
      <p:bldP spid="14355" grpId="0" animBg="1"/>
      <p:bldP spid="14356" grpId="0" animBg="1"/>
      <p:bldP spid="14357" grpId="0"/>
      <p:bldP spid="14358" grpId="0" animBg="1"/>
      <p:bldP spid="14359" grpId="0"/>
      <p:bldP spid="14360" grpId="0" animBg="1"/>
      <p:bldP spid="14361" grpId="0"/>
      <p:bldP spid="14362" grpId="0"/>
      <p:bldP spid="14363" grpId="0"/>
      <p:bldP spid="1436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C:\Users\Zombie\Desktop\2130FA10_L34_HAtomRad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466725"/>
            <a:ext cx="8029575" cy="578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Oval 2"/>
          <p:cNvSpPr>
            <a:spLocks noChangeArrowheads="1"/>
          </p:cNvSpPr>
          <p:nvPr/>
        </p:nvSpPr>
        <p:spPr bwMode="auto">
          <a:xfrm>
            <a:off x="4000500" y="6365875"/>
            <a:ext cx="474663" cy="492125"/>
          </a:xfrm>
          <a:prstGeom prst="ellipse">
            <a:avLst/>
          </a:prstGeom>
          <a:solidFill>
            <a:srgbClr val="FF0000">
              <a:alpha val="5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en-US" sz="4000"/>
              <a:t>A brief review of chemistry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0" y="838200"/>
            <a:ext cx="81978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Electron configuration in atoms: </a:t>
            </a:r>
          </a:p>
          <a:p>
            <a:r>
              <a:rPr lang="en-US" sz="2400"/>
              <a:t>	How do the electrons fit into the available orbitals?  </a:t>
            </a:r>
          </a:p>
          <a:p>
            <a:r>
              <a:rPr lang="en-US" sz="2400"/>
              <a:t>	What are energies of orbitals? </a:t>
            </a:r>
          </a:p>
        </p:txBody>
      </p:sp>
      <p:sp>
        <p:nvSpPr>
          <p:cNvPr id="75781" name="Line 5"/>
          <p:cNvSpPr>
            <a:spLocks noChangeShapeType="1"/>
          </p:cNvSpPr>
          <p:nvPr/>
        </p:nvSpPr>
        <p:spPr bwMode="auto">
          <a:xfrm>
            <a:off x="3048000" y="6629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>
            <a:off x="2971800" y="5334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3810000" y="4953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4419600" y="4953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2514600" y="64008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charset="0"/>
              </a:rPr>
              <a:t>1s</a:t>
            </a:r>
            <a:endParaRPr lang="en-US" sz="2400"/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2514600" y="51054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charset="0"/>
              </a:rPr>
              <a:t>2s</a:t>
            </a:r>
            <a:endParaRPr lang="en-US" sz="2400"/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3352800" y="4648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charset="0"/>
              </a:rPr>
              <a:t>2p</a:t>
            </a:r>
            <a:endParaRPr lang="en-US" sz="2400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>
            <a:off x="5105400" y="4953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>
            <a:off x="2971800" y="41148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>
            <a:off x="3810000" y="3733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1" name="Line 15"/>
          <p:cNvSpPr>
            <a:spLocks noChangeShapeType="1"/>
          </p:cNvSpPr>
          <p:nvPr/>
        </p:nvSpPr>
        <p:spPr bwMode="auto">
          <a:xfrm>
            <a:off x="4495800" y="3733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2514600" y="38862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charset="0"/>
              </a:rPr>
              <a:t>3s</a:t>
            </a:r>
            <a:endParaRPr lang="en-US" sz="2400"/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3352800" y="3429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charset="0"/>
              </a:rPr>
              <a:t>3p</a:t>
            </a:r>
            <a:endParaRPr lang="en-US" sz="2400"/>
          </a:p>
        </p:txBody>
      </p:sp>
      <p:sp>
        <p:nvSpPr>
          <p:cNvPr id="75794" name="Line 18"/>
          <p:cNvSpPr>
            <a:spLocks noChangeShapeType="1"/>
          </p:cNvSpPr>
          <p:nvPr/>
        </p:nvSpPr>
        <p:spPr bwMode="auto">
          <a:xfrm>
            <a:off x="5105400" y="3733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5" name="Line 19"/>
          <p:cNvSpPr>
            <a:spLocks noChangeShapeType="1"/>
          </p:cNvSpPr>
          <p:nvPr/>
        </p:nvSpPr>
        <p:spPr bwMode="auto">
          <a:xfrm>
            <a:off x="5943600" y="3276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6" name="Line 20"/>
          <p:cNvSpPr>
            <a:spLocks noChangeShapeType="1"/>
          </p:cNvSpPr>
          <p:nvPr/>
        </p:nvSpPr>
        <p:spPr bwMode="auto">
          <a:xfrm>
            <a:off x="6629400" y="3276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548640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charset="0"/>
              </a:rPr>
              <a:t>3d</a:t>
            </a:r>
            <a:endParaRPr lang="en-US" sz="2400"/>
          </a:p>
        </p:txBody>
      </p:sp>
      <p:sp>
        <p:nvSpPr>
          <p:cNvPr id="75798" name="Line 22"/>
          <p:cNvSpPr>
            <a:spLocks noChangeShapeType="1"/>
          </p:cNvSpPr>
          <p:nvPr/>
        </p:nvSpPr>
        <p:spPr bwMode="auto">
          <a:xfrm>
            <a:off x="7239000" y="3276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9" name="Line 23"/>
          <p:cNvSpPr>
            <a:spLocks noChangeShapeType="1"/>
          </p:cNvSpPr>
          <p:nvPr/>
        </p:nvSpPr>
        <p:spPr bwMode="auto">
          <a:xfrm>
            <a:off x="7848600" y="3276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0" name="Line 24"/>
          <p:cNvSpPr>
            <a:spLocks noChangeShapeType="1"/>
          </p:cNvSpPr>
          <p:nvPr/>
        </p:nvSpPr>
        <p:spPr bwMode="auto">
          <a:xfrm>
            <a:off x="8534400" y="3276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1" name="Line 25"/>
          <p:cNvSpPr>
            <a:spLocks noChangeShapeType="1"/>
          </p:cNvSpPr>
          <p:nvPr/>
        </p:nvSpPr>
        <p:spPr bwMode="auto">
          <a:xfrm flipV="1">
            <a:off x="2362200" y="2438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2" name="Text Box 26"/>
          <p:cNvSpPr txBox="1">
            <a:spLocks noChangeArrowheads="1"/>
          </p:cNvSpPr>
          <p:nvPr/>
        </p:nvSpPr>
        <p:spPr bwMode="auto">
          <a:xfrm rot="-5400000">
            <a:off x="1177131" y="4766469"/>
            <a:ext cx="191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Total Energy</a:t>
            </a:r>
          </a:p>
        </p:txBody>
      </p:sp>
      <p:sp>
        <p:nvSpPr>
          <p:cNvPr id="75803" name="Oval 27"/>
          <p:cNvSpPr>
            <a:spLocks noChangeArrowheads="1"/>
          </p:cNvSpPr>
          <p:nvPr/>
        </p:nvSpPr>
        <p:spPr bwMode="auto">
          <a:xfrm>
            <a:off x="4225925" y="6592888"/>
            <a:ext cx="41275" cy="619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5804" name="Group 28"/>
          <p:cNvGrpSpPr>
            <a:grpSpLocks/>
          </p:cNvGrpSpPr>
          <p:nvPr/>
        </p:nvGrpSpPr>
        <p:grpSpPr bwMode="auto">
          <a:xfrm>
            <a:off x="5638800" y="4724400"/>
            <a:ext cx="1057275" cy="390525"/>
            <a:chOff x="3558" y="2970"/>
            <a:chExt cx="666" cy="342"/>
          </a:xfrm>
        </p:grpSpPr>
        <p:sp>
          <p:nvSpPr>
            <p:cNvPr id="75818" name="Oval 29"/>
            <p:cNvSpPr>
              <a:spLocks noChangeArrowheads="1"/>
            </p:cNvSpPr>
            <p:nvPr/>
          </p:nvSpPr>
          <p:spPr bwMode="auto">
            <a:xfrm>
              <a:off x="3558" y="2970"/>
              <a:ext cx="336" cy="336"/>
            </a:xfrm>
            <a:prstGeom prst="ellipse">
              <a:avLst/>
            </a:prstGeom>
            <a:solidFill>
              <a:srgbClr val="FF0000">
                <a:alpha val="5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19" name="Oval 30"/>
            <p:cNvSpPr>
              <a:spLocks noChangeArrowheads="1"/>
            </p:cNvSpPr>
            <p:nvPr/>
          </p:nvSpPr>
          <p:spPr bwMode="auto">
            <a:xfrm>
              <a:off x="3888" y="2976"/>
              <a:ext cx="336" cy="336"/>
            </a:xfrm>
            <a:prstGeom prst="ellipse">
              <a:avLst/>
            </a:prstGeom>
            <a:solidFill>
              <a:srgbClr val="FF0000">
                <a:alpha val="5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20" name="Oval 31"/>
            <p:cNvSpPr>
              <a:spLocks noChangeArrowheads="1"/>
            </p:cNvSpPr>
            <p:nvPr/>
          </p:nvSpPr>
          <p:spPr bwMode="auto">
            <a:xfrm>
              <a:off x="3880" y="3120"/>
              <a:ext cx="26" cy="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805" name="Group 32"/>
          <p:cNvGrpSpPr>
            <a:grpSpLocks/>
          </p:cNvGrpSpPr>
          <p:nvPr/>
        </p:nvGrpSpPr>
        <p:grpSpPr bwMode="auto">
          <a:xfrm rot="5400000">
            <a:off x="6596062" y="4808538"/>
            <a:ext cx="1057275" cy="381000"/>
            <a:chOff x="3654" y="3066"/>
            <a:chExt cx="666" cy="342"/>
          </a:xfrm>
        </p:grpSpPr>
        <p:sp>
          <p:nvSpPr>
            <p:cNvPr id="75815" name="Oval 33"/>
            <p:cNvSpPr>
              <a:spLocks noChangeArrowheads="1"/>
            </p:cNvSpPr>
            <p:nvPr/>
          </p:nvSpPr>
          <p:spPr bwMode="auto">
            <a:xfrm>
              <a:off x="3654" y="3066"/>
              <a:ext cx="336" cy="336"/>
            </a:xfrm>
            <a:prstGeom prst="ellipse">
              <a:avLst/>
            </a:prstGeom>
            <a:solidFill>
              <a:srgbClr val="FF0000">
                <a:alpha val="5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16" name="Oval 34"/>
            <p:cNvSpPr>
              <a:spLocks noChangeArrowheads="1"/>
            </p:cNvSpPr>
            <p:nvPr/>
          </p:nvSpPr>
          <p:spPr bwMode="auto">
            <a:xfrm>
              <a:off x="3984" y="3072"/>
              <a:ext cx="336" cy="336"/>
            </a:xfrm>
            <a:prstGeom prst="ellipse">
              <a:avLst/>
            </a:prstGeom>
            <a:solidFill>
              <a:srgbClr val="FF0000">
                <a:alpha val="5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17" name="Oval 35"/>
            <p:cNvSpPr>
              <a:spLocks noChangeArrowheads="1"/>
            </p:cNvSpPr>
            <p:nvPr/>
          </p:nvSpPr>
          <p:spPr bwMode="auto">
            <a:xfrm>
              <a:off x="3976" y="3216"/>
              <a:ext cx="26" cy="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806" name="Group 36"/>
          <p:cNvGrpSpPr>
            <a:grpSpLocks/>
          </p:cNvGrpSpPr>
          <p:nvPr/>
        </p:nvGrpSpPr>
        <p:grpSpPr bwMode="auto">
          <a:xfrm rot="7555221">
            <a:off x="7389813" y="4914900"/>
            <a:ext cx="1093787" cy="277813"/>
            <a:chOff x="3654" y="3066"/>
            <a:chExt cx="666" cy="342"/>
          </a:xfrm>
        </p:grpSpPr>
        <p:sp>
          <p:nvSpPr>
            <p:cNvPr id="75812" name="Oval 37"/>
            <p:cNvSpPr>
              <a:spLocks noChangeArrowheads="1"/>
            </p:cNvSpPr>
            <p:nvPr/>
          </p:nvSpPr>
          <p:spPr bwMode="auto">
            <a:xfrm>
              <a:off x="3654" y="3066"/>
              <a:ext cx="336" cy="336"/>
            </a:xfrm>
            <a:prstGeom prst="ellipse">
              <a:avLst/>
            </a:prstGeom>
            <a:solidFill>
              <a:srgbClr val="FF0000">
                <a:alpha val="5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13" name="Oval 38"/>
            <p:cNvSpPr>
              <a:spLocks noChangeArrowheads="1"/>
            </p:cNvSpPr>
            <p:nvPr/>
          </p:nvSpPr>
          <p:spPr bwMode="auto">
            <a:xfrm>
              <a:off x="3984" y="3072"/>
              <a:ext cx="336" cy="336"/>
            </a:xfrm>
            <a:prstGeom prst="ellipse">
              <a:avLst/>
            </a:prstGeom>
            <a:solidFill>
              <a:srgbClr val="FF0000">
                <a:alpha val="5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14" name="Oval 39"/>
            <p:cNvSpPr>
              <a:spLocks noChangeArrowheads="1"/>
            </p:cNvSpPr>
            <p:nvPr/>
          </p:nvSpPr>
          <p:spPr bwMode="auto">
            <a:xfrm>
              <a:off x="3976" y="3216"/>
              <a:ext cx="26" cy="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807" name="Group 40"/>
          <p:cNvGrpSpPr>
            <a:grpSpLocks/>
          </p:cNvGrpSpPr>
          <p:nvPr/>
        </p:nvGrpSpPr>
        <p:grpSpPr bwMode="auto">
          <a:xfrm>
            <a:off x="3697288" y="5016500"/>
            <a:ext cx="801687" cy="792163"/>
            <a:chOff x="2329" y="3050"/>
            <a:chExt cx="672" cy="672"/>
          </a:xfrm>
        </p:grpSpPr>
        <p:sp>
          <p:nvSpPr>
            <p:cNvPr id="75808" name="Oval 41"/>
            <p:cNvSpPr>
              <a:spLocks noChangeArrowheads="1"/>
            </p:cNvSpPr>
            <p:nvPr/>
          </p:nvSpPr>
          <p:spPr bwMode="auto">
            <a:xfrm>
              <a:off x="2329" y="3050"/>
              <a:ext cx="672" cy="672"/>
            </a:xfrm>
            <a:prstGeom prst="ellipse">
              <a:avLst/>
            </a:prstGeom>
            <a:solidFill>
              <a:srgbClr val="FF0000">
                <a:alpha val="5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09" name="Oval 42"/>
            <p:cNvSpPr>
              <a:spLocks noChangeArrowheads="1"/>
            </p:cNvSpPr>
            <p:nvPr/>
          </p:nvSpPr>
          <p:spPr bwMode="auto">
            <a:xfrm>
              <a:off x="2425" y="3146"/>
              <a:ext cx="480" cy="4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10" name="Oval 43"/>
            <p:cNvSpPr>
              <a:spLocks noChangeArrowheads="1"/>
            </p:cNvSpPr>
            <p:nvPr/>
          </p:nvSpPr>
          <p:spPr bwMode="auto">
            <a:xfrm>
              <a:off x="2448" y="3168"/>
              <a:ext cx="432" cy="432"/>
            </a:xfrm>
            <a:prstGeom prst="ellipse">
              <a:avLst/>
            </a:prstGeom>
            <a:solidFill>
              <a:srgbClr val="FF0000">
                <a:alpha val="5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11" name="Oval 44"/>
            <p:cNvSpPr>
              <a:spLocks noChangeArrowheads="1"/>
            </p:cNvSpPr>
            <p:nvPr/>
          </p:nvSpPr>
          <p:spPr bwMode="auto">
            <a:xfrm>
              <a:off x="2647" y="3362"/>
              <a:ext cx="26" cy="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533400" y="0"/>
            <a:ext cx="423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Energy Diagram for Hydrogen</a:t>
            </a: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1600200" y="6248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762000" y="5943600"/>
            <a:ext cx="70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n=1</a:t>
            </a: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1600200" y="27432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762000" y="2438400"/>
            <a:ext cx="70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n=2</a:t>
            </a: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1600200" y="18288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762000" y="1524000"/>
            <a:ext cx="70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n=3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1524000" y="533400"/>
            <a:ext cx="615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charset="0"/>
              </a:rPr>
              <a:t>l</a:t>
            </a:r>
            <a:r>
              <a:rPr lang="en-US" sz="2400"/>
              <a:t>=0</a:t>
            </a:r>
          </a:p>
          <a:p>
            <a:r>
              <a:rPr lang="en-US" sz="2400"/>
              <a:t>(s)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2660650" y="533400"/>
            <a:ext cx="615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charset="0"/>
              </a:rPr>
              <a:t>l</a:t>
            </a:r>
            <a:r>
              <a:rPr lang="en-US" sz="2400"/>
              <a:t>=1</a:t>
            </a:r>
          </a:p>
          <a:p>
            <a:r>
              <a:rPr lang="en-US" sz="2400"/>
              <a:t>(p)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3657600" y="533400"/>
            <a:ext cx="615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charset="0"/>
              </a:rPr>
              <a:t>l</a:t>
            </a:r>
            <a:r>
              <a:rPr lang="en-US" sz="2400"/>
              <a:t>=2</a:t>
            </a:r>
          </a:p>
          <a:p>
            <a:r>
              <a:rPr lang="en-US" sz="2400"/>
              <a:t>(d)</a:t>
            </a:r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2590800" y="2743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2852738" y="2743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3124200" y="2743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2590800" y="18288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>
            <a:off x="2852738" y="18288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>
            <a:off x="3124200" y="18288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>
            <a:off x="3657600" y="18288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3" name="Line 19"/>
          <p:cNvSpPr>
            <a:spLocks noChangeShapeType="1"/>
          </p:cNvSpPr>
          <p:nvPr/>
        </p:nvSpPr>
        <p:spPr bwMode="auto">
          <a:xfrm>
            <a:off x="3919538" y="18288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4" name="Line 20"/>
          <p:cNvSpPr>
            <a:spLocks noChangeShapeType="1"/>
          </p:cNvSpPr>
          <p:nvPr/>
        </p:nvSpPr>
        <p:spPr bwMode="auto">
          <a:xfrm>
            <a:off x="4191000" y="18288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5" name="Line 21"/>
          <p:cNvSpPr>
            <a:spLocks noChangeShapeType="1"/>
          </p:cNvSpPr>
          <p:nvPr/>
        </p:nvSpPr>
        <p:spPr bwMode="auto">
          <a:xfrm>
            <a:off x="4452938" y="18288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6" name="Line 22"/>
          <p:cNvSpPr>
            <a:spLocks noChangeShapeType="1"/>
          </p:cNvSpPr>
          <p:nvPr/>
        </p:nvSpPr>
        <p:spPr bwMode="auto">
          <a:xfrm>
            <a:off x="4724400" y="18288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7" name="Text Box 23"/>
          <p:cNvSpPr txBox="1">
            <a:spLocks noChangeArrowheads="1"/>
          </p:cNvSpPr>
          <p:nvPr/>
        </p:nvSpPr>
        <p:spPr bwMode="auto">
          <a:xfrm>
            <a:off x="2286000" y="6019800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charset="0"/>
              </a:rPr>
              <a:t>l</a:t>
            </a:r>
            <a:r>
              <a:rPr lang="en-US" sz="2400"/>
              <a:t>=0,m=0</a:t>
            </a:r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1676400" y="61722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1s</a:t>
            </a:r>
          </a:p>
        </p:txBody>
      </p:sp>
      <p:sp>
        <p:nvSpPr>
          <p:cNvPr id="57369" name="Text Box 25"/>
          <p:cNvSpPr txBox="1">
            <a:spLocks noChangeArrowheads="1"/>
          </p:cNvSpPr>
          <p:nvPr/>
        </p:nvSpPr>
        <p:spPr bwMode="auto">
          <a:xfrm>
            <a:off x="1752600" y="26670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2s</a:t>
            </a:r>
          </a:p>
        </p:txBody>
      </p:sp>
      <p:sp>
        <p:nvSpPr>
          <p:cNvPr id="57370" name="Text Box 26"/>
          <p:cNvSpPr txBox="1">
            <a:spLocks noChangeArrowheads="1"/>
          </p:cNvSpPr>
          <p:nvPr/>
        </p:nvSpPr>
        <p:spPr bwMode="auto">
          <a:xfrm>
            <a:off x="2743200" y="26670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2p</a:t>
            </a:r>
          </a:p>
        </p:txBody>
      </p:sp>
      <p:sp>
        <p:nvSpPr>
          <p:cNvPr id="57371" name="Text Box 27"/>
          <p:cNvSpPr txBox="1">
            <a:spLocks noChangeArrowheads="1"/>
          </p:cNvSpPr>
          <p:nvPr/>
        </p:nvSpPr>
        <p:spPr bwMode="auto">
          <a:xfrm>
            <a:off x="1828800" y="17526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3s</a:t>
            </a:r>
          </a:p>
        </p:txBody>
      </p:sp>
      <p:sp>
        <p:nvSpPr>
          <p:cNvPr id="57372" name="Text Box 28"/>
          <p:cNvSpPr txBox="1">
            <a:spLocks noChangeArrowheads="1"/>
          </p:cNvSpPr>
          <p:nvPr/>
        </p:nvSpPr>
        <p:spPr bwMode="auto">
          <a:xfrm>
            <a:off x="2895600" y="17526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3p</a:t>
            </a:r>
          </a:p>
        </p:txBody>
      </p:sp>
      <p:sp>
        <p:nvSpPr>
          <p:cNvPr id="57373" name="Text Box 29"/>
          <p:cNvSpPr txBox="1">
            <a:spLocks noChangeArrowheads="1"/>
          </p:cNvSpPr>
          <p:nvPr/>
        </p:nvSpPr>
        <p:spPr bwMode="auto">
          <a:xfrm>
            <a:off x="4343400" y="17526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3d</a:t>
            </a:r>
          </a:p>
        </p:txBody>
      </p:sp>
      <p:sp>
        <p:nvSpPr>
          <p:cNvPr id="57374" name="Rectangle 32"/>
          <p:cNvSpPr>
            <a:spLocks noChangeArrowheads="1"/>
          </p:cNvSpPr>
          <p:nvPr/>
        </p:nvSpPr>
        <p:spPr bwMode="auto">
          <a:xfrm>
            <a:off x="2895600" y="3727450"/>
            <a:ext cx="5867400" cy="16065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In HYDROGEN, energy only depends on n, not </a:t>
            </a:r>
            <a:r>
              <a:rPr lang="en-US" sz="2800">
                <a:solidFill>
                  <a:srgbClr val="FF0000"/>
                </a:solidFill>
                <a:latin typeface="Mistral" charset="0"/>
              </a:rPr>
              <a:t>l</a:t>
            </a:r>
            <a:r>
              <a:rPr lang="en-US" sz="2800">
                <a:solidFill>
                  <a:srgbClr val="FF0000"/>
                </a:solidFill>
              </a:rPr>
              <a:t> and m.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(NOT true for multi-electron atoms!)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26"/>
          <p:cNvSpPr txBox="1">
            <a:spLocks noChangeArrowheads="1"/>
          </p:cNvSpPr>
          <p:nvPr/>
        </p:nvSpPr>
        <p:spPr bwMode="auto">
          <a:xfrm>
            <a:off x="228600" y="1219200"/>
            <a:ext cx="4756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charset="0"/>
              </a:rPr>
              <a:t>n= Principle Quantum Number:	</a:t>
            </a:r>
          </a:p>
        </p:txBody>
      </p:sp>
      <p:sp>
        <p:nvSpPr>
          <p:cNvPr id="22531" name="Rectangle 1027"/>
          <p:cNvSpPr>
            <a:spLocks noChangeArrowheads="1"/>
          </p:cNvSpPr>
          <p:nvPr/>
        </p:nvSpPr>
        <p:spPr bwMode="auto">
          <a:xfrm>
            <a:off x="228600" y="2209800"/>
            <a:ext cx="876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charset="0"/>
              </a:rPr>
              <a:t>m=</a:t>
            </a:r>
            <a:r>
              <a:rPr lang="en-US" sz="2400" u="sng">
                <a:solidFill>
                  <a:srgbClr val="FF0000"/>
                </a:solidFill>
                <a:latin typeface="Comic Sans MS" charset="0"/>
              </a:rPr>
              <a:t>(restricted to -</a:t>
            </a:r>
            <a:r>
              <a:rPr lang="en-US" sz="3200" i="1" u="sng">
                <a:solidFill>
                  <a:srgbClr val="FF0000"/>
                </a:solidFill>
                <a:latin typeface="Times New Roman" charset="0"/>
              </a:rPr>
              <a:t>l</a:t>
            </a:r>
            <a:r>
              <a:rPr lang="en-US" sz="3200" u="sng">
                <a:solidFill>
                  <a:srgbClr val="FF0000"/>
                </a:solidFill>
                <a:latin typeface="Mistral" charset="0"/>
              </a:rPr>
              <a:t> </a:t>
            </a:r>
            <a:r>
              <a:rPr lang="en-US" sz="2400" u="sng">
                <a:solidFill>
                  <a:srgbClr val="FF0000"/>
                </a:solidFill>
                <a:latin typeface="Comic Sans MS" charset="0"/>
              </a:rPr>
              <a:t>to </a:t>
            </a:r>
            <a:r>
              <a:rPr lang="en-US" sz="3200" i="1" u="sng">
                <a:solidFill>
                  <a:srgbClr val="FF0000"/>
                </a:solidFill>
                <a:latin typeface="Times New Roman" charset="0"/>
              </a:rPr>
              <a:t>l</a:t>
            </a:r>
            <a:r>
              <a:rPr lang="en-US" sz="3200" u="sng">
                <a:solidFill>
                  <a:srgbClr val="FF0000"/>
                </a:solidFill>
                <a:latin typeface="Mistral" charset="0"/>
              </a:rPr>
              <a:t>)</a:t>
            </a:r>
          </a:p>
        </p:txBody>
      </p:sp>
      <p:sp>
        <p:nvSpPr>
          <p:cNvPr id="22532" name="Rectangle 1028"/>
          <p:cNvSpPr>
            <a:spLocks noChangeArrowheads="1"/>
          </p:cNvSpPr>
          <p:nvPr/>
        </p:nvSpPr>
        <p:spPr bwMode="auto">
          <a:xfrm>
            <a:off x="228600" y="1630363"/>
            <a:ext cx="8534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i="1">
                <a:solidFill>
                  <a:srgbClr val="FF0000"/>
                </a:solidFill>
                <a:latin typeface="Times New Roman" charset="0"/>
              </a:rPr>
              <a:t>l</a:t>
            </a:r>
            <a:r>
              <a:rPr lang="en-US" sz="2400">
                <a:solidFill>
                  <a:srgbClr val="FF0000"/>
                </a:solidFill>
                <a:latin typeface="Comic Sans MS" charset="0"/>
              </a:rPr>
              <a:t>=</a:t>
            </a:r>
            <a:r>
              <a:rPr lang="en-US" sz="2400" u="sng">
                <a:solidFill>
                  <a:srgbClr val="FF0000"/>
                </a:solidFill>
                <a:latin typeface="Comic Sans MS" charset="0"/>
              </a:rPr>
              <a:t>(restricted to 0, 1, 2 … n-1)</a:t>
            </a:r>
          </a:p>
        </p:txBody>
      </p:sp>
      <p:graphicFrame>
        <p:nvGraphicFramePr>
          <p:cNvPr id="22533" name="Object 2"/>
          <p:cNvGraphicFramePr>
            <a:graphicFrameLocks noChangeAspect="1"/>
          </p:cNvGraphicFramePr>
          <p:nvPr/>
        </p:nvGraphicFramePr>
        <p:xfrm>
          <a:off x="4724400" y="1143000"/>
          <a:ext cx="2073275" cy="614363"/>
        </p:xfrm>
        <a:graphic>
          <a:graphicData uri="http://schemas.openxmlformats.org/presentationml/2006/ole">
            <p:oleObj spid="_x0000_s114690" name="Equation" r:id="rId4" imgW="812844" imgH="241592" progId="Equation.DSMT4">
              <p:embed/>
            </p:oleObj>
          </a:graphicData>
        </a:graphic>
      </p:graphicFrame>
      <p:sp>
        <p:nvSpPr>
          <p:cNvPr id="55302" name="Text Box 1030"/>
          <p:cNvSpPr txBox="1">
            <a:spLocks noChangeArrowheads="1"/>
          </p:cNvSpPr>
          <p:nvPr/>
        </p:nvSpPr>
        <p:spPr bwMode="auto">
          <a:xfrm>
            <a:off x="152400" y="0"/>
            <a:ext cx="8702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An electron in hydrogen is excited to Energy = -13.6/9 eV. How many different wave functions in H have this energy? </a:t>
            </a:r>
          </a:p>
          <a:p>
            <a:r>
              <a:rPr lang="en-US" sz="2400"/>
              <a:t>a. 1	b. 3	c. 6	d. 9	e. 10</a:t>
            </a:r>
          </a:p>
        </p:txBody>
      </p:sp>
      <p:sp>
        <p:nvSpPr>
          <p:cNvPr id="22535" name="Line 1031"/>
          <p:cNvSpPr>
            <a:spLocks noChangeShapeType="1"/>
          </p:cNvSpPr>
          <p:nvPr/>
        </p:nvSpPr>
        <p:spPr bwMode="auto">
          <a:xfrm>
            <a:off x="6781800" y="1447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Text Box 1032"/>
          <p:cNvSpPr txBox="1">
            <a:spLocks noChangeArrowheads="1"/>
          </p:cNvSpPr>
          <p:nvPr/>
        </p:nvSpPr>
        <p:spPr bwMode="auto">
          <a:xfrm>
            <a:off x="8229600" y="1219200"/>
            <a:ext cx="70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n=3</a:t>
            </a:r>
          </a:p>
        </p:txBody>
      </p:sp>
      <p:sp>
        <p:nvSpPr>
          <p:cNvPr id="22537" name="Line 1033"/>
          <p:cNvSpPr>
            <a:spLocks noChangeShapeType="1"/>
          </p:cNvSpPr>
          <p:nvPr/>
        </p:nvSpPr>
        <p:spPr bwMode="auto">
          <a:xfrm>
            <a:off x="4572000" y="2014538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8" name="Text Box 1034"/>
          <p:cNvSpPr txBox="1">
            <a:spLocks noChangeArrowheads="1"/>
          </p:cNvSpPr>
          <p:nvPr/>
        </p:nvSpPr>
        <p:spPr bwMode="auto">
          <a:xfrm>
            <a:off x="6019800" y="1785938"/>
            <a:ext cx="1125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charset="0"/>
              </a:rPr>
              <a:t>l</a:t>
            </a:r>
            <a:r>
              <a:rPr lang="en-US" sz="2400"/>
              <a:t>=0,1,2</a:t>
            </a:r>
          </a:p>
        </p:txBody>
      </p:sp>
      <p:sp>
        <p:nvSpPr>
          <p:cNvPr id="22539" name="Text Box 1035"/>
          <p:cNvSpPr txBox="1">
            <a:spLocks noChangeArrowheads="1"/>
          </p:cNvSpPr>
          <p:nvPr/>
        </p:nvSpPr>
        <p:spPr bwMode="auto">
          <a:xfrm>
            <a:off x="304800" y="2743200"/>
            <a:ext cx="22828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u="sng"/>
              <a:t>n	</a:t>
            </a:r>
            <a:r>
              <a:rPr lang="en-US" sz="2400" b="1" i="1" u="sng">
                <a:latin typeface="Times New Roman" charset="0"/>
              </a:rPr>
              <a:t>l</a:t>
            </a:r>
            <a:r>
              <a:rPr lang="en-US" sz="2400" b="1" u="sng"/>
              <a:t>	m</a:t>
            </a:r>
          </a:p>
          <a:p>
            <a:r>
              <a:rPr lang="en-US" sz="2400"/>
              <a:t>3	0	 0</a:t>
            </a:r>
          </a:p>
          <a:p>
            <a:r>
              <a:rPr lang="en-US" sz="2400"/>
              <a:t>3	1	-1</a:t>
            </a:r>
          </a:p>
          <a:p>
            <a:r>
              <a:rPr lang="en-US" sz="2400"/>
              <a:t>3	1	 0</a:t>
            </a:r>
          </a:p>
          <a:p>
            <a:r>
              <a:rPr lang="en-US" sz="2400"/>
              <a:t>3	1	 1</a:t>
            </a:r>
          </a:p>
          <a:p>
            <a:r>
              <a:rPr lang="en-US" sz="2400"/>
              <a:t>3	2	-2</a:t>
            </a:r>
          </a:p>
          <a:p>
            <a:r>
              <a:rPr lang="en-US" sz="2400"/>
              <a:t>3	2	-1</a:t>
            </a:r>
          </a:p>
          <a:p>
            <a:r>
              <a:rPr lang="en-US" sz="2400"/>
              <a:t>3	2	 0</a:t>
            </a:r>
          </a:p>
          <a:p>
            <a:r>
              <a:rPr lang="en-US" sz="2400"/>
              <a:t>3	2	 1</a:t>
            </a:r>
          </a:p>
          <a:p>
            <a:r>
              <a:rPr lang="en-US" sz="2400"/>
              <a:t>3	2	2</a:t>
            </a:r>
          </a:p>
        </p:txBody>
      </p:sp>
      <p:sp>
        <p:nvSpPr>
          <p:cNvPr id="22540" name="AutoShape 1036"/>
          <p:cNvSpPr>
            <a:spLocks/>
          </p:cNvSpPr>
          <p:nvPr/>
        </p:nvSpPr>
        <p:spPr bwMode="auto">
          <a:xfrm>
            <a:off x="2514600" y="3581400"/>
            <a:ext cx="152400" cy="990600"/>
          </a:xfrm>
          <a:prstGeom prst="rightBrace">
            <a:avLst>
              <a:gd name="adj1" fmla="val 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1" name="Text Box 1037"/>
          <p:cNvSpPr txBox="1">
            <a:spLocks noChangeArrowheads="1"/>
          </p:cNvSpPr>
          <p:nvPr/>
        </p:nvSpPr>
        <p:spPr bwMode="auto">
          <a:xfrm>
            <a:off x="2667000" y="3887788"/>
            <a:ext cx="2141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3p states (</a:t>
            </a:r>
            <a:r>
              <a:rPr lang="en-US" sz="2400" i="1">
                <a:latin typeface="Times New Roman" charset="0"/>
              </a:rPr>
              <a:t>l</a:t>
            </a:r>
            <a:r>
              <a:rPr lang="en-US" sz="2400"/>
              <a:t>=1)</a:t>
            </a:r>
          </a:p>
        </p:txBody>
      </p:sp>
      <p:sp>
        <p:nvSpPr>
          <p:cNvPr id="22542" name="Text Box 1038"/>
          <p:cNvSpPr txBox="1">
            <a:spLocks noChangeArrowheads="1"/>
          </p:cNvSpPr>
          <p:nvPr/>
        </p:nvSpPr>
        <p:spPr bwMode="auto">
          <a:xfrm>
            <a:off x="2635250" y="31242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3s states</a:t>
            </a:r>
          </a:p>
        </p:txBody>
      </p:sp>
      <p:sp>
        <p:nvSpPr>
          <p:cNvPr id="22543" name="Text Box 1039"/>
          <p:cNvSpPr txBox="1">
            <a:spLocks noChangeArrowheads="1"/>
          </p:cNvSpPr>
          <p:nvPr/>
        </p:nvSpPr>
        <p:spPr bwMode="auto">
          <a:xfrm>
            <a:off x="2590800" y="5335588"/>
            <a:ext cx="2141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3d states (</a:t>
            </a:r>
            <a:r>
              <a:rPr lang="en-US" sz="2400" i="1">
                <a:latin typeface="Times New Roman" charset="0"/>
              </a:rPr>
              <a:t>l</a:t>
            </a:r>
            <a:r>
              <a:rPr lang="en-US" sz="2400"/>
              <a:t>=2)</a:t>
            </a:r>
          </a:p>
        </p:txBody>
      </p:sp>
      <p:sp>
        <p:nvSpPr>
          <p:cNvPr id="22544" name="AutoShape 1040"/>
          <p:cNvSpPr>
            <a:spLocks/>
          </p:cNvSpPr>
          <p:nvPr/>
        </p:nvSpPr>
        <p:spPr bwMode="auto">
          <a:xfrm>
            <a:off x="2514600" y="4648200"/>
            <a:ext cx="76200" cy="18288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7" name="Text Box 1043"/>
          <p:cNvSpPr txBox="1">
            <a:spLocks noChangeArrowheads="1"/>
          </p:cNvSpPr>
          <p:nvPr/>
        </p:nvSpPr>
        <p:spPr bwMode="auto">
          <a:xfrm>
            <a:off x="5029200" y="4048125"/>
            <a:ext cx="3886200" cy="156966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With the addition of spin, we now have 18 possible quantum states for the electron with </a:t>
            </a:r>
            <a:r>
              <a:rPr lang="en-US" sz="2400" dirty="0" err="1" smtClean="0">
                <a:solidFill>
                  <a:schemeClr val="accent2"/>
                </a:solidFill>
              </a:rPr>
              <a:t>n</a:t>
            </a:r>
            <a:r>
              <a:rPr lang="en-US" sz="2400" dirty="0" smtClean="0">
                <a:solidFill>
                  <a:schemeClr val="accent2"/>
                </a:solidFill>
              </a:rPr>
              <a:t>=3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2548" name="Text Box 1044"/>
          <p:cNvSpPr txBox="1">
            <a:spLocks noChangeArrowheads="1"/>
          </p:cNvSpPr>
          <p:nvPr/>
        </p:nvSpPr>
        <p:spPr bwMode="auto">
          <a:xfrm>
            <a:off x="4191000" y="2590800"/>
            <a:ext cx="4800600" cy="1042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Answer is d: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9 states all with the same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2" grpId="0"/>
      <p:bldP spid="22535" grpId="0" animBg="1"/>
      <p:bldP spid="22536" grpId="0"/>
      <p:bldP spid="22537" grpId="0" animBg="1"/>
      <p:bldP spid="22538" grpId="0"/>
      <p:bldP spid="22539" grpId="0"/>
      <p:bldP spid="22540" grpId="0" animBg="1"/>
      <p:bldP spid="22541" grpId="0"/>
      <p:bldP spid="22542" grpId="0"/>
      <p:bldP spid="22543" grpId="0"/>
      <p:bldP spid="22544" grpId="0" animBg="1"/>
      <p:bldP spid="22547" grpId="0" animBg="1"/>
      <p:bldP spid="2254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581400" y="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Bonding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76200" y="533400"/>
            <a:ext cx="90678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- Main ideas: </a:t>
            </a:r>
          </a:p>
          <a:p>
            <a:r>
              <a:rPr lang="en-US" sz="2200" b="1" dirty="0"/>
              <a:t>1. involves outermost electrons and their wave functions</a:t>
            </a:r>
          </a:p>
          <a:p>
            <a:r>
              <a:rPr lang="en-US" sz="2200" b="1" dirty="0"/>
              <a:t>2. interference of wave functions</a:t>
            </a:r>
            <a:r>
              <a:rPr lang="en-US" sz="2200" dirty="0"/>
              <a:t> </a:t>
            </a:r>
          </a:p>
          <a:p>
            <a:r>
              <a:rPr lang="en-US" sz="2200" dirty="0"/>
              <a:t>(one wave function from each atom) that produces situation where atoms want to stick together. </a:t>
            </a:r>
          </a:p>
          <a:p>
            <a:r>
              <a:rPr lang="en-US" sz="2200" b="1" dirty="0"/>
              <a:t>3. degree of sharing of an electron</a:t>
            </a:r>
            <a:r>
              <a:rPr lang="en-US" sz="2200" dirty="0"/>
              <a:t> across 2 or more atoms determines the type of bond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990600" y="4648200"/>
            <a:ext cx="7806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u="sng" dirty="0"/>
              <a:t>Ionic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7086600" y="4603750"/>
            <a:ext cx="11409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u="sng" dirty="0"/>
              <a:t>Metallic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886200" y="4648200"/>
            <a:ext cx="12981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u="sng" dirty="0"/>
              <a:t>Covalent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76200" y="5029200"/>
            <a:ext cx="31400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electron completely transferred from one atom to the other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3124200" y="5060950"/>
            <a:ext cx="3429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electron equally shared between two adjacent atoms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6553200" y="4984750"/>
            <a:ext cx="2819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electron shared between all atoms</a:t>
            </a:r>
          </a:p>
          <a:p>
            <a:r>
              <a:rPr lang="en-US" sz="2200" dirty="0"/>
              <a:t>in solid</a:t>
            </a:r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381000" y="4648200"/>
            <a:ext cx="845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228600" y="3505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2590800" y="4191000"/>
            <a:ext cx="38231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Degree of sharing of electron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838200" y="6172200"/>
            <a:ext cx="82744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Li</a:t>
            </a:r>
            <a:r>
              <a:rPr lang="en-US" sz="2200" baseline="30000" dirty="0"/>
              <a:t>+</a:t>
            </a:r>
            <a:r>
              <a:rPr lang="en-US" sz="2200" dirty="0"/>
              <a:t> </a:t>
            </a:r>
            <a:r>
              <a:rPr lang="en-US" sz="2200" dirty="0" err="1"/>
              <a:t>F</a:t>
            </a:r>
            <a:r>
              <a:rPr lang="en-US" sz="2200" baseline="30000" dirty="0"/>
              <a:t>-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4419600" y="6248400"/>
            <a:ext cx="49301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H</a:t>
            </a:r>
            <a:r>
              <a:rPr lang="en-US" sz="2200" baseline="-25000" dirty="0"/>
              <a:t>2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7010400" y="6248400"/>
            <a:ext cx="15180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Solid Lead</a:t>
            </a:r>
            <a:endParaRPr lang="en-US" sz="22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/>
      <p:bldP spid="54278" grpId="0"/>
      <p:bldP spid="54279" grpId="0"/>
      <p:bldP spid="54280" grpId="0"/>
      <p:bldP spid="54281" grpId="0"/>
      <p:bldP spid="54282" grpId="0" animBg="1"/>
      <p:bldP spid="54284" grpId="0"/>
      <p:bldP spid="54285" grpId="0"/>
      <p:bldP spid="54286" grpId="0"/>
      <p:bldP spid="5428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11163"/>
          </a:xfrm>
        </p:spPr>
        <p:txBody>
          <a:bodyPr/>
          <a:lstStyle/>
          <a:p>
            <a:pPr eaLnBrk="1" hangingPunct="1"/>
            <a:r>
              <a:rPr lang="en-US" sz="4000"/>
              <a:t>Ionic Bond (NaCl)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609600"/>
            <a:ext cx="25942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Na (outer shell 3s</a:t>
            </a:r>
            <a:r>
              <a:rPr lang="en-US" sz="2200" baseline="30000" dirty="0"/>
              <a:t>1</a:t>
            </a:r>
            <a:r>
              <a:rPr lang="en-US" sz="2200" dirty="0"/>
              <a:t>)</a:t>
            </a:r>
            <a:r>
              <a:rPr lang="en-US" dirty="0"/>
              <a:t> 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919788" y="609600"/>
            <a:ext cx="291842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 err="1"/>
              <a:t>Cl</a:t>
            </a:r>
            <a:r>
              <a:rPr lang="en-US" sz="2200" dirty="0"/>
              <a:t> (outer shell 3s</a:t>
            </a:r>
            <a:r>
              <a:rPr lang="en-US" sz="2200" baseline="30000" dirty="0"/>
              <a:t>2</a:t>
            </a:r>
            <a:r>
              <a:rPr lang="en-US" sz="2200" dirty="0"/>
              <a:t>3p</a:t>
            </a:r>
            <a:r>
              <a:rPr lang="en-US" sz="2200" baseline="30000" dirty="0"/>
              <a:t>5</a:t>
            </a:r>
            <a:r>
              <a:rPr lang="en-US" sz="2200" dirty="0"/>
              <a:t>)</a:t>
            </a:r>
            <a:r>
              <a:rPr lang="en-US" dirty="0"/>
              <a:t> 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0" y="990600"/>
            <a:ext cx="4121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Has one weakly bound electron</a:t>
            </a:r>
          </a:p>
          <a:p>
            <a:r>
              <a:rPr lang="en-US" sz="2200" b="1" dirty="0"/>
              <a:t>Low ionization energy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4889500" y="990600"/>
            <a:ext cx="39484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Needs one electron to fill shell</a:t>
            </a:r>
          </a:p>
          <a:p>
            <a:r>
              <a:rPr lang="en-US" sz="2200" b="1" dirty="0"/>
              <a:t>Strong electron affinity</a:t>
            </a:r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1066800" y="2438400"/>
            <a:ext cx="11430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Na</a:t>
            </a:r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auto">
          <a:xfrm>
            <a:off x="7162800" y="2667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Cl</a:t>
            </a:r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1763713" y="4648200"/>
            <a:ext cx="484187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Na</a:t>
            </a:r>
            <a:r>
              <a:rPr lang="en-US" baseline="30000"/>
              <a:t>+</a:t>
            </a:r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2286000" y="4724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Cl</a:t>
            </a:r>
            <a:r>
              <a:rPr lang="en-US" baseline="30000"/>
              <a:t>-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152400" y="5334000"/>
            <a:ext cx="40865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Attracted by coulomb attraction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1828800" y="2438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3810000" y="2590800"/>
            <a:ext cx="3494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+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5181600" y="2514600"/>
            <a:ext cx="27861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/>
              <a:t>-</a:t>
            </a:r>
          </a:p>
        </p:txBody>
      </p:sp>
      <p:sp>
        <p:nvSpPr>
          <p:cNvPr id="66575" name="Line 15"/>
          <p:cNvSpPr>
            <a:spLocks noChangeShapeType="1"/>
          </p:cNvSpPr>
          <p:nvPr/>
        </p:nvSpPr>
        <p:spPr bwMode="auto">
          <a:xfrm>
            <a:off x="5410200" y="3886200"/>
            <a:ext cx="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 rot="-5400000">
            <a:off x="4376738" y="4994275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Energy</a:t>
            </a:r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>
            <a:off x="5334000" y="5181600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7467600" y="4267200"/>
            <a:ext cx="1743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Separation </a:t>
            </a:r>
          </a:p>
          <a:p>
            <a:r>
              <a:rPr lang="en-US"/>
              <a:t>of ions</a:t>
            </a:r>
          </a:p>
        </p:txBody>
      </p:sp>
      <p:sp>
        <p:nvSpPr>
          <p:cNvPr id="66579" name="Freeform 19"/>
          <p:cNvSpPr>
            <a:spLocks/>
          </p:cNvSpPr>
          <p:nvPr/>
        </p:nvSpPr>
        <p:spPr bwMode="auto">
          <a:xfrm>
            <a:off x="5715000" y="3962400"/>
            <a:ext cx="3054350" cy="2355850"/>
          </a:xfrm>
          <a:custGeom>
            <a:avLst/>
            <a:gdLst>
              <a:gd name="T0" fmla="*/ 0 w 1924"/>
              <a:gd name="T1" fmla="*/ 0 h 1484"/>
              <a:gd name="T2" fmla="*/ 76200 w 1924"/>
              <a:gd name="T3" fmla="*/ 914400 h 1484"/>
              <a:gd name="T4" fmla="*/ 228600 w 1924"/>
              <a:gd name="T5" fmla="*/ 2057400 h 1484"/>
              <a:gd name="T6" fmla="*/ 431800 w 1924"/>
              <a:gd name="T7" fmla="*/ 2317750 h 1484"/>
              <a:gd name="T8" fmla="*/ 838200 w 1924"/>
              <a:gd name="T9" fmla="*/ 1828800 h 1484"/>
              <a:gd name="T10" fmla="*/ 1371600 w 1924"/>
              <a:gd name="T11" fmla="*/ 1447800 h 1484"/>
              <a:gd name="T12" fmla="*/ 2019300 w 1924"/>
              <a:gd name="T13" fmla="*/ 1292225 h 1484"/>
              <a:gd name="T14" fmla="*/ 3054350 w 1924"/>
              <a:gd name="T15" fmla="*/ 1182688 h 14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24"/>
              <a:gd name="T25" fmla="*/ 0 h 1484"/>
              <a:gd name="T26" fmla="*/ 1924 w 1924"/>
              <a:gd name="T27" fmla="*/ 1484 h 14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24" h="1484">
                <a:moveTo>
                  <a:pt x="0" y="0"/>
                </a:moveTo>
                <a:cubicBezTo>
                  <a:pt x="12" y="180"/>
                  <a:pt x="24" y="360"/>
                  <a:pt x="48" y="576"/>
                </a:cubicBezTo>
                <a:cubicBezTo>
                  <a:pt x="72" y="792"/>
                  <a:pt x="107" y="1149"/>
                  <a:pt x="144" y="1296"/>
                </a:cubicBezTo>
                <a:cubicBezTo>
                  <a:pt x="181" y="1443"/>
                  <a:pt x="208" y="1484"/>
                  <a:pt x="272" y="1460"/>
                </a:cubicBezTo>
                <a:cubicBezTo>
                  <a:pt x="336" y="1436"/>
                  <a:pt x="429" y="1243"/>
                  <a:pt x="528" y="1152"/>
                </a:cubicBezTo>
                <a:cubicBezTo>
                  <a:pt x="627" y="1061"/>
                  <a:pt x="740" y="968"/>
                  <a:pt x="864" y="912"/>
                </a:cubicBezTo>
                <a:cubicBezTo>
                  <a:pt x="988" y="856"/>
                  <a:pt x="1095" y="842"/>
                  <a:pt x="1272" y="814"/>
                </a:cubicBezTo>
                <a:cubicBezTo>
                  <a:pt x="1449" y="786"/>
                  <a:pt x="1788" y="759"/>
                  <a:pt x="1924" y="745"/>
                </a:cubicBezTo>
              </a:path>
            </a:pathLst>
          </a:custGeom>
          <a:noFill/>
          <a:ln w="38100">
            <a:solidFill>
              <a:srgbClr val="F61B1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5334000" y="3505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61B16"/>
                </a:solidFill>
              </a:rPr>
              <a:t>V(r)</a:t>
            </a:r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6781800" y="5715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82" name="Text Box 22"/>
          <p:cNvSpPr txBox="1">
            <a:spLocks noChangeArrowheads="1"/>
          </p:cNvSpPr>
          <p:nvPr/>
        </p:nvSpPr>
        <p:spPr bwMode="auto">
          <a:xfrm>
            <a:off x="6400800" y="6096000"/>
            <a:ext cx="2741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Coulomb attraction</a:t>
            </a:r>
          </a:p>
        </p:txBody>
      </p:sp>
      <p:sp>
        <p:nvSpPr>
          <p:cNvPr id="66583" name="Oval 23"/>
          <p:cNvSpPr>
            <a:spLocks noChangeArrowheads="1"/>
          </p:cNvSpPr>
          <p:nvPr/>
        </p:nvSpPr>
        <p:spPr bwMode="auto">
          <a:xfrm>
            <a:off x="8382000" y="4876800"/>
            <a:ext cx="457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Na</a:t>
            </a:r>
            <a:r>
              <a:rPr lang="en-US" sz="1800" baseline="30000"/>
              <a:t>+</a:t>
            </a:r>
          </a:p>
        </p:txBody>
      </p:sp>
      <p:sp>
        <p:nvSpPr>
          <p:cNvPr id="66584" name="Oval 24"/>
          <p:cNvSpPr>
            <a:spLocks noChangeArrowheads="1"/>
          </p:cNvSpPr>
          <p:nvPr/>
        </p:nvSpPr>
        <p:spPr bwMode="auto">
          <a:xfrm>
            <a:off x="5181600" y="4953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Cl</a:t>
            </a:r>
            <a:r>
              <a:rPr lang="en-US" sz="1800" baseline="30000"/>
              <a:t>-</a:t>
            </a:r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 flipV="1">
            <a:off x="5791200" y="3810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6096000" y="3429000"/>
            <a:ext cx="243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Repulsion when </a:t>
            </a:r>
          </a:p>
          <a:p>
            <a:r>
              <a:rPr lang="en-US"/>
              <a:t>atoms overlap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9.85427E-7 L 0.35573 0.0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656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18459E-6 L 0.08854 4.18459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9.16031E-7 L 0.32083 0.0055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71895E-7 L -0.26528 0.0057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6" grpId="0"/>
      <p:bldP spid="66567" grpId="0" animBg="1"/>
      <p:bldP spid="66567" grpId="1" animBg="1"/>
      <p:bldP spid="66567" grpId="2" animBg="1"/>
      <p:bldP spid="66568" grpId="0" animBg="1"/>
      <p:bldP spid="66568" grpId="1" animBg="1"/>
      <p:bldP spid="66572" grpId="0"/>
      <p:bldP spid="66572" grpId="1"/>
      <p:bldP spid="66572" grpId="2"/>
      <p:bldP spid="66573" grpId="0"/>
      <p:bldP spid="66573" grpId="1"/>
      <p:bldP spid="66574" grpId="0"/>
      <p:bldP spid="66575" grpId="0" animBg="1"/>
      <p:bldP spid="66576" grpId="0"/>
      <p:bldP spid="66577" grpId="0" animBg="1"/>
      <p:bldP spid="66578" grpId="0"/>
      <p:bldP spid="66579" grpId="0" animBg="1"/>
      <p:bldP spid="66580" grpId="0"/>
      <p:bldP spid="66581" grpId="0" animBg="1"/>
      <p:bldP spid="66582" grpId="0"/>
      <p:bldP spid="66583" grpId="0" animBg="1"/>
      <p:bldP spid="66583" grpId="1" animBg="1"/>
      <p:bldP spid="66584" grpId="0" animBg="1"/>
      <p:bldP spid="66585" grpId="0" animBg="1"/>
      <p:bldP spid="6658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87363"/>
          </a:xfrm>
        </p:spPr>
        <p:txBody>
          <a:bodyPr/>
          <a:lstStyle/>
          <a:p>
            <a:pPr eaLnBrk="1" hangingPunct="1"/>
            <a:r>
              <a:rPr lang="en-US" sz="4000"/>
              <a:t>Covalent Bond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0" y="685800"/>
            <a:ext cx="60768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Sharing of an electron… look at example H</a:t>
            </a:r>
            <a:r>
              <a:rPr lang="en-US" sz="2200" baseline="-25000" dirty="0"/>
              <a:t>2</a:t>
            </a:r>
            <a:r>
              <a:rPr lang="en-US" sz="2200" baseline="30000" dirty="0"/>
              <a:t>+ </a:t>
            </a:r>
            <a:r>
              <a:rPr lang="en-US" sz="2200" baseline="-25000" dirty="0"/>
              <a:t> </a:t>
            </a:r>
          </a:p>
          <a:p>
            <a:r>
              <a:rPr lang="en-US" sz="2200" baseline="-25000" dirty="0"/>
              <a:t>				</a:t>
            </a:r>
            <a:r>
              <a:rPr lang="en-US" sz="2200" dirty="0"/>
              <a:t>(2 protons (</a:t>
            </a:r>
            <a:r>
              <a:rPr lang="en-US" sz="2200" dirty="0" err="1"/>
              <a:t>H</a:t>
            </a:r>
            <a:r>
              <a:rPr lang="en-US" sz="2200" dirty="0"/>
              <a:t> nuclei), 1 electron)</a:t>
            </a:r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>
            <a:off x="685800" y="3505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1250950" y="3471863"/>
            <a:ext cx="76200" cy="7620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3505200" y="3482975"/>
            <a:ext cx="76200" cy="7620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>
            <a:off x="1322388" y="3582988"/>
            <a:ext cx="49212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050925" y="3773488"/>
            <a:ext cx="125118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Proton 1</a:t>
            </a: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3548063" y="3543300"/>
            <a:ext cx="49212" cy="227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3276600" y="3733800"/>
            <a:ext cx="125118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Proton 2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4800" y="2743200"/>
            <a:ext cx="1982788" cy="795338"/>
            <a:chOff x="240" y="1248"/>
            <a:chExt cx="1249" cy="501"/>
          </a:xfrm>
        </p:grpSpPr>
        <p:sp>
          <p:nvSpPr>
            <p:cNvPr id="57366" name="Freeform 12"/>
            <p:cNvSpPr>
              <a:spLocks/>
            </p:cNvSpPr>
            <p:nvPr/>
          </p:nvSpPr>
          <p:spPr bwMode="auto">
            <a:xfrm>
              <a:off x="240" y="1248"/>
              <a:ext cx="625" cy="501"/>
            </a:xfrm>
            <a:custGeom>
              <a:avLst/>
              <a:gdLst>
                <a:gd name="T0" fmla="*/ 0 w 625"/>
                <a:gd name="T1" fmla="*/ 480 h 501"/>
                <a:gd name="T2" fmla="*/ 329 w 625"/>
                <a:gd name="T3" fmla="*/ 445 h 501"/>
                <a:gd name="T4" fmla="*/ 576 w 625"/>
                <a:gd name="T5" fmla="*/ 144 h 501"/>
                <a:gd name="T6" fmla="*/ 624 w 625"/>
                <a:gd name="T7" fmla="*/ 0 h 5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501"/>
                <a:gd name="T14" fmla="*/ 625 w 625"/>
                <a:gd name="T15" fmla="*/ 501 h 5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501">
                  <a:moveTo>
                    <a:pt x="0" y="480"/>
                  </a:moveTo>
                  <a:cubicBezTo>
                    <a:pt x="55" y="474"/>
                    <a:pt x="233" y="501"/>
                    <a:pt x="329" y="445"/>
                  </a:cubicBezTo>
                  <a:cubicBezTo>
                    <a:pt x="425" y="389"/>
                    <a:pt x="527" y="218"/>
                    <a:pt x="576" y="144"/>
                  </a:cubicBezTo>
                  <a:cubicBezTo>
                    <a:pt x="625" y="70"/>
                    <a:pt x="620" y="32"/>
                    <a:pt x="624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7" name="Freeform 13"/>
            <p:cNvSpPr>
              <a:spLocks/>
            </p:cNvSpPr>
            <p:nvPr/>
          </p:nvSpPr>
          <p:spPr bwMode="auto">
            <a:xfrm flipH="1">
              <a:off x="864" y="1248"/>
              <a:ext cx="625" cy="501"/>
            </a:xfrm>
            <a:custGeom>
              <a:avLst/>
              <a:gdLst>
                <a:gd name="T0" fmla="*/ 0 w 625"/>
                <a:gd name="T1" fmla="*/ 480 h 501"/>
                <a:gd name="T2" fmla="*/ 329 w 625"/>
                <a:gd name="T3" fmla="*/ 445 h 501"/>
                <a:gd name="T4" fmla="*/ 576 w 625"/>
                <a:gd name="T5" fmla="*/ 144 h 501"/>
                <a:gd name="T6" fmla="*/ 624 w 625"/>
                <a:gd name="T7" fmla="*/ 0 h 5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501"/>
                <a:gd name="T14" fmla="*/ 625 w 625"/>
                <a:gd name="T15" fmla="*/ 501 h 5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501">
                  <a:moveTo>
                    <a:pt x="0" y="480"/>
                  </a:moveTo>
                  <a:cubicBezTo>
                    <a:pt x="55" y="474"/>
                    <a:pt x="233" y="501"/>
                    <a:pt x="329" y="445"/>
                  </a:cubicBezTo>
                  <a:cubicBezTo>
                    <a:pt x="425" y="389"/>
                    <a:pt x="527" y="218"/>
                    <a:pt x="576" y="144"/>
                  </a:cubicBezTo>
                  <a:cubicBezTo>
                    <a:pt x="625" y="70"/>
                    <a:pt x="620" y="32"/>
                    <a:pt x="624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914400" y="2286000"/>
            <a:ext cx="5062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latin typeface="Symbol" charset="2"/>
              </a:rPr>
              <a:t>Ψ</a:t>
            </a:r>
            <a:r>
              <a:rPr lang="en-US" sz="2200" baseline="-25000" dirty="0" smtClean="0">
                <a:latin typeface="Symbol" charset="2"/>
              </a:rPr>
              <a:t>1</a:t>
            </a:r>
            <a:endParaRPr lang="en-US" sz="2200" baseline="-25000" dirty="0">
              <a:latin typeface="Symbol" charset="2"/>
            </a:endParaRP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4876800" y="2971800"/>
            <a:ext cx="39020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Wave function if electron bound to proton 1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228600" y="1828800"/>
            <a:ext cx="39020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Protons far apart …</a:t>
            </a:r>
            <a:r>
              <a:rPr lang="en-US" dirty="0"/>
              <a:t> </a:t>
            </a:r>
          </a:p>
        </p:txBody>
      </p:sp>
      <p:sp>
        <p:nvSpPr>
          <p:cNvPr id="67601" name="Freeform 17"/>
          <p:cNvSpPr>
            <a:spLocks/>
          </p:cNvSpPr>
          <p:nvPr/>
        </p:nvSpPr>
        <p:spPr bwMode="auto">
          <a:xfrm>
            <a:off x="304800" y="4927600"/>
            <a:ext cx="838200" cy="1549400"/>
          </a:xfrm>
          <a:custGeom>
            <a:avLst/>
            <a:gdLst>
              <a:gd name="T0" fmla="*/ 0 w 528"/>
              <a:gd name="T1" fmla="*/ 25400 h 976"/>
              <a:gd name="T2" fmla="*/ 304800 w 528"/>
              <a:gd name="T3" fmla="*/ 101600 h 976"/>
              <a:gd name="T4" fmla="*/ 685800 w 528"/>
              <a:gd name="T5" fmla="*/ 635000 h 976"/>
              <a:gd name="T6" fmla="*/ 838200 w 528"/>
              <a:gd name="T7" fmla="*/ 1549400 h 976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976"/>
              <a:gd name="T14" fmla="*/ 528 w 528"/>
              <a:gd name="T15" fmla="*/ 976 h 9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976">
                <a:moveTo>
                  <a:pt x="0" y="16"/>
                </a:moveTo>
                <a:cubicBezTo>
                  <a:pt x="60" y="8"/>
                  <a:pt x="120" y="0"/>
                  <a:pt x="192" y="64"/>
                </a:cubicBezTo>
                <a:cubicBezTo>
                  <a:pt x="264" y="128"/>
                  <a:pt x="376" y="248"/>
                  <a:pt x="432" y="400"/>
                </a:cubicBezTo>
                <a:cubicBezTo>
                  <a:pt x="488" y="552"/>
                  <a:pt x="508" y="764"/>
                  <a:pt x="528" y="976"/>
                </a:cubicBezTo>
              </a:path>
            </a:pathLst>
          </a:custGeom>
          <a:noFill/>
          <a:ln w="28575">
            <a:solidFill>
              <a:srgbClr val="F61B1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2" name="Freeform 18"/>
          <p:cNvSpPr>
            <a:spLocks/>
          </p:cNvSpPr>
          <p:nvPr/>
        </p:nvSpPr>
        <p:spPr bwMode="auto">
          <a:xfrm flipH="1">
            <a:off x="1295400" y="4953000"/>
            <a:ext cx="838200" cy="1549400"/>
          </a:xfrm>
          <a:custGeom>
            <a:avLst/>
            <a:gdLst>
              <a:gd name="T0" fmla="*/ 0 w 528"/>
              <a:gd name="T1" fmla="*/ 25400 h 976"/>
              <a:gd name="T2" fmla="*/ 304800 w 528"/>
              <a:gd name="T3" fmla="*/ 101600 h 976"/>
              <a:gd name="T4" fmla="*/ 685800 w 528"/>
              <a:gd name="T5" fmla="*/ 635000 h 976"/>
              <a:gd name="T6" fmla="*/ 838200 w 528"/>
              <a:gd name="T7" fmla="*/ 1549400 h 976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976"/>
              <a:gd name="T14" fmla="*/ 528 w 528"/>
              <a:gd name="T15" fmla="*/ 976 h 9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976">
                <a:moveTo>
                  <a:pt x="0" y="16"/>
                </a:moveTo>
                <a:cubicBezTo>
                  <a:pt x="60" y="8"/>
                  <a:pt x="120" y="0"/>
                  <a:pt x="192" y="64"/>
                </a:cubicBezTo>
                <a:cubicBezTo>
                  <a:pt x="264" y="128"/>
                  <a:pt x="376" y="248"/>
                  <a:pt x="432" y="400"/>
                </a:cubicBezTo>
                <a:cubicBezTo>
                  <a:pt x="488" y="552"/>
                  <a:pt x="508" y="764"/>
                  <a:pt x="528" y="976"/>
                </a:cubicBezTo>
              </a:path>
            </a:pathLst>
          </a:custGeom>
          <a:noFill/>
          <a:ln w="28575">
            <a:solidFill>
              <a:srgbClr val="F61B1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3" name="Freeform 19"/>
          <p:cNvSpPr>
            <a:spLocks/>
          </p:cNvSpPr>
          <p:nvPr/>
        </p:nvSpPr>
        <p:spPr bwMode="auto">
          <a:xfrm>
            <a:off x="2667000" y="4978400"/>
            <a:ext cx="838200" cy="1549400"/>
          </a:xfrm>
          <a:custGeom>
            <a:avLst/>
            <a:gdLst>
              <a:gd name="T0" fmla="*/ 0 w 528"/>
              <a:gd name="T1" fmla="*/ 25400 h 976"/>
              <a:gd name="T2" fmla="*/ 304800 w 528"/>
              <a:gd name="T3" fmla="*/ 101600 h 976"/>
              <a:gd name="T4" fmla="*/ 685800 w 528"/>
              <a:gd name="T5" fmla="*/ 635000 h 976"/>
              <a:gd name="T6" fmla="*/ 838200 w 528"/>
              <a:gd name="T7" fmla="*/ 1549400 h 976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976"/>
              <a:gd name="T14" fmla="*/ 528 w 528"/>
              <a:gd name="T15" fmla="*/ 976 h 9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976">
                <a:moveTo>
                  <a:pt x="0" y="16"/>
                </a:moveTo>
                <a:cubicBezTo>
                  <a:pt x="60" y="8"/>
                  <a:pt x="120" y="0"/>
                  <a:pt x="192" y="64"/>
                </a:cubicBezTo>
                <a:cubicBezTo>
                  <a:pt x="264" y="128"/>
                  <a:pt x="376" y="248"/>
                  <a:pt x="432" y="400"/>
                </a:cubicBezTo>
                <a:cubicBezTo>
                  <a:pt x="488" y="552"/>
                  <a:pt x="508" y="764"/>
                  <a:pt x="528" y="976"/>
                </a:cubicBezTo>
              </a:path>
            </a:pathLst>
          </a:custGeom>
          <a:noFill/>
          <a:ln w="28575">
            <a:solidFill>
              <a:srgbClr val="F61B1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4" name="Freeform 20"/>
          <p:cNvSpPr>
            <a:spLocks/>
          </p:cNvSpPr>
          <p:nvPr/>
        </p:nvSpPr>
        <p:spPr bwMode="auto">
          <a:xfrm flipH="1">
            <a:off x="3657600" y="5003800"/>
            <a:ext cx="838200" cy="1549400"/>
          </a:xfrm>
          <a:custGeom>
            <a:avLst/>
            <a:gdLst>
              <a:gd name="T0" fmla="*/ 0 w 528"/>
              <a:gd name="T1" fmla="*/ 25400 h 976"/>
              <a:gd name="T2" fmla="*/ 304800 w 528"/>
              <a:gd name="T3" fmla="*/ 101600 h 976"/>
              <a:gd name="T4" fmla="*/ 685800 w 528"/>
              <a:gd name="T5" fmla="*/ 635000 h 976"/>
              <a:gd name="T6" fmla="*/ 838200 w 528"/>
              <a:gd name="T7" fmla="*/ 1549400 h 976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976"/>
              <a:gd name="T14" fmla="*/ 528 w 528"/>
              <a:gd name="T15" fmla="*/ 976 h 9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976">
                <a:moveTo>
                  <a:pt x="0" y="16"/>
                </a:moveTo>
                <a:cubicBezTo>
                  <a:pt x="60" y="8"/>
                  <a:pt x="120" y="0"/>
                  <a:pt x="192" y="64"/>
                </a:cubicBezTo>
                <a:cubicBezTo>
                  <a:pt x="264" y="128"/>
                  <a:pt x="376" y="248"/>
                  <a:pt x="432" y="400"/>
                </a:cubicBezTo>
                <a:cubicBezTo>
                  <a:pt x="488" y="552"/>
                  <a:pt x="508" y="764"/>
                  <a:pt x="528" y="976"/>
                </a:cubicBezTo>
              </a:path>
            </a:pathLst>
          </a:custGeom>
          <a:noFill/>
          <a:ln w="28575">
            <a:solidFill>
              <a:srgbClr val="F61B1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60325" y="4383088"/>
            <a:ext cx="321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61B16"/>
                </a:solidFill>
              </a:rPr>
              <a:t>Potential energy curve</a:t>
            </a:r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 flipH="1">
            <a:off x="4572000" y="46482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5562600" y="4343400"/>
            <a:ext cx="32924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 err="1"/>
              <a:t>V(r</a:t>
            </a:r>
            <a:r>
              <a:rPr lang="en-US" sz="2200" dirty="0"/>
              <a:t>) that goes into Schrodinger equation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nimBg="1"/>
      <p:bldP spid="67589" grpId="0" animBg="1"/>
      <p:bldP spid="67590" grpId="0" animBg="1"/>
      <p:bldP spid="67591" grpId="0" animBg="1"/>
      <p:bldP spid="67592" grpId="0"/>
      <p:bldP spid="67593" grpId="0" animBg="1"/>
      <p:bldP spid="67594" grpId="0"/>
      <p:bldP spid="67598" grpId="0"/>
      <p:bldP spid="67599" grpId="0"/>
      <p:bldP spid="67600" grpId="0"/>
      <p:bldP spid="67601" grpId="0" animBg="1"/>
      <p:bldP spid="67602" grpId="0" animBg="1"/>
      <p:bldP spid="67603" grpId="0" animBg="1"/>
      <p:bldP spid="67604" grpId="0" animBg="1"/>
      <p:bldP spid="67605" grpId="0"/>
      <p:bldP spid="67606" grpId="0" animBg="1"/>
      <p:bldP spid="6760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87363"/>
          </a:xfrm>
        </p:spPr>
        <p:txBody>
          <a:bodyPr/>
          <a:lstStyle/>
          <a:p>
            <a:pPr eaLnBrk="1" hangingPunct="1"/>
            <a:r>
              <a:rPr lang="en-US" sz="4000"/>
              <a:t>Covalent Bond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0" y="685800"/>
            <a:ext cx="60768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Sharing of an electron… look at example H</a:t>
            </a:r>
            <a:r>
              <a:rPr lang="en-US" sz="2200" baseline="-25000" dirty="0"/>
              <a:t>2</a:t>
            </a:r>
            <a:r>
              <a:rPr lang="en-US" sz="2200" baseline="30000" dirty="0"/>
              <a:t>+ </a:t>
            </a:r>
            <a:r>
              <a:rPr lang="en-US" sz="2200" baseline="-25000" dirty="0"/>
              <a:t> </a:t>
            </a:r>
          </a:p>
          <a:p>
            <a:r>
              <a:rPr lang="en-US" sz="2200" baseline="-25000" dirty="0"/>
              <a:t>				</a:t>
            </a:r>
            <a:r>
              <a:rPr lang="en-US" sz="2200" dirty="0"/>
              <a:t>(2 protons (</a:t>
            </a:r>
            <a:r>
              <a:rPr lang="en-US" sz="2200" dirty="0" err="1"/>
              <a:t>H</a:t>
            </a:r>
            <a:r>
              <a:rPr lang="en-US" sz="2200" dirty="0"/>
              <a:t> nuclei), 1 electron)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685800" y="3505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1250950" y="3471863"/>
            <a:ext cx="76200" cy="7620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3505200" y="3482975"/>
            <a:ext cx="76200" cy="7620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1322388" y="3582988"/>
            <a:ext cx="49212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1050925" y="3773488"/>
            <a:ext cx="125118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Proton 1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3548063" y="3543300"/>
            <a:ext cx="49212" cy="227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3276600" y="3733800"/>
            <a:ext cx="125118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Proton 2</a:t>
            </a:r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609600" y="6056313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4" name="Oval 12"/>
          <p:cNvSpPr>
            <a:spLocks noChangeArrowheads="1"/>
          </p:cNvSpPr>
          <p:nvPr/>
        </p:nvSpPr>
        <p:spPr bwMode="auto">
          <a:xfrm>
            <a:off x="1219200" y="6022975"/>
            <a:ext cx="76200" cy="7620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5" name="Oval 13"/>
          <p:cNvSpPr>
            <a:spLocks noChangeArrowheads="1"/>
          </p:cNvSpPr>
          <p:nvPr/>
        </p:nvSpPr>
        <p:spPr bwMode="auto">
          <a:xfrm>
            <a:off x="3429000" y="6034088"/>
            <a:ext cx="76200" cy="7620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1246188" y="6134100"/>
            <a:ext cx="49212" cy="227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974725" y="6324600"/>
            <a:ext cx="125118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Proton 1</a:t>
            </a:r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>
            <a:off x="3471863" y="6094413"/>
            <a:ext cx="49212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3200400" y="6284913"/>
            <a:ext cx="125118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Proton 2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04800" y="2743200"/>
            <a:ext cx="1982788" cy="795338"/>
            <a:chOff x="240" y="1248"/>
            <a:chExt cx="1249" cy="501"/>
          </a:xfrm>
        </p:grpSpPr>
        <p:sp>
          <p:nvSpPr>
            <p:cNvPr id="59419" name="Freeform 19"/>
            <p:cNvSpPr>
              <a:spLocks/>
            </p:cNvSpPr>
            <p:nvPr/>
          </p:nvSpPr>
          <p:spPr bwMode="auto">
            <a:xfrm>
              <a:off x="240" y="1248"/>
              <a:ext cx="625" cy="501"/>
            </a:xfrm>
            <a:custGeom>
              <a:avLst/>
              <a:gdLst>
                <a:gd name="T0" fmla="*/ 0 w 625"/>
                <a:gd name="T1" fmla="*/ 480 h 501"/>
                <a:gd name="T2" fmla="*/ 329 w 625"/>
                <a:gd name="T3" fmla="*/ 445 h 501"/>
                <a:gd name="T4" fmla="*/ 576 w 625"/>
                <a:gd name="T5" fmla="*/ 144 h 501"/>
                <a:gd name="T6" fmla="*/ 624 w 625"/>
                <a:gd name="T7" fmla="*/ 0 h 5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501"/>
                <a:gd name="T14" fmla="*/ 625 w 625"/>
                <a:gd name="T15" fmla="*/ 501 h 5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501">
                  <a:moveTo>
                    <a:pt x="0" y="480"/>
                  </a:moveTo>
                  <a:cubicBezTo>
                    <a:pt x="55" y="474"/>
                    <a:pt x="233" y="501"/>
                    <a:pt x="329" y="445"/>
                  </a:cubicBezTo>
                  <a:cubicBezTo>
                    <a:pt x="425" y="389"/>
                    <a:pt x="527" y="218"/>
                    <a:pt x="576" y="144"/>
                  </a:cubicBezTo>
                  <a:cubicBezTo>
                    <a:pt x="625" y="70"/>
                    <a:pt x="620" y="32"/>
                    <a:pt x="624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20" name="Freeform 20"/>
            <p:cNvSpPr>
              <a:spLocks/>
            </p:cNvSpPr>
            <p:nvPr/>
          </p:nvSpPr>
          <p:spPr bwMode="auto">
            <a:xfrm flipH="1">
              <a:off x="864" y="1248"/>
              <a:ext cx="625" cy="501"/>
            </a:xfrm>
            <a:custGeom>
              <a:avLst/>
              <a:gdLst>
                <a:gd name="T0" fmla="*/ 0 w 625"/>
                <a:gd name="T1" fmla="*/ 480 h 501"/>
                <a:gd name="T2" fmla="*/ 329 w 625"/>
                <a:gd name="T3" fmla="*/ 445 h 501"/>
                <a:gd name="T4" fmla="*/ 576 w 625"/>
                <a:gd name="T5" fmla="*/ 144 h 501"/>
                <a:gd name="T6" fmla="*/ 624 w 625"/>
                <a:gd name="T7" fmla="*/ 0 h 5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501"/>
                <a:gd name="T14" fmla="*/ 625 w 625"/>
                <a:gd name="T15" fmla="*/ 501 h 5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501">
                  <a:moveTo>
                    <a:pt x="0" y="480"/>
                  </a:moveTo>
                  <a:cubicBezTo>
                    <a:pt x="55" y="474"/>
                    <a:pt x="233" y="501"/>
                    <a:pt x="329" y="445"/>
                  </a:cubicBezTo>
                  <a:cubicBezTo>
                    <a:pt x="425" y="389"/>
                    <a:pt x="527" y="218"/>
                    <a:pt x="576" y="144"/>
                  </a:cubicBezTo>
                  <a:cubicBezTo>
                    <a:pt x="625" y="70"/>
                    <a:pt x="620" y="32"/>
                    <a:pt x="624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411" name="Text Box 21"/>
          <p:cNvSpPr txBox="1">
            <a:spLocks noChangeArrowheads="1"/>
          </p:cNvSpPr>
          <p:nvPr/>
        </p:nvSpPr>
        <p:spPr bwMode="auto">
          <a:xfrm>
            <a:off x="914400" y="2286000"/>
            <a:ext cx="50297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latin typeface="Symbol" charset="2"/>
              </a:rPr>
              <a:t>Ψ</a:t>
            </a:r>
            <a:r>
              <a:rPr lang="en-US" sz="2200" baseline="-25000" dirty="0" smtClean="0">
                <a:latin typeface="Symbol" charset="2"/>
              </a:rPr>
              <a:t>1</a:t>
            </a:r>
            <a:endParaRPr lang="en-US" sz="2200" baseline="-25000" dirty="0">
              <a:latin typeface="Symbol" charset="2"/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482850" y="5257800"/>
            <a:ext cx="1982788" cy="795338"/>
            <a:chOff x="240" y="1248"/>
            <a:chExt cx="1249" cy="501"/>
          </a:xfrm>
        </p:grpSpPr>
        <p:sp>
          <p:nvSpPr>
            <p:cNvPr id="59417" name="Freeform 23"/>
            <p:cNvSpPr>
              <a:spLocks/>
            </p:cNvSpPr>
            <p:nvPr/>
          </p:nvSpPr>
          <p:spPr bwMode="auto">
            <a:xfrm>
              <a:off x="240" y="1248"/>
              <a:ext cx="625" cy="501"/>
            </a:xfrm>
            <a:custGeom>
              <a:avLst/>
              <a:gdLst>
                <a:gd name="T0" fmla="*/ 0 w 625"/>
                <a:gd name="T1" fmla="*/ 480 h 501"/>
                <a:gd name="T2" fmla="*/ 329 w 625"/>
                <a:gd name="T3" fmla="*/ 445 h 501"/>
                <a:gd name="T4" fmla="*/ 576 w 625"/>
                <a:gd name="T5" fmla="*/ 144 h 501"/>
                <a:gd name="T6" fmla="*/ 624 w 625"/>
                <a:gd name="T7" fmla="*/ 0 h 5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501"/>
                <a:gd name="T14" fmla="*/ 625 w 625"/>
                <a:gd name="T15" fmla="*/ 501 h 5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501">
                  <a:moveTo>
                    <a:pt x="0" y="480"/>
                  </a:moveTo>
                  <a:cubicBezTo>
                    <a:pt x="55" y="474"/>
                    <a:pt x="233" y="501"/>
                    <a:pt x="329" y="445"/>
                  </a:cubicBezTo>
                  <a:cubicBezTo>
                    <a:pt x="425" y="389"/>
                    <a:pt x="527" y="218"/>
                    <a:pt x="576" y="144"/>
                  </a:cubicBezTo>
                  <a:cubicBezTo>
                    <a:pt x="625" y="70"/>
                    <a:pt x="620" y="32"/>
                    <a:pt x="624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18" name="Freeform 24"/>
            <p:cNvSpPr>
              <a:spLocks/>
            </p:cNvSpPr>
            <p:nvPr/>
          </p:nvSpPr>
          <p:spPr bwMode="auto">
            <a:xfrm flipH="1">
              <a:off x="864" y="1248"/>
              <a:ext cx="625" cy="501"/>
            </a:xfrm>
            <a:custGeom>
              <a:avLst/>
              <a:gdLst>
                <a:gd name="T0" fmla="*/ 0 w 625"/>
                <a:gd name="T1" fmla="*/ 480 h 501"/>
                <a:gd name="T2" fmla="*/ 329 w 625"/>
                <a:gd name="T3" fmla="*/ 445 h 501"/>
                <a:gd name="T4" fmla="*/ 576 w 625"/>
                <a:gd name="T5" fmla="*/ 144 h 501"/>
                <a:gd name="T6" fmla="*/ 624 w 625"/>
                <a:gd name="T7" fmla="*/ 0 h 5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501"/>
                <a:gd name="T14" fmla="*/ 625 w 625"/>
                <a:gd name="T15" fmla="*/ 501 h 5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501">
                  <a:moveTo>
                    <a:pt x="0" y="480"/>
                  </a:moveTo>
                  <a:cubicBezTo>
                    <a:pt x="55" y="474"/>
                    <a:pt x="233" y="501"/>
                    <a:pt x="329" y="445"/>
                  </a:cubicBezTo>
                  <a:cubicBezTo>
                    <a:pt x="425" y="389"/>
                    <a:pt x="527" y="218"/>
                    <a:pt x="576" y="144"/>
                  </a:cubicBezTo>
                  <a:cubicBezTo>
                    <a:pt x="625" y="70"/>
                    <a:pt x="620" y="32"/>
                    <a:pt x="624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413" name="Text Box 25"/>
          <p:cNvSpPr txBox="1">
            <a:spLocks noChangeArrowheads="1"/>
          </p:cNvSpPr>
          <p:nvPr/>
        </p:nvSpPr>
        <p:spPr bwMode="auto">
          <a:xfrm>
            <a:off x="3092450" y="4800600"/>
            <a:ext cx="50297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latin typeface="Symbol" charset="2"/>
              </a:rPr>
              <a:t>Ψ</a:t>
            </a:r>
            <a:r>
              <a:rPr lang="en-US" sz="2200" baseline="-25000" dirty="0" smtClean="0">
                <a:latin typeface="Symbol" charset="2"/>
              </a:rPr>
              <a:t>2</a:t>
            </a:r>
            <a:endParaRPr lang="en-US" sz="2200" baseline="-25000" dirty="0">
              <a:latin typeface="Symbol" charset="2"/>
            </a:endParaRPr>
          </a:p>
        </p:txBody>
      </p:sp>
      <p:sp>
        <p:nvSpPr>
          <p:cNvPr id="59414" name="Text Box 26"/>
          <p:cNvSpPr txBox="1">
            <a:spLocks noChangeArrowheads="1"/>
          </p:cNvSpPr>
          <p:nvPr/>
        </p:nvSpPr>
        <p:spPr bwMode="auto">
          <a:xfrm>
            <a:off x="4876800" y="2971800"/>
            <a:ext cx="39020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Wave function if electron bound to proton 1</a:t>
            </a:r>
          </a:p>
        </p:txBody>
      </p:sp>
      <p:sp>
        <p:nvSpPr>
          <p:cNvPr id="59415" name="Text Box 27"/>
          <p:cNvSpPr txBox="1">
            <a:spLocks noChangeArrowheads="1"/>
          </p:cNvSpPr>
          <p:nvPr/>
        </p:nvSpPr>
        <p:spPr bwMode="auto">
          <a:xfrm>
            <a:off x="228600" y="1828800"/>
            <a:ext cx="39020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Protons far apart … </a:t>
            </a:r>
          </a:p>
        </p:txBody>
      </p:sp>
      <p:sp>
        <p:nvSpPr>
          <p:cNvPr id="59416" name="Text Box 28"/>
          <p:cNvSpPr txBox="1">
            <a:spLocks noChangeArrowheads="1"/>
          </p:cNvSpPr>
          <p:nvPr/>
        </p:nvSpPr>
        <p:spPr bwMode="auto">
          <a:xfrm>
            <a:off x="4724400" y="5486400"/>
            <a:ext cx="39020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Wave function if electron bound to proton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3886200"/>
            <a:ext cx="4343400" cy="804863"/>
            <a:chOff x="96" y="2448"/>
            <a:chExt cx="2736" cy="507"/>
          </a:xfrm>
        </p:grpSpPr>
        <p:sp>
          <p:nvSpPr>
            <p:cNvPr id="67615" name="Line 3"/>
            <p:cNvSpPr>
              <a:spLocks noChangeShapeType="1"/>
            </p:cNvSpPr>
            <p:nvPr/>
          </p:nvSpPr>
          <p:spPr bwMode="auto">
            <a:xfrm>
              <a:off x="336" y="2928"/>
              <a:ext cx="2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6" name="Oval 4"/>
            <p:cNvSpPr>
              <a:spLocks noChangeArrowheads="1"/>
            </p:cNvSpPr>
            <p:nvPr/>
          </p:nvSpPr>
          <p:spPr bwMode="auto">
            <a:xfrm>
              <a:off x="692" y="2907"/>
              <a:ext cx="48" cy="48"/>
            </a:xfrm>
            <a:prstGeom prst="ellipse">
              <a:avLst/>
            </a:prstGeom>
            <a:solidFill>
              <a:srgbClr val="F61B1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7" name="Freeform 5"/>
            <p:cNvSpPr>
              <a:spLocks/>
            </p:cNvSpPr>
            <p:nvPr/>
          </p:nvSpPr>
          <p:spPr bwMode="auto">
            <a:xfrm>
              <a:off x="96" y="2448"/>
              <a:ext cx="625" cy="501"/>
            </a:xfrm>
            <a:custGeom>
              <a:avLst/>
              <a:gdLst>
                <a:gd name="T0" fmla="*/ 0 w 625"/>
                <a:gd name="T1" fmla="*/ 480 h 501"/>
                <a:gd name="T2" fmla="*/ 329 w 625"/>
                <a:gd name="T3" fmla="*/ 445 h 501"/>
                <a:gd name="T4" fmla="*/ 576 w 625"/>
                <a:gd name="T5" fmla="*/ 144 h 501"/>
                <a:gd name="T6" fmla="*/ 624 w 625"/>
                <a:gd name="T7" fmla="*/ 0 h 5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501"/>
                <a:gd name="T14" fmla="*/ 625 w 625"/>
                <a:gd name="T15" fmla="*/ 501 h 5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501">
                  <a:moveTo>
                    <a:pt x="0" y="480"/>
                  </a:moveTo>
                  <a:cubicBezTo>
                    <a:pt x="55" y="474"/>
                    <a:pt x="233" y="501"/>
                    <a:pt x="329" y="445"/>
                  </a:cubicBezTo>
                  <a:cubicBezTo>
                    <a:pt x="425" y="389"/>
                    <a:pt x="527" y="218"/>
                    <a:pt x="576" y="144"/>
                  </a:cubicBezTo>
                  <a:cubicBezTo>
                    <a:pt x="625" y="70"/>
                    <a:pt x="620" y="32"/>
                    <a:pt x="624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8" name="Freeform 6"/>
            <p:cNvSpPr>
              <a:spLocks/>
            </p:cNvSpPr>
            <p:nvPr/>
          </p:nvSpPr>
          <p:spPr bwMode="auto">
            <a:xfrm>
              <a:off x="721" y="2448"/>
              <a:ext cx="792" cy="502"/>
            </a:xfrm>
            <a:custGeom>
              <a:avLst/>
              <a:gdLst>
                <a:gd name="T0" fmla="*/ 792 w 792"/>
                <a:gd name="T1" fmla="*/ 488 h 502"/>
                <a:gd name="T2" fmla="*/ 296 w 792"/>
                <a:gd name="T3" fmla="*/ 445 h 502"/>
                <a:gd name="T4" fmla="*/ 49 w 792"/>
                <a:gd name="T5" fmla="*/ 144 h 502"/>
                <a:gd name="T6" fmla="*/ 1 w 792"/>
                <a:gd name="T7" fmla="*/ 0 h 5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2"/>
                <a:gd name="T13" fmla="*/ 0 h 502"/>
                <a:gd name="T14" fmla="*/ 792 w 792"/>
                <a:gd name="T15" fmla="*/ 502 h 5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2" h="502">
                  <a:moveTo>
                    <a:pt x="792" y="488"/>
                  </a:moveTo>
                  <a:cubicBezTo>
                    <a:pt x="711" y="481"/>
                    <a:pt x="420" y="502"/>
                    <a:pt x="296" y="445"/>
                  </a:cubicBezTo>
                  <a:cubicBezTo>
                    <a:pt x="172" y="388"/>
                    <a:pt x="98" y="218"/>
                    <a:pt x="49" y="144"/>
                  </a:cubicBezTo>
                  <a:cubicBezTo>
                    <a:pt x="0" y="70"/>
                    <a:pt x="5" y="32"/>
                    <a:pt x="1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58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87363"/>
          </a:xfrm>
        </p:spPr>
        <p:txBody>
          <a:bodyPr/>
          <a:lstStyle/>
          <a:p>
            <a:pPr eaLnBrk="1" hangingPunct="1"/>
            <a:r>
              <a:rPr lang="en-US" sz="4000"/>
              <a:t>Covalent Bond</a:t>
            </a:r>
          </a:p>
        </p:txBody>
      </p:sp>
      <p:sp>
        <p:nvSpPr>
          <p:cNvPr id="67588" name="Text Box 8"/>
          <p:cNvSpPr txBox="1">
            <a:spLocks noChangeArrowheads="1"/>
          </p:cNvSpPr>
          <p:nvPr/>
        </p:nvSpPr>
        <p:spPr bwMode="auto">
          <a:xfrm>
            <a:off x="0" y="685800"/>
            <a:ext cx="60768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Sharing of an electron… look at example H</a:t>
            </a:r>
            <a:r>
              <a:rPr lang="en-US" sz="2200" baseline="-25000" dirty="0"/>
              <a:t>2</a:t>
            </a:r>
            <a:r>
              <a:rPr lang="en-US" sz="2200" baseline="30000" dirty="0"/>
              <a:t>+ </a:t>
            </a:r>
            <a:r>
              <a:rPr lang="en-US" sz="2200" baseline="-25000" dirty="0"/>
              <a:t> </a:t>
            </a:r>
          </a:p>
          <a:p>
            <a:r>
              <a:rPr lang="en-US" sz="2200" baseline="-25000" dirty="0"/>
              <a:t>				</a:t>
            </a:r>
            <a:r>
              <a:rPr lang="en-US" sz="2200" dirty="0"/>
              <a:t>(2 protons (</a:t>
            </a:r>
            <a:r>
              <a:rPr lang="en-US" sz="2200" dirty="0" err="1"/>
              <a:t>H</a:t>
            </a:r>
            <a:r>
              <a:rPr lang="en-US" sz="2200" dirty="0"/>
              <a:t> nuclei), 1 electron)</a:t>
            </a:r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609600" y="6056313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4" name="Oval 10"/>
          <p:cNvSpPr>
            <a:spLocks noChangeArrowheads="1"/>
          </p:cNvSpPr>
          <p:nvPr/>
        </p:nvSpPr>
        <p:spPr bwMode="auto">
          <a:xfrm>
            <a:off x="1219200" y="6022975"/>
            <a:ext cx="76200" cy="7620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5" name="Freeform 11"/>
          <p:cNvSpPr>
            <a:spLocks/>
          </p:cNvSpPr>
          <p:nvPr/>
        </p:nvSpPr>
        <p:spPr bwMode="auto">
          <a:xfrm>
            <a:off x="304800" y="5280025"/>
            <a:ext cx="992188" cy="795338"/>
          </a:xfrm>
          <a:custGeom>
            <a:avLst/>
            <a:gdLst>
              <a:gd name="T0" fmla="*/ 0 w 625"/>
              <a:gd name="T1" fmla="*/ 762000 h 501"/>
              <a:gd name="T2" fmla="*/ 522288 w 625"/>
              <a:gd name="T3" fmla="*/ 706438 h 501"/>
              <a:gd name="T4" fmla="*/ 914400 w 625"/>
              <a:gd name="T5" fmla="*/ 228600 h 501"/>
              <a:gd name="T6" fmla="*/ 990600 w 625"/>
              <a:gd name="T7" fmla="*/ 0 h 501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501"/>
              <a:gd name="T14" fmla="*/ 625 w 625"/>
              <a:gd name="T15" fmla="*/ 501 h 5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501">
                <a:moveTo>
                  <a:pt x="0" y="480"/>
                </a:moveTo>
                <a:cubicBezTo>
                  <a:pt x="55" y="474"/>
                  <a:pt x="233" y="501"/>
                  <a:pt x="329" y="445"/>
                </a:cubicBezTo>
                <a:cubicBezTo>
                  <a:pt x="425" y="389"/>
                  <a:pt x="527" y="218"/>
                  <a:pt x="576" y="144"/>
                </a:cubicBezTo>
                <a:cubicBezTo>
                  <a:pt x="625" y="70"/>
                  <a:pt x="620" y="32"/>
                  <a:pt x="624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6" name="Freeform 12"/>
          <p:cNvSpPr>
            <a:spLocks/>
          </p:cNvSpPr>
          <p:nvPr/>
        </p:nvSpPr>
        <p:spPr bwMode="auto">
          <a:xfrm>
            <a:off x="1296988" y="5280025"/>
            <a:ext cx="1127125" cy="796925"/>
          </a:xfrm>
          <a:custGeom>
            <a:avLst/>
            <a:gdLst>
              <a:gd name="T0" fmla="*/ 1127125 w 710"/>
              <a:gd name="T1" fmla="*/ 768350 h 502"/>
              <a:gd name="T2" fmla="*/ 469900 w 710"/>
              <a:gd name="T3" fmla="*/ 706438 h 502"/>
              <a:gd name="T4" fmla="*/ 77788 w 710"/>
              <a:gd name="T5" fmla="*/ 228600 h 502"/>
              <a:gd name="T6" fmla="*/ 1588 w 710"/>
              <a:gd name="T7" fmla="*/ 0 h 502"/>
              <a:gd name="T8" fmla="*/ 0 60000 65536"/>
              <a:gd name="T9" fmla="*/ 0 60000 65536"/>
              <a:gd name="T10" fmla="*/ 0 60000 65536"/>
              <a:gd name="T11" fmla="*/ 0 60000 65536"/>
              <a:gd name="T12" fmla="*/ 0 w 710"/>
              <a:gd name="T13" fmla="*/ 0 h 502"/>
              <a:gd name="T14" fmla="*/ 710 w 710"/>
              <a:gd name="T15" fmla="*/ 502 h 5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0" h="502">
                <a:moveTo>
                  <a:pt x="710" y="484"/>
                </a:moveTo>
                <a:cubicBezTo>
                  <a:pt x="642" y="478"/>
                  <a:pt x="406" y="502"/>
                  <a:pt x="296" y="445"/>
                </a:cubicBezTo>
                <a:cubicBezTo>
                  <a:pt x="186" y="388"/>
                  <a:pt x="98" y="218"/>
                  <a:pt x="49" y="144"/>
                </a:cubicBezTo>
                <a:cubicBezTo>
                  <a:pt x="0" y="70"/>
                  <a:pt x="5" y="32"/>
                  <a:pt x="1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762000" y="3429000"/>
            <a:ext cx="50297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latin typeface="Symbol" charset="2"/>
              </a:rPr>
              <a:t>Ψ</a:t>
            </a:r>
            <a:r>
              <a:rPr lang="en-US" sz="2200" baseline="-25000" dirty="0" smtClean="0">
                <a:latin typeface="Symbol" charset="2"/>
              </a:rPr>
              <a:t>1</a:t>
            </a:r>
            <a:endParaRPr lang="en-US" sz="2200" baseline="-25000" dirty="0">
              <a:latin typeface="Symbol" charset="2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386013" y="3429000"/>
            <a:ext cx="1982787" cy="1273175"/>
            <a:chOff x="1503" y="2160"/>
            <a:chExt cx="1249" cy="802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503" y="2448"/>
              <a:ext cx="1249" cy="514"/>
              <a:chOff x="1503" y="2448"/>
              <a:chExt cx="1249" cy="514"/>
            </a:xfrm>
          </p:grpSpPr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1503" y="2448"/>
                <a:ext cx="1249" cy="501"/>
                <a:chOff x="240" y="1248"/>
                <a:chExt cx="1249" cy="501"/>
              </a:xfrm>
            </p:grpSpPr>
            <p:sp>
              <p:nvSpPr>
                <p:cNvPr id="67613" name="Freeform 17"/>
                <p:cNvSpPr>
                  <a:spLocks/>
                </p:cNvSpPr>
                <p:nvPr/>
              </p:nvSpPr>
              <p:spPr bwMode="auto">
                <a:xfrm>
                  <a:off x="240" y="1248"/>
                  <a:ext cx="625" cy="501"/>
                </a:xfrm>
                <a:custGeom>
                  <a:avLst/>
                  <a:gdLst>
                    <a:gd name="T0" fmla="*/ 0 w 625"/>
                    <a:gd name="T1" fmla="*/ 480 h 501"/>
                    <a:gd name="T2" fmla="*/ 329 w 625"/>
                    <a:gd name="T3" fmla="*/ 445 h 501"/>
                    <a:gd name="T4" fmla="*/ 576 w 625"/>
                    <a:gd name="T5" fmla="*/ 144 h 501"/>
                    <a:gd name="T6" fmla="*/ 624 w 625"/>
                    <a:gd name="T7" fmla="*/ 0 h 50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5"/>
                    <a:gd name="T13" fmla="*/ 0 h 501"/>
                    <a:gd name="T14" fmla="*/ 625 w 625"/>
                    <a:gd name="T15" fmla="*/ 501 h 50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5" h="501">
                      <a:moveTo>
                        <a:pt x="0" y="480"/>
                      </a:moveTo>
                      <a:cubicBezTo>
                        <a:pt x="55" y="474"/>
                        <a:pt x="233" y="501"/>
                        <a:pt x="329" y="445"/>
                      </a:cubicBezTo>
                      <a:cubicBezTo>
                        <a:pt x="425" y="389"/>
                        <a:pt x="527" y="218"/>
                        <a:pt x="576" y="144"/>
                      </a:cubicBezTo>
                      <a:cubicBezTo>
                        <a:pt x="625" y="70"/>
                        <a:pt x="620" y="32"/>
                        <a:pt x="624" y="0"/>
                      </a:cubicBezTo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614" name="Freeform 18"/>
                <p:cNvSpPr>
                  <a:spLocks/>
                </p:cNvSpPr>
                <p:nvPr/>
              </p:nvSpPr>
              <p:spPr bwMode="auto">
                <a:xfrm flipH="1">
                  <a:off x="864" y="1248"/>
                  <a:ext cx="625" cy="501"/>
                </a:xfrm>
                <a:custGeom>
                  <a:avLst/>
                  <a:gdLst>
                    <a:gd name="T0" fmla="*/ 0 w 625"/>
                    <a:gd name="T1" fmla="*/ 480 h 501"/>
                    <a:gd name="T2" fmla="*/ 329 w 625"/>
                    <a:gd name="T3" fmla="*/ 445 h 501"/>
                    <a:gd name="T4" fmla="*/ 576 w 625"/>
                    <a:gd name="T5" fmla="*/ 144 h 501"/>
                    <a:gd name="T6" fmla="*/ 624 w 625"/>
                    <a:gd name="T7" fmla="*/ 0 h 50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5"/>
                    <a:gd name="T13" fmla="*/ 0 h 501"/>
                    <a:gd name="T14" fmla="*/ 625 w 625"/>
                    <a:gd name="T15" fmla="*/ 501 h 50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5" h="501">
                      <a:moveTo>
                        <a:pt x="0" y="480"/>
                      </a:moveTo>
                      <a:cubicBezTo>
                        <a:pt x="55" y="474"/>
                        <a:pt x="233" y="501"/>
                        <a:pt x="329" y="445"/>
                      </a:cubicBezTo>
                      <a:cubicBezTo>
                        <a:pt x="425" y="389"/>
                        <a:pt x="527" y="218"/>
                        <a:pt x="576" y="144"/>
                      </a:cubicBezTo>
                      <a:cubicBezTo>
                        <a:pt x="625" y="70"/>
                        <a:pt x="620" y="32"/>
                        <a:pt x="624" y="0"/>
                      </a:cubicBezTo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7612" name="Oval 19"/>
              <p:cNvSpPr>
                <a:spLocks noChangeArrowheads="1"/>
              </p:cNvSpPr>
              <p:nvPr/>
            </p:nvSpPr>
            <p:spPr bwMode="auto">
              <a:xfrm>
                <a:off x="2112" y="2914"/>
                <a:ext cx="48" cy="48"/>
              </a:xfrm>
              <a:prstGeom prst="ellipse">
                <a:avLst/>
              </a:prstGeom>
              <a:solidFill>
                <a:srgbClr val="F61B1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7610" name="Text Box 20"/>
            <p:cNvSpPr txBox="1">
              <a:spLocks noChangeArrowheads="1"/>
            </p:cNvSpPr>
            <p:nvPr/>
          </p:nvSpPr>
          <p:spPr bwMode="auto">
            <a:xfrm>
              <a:off x="2064" y="2160"/>
              <a:ext cx="317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 smtClean="0">
                  <a:latin typeface="Symbol" charset="2"/>
                </a:rPr>
                <a:t>Ψ</a:t>
              </a:r>
              <a:r>
                <a:rPr lang="en-US" sz="2200" baseline="-25000" dirty="0" smtClean="0">
                  <a:latin typeface="Symbol" charset="2"/>
                </a:rPr>
                <a:t>2</a:t>
              </a:r>
              <a:endParaRPr lang="en-US" sz="2200" baseline="-25000" dirty="0">
                <a:latin typeface="Symbol" charset="2"/>
              </a:endParaRPr>
            </a:p>
          </p:txBody>
        </p:sp>
      </p:grpSp>
      <p:sp>
        <p:nvSpPr>
          <p:cNvPr id="67595" name="Text Box 21"/>
          <p:cNvSpPr txBox="1">
            <a:spLocks noChangeArrowheads="1"/>
          </p:cNvSpPr>
          <p:nvPr/>
        </p:nvSpPr>
        <p:spPr bwMode="auto">
          <a:xfrm>
            <a:off x="152400" y="1676400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If</a:t>
            </a:r>
            <a:r>
              <a:rPr lang="en-US" sz="2200" dirty="0" smtClean="0"/>
              <a:t> </a:t>
            </a:r>
            <a:r>
              <a:rPr lang="en-US" sz="2200" dirty="0" smtClean="0">
                <a:latin typeface="Symbol" charset="2"/>
              </a:rPr>
              <a:t>Ψ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 </a:t>
            </a:r>
            <a:r>
              <a:rPr lang="en-US" sz="2200" dirty="0"/>
              <a:t>and</a:t>
            </a:r>
            <a:r>
              <a:rPr lang="en-US" sz="2200" dirty="0" smtClean="0"/>
              <a:t> </a:t>
            </a:r>
            <a:r>
              <a:rPr lang="en-US" sz="2200" dirty="0" smtClean="0">
                <a:latin typeface="Symbol" charset="2"/>
              </a:rPr>
              <a:t>Ψ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</a:t>
            </a:r>
            <a:r>
              <a:rPr lang="en-US" sz="2200" dirty="0"/>
              <a:t>are both valid solutions, </a:t>
            </a:r>
          </a:p>
          <a:p>
            <a:r>
              <a:rPr lang="en-US" sz="2200" dirty="0"/>
              <a:t>then </a:t>
            </a:r>
            <a:r>
              <a:rPr lang="en-US" sz="2200" b="1" dirty="0">
                <a:solidFill>
                  <a:srgbClr val="FF0000"/>
                </a:solidFill>
              </a:rPr>
              <a:t>any combination</a:t>
            </a:r>
            <a:r>
              <a:rPr lang="en-US" sz="2200" dirty="0">
                <a:solidFill>
                  <a:srgbClr val="FF0000"/>
                </a:solidFill>
              </a:rPr>
              <a:t> is also valid solution.</a:t>
            </a:r>
          </a:p>
        </p:txBody>
      </p:sp>
      <p:sp>
        <p:nvSpPr>
          <p:cNvPr id="103446" name="Rectangle 22"/>
          <p:cNvSpPr>
            <a:spLocks noChangeArrowheads="1"/>
          </p:cNvSpPr>
          <p:nvPr/>
        </p:nvSpPr>
        <p:spPr bwMode="auto">
          <a:xfrm>
            <a:off x="5257800" y="5486400"/>
            <a:ext cx="242722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Subtract solutions </a:t>
            </a:r>
          </a:p>
          <a:p>
            <a:r>
              <a:rPr lang="en-US" sz="2200" dirty="0"/>
              <a:t>(</a:t>
            </a:r>
            <a:r>
              <a:rPr lang="en-US" sz="2200" dirty="0" err="1"/>
              <a:t>antisymmetric</a:t>
            </a:r>
            <a:r>
              <a:rPr lang="en-US" sz="2200" dirty="0"/>
              <a:t>):</a:t>
            </a:r>
            <a:r>
              <a:rPr lang="en-US" sz="2200" dirty="0">
                <a:latin typeface="Symbol" charset="2"/>
              </a:rPr>
              <a:t> </a:t>
            </a:r>
            <a:endParaRPr lang="en-US" sz="2200" dirty="0" smtClean="0">
              <a:latin typeface="Symbol" charset="2"/>
            </a:endParaRPr>
          </a:p>
          <a:p>
            <a:r>
              <a:rPr lang="en-US" sz="2200" dirty="0" err="1" smtClean="0">
                <a:latin typeface="Symbol" charset="2"/>
              </a:rPr>
              <a:t>Ψ</a:t>
            </a:r>
            <a:r>
              <a:rPr lang="en-US" sz="2200" baseline="-25000" dirty="0" smtClean="0">
                <a:latin typeface="Symbol" charset="2"/>
              </a:rPr>
              <a:t>-</a:t>
            </a:r>
            <a:r>
              <a:rPr lang="en-US" sz="2200" dirty="0" smtClean="0"/>
              <a:t> </a:t>
            </a:r>
            <a:r>
              <a:rPr lang="en-US" sz="2200" dirty="0"/>
              <a:t>=</a:t>
            </a:r>
            <a:r>
              <a:rPr lang="en-US" sz="2200" dirty="0" smtClean="0"/>
              <a:t> </a:t>
            </a:r>
            <a:r>
              <a:rPr lang="en-US" sz="2200" dirty="0" smtClean="0">
                <a:latin typeface="Symbol" charset="2"/>
              </a:rPr>
              <a:t>Ψ</a:t>
            </a:r>
            <a:r>
              <a:rPr lang="en-US" sz="2200" baseline="-25000" dirty="0" smtClean="0"/>
              <a:t>1 </a:t>
            </a:r>
            <a:r>
              <a:rPr lang="en-US" sz="2200" dirty="0" smtClean="0"/>
              <a:t>– </a:t>
            </a:r>
            <a:r>
              <a:rPr lang="en-US" sz="2200" dirty="0" smtClean="0">
                <a:latin typeface="Symbol" charset="2"/>
              </a:rPr>
              <a:t>Ψ</a:t>
            </a:r>
            <a:r>
              <a:rPr lang="en-US" sz="2200" baseline="-25000" dirty="0" smtClean="0"/>
              <a:t>2</a:t>
            </a:r>
            <a:endParaRPr lang="en-US" sz="2200" baseline="-25000" dirty="0"/>
          </a:p>
        </p:txBody>
      </p:sp>
      <p:sp>
        <p:nvSpPr>
          <p:cNvPr id="103447" name="Text Box 23"/>
          <p:cNvSpPr txBox="1">
            <a:spLocks noChangeArrowheads="1"/>
          </p:cNvSpPr>
          <p:nvPr/>
        </p:nvSpPr>
        <p:spPr bwMode="auto">
          <a:xfrm>
            <a:off x="2667000" y="3124200"/>
            <a:ext cx="25834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(molecular orbitals)</a:t>
            </a:r>
          </a:p>
        </p:txBody>
      </p:sp>
      <p:sp>
        <p:nvSpPr>
          <p:cNvPr id="103448" name="Rectangle 24"/>
          <p:cNvSpPr>
            <a:spLocks noChangeArrowheads="1"/>
          </p:cNvSpPr>
          <p:nvPr/>
        </p:nvSpPr>
        <p:spPr bwMode="auto">
          <a:xfrm>
            <a:off x="5334000" y="3810000"/>
            <a:ext cx="245989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Add solutions </a:t>
            </a:r>
          </a:p>
          <a:p>
            <a:r>
              <a:rPr lang="en-US" sz="2200" dirty="0"/>
              <a:t>(symmetric):</a:t>
            </a:r>
            <a:r>
              <a:rPr lang="en-US" sz="2200" dirty="0">
                <a:latin typeface="Symbol" charset="2"/>
              </a:rPr>
              <a:t> </a:t>
            </a:r>
          </a:p>
          <a:p>
            <a:r>
              <a:rPr lang="en-US" sz="2200" dirty="0" smtClean="0"/>
              <a:t> </a:t>
            </a:r>
            <a:r>
              <a:rPr lang="en-US" sz="2200" dirty="0" err="1" smtClean="0">
                <a:latin typeface="Symbol" charset="2"/>
              </a:rPr>
              <a:t>Ψ</a:t>
            </a:r>
            <a:r>
              <a:rPr lang="en-US" sz="2200" baseline="-25000" dirty="0" smtClean="0"/>
              <a:t>+</a:t>
            </a:r>
            <a:r>
              <a:rPr lang="en-US" sz="2200" dirty="0" smtClean="0"/>
              <a:t> </a:t>
            </a:r>
            <a:r>
              <a:rPr lang="en-US" sz="2200" dirty="0"/>
              <a:t>=</a:t>
            </a:r>
            <a:r>
              <a:rPr lang="en-US" sz="2200" dirty="0" smtClean="0"/>
              <a:t> </a:t>
            </a:r>
            <a:r>
              <a:rPr lang="en-US" sz="2200" dirty="0" smtClean="0">
                <a:latin typeface="Symbol" charset="2"/>
              </a:rPr>
              <a:t>Ψ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 </a:t>
            </a:r>
            <a:r>
              <a:rPr lang="en-US" sz="2200" dirty="0"/>
              <a:t>+</a:t>
            </a:r>
            <a:r>
              <a:rPr lang="en-US" sz="2200" dirty="0" smtClean="0"/>
              <a:t> </a:t>
            </a:r>
            <a:r>
              <a:rPr lang="en-US" sz="2200" dirty="0" smtClean="0">
                <a:latin typeface="Symbol" charset="2"/>
              </a:rPr>
              <a:t>Ψ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</a:t>
            </a:r>
            <a:r>
              <a:rPr lang="en-US" sz="2200" dirty="0"/>
              <a:t>and </a:t>
            </a:r>
          </a:p>
        </p:txBody>
      </p:sp>
      <p:sp>
        <p:nvSpPr>
          <p:cNvPr id="103449" name="Freeform 25"/>
          <p:cNvSpPr>
            <a:spLocks/>
          </p:cNvSpPr>
          <p:nvPr/>
        </p:nvSpPr>
        <p:spPr bwMode="auto">
          <a:xfrm>
            <a:off x="152400" y="3849688"/>
            <a:ext cx="2590800" cy="862012"/>
          </a:xfrm>
          <a:custGeom>
            <a:avLst/>
            <a:gdLst>
              <a:gd name="T0" fmla="*/ 0 w 1632"/>
              <a:gd name="T1" fmla="*/ 798512 h 543"/>
              <a:gd name="T2" fmla="*/ 457200 w 1632"/>
              <a:gd name="T3" fmla="*/ 798512 h 543"/>
              <a:gd name="T4" fmla="*/ 838200 w 1632"/>
              <a:gd name="T5" fmla="*/ 417512 h 543"/>
              <a:gd name="T6" fmla="*/ 990600 w 1632"/>
              <a:gd name="T7" fmla="*/ 36512 h 543"/>
              <a:gd name="T8" fmla="*/ 1114425 w 1632"/>
              <a:gd name="T9" fmla="*/ 215900 h 543"/>
              <a:gd name="T10" fmla="*/ 1290638 w 1632"/>
              <a:gd name="T11" fmla="*/ 325437 h 543"/>
              <a:gd name="T12" fmla="*/ 1455738 w 1632"/>
              <a:gd name="T13" fmla="*/ 182562 h 543"/>
              <a:gd name="T14" fmla="*/ 1587500 w 1632"/>
              <a:gd name="T15" fmla="*/ 50800 h 543"/>
              <a:gd name="T16" fmla="*/ 1785938 w 1632"/>
              <a:gd name="T17" fmla="*/ 490537 h 543"/>
              <a:gd name="T18" fmla="*/ 2128838 w 1632"/>
              <a:gd name="T19" fmla="*/ 788987 h 543"/>
              <a:gd name="T20" fmla="*/ 2590800 w 1632"/>
              <a:gd name="T21" fmla="*/ 798512 h 5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32"/>
              <a:gd name="T34" fmla="*/ 0 h 543"/>
              <a:gd name="T35" fmla="*/ 1632 w 1632"/>
              <a:gd name="T36" fmla="*/ 543 h 54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32" h="543">
                <a:moveTo>
                  <a:pt x="0" y="503"/>
                </a:moveTo>
                <a:cubicBezTo>
                  <a:pt x="100" y="523"/>
                  <a:pt x="200" y="543"/>
                  <a:pt x="288" y="503"/>
                </a:cubicBezTo>
                <a:cubicBezTo>
                  <a:pt x="376" y="463"/>
                  <a:pt x="472" y="343"/>
                  <a:pt x="528" y="263"/>
                </a:cubicBezTo>
                <a:cubicBezTo>
                  <a:pt x="584" y="183"/>
                  <a:pt x="595" y="44"/>
                  <a:pt x="624" y="23"/>
                </a:cubicBezTo>
                <a:cubicBezTo>
                  <a:pt x="653" y="2"/>
                  <a:pt x="671" y="106"/>
                  <a:pt x="702" y="136"/>
                </a:cubicBezTo>
                <a:cubicBezTo>
                  <a:pt x="733" y="166"/>
                  <a:pt x="777" y="208"/>
                  <a:pt x="813" y="205"/>
                </a:cubicBezTo>
                <a:cubicBezTo>
                  <a:pt x="849" y="202"/>
                  <a:pt x="886" y="144"/>
                  <a:pt x="917" y="115"/>
                </a:cubicBezTo>
                <a:cubicBezTo>
                  <a:pt x="948" y="86"/>
                  <a:pt x="965" y="0"/>
                  <a:pt x="1000" y="32"/>
                </a:cubicBezTo>
                <a:cubicBezTo>
                  <a:pt x="1035" y="64"/>
                  <a:pt x="1068" y="232"/>
                  <a:pt x="1125" y="309"/>
                </a:cubicBezTo>
                <a:cubicBezTo>
                  <a:pt x="1182" y="386"/>
                  <a:pt x="1257" y="465"/>
                  <a:pt x="1341" y="497"/>
                </a:cubicBezTo>
                <a:cubicBezTo>
                  <a:pt x="1425" y="529"/>
                  <a:pt x="1572" y="502"/>
                  <a:pt x="1632" y="503"/>
                </a:cubicBezTo>
              </a:path>
            </a:pathLst>
          </a:cu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2438401" y="6019800"/>
            <a:ext cx="1982788" cy="795338"/>
            <a:chOff x="1536" y="3792"/>
            <a:chExt cx="1249" cy="501"/>
          </a:xfrm>
        </p:grpSpPr>
        <p:sp>
          <p:nvSpPr>
            <p:cNvPr id="67604" name="Oval 27"/>
            <p:cNvSpPr>
              <a:spLocks noChangeArrowheads="1"/>
            </p:cNvSpPr>
            <p:nvPr/>
          </p:nvSpPr>
          <p:spPr bwMode="auto">
            <a:xfrm>
              <a:off x="2160" y="3801"/>
              <a:ext cx="48" cy="48"/>
            </a:xfrm>
            <a:prstGeom prst="ellipse">
              <a:avLst/>
            </a:prstGeom>
            <a:solidFill>
              <a:srgbClr val="F61B1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28"/>
            <p:cNvGrpSpPr>
              <a:grpSpLocks/>
            </p:cNvGrpSpPr>
            <p:nvPr/>
          </p:nvGrpSpPr>
          <p:grpSpPr bwMode="auto">
            <a:xfrm flipV="1">
              <a:off x="1536" y="3792"/>
              <a:ext cx="1249" cy="501"/>
              <a:chOff x="240" y="1248"/>
              <a:chExt cx="1249" cy="501"/>
            </a:xfrm>
          </p:grpSpPr>
          <p:sp>
            <p:nvSpPr>
              <p:cNvPr id="67607" name="Freeform 29"/>
              <p:cNvSpPr>
                <a:spLocks/>
              </p:cNvSpPr>
              <p:nvPr/>
            </p:nvSpPr>
            <p:spPr bwMode="auto">
              <a:xfrm>
                <a:off x="240" y="1248"/>
                <a:ext cx="625" cy="501"/>
              </a:xfrm>
              <a:custGeom>
                <a:avLst/>
                <a:gdLst>
                  <a:gd name="T0" fmla="*/ 0 w 625"/>
                  <a:gd name="T1" fmla="*/ 480 h 501"/>
                  <a:gd name="T2" fmla="*/ 329 w 625"/>
                  <a:gd name="T3" fmla="*/ 445 h 501"/>
                  <a:gd name="T4" fmla="*/ 576 w 625"/>
                  <a:gd name="T5" fmla="*/ 144 h 501"/>
                  <a:gd name="T6" fmla="*/ 624 w 625"/>
                  <a:gd name="T7" fmla="*/ 0 h 5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5"/>
                  <a:gd name="T13" fmla="*/ 0 h 501"/>
                  <a:gd name="T14" fmla="*/ 625 w 625"/>
                  <a:gd name="T15" fmla="*/ 501 h 5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5" h="501">
                    <a:moveTo>
                      <a:pt x="0" y="480"/>
                    </a:moveTo>
                    <a:cubicBezTo>
                      <a:pt x="55" y="474"/>
                      <a:pt x="233" y="501"/>
                      <a:pt x="329" y="445"/>
                    </a:cubicBezTo>
                    <a:cubicBezTo>
                      <a:pt x="425" y="389"/>
                      <a:pt x="527" y="218"/>
                      <a:pt x="576" y="144"/>
                    </a:cubicBezTo>
                    <a:cubicBezTo>
                      <a:pt x="625" y="70"/>
                      <a:pt x="620" y="32"/>
                      <a:pt x="624" y="0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08" name="Freeform 30"/>
              <p:cNvSpPr>
                <a:spLocks/>
              </p:cNvSpPr>
              <p:nvPr/>
            </p:nvSpPr>
            <p:spPr bwMode="auto">
              <a:xfrm flipH="1">
                <a:off x="864" y="1248"/>
                <a:ext cx="625" cy="501"/>
              </a:xfrm>
              <a:custGeom>
                <a:avLst/>
                <a:gdLst>
                  <a:gd name="T0" fmla="*/ 0 w 625"/>
                  <a:gd name="T1" fmla="*/ 480 h 501"/>
                  <a:gd name="T2" fmla="*/ 329 w 625"/>
                  <a:gd name="T3" fmla="*/ 445 h 501"/>
                  <a:gd name="T4" fmla="*/ 576 w 625"/>
                  <a:gd name="T5" fmla="*/ 144 h 501"/>
                  <a:gd name="T6" fmla="*/ 624 w 625"/>
                  <a:gd name="T7" fmla="*/ 0 h 5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5"/>
                  <a:gd name="T13" fmla="*/ 0 h 501"/>
                  <a:gd name="T14" fmla="*/ 625 w 625"/>
                  <a:gd name="T15" fmla="*/ 501 h 5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5" h="501">
                    <a:moveTo>
                      <a:pt x="0" y="480"/>
                    </a:moveTo>
                    <a:cubicBezTo>
                      <a:pt x="55" y="474"/>
                      <a:pt x="233" y="501"/>
                      <a:pt x="329" y="445"/>
                    </a:cubicBezTo>
                    <a:cubicBezTo>
                      <a:pt x="425" y="389"/>
                      <a:pt x="527" y="218"/>
                      <a:pt x="576" y="144"/>
                    </a:cubicBezTo>
                    <a:cubicBezTo>
                      <a:pt x="625" y="70"/>
                      <a:pt x="620" y="32"/>
                      <a:pt x="624" y="0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7606" name="Rectangle 31"/>
            <p:cNvSpPr>
              <a:spLocks noChangeArrowheads="1"/>
            </p:cNvSpPr>
            <p:nvPr/>
          </p:nvSpPr>
          <p:spPr bwMode="auto">
            <a:xfrm>
              <a:off x="2352" y="3936"/>
              <a:ext cx="35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latin typeface="Symbol" charset="2"/>
                </a:rPr>
                <a:t>-Ψ</a:t>
              </a:r>
              <a:r>
                <a:rPr lang="en-US" baseline="-25000" dirty="0" smtClean="0">
                  <a:latin typeface="Symbol" charset="2"/>
                </a:rPr>
                <a:t>2</a:t>
              </a:r>
              <a:endParaRPr lang="en-US" baseline="-25000" dirty="0">
                <a:latin typeface="Symbol" charset="2"/>
              </a:endParaRPr>
            </a:p>
          </p:txBody>
        </p:sp>
      </p:grpSp>
      <p:sp>
        <p:nvSpPr>
          <p:cNvPr id="103456" name="Freeform 32"/>
          <p:cNvSpPr>
            <a:spLocks/>
          </p:cNvSpPr>
          <p:nvPr/>
        </p:nvSpPr>
        <p:spPr bwMode="auto">
          <a:xfrm>
            <a:off x="304800" y="5257800"/>
            <a:ext cx="2590800" cy="1541463"/>
          </a:xfrm>
          <a:custGeom>
            <a:avLst/>
            <a:gdLst>
              <a:gd name="T0" fmla="*/ 0 w 1632"/>
              <a:gd name="T1" fmla="*/ 773113 h 971"/>
              <a:gd name="T2" fmla="*/ 457200 w 1632"/>
              <a:gd name="T3" fmla="*/ 773113 h 971"/>
              <a:gd name="T4" fmla="*/ 838200 w 1632"/>
              <a:gd name="T5" fmla="*/ 392113 h 971"/>
              <a:gd name="T6" fmla="*/ 990600 w 1632"/>
              <a:gd name="T7" fmla="*/ 11113 h 971"/>
              <a:gd name="T8" fmla="*/ 1082675 w 1632"/>
              <a:gd name="T9" fmla="*/ 327025 h 971"/>
              <a:gd name="T10" fmla="*/ 1303338 w 1632"/>
              <a:gd name="T11" fmla="*/ 955675 h 971"/>
              <a:gd name="T12" fmla="*/ 1435100 w 1632"/>
              <a:gd name="T13" fmla="*/ 1517650 h 971"/>
              <a:gd name="T14" fmla="*/ 1644650 w 1632"/>
              <a:gd name="T15" fmla="*/ 1098550 h 971"/>
              <a:gd name="T16" fmla="*/ 1854200 w 1632"/>
              <a:gd name="T17" fmla="*/ 900113 h 971"/>
              <a:gd name="T18" fmla="*/ 2273300 w 1632"/>
              <a:gd name="T19" fmla="*/ 779463 h 971"/>
              <a:gd name="T20" fmla="*/ 2590800 w 1632"/>
              <a:gd name="T21" fmla="*/ 773113 h 97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32"/>
              <a:gd name="T34" fmla="*/ 0 h 971"/>
              <a:gd name="T35" fmla="*/ 1632 w 1632"/>
              <a:gd name="T36" fmla="*/ 971 h 97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32" h="971">
                <a:moveTo>
                  <a:pt x="0" y="487"/>
                </a:moveTo>
                <a:cubicBezTo>
                  <a:pt x="100" y="507"/>
                  <a:pt x="200" y="527"/>
                  <a:pt x="288" y="487"/>
                </a:cubicBezTo>
                <a:cubicBezTo>
                  <a:pt x="376" y="447"/>
                  <a:pt x="472" y="327"/>
                  <a:pt x="528" y="247"/>
                </a:cubicBezTo>
                <a:cubicBezTo>
                  <a:pt x="584" y="167"/>
                  <a:pt x="598" y="14"/>
                  <a:pt x="624" y="7"/>
                </a:cubicBezTo>
                <a:cubicBezTo>
                  <a:pt x="650" y="0"/>
                  <a:pt x="649" y="107"/>
                  <a:pt x="682" y="206"/>
                </a:cubicBezTo>
                <a:cubicBezTo>
                  <a:pt x="715" y="305"/>
                  <a:pt x="784" y="477"/>
                  <a:pt x="821" y="602"/>
                </a:cubicBezTo>
                <a:cubicBezTo>
                  <a:pt x="858" y="727"/>
                  <a:pt x="868" y="941"/>
                  <a:pt x="904" y="956"/>
                </a:cubicBezTo>
                <a:cubicBezTo>
                  <a:pt x="940" y="971"/>
                  <a:pt x="992" y="757"/>
                  <a:pt x="1036" y="692"/>
                </a:cubicBezTo>
                <a:cubicBezTo>
                  <a:pt x="1080" y="627"/>
                  <a:pt x="1102" y="600"/>
                  <a:pt x="1168" y="567"/>
                </a:cubicBezTo>
                <a:cubicBezTo>
                  <a:pt x="1234" y="534"/>
                  <a:pt x="1355" y="504"/>
                  <a:pt x="1432" y="491"/>
                </a:cubicBezTo>
                <a:cubicBezTo>
                  <a:pt x="1509" y="478"/>
                  <a:pt x="1590" y="488"/>
                  <a:pt x="1632" y="487"/>
                </a:cubicBezTo>
              </a:path>
            </a:pathLst>
          </a:cu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57" name="Rectangle 33"/>
          <p:cNvSpPr>
            <a:spLocks noChangeArrowheads="1"/>
          </p:cNvSpPr>
          <p:nvPr/>
        </p:nvSpPr>
        <p:spPr bwMode="auto">
          <a:xfrm>
            <a:off x="777875" y="3124200"/>
            <a:ext cx="188371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3399"/>
                </a:solidFill>
              </a:rPr>
              <a:t> </a:t>
            </a:r>
            <a:r>
              <a:rPr lang="en-US" sz="2200" dirty="0" err="1" smtClean="0">
                <a:solidFill>
                  <a:srgbClr val="FF3399"/>
                </a:solidFill>
                <a:latin typeface="Symbol" charset="2"/>
              </a:rPr>
              <a:t>Ψ</a:t>
            </a:r>
            <a:r>
              <a:rPr lang="en-US" sz="2200" baseline="-25000" dirty="0" smtClean="0">
                <a:solidFill>
                  <a:srgbClr val="FF3399"/>
                </a:solidFill>
              </a:rPr>
              <a:t>+</a:t>
            </a:r>
            <a:r>
              <a:rPr lang="en-US" sz="2200" dirty="0" smtClean="0">
                <a:solidFill>
                  <a:srgbClr val="FF3399"/>
                </a:solidFill>
              </a:rPr>
              <a:t> </a:t>
            </a:r>
            <a:r>
              <a:rPr lang="en-US" sz="2200" dirty="0">
                <a:solidFill>
                  <a:srgbClr val="FF3399"/>
                </a:solidFill>
              </a:rPr>
              <a:t>=</a:t>
            </a:r>
            <a:r>
              <a:rPr lang="en-US" sz="2200" dirty="0" smtClean="0">
                <a:solidFill>
                  <a:srgbClr val="FF3399"/>
                </a:solidFill>
              </a:rPr>
              <a:t> </a:t>
            </a:r>
            <a:r>
              <a:rPr lang="en-US" sz="2200" dirty="0" smtClean="0">
                <a:solidFill>
                  <a:srgbClr val="FF3399"/>
                </a:solidFill>
                <a:latin typeface="Symbol" charset="2"/>
              </a:rPr>
              <a:t>Ψ</a:t>
            </a:r>
            <a:r>
              <a:rPr lang="en-US" sz="2200" baseline="-25000" dirty="0" smtClean="0">
                <a:solidFill>
                  <a:srgbClr val="FF3399"/>
                </a:solidFill>
              </a:rPr>
              <a:t>1</a:t>
            </a:r>
            <a:r>
              <a:rPr lang="en-US" sz="2200" dirty="0" smtClean="0">
                <a:solidFill>
                  <a:srgbClr val="FF3399"/>
                </a:solidFill>
              </a:rPr>
              <a:t> </a:t>
            </a:r>
            <a:r>
              <a:rPr lang="en-US" sz="2200" dirty="0">
                <a:solidFill>
                  <a:srgbClr val="FF3399"/>
                </a:solidFill>
              </a:rPr>
              <a:t>+</a:t>
            </a:r>
            <a:r>
              <a:rPr lang="en-US" sz="2200" dirty="0" smtClean="0">
                <a:solidFill>
                  <a:srgbClr val="FF3399"/>
                </a:solidFill>
              </a:rPr>
              <a:t> </a:t>
            </a:r>
            <a:r>
              <a:rPr lang="en-US" sz="2200" dirty="0" smtClean="0">
                <a:solidFill>
                  <a:srgbClr val="FF3399"/>
                </a:solidFill>
                <a:latin typeface="Symbol" charset="2"/>
              </a:rPr>
              <a:t>Ψ</a:t>
            </a:r>
            <a:r>
              <a:rPr lang="en-US" sz="2200" baseline="-25000" dirty="0" smtClean="0">
                <a:solidFill>
                  <a:srgbClr val="FF3399"/>
                </a:solidFill>
              </a:rPr>
              <a:t>2</a:t>
            </a:r>
            <a:r>
              <a:rPr lang="en-US" sz="2200" dirty="0" smtClean="0">
                <a:solidFill>
                  <a:srgbClr val="FF3399"/>
                </a:solidFill>
              </a:rPr>
              <a:t> </a:t>
            </a:r>
            <a:endParaRPr lang="en-US" sz="2200" dirty="0">
              <a:solidFill>
                <a:srgbClr val="FF3399"/>
              </a:solidFill>
            </a:endParaRPr>
          </a:p>
        </p:txBody>
      </p:sp>
      <p:sp>
        <p:nvSpPr>
          <p:cNvPr id="103458" name="Rectangle 34"/>
          <p:cNvSpPr>
            <a:spLocks noChangeArrowheads="1"/>
          </p:cNvSpPr>
          <p:nvPr/>
        </p:nvSpPr>
        <p:spPr bwMode="auto">
          <a:xfrm>
            <a:off x="1600200" y="5257800"/>
            <a:ext cx="18065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 err="1" smtClean="0">
                <a:solidFill>
                  <a:srgbClr val="FF3399"/>
                </a:solidFill>
                <a:latin typeface="Symbol" charset="2"/>
              </a:rPr>
              <a:t>Ψ</a:t>
            </a:r>
            <a:r>
              <a:rPr lang="en-US" sz="2200" baseline="-25000" dirty="0" smtClean="0">
                <a:solidFill>
                  <a:srgbClr val="FF3399"/>
                </a:solidFill>
                <a:latin typeface="Symbol" charset="2"/>
              </a:rPr>
              <a:t>-</a:t>
            </a:r>
            <a:r>
              <a:rPr lang="en-US" sz="2200" dirty="0" smtClean="0">
                <a:solidFill>
                  <a:srgbClr val="FF3399"/>
                </a:solidFill>
              </a:rPr>
              <a:t> </a:t>
            </a:r>
            <a:r>
              <a:rPr lang="en-US" sz="2200" dirty="0">
                <a:solidFill>
                  <a:srgbClr val="FF3399"/>
                </a:solidFill>
              </a:rPr>
              <a:t>=</a:t>
            </a:r>
            <a:r>
              <a:rPr lang="en-US" sz="2200" dirty="0" smtClean="0">
                <a:solidFill>
                  <a:srgbClr val="FF3399"/>
                </a:solidFill>
              </a:rPr>
              <a:t> </a:t>
            </a:r>
            <a:r>
              <a:rPr lang="en-US" sz="2200" dirty="0" smtClean="0">
                <a:solidFill>
                  <a:srgbClr val="FF3399"/>
                </a:solidFill>
                <a:latin typeface="Symbol" charset="2"/>
              </a:rPr>
              <a:t>Ψ</a:t>
            </a:r>
            <a:r>
              <a:rPr lang="en-US" sz="2200" baseline="-25000" dirty="0" smtClean="0">
                <a:solidFill>
                  <a:srgbClr val="FF3399"/>
                </a:solidFill>
              </a:rPr>
              <a:t>1 </a:t>
            </a:r>
            <a:r>
              <a:rPr lang="en-US" sz="2200" dirty="0" smtClean="0">
                <a:solidFill>
                  <a:srgbClr val="FF3399"/>
                </a:solidFill>
              </a:rPr>
              <a:t>– </a:t>
            </a:r>
            <a:r>
              <a:rPr lang="en-US" sz="2200" dirty="0" smtClean="0">
                <a:solidFill>
                  <a:srgbClr val="FF3399"/>
                </a:solidFill>
                <a:latin typeface="Symbol" charset="2"/>
              </a:rPr>
              <a:t>Ψ</a:t>
            </a:r>
            <a:r>
              <a:rPr lang="en-US" sz="2200" baseline="-25000" dirty="0" smtClean="0">
                <a:solidFill>
                  <a:srgbClr val="FF3399"/>
                </a:solidFill>
              </a:rPr>
              <a:t>2</a:t>
            </a:r>
            <a:endParaRPr lang="en-US" sz="2200" baseline="-250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67638E-6 L -0.18108 0.000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566E-6 L -0.18385 -0.0023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3" grpId="0" animBg="1"/>
      <p:bldP spid="103434" grpId="0" animBg="1"/>
      <p:bldP spid="103435" grpId="0" animBg="1"/>
      <p:bldP spid="103436" grpId="0" animBg="1"/>
      <p:bldP spid="103437" grpId="0"/>
      <p:bldP spid="103446" grpId="0"/>
      <p:bldP spid="103447" grpId="0"/>
      <p:bldP spid="103448" grpId="0"/>
      <p:bldP spid="103449" grpId="0" animBg="1"/>
      <p:bldP spid="103456" grpId="0" animBg="1"/>
      <p:bldP spid="103457" grpId="0"/>
      <p:bldP spid="10345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12725" y="344488"/>
            <a:ext cx="87026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Look at what happens to these wave functions as bring protons closer… 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 l="5356"/>
          <a:stretch>
            <a:fillRect/>
          </a:stretch>
        </p:blipFill>
        <p:spPr bwMode="auto">
          <a:xfrm>
            <a:off x="762000" y="1295400"/>
            <a:ext cx="8078788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04800" y="3810000"/>
            <a:ext cx="8458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b="1" dirty="0"/>
              <a:t>Visualize how electron cloud is distributed</a:t>
            </a:r>
            <a:r>
              <a:rPr lang="en-US" sz="2200" dirty="0" smtClean="0"/>
              <a:t>…</a:t>
            </a:r>
          </a:p>
          <a:p>
            <a:r>
              <a:rPr lang="en-US" sz="2200" dirty="0" smtClean="0"/>
              <a:t>For </a:t>
            </a:r>
            <a:r>
              <a:rPr lang="en-US" sz="2200" dirty="0"/>
              <a:t>which wave function would this cloud distribution tend to keep protons together? (bind atoms?) … what is your reasoning?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400" dirty="0" smtClean="0"/>
              <a:t>a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Ψ</a:t>
            </a:r>
            <a:r>
              <a:rPr lang="en-US" sz="2400" baseline="-25000" dirty="0" err="1" smtClean="0"/>
              <a:t>S</a:t>
            </a:r>
            <a:r>
              <a:rPr lang="en-US" sz="2400" baseline="-25000" dirty="0" smtClean="0"/>
              <a:t> </a:t>
            </a:r>
            <a:r>
              <a:rPr lang="en-US" sz="2400" dirty="0"/>
              <a:t>or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Ψ</a:t>
            </a:r>
            <a:r>
              <a:rPr lang="en-US" sz="2400" baseline="-25000" dirty="0" smtClean="0"/>
              <a:t>+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b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Ψ</a:t>
            </a:r>
            <a:r>
              <a:rPr lang="en-US" sz="2400" baseline="-25000" dirty="0" err="1" smtClean="0"/>
              <a:t>A</a:t>
            </a:r>
            <a:r>
              <a:rPr lang="en-US" sz="2400" baseline="-25000" dirty="0" smtClean="0"/>
              <a:t> </a:t>
            </a:r>
            <a:r>
              <a:rPr lang="en-US" sz="2400" dirty="0"/>
              <a:t>or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Ψ</a:t>
            </a:r>
            <a:r>
              <a:rPr lang="en-US" sz="2400" baseline="-25000" dirty="0" smtClean="0"/>
              <a:t>-</a:t>
            </a:r>
            <a:r>
              <a:rPr lang="en-US" sz="2200" baseline="-25000" dirty="0" smtClean="0"/>
              <a:t> </a:t>
            </a:r>
            <a:endParaRPr lang="en-US" sz="2200" baseline="-25000" dirty="0"/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2046288" y="2808288"/>
            <a:ext cx="76200" cy="7620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2709863" y="2808288"/>
            <a:ext cx="76200" cy="7620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9" name="Oval 7"/>
          <p:cNvSpPr>
            <a:spLocks noChangeArrowheads="1"/>
          </p:cNvSpPr>
          <p:nvPr/>
        </p:nvSpPr>
        <p:spPr bwMode="auto">
          <a:xfrm>
            <a:off x="6248400" y="2787650"/>
            <a:ext cx="76200" cy="7620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6911975" y="2787650"/>
            <a:ext cx="76200" cy="7620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1" name="Freeform 9"/>
          <p:cNvSpPr>
            <a:spLocks/>
          </p:cNvSpPr>
          <p:nvPr/>
        </p:nvSpPr>
        <p:spPr bwMode="auto">
          <a:xfrm>
            <a:off x="671513" y="1905000"/>
            <a:ext cx="3371850" cy="893763"/>
          </a:xfrm>
          <a:custGeom>
            <a:avLst/>
            <a:gdLst>
              <a:gd name="T0" fmla="*/ 0 w 2124"/>
              <a:gd name="T1" fmla="*/ 893763 h 563"/>
              <a:gd name="T2" fmla="*/ 793750 w 2124"/>
              <a:gd name="T3" fmla="*/ 739775 h 563"/>
              <a:gd name="T4" fmla="*/ 1233488 w 2124"/>
              <a:gd name="T5" fmla="*/ 417513 h 563"/>
              <a:gd name="T6" fmla="*/ 1422400 w 2124"/>
              <a:gd name="T7" fmla="*/ 44450 h 563"/>
              <a:gd name="T8" fmla="*/ 1509713 w 2124"/>
              <a:gd name="T9" fmla="*/ 215900 h 563"/>
              <a:gd name="T10" fmla="*/ 1685925 w 2124"/>
              <a:gd name="T11" fmla="*/ 325438 h 563"/>
              <a:gd name="T12" fmla="*/ 1973263 w 2124"/>
              <a:gd name="T13" fmla="*/ 242888 h 563"/>
              <a:gd name="T14" fmla="*/ 2071688 w 2124"/>
              <a:gd name="T15" fmla="*/ 33338 h 563"/>
              <a:gd name="T16" fmla="*/ 2247900 w 2124"/>
              <a:gd name="T17" fmla="*/ 441325 h 563"/>
              <a:gd name="T18" fmla="*/ 2711450 w 2124"/>
              <a:gd name="T19" fmla="*/ 749300 h 563"/>
              <a:gd name="T20" fmla="*/ 3371850 w 2124"/>
              <a:gd name="T21" fmla="*/ 893763 h 5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24"/>
              <a:gd name="T34" fmla="*/ 0 h 563"/>
              <a:gd name="T35" fmla="*/ 2124 w 2124"/>
              <a:gd name="T36" fmla="*/ 563 h 56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24" h="563">
                <a:moveTo>
                  <a:pt x="0" y="563"/>
                </a:moveTo>
                <a:cubicBezTo>
                  <a:pt x="83" y="547"/>
                  <a:pt x="371" y="516"/>
                  <a:pt x="500" y="466"/>
                </a:cubicBezTo>
                <a:cubicBezTo>
                  <a:pt x="629" y="416"/>
                  <a:pt x="711" y="336"/>
                  <a:pt x="777" y="263"/>
                </a:cubicBezTo>
                <a:cubicBezTo>
                  <a:pt x="843" y="190"/>
                  <a:pt x="867" y="49"/>
                  <a:pt x="896" y="28"/>
                </a:cubicBezTo>
                <a:cubicBezTo>
                  <a:pt x="925" y="7"/>
                  <a:pt x="923" y="107"/>
                  <a:pt x="951" y="136"/>
                </a:cubicBezTo>
                <a:cubicBezTo>
                  <a:pt x="979" y="165"/>
                  <a:pt x="1013" y="202"/>
                  <a:pt x="1062" y="205"/>
                </a:cubicBezTo>
                <a:cubicBezTo>
                  <a:pt x="1111" y="208"/>
                  <a:pt x="1203" y="184"/>
                  <a:pt x="1243" y="153"/>
                </a:cubicBezTo>
                <a:cubicBezTo>
                  <a:pt x="1283" y="122"/>
                  <a:pt x="1276" y="0"/>
                  <a:pt x="1305" y="21"/>
                </a:cubicBezTo>
                <a:cubicBezTo>
                  <a:pt x="1334" y="42"/>
                  <a:pt x="1349" y="203"/>
                  <a:pt x="1416" y="278"/>
                </a:cubicBezTo>
                <a:cubicBezTo>
                  <a:pt x="1483" y="353"/>
                  <a:pt x="1590" y="425"/>
                  <a:pt x="1708" y="472"/>
                </a:cubicBezTo>
                <a:cubicBezTo>
                  <a:pt x="1826" y="519"/>
                  <a:pt x="2037" y="544"/>
                  <a:pt x="2124" y="563"/>
                </a:cubicBezTo>
              </a:path>
            </a:pathLst>
          </a:custGeom>
          <a:noFill/>
          <a:ln w="57150">
            <a:solidFill>
              <a:srgbClr val="FF33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2" name="Freeform 10"/>
          <p:cNvSpPr>
            <a:spLocks/>
          </p:cNvSpPr>
          <p:nvPr/>
        </p:nvSpPr>
        <p:spPr bwMode="auto">
          <a:xfrm>
            <a:off x="4826000" y="1925638"/>
            <a:ext cx="3557588" cy="1831975"/>
          </a:xfrm>
          <a:custGeom>
            <a:avLst/>
            <a:gdLst>
              <a:gd name="T0" fmla="*/ 0 w 2241"/>
              <a:gd name="T1" fmla="*/ 895350 h 1154"/>
              <a:gd name="T2" fmla="*/ 889000 w 2241"/>
              <a:gd name="T3" fmla="*/ 735013 h 1154"/>
              <a:gd name="T4" fmla="*/ 1320800 w 2241"/>
              <a:gd name="T5" fmla="*/ 365125 h 1154"/>
              <a:gd name="T6" fmla="*/ 1465263 w 2241"/>
              <a:gd name="T7" fmla="*/ 12700 h 1154"/>
              <a:gd name="T8" fmla="*/ 1514475 w 2241"/>
              <a:gd name="T9" fmla="*/ 288925 h 1154"/>
              <a:gd name="T10" fmla="*/ 1817688 w 2241"/>
              <a:gd name="T11" fmla="*/ 906463 h 1154"/>
              <a:gd name="T12" fmla="*/ 2036763 w 2241"/>
              <a:gd name="T13" fmla="*/ 1270000 h 1154"/>
              <a:gd name="T14" fmla="*/ 2159000 w 2241"/>
              <a:gd name="T15" fmla="*/ 1776413 h 1154"/>
              <a:gd name="T16" fmla="*/ 2181225 w 2241"/>
              <a:gd name="T17" fmla="*/ 1600200 h 1154"/>
              <a:gd name="T18" fmla="*/ 2346325 w 2241"/>
              <a:gd name="T19" fmla="*/ 1290638 h 1154"/>
              <a:gd name="T20" fmla="*/ 2786063 w 2241"/>
              <a:gd name="T21" fmla="*/ 1016000 h 1154"/>
              <a:gd name="T22" fmla="*/ 3282950 w 2241"/>
              <a:gd name="T23" fmla="*/ 915988 h 1154"/>
              <a:gd name="T24" fmla="*/ 3557588 w 2241"/>
              <a:gd name="T25" fmla="*/ 915988 h 11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41"/>
              <a:gd name="T40" fmla="*/ 0 h 1154"/>
              <a:gd name="T41" fmla="*/ 2241 w 2241"/>
              <a:gd name="T42" fmla="*/ 1154 h 11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41" h="1154">
                <a:moveTo>
                  <a:pt x="0" y="564"/>
                </a:moveTo>
                <a:cubicBezTo>
                  <a:pt x="91" y="546"/>
                  <a:pt x="421" y="519"/>
                  <a:pt x="560" y="463"/>
                </a:cubicBezTo>
                <a:cubicBezTo>
                  <a:pt x="699" y="407"/>
                  <a:pt x="772" y="306"/>
                  <a:pt x="832" y="230"/>
                </a:cubicBezTo>
                <a:cubicBezTo>
                  <a:pt x="892" y="154"/>
                  <a:pt x="903" y="16"/>
                  <a:pt x="923" y="8"/>
                </a:cubicBezTo>
                <a:cubicBezTo>
                  <a:pt x="943" y="0"/>
                  <a:pt x="917" y="88"/>
                  <a:pt x="954" y="182"/>
                </a:cubicBezTo>
                <a:cubicBezTo>
                  <a:pt x="991" y="276"/>
                  <a:pt x="1090" y="468"/>
                  <a:pt x="1145" y="571"/>
                </a:cubicBezTo>
                <a:cubicBezTo>
                  <a:pt x="1200" y="674"/>
                  <a:pt x="1247" y="709"/>
                  <a:pt x="1283" y="800"/>
                </a:cubicBezTo>
                <a:cubicBezTo>
                  <a:pt x="1319" y="891"/>
                  <a:pt x="1345" y="1084"/>
                  <a:pt x="1360" y="1119"/>
                </a:cubicBezTo>
                <a:cubicBezTo>
                  <a:pt x="1375" y="1154"/>
                  <a:pt x="1354" y="1059"/>
                  <a:pt x="1374" y="1008"/>
                </a:cubicBezTo>
                <a:cubicBezTo>
                  <a:pt x="1394" y="957"/>
                  <a:pt x="1415" y="874"/>
                  <a:pt x="1478" y="813"/>
                </a:cubicBezTo>
                <a:cubicBezTo>
                  <a:pt x="1541" y="752"/>
                  <a:pt x="1657" y="679"/>
                  <a:pt x="1755" y="640"/>
                </a:cubicBezTo>
                <a:cubicBezTo>
                  <a:pt x="1853" y="601"/>
                  <a:pt x="1987" y="587"/>
                  <a:pt x="2068" y="577"/>
                </a:cubicBezTo>
                <a:cubicBezTo>
                  <a:pt x="2149" y="567"/>
                  <a:pt x="2205" y="577"/>
                  <a:pt x="2241" y="577"/>
                </a:cubicBezTo>
              </a:path>
            </a:pathLst>
          </a:cu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12725" y="39688"/>
            <a:ext cx="87026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Look at what happens to these wave functions as bring protons closer… 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/>
          <a:srcRect l="5356"/>
          <a:stretch>
            <a:fillRect/>
          </a:stretch>
        </p:blipFill>
        <p:spPr bwMode="auto">
          <a:xfrm>
            <a:off x="762000" y="990600"/>
            <a:ext cx="80787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2046288" y="2133600"/>
            <a:ext cx="76200" cy="7620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2709863" y="2133600"/>
            <a:ext cx="76200" cy="7620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6248400" y="2112963"/>
            <a:ext cx="76200" cy="7620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6911975" y="2112963"/>
            <a:ext cx="76200" cy="7620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4"/>
          <a:srcRect l="8034"/>
          <a:stretch>
            <a:fillRect/>
          </a:stretch>
        </p:blipFill>
        <p:spPr bwMode="auto">
          <a:xfrm>
            <a:off x="685800" y="3124200"/>
            <a:ext cx="7850188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152400" y="2286000"/>
            <a:ext cx="457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 err="1" smtClean="0">
                <a:solidFill>
                  <a:srgbClr val="CC0000"/>
                </a:solidFill>
                <a:latin typeface="Symbol" charset="2"/>
                <a:cs typeface="Symbol" charset="2"/>
              </a:rPr>
              <a:t>Ψ</a:t>
            </a:r>
            <a:r>
              <a:rPr lang="en-US" sz="2200" baseline="-25000" dirty="0" smtClean="0">
                <a:solidFill>
                  <a:srgbClr val="CC0000"/>
                </a:solidFill>
              </a:rPr>
              <a:t>+</a:t>
            </a:r>
            <a:r>
              <a:rPr lang="en-US" sz="2200" dirty="0" smtClean="0">
                <a:solidFill>
                  <a:srgbClr val="CC0000"/>
                </a:solidFill>
              </a:rPr>
              <a:t> </a:t>
            </a:r>
            <a:r>
              <a:rPr lang="en-US" sz="2200" dirty="0">
                <a:solidFill>
                  <a:srgbClr val="CC0000"/>
                </a:solidFill>
              </a:rPr>
              <a:t>puts electron density between protons .. glues together protons.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724400" y="2362199"/>
            <a:ext cx="4572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 err="1" smtClean="0">
                <a:solidFill>
                  <a:srgbClr val="CC0000"/>
                </a:solidFill>
                <a:latin typeface="Symbol" charset="2"/>
                <a:cs typeface="Symbol" charset="2"/>
              </a:rPr>
              <a:t>Ψ</a:t>
            </a:r>
            <a:r>
              <a:rPr lang="en-US" sz="2200" baseline="-25000" dirty="0" smtClean="0">
                <a:solidFill>
                  <a:srgbClr val="CC0000"/>
                </a:solidFill>
              </a:rPr>
              <a:t>- </a:t>
            </a:r>
            <a:r>
              <a:rPr lang="en-US" sz="2200" dirty="0">
                <a:solidFill>
                  <a:srgbClr val="CC0000"/>
                </a:solidFill>
              </a:rPr>
              <a:t>… no electron density between protons … protons repel (not stable)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1219200" y="6248400"/>
            <a:ext cx="237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61B16"/>
                </a:solidFill>
              </a:rPr>
              <a:t>Bonding Orbital 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5822950" y="6248400"/>
            <a:ext cx="286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61B16"/>
                </a:solidFill>
              </a:rPr>
              <a:t>Antibonding Orbital 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4419600" y="651016"/>
            <a:ext cx="4724400" cy="280041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4114800" y="3423823"/>
            <a:ext cx="5029200" cy="34341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9" grpId="0" animBg="1"/>
      <p:bldP spid="23562" grpId="0"/>
      <p:bldP spid="23564" grpId="0"/>
      <p:bldP spid="23565" grpId="0" animBg="1"/>
      <p:bldP spid="2356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2"/>
          <p:cNvSpPr>
            <a:spLocks noChangeShapeType="1"/>
          </p:cNvSpPr>
          <p:nvPr/>
        </p:nvSpPr>
        <p:spPr bwMode="auto">
          <a:xfrm>
            <a:off x="1066800" y="3886200"/>
            <a:ext cx="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 rot="-5400000">
            <a:off x="-422426" y="4516716"/>
            <a:ext cx="205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Energy (molecule)</a:t>
            </a: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990600" y="5181600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657600" y="4724400"/>
            <a:ext cx="4191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Separation of protons</a:t>
            </a:r>
          </a:p>
        </p:txBody>
      </p:sp>
      <p:sp>
        <p:nvSpPr>
          <p:cNvPr id="73734" name="Freeform 6"/>
          <p:cNvSpPr>
            <a:spLocks/>
          </p:cNvSpPr>
          <p:nvPr/>
        </p:nvSpPr>
        <p:spPr bwMode="auto">
          <a:xfrm>
            <a:off x="1371600" y="3962400"/>
            <a:ext cx="3079750" cy="2355850"/>
          </a:xfrm>
          <a:custGeom>
            <a:avLst/>
            <a:gdLst>
              <a:gd name="T0" fmla="*/ 0 w 1940"/>
              <a:gd name="T1" fmla="*/ 0 h 1484"/>
              <a:gd name="T2" fmla="*/ 76200 w 1940"/>
              <a:gd name="T3" fmla="*/ 914400 h 1484"/>
              <a:gd name="T4" fmla="*/ 228600 w 1940"/>
              <a:gd name="T5" fmla="*/ 2057400 h 1484"/>
              <a:gd name="T6" fmla="*/ 431800 w 1940"/>
              <a:gd name="T7" fmla="*/ 2317750 h 1484"/>
              <a:gd name="T8" fmla="*/ 838200 w 1940"/>
              <a:gd name="T9" fmla="*/ 1828800 h 1484"/>
              <a:gd name="T10" fmla="*/ 1371600 w 1940"/>
              <a:gd name="T11" fmla="*/ 1447800 h 1484"/>
              <a:gd name="T12" fmla="*/ 2019300 w 1940"/>
              <a:gd name="T13" fmla="*/ 1292225 h 1484"/>
              <a:gd name="T14" fmla="*/ 3079750 w 1940"/>
              <a:gd name="T15" fmla="*/ 1238250 h 14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40"/>
              <a:gd name="T25" fmla="*/ 0 h 1484"/>
              <a:gd name="T26" fmla="*/ 1940 w 1940"/>
              <a:gd name="T27" fmla="*/ 1484 h 14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40" h="1484">
                <a:moveTo>
                  <a:pt x="0" y="0"/>
                </a:moveTo>
                <a:cubicBezTo>
                  <a:pt x="12" y="180"/>
                  <a:pt x="24" y="360"/>
                  <a:pt x="48" y="576"/>
                </a:cubicBezTo>
                <a:cubicBezTo>
                  <a:pt x="72" y="792"/>
                  <a:pt x="107" y="1149"/>
                  <a:pt x="144" y="1296"/>
                </a:cubicBezTo>
                <a:cubicBezTo>
                  <a:pt x="181" y="1443"/>
                  <a:pt x="208" y="1484"/>
                  <a:pt x="272" y="1460"/>
                </a:cubicBezTo>
                <a:cubicBezTo>
                  <a:pt x="336" y="1436"/>
                  <a:pt x="429" y="1243"/>
                  <a:pt x="528" y="1152"/>
                </a:cubicBezTo>
                <a:cubicBezTo>
                  <a:pt x="627" y="1061"/>
                  <a:pt x="740" y="968"/>
                  <a:pt x="864" y="912"/>
                </a:cubicBezTo>
                <a:cubicBezTo>
                  <a:pt x="988" y="856"/>
                  <a:pt x="1093" y="836"/>
                  <a:pt x="1272" y="814"/>
                </a:cubicBezTo>
                <a:cubicBezTo>
                  <a:pt x="1451" y="792"/>
                  <a:pt x="1801" y="787"/>
                  <a:pt x="1940" y="780"/>
                </a:cubicBezTo>
              </a:path>
            </a:pathLst>
          </a:custGeom>
          <a:noFill/>
          <a:ln w="38100">
            <a:solidFill>
              <a:srgbClr val="F61B1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990600" y="3505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61B16"/>
                </a:solidFill>
              </a:rPr>
              <a:t>V(r)</a:t>
            </a:r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2438400" y="5715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2209800" y="5943600"/>
            <a:ext cx="501460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Energy of</a:t>
            </a:r>
            <a:r>
              <a:rPr lang="en-US" sz="2200" dirty="0" smtClean="0"/>
              <a:t> </a:t>
            </a:r>
            <a:r>
              <a:rPr lang="en-US" sz="2200" dirty="0" err="1" smtClean="0">
                <a:latin typeface="Symbol" charset="2"/>
              </a:rPr>
              <a:t>Ψ</a:t>
            </a:r>
            <a:r>
              <a:rPr lang="en-US" sz="2200" baseline="-25000" dirty="0" smtClean="0"/>
              <a:t>+</a:t>
            </a:r>
            <a:r>
              <a:rPr lang="en-US" sz="2200" dirty="0" smtClean="0"/>
              <a:t> </a:t>
            </a:r>
            <a:r>
              <a:rPr lang="en-US" sz="2200" dirty="0"/>
              <a:t>as distance decreases</a:t>
            </a:r>
          </a:p>
          <a:p>
            <a:r>
              <a:rPr lang="en-US" sz="2200" dirty="0"/>
              <a:t>(more of electron cloud between them) </a:t>
            </a:r>
          </a:p>
        </p:txBody>
      </p:sp>
      <p:sp>
        <p:nvSpPr>
          <p:cNvPr id="24586" name="Freeform 10"/>
          <p:cNvSpPr>
            <a:spLocks/>
          </p:cNvSpPr>
          <p:nvPr/>
        </p:nvSpPr>
        <p:spPr bwMode="auto">
          <a:xfrm>
            <a:off x="2209800" y="4114800"/>
            <a:ext cx="2209800" cy="1066800"/>
          </a:xfrm>
          <a:custGeom>
            <a:avLst/>
            <a:gdLst>
              <a:gd name="T0" fmla="*/ 2209800 w 1392"/>
              <a:gd name="T1" fmla="*/ 1066800 h 672"/>
              <a:gd name="T2" fmla="*/ 1219200 w 1392"/>
              <a:gd name="T3" fmla="*/ 990600 h 672"/>
              <a:gd name="T4" fmla="*/ 381000 w 1392"/>
              <a:gd name="T5" fmla="*/ 609600 h 672"/>
              <a:gd name="T6" fmla="*/ 0 w 1392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672"/>
              <a:gd name="T14" fmla="*/ 1392 w 1392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672">
                <a:moveTo>
                  <a:pt x="1392" y="672"/>
                </a:moveTo>
                <a:cubicBezTo>
                  <a:pt x="1176" y="672"/>
                  <a:pt x="960" y="672"/>
                  <a:pt x="768" y="624"/>
                </a:cubicBezTo>
                <a:cubicBezTo>
                  <a:pt x="576" y="576"/>
                  <a:pt x="368" y="488"/>
                  <a:pt x="240" y="384"/>
                </a:cubicBezTo>
                <a:cubicBezTo>
                  <a:pt x="112" y="280"/>
                  <a:pt x="56" y="140"/>
                  <a:pt x="0" y="0"/>
                </a:cubicBezTo>
              </a:path>
            </a:pathLst>
          </a:custGeom>
          <a:noFill/>
          <a:ln w="28575">
            <a:solidFill>
              <a:srgbClr val="F61B1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438400" y="3962400"/>
            <a:ext cx="464315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Energy of</a:t>
            </a:r>
            <a:r>
              <a:rPr lang="en-US" sz="2200" dirty="0" smtClean="0"/>
              <a:t> </a:t>
            </a:r>
            <a:r>
              <a:rPr lang="en-US" sz="2200" dirty="0" err="1" smtClean="0">
                <a:latin typeface="Symbol" charset="2"/>
              </a:rPr>
              <a:t>Ψ</a:t>
            </a:r>
            <a:r>
              <a:rPr lang="en-US" sz="2200" baseline="-25000" dirty="0" smtClean="0"/>
              <a:t>-</a:t>
            </a:r>
            <a:r>
              <a:rPr lang="en-US" sz="2200" dirty="0" smtClean="0"/>
              <a:t> </a:t>
            </a:r>
            <a:r>
              <a:rPr lang="en-US" sz="2200" dirty="0"/>
              <a:t>as distance decreases 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V="1">
            <a:off x="2590800" y="44196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204788" y="762000"/>
            <a:ext cx="5614988" cy="804863"/>
            <a:chOff x="96" y="2448"/>
            <a:chExt cx="2736" cy="507"/>
          </a:xfrm>
        </p:grpSpPr>
        <p:sp>
          <p:nvSpPr>
            <p:cNvPr id="73766" name="Line 14"/>
            <p:cNvSpPr>
              <a:spLocks noChangeShapeType="1"/>
            </p:cNvSpPr>
            <p:nvPr/>
          </p:nvSpPr>
          <p:spPr bwMode="auto">
            <a:xfrm>
              <a:off x="336" y="2928"/>
              <a:ext cx="2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67" name="Oval 15"/>
            <p:cNvSpPr>
              <a:spLocks noChangeArrowheads="1"/>
            </p:cNvSpPr>
            <p:nvPr/>
          </p:nvSpPr>
          <p:spPr bwMode="auto">
            <a:xfrm>
              <a:off x="692" y="2907"/>
              <a:ext cx="48" cy="48"/>
            </a:xfrm>
            <a:prstGeom prst="ellipse">
              <a:avLst/>
            </a:prstGeom>
            <a:solidFill>
              <a:srgbClr val="F61B1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68" name="Freeform 16"/>
            <p:cNvSpPr>
              <a:spLocks/>
            </p:cNvSpPr>
            <p:nvPr/>
          </p:nvSpPr>
          <p:spPr bwMode="auto">
            <a:xfrm>
              <a:off x="96" y="2448"/>
              <a:ext cx="625" cy="501"/>
            </a:xfrm>
            <a:custGeom>
              <a:avLst/>
              <a:gdLst>
                <a:gd name="T0" fmla="*/ 0 w 625"/>
                <a:gd name="T1" fmla="*/ 480 h 501"/>
                <a:gd name="T2" fmla="*/ 329 w 625"/>
                <a:gd name="T3" fmla="*/ 445 h 501"/>
                <a:gd name="T4" fmla="*/ 576 w 625"/>
                <a:gd name="T5" fmla="*/ 144 h 501"/>
                <a:gd name="T6" fmla="*/ 624 w 625"/>
                <a:gd name="T7" fmla="*/ 0 h 5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501"/>
                <a:gd name="T14" fmla="*/ 625 w 625"/>
                <a:gd name="T15" fmla="*/ 501 h 5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501">
                  <a:moveTo>
                    <a:pt x="0" y="480"/>
                  </a:moveTo>
                  <a:cubicBezTo>
                    <a:pt x="55" y="474"/>
                    <a:pt x="233" y="501"/>
                    <a:pt x="329" y="445"/>
                  </a:cubicBezTo>
                  <a:cubicBezTo>
                    <a:pt x="425" y="389"/>
                    <a:pt x="527" y="218"/>
                    <a:pt x="576" y="144"/>
                  </a:cubicBezTo>
                  <a:cubicBezTo>
                    <a:pt x="625" y="70"/>
                    <a:pt x="620" y="32"/>
                    <a:pt x="624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69" name="Freeform 17"/>
            <p:cNvSpPr>
              <a:spLocks/>
            </p:cNvSpPr>
            <p:nvPr/>
          </p:nvSpPr>
          <p:spPr bwMode="auto">
            <a:xfrm>
              <a:off x="721" y="2448"/>
              <a:ext cx="792" cy="502"/>
            </a:xfrm>
            <a:custGeom>
              <a:avLst/>
              <a:gdLst>
                <a:gd name="T0" fmla="*/ 792 w 792"/>
                <a:gd name="T1" fmla="*/ 488 h 502"/>
                <a:gd name="T2" fmla="*/ 296 w 792"/>
                <a:gd name="T3" fmla="*/ 445 h 502"/>
                <a:gd name="T4" fmla="*/ 49 w 792"/>
                <a:gd name="T5" fmla="*/ 144 h 502"/>
                <a:gd name="T6" fmla="*/ 1 w 792"/>
                <a:gd name="T7" fmla="*/ 0 h 5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2"/>
                <a:gd name="T13" fmla="*/ 0 h 502"/>
                <a:gd name="T14" fmla="*/ 792 w 792"/>
                <a:gd name="T15" fmla="*/ 502 h 5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2" h="502">
                  <a:moveTo>
                    <a:pt x="792" y="488"/>
                  </a:moveTo>
                  <a:cubicBezTo>
                    <a:pt x="711" y="481"/>
                    <a:pt x="420" y="502"/>
                    <a:pt x="296" y="445"/>
                  </a:cubicBezTo>
                  <a:cubicBezTo>
                    <a:pt x="172" y="388"/>
                    <a:pt x="98" y="218"/>
                    <a:pt x="49" y="144"/>
                  </a:cubicBezTo>
                  <a:cubicBezTo>
                    <a:pt x="0" y="70"/>
                    <a:pt x="5" y="32"/>
                    <a:pt x="1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914400" y="2932113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-152400" y="2155825"/>
            <a:ext cx="2728913" cy="819150"/>
            <a:chOff x="384" y="1358"/>
            <a:chExt cx="1335" cy="516"/>
          </a:xfrm>
        </p:grpSpPr>
        <p:sp>
          <p:nvSpPr>
            <p:cNvPr id="73763" name="Oval 20"/>
            <p:cNvSpPr>
              <a:spLocks noChangeArrowheads="1"/>
            </p:cNvSpPr>
            <p:nvPr/>
          </p:nvSpPr>
          <p:spPr bwMode="auto">
            <a:xfrm>
              <a:off x="960" y="1826"/>
              <a:ext cx="48" cy="48"/>
            </a:xfrm>
            <a:prstGeom prst="ellipse">
              <a:avLst/>
            </a:prstGeom>
            <a:solidFill>
              <a:srgbClr val="F61B1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64" name="Freeform 21"/>
            <p:cNvSpPr>
              <a:spLocks/>
            </p:cNvSpPr>
            <p:nvPr/>
          </p:nvSpPr>
          <p:spPr bwMode="auto">
            <a:xfrm>
              <a:off x="384" y="1358"/>
              <a:ext cx="625" cy="501"/>
            </a:xfrm>
            <a:custGeom>
              <a:avLst/>
              <a:gdLst>
                <a:gd name="T0" fmla="*/ 0 w 625"/>
                <a:gd name="T1" fmla="*/ 480 h 501"/>
                <a:gd name="T2" fmla="*/ 329 w 625"/>
                <a:gd name="T3" fmla="*/ 445 h 501"/>
                <a:gd name="T4" fmla="*/ 576 w 625"/>
                <a:gd name="T5" fmla="*/ 144 h 501"/>
                <a:gd name="T6" fmla="*/ 624 w 625"/>
                <a:gd name="T7" fmla="*/ 0 h 5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501"/>
                <a:gd name="T14" fmla="*/ 625 w 625"/>
                <a:gd name="T15" fmla="*/ 501 h 5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501">
                  <a:moveTo>
                    <a:pt x="0" y="480"/>
                  </a:moveTo>
                  <a:cubicBezTo>
                    <a:pt x="55" y="474"/>
                    <a:pt x="233" y="501"/>
                    <a:pt x="329" y="445"/>
                  </a:cubicBezTo>
                  <a:cubicBezTo>
                    <a:pt x="425" y="389"/>
                    <a:pt x="527" y="218"/>
                    <a:pt x="576" y="144"/>
                  </a:cubicBezTo>
                  <a:cubicBezTo>
                    <a:pt x="625" y="70"/>
                    <a:pt x="620" y="32"/>
                    <a:pt x="624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65" name="Freeform 22"/>
            <p:cNvSpPr>
              <a:spLocks/>
            </p:cNvSpPr>
            <p:nvPr/>
          </p:nvSpPr>
          <p:spPr bwMode="auto">
            <a:xfrm>
              <a:off x="1009" y="1358"/>
              <a:ext cx="710" cy="502"/>
            </a:xfrm>
            <a:custGeom>
              <a:avLst/>
              <a:gdLst>
                <a:gd name="T0" fmla="*/ 710 w 710"/>
                <a:gd name="T1" fmla="*/ 484 h 502"/>
                <a:gd name="T2" fmla="*/ 296 w 710"/>
                <a:gd name="T3" fmla="*/ 445 h 502"/>
                <a:gd name="T4" fmla="*/ 49 w 710"/>
                <a:gd name="T5" fmla="*/ 144 h 502"/>
                <a:gd name="T6" fmla="*/ 1 w 710"/>
                <a:gd name="T7" fmla="*/ 0 h 5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0"/>
                <a:gd name="T13" fmla="*/ 0 h 502"/>
                <a:gd name="T14" fmla="*/ 710 w 710"/>
                <a:gd name="T15" fmla="*/ 502 h 5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0" h="502">
                  <a:moveTo>
                    <a:pt x="710" y="484"/>
                  </a:moveTo>
                  <a:cubicBezTo>
                    <a:pt x="642" y="478"/>
                    <a:pt x="406" y="502"/>
                    <a:pt x="296" y="445"/>
                  </a:cubicBezTo>
                  <a:cubicBezTo>
                    <a:pt x="186" y="388"/>
                    <a:pt x="98" y="218"/>
                    <a:pt x="49" y="144"/>
                  </a:cubicBezTo>
                  <a:cubicBezTo>
                    <a:pt x="0" y="70"/>
                    <a:pt x="5" y="32"/>
                    <a:pt x="1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744" name="Text Box 23"/>
          <p:cNvSpPr txBox="1">
            <a:spLocks noChangeArrowheads="1"/>
          </p:cNvSpPr>
          <p:nvPr/>
        </p:nvSpPr>
        <p:spPr bwMode="auto">
          <a:xfrm>
            <a:off x="633413" y="304800"/>
            <a:ext cx="50297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latin typeface="Symbol" charset="2"/>
              </a:rPr>
              <a:t>Ψ</a:t>
            </a:r>
            <a:r>
              <a:rPr lang="en-US" sz="2200" baseline="-25000" dirty="0" smtClean="0">
                <a:latin typeface="Symbol" charset="2"/>
              </a:rPr>
              <a:t>1</a:t>
            </a:r>
            <a:endParaRPr lang="en-US" sz="2200" baseline="-25000" dirty="0">
              <a:latin typeface="Symbol" charset="2"/>
            </a:endParaRP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790825" y="304800"/>
            <a:ext cx="2771775" cy="1273175"/>
            <a:chOff x="1503" y="2160"/>
            <a:chExt cx="1249" cy="802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1503" y="2448"/>
              <a:ext cx="1249" cy="514"/>
              <a:chOff x="1503" y="2448"/>
              <a:chExt cx="1249" cy="514"/>
            </a:xfrm>
          </p:grpSpPr>
          <p:grpSp>
            <p:nvGrpSpPr>
              <p:cNvPr id="6" name="Group 26"/>
              <p:cNvGrpSpPr>
                <a:grpSpLocks/>
              </p:cNvGrpSpPr>
              <p:nvPr/>
            </p:nvGrpSpPr>
            <p:grpSpPr bwMode="auto">
              <a:xfrm>
                <a:off x="1503" y="2448"/>
                <a:ext cx="1249" cy="501"/>
                <a:chOff x="240" y="1248"/>
                <a:chExt cx="1249" cy="501"/>
              </a:xfrm>
            </p:grpSpPr>
            <p:sp>
              <p:nvSpPr>
                <p:cNvPr id="73761" name="Freeform 27"/>
                <p:cNvSpPr>
                  <a:spLocks/>
                </p:cNvSpPr>
                <p:nvPr/>
              </p:nvSpPr>
              <p:spPr bwMode="auto">
                <a:xfrm>
                  <a:off x="240" y="1248"/>
                  <a:ext cx="625" cy="501"/>
                </a:xfrm>
                <a:custGeom>
                  <a:avLst/>
                  <a:gdLst>
                    <a:gd name="T0" fmla="*/ 0 w 625"/>
                    <a:gd name="T1" fmla="*/ 480 h 501"/>
                    <a:gd name="T2" fmla="*/ 329 w 625"/>
                    <a:gd name="T3" fmla="*/ 445 h 501"/>
                    <a:gd name="T4" fmla="*/ 576 w 625"/>
                    <a:gd name="T5" fmla="*/ 144 h 501"/>
                    <a:gd name="T6" fmla="*/ 624 w 625"/>
                    <a:gd name="T7" fmla="*/ 0 h 50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5"/>
                    <a:gd name="T13" fmla="*/ 0 h 501"/>
                    <a:gd name="T14" fmla="*/ 625 w 625"/>
                    <a:gd name="T15" fmla="*/ 501 h 50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5" h="501">
                      <a:moveTo>
                        <a:pt x="0" y="480"/>
                      </a:moveTo>
                      <a:cubicBezTo>
                        <a:pt x="55" y="474"/>
                        <a:pt x="233" y="501"/>
                        <a:pt x="329" y="445"/>
                      </a:cubicBezTo>
                      <a:cubicBezTo>
                        <a:pt x="425" y="389"/>
                        <a:pt x="527" y="218"/>
                        <a:pt x="576" y="144"/>
                      </a:cubicBezTo>
                      <a:cubicBezTo>
                        <a:pt x="625" y="70"/>
                        <a:pt x="620" y="32"/>
                        <a:pt x="624" y="0"/>
                      </a:cubicBezTo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62" name="Freeform 28"/>
                <p:cNvSpPr>
                  <a:spLocks/>
                </p:cNvSpPr>
                <p:nvPr/>
              </p:nvSpPr>
              <p:spPr bwMode="auto">
                <a:xfrm flipH="1">
                  <a:off x="864" y="1248"/>
                  <a:ext cx="625" cy="501"/>
                </a:xfrm>
                <a:custGeom>
                  <a:avLst/>
                  <a:gdLst>
                    <a:gd name="T0" fmla="*/ 0 w 625"/>
                    <a:gd name="T1" fmla="*/ 480 h 501"/>
                    <a:gd name="T2" fmla="*/ 329 w 625"/>
                    <a:gd name="T3" fmla="*/ 445 h 501"/>
                    <a:gd name="T4" fmla="*/ 576 w 625"/>
                    <a:gd name="T5" fmla="*/ 144 h 501"/>
                    <a:gd name="T6" fmla="*/ 624 w 625"/>
                    <a:gd name="T7" fmla="*/ 0 h 50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5"/>
                    <a:gd name="T13" fmla="*/ 0 h 501"/>
                    <a:gd name="T14" fmla="*/ 625 w 625"/>
                    <a:gd name="T15" fmla="*/ 501 h 50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5" h="501">
                      <a:moveTo>
                        <a:pt x="0" y="480"/>
                      </a:moveTo>
                      <a:cubicBezTo>
                        <a:pt x="55" y="474"/>
                        <a:pt x="233" y="501"/>
                        <a:pt x="329" y="445"/>
                      </a:cubicBezTo>
                      <a:cubicBezTo>
                        <a:pt x="425" y="389"/>
                        <a:pt x="527" y="218"/>
                        <a:pt x="576" y="144"/>
                      </a:cubicBezTo>
                      <a:cubicBezTo>
                        <a:pt x="625" y="70"/>
                        <a:pt x="620" y="32"/>
                        <a:pt x="624" y="0"/>
                      </a:cubicBezTo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3760" name="Oval 29"/>
              <p:cNvSpPr>
                <a:spLocks noChangeArrowheads="1"/>
              </p:cNvSpPr>
              <p:nvPr/>
            </p:nvSpPr>
            <p:spPr bwMode="auto">
              <a:xfrm>
                <a:off x="2112" y="2914"/>
                <a:ext cx="48" cy="48"/>
              </a:xfrm>
              <a:prstGeom prst="ellipse">
                <a:avLst/>
              </a:prstGeom>
              <a:solidFill>
                <a:srgbClr val="F61B1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758" name="Text Box 30"/>
            <p:cNvSpPr txBox="1">
              <a:spLocks noChangeArrowheads="1"/>
            </p:cNvSpPr>
            <p:nvPr/>
          </p:nvSpPr>
          <p:spPr bwMode="auto">
            <a:xfrm>
              <a:off x="2064" y="2160"/>
              <a:ext cx="227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 smtClean="0">
                  <a:latin typeface="Symbol" charset="2"/>
                </a:rPr>
                <a:t>Ψ</a:t>
              </a:r>
              <a:r>
                <a:rPr lang="en-US" sz="2200" baseline="-25000" dirty="0" smtClean="0">
                  <a:latin typeface="Symbol" charset="2"/>
                </a:rPr>
                <a:t>2</a:t>
              </a:r>
              <a:endParaRPr lang="en-US" sz="2200" baseline="-25000" dirty="0">
                <a:latin typeface="Symbol" charset="2"/>
              </a:endParaRPr>
            </a:p>
          </p:txBody>
        </p:sp>
      </p:grpSp>
      <p:sp>
        <p:nvSpPr>
          <p:cNvPr id="73746" name="Text Box 31"/>
          <p:cNvSpPr txBox="1">
            <a:spLocks noChangeArrowheads="1"/>
          </p:cNvSpPr>
          <p:nvPr/>
        </p:nvSpPr>
        <p:spPr bwMode="auto">
          <a:xfrm>
            <a:off x="4572000" y="228600"/>
            <a:ext cx="25834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(molecular orbitals)</a:t>
            </a:r>
          </a:p>
        </p:txBody>
      </p:sp>
      <p:sp>
        <p:nvSpPr>
          <p:cNvPr id="24608" name="Freeform 32"/>
          <p:cNvSpPr>
            <a:spLocks/>
          </p:cNvSpPr>
          <p:nvPr/>
        </p:nvSpPr>
        <p:spPr bwMode="auto">
          <a:xfrm>
            <a:off x="23813" y="722313"/>
            <a:ext cx="2947987" cy="842962"/>
          </a:xfrm>
          <a:custGeom>
            <a:avLst/>
            <a:gdLst>
              <a:gd name="T0" fmla="*/ 0 w 1857"/>
              <a:gd name="T1" fmla="*/ 801687 h 531"/>
              <a:gd name="T2" fmla="*/ 384175 w 1857"/>
              <a:gd name="T3" fmla="*/ 776287 h 531"/>
              <a:gd name="T4" fmla="*/ 868362 w 1857"/>
              <a:gd name="T5" fmla="*/ 401637 h 531"/>
              <a:gd name="T6" fmla="*/ 1089025 w 1857"/>
              <a:gd name="T7" fmla="*/ 49212 h 531"/>
              <a:gd name="T8" fmla="*/ 1220787 w 1857"/>
              <a:gd name="T9" fmla="*/ 180975 h 531"/>
              <a:gd name="T10" fmla="*/ 1397000 w 1857"/>
              <a:gd name="T11" fmla="*/ 301625 h 531"/>
              <a:gd name="T12" fmla="*/ 1606550 w 1857"/>
              <a:gd name="T13" fmla="*/ 192087 h 531"/>
              <a:gd name="T14" fmla="*/ 1738312 w 1857"/>
              <a:gd name="T15" fmla="*/ 15875 h 531"/>
              <a:gd name="T16" fmla="*/ 1893887 w 1857"/>
              <a:gd name="T17" fmla="*/ 290512 h 531"/>
              <a:gd name="T18" fmla="*/ 2079625 w 1857"/>
              <a:gd name="T19" fmla="*/ 511175 h 531"/>
              <a:gd name="T20" fmla="*/ 2543175 w 1857"/>
              <a:gd name="T21" fmla="*/ 742950 h 531"/>
              <a:gd name="T22" fmla="*/ 2947987 w 1857"/>
              <a:gd name="T23" fmla="*/ 801687 h 5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57"/>
              <a:gd name="T37" fmla="*/ 0 h 531"/>
              <a:gd name="T38" fmla="*/ 1857 w 1857"/>
              <a:gd name="T39" fmla="*/ 531 h 53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57" h="531">
                <a:moveTo>
                  <a:pt x="0" y="505"/>
                </a:moveTo>
                <a:cubicBezTo>
                  <a:pt x="40" y="502"/>
                  <a:pt x="151" y="531"/>
                  <a:pt x="242" y="489"/>
                </a:cubicBezTo>
                <a:cubicBezTo>
                  <a:pt x="333" y="447"/>
                  <a:pt x="473" y="329"/>
                  <a:pt x="547" y="253"/>
                </a:cubicBezTo>
                <a:cubicBezTo>
                  <a:pt x="621" y="177"/>
                  <a:pt x="649" y="54"/>
                  <a:pt x="686" y="31"/>
                </a:cubicBezTo>
                <a:cubicBezTo>
                  <a:pt x="723" y="8"/>
                  <a:pt x="737" y="88"/>
                  <a:pt x="769" y="114"/>
                </a:cubicBezTo>
                <a:cubicBezTo>
                  <a:pt x="801" y="140"/>
                  <a:pt x="840" y="189"/>
                  <a:pt x="880" y="190"/>
                </a:cubicBezTo>
                <a:cubicBezTo>
                  <a:pt x="920" y="191"/>
                  <a:pt x="976" y="151"/>
                  <a:pt x="1012" y="121"/>
                </a:cubicBezTo>
                <a:cubicBezTo>
                  <a:pt x="1048" y="91"/>
                  <a:pt x="1065" y="0"/>
                  <a:pt x="1095" y="10"/>
                </a:cubicBezTo>
                <a:cubicBezTo>
                  <a:pt x="1125" y="20"/>
                  <a:pt x="1157" y="131"/>
                  <a:pt x="1193" y="183"/>
                </a:cubicBezTo>
                <a:cubicBezTo>
                  <a:pt x="1229" y="235"/>
                  <a:pt x="1242" y="275"/>
                  <a:pt x="1310" y="322"/>
                </a:cubicBezTo>
                <a:cubicBezTo>
                  <a:pt x="1378" y="369"/>
                  <a:pt x="1511" y="438"/>
                  <a:pt x="1602" y="468"/>
                </a:cubicBezTo>
                <a:cubicBezTo>
                  <a:pt x="1693" y="498"/>
                  <a:pt x="1804" y="497"/>
                  <a:pt x="1857" y="505"/>
                </a:cubicBezTo>
              </a:path>
            </a:pathLst>
          </a:cu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2898775" y="2895600"/>
            <a:ext cx="2505075" cy="795338"/>
            <a:chOff x="1536" y="3792"/>
            <a:chExt cx="1249" cy="501"/>
          </a:xfrm>
        </p:grpSpPr>
        <p:sp>
          <p:nvSpPr>
            <p:cNvPr id="73752" name="Oval 34"/>
            <p:cNvSpPr>
              <a:spLocks noChangeArrowheads="1"/>
            </p:cNvSpPr>
            <p:nvPr/>
          </p:nvSpPr>
          <p:spPr bwMode="auto">
            <a:xfrm>
              <a:off x="2160" y="3801"/>
              <a:ext cx="48" cy="48"/>
            </a:xfrm>
            <a:prstGeom prst="ellipse">
              <a:avLst/>
            </a:prstGeom>
            <a:solidFill>
              <a:srgbClr val="F61B1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35"/>
            <p:cNvGrpSpPr>
              <a:grpSpLocks/>
            </p:cNvGrpSpPr>
            <p:nvPr/>
          </p:nvGrpSpPr>
          <p:grpSpPr bwMode="auto">
            <a:xfrm flipV="1">
              <a:off x="1536" y="3792"/>
              <a:ext cx="1249" cy="501"/>
              <a:chOff x="240" y="1248"/>
              <a:chExt cx="1249" cy="501"/>
            </a:xfrm>
          </p:grpSpPr>
          <p:sp>
            <p:nvSpPr>
              <p:cNvPr id="73755" name="Freeform 36"/>
              <p:cNvSpPr>
                <a:spLocks/>
              </p:cNvSpPr>
              <p:nvPr/>
            </p:nvSpPr>
            <p:spPr bwMode="auto">
              <a:xfrm>
                <a:off x="240" y="1248"/>
                <a:ext cx="625" cy="501"/>
              </a:xfrm>
              <a:custGeom>
                <a:avLst/>
                <a:gdLst>
                  <a:gd name="T0" fmla="*/ 0 w 625"/>
                  <a:gd name="T1" fmla="*/ 480 h 501"/>
                  <a:gd name="T2" fmla="*/ 329 w 625"/>
                  <a:gd name="T3" fmla="*/ 445 h 501"/>
                  <a:gd name="T4" fmla="*/ 576 w 625"/>
                  <a:gd name="T5" fmla="*/ 144 h 501"/>
                  <a:gd name="T6" fmla="*/ 624 w 625"/>
                  <a:gd name="T7" fmla="*/ 0 h 5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5"/>
                  <a:gd name="T13" fmla="*/ 0 h 501"/>
                  <a:gd name="T14" fmla="*/ 625 w 625"/>
                  <a:gd name="T15" fmla="*/ 501 h 5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5" h="501">
                    <a:moveTo>
                      <a:pt x="0" y="480"/>
                    </a:moveTo>
                    <a:cubicBezTo>
                      <a:pt x="55" y="474"/>
                      <a:pt x="233" y="501"/>
                      <a:pt x="329" y="445"/>
                    </a:cubicBezTo>
                    <a:cubicBezTo>
                      <a:pt x="425" y="389"/>
                      <a:pt x="527" y="218"/>
                      <a:pt x="576" y="144"/>
                    </a:cubicBezTo>
                    <a:cubicBezTo>
                      <a:pt x="625" y="70"/>
                      <a:pt x="620" y="32"/>
                      <a:pt x="624" y="0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56" name="Freeform 37"/>
              <p:cNvSpPr>
                <a:spLocks/>
              </p:cNvSpPr>
              <p:nvPr/>
            </p:nvSpPr>
            <p:spPr bwMode="auto">
              <a:xfrm flipH="1">
                <a:off x="864" y="1248"/>
                <a:ext cx="625" cy="501"/>
              </a:xfrm>
              <a:custGeom>
                <a:avLst/>
                <a:gdLst>
                  <a:gd name="T0" fmla="*/ 0 w 625"/>
                  <a:gd name="T1" fmla="*/ 480 h 501"/>
                  <a:gd name="T2" fmla="*/ 329 w 625"/>
                  <a:gd name="T3" fmla="*/ 445 h 501"/>
                  <a:gd name="T4" fmla="*/ 576 w 625"/>
                  <a:gd name="T5" fmla="*/ 144 h 501"/>
                  <a:gd name="T6" fmla="*/ 624 w 625"/>
                  <a:gd name="T7" fmla="*/ 0 h 5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5"/>
                  <a:gd name="T13" fmla="*/ 0 h 501"/>
                  <a:gd name="T14" fmla="*/ 625 w 625"/>
                  <a:gd name="T15" fmla="*/ 501 h 5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5" h="501">
                    <a:moveTo>
                      <a:pt x="0" y="480"/>
                    </a:moveTo>
                    <a:cubicBezTo>
                      <a:pt x="55" y="474"/>
                      <a:pt x="233" y="501"/>
                      <a:pt x="329" y="445"/>
                    </a:cubicBezTo>
                    <a:cubicBezTo>
                      <a:pt x="425" y="389"/>
                      <a:pt x="527" y="218"/>
                      <a:pt x="576" y="144"/>
                    </a:cubicBezTo>
                    <a:cubicBezTo>
                      <a:pt x="625" y="70"/>
                      <a:pt x="620" y="32"/>
                      <a:pt x="624" y="0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754" name="Rectangle 38"/>
            <p:cNvSpPr>
              <a:spLocks noChangeArrowheads="1"/>
            </p:cNvSpPr>
            <p:nvPr/>
          </p:nvSpPr>
          <p:spPr bwMode="auto">
            <a:xfrm>
              <a:off x="2352" y="3936"/>
              <a:ext cx="32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 smtClean="0">
                  <a:latin typeface="Symbol" charset="2"/>
                </a:rPr>
                <a:t>-Ψ</a:t>
              </a:r>
              <a:r>
                <a:rPr lang="en-US" sz="2200" baseline="-25000" dirty="0" smtClean="0">
                  <a:latin typeface="Symbol" charset="2"/>
                </a:rPr>
                <a:t>2</a:t>
              </a:r>
              <a:endParaRPr lang="en-US" sz="2200" baseline="-25000" dirty="0">
                <a:latin typeface="Symbol" charset="2"/>
              </a:endParaRPr>
            </a:p>
          </p:txBody>
        </p:sp>
      </p:grpSp>
      <p:sp>
        <p:nvSpPr>
          <p:cNvPr id="24615" name="Freeform 39"/>
          <p:cNvSpPr>
            <a:spLocks/>
          </p:cNvSpPr>
          <p:nvPr/>
        </p:nvSpPr>
        <p:spPr bwMode="auto">
          <a:xfrm>
            <a:off x="-76200" y="2147888"/>
            <a:ext cx="4494213" cy="1568450"/>
          </a:xfrm>
          <a:custGeom>
            <a:avLst/>
            <a:gdLst>
              <a:gd name="T0" fmla="*/ 0 w 2831"/>
              <a:gd name="T1" fmla="*/ 758825 h 988"/>
              <a:gd name="T2" fmla="*/ 577850 w 2831"/>
              <a:gd name="T3" fmla="*/ 758825 h 988"/>
              <a:gd name="T4" fmla="*/ 1060450 w 2831"/>
              <a:gd name="T5" fmla="*/ 377825 h 988"/>
              <a:gd name="T6" fmla="*/ 1222375 w 2831"/>
              <a:gd name="T7" fmla="*/ 11113 h 988"/>
              <a:gd name="T8" fmla="*/ 1370013 w 2831"/>
              <a:gd name="T9" fmla="*/ 312738 h 988"/>
              <a:gd name="T10" fmla="*/ 1938338 w 2831"/>
              <a:gd name="T11" fmla="*/ 815975 h 988"/>
              <a:gd name="T12" fmla="*/ 2400300 w 2831"/>
              <a:gd name="T13" fmla="*/ 1255713 h 988"/>
              <a:gd name="T14" fmla="*/ 2544763 w 2831"/>
              <a:gd name="T15" fmla="*/ 1554163 h 988"/>
              <a:gd name="T16" fmla="*/ 2643188 w 2831"/>
              <a:gd name="T17" fmla="*/ 1344613 h 988"/>
              <a:gd name="T18" fmla="*/ 2763838 w 2831"/>
              <a:gd name="T19" fmla="*/ 1157288 h 988"/>
              <a:gd name="T20" fmla="*/ 3127375 w 2831"/>
              <a:gd name="T21" fmla="*/ 860425 h 988"/>
              <a:gd name="T22" fmla="*/ 3490913 w 2831"/>
              <a:gd name="T23" fmla="*/ 749300 h 988"/>
              <a:gd name="T24" fmla="*/ 4494213 w 2831"/>
              <a:gd name="T25" fmla="*/ 727075 h 9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31"/>
              <a:gd name="T40" fmla="*/ 0 h 988"/>
              <a:gd name="T41" fmla="*/ 2831 w 2831"/>
              <a:gd name="T42" fmla="*/ 988 h 98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31" h="988">
                <a:moveTo>
                  <a:pt x="0" y="478"/>
                </a:moveTo>
                <a:cubicBezTo>
                  <a:pt x="126" y="498"/>
                  <a:pt x="253" y="518"/>
                  <a:pt x="364" y="478"/>
                </a:cubicBezTo>
                <a:cubicBezTo>
                  <a:pt x="476" y="438"/>
                  <a:pt x="600" y="317"/>
                  <a:pt x="668" y="238"/>
                </a:cubicBezTo>
                <a:cubicBezTo>
                  <a:pt x="736" y="159"/>
                  <a:pt x="738" y="14"/>
                  <a:pt x="770" y="7"/>
                </a:cubicBezTo>
                <a:cubicBezTo>
                  <a:pt x="802" y="0"/>
                  <a:pt x="788" y="112"/>
                  <a:pt x="863" y="197"/>
                </a:cubicBezTo>
                <a:cubicBezTo>
                  <a:pt x="938" y="282"/>
                  <a:pt x="1113" y="415"/>
                  <a:pt x="1221" y="514"/>
                </a:cubicBezTo>
                <a:cubicBezTo>
                  <a:pt x="1329" y="613"/>
                  <a:pt x="1448" y="714"/>
                  <a:pt x="1512" y="791"/>
                </a:cubicBezTo>
                <a:cubicBezTo>
                  <a:pt x="1576" y="868"/>
                  <a:pt x="1578" y="970"/>
                  <a:pt x="1603" y="979"/>
                </a:cubicBezTo>
                <a:cubicBezTo>
                  <a:pt x="1628" y="988"/>
                  <a:pt x="1642" y="889"/>
                  <a:pt x="1665" y="847"/>
                </a:cubicBezTo>
                <a:cubicBezTo>
                  <a:pt x="1688" y="805"/>
                  <a:pt x="1690" y="780"/>
                  <a:pt x="1741" y="729"/>
                </a:cubicBezTo>
                <a:cubicBezTo>
                  <a:pt x="1792" y="678"/>
                  <a:pt x="1894" y="585"/>
                  <a:pt x="1970" y="542"/>
                </a:cubicBezTo>
                <a:cubicBezTo>
                  <a:pt x="2046" y="499"/>
                  <a:pt x="2056" y="486"/>
                  <a:pt x="2199" y="472"/>
                </a:cubicBezTo>
                <a:cubicBezTo>
                  <a:pt x="2342" y="458"/>
                  <a:pt x="2699" y="461"/>
                  <a:pt x="2831" y="458"/>
                </a:cubicBezTo>
              </a:path>
            </a:pathLst>
          </a:cu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0" name="Rectangle 40"/>
          <p:cNvSpPr>
            <a:spLocks noChangeArrowheads="1"/>
          </p:cNvSpPr>
          <p:nvPr/>
        </p:nvSpPr>
        <p:spPr bwMode="auto">
          <a:xfrm>
            <a:off x="2032000" y="165100"/>
            <a:ext cx="188371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3399"/>
                </a:solidFill>
              </a:rPr>
              <a:t> </a:t>
            </a:r>
            <a:r>
              <a:rPr lang="en-US" sz="2200" dirty="0" err="1" smtClean="0">
                <a:solidFill>
                  <a:srgbClr val="FF3399"/>
                </a:solidFill>
                <a:latin typeface="Symbol" charset="2"/>
                <a:cs typeface="Symbol" charset="2"/>
              </a:rPr>
              <a:t>Ψ</a:t>
            </a:r>
            <a:r>
              <a:rPr lang="en-US" sz="2200" baseline="-25000" dirty="0" smtClean="0">
                <a:solidFill>
                  <a:srgbClr val="FF3399"/>
                </a:solidFill>
              </a:rPr>
              <a:t>+</a:t>
            </a:r>
            <a:r>
              <a:rPr lang="en-US" sz="2200" dirty="0" smtClean="0">
                <a:solidFill>
                  <a:srgbClr val="FF3399"/>
                </a:solidFill>
              </a:rPr>
              <a:t> </a:t>
            </a:r>
            <a:r>
              <a:rPr lang="en-US" sz="2200" dirty="0">
                <a:solidFill>
                  <a:srgbClr val="FF3399"/>
                </a:solidFill>
              </a:rPr>
              <a:t>=</a:t>
            </a:r>
            <a:r>
              <a:rPr lang="en-US" sz="2200" dirty="0" smtClean="0">
                <a:solidFill>
                  <a:srgbClr val="FF3399"/>
                </a:solidFill>
              </a:rPr>
              <a:t> </a:t>
            </a:r>
            <a:r>
              <a:rPr lang="en-US" sz="2200" dirty="0" smtClean="0">
                <a:solidFill>
                  <a:srgbClr val="FF3399"/>
                </a:solidFill>
                <a:latin typeface="Symbol" charset="2"/>
                <a:cs typeface="Symbol" charset="2"/>
              </a:rPr>
              <a:t>Ψ</a:t>
            </a:r>
            <a:r>
              <a:rPr lang="en-US" sz="2200" baseline="-25000" dirty="0" smtClean="0">
                <a:solidFill>
                  <a:srgbClr val="FF3399"/>
                </a:solidFill>
              </a:rPr>
              <a:t>1</a:t>
            </a:r>
            <a:r>
              <a:rPr lang="en-US" sz="2200" dirty="0" smtClean="0">
                <a:solidFill>
                  <a:srgbClr val="FF3399"/>
                </a:solidFill>
              </a:rPr>
              <a:t> </a:t>
            </a:r>
            <a:r>
              <a:rPr lang="en-US" sz="2200" dirty="0">
                <a:solidFill>
                  <a:srgbClr val="FF3399"/>
                </a:solidFill>
              </a:rPr>
              <a:t>+</a:t>
            </a:r>
            <a:r>
              <a:rPr lang="en-US" sz="2200" dirty="0" smtClean="0">
                <a:solidFill>
                  <a:srgbClr val="FF3399"/>
                </a:solidFill>
              </a:rPr>
              <a:t> </a:t>
            </a:r>
            <a:r>
              <a:rPr lang="en-US" sz="2200" dirty="0" smtClean="0">
                <a:solidFill>
                  <a:srgbClr val="FF3399"/>
                </a:solidFill>
                <a:latin typeface="Symbol" charset="2"/>
                <a:cs typeface="Symbol" charset="2"/>
              </a:rPr>
              <a:t>Ψ</a:t>
            </a:r>
            <a:r>
              <a:rPr lang="en-US" sz="2200" baseline="-25000" dirty="0" smtClean="0">
                <a:solidFill>
                  <a:srgbClr val="FF3399"/>
                </a:solidFill>
              </a:rPr>
              <a:t>2</a:t>
            </a:r>
            <a:r>
              <a:rPr lang="en-US" sz="2200" dirty="0" smtClean="0">
                <a:solidFill>
                  <a:srgbClr val="FF3399"/>
                </a:solidFill>
              </a:rPr>
              <a:t> </a:t>
            </a:r>
            <a:endParaRPr lang="en-US" sz="2200" dirty="0">
              <a:solidFill>
                <a:srgbClr val="FF3399"/>
              </a:solidFill>
            </a:endParaRPr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2133600" y="2133600"/>
            <a:ext cx="15762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 err="1" smtClean="0">
                <a:solidFill>
                  <a:srgbClr val="FF3399"/>
                </a:solidFill>
                <a:latin typeface="Symbol" charset="2"/>
                <a:cs typeface="Symbol" charset="2"/>
              </a:rPr>
              <a:t>Ψ</a:t>
            </a:r>
            <a:r>
              <a:rPr lang="en-US" sz="2200" baseline="-25000" dirty="0" smtClean="0">
                <a:solidFill>
                  <a:srgbClr val="FF3399"/>
                </a:solidFill>
                <a:latin typeface="Symbol" charset="2"/>
              </a:rPr>
              <a:t>-</a:t>
            </a:r>
            <a:r>
              <a:rPr lang="en-US" sz="2200" dirty="0" smtClean="0">
                <a:solidFill>
                  <a:srgbClr val="FF3399"/>
                </a:solidFill>
              </a:rPr>
              <a:t> </a:t>
            </a:r>
            <a:r>
              <a:rPr lang="en-US" sz="2200" dirty="0">
                <a:solidFill>
                  <a:srgbClr val="FF3399"/>
                </a:solidFill>
              </a:rPr>
              <a:t>=</a:t>
            </a:r>
            <a:r>
              <a:rPr lang="en-US" sz="2200" dirty="0" smtClean="0">
                <a:solidFill>
                  <a:srgbClr val="FF3399"/>
                </a:solidFill>
              </a:rPr>
              <a:t> </a:t>
            </a:r>
            <a:r>
              <a:rPr lang="en-US" sz="2200" dirty="0" smtClean="0">
                <a:solidFill>
                  <a:srgbClr val="FF3399"/>
                </a:solidFill>
                <a:latin typeface="Symbol" charset="2"/>
                <a:cs typeface="Symbol" charset="2"/>
              </a:rPr>
              <a:t>Ψ</a:t>
            </a:r>
            <a:r>
              <a:rPr lang="en-US" sz="2200" baseline="-25000" dirty="0" smtClean="0">
                <a:solidFill>
                  <a:srgbClr val="FF3399"/>
                </a:solidFill>
              </a:rPr>
              <a:t>1</a:t>
            </a:r>
            <a:r>
              <a:rPr lang="en-US" sz="2200" dirty="0" smtClean="0">
                <a:solidFill>
                  <a:srgbClr val="FF3399"/>
                </a:solidFill>
              </a:rPr>
              <a:t>-</a:t>
            </a:r>
            <a:r>
              <a:rPr lang="en-US" sz="2200" dirty="0" smtClean="0">
                <a:solidFill>
                  <a:srgbClr val="FF3399"/>
                </a:solidFill>
                <a:latin typeface="Symbol" charset="2"/>
                <a:cs typeface="Symbol" charset="2"/>
              </a:rPr>
              <a:t>Ψ</a:t>
            </a:r>
            <a:r>
              <a:rPr lang="en-US" sz="2200" baseline="-25000" dirty="0" smtClean="0">
                <a:solidFill>
                  <a:srgbClr val="FF3399"/>
                </a:solidFill>
              </a:rPr>
              <a:t>2</a:t>
            </a:r>
            <a:endParaRPr lang="en-US" sz="2200" baseline="-250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5931E-6 L -0.26215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566E-6 L -0.18385 -0.002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  <p:bldP spid="24587" grpId="0"/>
      <p:bldP spid="24588" grpId="0" animBg="1"/>
      <p:bldP spid="24594" grpId="0" animBg="1"/>
      <p:bldP spid="24608" grpId="0" animBg="1"/>
      <p:bldP spid="24615" grpId="0" animBg="1"/>
      <p:bldP spid="246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Oval 2"/>
          <p:cNvSpPr>
            <a:spLocks noChangeArrowheads="1"/>
          </p:cNvSpPr>
          <p:nvPr/>
        </p:nvSpPr>
        <p:spPr bwMode="auto">
          <a:xfrm>
            <a:off x="4000500" y="6365875"/>
            <a:ext cx="474663" cy="492125"/>
          </a:xfrm>
          <a:prstGeom prst="ellipse">
            <a:avLst/>
          </a:prstGeom>
          <a:solidFill>
            <a:srgbClr val="FF0000">
              <a:alpha val="5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en-US" sz="4000"/>
              <a:t>A brief review of chemistry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0" y="838200"/>
            <a:ext cx="81978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Electron configuration in atoms: </a:t>
            </a:r>
          </a:p>
          <a:p>
            <a:r>
              <a:rPr lang="en-US" sz="2400"/>
              <a:t>	How do the electrons fit into the available orbitals?  </a:t>
            </a:r>
          </a:p>
          <a:p>
            <a:r>
              <a:rPr lang="en-US" sz="2400"/>
              <a:t>	What are energies of orbitals? </a:t>
            </a:r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3048000" y="6629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>
            <a:off x="2971800" y="5334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3810000" y="4953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4419600" y="4953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2514600" y="64008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charset="0"/>
              </a:rPr>
              <a:t>1s</a:t>
            </a:r>
            <a:endParaRPr lang="en-US" sz="2400"/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2514600" y="51054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charset="0"/>
              </a:rPr>
              <a:t>2s</a:t>
            </a:r>
            <a:endParaRPr lang="en-US" sz="2400"/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3352800" y="4648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charset="0"/>
              </a:rPr>
              <a:t>2p</a:t>
            </a:r>
            <a:endParaRPr lang="en-US" sz="2400"/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>
            <a:off x="5105400" y="4953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>
            <a:off x="2971800" y="41148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auto">
          <a:xfrm>
            <a:off x="3810000" y="3733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>
            <a:off x="4495800" y="3733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2514600" y="38862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charset="0"/>
              </a:rPr>
              <a:t>3s</a:t>
            </a:r>
            <a:endParaRPr lang="en-US" sz="2400"/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3352800" y="3429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charset="0"/>
              </a:rPr>
              <a:t>3p</a:t>
            </a:r>
            <a:endParaRPr lang="en-US" sz="2400"/>
          </a:p>
        </p:txBody>
      </p:sp>
      <p:sp>
        <p:nvSpPr>
          <p:cNvPr id="77842" name="Line 18"/>
          <p:cNvSpPr>
            <a:spLocks noChangeShapeType="1"/>
          </p:cNvSpPr>
          <p:nvPr/>
        </p:nvSpPr>
        <p:spPr bwMode="auto">
          <a:xfrm>
            <a:off x="5105400" y="3733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3" name="Line 19"/>
          <p:cNvSpPr>
            <a:spLocks noChangeShapeType="1"/>
          </p:cNvSpPr>
          <p:nvPr/>
        </p:nvSpPr>
        <p:spPr bwMode="auto">
          <a:xfrm>
            <a:off x="5943600" y="3276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4" name="Line 20"/>
          <p:cNvSpPr>
            <a:spLocks noChangeShapeType="1"/>
          </p:cNvSpPr>
          <p:nvPr/>
        </p:nvSpPr>
        <p:spPr bwMode="auto">
          <a:xfrm>
            <a:off x="6629400" y="3276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5" name="Text Box 21"/>
          <p:cNvSpPr txBox="1">
            <a:spLocks noChangeArrowheads="1"/>
          </p:cNvSpPr>
          <p:nvPr/>
        </p:nvSpPr>
        <p:spPr bwMode="auto">
          <a:xfrm>
            <a:off x="548640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charset="0"/>
              </a:rPr>
              <a:t>3d</a:t>
            </a:r>
            <a:endParaRPr lang="en-US" sz="2400"/>
          </a:p>
        </p:txBody>
      </p:sp>
      <p:sp>
        <p:nvSpPr>
          <p:cNvPr id="77846" name="Line 22"/>
          <p:cNvSpPr>
            <a:spLocks noChangeShapeType="1"/>
          </p:cNvSpPr>
          <p:nvPr/>
        </p:nvSpPr>
        <p:spPr bwMode="auto">
          <a:xfrm>
            <a:off x="7239000" y="3276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7" name="Line 23"/>
          <p:cNvSpPr>
            <a:spLocks noChangeShapeType="1"/>
          </p:cNvSpPr>
          <p:nvPr/>
        </p:nvSpPr>
        <p:spPr bwMode="auto">
          <a:xfrm>
            <a:off x="7848600" y="3276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8" name="Line 24"/>
          <p:cNvSpPr>
            <a:spLocks noChangeShapeType="1"/>
          </p:cNvSpPr>
          <p:nvPr/>
        </p:nvSpPr>
        <p:spPr bwMode="auto">
          <a:xfrm>
            <a:off x="8534400" y="3276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9" name="Line 25"/>
          <p:cNvSpPr>
            <a:spLocks noChangeShapeType="1"/>
          </p:cNvSpPr>
          <p:nvPr/>
        </p:nvSpPr>
        <p:spPr bwMode="auto">
          <a:xfrm flipV="1">
            <a:off x="2362200" y="2438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50" name="Text Box 26"/>
          <p:cNvSpPr txBox="1">
            <a:spLocks noChangeArrowheads="1"/>
          </p:cNvSpPr>
          <p:nvPr/>
        </p:nvSpPr>
        <p:spPr bwMode="auto">
          <a:xfrm rot="-5400000">
            <a:off x="1177131" y="4766469"/>
            <a:ext cx="191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Total Energy</a:t>
            </a:r>
          </a:p>
        </p:txBody>
      </p:sp>
      <p:sp>
        <p:nvSpPr>
          <p:cNvPr id="77851" name="Oval 27"/>
          <p:cNvSpPr>
            <a:spLocks noChangeArrowheads="1"/>
          </p:cNvSpPr>
          <p:nvPr/>
        </p:nvSpPr>
        <p:spPr bwMode="auto">
          <a:xfrm>
            <a:off x="4225925" y="6592888"/>
            <a:ext cx="41275" cy="619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7852" name="Group 28"/>
          <p:cNvGrpSpPr>
            <a:grpSpLocks/>
          </p:cNvGrpSpPr>
          <p:nvPr/>
        </p:nvGrpSpPr>
        <p:grpSpPr bwMode="auto">
          <a:xfrm>
            <a:off x="5638800" y="4724400"/>
            <a:ext cx="1057275" cy="390525"/>
            <a:chOff x="3558" y="2970"/>
            <a:chExt cx="666" cy="342"/>
          </a:xfrm>
        </p:grpSpPr>
        <p:sp>
          <p:nvSpPr>
            <p:cNvPr id="77901" name="Oval 29"/>
            <p:cNvSpPr>
              <a:spLocks noChangeArrowheads="1"/>
            </p:cNvSpPr>
            <p:nvPr/>
          </p:nvSpPr>
          <p:spPr bwMode="auto">
            <a:xfrm>
              <a:off x="3558" y="2970"/>
              <a:ext cx="336" cy="336"/>
            </a:xfrm>
            <a:prstGeom prst="ellipse">
              <a:avLst/>
            </a:prstGeom>
            <a:solidFill>
              <a:srgbClr val="FF0000">
                <a:alpha val="5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02" name="Oval 30"/>
            <p:cNvSpPr>
              <a:spLocks noChangeArrowheads="1"/>
            </p:cNvSpPr>
            <p:nvPr/>
          </p:nvSpPr>
          <p:spPr bwMode="auto">
            <a:xfrm>
              <a:off x="3888" y="2976"/>
              <a:ext cx="336" cy="336"/>
            </a:xfrm>
            <a:prstGeom prst="ellipse">
              <a:avLst/>
            </a:prstGeom>
            <a:solidFill>
              <a:srgbClr val="FF0000">
                <a:alpha val="5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03" name="Oval 31"/>
            <p:cNvSpPr>
              <a:spLocks noChangeArrowheads="1"/>
            </p:cNvSpPr>
            <p:nvPr/>
          </p:nvSpPr>
          <p:spPr bwMode="auto">
            <a:xfrm>
              <a:off x="3880" y="3120"/>
              <a:ext cx="26" cy="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853" name="Group 32"/>
          <p:cNvGrpSpPr>
            <a:grpSpLocks/>
          </p:cNvGrpSpPr>
          <p:nvPr/>
        </p:nvGrpSpPr>
        <p:grpSpPr bwMode="auto">
          <a:xfrm rot="5400000">
            <a:off x="6596062" y="4808538"/>
            <a:ext cx="1057275" cy="381000"/>
            <a:chOff x="3654" y="3066"/>
            <a:chExt cx="666" cy="342"/>
          </a:xfrm>
        </p:grpSpPr>
        <p:sp>
          <p:nvSpPr>
            <p:cNvPr id="77898" name="Oval 33"/>
            <p:cNvSpPr>
              <a:spLocks noChangeArrowheads="1"/>
            </p:cNvSpPr>
            <p:nvPr/>
          </p:nvSpPr>
          <p:spPr bwMode="auto">
            <a:xfrm>
              <a:off x="3654" y="3066"/>
              <a:ext cx="336" cy="336"/>
            </a:xfrm>
            <a:prstGeom prst="ellipse">
              <a:avLst/>
            </a:prstGeom>
            <a:solidFill>
              <a:srgbClr val="FF0000">
                <a:alpha val="5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99" name="Oval 34"/>
            <p:cNvSpPr>
              <a:spLocks noChangeArrowheads="1"/>
            </p:cNvSpPr>
            <p:nvPr/>
          </p:nvSpPr>
          <p:spPr bwMode="auto">
            <a:xfrm>
              <a:off x="3984" y="3072"/>
              <a:ext cx="336" cy="336"/>
            </a:xfrm>
            <a:prstGeom prst="ellipse">
              <a:avLst/>
            </a:prstGeom>
            <a:solidFill>
              <a:srgbClr val="FF0000">
                <a:alpha val="5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00" name="Oval 35"/>
            <p:cNvSpPr>
              <a:spLocks noChangeArrowheads="1"/>
            </p:cNvSpPr>
            <p:nvPr/>
          </p:nvSpPr>
          <p:spPr bwMode="auto">
            <a:xfrm>
              <a:off x="3976" y="3216"/>
              <a:ext cx="26" cy="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854" name="Group 36"/>
          <p:cNvGrpSpPr>
            <a:grpSpLocks/>
          </p:cNvGrpSpPr>
          <p:nvPr/>
        </p:nvGrpSpPr>
        <p:grpSpPr bwMode="auto">
          <a:xfrm rot="7555221">
            <a:off x="7389813" y="4914900"/>
            <a:ext cx="1093787" cy="277813"/>
            <a:chOff x="3654" y="3066"/>
            <a:chExt cx="666" cy="342"/>
          </a:xfrm>
        </p:grpSpPr>
        <p:sp>
          <p:nvSpPr>
            <p:cNvPr id="77895" name="Oval 37"/>
            <p:cNvSpPr>
              <a:spLocks noChangeArrowheads="1"/>
            </p:cNvSpPr>
            <p:nvPr/>
          </p:nvSpPr>
          <p:spPr bwMode="auto">
            <a:xfrm>
              <a:off x="3654" y="3066"/>
              <a:ext cx="336" cy="336"/>
            </a:xfrm>
            <a:prstGeom prst="ellipse">
              <a:avLst/>
            </a:prstGeom>
            <a:solidFill>
              <a:srgbClr val="FF0000">
                <a:alpha val="5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96" name="Oval 38"/>
            <p:cNvSpPr>
              <a:spLocks noChangeArrowheads="1"/>
            </p:cNvSpPr>
            <p:nvPr/>
          </p:nvSpPr>
          <p:spPr bwMode="auto">
            <a:xfrm>
              <a:off x="3984" y="3072"/>
              <a:ext cx="336" cy="336"/>
            </a:xfrm>
            <a:prstGeom prst="ellipse">
              <a:avLst/>
            </a:prstGeom>
            <a:solidFill>
              <a:srgbClr val="FF0000">
                <a:alpha val="5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97" name="Oval 39"/>
            <p:cNvSpPr>
              <a:spLocks noChangeArrowheads="1"/>
            </p:cNvSpPr>
            <p:nvPr/>
          </p:nvSpPr>
          <p:spPr bwMode="auto">
            <a:xfrm>
              <a:off x="3976" y="3216"/>
              <a:ext cx="26" cy="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855" name="Group 40"/>
          <p:cNvGrpSpPr>
            <a:grpSpLocks/>
          </p:cNvGrpSpPr>
          <p:nvPr/>
        </p:nvGrpSpPr>
        <p:grpSpPr bwMode="auto">
          <a:xfrm>
            <a:off x="3697288" y="5016500"/>
            <a:ext cx="801687" cy="792163"/>
            <a:chOff x="2329" y="3050"/>
            <a:chExt cx="672" cy="672"/>
          </a:xfrm>
        </p:grpSpPr>
        <p:sp>
          <p:nvSpPr>
            <p:cNvPr id="77891" name="Oval 41"/>
            <p:cNvSpPr>
              <a:spLocks noChangeArrowheads="1"/>
            </p:cNvSpPr>
            <p:nvPr/>
          </p:nvSpPr>
          <p:spPr bwMode="auto">
            <a:xfrm>
              <a:off x="2329" y="3050"/>
              <a:ext cx="672" cy="672"/>
            </a:xfrm>
            <a:prstGeom prst="ellipse">
              <a:avLst/>
            </a:prstGeom>
            <a:solidFill>
              <a:srgbClr val="FF0000">
                <a:alpha val="5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92" name="Oval 42"/>
            <p:cNvSpPr>
              <a:spLocks noChangeArrowheads="1"/>
            </p:cNvSpPr>
            <p:nvPr/>
          </p:nvSpPr>
          <p:spPr bwMode="auto">
            <a:xfrm>
              <a:off x="2425" y="3146"/>
              <a:ext cx="480" cy="4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93" name="Oval 43"/>
            <p:cNvSpPr>
              <a:spLocks noChangeArrowheads="1"/>
            </p:cNvSpPr>
            <p:nvPr/>
          </p:nvSpPr>
          <p:spPr bwMode="auto">
            <a:xfrm>
              <a:off x="2448" y="3168"/>
              <a:ext cx="432" cy="432"/>
            </a:xfrm>
            <a:prstGeom prst="ellipse">
              <a:avLst/>
            </a:prstGeom>
            <a:solidFill>
              <a:srgbClr val="FF0000">
                <a:alpha val="5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94" name="Oval 44"/>
            <p:cNvSpPr>
              <a:spLocks noChangeArrowheads="1"/>
            </p:cNvSpPr>
            <p:nvPr/>
          </p:nvSpPr>
          <p:spPr bwMode="auto">
            <a:xfrm>
              <a:off x="2647" y="3362"/>
              <a:ext cx="26" cy="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3048000" y="6083300"/>
            <a:ext cx="354013" cy="622300"/>
            <a:chOff x="1920" y="3832"/>
            <a:chExt cx="223" cy="392"/>
          </a:xfrm>
        </p:grpSpPr>
        <p:sp>
          <p:nvSpPr>
            <p:cNvPr id="77889" name="Line 46"/>
            <p:cNvSpPr>
              <a:spLocks noChangeShapeType="1"/>
            </p:cNvSpPr>
            <p:nvPr/>
          </p:nvSpPr>
          <p:spPr bwMode="auto">
            <a:xfrm>
              <a:off x="2032" y="3832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90" name="Text Box 47"/>
            <p:cNvSpPr txBox="1">
              <a:spLocks noChangeArrowheads="1"/>
            </p:cNvSpPr>
            <p:nvPr/>
          </p:nvSpPr>
          <p:spPr bwMode="auto">
            <a:xfrm>
              <a:off x="1920" y="393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e</a:t>
              </a:r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3303588" y="6096000"/>
            <a:ext cx="354012" cy="622300"/>
            <a:chOff x="2081" y="3840"/>
            <a:chExt cx="223" cy="392"/>
          </a:xfrm>
        </p:grpSpPr>
        <p:sp>
          <p:nvSpPr>
            <p:cNvPr id="77887" name="Line 49"/>
            <p:cNvSpPr>
              <a:spLocks noChangeShapeType="1"/>
            </p:cNvSpPr>
            <p:nvPr/>
          </p:nvSpPr>
          <p:spPr bwMode="auto">
            <a:xfrm>
              <a:off x="2193" y="3840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88" name="Text Box 50"/>
            <p:cNvSpPr txBox="1">
              <a:spLocks noChangeArrowheads="1"/>
            </p:cNvSpPr>
            <p:nvPr/>
          </p:nvSpPr>
          <p:spPr bwMode="auto">
            <a:xfrm>
              <a:off x="2081" y="394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e</a:t>
              </a:r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2944813" y="4787900"/>
            <a:ext cx="354012" cy="622300"/>
            <a:chOff x="1855" y="3016"/>
            <a:chExt cx="223" cy="392"/>
          </a:xfrm>
        </p:grpSpPr>
        <p:sp>
          <p:nvSpPr>
            <p:cNvPr id="77885" name="Line 52"/>
            <p:cNvSpPr>
              <a:spLocks noChangeShapeType="1"/>
            </p:cNvSpPr>
            <p:nvPr/>
          </p:nvSpPr>
          <p:spPr bwMode="auto">
            <a:xfrm>
              <a:off x="1967" y="3016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86" name="Text Box 53"/>
            <p:cNvSpPr txBox="1">
              <a:spLocks noChangeArrowheads="1"/>
            </p:cNvSpPr>
            <p:nvPr/>
          </p:nvSpPr>
          <p:spPr bwMode="auto">
            <a:xfrm>
              <a:off x="1855" y="312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e</a:t>
              </a:r>
            </a:p>
          </p:txBody>
        </p: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3200400" y="4800600"/>
            <a:ext cx="354013" cy="622300"/>
            <a:chOff x="2016" y="3024"/>
            <a:chExt cx="223" cy="392"/>
          </a:xfrm>
        </p:grpSpPr>
        <p:sp>
          <p:nvSpPr>
            <p:cNvPr id="77883" name="Line 55"/>
            <p:cNvSpPr>
              <a:spLocks noChangeShapeType="1"/>
            </p:cNvSpPr>
            <p:nvPr/>
          </p:nvSpPr>
          <p:spPr bwMode="auto">
            <a:xfrm>
              <a:off x="2128" y="3024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84" name="Text Box 56"/>
            <p:cNvSpPr txBox="1">
              <a:spLocks noChangeArrowheads="1"/>
            </p:cNvSpPr>
            <p:nvPr/>
          </p:nvSpPr>
          <p:spPr bwMode="auto">
            <a:xfrm>
              <a:off x="2016" y="312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e</a:t>
              </a:r>
            </a:p>
          </p:txBody>
        </p:sp>
      </p:grp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3732213" y="4394200"/>
            <a:ext cx="354012" cy="622300"/>
            <a:chOff x="2351" y="2768"/>
            <a:chExt cx="223" cy="392"/>
          </a:xfrm>
        </p:grpSpPr>
        <p:sp>
          <p:nvSpPr>
            <p:cNvPr id="77881" name="Line 58"/>
            <p:cNvSpPr>
              <a:spLocks noChangeShapeType="1"/>
            </p:cNvSpPr>
            <p:nvPr/>
          </p:nvSpPr>
          <p:spPr bwMode="auto">
            <a:xfrm>
              <a:off x="2463" y="2768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82" name="Text Box 59"/>
            <p:cNvSpPr txBox="1">
              <a:spLocks noChangeArrowheads="1"/>
            </p:cNvSpPr>
            <p:nvPr/>
          </p:nvSpPr>
          <p:spPr bwMode="auto">
            <a:xfrm>
              <a:off x="2351" y="287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e</a:t>
              </a:r>
            </a:p>
          </p:txBody>
        </p:sp>
      </p:grp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4343400" y="4394200"/>
            <a:ext cx="354013" cy="622300"/>
            <a:chOff x="2736" y="2768"/>
            <a:chExt cx="223" cy="392"/>
          </a:xfrm>
        </p:grpSpPr>
        <p:sp>
          <p:nvSpPr>
            <p:cNvPr id="77879" name="Line 61"/>
            <p:cNvSpPr>
              <a:spLocks noChangeShapeType="1"/>
            </p:cNvSpPr>
            <p:nvPr/>
          </p:nvSpPr>
          <p:spPr bwMode="auto">
            <a:xfrm>
              <a:off x="2848" y="2768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80" name="Text Box 62"/>
            <p:cNvSpPr txBox="1">
              <a:spLocks noChangeArrowheads="1"/>
            </p:cNvSpPr>
            <p:nvPr/>
          </p:nvSpPr>
          <p:spPr bwMode="auto">
            <a:xfrm>
              <a:off x="2736" y="287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e</a:t>
              </a:r>
            </a:p>
          </p:txBody>
        </p: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3963988" y="4394200"/>
            <a:ext cx="354012" cy="622300"/>
            <a:chOff x="2497" y="2768"/>
            <a:chExt cx="223" cy="392"/>
          </a:xfrm>
        </p:grpSpPr>
        <p:sp>
          <p:nvSpPr>
            <p:cNvPr id="77877" name="Line 64"/>
            <p:cNvSpPr>
              <a:spLocks noChangeShapeType="1"/>
            </p:cNvSpPr>
            <p:nvPr/>
          </p:nvSpPr>
          <p:spPr bwMode="auto">
            <a:xfrm>
              <a:off x="2609" y="2768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78" name="Text Box 65"/>
            <p:cNvSpPr txBox="1">
              <a:spLocks noChangeArrowheads="1"/>
            </p:cNvSpPr>
            <p:nvPr/>
          </p:nvSpPr>
          <p:spPr bwMode="auto">
            <a:xfrm>
              <a:off x="2497" y="287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e</a:t>
              </a:r>
            </a:p>
          </p:txBody>
        </p:sp>
      </p:grpSp>
      <p:grpSp>
        <p:nvGrpSpPr>
          <p:cNvPr id="13" name="Group 66"/>
          <p:cNvGrpSpPr>
            <a:grpSpLocks/>
          </p:cNvGrpSpPr>
          <p:nvPr/>
        </p:nvGrpSpPr>
        <p:grpSpPr bwMode="auto">
          <a:xfrm>
            <a:off x="5105400" y="4394200"/>
            <a:ext cx="354013" cy="622300"/>
            <a:chOff x="3216" y="2768"/>
            <a:chExt cx="223" cy="392"/>
          </a:xfrm>
        </p:grpSpPr>
        <p:sp>
          <p:nvSpPr>
            <p:cNvPr id="77875" name="Line 67"/>
            <p:cNvSpPr>
              <a:spLocks noChangeShapeType="1"/>
            </p:cNvSpPr>
            <p:nvPr/>
          </p:nvSpPr>
          <p:spPr bwMode="auto">
            <a:xfrm>
              <a:off x="3328" y="2768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76" name="Text Box 68"/>
            <p:cNvSpPr txBox="1">
              <a:spLocks noChangeArrowheads="1"/>
            </p:cNvSpPr>
            <p:nvPr/>
          </p:nvSpPr>
          <p:spPr bwMode="auto">
            <a:xfrm>
              <a:off x="3216" y="287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e</a:t>
              </a:r>
            </a:p>
          </p:txBody>
        </p:sp>
      </p:grpSp>
      <p:sp>
        <p:nvSpPr>
          <p:cNvPr id="44101" name="Text Box 69"/>
          <p:cNvSpPr txBox="1">
            <a:spLocks noChangeArrowheads="1"/>
          </p:cNvSpPr>
          <p:nvPr/>
        </p:nvSpPr>
        <p:spPr bwMode="auto">
          <a:xfrm>
            <a:off x="4572000" y="6035675"/>
            <a:ext cx="325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</a:rPr>
              <a:t>Shell not full – reactive</a:t>
            </a:r>
          </a:p>
          <a:p>
            <a:r>
              <a:rPr lang="en-US" sz="2400" i="1">
                <a:solidFill>
                  <a:schemeClr val="accent2"/>
                </a:solidFill>
              </a:rPr>
              <a:t>Shell full – stable</a:t>
            </a:r>
          </a:p>
        </p:txBody>
      </p:sp>
      <p:sp>
        <p:nvSpPr>
          <p:cNvPr id="44102" name="Text Box 70"/>
          <p:cNvSpPr txBox="1">
            <a:spLocks noChangeArrowheads="1"/>
          </p:cNvSpPr>
          <p:nvPr/>
        </p:nvSpPr>
        <p:spPr bwMode="auto">
          <a:xfrm>
            <a:off x="762000" y="2438400"/>
            <a:ext cx="496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Comic Sans MS" charset="0"/>
              </a:rPr>
              <a:t>H</a:t>
            </a:r>
          </a:p>
        </p:txBody>
      </p:sp>
      <p:sp>
        <p:nvSpPr>
          <p:cNvPr id="44103" name="Text Box 71"/>
          <p:cNvSpPr txBox="1">
            <a:spLocks noChangeArrowheads="1"/>
          </p:cNvSpPr>
          <p:nvPr/>
        </p:nvSpPr>
        <p:spPr bwMode="auto">
          <a:xfrm>
            <a:off x="762000" y="2849563"/>
            <a:ext cx="719138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Comic Sans MS" charset="0"/>
              </a:rPr>
              <a:t>He</a:t>
            </a:r>
          </a:p>
        </p:txBody>
      </p:sp>
      <p:sp>
        <p:nvSpPr>
          <p:cNvPr id="44104" name="Text Box 72"/>
          <p:cNvSpPr txBox="1">
            <a:spLocks noChangeArrowheads="1"/>
          </p:cNvSpPr>
          <p:nvPr/>
        </p:nvSpPr>
        <p:spPr bwMode="auto">
          <a:xfrm>
            <a:off x="762000" y="3230563"/>
            <a:ext cx="522288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Comic Sans MS" charset="0"/>
              </a:rPr>
              <a:t>Li</a:t>
            </a:r>
          </a:p>
        </p:txBody>
      </p:sp>
      <p:sp>
        <p:nvSpPr>
          <p:cNvPr id="44105" name="Text Box 73"/>
          <p:cNvSpPr txBox="1">
            <a:spLocks noChangeArrowheads="1"/>
          </p:cNvSpPr>
          <p:nvPr/>
        </p:nvSpPr>
        <p:spPr bwMode="auto">
          <a:xfrm>
            <a:off x="762000" y="3657600"/>
            <a:ext cx="6635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Comic Sans MS" charset="0"/>
              </a:rPr>
              <a:t>Be</a:t>
            </a:r>
          </a:p>
        </p:txBody>
      </p:sp>
      <p:sp>
        <p:nvSpPr>
          <p:cNvPr id="44106" name="Text Box 74"/>
          <p:cNvSpPr txBox="1">
            <a:spLocks noChangeArrowheads="1"/>
          </p:cNvSpPr>
          <p:nvPr/>
        </p:nvSpPr>
        <p:spPr bwMode="auto">
          <a:xfrm>
            <a:off x="762000" y="4068763"/>
            <a:ext cx="439738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Comic Sans MS" charset="0"/>
              </a:rPr>
              <a:t>B</a:t>
            </a:r>
          </a:p>
        </p:txBody>
      </p:sp>
      <p:sp>
        <p:nvSpPr>
          <p:cNvPr id="44107" name="Text Box 75"/>
          <p:cNvSpPr txBox="1">
            <a:spLocks noChangeArrowheads="1"/>
          </p:cNvSpPr>
          <p:nvPr/>
        </p:nvSpPr>
        <p:spPr bwMode="auto">
          <a:xfrm>
            <a:off x="762000" y="4495800"/>
            <a:ext cx="4286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Comic Sans MS" charset="0"/>
              </a:rPr>
              <a:t>C</a:t>
            </a:r>
          </a:p>
        </p:txBody>
      </p:sp>
      <p:sp>
        <p:nvSpPr>
          <p:cNvPr id="44108" name="Text Box 76"/>
          <p:cNvSpPr txBox="1">
            <a:spLocks noChangeArrowheads="1"/>
          </p:cNvSpPr>
          <p:nvPr/>
        </p:nvSpPr>
        <p:spPr bwMode="auto">
          <a:xfrm>
            <a:off x="762000" y="4953000"/>
            <a:ext cx="5080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Comic Sans MS" charset="0"/>
              </a:rPr>
              <a:t>N</a:t>
            </a:r>
          </a:p>
        </p:txBody>
      </p:sp>
      <p:sp>
        <p:nvSpPr>
          <p:cNvPr id="44109" name="Text Box 77"/>
          <p:cNvSpPr txBox="1">
            <a:spLocks noChangeArrowheads="1"/>
          </p:cNvSpPr>
          <p:nvPr/>
        </p:nvSpPr>
        <p:spPr bwMode="auto">
          <a:xfrm>
            <a:off x="787400" y="5440363"/>
            <a:ext cx="5080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Comic Sans MS" charset="0"/>
              </a:rPr>
              <a:t>O</a:t>
            </a:r>
          </a:p>
        </p:txBody>
      </p:sp>
      <p:sp>
        <p:nvSpPr>
          <p:cNvPr id="77873" name="Text Box 78"/>
          <p:cNvSpPr txBox="1">
            <a:spLocks noChangeArrowheads="1"/>
          </p:cNvSpPr>
          <p:nvPr/>
        </p:nvSpPr>
        <p:spPr bwMode="auto">
          <a:xfrm>
            <a:off x="76200" y="1905000"/>
            <a:ext cx="9086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Comic Sans MS" charset="0"/>
              </a:rPr>
              <a:t>Filling orbitals … lowest to highest energy, 2 e’s per orbital</a:t>
            </a:r>
          </a:p>
        </p:txBody>
      </p:sp>
      <p:sp>
        <p:nvSpPr>
          <p:cNvPr id="44111" name="Text Box 79"/>
          <p:cNvSpPr txBox="1">
            <a:spLocks noChangeArrowheads="1"/>
          </p:cNvSpPr>
          <p:nvPr/>
        </p:nvSpPr>
        <p:spPr bwMode="auto">
          <a:xfrm>
            <a:off x="3200400" y="2438400"/>
            <a:ext cx="408463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Comic Sans MS" charset="0"/>
              </a:rPr>
              <a:t>Oxygen = 1s</a:t>
            </a:r>
            <a:r>
              <a:rPr lang="en-US" sz="3200" baseline="30000">
                <a:solidFill>
                  <a:schemeClr val="accent2"/>
                </a:solidFill>
                <a:latin typeface="Comic Sans MS" charset="0"/>
              </a:rPr>
              <a:t>2</a:t>
            </a:r>
            <a:r>
              <a:rPr lang="en-US" sz="3200">
                <a:solidFill>
                  <a:schemeClr val="accent2"/>
                </a:solidFill>
                <a:latin typeface="Comic Sans MS" charset="0"/>
              </a:rPr>
              <a:t> 2s</a:t>
            </a:r>
            <a:r>
              <a:rPr lang="en-US" sz="3200" baseline="30000">
                <a:solidFill>
                  <a:schemeClr val="accent2"/>
                </a:solidFill>
                <a:latin typeface="Comic Sans MS" charset="0"/>
              </a:rPr>
              <a:t>2</a:t>
            </a:r>
            <a:r>
              <a:rPr lang="en-US" sz="3200">
                <a:solidFill>
                  <a:schemeClr val="accent2"/>
                </a:solidFill>
                <a:latin typeface="Comic Sans MS" charset="0"/>
              </a:rPr>
              <a:t> 2p</a:t>
            </a:r>
            <a:r>
              <a:rPr lang="en-US" sz="3200" baseline="30000">
                <a:solidFill>
                  <a:schemeClr val="accent2"/>
                </a:solidFill>
                <a:latin typeface="Comic Sans MS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02" grpId="0"/>
      <p:bldP spid="44103" grpId="0"/>
      <p:bldP spid="44104" grpId="0"/>
      <p:bldP spid="44105" grpId="0"/>
      <p:bldP spid="44106" grpId="0"/>
      <p:bldP spid="44107" grpId="0"/>
      <p:bldP spid="44108" grpId="0"/>
      <p:bldP spid="44109" grpId="0"/>
      <p:bldP spid="441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Quantum Bound State Sim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25" y="777875"/>
            <a:ext cx="7864475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136525" y="39688"/>
            <a:ext cx="88550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Same idea with </a:t>
            </a:r>
            <a:r>
              <a:rPr lang="en-US" sz="2200" dirty="0" err="1"/>
              <a:t>p</a:t>
            </a:r>
            <a:r>
              <a:rPr lang="en-US" sz="2200" dirty="0"/>
              <a:t>-orbital bonding … </a:t>
            </a:r>
            <a:r>
              <a:rPr lang="en-US" sz="2200" b="1" dirty="0"/>
              <a:t>need constructive interference of wave functions between 2 nuclei.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048000" y="2667000"/>
            <a:ext cx="54274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i="1" dirty="0">
                <a:solidFill>
                  <a:srgbClr val="CC0000"/>
                </a:solidFill>
              </a:rPr>
              <a:t>Sign of wave function matters! </a:t>
            </a:r>
          </a:p>
          <a:p>
            <a:r>
              <a:rPr lang="en-US" sz="2200" i="1" dirty="0">
                <a:solidFill>
                  <a:srgbClr val="CC0000"/>
                </a:solidFill>
              </a:rPr>
              <a:t>Determines how wave functions interfere.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/>
          <a:srcRect l="5356"/>
          <a:stretch>
            <a:fillRect/>
          </a:stretch>
        </p:blipFill>
        <p:spPr bwMode="auto">
          <a:xfrm>
            <a:off x="762000" y="1295400"/>
            <a:ext cx="8078788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04800" y="3810000"/>
            <a:ext cx="8458200" cy="257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b="1" dirty="0"/>
              <a:t>Why doesn’t He-He bond?</a:t>
            </a:r>
            <a:r>
              <a:rPr lang="en-US" sz="2200" dirty="0"/>
              <a:t> </a:t>
            </a:r>
          </a:p>
          <a:p>
            <a:endParaRPr lang="en-US" sz="2200" baseline="-25000" dirty="0"/>
          </a:p>
          <a:p>
            <a:r>
              <a:rPr lang="en-US" sz="2200" dirty="0"/>
              <a:t>Not exact same molecular orbitals as H</a:t>
            </a:r>
            <a:r>
              <a:rPr lang="en-US" sz="2200" baseline="-25000" dirty="0"/>
              <a:t>2</a:t>
            </a:r>
            <a:r>
              <a:rPr lang="en-US" sz="2200" baseline="30000" dirty="0"/>
              <a:t>+</a:t>
            </a:r>
            <a:r>
              <a:rPr lang="en-US" sz="2200" dirty="0"/>
              <a:t>, but similar. </a:t>
            </a:r>
          </a:p>
          <a:p>
            <a:endParaRPr lang="en-US" sz="2200" dirty="0"/>
          </a:p>
          <a:p>
            <a:r>
              <a:rPr lang="en-US" sz="2200" dirty="0"/>
              <a:t>With He</a:t>
            </a:r>
            <a:r>
              <a:rPr lang="en-US" sz="2200" baseline="-25000" dirty="0"/>
              <a:t>2</a:t>
            </a:r>
            <a:r>
              <a:rPr lang="en-US" sz="2200" dirty="0"/>
              <a:t>, have 4 electrons … </a:t>
            </a:r>
          </a:p>
          <a:p>
            <a:r>
              <a:rPr lang="en-US" sz="2200" dirty="0"/>
              <a:t>fill both bonding and anti-bonding orbitals. </a:t>
            </a:r>
            <a:r>
              <a:rPr lang="en-US" sz="2200" b="1" dirty="0"/>
              <a:t>Not stable.</a:t>
            </a:r>
            <a:r>
              <a:rPr lang="en-US" sz="2200" dirty="0"/>
              <a:t> </a:t>
            </a:r>
          </a:p>
          <a:p>
            <a:r>
              <a:rPr lang="en-US" sz="2200" dirty="0"/>
              <a:t>So doesn’t form. </a:t>
            </a:r>
          </a:p>
          <a:p>
            <a:endParaRPr lang="en-US" sz="2200" baseline="-25000" dirty="0"/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auto">
          <a:xfrm>
            <a:off x="2046288" y="2808288"/>
            <a:ext cx="76200" cy="7620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2709863" y="2808288"/>
            <a:ext cx="76200" cy="7620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8" name="Oval 6"/>
          <p:cNvSpPr>
            <a:spLocks noChangeArrowheads="1"/>
          </p:cNvSpPr>
          <p:nvPr/>
        </p:nvSpPr>
        <p:spPr bwMode="auto">
          <a:xfrm>
            <a:off x="6248400" y="2787650"/>
            <a:ext cx="76200" cy="7620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9" name="Oval 7"/>
          <p:cNvSpPr>
            <a:spLocks noChangeArrowheads="1"/>
          </p:cNvSpPr>
          <p:nvPr/>
        </p:nvSpPr>
        <p:spPr bwMode="auto">
          <a:xfrm>
            <a:off x="6911975" y="2787650"/>
            <a:ext cx="76200" cy="7620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0" name="Freeform 8"/>
          <p:cNvSpPr>
            <a:spLocks/>
          </p:cNvSpPr>
          <p:nvPr/>
        </p:nvSpPr>
        <p:spPr bwMode="auto">
          <a:xfrm>
            <a:off x="671513" y="1905000"/>
            <a:ext cx="3371850" cy="893763"/>
          </a:xfrm>
          <a:custGeom>
            <a:avLst/>
            <a:gdLst>
              <a:gd name="T0" fmla="*/ 0 w 2124"/>
              <a:gd name="T1" fmla="*/ 893763 h 563"/>
              <a:gd name="T2" fmla="*/ 793750 w 2124"/>
              <a:gd name="T3" fmla="*/ 739775 h 563"/>
              <a:gd name="T4" fmla="*/ 1233488 w 2124"/>
              <a:gd name="T5" fmla="*/ 417513 h 563"/>
              <a:gd name="T6" fmla="*/ 1422400 w 2124"/>
              <a:gd name="T7" fmla="*/ 44450 h 563"/>
              <a:gd name="T8" fmla="*/ 1509713 w 2124"/>
              <a:gd name="T9" fmla="*/ 215900 h 563"/>
              <a:gd name="T10" fmla="*/ 1685925 w 2124"/>
              <a:gd name="T11" fmla="*/ 325438 h 563"/>
              <a:gd name="T12" fmla="*/ 1973263 w 2124"/>
              <a:gd name="T13" fmla="*/ 242888 h 563"/>
              <a:gd name="T14" fmla="*/ 2071688 w 2124"/>
              <a:gd name="T15" fmla="*/ 33338 h 563"/>
              <a:gd name="T16" fmla="*/ 2247900 w 2124"/>
              <a:gd name="T17" fmla="*/ 441325 h 563"/>
              <a:gd name="T18" fmla="*/ 2711450 w 2124"/>
              <a:gd name="T19" fmla="*/ 749300 h 563"/>
              <a:gd name="T20" fmla="*/ 3371850 w 2124"/>
              <a:gd name="T21" fmla="*/ 893763 h 5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24"/>
              <a:gd name="T34" fmla="*/ 0 h 563"/>
              <a:gd name="T35" fmla="*/ 2124 w 2124"/>
              <a:gd name="T36" fmla="*/ 563 h 56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24" h="563">
                <a:moveTo>
                  <a:pt x="0" y="563"/>
                </a:moveTo>
                <a:cubicBezTo>
                  <a:pt x="83" y="547"/>
                  <a:pt x="371" y="516"/>
                  <a:pt x="500" y="466"/>
                </a:cubicBezTo>
                <a:cubicBezTo>
                  <a:pt x="629" y="416"/>
                  <a:pt x="711" y="336"/>
                  <a:pt x="777" y="263"/>
                </a:cubicBezTo>
                <a:cubicBezTo>
                  <a:pt x="843" y="190"/>
                  <a:pt x="867" y="49"/>
                  <a:pt x="896" y="28"/>
                </a:cubicBezTo>
                <a:cubicBezTo>
                  <a:pt x="925" y="7"/>
                  <a:pt x="923" y="107"/>
                  <a:pt x="951" y="136"/>
                </a:cubicBezTo>
                <a:cubicBezTo>
                  <a:pt x="979" y="165"/>
                  <a:pt x="1013" y="202"/>
                  <a:pt x="1062" y="205"/>
                </a:cubicBezTo>
                <a:cubicBezTo>
                  <a:pt x="1111" y="208"/>
                  <a:pt x="1203" y="184"/>
                  <a:pt x="1243" y="153"/>
                </a:cubicBezTo>
                <a:cubicBezTo>
                  <a:pt x="1283" y="122"/>
                  <a:pt x="1276" y="0"/>
                  <a:pt x="1305" y="21"/>
                </a:cubicBezTo>
                <a:cubicBezTo>
                  <a:pt x="1334" y="42"/>
                  <a:pt x="1349" y="203"/>
                  <a:pt x="1416" y="278"/>
                </a:cubicBezTo>
                <a:cubicBezTo>
                  <a:pt x="1483" y="353"/>
                  <a:pt x="1590" y="425"/>
                  <a:pt x="1708" y="472"/>
                </a:cubicBezTo>
                <a:cubicBezTo>
                  <a:pt x="1826" y="519"/>
                  <a:pt x="2037" y="544"/>
                  <a:pt x="2124" y="563"/>
                </a:cubicBezTo>
              </a:path>
            </a:pathLst>
          </a:custGeom>
          <a:noFill/>
          <a:ln w="57150">
            <a:solidFill>
              <a:srgbClr val="FF33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1" name="Freeform 9"/>
          <p:cNvSpPr>
            <a:spLocks/>
          </p:cNvSpPr>
          <p:nvPr/>
        </p:nvSpPr>
        <p:spPr bwMode="auto">
          <a:xfrm>
            <a:off x="4826000" y="1925638"/>
            <a:ext cx="3557588" cy="1831975"/>
          </a:xfrm>
          <a:custGeom>
            <a:avLst/>
            <a:gdLst>
              <a:gd name="T0" fmla="*/ 0 w 2241"/>
              <a:gd name="T1" fmla="*/ 895350 h 1154"/>
              <a:gd name="T2" fmla="*/ 889000 w 2241"/>
              <a:gd name="T3" fmla="*/ 735013 h 1154"/>
              <a:gd name="T4" fmla="*/ 1320800 w 2241"/>
              <a:gd name="T5" fmla="*/ 365125 h 1154"/>
              <a:gd name="T6" fmla="*/ 1465263 w 2241"/>
              <a:gd name="T7" fmla="*/ 12700 h 1154"/>
              <a:gd name="T8" fmla="*/ 1514475 w 2241"/>
              <a:gd name="T9" fmla="*/ 288925 h 1154"/>
              <a:gd name="T10" fmla="*/ 1817688 w 2241"/>
              <a:gd name="T11" fmla="*/ 906463 h 1154"/>
              <a:gd name="T12" fmla="*/ 2036763 w 2241"/>
              <a:gd name="T13" fmla="*/ 1270000 h 1154"/>
              <a:gd name="T14" fmla="*/ 2159000 w 2241"/>
              <a:gd name="T15" fmla="*/ 1776413 h 1154"/>
              <a:gd name="T16" fmla="*/ 2181225 w 2241"/>
              <a:gd name="T17" fmla="*/ 1600200 h 1154"/>
              <a:gd name="T18" fmla="*/ 2346325 w 2241"/>
              <a:gd name="T19" fmla="*/ 1290638 h 1154"/>
              <a:gd name="T20" fmla="*/ 2786063 w 2241"/>
              <a:gd name="T21" fmla="*/ 1016000 h 1154"/>
              <a:gd name="T22" fmla="*/ 3282950 w 2241"/>
              <a:gd name="T23" fmla="*/ 915988 h 1154"/>
              <a:gd name="T24" fmla="*/ 3557588 w 2241"/>
              <a:gd name="T25" fmla="*/ 915988 h 11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41"/>
              <a:gd name="T40" fmla="*/ 0 h 1154"/>
              <a:gd name="T41" fmla="*/ 2241 w 2241"/>
              <a:gd name="T42" fmla="*/ 1154 h 11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41" h="1154">
                <a:moveTo>
                  <a:pt x="0" y="564"/>
                </a:moveTo>
                <a:cubicBezTo>
                  <a:pt x="91" y="546"/>
                  <a:pt x="421" y="519"/>
                  <a:pt x="560" y="463"/>
                </a:cubicBezTo>
                <a:cubicBezTo>
                  <a:pt x="699" y="407"/>
                  <a:pt x="772" y="306"/>
                  <a:pt x="832" y="230"/>
                </a:cubicBezTo>
                <a:cubicBezTo>
                  <a:pt x="892" y="154"/>
                  <a:pt x="903" y="16"/>
                  <a:pt x="923" y="8"/>
                </a:cubicBezTo>
                <a:cubicBezTo>
                  <a:pt x="943" y="0"/>
                  <a:pt x="917" y="88"/>
                  <a:pt x="954" y="182"/>
                </a:cubicBezTo>
                <a:cubicBezTo>
                  <a:pt x="991" y="276"/>
                  <a:pt x="1090" y="468"/>
                  <a:pt x="1145" y="571"/>
                </a:cubicBezTo>
                <a:cubicBezTo>
                  <a:pt x="1200" y="674"/>
                  <a:pt x="1247" y="709"/>
                  <a:pt x="1283" y="800"/>
                </a:cubicBezTo>
                <a:cubicBezTo>
                  <a:pt x="1319" y="891"/>
                  <a:pt x="1345" y="1084"/>
                  <a:pt x="1360" y="1119"/>
                </a:cubicBezTo>
                <a:cubicBezTo>
                  <a:pt x="1375" y="1154"/>
                  <a:pt x="1354" y="1059"/>
                  <a:pt x="1374" y="1008"/>
                </a:cubicBezTo>
                <a:cubicBezTo>
                  <a:pt x="1394" y="957"/>
                  <a:pt x="1415" y="874"/>
                  <a:pt x="1478" y="813"/>
                </a:cubicBezTo>
                <a:cubicBezTo>
                  <a:pt x="1541" y="752"/>
                  <a:pt x="1657" y="679"/>
                  <a:pt x="1755" y="640"/>
                </a:cubicBezTo>
                <a:cubicBezTo>
                  <a:pt x="1853" y="601"/>
                  <a:pt x="1987" y="587"/>
                  <a:pt x="2068" y="577"/>
                </a:cubicBezTo>
                <a:cubicBezTo>
                  <a:pt x="2149" y="567"/>
                  <a:pt x="2205" y="577"/>
                  <a:pt x="2241" y="577"/>
                </a:cubicBezTo>
              </a:path>
            </a:pathLst>
          </a:cu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val 2"/>
          <p:cNvSpPr>
            <a:spLocks noChangeArrowheads="1"/>
          </p:cNvSpPr>
          <p:nvPr/>
        </p:nvSpPr>
        <p:spPr bwMode="auto">
          <a:xfrm>
            <a:off x="4000500" y="6365875"/>
            <a:ext cx="474663" cy="492125"/>
          </a:xfrm>
          <a:prstGeom prst="ellipse">
            <a:avLst/>
          </a:prstGeom>
          <a:solidFill>
            <a:srgbClr val="FF0000">
              <a:alpha val="5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5" name="Line 3"/>
          <p:cNvSpPr>
            <a:spLocks noChangeShapeType="1"/>
          </p:cNvSpPr>
          <p:nvPr/>
        </p:nvSpPr>
        <p:spPr bwMode="auto">
          <a:xfrm>
            <a:off x="3048000" y="6629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2971800" y="5334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>
            <a:off x="3810000" y="4953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>
            <a:off x="4419600" y="4953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2514600" y="64008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charset="0"/>
              </a:rPr>
              <a:t>1s</a:t>
            </a:r>
            <a:endParaRPr lang="en-US" sz="2400"/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2514600" y="51054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charset="0"/>
              </a:rPr>
              <a:t>2s</a:t>
            </a:r>
            <a:endParaRPr lang="en-US" sz="2400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3352800" y="4648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charset="0"/>
              </a:rPr>
              <a:t>2p</a:t>
            </a:r>
            <a:endParaRPr lang="en-US" sz="2400"/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5105400" y="4953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>
            <a:off x="2971800" y="41148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4" name="Line 12"/>
          <p:cNvSpPr>
            <a:spLocks noChangeShapeType="1"/>
          </p:cNvSpPr>
          <p:nvPr/>
        </p:nvSpPr>
        <p:spPr bwMode="auto">
          <a:xfrm>
            <a:off x="3810000" y="3733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5" name="Line 13"/>
          <p:cNvSpPr>
            <a:spLocks noChangeShapeType="1"/>
          </p:cNvSpPr>
          <p:nvPr/>
        </p:nvSpPr>
        <p:spPr bwMode="auto">
          <a:xfrm>
            <a:off x="4495800" y="3733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2514600" y="38862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charset="0"/>
              </a:rPr>
              <a:t>3s</a:t>
            </a:r>
            <a:endParaRPr lang="en-US" sz="2400"/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3352800" y="3429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charset="0"/>
              </a:rPr>
              <a:t>3p</a:t>
            </a:r>
            <a:endParaRPr lang="en-US" sz="2400"/>
          </a:p>
        </p:txBody>
      </p:sp>
      <p:sp>
        <p:nvSpPr>
          <p:cNvPr id="79888" name="Line 16"/>
          <p:cNvSpPr>
            <a:spLocks noChangeShapeType="1"/>
          </p:cNvSpPr>
          <p:nvPr/>
        </p:nvSpPr>
        <p:spPr bwMode="auto">
          <a:xfrm>
            <a:off x="5105400" y="3733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9" name="Line 17"/>
          <p:cNvSpPr>
            <a:spLocks noChangeShapeType="1"/>
          </p:cNvSpPr>
          <p:nvPr/>
        </p:nvSpPr>
        <p:spPr bwMode="auto">
          <a:xfrm>
            <a:off x="5943600" y="3276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90" name="Line 18"/>
          <p:cNvSpPr>
            <a:spLocks noChangeShapeType="1"/>
          </p:cNvSpPr>
          <p:nvPr/>
        </p:nvSpPr>
        <p:spPr bwMode="auto">
          <a:xfrm>
            <a:off x="6629400" y="3276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548640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charset="0"/>
              </a:rPr>
              <a:t>3d</a:t>
            </a:r>
            <a:endParaRPr lang="en-US" sz="2400"/>
          </a:p>
        </p:txBody>
      </p:sp>
      <p:sp>
        <p:nvSpPr>
          <p:cNvPr id="79892" name="Line 20"/>
          <p:cNvSpPr>
            <a:spLocks noChangeShapeType="1"/>
          </p:cNvSpPr>
          <p:nvPr/>
        </p:nvSpPr>
        <p:spPr bwMode="auto">
          <a:xfrm>
            <a:off x="7239000" y="3276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93" name="Line 21"/>
          <p:cNvSpPr>
            <a:spLocks noChangeShapeType="1"/>
          </p:cNvSpPr>
          <p:nvPr/>
        </p:nvSpPr>
        <p:spPr bwMode="auto">
          <a:xfrm>
            <a:off x="7848600" y="3276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94" name="Line 22"/>
          <p:cNvSpPr>
            <a:spLocks noChangeShapeType="1"/>
          </p:cNvSpPr>
          <p:nvPr/>
        </p:nvSpPr>
        <p:spPr bwMode="auto">
          <a:xfrm>
            <a:off x="8534400" y="3276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95" name="Line 23"/>
          <p:cNvSpPr>
            <a:spLocks noChangeShapeType="1"/>
          </p:cNvSpPr>
          <p:nvPr/>
        </p:nvSpPr>
        <p:spPr bwMode="auto">
          <a:xfrm flipV="1">
            <a:off x="2362200" y="2438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96" name="Text Box 24"/>
          <p:cNvSpPr txBox="1">
            <a:spLocks noChangeArrowheads="1"/>
          </p:cNvSpPr>
          <p:nvPr/>
        </p:nvSpPr>
        <p:spPr bwMode="auto">
          <a:xfrm rot="-5400000">
            <a:off x="1177131" y="4766469"/>
            <a:ext cx="191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Total Energy</a:t>
            </a:r>
          </a:p>
        </p:txBody>
      </p:sp>
      <p:sp>
        <p:nvSpPr>
          <p:cNvPr id="79897" name="Oval 25"/>
          <p:cNvSpPr>
            <a:spLocks noChangeArrowheads="1"/>
          </p:cNvSpPr>
          <p:nvPr/>
        </p:nvSpPr>
        <p:spPr bwMode="auto">
          <a:xfrm>
            <a:off x="4225925" y="6592888"/>
            <a:ext cx="41275" cy="619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9898" name="Group 26"/>
          <p:cNvGrpSpPr>
            <a:grpSpLocks/>
          </p:cNvGrpSpPr>
          <p:nvPr/>
        </p:nvGrpSpPr>
        <p:grpSpPr bwMode="auto">
          <a:xfrm>
            <a:off x="5638800" y="4724400"/>
            <a:ext cx="1057275" cy="390525"/>
            <a:chOff x="3558" y="2970"/>
            <a:chExt cx="666" cy="342"/>
          </a:xfrm>
        </p:grpSpPr>
        <p:sp>
          <p:nvSpPr>
            <p:cNvPr id="79948" name="Oval 27"/>
            <p:cNvSpPr>
              <a:spLocks noChangeArrowheads="1"/>
            </p:cNvSpPr>
            <p:nvPr/>
          </p:nvSpPr>
          <p:spPr bwMode="auto">
            <a:xfrm>
              <a:off x="3558" y="2970"/>
              <a:ext cx="336" cy="336"/>
            </a:xfrm>
            <a:prstGeom prst="ellipse">
              <a:avLst/>
            </a:prstGeom>
            <a:solidFill>
              <a:srgbClr val="FF0000">
                <a:alpha val="5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49" name="Oval 28"/>
            <p:cNvSpPr>
              <a:spLocks noChangeArrowheads="1"/>
            </p:cNvSpPr>
            <p:nvPr/>
          </p:nvSpPr>
          <p:spPr bwMode="auto">
            <a:xfrm>
              <a:off x="3888" y="2976"/>
              <a:ext cx="336" cy="336"/>
            </a:xfrm>
            <a:prstGeom prst="ellipse">
              <a:avLst/>
            </a:prstGeom>
            <a:solidFill>
              <a:srgbClr val="FF0000">
                <a:alpha val="5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50" name="Oval 29"/>
            <p:cNvSpPr>
              <a:spLocks noChangeArrowheads="1"/>
            </p:cNvSpPr>
            <p:nvPr/>
          </p:nvSpPr>
          <p:spPr bwMode="auto">
            <a:xfrm>
              <a:off x="3880" y="3120"/>
              <a:ext cx="26" cy="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899" name="Group 30"/>
          <p:cNvGrpSpPr>
            <a:grpSpLocks/>
          </p:cNvGrpSpPr>
          <p:nvPr/>
        </p:nvGrpSpPr>
        <p:grpSpPr bwMode="auto">
          <a:xfrm rot="5400000">
            <a:off x="6596062" y="4808538"/>
            <a:ext cx="1057275" cy="381000"/>
            <a:chOff x="3654" y="3066"/>
            <a:chExt cx="666" cy="342"/>
          </a:xfrm>
        </p:grpSpPr>
        <p:sp>
          <p:nvSpPr>
            <p:cNvPr id="79945" name="Oval 31"/>
            <p:cNvSpPr>
              <a:spLocks noChangeArrowheads="1"/>
            </p:cNvSpPr>
            <p:nvPr/>
          </p:nvSpPr>
          <p:spPr bwMode="auto">
            <a:xfrm>
              <a:off x="3654" y="3066"/>
              <a:ext cx="336" cy="336"/>
            </a:xfrm>
            <a:prstGeom prst="ellipse">
              <a:avLst/>
            </a:prstGeom>
            <a:solidFill>
              <a:srgbClr val="FF0000">
                <a:alpha val="5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46" name="Oval 32"/>
            <p:cNvSpPr>
              <a:spLocks noChangeArrowheads="1"/>
            </p:cNvSpPr>
            <p:nvPr/>
          </p:nvSpPr>
          <p:spPr bwMode="auto">
            <a:xfrm>
              <a:off x="3984" y="3072"/>
              <a:ext cx="336" cy="336"/>
            </a:xfrm>
            <a:prstGeom prst="ellipse">
              <a:avLst/>
            </a:prstGeom>
            <a:solidFill>
              <a:srgbClr val="FF0000">
                <a:alpha val="5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47" name="Oval 33"/>
            <p:cNvSpPr>
              <a:spLocks noChangeArrowheads="1"/>
            </p:cNvSpPr>
            <p:nvPr/>
          </p:nvSpPr>
          <p:spPr bwMode="auto">
            <a:xfrm>
              <a:off x="3976" y="3216"/>
              <a:ext cx="26" cy="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900" name="Group 34"/>
          <p:cNvGrpSpPr>
            <a:grpSpLocks/>
          </p:cNvGrpSpPr>
          <p:nvPr/>
        </p:nvGrpSpPr>
        <p:grpSpPr bwMode="auto">
          <a:xfrm rot="7555221">
            <a:off x="7389813" y="4914900"/>
            <a:ext cx="1093787" cy="277813"/>
            <a:chOff x="3654" y="3066"/>
            <a:chExt cx="666" cy="342"/>
          </a:xfrm>
        </p:grpSpPr>
        <p:sp>
          <p:nvSpPr>
            <p:cNvPr id="79942" name="Oval 35"/>
            <p:cNvSpPr>
              <a:spLocks noChangeArrowheads="1"/>
            </p:cNvSpPr>
            <p:nvPr/>
          </p:nvSpPr>
          <p:spPr bwMode="auto">
            <a:xfrm>
              <a:off x="3654" y="3066"/>
              <a:ext cx="336" cy="336"/>
            </a:xfrm>
            <a:prstGeom prst="ellipse">
              <a:avLst/>
            </a:prstGeom>
            <a:solidFill>
              <a:srgbClr val="FF0000">
                <a:alpha val="5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43" name="Oval 36"/>
            <p:cNvSpPr>
              <a:spLocks noChangeArrowheads="1"/>
            </p:cNvSpPr>
            <p:nvPr/>
          </p:nvSpPr>
          <p:spPr bwMode="auto">
            <a:xfrm>
              <a:off x="3984" y="3072"/>
              <a:ext cx="336" cy="336"/>
            </a:xfrm>
            <a:prstGeom prst="ellipse">
              <a:avLst/>
            </a:prstGeom>
            <a:solidFill>
              <a:srgbClr val="FF0000">
                <a:alpha val="5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44" name="Oval 37"/>
            <p:cNvSpPr>
              <a:spLocks noChangeArrowheads="1"/>
            </p:cNvSpPr>
            <p:nvPr/>
          </p:nvSpPr>
          <p:spPr bwMode="auto">
            <a:xfrm>
              <a:off x="3976" y="3216"/>
              <a:ext cx="26" cy="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901" name="Group 38"/>
          <p:cNvGrpSpPr>
            <a:grpSpLocks/>
          </p:cNvGrpSpPr>
          <p:nvPr/>
        </p:nvGrpSpPr>
        <p:grpSpPr bwMode="auto">
          <a:xfrm>
            <a:off x="3697288" y="5016500"/>
            <a:ext cx="801687" cy="792163"/>
            <a:chOff x="2329" y="3050"/>
            <a:chExt cx="672" cy="672"/>
          </a:xfrm>
        </p:grpSpPr>
        <p:sp>
          <p:nvSpPr>
            <p:cNvPr id="79938" name="Oval 39"/>
            <p:cNvSpPr>
              <a:spLocks noChangeArrowheads="1"/>
            </p:cNvSpPr>
            <p:nvPr/>
          </p:nvSpPr>
          <p:spPr bwMode="auto">
            <a:xfrm>
              <a:off x="2329" y="3050"/>
              <a:ext cx="672" cy="672"/>
            </a:xfrm>
            <a:prstGeom prst="ellipse">
              <a:avLst/>
            </a:prstGeom>
            <a:solidFill>
              <a:srgbClr val="FF0000">
                <a:alpha val="5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39" name="Oval 40"/>
            <p:cNvSpPr>
              <a:spLocks noChangeArrowheads="1"/>
            </p:cNvSpPr>
            <p:nvPr/>
          </p:nvSpPr>
          <p:spPr bwMode="auto">
            <a:xfrm>
              <a:off x="2425" y="3146"/>
              <a:ext cx="480" cy="4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40" name="Oval 41"/>
            <p:cNvSpPr>
              <a:spLocks noChangeArrowheads="1"/>
            </p:cNvSpPr>
            <p:nvPr/>
          </p:nvSpPr>
          <p:spPr bwMode="auto">
            <a:xfrm>
              <a:off x="2448" y="3168"/>
              <a:ext cx="432" cy="432"/>
            </a:xfrm>
            <a:prstGeom prst="ellipse">
              <a:avLst/>
            </a:prstGeom>
            <a:solidFill>
              <a:srgbClr val="FF0000">
                <a:alpha val="5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41" name="Oval 42"/>
            <p:cNvSpPr>
              <a:spLocks noChangeArrowheads="1"/>
            </p:cNvSpPr>
            <p:nvPr/>
          </p:nvSpPr>
          <p:spPr bwMode="auto">
            <a:xfrm>
              <a:off x="2647" y="3362"/>
              <a:ext cx="26" cy="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902" name="Group 43"/>
          <p:cNvGrpSpPr>
            <a:grpSpLocks/>
          </p:cNvGrpSpPr>
          <p:nvPr/>
        </p:nvGrpSpPr>
        <p:grpSpPr bwMode="auto">
          <a:xfrm>
            <a:off x="3048000" y="6083300"/>
            <a:ext cx="354013" cy="622300"/>
            <a:chOff x="1920" y="3832"/>
            <a:chExt cx="223" cy="392"/>
          </a:xfrm>
        </p:grpSpPr>
        <p:sp>
          <p:nvSpPr>
            <p:cNvPr id="79936" name="Line 44"/>
            <p:cNvSpPr>
              <a:spLocks noChangeShapeType="1"/>
            </p:cNvSpPr>
            <p:nvPr/>
          </p:nvSpPr>
          <p:spPr bwMode="auto">
            <a:xfrm>
              <a:off x="2032" y="3832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37" name="Text Box 45"/>
            <p:cNvSpPr txBox="1">
              <a:spLocks noChangeArrowheads="1"/>
            </p:cNvSpPr>
            <p:nvPr/>
          </p:nvSpPr>
          <p:spPr bwMode="auto">
            <a:xfrm>
              <a:off x="1920" y="393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e</a:t>
              </a:r>
            </a:p>
          </p:txBody>
        </p:sp>
      </p:grpSp>
      <p:grpSp>
        <p:nvGrpSpPr>
          <p:cNvPr id="79903" name="Group 46"/>
          <p:cNvGrpSpPr>
            <a:grpSpLocks/>
          </p:cNvGrpSpPr>
          <p:nvPr/>
        </p:nvGrpSpPr>
        <p:grpSpPr bwMode="auto">
          <a:xfrm>
            <a:off x="3303588" y="6096000"/>
            <a:ext cx="354012" cy="622300"/>
            <a:chOff x="2081" y="3840"/>
            <a:chExt cx="223" cy="392"/>
          </a:xfrm>
        </p:grpSpPr>
        <p:sp>
          <p:nvSpPr>
            <p:cNvPr id="79934" name="Line 47"/>
            <p:cNvSpPr>
              <a:spLocks noChangeShapeType="1"/>
            </p:cNvSpPr>
            <p:nvPr/>
          </p:nvSpPr>
          <p:spPr bwMode="auto">
            <a:xfrm>
              <a:off x="2193" y="3840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35" name="Text Box 48"/>
            <p:cNvSpPr txBox="1">
              <a:spLocks noChangeArrowheads="1"/>
            </p:cNvSpPr>
            <p:nvPr/>
          </p:nvSpPr>
          <p:spPr bwMode="auto">
            <a:xfrm>
              <a:off x="2081" y="394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e</a:t>
              </a:r>
            </a:p>
          </p:txBody>
        </p:sp>
      </p:grpSp>
      <p:grpSp>
        <p:nvGrpSpPr>
          <p:cNvPr id="79904" name="Group 49"/>
          <p:cNvGrpSpPr>
            <a:grpSpLocks/>
          </p:cNvGrpSpPr>
          <p:nvPr/>
        </p:nvGrpSpPr>
        <p:grpSpPr bwMode="auto">
          <a:xfrm>
            <a:off x="2944813" y="4787900"/>
            <a:ext cx="354012" cy="622300"/>
            <a:chOff x="1855" y="3016"/>
            <a:chExt cx="223" cy="392"/>
          </a:xfrm>
        </p:grpSpPr>
        <p:sp>
          <p:nvSpPr>
            <p:cNvPr id="79932" name="Line 50"/>
            <p:cNvSpPr>
              <a:spLocks noChangeShapeType="1"/>
            </p:cNvSpPr>
            <p:nvPr/>
          </p:nvSpPr>
          <p:spPr bwMode="auto">
            <a:xfrm>
              <a:off x="1967" y="3016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33" name="Text Box 51"/>
            <p:cNvSpPr txBox="1">
              <a:spLocks noChangeArrowheads="1"/>
            </p:cNvSpPr>
            <p:nvPr/>
          </p:nvSpPr>
          <p:spPr bwMode="auto">
            <a:xfrm>
              <a:off x="1855" y="312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e</a:t>
              </a:r>
            </a:p>
          </p:txBody>
        </p:sp>
      </p:grpSp>
      <p:grpSp>
        <p:nvGrpSpPr>
          <p:cNvPr id="79905" name="Group 52"/>
          <p:cNvGrpSpPr>
            <a:grpSpLocks/>
          </p:cNvGrpSpPr>
          <p:nvPr/>
        </p:nvGrpSpPr>
        <p:grpSpPr bwMode="auto">
          <a:xfrm>
            <a:off x="3200400" y="4800600"/>
            <a:ext cx="354013" cy="622300"/>
            <a:chOff x="2016" y="3024"/>
            <a:chExt cx="223" cy="392"/>
          </a:xfrm>
        </p:grpSpPr>
        <p:sp>
          <p:nvSpPr>
            <p:cNvPr id="79930" name="Line 53"/>
            <p:cNvSpPr>
              <a:spLocks noChangeShapeType="1"/>
            </p:cNvSpPr>
            <p:nvPr/>
          </p:nvSpPr>
          <p:spPr bwMode="auto">
            <a:xfrm>
              <a:off x="2128" y="3024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31" name="Text Box 54"/>
            <p:cNvSpPr txBox="1">
              <a:spLocks noChangeArrowheads="1"/>
            </p:cNvSpPr>
            <p:nvPr/>
          </p:nvSpPr>
          <p:spPr bwMode="auto">
            <a:xfrm>
              <a:off x="2016" y="312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e</a:t>
              </a:r>
            </a:p>
          </p:txBody>
        </p:sp>
      </p:grpSp>
      <p:grpSp>
        <p:nvGrpSpPr>
          <p:cNvPr id="79906" name="Group 55"/>
          <p:cNvGrpSpPr>
            <a:grpSpLocks/>
          </p:cNvGrpSpPr>
          <p:nvPr/>
        </p:nvGrpSpPr>
        <p:grpSpPr bwMode="auto">
          <a:xfrm>
            <a:off x="3732213" y="4394200"/>
            <a:ext cx="354012" cy="622300"/>
            <a:chOff x="2351" y="2768"/>
            <a:chExt cx="223" cy="392"/>
          </a:xfrm>
        </p:grpSpPr>
        <p:sp>
          <p:nvSpPr>
            <p:cNvPr id="79928" name="Line 56"/>
            <p:cNvSpPr>
              <a:spLocks noChangeShapeType="1"/>
            </p:cNvSpPr>
            <p:nvPr/>
          </p:nvSpPr>
          <p:spPr bwMode="auto">
            <a:xfrm>
              <a:off x="2463" y="2768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29" name="Text Box 57"/>
            <p:cNvSpPr txBox="1">
              <a:spLocks noChangeArrowheads="1"/>
            </p:cNvSpPr>
            <p:nvPr/>
          </p:nvSpPr>
          <p:spPr bwMode="auto">
            <a:xfrm>
              <a:off x="2351" y="287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e</a:t>
              </a:r>
            </a:p>
          </p:txBody>
        </p:sp>
      </p:grpSp>
      <p:grpSp>
        <p:nvGrpSpPr>
          <p:cNvPr id="79907" name="Group 58"/>
          <p:cNvGrpSpPr>
            <a:grpSpLocks/>
          </p:cNvGrpSpPr>
          <p:nvPr/>
        </p:nvGrpSpPr>
        <p:grpSpPr bwMode="auto">
          <a:xfrm>
            <a:off x="4343400" y="4394200"/>
            <a:ext cx="354013" cy="622300"/>
            <a:chOff x="2736" y="2768"/>
            <a:chExt cx="223" cy="392"/>
          </a:xfrm>
        </p:grpSpPr>
        <p:sp>
          <p:nvSpPr>
            <p:cNvPr id="79926" name="Line 59"/>
            <p:cNvSpPr>
              <a:spLocks noChangeShapeType="1"/>
            </p:cNvSpPr>
            <p:nvPr/>
          </p:nvSpPr>
          <p:spPr bwMode="auto">
            <a:xfrm>
              <a:off x="2848" y="2768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27" name="Text Box 60"/>
            <p:cNvSpPr txBox="1">
              <a:spLocks noChangeArrowheads="1"/>
            </p:cNvSpPr>
            <p:nvPr/>
          </p:nvSpPr>
          <p:spPr bwMode="auto">
            <a:xfrm>
              <a:off x="2736" y="287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e</a:t>
              </a:r>
            </a:p>
          </p:txBody>
        </p:sp>
      </p:grpSp>
      <p:grpSp>
        <p:nvGrpSpPr>
          <p:cNvPr id="79908" name="Group 61"/>
          <p:cNvGrpSpPr>
            <a:grpSpLocks/>
          </p:cNvGrpSpPr>
          <p:nvPr/>
        </p:nvGrpSpPr>
        <p:grpSpPr bwMode="auto">
          <a:xfrm>
            <a:off x="3963988" y="4394200"/>
            <a:ext cx="354012" cy="622300"/>
            <a:chOff x="2497" y="2768"/>
            <a:chExt cx="223" cy="392"/>
          </a:xfrm>
        </p:grpSpPr>
        <p:sp>
          <p:nvSpPr>
            <p:cNvPr id="79924" name="Line 62"/>
            <p:cNvSpPr>
              <a:spLocks noChangeShapeType="1"/>
            </p:cNvSpPr>
            <p:nvPr/>
          </p:nvSpPr>
          <p:spPr bwMode="auto">
            <a:xfrm>
              <a:off x="2609" y="2768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25" name="Text Box 63"/>
            <p:cNvSpPr txBox="1">
              <a:spLocks noChangeArrowheads="1"/>
            </p:cNvSpPr>
            <p:nvPr/>
          </p:nvSpPr>
          <p:spPr bwMode="auto">
            <a:xfrm>
              <a:off x="2497" y="287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e</a:t>
              </a:r>
            </a:p>
          </p:txBody>
        </p:sp>
      </p:grpSp>
      <p:grpSp>
        <p:nvGrpSpPr>
          <p:cNvPr id="79909" name="Group 64"/>
          <p:cNvGrpSpPr>
            <a:grpSpLocks/>
          </p:cNvGrpSpPr>
          <p:nvPr/>
        </p:nvGrpSpPr>
        <p:grpSpPr bwMode="auto">
          <a:xfrm>
            <a:off x="5105400" y="4394200"/>
            <a:ext cx="354013" cy="622300"/>
            <a:chOff x="3216" y="2768"/>
            <a:chExt cx="223" cy="392"/>
          </a:xfrm>
        </p:grpSpPr>
        <p:sp>
          <p:nvSpPr>
            <p:cNvPr id="79922" name="Line 65"/>
            <p:cNvSpPr>
              <a:spLocks noChangeShapeType="1"/>
            </p:cNvSpPr>
            <p:nvPr/>
          </p:nvSpPr>
          <p:spPr bwMode="auto">
            <a:xfrm>
              <a:off x="3328" y="2768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23" name="Text Box 66"/>
            <p:cNvSpPr txBox="1">
              <a:spLocks noChangeArrowheads="1"/>
            </p:cNvSpPr>
            <p:nvPr/>
          </p:nvSpPr>
          <p:spPr bwMode="auto">
            <a:xfrm>
              <a:off x="3216" y="287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e</a:t>
              </a:r>
            </a:p>
          </p:txBody>
        </p:sp>
      </p:grpSp>
      <p:sp>
        <p:nvSpPr>
          <p:cNvPr id="79910" name="Text Box 67"/>
          <p:cNvSpPr txBox="1">
            <a:spLocks noChangeArrowheads="1"/>
          </p:cNvSpPr>
          <p:nvPr/>
        </p:nvSpPr>
        <p:spPr bwMode="auto">
          <a:xfrm>
            <a:off x="4572000" y="6035675"/>
            <a:ext cx="325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</a:rPr>
              <a:t>Shell not full – reactive</a:t>
            </a:r>
          </a:p>
          <a:p>
            <a:r>
              <a:rPr lang="en-US" sz="2400" i="1">
                <a:solidFill>
                  <a:schemeClr val="accent2"/>
                </a:solidFill>
              </a:rPr>
              <a:t>Shell full – stable</a:t>
            </a:r>
          </a:p>
        </p:txBody>
      </p:sp>
      <p:sp>
        <p:nvSpPr>
          <p:cNvPr id="79911" name="Text Box 68"/>
          <p:cNvSpPr txBox="1">
            <a:spLocks noChangeArrowheads="1"/>
          </p:cNvSpPr>
          <p:nvPr/>
        </p:nvSpPr>
        <p:spPr bwMode="auto">
          <a:xfrm>
            <a:off x="762000" y="2438400"/>
            <a:ext cx="496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Comic Sans MS" charset="0"/>
              </a:rPr>
              <a:t>H</a:t>
            </a:r>
          </a:p>
        </p:txBody>
      </p:sp>
      <p:sp>
        <p:nvSpPr>
          <p:cNvPr id="79912" name="Text Box 69"/>
          <p:cNvSpPr txBox="1">
            <a:spLocks noChangeArrowheads="1"/>
          </p:cNvSpPr>
          <p:nvPr/>
        </p:nvSpPr>
        <p:spPr bwMode="auto">
          <a:xfrm>
            <a:off x="762000" y="2849563"/>
            <a:ext cx="719138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Comic Sans MS" charset="0"/>
              </a:rPr>
              <a:t>He</a:t>
            </a:r>
          </a:p>
        </p:txBody>
      </p:sp>
      <p:sp>
        <p:nvSpPr>
          <p:cNvPr id="79913" name="Text Box 70"/>
          <p:cNvSpPr txBox="1">
            <a:spLocks noChangeArrowheads="1"/>
          </p:cNvSpPr>
          <p:nvPr/>
        </p:nvSpPr>
        <p:spPr bwMode="auto">
          <a:xfrm>
            <a:off x="762000" y="3230563"/>
            <a:ext cx="522288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Comic Sans MS" charset="0"/>
              </a:rPr>
              <a:t>Li</a:t>
            </a:r>
          </a:p>
        </p:txBody>
      </p:sp>
      <p:sp>
        <p:nvSpPr>
          <p:cNvPr id="79914" name="Text Box 71"/>
          <p:cNvSpPr txBox="1">
            <a:spLocks noChangeArrowheads="1"/>
          </p:cNvSpPr>
          <p:nvPr/>
        </p:nvSpPr>
        <p:spPr bwMode="auto">
          <a:xfrm>
            <a:off x="762000" y="3657600"/>
            <a:ext cx="6635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Comic Sans MS" charset="0"/>
              </a:rPr>
              <a:t>Be</a:t>
            </a:r>
          </a:p>
        </p:txBody>
      </p:sp>
      <p:sp>
        <p:nvSpPr>
          <p:cNvPr id="79915" name="Text Box 72"/>
          <p:cNvSpPr txBox="1">
            <a:spLocks noChangeArrowheads="1"/>
          </p:cNvSpPr>
          <p:nvPr/>
        </p:nvSpPr>
        <p:spPr bwMode="auto">
          <a:xfrm>
            <a:off x="762000" y="4068763"/>
            <a:ext cx="439738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Comic Sans MS" charset="0"/>
              </a:rPr>
              <a:t>B</a:t>
            </a:r>
          </a:p>
        </p:txBody>
      </p:sp>
      <p:sp>
        <p:nvSpPr>
          <p:cNvPr id="79916" name="Text Box 73"/>
          <p:cNvSpPr txBox="1">
            <a:spLocks noChangeArrowheads="1"/>
          </p:cNvSpPr>
          <p:nvPr/>
        </p:nvSpPr>
        <p:spPr bwMode="auto">
          <a:xfrm>
            <a:off x="762000" y="4495800"/>
            <a:ext cx="4286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Comic Sans MS" charset="0"/>
              </a:rPr>
              <a:t>C</a:t>
            </a:r>
          </a:p>
        </p:txBody>
      </p:sp>
      <p:sp>
        <p:nvSpPr>
          <p:cNvPr id="79917" name="Text Box 74"/>
          <p:cNvSpPr txBox="1">
            <a:spLocks noChangeArrowheads="1"/>
          </p:cNvSpPr>
          <p:nvPr/>
        </p:nvSpPr>
        <p:spPr bwMode="auto">
          <a:xfrm>
            <a:off x="762000" y="4953000"/>
            <a:ext cx="5080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Comic Sans MS" charset="0"/>
              </a:rPr>
              <a:t>N</a:t>
            </a:r>
          </a:p>
        </p:txBody>
      </p:sp>
      <p:sp>
        <p:nvSpPr>
          <p:cNvPr id="79918" name="Text Box 75"/>
          <p:cNvSpPr txBox="1">
            <a:spLocks noChangeArrowheads="1"/>
          </p:cNvSpPr>
          <p:nvPr/>
        </p:nvSpPr>
        <p:spPr bwMode="auto">
          <a:xfrm>
            <a:off x="787400" y="5440363"/>
            <a:ext cx="5080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Comic Sans MS" charset="0"/>
              </a:rPr>
              <a:t>O</a:t>
            </a:r>
          </a:p>
        </p:txBody>
      </p:sp>
      <p:sp>
        <p:nvSpPr>
          <p:cNvPr id="45132" name="Text Box 76"/>
          <p:cNvSpPr txBox="1">
            <a:spLocks noChangeArrowheads="1"/>
          </p:cNvSpPr>
          <p:nvPr/>
        </p:nvSpPr>
        <p:spPr bwMode="auto">
          <a:xfrm>
            <a:off x="0" y="31750"/>
            <a:ext cx="9296400" cy="1368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omic Sans MS" charset="0"/>
              </a:rPr>
              <a:t>Will the 1s orbital be at the same energy level for each atom? Why or why not? What would change in Schrodinger’s equation? </a:t>
            </a:r>
          </a:p>
        </p:txBody>
      </p:sp>
      <p:sp>
        <p:nvSpPr>
          <p:cNvPr id="45133" name="Text Box 77"/>
          <p:cNvSpPr txBox="1">
            <a:spLocks noChangeArrowheads="1"/>
          </p:cNvSpPr>
          <p:nvPr/>
        </p:nvSpPr>
        <p:spPr bwMode="auto">
          <a:xfrm>
            <a:off x="0" y="1143000"/>
            <a:ext cx="899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No. Change number of protons … Change potential energy in Schrodinger’s equation … 1s held tighter if more protons.</a:t>
            </a:r>
          </a:p>
        </p:txBody>
      </p:sp>
      <p:sp>
        <p:nvSpPr>
          <p:cNvPr id="45134" name="Rectangle 78"/>
          <p:cNvSpPr>
            <a:spLocks noChangeArrowheads="1"/>
          </p:cNvSpPr>
          <p:nvPr/>
        </p:nvSpPr>
        <p:spPr bwMode="auto">
          <a:xfrm>
            <a:off x="1073150" y="1962150"/>
            <a:ext cx="7164388" cy="47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The energy of the orbitals depends on the atom.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32" grpId="0"/>
      <p:bldP spid="45133" grpId="0"/>
      <p:bldP spid="451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Oval 2"/>
          <p:cNvSpPr>
            <a:spLocks noChangeArrowheads="1"/>
          </p:cNvSpPr>
          <p:nvPr/>
        </p:nvSpPr>
        <p:spPr bwMode="auto">
          <a:xfrm>
            <a:off x="4000500" y="6365875"/>
            <a:ext cx="474663" cy="492125"/>
          </a:xfrm>
          <a:prstGeom prst="ellipse">
            <a:avLst/>
          </a:prstGeom>
          <a:solidFill>
            <a:srgbClr val="FF0000">
              <a:alpha val="5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en-US" sz="4000"/>
              <a:t>A brief review of chemistry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0" y="838200"/>
            <a:ext cx="81978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Electron configuration in atoms: </a:t>
            </a:r>
          </a:p>
          <a:p>
            <a:r>
              <a:rPr lang="en-US" sz="2400"/>
              <a:t>	How do the electrons fit into the available orbitals?  </a:t>
            </a:r>
          </a:p>
          <a:p>
            <a:r>
              <a:rPr lang="en-US" sz="2400"/>
              <a:t>	What are energies of orbitals? </a:t>
            </a:r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3048000" y="6629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2971800" y="5334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3810000" y="4953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4419600" y="4953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2514600" y="64008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charset="0"/>
              </a:rPr>
              <a:t>1s</a:t>
            </a:r>
            <a:endParaRPr lang="en-US" sz="2400"/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2514600" y="51054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charset="0"/>
              </a:rPr>
              <a:t>2s</a:t>
            </a:r>
            <a:endParaRPr lang="en-US" sz="2400"/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3352800" y="4648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charset="0"/>
              </a:rPr>
              <a:t>2p</a:t>
            </a:r>
            <a:endParaRPr lang="en-US" sz="2400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5105400" y="4953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>
            <a:off x="2971800" y="41148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3810000" y="3733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>
            <a:off x="4495800" y="3733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2514600" y="38862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charset="0"/>
              </a:rPr>
              <a:t>3s</a:t>
            </a:r>
            <a:endParaRPr lang="en-US" sz="2400"/>
          </a:p>
        </p:txBody>
      </p:sp>
      <p:sp>
        <p:nvSpPr>
          <p:cNvPr id="81937" name="Text Box 17"/>
          <p:cNvSpPr txBox="1">
            <a:spLocks noChangeArrowheads="1"/>
          </p:cNvSpPr>
          <p:nvPr/>
        </p:nvSpPr>
        <p:spPr bwMode="auto">
          <a:xfrm>
            <a:off x="3352800" y="3429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charset="0"/>
              </a:rPr>
              <a:t>3p</a:t>
            </a:r>
            <a:endParaRPr lang="en-US" sz="2400"/>
          </a:p>
        </p:txBody>
      </p:sp>
      <p:sp>
        <p:nvSpPr>
          <p:cNvPr id="81938" name="Line 18"/>
          <p:cNvSpPr>
            <a:spLocks noChangeShapeType="1"/>
          </p:cNvSpPr>
          <p:nvPr/>
        </p:nvSpPr>
        <p:spPr bwMode="auto">
          <a:xfrm>
            <a:off x="5105400" y="3733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39" name="Line 19"/>
          <p:cNvSpPr>
            <a:spLocks noChangeShapeType="1"/>
          </p:cNvSpPr>
          <p:nvPr/>
        </p:nvSpPr>
        <p:spPr bwMode="auto">
          <a:xfrm>
            <a:off x="5943600" y="3276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40" name="Line 20"/>
          <p:cNvSpPr>
            <a:spLocks noChangeShapeType="1"/>
          </p:cNvSpPr>
          <p:nvPr/>
        </p:nvSpPr>
        <p:spPr bwMode="auto">
          <a:xfrm>
            <a:off x="6629400" y="3276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548640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charset="0"/>
              </a:rPr>
              <a:t>3d</a:t>
            </a:r>
            <a:endParaRPr lang="en-US" sz="2400"/>
          </a:p>
        </p:txBody>
      </p:sp>
      <p:sp>
        <p:nvSpPr>
          <p:cNvPr id="81942" name="Line 22"/>
          <p:cNvSpPr>
            <a:spLocks noChangeShapeType="1"/>
          </p:cNvSpPr>
          <p:nvPr/>
        </p:nvSpPr>
        <p:spPr bwMode="auto">
          <a:xfrm>
            <a:off x="7239000" y="3276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43" name="Line 23"/>
          <p:cNvSpPr>
            <a:spLocks noChangeShapeType="1"/>
          </p:cNvSpPr>
          <p:nvPr/>
        </p:nvSpPr>
        <p:spPr bwMode="auto">
          <a:xfrm>
            <a:off x="7848600" y="3276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44" name="Line 24"/>
          <p:cNvSpPr>
            <a:spLocks noChangeShapeType="1"/>
          </p:cNvSpPr>
          <p:nvPr/>
        </p:nvSpPr>
        <p:spPr bwMode="auto">
          <a:xfrm>
            <a:off x="8534400" y="3276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45" name="Oval 25"/>
          <p:cNvSpPr>
            <a:spLocks noChangeArrowheads="1"/>
          </p:cNvSpPr>
          <p:nvPr/>
        </p:nvSpPr>
        <p:spPr bwMode="auto">
          <a:xfrm>
            <a:off x="4225925" y="6592888"/>
            <a:ext cx="41275" cy="619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1946" name="Group 26"/>
          <p:cNvGrpSpPr>
            <a:grpSpLocks/>
          </p:cNvGrpSpPr>
          <p:nvPr/>
        </p:nvGrpSpPr>
        <p:grpSpPr bwMode="auto">
          <a:xfrm>
            <a:off x="5638800" y="4724400"/>
            <a:ext cx="1057275" cy="390525"/>
            <a:chOff x="3558" y="2970"/>
            <a:chExt cx="666" cy="342"/>
          </a:xfrm>
        </p:grpSpPr>
        <p:sp>
          <p:nvSpPr>
            <p:cNvPr id="81989" name="Oval 27"/>
            <p:cNvSpPr>
              <a:spLocks noChangeArrowheads="1"/>
            </p:cNvSpPr>
            <p:nvPr/>
          </p:nvSpPr>
          <p:spPr bwMode="auto">
            <a:xfrm>
              <a:off x="3558" y="2970"/>
              <a:ext cx="336" cy="336"/>
            </a:xfrm>
            <a:prstGeom prst="ellipse">
              <a:avLst/>
            </a:prstGeom>
            <a:solidFill>
              <a:srgbClr val="FF0000">
                <a:alpha val="5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90" name="Oval 28"/>
            <p:cNvSpPr>
              <a:spLocks noChangeArrowheads="1"/>
            </p:cNvSpPr>
            <p:nvPr/>
          </p:nvSpPr>
          <p:spPr bwMode="auto">
            <a:xfrm>
              <a:off x="3888" y="2976"/>
              <a:ext cx="336" cy="336"/>
            </a:xfrm>
            <a:prstGeom prst="ellipse">
              <a:avLst/>
            </a:prstGeom>
            <a:solidFill>
              <a:srgbClr val="FF0000">
                <a:alpha val="5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91" name="Oval 29"/>
            <p:cNvSpPr>
              <a:spLocks noChangeArrowheads="1"/>
            </p:cNvSpPr>
            <p:nvPr/>
          </p:nvSpPr>
          <p:spPr bwMode="auto">
            <a:xfrm>
              <a:off x="3880" y="3120"/>
              <a:ext cx="26" cy="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947" name="Group 30"/>
          <p:cNvGrpSpPr>
            <a:grpSpLocks/>
          </p:cNvGrpSpPr>
          <p:nvPr/>
        </p:nvGrpSpPr>
        <p:grpSpPr bwMode="auto">
          <a:xfrm rot="5400000">
            <a:off x="6596062" y="4808538"/>
            <a:ext cx="1057275" cy="381000"/>
            <a:chOff x="3654" y="3066"/>
            <a:chExt cx="666" cy="342"/>
          </a:xfrm>
        </p:grpSpPr>
        <p:sp>
          <p:nvSpPr>
            <p:cNvPr id="81986" name="Oval 31"/>
            <p:cNvSpPr>
              <a:spLocks noChangeArrowheads="1"/>
            </p:cNvSpPr>
            <p:nvPr/>
          </p:nvSpPr>
          <p:spPr bwMode="auto">
            <a:xfrm>
              <a:off x="3654" y="3066"/>
              <a:ext cx="336" cy="336"/>
            </a:xfrm>
            <a:prstGeom prst="ellipse">
              <a:avLst/>
            </a:prstGeom>
            <a:solidFill>
              <a:srgbClr val="FF0000">
                <a:alpha val="5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87" name="Oval 32"/>
            <p:cNvSpPr>
              <a:spLocks noChangeArrowheads="1"/>
            </p:cNvSpPr>
            <p:nvPr/>
          </p:nvSpPr>
          <p:spPr bwMode="auto">
            <a:xfrm>
              <a:off x="3984" y="3072"/>
              <a:ext cx="336" cy="336"/>
            </a:xfrm>
            <a:prstGeom prst="ellipse">
              <a:avLst/>
            </a:prstGeom>
            <a:solidFill>
              <a:srgbClr val="FF0000">
                <a:alpha val="5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88" name="Oval 33"/>
            <p:cNvSpPr>
              <a:spLocks noChangeArrowheads="1"/>
            </p:cNvSpPr>
            <p:nvPr/>
          </p:nvSpPr>
          <p:spPr bwMode="auto">
            <a:xfrm>
              <a:off x="3976" y="3216"/>
              <a:ext cx="26" cy="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948" name="Group 34"/>
          <p:cNvGrpSpPr>
            <a:grpSpLocks/>
          </p:cNvGrpSpPr>
          <p:nvPr/>
        </p:nvGrpSpPr>
        <p:grpSpPr bwMode="auto">
          <a:xfrm rot="7555221">
            <a:off x="7389813" y="4914900"/>
            <a:ext cx="1093787" cy="277813"/>
            <a:chOff x="3654" y="3066"/>
            <a:chExt cx="666" cy="342"/>
          </a:xfrm>
        </p:grpSpPr>
        <p:sp>
          <p:nvSpPr>
            <p:cNvPr id="81983" name="Oval 35"/>
            <p:cNvSpPr>
              <a:spLocks noChangeArrowheads="1"/>
            </p:cNvSpPr>
            <p:nvPr/>
          </p:nvSpPr>
          <p:spPr bwMode="auto">
            <a:xfrm>
              <a:off x="3654" y="3066"/>
              <a:ext cx="336" cy="336"/>
            </a:xfrm>
            <a:prstGeom prst="ellipse">
              <a:avLst/>
            </a:prstGeom>
            <a:solidFill>
              <a:srgbClr val="FF0000">
                <a:alpha val="5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84" name="Oval 36"/>
            <p:cNvSpPr>
              <a:spLocks noChangeArrowheads="1"/>
            </p:cNvSpPr>
            <p:nvPr/>
          </p:nvSpPr>
          <p:spPr bwMode="auto">
            <a:xfrm>
              <a:off x="3984" y="3072"/>
              <a:ext cx="336" cy="336"/>
            </a:xfrm>
            <a:prstGeom prst="ellipse">
              <a:avLst/>
            </a:prstGeom>
            <a:solidFill>
              <a:srgbClr val="FF0000">
                <a:alpha val="5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85" name="Oval 37"/>
            <p:cNvSpPr>
              <a:spLocks noChangeArrowheads="1"/>
            </p:cNvSpPr>
            <p:nvPr/>
          </p:nvSpPr>
          <p:spPr bwMode="auto">
            <a:xfrm>
              <a:off x="3976" y="3216"/>
              <a:ext cx="26" cy="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949" name="Group 38"/>
          <p:cNvGrpSpPr>
            <a:grpSpLocks/>
          </p:cNvGrpSpPr>
          <p:nvPr/>
        </p:nvGrpSpPr>
        <p:grpSpPr bwMode="auto">
          <a:xfrm>
            <a:off x="3697288" y="5016500"/>
            <a:ext cx="801687" cy="792163"/>
            <a:chOff x="2329" y="3050"/>
            <a:chExt cx="672" cy="672"/>
          </a:xfrm>
        </p:grpSpPr>
        <p:sp>
          <p:nvSpPr>
            <p:cNvPr id="81979" name="Oval 39"/>
            <p:cNvSpPr>
              <a:spLocks noChangeArrowheads="1"/>
            </p:cNvSpPr>
            <p:nvPr/>
          </p:nvSpPr>
          <p:spPr bwMode="auto">
            <a:xfrm>
              <a:off x="2329" y="3050"/>
              <a:ext cx="672" cy="672"/>
            </a:xfrm>
            <a:prstGeom prst="ellipse">
              <a:avLst/>
            </a:prstGeom>
            <a:solidFill>
              <a:srgbClr val="FF0000">
                <a:alpha val="5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80" name="Oval 40"/>
            <p:cNvSpPr>
              <a:spLocks noChangeArrowheads="1"/>
            </p:cNvSpPr>
            <p:nvPr/>
          </p:nvSpPr>
          <p:spPr bwMode="auto">
            <a:xfrm>
              <a:off x="2425" y="3146"/>
              <a:ext cx="480" cy="4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81" name="Oval 41"/>
            <p:cNvSpPr>
              <a:spLocks noChangeArrowheads="1"/>
            </p:cNvSpPr>
            <p:nvPr/>
          </p:nvSpPr>
          <p:spPr bwMode="auto">
            <a:xfrm>
              <a:off x="2448" y="3168"/>
              <a:ext cx="432" cy="432"/>
            </a:xfrm>
            <a:prstGeom prst="ellipse">
              <a:avLst/>
            </a:prstGeom>
            <a:solidFill>
              <a:srgbClr val="FF0000">
                <a:alpha val="5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82" name="Oval 42"/>
            <p:cNvSpPr>
              <a:spLocks noChangeArrowheads="1"/>
            </p:cNvSpPr>
            <p:nvPr/>
          </p:nvSpPr>
          <p:spPr bwMode="auto">
            <a:xfrm>
              <a:off x="2647" y="3362"/>
              <a:ext cx="26" cy="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950" name="Group 43"/>
          <p:cNvGrpSpPr>
            <a:grpSpLocks/>
          </p:cNvGrpSpPr>
          <p:nvPr/>
        </p:nvGrpSpPr>
        <p:grpSpPr bwMode="auto">
          <a:xfrm>
            <a:off x="3048000" y="6083300"/>
            <a:ext cx="354013" cy="622300"/>
            <a:chOff x="1920" y="3832"/>
            <a:chExt cx="223" cy="392"/>
          </a:xfrm>
        </p:grpSpPr>
        <p:sp>
          <p:nvSpPr>
            <p:cNvPr id="81977" name="Line 44"/>
            <p:cNvSpPr>
              <a:spLocks noChangeShapeType="1"/>
            </p:cNvSpPr>
            <p:nvPr/>
          </p:nvSpPr>
          <p:spPr bwMode="auto">
            <a:xfrm>
              <a:off x="2032" y="3832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78" name="Text Box 45"/>
            <p:cNvSpPr txBox="1">
              <a:spLocks noChangeArrowheads="1"/>
            </p:cNvSpPr>
            <p:nvPr/>
          </p:nvSpPr>
          <p:spPr bwMode="auto">
            <a:xfrm>
              <a:off x="1920" y="393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e</a:t>
              </a:r>
            </a:p>
          </p:txBody>
        </p:sp>
      </p:grpSp>
      <p:grpSp>
        <p:nvGrpSpPr>
          <p:cNvPr id="81951" name="Group 46"/>
          <p:cNvGrpSpPr>
            <a:grpSpLocks/>
          </p:cNvGrpSpPr>
          <p:nvPr/>
        </p:nvGrpSpPr>
        <p:grpSpPr bwMode="auto">
          <a:xfrm>
            <a:off x="3303588" y="6096000"/>
            <a:ext cx="354012" cy="622300"/>
            <a:chOff x="2081" y="3840"/>
            <a:chExt cx="223" cy="392"/>
          </a:xfrm>
        </p:grpSpPr>
        <p:sp>
          <p:nvSpPr>
            <p:cNvPr id="81975" name="Line 47"/>
            <p:cNvSpPr>
              <a:spLocks noChangeShapeType="1"/>
            </p:cNvSpPr>
            <p:nvPr/>
          </p:nvSpPr>
          <p:spPr bwMode="auto">
            <a:xfrm>
              <a:off x="2193" y="3840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76" name="Text Box 48"/>
            <p:cNvSpPr txBox="1">
              <a:spLocks noChangeArrowheads="1"/>
            </p:cNvSpPr>
            <p:nvPr/>
          </p:nvSpPr>
          <p:spPr bwMode="auto">
            <a:xfrm>
              <a:off x="2081" y="394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e</a:t>
              </a:r>
            </a:p>
          </p:txBody>
        </p:sp>
      </p:grpSp>
      <p:grpSp>
        <p:nvGrpSpPr>
          <p:cNvPr id="81952" name="Group 49"/>
          <p:cNvGrpSpPr>
            <a:grpSpLocks/>
          </p:cNvGrpSpPr>
          <p:nvPr/>
        </p:nvGrpSpPr>
        <p:grpSpPr bwMode="auto">
          <a:xfrm>
            <a:off x="2944813" y="4787900"/>
            <a:ext cx="354012" cy="622300"/>
            <a:chOff x="1855" y="3016"/>
            <a:chExt cx="223" cy="392"/>
          </a:xfrm>
        </p:grpSpPr>
        <p:sp>
          <p:nvSpPr>
            <p:cNvPr id="81973" name="Line 50"/>
            <p:cNvSpPr>
              <a:spLocks noChangeShapeType="1"/>
            </p:cNvSpPr>
            <p:nvPr/>
          </p:nvSpPr>
          <p:spPr bwMode="auto">
            <a:xfrm>
              <a:off x="1967" y="3016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74" name="Text Box 51"/>
            <p:cNvSpPr txBox="1">
              <a:spLocks noChangeArrowheads="1"/>
            </p:cNvSpPr>
            <p:nvPr/>
          </p:nvSpPr>
          <p:spPr bwMode="auto">
            <a:xfrm>
              <a:off x="1855" y="312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e</a:t>
              </a:r>
            </a:p>
          </p:txBody>
        </p:sp>
      </p:grpSp>
      <p:grpSp>
        <p:nvGrpSpPr>
          <p:cNvPr id="81953" name="Group 52"/>
          <p:cNvGrpSpPr>
            <a:grpSpLocks/>
          </p:cNvGrpSpPr>
          <p:nvPr/>
        </p:nvGrpSpPr>
        <p:grpSpPr bwMode="auto">
          <a:xfrm>
            <a:off x="3200400" y="4800600"/>
            <a:ext cx="354013" cy="622300"/>
            <a:chOff x="2016" y="3024"/>
            <a:chExt cx="223" cy="392"/>
          </a:xfrm>
        </p:grpSpPr>
        <p:sp>
          <p:nvSpPr>
            <p:cNvPr id="81971" name="Line 53"/>
            <p:cNvSpPr>
              <a:spLocks noChangeShapeType="1"/>
            </p:cNvSpPr>
            <p:nvPr/>
          </p:nvSpPr>
          <p:spPr bwMode="auto">
            <a:xfrm>
              <a:off x="2128" y="3024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72" name="Text Box 54"/>
            <p:cNvSpPr txBox="1">
              <a:spLocks noChangeArrowheads="1"/>
            </p:cNvSpPr>
            <p:nvPr/>
          </p:nvSpPr>
          <p:spPr bwMode="auto">
            <a:xfrm>
              <a:off x="2016" y="312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e</a:t>
              </a:r>
            </a:p>
          </p:txBody>
        </p:sp>
      </p:grpSp>
      <p:grpSp>
        <p:nvGrpSpPr>
          <p:cNvPr id="81954" name="Group 55"/>
          <p:cNvGrpSpPr>
            <a:grpSpLocks/>
          </p:cNvGrpSpPr>
          <p:nvPr/>
        </p:nvGrpSpPr>
        <p:grpSpPr bwMode="auto">
          <a:xfrm>
            <a:off x="3732213" y="4394200"/>
            <a:ext cx="354012" cy="622300"/>
            <a:chOff x="2351" y="2768"/>
            <a:chExt cx="223" cy="392"/>
          </a:xfrm>
        </p:grpSpPr>
        <p:sp>
          <p:nvSpPr>
            <p:cNvPr id="81969" name="Line 56"/>
            <p:cNvSpPr>
              <a:spLocks noChangeShapeType="1"/>
            </p:cNvSpPr>
            <p:nvPr/>
          </p:nvSpPr>
          <p:spPr bwMode="auto">
            <a:xfrm>
              <a:off x="2463" y="2768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70" name="Text Box 57"/>
            <p:cNvSpPr txBox="1">
              <a:spLocks noChangeArrowheads="1"/>
            </p:cNvSpPr>
            <p:nvPr/>
          </p:nvSpPr>
          <p:spPr bwMode="auto">
            <a:xfrm>
              <a:off x="2351" y="287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e</a:t>
              </a:r>
            </a:p>
          </p:txBody>
        </p:sp>
      </p:grpSp>
      <p:grpSp>
        <p:nvGrpSpPr>
          <p:cNvPr id="81955" name="Group 58"/>
          <p:cNvGrpSpPr>
            <a:grpSpLocks/>
          </p:cNvGrpSpPr>
          <p:nvPr/>
        </p:nvGrpSpPr>
        <p:grpSpPr bwMode="auto">
          <a:xfrm>
            <a:off x="4343400" y="4394200"/>
            <a:ext cx="354013" cy="622300"/>
            <a:chOff x="2736" y="2768"/>
            <a:chExt cx="223" cy="392"/>
          </a:xfrm>
        </p:grpSpPr>
        <p:sp>
          <p:nvSpPr>
            <p:cNvPr id="81967" name="Line 59"/>
            <p:cNvSpPr>
              <a:spLocks noChangeShapeType="1"/>
            </p:cNvSpPr>
            <p:nvPr/>
          </p:nvSpPr>
          <p:spPr bwMode="auto">
            <a:xfrm>
              <a:off x="2848" y="2768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68" name="Text Box 60"/>
            <p:cNvSpPr txBox="1">
              <a:spLocks noChangeArrowheads="1"/>
            </p:cNvSpPr>
            <p:nvPr/>
          </p:nvSpPr>
          <p:spPr bwMode="auto">
            <a:xfrm>
              <a:off x="2736" y="287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e</a:t>
              </a:r>
            </a:p>
          </p:txBody>
        </p:sp>
      </p:grpSp>
      <p:grpSp>
        <p:nvGrpSpPr>
          <p:cNvPr id="81956" name="Group 61"/>
          <p:cNvGrpSpPr>
            <a:grpSpLocks/>
          </p:cNvGrpSpPr>
          <p:nvPr/>
        </p:nvGrpSpPr>
        <p:grpSpPr bwMode="auto">
          <a:xfrm>
            <a:off x="3963988" y="4394200"/>
            <a:ext cx="354012" cy="622300"/>
            <a:chOff x="2497" y="2768"/>
            <a:chExt cx="223" cy="392"/>
          </a:xfrm>
        </p:grpSpPr>
        <p:sp>
          <p:nvSpPr>
            <p:cNvPr id="81965" name="Line 62"/>
            <p:cNvSpPr>
              <a:spLocks noChangeShapeType="1"/>
            </p:cNvSpPr>
            <p:nvPr/>
          </p:nvSpPr>
          <p:spPr bwMode="auto">
            <a:xfrm>
              <a:off x="2609" y="2768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66" name="Text Box 63"/>
            <p:cNvSpPr txBox="1">
              <a:spLocks noChangeArrowheads="1"/>
            </p:cNvSpPr>
            <p:nvPr/>
          </p:nvSpPr>
          <p:spPr bwMode="auto">
            <a:xfrm>
              <a:off x="2497" y="287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e</a:t>
              </a:r>
            </a:p>
          </p:txBody>
        </p:sp>
      </p:grpSp>
      <p:grpSp>
        <p:nvGrpSpPr>
          <p:cNvPr id="81957" name="Group 64"/>
          <p:cNvGrpSpPr>
            <a:grpSpLocks/>
          </p:cNvGrpSpPr>
          <p:nvPr/>
        </p:nvGrpSpPr>
        <p:grpSpPr bwMode="auto">
          <a:xfrm>
            <a:off x="5105400" y="4394200"/>
            <a:ext cx="354013" cy="622300"/>
            <a:chOff x="3216" y="2768"/>
            <a:chExt cx="223" cy="392"/>
          </a:xfrm>
        </p:grpSpPr>
        <p:sp>
          <p:nvSpPr>
            <p:cNvPr id="81963" name="Line 65"/>
            <p:cNvSpPr>
              <a:spLocks noChangeShapeType="1"/>
            </p:cNvSpPr>
            <p:nvPr/>
          </p:nvSpPr>
          <p:spPr bwMode="auto">
            <a:xfrm>
              <a:off x="3328" y="2768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64" name="Text Box 66"/>
            <p:cNvSpPr txBox="1">
              <a:spLocks noChangeArrowheads="1"/>
            </p:cNvSpPr>
            <p:nvPr/>
          </p:nvSpPr>
          <p:spPr bwMode="auto">
            <a:xfrm>
              <a:off x="3216" y="287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e</a:t>
              </a:r>
            </a:p>
          </p:txBody>
        </p:sp>
      </p:grpSp>
      <p:sp>
        <p:nvSpPr>
          <p:cNvPr id="81958" name="AutoShape 67"/>
          <p:cNvSpPr>
            <a:spLocks/>
          </p:cNvSpPr>
          <p:nvPr/>
        </p:nvSpPr>
        <p:spPr bwMode="auto">
          <a:xfrm>
            <a:off x="2133600" y="5867400"/>
            <a:ext cx="304800" cy="990600"/>
          </a:xfrm>
          <a:prstGeom prst="leftBrace">
            <a:avLst>
              <a:gd name="adj1" fmla="val 2708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59" name="AutoShape 68"/>
          <p:cNvSpPr>
            <a:spLocks/>
          </p:cNvSpPr>
          <p:nvPr/>
        </p:nvSpPr>
        <p:spPr bwMode="auto">
          <a:xfrm>
            <a:off x="2133600" y="4343400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0" name="Text Box 69"/>
          <p:cNvSpPr txBox="1">
            <a:spLocks noChangeArrowheads="1"/>
          </p:cNvSpPr>
          <p:nvPr/>
        </p:nvSpPr>
        <p:spPr bwMode="auto">
          <a:xfrm>
            <a:off x="609600" y="6172200"/>
            <a:ext cx="1116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Shell 1</a:t>
            </a:r>
          </a:p>
        </p:txBody>
      </p:sp>
      <p:sp>
        <p:nvSpPr>
          <p:cNvPr id="81961" name="Text Box 70"/>
          <p:cNvSpPr txBox="1">
            <a:spLocks noChangeArrowheads="1"/>
          </p:cNvSpPr>
          <p:nvPr/>
        </p:nvSpPr>
        <p:spPr bwMode="auto">
          <a:xfrm>
            <a:off x="609600" y="4724400"/>
            <a:ext cx="1116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Shell 2</a:t>
            </a:r>
          </a:p>
        </p:txBody>
      </p:sp>
      <p:sp>
        <p:nvSpPr>
          <p:cNvPr id="81962" name="Text Box 71"/>
          <p:cNvSpPr txBox="1">
            <a:spLocks noChangeArrowheads="1"/>
          </p:cNvSpPr>
          <p:nvPr/>
        </p:nvSpPr>
        <p:spPr bwMode="auto">
          <a:xfrm>
            <a:off x="0" y="2133600"/>
            <a:ext cx="9144000" cy="850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1, 2, 3 … principle quantum number, tells you </a:t>
            </a:r>
            <a:r>
              <a:rPr lang="en-US" sz="2400" i="1">
                <a:solidFill>
                  <a:srgbClr val="FF0000"/>
                </a:solidFill>
              </a:rPr>
              <a:t>some</a:t>
            </a:r>
            <a:r>
              <a:rPr lang="en-US" sz="2400">
                <a:solidFill>
                  <a:srgbClr val="FF0000"/>
                </a:solidFill>
              </a:rPr>
              <a:t> about energy</a:t>
            </a:r>
          </a:p>
          <a:p>
            <a:r>
              <a:rPr lang="en-US" sz="2400">
                <a:solidFill>
                  <a:srgbClr val="FF0000"/>
                </a:solidFill>
              </a:rPr>
              <a:t>s, p, d … tells you </a:t>
            </a:r>
            <a:r>
              <a:rPr lang="en-US" sz="2400" i="1">
                <a:solidFill>
                  <a:srgbClr val="FF0000"/>
                </a:solidFill>
              </a:rPr>
              <a:t>some</a:t>
            </a:r>
            <a:r>
              <a:rPr lang="en-US" sz="2400">
                <a:solidFill>
                  <a:srgbClr val="FF0000"/>
                </a:solidFill>
              </a:rPr>
              <a:t> about geometric configuration of orbital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36525" y="76200"/>
            <a:ext cx="877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Can Schrodinger make sense of the periodic table? </a:t>
            </a:r>
          </a:p>
        </p:txBody>
      </p:sp>
      <p:grpSp>
        <p:nvGrpSpPr>
          <p:cNvPr id="83971" name="Group 3"/>
          <p:cNvGrpSpPr>
            <a:grpSpLocks/>
          </p:cNvGrpSpPr>
          <p:nvPr/>
        </p:nvGrpSpPr>
        <p:grpSpPr bwMode="auto">
          <a:xfrm>
            <a:off x="152400" y="533400"/>
            <a:ext cx="8534400" cy="4570413"/>
            <a:chOff x="192" y="0"/>
            <a:chExt cx="5376" cy="2879"/>
          </a:xfrm>
        </p:grpSpPr>
        <p:pic>
          <p:nvPicPr>
            <p:cNvPr id="83973" name="Picture 4" descr="periodic-tabl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0"/>
              <a:ext cx="5376" cy="2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974" name="Rectangle 5"/>
            <p:cNvSpPr>
              <a:spLocks noChangeArrowheads="1"/>
            </p:cNvSpPr>
            <p:nvPr/>
          </p:nvSpPr>
          <p:spPr bwMode="auto">
            <a:xfrm>
              <a:off x="2928" y="1899"/>
              <a:ext cx="2640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3972" name="Text Box 6"/>
          <p:cNvSpPr txBox="1">
            <a:spLocks noChangeArrowheads="1"/>
          </p:cNvSpPr>
          <p:nvPr/>
        </p:nvSpPr>
        <p:spPr bwMode="auto">
          <a:xfrm>
            <a:off x="152400" y="5257800"/>
            <a:ext cx="77739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ym typeface="Wingdings" charset="2"/>
              </a:rPr>
              <a:t>1869:   </a:t>
            </a:r>
            <a:r>
              <a:rPr lang="en-US" sz="2400"/>
              <a:t>Periodic table </a:t>
            </a:r>
            <a:r>
              <a:rPr lang="en-US" sz="2400">
                <a:sym typeface="Wingdings" charset="2"/>
              </a:rPr>
              <a:t>(based on chemical behavior only)</a:t>
            </a:r>
          </a:p>
          <a:p>
            <a:r>
              <a:rPr lang="en-US" sz="2400">
                <a:sym typeface="Wingdings" charset="2"/>
              </a:rPr>
              <a:t>1897: 	 Thompson discovers electron </a:t>
            </a:r>
          </a:p>
          <a:p>
            <a:r>
              <a:rPr lang="en-US" sz="2400">
                <a:sym typeface="Wingdings" charset="2"/>
              </a:rPr>
              <a:t>1909:   Rutherford model of atom</a:t>
            </a:r>
          </a:p>
          <a:p>
            <a:r>
              <a:rPr lang="en-US" sz="2400">
                <a:sym typeface="Wingdings" charset="2"/>
              </a:rPr>
              <a:t>1913:   Bohr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2"/>
          <p:cNvSpPr>
            <a:spLocks noChangeArrowheads="1"/>
          </p:cNvSpPr>
          <p:nvPr/>
        </p:nvSpPr>
        <p:spPr bwMode="auto">
          <a:xfrm>
            <a:off x="0" y="914400"/>
            <a:ext cx="3810000" cy="3429000"/>
          </a:xfrm>
          <a:prstGeom prst="ellipse">
            <a:avLst/>
          </a:prstGeom>
          <a:solidFill>
            <a:srgbClr val="BBE0E3">
              <a:alpha val="7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 baseline="30000"/>
          </a:p>
        </p:txBody>
      </p:sp>
      <p:sp>
        <p:nvSpPr>
          <p:cNvPr id="88067" name="Line 3"/>
          <p:cNvSpPr>
            <a:spLocks noChangeShapeType="1"/>
          </p:cNvSpPr>
          <p:nvPr/>
        </p:nvSpPr>
        <p:spPr bwMode="auto">
          <a:xfrm>
            <a:off x="1828800" y="6858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>
            <a:off x="-228600" y="26670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 flipV="1">
            <a:off x="228600" y="1676400"/>
            <a:ext cx="27432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990600" y="1828800"/>
            <a:ext cx="1676400" cy="1600200"/>
          </a:xfrm>
          <a:prstGeom prst="ellipse">
            <a:avLst/>
          </a:prstGeom>
          <a:solidFill>
            <a:srgbClr val="BBE0E3">
              <a:alpha val="7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 baseline="30000"/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1590675" y="1524000"/>
            <a:ext cx="533400" cy="1066800"/>
          </a:xfrm>
          <a:prstGeom prst="ellipse">
            <a:avLst/>
          </a:prstGeom>
          <a:solidFill>
            <a:srgbClr val="FF0000">
              <a:alpha val="2313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Oval 8"/>
          <p:cNvSpPr>
            <a:spLocks noChangeArrowheads="1"/>
          </p:cNvSpPr>
          <p:nvPr/>
        </p:nvSpPr>
        <p:spPr bwMode="auto">
          <a:xfrm>
            <a:off x="1552575" y="2809875"/>
            <a:ext cx="533400" cy="990600"/>
          </a:xfrm>
          <a:prstGeom prst="ellipse">
            <a:avLst/>
          </a:prstGeom>
          <a:solidFill>
            <a:srgbClr val="FF0000">
              <a:alpha val="2313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514600" y="21336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2s</a:t>
            </a:r>
            <a:endParaRPr lang="en-US" sz="2400" baseline="30000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600200" y="15240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2p</a:t>
            </a:r>
          </a:p>
        </p:txBody>
      </p:sp>
      <p:sp>
        <p:nvSpPr>
          <p:cNvPr id="88075" name="Oval 11"/>
          <p:cNvSpPr>
            <a:spLocks noChangeArrowheads="1"/>
          </p:cNvSpPr>
          <p:nvPr/>
        </p:nvSpPr>
        <p:spPr bwMode="auto">
          <a:xfrm>
            <a:off x="1785938" y="2644775"/>
            <a:ext cx="76200" cy="7620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1400175" y="2228850"/>
            <a:ext cx="838200" cy="800100"/>
          </a:xfrm>
          <a:prstGeom prst="ellipse">
            <a:avLst/>
          </a:prstGeom>
          <a:solidFill>
            <a:srgbClr val="BBE0E3">
              <a:alpha val="7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1s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 rot="5400000">
            <a:off x="1614488" y="1509712"/>
            <a:ext cx="571500" cy="2276475"/>
            <a:chOff x="1218" y="1056"/>
            <a:chExt cx="360" cy="1434"/>
          </a:xfrm>
        </p:grpSpPr>
        <p:sp>
          <p:nvSpPr>
            <p:cNvPr id="88089" name="Oval 14"/>
            <p:cNvSpPr>
              <a:spLocks noChangeArrowheads="1"/>
            </p:cNvSpPr>
            <p:nvPr/>
          </p:nvSpPr>
          <p:spPr bwMode="auto">
            <a:xfrm>
              <a:off x="1242" y="1056"/>
              <a:ext cx="336" cy="672"/>
            </a:xfrm>
            <a:prstGeom prst="ellipse">
              <a:avLst/>
            </a:prstGeom>
            <a:solidFill>
              <a:srgbClr val="FF0000">
                <a:alpha val="2313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90" name="Oval 15"/>
            <p:cNvSpPr>
              <a:spLocks noChangeArrowheads="1"/>
            </p:cNvSpPr>
            <p:nvPr/>
          </p:nvSpPr>
          <p:spPr bwMode="auto">
            <a:xfrm>
              <a:off x="1218" y="1866"/>
              <a:ext cx="336" cy="624"/>
            </a:xfrm>
            <a:prstGeom prst="ellipse">
              <a:avLst/>
            </a:prstGeom>
            <a:solidFill>
              <a:srgbClr val="FF0000">
                <a:alpha val="2313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 rot="3005527">
            <a:off x="1614488" y="1433512"/>
            <a:ext cx="571500" cy="2276475"/>
            <a:chOff x="1218" y="1056"/>
            <a:chExt cx="360" cy="1434"/>
          </a:xfrm>
        </p:grpSpPr>
        <p:sp>
          <p:nvSpPr>
            <p:cNvPr id="88087" name="Oval 17"/>
            <p:cNvSpPr>
              <a:spLocks noChangeArrowheads="1"/>
            </p:cNvSpPr>
            <p:nvPr/>
          </p:nvSpPr>
          <p:spPr bwMode="auto">
            <a:xfrm>
              <a:off x="1242" y="1056"/>
              <a:ext cx="336" cy="672"/>
            </a:xfrm>
            <a:prstGeom prst="ellipse">
              <a:avLst/>
            </a:prstGeom>
            <a:solidFill>
              <a:srgbClr val="FF0000">
                <a:alpha val="2313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88" name="Oval 18"/>
            <p:cNvSpPr>
              <a:spLocks noChangeArrowheads="1"/>
            </p:cNvSpPr>
            <p:nvPr/>
          </p:nvSpPr>
          <p:spPr bwMode="auto">
            <a:xfrm>
              <a:off x="1218" y="1866"/>
              <a:ext cx="336" cy="624"/>
            </a:xfrm>
            <a:prstGeom prst="ellipse">
              <a:avLst/>
            </a:prstGeom>
            <a:solidFill>
              <a:srgbClr val="FF0000">
                <a:alpha val="2313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8079" name="Text Box 19"/>
          <p:cNvSpPr txBox="1">
            <a:spLocks noChangeArrowheads="1"/>
          </p:cNvSpPr>
          <p:nvPr/>
        </p:nvSpPr>
        <p:spPr bwMode="auto">
          <a:xfrm>
            <a:off x="2803525" y="1106488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3s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0" y="4724400"/>
            <a:ext cx="92471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In case of Na, what will energy of outermost electron be and WHY?</a:t>
            </a:r>
          </a:p>
          <a:p>
            <a:r>
              <a:rPr lang="en-US" sz="2400"/>
              <a:t>a. much more negative than for the ground state of H</a:t>
            </a:r>
          </a:p>
          <a:p>
            <a:r>
              <a:rPr lang="en-US" sz="2400"/>
              <a:t>b. somewhat similar to the energy of the ground state of H</a:t>
            </a:r>
          </a:p>
          <a:p>
            <a:r>
              <a:rPr lang="en-US" sz="2400"/>
              <a:t>c. much less negative than for the ground state of H </a:t>
            </a:r>
          </a:p>
        </p:txBody>
      </p:sp>
      <p:pic>
        <p:nvPicPr>
          <p:cNvPr id="88081" name="Picture 21" descr="quantum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4267200" cy="297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8082" name="Line 22"/>
          <p:cNvSpPr>
            <a:spLocks noChangeShapeType="1"/>
          </p:cNvSpPr>
          <p:nvPr/>
        </p:nvSpPr>
        <p:spPr bwMode="auto">
          <a:xfrm>
            <a:off x="4754563" y="928688"/>
            <a:ext cx="434975" cy="103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3" name="Text Box 23"/>
          <p:cNvSpPr txBox="1">
            <a:spLocks noChangeArrowheads="1"/>
          </p:cNvSpPr>
          <p:nvPr/>
        </p:nvSpPr>
        <p:spPr bwMode="auto">
          <a:xfrm>
            <a:off x="3505200" y="533400"/>
            <a:ext cx="13525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Li (3 e’s)</a:t>
            </a:r>
          </a:p>
        </p:txBody>
      </p:sp>
      <p:sp>
        <p:nvSpPr>
          <p:cNvPr id="88084" name="Line 24"/>
          <p:cNvSpPr>
            <a:spLocks noChangeShapeType="1"/>
          </p:cNvSpPr>
          <p:nvPr/>
        </p:nvSpPr>
        <p:spPr bwMode="auto">
          <a:xfrm flipV="1">
            <a:off x="4711700" y="1136650"/>
            <a:ext cx="477838" cy="23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5" name="Text Box 25"/>
          <p:cNvSpPr txBox="1">
            <a:spLocks noChangeArrowheads="1"/>
          </p:cNvSpPr>
          <p:nvPr/>
        </p:nvSpPr>
        <p:spPr bwMode="auto">
          <a:xfrm>
            <a:off x="3276600" y="1143000"/>
            <a:ext cx="16748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Na (11 e’s)</a:t>
            </a:r>
          </a:p>
        </p:txBody>
      </p:sp>
      <p:sp>
        <p:nvSpPr>
          <p:cNvPr id="88086" name="Text Box 26"/>
          <p:cNvSpPr txBox="1">
            <a:spLocks noChangeArrowheads="1"/>
          </p:cNvSpPr>
          <p:nvPr/>
        </p:nvSpPr>
        <p:spPr bwMode="auto">
          <a:xfrm>
            <a:off x="228600" y="0"/>
            <a:ext cx="409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Wave functions for sodium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6" grpId="0" animBg="1"/>
      <p:bldP spid="35847" grpId="0" animBg="1"/>
      <p:bldP spid="35848" grpId="0" animBg="1"/>
      <p:bldP spid="35849" grpId="0"/>
      <p:bldP spid="35850" grpId="0"/>
      <p:bldP spid="35852" grpId="0" animBg="1"/>
      <p:bldP spid="3586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3732</TotalTime>
  <Words>3710</Words>
  <Application>Microsoft Macintosh PowerPoint</Application>
  <PresentationFormat>On-screen Show (4:3)</PresentationFormat>
  <Paragraphs>782</Paragraphs>
  <Slides>52</Slides>
  <Notes>47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Default Design</vt:lpstr>
      <vt:lpstr>Equation</vt:lpstr>
      <vt:lpstr>Slide 1</vt:lpstr>
      <vt:lpstr>Slide 2</vt:lpstr>
      <vt:lpstr>Slide 3</vt:lpstr>
      <vt:lpstr>A brief review of chemistry</vt:lpstr>
      <vt:lpstr>A brief review of chemistry</vt:lpstr>
      <vt:lpstr>Slide 6</vt:lpstr>
      <vt:lpstr>A brief review of chemistry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Models of the Atom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Can have transmission only if third region where solution is not real exponential!  (electron tunneling through oxide layer between wires)  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Ionic Bond (NaCl)</vt:lpstr>
      <vt:lpstr>Covalent Bond</vt:lpstr>
      <vt:lpstr>Covalent Bond</vt:lpstr>
      <vt:lpstr>Covalent Bond</vt:lpstr>
      <vt:lpstr>Slide 47</vt:lpstr>
      <vt:lpstr>Slide 48</vt:lpstr>
      <vt:lpstr>Slide 49</vt:lpstr>
      <vt:lpstr>Quantum Bound State Sim</vt:lpstr>
      <vt:lpstr>Slide 51</vt:lpstr>
      <vt:lpstr>Slide 52</vt:lpstr>
    </vt:vector>
  </TitlesOfParts>
  <Company>JILA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 McKagan</dc:creator>
  <cp:lastModifiedBy>Zombie</cp:lastModifiedBy>
  <cp:revision>52</cp:revision>
  <cp:lastPrinted>2006-11-11T15:57:37Z</cp:lastPrinted>
  <dcterms:created xsi:type="dcterms:W3CDTF">2011-04-29T20:57:24Z</dcterms:created>
  <dcterms:modified xsi:type="dcterms:W3CDTF">2011-04-29T22:23:08Z</dcterms:modified>
</cp:coreProperties>
</file>