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embeddings/oleObject1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Default Extension="emf" ContentType="image/x-emf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Default Extension="xml" ContentType="application/xml"/>
  <Override PartName="/ppt/notesSlides/notesSlide18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embeddings/oleObject3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rels" ContentType="application/vnd.openxmlformats-package.relationships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51"/>
  </p:notesMasterIdLst>
  <p:handoutMasterIdLst>
    <p:handoutMasterId r:id="rId52"/>
  </p:handoutMasterIdLst>
  <p:sldIdLst>
    <p:sldId id="491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77" r:id="rId16"/>
    <p:sldId id="465" r:id="rId17"/>
    <p:sldId id="414" r:id="rId18"/>
    <p:sldId id="471" r:id="rId19"/>
    <p:sldId id="461" r:id="rId20"/>
    <p:sldId id="478" r:id="rId21"/>
    <p:sldId id="472" r:id="rId22"/>
    <p:sldId id="263" r:id="rId23"/>
    <p:sldId id="405" r:id="rId24"/>
    <p:sldId id="430" r:id="rId25"/>
    <p:sldId id="279" r:id="rId26"/>
    <p:sldId id="462" r:id="rId27"/>
    <p:sldId id="294" r:id="rId28"/>
    <p:sldId id="268" r:id="rId29"/>
    <p:sldId id="474" r:id="rId30"/>
    <p:sldId id="469" r:id="rId31"/>
    <p:sldId id="413" r:id="rId32"/>
    <p:sldId id="463" r:id="rId33"/>
    <p:sldId id="468" r:id="rId34"/>
    <p:sldId id="470" r:id="rId35"/>
    <p:sldId id="401" r:id="rId36"/>
    <p:sldId id="442" r:id="rId37"/>
    <p:sldId id="437" r:id="rId38"/>
    <p:sldId id="464" r:id="rId39"/>
    <p:sldId id="423" r:id="rId40"/>
    <p:sldId id="432" r:id="rId41"/>
    <p:sldId id="422" r:id="rId42"/>
    <p:sldId id="467" r:id="rId43"/>
    <p:sldId id="410" r:id="rId44"/>
    <p:sldId id="351" r:id="rId45"/>
    <p:sldId id="386" r:id="rId46"/>
    <p:sldId id="387" r:id="rId47"/>
    <p:sldId id="475" r:id="rId48"/>
    <p:sldId id="476" r:id="rId49"/>
    <p:sldId id="417" r:id="rId50"/>
  </p:sldIdLst>
  <p:sldSz cx="10058400" cy="7772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33"/>
    <a:srgbClr val="7D9FFF"/>
    <a:srgbClr val="7E93FE"/>
    <a:srgbClr val="6589FD"/>
    <a:srgbClr val="FFFF66"/>
    <a:srgbClr val="002394"/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73" autoAdjust="0"/>
    <p:restoredTop sz="94586" autoAdjust="0"/>
  </p:normalViewPr>
  <p:slideViewPr>
    <p:cSldViewPr snapToGrid="0">
      <p:cViewPr varScale="1">
        <p:scale>
          <a:sx n="86" d="100"/>
          <a:sy n="86" d="100"/>
        </p:scale>
        <p:origin x="-536" y="-104"/>
      </p:cViewPr>
      <p:guideLst>
        <p:guide orient="horz" pos="2664"/>
        <p:guide pos="2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238" y="-141"/>
      </p:cViewPr>
      <p:guideLst>
        <p:guide orient="horz" pos="3507"/>
        <p:guide pos="261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44" cy="4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61" tIns="0" rIns="20761" bIns="0" numCol="1" anchor="t" anchorCtr="0" compatLnSpc="1">
            <a:prstTxWarp prst="textNoShape">
              <a:avLst/>
            </a:prstTxWarp>
          </a:bodyPr>
          <a:lstStyle>
            <a:lvl1pPr defTabSz="992806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56" y="0"/>
            <a:ext cx="3169644" cy="4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61" tIns="0" rIns="20761" bIns="0" numCol="1" anchor="t" anchorCtr="0" compatLnSpc="1">
            <a:prstTxWarp prst="textNoShape">
              <a:avLst/>
            </a:prstTxWarp>
          </a:bodyPr>
          <a:lstStyle>
            <a:lvl1pPr algn="r" defTabSz="992806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9850" y="730250"/>
            <a:ext cx="4637088" cy="358298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14" y="4560365"/>
            <a:ext cx="5363374" cy="43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347" tIns="50175" rIns="100347" bIns="50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730"/>
            <a:ext cx="3169644" cy="4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61" tIns="0" rIns="20761" bIns="0" numCol="1" anchor="b" anchorCtr="0" compatLnSpc="1">
            <a:prstTxWarp prst="textNoShape">
              <a:avLst/>
            </a:prstTxWarp>
          </a:bodyPr>
          <a:lstStyle>
            <a:lvl1pPr defTabSz="992806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56" y="9120730"/>
            <a:ext cx="3169644" cy="4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61" tIns="0" rIns="20761" bIns="0" numCol="1" anchor="b" anchorCtr="0" compatLnSpc="1">
            <a:prstTxWarp prst="textNoShape">
              <a:avLst/>
            </a:prstTxWarp>
          </a:bodyPr>
          <a:lstStyle>
            <a:lvl1pPr algn="r" defTabSz="992806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28995F38-06AE-4508-B79E-E749DF52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39C5B-9A20-4142-8C14-16BD16F0597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7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D62E-C20B-D64E-A40E-E4CD417D5BC4}" type="slidenum">
              <a:rPr lang="en-US"/>
              <a:pPr/>
              <a:t>10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88D82-53FD-C944-A025-58EE3DF90CC9}" type="slidenum">
              <a:rPr lang="en-US"/>
              <a:pPr/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F01F4-B486-7B40-94BF-C7C7786863C9}" type="slidenum">
              <a:rPr lang="en-US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A: 54</a:t>
            </a:r>
          </a:p>
          <a:p>
            <a:pPr eaLnBrk="1" hangingPunct="1"/>
            <a:r>
              <a:rPr lang="en-US"/>
              <a:t>B: 46</a:t>
            </a:r>
          </a:p>
          <a:p>
            <a:pPr eaLnBrk="1" hangingPunct="1"/>
            <a:r>
              <a:rPr lang="en-US"/>
              <a:t>149 responses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1460D596-5D40-49CE-BB3B-3D0BCBD5E2C8}" type="slidenum">
              <a:rPr lang="en-US" smtClean="0"/>
              <a:pPr defTabSz="991513"/>
              <a:t>13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77EAB9DA-F32C-4A85-9741-F56047BA8A7F}" type="slidenum">
              <a:rPr lang="en-US" smtClean="0"/>
              <a:pPr defTabSz="991513"/>
              <a:t>14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164B28E2-0D4F-4C79-8B02-C66AF8A3FC0E}" type="slidenum">
              <a:rPr lang="en-US" smtClean="0"/>
              <a:pPr defTabSz="991513"/>
              <a:t>15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EA93DA01-395F-4759-8D2D-DD05126FEE54}" type="slidenum">
              <a:rPr lang="en-US" smtClean="0"/>
              <a:pPr defTabSz="991513"/>
              <a:t>17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4F124646-E594-4078-AE19-93F1B1EB0609}" type="slidenum">
              <a:rPr lang="en-US" smtClean="0"/>
              <a:pPr defTabSz="991513"/>
              <a:t>18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7F4FBD1C-3D13-473F-961A-1258946A1A92}" type="slidenum">
              <a:rPr lang="en-US" smtClean="0"/>
              <a:pPr defTabSz="991513"/>
              <a:t>20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65A94669-3240-4986-BCE7-DF2F908C935F}" type="slidenum">
              <a:rPr lang="en-US" smtClean="0"/>
              <a:pPr defTabSz="991513"/>
              <a:t>21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5F09D-58B7-2541-9148-C8823143A7BA}" type="slidenum">
              <a:rPr lang="en-US"/>
              <a:pPr/>
              <a:t>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E197744A-F0F9-46A4-9D5E-2E51A1AFC18D}" type="slidenum">
              <a:rPr lang="en-US" smtClean="0"/>
              <a:pPr defTabSz="991513"/>
              <a:t>22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072CF136-2442-4FE3-B5C4-12373F124455}" type="slidenum">
              <a:rPr lang="en-US" smtClean="0"/>
              <a:pPr defTabSz="991513"/>
              <a:t>23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E37C2F53-D90A-4352-88C7-EBF98495CAC2}" type="slidenum">
              <a:rPr lang="en-US" smtClean="0"/>
              <a:pPr defTabSz="991513"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EB818306-489E-47F1-996A-E1E4D7D36794}" type="slidenum">
              <a:rPr lang="en-US" smtClean="0"/>
              <a:pPr defTabSz="991513"/>
              <a:t>25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FC958E4E-8D7D-4AF7-B33A-D1929B20AEB1}" type="slidenum">
              <a:rPr lang="en-US" smtClean="0"/>
              <a:pPr defTabSz="991513"/>
              <a:t>26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E7AB0CF2-967F-4D2F-AB41-031505010F93}" type="slidenum">
              <a:rPr lang="en-US" smtClean="0"/>
              <a:pPr defTabSz="991513"/>
              <a:t>27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A6CE953D-CAD6-4641-91EC-F9C349F7F04A}" type="slidenum">
              <a:rPr lang="en-US" smtClean="0"/>
              <a:pPr defTabSz="991513"/>
              <a:t>28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DEC94593-B2E9-4E8D-BBA9-CD8454AFEE38}" type="slidenum">
              <a:rPr lang="en-US" smtClean="0"/>
              <a:pPr defTabSz="991513"/>
              <a:t>29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3C32AB50-B398-4B8E-88A3-DAAF1F7FE056}" type="slidenum">
              <a:rPr lang="en-US" smtClean="0"/>
              <a:pPr defTabSz="991513"/>
              <a:t>30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4150" y="812800"/>
            <a:ext cx="4410075" cy="3408363"/>
          </a:xfrm>
          <a:ln w="12700"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4" y="4560366"/>
            <a:ext cx="5363374" cy="4325869"/>
          </a:xfrm>
          <a:noFill/>
          <a:ln/>
        </p:spPr>
        <p:txBody>
          <a:bodyPr lIns="100342" tIns="50171" rIns="100342" bIns="5017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BCB8B89A-0280-4DBF-99D8-71499E84BB25}" type="slidenum">
              <a:rPr lang="en-US" smtClean="0"/>
              <a:pPr defTabSz="991513"/>
              <a:t>31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089AF-A266-D741-93F5-27502AAFFDE6}" type="slidenum">
              <a:rPr lang="en-US"/>
              <a:pPr/>
              <a:t>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64CB4BA4-FF94-43B1-965C-9F10B3E5B0F2}" type="slidenum">
              <a:rPr lang="en-US" smtClean="0"/>
              <a:pPr defTabSz="991513"/>
              <a:t>32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979DCB48-AE27-4BFE-A369-60FB77F2D876}" type="slidenum">
              <a:rPr lang="en-US" smtClean="0"/>
              <a:pPr defTabSz="991513"/>
              <a:t>33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68B10C44-9C1C-416C-89A0-C2634E0FACD4}" type="slidenum">
              <a:rPr lang="en-US" smtClean="0"/>
              <a:pPr defTabSz="991513"/>
              <a:t>34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5FAED8ED-B742-4E81-8C8D-F027B4A7831C}" type="slidenum">
              <a:rPr lang="en-US" smtClean="0"/>
              <a:pPr defTabSz="991513"/>
              <a:t>35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523855E7-C199-4117-8FEC-FF571C2D622F}" type="slidenum">
              <a:rPr lang="en-US" smtClean="0"/>
              <a:pPr defTabSz="991513"/>
              <a:t>36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11676BF0-09DD-4D6C-9DAA-ED3DC61AE141}" type="slidenum">
              <a:rPr lang="en-US" smtClean="0"/>
              <a:pPr defTabSz="991513"/>
              <a:t>37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7F0F7FBB-4171-4B9D-8DB8-D831ECE7555A}" type="slidenum">
              <a:rPr lang="en-US" smtClean="0"/>
              <a:pPr defTabSz="991513"/>
              <a:t>38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3A75332D-511D-4780-866B-97F846BD8601}" type="slidenum">
              <a:rPr lang="en-US" smtClean="0"/>
              <a:pPr defTabSz="991513"/>
              <a:t>39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5C8F5C5A-5023-4ED9-964A-57D0C74A2990}" type="slidenum">
              <a:rPr lang="en-US" smtClean="0"/>
              <a:pPr defTabSz="991513"/>
              <a:t>40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B4606D95-6B6C-4B70-9239-2DC689F246D7}" type="slidenum">
              <a:rPr lang="en-US" smtClean="0"/>
              <a:pPr defTabSz="991513"/>
              <a:t>41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ABF7B-76D1-2F46-854B-A61F9881DA42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CB32AE78-B655-4D10-B4E6-46E9CAA442A2}" type="slidenum">
              <a:rPr lang="en-US" smtClean="0"/>
              <a:pPr defTabSz="991513"/>
              <a:t>42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9DCEBA0C-51C5-4BB5-A4E6-F944B25A3DE9}" type="slidenum">
              <a:rPr lang="en-US" smtClean="0"/>
              <a:pPr defTabSz="991513"/>
              <a:t>43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223343E9-F3E6-4077-9E35-38454EC11B0D}" type="slidenum">
              <a:rPr lang="en-US" smtClean="0"/>
              <a:pPr defTabSz="991513"/>
              <a:t>44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70AACEC5-CDAE-4FED-856B-31908912D954}" type="slidenum">
              <a:rPr lang="en-US" smtClean="0"/>
              <a:pPr defTabSz="991513"/>
              <a:t>45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719138"/>
            <a:ext cx="4660900" cy="3602037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6" tIns="48323" rIns="96646" bIns="48323"/>
          <a:lstStyle/>
          <a:p>
            <a:r>
              <a:rPr lang="en-US" smtClean="0"/>
              <a:t>From top to bottom files:</a:t>
            </a:r>
          </a:p>
          <a:p>
            <a:r>
              <a:rPr lang="en-US" smtClean="0"/>
              <a:t>173, 177, 179, 181, 186, 187 from Oct. 28th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80950E51-67DC-4EF3-A4E9-26E8E4F8789A}" type="slidenum">
              <a:rPr lang="en-US" smtClean="0"/>
              <a:pPr defTabSz="991513"/>
              <a:t>46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1513"/>
            <a:fld id="{08DFCF0D-44A9-441C-AA26-61D53A9E0DCE}" type="slidenum">
              <a:rPr lang="en-US" smtClean="0"/>
              <a:pPr defTabSz="991513"/>
              <a:t>47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760413"/>
            <a:ext cx="4579938" cy="3538537"/>
          </a:xfrm>
          <a:ln w="12700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570" y="4553806"/>
            <a:ext cx="5373317" cy="4301271"/>
          </a:xfrm>
          <a:noFill/>
          <a:ln/>
        </p:spPr>
        <p:txBody>
          <a:bodyPr lIns="100339" tIns="50170" rIns="100339" bIns="50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A83A9-3EDA-AD46-ADA2-CF7296298B75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83D-5757-554C-85AD-C60DEDB77578}" type="slidenum">
              <a:rPr lang="en-US"/>
              <a:pPr/>
              <a:t>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D003B-2F95-0940-9C4F-8D4B760DA9DE}" type="slidenum">
              <a:rPr lang="en-US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54</a:t>
            </a:r>
          </a:p>
          <a:p>
            <a:pPr eaLnBrk="1" hangingPunct="1"/>
            <a:r>
              <a:rPr lang="en-US"/>
              <a:t>B: 46</a:t>
            </a:r>
          </a:p>
          <a:p>
            <a:pPr eaLnBrk="1" hangingPunct="1"/>
            <a:r>
              <a:rPr lang="en-US"/>
              <a:t>149 responses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5AC50-A583-DB43-B28B-B79DD16B40C4}" type="slidenum">
              <a:rPr lang="en-US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25A72-DE3A-F241-BCB7-BE88F20FFEC0}" type="slidenum">
              <a:rPr lang="en-US"/>
              <a:pPr/>
              <a:t>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54063" y="1284288"/>
            <a:ext cx="8550275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508125" y="4403725"/>
            <a:ext cx="7042150" cy="1987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54063" y="7254875"/>
            <a:ext cx="2095500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36938" y="7254875"/>
            <a:ext cx="3184525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08838" y="7254875"/>
            <a:ext cx="2095500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B80B636-C96F-4974-B3A3-9EC67BCE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3BCF-5C56-4C06-B3C6-88719F72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6FE1-7732-4D40-84FC-0E31684A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9554-9B7A-4B9D-B6F0-8B2D0FE6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2244725"/>
            <a:ext cx="4198937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4725"/>
            <a:ext cx="419893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14F1-2F78-457E-8190-9EE9C112E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87BB-133D-48E3-A600-DDDD0176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3FBA-0375-423E-ACBD-34BB033A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F4CD-3609-4799-847F-B914AF419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3D7D-AA6D-4B8C-8705-B0DC3146E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EC73-AF90-41B7-8153-DEC892B19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E792-71C9-49FE-BD4D-94BED803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90563"/>
            <a:ext cx="2136775" cy="6218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690563"/>
            <a:ext cx="6261100" cy="6218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24E8-A97E-4F23-860E-51016DA63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FD58-F69C-431E-807B-D0E612FD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A401-10C6-4327-90B2-B2059E4F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32BA-D90C-4F52-8CD7-48A060762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2244725"/>
            <a:ext cx="4198937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44725"/>
            <a:ext cx="419893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F569-CA81-4096-A5E2-B3A8870BE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C75E1-CF78-4A95-9F4F-6BC383C44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22B4-370B-4CF6-9AAB-C059468F9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449F-87FD-479E-AEF5-5F52CBE1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3ACC-ADF8-4D91-966C-F34A3773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FE4D-1820-452C-9B35-2048B9AF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27A3-5A9A-4230-A3D6-BF807F82A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690563"/>
            <a:ext cx="2136775" cy="6218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690563"/>
            <a:ext cx="6261100" cy="6218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3C43-FFBE-4B38-8E94-8DF272D5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rgbClr val="0000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0563"/>
            <a:ext cx="855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fld id="{D4B85FF5-BFCB-45B0-AF08-CE88DEE52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0563"/>
            <a:ext cx="855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Times New Roman" pitchFamily="18" charset="0"/>
              </a:defRPr>
            </a:lvl1pPr>
          </a:lstStyle>
          <a:p>
            <a:pPr>
              <a:defRPr/>
            </a:pPr>
            <a:fld id="{39864BC4-F933-4E0E-A8E3-F3952155D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6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7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19100" y="1694816"/>
            <a:ext cx="205754" cy="5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endParaRPr lang="en-US" sz="3100" dirty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6233" y="6515209"/>
            <a:ext cx="5065872" cy="111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pPr algn="r"/>
            <a:r>
              <a:rPr lang="en-US" sz="22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This Week:</a:t>
            </a:r>
          </a:p>
          <a:p>
            <a:pPr algn="r"/>
            <a:r>
              <a:rPr lang="en-US" sz="22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Final Exam, Saturday 4/28</a:t>
            </a:r>
          </a:p>
          <a:p>
            <a:pPr algn="r"/>
            <a:r>
              <a:rPr lang="en-US" sz="22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1:00-3:00pm</a:t>
            </a:r>
            <a:endParaRPr lang="en-US" sz="2200" dirty="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13344" y="107577"/>
            <a:ext cx="5399458" cy="5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Comic Sans MS" pitchFamily="66" charset="0"/>
              </a:rPr>
              <a:t>PH300 </a:t>
            </a:r>
            <a:r>
              <a:rPr lang="en-US" sz="3100" dirty="0">
                <a:solidFill>
                  <a:srgbClr val="000000"/>
                </a:solidFill>
                <a:latin typeface="Comic Sans MS" pitchFamily="66" charset="0"/>
              </a:rPr>
              <a:t>Modern </a:t>
            </a:r>
            <a:r>
              <a:rPr lang="en-US" sz="3100" dirty="0" smtClean="0">
                <a:solidFill>
                  <a:srgbClr val="000000"/>
                </a:solidFill>
                <a:latin typeface="Comic Sans MS" pitchFamily="66" charset="0"/>
              </a:rPr>
              <a:t>Physics SP11</a:t>
            </a:r>
            <a:endParaRPr lang="en-US" sz="3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68924" y="4577726"/>
            <a:ext cx="9538018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Helvetica" charset="0"/>
                <a:ea typeface="Lucida Grande" charset="0"/>
                <a:cs typeface="Lucida Grande" charset="0"/>
              </a:rPr>
              <a:t>“Quantum mechanics is the greatest intellectual achievement of mankind.” – Carl Wieman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8154" y="6106713"/>
            <a:ext cx="5013484" cy="16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u="sng" dirty="0">
                <a:solidFill>
                  <a:srgbClr val="000000"/>
                </a:solidFill>
                <a:ea typeface="Arial" charset="0"/>
                <a:cs typeface="Arial" charset="0"/>
              </a:rPr>
              <a:t>Day</a:t>
            </a:r>
            <a:r>
              <a:rPr lang="en-US" sz="2500" u="sng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27,5/3:</a:t>
            </a:r>
            <a:endParaRPr lang="en-US" sz="25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r>
              <a:rPr lang="en-US" sz="2500" dirty="0">
                <a:solidFill>
                  <a:srgbClr val="000000"/>
                </a:solidFill>
                <a:ea typeface="Arial" charset="0"/>
                <a:cs typeface="Arial" charset="0"/>
              </a:rPr>
              <a:t>Questions? </a:t>
            </a:r>
            <a:endParaRPr lang="en-US" sz="25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Molecular Bonding (?)</a:t>
            </a:r>
          </a:p>
          <a:p>
            <a:r>
              <a:rPr lang="en-US" sz="2500" dirty="0" err="1" smtClean="0">
                <a:solidFill>
                  <a:srgbClr val="000000"/>
                </a:solidFill>
                <a:ea typeface="Arial" charset="0"/>
                <a:cs typeface="Arial" charset="0"/>
                <a:sym typeface="Symbol" charset="2"/>
              </a:rPr>
              <a:t>BEC</a:t>
            </a:r>
            <a:r>
              <a:rPr lang="en-US" sz="2500" dirty="0" smtClean="0">
                <a:solidFill>
                  <a:srgbClr val="000000"/>
                </a:solidFill>
                <a:ea typeface="Arial" charset="0"/>
                <a:cs typeface="Arial" charset="0"/>
                <a:sym typeface="Symbol" charset="2"/>
              </a:rPr>
              <a:t> (!)</a:t>
            </a:r>
            <a:endParaRPr lang="en-US" sz="2700" dirty="0">
              <a:solidFill>
                <a:srgbClr val="00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331" y="764849"/>
            <a:ext cx="5279664" cy="35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Quantum Bound State </a:t>
            </a:r>
            <a:r>
              <a:rPr lang="en-US" dirty="0" err="1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881592"/>
            <a:ext cx="8650923" cy="64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50178" y="44980"/>
            <a:ext cx="9740583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Same idea with </a:t>
            </a:r>
            <a:r>
              <a:rPr lang="en-US" sz="2500" dirty="0" err="1">
                <a:solidFill>
                  <a:schemeClr val="bg1"/>
                </a:solidFill>
              </a:rPr>
              <a:t>p</a:t>
            </a:r>
            <a:r>
              <a:rPr lang="en-US" sz="2500" dirty="0">
                <a:solidFill>
                  <a:schemeClr val="bg1"/>
                </a:solidFill>
              </a:rPr>
              <a:t>-orbital bonding … </a:t>
            </a:r>
            <a:r>
              <a:rPr lang="en-US" sz="2500" b="1" dirty="0">
                <a:solidFill>
                  <a:schemeClr val="bg1"/>
                </a:solidFill>
              </a:rPr>
              <a:t>need constructive interference of wave functions between 2 nuclei.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52800" y="3022601"/>
            <a:ext cx="6195149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i="1" dirty="0">
                <a:solidFill>
                  <a:srgbClr val="CC0000"/>
                </a:solidFill>
              </a:rPr>
              <a:t>Sign of wave function matters! </a:t>
            </a:r>
          </a:p>
          <a:p>
            <a:r>
              <a:rPr lang="en-US" sz="2500" i="1" dirty="0">
                <a:solidFill>
                  <a:srgbClr val="CC0000"/>
                </a:solidFill>
              </a:rPr>
              <a:t>Determines how wave functions interfere.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838200" y="1468120"/>
            <a:ext cx="8886667" cy="306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280" y="4318000"/>
            <a:ext cx="9304020" cy="29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</a:rPr>
              <a:t>Why doesn’t He-He bond?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</a:p>
          <a:p>
            <a:endParaRPr lang="en-US" sz="2500" baseline="-250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Not exact same molecular orbitals as H</a:t>
            </a:r>
            <a:r>
              <a:rPr lang="en-US" sz="2500" baseline="-25000" dirty="0">
                <a:solidFill>
                  <a:srgbClr val="000000"/>
                </a:solidFill>
              </a:rPr>
              <a:t>2</a:t>
            </a:r>
            <a:r>
              <a:rPr lang="en-US" sz="2500" baseline="30000" dirty="0">
                <a:solidFill>
                  <a:srgbClr val="000000"/>
                </a:solidFill>
              </a:rPr>
              <a:t>+</a:t>
            </a:r>
            <a:r>
              <a:rPr lang="en-US" sz="2500" dirty="0">
                <a:solidFill>
                  <a:srgbClr val="000000"/>
                </a:solidFill>
              </a:rPr>
              <a:t>, but similar.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With He</a:t>
            </a:r>
            <a:r>
              <a:rPr lang="en-US" sz="2500" baseline="-25000" dirty="0">
                <a:solidFill>
                  <a:srgbClr val="000000"/>
                </a:solidFill>
              </a:rPr>
              <a:t>2</a:t>
            </a:r>
            <a:r>
              <a:rPr lang="en-US" sz="2500" dirty="0">
                <a:solidFill>
                  <a:srgbClr val="000000"/>
                </a:solidFill>
              </a:rPr>
              <a:t>, have 4 electrons …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fill both bonding and anti-bonding orbitals. </a:t>
            </a:r>
            <a:r>
              <a:rPr lang="en-US" sz="2500" b="1" dirty="0">
                <a:solidFill>
                  <a:srgbClr val="000000"/>
                </a:solidFill>
              </a:rPr>
              <a:t>Not stable.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So doesn’t form. </a:t>
            </a:r>
          </a:p>
          <a:p>
            <a:endParaRPr lang="en-US" sz="2500" baseline="-25000" dirty="0">
              <a:solidFill>
                <a:srgbClr val="000000"/>
              </a:solidFill>
            </a:endParaRP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250917" y="3182726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2980849" y="3182726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873240" y="3159337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7603173" y="3159337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738664" y="2159001"/>
            <a:ext cx="3709035" cy="1012931"/>
          </a:xfrm>
          <a:custGeom>
            <a:avLst/>
            <a:gdLst>
              <a:gd name="T0" fmla="*/ 0 w 2124"/>
              <a:gd name="T1" fmla="*/ 893763 h 563"/>
              <a:gd name="T2" fmla="*/ 793750 w 2124"/>
              <a:gd name="T3" fmla="*/ 739775 h 563"/>
              <a:gd name="T4" fmla="*/ 1233488 w 2124"/>
              <a:gd name="T5" fmla="*/ 417513 h 563"/>
              <a:gd name="T6" fmla="*/ 1422400 w 2124"/>
              <a:gd name="T7" fmla="*/ 44450 h 563"/>
              <a:gd name="T8" fmla="*/ 1509713 w 2124"/>
              <a:gd name="T9" fmla="*/ 215900 h 563"/>
              <a:gd name="T10" fmla="*/ 1685925 w 2124"/>
              <a:gd name="T11" fmla="*/ 325438 h 563"/>
              <a:gd name="T12" fmla="*/ 1973263 w 2124"/>
              <a:gd name="T13" fmla="*/ 242888 h 563"/>
              <a:gd name="T14" fmla="*/ 2071688 w 2124"/>
              <a:gd name="T15" fmla="*/ 33338 h 563"/>
              <a:gd name="T16" fmla="*/ 2247900 w 2124"/>
              <a:gd name="T17" fmla="*/ 441325 h 563"/>
              <a:gd name="T18" fmla="*/ 2711450 w 2124"/>
              <a:gd name="T19" fmla="*/ 749300 h 563"/>
              <a:gd name="T20" fmla="*/ 3371850 w 2124"/>
              <a:gd name="T21" fmla="*/ 893763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4"/>
              <a:gd name="T34" fmla="*/ 0 h 563"/>
              <a:gd name="T35" fmla="*/ 2124 w 2124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4" h="563">
                <a:moveTo>
                  <a:pt x="0" y="563"/>
                </a:moveTo>
                <a:cubicBezTo>
                  <a:pt x="83" y="547"/>
                  <a:pt x="371" y="516"/>
                  <a:pt x="500" y="466"/>
                </a:cubicBezTo>
                <a:cubicBezTo>
                  <a:pt x="629" y="416"/>
                  <a:pt x="711" y="336"/>
                  <a:pt x="777" y="263"/>
                </a:cubicBezTo>
                <a:cubicBezTo>
                  <a:pt x="843" y="190"/>
                  <a:pt x="867" y="49"/>
                  <a:pt x="896" y="28"/>
                </a:cubicBezTo>
                <a:cubicBezTo>
                  <a:pt x="925" y="7"/>
                  <a:pt x="923" y="107"/>
                  <a:pt x="951" y="136"/>
                </a:cubicBezTo>
                <a:cubicBezTo>
                  <a:pt x="979" y="165"/>
                  <a:pt x="1013" y="202"/>
                  <a:pt x="1062" y="205"/>
                </a:cubicBezTo>
                <a:cubicBezTo>
                  <a:pt x="1111" y="208"/>
                  <a:pt x="1203" y="184"/>
                  <a:pt x="1243" y="153"/>
                </a:cubicBezTo>
                <a:cubicBezTo>
                  <a:pt x="1283" y="122"/>
                  <a:pt x="1276" y="0"/>
                  <a:pt x="1305" y="21"/>
                </a:cubicBezTo>
                <a:cubicBezTo>
                  <a:pt x="1334" y="42"/>
                  <a:pt x="1349" y="203"/>
                  <a:pt x="1416" y="278"/>
                </a:cubicBezTo>
                <a:cubicBezTo>
                  <a:pt x="1483" y="353"/>
                  <a:pt x="1590" y="425"/>
                  <a:pt x="1708" y="472"/>
                </a:cubicBezTo>
                <a:cubicBezTo>
                  <a:pt x="1826" y="519"/>
                  <a:pt x="2037" y="544"/>
                  <a:pt x="2124" y="563"/>
                </a:cubicBezTo>
              </a:path>
            </a:pathLst>
          </a:custGeom>
          <a:noFill/>
          <a:ln w="5715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5308600" y="2182390"/>
            <a:ext cx="3913347" cy="2076238"/>
          </a:xfrm>
          <a:custGeom>
            <a:avLst/>
            <a:gdLst>
              <a:gd name="T0" fmla="*/ 0 w 2241"/>
              <a:gd name="T1" fmla="*/ 895350 h 1154"/>
              <a:gd name="T2" fmla="*/ 889000 w 2241"/>
              <a:gd name="T3" fmla="*/ 735013 h 1154"/>
              <a:gd name="T4" fmla="*/ 1320800 w 2241"/>
              <a:gd name="T5" fmla="*/ 365125 h 1154"/>
              <a:gd name="T6" fmla="*/ 1465263 w 2241"/>
              <a:gd name="T7" fmla="*/ 12700 h 1154"/>
              <a:gd name="T8" fmla="*/ 1514475 w 2241"/>
              <a:gd name="T9" fmla="*/ 288925 h 1154"/>
              <a:gd name="T10" fmla="*/ 1817688 w 2241"/>
              <a:gd name="T11" fmla="*/ 906463 h 1154"/>
              <a:gd name="T12" fmla="*/ 2036763 w 2241"/>
              <a:gd name="T13" fmla="*/ 1270000 h 1154"/>
              <a:gd name="T14" fmla="*/ 2159000 w 2241"/>
              <a:gd name="T15" fmla="*/ 1776413 h 1154"/>
              <a:gd name="T16" fmla="*/ 2181225 w 2241"/>
              <a:gd name="T17" fmla="*/ 1600200 h 1154"/>
              <a:gd name="T18" fmla="*/ 2346325 w 2241"/>
              <a:gd name="T19" fmla="*/ 1290638 h 1154"/>
              <a:gd name="T20" fmla="*/ 2786063 w 2241"/>
              <a:gd name="T21" fmla="*/ 1016000 h 1154"/>
              <a:gd name="T22" fmla="*/ 3282950 w 2241"/>
              <a:gd name="T23" fmla="*/ 915988 h 1154"/>
              <a:gd name="T24" fmla="*/ 3557588 w 2241"/>
              <a:gd name="T25" fmla="*/ 915988 h 1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41"/>
              <a:gd name="T40" fmla="*/ 0 h 1154"/>
              <a:gd name="T41" fmla="*/ 2241 w 2241"/>
              <a:gd name="T42" fmla="*/ 1154 h 1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41" h="1154">
                <a:moveTo>
                  <a:pt x="0" y="564"/>
                </a:moveTo>
                <a:cubicBezTo>
                  <a:pt x="91" y="546"/>
                  <a:pt x="421" y="519"/>
                  <a:pt x="560" y="463"/>
                </a:cubicBezTo>
                <a:cubicBezTo>
                  <a:pt x="699" y="407"/>
                  <a:pt x="772" y="306"/>
                  <a:pt x="832" y="230"/>
                </a:cubicBezTo>
                <a:cubicBezTo>
                  <a:pt x="892" y="154"/>
                  <a:pt x="903" y="16"/>
                  <a:pt x="923" y="8"/>
                </a:cubicBezTo>
                <a:cubicBezTo>
                  <a:pt x="943" y="0"/>
                  <a:pt x="917" y="88"/>
                  <a:pt x="954" y="182"/>
                </a:cubicBezTo>
                <a:cubicBezTo>
                  <a:pt x="991" y="276"/>
                  <a:pt x="1090" y="468"/>
                  <a:pt x="1145" y="571"/>
                </a:cubicBezTo>
                <a:cubicBezTo>
                  <a:pt x="1200" y="674"/>
                  <a:pt x="1247" y="709"/>
                  <a:pt x="1283" y="800"/>
                </a:cubicBezTo>
                <a:cubicBezTo>
                  <a:pt x="1319" y="891"/>
                  <a:pt x="1345" y="1084"/>
                  <a:pt x="1360" y="1119"/>
                </a:cubicBezTo>
                <a:cubicBezTo>
                  <a:pt x="1375" y="1154"/>
                  <a:pt x="1354" y="1059"/>
                  <a:pt x="1374" y="1008"/>
                </a:cubicBezTo>
                <a:cubicBezTo>
                  <a:pt x="1394" y="957"/>
                  <a:pt x="1415" y="874"/>
                  <a:pt x="1478" y="813"/>
                </a:cubicBezTo>
                <a:cubicBezTo>
                  <a:pt x="1541" y="752"/>
                  <a:pt x="1657" y="679"/>
                  <a:pt x="1755" y="640"/>
                </a:cubicBezTo>
                <a:cubicBezTo>
                  <a:pt x="1853" y="601"/>
                  <a:pt x="1987" y="587"/>
                  <a:pt x="2068" y="577"/>
                </a:cubicBezTo>
                <a:cubicBezTo>
                  <a:pt x="2149" y="567"/>
                  <a:pt x="2205" y="577"/>
                  <a:pt x="2241" y="57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7975" y="3303588"/>
            <a:ext cx="91313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JILA</a:t>
            </a:r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BEC</a:t>
            </a:r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Effort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E1E1FF"/>
                </a:solidFill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E1E1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Eric Cornell, Carl Wieman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1990-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Anderson,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Ensher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Jin, Hall, Matthews, Myatt, Monroe,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Claussen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Roberts, Cornish,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Haljan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Donley, Thompson, Papp,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Zirbel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Lewandowski,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Harber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Coddington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Engels,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McGuirk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</a:rPr>
              <a:t>Hodby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,...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4950" y="5322888"/>
            <a:ext cx="98234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charset="0"/>
              </a:rPr>
              <a:t>Part I. (1924-95) Making Bose-Einstein Condensation in a gas.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BEC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 a new form of matter predicted by Einstein in 1924 and first created in 1995 by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</a:rPr>
              <a:t> Cornell/Wieman group. 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</a:p>
          <a:p>
            <a:r>
              <a:rPr lang="en-US" sz="2600" dirty="0">
                <a:solidFill>
                  <a:srgbClr val="FF0000"/>
                </a:solidFill>
                <a:latin typeface="Arial" charset="0"/>
              </a:rPr>
              <a:t>Part II.  An example of more recent research with </a:t>
            </a:r>
            <a:r>
              <a:rPr lang="en-US" sz="2600" dirty="0" err="1">
                <a:solidFill>
                  <a:srgbClr val="FF0000"/>
                </a:solidFill>
                <a:latin typeface="Arial" charset="0"/>
              </a:rPr>
              <a:t>BEC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en-US" sz="2600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731000" y="48545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$$ (NSF,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ONR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NIST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" y="539750"/>
            <a:ext cx="10058400" cy="1877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Bose-Einstein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 Condensation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BEC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):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Times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Quantum weirdness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at</a:t>
            </a:r>
          </a:p>
          <a:p>
            <a:pPr algn="ctr">
              <a:defRPr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lowest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temperature in the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G Times" pitchFamily="18" charset="0"/>
                <a:cs typeface="Times New Roman" pitchFamily="18" charset="0"/>
              </a:rPr>
              <a:t>universe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G 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6300" y="304800"/>
            <a:ext cx="1412628" cy="7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Absolute</a:t>
            </a:r>
          </a:p>
          <a:p>
            <a:pPr defTabSz="1019175"/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(Kelvin)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02075" y="304800"/>
            <a:ext cx="1554519" cy="7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FF0000"/>
                </a:solidFill>
                <a:latin typeface="Arial" charset="0"/>
              </a:rPr>
              <a:t>Fahrenheit</a:t>
            </a:r>
          </a:p>
          <a:p>
            <a:pPr defTabSz="1019175"/>
            <a:r>
              <a:rPr lang="en-US" sz="2200" dirty="0">
                <a:solidFill>
                  <a:srgbClr val="FF0000"/>
                </a:solidFill>
                <a:latin typeface="Arial" charset="0"/>
              </a:rPr>
              <a:t>(degrees)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259388" y="1474788"/>
            <a:ext cx="1816100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1A1AFF"/>
                </a:solidFill>
                <a:latin typeface="Arial" charset="0"/>
              </a:rPr>
              <a:t>Room Temp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180013" y="1897063"/>
            <a:ext cx="1951262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1A1AFF"/>
                </a:solidFill>
                <a:latin typeface="Arial" charset="0"/>
              </a:rPr>
              <a:t>Water freezes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534025" y="2940050"/>
            <a:ext cx="1099228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1A1AFF"/>
                </a:solidFill>
                <a:latin typeface="Arial" charset="0"/>
              </a:rPr>
              <a:t>Dry Ice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94325" y="4708525"/>
            <a:ext cx="1566930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1A1AFF"/>
                </a:solidFill>
                <a:latin typeface="Arial" charset="0"/>
              </a:rPr>
              <a:t>Air freezes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006975" y="5594350"/>
            <a:ext cx="2372990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b="1" dirty="0">
                <a:solidFill>
                  <a:srgbClr val="1A1AFF"/>
                </a:solidFill>
                <a:latin typeface="Arial" charset="0"/>
              </a:rPr>
              <a:t>Deep space, 3 </a:t>
            </a:r>
            <a:r>
              <a:rPr lang="en-US" sz="2200" b="1" dirty="0" err="1">
                <a:solidFill>
                  <a:srgbClr val="1A1AFF"/>
                </a:solidFill>
                <a:latin typeface="Arial" charset="0"/>
              </a:rPr>
              <a:t>K</a:t>
            </a:r>
            <a:endParaRPr lang="en-US" sz="2200" b="1" dirty="0">
              <a:solidFill>
                <a:srgbClr val="1A1AFF"/>
              </a:solidFill>
              <a:latin typeface="Arial" charset="0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775200" y="6319838"/>
            <a:ext cx="3149600" cy="873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defTabSz="1019175"/>
            <a:r>
              <a:rPr lang="en-US" sz="25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</a:rPr>
              <a:t>BEC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 at .000 000 1</a:t>
            </a:r>
            <a:r>
              <a:rPr lang="en-US" sz="2500" baseline="300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 above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absolute </a:t>
            </a:r>
            <a:r>
              <a:rPr lang="en-US" sz="2500" dirty="0">
                <a:solidFill>
                  <a:srgbClr val="000000"/>
                </a:solidFill>
                <a:latin typeface="Arial" charset="0"/>
              </a:rPr>
              <a:t>zero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19125" y="5822950"/>
            <a:ext cx="2343184" cy="8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b="1" dirty="0">
                <a:solidFill>
                  <a:srgbClr val="000000"/>
                </a:solidFill>
                <a:latin typeface="Arial" charset="0"/>
              </a:rPr>
              <a:t>Absolute zero!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defTabSz="1019175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273 </a:t>
            </a:r>
            <a:r>
              <a:rPr lang="en-US" b="1" baseline="30000" dirty="0" err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863975" y="1492250"/>
            <a:ext cx="668338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FF0000"/>
                </a:solidFill>
                <a:latin typeface="Arial" charset="0"/>
              </a:rPr>
              <a:t>70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2581275" y="2171700"/>
            <a:ext cx="676449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chemeClr val="bg1"/>
                </a:solidFill>
                <a:latin typeface="Arial" charset="0"/>
              </a:rPr>
              <a:t>250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2547938" y="2936875"/>
            <a:ext cx="676449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2547938" y="3692525"/>
            <a:ext cx="676449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150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2603500" y="4387850"/>
            <a:ext cx="676449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725738" y="5114925"/>
            <a:ext cx="519543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dirty="0">
                <a:solidFill>
                  <a:srgbClr val="000000"/>
                </a:solidFill>
                <a:latin typeface="Arial" charset="0"/>
              </a:rPr>
              <a:t>50</a:t>
            </a: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3330575" y="6075363"/>
            <a:ext cx="541338" cy="66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26" name="Oval 19"/>
          <p:cNvSpPr>
            <a:spLocks noChangeArrowheads="1"/>
          </p:cNvSpPr>
          <p:nvPr/>
        </p:nvSpPr>
        <p:spPr bwMode="auto">
          <a:xfrm>
            <a:off x="3462338" y="6329363"/>
            <a:ext cx="269875" cy="279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27" name="AutoShape 20"/>
          <p:cNvSpPr>
            <a:spLocks noChangeArrowheads="1"/>
          </p:cNvSpPr>
          <p:nvPr/>
        </p:nvSpPr>
        <p:spPr bwMode="auto">
          <a:xfrm>
            <a:off x="3473450" y="6192838"/>
            <a:ext cx="269875" cy="2254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3948113" y="5838825"/>
            <a:ext cx="838406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200" b="1" i="1" u="sng" dirty="0">
                <a:solidFill>
                  <a:srgbClr val="FF0000"/>
                </a:solidFill>
                <a:latin typeface="Arial" charset="0"/>
              </a:rPr>
              <a:t>-460</a:t>
            </a: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2873375" y="5829300"/>
            <a:ext cx="398297" cy="5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sz="2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30" name="Rectangle 24"/>
          <p:cNvSpPr>
            <a:spLocks noChangeArrowheads="1"/>
          </p:cNvSpPr>
          <p:nvPr/>
        </p:nvSpPr>
        <p:spPr bwMode="auto">
          <a:xfrm>
            <a:off x="3341688" y="1446213"/>
            <a:ext cx="542925" cy="46339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31" name="Line 25"/>
          <p:cNvSpPr>
            <a:spLocks noChangeShapeType="1"/>
          </p:cNvSpPr>
          <p:nvPr/>
        </p:nvSpPr>
        <p:spPr bwMode="auto">
          <a:xfrm flipH="1" flipV="1">
            <a:off x="3602038" y="2027238"/>
            <a:ext cx="6350" cy="42957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Text Box 26"/>
          <p:cNvSpPr txBox="1">
            <a:spLocks noChangeArrowheads="1"/>
          </p:cNvSpPr>
          <p:nvPr/>
        </p:nvSpPr>
        <p:spPr bwMode="auto">
          <a:xfrm>
            <a:off x="1304925" y="1798638"/>
            <a:ext cx="994933" cy="5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spAutoFit/>
          </a:bodyPr>
          <a:lstStyle/>
          <a:p>
            <a:pPr defTabSz="1019175"/>
            <a:r>
              <a:rPr lang="en-US" sz="27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earth</a:t>
            </a:r>
          </a:p>
        </p:txBody>
      </p:sp>
      <p:sp>
        <p:nvSpPr>
          <p:cNvPr id="17433" name="Line 27"/>
          <p:cNvSpPr>
            <a:spLocks noChangeShapeType="1"/>
          </p:cNvSpPr>
          <p:nvPr/>
        </p:nvSpPr>
        <p:spPr bwMode="auto">
          <a:xfrm>
            <a:off x="2273300" y="1466850"/>
            <a:ext cx="0" cy="147320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>
            <a:off x="2271713" y="1460500"/>
            <a:ext cx="95250" cy="1588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 flipV="1">
            <a:off x="2273300" y="2941638"/>
            <a:ext cx="96838" cy="0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45"/>
          <p:cNvSpPr>
            <a:spLocks noChangeShapeType="1"/>
          </p:cNvSpPr>
          <p:nvPr/>
        </p:nvSpPr>
        <p:spPr bwMode="auto">
          <a:xfrm flipH="1">
            <a:off x="3959225" y="4933950"/>
            <a:ext cx="1404938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46"/>
          <p:cNvSpPr>
            <a:spLocks noChangeShapeType="1"/>
          </p:cNvSpPr>
          <p:nvPr/>
        </p:nvSpPr>
        <p:spPr bwMode="auto">
          <a:xfrm flipH="1" flipV="1">
            <a:off x="4381500" y="3192463"/>
            <a:ext cx="1155700" cy="15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47"/>
          <p:cNvSpPr>
            <a:spLocks noChangeShapeType="1"/>
          </p:cNvSpPr>
          <p:nvPr/>
        </p:nvSpPr>
        <p:spPr bwMode="auto">
          <a:xfrm flipH="1">
            <a:off x="3962400" y="2135188"/>
            <a:ext cx="1236663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48"/>
          <p:cNvSpPr>
            <a:spLocks noChangeShapeType="1"/>
          </p:cNvSpPr>
          <p:nvPr/>
        </p:nvSpPr>
        <p:spPr bwMode="auto">
          <a:xfrm flipH="1">
            <a:off x="4602163" y="1712913"/>
            <a:ext cx="661987" cy="4762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53"/>
          <p:cNvSpPr>
            <a:spLocks noChangeShapeType="1"/>
          </p:cNvSpPr>
          <p:nvPr/>
        </p:nvSpPr>
        <p:spPr bwMode="auto">
          <a:xfrm flipH="1" flipV="1">
            <a:off x="4733925" y="6083300"/>
            <a:ext cx="3017838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3576638" y="2000250"/>
            <a:ext cx="88900" cy="4076700"/>
          </a:xfrm>
          <a:prstGeom prst="rect">
            <a:avLst/>
          </a:prstGeom>
          <a:solidFill>
            <a:srgbClr val="66FF33"/>
          </a:solidFill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42" name="Line 55"/>
          <p:cNvSpPr>
            <a:spLocks noChangeShapeType="1"/>
          </p:cNvSpPr>
          <p:nvPr/>
        </p:nvSpPr>
        <p:spPr bwMode="auto">
          <a:xfrm>
            <a:off x="3341688" y="2400300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Line 56"/>
          <p:cNvSpPr>
            <a:spLocks noChangeShapeType="1"/>
          </p:cNvSpPr>
          <p:nvPr/>
        </p:nvSpPr>
        <p:spPr bwMode="auto">
          <a:xfrm>
            <a:off x="3338513" y="3133725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Line 57"/>
          <p:cNvSpPr>
            <a:spLocks noChangeShapeType="1"/>
          </p:cNvSpPr>
          <p:nvPr/>
        </p:nvSpPr>
        <p:spPr bwMode="auto">
          <a:xfrm>
            <a:off x="3348038" y="3867150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Line 58"/>
          <p:cNvSpPr>
            <a:spLocks noChangeShapeType="1"/>
          </p:cNvSpPr>
          <p:nvPr/>
        </p:nvSpPr>
        <p:spPr bwMode="auto">
          <a:xfrm>
            <a:off x="3344863" y="4600575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59"/>
          <p:cNvSpPr>
            <a:spLocks noChangeShapeType="1"/>
          </p:cNvSpPr>
          <p:nvPr/>
        </p:nvSpPr>
        <p:spPr bwMode="auto">
          <a:xfrm>
            <a:off x="3341688" y="5334000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Line 60"/>
          <p:cNvSpPr>
            <a:spLocks noChangeShapeType="1"/>
          </p:cNvSpPr>
          <p:nvPr/>
        </p:nvSpPr>
        <p:spPr bwMode="auto">
          <a:xfrm>
            <a:off x="3338513" y="6067425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Line 61"/>
          <p:cNvSpPr>
            <a:spLocks noChangeShapeType="1"/>
          </p:cNvSpPr>
          <p:nvPr/>
        </p:nvSpPr>
        <p:spPr bwMode="auto">
          <a:xfrm>
            <a:off x="3348038" y="1771650"/>
            <a:ext cx="533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Text Box 62"/>
          <p:cNvSpPr txBox="1">
            <a:spLocks noChangeArrowheads="1"/>
          </p:cNvSpPr>
          <p:nvPr/>
        </p:nvSpPr>
        <p:spPr bwMode="auto">
          <a:xfrm>
            <a:off x="2598738" y="1511300"/>
            <a:ext cx="650875" cy="427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074"/>
          <p:cNvSpPr txBox="1">
            <a:spLocks noChangeArrowheads="1"/>
          </p:cNvSpPr>
          <p:nvPr/>
        </p:nvSpPr>
        <p:spPr bwMode="auto">
          <a:xfrm>
            <a:off x="1157288" y="2157413"/>
            <a:ext cx="2775119" cy="46166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FF"/>
                </a:solidFill>
                <a:latin typeface="Arial" charset="0"/>
              </a:rPr>
              <a:t>temperature applet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960438" y="650875"/>
            <a:ext cx="8882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Why low temperature is interesting for quantum mechanics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At room temperature typical de Broglie wavelength for rubidium </a:t>
            </a:r>
          </a:p>
          <a:p>
            <a:r>
              <a:rPr lang="en-US" dirty="0">
                <a:solidFill>
                  <a:srgbClr val="000000"/>
                </a:solidFill>
              </a:rPr>
              <a:t>atom is  2 x 10</a:t>
            </a:r>
            <a:r>
              <a:rPr lang="en-US" baseline="30000" dirty="0">
                <a:solidFill>
                  <a:srgbClr val="000000"/>
                </a:solidFill>
              </a:rPr>
              <a:t>-11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decrease the temperature of a sample from 300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to 3 </a:t>
            </a:r>
            <a:r>
              <a:rPr lang="en-US" dirty="0" err="1">
                <a:solidFill>
                  <a:srgbClr val="000000"/>
                </a:solidFill>
              </a:rPr>
              <a:t>microK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how does the de Broglie wavelength change?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a. smaller by 10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</a:p>
          <a:p>
            <a:r>
              <a:rPr lang="en-US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. smaller by 10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</a:p>
          <a:p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 bigger by 10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</a:p>
          <a:p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. bigger by 10</a:t>
            </a:r>
            <a:r>
              <a:rPr lang="en-US" baseline="30000" dirty="0">
                <a:solidFill>
                  <a:srgbClr val="000000"/>
                </a:solidFill>
              </a:rPr>
              <a:t>4</a:t>
            </a:r>
          </a:p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. stays the same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5250" y="3343360"/>
            <a:ext cx="44640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3/2 (</a:t>
            </a:r>
            <a:r>
              <a:rPr lang="en-US" dirty="0" err="1">
                <a:solidFill>
                  <a:srgbClr val="FF0000"/>
                </a:solidFill>
              </a:rPr>
              <a:t>kT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=1/2 </a:t>
            </a:r>
            <a:r>
              <a:rPr lang="en-US" dirty="0">
                <a:solidFill>
                  <a:srgbClr val="FF0000"/>
                </a:solidFill>
              </a:rPr>
              <a:t>mv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sym typeface="Symbol" pitchFamily="18" charset="2"/>
              </a:rPr>
              <a:t>db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en-US" dirty="0" err="1">
                <a:solidFill>
                  <a:srgbClr val="FF0000"/>
                </a:solidFill>
                <a:sym typeface="Symbol" pitchFamily="18" charset="2"/>
              </a:rPr>
              <a:t>/mv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~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1/T</a:t>
            </a:r>
            <a:r>
              <a:rPr lang="en-US" baseline="30000" dirty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baseline="30000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so 10</a:t>
            </a:r>
            <a:r>
              <a:rPr lang="en-US" baseline="30000" dirty="0">
                <a:solidFill>
                  <a:srgbClr val="FF0000"/>
                </a:solidFill>
                <a:sym typeface="Symbol" pitchFamily="18" charset="2"/>
              </a:rPr>
              <a:t>8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decrease in Temp gives</a:t>
            </a:r>
          </a:p>
          <a:p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10</a:t>
            </a:r>
            <a:r>
              <a:rPr lang="en-US" baseline="30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increase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in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sym typeface="Symbol" pitchFamily="18" charset="2"/>
              </a:rPr>
              <a:t>db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baseline="-25000" dirty="0">
              <a:solidFill>
                <a:srgbClr val="FF0000"/>
              </a:solidFill>
              <a:sym typeface="Symbol" pitchFamily="18" charset="2"/>
            </a:endParaRPr>
          </a:p>
          <a:p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So colder make more quantum</a:t>
            </a:r>
          </a:p>
          <a:p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wavelike.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1162" y="3348104"/>
            <a:ext cx="3266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Hint: 3</a:t>
            </a:r>
            <a:r>
              <a:rPr lang="en-US" dirty="0">
                <a:solidFill>
                  <a:srgbClr val="FF0000"/>
                </a:solidFill>
              </a:rPr>
              <a:t>/2 (</a:t>
            </a:r>
            <a:r>
              <a:rPr lang="en-US" dirty="0" err="1">
                <a:solidFill>
                  <a:srgbClr val="FF0000"/>
                </a:solidFill>
              </a:rPr>
              <a:t>kT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=1/2 mv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28613" y="3457575"/>
          <a:ext cx="3656012" cy="3527425"/>
        </p:xfrm>
        <a:graphic>
          <a:graphicData uri="http://schemas.openxmlformats.org/presentationml/2006/ole">
            <p:oleObj spid="_x0000_s1026" name="CorelDRAW" r:id="rId4" imgW="6883400" imgH="4216400" progId="">
              <p:embed/>
            </p:oleObj>
          </a:graphicData>
        </a:graphic>
      </p:graphicFrame>
      <p:sp>
        <p:nvSpPr>
          <p:cNvPr id="1027" name="Oval 5"/>
          <p:cNvSpPr>
            <a:spLocks noChangeArrowheads="1"/>
          </p:cNvSpPr>
          <p:nvPr/>
        </p:nvSpPr>
        <p:spPr bwMode="auto">
          <a:xfrm>
            <a:off x="1905000" y="598011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2232025" y="6567488"/>
            <a:ext cx="77788" cy="112712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9" name="Oval 7"/>
          <p:cNvSpPr>
            <a:spLocks noChangeArrowheads="1"/>
          </p:cNvSpPr>
          <p:nvPr/>
        </p:nvSpPr>
        <p:spPr bwMode="auto">
          <a:xfrm>
            <a:off x="2389188" y="521176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0" name="Oval 8"/>
          <p:cNvSpPr>
            <a:spLocks noChangeArrowheads="1"/>
          </p:cNvSpPr>
          <p:nvPr/>
        </p:nvSpPr>
        <p:spPr bwMode="auto">
          <a:xfrm>
            <a:off x="1927225" y="1812925"/>
            <a:ext cx="80963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1" name="Oval 9"/>
          <p:cNvSpPr>
            <a:spLocks noChangeArrowheads="1"/>
          </p:cNvSpPr>
          <p:nvPr/>
        </p:nvSpPr>
        <p:spPr bwMode="auto">
          <a:xfrm>
            <a:off x="2011363" y="2505075"/>
            <a:ext cx="80962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2" name="Oval 10"/>
          <p:cNvSpPr>
            <a:spLocks noChangeArrowheads="1"/>
          </p:cNvSpPr>
          <p:nvPr/>
        </p:nvSpPr>
        <p:spPr bwMode="auto">
          <a:xfrm>
            <a:off x="2430463" y="1985963"/>
            <a:ext cx="80962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Oval 11"/>
          <p:cNvSpPr>
            <a:spLocks noChangeArrowheads="1"/>
          </p:cNvSpPr>
          <p:nvPr/>
        </p:nvSpPr>
        <p:spPr bwMode="auto">
          <a:xfrm>
            <a:off x="1341438" y="241776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4" name="Oval 12"/>
          <p:cNvSpPr>
            <a:spLocks noChangeArrowheads="1"/>
          </p:cNvSpPr>
          <p:nvPr/>
        </p:nvSpPr>
        <p:spPr bwMode="auto">
          <a:xfrm>
            <a:off x="2346325" y="2590800"/>
            <a:ext cx="80963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5" name="Oval 13"/>
          <p:cNvSpPr>
            <a:spLocks noChangeArrowheads="1"/>
          </p:cNvSpPr>
          <p:nvPr/>
        </p:nvSpPr>
        <p:spPr bwMode="auto">
          <a:xfrm>
            <a:off x="2849563" y="2244725"/>
            <a:ext cx="80962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36" name="Line 15"/>
          <p:cNvSpPr>
            <a:spLocks noChangeShapeType="1"/>
          </p:cNvSpPr>
          <p:nvPr/>
        </p:nvSpPr>
        <p:spPr bwMode="auto">
          <a:xfrm flipH="1">
            <a:off x="2263775" y="2073275"/>
            <a:ext cx="166688" cy="85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6"/>
          <p:cNvSpPr>
            <a:spLocks noChangeShapeType="1"/>
          </p:cNvSpPr>
          <p:nvPr/>
        </p:nvSpPr>
        <p:spPr bwMode="auto">
          <a:xfrm rot="7954183" flipH="1">
            <a:off x="2301875" y="2462213"/>
            <a:ext cx="173037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 rot="8933599" flipH="1">
            <a:off x="2011363" y="2417763"/>
            <a:ext cx="168275" cy="873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8"/>
          <p:cNvSpPr>
            <a:spLocks noChangeShapeType="1"/>
          </p:cNvSpPr>
          <p:nvPr/>
        </p:nvSpPr>
        <p:spPr bwMode="auto">
          <a:xfrm rot="11372751" flipH="1">
            <a:off x="2011363" y="1727200"/>
            <a:ext cx="168275" cy="85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19"/>
          <p:cNvSpPr>
            <a:spLocks noChangeShapeType="1"/>
          </p:cNvSpPr>
          <p:nvPr/>
        </p:nvSpPr>
        <p:spPr bwMode="auto">
          <a:xfrm rot="5254479" flipH="1">
            <a:off x="1212850" y="2289175"/>
            <a:ext cx="173038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20"/>
          <p:cNvSpPr>
            <a:spLocks noChangeShapeType="1"/>
          </p:cNvSpPr>
          <p:nvPr/>
        </p:nvSpPr>
        <p:spPr bwMode="auto">
          <a:xfrm rot="5822219" flipH="1">
            <a:off x="2721769" y="2116931"/>
            <a:ext cx="171450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42"/>
          <p:cNvSpPr>
            <a:spLocks noChangeArrowheads="1"/>
          </p:cNvSpPr>
          <p:nvPr/>
        </p:nvSpPr>
        <p:spPr bwMode="auto">
          <a:xfrm>
            <a:off x="1758950" y="2266950"/>
            <a:ext cx="79375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43" name="Oval 43"/>
          <p:cNvSpPr>
            <a:spLocks noChangeArrowheads="1"/>
          </p:cNvSpPr>
          <p:nvPr/>
        </p:nvSpPr>
        <p:spPr bwMode="auto">
          <a:xfrm>
            <a:off x="2527300" y="2863850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44" name="Line 44"/>
          <p:cNvSpPr>
            <a:spLocks noChangeShapeType="1"/>
          </p:cNvSpPr>
          <p:nvPr/>
        </p:nvSpPr>
        <p:spPr bwMode="auto">
          <a:xfrm rot="7954183" flipH="1" flipV="1">
            <a:off x="2601120" y="2777331"/>
            <a:ext cx="296862" cy="2254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TextBox 69"/>
          <p:cNvSpPr txBox="1">
            <a:spLocks noChangeArrowheads="1"/>
          </p:cNvSpPr>
          <p:nvPr/>
        </p:nvSpPr>
        <p:spPr bwMode="auto">
          <a:xfrm>
            <a:off x="241300" y="6942138"/>
            <a:ext cx="3608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quantized energy levels</a:t>
            </a:r>
          </a:p>
          <a:p>
            <a:r>
              <a:rPr lang="en-US" dirty="0"/>
              <a:t>1 cm bowl, small spacing</a:t>
            </a:r>
            <a:endParaRPr lang="en-CA" dirty="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591050" y="876300"/>
            <a:ext cx="53895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How closely are the levels spaced?</a:t>
            </a:r>
          </a:p>
          <a:p>
            <a:r>
              <a:rPr lang="en-US" dirty="0"/>
              <a:t>How would spacing scale with size?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Level spacing in square well</a:t>
            </a:r>
          </a:p>
          <a:p>
            <a:r>
              <a:rPr lang="en-US" dirty="0"/>
              <a:t>goes like 1/size.</a:t>
            </a:r>
          </a:p>
          <a:p>
            <a:endParaRPr lang="en-US" dirty="0"/>
          </a:p>
          <a:p>
            <a:r>
              <a:rPr lang="en-US" dirty="0"/>
              <a:t>So 1 cm well MANY orders of </a:t>
            </a:r>
          </a:p>
          <a:p>
            <a:r>
              <a:rPr lang="en-US" dirty="0"/>
              <a:t>magnitude smaller spacing than atom.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10134600" cy="777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8613" y="3457575"/>
          <a:ext cx="3656012" cy="3527425"/>
        </p:xfrm>
        <a:graphic>
          <a:graphicData uri="http://schemas.openxmlformats.org/presentationml/2006/ole">
            <p:oleObj spid="_x0000_s2050" name="CorelDRAW" r:id="rId4" imgW="6883400" imgH="4216400" progId="">
              <p:embed/>
            </p:oleObj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04800" y="3352800"/>
            <a:ext cx="3657600" cy="685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1905000" y="598011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2232025" y="6567488"/>
            <a:ext cx="77788" cy="112712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2389188" y="521176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1927225" y="1812925"/>
            <a:ext cx="80963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2011363" y="2505075"/>
            <a:ext cx="80962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2430463" y="1985963"/>
            <a:ext cx="80962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1341438" y="2417763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2346325" y="2590800"/>
            <a:ext cx="80963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2849563" y="2244725"/>
            <a:ext cx="80962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5963" y="320675"/>
            <a:ext cx="28876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3100">
                <a:solidFill>
                  <a:srgbClr val="FF9381"/>
                </a:solidFill>
                <a:latin typeface="Times New Roman" pitchFamily="18" charset="0"/>
              </a:rPr>
              <a:t>   Hot atoms</a:t>
            </a:r>
            <a:endParaRPr lang="en-US" sz="2700">
              <a:solidFill>
                <a:srgbClr val="FF9381"/>
              </a:solidFill>
              <a:latin typeface="Times New Roman" pitchFamily="18" charset="0"/>
            </a:endParaRPr>
          </a:p>
          <a:p>
            <a:pPr defTabSz="1019175"/>
            <a:r>
              <a:rPr lang="en-US" sz="2000" i="1">
                <a:solidFill>
                  <a:srgbClr val="FF9381"/>
                </a:solidFill>
                <a:latin typeface="Times New Roman" pitchFamily="18" charset="0"/>
              </a:rPr>
              <a:t>(more than 10 millionths</a:t>
            </a:r>
          </a:p>
          <a:p>
            <a:pPr defTabSz="1019175"/>
            <a:r>
              <a:rPr lang="en-US" sz="2000" i="1">
                <a:solidFill>
                  <a:srgbClr val="FF9381"/>
                </a:solidFill>
                <a:latin typeface="Times New Roman" pitchFamily="18" charset="0"/>
              </a:rPr>
              <a:t>of degree above abs. zero)</a:t>
            </a:r>
            <a:endParaRPr lang="en-US" sz="2700">
              <a:solidFill>
                <a:srgbClr val="FF9381"/>
              </a:solidFill>
              <a:latin typeface="Times New Roman" pitchFamily="18" charset="0"/>
            </a:endParaRPr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H="1">
            <a:off x="2263775" y="2073275"/>
            <a:ext cx="166688" cy="85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 rot="7954183" flipH="1">
            <a:off x="2301875" y="2462213"/>
            <a:ext cx="173037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7"/>
          <p:cNvSpPr>
            <a:spLocks noChangeShapeType="1"/>
          </p:cNvSpPr>
          <p:nvPr/>
        </p:nvSpPr>
        <p:spPr bwMode="auto">
          <a:xfrm rot="8933599" flipH="1">
            <a:off x="2011363" y="2417763"/>
            <a:ext cx="168275" cy="873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rot="11372751" flipH="1">
            <a:off x="2011363" y="1727200"/>
            <a:ext cx="168275" cy="85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rot="5254479" flipH="1">
            <a:off x="1212850" y="2289175"/>
            <a:ext cx="173038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 rot="5822219" flipH="1">
            <a:off x="2721769" y="2116931"/>
            <a:ext cx="171450" cy="841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6332538" y="247650"/>
            <a:ext cx="19923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3100">
                <a:solidFill>
                  <a:srgbClr val="66FFFF"/>
                </a:solidFill>
                <a:latin typeface="Times New Roman" pitchFamily="18" charset="0"/>
              </a:rPr>
              <a:t>Cold atoms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8175625" y="825500"/>
            <a:ext cx="12858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2200">
                <a:solidFill>
                  <a:srgbClr val="FF9933"/>
                </a:solidFill>
                <a:latin typeface="Monotype Corsiva" pitchFamily="66" charset="0"/>
              </a:rPr>
              <a:t>A. E. 1924</a:t>
            </a:r>
            <a:endParaRPr lang="en-US" sz="2700">
              <a:latin typeface="Monotype Corsiva" pitchFamily="66" charset="0"/>
            </a:endParaRPr>
          </a:p>
        </p:txBody>
      </p:sp>
      <p:sp>
        <p:nvSpPr>
          <p:cNvPr id="316439" name="Oval 23"/>
          <p:cNvSpPr>
            <a:spLocks noChangeArrowheads="1"/>
          </p:cNvSpPr>
          <p:nvPr/>
        </p:nvSpPr>
        <p:spPr bwMode="auto">
          <a:xfrm>
            <a:off x="4924425" y="1295400"/>
            <a:ext cx="922338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0" name="Oval 24"/>
          <p:cNvSpPr>
            <a:spLocks noChangeArrowheads="1"/>
          </p:cNvSpPr>
          <p:nvPr/>
        </p:nvSpPr>
        <p:spPr bwMode="auto">
          <a:xfrm>
            <a:off x="5511800" y="1900238"/>
            <a:ext cx="920750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6350000" y="2417763"/>
            <a:ext cx="920750" cy="95091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5846763" y="1036638"/>
            <a:ext cx="922337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4505325" y="2073275"/>
            <a:ext cx="922338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4" name="Oval 28"/>
          <p:cNvSpPr>
            <a:spLocks noChangeArrowheads="1"/>
          </p:cNvSpPr>
          <p:nvPr/>
        </p:nvSpPr>
        <p:spPr bwMode="auto">
          <a:xfrm>
            <a:off x="5511800" y="2590800"/>
            <a:ext cx="920750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5" name="Oval 29"/>
          <p:cNvSpPr>
            <a:spLocks noChangeArrowheads="1"/>
          </p:cNvSpPr>
          <p:nvPr/>
        </p:nvSpPr>
        <p:spPr bwMode="auto">
          <a:xfrm>
            <a:off x="6350000" y="1641475"/>
            <a:ext cx="920750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46" name="Oval 30"/>
          <p:cNvSpPr>
            <a:spLocks noChangeArrowheads="1"/>
          </p:cNvSpPr>
          <p:nvPr/>
        </p:nvSpPr>
        <p:spPr bwMode="auto">
          <a:xfrm>
            <a:off x="4840288" y="2936875"/>
            <a:ext cx="922337" cy="9493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0" name="Oval 31"/>
          <p:cNvSpPr>
            <a:spLocks noChangeArrowheads="1"/>
          </p:cNvSpPr>
          <p:nvPr/>
        </p:nvSpPr>
        <p:spPr bwMode="auto">
          <a:xfrm>
            <a:off x="5343525" y="1727200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1" name="Oval 32"/>
          <p:cNvSpPr>
            <a:spLocks noChangeArrowheads="1"/>
          </p:cNvSpPr>
          <p:nvPr/>
        </p:nvSpPr>
        <p:spPr bwMode="auto">
          <a:xfrm>
            <a:off x="4924425" y="2498725"/>
            <a:ext cx="84138" cy="873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2" name="Oval 33"/>
          <p:cNvSpPr>
            <a:spLocks noChangeArrowheads="1"/>
          </p:cNvSpPr>
          <p:nvPr/>
        </p:nvSpPr>
        <p:spPr bwMode="auto">
          <a:xfrm>
            <a:off x="5972175" y="2293938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3" name="Oval 34"/>
          <p:cNvSpPr>
            <a:spLocks noChangeArrowheads="1"/>
          </p:cNvSpPr>
          <p:nvPr/>
        </p:nvSpPr>
        <p:spPr bwMode="auto">
          <a:xfrm>
            <a:off x="6778625" y="2062163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4" name="Oval 35"/>
          <p:cNvSpPr>
            <a:spLocks noChangeArrowheads="1"/>
          </p:cNvSpPr>
          <p:nvPr/>
        </p:nvSpPr>
        <p:spPr bwMode="auto">
          <a:xfrm>
            <a:off x="6254750" y="1430338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5" name="Oval 36"/>
          <p:cNvSpPr>
            <a:spLocks noChangeArrowheads="1"/>
          </p:cNvSpPr>
          <p:nvPr/>
        </p:nvSpPr>
        <p:spPr bwMode="auto">
          <a:xfrm>
            <a:off x="5935663" y="2995613"/>
            <a:ext cx="84137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6" name="Oval 37"/>
          <p:cNvSpPr>
            <a:spLocks noChangeArrowheads="1"/>
          </p:cNvSpPr>
          <p:nvPr/>
        </p:nvSpPr>
        <p:spPr bwMode="auto">
          <a:xfrm>
            <a:off x="5280025" y="3465513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87" name="Oval 38"/>
          <p:cNvSpPr>
            <a:spLocks noChangeArrowheads="1"/>
          </p:cNvSpPr>
          <p:nvPr/>
        </p:nvSpPr>
        <p:spPr bwMode="auto">
          <a:xfrm>
            <a:off x="6778625" y="2833688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55" name="Line 39"/>
          <p:cNvSpPr>
            <a:spLocks noChangeShapeType="1"/>
          </p:cNvSpPr>
          <p:nvPr/>
        </p:nvSpPr>
        <p:spPr bwMode="auto">
          <a:xfrm>
            <a:off x="5724525" y="3967163"/>
            <a:ext cx="0" cy="1484312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456" name="Oval 40" descr="Large checker board"/>
          <p:cNvSpPr>
            <a:spLocks noChangeArrowheads="1"/>
          </p:cNvSpPr>
          <p:nvPr/>
        </p:nvSpPr>
        <p:spPr bwMode="auto">
          <a:xfrm>
            <a:off x="5283200" y="5603875"/>
            <a:ext cx="920750" cy="950913"/>
          </a:xfrm>
          <a:prstGeom prst="ellipse">
            <a:avLst/>
          </a:prstGeom>
          <a:pattFill prst="lgCheck">
            <a:fgClr>
              <a:srgbClr val="CCECFF"/>
            </a:fgClr>
            <a:bgClr>
              <a:srgbClr val="FF00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57" name="Text Box 41"/>
          <p:cNvSpPr txBox="1">
            <a:spLocks noChangeArrowheads="1"/>
          </p:cNvSpPr>
          <p:nvPr/>
        </p:nvSpPr>
        <p:spPr bwMode="auto">
          <a:xfrm>
            <a:off x="4471988" y="4246563"/>
            <a:ext cx="9334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2800">
                <a:latin typeface="Arial" charset="0"/>
              </a:rPr>
              <a:t>BEC</a:t>
            </a:r>
          </a:p>
        </p:txBody>
      </p:sp>
      <p:sp>
        <p:nvSpPr>
          <p:cNvPr id="2091" name="Oval 42"/>
          <p:cNvSpPr>
            <a:spLocks noChangeArrowheads="1"/>
          </p:cNvSpPr>
          <p:nvPr/>
        </p:nvSpPr>
        <p:spPr bwMode="auto">
          <a:xfrm>
            <a:off x="1758950" y="2266950"/>
            <a:ext cx="79375" cy="1127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2" name="Oval 43"/>
          <p:cNvSpPr>
            <a:spLocks noChangeArrowheads="1"/>
          </p:cNvSpPr>
          <p:nvPr/>
        </p:nvSpPr>
        <p:spPr bwMode="auto">
          <a:xfrm>
            <a:off x="2527300" y="2863850"/>
            <a:ext cx="79375" cy="114300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3" name="Line 44"/>
          <p:cNvSpPr>
            <a:spLocks noChangeShapeType="1"/>
          </p:cNvSpPr>
          <p:nvPr/>
        </p:nvSpPr>
        <p:spPr bwMode="auto">
          <a:xfrm rot="7954183" flipH="1" flipV="1">
            <a:off x="2601120" y="2777331"/>
            <a:ext cx="296862" cy="2254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45"/>
          <p:cNvGraphicFramePr>
            <a:graphicFrameLocks noChangeAspect="1"/>
          </p:cNvGraphicFramePr>
          <p:nvPr/>
        </p:nvGraphicFramePr>
        <p:xfrm>
          <a:off x="6400800" y="3463925"/>
          <a:ext cx="3657600" cy="3513138"/>
        </p:xfrm>
        <a:graphic>
          <a:graphicData uri="http://schemas.openxmlformats.org/presentationml/2006/ole">
            <p:oleObj spid="_x0000_s2051" name="CorelDRAW" r:id="rId5" imgW="6883400" imgH="4216400" progId="">
              <p:embed/>
            </p:oleObj>
          </a:graphicData>
        </a:graphic>
      </p:graphicFrame>
      <p:sp>
        <p:nvSpPr>
          <p:cNvPr id="316462" name="Oval 46"/>
          <p:cNvSpPr>
            <a:spLocks noChangeArrowheads="1"/>
          </p:cNvSpPr>
          <p:nvPr/>
        </p:nvSpPr>
        <p:spPr bwMode="auto">
          <a:xfrm>
            <a:off x="7700963" y="5199063"/>
            <a:ext cx="84137" cy="87312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8493125" y="5772150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8172450" y="6016625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7689850" y="6559550"/>
            <a:ext cx="84138" cy="87313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7750175" y="6621463"/>
            <a:ext cx="82550" cy="225425"/>
          </a:xfrm>
          <a:custGeom>
            <a:avLst/>
            <a:gdLst>
              <a:gd name="T0" fmla="*/ 0 w 53"/>
              <a:gd name="T1" fmla="*/ 0 h 84"/>
              <a:gd name="T2" fmla="*/ 106741841 w 53"/>
              <a:gd name="T3" fmla="*/ 115229746 h 84"/>
              <a:gd name="T4" fmla="*/ 126148873 w 53"/>
              <a:gd name="T5" fmla="*/ 604957455 h 84"/>
              <a:gd name="T6" fmla="*/ 0 60000 65536"/>
              <a:gd name="T7" fmla="*/ 0 60000 65536"/>
              <a:gd name="T8" fmla="*/ 0 60000 65536"/>
              <a:gd name="T9" fmla="*/ 0 w 53"/>
              <a:gd name="T10" fmla="*/ 0 h 84"/>
              <a:gd name="T11" fmla="*/ 53 w 53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84">
                <a:moveTo>
                  <a:pt x="0" y="0"/>
                </a:moveTo>
                <a:cubicBezTo>
                  <a:pt x="17" y="1"/>
                  <a:pt x="35" y="2"/>
                  <a:pt x="44" y="16"/>
                </a:cubicBezTo>
                <a:cubicBezTo>
                  <a:pt x="53" y="30"/>
                  <a:pt x="51" y="73"/>
                  <a:pt x="52" y="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7767638" y="5211763"/>
            <a:ext cx="153987" cy="1639887"/>
          </a:xfrm>
          <a:custGeom>
            <a:avLst/>
            <a:gdLst>
              <a:gd name="T0" fmla="*/ 0 w 52"/>
              <a:gd name="T1" fmla="*/ 195726153 h 713"/>
              <a:gd name="T2" fmla="*/ 245538215 w 52"/>
              <a:gd name="T3" fmla="*/ 195726153 h 713"/>
              <a:gd name="T4" fmla="*/ 350770530 w 52"/>
              <a:gd name="T5" fmla="*/ 597760600 h 713"/>
              <a:gd name="T6" fmla="*/ 455999978 w 52"/>
              <a:gd name="T7" fmla="*/ 2147483647 h 713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713"/>
              <a:gd name="T14" fmla="*/ 52 w 52"/>
              <a:gd name="T15" fmla="*/ 713 h 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713">
                <a:moveTo>
                  <a:pt x="0" y="37"/>
                </a:moveTo>
                <a:cubicBezTo>
                  <a:pt x="10" y="30"/>
                  <a:pt x="21" y="24"/>
                  <a:pt x="28" y="37"/>
                </a:cubicBezTo>
                <a:cubicBezTo>
                  <a:pt x="35" y="50"/>
                  <a:pt x="36" y="0"/>
                  <a:pt x="40" y="113"/>
                </a:cubicBezTo>
                <a:cubicBezTo>
                  <a:pt x="44" y="226"/>
                  <a:pt x="49" y="614"/>
                  <a:pt x="52" y="713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8432800" y="5829300"/>
            <a:ext cx="82550" cy="1014413"/>
          </a:xfrm>
          <a:custGeom>
            <a:avLst/>
            <a:gdLst>
              <a:gd name="T0" fmla="*/ 141968811 w 48"/>
              <a:gd name="T1" fmla="*/ 0 h 588"/>
              <a:gd name="T2" fmla="*/ 0 w 48"/>
              <a:gd name="T3" fmla="*/ 1750057076 h 588"/>
              <a:gd name="T4" fmla="*/ 0 60000 65536"/>
              <a:gd name="T5" fmla="*/ 0 60000 65536"/>
              <a:gd name="T6" fmla="*/ 0 w 48"/>
              <a:gd name="T7" fmla="*/ 0 h 588"/>
              <a:gd name="T8" fmla="*/ 48 w 48"/>
              <a:gd name="T9" fmla="*/ 588 h 5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588">
                <a:moveTo>
                  <a:pt x="48" y="0"/>
                </a:moveTo>
                <a:cubicBezTo>
                  <a:pt x="28" y="245"/>
                  <a:pt x="8" y="491"/>
                  <a:pt x="0" y="588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8256588" y="6032500"/>
            <a:ext cx="87312" cy="768350"/>
          </a:xfrm>
          <a:custGeom>
            <a:avLst/>
            <a:gdLst>
              <a:gd name="T0" fmla="*/ 0 w 56"/>
              <a:gd name="T1" fmla="*/ 108625720 h 397"/>
              <a:gd name="T2" fmla="*/ 97237501 w 56"/>
              <a:gd name="T3" fmla="*/ 228490249 h 397"/>
              <a:gd name="T4" fmla="*/ 136131893 w 56"/>
              <a:gd name="T5" fmla="*/ 1487057262 h 397"/>
              <a:gd name="T6" fmla="*/ 0 60000 65536"/>
              <a:gd name="T7" fmla="*/ 0 60000 65536"/>
              <a:gd name="T8" fmla="*/ 0 60000 65536"/>
              <a:gd name="T9" fmla="*/ 0 w 56"/>
              <a:gd name="T10" fmla="*/ 0 h 397"/>
              <a:gd name="T11" fmla="*/ 56 w 56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97">
                <a:moveTo>
                  <a:pt x="0" y="29"/>
                </a:moveTo>
                <a:cubicBezTo>
                  <a:pt x="15" y="14"/>
                  <a:pt x="31" y="0"/>
                  <a:pt x="40" y="61"/>
                </a:cubicBezTo>
                <a:cubicBezTo>
                  <a:pt x="49" y="122"/>
                  <a:pt x="54" y="341"/>
                  <a:pt x="56" y="397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4054475" y="0"/>
            <a:ext cx="0" cy="777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6324600" y="3429000"/>
            <a:ext cx="3733800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72" name="Text Box 56"/>
          <p:cNvSpPr txBox="1">
            <a:spLocks noChangeArrowheads="1"/>
          </p:cNvSpPr>
          <p:nvPr/>
        </p:nvSpPr>
        <p:spPr bwMode="auto">
          <a:xfrm>
            <a:off x="4457700" y="6500813"/>
            <a:ext cx="2498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  <a:latin typeface="Times New Roman" pitchFamily="18" charset="0"/>
              </a:rPr>
              <a:t>100 billionths of a degree </a:t>
            </a:r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222250" y="3916363"/>
            <a:ext cx="1365250" cy="606425"/>
          </a:xfrm>
          <a:custGeom>
            <a:avLst/>
            <a:gdLst>
              <a:gd name="T0" fmla="*/ 413305607 w 860"/>
              <a:gd name="T1" fmla="*/ 859374197 h 382"/>
              <a:gd name="T2" fmla="*/ 554434416 w 860"/>
              <a:gd name="T3" fmla="*/ 637598732 h 382"/>
              <a:gd name="T4" fmla="*/ 997981989 w 860"/>
              <a:gd name="T5" fmla="*/ 446068506 h 382"/>
              <a:gd name="T6" fmla="*/ 1481851851 w 860"/>
              <a:gd name="T7" fmla="*/ 345262189 h 382"/>
              <a:gd name="T8" fmla="*/ 1713706557 w 860"/>
              <a:gd name="T9" fmla="*/ 284776871 h 382"/>
              <a:gd name="T10" fmla="*/ 2096770199 w 860"/>
              <a:gd name="T11" fmla="*/ 264615627 h 382"/>
              <a:gd name="T12" fmla="*/ 2147173309 w 860"/>
              <a:gd name="T13" fmla="*/ 214214106 h 382"/>
              <a:gd name="T14" fmla="*/ 2147483647 w 860"/>
              <a:gd name="T15" fmla="*/ 153728738 h 382"/>
              <a:gd name="T16" fmla="*/ 1935480244 w 860"/>
              <a:gd name="T17" fmla="*/ 42843449 h 382"/>
              <a:gd name="T18" fmla="*/ 665321260 w 860"/>
              <a:gd name="T19" fmla="*/ 22682199 h 382"/>
              <a:gd name="T20" fmla="*/ 80645002 w 860"/>
              <a:gd name="T21" fmla="*/ 12601574 h 382"/>
              <a:gd name="T22" fmla="*/ 0 w 860"/>
              <a:gd name="T23" fmla="*/ 264615627 h 382"/>
              <a:gd name="T24" fmla="*/ 10080625 w 860"/>
              <a:gd name="T25" fmla="*/ 617437489 h 382"/>
              <a:gd name="T26" fmla="*/ 161290004 w 860"/>
              <a:gd name="T27" fmla="*/ 960180415 h 382"/>
              <a:gd name="T28" fmla="*/ 372983118 w 860"/>
              <a:gd name="T29" fmla="*/ 950099793 h 382"/>
              <a:gd name="T30" fmla="*/ 413305607 w 860"/>
              <a:gd name="T31" fmla="*/ 859374197 h 3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382"/>
              <a:gd name="T50" fmla="*/ 860 w 860"/>
              <a:gd name="T51" fmla="*/ 382 h 3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382">
                <a:moveTo>
                  <a:pt x="164" y="341"/>
                </a:moveTo>
                <a:cubicBezTo>
                  <a:pt x="172" y="302"/>
                  <a:pt x="186" y="275"/>
                  <a:pt x="220" y="253"/>
                </a:cubicBezTo>
                <a:cubicBezTo>
                  <a:pt x="256" y="199"/>
                  <a:pt x="337" y="187"/>
                  <a:pt x="396" y="177"/>
                </a:cubicBezTo>
                <a:cubicBezTo>
                  <a:pt x="460" y="166"/>
                  <a:pt x="524" y="150"/>
                  <a:pt x="588" y="137"/>
                </a:cubicBezTo>
                <a:cubicBezTo>
                  <a:pt x="619" y="131"/>
                  <a:pt x="649" y="117"/>
                  <a:pt x="680" y="113"/>
                </a:cubicBezTo>
                <a:cubicBezTo>
                  <a:pt x="733" y="105"/>
                  <a:pt x="774" y="107"/>
                  <a:pt x="832" y="105"/>
                </a:cubicBezTo>
                <a:cubicBezTo>
                  <a:pt x="843" y="98"/>
                  <a:pt x="846" y="98"/>
                  <a:pt x="852" y="85"/>
                </a:cubicBezTo>
                <a:cubicBezTo>
                  <a:pt x="855" y="77"/>
                  <a:pt x="860" y="61"/>
                  <a:pt x="860" y="61"/>
                </a:cubicBezTo>
                <a:cubicBezTo>
                  <a:pt x="853" y="34"/>
                  <a:pt x="796" y="18"/>
                  <a:pt x="768" y="17"/>
                </a:cubicBezTo>
                <a:cubicBezTo>
                  <a:pt x="600" y="13"/>
                  <a:pt x="432" y="12"/>
                  <a:pt x="264" y="9"/>
                </a:cubicBezTo>
                <a:cubicBezTo>
                  <a:pt x="184" y="0"/>
                  <a:pt x="117" y="3"/>
                  <a:pt x="32" y="5"/>
                </a:cubicBezTo>
                <a:cubicBezTo>
                  <a:pt x="16" y="38"/>
                  <a:pt x="6" y="68"/>
                  <a:pt x="0" y="105"/>
                </a:cubicBezTo>
                <a:cubicBezTo>
                  <a:pt x="1" y="152"/>
                  <a:pt x="2" y="198"/>
                  <a:pt x="4" y="245"/>
                </a:cubicBezTo>
                <a:cubicBezTo>
                  <a:pt x="6" y="286"/>
                  <a:pt x="19" y="366"/>
                  <a:pt x="64" y="381"/>
                </a:cubicBezTo>
                <a:cubicBezTo>
                  <a:pt x="92" y="380"/>
                  <a:pt x="120" y="382"/>
                  <a:pt x="148" y="377"/>
                </a:cubicBezTo>
                <a:cubicBezTo>
                  <a:pt x="161" y="375"/>
                  <a:pt x="164" y="341"/>
                  <a:pt x="164" y="3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06" name="Freeform 58"/>
          <p:cNvSpPr>
            <a:spLocks/>
          </p:cNvSpPr>
          <p:nvPr/>
        </p:nvSpPr>
        <p:spPr bwMode="auto">
          <a:xfrm>
            <a:off x="2667000" y="3937000"/>
            <a:ext cx="1289050" cy="533400"/>
          </a:xfrm>
          <a:custGeom>
            <a:avLst/>
            <a:gdLst>
              <a:gd name="T0" fmla="*/ 0 w 812"/>
              <a:gd name="T1" fmla="*/ 131048127 h 336"/>
              <a:gd name="T2" fmla="*/ 80645001 w 812"/>
              <a:gd name="T3" fmla="*/ 201612476 h 336"/>
              <a:gd name="T4" fmla="*/ 151209379 w 812"/>
              <a:gd name="T5" fmla="*/ 231854390 h 336"/>
              <a:gd name="T6" fmla="*/ 655240626 w 812"/>
              <a:gd name="T7" fmla="*/ 292338118 h 336"/>
              <a:gd name="T8" fmla="*/ 866933886 w 812"/>
              <a:gd name="T9" fmla="*/ 302418739 h 336"/>
              <a:gd name="T10" fmla="*/ 1068546326 w 812"/>
              <a:gd name="T11" fmla="*/ 342741225 h 336"/>
              <a:gd name="T12" fmla="*/ 1229836277 w 812"/>
              <a:gd name="T13" fmla="*/ 393144331 h 336"/>
              <a:gd name="T14" fmla="*/ 1532254936 w 812"/>
              <a:gd name="T15" fmla="*/ 443547537 h 336"/>
              <a:gd name="T16" fmla="*/ 1653222400 w 812"/>
              <a:gd name="T17" fmla="*/ 524192508 h 336"/>
              <a:gd name="T18" fmla="*/ 1874996480 w 812"/>
              <a:gd name="T19" fmla="*/ 846772589 h 336"/>
              <a:gd name="T20" fmla="*/ 1965722078 w 812"/>
              <a:gd name="T21" fmla="*/ 786288663 h 336"/>
              <a:gd name="T22" fmla="*/ 2016125188 w 812"/>
              <a:gd name="T23" fmla="*/ 665321207 h 336"/>
              <a:gd name="T24" fmla="*/ 2036286432 w 812"/>
              <a:gd name="T25" fmla="*/ 584676236 h 336"/>
              <a:gd name="T26" fmla="*/ 2046367053 w 812"/>
              <a:gd name="T27" fmla="*/ 544353751 h 336"/>
              <a:gd name="T28" fmla="*/ 1965722078 w 812"/>
              <a:gd name="T29" fmla="*/ 120967506 h 336"/>
              <a:gd name="T30" fmla="*/ 1411287473 w 812"/>
              <a:gd name="T31" fmla="*/ 40322498 h 336"/>
              <a:gd name="T32" fmla="*/ 1189513789 w 812"/>
              <a:gd name="T33" fmla="*/ 30241876 h 336"/>
              <a:gd name="T34" fmla="*/ 725804980 w 812"/>
              <a:gd name="T35" fmla="*/ 0 h 336"/>
              <a:gd name="T36" fmla="*/ 141128757 w 812"/>
              <a:gd name="T37" fmla="*/ 10080624 h 336"/>
              <a:gd name="T38" fmla="*/ 30241878 w 812"/>
              <a:gd name="T39" fmla="*/ 60483753 h 336"/>
              <a:gd name="T40" fmla="*/ 10080625 w 812"/>
              <a:gd name="T41" fmla="*/ 120967506 h 336"/>
              <a:gd name="T42" fmla="*/ 20161250 w 812"/>
              <a:gd name="T43" fmla="*/ 151209370 h 336"/>
              <a:gd name="T44" fmla="*/ 0 w 812"/>
              <a:gd name="T45" fmla="*/ 131048127 h 3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12"/>
              <a:gd name="T70" fmla="*/ 0 h 336"/>
              <a:gd name="T71" fmla="*/ 812 w 812"/>
              <a:gd name="T72" fmla="*/ 336 h 3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12" h="336">
                <a:moveTo>
                  <a:pt x="0" y="52"/>
                </a:moveTo>
                <a:cubicBezTo>
                  <a:pt x="25" y="58"/>
                  <a:pt x="13" y="51"/>
                  <a:pt x="32" y="80"/>
                </a:cubicBezTo>
                <a:cubicBezTo>
                  <a:pt x="38" y="88"/>
                  <a:pt x="51" y="87"/>
                  <a:pt x="60" y="92"/>
                </a:cubicBezTo>
                <a:cubicBezTo>
                  <a:pt x="138" y="72"/>
                  <a:pt x="189" y="111"/>
                  <a:pt x="260" y="116"/>
                </a:cubicBezTo>
                <a:cubicBezTo>
                  <a:pt x="288" y="118"/>
                  <a:pt x="316" y="119"/>
                  <a:pt x="344" y="120"/>
                </a:cubicBezTo>
                <a:cubicBezTo>
                  <a:pt x="371" y="129"/>
                  <a:pt x="395" y="131"/>
                  <a:pt x="424" y="136"/>
                </a:cubicBezTo>
                <a:cubicBezTo>
                  <a:pt x="446" y="140"/>
                  <a:pt x="467" y="149"/>
                  <a:pt x="488" y="156"/>
                </a:cubicBezTo>
                <a:cubicBezTo>
                  <a:pt x="526" y="169"/>
                  <a:pt x="568" y="172"/>
                  <a:pt x="608" y="176"/>
                </a:cubicBezTo>
                <a:cubicBezTo>
                  <a:pt x="632" y="184"/>
                  <a:pt x="634" y="203"/>
                  <a:pt x="656" y="208"/>
                </a:cubicBezTo>
                <a:cubicBezTo>
                  <a:pt x="704" y="244"/>
                  <a:pt x="686" y="317"/>
                  <a:pt x="744" y="336"/>
                </a:cubicBezTo>
                <a:cubicBezTo>
                  <a:pt x="759" y="331"/>
                  <a:pt x="767" y="321"/>
                  <a:pt x="780" y="312"/>
                </a:cubicBezTo>
                <a:cubicBezTo>
                  <a:pt x="786" y="295"/>
                  <a:pt x="795" y="283"/>
                  <a:pt x="800" y="264"/>
                </a:cubicBezTo>
                <a:cubicBezTo>
                  <a:pt x="803" y="253"/>
                  <a:pt x="805" y="243"/>
                  <a:pt x="808" y="232"/>
                </a:cubicBezTo>
                <a:cubicBezTo>
                  <a:pt x="809" y="227"/>
                  <a:pt x="812" y="216"/>
                  <a:pt x="812" y="216"/>
                </a:cubicBezTo>
                <a:cubicBezTo>
                  <a:pt x="811" y="198"/>
                  <a:pt x="802" y="74"/>
                  <a:pt x="780" y="48"/>
                </a:cubicBezTo>
                <a:cubicBezTo>
                  <a:pt x="751" y="14"/>
                  <a:pt x="564" y="16"/>
                  <a:pt x="560" y="16"/>
                </a:cubicBezTo>
                <a:cubicBezTo>
                  <a:pt x="531" y="15"/>
                  <a:pt x="501" y="13"/>
                  <a:pt x="472" y="12"/>
                </a:cubicBezTo>
                <a:cubicBezTo>
                  <a:pt x="411" y="5"/>
                  <a:pt x="350" y="3"/>
                  <a:pt x="288" y="0"/>
                </a:cubicBezTo>
                <a:cubicBezTo>
                  <a:pt x="211" y="1"/>
                  <a:pt x="133" y="2"/>
                  <a:pt x="56" y="4"/>
                </a:cubicBezTo>
                <a:cubicBezTo>
                  <a:pt x="40" y="5"/>
                  <a:pt x="12" y="24"/>
                  <a:pt x="12" y="24"/>
                </a:cubicBezTo>
                <a:cubicBezTo>
                  <a:pt x="9" y="32"/>
                  <a:pt x="7" y="40"/>
                  <a:pt x="4" y="48"/>
                </a:cubicBezTo>
                <a:cubicBezTo>
                  <a:pt x="3" y="52"/>
                  <a:pt x="11" y="57"/>
                  <a:pt x="8" y="60"/>
                </a:cubicBezTo>
                <a:cubicBezTo>
                  <a:pt x="5" y="63"/>
                  <a:pt x="3" y="55"/>
                  <a:pt x="0" y="52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07" name="Freeform 59"/>
          <p:cNvSpPr>
            <a:spLocks/>
          </p:cNvSpPr>
          <p:nvPr/>
        </p:nvSpPr>
        <p:spPr bwMode="auto">
          <a:xfrm>
            <a:off x="6216650" y="3846513"/>
            <a:ext cx="1504950" cy="655637"/>
          </a:xfrm>
          <a:custGeom>
            <a:avLst/>
            <a:gdLst>
              <a:gd name="T0" fmla="*/ 463708829 w 948"/>
              <a:gd name="T1" fmla="*/ 1010581190 h 413"/>
              <a:gd name="T2" fmla="*/ 473789451 w 948"/>
              <a:gd name="T3" fmla="*/ 798888091 h 413"/>
              <a:gd name="T4" fmla="*/ 554434431 w 948"/>
              <a:gd name="T5" fmla="*/ 728323790 h 413"/>
              <a:gd name="T6" fmla="*/ 806449991 w 948"/>
              <a:gd name="T7" fmla="*/ 607356418 h 413"/>
              <a:gd name="T8" fmla="*/ 1481851890 w 948"/>
              <a:gd name="T9" fmla="*/ 466227818 h 413"/>
              <a:gd name="T10" fmla="*/ 1673384113 w 948"/>
              <a:gd name="T11" fmla="*/ 425905360 h 413"/>
              <a:gd name="T12" fmla="*/ 2147483647 w 948"/>
              <a:gd name="T13" fmla="*/ 335179732 h 413"/>
              <a:gd name="T14" fmla="*/ 2147483647 w 948"/>
              <a:gd name="T15" fmla="*/ 234373589 h 413"/>
              <a:gd name="T16" fmla="*/ 2116931499 w 948"/>
              <a:gd name="T17" fmla="*/ 113406167 h 413"/>
              <a:gd name="T18" fmla="*/ 161290008 w 948"/>
              <a:gd name="T19" fmla="*/ 173889853 h 413"/>
              <a:gd name="T20" fmla="*/ 70564382 w 948"/>
              <a:gd name="T21" fmla="*/ 254534817 h 413"/>
              <a:gd name="T22" fmla="*/ 20161251 w 948"/>
              <a:gd name="T23" fmla="*/ 415824647 h 413"/>
              <a:gd name="T24" fmla="*/ 0 w 948"/>
              <a:gd name="T25" fmla="*/ 526711504 h 413"/>
              <a:gd name="T26" fmla="*/ 10080626 w 948"/>
              <a:gd name="T27" fmla="*/ 788807476 h 413"/>
              <a:gd name="T28" fmla="*/ 463708829 w 948"/>
              <a:gd name="T29" fmla="*/ 1010581190 h 4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48"/>
              <a:gd name="T46" fmla="*/ 0 h 413"/>
              <a:gd name="T47" fmla="*/ 948 w 948"/>
              <a:gd name="T48" fmla="*/ 413 h 4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48" h="413">
                <a:moveTo>
                  <a:pt x="184" y="401"/>
                </a:moveTo>
                <a:cubicBezTo>
                  <a:pt x="185" y="373"/>
                  <a:pt x="185" y="345"/>
                  <a:pt x="188" y="317"/>
                </a:cubicBezTo>
                <a:cubicBezTo>
                  <a:pt x="190" y="305"/>
                  <a:pt x="216" y="292"/>
                  <a:pt x="220" y="289"/>
                </a:cubicBezTo>
                <a:cubicBezTo>
                  <a:pt x="249" y="270"/>
                  <a:pt x="287" y="249"/>
                  <a:pt x="320" y="241"/>
                </a:cubicBezTo>
                <a:cubicBezTo>
                  <a:pt x="399" y="188"/>
                  <a:pt x="497" y="188"/>
                  <a:pt x="588" y="185"/>
                </a:cubicBezTo>
                <a:cubicBezTo>
                  <a:pt x="613" y="181"/>
                  <a:pt x="638" y="172"/>
                  <a:pt x="664" y="169"/>
                </a:cubicBezTo>
                <a:cubicBezTo>
                  <a:pt x="742" y="160"/>
                  <a:pt x="818" y="158"/>
                  <a:pt x="892" y="133"/>
                </a:cubicBezTo>
                <a:cubicBezTo>
                  <a:pt x="913" y="126"/>
                  <a:pt x="930" y="105"/>
                  <a:pt x="948" y="93"/>
                </a:cubicBezTo>
                <a:cubicBezTo>
                  <a:pt x="938" y="53"/>
                  <a:pt x="875" y="50"/>
                  <a:pt x="840" y="45"/>
                </a:cubicBezTo>
                <a:cubicBezTo>
                  <a:pt x="297" y="48"/>
                  <a:pt x="338" y="0"/>
                  <a:pt x="64" y="69"/>
                </a:cubicBezTo>
                <a:cubicBezTo>
                  <a:pt x="34" y="89"/>
                  <a:pt x="46" y="77"/>
                  <a:pt x="28" y="101"/>
                </a:cubicBezTo>
                <a:cubicBezTo>
                  <a:pt x="21" y="122"/>
                  <a:pt x="20" y="147"/>
                  <a:pt x="8" y="165"/>
                </a:cubicBezTo>
                <a:cubicBezTo>
                  <a:pt x="6" y="180"/>
                  <a:pt x="0" y="194"/>
                  <a:pt x="0" y="209"/>
                </a:cubicBezTo>
                <a:cubicBezTo>
                  <a:pt x="0" y="244"/>
                  <a:pt x="2" y="278"/>
                  <a:pt x="4" y="313"/>
                </a:cubicBezTo>
                <a:cubicBezTo>
                  <a:pt x="11" y="413"/>
                  <a:pt x="108" y="396"/>
                  <a:pt x="184" y="40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08" name="Freeform 60"/>
          <p:cNvSpPr>
            <a:spLocks/>
          </p:cNvSpPr>
          <p:nvPr/>
        </p:nvSpPr>
        <p:spPr bwMode="auto">
          <a:xfrm>
            <a:off x="8747125" y="3886200"/>
            <a:ext cx="1339850" cy="657225"/>
          </a:xfrm>
          <a:custGeom>
            <a:avLst/>
            <a:gdLst>
              <a:gd name="T0" fmla="*/ 35282190 w 844"/>
              <a:gd name="T1" fmla="*/ 246975339 h 414"/>
              <a:gd name="T2" fmla="*/ 166330314 w 844"/>
              <a:gd name="T3" fmla="*/ 267136583 h 414"/>
              <a:gd name="T4" fmla="*/ 307459073 w 844"/>
              <a:gd name="T5" fmla="*/ 327620315 h 414"/>
              <a:gd name="T6" fmla="*/ 549394102 w 844"/>
              <a:gd name="T7" fmla="*/ 357862181 h 414"/>
              <a:gd name="T8" fmla="*/ 690522811 w 844"/>
              <a:gd name="T9" fmla="*/ 378023425 h 414"/>
              <a:gd name="T10" fmla="*/ 962699806 w 844"/>
              <a:gd name="T11" fmla="*/ 438507257 h 414"/>
              <a:gd name="T12" fmla="*/ 1204634736 w 844"/>
              <a:gd name="T13" fmla="*/ 529232855 h 414"/>
              <a:gd name="T14" fmla="*/ 1365924689 w 844"/>
              <a:gd name="T15" fmla="*/ 579635965 h 414"/>
              <a:gd name="T16" fmla="*/ 1446569666 w 844"/>
              <a:gd name="T17" fmla="*/ 619958453 h 414"/>
              <a:gd name="T18" fmla="*/ 1507053398 w 844"/>
              <a:gd name="T19" fmla="*/ 640119697 h 414"/>
              <a:gd name="T20" fmla="*/ 1597778997 w 844"/>
              <a:gd name="T21" fmla="*/ 710684051 h 414"/>
              <a:gd name="T22" fmla="*/ 1799391836 w 844"/>
              <a:gd name="T23" fmla="*/ 1043344777 h 414"/>
              <a:gd name="T24" fmla="*/ 1970762411 w 844"/>
              <a:gd name="T25" fmla="*/ 1013102911 h 414"/>
              <a:gd name="T26" fmla="*/ 2071568632 w 844"/>
              <a:gd name="T27" fmla="*/ 871974202 h 414"/>
              <a:gd name="T28" fmla="*/ 2041326766 w 844"/>
              <a:gd name="T29" fmla="*/ 559474721 h 414"/>
              <a:gd name="T30" fmla="*/ 1890117435 w 844"/>
              <a:gd name="T31" fmla="*/ 95765934 h 414"/>
              <a:gd name="T32" fmla="*/ 1779230592 w 844"/>
              <a:gd name="T33" fmla="*/ 85685312 h 414"/>
              <a:gd name="T34" fmla="*/ 357862183 w 844"/>
              <a:gd name="T35" fmla="*/ 105846581 h 414"/>
              <a:gd name="T36" fmla="*/ 55443446 w 844"/>
              <a:gd name="T37" fmla="*/ 176410935 h 414"/>
              <a:gd name="T38" fmla="*/ 35282190 w 844"/>
              <a:gd name="T39" fmla="*/ 246975339 h 4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4"/>
              <a:gd name="T61" fmla="*/ 0 h 414"/>
              <a:gd name="T62" fmla="*/ 844 w 844"/>
              <a:gd name="T63" fmla="*/ 414 h 4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4" h="414">
                <a:moveTo>
                  <a:pt x="14" y="98"/>
                </a:moveTo>
                <a:cubicBezTo>
                  <a:pt x="31" y="101"/>
                  <a:pt x="49" y="101"/>
                  <a:pt x="66" y="106"/>
                </a:cubicBezTo>
                <a:cubicBezTo>
                  <a:pt x="84" y="111"/>
                  <a:pt x="103" y="126"/>
                  <a:pt x="122" y="130"/>
                </a:cubicBezTo>
                <a:cubicBezTo>
                  <a:pt x="152" y="137"/>
                  <a:pt x="188" y="139"/>
                  <a:pt x="218" y="142"/>
                </a:cubicBezTo>
                <a:cubicBezTo>
                  <a:pt x="249" y="152"/>
                  <a:pt x="207" y="139"/>
                  <a:pt x="274" y="150"/>
                </a:cubicBezTo>
                <a:cubicBezTo>
                  <a:pt x="310" y="156"/>
                  <a:pt x="345" y="168"/>
                  <a:pt x="382" y="174"/>
                </a:cubicBezTo>
                <a:cubicBezTo>
                  <a:pt x="416" y="180"/>
                  <a:pt x="446" y="200"/>
                  <a:pt x="478" y="210"/>
                </a:cubicBezTo>
                <a:cubicBezTo>
                  <a:pt x="497" y="216"/>
                  <a:pt x="525" y="221"/>
                  <a:pt x="542" y="230"/>
                </a:cubicBezTo>
                <a:cubicBezTo>
                  <a:pt x="553" y="235"/>
                  <a:pt x="563" y="241"/>
                  <a:pt x="574" y="246"/>
                </a:cubicBezTo>
                <a:cubicBezTo>
                  <a:pt x="582" y="250"/>
                  <a:pt x="598" y="254"/>
                  <a:pt x="598" y="254"/>
                </a:cubicBezTo>
                <a:cubicBezTo>
                  <a:pt x="609" y="265"/>
                  <a:pt x="634" y="282"/>
                  <a:pt x="634" y="282"/>
                </a:cubicBezTo>
                <a:cubicBezTo>
                  <a:pt x="661" y="322"/>
                  <a:pt x="660" y="396"/>
                  <a:pt x="714" y="414"/>
                </a:cubicBezTo>
                <a:cubicBezTo>
                  <a:pt x="739" y="411"/>
                  <a:pt x="758" y="407"/>
                  <a:pt x="782" y="402"/>
                </a:cubicBezTo>
                <a:cubicBezTo>
                  <a:pt x="801" y="389"/>
                  <a:pt x="815" y="368"/>
                  <a:pt x="822" y="346"/>
                </a:cubicBezTo>
                <a:cubicBezTo>
                  <a:pt x="820" y="300"/>
                  <a:pt x="816" y="265"/>
                  <a:pt x="810" y="222"/>
                </a:cubicBezTo>
                <a:cubicBezTo>
                  <a:pt x="807" y="121"/>
                  <a:pt x="844" y="56"/>
                  <a:pt x="750" y="38"/>
                </a:cubicBezTo>
                <a:cubicBezTo>
                  <a:pt x="736" y="35"/>
                  <a:pt x="721" y="35"/>
                  <a:pt x="706" y="34"/>
                </a:cubicBezTo>
                <a:cubicBezTo>
                  <a:pt x="534" y="0"/>
                  <a:pt x="324" y="36"/>
                  <a:pt x="142" y="42"/>
                </a:cubicBezTo>
                <a:cubicBezTo>
                  <a:pt x="100" y="46"/>
                  <a:pt x="62" y="57"/>
                  <a:pt x="22" y="70"/>
                </a:cubicBezTo>
                <a:cubicBezTo>
                  <a:pt x="20" y="74"/>
                  <a:pt x="0" y="98"/>
                  <a:pt x="14" y="9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6477" name="Text Box 61"/>
          <p:cNvSpPr txBox="1">
            <a:spLocks noChangeArrowheads="1"/>
          </p:cNvSpPr>
          <p:nvPr/>
        </p:nvSpPr>
        <p:spPr bwMode="auto">
          <a:xfrm>
            <a:off x="5703888" y="7273925"/>
            <a:ext cx="4289425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"superatom" --single quantum wave</a:t>
            </a:r>
          </a:p>
        </p:txBody>
      </p:sp>
      <p:sp>
        <p:nvSpPr>
          <p:cNvPr id="316478" name="Freeform 62"/>
          <p:cNvSpPr>
            <a:spLocks/>
          </p:cNvSpPr>
          <p:nvPr/>
        </p:nvSpPr>
        <p:spPr bwMode="auto">
          <a:xfrm>
            <a:off x="8462963" y="6926263"/>
            <a:ext cx="354012" cy="417512"/>
          </a:xfrm>
          <a:custGeom>
            <a:avLst/>
            <a:gdLst>
              <a:gd name="T0" fmla="*/ 309978002 w 223"/>
              <a:gd name="T1" fmla="*/ 662799397 h 263"/>
              <a:gd name="T2" fmla="*/ 509070903 w 223"/>
              <a:gd name="T3" fmla="*/ 415824396 h 263"/>
              <a:gd name="T4" fmla="*/ 0 w 223"/>
              <a:gd name="T5" fmla="*/ 0 h 263"/>
              <a:gd name="T6" fmla="*/ 0 60000 65536"/>
              <a:gd name="T7" fmla="*/ 0 60000 65536"/>
              <a:gd name="T8" fmla="*/ 0 60000 65536"/>
              <a:gd name="T9" fmla="*/ 0 w 223"/>
              <a:gd name="T10" fmla="*/ 0 h 263"/>
              <a:gd name="T11" fmla="*/ 223 w 223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" h="263">
                <a:moveTo>
                  <a:pt x="123" y="263"/>
                </a:moveTo>
                <a:cubicBezTo>
                  <a:pt x="173" y="236"/>
                  <a:pt x="223" y="209"/>
                  <a:pt x="202" y="165"/>
                </a:cubicBezTo>
                <a:cubicBezTo>
                  <a:pt x="181" y="121"/>
                  <a:pt x="34" y="27"/>
                  <a:pt x="0" y="0"/>
                </a:cubicBezTo>
              </a:path>
            </a:pathLst>
          </a:custGeom>
          <a:noFill/>
          <a:ln w="12699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6479" name="Oval 63"/>
          <p:cNvSpPr>
            <a:spLocks noChangeArrowheads="1"/>
          </p:cNvSpPr>
          <p:nvPr/>
        </p:nvSpPr>
        <p:spPr bwMode="auto">
          <a:xfrm>
            <a:off x="8264525" y="5638800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80" name="Oval 64"/>
          <p:cNvSpPr>
            <a:spLocks noChangeArrowheads="1"/>
          </p:cNvSpPr>
          <p:nvPr/>
        </p:nvSpPr>
        <p:spPr bwMode="auto">
          <a:xfrm>
            <a:off x="7878763" y="5414963"/>
            <a:ext cx="84137" cy="87312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6481" name="Oval 65"/>
          <p:cNvSpPr>
            <a:spLocks noChangeArrowheads="1"/>
          </p:cNvSpPr>
          <p:nvPr/>
        </p:nvSpPr>
        <p:spPr bwMode="auto">
          <a:xfrm>
            <a:off x="7969250" y="6346825"/>
            <a:ext cx="84138" cy="85725"/>
          </a:xfrm>
          <a:prstGeom prst="ellipse">
            <a:avLst/>
          </a:prstGeom>
          <a:gradFill rotWithShape="0">
            <a:gsLst>
              <a:gs pos="0">
                <a:srgbClr val="FBEAE5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951788" y="6508750"/>
            <a:ext cx="481012" cy="328613"/>
            <a:chOff x="4454" y="1787"/>
            <a:chExt cx="670" cy="417"/>
          </a:xfrm>
        </p:grpSpPr>
        <p:sp>
          <p:nvSpPr>
            <p:cNvPr id="2117" name="AutoShape 67"/>
            <p:cNvSpPr>
              <a:spLocks noChangeArrowheads="1"/>
            </p:cNvSpPr>
            <p:nvPr/>
          </p:nvSpPr>
          <p:spPr bwMode="auto">
            <a:xfrm rot="5314176">
              <a:off x="4594" y="1803"/>
              <a:ext cx="387" cy="355"/>
            </a:xfrm>
            <a:prstGeom prst="moon">
              <a:avLst>
                <a:gd name="adj" fmla="val 87500"/>
              </a:avLst>
            </a:prstGeom>
            <a:solidFill>
              <a:srgbClr val="FA060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18" name="AutoShape 68"/>
            <p:cNvSpPr>
              <a:spLocks noChangeArrowheads="1"/>
            </p:cNvSpPr>
            <p:nvPr/>
          </p:nvSpPr>
          <p:spPr bwMode="auto">
            <a:xfrm>
              <a:off x="4454" y="1964"/>
              <a:ext cx="670" cy="240"/>
            </a:xfrm>
            <a:prstGeom prst="triangle">
              <a:avLst>
                <a:gd name="adj" fmla="val 50000"/>
              </a:avLst>
            </a:prstGeom>
            <a:solidFill>
              <a:srgbClr val="FA060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115" name="Text Box 69"/>
          <p:cNvSpPr txBox="1">
            <a:spLocks noChangeArrowheads="1"/>
          </p:cNvSpPr>
          <p:nvPr/>
        </p:nvSpPr>
        <p:spPr bwMode="auto">
          <a:xfrm>
            <a:off x="7464425" y="1339850"/>
            <a:ext cx="2471738" cy="22828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“Bosonic” atoms,</a:t>
            </a:r>
          </a:p>
          <a:p>
            <a:r>
              <a:rPr lang="en-US"/>
              <a:t>opposite to</a:t>
            </a:r>
          </a:p>
          <a:p>
            <a:r>
              <a:rPr lang="en-US"/>
              <a:t>Pauli exclusion</a:t>
            </a:r>
          </a:p>
          <a:p>
            <a:r>
              <a:rPr lang="en-US"/>
              <a:t>principle.  Want</a:t>
            </a:r>
          </a:p>
          <a:p>
            <a:r>
              <a:rPr lang="en-US"/>
              <a:t>to be in same</a:t>
            </a:r>
          </a:p>
          <a:p>
            <a:r>
              <a:rPr lang="en-US"/>
              <a:t>state.</a:t>
            </a:r>
          </a:p>
        </p:txBody>
      </p:sp>
      <p:sp>
        <p:nvSpPr>
          <p:cNvPr id="2116" name="TextBox 69"/>
          <p:cNvSpPr txBox="1">
            <a:spLocks noChangeArrowheads="1"/>
          </p:cNvSpPr>
          <p:nvPr/>
        </p:nvSpPr>
        <p:spPr bwMode="auto">
          <a:xfrm>
            <a:off x="241300" y="6942138"/>
            <a:ext cx="3608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quantized energy levels</a:t>
            </a:r>
          </a:p>
          <a:p>
            <a:r>
              <a:rPr lang="en-US"/>
              <a:t>1 cm bowl, small spacing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1919E-6 -2.11998E-6 C 0.00362 0.02938 0.00741 0.05876 0.00662 0.08325 C 0.00583 0.10773 -0.003 0.13671 -0.0049 0.14732 " pathEditMode="relative" ptsTypes="aaA">
                                      <p:cBhvr>
                                        <p:cTn id="58" dur="2000" fill="hold"/>
                                        <p:tgtEl>
                                          <p:spTgt spid="316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202E-6 1.72006E-6 C 0.00599 0.04325 0.01215 0.08672 0.01814 0.11977 C 0.02414 0.15282 0.0333 0.18547 0.03629 0.19873 " pathEditMode="relative" ptsTypes="aaA">
                                      <p:cBhvr>
                                        <p:cTn id="60" dur="2000" fill="hold"/>
                                        <p:tgtEl>
                                          <p:spTgt spid="316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697E-6 5.0806E-7 C 0.00599 0.03693 0.01215 0.07427 0.01815 0.10284 C 0.02414 0.1312 0.0333 0.15915 0.0363 0.17078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343E-6 1.72006E-6 C 0.00615 0.01959 0.01231 0.03917 0.01483 0.04693 " pathEditMode="relative" ptsTypes="aA">
                                      <p:cBhvr>
                                        <p:cTn id="64" dur="2000" fill="hold"/>
                                        <p:tgtEl>
                                          <p:spTgt spid="316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9" grpId="0" animBg="1"/>
      <p:bldP spid="316440" grpId="0" animBg="1"/>
      <p:bldP spid="316441" grpId="0" animBg="1"/>
      <p:bldP spid="316442" grpId="0" animBg="1"/>
      <p:bldP spid="316442" grpId="1" animBg="1"/>
      <p:bldP spid="316443" grpId="0" animBg="1"/>
      <p:bldP spid="316444" grpId="0" animBg="1"/>
      <p:bldP spid="316445" grpId="0" animBg="1"/>
      <p:bldP spid="316446" grpId="0" animBg="1"/>
      <p:bldP spid="316455" grpId="0" animBg="1"/>
      <p:bldP spid="316456" grpId="0" animBg="1"/>
      <p:bldP spid="316457" grpId="0"/>
      <p:bldP spid="316462" grpId="0" animBg="1"/>
      <p:bldP spid="316472" grpId="0"/>
      <p:bldP spid="316477" grpId="0"/>
      <p:bldP spid="316478" grpId="0" animBg="1"/>
      <p:bldP spid="316479" grpId="0" animBg="1"/>
      <p:bldP spid="316480" grpId="0" animBg="1"/>
      <p:bldP spid="3164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8"/>
          <p:cNvSpPr>
            <a:spLocks noChangeArrowheads="1"/>
          </p:cNvSpPr>
          <p:nvPr/>
        </p:nvSpPr>
        <p:spPr bwMode="auto">
          <a:xfrm>
            <a:off x="228600" y="5029200"/>
            <a:ext cx="3009900" cy="2476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0483" name="Oval 7"/>
          <p:cNvSpPr>
            <a:spLocks noChangeArrowheads="1"/>
          </p:cNvSpPr>
          <p:nvPr/>
        </p:nvSpPr>
        <p:spPr bwMode="auto">
          <a:xfrm>
            <a:off x="4095750" y="4953000"/>
            <a:ext cx="3009900" cy="2476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23850"/>
            <a:ext cx="9544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So basic condition for </a:t>
            </a:r>
            <a:r>
              <a:rPr lang="en-US" dirty="0" err="1">
                <a:solidFill>
                  <a:srgbClr val="FFFF00"/>
                </a:solidFill>
              </a:rPr>
              <a:t>BEC</a:t>
            </a:r>
            <a:r>
              <a:rPr lang="en-US" dirty="0">
                <a:solidFill>
                  <a:srgbClr val="FFFF00"/>
                </a:solidFill>
              </a:rPr>
              <a:t>-- need de Broglie waves of atoms to overlap.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sym typeface="Symbol" pitchFamily="18" charset="2"/>
              </a:rPr>
              <a:t>~ </a:t>
            </a:r>
            <a:r>
              <a:rPr lang="en-US" dirty="0">
                <a:solidFill>
                  <a:srgbClr val="FFFF00"/>
                </a:solidFill>
              </a:rPr>
              <a:t>Product of </a:t>
            </a:r>
            <a:r>
              <a:rPr lang="en-US" dirty="0" smtClean="0">
                <a:solidFill>
                  <a:srgbClr val="FFFF00"/>
                </a:solidFill>
              </a:rPr>
              <a:t>density </a:t>
            </a:r>
            <a:r>
              <a:rPr lang="en-US" dirty="0">
                <a:solidFill>
                  <a:srgbClr val="FFFF00"/>
                </a:solidFill>
              </a:rPr>
              <a:t>and coldness.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BUT</a:t>
            </a:r>
            <a:r>
              <a:rPr lang="en-US" dirty="0">
                <a:solidFill>
                  <a:srgbClr val="FFFF00"/>
                </a:solidFill>
              </a:rPr>
              <a:t>  atoms have to stay far apart so see each other as</a:t>
            </a:r>
          </a:p>
          <a:p>
            <a:r>
              <a:rPr lang="en-US" dirty="0">
                <a:solidFill>
                  <a:srgbClr val="FFFF00"/>
                </a:solidFill>
              </a:rPr>
              <a:t>friendly Bosons who want to be in same</a:t>
            </a:r>
            <a:r>
              <a:rPr lang="en-US" dirty="0" smtClean="0">
                <a:solidFill>
                  <a:srgbClr val="FFFF00"/>
                </a:solidFill>
              </a:rPr>
              <a:t> quantum state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Not </a:t>
            </a:r>
            <a:r>
              <a:rPr lang="en-US" dirty="0">
                <a:solidFill>
                  <a:srgbClr val="FFFF00"/>
                </a:solidFill>
              </a:rPr>
              <a:t>bunch of interacting electrons and protons (unfriendly fermions)</a:t>
            </a:r>
          </a:p>
          <a:p>
            <a:r>
              <a:rPr lang="en-US" dirty="0">
                <a:solidFill>
                  <a:srgbClr val="FFFF00"/>
                </a:solidFill>
              </a:rPr>
              <a:t>who also want to turn into molecules and freeze into ice cubes.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Means  cannot make dense at all, so have to make VERY cold!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20485" name="Oval 2"/>
          <p:cNvSpPr>
            <a:spLocks noChangeArrowheads="1"/>
          </p:cNvSpPr>
          <p:nvPr/>
        </p:nvSpPr>
        <p:spPr bwMode="auto">
          <a:xfrm>
            <a:off x="1485900" y="5962650"/>
            <a:ext cx="495300" cy="571500"/>
          </a:xfrm>
          <a:prstGeom prst="ellipse">
            <a:avLst/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0486" name="Oval 3"/>
          <p:cNvSpPr>
            <a:spLocks noChangeArrowheads="1"/>
          </p:cNvSpPr>
          <p:nvPr/>
        </p:nvSpPr>
        <p:spPr bwMode="auto">
          <a:xfrm>
            <a:off x="5391150" y="5924550"/>
            <a:ext cx="495300" cy="571500"/>
          </a:xfrm>
          <a:prstGeom prst="ellipse">
            <a:avLst/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800100" y="5924550"/>
            <a:ext cx="2339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size of electron </a:t>
            </a:r>
          </a:p>
          <a:p>
            <a:r>
              <a:rPr lang="en-US">
                <a:solidFill>
                  <a:schemeClr val="bg1"/>
                </a:solidFill>
              </a:rPr>
              <a:t>cloud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2571750" y="7310438"/>
            <a:ext cx="3217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 Broglie wavelength</a:t>
            </a:r>
            <a:endParaRPr lang="en-CA"/>
          </a:p>
        </p:txBody>
      </p:sp>
      <p:cxnSp>
        <p:nvCxnSpPr>
          <p:cNvPr id="20489" name="Straight Arrow Connector 11"/>
          <p:cNvCxnSpPr>
            <a:cxnSpLocks noChangeShapeType="1"/>
          </p:cNvCxnSpPr>
          <p:nvPr/>
        </p:nvCxnSpPr>
        <p:spPr bwMode="auto">
          <a:xfrm flipV="1">
            <a:off x="3524250" y="6877050"/>
            <a:ext cx="685800" cy="514350"/>
          </a:xfrm>
          <a:prstGeom prst="straightConnector1">
            <a:avLst/>
          </a:prstGeom>
          <a:noFill/>
          <a:ln w="12699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39540" y="0"/>
            <a:ext cx="1900028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Bonding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3820" y="604520"/>
            <a:ext cx="9974580" cy="27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- Main ideas: 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1. involves outermost electrons and their wave functions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2. interference of wave functions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  <a:p>
            <a:r>
              <a:rPr lang="en-US" sz="2500" dirty="0">
                <a:solidFill>
                  <a:schemeClr val="bg1"/>
                </a:solidFill>
              </a:rPr>
              <a:t>(one wave function from each atom) that produces situation where atoms want to stick together. </a:t>
            </a:r>
          </a:p>
          <a:p>
            <a:r>
              <a:rPr lang="en-US" sz="2500" b="1" dirty="0">
                <a:solidFill>
                  <a:schemeClr val="bg1"/>
                </a:solidFill>
              </a:rPr>
              <a:t>3. degree of sharing of an electron</a:t>
            </a:r>
            <a:r>
              <a:rPr lang="en-US" sz="2500" dirty="0">
                <a:solidFill>
                  <a:schemeClr val="bg1"/>
                </a:solidFill>
              </a:rPr>
              <a:t> across 2 or more atoms determines the type of bond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89660" y="5267960"/>
            <a:ext cx="882960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u="sng" dirty="0">
                <a:solidFill>
                  <a:srgbClr val="000000"/>
                </a:solidFill>
              </a:rPr>
              <a:t>Ionic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795260" y="5217584"/>
            <a:ext cx="1292477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u="sng" dirty="0">
                <a:solidFill>
                  <a:srgbClr val="000000"/>
                </a:solidFill>
              </a:rPr>
              <a:t>Metallic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274820" y="5267960"/>
            <a:ext cx="147533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u="sng" dirty="0">
                <a:solidFill>
                  <a:srgbClr val="000000"/>
                </a:solidFill>
              </a:rPr>
              <a:t>Covalent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3820" y="5699760"/>
            <a:ext cx="3454083" cy="12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electron completely transferred from one atom to the other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436620" y="5735743"/>
            <a:ext cx="3771900" cy="12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electron equally shared between two adjacent atoms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08520" y="5649383"/>
            <a:ext cx="3101340" cy="125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electron shared between all atoms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in solid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419100" y="5267960"/>
            <a:ext cx="930402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51460" y="3972560"/>
            <a:ext cx="205754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849880" y="4749800"/>
            <a:ext cx="4340374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Degree of sharing of electron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922020" y="6995160"/>
            <a:ext cx="927644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Li</a:t>
            </a:r>
            <a:r>
              <a:rPr lang="en-US" sz="2500" baseline="30000" dirty="0">
                <a:solidFill>
                  <a:srgbClr val="000000"/>
                </a:solidFill>
              </a:rPr>
              <a:t>+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F</a:t>
            </a:r>
            <a:r>
              <a:rPr lang="en-US" sz="2500" baseline="30000" dirty="0"/>
              <a:t>-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861560" y="7081520"/>
            <a:ext cx="556150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H</a:t>
            </a:r>
            <a:r>
              <a:rPr lang="en-US" sz="25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711440" y="7081520"/>
            <a:ext cx="1720936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Solid Lead</a:t>
            </a:r>
            <a:endParaRPr lang="en-US" sz="250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 animBg="1"/>
      <p:bldP spid="54284" grpId="0"/>
      <p:bldP spid="54285" grpId="0"/>
      <p:bldP spid="54286" grpId="0"/>
      <p:bldP spid="542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C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4963"/>
            <a:ext cx="10134600" cy="810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0700" y="30163"/>
            <a:ext cx="1601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evacuated</a:t>
            </a:r>
          </a:p>
          <a:p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glass cell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4384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63E30"/>
                </a:solidFill>
                <a:latin typeface="Times New Roman" pitchFamily="18" charset="0"/>
              </a:rPr>
              <a:t>diode lasers</a:t>
            </a:r>
          </a:p>
          <a:p>
            <a:r>
              <a:rPr lang="en-US" b="1">
                <a:solidFill>
                  <a:srgbClr val="F63E30"/>
                </a:solidFill>
                <a:latin typeface="Times New Roman" pitchFamily="18" charset="0"/>
              </a:rPr>
              <a:t>(cheap)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832725" y="2327275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B coils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10134600" y="3719513"/>
            <a:ext cx="1588" cy="1587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11" name="Freeform 7"/>
          <p:cNvSpPr>
            <a:spLocks/>
          </p:cNvSpPr>
          <p:nvPr/>
        </p:nvSpPr>
        <p:spPr bwMode="auto">
          <a:xfrm>
            <a:off x="6400800" y="2540000"/>
            <a:ext cx="1447800" cy="431800"/>
          </a:xfrm>
          <a:custGeom>
            <a:avLst/>
            <a:gdLst>
              <a:gd name="T0" fmla="*/ 2147483647 w 912"/>
              <a:gd name="T1" fmla="*/ 80644989 h 272"/>
              <a:gd name="T2" fmla="*/ 2147483647 w 912"/>
              <a:gd name="T3" fmla="*/ 80644989 h 272"/>
              <a:gd name="T4" fmla="*/ 1814512808 w 912"/>
              <a:gd name="T5" fmla="*/ 564514945 h 272"/>
              <a:gd name="T6" fmla="*/ 0 w 912"/>
              <a:gd name="T7" fmla="*/ 685482391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72"/>
              <a:gd name="T14" fmla="*/ 912 w 912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72">
                <a:moveTo>
                  <a:pt x="912" y="32"/>
                </a:moveTo>
                <a:cubicBezTo>
                  <a:pt x="904" y="16"/>
                  <a:pt x="896" y="0"/>
                  <a:pt x="864" y="32"/>
                </a:cubicBezTo>
                <a:cubicBezTo>
                  <a:pt x="832" y="64"/>
                  <a:pt x="864" y="184"/>
                  <a:pt x="720" y="224"/>
                </a:cubicBezTo>
                <a:cubicBezTo>
                  <a:pt x="576" y="264"/>
                  <a:pt x="288" y="268"/>
                  <a:pt x="0" y="272"/>
                </a:cubicBezTo>
              </a:path>
            </a:pathLst>
          </a:custGeom>
          <a:noFill/>
          <a:ln w="9525">
            <a:solidFill>
              <a:srgbClr val="E1E1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7391400" y="2514600"/>
            <a:ext cx="381000" cy="88900"/>
          </a:xfrm>
          <a:custGeom>
            <a:avLst/>
            <a:gdLst>
              <a:gd name="T0" fmla="*/ 604837545 w 240"/>
              <a:gd name="T1" fmla="*/ 120967517 h 56"/>
              <a:gd name="T2" fmla="*/ 241935038 w 240"/>
              <a:gd name="T3" fmla="*/ 120967517 h 56"/>
              <a:gd name="T4" fmla="*/ 0 w 240"/>
              <a:gd name="T5" fmla="*/ 0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240" y="48"/>
                </a:moveTo>
                <a:cubicBezTo>
                  <a:pt x="188" y="52"/>
                  <a:pt x="136" y="56"/>
                  <a:pt x="96" y="48"/>
                </a:cubicBezTo>
                <a:cubicBezTo>
                  <a:pt x="56" y="40"/>
                  <a:pt x="16" y="8"/>
                  <a:pt x="0" y="0"/>
                </a:cubicBezTo>
              </a:path>
            </a:pathLst>
          </a:custGeom>
          <a:noFill/>
          <a:ln w="9525">
            <a:solidFill>
              <a:srgbClr val="E1E1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73900" y="6832600"/>
            <a:ext cx="0" cy="4143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8882063" y="6827838"/>
            <a:ext cx="0" cy="41433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7073900" y="7038975"/>
            <a:ext cx="17938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502525" y="6543675"/>
            <a:ext cx="10128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2.5 cm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456488" y="1744663"/>
            <a:ext cx="17780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coils of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Cap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777875"/>
            <a:ext cx="8297862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1190" y="0"/>
            <a:ext cx="6089944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JILA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BEC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#2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</a:rPr>
              <a:t>(#1 at Smithsonian)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9304338" y="362743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9304338" y="535463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136063" y="4059238"/>
            <a:ext cx="798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Times New Roman" pitchFamily="18" charset="0"/>
              </a:rPr>
              <a:t>2 in.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9471025" y="3627438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471025" y="4576763"/>
            <a:ext cx="0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3556" name="Picture 1028" descr="DSC00030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22225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Zig zag"/>
          <p:cNvSpPr>
            <a:spLocks noChangeArrowheads="1"/>
          </p:cNvSpPr>
          <p:nvPr/>
        </p:nvSpPr>
        <p:spPr bwMode="auto">
          <a:xfrm>
            <a:off x="6980238" y="1752600"/>
            <a:ext cx="2417762" cy="2174875"/>
          </a:xfrm>
          <a:prstGeom prst="leftArrow">
            <a:avLst>
              <a:gd name="adj1" fmla="val 50000"/>
              <a:gd name="adj2" fmla="val 27792"/>
            </a:avLst>
          </a:prstGeom>
          <a:pattFill prst="zigZag">
            <a:fgClr>
              <a:srgbClr val="FEA8B6"/>
            </a:fgClr>
            <a:bgClr>
              <a:schemeClr val="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79" name="Oval 3" descr="40%"/>
          <p:cNvSpPr>
            <a:spLocks noChangeArrowheads="1"/>
          </p:cNvSpPr>
          <p:nvPr/>
        </p:nvSpPr>
        <p:spPr bwMode="auto">
          <a:xfrm>
            <a:off x="1676400" y="1727200"/>
            <a:ext cx="1863725" cy="2073275"/>
          </a:xfrm>
          <a:prstGeom prst="ellipse">
            <a:avLst/>
          </a:prstGeom>
          <a:pattFill prst="pct40">
            <a:fgClr>
              <a:schemeClr val="hlink"/>
            </a:fgClr>
            <a:bgClr>
              <a:srgbClr val="FFFFFF"/>
            </a:bgClr>
          </a:patt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pPr algn="ctr" defTabSz="1019175"/>
            <a:endParaRPr lang="en-US" sz="27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4090988" y="2278063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930650" y="2838450"/>
            <a:ext cx="84138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348288" y="2468563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6611938" y="2425700"/>
            <a:ext cx="82550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08675" y="2646363"/>
            <a:ext cx="84138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157788" y="2835275"/>
            <a:ext cx="84137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6937375" y="2473325"/>
            <a:ext cx="84138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4441825" y="1381125"/>
            <a:ext cx="84138" cy="87313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8" name="Oval 13"/>
          <p:cNvSpPr>
            <a:spLocks noChangeArrowheads="1"/>
          </p:cNvSpPr>
          <p:nvPr/>
        </p:nvSpPr>
        <p:spPr bwMode="auto">
          <a:xfrm>
            <a:off x="4725988" y="3338513"/>
            <a:ext cx="82550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9" name="Oval 14"/>
          <p:cNvSpPr>
            <a:spLocks noChangeArrowheads="1"/>
          </p:cNvSpPr>
          <p:nvPr/>
        </p:nvSpPr>
        <p:spPr bwMode="auto">
          <a:xfrm>
            <a:off x="7246938" y="2757488"/>
            <a:ext cx="84137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7688263" y="3014663"/>
            <a:ext cx="84137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6130925" y="3041650"/>
            <a:ext cx="84138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5418138" y="3454400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7585075" y="2327275"/>
            <a:ext cx="84138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7415213" y="3263900"/>
            <a:ext cx="82550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8243888" y="3236913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8216900" y="2430463"/>
            <a:ext cx="82550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 rot="1561775" flipV="1">
            <a:off x="4578350" y="1209675"/>
            <a:ext cx="252413" cy="2587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 flipH="1">
            <a:off x="3813175" y="2320925"/>
            <a:ext cx="2524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4"/>
          <p:cNvSpPr>
            <a:spLocks noChangeArrowheads="1"/>
          </p:cNvSpPr>
          <p:nvPr/>
        </p:nvSpPr>
        <p:spPr bwMode="auto">
          <a:xfrm>
            <a:off x="4686300" y="2716213"/>
            <a:ext cx="84138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0" name="Oval 25"/>
          <p:cNvSpPr>
            <a:spLocks noChangeArrowheads="1"/>
          </p:cNvSpPr>
          <p:nvPr/>
        </p:nvSpPr>
        <p:spPr bwMode="auto">
          <a:xfrm>
            <a:off x="6465888" y="3387725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1" name="Oval 26"/>
          <p:cNvSpPr>
            <a:spLocks noChangeArrowheads="1"/>
          </p:cNvSpPr>
          <p:nvPr/>
        </p:nvSpPr>
        <p:spPr bwMode="auto">
          <a:xfrm>
            <a:off x="5748338" y="3030538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2" name="Oval 27"/>
          <p:cNvSpPr>
            <a:spLocks noChangeArrowheads="1"/>
          </p:cNvSpPr>
          <p:nvPr/>
        </p:nvSpPr>
        <p:spPr bwMode="auto">
          <a:xfrm>
            <a:off x="8210550" y="2889250"/>
            <a:ext cx="84138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3" name="Oval 28"/>
          <p:cNvSpPr>
            <a:spLocks noChangeArrowheads="1"/>
          </p:cNvSpPr>
          <p:nvPr/>
        </p:nvSpPr>
        <p:spPr bwMode="auto">
          <a:xfrm>
            <a:off x="7613650" y="2579688"/>
            <a:ext cx="84138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4" name="Oval 29"/>
          <p:cNvSpPr>
            <a:spLocks noChangeArrowheads="1"/>
          </p:cNvSpPr>
          <p:nvPr/>
        </p:nvSpPr>
        <p:spPr bwMode="auto">
          <a:xfrm>
            <a:off x="7837488" y="2836863"/>
            <a:ext cx="84137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5" name="Oval 30"/>
          <p:cNvSpPr>
            <a:spLocks noChangeArrowheads="1"/>
          </p:cNvSpPr>
          <p:nvPr/>
        </p:nvSpPr>
        <p:spPr bwMode="auto">
          <a:xfrm>
            <a:off x="8713788" y="2444750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6" name="Oval 31"/>
          <p:cNvSpPr>
            <a:spLocks noChangeArrowheads="1"/>
          </p:cNvSpPr>
          <p:nvPr/>
        </p:nvSpPr>
        <p:spPr bwMode="auto">
          <a:xfrm>
            <a:off x="8850313" y="2965450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7" name="Oval 32"/>
          <p:cNvSpPr>
            <a:spLocks noChangeArrowheads="1"/>
          </p:cNvSpPr>
          <p:nvPr/>
        </p:nvSpPr>
        <p:spPr bwMode="auto">
          <a:xfrm>
            <a:off x="8502650" y="2755900"/>
            <a:ext cx="84138" cy="873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8" name="Oval 33"/>
          <p:cNvSpPr>
            <a:spLocks noChangeArrowheads="1"/>
          </p:cNvSpPr>
          <p:nvPr/>
        </p:nvSpPr>
        <p:spPr bwMode="auto">
          <a:xfrm>
            <a:off x="9039225" y="2690813"/>
            <a:ext cx="82550" cy="873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09" name="Line 34"/>
          <p:cNvSpPr>
            <a:spLocks noChangeShapeType="1"/>
          </p:cNvSpPr>
          <p:nvPr/>
        </p:nvSpPr>
        <p:spPr bwMode="auto">
          <a:xfrm flipH="1">
            <a:off x="3635375" y="2897188"/>
            <a:ext cx="2524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5"/>
          <p:cNvSpPr>
            <a:spLocks noChangeShapeType="1"/>
          </p:cNvSpPr>
          <p:nvPr/>
        </p:nvSpPr>
        <p:spPr bwMode="auto">
          <a:xfrm flipH="1">
            <a:off x="6654800" y="2711450"/>
            <a:ext cx="2524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6"/>
          <p:cNvSpPr>
            <a:spLocks noChangeShapeType="1"/>
          </p:cNvSpPr>
          <p:nvPr/>
        </p:nvSpPr>
        <p:spPr bwMode="auto">
          <a:xfrm flipH="1">
            <a:off x="5122863" y="3179763"/>
            <a:ext cx="2524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37"/>
          <p:cNvSpPr>
            <a:spLocks noChangeShapeType="1"/>
          </p:cNvSpPr>
          <p:nvPr/>
        </p:nvSpPr>
        <p:spPr bwMode="auto">
          <a:xfrm flipH="1">
            <a:off x="5087938" y="2508250"/>
            <a:ext cx="2524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8"/>
          <p:cNvSpPr>
            <a:spLocks noChangeShapeType="1"/>
          </p:cNvSpPr>
          <p:nvPr/>
        </p:nvSpPr>
        <p:spPr bwMode="auto">
          <a:xfrm flipH="1">
            <a:off x="4867275" y="2879725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39"/>
          <p:cNvSpPr>
            <a:spLocks noChangeShapeType="1"/>
          </p:cNvSpPr>
          <p:nvPr/>
        </p:nvSpPr>
        <p:spPr bwMode="auto">
          <a:xfrm flipH="1">
            <a:off x="5135563" y="3495675"/>
            <a:ext cx="2524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40"/>
          <p:cNvSpPr>
            <a:spLocks noChangeShapeType="1"/>
          </p:cNvSpPr>
          <p:nvPr/>
        </p:nvSpPr>
        <p:spPr bwMode="auto">
          <a:xfrm flipH="1">
            <a:off x="5638800" y="2695575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41"/>
          <p:cNvSpPr>
            <a:spLocks noChangeShapeType="1"/>
          </p:cNvSpPr>
          <p:nvPr/>
        </p:nvSpPr>
        <p:spPr bwMode="auto">
          <a:xfrm flipH="1">
            <a:off x="6161088" y="3430588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42"/>
          <p:cNvSpPr>
            <a:spLocks noChangeShapeType="1"/>
          </p:cNvSpPr>
          <p:nvPr/>
        </p:nvSpPr>
        <p:spPr bwMode="auto">
          <a:xfrm flipH="1">
            <a:off x="6313488" y="2473325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43"/>
          <p:cNvSpPr>
            <a:spLocks noChangeShapeType="1"/>
          </p:cNvSpPr>
          <p:nvPr/>
        </p:nvSpPr>
        <p:spPr bwMode="auto">
          <a:xfrm flipH="1">
            <a:off x="5862638" y="3092450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4"/>
          <p:cNvSpPr>
            <a:spLocks noChangeShapeType="1"/>
          </p:cNvSpPr>
          <p:nvPr/>
        </p:nvSpPr>
        <p:spPr bwMode="auto">
          <a:xfrm flipH="1">
            <a:off x="4435475" y="3382963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5"/>
          <p:cNvSpPr>
            <a:spLocks noChangeShapeType="1"/>
          </p:cNvSpPr>
          <p:nvPr/>
        </p:nvSpPr>
        <p:spPr bwMode="auto">
          <a:xfrm flipH="1">
            <a:off x="4397375" y="2776538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6"/>
          <p:cNvSpPr>
            <a:spLocks noChangeArrowheads="1"/>
          </p:cNvSpPr>
          <p:nvPr/>
        </p:nvSpPr>
        <p:spPr bwMode="auto">
          <a:xfrm>
            <a:off x="3594100" y="2008188"/>
            <a:ext cx="84138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2" name="Oval 47"/>
          <p:cNvSpPr>
            <a:spLocks noChangeArrowheads="1"/>
          </p:cNvSpPr>
          <p:nvPr/>
        </p:nvSpPr>
        <p:spPr bwMode="auto">
          <a:xfrm>
            <a:off x="3667125" y="1198563"/>
            <a:ext cx="84138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3" name="Oval 48"/>
          <p:cNvSpPr>
            <a:spLocks noChangeArrowheads="1"/>
          </p:cNvSpPr>
          <p:nvPr/>
        </p:nvSpPr>
        <p:spPr bwMode="auto">
          <a:xfrm>
            <a:off x="5060950" y="1446213"/>
            <a:ext cx="84138" cy="87312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4" name="Oval 49"/>
          <p:cNvSpPr>
            <a:spLocks noChangeArrowheads="1"/>
          </p:cNvSpPr>
          <p:nvPr/>
        </p:nvSpPr>
        <p:spPr bwMode="auto">
          <a:xfrm>
            <a:off x="3070225" y="906463"/>
            <a:ext cx="84138" cy="87312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5" name="Oval 50"/>
          <p:cNvSpPr>
            <a:spLocks noChangeArrowheads="1"/>
          </p:cNvSpPr>
          <p:nvPr/>
        </p:nvSpPr>
        <p:spPr bwMode="auto">
          <a:xfrm>
            <a:off x="2828925" y="4826000"/>
            <a:ext cx="84138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6" name="Oval 51"/>
          <p:cNvSpPr>
            <a:spLocks noChangeArrowheads="1"/>
          </p:cNvSpPr>
          <p:nvPr/>
        </p:nvSpPr>
        <p:spPr bwMode="auto">
          <a:xfrm>
            <a:off x="3687763" y="3594100"/>
            <a:ext cx="84137" cy="87313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7" name="Oval 52"/>
          <p:cNvSpPr>
            <a:spLocks noChangeArrowheads="1"/>
          </p:cNvSpPr>
          <p:nvPr/>
        </p:nvSpPr>
        <p:spPr bwMode="auto">
          <a:xfrm>
            <a:off x="3373438" y="4371975"/>
            <a:ext cx="84137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3184525" y="1392238"/>
            <a:ext cx="84138" cy="87312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3865563" y="4133850"/>
            <a:ext cx="84137" cy="87313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4065588" y="3108325"/>
            <a:ext cx="84137" cy="87313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31" name="Oval 56"/>
          <p:cNvSpPr>
            <a:spLocks noChangeArrowheads="1"/>
          </p:cNvSpPr>
          <p:nvPr/>
        </p:nvSpPr>
        <p:spPr bwMode="auto">
          <a:xfrm>
            <a:off x="4316413" y="4533900"/>
            <a:ext cx="84137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32" name="Oval 57"/>
          <p:cNvSpPr>
            <a:spLocks noChangeArrowheads="1"/>
          </p:cNvSpPr>
          <p:nvPr/>
        </p:nvSpPr>
        <p:spPr bwMode="auto">
          <a:xfrm>
            <a:off x="3949700" y="4889500"/>
            <a:ext cx="84138" cy="87313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33" name="Oval 58"/>
          <p:cNvSpPr>
            <a:spLocks noChangeArrowheads="1"/>
          </p:cNvSpPr>
          <p:nvPr/>
        </p:nvSpPr>
        <p:spPr bwMode="auto">
          <a:xfrm>
            <a:off x="4830763" y="4210050"/>
            <a:ext cx="82550" cy="85725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34" name="Line 59"/>
          <p:cNvSpPr>
            <a:spLocks noChangeShapeType="1"/>
          </p:cNvSpPr>
          <p:nvPr/>
        </p:nvSpPr>
        <p:spPr bwMode="auto">
          <a:xfrm rot="1636606" flipV="1">
            <a:off x="5197475" y="1295400"/>
            <a:ext cx="250825" cy="2587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Line 60"/>
          <p:cNvSpPr>
            <a:spLocks noChangeShapeType="1"/>
          </p:cNvSpPr>
          <p:nvPr/>
        </p:nvSpPr>
        <p:spPr bwMode="auto">
          <a:xfrm rot="4891731" flipV="1">
            <a:off x="3810000" y="3641725"/>
            <a:ext cx="258763" cy="2524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61"/>
          <p:cNvSpPr>
            <a:spLocks noChangeShapeType="1"/>
          </p:cNvSpPr>
          <p:nvPr/>
        </p:nvSpPr>
        <p:spPr bwMode="auto">
          <a:xfrm rot="19677166" flipV="1">
            <a:off x="3175000" y="1036638"/>
            <a:ext cx="250825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62"/>
          <p:cNvSpPr>
            <a:spLocks noChangeShapeType="1"/>
          </p:cNvSpPr>
          <p:nvPr/>
        </p:nvSpPr>
        <p:spPr bwMode="auto">
          <a:xfrm flipV="1">
            <a:off x="3687763" y="1738313"/>
            <a:ext cx="252412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3"/>
          <p:cNvSpPr>
            <a:spLocks noChangeShapeType="1"/>
          </p:cNvSpPr>
          <p:nvPr/>
        </p:nvSpPr>
        <p:spPr bwMode="auto">
          <a:xfrm rot="21193226" flipV="1">
            <a:off x="3751263" y="906463"/>
            <a:ext cx="250825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4"/>
          <p:cNvSpPr>
            <a:spLocks noChangeShapeType="1"/>
          </p:cNvSpPr>
          <p:nvPr/>
        </p:nvSpPr>
        <p:spPr bwMode="auto">
          <a:xfrm rot="18664446" flipV="1">
            <a:off x="3003551" y="554037"/>
            <a:ext cx="258762" cy="2524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5"/>
          <p:cNvSpPr>
            <a:spLocks noChangeShapeType="1"/>
          </p:cNvSpPr>
          <p:nvPr/>
        </p:nvSpPr>
        <p:spPr bwMode="auto">
          <a:xfrm rot="4476267" flipV="1">
            <a:off x="4941887" y="4235451"/>
            <a:ext cx="258763" cy="2524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6"/>
          <p:cNvSpPr>
            <a:spLocks noChangeShapeType="1"/>
          </p:cNvSpPr>
          <p:nvPr/>
        </p:nvSpPr>
        <p:spPr bwMode="auto">
          <a:xfrm rot="6935720" flipV="1">
            <a:off x="3348832" y="4429919"/>
            <a:ext cx="249237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7"/>
          <p:cNvSpPr>
            <a:spLocks noChangeShapeType="1"/>
          </p:cNvSpPr>
          <p:nvPr/>
        </p:nvSpPr>
        <p:spPr bwMode="auto">
          <a:xfrm rot="5327890" flipV="1">
            <a:off x="4354513" y="4570412"/>
            <a:ext cx="260350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8"/>
          <p:cNvSpPr>
            <a:spLocks noChangeShapeType="1"/>
          </p:cNvSpPr>
          <p:nvPr/>
        </p:nvSpPr>
        <p:spPr bwMode="auto">
          <a:xfrm rot="6277253" flipV="1">
            <a:off x="3987801" y="5002212"/>
            <a:ext cx="260350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9"/>
          <p:cNvSpPr>
            <a:spLocks noChangeShapeType="1"/>
          </p:cNvSpPr>
          <p:nvPr/>
        </p:nvSpPr>
        <p:spPr bwMode="auto">
          <a:xfrm rot="5711666" flipV="1">
            <a:off x="3925094" y="4214019"/>
            <a:ext cx="258763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Line 70"/>
          <p:cNvSpPr>
            <a:spLocks noChangeShapeType="1"/>
          </p:cNvSpPr>
          <p:nvPr/>
        </p:nvSpPr>
        <p:spPr bwMode="auto">
          <a:xfrm rot="7493698" flipV="1">
            <a:off x="2772570" y="4904581"/>
            <a:ext cx="258762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Line 71"/>
          <p:cNvSpPr>
            <a:spLocks noChangeShapeType="1"/>
          </p:cNvSpPr>
          <p:nvPr/>
        </p:nvSpPr>
        <p:spPr bwMode="auto">
          <a:xfrm rot="2803970" flipV="1">
            <a:off x="4218782" y="3037681"/>
            <a:ext cx="258762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2"/>
          <p:cNvSpPr>
            <a:spLocks noChangeArrowheads="1"/>
          </p:cNvSpPr>
          <p:nvPr/>
        </p:nvSpPr>
        <p:spPr bwMode="auto">
          <a:xfrm>
            <a:off x="3783013" y="3263900"/>
            <a:ext cx="82550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48" name="Line 73"/>
          <p:cNvSpPr>
            <a:spLocks noChangeShapeType="1"/>
          </p:cNvSpPr>
          <p:nvPr/>
        </p:nvSpPr>
        <p:spPr bwMode="auto">
          <a:xfrm flipH="1">
            <a:off x="3513138" y="3295650"/>
            <a:ext cx="2524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WordArt 74"/>
          <p:cNvSpPr>
            <a:spLocks noChangeArrowheads="1" noChangeShapeType="1" noTextEdit="1"/>
          </p:cNvSpPr>
          <p:nvPr/>
        </p:nvSpPr>
        <p:spPr bwMode="auto">
          <a:xfrm>
            <a:off x="7926388" y="3586163"/>
            <a:ext cx="1120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BD56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Laser</a:t>
            </a:r>
          </a:p>
        </p:txBody>
      </p:sp>
      <p:sp>
        <p:nvSpPr>
          <p:cNvPr id="24650" name="WordArt 75"/>
          <p:cNvSpPr>
            <a:spLocks noChangeArrowheads="1" noChangeShapeType="1" noTextEdit="1"/>
          </p:cNvSpPr>
          <p:nvPr/>
        </p:nvSpPr>
        <p:spPr bwMode="auto">
          <a:xfrm>
            <a:off x="2357438" y="2239963"/>
            <a:ext cx="608012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4651" name="Oval 76"/>
          <p:cNvSpPr>
            <a:spLocks noChangeArrowheads="1"/>
          </p:cNvSpPr>
          <p:nvPr/>
        </p:nvSpPr>
        <p:spPr bwMode="auto">
          <a:xfrm>
            <a:off x="3625850" y="2579688"/>
            <a:ext cx="82550" cy="87312"/>
          </a:xfrm>
          <a:prstGeom prst="ellipse">
            <a:avLst/>
          </a:prstGeom>
          <a:solidFill>
            <a:srgbClr val="EE6273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52" name="Line 77"/>
          <p:cNvSpPr>
            <a:spLocks noChangeShapeType="1"/>
          </p:cNvSpPr>
          <p:nvPr/>
        </p:nvSpPr>
        <p:spPr bwMode="auto">
          <a:xfrm rot="10085769" flipH="1">
            <a:off x="3760788" y="2582863"/>
            <a:ext cx="252412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3" name="Text Box 78"/>
          <p:cNvSpPr txBox="1">
            <a:spLocks noChangeArrowheads="1"/>
          </p:cNvSpPr>
          <p:nvPr/>
        </p:nvSpPr>
        <p:spPr bwMode="auto">
          <a:xfrm>
            <a:off x="2124075" y="5016500"/>
            <a:ext cx="60039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4000">
                <a:latin typeface="Times New Roman" pitchFamily="18" charset="0"/>
              </a:rPr>
              <a:t>Pushing atoms with light</a:t>
            </a:r>
          </a:p>
          <a:p>
            <a:pPr defTabSz="1019175"/>
            <a:r>
              <a:rPr lang="en-US" sz="2800">
                <a:solidFill>
                  <a:srgbClr val="FFFF66"/>
                </a:solidFill>
                <a:latin typeface="Arial" charset="0"/>
              </a:rPr>
              <a:t>momentum kick when atom absorbs,</a:t>
            </a:r>
          </a:p>
          <a:p>
            <a:pPr defTabSz="1019175"/>
            <a:r>
              <a:rPr lang="en-US" sz="2800">
                <a:solidFill>
                  <a:srgbClr val="FFFF66"/>
                </a:solidFill>
                <a:latin typeface="Arial" charset="0"/>
              </a:rPr>
              <a:t>then reemits photon. </a:t>
            </a:r>
          </a:p>
          <a:p>
            <a:pPr defTabSz="1019175"/>
            <a:endParaRPr lang="en-US" sz="2800">
              <a:latin typeface="Arial" charset="0"/>
            </a:endParaRPr>
          </a:p>
        </p:txBody>
      </p:sp>
      <p:sp>
        <p:nvSpPr>
          <p:cNvPr id="24654" name="Oval 79"/>
          <p:cNvSpPr>
            <a:spLocks noChangeArrowheads="1"/>
          </p:cNvSpPr>
          <p:nvPr/>
        </p:nvSpPr>
        <p:spPr bwMode="auto">
          <a:xfrm>
            <a:off x="6869113" y="3373438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55" name="Line 80"/>
          <p:cNvSpPr>
            <a:spLocks noChangeShapeType="1"/>
          </p:cNvSpPr>
          <p:nvPr/>
        </p:nvSpPr>
        <p:spPr bwMode="auto">
          <a:xfrm flipH="1">
            <a:off x="6564313" y="3603625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6" name="Oval 81"/>
          <p:cNvSpPr>
            <a:spLocks noChangeArrowheads="1"/>
          </p:cNvSpPr>
          <p:nvPr/>
        </p:nvSpPr>
        <p:spPr bwMode="auto">
          <a:xfrm>
            <a:off x="7037388" y="3141663"/>
            <a:ext cx="84137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57" name="Line 82"/>
          <p:cNvSpPr>
            <a:spLocks noChangeShapeType="1"/>
          </p:cNvSpPr>
          <p:nvPr/>
        </p:nvSpPr>
        <p:spPr bwMode="auto">
          <a:xfrm flipH="1">
            <a:off x="6778625" y="3371850"/>
            <a:ext cx="2524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8" name="Oval 83"/>
          <p:cNvSpPr>
            <a:spLocks noChangeArrowheads="1"/>
          </p:cNvSpPr>
          <p:nvPr/>
        </p:nvSpPr>
        <p:spPr bwMode="auto">
          <a:xfrm>
            <a:off x="6734175" y="3113088"/>
            <a:ext cx="82550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59" name="Line 84"/>
          <p:cNvSpPr>
            <a:spLocks noChangeShapeType="1"/>
          </p:cNvSpPr>
          <p:nvPr/>
        </p:nvSpPr>
        <p:spPr bwMode="auto">
          <a:xfrm flipH="1">
            <a:off x="6421438" y="3165475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0" name="Line 85"/>
          <p:cNvSpPr>
            <a:spLocks noChangeShapeType="1"/>
          </p:cNvSpPr>
          <p:nvPr/>
        </p:nvSpPr>
        <p:spPr bwMode="auto">
          <a:xfrm flipH="1">
            <a:off x="5437188" y="3324225"/>
            <a:ext cx="2524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1" name="Line 86"/>
          <p:cNvSpPr>
            <a:spLocks noChangeShapeType="1"/>
          </p:cNvSpPr>
          <p:nvPr/>
        </p:nvSpPr>
        <p:spPr bwMode="auto">
          <a:xfrm flipH="1">
            <a:off x="5564188" y="2909888"/>
            <a:ext cx="250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2" name="Oval 87"/>
          <p:cNvSpPr>
            <a:spLocks noChangeArrowheads="1"/>
          </p:cNvSpPr>
          <p:nvPr/>
        </p:nvSpPr>
        <p:spPr bwMode="auto">
          <a:xfrm>
            <a:off x="5381625" y="3116263"/>
            <a:ext cx="84138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63" name="Oval 88"/>
          <p:cNvSpPr>
            <a:spLocks noChangeArrowheads="1"/>
          </p:cNvSpPr>
          <p:nvPr/>
        </p:nvSpPr>
        <p:spPr bwMode="auto">
          <a:xfrm>
            <a:off x="5873750" y="2857500"/>
            <a:ext cx="84138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64" name="Oval 89"/>
          <p:cNvSpPr>
            <a:spLocks noChangeArrowheads="1"/>
          </p:cNvSpPr>
          <p:nvPr/>
        </p:nvSpPr>
        <p:spPr bwMode="auto">
          <a:xfrm>
            <a:off x="5743575" y="3278188"/>
            <a:ext cx="84138" cy="857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665" name="Text Box 90"/>
          <p:cNvSpPr txBox="1">
            <a:spLocks noChangeArrowheads="1"/>
          </p:cNvSpPr>
          <p:nvPr/>
        </p:nvSpPr>
        <p:spPr bwMode="auto">
          <a:xfrm>
            <a:off x="2286000" y="1676400"/>
            <a:ext cx="6413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/>
            <a:r>
              <a:rPr lang="en-US" sz="2700" b="1">
                <a:solidFill>
                  <a:schemeClr val="hlink"/>
                </a:solidFill>
                <a:latin typeface="Times New Roman" pitchFamily="18" charset="0"/>
              </a:rPr>
              <a:t>Rb</a:t>
            </a:r>
          </a:p>
        </p:txBody>
      </p:sp>
      <p:sp>
        <p:nvSpPr>
          <p:cNvPr id="24666" name="Text Box 91"/>
          <p:cNvSpPr txBox="1">
            <a:spLocks noChangeArrowheads="1"/>
          </p:cNvSpPr>
          <p:nvPr/>
        </p:nvSpPr>
        <p:spPr bwMode="auto">
          <a:xfrm>
            <a:off x="3221038" y="322263"/>
            <a:ext cx="4697412" cy="579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Getting atoms cold- step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590925" y="5969000"/>
            <a:ext cx="1030288" cy="1030288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5" name="AutoShape 5"/>
          <p:cNvSpPr>
            <a:spLocks noChangeArrowheads="1"/>
          </p:cNvSpPr>
          <p:nvPr/>
        </p:nvSpPr>
        <p:spPr bwMode="auto">
          <a:xfrm>
            <a:off x="1911350" y="5986463"/>
            <a:ext cx="1978025" cy="947737"/>
          </a:xfrm>
          <a:prstGeom prst="rightArrow">
            <a:avLst>
              <a:gd name="adj1" fmla="val 50000"/>
              <a:gd name="adj2" fmla="val 52178"/>
            </a:avLst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3278188" y="5722938"/>
            <a:ext cx="1612900" cy="1562100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7" name="AutoShape 7"/>
          <p:cNvSpPr>
            <a:spLocks noChangeArrowheads="1"/>
          </p:cNvSpPr>
          <p:nvPr/>
        </p:nvSpPr>
        <p:spPr bwMode="auto">
          <a:xfrm rot="-2660103">
            <a:off x="4010025" y="5276850"/>
            <a:ext cx="1978025" cy="947738"/>
          </a:xfrm>
          <a:prstGeom prst="rightArrow">
            <a:avLst>
              <a:gd name="adj1" fmla="val 50000"/>
              <a:gd name="adj2" fmla="val 52178"/>
            </a:avLst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17448" name="AutoShape 8"/>
          <p:cNvSpPr>
            <a:spLocks noChangeArrowheads="1"/>
          </p:cNvSpPr>
          <p:nvPr/>
        </p:nvSpPr>
        <p:spPr bwMode="auto">
          <a:xfrm>
            <a:off x="-847725" y="6035675"/>
            <a:ext cx="1279525" cy="781050"/>
          </a:xfrm>
          <a:prstGeom prst="rightArrow">
            <a:avLst>
              <a:gd name="adj1" fmla="val 50000"/>
              <a:gd name="adj2" fmla="val 40955"/>
            </a:avLst>
          </a:prstGeom>
          <a:solidFill>
            <a:srgbClr val="66FF33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96888" y="784225"/>
            <a:ext cx="6897687" cy="1570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if light just the right color…</a:t>
            </a:r>
          </a:p>
          <a:p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electrons absorb light jump to higher energy level</a:t>
            </a:r>
          </a:p>
          <a:p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jump back down, give off light</a:t>
            </a:r>
          </a:p>
          <a:p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(wiggling a bunch while jumping) 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5776913" y="7091363"/>
            <a:ext cx="261937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laser cooling applet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>
            <a:off x="4854575" y="6983413"/>
            <a:ext cx="282575" cy="24923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7879E-6 4.63987E-6 L 1.01989 0.00428 " pathEditMode="relative" ptsTypes="AA">
                                      <p:cBhvr>
                                        <p:cTn id="9" dur="20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232  E" pathEditMode="relative" ptsTypes="">
                                      <p:cBhvr>
                                        <p:cTn id="35" dur="20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5" grpId="1" animBg="1"/>
      <p:bldP spid="317446" grpId="0" animBg="1"/>
      <p:bldP spid="317446" grpId="1" animBg="1"/>
      <p:bldP spid="317447" grpId="0" animBg="1"/>
      <p:bldP spid="317447" grpId="1" animBg="1"/>
      <p:bldP spid="317448" grpId="0" animBg="1"/>
      <p:bldP spid="317448" grpId="1" animBg="1"/>
      <p:bldP spid="317448" grpId="2" animBg="1"/>
      <p:bldP spid="3174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76325" y="1628775"/>
            <a:ext cx="3454792" cy="120032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66"/>
                </a:solidFill>
                <a:latin typeface="Times New Roman" pitchFamily="18" charset="0"/>
              </a:rPr>
              <a:t>optical molasses applet</a:t>
            </a:r>
          </a:p>
          <a:p>
            <a:r>
              <a:rPr lang="en-US" dirty="0">
                <a:solidFill>
                  <a:srgbClr val="FFFF66"/>
                </a:solidFill>
                <a:latin typeface="Times New Roman" pitchFamily="18" charset="0"/>
              </a:rPr>
              <a:t>magnetic trapping applet</a:t>
            </a:r>
          </a:p>
          <a:p>
            <a:r>
              <a:rPr lang="en-US" dirty="0">
                <a:solidFill>
                  <a:srgbClr val="FFFF66"/>
                </a:solidFill>
                <a:latin typeface="Times New Roman" pitchFamily="18" charset="0"/>
              </a:rPr>
              <a:t>evaporative cooling applet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81063" y="3557588"/>
            <a:ext cx="1841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0" y="0"/>
          <a:ext cx="10134600" cy="7772400"/>
        </p:xfrm>
        <a:graphic>
          <a:graphicData uri="http://schemas.openxmlformats.org/presentationml/2006/ole">
            <p:oleObj spid="_x0000_s3074" name="Clip" r:id="rId4" imgW="2081083" imgH="1666836" progId="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57800" y="381000"/>
            <a:ext cx="4141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Shadow “snapshot” of BEC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908925" y="4918075"/>
            <a:ext cx="1747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Times New Roman" pitchFamily="18" charset="0"/>
              </a:rPr>
              <a:t>CCD array</a:t>
            </a:r>
          </a:p>
          <a:p>
            <a:r>
              <a:rPr lang="en-US">
                <a:solidFill>
                  <a:srgbClr val="FFFF66"/>
                </a:solidFill>
                <a:latin typeface="Times New Roman" pitchFamily="18" charset="0"/>
              </a:rPr>
              <a:t>(TV camera)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20775" y="1725613"/>
            <a:ext cx="2692400" cy="2484437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263650" y="1735138"/>
            <a:ext cx="2381250" cy="2381250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443163" y="374650"/>
            <a:ext cx="4870450" cy="6413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Shadow images of clouds</a:t>
            </a: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5559425" y="1700213"/>
            <a:ext cx="2649538" cy="2511425"/>
            <a:chOff x="3717" y="1084"/>
            <a:chExt cx="1696" cy="1565"/>
          </a:xfrm>
        </p:grpSpPr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3717" y="1084"/>
              <a:ext cx="1696" cy="1565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Oval 9"/>
            <p:cNvSpPr>
              <a:spLocks noChangeArrowheads="1"/>
            </p:cNvSpPr>
            <p:nvPr/>
          </p:nvSpPr>
          <p:spPr bwMode="auto">
            <a:xfrm>
              <a:off x="4328" y="1558"/>
              <a:ext cx="500" cy="4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TextBox 30"/>
          <p:cNvSpPr txBox="1">
            <a:spLocks noChangeArrowheads="1"/>
          </p:cNvSpPr>
          <p:nvPr/>
        </p:nvSpPr>
        <p:spPr bwMode="auto">
          <a:xfrm>
            <a:off x="1377950" y="12096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7655" name="TextBox 31"/>
          <p:cNvSpPr txBox="1">
            <a:spLocks noChangeArrowheads="1"/>
          </p:cNvSpPr>
          <p:nvPr/>
        </p:nvSpPr>
        <p:spPr bwMode="auto">
          <a:xfrm>
            <a:off x="6130925" y="1208088"/>
            <a:ext cx="357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3238" y="5008563"/>
            <a:ext cx="63627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CQ. Which </a:t>
            </a:r>
            <a:r>
              <a:rPr lang="en-US" dirty="0"/>
              <a:t>cloud is hotter?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1 is hotter than 2.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2 is hotter than 1.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Impossible to tell just from shadow picture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20775" y="1725613"/>
            <a:ext cx="2692400" cy="2484437"/>
          </a:xfrm>
          <a:prstGeom prst="rect">
            <a:avLst/>
          </a:prstGeom>
          <a:solidFill>
            <a:schemeClr val="tx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263650" y="1735138"/>
            <a:ext cx="2381250" cy="2381250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12888" y="4217988"/>
            <a:ext cx="1798637" cy="579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Hot cloud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40400" y="4246563"/>
            <a:ext cx="1979613" cy="579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Cold cloud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43163" y="374650"/>
            <a:ext cx="4870450" cy="6413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Shadow images of clouds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559425" y="1700213"/>
            <a:ext cx="2649538" cy="2511425"/>
            <a:chOff x="3717" y="1084"/>
            <a:chExt cx="1696" cy="1565"/>
          </a:xfrm>
        </p:grpSpPr>
        <p:sp>
          <p:nvSpPr>
            <p:cNvPr id="28705" name="Rectangle 8"/>
            <p:cNvSpPr>
              <a:spLocks noChangeArrowheads="1"/>
            </p:cNvSpPr>
            <p:nvPr/>
          </p:nvSpPr>
          <p:spPr bwMode="auto">
            <a:xfrm>
              <a:off x="3717" y="1084"/>
              <a:ext cx="1696" cy="1565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06" name="Oval 9"/>
            <p:cNvSpPr>
              <a:spLocks noChangeArrowheads="1"/>
            </p:cNvSpPr>
            <p:nvPr/>
          </p:nvSpPr>
          <p:spPr bwMode="auto">
            <a:xfrm>
              <a:off x="4328" y="1558"/>
              <a:ext cx="500" cy="4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680" name="Freeform 10"/>
          <p:cNvSpPr>
            <a:spLocks/>
          </p:cNvSpPr>
          <p:nvPr/>
        </p:nvSpPr>
        <p:spPr bwMode="auto">
          <a:xfrm>
            <a:off x="927100" y="5280025"/>
            <a:ext cx="2692400" cy="1633538"/>
          </a:xfrm>
          <a:custGeom>
            <a:avLst/>
            <a:gdLst>
              <a:gd name="T0" fmla="*/ 0 w 1696"/>
              <a:gd name="T1" fmla="*/ 20161253 h 1029"/>
              <a:gd name="T2" fmla="*/ 347781562 w 1696"/>
              <a:gd name="T3" fmla="*/ 1063506155 h 1029"/>
              <a:gd name="T4" fmla="*/ 1083667272 w 1696"/>
              <a:gd name="T5" fmla="*/ 2147483647 h 1029"/>
              <a:gd name="T6" fmla="*/ 2043847718 w 1696"/>
              <a:gd name="T7" fmla="*/ 2147483647 h 1029"/>
              <a:gd name="T8" fmla="*/ 2147483647 w 1696"/>
              <a:gd name="T9" fmla="*/ 2147483647 h 1029"/>
              <a:gd name="T10" fmla="*/ 2147483647 w 1696"/>
              <a:gd name="T11" fmla="*/ 1186994584 h 1029"/>
              <a:gd name="T12" fmla="*/ 2147483647 w 1696"/>
              <a:gd name="T13" fmla="*/ 0 h 10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6"/>
              <a:gd name="T22" fmla="*/ 0 h 1029"/>
              <a:gd name="T23" fmla="*/ 1696 w 1696"/>
              <a:gd name="T24" fmla="*/ 1029 h 10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6" h="1029">
                <a:moveTo>
                  <a:pt x="0" y="8"/>
                </a:moveTo>
                <a:cubicBezTo>
                  <a:pt x="33" y="142"/>
                  <a:pt x="66" y="277"/>
                  <a:pt x="138" y="422"/>
                </a:cubicBezTo>
                <a:cubicBezTo>
                  <a:pt x="210" y="567"/>
                  <a:pt x="318" y="776"/>
                  <a:pt x="430" y="876"/>
                </a:cubicBezTo>
                <a:cubicBezTo>
                  <a:pt x="542" y="976"/>
                  <a:pt x="696" y="1015"/>
                  <a:pt x="811" y="1022"/>
                </a:cubicBezTo>
                <a:cubicBezTo>
                  <a:pt x="926" y="1029"/>
                  <a:pt x="1005" y="1009"/>
                  <a:pt x="1120" y="917"/>
                </a:cubicBezTo>
                <a:cubicBezTo>
                  <a:pt x="1235" y="825"/>
                  <a:pt x="1405" y="624"/>
                  <a:pt x="1501" y="471"/>
                </a:cubicBezTo>
                <a:cubicBezTo>
                  <a:pt x="1597" y="318"/>
                  <a:pt x="1656" y="98"/>
                  <a:pt x="1696" y="0"/>
                </a:cubicBezTo>
              </a:path>
            </a:pathLst>
          </a:cu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8681" name="Oval 11"/>
          <p:cNvSpPr>
            <a:spLocks noChangeArrowheads="1"/>
          </p:cNvSpPr>
          <p:nvPr/>
        </p:nvSpPr>
        <p:spPr bwMode="auto">
          <a:xfrm>
            <a:off x="1390650" y="6350000"/>
            <a:ext cx="115888" cy="11588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2" name="Oval 12"/>
          <p:cNvSpPr>
            <a:spLocks noChangeArrowheads="1"/>
          </p:cNvSpPr>
          <p:nvPr/>
        </p:nvSpPr>
        <p:spPr bwMode="auto">
          <a:xfrm>
            <a:off x="1646238" y="6605588"/>
            <a:ext cx="115887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3" name="Oval 13"/>
          <p:cNvSpPr>
            <a:spLocks noChangeArrowheads="1"/>
          </p:cNvSpPr>
          <p:nvPr/>
        </p:nvSpPr>
        <p:spPr bwMode="auto">
          <a:xfrm>
            <a:off x="2146300" y="6705600"/>
            <a:ext cx="115888" cy="11588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4" name="Oval 14"/>
          <p:cNvSpPr>
            <a:spLocks noChangeArrowheads="1"/>
          </p:cNvSpPr>
          <p:nvPr/>
        </p:nvSpPr>
        <p:spPr bwMode="auto">
          <a:xfrm>
            <a:off x="2389188" y="6704013"/>
            <a:ext cx="115887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5" name="Oval 15"/>
          <p:cNvSpPr>
            <a:spLocks noChangeArrowheads="1"/>
          </p:cNvSpPr>
          <p:nvPr/>
        </p:nvSpPr>
        <p:spPr bwMode="auto">
          <a:xfrm>
            <a:off x="3340100" y="5556250"/>
            <a:ext cx="115888" cy="11588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6" name="Oval 16"/>
          <p:cNvSpPr>
            <a:spLocks noChangeArrowheads="1"/>
          </p:cNvSpPr>
          <p:nvPr/>
        </p:nvSpPr>
        <p:spPr bwMode="auto">
          <a:xfrm>
            <a:off x="1109663" y="5695950"/>
            <a:ext cx="115887" cy="11588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7" name="Oval 17"/>
          <p:cNvSpPr>
            <a:spLocks noChangeArrowheads="1"/>
          </p:cNvSpPr>
          <p:nvPr/>
        </p:nvSpPr>
        <p:spPr bwMode="auto">
          <a:xfrm>
            <a:off x="2927350" y="6262688"/>
            <a:ext cx="115888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88" name="Line 18"/>
          <p:cNvSpPr>
            <a:spLocks noChangeShapeType="1"/>
          </p:cNvSpPr>
          <p:nvPr/>
        </p:nvSpPr>
        <p:spPr bwMode="auto">
          <a:xfrm flipV="1">
            <a:off x="3090863" y="6002338"/>
            <a:ext cx="103187" cy="14128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H="1" flipV="1">
            <a:off x="1339850" y="6078538"/>
            <a:ext cx="90488" cy="1936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1223963" y="5884863"/>
            <a:ext cx="63500" cy="1682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1"/>
          <p:cNvSpPr>
            <a:spLocks noChangeShapeType="1"/>
          </p:cNvSpPr>
          <p:nvPr/>
        </p:nvSpPr>
        <p:spPr bwMode="auto">
          <a:xfrm>
            <a:off x="1854200" y="6683375"/>
            <a:ext cx="168275" cy="650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2"/>
          <p:cNvSpPr>
            <a:spLocks noChangeShapeType="1"/>
          </p:cNvSpPr>
          <p:nvPr/>
        </p:nvSpPr>
        <p:spPr bwMode="auto">
          <a:xfrm flipH="1">
            <a:off x="3259138" y="5743575"/>
            <a:ext cx="88900" cy="1158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3"/>
          <p:cNvSpPr>
            <a:spLocks/>
          </p:cNvSpPr>
          <p:nvPr/>
        </p:nvSpPr>
        <p:spPr bwMode="auto">
          <a:xfrm>
            <a:off x="5651500" y="5432425"/>
            <a:ext cx="2692400" cy="1633538"/>
          </a:xfrm>
          <a:custGeom>
            <a:avLst/>
            <a:gdLst>
              <a:gd name="T0" fmla="*/ 0 w 1696"/>
              <a:gd name="T1" fmla="*/ 20161253 h 1029"/>
              <a:gd name="T2" fmla="*/ 347781562 w 1696"/>
              <a:gd name="T3" fmla="*/ 1063506155 h 1029"/>
              <a:gd name="T4" fmla="*/ 1083667272 w 1696"/>
              <a:gd name="T5" fmla="*/ 2147483647 h 1029"/>
              <a:gd name="T6" fmla="*/ 2043847718 w 1696"/>
              <a:gd name="T7" fmla="*/ 2147483647 h 1029"/>
              <a:gd name="T8" fmla="*/ 2147483647 w 1696"/>
              <a:gd name="T9" fmla="*/ 2147483647 h 1029"/>
              <a:gd name="T10" fmla="*/ 2147483647 w 1696"/>
              <a:gd name="T11" fmla="*/ 1186994584 h 1029"/>
              <a:gd name="T12" fmla="*/ 2147483647 w 1696"/>
              <a:gd name="T13" fmla="*/ 0 h 10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6"/>
              <a:gd name="T22" fmla="*/ 0 h 1029"/>
              <a:gd name="T23" fmla="*/ 1696 w 1696"/>
              <a:gd name="T24" fmla="*/ 1029 h 10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6" h="1029">
                <a:moveTo>
                  <a:pt x="0" y="8"/>
                </a:moveTo>
                <a:cubicBezTo>
                  <a:pt x="33" y="142"/>
                  <a:pt x="66" y="277"/>
                  <a:pt x="138" y="422"/>
                </a:cubicBezTo>
                <a:cubicBezTo>
                  <a:pt x="210" y="567"/>
                  <a:pt x="318" y="776"/>
                  <a:pt x="430" y="876"/>
                </a:cubicBezTo>
                <a:cubicBezTo>
                  <a:pt x="542" y="976"/>
                  <a:pt x="696" y="1015"/>
                  <a:pt x="811" y="1022"/>
                </a:cubicBezTo>
                <a:cubicBezTo>
                  <a:pt x="926" y="1029"/>
                  <a:pt x="1005" y="1009"/>
                  <a:pt x="1120" y="917"/>
                </a:cubicBezTo>
                <a:cubicBezTo>
                  <a:pt x="1235" y="825"/>
                  <a:pt x="1405" y="624"/>
                  <a:pt x="1501" y="471"/>
                </a:cubicBezTo>
                <a:cubicBezTo>
                  <a:pt x="1597" y="318"/>
                  <a:pt x="1656" y="98"/>
                  <a:pt x="1696" y="0"/>
                </a:cubicBezTo>
              </a:path>
            </a:pathLst>
          </a:cu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8694" name="Oval 24"/>
          <p:cNvSpPr>
            <a:spLocks noChangeArrowheads="1"/>
          </p:cNvSpPr>
          <p:nvPr/>
        </p:nvSpPr>
        <p:spPr bwMode="auto">
          <a:xfrm>
            <a:off x="7223125" y="6811963"/>
            <a:ext cx="115888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5" name="Oval 25"/>
          <p:cNvSpPr>
            <a:spLocks noChangeArrowheads="1"/>
          </p:cNvSpPr>
          <p:nvPr/>
        </p:nvSpPr>
        <p:spPr bwMode="auto">
          <a:xfrm>
            <a:off x="6370638" y="6757988"/>
            <a:ext cx="115887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6" name="Oval 26"/>
          <p:cNvSpPr>
            <a:spLocks noChangeArrowheads="1"/>
          </p:cNvSpPr>
          <p:nvPr/>
        </p:nvSpPr>
        <p:spPr bwMode="auto">
          <a:xfrm>
            <a:off x="6870700" y="6858000"/>
            <a:ext cx="115888" cy="115888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7" name="Oval 27"/>
          <p:cNvSpPr>
            <a:spLocks noChangeArrowheads="1"/>
          </p:cNvSpPr>
          <p:nvPr/>
        </p:nvSpPr>
        <p:spPr bwMode="auto">
          <a:xfrm>
            <a:off x="7113588" y="6856413"/>
            <a:ext cx="115887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8" name="Oval 28"/>
          <p:cNvSpPr>
            <a:spLocks noChangeArrowheads="1"/>
          </p:cNvSpPr>
          <p:nvPr/>
        </p:nvSpPr>
        <p:spPr bwMode="auto">
          <a:xfrm>
            <a:off x="6996113" y="6916738"/>
            <a:ext cx="115887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699" name="Oval 29"/>
          <p:cNvSpPr>
            <a:spLocks noChangeArrowheads="1"/>
          </p:cNvSpPr>
          <p:nvPr/>
        </p:nvSpPr>
        <p:spPr bwMode="auto">
          <a:xfrm>
            <a:off x="7394575" y="6659563"/>
            <a:ext cx="115888" cy="115887"/>
          </a:xfrm>
          <a:prstGeom prst="ellipse">
            <a:avLst/>
          </a:prstGeom>
          <a:solidFill>
            <a:schemeClr val="tx2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700" name="Line 30"/>
          <p:cNvSpPr>
            <a:spLocks noChangeShapeType="1"/>
          </p:cNvSpPr>
          <p:nvPr/>
        </p:nvSpPr>
        <p:spPr bwMode="auto">
          <a:xfrm>
            <a:off x="6578600" y="6835775"/>
            <a:ext cx="168275" cy="650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 flipV="1">
            <a:off x="6632575" y="6978650"/>
            <a:ext cx="746125" cy="2063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32"/>
          <p:cNvSpPr>
            <a:spLocks noChangeShapeType="1"/>
          </p:cNvSpPr>
          <p:nvPr/>
        </p:nvSpPr>
        <p:spPr bwMode="auto">
          <a:xfrm flipV="1">
            <a:off x="6396038" y="6900863"/>
            <a:ext cx="1082675" cy="301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33"/>
          <p:cNvSpPr>
            <a:spLocks noChangeShapeType="1"/>
          </p:cNvSpPr>
          <p:nvPr/>
        </p:nvSpPr>
        <p:spPr bwMode="auto">
          <a:xfrm flipV="1">
            <a:off x="6275388" y="6824663"/>
            <a:ext cx="1262062" cy="3016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Text Box 34"/>
          <p:cNvSpPr txBox="1">
            <a:spLocks noChangeArrowheads="1"/>
          </p:cNvSpPr>
          <p:nvPr/>
        </p:nvSpPr>
        <p:spPr bwMode="auto">
          <a:xfrm>
            <a:off x="7612063" y="6662738"/>
            <a:ext cx="21844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fill few 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7"/>
          <p:cNvSpPr>
            <a:spLocks noChangeArrowheads="1"/>
          </p:cNvSpPr>
          <p:nvPr/>
        </p:nvSpPr>
        <p:spPr bwMode="auto">
          <a:xfrm>
            <a:off x="1376363" y="2511425"/>
            <a:ext cx="411162" cy="441325"/>
          </a:xfrm>
          <a:prstGeom prst="ellipse">
            <a:avLst/>
          </a:prstGeom>
          <a:solidFill>
            <a:srgbClr val="FF00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699" name="Text Box 48"/>
          <p:cNvSpPr txBox="1">
            <a:spLocks noChangeArrowheads="1"/>
          </p:cNvSpPr>
          <p:nvPr/>
        </p:nvSpPr>
        <p:spPr bwMode="auto">
          <a:xfrm>
            <a:off x="1390650" y="903288"/>
            <a:ext cx="7724775" cy="8223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useful trick- turn off trap, let cloud/wave function expand</a:t>
            </a:r>
          </a:p>
          <a:p>
            <a:r>
              <a:rPr lang="en-US"/>
              <a:t>for 0.1 sec, then take picture.  </a:t>
            </a:r>
          </a:p>
        </p:txBody>
      </p:sp>
      <p:sp>
        <p:nvSpPr>
          <p:cNvPr id="29700" name="Oval 49"/>
          <p:cNvSpPr>
            <a:spLocks noChangeArrowheads="1"/>
          </p:cNvSpPr>
          <p:nvPr/>
        </p:nvSpPr>
        <p:spPr bwMode="auto">
          <a:xfrm>
            <a:off x="3976688" y="1897063"/>
            <a:ext cx="1819275" cy="2028825"/>
          </a:xfrm>
          <a:prstGeom prst="ellipse">
            <a:avLst/>
          </a:prstGeom>
          <a:solidFill>
            <a:srgbClr val="FF7C8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1" name="Line 50"/>
          <p:cNvSpPr>
            <a:spLocks noChangeShapeType="1"/>
          </p:cNvSpPr>
          <p:nvPr/>
        </p:nvSpPr>
        <p:spPr bwMode="auto">
          <a:xfrm>
            <a:off x="1892300" y="2763838"/>
            <a:ext cx="188118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51"/>
          <p:cNvSpPr txBox="1">
            <a:spLocks noChangeArrowheads="1"/>
          </p:cNvSpPr>
          <p:nvPr/>
        </p:nvSpPr>
        <p:spPr bwMode="auto">
          <a:xfrm>
            <a:off x="1598613" y="4392613"/>
            <a:ext cx="7986381" cy="83099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bigger, easier to see</a:t>
            </a:r>
            <a:r>
              <a:rPr lang="en-US" dirty="0" smtClean="0"/>
              <a:t>,</a:t>
            </a:r>
          </a:p>
          <a:p>
            <a:r>
              <a:rPr lang="en-US" dirty="0"/>
              <a:t> but same shape as original (because parabolic potential)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0"/>
            <a:ext cx="9052560" cy="465985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4500" dirty="0">
                <a:solidFill>
                  <a:srgbClr val="FF0000"/>
                </a:solidFill>
              </a:rPr>
              <a:t>Ionic Bond (</a:t>
            </a:r>
            <a:r>
              <a:rPr lang="en-US" sz="4500" dirty="0" err="1">
                <a:solidFill>
                  <a:srgbClr val="FF0000"/>
                </a:solidFill>
              </a:rPr>
              <a:t>NaCl</a:t>
            </a:r>
            <a:r>
              <a:rPr lang="en-US" sz="45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90880"/>
            <a:ext cx="2916828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Na (outer shell 3s</a:t>
            </a:r>
            <a:r>
              <a:rPr lang="en-US" sz="2500" baseline="30000" dirty="0">
                <a:solidFill>
                  <a:srgbClr val="000000"/>
                </a:solidFill>
              </a:rPr>
              <a:t>1</a:t>
            </a:r>
            <a:r>
              <a:rPr lang="en-US" sz="2500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511767" y="690880"/>
            <a:ext cx="3285227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solidFill>
                  <a:srgbClr val="000000"/>
                </a:solidFill>
              </a:rPr>
              <a:t>Cl</a:t>
            </a:r>
            <a:r>
              <a:rPr lang="en-US" sz="2500" dirty="0">
                <a:solidFill>
                  <a:srgbClr val="000000"/>
                </a:solidFill>
              </a:rPr>
              <a:t> (outer shell 3s</a:t>
            </a:r>
            <a:r>
              <a:rPr lang="en-US" sz="2500" baseline="30000" dirty="0">
                <a:solidFill>
                  <a:srgbClr val="000000"/>
                </a:solidFill>
              </a:rPr>
              <a:t>2</a:t>
            </a:r>
            <a:r>
              <a:rPr lang="en-US" sz="2500" dirty="0">
                <a:solidFill>
                  <a:srgbClr val="000000"/>
                </a:solidFill>
              </a:rPr>
              <a:t>3p</a:t>
            </a:r>
            <a:r>
              <a:rPr lang="en-US" sz="2500" baseline="30000" dirty="0">
                <a:solidFill>
                  <a:srgbClr val="000000"/>
                </a:solidFill>
              </a:rPr>
              <a:t>5</a:t>
            </a:r>
            <a:r>
              <a:rPr lang="en-US" sz="2500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1122681"/>
            <a:ext cx="4679134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Has one weakly bound electron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Low ionization energy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78450" y="1122681"/>
            <a:ext cx="4482829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Needs one electron to fill shell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Strong electron affinity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1173480" y="2763520"/>
            <a:ext cx="1257300" cy="112268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7879080" y="3022600"/>
            <a:ext cx="586740" cy="51816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940085" y="5267960"/>
            <a:ext cx="532606" cy="60452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514600" y="5354320"/>
            <a:ext cx="586740" cy="51816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67640" y="6045200"/>
            <a:ext cx="4637950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Attracted by coulomb attraction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011681" y="2763520"/>
            <a:ext cx="376925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191000" y="2936240"/>
            <a:ext cx="392980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699760" y="2849880"/>
            <a:ext cx="312516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5951220" y="4404360"/>
            <a:ext cx="0" cy="29362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5400000">
            <a:off x="4856089" y="5683153"/>
            <a:ext cx="1180931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867400" y="5872480"/>
            <a:ext cx="39395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8214360" y="4836161"/>
            <a:ext cx="1694443" cy="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Separation </a:t>
            </a:r>
          </a:p>
          <a:p>
            <a:r>
              <a:rPr lang="en-US" dirty="0">
                <a:solidFill>
                  <a:srgbClr val="000000"/>
                </a:solidFill>
              </a:rPr>
              <a:t>of ions</a:t>
            </a:r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6286500" y="4490720"/>
            <a:ext cx="3359785" cy="2669963"/>
          </a:xfrm>
          <a:custGeom>
            <a:avLst/>
            <a:gdLst>
              <a:gd name="T0" fmla="*/ 0 w 1924"/>
              <a:gd name="T1" fmla="*/ 0 h 1484"/>
              <a:gd name="T2" fmla="*/ 76200 w 1924"/>
              <a:gd name="T3" fmla="*/ 914400 h 1484"/>
              <a:gd name="T4" fmla="*/ 228600 w 1924"/>
              <a:gd name="T5" fmla="*/ 2057400 h 1484"/>
              <a:gd name="T6" fmla="*/ 431800 w 1924"/>
              <a:gd name="T7" fmla="*/ 2317750 h 1484"/>
              <a:gd name="T8" fmla="*/ 838200 w 1924"/>
              <a:gd name="T9" fmla="*/ 1828800 h 1484"/>
              <a:gd name="T10" fmla="*/ 1371600 w 1924"/>
              <a:gd name="T11" fmla="*/ 1447800 h 1484"/>
              <a:gd name="T12" fmla="*/ 2019300 w 1924"/>
              <a:gd name="T13" fmla="*/ 1292225 h 1484"/>
              <a:gd name="T14" fmla="*/ 3054350 w 1924"/>
              <a:gd name="T15" fmla="*/ 1182688 h 14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24"/>
              <a:gd name="T25" fmla="*/ 0 h 1484"/>
              <a:gd name="T26" fmla="*/ 1924 w 1924"/>
              <a:gd name="T27" fmla="*/ 1484 h 14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4" h="1484">
                <a:moveTo>
                  <a:pt x="0" y="0"/>
                </a:moveTo>
                <a:cubicBezTo>
                  <a:pt x="12" y="180"/>
                  <a:pt x="24" y="360"/>
                  <a:pt x="48" y="576"/>
                </a:cubicBezTo>
                <a:cubicBezTo>
                  <a:pt x="72" y="792"/>
                  <a:pt x="107" y="1149"/>
                  <a:pt x="144" y="1296"/>
                </a:cubicBezTo>
                <a:cubicBezTo>
                  <a:pt x="181" y="1443"/>
                  <a:pt x="208" y="1484"/>
                  <a:pt x="272" y="1460"/>
                </a:cubicBezTo>
                <a:cubicBezTo>
                  <a:pt x="336" y="1436"/>
                  <a:pt x="429" y="1243"/>
                  <a:pt x="528" y="1152"/>
                </a:cubicBezTo>
                <a:cubicBezTo>
                  <a:pt x="627" y="1061"/>
                  <a:pt x="740" y="968"/>
                  <a:pt x="864" y="912"/>
                </a:cubicBezTo>
                <a:cubicBezTo>
                  <a:pt x="988" y="856"/>
                  <a:pt x="1095" y="842"/>
                  <a:pt x="1272" y="814"/>
                </a:cubicBezTo>
                <a:cubicBezTo>
                  <a:pt x="1449" y="786"/>
                  <a:pt x="1788" y="759"/>
                  <a:pt x="1924" y="745"/>
                </a:cubicBezTo>
              </a:path>
            </a:pathLst>
          </a:custGeom>
          <a:noFill/>
          <a:ln w="38100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867400" y="3972560"/>
            <a:ext cx="718514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V(r)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7459980" y="6477000"/>
            <a:ext cx="502920" cy="345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7040881" y="6908800"/>
            <a:ext cx="2788943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Coulomb attraction</a:t>
            </a: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9220200" y="5527040"/>
            <a:ext cx="502920" cy="60452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Na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5699760" y="5613400"/>
            <a:ext cx="502920" cy="518160"/>
          </a:xfrm>
          <a:prstGeom prst="ellipse">
            <a:avLst/>
          </a:prstGeom>
          <a:solidFill>
            <a:srgbClr val="7D9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6370320" y="4318000"/>
            <a:ext cx="502920" cy="77724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705600" y="3886201"/>
            <a:ext cx="2395807" cy="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Repulsion when </a:t>
            </a:r>
          </a:p>
          <a:p>
            <a:r>
              <a:rPr lang="en-US" dirty="0">
                <a:solidFill>
                  <a:srgbClr val="000000"/>
                </a:solidFill>
              </a:rPr>
              <a:t>atoms overlap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9.85427E-7 L 0.35573 0.0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65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8459E-6 L 0.08854 4.184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9.16031E-7 L 0.32083 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895E-7 L -0.26528 0.005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/>
      <p:bldP spid="66567" grpId="0" animBg="1"/>
      <p:bldP spid="66567" grpId="1" animBg="1"/>
      <p:bldP spid="66567" grpId="2" animBg="1"/>
      <p:bldP spid="66568" grpId="0" animBg="1"/>
      <p:bldP spid="66568" grpId="1" animBg="1"/>
      <p:bldP spid="66572" grpId="0"/>
      <p:bldP spid="66572" grpId="1"/>
      <p:bldP spid="66572" grpId="2"/>
      <p:bldP spid="66573" grpId="0"/>
      <p:bldP spid="66573" grpId="1"/>
      <p:bldP spid="66574" grpId="0"/>
      <p:bldP spid="66575" grpId="0" animBg="1"/>
      <p:bldP spid="66576" grpId="0"/>
      <p:bldP spid="66577" grpId="0" animBg="1"/>
      <p:bldP spid="66578" grpId="0"/>
      <p:bldP spid="66579" grpId="0" animBg="1"/>
      <p:bldP spid="66580" grpId="0"/>
      <p:bldP spid="66581" grpId="0" animBg="1"/>
      <p:bldP spid="66582" grpId="0"/>
      <p:bldP spid="66583" grpId="0" animBg="1"/>
      <p:bldP spid="66583" grpId="1" animBg="1"/>
      <p:bldP spid="66584" grpId="0" animBg="1"/>
      <p:bldP spid="66585" grpId="0" animBg="1"/>
      <p:bldP spid="665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76200" y="0"/>
            <a:ext cx="10210800" cy="7772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28688" y="6985000"/>
            <a:ext cx="4678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solidFill>
                  <a:srgbClr val="FAFD00"/>
                </a:solidFill>
                <a:latin typeface="Times New Roman" pitchFamily="18" charset="0"/>
              </a:rPr>
              <a:t>False color images of cloud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823913"/>
            <a:ext cx="8459788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98513" y="2386013"/>
            <a:ext cx="1728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200">
                <a:solidFill>
                  <a:srgbClr val="FAFD00"/>
                </a:solidFill>
                <a:latin typeface="Times New Roman" pitchFamily="18" charset="0"/>
              </a:rPr>
              <a:t>400 billionths</a:t>
            </a:r>
          </a:p>
          <a:p>
            <a:r>
              <a:rPr lang="en-US" sz="2200">
                <a:solidFill>
                  <a:srgbClr val="FAFD00"/>
                </a:solidFill>
                <a:latin typeface="Times New Roman" pitchFamily="18" charset="0"/>
              </a:rPr>
              <a:t>of degree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741613" y="2146300"/>
            <a:ext cx="178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rgbClr val="FAFD00"/>
                </a:solidFill>
                <a:latin typeface="Times New Roman" pitchFamily="18" charset="0"/>
              </a:rPr>
              <a:t>~ 200 billionths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014913" y="1552575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FAFD00"/>
                </a:solidFill>
                <a:latin typeface="Times New Roman" pitchFamily="18" charset="0"/>
              </a:rPr>
              <a:t>50 billionths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5867400" y="5410200"/>
            <a:ext cx="1676400" cy="1066800"/>
          </a:xfrm>
          <a:prstGeom prst="line">
            <a:avLst/>
          </a:prstGeom>
          <a:noFill/>
          <a:ln w="12700">
            <a:solidFill>
              <a:srgbClr val="A2C1FE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765800" y="6269038"/>
            <a:ext cx="209550" cy="3810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404100" y="5181600"/>
            <a:ext cx="209550" cy="3810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761163" y="6003925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A2C1FE"/>
                </a:solidFill>
                <a:latin typeface="Times New Roman" pitchFamily="18" charset="0"/>
              </a:rPr>
              <a:t>0.2 mm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59775" y="4379913"/>
            <a:ext cx="1698625" cy="1428750"/>
            <a:chOff x="4556" y="5064"/>
            <a:chExt cx="847" cy="737"/>
          </a:xfrm>
        </p:grpSpPr>
        <p:sp>
          <p:nvSpPr>
            <p:cNvPr id="30736" name="Rectangle 13"/>
            <p:cNvSpPr>
              <a:spLocks noChangeArrowheads="1"/>
            </p:cNvSpPr>
            <p:nvPr/>
          </p:nvSpPr>
          <p:spPr bwMode="auto">
            <a:xfrm>
              <a:off x="4556" y="5064"/>
              <a:ext cx="847" cy="737"/>
            </a:xfrm>
            <a:prstGeom prst="rect">
              <a:avLst/>
            </a:pr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0737" name="Group 14"/>
            <p:cNvGrpSpPr>
              <a:grpSpLocks/>
            </p:cNvGrpSpPr>
            <p:nvPr/>
          </p:nvGrpSpPr>
          <p:grpSpPr bwMode="auto">
            <a:xfrm flipH="1">
              <a:off x="4743" y="5187"/>
              <a:ext cx="478" cy="471"/>
              <a:chOff x="5717" y="5343"/>
              <a:chExt cx="250" cy="231"/>
            </a:xfrm>
          </p:grpSpPr>
          <p:sp>
            <p:nvSpPr>
              <p:cNvPr id="30738" name="Oval 15"/>
              <p:cNvSpPr>
                <a:spLocks noChangeArrowheads="1"/>
              </p:cNvSpPr>
              <p:nvPr/>
            </p:nvSpPr>
            <p:spPr bwMode="auto">
              <a:xfrm>
                <a:off x="5717" y="5343"/>
                <a:ext cx="250" cy="23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0739" name="Oval 16"/>
              <p:cNvSpPr>
                <a:spLocks noChangeArrowheads="1"/>
              </p:cNvSpPr>
              <p:nvPr/>
            </p:nvSpPr>
            <p:spPr bwMode="auto">
              <a:xfrm>
                <a:off x="5828" y="5437"/>
                <a:ext cx="27" cy="34"/>
              </a:xfrm>
              <a:prstGeom prst="ellipse">
                <a:avLst/>
              </a:prstGeom>
              <a:solidFill>
                <a:schemeClr val="bg1"/>
              </a:solidFill>
              <a:ln w="12699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318481" name="Freeform 17"/>
          <p:cNvSpPr>
            <a:spLocks/>
          </p:cNvSpPr>
          <p:nvPr/>
        </p:nvSpPr>
        <p:spPr bwMode="auto">
          <a:xfrm>
            <a:off x="6769100" y="4914900"/>
            <a:ext cx="1536700" cy="374650"/>
          </a:xfrm>
          <a:custGeom>
            <a:avLst/>
            <a:gdLst>
              <a:gd name="T0" fmla="*/ 2147483647 w 640"/>
              <a:gd name="T1" fmla="*/ 784406620 h 156"/>
              <a:gd name="T2" fmla="*/ 2147483647 w 640"/>
              <a:gd name="T3" fmla="*/ 830548592 h 156"/>
              <a:gd name="T4" fmla="*/ 461221270 w 640"/>
              <a:gd name="T5" fmla="*/ 369133525 h 156"/>
              <a:gd name="T6" fmla="*/ 0 w 640"/>
              <a:gd name="T7" fmla="*/ 0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640"/>
              <a:gd name="T13" fmla="*/ 0 h 156"/>
              <a:gd name="T14" fmla="*/ 640 w 640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156">
                <a:moveTo>
                  <a:pt x="640" y="136"/>
                </a:moveTo>
                <a:cubicBezTo>
                  <a:pt x="594" y="146"/>
                  <a:pt x="549" y="156"/>
                  <a:pt x="456" y="144"/>
                </a:cubicBezTo>
                <a:cubicBezTo>
                  <a:pt x="363" y="132"/>
                  <a:pt x="156" y="88"/>
                  <a:pt x="80" y="64"/>
                </a:cubicBezTo>
                <a:cubicBezTo>
                  <a:pt x="4" y="40"/>
                  <a:pt x="13" y="11"/>
                  <a:pt x="0" y="0"/>
                </a:cubicBezTo>
              </a:path>
            </a:pathLst>
          </a:cu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2900363" y="0"/>
            <a:ext cx="4040187" cy="6413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BEC!  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JILA-June 1995</a:t>
            </a:r>
          </a:p>
        </p:txBody>
      </p:sp>
      <p:sp>
        <p:nvSpPr>
          <p:cNvPr id="318485" name="Rectangle 21"/>
          <p:cNvSpPr>
            <a:spLocks noChangeArrowheads="1"/>
          </p:cNvSpPr>
          <p:nvPr/>
        </p:nvSpPr>
        <p:spPr bwMode="auto">
          <a:xfrm rot="2968246">
            <a:off x="3267869" y="859631"/>
            <a:ext cx="4721225" cy="4151313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1" grpId="0" animBg="1"/>
      <p:bldP spid="318482" grpId="0"/>
      <p:bldP spid="3184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36613" y="347663"/>
            <a:ext cx="8359775" cy="1066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Why does  narrow spire appearing show that</a:t>
            </a:r>
          </a:p>
          <a:p>
            <a:r>
              <a:rPr lang="en-US" sz="3200" b="1">
                <a:solidFill>
                  <a:srgbClr val="FFFF00"/>
                </a:solidFill>
              </a:rPr>
              <a:t>we have created Bose-Einstein condensate? </a:t>
            </a:r>
          </a:p>
        </p:txBody>
      </p:sp>
      <p:grpSp>
        <p:nvGrpSpPr>
          <p:cNvPr id="2" name="Group 551"/>
          <p:cNvGrpSpPr>
            <a:grpSpLocks/>
          </p:cNvGrpSpPr>
          <p:nvPr/>
        </p:nvGrpSpPr>
        <p:grpSpPr bwMode="auto">
          <a:xfrm>
            <a:off x="6135688" y="1860550"/>
            <a:ext cx="3922712" cy="4291013"/>
            <a:chOff x="3883" y="2072"/>
            <a:chExt cx="2471" cy="2703"/>
          </a:xfrm>
        </p:grpSpPr>
        <p:sp>
          <p:nvSpPr>
            <p:cNvPr id="4102" name="Rectangle 550"/>
            <p:cNvSpPr>
              <a:spLocks noChangeArrowheads="1"/>
            </p:cNvSpPr>
            <p:nvPr/>
          </p:nvSpPr>
          <p:spPr bwMode="auto">
            <a:xfrm>
              <a:off x="3883" y="2072"/>
              <a:ext cx="2453" cy="2703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4098" name="Object 7"/>
            <p:cNvGraphicFramePr>
              <a:graphicFrameLocks noChangeAspect="1"/>
            </p:cNvGraphicFramePr>
            <p:nvPr/>
          </p:nvGraphicFramePr>
          <p:xfrm>
            <a:off x="3994" y="2182"/>
            <a:ext cx="2304" cy="2213"/>
          </p:xfrm>
          <a:graphic>
            <a:graphicData uri="http://schemas.openxmlformats.org/presentationml/2006/ole">
              <p:oleObj spid="_x0000_s4098" name="CorelDRAW" r:id="rId4" imgW="6883400" imgH="4216400" progId="">
                <p:embed/>
              </p:oleObj>
            </a:graphicData>
          </a:graphic>
        </p:graphicFrame>
        <p:sp>
          <p:nvSpPr>
            <p:cNvPr id="4103" name="Oval 8"/>
            <p:cNvSpPr>
              <a:spLocks noChangeArrowheads="1"/>
            </p:cNvSpPr>
            <p:nvPr/>
          </p:nvSpPr>
          <p:spPr bwMode="auto">
            <a:xfrm>
              <a:off x="4851" y="3275"/>
              <a:ext cx="53" cy="55"/>
            </a:xfrm>
            <a:prstGeom prst="ellipse">
              <a:avLst/>
            </a:prstGeom>
            <a:gradFill rotWithShape="0">
              <a:gsLst>
                <a:gs pos="0">
                  <a:srgbClr val="FBEAE5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4" name="Oval 9"/>
            <p:cNvSpPr>
              <a:spLocks noChangeArrowheads="1"/>
            </p:cNvSpPr>
            <p:nvPr/>
          </p:nvSpPr>
          <p:spPr bwMode="auto">
            <a:xfrm>
              <a:off x="5350" y="3636"/>
              <a:ext cx="53" cy="54"/>
            </a:xfrm>
            <a:prstGeom prst="ellipse">
              <a:avLst/>
            </a:prstGeom>
            <a:gradFill rotWithShape="0">
              <a:gsLst>
                <a:gs pos="0">
                  <a:srgbClr val="FBEAE5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5" name="Oval 10"/>
            <p:cNvSpPr>
              <a:spLocks noChangeArrowheads="1"/>
            </p:cNvSpPr>
            <p:nvPr/>
          </p:nvSpPr>
          <p:spPr bwMode="auto">
            <a:xfrm>
              <a:off x="5148" y="3790"/>
              <a:ext cx="53" cy="54"/>
            </a:xfrm>
            <a:prstGeom prst="ellipse">
              <a:avLst/>
            </a:prstGeom>
            <a:gradFill rotWithShape="0">
              <a:gsLst>
                <a:gs pos="0">
                  <a:srgbClr val="FBEAE5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6" name="Oval 11"/>
            <p:cNvSpPr>
              <a:spLocks noChangeArrowheads="1"/>
            </p:cNvSpPr>
            <p:nvPr/>
          </p:nvSpPr>
          <p:spPr bwMode="auto">
            <a:xfrm>
              <a:off x="4844" y="4132"/>
              <a:ext cx="53" cy="55"/>
            </a:xfrm>
            <a:prstGeom prst="ellipse">
              <a:avLst/>
            </a:prstGeom>
            <a:gradFill rotWithShape="0">
              <a:gsLst>
                <a:gs pos="0">
                  <a:srgbClr val="FBEAE5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7" name="Freeform 12"/>
            <p:cNvSpPr>
              <a:spLocks/>
            </p:cNvSpPr>
            <p:nvPr/>
          </p:nvSpPr>
          <p:spPr bwMode="auto">
            <a:xfrm>
              <a:off x="4882" y="4171"/>
              <a:ext cx="52" cy="142"/>
            </a:xfrm>
            <a:custGeom>
              <a:avLst/>
              <a:gdLst>
                <a:gd name="T0" fmla="*/ 0 w 53"/>
                <a:gd name="T1" fmla="*/ 0 h 84"/>
                <a:gd name="T2" fmla="*/ 42 w 53"/>
                <a:gd name="T3" fmla="*/ 46 h 84"/>
                <a:gd name="T4" fmla="*/ 50 w 53"/>
                <a:gd name="T5" fmla="*/ 240 h 84"/>
                <a:gd name="T6" fmla="*/ 0 60000 65536"/>
                <a:gd name="T7" fmla="*/ 0 60000 65536"/>
                <a:gd name="T8" fmla="*/ 0 60000 65536"/>
                <a:gd name="T9" fmla="*/ 0 w 53"/>
                <a:gd name="T10" fmla="*/ 0 h 84"/>
                <a:gd name="T11" fmla="*/ 53 w 5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84">
                  <a:moveTo>
                    <a:pt x="0" y="0"/>
                  </a:moveTo>
                  <a:cubicBezTo>
                    <a:pt x="17" y="1"/>
                    <a:pt x="35" y="2"/>
                    <a:pt x="44" y="16"/>
                  </a:cubicBezTo>
                  <a:cubicBezTo>
                    <a:pt x="53" y="30"/>
                    <a:pt x="51" y="73"/>
                    <a:pt x="52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108" name="Group 13"/>
            <p:cNvGrpSpPr>
              <a:grpSpLocks/>
            </p:cNvGrpSpPr>
            <p:nvPr/>
          </p:nvGrpSpPr>
          <p:grpSpPr bwMode="auto">
            <a:xfrm>
              <a:off x="4969" y="4104"/>
              <a:ext cx="303" cy="207"/>
              <a:chOff x="4454" y="1787"/>
              <a:chExt cx="670" cy="417"/>
            </a:xfrm>
          </p:grpSpPr>
          <p:sp>
            <p:nvSpPr>
              <p:cNvPr id="4113" name="AutoShape 14"/>
              <p:cNvSpPr>
                <a:spLocks noChangeArrowheads="1"/>
              </p:cNvSpPr>
              <p:nvPr/>
            </p:nvSpPr>
            <p:spPr bwMode="auto">
              <a:xfrm rot="5314176">
                <a:off x="4594" y="1803"/>
                <a:ext cx="387" cy="355"/>
              </a:xfrm>
              <a:prstGeom prst="moon">
                <a:avLst>
                  <a:gd name="adj" fmla="val 87500"/>
                </a:avLst>
              </a:prstGeom>
              <a:solidFill>
                <a:srgbClr val="FA06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14" name="AutoShape 15"/>
              <p:cNvSpPr>
                <a:spLocks noChangeArrowheads="1"/>
              </p:cNvSpPr>
              <p:nvPr/>
            </p:nvSpPr>
            <p:spPr bwMode="auto">
              <a:xfrm>
                <a:off x="4454" y="1964"/>
                <a:ext cx="670" cy="240"/>
              </a:xfrm>
              <a:prstGeom prst="triangle">
                <a:avLst>
                  <a:gd name="adj" fmla="val 50000"/>
                </a:avLst>
              </a:prstGeom>
              <a:solidFill>
                <a:srgbClr val="FA060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109" name="Freeform 16"/>
            <p:cNvSpPr>
              <a:spLocks/>
            </p:cNvSpPr>
            <p:nvPr/>
          </p:nvSpPr>
          <p:spPr bwMode="auto">
            <a:xfrm>
              <a:off x="4893" y="3283"/>
              <a:ext cx="97" cy="1033"/>
            </a:xfrm>
            <a:custGeom>
              <a:avLst/>
              <a:gdLst>
                <a:gd name="T0" fmla="*/ 0 w 52"/>
                <a:gd name="T1" fmla="*/ 78 h 713"/>
                <a:gd name="T2" fmla="*/ 97 w 52"/>
                <a:gd name="T3" fmla="*/ 78 h 713"/>
                <a:gd name="T4" fmla="*/ 140 w 52"/>
                <a:gd name="T5" fmla="*/ 238 h 713"/>
                <a:gd name="T6" fmla="*/ 181 w 52"/>
                <a:gd name="T7" fmla="*/ 1497 h 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713"/>
                <a:gd name="T14" fmla="*/ 52 w 52"/>
                <a:gd name="T15" fmla="*/ 713 h 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713">
                  <a:moveTo>
                    <a:pt x="0" y="37"/>
                  </a:moveTo>
                  <a:cubicBezTo>
                    <a:pt x="10" y="30"/>
                    <a:pt x="21" y="24"/>
                    <a:pt x="28" y="37"/>
                  </a:cubicBezTo>
                  <a:cubicBezTo>
                    <a:pt x="35" y="50"/>
                    <a:pt x="36" y="0"/>
                    <a:pt x="40" y="113"/>
                  </a:cubicBezTo>
                  <a:cubicBezTo>
                    <a:pt x="44" y="226"/>
                    <a:pt x="49" y="614"/>
                    <a:pt x="52" y="7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0" name="Freeform 17"/>
            <p:cNvSpPr>
              <a:spLocks/>
            </p:cNvSpPr>
            <p:nvPr/>
          </p:nvSpPr>
          <p:spPr bwMode="auto">
            <a:xfrm>
              <a:off x="5312" y="3672"/>
              <a:ext cx="52" cy="639"/>
            </a:xfrm>
            <a:custGeom>
              <a:avLst/>
              <a:gdLst>
                <a:gd name="T0" fmla="*/ 56 w 48"/>
                <a:gd name="T1" fmla="*/ 0 h 588"/>
                <a:gd name="T2" fmla="*/ 0 w 48"/>
                <a:gd name="T3" fmla="*/ 694 h 588"/>
                <a:gd name="T4" fmla="*/ 0 60000 65536"/>
                <a:gd name="T5" fmla="*/ 0 60000 65536"/>
                <a:gd name="T6" fmla="*/ 0 w 48"/>
                <a:gd name="T7" fmla="*/ 0 h 588"/>
                <a:gd name="T8" fmla="*/ 48 w 48"/>
                <a:gd name="T9" fmla="*/ 588 h 5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588">
                  <a:moveTo>
                    <a:pt x="48" y="0"/>
                  </a:moveTo>
                  <a:cubicBezTo>
                    <a:pt x="28" y="245"/>
                    <a:pt x="8" y="491"/>
                    <a:pt x="0" y="58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prstDash val="sysDot"/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1" name="Freeform 18"/>
            <p:cNvSpPr>
              <a:spLocks/>
            </p:cNvSpPr>
            <p:nvPr/>
          </p:nvSpPr>
          <p:spPr bwMode="auto">
            <a:xfrm>
              <a:off x="5201" y="3800"/>
              <a:ext cx="55" cy="484"/>
            </a:xfrm>
            <a:custGeom>
              <a:avLst/>
              <a:gdLst>
                <a:gd name="T0" fmla="*/ 0 w 56"/>
                <a:gd name="T1" fmla="*/ 43 h 397"/>
                <a:gd name="T2" fmla="*/ 38 w 56"/>
                <a:gd name="T3" fmla="*/ 90 h 397"/>
                <a:gd name="T4" fmla="*/ 54 w 56"/>
                <a:gd name="T5" fmla="*/ 590 h 397"/>
                <a:gd name="T6" fmla="*/ 0 60000 65536"/>
                <a:gd name="T7" fmla="*/ 0 60000 65536"/>
                <a:gd name="T8" fmla="*/ 0 60000 65536"/>
                <a:gd name="T9" fmla="*/ 0 w 56"/>
                <a:gd name="T10" fmla="*/ 0 h 397"/>
                <a:gd name="T11" fmla="*/ 56 w 56"/>
                <a:gd name="T12" fmla="*/ 397 h 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97">
                  <a:moveTo>
                    <a:pt x="0" y="29"/>
                  </a:moveTo>
                  <a:cubicBezTo>
                    <a:pt x="15" y="14"/>
                    <a:pt x="31" y="0"/>
                    <a:pt x="40" y="61"/>
                  </a:cubicBezTo>
                  <a:cubicBezTo>
                    <a:pt x="49" y="122"/>
                    <a:pt x="54" y="341"/>
                    <a:pt x="56" y="3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2" name="Freeform 20"/>
            <p:cNvSpPr>
              <a:spLocks/>
            </p:cNvSpPr>
            <p:nvPr/>
          </p:nvSpPr>
          <p:spPr bwMode="auto">
            <a:xfrm>
              <a:off x="5510" y="2448"/>
              <a:ext cx="844" cy="414"/>
            </a:xfrm>
            <a:custGeom>
              <a:avLst/>
              <a:gdLst>
                <a:gd name="T0" fmla="*/ 14 w 844"/>
                <a:gd name="T1" fmla="*/ 98 h 414"/>
                <a:gd name="T2" fmla="*/ 66 w 844"/>
                <a:gd name="T3" fmla="*/ 106 h 414"/>
                <a:gd name="T4" fmla="*/ 122 w 844"/>
                <a:gd name="T5" fmla="*/ 130 h 414"/>
                <a:gd name="T6" fmla="*/ 218 w 844"/>
                <a:gd name="T7" fmla="*/ 142 h 414"/>
                <a:gd name="T8" fmla="*/ 274 w 844"/>
                <a:gd name="T9" fmla="*/ 150 h 414"/>
                <a:gd name="T10" fmla="*/ 382 w 844"/>
                <a:gd name="T11" fmla="*/ 174 h 414"/>
                <a:gd name="T12" fmla="*/ 478 w 844"/>
                <a:gd name="T13" fmla="*/ 210 h 414"/>
                <a:gd name="T14" fmla="*/ 542 w 844"/>
                <a:gd name="T15" fmla="*/ 230 h 414"/>
                <a:gd name="T16" fmla="*/ 574 w 844"/>
                <a:gd name="T17" fmla="*/ 246 h 414"/>
                <a:gd name="T18" fmla="*/ 598 w 844"/>
                <a:gd name="T19" fmla="*/ 254 h 414"/>
                <a:gd name="T20" fmla="*/ 634 w 844"/>
                <a:gd name="T21" fmla="*/ 282 h 414"/>
                <a:gd name="T22" fmla="*/ 714 w 844"/>
                <a:gd name="T23" fmla="*/ 414 h 414"/>
                <a:gd name="T24" fmla="*/ 782 w 844"/>
                <a:gd name="T25" fmla="*/ 402 h 414"/>
                <a:gd name="T26" fmla="*/ 822 w 844"/>
                <a:gd name="T27" fmla="*/ 346 h 414"/>
                <a:gd name="T28" fmla="*/ 810 w 844"/>
                <a:gd name="T29" fmla="*/ 222 h 414"/>
                <a:gd name="T30" fmla="*/ 750 w 844"/>
                <a:gd name="T31" fmla="*/ 38 h 414"/>
                <a:gd name="T32" fmla="*/ 706 w 844"/>
                <a:gd name="T33" fmla="*/ 34 h 414"/>
                <a:gd name="T34" fmla="*/ 142 w 844"/>
                <a:gd name="T35" fmla="*/ 42 h 414"/>
                <a:gd name="T36" fmla="*/ 22 w 844"/>
                <a:gd name="T37" fmla="*/ 70 h 414"/>
                <a:gd name="T38" fmla="*/ 14 w 844"/>
                <a:gd name="T39" fmla="*/ 98 h 4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4"/>
                <a:gd name="T61" fmla="*/ 0 h 414"/>
                <a:gd name="T62" fmla="*/ 844 w 844"/>
                <a:gd name="T63" fmla="*/ 414 h 4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4" h="414">
                  <a:moveTo>
                    <a:pt x="14" y="98"/>
                  </a:moveTo>
                  <a:cubicBezTo>
                    <a:pt x="31" y="101"/>
                    <a:pt x="49" y="101"/>
                    <a:pt x="66" y="106"/>
                  </a:cubicBezTo>
                  <a:cubicBezTo>
                    <a:pt x="84" y="111"/>
                    <a:pt x="103" y="126"/>
                    <a:pt x="122" y="130"/>
                  </a:cubicBezTo>
                  <a:cubicBezTo>
                    <a:pt x="152" y="137"/>
                    <a:pt x="188" y="139"/>
                    <a:pt x="218" y="142"/>
                  </a:cubicBezTo>
                  <a:cubicBezTo>
                    <a:pt x="249" y="152"/>
                    <a:pt x="207" y="139"/>
                    <a:pt x="274" y="150"/>
                  </a:cubicBezTo>
                  <a:cubicBezTo>
                    <a:pt x="310" y="156"/>
                    <a:pt x="345" y="168"/>
                    <a:pt x="382" y="174"/>
                  </a:cubicBezTo>
                  <a:cubicBezTo>
                    <a:pt x="416" y="180"/>
                    <a:pt x="446" y="200"/>
                    <a:pt x="478" y="210"/>
                  </a:cubicBezTo>
                  <a:cubicBezTo>
                    <a:pt x="497" y="216"/>
                    <a:pt x="525" y="221"/>
                    <a:pt x="542" y="230"/>
                  </a:cubicBezTo>
                  <a:cubicBezTo>
                    <a:pt x="553" y="235"/>
                    <a:pt x="563" y="241"/>
                    <a:pt x="574" y="246"/>
                  </a:cubicBezTo>
                  <a:cubicBezTo>
                    <a:pt x="582" y="250"/>
                    <a:pt x="598" y="254"/>
                    <a:pt x="598" y="254"/>
                  </a:cubicBezTo>
                  <a:cubicBezTo>
                    <a:pt x="609" y="265"/>
                    <a:pt x="634" y="282"/>
                    <a:pt x="634" y="282"/>
                  </a:cubicBezTo>
                  <a:cubicBezTo>
                    <a:pt x="661" y="322"/>
                    <a:pt x="660" y="396"/>
                    <a:pt x="714" y="414"/>
                  </a:cubicBezTo>
                  <a:cubicBezTo>
                    <a:pt x="739" y="411"/>
                    <a:pt x="758" y="407"/>
                    <a:pt x="782" y="402"/>
                  </a:cubicBezTo>
                  <a:cubicBezTo>
                    <a:pt x="801" y="389"/>
                    <a:pt x="815" y="368"/>
                    <a:pt x="822" y="346"/>
                  </a:cubicBezTo>
                  <a:cubicBezTo>
                    <a:pt x="820" y="300"/>
                    <a:pt x="816" y="265"/>
                    <a:pt x="810" y="222"/>
                  </a:cubicBezTo>
                  <a:cubicBezTo>
                    <a:pt x="807" y="121"/>
                    <a:pt x="844" y="56"/>
                    <a:pt x="750" y="38"/>
                  </a:cubicBezTo>
                  <a:cubicBezTo>
                    <a:pt x="736" y="35"/>
                    <a:pt x="721" y="35"/>
                    <a:pt x="706" y="34"/>
                  </a:cubicBezTo>
                  <a:cubicBezTo>
                    <a:pt x="534" y="0"/>
                    <a:pt x="324" y="36"/>
                    <a:pt x="142" y="42"/>
                  </a:cubicBezTo>
                  <a:cubicBezTo>
                    <a:pt x="100" y="46"/>
                    <a:pt x="62" y="57"/>
                    <a:pt x="22" y="70"/>
                  </a:cubicBezTo>
                  <a:cubicBezTo>
                    <a:pt x="20" y="74"/>
                    <a:pt x="0" y="98"/>
                    <a:pt x="14" y="9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25161" name="Text Box 553"/>
          <p:cNvSpPr txBox="1">
            <a:spLocks noChangeArrowheads="1"/>
          </p:cNvSpPr>
          <p:nvPr/>
        </p:nvSpPr>
        <p:spPr bwMode="auto">
          <a:xfrm>
            <a:off x="0" y="1681163"/>
            <a:ext cx="6196013" cy="42005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a. because a different shaped peak means</a:t>
            </a:r>
          </a:p>
          <a:p>
            <a:r>
              <a:rPr lang="en-US"/>
              <a:t>we have created new type of atom.</a:t>
            </a:r>
          </a:p>
          <a:p>
            <a:endParaRPr lang="en-US" sz="1000"/>
          </a:p>
          <a:p>
            <a:r>
              <a:rPr lang="en-US"/>
              <a:t>b. Because the condensate is bluish-white in color, so when see that color in image, it means must be condensate there.</a:t>
            </a:r>
          </a:p>
          <a:p>
            <a:endParaRPr lang="en-US" sz="1000"/>
          </a:p>
          <a:p>
            <a:r>
              <a:rPr lang="en-US"/>
              <a:t>c. because if atoms have lowest possible</a:t>
            </a:r>
          </a:p>
          <a:p>
            <a:r>
              <a:rPr lang="en-US"/>
              <a:t>energy, they will collect close together</a:t>
            </a:r>
          </a:p>
          <a:p>
            <a:r>
              <a:rPr lang="en-US"/>
              <a:t>at bottom of bowl.</a:t>
            </a:r>
          </a:p>
          <a:p>
            <a:endParaRPr lang="en-US" sz="1000"/>
          </a:p>
          <a:p>
            <a:r>
              <a:rPr lang="en-US"/>
              <a:t>d. narrow spire indicates that shining laser</a:t>
            </a:r>
          </a:p>
          <a:p>
            <a:r>
              <a:rPr lang="en-US"/>
              <a:t>light on the cloud has caused it to explode.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55588" y="660400"/>
            <a:ext cx="9091612" cy="35083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Size of BEC wave function depends on how tight the</a:t>
            </a:r>
          </a:p>
          <a:p>
            <a:r>
              <a:rPr lang="en-US" sz="2800"/>
              <a:t>magnetic trap squeeze.  </a:t>
            </a:r>
          </a:p>
          <a:p>
            <a:endParaRPr lang="en-US" sz="2800"/>
          </a:p>
          <a:p>
            <a:r>
              <a:rPr lang="en-US" sz="2800"/>
              <a:t>If trap squeezed tighter to make wave function smaller, it</a:t>
            </a:r>
          </a:p>
          <a:p>
            <a:r>
              <a:rPr lang="en-US" sz="2800"/>
              <a:t>will expand out when trap is turned off </a:t>
            </a:r>
          </a:p>
          <a:p>
            <a:r>
              <a:rPr lang="en-US" sz="2800"/>
              <a:t>a. faster than with less squeeze, </a:t>
            </a:r>
          </a:p>
          <a:p>
            <a:r>
              <a:rPr lang="en-US" sz="2800"/>
              <a:t>b. same as when less squeeze</a:t>
            </a:r>
          </a:p>
          <a:p>
            <a:r>
              <a:rPr lang="en-US" sz="2800"/>
              <a:t>c. slower than when less squeeze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457200" y="4600575"/>
            <a:ext cx="9115425" cy="18002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/>
              <a:t>a. faster.  If squeezed down tighter, wave function is not</a:t>
            </a:r>
          </a:p>
          <a:p>
            <a:r>
              <a:rPr lang="en-US" sz="2800"/>
              <a:t>as spread out, uncertainty in x smaller, so uncertainty in p bigger, means must have more components of p in wave function.</a:t>
            </a:r>
          </a:p>
        </p:txBody>
      </p:sp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1431925" y="6450013"/>
            <a:ext cx="231775" cy="21748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1265238" y="6918325"/>
            <a:ext cx="465137" cy="487363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48" name="Oval 8"/>
          <p:cNvSpPr>
            <a:spLocks noChangeArrowheads="1"/>
          </p:cNvSpPr>
          <p:nvPr/>
        </p:nvSpPr>
        <p:spPr bwMode="auto">
          <a:xfrm>
            <a:off x="2830513" y="6056313"/>
            <a:ext cx="763587" cy="820737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49" name="Oval 9"/>
          <p:cNvSpPr>
            <a:spLocks noChangeArrowheads="1"/>
          </p:cNvSpPr>
          <p:nvPr/>
        </p:nvSpPr>
        <p:spPr bwMode="auto">
          <a:xfrm>
            <a:off x="2835275" y="7019925"/>
            <a:ext cx="614363" cy="688975"/>
          </a:xfrm>
          <a:prstGeom prst="ellipse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50" name="Line 10"/>
          <p:cNvSpPr>
            <a:spLocks noChangeShapeType="1"/>
          </p:cNvSpPr>
          <p:nvPr/>
        </p:nvSpPr>
        <p:spPr bwMode="auto">
          <a:xfrm>
            <a:off x="1844675" y="6534150"/>
            <a:ext cx="8318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8651" name="Line 11"/>
          <p:cNvSpPr>
            <a:spLocks noChangeShapeType="1"/>
          </p:cNvSpPr>
          <p:nvPr/>
        </p:nvSpPr>
        <p:spPr bwMode="auto">
          <a:xfrm>
            <a:off x="1844675" y="7232650"/>
            <a:ext cx="831850" cy="666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/>
      <p:bldP spid="368646" grpId="0" animBg="1"/>
      <p:bldP spid="368647" grpId="0" animBg="1"/>
      <p:bldP spid="368648" grpId="0" animBg="1"/>
      <p:bldP spid="368649" grpId="0" animBg="1"/>
      <p:bldP spid="368650" grpId="0" animBg="1"/>
      <p:bldP spid="3686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2498725" y="2676525"/>
            <a:ext cx="16922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2498725" y="2676525"/>
            <a:ext cx="16922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4" cstate="print">
            <a:lum contrast="36000"/>
            <a:grayscl/>
          </a:blip>
          <a:srcRect/>
          <a:stretch>
            <a:fillRect/>
          </a:stretch>
        </p:blipFill>
        <p:spPr bwMode="auto">
          <a:xfrm>
            <a:off x="2514600" y="2676525"/>
            <a:ext cx="1668463" cy="4083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610100" y="3368675"/>
            <a:ext cx="374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>
              <a:buFont typeface="Symbol" pitchFamily="18" charset="2"/>
              <a:buNone/>
            </a:pPr>
            <a:r>
              <a:rPr lang="en-US" sz="2700">
                <a:latin typeface="Times New Roman" pitchFamily="18" charset="0"/>
              </a:rPr>
              <a:t>  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468438" y="611188"/>
            <a:ext cx="75819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Quantum physics on “human” size scale</a:t>
            </a:r>
          </a:p>
          <a:p>
            <a:pPr defTabSz="1019175" eaLnBrk="1" hangingPunct="1"/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   Control and Observe</a:t>
            </a:r>
          </a:p>
          <a:p>
            <a:pPr defTabSz="1019175" eaLnBrk="1" hangingPunct="1"/>
            <a:endParaRPr lang="en-US" sz="3600">
              <a:latin typeface="Times New Roman" pitchFamily="18" charset="0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243388" y="4879975"/>
            <a:ext cx="5815012" cy="29241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66"/>
                </a:solidFill>
                <a:latin typeface="Arial" charset="0"/>
              </a:rPr>
              <a:t>Fringes formed with two overlapping condensates- waves interfering.</a:t>
            </a:r>
          </a:p>
          <a:p>
            <a:r>
              <a:rPr lang="en-US" dirty="0">
                <a:solidFill>
                  <a:srgbClr val="FFFF66"/>
                </a:solidFill>
                <a:latin typeface="Arial" charset="0"/>
              </a:rPr>
              <a:t>Fringe spacing depends on </a:t>
            </a:r>
            <a:r>
              <a:rPr lang="en-US" dirty="0" err="1">
                <a:solidFill>
                  <a:srgbClr val="FFFF66"/>
                </a:solidFill>
                <a:latin typeface="Arial" charset="0"/>
              </a:rPr>
              <a:t>v</a:t>
            </a:r>
            <a:r>
              <a:rPr lang="en-US" dirty="0">
                <a:solidFill>
                  <a:srgbClr val="FFFF66"/>
                </a:solidFill>
                <a:latin typeface="Arial" charset="0"/>
              </a:rPr>
              <a:t>, </a:t>
            </a:r>
          </a:p>
          <a:p>
            <a:r>
              <a:rPr lang="en-US" dirty="0">
                <a:solidFill>
                  <a:srgbClr val="FFFF66"/>
                </a:solidFill>
                <a:latin typeface="Arial" charset="0"/>
              </a:rPr>
              <a:t>according to deBroglie</a:t>
            </a:r>
            <a:r>
              <a:rPr lang="en-US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66"/>
                </a:solidFill>
                <a:latin typeface="Arial" charset="0"/>
              </a:rPr>
              <a:t>λ</a:t>
            </a:r>
            <a:r>
              <a:rPr lang="en-US" dirty="0" smtClean="0">
                <a:solidFill>
                  <a:srgbClr val="FFFF66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dirty="0" err="1">
                <a:solidFill>
                  <a:srgbClr val="FFFF66"/>
                </a:solidFill>
                <a:latin typeface="Arial" charset="0"/>
                <a:sym typeface="Symbol" pitchFamily="18" charset="2"/>
              </a:rPr>
              <a:t>h/p</a:t>
            </a:r>
            <a:endParaRPr lang="en-US" dirty="0">
              <a:solidFill>
                <a:srgbClr val="FFFF66"/>
              </a:solidFill>
              <a:latin typeface="Arial" charset="0"/>
              <a:sym typeface="Symbol" pitchFamily="18" charset="2"/>
            </a:endParaRPr>
          </a:p>
          <a:p>
            <a:endParaRPr lang="en-US" dirty="0">
              <a:solidFill>
                <a:srgbClr val="FFFF66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NIST</a:t>
            </a:r>
            <a:r>
              <a:rPr lang="en-US" sz="2000" dirty="0">
                <a:latin typeface="Arial" charset="0"/>
              </a:rPr>
              <a:t> Gaithersburg atom cooling group</a:t>
            </a:r>
          </a:p>
          <a:p>
            <a:r>
              <a:rPr lang="en-US" sz="2000" dirty="0">
                <a:latin typeface="Arial" charset="0"/>
              </a:rPr>
              <a:t>    - courtesy </a:t>
            </a:r>
            <a:r>
              <a:rPr lang="en-US" sz="2000" dirty="0" err="1">
                <a:latin typeface="Arial" charset="0"/>
              </a:rPr>
              <a:t>S</a:t>
            </a:r>
            <a:r>
              <a:rPr lang="en-US" sz="2000" dirty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Rolston</a:t>
            </a:r>
            <a:r>
              <a:rPr lang="en-US" sz="2000" dirty="0">
                <a:latin typeface="Arial" charset="0"/>
              </a:rPr>
              <a:t>)</a:t>
            </a:r>
          </a:p>
          <a:p>
            <a:endParaRPr lang="en-US" sz="2000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29125" y="3987800"/>
            <a:ext cx="3433763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about width of human hair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795838" y="2341563"/>
            <a:ext cx="4697412" cy="9461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/>
              <a:t>Putting one condensate on top of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utoUpdateAnimBg="0"/>
      <p:bldP spid="1853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963" y="5176838"/>
            <a:ext cx="3248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00025" y="4627563"/>
            <a:ext cx="5065713" cy="26479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Measured and predicted all sorts of novel properties.  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New ways to study, make and manipulate.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Potential applications.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283200" y="3252788"/>
            <a:ext cx="2590800" cy="2667000"/>
            <a:chOff x="3005" y="2132"/>
            <a:chExt cx="1632" cy="1680"/>
          </a:xfrm>
        </p:grpSpPr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3005" y="2132"/>
              <a:ext cx="1632" cy="1680"/>
            </a:xfrm>
            <a:prstGeom prst="rect">
              <a:avLst/>
            </a:prstGeom>
            <a:solidFill>
              <a:srgbClr val="33CCFF"/>
            </a:solidFill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6146" name="Object 6"/>
            <p:cNvGraphicFramePr>
              <a:graphicFrameLocks noChangeAspect="1"/>
            </p:cNvGraphicFramePr>
            <p:nvPr/>
          </p:nvGraphicFramePr>
          <p:xfrm>
            <a:off x="3134" y="2224"/>
            <a:ext cx="1429" cy="1536"/>
          </p:xfrm>
          <a:graphic>
            <a:graphicData uri="http://schemas.openxmlformats.org/presentationml/2006/ole">
              <p:oleObj spid="_x0000_s6146" name="Clip" r:id="rId5" imgW="2127240" imgH="2287080" progId="">
                <p:embed/>
              </p:oleObj>
            </a:graphicData>
          </a:graphic>
        </p:graphicFrame>
      </p:grp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-50800" y="533400"/>
            <a:ext cx="10007600" cy="35036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</a:t>
            </a:r>
            <a:r>
              <a:rPr lang="en-US" sz="36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Where BEC now (post June ‘95)?</a:t>
            </a:r>
          </a:p>
          <a:p>
            <a:pPr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     New regime of physics-</a:t>
            </a:r>
          </a:p>
          <a:p>
            <a:pPr>
              <a:defRPr/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     directly observe and manipulate quantum wave function</a:t>
            </a:r>
            <a:endParaRPr lang="en-US" sz="3200" u="sng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   ~ 200+ working experiments, many atoms  (</a:t>
            </a:r>
            <a:r>
              <a:rPr lang="en-US" baseline="30000">
                <a:solidFill>
                  <a:srgbClr val="FFFF00"/>
                </a:solidFill>
                <a:latin typeface="Times New Roman" pitchFamily="18" charset="0"/>
              </a:rPr>
              <a:t>87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Rb, Na, Li, H, </a:t>
            </a:r>
            <a:r>
              <a:rPr lang="en-US" baseline="30000">
                <a:solidFill>
                  <a:srgbClr val="FFFF00"/>
                </a:solidFill>
                <a:latin typeface="Times New Roman" pitchFamily="18" charset="0"/>
              </a:rPr>
              <a:t>85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Rb, He*,K, Cs)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         	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countless theorists- 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</a:rPr>
              <a:t>           many thousands of  papers    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   </a:t>
            </a:r>
          </a:p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888288" y="2778125"/>
            <a:ext cx="2192337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&gt;1000 scientists</a:t>
            </a:r>
          </a:p>
        </p:txBody>
      </p:sp>
      <p:sp>
        <p:nvSpPr>
          <p:cNvPr id="6152" name="AutoShape 9"/>
          <p:cNvSpPr>
            <a:spLocks/>
          </p:cNvSpPr>
          <p:nvPr/>
        </p:nvSpPr>
        <p:spPr bwMode="auto">
          <a:xfrm>
            <a:off x="7639050" y="2741613"/>
            <a:ext cx="277813" cy="555625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6153" name="Straight Connector 10"/>
          <p:cNvCxnSpPr>
            <a:cxnSpLocks noChangeShapeType="1"/>
          </p:cNvCxnSpPr>
          <p:nvPr/>
        </p:nvCxnSpPr>
        <p:spPr bwMode="auto">
          <a:xfrm flipV="1">
            <a:off x="417513" y="2486025"/>
            <a:ext cx="641350" cy="5778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obelLaureatesSm"/>
          <p:cNvPicPr>
            <a:picLocks noChangeAspect="1" noChangeArrowheads="1"/>
          </p:cNvPicPr>
          <p:nvPr/>
        </p:nvPicPr>
        <p:blipFill>
          <a:blip r:embed="rId3" cstate="print"/>
          <a:srcRect l="2953" t="6987" b="1700"/>
          <a:stretch>
            <a:fillRect/>
          </a:stretch>
        </p:blipFill>
        <p:spPr bwMode="auto">
          <a:xfrm>
            <a:off x="0" y="566738"/>
            <a:ext cx="10058400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312988" y="-50800"/>
            <a:ext cx="5110162" cy="5191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Stockholm Sweden, Dec. 10,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EWHandsh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0"/>
            <a:ext cx="51974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11363" y="0"/>
            <a:ext cx="168275" cy="777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208838" y="0"/>
            <a:ext cx="166687" cy="777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8534400" cy="129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8534400" cy="472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5844" name="Picture 4" descr="wieman-dipl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10058400" cy="78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anquetHall_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0058400" cy="173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974263" y="0"/>
            <a:ext cx="84137" cy="777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anquet3_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10058400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172720"/>
            <a:ext cx="9052560" cy="552345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4500" dirty="0">
                <a:solidFill>
                  <a:srgbClr val="FF0000"/>
                </a:solidFill>
              </a:rPr>
              <a:t>Covalent Bond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777241"/>
            <a:ext cx="6649619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Sharing of an electron… look at example H</a:t>
            </a:r>
            <a:r>
              <a:rPr lang="en-US" sz="2500" baseline="-25000" dirty="0">
                <a:solidFill>
                  <a:srgbClr val="000000"/>
                </a:solidFill>
              </a:rPr>
              <a:t>2</a:t>
            </a:r>
            <a:r>
              <a:rPr lang="en-US" sz="2500" baseline="30000" dirty="0">
                <a:solidFill>
                  <a:srgbClr val="000000"/>
                </a:solidFill>
              </a:rPr>
              <a:t>+ </a:t>
            </a:r>
            <a:r>
              <a:rPr lang="en-US" sz="2500" baseline="-25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500" baseline="-25000" dirty="0">
                <a:solidFill>
                  <a:srgbClr val="000000"/>
                </a:solidFill>
              </a:rPr>
              <a:t>				</a:t>
            </a:r>
            <a:r>
              <a:rPr lang="en-US" sz="2500" dirty="0">
                <a:solidFill>
                  <a:srgbClr val="000000"/>
                </a:solidFill>
              </a:rPr>
              <a:t>(2 protons (</a:t>
            </a:r>
            <a:r>
              <a:rPr lang="en-US" sz="2500" dirty="0" err="1">
                <a:solidFill>
                  <a:srgbClr val="000000"/>
                </a:solidFill>
              </a:rPr>
              <a:t>H</a:t>
            </a:r>
            <a:r>
              <a:rPr lang="en-US" sz="2500" dirty="0">
                <a:solidFill>
                  <a:srgbClr val="000000"/>
                </a:solidFill>
              </a:rPr>
              <a:t> nuclei), 1 electron)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754380" y="3972560"/>
            <a:ext cx="435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376045" y="3934778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855720" y="3947372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1454627" y="4060720"/>
            <a:ext cx="54133" cy="2572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156018" y="4276620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1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3902869" y="4015741"/>
            <a:ext cx="54133" cy="25728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604261" y="4231640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" y="3108960"/>
            <a:ext cx="2181067" cy="901383"/>
            <a:chOff x="240" y="1248"/>
            <a:chExt cx="1249" cy="501"/>
          </a:xfrm>
        </p:grpSpPr>
        <p:sp>
          <p:nvSpPr>
            <p:cNvPr id="57366" name="Freeform 12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Freeform 13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005840" y="2590800"/>
            <a:ext cx="556895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1</a:t>
            </a:r>
            <a:endParaRPr lang="en-US" sz="2500" baseline="-25000" dirty="0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364480" y="3368041"/>
            <a:ext cx="4292283" cy="8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Wave function if electron bound to proton 1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51460" y="2072640"/>
            <a:ext cx="4292283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Protons far apart …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335280" y="5584613"/>
            <a:ext cx="922020" cy="1755987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 flipH="1">
            <a:off x="1424940" y="5613400"/>
            <a:ext cx="922020" cy="1755987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2933700" y="5642187"/>
            <a:ext cx="922020" cy="1755987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 flipH="1">
            <a:off x="4023360" y="5670973"/>
            <a:ext cx="922020" cy="1755987"/>
          </a:xfrm>
          <a:custGeom>
            <a:avLst/>
            <a:gdLst>
              <a:gd name="T0" fmla="*/ 0 w 528"/>
              <a:gd name="T1" fmla="*/ 25400 h 976"/>
              <a:gd name="T2" fmla="*/ 304800 w 528"/>
              <a:gd name="T3" fmla="*/ 101600 h 976"/>
              <a:gd name="T4" fmla="*/ 685800 w 528"/>
              <a:gd name="T5" fmla="*/ 635000 h 976"/>
              <a:gd name="T6" fmla="*/ 838200 w 528"/>
              <a:gd name="T7" fmla="*/ 1549400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76"/>
              <a:gd name="T14" fmla="*/ 528 w 528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76">
                <a:moveTo>
                  <a:pt x="0" y="16"/>
                </a:moveTo>
                <a:cubicBezTo>
                  <a:pt x="60" y="8"/>
                  <a:pt x="120" y="0"/>
                  <a:pt x="192" y="64"/>
                </a:cubicBezTo>
                <a:cubicBezTo>
                  <a:pt x="264" y="128"/>
                  <a:pt x="376" y="248"/>
                  <a:pt x="432" y="400"/>
                </a:cubicBezTo>
                <a:cubicBezTo>
                  <a:pt x="488" y="552"/>
                  <a:pt x="508" y="764"/>
                  <a:pt x="528" y="976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66358" y="4967500"/>
            <a:ext cx="3268191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Potential energy curve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5029200" y="5267960"/>
            <a:ext cx="1089660" cy="6908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6118860" y="4922521"/>
            <a:ext cx="3621723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>
                <a:solidFill>
                  <a:srgbClr val="000000"/>
                </a:solidFill>
              </a:rPr>
              <a:t>V(r</a:t>
            </a:r>
            <a:r>
              <a:rPr lang="en-US" sz="2500" dirty="0">
                <a:solidFill>
                  <a:srgbClr val="000000"/>
                </a:solidFill>
              </a:rPr>
              <a:t>) that goes into Schrodinger equation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  <p:bldP spid="67592" grpId="0"/>
      <p:bldP spid="67593" grpId="0" animBg="1"/>
      <p:bldP spid="67594" grpId="0"/>
      <p:bldP spid="67598" grpId="0"/>
      <p:bldP spid="67599" grpId="0"/>
      <p:bldP spid="67600" grpId="0"/>
      <p:bldP spid="67601" grpId="0" animBg="1"/>
      <p:bldP spid="67602" grpId="0" animBg="1"/>
      <p:bldP spid="67603" grpId="0" animBg="1"/>
      <p:bldP spid="67604" grpId="0" animBg="1"/>
      <p:bldP spid="67605" grpId="0"/>
      <p:bldP spid="67606" grpId="0" animBg="1"/>
      <p:bldP spid="6760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3"/>
          <p:cNvSpPr txBox="1">
            <a:spLocks noChangeArrowheads="1"/>
          </p:cNvSpPr>
          <p:nvPr/>
        </p:nvSpPr>
        <p:spPr bwMode="auto">
          <a:xfrm>
            <a:off x="517525" y="657225"/>
            <a:ext cx="7863225" cy="64633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u="sng" dirty="0">
                <a:latin typeface="Times New Roman" pitchFamily="18" charset="0"/>
              </a:rPr>
              <a:t>Part II.  Some more recent research</a:t>
            </a:r>
            <a:r>
              <a:rPr lang="en-US" sz="3600" u="sng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4"/>
          <p:cNvGraphicFramePr>
            <a:graphicFrameLocks/>
          </p:cNvGraphicFramePr>
          <p:nvPr/>
        </p:nvGraphicFramePr>
        <p:xfrm>
          <a:off x="3363913" y="4462463"/>
          <a:ext cx="98425" cy="187325"/>
        </p:xfrm>
        <a:graphic>
          <a:graphicData uri="http://schemas.openxmlformats.org/presentationml/2006/ole">
            <p:oleObj spid="_x0000_s7170" name="Equation" r:id="rId4" imgW="114120" imgH="203040" progId="Equation.3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22338" y="3741738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FF5D7C"/>
                </a:solidFill>
                <a:latin typeface="Arial" charset="0"/>
              </a:rPr>
              <a:t> repulsive (</a:t>
            </a:r>
            <a:r>
              <a:rPr lang="en-US" baseline="30000">
                <a:solidFill>
                  <a:srgbClr val="FF5D7C"/>
                </a:solidFill>
                <a:latin typeface="Arial" charset="0"/>
              </a:rPr>
              <a:t>87</a:t>
            </a:r>
            <a:r>
              <a:rPr lang="en-US">
                <a:solidFill>
                  <a:srgbClr val="FF5D7C"/>
                </a:solidFill>
                <a:latin typeface="Arial" charset="0"/>
              </a:rPr>
              <a:t>RB, Na), </a:t>
            </a:r>
            <a:r>
              <a:rPr lang="en-US" i="1">
                <a:solidFill>
                  <a:srgbClr val="FF5D7C"/>
                </a:solidFill>
                <a:latin typeface="Arial" charset="0"/>
              </a:rPr>
              <a:t>a</a:t>
            </a:r>
            <a:r>
              <a:rPr lang="en-US" baseline="-25000">
                <a:solidFill>
                  <a:srgbClr val="FF5D7C"/>
                </a:solidFill>
                <a:latin typeface="Arial" charset="0"/>
              </a:rPr>
              <a:t> </a:t>
            </a:r>
            <a:r>
              <a:rPr lang="en-US">
                <a:solidFill>
                  <a:srgbClr val="FF5D7C"/>
                </a:solidFill>
                <a:latin typeface="Arial" charset="0"/>
              </a:rPr>
              <a:t>&gt; 0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106613" y="2182813"/>
            <a:ext cx="1544637" cy="1230312"/>
            <a:chOff x="2920" y="3008"/>
            <a:chExt cx="612" cy="493"/>
          </a:xfrm>
        </p:grpSpPr>
        <p:sp>
          <p:nvSpPr>
            <p:cNvPr id="7190" name="Oval 5"/>
            <p:cNvSpPr>
              <a:spLocks noChangeArrowheads="1"/>
            </p:cNvSpPr>
            <p:nvPr/>
          </p:nvSpPr>
          <p:spPr bwMode="auto">
            <a:xfrm>
              <a:off x="2920" y="3008"/>
              <a:ext cx="612" cy="493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7C80"/>
                </a:solidFill>
                <a:latin typeface="Arial" charset="0"/>
              </a:endParaRPr>
            </a:p>
          </p:txBody>
        </p:sp>
        <p:sp>
          <p:nvSpPr>
            <p:cNvPr id="7191" name="Line 6"/>
            <p:cNvSpPr>
              <a:spLocks noChangeShapeType="1"/>
            </p:cNvSpPr>
            <p:nvPr/>
          </p:nvSpPr>
          <p:spPr bwMode="auto">
            <a:xfrm flipH="1" flipV="1">
              <a:off x="3069" y="3092"/>
              <a:ext cx="92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7"/>
            <p:cNvSpPr>
              <a:spLocks noChangeShapeType="1"/>
            </p:cNvSpPr>
            <p:nvPr/>
          </p:nvSpPr>
          <p:spPr bwMode="auto">
            <a:xfrm flipH="1">
              <a:off x="2957" y="3236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8"/>
            <p:cNvSpPr>
              <a:spLocks noChangeShapeType="1"/>
            </p:cNvSpPr>
            <p:nvPr/>
          </p:nvSpPr>
          <p:spPr bwMode="auto">
            <a:xfrm flipH="1">
              <a:off x="3085" y="3316"/>
              <a:ext cx="8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9"/>
            <p:cNvSpPr>
              <a:spLocks noChangeShapeType="1"/>
            </p:cNvSpPr>
            <p:nvPr/>
          </p:nvSpPr>
          <p:spPr bwMode="auto">
            <a:xfrm>
              <a:off x="3221" y="3316"/>
              <a:ext cx="2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10"/>
            <p:cNvSpPr>
              <a:spLocks noChangeShapeType="1"/>
            </p:cNvSpPr>
            <p:nvPr/>
          </p:nvSpPr>
          <p:spPr bwMode="auto">
            <a:xfrm>
              <a:off x="3281" y="3276"/>
              <a:ext cx="8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11"/>
            <p:cNvSpPr>
              <a:spLocks noChangeShapeType="1"/>
            </p:cNvSpPr>
            <p:nvPr/>
          </p:nvSpPr>
          <p:spPr bwMode="auto">
            <a:xfrm>
              <a:off x="3365" y="3248"/>
              <a:ext cx="1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2"/>
            <p:cNvSpPr>
              <a:spLocks noChangeShapeType="1"/>
            </p:cNvSpPr>
            <p:nvPr/>
          </p:nvSpPr>
          <p:spPr bwMode="auto">
            <a:xfrm flipV="1">
              <a:off x="3357" y="3132"/>
              <a:ext cx="9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13"/>
            <p:cNvSpPr>
              <a:spLocks noChangeShapeType="1"/>
            </p:cNvSpPr>
            <p:nvPr/>
          </p:nvSpPr>
          <p:spPr bwMode="auto">
            <a:xfrm flipV="1">
              <a:off x="3265" y="3044"/>
              <a:ext cx="28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14"/>
            <p:cNvSpPr>
              <a:spLocks noChangeShapeType="1"/>
            </p:cNvSpPr>
            <p:nvPr/>
          </p:nvSpPr>
          <p:spPr bwMode="auto">
            <a:xfrm flipH="1" flipV="1">
              <a:off x="3197" y="3052"/>
              <a:ext cx="2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475413" y="2398713"/>
            <a:ext cx="971550" cy="782637"/>
            <a:chOff x="3881" y="3825"/>
            <a:chExt cx="612" cy="493"/>
          </a:xfrm>
        </p:grpSpPr>
        <p:sp>
          <p:nvSpPr>
            <p:cNvPr id="7181" name="Oval 16"/>
            <p:cNvSpPr>
              <a:spLocks noChangeArrowheads="1"/>
            </p:cNvSpPr>
            <p:nvPr/>
          </p:nvSpPr>
          <p:spPr bwMode="auto">
            <a:xfrm>
              <a:off x="3881" y="3825"/>
              <a:ext cx="612" cy="493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7C80"/>
                </a:solidFill>
                <a:latin typeface="Arial" charset="0"/>
              </a:endParaRPr>
            </a:p>
          </p:txBody>
        </p:sp>
        <p:sp>
          <p:nvSpPr>
            <p:cNvPr id="7182" name="Line 17"/>
            <p:cNvSpPr>
              <a:spLocks noChangeShapeType="1"/>
            </p:cNvSpPr>
            <p:nvPr/>
          </p:nvSpPr>
          <p:spPr bwMode="auto">
            <a:xfrm>
              <a:off x="4190" y="3869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8"/>
            <p:cNvSpPr>
              <a:spLocks noChangeShapeType="1"/>
            </p:cNvSpPr>
            <p:nvPr/>
          </p:nvSpPr>
          <p:spPr bwMode="auto">
            <a:xfrm>
              <a:off x="4050" y="3901"/>
              <a:ext cx="88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9"/>
            <p:cNvSpPr>
              <a:spLocks noChangeShapeType="1"/>
            </p:cNvSpPr>
            <p:nvPr/>
          </p:nvSpPr>
          <p:spPr bwMode="auto">
            <a:xfrm>
              <a:off x="3954" y="4073"/>
              <a:ext cx="18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0"/>
            <p:cNvSpPr>
              <a:spLocks noChangeShapeType="1"/>
            </p:cNvSpPr>
            <p:nvPr/>
          </p:nvSpPr>
          <p:spPr bwMode="auto">
            <a:xfrm flipV="1">
              <a:off x="4090" y="4113"/>
              <a:ext cx="8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21"/>
            <p:cNvSpPr>
              <a:spLocks noChangeShapeType="1"/>
            </p:cNvSpPr>
            <p:nvPr/>
          </p:nvSpPr>
          <p:spPr bwMode="auto">
            <a:xfrm flipH="1" flipV="1">
              <a:off x="4210" y="4109"/>
              <a:ext cx="7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22"/>
            <p:cNvSpPr>
              <a:spLocks noChangeShapeType="1"/>
            </p:cNvSpPr>
            <p:nvPr/>
          </p:nvSpPr>
          <p:spPr bwMode="auto">
            <a:xfrm flipH="1" flipV="1">
              <a:off x="4274" y="4105"/>
              <a:ext cx="13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3"/>
            <p:cNvSpPr>
              <a:spLocks noChangeShapeType="1"/>
            </p:cNvSpPr>
            <p:nvPr/>
          </p:nvSpPr>
          <p:spPr bwMode="auto">
            <a:xfrm flipH="1">
              <a:off x="4274" y="4029"/>
              <a:ext cx="164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 flipH="1">
              <a:off x="4242" y="3909"/>
              <a:ext cx="7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5522913" y="3641725"/>
            <a:ext cx="4033837" cy="7620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Arial" charset="0"/>
              </a:rPr>
              <a:t>attractive (Li, </a:t>
            </a:r>
            <a:r>
              <a:rPr lang="en-US" baseline="30000">
                <a:solidFill>
                  <a:schemeClr val="folHlink"/>
                </a:solidFill>
                <a:latin typeface="Arial" charset="0"/>
              </a:rPr>
              <a:t>85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Rb), </a:t>
            </a:r>
            <a:r>
              <a:rPr lang="en-US" i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en-US" baseline="-250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Arial" charset="0"/>
              </a:rPr>
              <a:t>&lt; 0 </a:t>
            </a:r>
          </a:p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(unstable if N large, N</a:t>
            </a:r>
            <a:r>
              <a:rPr lang="en-US" sz="2000" baseline="-25000">
                <a:solidFill>
                  <a:schemeClr val="folHlink"/>
                </a:solidFill>
                <a:latin typeface="Arial" charset="0"/>
              </a:rPr>
              <a:t>max</a:t>
            </a:r>
            <a:r>
              <a:rPr lang="en-US" sz="2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1/a</a:t>
            </a:r>
            <a:r>
              <a:rPr lang="en-US" sz="200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342900" y="622300"/>
            <a:ext cx="9556750" cy="641350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FF00"/>
                </a:solidFill>
                <a:latin typeface="Times New Roman" pitchFamily="18" charset="0"/>
              </a:rPr>
              <a:t>Controlling self-interactions with </a:t>
            </a:r>
            <a:r>
              <a:rPr lang="en-US" sz="3600" i="1" baseline="30000">
                <a:solidFill>
                  <a:srgbClr val="FFFF00"/>
                </a:solidFill>
                <a:latin typeface="Times New Roman" pitchFamily="18" charset="0"/>
              </a:rPr>
              <a:t>85</a:t>
            </a:r>
            <a:r>
              <a:rPr lang="en-US" sz="3600" i="1">
                <a:solidFill>
                  <a:srgbClr val="FFFF00"/>
                </a:solidFill>
                <a:latin typeface="Times New Roman" pitchFamily="18" charset="0"/>
              </a:rPr>
              <a:t>Rubidium BEC</a:t>
            </a:r>
          </a:p>
        </p:txBody>
      </p:sp>
      <p:sp>
        <p:nvSpPr>
          <p:cNvPr id="7176" name="Text Box 27"/>
          <p:cNvSpPr txBox="1">
            <a:spLocks noChangeArrowheads="1"/>
          </p:cNvSpPr>
          <p:nvPr/>
        </p:nvSpPr>
        <p:spPr bwMode="auto">
          <a:xfrm>
            <a:off x="742950" y="4762500"/>
            <a:ext cx="7907338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in 85 Rb have experimental knob to adjust from large </a:t>
            </a:r>
          </a:p>
          <a:p>
            <a:r>
              <a:rPr lang="en-US" sz="2800" i="1">
                <a:solidFill>
                  <a:srgbClr val="FFFF00"/>
                </a:solidFill>
                <a:latin typeface="Times New Roman" pitchFamily="18" charset="0"/>
              </a:rPr>
              <a:t>repulsive to nothing to large attractive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!   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749300" y="6732588"/>
            <a:ext cx="9309100" cy="4619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(like knob to control gravity --position of very highest energy level)</a:t>
            </a:r>
          </a:p>
        </p:txBody>
      </p:sp>
      <p:sp>
        <p:nvSpPr>
          <p:cNvPr id="7178" name="Text Box 29"/>
          <p:cNvSpPr txBox="1">
            <a:spLocks noChangeArrowheads="1"/>
          </p:cNvSpPr>
          <p:nvPr/>
        </p:nvSpPr>
        <p:spPr bwMode="auto">
          <a:xfrm>
            <a:off x="1741488" y="6361113"/>
            <a:ext cx="22352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Magnetic field  </a:t>
            </a:r>
            <a:endParaRPr lang="en-US" i="1">
              <a:latin typeface="Arial" charset="0"/>
            </a:endParaRPr>
          </a:p>
        </p:txBody>
      </p:sp>
      <p:sp>
        <p:nvSpPr>
          <p:cNvPr id="7179" name="Text Box 30"/>
          <p:cNvSpPr txBox="1">
            <a:spLocks noChangeArrowheads="1"/>
          </p:cNvSpPr>
          <p:nvPr/>
        </p:nvSpPr>
        <p:spPr bwMode="auto">
          <a:xfrm>
            <a:off x="784225" y="1152525"/>
            <a:ext cx="4795838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Roberts, Claussen, Donley, Thompson, CEW</a:t>
            </a:r>
          </a:p>
        </p:txBody>
      </p:sp>
      <p:sp>
        <p:nvSpPr>
          <p:cNvPr id="7180" name="Text Box 32"/>
          <p:cNvSpPr txBox="1">
            <a:spLocks noChangeArrowheads="1"/>
          </p:cNvSpPr>
          <p:nvPr/>
        </p:nvSpPr>
        <p:spPr bwMode="auto">
          <a:xfrm>
            <a:off x="5316538" y="5988050"/>
            <a:ext cx="3760787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3 billionths of a degree!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863600" y="203200"/>
            <a:ext cx="8356600" cy="9445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Plunging into the unknown– interaction attractive</a:t>
            </a:r>
            <a:r>
              <a:rPr lang="en-US" sz="3200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en-US">
                <a:latin typeface="Arial" charset="0"/>
                <a:sym typeface="Symbol" pitchFamily="18" charset="2"/>
              </a:rPr>
              <a:t>Lots of theory, varied wildly. </a:t>
            </a:r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1411288" y="3944938"/>
            <a:ext cx="862012" cy="849312"/>
          </a:xfrm>
          <a:prstGeom prst="ellipse">
            <a:avLst/>
          </a:prstGeom>
          <a:solidFill>
            <a:schemeClr val="hlink"/>
          </a:solidFill>
          <a:ln w="12699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92188" y="4975225"/>
            <a:ext cx="2574925" cy="1187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</a:rPr>
              <a:t>Make BEC</a:t>
            </a:r>
          </a:p>
          <a:p>
            <a:pPr marL="457200" indent="-457200"/>
            <a:r>
              <a:rPr lang="en-US">
                <a:latin typeface="Arial" charset="0"/>
              </a:rPr>
              <a:t>   magnetic field</a:t>
            </a:r>
          </a:p>
          <a:p>
            <a:pPr marL="457200" indent="-457200"/>
            <a:r>
              <a:rPr lang="en-US">
                <a:latin typeface="Arial" charset="0"/>
              </a:rPr>
              <a:t>   where repulsive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2520950" y="4414838"/>
            <a:ext cx="230028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709988" y="4921250"/>
            <a:ext cx="3163887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2. Switch to attractive.</a:t>
            </a:r>
          </a:p>
        </p:txBody>
      </p:sp>
      <p:sp>
        <p:nvSpPr>
          <p:cNvPr id="8200" name="Oval 7" descr="Large confetti"/>
          <p:cNvSpPr>
            <a:spLocks noChangeArrowheads="1"/>
          </p:cNvSpPr>
          <p:nvPr/>
        </p:nvSpPr>
        <p:spPr bwMode="auto">
          <a:xfrm>
            <a:off x="4976813" y="4125913"/>
            <a:ext cx="771525" cy="639762"/>
          </a:xfrm>
          <a:prstGeom prst="ellipse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143500" y="4032250"/>
            <a:ext cx="674688" cy="8239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279775" y="6175375"/>
            <a:ext cx="4735513" cy="1066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Arial" charset="0"/>
              </a:rPr>
              <a:t>What happens?</a:t>
            </a:r>
          </a:p>
          <a:p>
            <a:r>
              <a:rPr lang="en-US" i="1">
                <a:solidFill>
                  <a:srgbClr val="FFFF00"/>
                </a:solidFill>
                <a:latin typeface="Times New Roman" pitchFamily="18" charset="0"/>
              </a:rPr>
              <a:t>(how do quantum wavefunctions die?</a:t>
            </a:r>
          </a:p>
        </p:txBody>
      </p:sp>
      <p:graphicFrame>
        <p:nvGraphicFramePr>
          <p:cNvPr id="8194" name="Object 10"/>
          <p:cNvGraphicFramePr>
            <a:graphicFrameLocks/>
          </p:cNvGraphicFramePr>
          <p:nvPr/>
        </p:nvGraphicFramePr>
        <p:xfrm>
          <a:off x="238125" y="1350963"/>
          <a:ext cx="8513763" cy="2528887"/>
        </p:xfrm>
        <a:graphic>
          <a:graphicData uri="http://schemas.openxmlformats.org/presentationml/2006/ole">
            <p:oleObj spid="_x0000_s8194" name="Equation" r:id="rId4" imgW="2120760" imgH="927000" progId="Equation.3">
              <p:embed/>
            </p:oleObj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44725" y="2597150"/>
            <a:ext cx="4786313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Schrodinger eq. + interaction term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5727700" y="2146300"/>
            <a:ext cx="660400" cy="508000"/>
          </a:xfrm>
          <a:prstGeom prst="line">
            <a:avLst/>
          </a:prstGeom>
          <a:noFill/>
          <a:ln w="12699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03200" y="3086100"/>
            <a:ext cx="8572500" cy="800100"/>
          </a:xfrm>
          <a:prstGeom prst="rect">
            <a:avLst/>
          </a:prstGeom>
          <a:solidFill>
            <a:srgbClr val="002394"/>
          </a:solidFill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783138" y="423863"/>
            <a:ext cx="1981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3600">
                <a:latin typeface="Arial" charset="0"/>
              </a:rPr>
              <a:t>Collapse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5951538" y="1143000"/>
            <a:ext cx="0" cy="53054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940" name="Group 4"/>
          <p:cNvGrpSpPr>
            <a:grpSpLocks noChangeAspect="1"/>
          </p:cNvGrpSpPr>
          <p:nvPr/>
        </p:nvGrpSpPr>
        <p:grpSpPr bwMode="auto">
          <a:xfrm>
            <a:off x="1616075" y="4033838"/>
            <a:ext cx="2686050" cy="1690687"/>
            <a:chOff x="1296" y="2592"/>
            <a:chExt cx="693" cy="393"/>
          </a:xfrm>
        </p:grpSpPr>
        <p:pic>
          <p:nvPicPr>
            <p:cNvPr id="3995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2238" t="65288" r="28993" b="13330"/>
            <a:stretch>
              <a:fillRect/>
            </a:stretch>
          </p:blipFill>
          <p:spPr bwMode="auto">
            <a:xfrm>
              <a:off x="1296" y="2592"/>
              <a:ext cx="693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Rectangle 6"/>
            <p:cNvSpPr>
              <a:spLocks noChangeAspect="1" noChangeArrowheads="1"/>
            </p:cNvSpPr>
            <p:nvPr/>
          </p:nvSpPr>
          <p:spPr bwMode="auto">
            <a:xfrm>
              <a:off x="1298" y="2594"/>
              <a:ext cx="691" cy="3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941" name="Group 7"/>
          <p:cNvGrpSpPr>
            <a:grpSpLocks noChangeAspect="1"/>
          </p:cNvGrpSpPr>
          <p:nvPr/>
        </p:nvGrpSpPr>
        <p:grpSpPr bwMode="auto">
          <a:xfrm>
            <a:off x="1616075" y="5819775"/>
            <a:ext cx="2682875" cy="1704975"/>
            <a:chOff x="2576" y="1680"/>
            <a:chExt cx="694" cy="391"/>
          </a:xfrm>
        </p:grpSpPr>
        <p:pic>
          <p:nvPicPr>
            <p:cNvPr id="3995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630" t="62677" r="45531" b="16214"/>
            <a:stretch>
              <a:fillRect/>
            </a:stretch>
          </p:blipFill>
          <p:spPr bwMode="auto">
            <a:xfrm>
              <a:off x="2576" y="1680"/>
              <a:ext cx="69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Rectangle 9"/>
            <p:cNvSpPr>
              <a:spLocks noChangeAspect="1" noChangeArrowheads="1"/>
            </p:cNvSpPr>
            <p:nvPr/>
          </p:nvSpPr>
          <p:spPr bwMode="auto">
            <a:xfrm>
              <a:off x="2579" y="1683"/>
              <a:ext cx="691" cy="3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1620838" y="2235200"/>
            <a:ext cx="2686050" cy="1712913"/>
            <a:chOff x="1440" y="2256"/>
            <a:chExt cx="628" cy="351"/>
          </a:xfrm>
        </p:grpSpPr>
        <p:pic>
          <p:nvPicPr>
            <p:cNvPr id="3994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17241" t="66051" r="34131" b="12785"/>
            <a:stretch>
              <a:fillRect/>
            </a:stretch>
          </p:blipFill>
          <p:spPr bwMode="auto">
            <a:xfrm>
              <a:off x="1440" y="2256"/>
              <a:ext cx="62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1440" y="2257"/>
              <a:ext cx="628" cy="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943" name="Group 13"/>
          <p:cNvGrpSpPr>
            <a:grpSpLocks/>
          </p:cNvGrpSpPr>
          <p:nvPr/>
        </p:nvGrpSpPr>
        <p:grpSpPr bwMode="auto">
          <a:xfrm>
            <a:off x="1563688" y="347663"/>
            <a:ext cx="2851150" cy="1770062"/>
            <a:chOff x="127" y="219"/>
            <a:chExt cx="1796" cy="1115"/>
          </a:xfrm>
        </p:grpSpPr>
        <p:pic>
          <p:nvPicPr>
            <p:cNvPr id="3994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l="14999" t="52330" r="44997" b="19115"/>
            <a:stretch>
              <a:fillRect/>
            </a:stretch>
          </p:blipFill>
          <p:spPr bwMode="auto">
            <a:xfrm>
              <a:off x="178" y="258"/>
              <a:ext cx="1687" cy="10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9947" name="Text Box 15"/>
            <p:cNvSpPr txBox="1">
              <a:spLocks noChangeArrowheads="1"/>
            </p:cNvSpPr>
            <p:nvPr/>
          </p:nvSpPr>
          <p:spPr bwMode="auto">
            <a:xfrm>
              <a:off x="127" y="219"/>
              <a:ext cx="17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882" tIns="50941" rIns="101882" bIns="50941">
              <a:spAutoFit/>
            </a:bodyPr>
            <a:lstStyle/>
            <a:p>
              <a:pPr defTabSz="1019175" eaLnBrk="1" hangingPunct="1"/>
              <a:r>
                <a:rPr lang="en-US" sz="2000">
                  <a:latin typeface="Tahoma" pitchFamily="34" charset="0"/>
                </a:rPr>
                <a:t>Start: 10,000 atom BEC</a:t>
              </a:r>
            </a:p>
          </p:txBody>
        </p:sp>
      </p:grp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4773613" y="7138988"/>
            <a:ext cx="1379537" cy="5794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then…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6107113" y="3373438"/>
            <a:ext cx="70802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burstmovi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4479925"/>
            <a:ext cx="46402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6480175" y="3330575"/>
            <a:ext cx="30718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defTabSz="1019175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Explosion !!</a:t>
            </a:r>
          </a:p>
        </p:txBody>
      </p:sp>
      <p:pic>
        <p:nvPicPr>
          <p:cNvPr id="40964" name="Picture 1028"/>
          <p:cNvPicPr>
            <a:picLocks noChangeAspect="1" noChangeArrowheads="1"/>
          </p:cNvPicPr>
          <p:nvPr/>
        </p:nvPicPr>
        <p:blipFill>
          <a:blip r:embed="rId4" cstate="print"/>
          <a:srcRect l="8107" t="62671" r="8107" b="3134"/>
          <a:stretch>
            <a:fillRect/>
          </a:stretch>
        </p:blipFill>
        <p:spPr bwMode="auto">
          <a:xfrm>
            <a:off x="2100263" y="817563"/>
            <a:ext cx="439896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1029"/>
          <p:cNvSpPr txBox="1">
            <a:spLocks noChangeArrowheads="1"/>
          </p:cNvSpPr>
          <p:nvPr/>
        </p:nvSpPr>
        <p:spPr bwMode="auto">
          <a:xfrm>
            <a:off x="2995613" y="3611563"/>
            <a:ext cx="5651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 3</a:t>
            </a:r>
          </a:p>
        </p:txBody>
      </p:sp>
      <p:sp>
        <p:nvSpPr>
          <p:cNvPr id="40966" name="Line 1031"/>
          <p:cNvSpPr>
            <a:spLocks noChangeShapeType="1"/>
          </p:cNvSpPr>
          <p:nvPr/>
        </p:nvSpPr>
        <p:spPr bwMode="auto">
          <a:xfrm>
            <a:off x="3519488" y="3433763"/>
            <a:ext cx="0" cy="8445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Text Box 1033"/>
          <p:cNvSpPr txBox="1">
            <a:spLocks noChangeArrowheads="1"/>
          </p:cNvSpPr>
          <p:nvPr/>
        </p:nvSpPr>
        <p:spPr bwMode="auto">
          <a:xfrm>
            <a:off x="6124575" y="3960813"/>
            <a:ext cx="3787775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/>
              <a:t>(much less dense than air)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8107" t="62671" r="8107" b="3134"/>
          <a:stretch>
            <a:fillRect/>
          </a:stretch>
        </p:blipFill>
        <p:spPr bwMode="auto">
          <a:xfrm>
            <a:off x="704850" y="173038"/>
            <a:ext cx="20812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l="8107" t="62671" r="8107" b="3134"/>
          <a:stretch>
            <a:fillRect/>
          </a:stretch>
        </p:blipFill>
        <p:spPr bwMode="auto">
          <a:xfrm>
            <a:off x="704850" y="1381125"/>
            <a:ext cx="20812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 l="8107" t="62671" r="8107" b="3134"/>
          <a:stretch>
            <a:fillRect/>
          </a:stretch>
        </p:blipFill>
        <p:spPr bwMode="auto">
          <a:xfrm>
            <a:off x="704850" y="2590800"/>
            <a:ext cx="20812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/>
          <a:srcRect l="8107" t="62671" r="8107" b="3134"/>
          <a:stretch>
            <a:fillRect/>
          </a:stretch>
        </p:blipFill>
        <p:spPr bwMode="auto">
          <a:xfrm>
            <a:off x="704850" y="3800475"/>
            <a:ext cx="20812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 l="8107" t="62671" r="8107" b="3134"/>
          <a:stretch>
            <a:fillRect/>
          </a:stretch>
        </p:blipFill>
        <p:spPr bwMode="auto">
          <a:xfrm>
            <a:off x="704850" y="5008563"/>
            <a:ext cx="20812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 cstate="print"/>
          <a:srcRect l="8107" t="62671" r="8107" b="3134"/>
          <a:stretch>
            <a:fillRect/>
          </a:stretch>
        </p:blipFill>
        <p:spPr bwMode="auto">
          <a:xfrm>
            <a:off x="704850" y="6218238"/>
            <a:ext cx="20812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9" cstate="print"/>
          <a:srcRect l="8107" t="62671" r="8107" b="3134"/>
          <a:stretch>
            <a:fillRect/>
          </a:stretch>
        </p:blipFill>
        <p:spPr bwMode="auto">
          <a:xfrm>
            <a:off x="3433763" y="6218238"/>
            <a:ext cx="2079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0" cstate="print"/>
          <a:srcRect l="8107" t="62671" r="8107" b="3134"/>
          <a:stretch>
            <a:fillRect/>
          </a:stretch>
        </p:blipFill>
        <p:spPr bwMode="auto">
          <a:xfrm>
            <a:off x="3433763" y="173038"/>
            <a:ext cx="2079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1" cstate="print"/>
          <a:srcRect l="8107" t="62671" r="8107" b="3134"/>
          <a:stretch>
            <a:fillRect/>
          </a:stretch>
        </p:blipFill>
        <p:spPr bwMode="auto">
          <a:xfrm>
            <a:off x="3433763" y="1381125"/>
            <a:ext cx="2079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2" cstate="print"/>
          <a:srcRect l="8107" t="62671" r="8107" b="3134"/>
          <a:stretch>
            <a:fillRect/>
          </a:stretch>
        </p:blipFill>
        <p:spPr bwMode="auto">
          <a:xfrm>
            <a:off x="3433763" y="5008563"/>
            <a:ext cx="2079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13" cstate="print"/>
          <a:srcRect l="8107" t="62671" r="8107" b="3134"/>
          <a:stretch>
            <a:fillRect/>
          </a:stretch>
        </p:blipFill>
        <p:spPr bwMode="auto">
          <a:xfrm>
            <a:off x="3433763" y="2590800"/>
            <a:ext cx="2079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14" cstate="print"/>
          <a:srcRect l="8107" t="62671" r="8107" b="3134"/>
          <a:stretch>
            <a:fillRect/>
          </a:stretch>
        </p:blipFill>
        <p:spPr bwMode="auto">
          <a:xfrm>
            <a:off x="3433763" y="3800475"/>
            <a:ext cx="20796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633663" y="514350"/>
            <a:ext cx="1136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0.2ms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633663" y="1638300"/>
            <a:ext cx="1136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0.7ms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633663" y="2846388"/>
            <a:ext cx="11366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1.8ms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633663" y="5351463"/>
            <a:ext cx="11366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4.3ms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633663" y="6559550"/>
            <a:ext cx="11366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4.8ms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633663" y="4056063"/>
            <a:ext cx="11366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 sz="2700">
                <a:latin typeface="Arial" charset="0"/>
              </a:rPr>
              <a:t>2.3ms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605463" y="6411913"/>
            <a:ext cx="3019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1500 atom explosion</a:t>
            </a:r>
          </a:p>
          <a:p>
            <a:pPr defTabSz="1019175"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T ~ 200 nK</a:t>
            </a: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527800" y="3109913"/>
            <a:ext cx="3148013" cy="1187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99"/>
                </a:solidFill>
                <a:latin typeface="Times New Roman" pitchFamily="18" charset="0"/>
              </a:rPr>
              <a:t>What is the physics of </a:t>
            </a:r>
          </a:p>
          <a:p>
            <a:r>
              <a:rPr lang="en-US" b="1" i="1">
                <a:solidFill>
                  <a:srgbClr val="FFFF99"/>
                </a:solidFill>
                <a:latin typeface="Times New Roman" pitchFamily="18" charset="0"/>
              </a:rPr>
              <a:t>explosion???</a:t>
            </a:r>
          </a:p>
          <a:p>
            <a:r>
              <a:rPr lang="en-US" b="1" i="1">
                <a:solidFill>
                  <a:srgbClr val="FFFF99"/>
                </a:solidFill>
                <a:latin typeface="Times New Roman" pitchFamily="18" charset="0"/>
              </a:rPr>
              <a:t>Why remnant remains?</a:t>
            </a: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rot="5400000">
            <a:off x="5241131" y="3147219"/>
            <a:ext cx="890588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 rot="5400000">
            <a:off x="5310188" y="3003550"/>
            <a:ext cx="12001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0.1 mm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156075" y="7321550"/>
            <a:ext cx="633413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 3</a:t>
            </a:r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V="1">
            <a:off x="4106863" y="7418388"/>
            <a:ext cx="0" cy="3540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6838" y="42863"/>
            <a:ext cx="1879600" cy="4270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10,000 atoms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532563" y="211138"/>
            <a:ext cx="3184525" cy="15525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like supernova: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collapse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explosion…  (x 10</a:t>
            </a:r>
            <a:r>
              <a:rPr lang="en-US" baseline="30000">
                <a:latin typeface="Arial" charset="0"/>
              </a:rPr>
              <a:t>-73 </a:t>
            </a:r>
            <a:r>
              <a:rPr lang="en-US">
                <a:latin typeface="Arial" charset="0"/>
              </a:rPr>
              <a:t>)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cold remnant</a:t>
            </a: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>
            <a:off x="6670675" y="1887538"/>
            <a:ext cx="1962150" cy="5191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“Bosenova”</a:t>
            </a:r>
          </a:p>
        </p:txBody>
      </p:sp>
      <p:sp>
        <p:nvSpPr>
          <p:cNvPr id="168989" name="Text Box 29"/>
          <p:cNvSpPr txBox="1">
            <a:spLocks noChangeArrowheads="1"/>
          </p:cNvSpPr>
          <p:nvPr/>
        </p:nvSpPr>
        <p:spPr bwMode="auto">
          <a:xfrm>
            <a:off x="6780213" y="4513263"/>
            <a:ext cx="16764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/>
              <a:t>progress…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1" grpId="0"/>
      <p:bldP spid="168988" grpId="0"/>
      <p:bldP spid="1689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087438" y="2600325"/>
            <a:ext cx="196850" cy="200025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 flipH="1" flipV="1">
            <a:off x="1566863" y="2684463"/>
            <a:ext cx="223837" cy="203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 flipH="1">
            <a:off x="1355725" y="2309813"/>
            <a:ext cx="574675" cy="7826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703263" y="2189163"/>
            <a:ext cx="196850" cy="198437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1900238" y="2565400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>
            <a:off x="850900" y="2809875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9"/>
          <p:cNvSpPr>
            <a:spLocks noChangeArrowheads="1"/>
          </p:cNvSpPr>
          <p:nvPr/>
        </p:nvSpPr>
        <p:spPr bwMode="auto">
          <a:xfrm>
            <a:off x="1250950" y="2109788"/>
            <a:ext cx="196850" cy="198437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10"/>
          <p:cNvSpPr>
            <a:spLocks noChangeArrowheads="1"/>
          </p:cNvSpPr>
          <p:nvPr/>
        </p:nvSpPr>
        <p:spPr bwMode="auto">
          <a:xfrm>
            <a:off x="1249363" y="3022600"/>
            <a:ext cx="195262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11"/>
          <p:cNvSpPr>
            <a:spLocks noChangeArrowheads="1"/>
          </p:cNvSpPr>
          <p:nvPr/>
        </p:nvSpPr>
        <p:spPr bwMode="auto">
          <a:xfrm>
            <a:off x="1441450" y="2508250"/>
            <a:ext cx="195263" cy="195263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2"/>
          <p:cNvSpPr>
            <a:spLocks noChangeArrowheads="1"/>
          </p:cNvSpPr>
          <p:nvPr/>
        </p:nvSpPr>
        <p:spPr bwMode="auto">
          <a:xfrm>
            <a:off x="1441450" y="3421063"/>
            <a:ext cx="196850" cy="195262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3"/>
          <p:cNvSpPr>
            <a:spLocks noChangeArrowheads="1"/>
          </p:cNvSpPr>
          <p:nvPr/>
        </p:nvSpPr>
        <p:spPr bwMode="auto">
          <a:xfrm>
            <a:off x="1835150" y="2239963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1285875" y="1108075"/>
            <a:ext cx="6069013" cy="7016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368" tIns="45682" rIns="91368" bIns="45682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 New Type of Chemistry-- </a:t>
            </a:r>
          </a:p>
        </p:txBody>
      </p:sp>
      <p:sp>
        <p:nvSpPr>
          <p:cNvPr id="43022" name="Oval 18"/>
          <p:cNvSpPr>
            <a:spLocks noChangeArrowheads="1"/>
          </p:cNvSpPr>
          <p:nvPr/>
        </p:nvSpPr>
        <p:spPr bwMode="auto">
          <a:xfrm>
            <a:off x="1760538" y="2847975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9"/>
          <p:cNvSpPr>
            <a:spLocks noChangeArrowheads="1"/>
          </p:cNvSpPr>
          <p:nvPr/>
        </p:nvSpPr>
        <p:spPr bwMode="auto">
          <a:xfrm>
            <a:off x="965200" y="3219450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20"/>
          <p:cNvSpPr>
            <a:spLocks noChangeArrowheads="1"/>
          </p:cNvSpPr>
          <p:nvPr/>
        </p:nvSpPr>
        <p:spPr bwMode="auto">
          <a:xfrm>
            <a:off x="1576388" y="2166938"/>
            <a:ext cx="196850" cy="196850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Oval 21"/>
          <p:cNvSpPr>
            <a:spLocks noChangeArrowheads="1"/>
          </p:cNvSpPr>
          <p:nvPr/>
        </p:nvSpPr>
        <p:spPr bwMode="auto">
          <a:xfrm>
            <a:off x="1677988" y="3114675"/>
            <a:ext cx="196850" cy="198438"/>
          </a:xfrm>
          <a:prstGeom prst="ellipse">
            <a:avLst/>
          </a:prstGeom>
          <a:solidFill>
            <a:srgbClr val="FFFF00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603" name="Text Box 43"/>
          <p:cNvSpPr txBox="1">
            <a:spLocks noChangeArrowheads="1"/>
          </p:cNvSpPr>
          <p:nvPr/>
        </p:nvSpPr>
        <p:spPr bwMode="auto">
          <a:xfrm>
            <a:off x="2668588" y="2065338"/>
            <a:ext cx="7151687" cy="19177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changing magnetic field just right turns atoms in BEC into unusual Rb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"molecules".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Verdana" pitchFamily="34" charset="0"/>
              </a:rPr>
              <a:t>10,000 times larger than normal molecules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Verdana" pitchFamily="34" charset="0"/>
              </a:rPr>
              <a:t>new formation processes</a:t>
            </a:r>
          </a:p>
          <a:p>
            <a:endParaRPr lang="en-US">
              <a:latin typeface="Verdana" pitchFamily="34" charset="0"/>
            </a:endParaRPr>
          </a:p>
        </p:txBody>
      </p:sp>
      <p:sp>
        <p:nvSpPr>
          <p:cNvPr id="43027" name="Text Box 45"/>
          <p:cNvSpPr txBox="1">
            <a:spLocks noChangeArrowheads="1"/>
          </p:cNvSpPr>
          <p:nvPr/>
        </p:nvSpPr>
        <p:spPr bwMode="auto">
          <a:xfrm>
            <a:off x="1208088" y="377825"/>
            <a:ext cx="5643562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source of energy of Bosenova--chemical</a:t>
            </a:r>
          </a:p>
        </p:txBody>
      </p:sp>
      <p:sp>
        <p:nvSpPr>
          <p:cNvPr id="322608" name="Text Box 48"/>
          <p:cNvSpPr txBox="1">
            <a:spLocks noChangeArrowheads="1"/>
          </p:cNvSpPr>
          <p:nvPr/>
        </p:nvSpPr>
        <p:spPr bwMode="auto">
          <a:xfrm>
            <a:off x="1441450" y="4102100"/>
            <a:ext cx="7310438" cy="1570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learned something new about nature--being studied </a:t>
            </a:r>
          </a:p>
          <a:p>
            <a:r>
              <a:rPr lang="en-US"/>
              <a:t>and used for all sorts of research.  Big new area of</a:t>
            </a:r>
          </a:p>
          <a:p>
            <a:r>
              <a:rPr lang="en-US"/>
              <a:t>atomic physics now is using this to make ultracold </a:t>
            </a:r>
          </a:p>
          <a:p>
            <a:r>
              <a:rPr lang="en-US"/>
              <a:t>molecules, seeing BEC, exotic interactions, ...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5363" y="5999163"/>
            <a:ext cx="828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explained source of energy, but not survival of remnant-</a:t>
            </a:r>
          </a:p>
          <a:p>
            <a:r>
              <a:rPr lang="en-US"/>
              <a:t>few years later, proved was forming “soliton” wave function.</a:t>
            </a:r>
          </a:p>
          <a:p>
            <a:r>
              <a:rPr lang="en-US"/>
              <a:t>Very tough and long lasting.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  <p:bldP spid="322564" grpId="0" animBg="1"/>
      <p:bldP spid="322608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24000"/>
            <a:ext cx="4597400" cy="365125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rgbClr val="FFFFFF"/>
                </a:solidFill>
              </a:rPr>
              <a:t>(what is it good for?)</a:t>
            </a:r>
            <a:endParaRPr lang="en-US" smtClean="0"/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065463" y="414338"/>
            <a:ext cx="3486150" cy="881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What is next 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81025" y="1916113"/>
            <a:ext cx="8264525" cy="1309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609600" indent="-609600"/>
            <a:r>
              <a:rPr lang="en-US" sz="3200">
                <a:solidFill>
                  <a:srgbClr val="FFFF00"/>
                </a:solidFill>
              </a:rPr>
              <a:t>I. Measure and understand properties. </a:t>
            </a:r>
            <a:endParaRPr lang="en-US" sz="3200">
              <a:solidFill>
                <a:srgbClr val="FF6699"/>
              </a:solidFill>
            </a:endParaRPr>
          </a:p>
          <a:p>
            <a:pPr marL="609600" indent="-609600"/>
            <a:r>
              <a:rPr lang="en-US">
                <a:solidFill>
                  <a:srgbClr val="FFFF00"/>
                </a:solidFill>
              </a:rPr>
              <a:t>   New area of quantum world to explore– </a:t>
            </a:r>
          </a:p>
          <a:p>
            <a:pPr marL="609600" indent="-609600"/>
            <a:r>
              <a:rPr lang="en-US">
                <a:solidFill>
                  <a:srgbClr val="FFFF00"/>
                </a:solidFill>
              </a:rPr>
              <a:t>  turning BEC atoms into strange new sort of molecules   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46100" y="3421063"/>
            <a:ext cx="9448800" cy="2254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II. Uses (??)....</a:t>
            </a:r>
            <a:r>
              <a:rPr lang="en-US"/>
              <a:t>	 5-20 years   </a:t>
            </a:r>
            <a:r>
              <a:rPr lang="en-US" i="1">
                <a:solidFill>
                  <a:srgbClr val="FFFF00"/>
                </a:solidFill>
              </a:rPr>
              <a:t>(“laser-like atoms”)</a:t>
            </a:r>
          </a:p>
          <a:p>
            <a:r>
              <a:rPr lang="en-US"/>
              <a:t>     a. Ultrasensitive detectors (time, gravity, rotation). </a:t>
            </a:r>
            <a:r>
              <a:rPr lang="en-US">
                <a:solidFill>
                  <a:srgbClr val="FFFF66"/>
                </a:solidFill>
              </a:rPr>
              <a:t>(</a:t>
            </a:r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wave function</a:t>
            </a:r>
          </a:p>
          <a:p>
            <a:r>
              <a:rPr lang="en-US"/>
              <a:t>         making a quantum computer(?).			</a:t>
            </a:r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interference</a:t>
            </a:r>
            <a:r>
              <a:rPr lang="en-US"/>
              <a:t>)</a:t>
            </a:r>
          </a:p>
          <a:p>
            <a:endParaRPr lang="en-US" sz="1800"/>
          </a:p>
          <a:p>
            <a:r>
              <a:rPr lang="en-US" sz="1800"/>
              <a:t>       </a:t>
            </a:r>
            <a:r>
              <a:rPr lang="en-US"/>
              <a:t>b. </a:t>
            </a:r>
            <a:r>
              <a:rPr lang="en-US">
                <a:solidFill>
                  <a:srgbClr val="DFF9FD"/>
                </a:solidFill>
              </a:rPr>
              <a:t>	Making tiny stuff--putting </a:t>
            </a:r>
            <a:r>
              <a:rPr lang="en-US"/>
              <a:t>atoms </a:t>
            </a:r>
            <a:r>
              <a:rPr lang="en-US" b="1" i="1"/>
              <a:t>exactly</a:t>
            </a:r>
            <a:r>
              <a:rPr lang="en-US"/>
              <a:t> where want them </a:t>
            </a:r>
          </a:p>
          <a:p>
            <a:r>
              <a:rPr lang="en-US"/>
              <a:t>             </a:t>
            </a:r>
            <a:endParaRPr lang="en-US">
              <a:solidFill>
                <a:srgbClr val="DFF9FD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41375" y="7432675"/>
            <a:ext cx="1841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76263" y="5676900"/>
            <a:ext cx="8805862" cy="17780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simulations shown  (and more) www.colorado.edu/physics/2000/    see BEC section</a:t>
            </a:r>
          </a:p>
          <a:p>
            <a:endParaRPr lang="en-US" sz="1400">
              <a:latin typeface="Arial" charset="0"/>
            </a:endParaRPr>
          </a:p>
          <a:p>
            <a:r>
              <a:rPr lang="en-US">
                <a:latin typeface="Arial" charset="0"/>
              </a:rPr>
              <a:t>interactive simulations for learning lots of other physics </a:t>
            </a:r>
          </a:p>
          <a:p>
            <a:r>
              <a:rPr lang="en-US">
                <a:latin typeface="Arial" charset="0"/>
              </a:rPr>
              <a:t>PHET.Colorado.edu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172720"/>
            <a:ext cx="9052560" cy="552345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4500" dirty="0">
                <a:solidFill>
                  <a:srgbClr val="FF0000"/>
                </a:solidFill>
              </a:rPr>
              <a:t>Covalent Bond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777241"/>
            <a:ext cx="6649619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Sharing of an electron… look at example H</a:t>
            </a:r>
            <a:r>
              <a:rPr lang="en-US" sz="2500" baseline="-25000" dirty="0">
                <a:solidFill>
                  <a:schemeClr val="bg1"/>
                </a:solidFill>
              </a:rPr>
              <a:t>2</a:t>
            </a:r>
            <a:r>
              <a:rPr lang="en-US" sz="2500" baseline="30000" dirty="0">
                <a:solidFill>
                  <a:schemeClr val="bg1"/>
                </a:solidFill>
              </a:rPr>
              <a:t>+ </a:t>
            </a:r>
            <a:r>
              <a:rPr lang="en-US" sz="25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en-US" sz="2500" baseline="-25000" dirty="0">
                <a:solidFill>
                  <a:schemeClr val="bg1"/>
                </a:solidFill>
              </a:rPr>
              <a:t>				</a:t>
            </a:r>
            <a:r>
              <a:rPr lang="en-US" sz="2500" dirty="0">
                <a:solidFill>
                  <a:schemeClr val="bg1"/>
                </a:solidFill>
              </a:rPr>
              <a:t>(2 protons (</a:t>
            </a:r>
            <a:r>
              <a:rPr lang="en-US" sz="2500" dirty="0" err="1">
                <a:solidFill>
                  <a:schemeClr val="bg1"/>
                </a:solidFill>
              </a:rPr>
              <a:t>H</a:t>
            </a:r>
            <a:r>
              <a:rPr lang="en-US" sz="2500" dirty="0">
                <a:solidFill>
                  <a:schemeClr val="bg1"/>
                </a:solidFill>
              </a:rPr>
              <a:t> nuclei), 1 electron)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754380" y="3972560"/>
            <a:ext cx="435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376045" y="3934778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855720" y="3947372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454627" y="4060720"/>
            <a:ext cx="54133" cy="2572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156018" y="4276620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1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902869" y="4015741"/>
            <a:ext cx="54133" cy="25728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604261" y="4231640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2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70560" y="6863821"/>
            <a:ext cx="435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1341120" y="6826038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3771900" y="6838633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1370807" y="6951981"/>
            <a:ext cx="54133" cy="25728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1072198" y="7167880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1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3819049" y="6907002"/>
            <a:ext cx="54133" cy="2572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520441" y="7122902"/>
            <a:ext cx="141771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 2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5280" y="3108960"/>
            <a:ext cx="2181067" cy="901383"/>
            <a:chOff x="240" y="1248"/>
            <a:chExt cx="1249" cy="501"/>
          </a:xfrm>
        </p:grpSpPr>
        <p:sp>
          <p:nvSpPr>
            <p:cNvPr id="59419" name="Freeform 19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0" name="Freeform 20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1005841" y="2590800"/>
            <a:ext cx="567473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1</a:t>
            </a:r>
            <a:endParaRPr lang="en-US" sz="2500" baseline="-25000" dirty="0">
              <a:solidFill>
                <a:srgbClr val="000000"/>
              </a:solidFill>
              <a:latin typeface="Symbol" charset="2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731135" y="5958840"/>
            <a:ext cx="2181067" cy="901383"/>
            <a:chOff x="240" y="1248"/>
            <a:chExt cx="1249" cy="501"/>
          </a:xfrm>
        </p:grpSpPr>
        <p:sp>
          <p:nvSpPr>
            <p:cNvPr id="59417" name="Freeform 23"/>
            <p:cNvSpPr>
              <a:spLocks/>
            </p:cNvSpPr>
            <p:nvPr/>
          </p:nvSpPr>
          <p:spPr bwMode="auto">
            <a:xfrm>
              <a:off x="240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8" name="Freeform 24"/>
            <p:cNvSpPr>
              <a:spLocks/>
            </p:cNvSpPr>
            <p:nvPr/>
          </p:nvSpPr>
          <p:spPr bwMode="auto">
            <a:xfrm flipH="1">
              <a:off x="864" y="12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13" name="Text Box 25"/>
          <p:cNvSpPr txBox="1">
            <a:spLocks noChangeArrowheads="1"/>
          </p:cNvSpPr>
          <p:nvPr/>
        </p:nvSpPr>
        <p:spPr bwMode="auto">
          <a:xfrm>
            <a:off x="3401696" y="5440680"/>
            <a:ext cx="567473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2</a:t>
            </a:r>
            <a:endParaRPr lang="en-US" sz="2500" baseline="-25000" dirty="0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59414" name="Text Box 26"/>
          <p:cNvSpPr txBox="1">
            <a:spLocks noChangeArrowheads="1"/>
          </p:cNvSpPr>
          <p:nvPr/>
        </p:nvSpPr>
        <p:spPr bwMode="auto">
          <a:xfrm>
            <a:off x="5364480" y="3368041"/>
            <a:ext cx="4292283" cy="8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Wave function if electron bound to proton 1</a:t>
            </a:r>
          </a:p>
        </p:txBody>
      </p:sp>
      <p:sp>
        <p:nvSpPr>
          <p:cNvPr id="59415" name="Text Box 27"/>
          <p:cNvSpPr txBox="1">
            <a:spLocks noChangeArrowheads="1"/>
          </p:cNvSpPr>
          <p:nvPr/>
        </p:nvSpPr>
        <p:spPr bwMode="auto">
          <a:xfrm>
            <a:off x="251460" y="2072640"/>
            <a:ext cx="4292283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Protons far apart … </a:t>
            </a:r>
          </a:p>
        </p:txBody>
      </p:sp>
      <p:sp>
        <p:nvSpPr>
          <p:cNvPr id="59416" name="Text Box 28"/>
          <p:cNvSpPr txBox="1">
            <a:spLocks noChangeArrowheads="1"/>
          </p:cNvSpPr>
          <p:nvPr/>
        </p:nvSpPr>
        <p:spPr bwMode="auto">
          <a:xfrm>
            <a:off x="5196840" y="6217921"/>
            <a:ext cx="4292283" cy="8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Wave function if electron bound to proton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9" name="Freeform 25"/>
          <p:cNvSpPr>
            <a:spLocks/>
          </p:cNvSpPr>
          <p:nvPr/>
        </p:nvSpPr>
        <p:spPr bwMode="auto">
          <a:xfrm>
            <a:off x="167640" y="4362980"/>
            <a:ext cx="2849880" cy="976947"/>
          </a:xfrm>
          <a:custGeom>
            <a:avLst/>
            <a:gdLst>
              <a:gd name="T0" fmla="*/ 0 w 1632"/>
              <a:gd name="T1" fmla="*/ 798512 h 543"/>
              <a:gd name="T2" fmla="*/ 457200 w 1632"/>
              <a:gd name="T3" fmla="*/ 798512 h 543"/>
              <a:gd name="T4" fmla="*/ 838200 w 1632"/>
              <a:gd name="T5" fmla="*/ 417512 h 543"/>
              <a:gd name="T6" fmla="*/ 990600 w 1632"/>
              <a:gd name="T7" fmla="*/ 36512 h 543"/>
              <a:gd name="T8" fmla="*/ 1114425 w 1632"/>
              <a:gd name="T9" fmla="*/ 215900 h 543"/>
              <a:gd name="T10" fmla="*/ 1290638 w 1632"/>
              <a:gd name="T11" fmla="*/ 325437 h 543"/>
              <a:gd name="T12" fmla="*/ 1455738 w 1632"/>
              <a:gd name="T13" fmla="*/ 182562 h 543"/>
              <a:gd name="T14" fmla="*/ 1587500 w 1632"/>
              <a:gd name="T15" fmla="*/ 50800 h 543"/>
              <a:gd name="T16" fmla="*/ 1785938 w 1632"/>
              <a:gd name="T17" fmla="*/ 490537 h 543"/>
              <a:gd name="T18" fmla="*/ 2128838 w 1632"/>
              <a:gd name="T19" fmla="*/ 788987 h 543"/>
              <a:gd name="T20" fmla="*/ 2590800 w 1632"/>
              <a:gd name="T21" fmla="*/ 798512 h 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2"/>
              <a:gd name="T34" fmla="*/ 0 h 543"/>
              <a:gd name="T35" fmla="*/ 1632 w 1632"/>
              <a:gd name="T36" fmla="*/ 543 h 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2" h="543">
                <a:moveTo>
                  <a:pt x="0" y="503"/>
                </a:moveTo>
                <a:cubicBezTo>
                  <a:pt x="100" y="523"/>
                  <a:pt x="200" y="543"/>
                  <a:pt x="288" y="503"/>
                </a:cubicBezTo>
                <a:cubicBezTo>
                  <a:pt x="376" y="463"/>
                  <a:pt x="472" y="343"/>
                  <a:pt x="528" y="263"/>
                </a:cubicBezTo>
                <a:cubicBezTo>
                  <a:pt x="584" y="183"/>
                  <a:pt x="595" y="44"/>
                  <a:pt x="624" y="23"/>
                </a:cubicBezTo>
                <a:cubicBezTo>
                  <a:pt x="653" y="2"/>
                  <a:pt x="671" y="106"/>
                  <a:pt x="702" y="136"/>
                </a:cubicBezTo>
                <a:cubicBezTo>
                  <a:pt x="733" y="166"/>
                  <a:pt x="777" y="208"/>
                  <a:pt x="813" y="205"/>
                </a:cubicBezTo>
                <a:cubicBezTo>
                  <a:pt x="849" y="202"/>
                  <a:pt x="886" y="144"/>
                  <a:pt x="917" y="115"/>
                </a:cubicBezTo>
                <a:cubicBezTo>
                  <a:pt x="948" y="86"/>
                  <a:pt x="965" y="0"/>
                  <a:pt x="1000" y="32"/>
                </a:cubicBezTo>
                <a:cubicBezTo>
                  <a:pt x="1035" y="64"/>
                  <a:pt x="1068" y="232"/>
                  <a:pt x="1125" y="309"/>
                </a:cubicBezTo>
                <a:cubicBezTo>
                  <a:pt x="1182" y="386"/>
                  <a:pt x="1257" y="465"/>
                  <a:pt x="1341" y="497"/>
                </a:cubicBezTo>
                <a:cubicBezTo>
                  <a:pt x="1425" y="529"/>
                  <a:pt x="1572" y="502"/>
                  <a:pt x="1632" y="503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" y="4404361"/>
            <a:ext cx="4777740" cy="912178"/>
            <a:chOff x="96" y="2448"/>
            <a:chExt cx="2736" cy="507"/>
          </a:xfrm>
        </p:grpSpPr>
        <p:sp>
          <p:nvSpPr>
            <p:cNvPr id="67615" name="Line 3"/>
            <p:cNvSpPr>
              <a:spLocks noChangeShapeType="1"/>
            </p:cNvSpPr>
            <p:nvPr/>
          </p:nvSpPr>
          <p:spPr bwMode="auto">
            <a:xfrm>
              <a:off x="336" y="2928"/>
              <a:ext cx="24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Oval 4"/>
            <p:cNvSpPr>
              <a:spLocks noChangeArrowheads="1"/>
            </p:cNvSpPr>
            <p:nvPr/>
          </p:nvSpPr>
          <p:spPr bwMode="auto">
            <a:xfrm>
              <a:off x="692" y="2907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7" name="Freeform 5"/>
            <p:cNvSpPr>
              <a:spLocks/>
            </p:cNvSpPr>
            <p:nvPr/>
          </p:nvSpPr>
          <p:spPr bwMode="auto">
            <a:xfrm>
              <a:off x="96" y="24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8" name="Freeform 6"/>
            <p:cNvSpPr>
              <a:spLocks/>
            </p:cNvSpPr>
            <p:nvPr/>
          </p:nvSpPr>
          <p:spPr bwMode="auto">
            <a:xfrm>
              <a:off x="721" y="2448"/>
              <a:ext cx="792" cy="502"/>
            </a:xfrm>
            <a:custGeom>
              <a:avLst/>
              <a:gdLst>
                <a:gd name="T0" fmla="*/ 792 w 792"/>
                <a:gd name="T1" fmla="*/ 488 h 502"/>
                <a:gd name="T2" fmla="*/ 296 w 792"/>
                <a:gd name="T3" fmla="*/ 445 h 502"/>
                <a:gd name="T4" fmla="*/ 49 w 792"/>
                <a:gd name="T5" fmla="*/ 144 h 502"/>
                <a:gd name="T6" fmla="*/ 1 w 792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502"/>
                <a:gd name="T14" fmla="*/ 792 w 792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502">
                  <a:moveTo>
                    <a:pt x="792" y="488"/>
                  </a:moveTo>
                  <a:cubicBezTo>
                    <a:pt x="711" y="481"/>
                    <a:pt x="420" y="502"/>
                    <a:pt x="296" y="445"/>
                  </a:cubicBezTo>
                  <a:cubicBezTo>
                    <a:pt x="172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87" name="Rectangle 7"/>
          <p:cNvSpPr>
            <a:spLocks noGrp="1" noChangeArrowheads="1"/>
          </p:cNvSpPr>
          <p:nvPr>
            <p:ph type="title"/>
          </p:nvPr>
        </p:nvSpPr>
        <p:spPr>
          <a:xfrm>
            <a:off x="502920" y="172720"/>
            <a:ext cx="9052560" cy="552345"/>
          </a:xfrm>
        </p:spPr>
        <p:txBody>
          <a:bodyPr lIns="101882" tIns="50941" rIns="101882" bIns="50941"/>
          <a:lstStyle/>
          <a:p>
            <a:pPr eaLnBrk="1" hangingPunct="1"/>
            <a:r>
              <a:rPr lang="en-US" sz="4500" dirty="0">
                <a:solidFill>
                  <a:srgbClr val="FF0000"/>
                </a:solidFill>
              </a:rPr>
              <a:t>Covalent Bond</a:t>
            </a:r>
          </a:p>
        </p:txBody>
      </p: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0" y="777241"/>
            <a:ext cx="6649619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Sharing of an electron… look at example H</a:t>
            </a:r>
            <a:r>
              <a:rPr lang="en-US" sz="2500" baseline="-25000" dirty="0">
                <a:solidFill>
                  <a:srgbClr val="000000"/>
                </a:solidFill>
              </a:rPr>
              <a:t>2</a:t>
            </a:r>
            <a:r>
              <a:rPr lang="en-US" sz="2500" baseline="30000" dirty="0">
                <a:solidFill>
                  <a:srgbClr val="000000"/>
                </a:solidFill>
              </a:rPr>
              <a:t>+ </a:t>
            </a:r>
            <a:r>
              <a:rPr lang="en-US" sz="2500" baseline="-25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500" baseline="-25000" dirty="0">
                <a:solidFill>
                  <a:srgbClr val="000000"/>
                </a:solidFill>
              </a:rPr>
              <a:t>				</a:t>
            </a:r>
            <a:r>
              <a:rPr lang="en-US" sz="2500" dirty="0">
                <a:solidFill>
                  <a:srgbClr val="000000"/>
                </a:solidFill>
              </a:rPr>
              <a:t>(2 protons (</a:t>
            </a:r>
            <a:r>
              <a:rPr lang="en-US" sz="2500" dirty="0" err="1">
                <a:solidFill>
                  <a:srgbClr val="000000"/>
                </a:solidFill>
              </a:rPr>
              <a:t>H</a:t>
            </a:r>
            <a:r>
              <a:rPr lang="en-US" sz="2500" dirty="0">
                <a:solidFill>
                  <a:srgbClr val="000000"/>
                </a:solidFill>
              </a:rPr>
              <a:t> nuclei), 1 electron)</a:t>
            </a: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670560" y="6863821"/>
            <a:ext cx="435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1341120" y="6826038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335280" y="5984028"/>
            <a:ext cx="1091407" cy="901383"/>
          </a:xfrm>
          <a:custGeom>
            <a:avLst/>
            <a:gdLst>
              <a:gd name="T0" fmla="*/ 0 w 625"/>
              <a:gd name="T1" fmla="*/ 762000 h 501"/>
              <a:gd name="T2" fmla="*/ 522288 w 625"/>
              <a:gd name="T3" fmla="*/ 706438 h 501"/>
              <a:gd name="T4" fmla="*/ 914400 w 625"/>
              <a:gd name="T5" fmla="*/ 228600 h 501"/>
              <a:gd name="T6" fmla="*/ 990600 w 625"/>
              <a:gd name="T7" fmla="*/ 0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501"/>
              <a:gd name="T14" fmla="*/ 625 w 625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501">
                <a:moveTo>
                  <a:pt x="0" y="480"/>
                </a:moveTo>
                <a:cubicBezTo>
                  <a:pt x="55" y="474"/>
                  <a:pt x="233" y="501"/>
                  <a:pt x="329" y="445"/>
                </a:cubicBezTo>
                <a:cubicBezTo>
                  <a:pt x="425" y="389"/>
                  <a:pt x="527" y="218"/>
                  <a:pt x="576" y="144"/>
                </a:cubicBezTo>
                <a:cubicBezTo>
                  <a:pt x="625" y="70"/>
                  <a:pt x="620" y="32"/>
                  <a:pt x="624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6" name="Freeform 12"/>
          <p:cNvSpPr>
            <a:spLocks/>
          </p:cNvSpPr>
          <p:nvPr/>
        </p:nvSpPr>
        <p:spPr bwMode="auto">
          <a:xfrm>
            <a:off x="1426687" y="5984029"/>
            <a:ext cx="1239838" cy="903182"/>
          </a:xfrm>
          <a:custGeom>
            <a:avLst/>
            <a:gdLst>
              <a:gd name="T0" fmla="*/ 1127125 w 710"/>
              <a:gd name="T1" fmla="*/ 768350 h 502"/>
              <a:gd name="T2" fmla="*/ 469900 w 710"/>
              <a:gd name="T3" fmla="*/ 706438 h 502"/>
              <a:gd name="T4" fmla="*/ 77788 w 710"/>
              <a:gd name="T5" fmla="*/ 228600 h 502"/>
              <a:gd name="T6" fmla="*/ 1588 w 710"/>
              <a:gd name="T7" fmla="*/ 0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710"/>
              <a:gd name="T13" fmla="*/ 0 h 502"/>
              <a:gd name="T14" fmla="*/ 710 w 710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0" h="502">
                <a:moveTo>
                  <a:pt x="710" y="484"/>
                </a:moveTo>
                <a:cubicBezTo>
                  <a:pt x="642" y="478"/>
                  <a:pt x="406" y="502"/>
                  <a:pt x="296" y="445"/>
                </a:cubicBezTo>
                <a:cubicBezTo>
                  <a:pt x="186" y="388"/>
                  <a:pt x="98" y="218"/>
                  <a:pt x="49" y="144"/>
                </a:cubicBezTo>
                <a:cubicBezTo>
                  <a:pt x="0" y="70"/>
                  <a:pt x="5" y="32"/>
                  <a:pt x="1" y="0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838201" y="3886200"/>
            <a:ext cx="567473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1</a:t>
            </a:r>
            <a:endParaRPr lang="en-US" sz="2500" baseline="-25000" dirty="0">
              <a:solidFill>
                <a:srgbClr val="000000"/>
              </a:solidFill>
              <a:latin typeface="Symbol" charset="2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24615" y="3886200"/>
            <a:ext cx="2181066" cy="1442932"/>
            <a:chOff x="1503" y="2160"/>
            <a:chExt cx="1249" cy="802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03" y="2448"/>
              <a:ext cx="1249" cy="514"/>
              <a:chOff x="1503" y="2448"/>
              <a:chExt cx="1249" cy="514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503" y="2448"/>
                <a:ext cx="1249" cy="501"/>
                <a:chOff x="240" y="1248"/>
                <a:chExt cx="1249" cy="501"/>
              </a:xfrm>
            </p:grpSpPr>
            <p:sp>
              <p:nvSpPr>
                <p:cNvPr id="67613" name="Freeform 17"/>
                <p:cNvSpPr>
                  <a:spLocks/>
                </p:cNvSpPr>
                <p:nvPr/>
              </p:nvSpPr>
              <p:spPr bwMode="auto">
                <a:xfrm>
                  <a:off x="240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14" name="Freeform 18"/>
                <p:cNvSpPr>
                  <a:spLocks/>
                </p:cNvSpPr>
                <p:nvPr/>
              </p:nvSpPr>
              <p:spPr bwMode="auto">
                <a:xfrm flipH="1">
                  <a:off x="864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612" name="Oval 19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48" cy="48"/>
              </a:xfrm>
              <a:prstGeom prst="ellipse">
                <a:avLst/>
              </a:prstGeom>
              <a:solidFill>
                <a:srgbClr val="F61B1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10" name="Text Box 20"/>
            <p:cNvSpPr txBox="1">
              <a:spLocks noChangeArrowheads="1"/>
            </p:cNvSpPr>
            <p:nvPr/>
          </p:nvSpPr>
          <p:spPr bwMode="auto">
            <a:xfrm>
              <a:off x="2064" y="2160"/>
              <a:ext cx="31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  <a:latin typeface="Symbol" charset="2"/>
                </a:rPr>
                <a:t>Ψ</a:t>
              </a:r>
              <a:r>
                <a:rPr lang="en-US" sz="2500" baseline="-25000" dirty="0" smtClean="0">
                  <a:solidFill>
                    <a:srgbClr val="000000"/>
                  </a:solidFill>
                  <a:latin typeface="Symbol" charset="2"/>
                </a:rPr>
                <a:t>2</a:t>
              </a:r>
              <a:endParaRPr lang="en-US" sz="2500" baseline="-25000" dirty="0">
                <a:solidFill>
                  <a:srgbClr val="000000"/>
                </a:solidFill>
                <a:latin typeface="Symbol" charset="2"/>
              </a:endParaRPr>
            </a:p>
          </p:txBody>
        </p:sp>
      </p:grpSp>
      <p:sp>
        <p:nvSpPr>
          <p:cNvPr id="67595" name="Text Box 21"/>
          <p:cNvSpPr txBox="1">
            <a:spLocks noChangeArrowheads="1"/>
          </p:cNvSpPr>
          <p:nvPr/>
        </p:nvSpPr>
        <p:spPr bwMode="auto">
          <a:xfrm>
            <a:off x="167640" y="1899921"/>
            <a:ext cx="9723120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If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chemeClr val="bg1"/>
                </a:solidFill>
              </a:rPr>
              <a:t>1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and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chemeClr val="bg1"/>
                </a:solidFill>
              </a:rPr>
              <a:t>2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are both valid solutions,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then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any combination</a:t>
            </a:r>
            <a:r>
              <a:rPr lang="en-US" sz="2500" dirty="0">
                <a:solidFill>
                  <a:srgbClr val="FF0000"/>
                </a:solidFill>
              </a:rPr>
              <a:t> is also valid solution.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783580" y="6217920"/>
            <a:ext cx="2754122" cy="125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Subtract solutions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(</a:t>
            </a:r>
            <a:r>
              <a:rPr lang="en-US" sz="2500" dirty="0" err="1">
                <a:solidFill>
                  <a:srgbClr val="000000"/>
                </a:solidFill>
              </a:rPr>
              <a:t>antisymmetric</a:t>
            </a:r>
            <a:r>
              <a:rPr lang="en-US" sz="2500" dirty="0">
                <a:solidFill>
                  <a:srgbClr val="000000"/>
                </a:solidFill>
              </a:rPr>
              <a:t>):</a:t>
            </a:r>
            <a:r>
              <a:rPr lang="en-US" sz="2500" dirty="0">
                <a:solidFill>
                  <a:srgbClr val="000000"/>
                </a:solidFill>
                <a:latin typeface="Symbol" charset="2"/>
              </a:rPr>
              <a:t> </a:t>
            </a:r>
            <a:endParaRPr lang="en-US" sz="2500" dirty="0" smtClean="0">
              <a:solidFill>
                <a:srgbClr val="000000"/>
              </a:solidFill>
              <a:latin typeface="Symbol" charset="2"/>
            </a:endParaRPr>
          </a:p>
          <a:p>
            <a:r>
              <a:rPr lang="en-US" sz="25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-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=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1 </a:t>
            </a:r>
            <a:r>
              <a:rPr lang="en-US" sz="2500" dirty="0" smtClean="0">
                <a:solidFill>
                  <a:srgbClr val="000000"/>
                </a:solidFill>
              </a:rPr>
              <a:t>– </a:t>
            </a:r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2</a:t>
            </a:r>
            <a:endParaRPr lang="en-US" sz="2500" baseline="-25000" dirty="0">
              <a:solidFill>
                <a:srgbClr val="000000"/>
              </a:solidFill>
            </a:endParaRP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933700" y="3540760"/>
            <a:ext cx="293164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(molecular orbitals)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867400" y="4318000"/>
            <a:ext cx="2789487" cy="125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Add solutions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(symmetric):</a:t>
            </a:r>
            <a:r>
              <a:rPr lang="en-US" sz="2500" dirty="0">
                <a:solidFill>
                  <a:srgbClr val="000000"/>
                </a:solidFill>
                <a:latin typeface="Symbol" charset="2"/>
              </a:rPr>
              <a:t>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+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=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1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+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and 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682241" y="6822440"/>
            <a:ext cx="2181067" cy="901383"/>
            <a:chOff x="1536" y="3792"/>
            <a:chExt cx="1249" cy="501"/>
          </a:xfrm>
        </p:grpSpPr>
        <p:sp>
          <p:nvSpPr>
            <p:cNvPr id="67604" name="Oval 27"/>
            <p:cNvSpPr>
              <a:spLocks noChangeArrowheads="1"/>
            </p:cNvSpPr>
            <p:nvPr/>
          </p:nvSpPr>
          <p:spPr bwMode="auto">
            <a:xfrm>
              <a:off x="2160" y="3801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V="1">
              <a:off x="1536" y="3792"/>
              <a:ext cx="1249" cy="501"/>
              <a:chOff x="240" y="1248"/>
              <a:chExt cx="1249" cy="501"/>
            </a:xfrm>
          </p:grpSpPr>
          <p:sp>
            <p:nvSpPr>
              <p:cNvPr id="67607" name="Freeform 29"/>
              <p:cNvSpPr>
                <a:spLocks/>
              </p:cNvSpPr>
              <p:nvPr/>
            </p:nvSpPr>
            <p:spPr bwMode="auto">
              <a:xfrm>
                <a:off x="240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8" name="Freeform 30"/>
              <p:cNvSpPr>
                <a:spLocks/>
              </p:cNvSpPr>
              <p:nvPr/>
            </p:nvSpPr>
            <p:spPr bwMode="auto">
              <a:xfrm flipH="1">
                <a:off x="864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06" name="Rectangle 31"/>
            <p:cNvSpPr>
              <a:spLocks noChangeArrowheads="1"/>
            </p:cNvSpPr>
            <p:nvPr/>
          </p:nvSpPr>
          <p:spPr bwMode="auto">
            <a:xfrm>
              <a:off x="2352" y="3936"/>
              <a:ext cx="39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charset="2"/>
                </a:rPr>
                <a:t>-Ψ</a:t>
              </a:r>
              <a:r>
                <a:rPr lang="en-US" baseline="-25000" dirty="0" smtClean="0">
                  <a:solidFill>
                    <a:srgbClr val="000000"/>
                  </a:solidFill>
                  <a:latin typeface="Symbol" charset="2"/>
                </a:rPr>
                <a:t>2</a:t>
              </a:r>
              <a:endParaRPr lang="en-US" baseline="-25000" dirty="0">
                <a:solidFill>
                  <a:srgbClr val="000000"/>
                </a:solidFill>
                <a:latin typeface="Symbol" charset="2"/>
              </a:endParaRPr>
            </a:p>
          </p:txBody>
        </p:sp>
      </p:grpSp>
      <p:sp>
        <p:nvSpPr>
          <p:cNvPr id="103456" name="Freeform 32"/>
          <p:cNvSpPr>
            <a:spLocks/>
          </p:cNvSpPr>
          <p:nvPr/>
        </p:nvSpPr>
        <p:spPr bwMode="auto">
          <a:xfrm>
            <a:off x="335280" y="5958841"/>
            <a:ext cx="2849880" cy="1746991"/>
          </a:xfrm>
          <a:custGeom>
            <a:avLst/>
            <a:gdLst>
              <a:gd name="T0" fmla="*/ 0 w 1632"/>
              <a:gd name="T1" fmla="*/ 773113 h 971"/>
              <a:gd name="T2" fmla="*/ 457200 w 1632"/>
              <a:gd name="T3" fmla="*/ 773113 h 971"/>
              <a:gd name="T4" fmla="*/ 838200 w 1632"/>
              <a:gd name="T5" fmla="*/ 392113 h 971"/>
              <a:gd name="T6" fmla="*/ 990600 w 1632"/>
              <a:gd name="T7" fmla="*/ 11113 h 971"/>
              <a:gd name="T8" fmla="*/ 1082675 w 1632"/>
              <a:gd name="T9" fmla="*/ 327025 h 971"/>
              <a:gd name="T10" fmla="*/ 1303338 w 1632"/>
              <a:gd name="T11" fmla="*/ 955675 h 971"/>
              <a:gd name="T12" fmla="*/ 1435100 w 1632"/>
              <a:gd name="T13" fmla="*/ 1517650 h 971"/>
              <a:gd name="T14" fmla="*/ 1644650 w 1632"/>
              <a:gd name="T15" fmla="*/ 1098550 h 971"/>
              <a:gd name="T16" fmla="*/ 1854200 w 1632"/>
              <a:gd name="T17" fmla="*/ 900113 h 971"/>
              <a:gd name="T18" fmla="*/ 2273300 w 1632"/>
              <a:gd name="T19" fmla="*/ 779463 h 971"/>
              <a:gd name="T20" fmla="*/ 2590800 w 1632"/>
              <a:gd name="T21" fmla="*/ 773113 h 9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2"/>
              <a:gd name="T34" fmla="*/ 0 h 971"/>
              <a:gd name="T35" fmla="*/ 1632 w 1632"/>
              <a:gd name="T36" fmla="*/ 971 h 9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2" h="971">
                <a:moveTo>
                  <a:pt x="0" y="487"/>
                </a:moveTo>
                <a:cubicBezTo>
                  <a:pt x="100" y="507"/>
                  <a:pt x="200" y="527"/>
                  <a:pt x="288" y="487"/>
                </a:cubicBezTo>
                <a:cubicBezTo>
                  <a:pt x="376" y="447"/>
                  <a:pt x="472" y="327"/>
                  <a:pt x="528" y="247"/>
                </a:cubicBezTo>
                <a:cubicBezTo>
                  <a:pt x="584" y="167"/>
                  <a:pt x="598" y="14"/>
                  <a:pt x="624" y="7"/>
                </a:cubicBezTo>
                <a:cubicBezTo>
                  <a:pt x="650" y="0"/>
                  <a:pt x="649" y="107"/>
                  <a:pt x="682" y="206"/>
                </a:cubicBezTo>
                <a:cubicBezTo>
                  <a:pt x="715" y="305"/>
                  <a:pt x="784" y="477"/>
                  <a:pt x="821" y="602"/>
                </a:cubicBezTo>
                <a:cubicBezTo>
                  <a:pt x="858" y="727"/>
                  <a:pt x="868" y="941"/>
                  <a:pt x="904" y="956"/>
                </a:cubicBezTo>
                <a:cubicBezTo>
                  <a:pt x="940" y="971"/>
                  <a:pt x="992" y="757"/>
                  <a:pt x="1036" y="692"/>
                </a:cubicBezTo>
                <a:cubicBezTo>
                  <a:pt x="1080" y="627"/>
                  <a:pt x="1102" y="600"/>
                  <a:pt x="1168" y="567"/>
                </a:cubicBezTo>
                <a:cubicBezTo>
                  <a:pt x="1234" y="534"/>
                  <a:pt x="1355" y="504"/>
                  <a:pt x="1432" y="491"/>
                </a:cubicBezTo>
                <a:cubicBezTo>
                  <a:pt x="1509" y="478"/>
                  <a:pt x="1590" y="488"/>
                  <a:pt x="1632" y="48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855663" y="3540760"/>
            <a:ext cx="2134855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sz="2500" dirty="0" err="1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+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=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1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+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2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endParaRPr lang="en-US" sz="2500" dirty="0">
              <a:solidFill>
                <a:srgbClr val="FF3399"/>
              </a:solidFill>
            </a:endParaRPr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1760220" y="5958840"/>
            <a:ext cx="1987233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  <a:latin typeface="Symbol" charset="2"/>
              </a:rPr>
              <a:t>-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=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1 </a:t>
            </a:r>
            <a:r>
              <a:rPr lang="en-US" sz="2500" dirty="0" smtClean="0">
                <a:solidFill>
                  <a:srgbClr val="FF3399"/>
                </a:solidFill>
              </a:rPr>
              <a:t>–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2</a:t>
            </a:r>
            <a:endParaRPr lang="en-US" sz="2500" baseline="-25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7638E-6 L -0.18108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6E-6 L -0.18385 -0.00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9" grpId="0" animBg="1"/>
      <p:bldP spid="103433" grpId="0" animBg="1"/>
      <p:bldP spid="103434" grpId="0" animBg="1"/>
      <p:bldP spid="103435" grpId="0" animBg="1"/>
      <p:bldP spid="103436" grpId="0" animBg="1"/>
      <p:bldP spid="103437" grpId="0"/>
      <p:bldP spid="103446" grpId="0"/>
      <p:bldP spid="103447" grpId="0"/>
      <p:bldP spid="103448" grpId="0"/>
      <p:bldP spid="103456" grpId="0" animBg="1"/>
      <p:bldP spid="103457" grpId="0"/>
      <p:bldP spid="103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33998" y="390420"/>
            <a:ext cx="9572943" cy="8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Look at what happens to these wave functions as bring protons closer…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838200" y="1468120"/>
            <a:ext cx="8886667" cy="306758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35280" y="4318001"/>
            <a:ext cx="9304020" cy="327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</a:rPr>
              <a:t>Visualize how electron cloud is distributed</a:t>
            </a:r>
            <a:r>
              <a:rPr lang="en-US" sz="25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For </a:t>
            </a:r>
            <a:r>
              <a:rPr lang="en-US" sz="2500" dirty="0">
                <a:solidFill>
                  <a:srgbClr val="000000"/>
                </a:solidFill>
              </a:rPr>
              <a:t>which wave function would this cloud distribution tend to keep protons together? (bind atoms?) … what is your reasoning? </a:t>
            </a:r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700" dirty="0" smtClean="0">
                <a:solidFill>
                  <a:srgbClr val="000000"/>
                </a:solidFill>
              </a:rPr>
              <a:t>a</a:t>
            </a:r>
            <a:r>
              <a:rPr lang="en-US" sz="2700" dirty="0">
                <a:solidFill>
                  <a:srgbClr val="000000"/>
                </a:solidFill>
              </a:rPr>
              <a:t>.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7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700" baseline="-25000" dirty="0" smtClean="0">
                <a:solidFill>
                  <a:srgbClr val="000000"/>
                </a:solidFill>
              </a:rPr>
              <a:t> </a:t>
            </a:r>
            <a:r>
              <a:rPr lang="en-US" sz="2700" dirty="0">
                <a:solidFill>
                  <a:srgbClr val="000000"/>
                </a:solidFill>
              </a:rPr>
              <a:t>or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700" baseline="-25000" dirty="0" smtClean="0">
                <a:solidFill>
                  <a:srgbClr val="000000"/>
                </a:solidFill>
              </a:rPr>
              <a:t>+ </a:t>
            </a:r>
          </a:p>
          <a:p>
            <a:endParaRPr lang="en-US" sz="2700" dirty="0" smtClean="0">
              <a:solidFill>
                <a:srgbClr val="000000"/>
              </a:solidFill>
            </a:endParaRPr>
          </a:p>
          <a:p>
            <a:r>
              <a:rPr lang="en-US" sz="2700" dirty="0" err="1" smtClean="0">
                <a:solidFill>
                  <a:srgbClr val="000000"/>
                </a:solidFill>
              </a:rPr>
              <a:t>b</a:t>
            </a:r>
            <a:r>
              <a:rPr lang="en-US" sz="2700" dirty="0">
                <a:solidFill>
                  <a:srgbClr val="000000"/>
                </a:solidFill>
              </a:rPr>
              <a:t>.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700" baseline="-25000" dirty="0" err="1" smtClean="0">
                <a:solidFill>
                  <a:srgbClr val="000000"/>
                </a:solidFill>
              </a:rPr>
              <a:t>A</a:t>
            </a:r>
            <a:r>
              <a:rPr lang="en-US" sz="2700" baseline="-25000" dirty="0" smtClean="0">
                <a:solidFill>
                  <a:srgbClr val="000000"/>
                </a:solidFill>
              </a:rPr>
              <a:t> </a:t>
            </a:r>
            <a:r>
              <a:rPr lang="en-US" sz="2700" dirty="0">
                <a:solidFill>
                  <a:srgbClr val="000000"/>
                </a:solidFill>
              </a:rPr>
              <a:t>or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700" baseline="-25000" dirty="0" smtClean="0">
                <a:solidFill>
                  <a:srgbClr val="000000"/>
                </a:solidFill>
              </a:rPr>
              <a:t>-</a:t>
            </a:r>
            <a:r>
              <a:rPr lang="en-US" sz="2500" baseline="-25000" dirty="0" smtClean="0">
                <a:solidFill>
                  <a:srgbClr val="000000"/>
                </a:solidFill>
              </a:rPr>
              <a:t> </a:t>
            </a:r>
            <a:endParaRPr lang="en-US" sz="2500" baseline="-25000" dirty="0">
              <a:solidFill>
                <a:srgbClr val="000000"/>
              </a:solidFill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250917" y="3182726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980849" y="3182726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6873240" y="3159337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7603173" y="3159337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>
            <a:off x="738664" y="2159001"/>
            <a:ext cx="3709035" cy="1012931"/>
          </a:xfrm>
          <a:custGeom>
            <a:avLst/>
            <a:gdLst>
              <a:gd name="T0" fmla="*/ 0 w 2124"/>
              <a:gd name="T1" fmla="*/ 893763 h 563"/>
              <a:gd name="T2" fmla="*/ 793750 w 2124"/>
              <a:gd name="T3" fmla="*/ 739775 h 563"/>
              <a:gd name="T4" fmla="*/ 1233488 w 2124"/>
              <a:gd name="T5" fmla="*/ 417513 h 563"/>
              <a:gd name="T6" fmla="*/ 1422400 w 2124"/>
              <a:gd name="T7" fmla="*/ 44450 h 563"/>
              <a:gd name="T8" fmla="*/ 1509713 w 2124"/>
              <a:gd name="T9" fmla="*/ 215900 h 563"/>
              <a:gd name="T10" fmla="*/ 1685925 w 2124"/>
              <a:gd name="T11" fmla="*/ 325438 h 563"/>
              <a:gd name="T12" fmla="*/ 1973263 w 2124"/>
              <a:gd name="T13" fmla="*/ 242888 h 563"/>
              <a:gd name="T14" fmla="*/ 2071688 w 2124"/>
              <a:gd name="T15" fmla="*/ 33338 h 563"/>
              <a:gd name="T16" fmla="*/ 2247900 w 2124"/>
              <a:gd name="T17" fmla="*/ 441325 h 563"/>
              <a:gd name="T18" fmla="*/ 2711450 w 2124"/>
              <a:gd name="T19" fmla="*/ 749300 h 563"/>
              <a:gd name="T20" fmla="*/ 3371850 w 2124"/>
              <a:gd name="T21" fmla="*/ 893763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4"/>
              <a:gd name="T34" fmla="*/ 0 h 563"/>
              <a:gd name="T35" fmla="*/ 2124 w 2124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4" h="563">
                <a:moveTo>
                  <a:pt x="0" y="563"/>
                </a:moveTo>
                <a:cubicBezTo>
                  <a:pt x="83" y="547"/>
                  <a:pt x="371" y="516"/>
                  <a:pt x="500" y="466"/>
                </a:cubicBezTo>
                <a:cubicBezTo>
                  <a:pt x="629" y="416"/>
                  <a:pt x="711" y="336"/>
                  <a:pt x="777" y="263"/>
                </a:cubicBezTo>
                <a:cubicBezTo>
                  <a:pt x="843" y="190"/>
                  <a:pt x="867" y="49"/>
                  <a:pt x="896" y="28"/>
                </a:cubicBezTo>
                <a:cubicBezTo>
                  <a:pt x="925" y="7"/>
                  <a:pt x="923" y="107"/>
                  <a:pt x="951" y="136"/>
                </a:cubicBezTo>
                <a:cubicBezTo>
                  <a:pt x="979" y="165"/>
                  <a:pt x="1013" y="202"/>
                  <a:pt x="1062" y="205"/>
                </a:cubicBezTo>
                <a:cubicBezTo>
                  <a:pt x="1111" y="208"/>
                  <a:pt x="1203" y="184"/>
                  <a:pt x="1243" y="153"/>
                </a:cubicBezTo>
                <a:cubicBezTo>
                  <a:pt x="1283" y="122"/>
                  <a:pt x="1276" y="0"/>
                  <a:pt x="1305" y="21"/>
                </a:cubicBezTo>
                <a:cubicBezTo>
                  <a:pt x="1334" y="42"/>
                  <a:pt x="1349" y="203"/>
                  <a:pt x="1416" y="278"/>
                </a:cubicBezTo>
                <a:cubicBezTo>
                  <a:pt x="1483" y="353"/>
                  <a:pt x="1590" y="425"/>
                  <a:pt x="1708" y="472"/>
                </a:cubicBezTo>
                <a:cubicBezTo>
                  <a:pt x="1826" y="519"/>
                  <a:pt x="2037" y="544"/>
                  <a:pt x="2124" y="563"/>
                </a:cubicBezTo>
              </a:path>
            </a:pathLst>
          </a:custGeom>
          <a:noFill/>
          <a:ln w="5715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Freeform 10"/>
          <p:cNvSpPr>
            <a:spLocks/>
          </p:cNvSpPr>
          <p:nvPr/>
        </p:nvSpPr>
        <p:spPr bwMode="auto">
          <a:xfrm>
            <a:off x="5308600" y="2182390"/>
            <a:ext cx="3913347" cy="2076238"/>
          </a:xfrm>
          <a:custGeom>
            <a:avLst/>
            <a:gdLst>
              <a:gd name="T0" fmla="*/ 0 w 2241"/>
              <a:gd name="T1" fmla="*/ 895350 h 1154"/>
              <a:gd name="T2" fmla="*/ 889000 w 2241"/>
              <a:gd name="T3" fmla="*/ 735013 h 1154"/>
              <a:gd name="T4" fmla="*/ 1320800 w 2241"/>
              <a:gd name="T5" fmla="*/ 365125 h 1154"/>
              <a:gd name="T6" fmla="*/ 1465263 w 2241"/>
              <a:gd name="T7" fmla="*/ 12700 h 1154"/>
              <a:gd name="T8" fmla="*/ 1514475 w 2241"/>
              <a:gd name="T9" fmla="*/ 288925 h 1154"/>
              <a:gd name="T10" fmla="*/ 1817688 w 2241"/>
              <a:gd name="T11" fmla="*/ 906463 h 1154"/>
              <a:gd name="T12" fmla="*/ 2036763 w 2241"/>
              <a:gd name="T13" fmla="*/ 1270000 h 1154"/>
              <a:gd name="T14" fmla="*/ 2159000 w 2241"/>
              <a:gd name="T15" fmla="*/ 1776413 h 1154"/>
              <a:gd name="T16" fmla="*/ 2181225 w 2241"/>
              <a:gd name="T17" fmla="*/ 1600200 h 1154"/>
              <a:gd name="T18" fmla="*/ 2346325 w 2241"/>
              <a:gd name="T19" fmla="*/ 1290638 h 1154"/>
              <a:gd name="T20" fmla="*/ 2786063 w 2241"/>
              <a:gd name="T21" fmla="*/ 1016000 h 1154"/>
              <a:gd name="T22" fmla="*/ 3282950 w 2241"/>
              <a:gd name="T23" fmla="*/ 915988 h 1154"/>
              <a:gd name="T24" fmla="*/ 3557588 w 2241"/>
              <a:gd name="T25" fmla="*/ 915988 h 1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41"/>
              <a:gd name="T40" fmla="*/ 0 h 1154"/>
              <a:gd name="T41" fmla="*/ 2241 w 2241"/>
              <a:gd name="T42" fmla="*/ 1154 h 1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41" h="1154">
                <a:moveTo>
                  <a:pt x="0" y="564"/>
                </a:moveTo>
                <a:cubicBezTo>
                  <a:pt x="91" y="546"/>
                  <a:pt x="421" y="519"/>
                  <a:pt x="560" y="463"/>
                </a:cubicBezTo>
                <a:cubicBezTo>
                  <a:pt x="699" y="407"/>
                  <a:pt x="772" y="306"/>
                  <a:pt x="832" y="230"/>
                </a:cubicBezTo>
                <a:cubicBezTo>
                  <a:pt x="892" y="154"/>
                  <a:pt x="903" y="16"/>
                  <a:pt x="923" y="8"/>
                </a:cubicBezTo>
                <a:cubicBezTo>
                  <a:pt x="943" y="0"/>
                  <a:pt x="917" y="88"/>
                  <a:pt x="954" y="182"/>
                </a:cubicBezTo>
                <a:cubicBezTo>
                  <a:pt x="991" y="276"/>
                  <a:pt x="1090" y="468"/>
                  <a:pt x="1145" y="571"/>
                </a:cubicBezTo>
                <a:cubicBezTo>
                  <a:pt x="1200" y="674"/>
                  <a:pt x="1247" y="709"/>
                  <a:pt x="1283" y="800"/>
                </a:cubicBezTo>
                <a:cubicBezTo>
                  <a:pt x="1319" y="891"/>
                  <a:pt x="1345" y="1084"/>
                  <a:pt x="1360" y="1119"/>
                </a:cubicBezTo>
                <a:cubicBezTo>
                  <a:pt x="1375" y="1154"/>
                  <a:pt x="1354" y="1059"/>
                  <a:pt x="1374" y="1008"/>
                </a:cubicBezTo>
                <a:cubicBezTo>
                  <a:pt x="1394" y="957"/>
                  <a:pt x="1415" y="874"/>
                  <a:pt x="1478" y="813"/>
                </a:cubicBezTo>
                <a:cubicBezTo>
                  <a:pt x="1541" y="752"/>
                  <a:pt x="1657" y="679"/>
                  <a:pt x="1755" y="640"/>
                </a:cubicBezTo>
                <a:cubicBezTo>
                  <a:pt x="1853" y="601"/>
                  <a:pt x="1987" y="587"/>
                  <a:pt x="2068" y="577"/>
                </a:cubicBezTo>
                <a:cubicBezTo>
                  <a:pt x="2149" y="567"/>
                  <a:pt x="2205" y="577"/>
                  <a:pt x="2241" y="577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33998" y="44980"/>
            <a:ext cx="9572943" cy="8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Look at what happens to these wave functions as bring protons closer… 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5356"/>
          <a:stretch>
            <a:fillRect/>
          </a:stretch>
        </p:blipFill>
        <p:spPr bwMode="auto">
          <a:xfrm>
            <a:off x="838200" y="1122680"/>
            <a:ext cx="8886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50917" y="2418080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2980849" y="2418080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873240" y="2394691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7603173" y="2394691"/>
            <a:ext cx="83820" cy="86360"/>
          </a:xfrm>
          <a:prstGeom prst="ellipse">
            <a:avLst/>
          </a:prstGeom>
          <a:solidFill>
            <a:srgbClr val="F61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/>
          <a:srcRect l="8034"/>
          <a:stretch>
            <a:fillRect/>
          </a:stretch>
        </p:blipFill>
        <p:spPr bwMode="auto">
          <a:xfrm>
            <a:off x="754380" y="3540760"/>
            <a:ext cx="8635207" cy="38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67640" y="2590801"/>
            <a:ext cx="5029200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CC0000"/>
                </a:solidFill>
              </a:rPr>
              <a:t>+</a:t>
            </a:r>
            <a:r>
              <a:rPr lang="en-US" sz="2500" dirty="0" smtClean="0">
                <a:solidFill>
                  <a:srgbClr val="CC0000"/>
                </a:solidFill>
              </a:rPr>
              <a:t> </a:t>
            </a:r>
            <a:r>
              <a:rPr lang="en-US" sz="2500" dirty="0">
                <a:solidFill>
                  <a:srgbClr val="CC0000"/>
                </a:solidFill>
              </a:rPr>
              <a:t>puts electron density between protons .. glues together protons.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196840" y="2677159"/>
            <a:ext cx="5029200" cy="125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CC0000"/>
                </a:solidFill>
              </a:rPr>
              <a:t>- </a:t>
            </a:r>
            <a:r>
              <a:rPr lang="en-US" sz="2500" dirty="0">
                <a:solidFill>
                  <a:srgbClr val="CC0000"/>
                </a:solidFill>
              </a:rPr>
              <a:t>… no electron density between protons … protons repel (not stable)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341120" y="7081520"/>
            <a:ext cx="2327278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Bonding Orbital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405245" y="7081520"/>
            <a:ext cx="2836332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Antibonding Orbital 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861560" y="737818"/>
            <a:ext cx="5196840" cy="31738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526280" y="3880333"/>
            <a:ext cx="5532120" cy="38920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2" grpId="0"/>
      <p:bldP spid="23564" grpId="0"/>
      <p:bldP spid="23565" grpId="0" animBg="1"/>
      <p:bldP spid="235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1173480" y="4404360"/>
            <a:ext cx="0" cy="29362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 rot="-5400000">
            <a:off x="-684500" y="5092128"/>
            <a:ext cx="2703132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(molecule)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089660" y="5872480"/>
            <a:ext cx="39395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023360" y="5354320"/>
            <a:ext cx="4610100" cy="4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Separation of protons</a:t>
            </a: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508760" y="4490720"/>
            <a:ext cx="3387725" cy="2669963"/>
          </a:xfrm>
          <a:custGeom>
            <a:avLst/>
            <a:gdLst>
              <a:gd name="T0" fmla="*/ 0 w 1940"/>
              <a:gd name="T1" fmla="*/ 0 h 1484"/>
              <a:gd name="T2" fmla="*/ 76200 w 1940"/>
              <a:gd name="T3" fmla="*/ 914400 h 1484"/>
              <a:gd name="T4" fmla="*/ 228600 w 1940"/>
              <a:gd name="T5" fmla="*/ 2057400 h 1484"/>
              <a:gd name="T6" fmla="*/ 431800 w 1940"/>
              <a:gd name="T7" fmla="*/ 2317750 h 1484"/>
              <a:gd name="T8" fmla="*/ 838200 w 1940"/>
              <a:gd name="T9" fmla="*/ 1828800 h 1484"/>
              <a:gd name="T10" fmla="*/ 1371600 w 1940"/>
              <a:gd name="T11" fmla="*/ 1447800 h 1484"/>
              <a:gd name="T12" fmla="*/ 2019300 w 1940"/>
              <a:gd name="T13" fmla="*/ 1292225 h 1484"/>
              <a:gd name="T14" fmla="*/ 3079750 w 1940"/>
              <a:gd name="T15" fmla="*/ 1238250 h 14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40"/>
              <a:gd name="T25" fmla="*/ 0 h 1484"/>
              <a:gd name="T26" fmla="*/ 1940 w 1940"/>
              <a:gd name="T27" fmla="*/ 1484 h 14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40" h="1484">
                <a:moveTo>
                  <a:pt x="0" y="0"/>
                </a:moveTo>
                <a:cubicBezTo>
                  <a:pt x="12" y="180"/>
                  <a:pt x="24" y="360"/>
                  <a:pt x="48" y="576"/>
                </a:cubicBezTo>
                <a:cubicBezTo>
                  <a:pt x="72" y="792"/>
                  <a:pt x="107" y="1149"/>
                  <a:pt x="144" y="1296"/>
                </a:cubicBezTo>
                <a:cubicBezTo>
                  <a:pt x="181" y="1443"/>
                  <a:pt x="208" y="1484"/>
                  <a:pt x="272" y="1460"/>
                </a:cubicBezTo>
                <a:cubicBezTo>
                  <a:pt x="336" y="1436"/>
                  <a:pt x="429" y="1243"/>
                  <a:pt x="528" y="1152"/>
                </a:cubicBezTo>
                <a:cubicBezTo>
                  <a:pt x="627" y="1061"/>
                  <a:pt x="740" y="968"/>
                  <a:pt x="864" y="912"/>
                </a:cubicBezTo>
                <a:cubicBezTo>
                  <a:pt x="988" y="856"/>
                  <a:pt x="1093" y="836"/>
                  <a:pt x="1272" y="814"/>
                </a:cubicBezTo>
                <a:cubicBezTo>
                  <a:pt x="1451" y="792"/>
                  <a:pt x="1801" y="787"/>
                  <a:pt x="1940" y="780"/>
                </a:cubicBezTo>
              </a:path>
            </a:pathLst>
          </a:custGeom>
          <a:noFill/>
          <a:ln w="38100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89660" y="3972560"/>
            <a:ext cx="718514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61B16"/>
                </a:solidFill>
              </a:rPr>
              <a:t>V(r)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682240" y="6477000"/>
            <a:ext cx="502920" cy="34544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430780" y="6736081"/>
            <a:ext cx="5694436" cy="8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Energy of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+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as distance decreases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(more of electron cloud between them) 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2430780" y="4663440"/>
            <a:ext cx="2430780" cy="1209040"/>
          </a:xfrm>
          <a:custGeom>
            <a:avLst/>
            <a:gdLst>
              <a:gd name="T0" fmla="*/ 2209800 w 1392"/>
              <a:gd name="T1" fmla="*/ 1066800 h 672"/>
              <a:gd name="T2" fmla="*/ 1219200 w 1392"/>
              <a:gd name="T3" fmla="*/ 990600 h 672"/>
              <a:gd name="T4" fmla="*/ 381000 w 1392"/>
              <a:gd name="T5" fmla="*/ 609600 h 672"/>
              <a:gd name="T6" fmla="*/ 0 w 139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672"/>
              <a:gd name="T14" fmla="*/ 1392 w 139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672">
                <a:moveTo>
                  <a:pt x="1392" y="672"/>
                </a:moveTo>
                <a:cubicBezTo>
                  <a:pt x="1176" y="672"/>
                  <a:pt x="960" y="672"/>
                  <a:pt x="768" y="624"/>
                </a:cubicBezTo>
                <a:cubicBezTo>
                  <a:pt x="576" y="576"/>
                  <a:pt x="368" y="488"/>
                  <a:pt x="240" y="384"/>
                </a:cubicBezTo>
                <a:cubicBezTo>
                  <a:pt x="112" y="280"/>
                  <a:pt x="56" y="140"/>
                  <a:pt x="0" y="0"/>
                </a:cubicBezTo>
              </a:path>
            </a:pathLst>
          </a:custGeom>
          <a:noFill/>
          <a:ln w="28575">
            <a:solidFill>
              <a:srgbClr val="F61B16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682241" y="4490720"/>
            <a:ext cx="5272224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Energy of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</a:rPr>
              <a:t>-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as distance decreases 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2849880" y="5008880"/>
            <a:ext cx="335280" cy="17272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225267" y="863601"/>
            <a:ext cx="6176487" cy="912178"/>
            <a:chOff x="96" y="2448"/>
            <a:chExt cx="2736" cy="507"/>
          </a:xfrm>
        </p:grpSpPr>
        <p:sp>
          <p:nvSpPr>
            <p:cNvPr id="73766" name="Line 14"/>
            <p:cNvSpPr>
              <a:spLocks noChangeShapeType="1"/>
            </p:cNvSpPr>
            <p:nvPr/>
          </p:nvSpPr>
          <p:spPr bwMode="auto">
            <a:xfrm>
              <a:off x="336" y="2928"/>
              <a:ext cx="24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7" name="Oval 15"/>
            <p:cNvSpPr>
              <a:spLocks noChangeArrowheads="1"/>
            </p:cNvSpPr>
            <p:nvPr/>
          </p:nvSpPr>
          <p:spPr bwMode="auto">
            <a:xfrm>
              <a:off x="692" y="2907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8" name="Freeform 16"/>
            <p:cNvSpPr>
              <a:spLocks/>
            </p:cNvSpPr>
            <p:nvPr/>
          </p:nvSpPr>
          <p:spPr bwMode="auto">
            <a:xfrm>
              <a:off x="96" y="244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9" name="Freeform 17"/>
            <p:cNvSpPr>
              <a:spLocks/>
            </p:cNvSpPr>
            <p:nvPr/>
          </p:nvSpPr>
          <p:spPr bwMode="auto">
            <a:xfrm>
              <a:off x="721" y="2448"/>
              <a:ext cx="792" cy="502"/>
            </a:xfrm>
            <a:custGeom>
              <a:avLst/>
              <a:gdLst>
                <a:gd name="T0" fmla="*/ 792 w 792"/>
                <a:gd name="T1" fmla="*/ 488 h 502"/>
                <a:gd name="T2" fmla="*/ 296 w 792"/>
                <a:gd name="T3" fmla="*/ 445 h 502"/>
                <a:gd name="T4" fmla="*/ 49 w 792"/>
                <a:gd name="T5" fmla="*/ 144 h 502"/>
                <a:gd name="T6" fmla="*/ 1 w 792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2"/>
                <a:gd name="T13" fmla="*/ 0 h 502"/>
                <a:gd name="T14" fmla="*/ 792 w 792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2" h="502">
                  <a:moveTo>
                    <a:pt x="792" y="488"/>
                  </a:moveTo>
                  <a:cubicBezTo>
                    <a:pt x="711" y="481"/>
                    <a:pt x="420" y="502"/>
                    <a:pt x="296" y="445"/>
                  </a:cubicBezTo>
                  <a:cubicBezTo>
                    <a:pt x="172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005840" y="3323061"/>
            <a:ext cx="43586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-167639" y="2443268"/>
            <a:ext cx="3001804" cy="928370"/>
            <a:chOff x="384" y="1358"/>
            <a:chExt cx="1335" cy="516"/>
          </a:xfrm>
        </p:grpSpPr>
        <p:sp>
          <p:nvSpPr>
            <p:cNvPr id="73763" name="Oval 20"/>
            <p:cNvSpPr>
              <a:spLocks noChangeArrowheads="1"/>
            </p:cNvSpPr>
            <p:nvPr/>
          </p:nvSpPr>
          <p:spPr bwMode="auto">
            <a:xfrm>
              <a:off x="960" y="1826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4" name="Freeform 21"/>
            <p:cNvSpPr>
              <a:spLocks/>
            </p:cNvSpPr>
            <p:nvPr/>
          </p:nvSpPr>
          <p:spPr bwMode="auto">
            <a:xfrm>
              <a:off x="384" y="1358"/>
              <a:ext cx="625" cy="501"/>
            </a:xfrm>
            <a:custGeom>
              <a:avLst/>
              <a:gdLst>
                <a:gd name="T0" fmla="*/ 0 w 625"/>
                <a:gd name="T1" fmla="*/ 480 h 501"/>
                <a:gd name="T2" fmla="*/ 329 w 625"/>
                <a:gd name="T3" fmla="*/ 445 h 501"/>
                <a:gd name="T4" fmla="*/ 576 w 625"/>
                <a:gd name="T5" fmla="*/ 144 h 501"/>
                <a:gd name="T6" fmla="*/ 624 w 625"/>
                <a:gd name="T7" fmla="*/ 0 h 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501"/>
                <a:gd name="T14" fmla="*/ 625 w 625"/>
                <a:gd name="T15" fmla="*/ 501 h 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501">
                  <a:moveTo>
                    <a:pt x="0" y="480"/>
                  </a:moveTo>
                  <a:cubicBezTo>
                    <a:pt x="55" y="474"/>
                    <a:pt x="233" y="501"/>
                    <a:pt x="329" y="445"/>
                  </a:cubicBezTo>
                  <a:cubicBezTo>
                    <a:pt x="425" y="389"/>
                    <a:pt x="527" y="218"/>
                    <a:pt x="576" y="144"/>
                  </a:cubicBezTo>
                  <a:cubicBezTo>
                    <a:pt x="625" y="70"/>
                    <a:pt x="620" y="32"/>
                    <a:pt x="624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5" name="Freeform 22"/>
            <p:cNvSpPr>
              <a:spLocks/>
            </p:cNvSpPr>
            <p:nvPr/>
          </p:nvSpPr>
          <p:spPr bwMode="auto">
            <a:xfrm>
              <a:off x="1009" y="1358"/>
              <a:ext cx="710" cy="502"/>
            </a:xfrm>
            <a:custGeom>
              <a:avLst/>
              <a:gdLst>
                <a:gd name="T0" fmla="*/ 710 w 710"/>
                <a:gd name="T1" fmla="*/ 484 h 502"/>
                <a:gd name="T2" fmla="*/ 296 w 710"/>
                <a:gd name="T3" fmla="*/ 445 h 502"/>
                <a:gd name="T4" fmla="*/ 49 w 710"/>
                <a:gd name="T5" fmla="*/ 144 h 502"/>
                <a:gd name="T6" fmla="*/ 1 w 710"/>
                <a:gd name="T7" fmla="*/ 0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"/>
                <a:gd name="T13" fmla="*/ 0 h 502"/>
                <a:gd name="T14" fmla="*/ 710 w 710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" h="502">
                  <a:moveTo>
                    <a:pt x="710" y="484"/>
                  </a:moveTo>
                  <a:cubicBezTo>
                    <a:pt x="642" y="478"/>
                    <a:pt x="406" y="502"/>
                    <a:pt x="296" y="445"/>
                  </a:cubicBezTo>
                  <a:cubicBezTo>
                    <a:pt x="186" y="388"/>
                    <a:pt x="98" y="218"/>
                    <a:pt x="49" y="144"/>
                  </a:cubicBezTo>
                  <a:cubicBezTo>
                    <a:pt x="0" y="70"/>
                    <a:pt x="5" y="32"/>
                    <a:pt x="1" y="0"/>
                  </a:cubicBezTo>
                </a:path>
              </a:pathLst>
            </a:cu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44" name="Text Box 23"/>
          <p:cNvSpPr txBox="1">
            <a:spLocks noChangeArrowheads="1"/>
          </p:cNvSpPr>
          <p:nvPr/>
        </p:nvSpPr>
        <p:spPr bwMode="auto">
          <a:xfrm>
            <a:off x="696755" y="345440"/>
            <a:ext cx="567473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Symbol" charset="2"/>
              </a:rPr>
              <a:t>Ψ</a:t>
            </a:r>
            <a:r>
              <a:rPr lang="en-US" sz="2500" baseline="-25000" dirty="0" smtClean="0">
                <a:solidFill>
                  <a:srgbClr val="000000"/>
                </a:solidFill>
                <a:latin typeface="Symbol" charset="2"/>
              </a:rPr>
              <a:t>1</a:t>
            </a:r>
            <a:endParaRPr lang="en-US" sz="2500" baseline="-25000" dirty="0">
              <a:solidFill>
                <a:srgbClr val="000000"/>
              </a:solidFill>
              <a:latin typeface="Symbol" charset="2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069908" y="345440"/>
            <a:ext cx="3048953" cy="1442932"/>
            <a:chOff x="1503" y="2160"/>
            <a:chExt cx="1249" cy="80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03" y="2448"/>
              <a:ext cx="1249" cy="514"/>
              <a:chOff x="1503" y="2448"/>
              <a:chExt cx="1249" cy="514"/>
            </a:xfrm>
          </p:grpSpPr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503" y="2448"/>
                <a:ext cx="1249" cy="501"/>
                <a:chOff x="240" y="1248"/>
                <a:chExt cx="1249" cy="501"/>
              </a:xfrm>
            </p:grpSpPr>
            <p:sp>
              <p:nvSpPr>
                <p:cNvPr id="73761" name="Freeform 27"/>
                <p:cNvSpPr>
                  <a:spLocks/>
                </p:cNvSpPr>
                <p:nvPr/>
              </p:nvSpPr>
              <p:spPr bwMode="auto">
                <a:xfrm>
                  <a:off x="240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2" name="Freeform 28"/>
                <p:cNvSpPr>
                  <a:spLocks/>
                </p:cNvSpPr>
                <p:nvPr/>
              </p:nvSpPr>
              <p:spPr bwMode="auto">
                <a:xfrm flipH="1">
                  <a:off x="864" y="1248"/>
                  <a:ext cx="625" cy="501"/>
                </a:xfrm>
                <a:custGeom>
                  <a:avLst/>
                  <a:gdLst>
                    <a:gd name="T0" fmla="*/ 0 w 625"/>
                    <a:gd name="T1" fmla="*/ 480 h 501"/>
                    <a:gd name="T2" fmla="*/ 329 w 625"/>
                    <a:gd name="T3" fmla="*/ 445 h 501"/>
                    <a:gd name="T4" fmla="*/ 576 w 625"/>
                    <a:gd name="T5" fmla="*/ 144 h 501"/>
                    <a:gd name="T6" fmla="*/ 624 w 625"/>
                    <a:gd name="T7" fmla="*/ 0 h 5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5"/>
                    <a:gd name="T13" fmla="*/ 0 h 501"/>
                    <a:gd name="T14" fmla="*/ 625 w 625"/>
                    <a:gd name="T15" fmla="*/ 501 h 5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5" h="501">
                      <a:moveTo>
                        <a:pt x="0" y="480"/>
                      </a:moveTo>
                      <a:cubicBezTo>
                        <a:pt x="55" y="474"/>
                        <a:pt x="233" y="501"/>
                        <a:pt x="329" y="445"/>
                      </a:cubicBezTo>
                      <a:cubicBezTo>
                        <a:pt x="425" y="389"/>
                        <a:pt x="527" y="218"/>
                        <a:pt x="576" y="144"/>
                      </a:cubicBezTo>
                      <a:cubicBezTo>
                        <a:pt x="625" y="70"/>
                        <a:pt x="620" y="32"/>
                        <a:pt x="624" y="0"/>
                      </a:cubicBezTo>
                    </a:path>
                  </a:pathLst>
                </a:custGeom>
                <a:noFill/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60" name="Oval 29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48" cy="48"/>
              </a:xfrm>
              <a:prstGeom prst="ellipse">
                <a:avLst/>
              </a:prstGeom>
              <a:solidFill>
                <a:srgbClr val="F61B1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8" name="Text Box 30"/>
            <p:cNvSpPr txBox="1">
              <a:spLocks noChangeArrowheads="1"/>
            </p:cNvSpPr>
            <p:nvPr/>
          </p:nvSpPr>
          <p:spPr bwMode="auto">
            <a:xfrm>
              <a:off x="2064" y="2160"/>
              <a:ext cx="22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  <a:latin typeface="Symbol" charset="2"/>
                </a:rPr>
                <a:t>Ψ</a:t>
              </a:r>
              <a:r>
                <a:rPr lang="en-US" sz="2500" baseline="-25000" dirty="0" smtClean="0">
                  <a:solidFill>
                    <a:srgbClr val="000000"/>
                  </a:solidFill>
                  <a:latin typeface="Symbol" charset="2"/>
                </a:rPr>
                <a:t>2</a:t>
              </a:r>
              <a:endParaRPr lang="en-US" sz="2500" baseline="-25000" dirty="0">
                <a:solidFill>
                  <a:srgbClr val="000000"/>
                </a:solidFill>
                <a:latin typeface="Symbol" charset="2"/>
              </a:endParaRPr>
            </a:p>
          </p:txBody>
        </p:sp>
      </p:grpSp>
      <p:sp>
        <p:nvSpPr>
          <p:cNvPr id="73746" name="Text Box 31"/>
          <p:cNvSpPr txBox="1">
            <a:spLocks noChangeArrowheads="1"/>
          </p:cNvSpPr>
          <p:nvPr/>
        </p:nvSpPr>
        <p:spPr bwMode="auto">
          <a:xfrm>
            <a:off x="5029200" y="259080"/>
            <a:ext cx="2931642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(molecular orbitals)</a:t>
            </a:r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26195" y="818621"/>
            <a:ext cx="3242786" cy="955357"/>
          </a:xfrm>
          <a:custGeom>
            <a:avLst/>
            <a:gdLst>
              <a:gd name="T0" fmla="*/ 0 w 1857"/>
              <a:gd name="T1" fmla="*/ 801687 h 531"/>
              <a:gd name="T2" fmla="*/ 384175 w 1857"/>
              <a:gd name="T3" fmla="*/ 776287 h 531"/>
              <a:gd name="T4" fmla="*/ 868362 w 1857"/>
              <a:gd name="T5" fmla="*/ 401637 h 531"/>
              <a:gd name="T6" fmla="*/ 1089025 w 1857"/>
              <a:gd name="T7" fmla="*/ 49212 h 531"/>
              <a:gd name="T8" fmla="*/ 1220787 w 1857"/>
              <a:gd name="T9" fmla="*/ 180975 h 531"/>
              <a:gd name="T10" fmla="*/ 1397000 w 1857"/>
              <a:gd name="T11" fmla="*/ 301625 h 531"/>
              <a:gd name="T12" fmla="*/ 1606550 w 1857"/>
              <a:gd name="T13" fmla="*/ 192087 h 531"/>
              <a:gd name="T14" fmla="*/ 1738312 w 1857"/>
              <a:gd name="T15" fmla="*/ 15875 h 531"/>
              <a:gd name="T16" fmla="*/ 1893887 w 1857"/>
              <a:gd name="T17" fmla="*/ 290512 h 531"/>
              <a:gd name="T18" fmla="*/ 2079625 w 1857"/>
              <a:gd name="T19" fmla="*/ 511175 h 531"/>
              <a:gd name="T20" fmla="*/ 2543175 w 1857"/>
              <a:gd name="T21" fmla="*/ 742950 h 531"/>
              <a:gd name="T22" fmla="*/ 2947987 w 1857"/>
              <a:gd name="T23" fmla="*/ 801687 h 5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57"/>
              <a:gd name="T37" fmla="*/ 0 h 531"/>
              <a:gd name="T38" fmla="*/ 1857 w 1857"/>
              <a:gd name="T39" fmla="*/ 531 h 5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57" h="531">
                <a:moveTo>
                  <a:pt x="0" y="505"/>
                </a:moveTo>
                <a:cubicBezTo>
                  <a:pt x="40" y="502"/>
                  <a:pt x="151" y="531"/>
                  <a:pt x="242" y="489"/>
                </a:cubicBezTo>
                <a:cubicBezTo>
                  <a:pt x="333" y="447"/>
                  <a:pt x="473" y="329"/>
                  <a:pt x="547" y="253"/>
                </a:cubicBezTo>
                <a:cubicBezTo>
                  <a:pt x="621" y="177"/>
                  <a:pt x="649" y="54"/>
                  <a:pt x="686" y="31"/>
                </a:cubicBezTo>
                <a:cubicBezTo>
                  <a:pt x="723" y="8"/>
                  <a:pt x="737" y="88"/>
                  <a:pt x="769" y="114"/>
                </a:cubicBezTo>
                <a:cubicBezTo>
                  <a:pt x="801" y="140"/>
                  <a:pt x="840" y="189"/>
                  <a:pt x="880" y="190"/>
                </a:cubicBezTo>
                <a:cubicBezTo>
                  <a:pt x="920" y="191"/>
                  <a:pt x="976" y="151"/>
                  <a:pt x="1012" y="121"/>
                </a:cubicBezTo>
                <a:cubicBezTo>
                  <a:pt x="1048" y="91"/>
                  <a:pt x="1065" y="0"/>
                  <a:pt x="1095" y="10"/>
                </a:cubicBezTo>
                <a:cubicBezTo>
                  <a:pt x="1125" y="20"/>
                  <a:pt x="1157" y="131"/>
                  <a:pt x="1193" y="183"/>
                </a:cubicBezTo>
                <a:cubicBezTo>
                  <a:pt x="1229" y="235"/>
                  <a:pt x="1242" y="275"/>
                  <a:pt x="1310" y="322"/>
                </a:cubicBezTo>
                <a:cubicBezTo>
                  <a:pt x="1378" y="369"/>
                  <a:pt x="1511" y="438"/>
                  <a:pt x="1602" y="468"/>
                </a:cubicBezTo>
                <a:cubicBezTo>
                  <a:pt x="1693" y="498"/>
                  <a:pt x="1804" y="497"/>
                  <a:pt x="1857" y="505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188653" y="3281680"/>
            <a:ext cx="2755583" cy="901383"/>
            <a:chOff x="1536" y="3792"/>
            <a:chExt cx="1249" cy="501"/>
          </a:xfrm>
        </p:grpSpPr>
        <p:sp>
          <p:nvSpPr>
            <p:cNvPr id="73752" name="Oval 34"/>
            <p:cNvSpPr>
              <a:spLocks noChangeArrowheads="1"/>
            </p:cNvSpPr>
            <p:nvPr/>
          </p:nvSpPr>
          <p:spPr bwMode="auto">
            <a:xfrm>
              <a:off x="2160" y="3801"/>
              <a:ext cx="48" cy="48"/>
            </a:xfrm>
            <a:prstGeom prst="ellipse">
              <a:avLst/>
            </a:prstGeom>
            <a:solidFill>
              <a:srgbClr val="F61B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 flipV="1">
              <a:off x="1536" y="3792"/>
              <a:ext cx="1249" cy="501"/>
              <a:chOff x="240" y="1248"/>
              <a:chExt cx="1249" cy="501"/>
            </a:xfrm>
          </p:grpSpPr>
          <p:sp>
            <p:nvSpPr>
              <p:cNvPr id="73755" name="Freeform 36"/>
              <p:cNvSpPr>
                <a:spLocks/>
              </p:cNvSpPr>
              <p:nvPr/>
            </p:nvSpPr>
            <p:spPr bwMode="auto">
              <a:xfrm>
                <a:off x="240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6" name="Freeform 37"/>
              <p:cNvSpPr>
                <a:spLocks/>
              </p:cNvSpPr>
              <p:nvPr/>
            </p:nvSpPr>
            <p:spPr bwMode="auto">
              <a:xfrm flipH="1">
                <a:off x="864" y="1248"/>
                <a:ext cx="625" cy="501"/>
              </a:xfrm>
              <a:custGeom>
                <a:avLst/>
                <a:gdLst>
                  <a:gd name="T0" fmla="*/ 0 w 625"/>
                  <a:gd name="T1" fmla="*/ 480 h 501"/>
                  <a:gd name="T2" fmla="*/ 329 w 625"/>
                  <a:gd name="T3" fmla="*/ 445 h 501"/>
                  <a:gd name="T4" fmla="*/ 576 w 625"/>
                  <a:gd name="T5" fmla="*/ 144 h 501"/>
                  <a:gd name="T6" fmla="*/ 624 w 625"/>
                  <a:gd name="T7" fmla="*/ 0 h 5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"/>
                  <a:gd name="T13" fmla="*/ 0 h 501"/>
                  <a:gd name="T14" fmla="*/ 625 w 625"/>
                  <a:gd name="T15" fmla="*/ 501 h 5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" h="501">
                    <a:moveTo>
                      <a:pt x="0" y="480"/>
                    </a:moveTo>
                    <a:cubicBezTo>
                      <a:pt x="55" y="474"/>
                      <a:pt x="233" y="501"/>
                      <a:pt x="329" y="445"/>
                    </a:cubicBezTo>
                    <a:cubicBezTo>
                      <a:pt x="425" y="389"/>
                      <a:pt x="527" y="218"/>
                      <a:pt x="576" y="144"/>
                    </a:cubicBezTo>
                    <a:cubicBezTo>
                      <a:pt x="625" y="70"/>
                      <a:pt x="620" y="32"/>
                      <a:pt x="624" y="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4" name="Rectangle 38"/>
            <p:cNvSpPr>
              <a:spLocks noChangeArrowheads="1"/>
            </p:cNvSpPr>
            <p:nvPr/>
          </p:nvSpPr>
          <p:spPr bwMode="auto">
            <a:xfrm>
              <a:off x="2352" y="3936"/>
              <a:ext cx="32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  <a:latin typeface="Symbol" charset="2"/>
                </a:rPr>
                <a:t>-Ψ</a:t>
              </a:r>
              <a:r>
                <a:rPr lang="en-US" sz="2500" baseline="-25000" dirty="0" smtClean="0">
                  <a:solidFill>
                    <a:srgbClr val="000000"/>
                  </a:solidFill>
                  <a:latin typeface="Symbol" charset="2"/>
                </a:rPr>
                <a:t>2</a:t>
              </a:r>
              <a:endParaRPr lang="en-US" sz="2500" baseline="-25000" dirty="0">
                <a:solidFill>
                  <a:srgbClr val="000000"/>
                </a:solidFill>
                <a:latin typeface="Symbol" charset="2"/>
              </a:endParaRPr>
            </a:p>
          </p:txBody>
        </p:sp>
      </p:grpSp>
      <p:sp>
        <p:nvSpPr>
          <p:cNvPr id="24615" name="Freeform 39"/>
          <p:cNvSpPr>
            <a:spLocks/>
          </p:cNvSpPr>
          <p:nvPr/>
        </p:nvSpPr>
        <p:spPr bwMode="auto">
          <a:xfrm>
            <a:off x="-83819" y="2434273"/>
            <a:ext cx="4943634" cy="1777577"/>
          </a:xfrm>
          <a:custGeom>
            <a:avLst/>
            <a:gdLst>
              <a:gd name="T0" fmla="*/ 0 w 2831"/>
              <a:gd name="T1" fmla="*/ 758825 h 988"/>
              <a:gd name="T2" fmla="*/ 577850 w 2831"/>
              <a:gd name="T3" fmla="*/ 758825 h 988"/>
              <a:gd name="T4" fmla="*/ 1060450 w 2831"/>
              <a:gd name="T5" fmla="*/ 377825 h 988"/>
              <a:gd name="T6" fmla="*/ 1222375 w 2831"/>
              <a:gd name="T7" fmla="*/ 11113 h 988"/>
              <a:gd name="T8" fmla="*/ 1370013 w 2831"/>
              <a:gd name="T9" fmla="*/ 312738 h 988"/>
              <a:gd name="T10" fmla="*/ 1938338 w 2831"/>
              <a:gd name="T11" fmla="*/ 815975 h 988"/>
              <a:gd name="T12" fmla="*/ 2400300 w 2831"/>
              <a:gd name="T13" fmla="*/ 1255713 h 988"/>
              <a:gd name="T14" fmla="*/ 2544763 w 2831"/>
              <a:gd name="T15" fmla="*/ 1554163 h 988"/>
              <a:gd name="T16" fmla="*/ 2643188 w 2831"/>
              <a:gd name="T17" fmla="*/ 1344613 h 988"/>
              <a:gd name="T18" fmla="*/ 2763838 w 2831"/>
              <a:gd name="T19" fmla="*/ 1157288 h 988"/>
              <a:gd name="T20" fmla="*/ 3127375 w 2831"/>
              <a:gd name="T21" fmla="*/ 860425 h 988"/>
              <a:gd name="T22" fmla="*/ 3490913 w 2831"/>
              <a:gd name="T23" fmla="*/ 749300 h 988"/>
              <a:gd name="T24" fmla="*/ 4494213 w 2831"/>
              <a:gd name="T25" fmla="*/ 727075 h 9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31"/>
              <a:gd name="T40" fmla="*/ 0 h 988"/>
              <a:gd name="T41" fmla="*/ 2831 w 2831"/>
              <a:gd name="T42" fmla="*/ 988 h 9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31" h="988">
                <a:moveTo>
                  <a:pt x="0" y="478"/>
                </a:moveTo>
                <a:cubicBezTo>
                  <a:pt x="126" y="498"/>
                  <a:pt x="253" y="518"/>
                  <a:pt x="364" y="478"/>
                </a:cubicBezTo>
                <a:cubicBezTo>
                  <a:pt x="476" y="438"/>
                  <a:pt x="600" y="317"/>
                  <a:pt x="668" y="238"/>
                </a:cubicBezTo>
                <a:cubicBezTo>
                  <a:pt x="736" y="159"/>
                  <a:pt x="738" y="14"/>
                  <a:pt x="770" y="7"/>
                </a:cubicBezTo>
                <a:cubicBezTo>
                  <a:pt x="802" y="0"/>
                  <a:pt x="788" y="112"/>
                  <a:pt x="863" y="197"/>
                </a:cubicBezTo>
                <a:cubicBezTo>
                  <a:pt x="938" y="282"/>
                  <a:pt x="1113" y="415"/>
                  <a:pt x="1221" y="514"/>
                </a:cubicBezTo>
                <a:cubicBezTo>
                  <a:pt x="1329" y="613"/>
                  <a:pt x="1448" y="714"/>
                  <a:pt x="1512" y="791"/>
                </a:cubicBezTo>
                <a:cubicBezTo>
                  <a:pt x="1576" y="868"/>
                  <a:pt x="1578" y="970"/>
                  <a:pt x="1603" y="979"/>
                </a:cubicBezTo>
                <a:cubicBezTo>
                  <a:pt x="1628" y="988"/>
                  <a:pt x="1642" y="889"/>
                  <a:pt x="1665" y="847"/>
                </a:cubicBezTo>
                <a:cubicBezTo>
                  <a:pt x="1688" y="805"/>
                  <a:pt x="1690" y="780"/>
                  <a:pt x="1741" y="729"/>
                </a:cubicBezTo>
                <a:cubicBezTo>
                  <a:pt x="1792" y="678"/>
                  <a:pt x="1894" y="585"/>
                  <a:pt x="1970" y="542"/>
                </a:cubicBezTo>
                <a:cubicBezTo>
                  <a:pt x="2046" y="499"/>
                  <a:pt x="2056" y="486"/>
                  <a:pt x="2199" y="472"/>
                </a:cubicBezTo>
                <a:cubicBezTo>
                  <a:pt x="2342" y="458"/>
                  <a:pt x="2699" y="461"/>
                  <a:pt x="2831" y="458"/>
                </a:cubicBezTo>
              </a:path>
            </a:pathLst>
          </a:cu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40"/>
          <p:cNvSpPr>
            <a:spLocks noChangeArrowheads="1"/>
          </p:cNvSpPr>
          <p:nvPr/>
        </p:nvSpPr>
        <p:spPr bwMode="auto">
          <a:xfrm>
            <a:off x="2235201" y="187114"/>
            <a:ext cx="2134855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sz="2500" dirty="0" err="1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+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=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1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+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2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endParaRPr lang="en-US" sz="2500" dirty="0">
              <a:solidFill>
                <a:srgbClr val="FF3399"/>
              </a:solidFill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2346960" y="2418080"/>
            <a:ext cx="1772785" cy="4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prstTxWarp prst="textNoShape">
              <a:avLst/>
            </a:prstTxWarp>
            <a:spAutoFit/>
          </a:bodyPr>
          <a:lstStyle/>
          <a:p>
            <a:r>
              <a:rPr lang="en-US" sz="2500" dirty="0" err="1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  <a:latin typeface="Symbol" charset="2"/>
              </a:rPr>
              <a:t>-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>
                <a:solidFill>
                  <a:srgbClr val="FF3399"/>
                </a:solidFill>
              </a:rPr>
              <a:t>=</a:t>
            </a:r>
            <a:r>
              <a:rPr lang="en-US" sz="2500" dirty="0" smtClean="0">
                <a:solidFill>
                  <a:srgbClr val="FF3399"/>
                </a:solidFill>
              </a:rPr>
              <a:t> 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1</a:t>
            </a:r>
            <a:r>
              <a:rPr lang="en-US" sz="2500" dirty="0" smtClean="0">
                <a:solidFill>
                  <a:srgbClr val="FF3399"/>
                </a:solidFill>
              </a:rPr>
              <a:t>-</a:t>
            </a:r>
            <a:r>
              <a:rPr lang="en-US" sz="2500" dirty="0" smtClean="0">
                <a:solidFill>
                  <a:srgbClr val="FF3399"/>
                </a:solidFill>
                <a:latin typeface="Symbol" charset="2"/>
                <a:cs typeface="Symbol" charset="2"/>
              </a:rPr>
              <a:t>Ψ</a:t>
            </a:r>
            <a:r>
              <a:rPr lang="en-US" sz="2500" baseline="-25000" dirty="0" smtClean="0">
                <a:solidFill>
                  <a:srgbClr val="FF3399"/>
                </a:solidFill>
              </a:rPr>
              <a:t>2</a:t>
            </a:r>
            <a:endParaRPr lang="en-US" sz="2500" baseline="-25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5931E-6 L -0.26215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66E-6 L -0.18385 -0.00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/>
      <p:bldP spid="24588" grpId="0" animBg="1"/>
      <p:bldP spid="24594" grpId="0" animBg="1"/>
      <p:bldP spid="24608" grpId="0" animBg="1"/>
      <p:bldP spid="24615" grpId="0" animBg="1"/>
      <p:bldP spid="24617" grpId="0"/>
    </p:bldLst>
  </p:timing>
</p:sld>
</file>

<file path=ppt/theme/theme1.xml><?xml version="1.0" encoding="utf-8"?>
<a:theme xmlns:a="http://schemas.openxmlformats.org/drawingml/2006/main" name="Comet">
  <a:themeElements>
    <a:clrScheme name="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0000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0000"/>
      </a:accent6>
      <a:hlink>
        <a:srgbClr val="FF0033"/>
      </a:hlink>
      <a:folHlink>
        <a:srgbClr val="CCECFF"/>
      </a:folHlink>
    </a:clrScheme>
    <a:fontScheme name="Come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omet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t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t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Designs\Comet.pot</Template>
  <TotalTime>13966</TotalTime>
  <Words>2252</Words>
  <Application>Microsoft Macintosh PowerPoint</Application>
  <PresentationFormat>Custom</PresentationFormat>
  <Paragraphs>446</Paragraphs>
  <Slides>47</Slides>
  <Notes>45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Comet</vt:lpstr>
      <vt:lpstr>Default Design</vt:lpstr>
      <vt:lpstr>1_Default Design</vt:lpstr>
      <vt:lpstr>CorelDRAW</vt:lpstr>
      <vt:lpstr>Clip</vt:lpstr>
      <vt:lpstr>Equation</vt:lpstr>
      <vt:lpstr>Slide 1</vt:lpstr>
      <vt:lpstr>Slide 2</vt:lpstr>
      <vt:lpstr>Ionic Bond (NaCl)</vt:lpstr>
      <vt:lpstr>Covalent Bond</vt:lpstr>
      <vt:lpstr>Covalent Bond</vt:lpstr>
      <vt:lpstr>Covalent Bond</vt:lpstr>
      <vt:lpstr>Slide 7</vt:lpstr>
      <vt:lpstr>Slide 8</vt:lpstr>
      <vt:lpstr>Slide 9</vt:lpstr>
      <vt:lpstr>Quantum Bound State Sim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(what is it good for?)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wierdness at the lowest temperatures in the Universe</dc:title>
  <dc:creator>Pre-installed User</dc:creator>
  <cp:lastModifiedBy>Zombie</cp:lastModifiedBy>
  <cp:revision>269</cp:revision>
  <cp:lastPrinted>1997-02-24T19:46:56Z</cp:lastPrinted>
  <dcterms:created xsi:type="dcterms:W3CDTF">2011-04-29T22:10:57Z</dcterms:created>
  <dcterms:modified xsi:type="dcterms:W3CDTF">2011-04-29T22:11:26Z</dcterms:modified>
</cp:coreProperties>
</file>