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6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17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notesSlides/notesSlide20.xml" ContentType="application/vnd.openxmlformats-officedocument.presentationml.notesSlide+xml"/>
  <Override PartName="/ppt/embeddings/Microsoft_Equation1.bin" ContentType="application/vnd.openxmlformats-officedocument.oleObject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notesSlides/notesSlide21.xml" ContentType="application/vnd.openxmlformats-officedocument.presentationml.notesSlide+xml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notesSlides/notesSlide22.xml" ContentType="application/vnd.openxmlformats-officedocument.presentationml.notesSlide+xml"/>
  <Override PartName="/ppt/embeddings/Microsoft_Equation2.bin" ContentType="application/vnd.openxmlformats-officedocument.oleObject"/>
  <Override PartName="/ppt/embeddings/oleObject25.bin" ContentType="application/vnd.openxmlformats-officedocument.oleObject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embeddings/Microsoft_Equation3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notesSlides/notesSlide25.xml" ContentType="application/vnd.openxmlformats-officedocument.presentationml.notesSlide+xml"/>
  <Override PartName="/ppt/embeddings/Microsoft_Equation4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notesSlides/notesSlide26.xml" ContentType="application/vnd.openxmlformats-officedocument.presentationml.notesSlide+xml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notesSlides/notesSlide27.xml" ContentType="application/vnd.openxmlformats-officedocument.presentationml.notesSlide+xml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ppt/embeddings/oleObject34.bin" ContentType="application/vnd.openxmlformats-officedocument.oleObject"/>
  <Override PartName="/ppt/embeddings/oleObject35.bin" ContentType="application/vnd.openxmlformats-officedocument.oleObject"/>
  <Override PartName="/ppt/notesSlides/notesSlide28.xml" ContentType="application/vnd.openxmlformats-officedocument.presentationml.notesSlide+xml"/>
  <Override PartName="/ppt/embeddings/oleObject36.bin" ContentType="application/vnd.openxmlformats-officedocument.oleObject"/>
  <Override PartName="/ppt/embeddings/oleObject37.bin" ContentType="application/vnd.openxmlformats-officedocument.oleObject"/>
  <Override PartName="/ppt/embeddings/oleObject38.bin" ContentType="application/vnd.openxmlformats-officedocument.oleObject"/>
  <Override PartName="/ppt/embeddings/oleObject39.bin" ContentType="application/vnd.openxmlformats-officedocument.oleObject"/>
  <Override PartName="/ppt/notesSlides/notesSlide29.xml" ContentType="application/vnd.openxmlformats-officedocument.presentationml.notesSlide+xml"/>
  <Override PartName="/ppt/embeddings/oleObject40.bin" ContentType="application/vnd.openxmlformats-officedocument.oleObject"/>
  <Override PartName="/ppt/embeddings/oleObject41.bin" ContentType="application/vnd.openxmlformats-officedocument.oleObject"/>
  <Override PartName="/ppt/notesSlides/notesSlide30.xml" ContentType="application/vnd.openxmlformats-officedocument.presentationml.notesSlide+xml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oleObject42.bin" ContentType="application/vnd.openxmlformats-officedocument.oleObject"/>
  <Override PartName="/ppt/notesSlides/notesSlide31.xml" ContentType="application/vnd.openxmlformats-officedocument.presentationml.notesSlide+xml"/>
  <Override PartName="/ppt/embeddings/oleObject43.bin" ContentType="application/vnd.openxmlformats-officedocument.oleObject"/>
  <Override PartName="/ppt/notesSlides/notesSlide32.xml" ContentType="application/vnd.openxmlformats-officedocument.presentationml.notesSlide+xml"/>
  <Override PartName="/ppt/embeddings/oleObject44.bin" ContentType="application/vnd.openxmlformats-officedocument.oleObject"/>
  <Override PartName="/ppt/embeddings/oleObject45.bin" ContentType="application/vnd.openxmlformats-officedocument.oleObject"/>
  <Override PartName="/ppt/embeddings/oleObject46.bin" ContentType="application/vnd.openxmlformats-officedocument.oleObject"/>
  <Override PartName="/ppt/embeddings/oleObject47.bin" ContentType="application/vnd.openxmlformats-officedocument.oleObject"/>
  <Override PartName="/ppt/notesSlides/notesSlide33.xml" ContentType="application/vnd.openxmlformats-officedocument.presentationml.notesSlide+xml"/>
  <Override PartName="/ppt/embeddings/oleObject48.bin" ContentType="application/vnd.openxmlformats-officedocument.oleObject"/>
  <Override PartName="/ppt/embeddings/oleObject49.bin" ContentType="application/vnd.openxmlformats-officedocument.oleObject"/>
  <Override PartName="/ppt/embeddings/oleObject50.bin" ContentType="application/vnd.openxmlformats-officedocument.oleObject"/>
  <Override PartName="/ppt/embeddings/oleObject51.bin" ContentType="application/vnd.openxmlformats-officedocument.oleObject"/>
  <Override PartName="/ppt/notesSlides/notesSlide34.xml" ContentType="application/vnd.openxmlformats-officedocument.presentationml.notesSlide+xml"/>
  <Override PartName="/ppt/embeddings/oleObject52.bin" ContentType="application/vnd.openxmlformats-officedocument.oleObject"/>
  <Override PartName="/ppt/embeddings/oleObject53.bin" ContentType="application/vnd.openxmlformats-officedocument.oleObject"/>
  <Override PartName="/ppt/embeddings/oleObject54.bin" ContentType="application/vnd.openxmlformats-officedocument.oleObject"/>
  <Override PartName="/ppt/embeddings/oleObject55.bin" ContentType="application/vnd.openxmlformats-officedocument.oleObject"/>
  <Override PartName="/ppt/embeddings/oleObject56.bin" ContentType="application/vnd.openxmlformats-officedocument.oleObject"/>
  <Override PartName="/ppt/embeddings/oleObject57.bin" ContentType="application/vnd.openxmlformats-officedocument.oleObject"/>
  <Override PartName="/ppt/embeddings/oleObject58.bin" ContentType="application/vnd.openxmlformats-officedocument.oleObject"/>
  <Override PartName="/ppt/notesSlides/notesSlide35.xml" ContentType="application/vnd.openxmlformats-officedocument.presentationml.notesSlide+xml"/>
  <Override PartName="/ppt/embeddings/oleObject59.bin" ContentType="application/vnd.openxmlformats-officedocument.oleObject"/>
  <Override PartName="/ppt/embeddings/oleObject60.bin" ContentType="application/vnd.openxmlformats-officedocument.oleObject"/>
  <Override PartName="/ppt/embeddings/oleObject61.bin" ContentType="application/vnd.openxmlformats-officedocument.oleObject"/>
  <Override PartName="/ppt/embeddings/oleObject62.bin" ContentType="application/vnd.openxmlformats-officedocument.oleObject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embeddings/oleObject63.bin" ContentType="application/vnd.openxmlformats-officedocument.oleObject"/>
  <Override PartName="/ppt/embeddings/Microsoft_Equation7.bin" ContentType="application/vnd.openxmlformats-officedocument.oleObject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embeddings/oleObject64.bin" ContentType="application/vnd.openxmlformats-officedocument.oleObject"/>
  <Override PartName="/ppt/embeddings/oleObject65.bin" ContentType="application/vnd.openxmlformats-officedocument.oleObject"/>
  <Override PartName="/ppt/embeddings/oleObject66.bin" ContentType="application/vnd.openxmlformats-officedocument.oleObject"/>
  <Override PartName="/ppt/embeddings/oleObject67.bin" ContentType="application/vnd.openxmlformats-officedocument.oleObject"/>
  <Override PartName="/ppt/embeddings/oleObject68.bin" ContentType="application/vnd.openxmlformats-officedocument.oleObject"/>
  <Override PartName="/ppt/embeddings/oleObject69.bin" ContentType="application/vnd.openxmlformats-officedocument.oleObject"/>
  <Override PartName="/ppt/embeddings/oleObject70.bin" ContentType="application/vnd.openxmlformats-officedocument.oleObject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embeddings/oleObject71.bin" ContentType="application/vnd.openxmlformats-officedocument.oleObject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embeddings/Microsoft_Equation8.bin" ContentType="application/vnd.openxmlformats-officedocument.oleObject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embeddings/oleObject72.bin" ContentType="application/vnd.openxmlformats-officedocument.oleObject"/>
  <Override PartName="/ppt/embeddings/oleObject73.bin" ContentType="application/vnd.openxmlformats-officedocument.oleObject"/>
  <Override PartName="/ppt/embeddings/oleObject74.bin" ContentType="application/vnd.openxmlformats-officedocument.oleObject"/>
  <Override PartName="/ppt/embeddings/oleObject75.bin" ContentType="application/vnd.openxmlformats-officedocument.oleObject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embeddings/oleObject76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embeddings/oleObject77.bin" ContentType="application/vnd.openxmlformats-officedocument.oleObject"/>
  <Override PartName="/ppt/notesSlides/notesSlide60.xml" ContentType="application/vnd.openxmlformats-officedocument.presentationml.notesSlide+xml"/>
  <Override PartName="/ppt/embeddings/oleObject78.bin" ContentType="application/vnd.openxmlformats-officedocument.oleObject"/>
  <Override PartName="/ppt/embeddings/oleObject79.bin" ContentType="application/vnd.openxmlformats-officedocument.oleObject"/>
  <Override PartName="/ppt/embeddings/oleObject80.bin" ContentType="application/vnd.openxmlformats-officedocument.oleObject"/>
  <Override PartName="/ppt/embeddings/oleObject81.bin" ContentType="application/vnd.openxmlformats-officedocument.oleObject"/>
  <Override PartName="/ppt/notesSlides/notesSlide61.xml" ContentType="application/vnd.openxmlformats-officedocument.presentationml.notesSlide+xml"/>
  <Override PartName="/ppt/embeddings/oleObject82.bin" ContentType="application/vnd.openxmlformats-officedocument.oleObject"/>
  <Override PartName="/ppt/embeddings/oleObject83.bin" ContentType="application/vnd.openxmlformats-officedocument.oleObject"/>
  <Override PartName="/ppt/embeddings/oleObject84.bin" ContentType="application/vnd.openxmlformats-officedocument.oleObject"/>
  <Override PartName="/ppt/notesSlides/notesSlide62.xml" ContentType="application/vnd.openxmlformats-officedocument.presentationml.notesSlide+xml"/>
  <Override PartName="/ppt/embeddings/oleObject85.bin" ContentType="application/vnd.openxmlformats-officedocument.oleObject"/>
  <Override PartName="/ppt/embeddings/oleObject86.bin" ContentType="application/vnd.openxmlformats-officedocument.oleObject"/>
  <Override PartName="/ppt/notesSlides/notesSlide63.xml" ContentType="application/vnd.openxmlformats-officedocument.presentationml.notesSlide+xml"/>
  <Override PartName="/ppt/embeddings/oleObject87.bin" ContentType="application/vnd.openxmlformats-officedocument.oleObject"/>
  <Override PartName="/ppt/notesSlides/notesSlide64.xml" ContentType="application/vnd.openxmlformats-officedocument.presentationml.notesSlide+xml"/>
  <Override PartName="/ppt/embeddings/oleObject88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notesSlides/notesSlide65.xml" ContentType="application/vnd.openxmlformats-officedocument.presentationml.notesSlide+xml"/>
  <Override PartName="/ppt/embeddings/oleObject89.bin" ContentType="application/vnd.openxmlformats-officedocument.oleObject"/>
  <Override PartName="/ppt/embeddings/oleObject90.bin" ContentType="application/vnd.openxmlformats-officedocument.oleObject"/>
  <Override PartName="/ppt/embeddings/oleObject91.bin" ContentType="application/vnd.openxmlformats-officedocument.oleObject"/>
  <Override PartName="/ppt/embeddings/oleObject92.bin" ContentType="application/vnd.openxmlformats-officedocument.oleObject"/>
  <Override PartName="/ppt/notesSlides/notesSlide66.xml" ContentType="application/vnd.openxmlformats-officedocument.presentationml.notesSlide+xml"/>
  <Override PartName="/ppt/embeddings/oleObject93.bin" ContentType="application/vnd.openxmlformats-officedocument.oleObject"/>
  <Override PartName="/ppt/notesSlides/notesSlide67.xml" ContentType="application/vnd.openxmlformats-officedocument.presentationml.notesSlide+xml"/>
  <Override PartName="/ppt/embeddings/oleObject94.bin" ContentType="application/vnd.openxmlformats-officedocument.oleObject"/>
  <Override PartName="/ppt/notesSlides/notesSlide68.xml" ContentType="application/vnd.openxmlformats-officedocument.presentationml.notesSlide+xml"/>
  <Override PartName="/ppt/embeddings/oleObject95.bin" ContentType="application/vnd.openxmlformats-officedocument.oleObject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embeddings/oleObject96.bin" ContentType="application/vnd.openxmlformats-officedocument.oleObject"/>
  <Override PartName="/ppt/notesSlides/notesSlide71.xml" ContentType="application/vnd.openxmlformats-officedocument.presentationml.notesSlide+xml"/>
  <Override PartName="/ppt/embeddings/oleObject97.bin" ContentType="application/vnd.openxmlformats-officedocument.oleObject"/>
  <Override PartName="/ppt/notesSlides/notesSlide72.xml" ContentType="application/vnd.openxmlformats-officedocument.presentationml.notesSlide+xml"/>
  <Override PartName="/ppt/embeddings/oleObject98.bin" ContentType="application/vnd.openxmlformats-officedocument.oleObject"/>
  <Override PartName="/ppt/notesSlides/notesSlide73.xml" ContentType="application/vnd.openxmlformats-officedocument.presentationml.notesSlide+xml"/>
  <Override PartName="/ppt/embeddings/oleObject99.bin" ContentType="application/vnd.openxmlformats-officedocument.oleObject"/>
  <Override PartName="/ppt/embeddings/Microsoft_Equation13.bin" ContentType="application/vnd.openxmlformats-officedocument.oleObject"/>
  <Override PartName="/ppt/embeddings/Microsoft_Equation14.bin" ContentType="application/vnd.openxmlformats-officedocument.oleObject"/>
  <Override PartName="/ppt/embeddings/Microsoft_Equation15.bin" ContentType="application/vnd.openxmlformats-officedocument.oleObject"/>
  <Override PartName="/ppt/notesSlides/notesSlide74.xml" ContentType="application/vnd.openxmlformats-officedocument.presentationml.notesSlide+xml"/>
  <Override PartName="/ppt/embeddings/oleObject10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85"/>
  </p:notesMasterIdLst>
  <p:sldIdLst>
    <p:sldId id="256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6" r:id="rId27"/>
    <p:sldId id="278" r:id="rId28"/>
    <p:sldId id="279" r:id="rId29"/>
    <p:sldId id="280" r:id="rId30"/>
    <p:sldId id="281" r:id="rId31"/>
    <p:sldId id="282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301" r:id="rId48"/>
    <p:sldId id="302" r:id="rId49"/>
    <p:sldId id="303" r:id="rId50"/>
    <p:sldId id="304" r:id="rId51"/>
    <p:sldId id="306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4" r:id="rId68"/>
    <p:sldId id="325" r:id="rId69"/>
    <p:sldId id="326" r:id="rId70"/>
    <p:sldId id="327" r:id="rId71"/>
    <p:sldId id="328" r:id="rId72"/>
    <p:sldId id="329" r:id="rId73"/>
    <p:sldId id="330" r:id="rId74"/>
    <p:sldId id="333" r:id="rId75"/>
    <p:sldId id="334" r:id="rId76"/>
    <p:sldId id="335" r:id="rId77"/>
    <p:sldId id="336" r:id="rId78"/>
    <p:sldId id="337" r:id="rId79"/>
    <p:sldId id="338" r:id="rId80"/>
    <p:sldId id="341" r:id="rId81"/>
    <p:sldId id="342" r:id="rId82"/>
    <p:sldId id="343" r:id="rId83"/>
    <p:sldId id="345" r:id="rId8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438" autoAdjust="0"/>
  </p:normalViewPr>
  <p:slideViewPr>
    <p:cSldViewPr>
      <p:cViewPr varScale="1">
        <p:scale>
          <a:sx n="147" d="100"/>
          <a:sy n="147" d="100"/>
        </p:scale>
        <p:origin x="-21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30" Type="http://schemas.openxmlformats.org/officeDocument/2006/relationships/slide" Target="slides/slide21.xml"/><Relationship Id="rId31" Type="http://schemas.openxmlformats.org/officeDocument/2006/relationships/slide" Target="slides/slide22.xml"/><Relationship Id="rId32" Type="http://schemas.openxmlformats.org/officeDocument/2006/relationships/slide" Target="slides/slide23.xml"/><Relationship Id="rId33" Type="http://schemas.openxmlformats.org/officeDocument/2006/relationships/slide" Target="slides/slide24.xml"/><Relationship Id="rId34" Type="http://schemas.openxmlformats.org/officeDocument/2006/relationships/slide" Target="slides/slide25.xml"/><Relationship Id="rId35" Type="http://schemas.openxmlformats.org/officeDocument/2006/relationships/slide" Target="slides/slide26.xml"/><Relationship Id="rId36" Type="http://schemas.openxmlformats.org/officeDocument/2006/relationships/slide" Target="slides/slide27.xml"/><Relationship Id="rId37" Type="http://schemas.openxmlformats.org/officeDocument/2006/relationships/slide" Target="slides/slide28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50" Type="http://schemas.openxmlformats.org/officeDocument/2006/relationships/slide" Target="slides/slide41.xml"/><Relationship Id="rId51" Type="http://schemas.openxmlformats.org/officeDocument/2006/relationships/slide" Target="slides/slide42.xml"/><Relationship Id="rId52" Type="http://schemas.openxmlformats.org/officeDocument/2006/relationships/slide" Target="slides/slide43.xml"/><Relationship Id="rId53" Type="http://schemas.openxmlformats.org/officeDocument/2006/relationships/slide" Target="slides/slide44.xml"/><Relationship Id="rId54" Type="http://schemas.openxmlformats.org/officeDocument/2006/relationships/slide" Target="slides/slide45.xml"/><Relationship Id="rId55" Type="http://schemas.openxmlformats.org/officeDocument/2006/relationships/slide" Target="slides/slide46.xml"/><Relationship Id="rId56" Type="http://schemas.openxmlformats.org/officeDocument/2006/relationships/slide" Target="slides/slide47.xml"/><Relationship Id="rId57" Type="http://schemas.openxmlformats.org/officeDocument/2006/relationships/slide" Target="slides/slide48.xml"/><Relationship Id="rId58" Type="http://schemas.openxmlformats.org/officeDocument/2006/relationships/slide" Target="slides/slide49.xml"/><Relationship Id="rId59" Type="http://schemas.openxmlformats.org/officeDocument/2006/relationships/slide" Target="slides/slide50.xml"/><Relationship Id="rId70" Type="http://schemas.openxmlformats.org/officeDocument/2006/relationships/slide" Target="slides/slide61.xml"/><Relationship Id="rId71" Type="http://schemas.openxmlformats.org/officeDocument/2006/relationships/slide" Target="slides/slide62.xml"/><Relationship Id="rId72" Type="http://schemas.openxmlformats.org/officeDocument/2006/relationships/slide" Target="slides/slide63.xml"/><Relationship Id="rId73" Type="http://schemas.openxmlformats.org/officeDocument/2006/relationships/slide" Target="slides/slide64.xml"/><Relationship Id="rId74" Type="http://schemas.openxmlformats.org/officeDocument/2006/relationships/slide" Target="slides/slide65.xml"/><Relationship Id="rId75" Type="http://schemas.openxmlformats.org/officeDocument/2006/relationships/slide" Target="slides/slide66.xml"/><Relationship Id="rId76" Type="http://schemas.openxmlformats.org/officeDocument/2006/relationships/slide" Target="slides/slide67.xml"/><Relationship Id="rId77" Type="http://schemas.openxmlformats.org/officeDocument/2006/relationships/slide" Target="slides/slide68.xml"/><Relationship Id="rId78" Type="http://schemas.openxmlformats.org/officeDocument/2006/relationships/slide" Target="slides/slide69.xml"/><Relationship Id="rId79" Type="http://schemas.openxmlformats.org/officeDocument/2006/relationships/slide" Target="slides/slide70.xml"/><Relationship Id="rId90" Type="http://schemas.openxmlformats.org/officeDocument/2006/relationships/tableStyles" Target="tableStyles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slide" Target="slides/slide17.xml"/><Relationship Id="rId27" Type="http://schemas.openxmlformats.org/officeDocument/2006/relationships/slide" Target="slides/slide18.xml"/><Relationship Id="rId28" Type="http://schemas.openxmlformats.org/officeDocument/2006/relationships/slide" Target="slides/slide19.xml"/><Relationship Id="rId29" Type="http://schemas.openxmlformats.org/officeDocument/2006/relationships/slide" Target="slides/slide2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Relationship Id="rId47" Type="http://schemas.openxmlformats.org/officeDocument/2006/relationships/slide" Target="slides/slide38.xml"/><Relationship Id="rId48" Type="http://schemas.openxmlformats.org/officeDocument/2006/relationships/slide" Target="slides/slide39.xml"/><Relationship Id="rId49" Type="http://schemas.openxmlformats.org/officeDocument/2006/relationships/slide" Target="slides/slide40.xml"/><Relationship Id="rId60" Type="http://schemas.openxmlformats.org/officeDocument/2006/relationships/slide" Target="slides/slide51.xml"/><Relationship Id="rId61" Type="http://schemas.openxmlformats.org/officeDocument/2006/relationships/slide" Target="slides/slide52.xml"/><Relationship Id="rId62" Type="http://schemas.openxmlformats.org/officeDocument/2006/relationships/slide" Target="slides/slide53.xml"/><Relationship Id="rId63" Type="http://schemas.openxmlformats.org/officeDocument/2006/relationships/slide" Target="slides/slide54.xml"/><Relationship Id="rId64" Type="http://schemas.openxmlformats.org/officeDocument/2006/relationships/slide" Target="slides/slide55.xml"/><Relationship Id="rId65" Type="http://schemas.openxmlformats.org/officeDocument/2006/relationships/slide" Target="slides/slide56.xml"/><Relationship Id="rId66" Type="http://schemas.openxmlformats.org/officeDocument/2006/relationships/slide" Target="slides/slide57.xml"/><Relationship Id="rId67" Type="http://schemas.openxmlformats.org/officeDocument/2006/relationships/slide" Target="slides/slide58.xml"/><Relationship Id="rId68" Type="http://schemas.openxmlformats.org/officeDocument/2006/relationships/slide" Target="slides/slide59.xml"/><Relationship Id="rId69" Type="http://schemas.openxmlformats.org/officeDocument/2006/relationships/slide" Target="slides/slide60.xml"/><Relationship Id="rId80" Type="http://schemas.openxmlformats.org/officeDocument/2006/relationships/slide" Target="slides/slide71.xml"/><Relationship Id="rId81" Type="http://schemas.openxmlformats.org/officeDocument/2006/relationships/slide" Target="slides/slide72.xml"/><Relationship Id="rId82" Type="http://schemas.openxmlformats.org/officeDocument/2006/relationships/slide" Target="slides/slide73.xml"/><Relationship Id="rId83" Type="http://schemas.openxmlformats.org/officeDocument/2006/relationships/slide" Target="slides/slide74.xml"/><Relationship Id="rId84" Type="http://schemas.openxmlformats.org/officeDocument/2006/relationships/slide" Target="slides/slide75.xml"/><Relationship Id="rId85" Type="http://schemas.openxmlformats.org/officeDocument/2006/relationships/notesMaster" Target="notesMasters/notesMaster1.xml"/><Relationship Id="rId86" Type="http://schemas.openxmlformats.org/officeDocument/2006/relationships/printerSettings" Target="printerSettings/printerSettings1.bin"/><Relationship Id="rId87" Type="http://schemas.openxmlformats.org/officeDocument/2006/relationships/presProps" Target="presProps.xml"/><Relationship Id="rId88" Type="http://schemas.openxmlformats.org/officeDocument/2006/relationships/viewProps" Target="viewProps.xml"/><Relationship Id="rId8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1" Type="http://schemas.openxmlformats.org/officeDocument/2006/relationships/image" Target="../media/image3.emf"/><Relationship Id="rId2" Type="http://schemas.openxmlformats.org/officeDocument/2006/relationships/image" Target="../media/image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Relationship Id="rId2" Type="http://schemas.openxmlformats.org/officeDocument/2006/relationships/image" Target="../media/image36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4" Type="http://schemas.openxmlformats.org/officeDocument/2006/relationships/image" Target="../media/image40.emf"/><Relationship Id="rId1" Type="http://schemas.openxmlformats.org/officeDocument/2006/relationships/image" Target="../media/image37.emf"/><Relationship Id="rId2" Type="http://schemas.openxmlformats.org/officeDocument/2006/relationships/image" Target="../media/image38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emf"/><Relationship Id="rId1" Type="http://schemas.openxmlformats.org/officeDocument/2006/relationships/image" Target="../media/image41.emf"/><Relationship Id="rId2" Type="http://schemas.openxmlformats.org/officeDocument/2006/relationships/image" Target="../media/image42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Relationship Id="rId2" Type="http://schemas.openxmlformats.org/officeDocument/2006/relationships/image" Target="../media/image4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Relationship Id="rId2" Type="http://schemas.openxmlformats.org/officeDocument/2006/relationships/image" Target="../media/image48.emf"/><Relationship Id="rId3" Type="http://schemas.openxmlformats.org/officeDocument/2006/relationships/image" Target="../media/image4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e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1" Type="http://schemas.openxmlformats.org/officeDocument/2006/relationships/image" Target="../media/image51.emf"/><Relationship Id="rId2" Type="http://schemas.openxmlformats.org/officeDocument/2006/relationships/image" Target="../media/image52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4" Type="http://schemas.openxmlformats.org/officeDocument/2006/relationships/image" Target="../media/image58.emf"/><Relationship Id="rId1" Type="http://schemas.openxmlformats.org/officeDocument/2006/relationships/image" Target="../media/image55.emf"/><Relationship Id="rId2" Type="http://schemas.openxmlformats.org/officeDocument/2006/relationships/image" Target="../media/image56.e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4" Type="http://schemas.openxmlformats.org/officeDocument/2006/relationships/image" Target="../media/image62.emf"/><Relationship Id="rId5" Type="http://schemas.openxmlformats.org/officeDocument/2006/relationships/image" Target="../media/image63.emf"/><Relationship Id="rId6" Type="http://schemas.openxmlformats.org/officeDocument/2006/relationships/image" Target="../media/image64.emf"/><Relationship Id="rId7" Type="http://schemas.openxmlformats.org/officeDocument/2006/relationships/image" Target="../media/image65.emf"/><Relationship Id="rId1" Type="http://schemas.openxmlformats.org/officeDocument/2006/relationships/image" Target="../media/image59.emf"/><Relationship Id="rId2" Type="http://schemas.openxmlformats.org/officeDocument/2006/relationships/image" Target="../media/image60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4" Type="http://schemas.openxmlformats.org/officeDocument/2006/relationships/image" Target="../media/image69.emf"/><Relationship Id="rId1" Type="http://schemas.openxmlformats.org/officeDocument/2006/relationships/image" Target="../media/image66.emf"/><Relationship Id="rId2" Type="http://schemas.openxmlformats.org/officeDocument/2006/relationships/image" Target="../media/image6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4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Relationship Id="rId2" Type="http://schemas.openxmlformats.org/officeDocument/2006/relationships/image" Target="../media/image71.e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4" Type="http://schemas.openxmlformats.org/officeDocument/2006/relationships/image" Target="../media/image75.emf"/><Relationship Id="rId5" Type="http://schemas.openxmlformats.org/officeDocument/2006/relationships/image" Target="../media/image76.emf"/><Relationship Id="rId6" Type="http://schemas.openxmlformats.org/officeDocument/2006/relationships/image" Target="../media/image77.emf"/><Relationship Id="rId7" Type="http://schemas.openxmlformats.org/officeDocument/2006/relationships/image" Target="../media/image78.emf"/><Relationship Id="rId1" Type="http://schemas.openxmlformats.org/officeDocument/2006/relationships/image" Target="../media/image72.emf"/><Relationship Id="rId2" Type="http://schemas.openxmlformats.org/officeDocument/2006/relationships/image" Target="../media/image73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1.e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4" Type="http://schemas.openxmlformats.org/officeDocument/2006/relationships/image" Target="../media/image85.emf"/><Relationship Id="rId1" Type="http://schemas.openxmlformats.org/officeDocument/2006/relationships/image" Target="../media/image82.emf"/><Relationship Id="rId2" Type="http://schemas.openxmlformats.org/officeDocument/2006/relationships/image" Target="../media/image83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0.emf"/><Relationship Id="rId2" Type="http://schemas.openxmlformats.org/officeDocument/2006/relationships/image" Target="../media/image91.emf"/><Relationship Id="rId3" Type="http://schemas.openxmlformats.org/officeDocument/2006/relationships/image" Target="../media/image92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e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4" Type="http://schemas.openxmlformats.org/officeDocument/2006/relationships/image" Target="../media/image97.emf"/><Relationship Id="rId1" Type="http://schemas.openxmlformats.org/officeDocument/2006/relationships/image" Target="../media/image94.emf"/><Relationship Id="rId2" Type="http://schemas.openxmlformats.org/officeDocument/2006/relationships/image" Target="../media/image95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8.emf"/><Relationship Id="rId2" Type="http://schemas.openxmlformats.org/officeDocument/2006/relationships/image" Target="../media/image99.emf"/><Relationship Id="rId3" Type="http://schemas.openxmlformats.org/officeDocument/2006/relationships/image" Target="../media/image100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1.emf"/><Relationship Id="rId2" Type="http://schemas.openxmlformats.org/officeDocument/2006/relationships/image" Target="../media/image102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6" Type="http://schemas.openxmlformats.org/officeDocument/2006/relationships/image" Target="../media/image16.emf"/><Relationship Id="rId7" Type="http://schemas.openxmlformats.org/officeDocument/2006/relationships/image" Target="../media/image17.emf"/><Relationship Id="rId1" Type="http://schemas.openxmlformats.org/officeDocument/2006/relationships/image" Target="../media/image11.emf"/><Relationship Id="rId2" Type="http://schemas.openxmlformats.org/officeDocument/2006/relationships/image" Target="../media/image12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3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emf"/><Relationship Id="rId2" Type="http://schemas.openxmlformats.org/officeDocument/2006/relationships/image" Target="../media/image105.emf"/><Relationship Id="rId3" Type="http://schemas.openxmlformats.org/officeDocument/2006/relationships/image" Target="../media/image106.emf"/></Relationships>
</file>

<file path=ppt/drawings/_rels/vmlDrawing3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emf"/><Relationship Id="rId4" Type="http://schemas.openxmlformats.org/officeDocument/2006/relationships/image" Target="../media/image110.emf"/><Relationship Id="rId1" Type="http://schemas.openxmlformats.org/officeDocument/2006/relationships/image" Target="../media/image107.emf"/><Relationship Id="rId2" Type="http://schemas.openxmlformats.org/officeDocument/2006/relationships/image" Target="../media/image108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4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6.emf"/></Relationships>
</file>

<file path=ppt/drawings/_rels/vmlDrawing3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emf"/><Relationship Id="rId4" Type="http://schemas.openxmlformats.org/officeDocument/2006/relationships/image" Target="../media/image120.emf"/><Relationship Id="rId1" Type="http://schemas.openxmlformats.org/officeDocument/2006/relationships/image" Target="../media/image117.emf"/><Relationship Id="rId2" Type="http://schemas.openxmlformats.org/officeDocument/2006/relationships/image" Target="../media/image1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Relationship Id="rId2" Type="http://schemas.openxmlformats.org/officeDocument/2006/relationships/image" Target="../media/image19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emf"/><Relationship Id="rId1" Type="http://schemas.openxmlformats.org/officeDocument/2006/relationships/image" Target="../media/image23.emf"/><Relationship Id="rId2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Relationship Id="rId2" Type="http://schemas.openxmlformats.org/officeDocument/2006/relationships/image" Target="../media/image33.emf"/><Relationship Id="rId3" Type="http://schemas.openxmlformats.org/officeDocument/2006/relationships/image" Target="../media/image3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7FBFE0-28E7-3E42-B968-14492DE0087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2157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6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6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7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7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7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_rels/notesSlide7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7D2E42-AF3D-0145-963C-B92F5A223FDE}" type="slidenum">
              <a:rPr lang="en-US"/>
              <a:pPr/>
              <a:t>2</a:t>
            </a:fld>
            <a:endParaRPr lang="en-US"/>
          </a:p>
        </p:txBody>
      </p:sp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4900" y="652463"/>
            <a:ext cx="4646613" cy="3484562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6493" tIns="43247" rIns="86493" bIns="43247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 (by Newton</a:t>
            </a:r>
            <a:r>
              <a:rPr lang="ja-JP" altLang="en-US">
                <a:latin typeface="Arial"/>
                <a:ea typeface="ヒラギノ角ゴ Pro W3" charset="0"/>
                <a:cs typeface="ヒラギノ角ゴ Pro W3" charset="0"/>
              </a:rPr>
              <a:t>’</a:t>
            </a:r>
            <a:r>
              <a:rPr lang="en-US">
                <a:ea typeface="ヒラギノ角ゴ Pro W3" charset="0"/>
                <a:cs typeface="ヒラギノ角ゴ Pro W3" charset="0"/>
              </a:rPr>
              <a:t>s equation of motion)</a:t>
            </a:r>
          </a:p>
        </p:txBody>
      </p:sp>
      <p:sp>
        <p:nvSpPr>
          <p:cNvPr id="1638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93" tIns="43247" rIns="86493" bIns="43247" anchor="b"/>
          <a:lstStyle>
            <a:lvl1pPr defTabSz="8651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03263" indent="-271463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810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128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946275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4034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606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3178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750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EC98CEF-CA15-C64F-9F80-C5ACC00A1A7E}" type="slidenum">
              <a:rPr lang="en-US" sz="1100">
                <a:cs typeface="ＭＳ Ｐゴシック" charset="0"/>
              </a:rPr>
              <a:pPr algn="r"/>
              <a:t>2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48A121-A519-0741-A530-FF34CF19C2B0}" type="slidenum">
              <a:rPr lang="en-US"/>
              <a:pPr/>
              <a:t>11</a:t>
            </a:fld>
            <a:endParaRPr lang="en-US"/>
          </a:p>
        </p:txBody>
      </p:sp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E</a:t>
            </a:r>
          </a:p>
        </p:txBody>
      </p:sp>
      <p:sp>
        <p:nvSpPr>
          <p:cNvPr id="6246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B5485AEF-87F6-1B45-9E1D-18B1692814C7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11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59AD31-688A-1844-B664-9F0D5CE97A91}" type="slidenum">
              <a:rPr lang="en-US"/>
              <a:pPr/>
              <a:t>12</a:t>
            </a:fld>
            <a:endParaRPr lang="en-US"/>
          </a:p>
        </p:txBody>
      </p:sp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6451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BBE3943-FE21-CD49-A01C-04F0E47B8B38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12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0B34B5-66FE-EB44-A9DF-93D08BF851BE}" type="slidenum">
              <a:rPr lang="en-US"/>
              <a:pPr/>
              <a:t>13</a:t>
            </a:fld>
            <a:endParaRPr lang="en-US"/>
          </a:p>
        </p:txBody>
      </p:sp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 (</a:t>
            </a:r>
            <a:r>
              <a:rPr lang="en-US" sz="900">
                <a:solidFill>
                  <a:srgbClr val="FF0000"/>
                </a:solidFill>
                <a:latin typeface="Lucida Grande" charset="0"/>
              </a:rPr>
              <a:t>it might be however hard/if not impossible to actually measure the probability density at one point in space)</a:t>
            </a:r>
          </a:p>
        </p:txBody>
      </p:sp>
      <p:sp>
        <p:nvSpPr>
          <p:cNvPr id="6656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B161BB8-0CA3-7D48-999A-B7D573E3080C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13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4336D-51DB-9F4B-9FBD-D5F7BEA30059}" type="slidenum">
              <a:rPr lang="en-US"/>
              <a:pPr/>
              <a:t>14</a:t>
            </a:fld>
            <a:endParaRPr lang="en-US"/>
          </a:p>
        </p:txBody>
      </p:sp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</p:spPr>
        <p:txBody>
          <a:bodyPr wrap="none" lIns="84408" tIns="42204" rIns="84408" bIns="42204" anchor="ctr"/>
          <a:lstStyle/>
          <a:p>
            <a:endParaRPr lang="en-US"/>
          </a:p>
        </p:txBody>
      </p:sp>
      <p:sp>
        <p:nvSpPr>
          <p:cNvPr id="6861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30E6F440-3529-E64F-8366-B09C6BBF94EB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14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392CCC-5A11-4446-8696-2F6E131D4F90}" type="slidenum">
              <a:rPr lang="en-US"/>
              <a:pPr/>
              <a:t>15</a:t>
            </a:fld>
            <a:endParaRPr lang="en-US"/>
          </a:p>
        </p:txBody>
      </p:sp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</p:spPr>
        <p:txBody>
          <a:bodyPr wrap="none" lIns="84408" tIns="42204" rIns="84408" bIns="42204" anchor="ctr"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7885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6E7B64E-0EC1-AD4A-BEAA-611C14D02ECD}" type="slidenum">
              <a:rPr lang="en-US" sz="1100">
                <a:cs typeface="ＭＳ Ｐゴシック" charset="0"/>
              </a:rPr>
              <a:pPr algn="r"/>
              <a:t>15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E95BB0-4E37-0A41-A611-5B76E0D7633E}" type="slidenum">
              <a:rPr lang="en-US"/>
              <a:pPr/>
              <a:t>16</a:t>
            </a:fld>
            <a:endParaRPr lang="en-US"/>
          </a:p>
        </p:txBody>
      </p:sp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8090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8DC90086-41E9-D74F-8C8C-DC7FD1CDF7D2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16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02F3C-6C25-4F44-A430-CBFDDD277875}" type="slidenum">
              <a:rPr lang="en-US"/>
              <a:pPr/>
              <a:t>17</a:t>
            </a:fld>
            <a:endParaRPr lang="en-US"/>
          </a:p>
        </p:txBody>
      </p:sp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 (</a:t>
            </a:r>
            <a:r>
              <a:rPr lang="en-US">
                <a:solidFill>
                  <a:srgbClr val="FF0000"/>
                </a:solidFill>
              </a:rPr>
              <a:t>as shown in class and the HW, the two operators do not commute)</a:t>
            </a:r>
          </a:p>
        </p:txBody>
      </p:sp>
      <p:sp>
        <p:nvSpPr>
          <p:cNvPr id="8294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0DA6185-5C32-AF44-B1B8-C0AECA600642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17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8ED908-2082-5048-BACB-D07A6BB2CB06}" type="slidenum">
              <a:rPr lang="en-US"/>
              <a:pPr/>
              <a:t>18</a:t>
            </a:fld>
            <a:endParaRPr lang="en-US"/>
          </a:p>
        </p:txBody>
      </p:sp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10342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6CC10FC0-7CEE-094E-8890-56D65F5C9AE8}" type="slidenum">
              <a:rPr lang="en-US" sz="1100">
                <a:cs typeface="ＭＳ Ｐゴシック" charset="0"/>
              </a:rPr>
              <a:pPr algn="r"/>
              <a:t>18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E2F92-0484-D148-8D78-8713FB8DA757}" type="slidenum">
              <a:rPr lang="en-US"/>
              <a:pPr/>
              <a:t>19</a:t>
            </a:fld>
            <a:endParaRPr lang="en-US"/>
          </a:p>
        </p:txBody>
      </p:sp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10752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0345990A-86BE-9D49-BBF2-B3D8DF140070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19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46D531-926D-B64D-A40D-4B87C71B3265}" type="slidenum">
              <a:rPr lang="en-US"/>
              <a:pPr/>
              <a:t>20</a:t>
            </a:fld>
            <a:endParaRPr lang="en-US"/>
          </a:p>
        </p:txBody>
      </p:sp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10957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2CE6E11-0F8A-CB49-AD15-4D21D3061578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20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2D405D-FD67-C742-8ED7-FFD1D4740464}" type="slidenum">
              <a:rPr lang="en-US"/>
              <a:pPr/>
              <a:t>3</a:t>
            </a:fld>
            <a:endParaRPr lang="en-US"/>
          </a:p>
        </p:txBody>
      </p:sp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4900" y="652463"/>
            <a:ext cx="4646613" cy="3484562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6493" tIns="43247" rIns="86493" bIns="43247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 (the state of a particle is given by its position and momentum (vector))</a:t>
            </a:r>
          </a:p>
        </p:txBody>
      </p:sp>
      <p:sp>
        <p:nvSpPr>
          <p:cNvPr id="2150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93" tIns="43247" rIns="86493" bIns="43247" anchor="b"/>
          <a:lstStyle>
            <a:lvl1pPr defTabSz="8651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03263" indent="-271463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810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128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946275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4034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606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3178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750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A17CFFE-3094-7743-8205-8D925A7D0EB5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EDE01E-4740-E842-98C0-E27C10B828A5}" type="slidenum">
              <a:rPr lang="en-US"/>
              <a:pPr/>
              <a:t>21</a:t>
            </a:fld>
            <a:endParaRPr lang="en-US"/>
          </a:p>
        </p:txBody>
      </p:sp>
      <p:sp>
        <p:nvSpPr>
          <p:cNvPr id="111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161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11162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BEC5BB4-4287-9346-9195-843C60E46D3E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21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16D609-5555-F04B-A3E4-91AA6E9842B6}" type="slidenum">
              <a:rPr lang="en-US"/>
              <a:pPr/>
              <a:t>22</a:t>
            </a:fld>
            <a:endParaRPr lang="en-US"/>
          </a:p>
        </p:txBody>
      </p:sp>
      <p:sp>
        <p:nvSpPr>
          <p:cNvPr id="113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366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11366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04FB4167-A466-5941-9E3C-AA5F4806AFB4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22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C6708D-7641-F242-8DC0-E1A768AC7D0D}" type="slidenum">
              <a:rPr lang="en-US"/>
              <a:pPr/>
              <a:t>23</a:t>
            </a:fld>
            <a:endParaRPr lang="en-US"/>
          </a:p>
        </p:txBody>
      </p:sp>
      <p:sp>
        <p:nvSpPr>
          <p:cNvPr id="132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209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13210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811FC77-93B7-3844-98ED-AA8595361ABB}" type="slidenum">
              <a:rPr lang="en-US" sz="1100">
                <a:cs typeface="ＭＳ Ｐゴシック" charset="0"/>
              </a:rPr>
              <a:pPr algn="r"/>
              <a:t>23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46447A-6D8B-374A-8677-10C9C16B52D3}" type="slidenum">
              <a:rPr lang="en-US"/>
              <a:pPr/>
              <a:t>24</a:t>
            </a:fld>
            <a:endParaRPr lang="en-US"/>
          </a:p>
        </p:txBody>
      </p:sp>
      <p:sp>
        <p:nvSpPr>
          <p:cNvPr id="136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619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 (</a:t>
            </a:r>
            <a:r>
              <a:rPr lang="en-US">
                <a:solidFill>
                  <a:srgbClr val="FF0000"/>
                </a:solidFill>
              </a:rPr>
              <a:t>Heisenberg tells you nothing about the uncertainty of one variable)</a:t>
            </a:r>
          </a:p>
        </p:txBody>
      </p:sp>
      <p:sp>
        <p:nvSpPr>
          <p:cNvPr id="13619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FDB4B69-894C-6B44-8E1F-1D00B5C25719}" type="slidenum">
              <a:rPr lang="en-US" sz="1100">
                <a:cs typeface="ＭＳ Ｐゴシック" charset="0"/>
              </a:rPr>
              <a:pPr algn="r"/>
              <a:t>24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70BC4D-0B05-2D4E-AD6C-CE682F2385DD}" type="slidenum">
              <a:rPr lang="en-US"/>
              <a:pPr/>
              <a:t>25</a:t>
            </a:fld>
            <a:endParaRPr lang="en-US"/>
          </a:p>
        </p:txBody>
      </p:sp>
      <p:sp>
        <p:nvSpPr>
          <p:cNvPr id="138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824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13824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B9B448C4-4FC6-DC49-9F42-D13A83020EB9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25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7B2D23-5D81-174C-BB2A-FE1344570AA6}" type="slidenum">
              <a:rPr lang="en-US"/>
              <a:pPr/>
              <a:t>26</a:t>
            </a:fld>
            <a:endParaRPr lang="en-US"/>
          </a:p>
        </p:txBody>
      </p:sp>
      <p:sp>
        <p:nvSpPr>
          <p:cNvPr id="140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029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14029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2669717-8DD0-4741-AD04-4E7AFE9FC476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26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5BFDC3-5D2E-0C48-B668-640764CA5851}" type="slidenum">
              <a:rPr lang="en-US"/>
              <a:pPr/>
              <a:t>27</a:t>
            </a:fld>
            <a:endParaRPr lang="en-US"/>
          </a:p>
        </p:txBody>
      </p:sp>
      <p:sp>
        <p:nvSpPr>
          <p:cNvPr id="1423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233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A, C (</a:t>
            </a:r>
            <a:r>
              <a:rPr lang="en-US">
                <a:solidFill>
                  <a:srgbClr val="FF0000"/>
                </a:solidFill>
              </a:rPr>
              <a:t>Actually, the right answer is here C) as long as we do not specify </a:t>
            </a:r>
            <a:r>
              <a:rPr lang="el-GR">
                <a:solidFill>
                  <a:srgbClr val="FF0000"/>
                </a:solidFill>
              </a:rPr>
              <a:t>Φ</a:t>
            </a:r>
            <a:r>
              <a:rPr lang="en-US">
                <a:solidFill>
                  <a:srgbClr val="FF0000"/>
                </a:solidFill>
              </a:rPr>
              <a:t>(t). But, having </a:t>
            </a:r>
            <a:r>
              <a:rPr lang="el-GR">
                <a:solidFill>
                  <a:srgbClr val="FF0000"/>
                </a:solidFill>
              </a:rPr>
              <a:t>Φ</a:t>
            </a:r>
            <a:r>
              <a:rPr lang="en-US">
                <a:solidFill>
                  <a:srgbClr val="FF0000"/>
                </a:solidFill>
              </a:rPr>
              <a:t>(t)=exp(-iEt/hbar) in mind the correct answer is A))</a:t>
            </a:r>
          </a:p>
        </p:txBody>
      </p:sp>
      <p:sp>
        <p:nvSpPr>
          <p:cNvPr id="14234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4FB2040-12B4-4C42-888A-28258149EAD8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27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9BC91-D0D0-204C-995D-26548592979E}" type="slidenum">
              <a:rPr lang="en-US"/>
              <a:pPr/>
              <a:t>28</a:t>
            </a:fld>
            <a:endParaRPr lang="en-US"/>
          </a:p>
        </p:txBody>
      </p:sp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 (</a:t>
            </a:r>
            <a:r>
              <a:rPr lang="en-US">
                <a:solidFill>
                  <a:srgbClr val="FF0000"/>
                </a:solidFill>
              </a:rPr>
              <a:t>That is superposition principle, which holds for the time-dependent SE)</a:t>
            </a:r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438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C9DCA0B-F52C-D44F-9910-3094FC2A64EE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28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70CCA3-95D4-F44A-A0A3-FF15317F7D2E}" type="slidenum">
              <a:rPr lang="en-US"/>
              <a:pPr/>
              <a:t>29</a:t>
            </a:fld>
            <a:endParaRPr lang="en-US"/>
          </a:p>
        </p:txBody>
      </p:sp>
      <p:sp>
        <p:nvSpPr>
          <p:cNvPr id="146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643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 (</a:t>
            </a:r>
            <a:r>
              <a:rPr lang="en-US">
                <a:solidFill>
                  <a:srgbClr val="FF0000"/>
                </a:solidFill>
              </a:rPr>
              <a:t>Check out, for |</a:t>
            </a:r>
            <a:r>
              <a:rPr lang="el-GR">
                <a:solidFill>
                  <a:srgbClr val="FF0000"/>
                </a:solidFill>
              </a:rPr>
              <a:t>Ψ</a:t>
            </a:r>
            <a:r>
              <a:rPr lang="en-US">
                <a:solidFill>
                  <a:srgbClr val="FF0000"/>
                </a:solidFill>
              </a:rPr>
              <a:t>(x,t)|2 the cross terms do not cancel)</a:t>
            </a:r>
          </a:p>
        </p:txBody>
      </p:sp>
      <p:sp>
        <p:nvSpPr>
          <p:cNvPr id="14643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99F8CBD-200C-A248-B06C-5C638B44115F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29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530772-C5CA-2547-8F89-FBA5ED948BE8}" type="slidenum">
              <a:rPr lang="en-US"/>
              <a:pPr/>
              <a:t>30</a:t>
            </a:fld>
            <a:endParaRPr lang="en-US"/>
          </a:p>
        </p:txBody>
      </p:sp>
      <p:sp>
        <p:nvSpPr>
          <p:cNvPr id="164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486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 (</a:t>
            </a:r>
            <a:r>
              <a:rPr lang="en-US">
                <a:solidFill>
                  <a:srgbClr val="FF0000"/>
                </a:solidFill>
              </a:rPr>
              <a:t>e.g., for V(x,t) = f(x) + g(t) it works)</a:t>
            </a:r>
          </a:p>
        </p:txBody>
      </p:sp>
      <p:sp>
        <p:nvSpPr>
          <p:cNvPr id="16486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311B47F-A237-F94C-B964-FEB47405BC54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30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BB903C-7E9F-414A-9037-38CCDBDDFFE1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4900" y="652463"/>
            <a:ext cx="4646613" cy="3484562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6493" tIns="43247" rIns="86493" bIns="43247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2867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93" tIns="43247" rIns="86493" bIns="43247" anchor="b"/>
          <a:lstStyle>
            <a:lvl1pPr defTabSz="8651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03263" indent="-271463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810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128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946275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4034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606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3178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750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1D5A49B-9F1A-4E46-BA39-1D7B7099B99A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4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48880C-8601-0A42-B2ED-8D0175FFE1D4}" type="slidenum">
              <a:rPr lang="en-US"/>
              <a:pPr/>
              <a:t>31</a:t>
            </a:fld>
            <a:endParaRPr lang="en-US"/>
          </a:p>
        </p:txBody>
      </p:sp>
      <p:sp>
        <p:nvSpPr>
          <p:cNvPr id="166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691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 (</a:t>
            </a:r>
            <a:r>
              <a:rPr lang="en-US">
                <a:solidFill>
                  <a:srgbClr val="FF0000"/>
                </a:solidFill>
              </a:rPr>
              <a:t>We have shown a few times that the sum of two stationary states (to unequal energies) is not a stationary state. The superposition principle holds for solutions of the </a:t>
            </a:r>
          </a:p>
          <a:p>
            <a:r>
              <a:rPr lang="en-US">
                <a:solidFill>
                  <a:srgbClr val="FF0000"/>
                </a:solidFill>
              </a:rPr>
              <a:t>time-dependent SE but not for stationary states.</a:t>
            </a:r>
            <a:r>
              <a:rPr lang="en-US"/>
              <a:t>)</a:t>
            </a:r>
          </a:p>
        </p:txBody>
      </p:sp>
      <p:sp>
        <p:nvSpPr>
          <p:cNvPr id="16691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C815BE4-AC8E-494C-BBDF-9BD09868D750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31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DF0A48-9491-764D-A77D-C2C987A284DA}" type="slidenum">
              <a:rPr lang="en-US"/>
              <a:pPr/>
              <a:t>32</a:t>
            </a:fld>
            <a:endParaRPr lang="en-US"/>
          </a:p>
        </p:txBody>
      </p:sp>
      <p:sp>
        <p:nvSpPr>
          <p:cNvPr id="168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896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16896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27BC9FB-0B49-D844-BA6D-241DD550DA37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32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6EC2E2-C9DE-304F-A8F7-0458C013EBD7}" type="slidenum">
              <a:rPr lang="en-US"/>
              <a:pPr/>
              <a:t>33</a:t>
            </a:fld>
            <a:endParaRPr lang="en-US"/>
          </a:p>
        </p:txBody>
      </p:sp>
      <p:sp>
        <p:nvSpPr>
          <p:cNvPr id="171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101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17101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2FCDEA5-46F7-DD41-A453-BE0F5BBA26F5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33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00D615-9E1E-9749-9A1B-64226789986F}" type="slidenum">
              <a:rPr lang="en-US"/>
              <a:pPr/>
              <a:t>34</a:t>
            </a:fld>
            <a:endParaRPr lang="en-US"/>
          </a:p>
        </p:txBody>
      </p:sp>
      <p:sp>
        <p:nvSpPr>
          <p:cNvPr id="173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305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17306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5011F0E-8D6D-C047-8AD7-2F2726164C3A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34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B81BC2-E111-2749-8400-0591140B6744}" type="slidenum">
              <a:rPr lang="en-US"/>
              <a:pPr/>
              <a:t>35</a:t>
            </a:fld>
            <a:endParaRPr lang="en-US"/>
          </a:p>
        </p:txBody>
      </p:sp>
      <p:sp>
        <p:nvSpPr>
          <p:cNvPr id="1751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510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17510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83E6D25A-2135-4145-BC6C-9888BBF345DA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35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5821F2-7266-6245-9295-F4205CC21903}" type="slidenum">
              <a:rPr lang="en-US"/>
              <a:pPr/>
              <a:t>36</a:t>
            </a:fld>
            <a:endParaRPr lang="en-US"/>
          </a:p>
        </p:txBody>
      </p:sp>
      <p:sp>
        <p:nvSpPr>
          <p:cNvPr id="1781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817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 (</a:t>
            </a:r>
            <a:r>
              <a:rPr lang="en-US">
                <a:solidFill>
                  <a:srgbClr val="FF0000"/>
                </a:solidFill>
              </a:rPr>
              <a:t>The first measurement at t=t0 causes that the wavefunction collapses to </a:t>
            </a:r>
            <a:r>
              <a:rPr lang="el-GR">
                <a:solidFill>
                  <a:srgbClr val="FF0000"/>
                </a:solidFill>
              </a:rPr>
              <a:t>Ψ</a:t>
            </a:r>
            <a:r>
              <a:rPr lang="en-US">
                <a:solidFill>
                  <a:srgbClr val="FF0000"/>
                </a:solidFill>
              </a:rPr>
              <a:t>(t)=</a:t>
            </a:r>
            <a:r>
              <a:rPr lang="el-GR">
                <a:solidFill>
                  <a:srgbClr val="FF0000"/>
                </a:solidFill>
              </a:rPr>
              <a:t>Ψ</a:t>
            </a:r>
            <a:r>
              <a:rPr lang="en-US">
                <a:solidFill>
                  <a:srgbClr val="FF0000"/>
                </a:solidFill>
              </a:rPr>
              <a:t>2(t) for t≥t0)</a:t>
            </a:r>
          </a:p>
        </p:txBody>
      </p:sp>
      <p:sp>
        <p:nvSpPr>
          <p:cNvPr id="17818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9B251EB-031F-C741-8681-031C124D37DC}" type="slidenum">
              <a:rPr lang="en-US" sz="1100">
                <a:cs typeface="ＭＳ Ｐゴシック" charset="0"/>
              </a:rPr>
              <a:pPr algn="r"/>
              <a:t>36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E9C893-F274-4A4D-A366-E2D57380A58A}" type="slidenum">
              <a:rPr lang="en-US"/>
              <a:pPr/>
              <a:t>37</a:t>
            </a:fld>
            <a:endParaRPr lang="en-US"/>
          </a:p>
        </p:txBody>
      </p:sp>
      <p:sp>
        <p:nvSpPr>
          <p:cNvPr id="1802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022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</p:spPr>
        <p:txBody>
          <a:bodyPr wrap="none" lIns="84408" tIns="42204" rIns="84408" bIns="42204" anchor="ctr"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18022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D9262FA3-E21E-934E-8E7F-0333A3E0499D}" type="slidenum">
              <a:rPr lang="en-US" sz="1100">
                <a:cs typeface="ＭＳ Ｐゴシック" charset="0"/>
              </a:rPr>
              <a:pPr algn="r"/>
              <a:t>37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AEDF2-63C2-204A-8BB5-1E035A0B36F3}" type="slidenum">
              <a:rPr lang="en-US"/>
              <a:pPr/>
              <a:t>38</a:t>
            </a:fld>
            <a:endParaRPr lang="en-US"/>
          </a:p>
        </p:txBody>
      </p:sp>
      <p:sp>
        <p:nvSpPr>
          <p:cNvPr id="2007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070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0070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F3E704D-8C73-AA4D-B91D-5233742166C8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38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A3200-626C-714A-A6A6-B37249842209}" type="slidenum">
              <a:rPr lang="en-US"/>
              <a:pPr/>
              <a:t>39</a:t>
            </a:fld>
            <a:endParaRPr lang="en-US"/>
          </a:p>
        </p:txBody>
      </p:sp>
      <p:sp>
        <p:nvSpPr>
          <p:cNvPr id="2078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787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0787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015A4485-7671-A647-AF37-39AFBA5F4289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39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BF6760-02A2-AB4C-8BBF-9FF0E5C2E188}" type="slidenum">
              <a:rPr lang="en-US"/>
              <a:pPr/>
              <a:t>40</a:t>
            </a:fld>
            <a:endParaRPr lang="en-US"/>
          </a:p>
        </p:txBody>
      </p:sp>
      <p:sp>
        <p:nvSpPr>
          <p:cNvPr id="2099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992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20992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1095482-C020-0544-BC4A-E31139BDE4AA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40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1B606E-6687-C04C-B2E9-C606D62BBC1B}" type="slidenum">
              <a:rPr lang="en-US"/>
              <a:pPr/>
              <a:t>5</a:t>
            </a:fld>
            <a:endParaRPr lang="en-US"/>
          </a:p>
        </p:txBody>
      </p:sp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4900" y="652463"/>
            <a:ext cx="4646613" cy="3484562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6493" tIns="43247" rIns="86493" bIns="43247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C, D (the Compton wavelength of an electron </a:t>
            </a:r>
            <a:r>
              <a:rPr lang="en-US" sz="900">
                <a:solidFill>
                  <a:srgbClr val="FF0000"/>
                </a:solidFill>
                <a:latin typeface="Lucida Grande" charset="0"/>
              </a:rPr>
              <a:t>(~2x10</a:t>
            </a:r>
            <a:r>
              <a:rPr lang="en-US" sz="900" baseline="30000">
                <a:solidFill>
                  <a:srgbClr val="FF0000"/>
                </a:solidFill>
                <a:latin typeface="Lucida Grande" charset="0"/>
              </a:rPr>
              <a:t>-12</a:t>
            </a:r>
            <a:r>
              <a:rPr lang="en-US" sz="900">
                <a:solidFill>
                  <a:srgbClr val="FF0000"/>
                </a:solidFill>
                <a:latin typeface="Lucida Grande" charset="0"/>
              </a:rPr>
              <a:t>m) is too small to detect it for visible wavelengths (about 600 nm))</a:t>
            </a:r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6493" tIns="43247" rIns="86493" bIns="43247" anchor="b"/>
          <a:lstStyle>
            <a:lvl1pPr defTabSz="865188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03263" indent="-271463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810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512888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946275" indent="-215900" defTabSz="865188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4034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606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3178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75075" indent="-215900" defTabSz="8651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5E5D964-09B2-D442-BDF4-E151259715F0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5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25A6EC-706B-6442-9B5E-1B514A5F351F}" type="slidenum">
              <a:rPr lang="en-US"/>
              <a:pPr/>
              <a:t>41</a:t>
            </a:fld>
            <a:endParaRPr lang="en-US"/>
          </a:p>
        </p:txBody>
      </p:sp>
      <p:sp>
        <p:nvSpPr>
          <p:cNvPr id="211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197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</p:spPr>
        <p:txBody>
          <a:bodyPr wrap="none" lIns="84408" tIns="42204" rIns="84408" bIns="42204" anchor="ctr"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21197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9027E98-6A83-2A4A-B179-7DFC8EDB504F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41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269CDA-323E-684A-B871-0869EFCF0069}" type="slidenum">
              <a:rPr lang="en-US"/>
              <a:pPr/>
              <a:t>42</a:t>
            </a:fld>
            <a:endParaRPr lang="en-US"/>
          </a:p>
        </p:txBody>
      </p:sp>
      <p:sp>
        <p:nvSpPr>
          <p:cNvPr id="214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401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21402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8E9AEE02-8D02-C14A-BD0E-62084545E6E4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42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0BF4FF-CDF7-E444-8810-36B694A29328}" type="slidenum">
              <a:rPr lang="en-US"/>
              <a:pPr/>
              <a:t>43</a:t>
            </a:fld>
            <a:endParaRPr lang="en-US"/>
          </a:p>
        </p:txBody>
      </p:sp>
      <p:sp>
        <p:nvSpPr>
          <p:cNvPr id="218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811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21811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D44C12B-DDD4-CF4F-9074-73D01367AC0B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43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A2F275-2881-8F4E-9CD0-E22262CCCBF6}" type="slidenum">
              <a:rPr lang="en-US"/>
              <a:pPr/>
              <a:t>44</a:t>
            </a:fld>
            <a:endParaRPr lang="en-US"/>
          </a:p>
        </p:txBody>
      </p:sp>
      <p:sp>
        <p:nvSpPr>
          <p:cNvPr id="2334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347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23347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D06BD0BC-763C-FA41-89EF-BC4C373B4837}" type="slidenum">
              <a:rPr lang="en-US" sz="1200">
                <a:cs typeface="ＭＳ Ｐゴシック" charset="0"/>
              </a:rPr>
              <a:pPr algn="r"/>
              <a:t>44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CB089-23C0-C44F-B912-D7DD499AB3FB}" type="slidenum">
              <a:rPr lang="en-US"/>
              <a:pPr/>
              <a:t>45</a:t>
            </a:fld>
            <a:endParaRPr lang="en-US"/>
          </a:p>
        </p:txBody>
      </p:sp>
      <p:sp>
        <p:nvSpPr>
          <p:cNvPr id="235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552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235524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B953BA08-ED03-AA4D-AEB3-F1A9ADBE9674}" type="slidenum">
              <a:rPr lang="en-US" sz="1200">
                <a:cs typeface="ＭＳ Ｐゴシック" charset="0"/>
              </a:rPr>
              <a:pPr algn="r"/>
              <a:t>45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7915D2-9C5B-564C-BA1E-814220495162}" type="slidenum">
              <a:rPr lang="en-US"/>
              <a:pPr/>
              <a:t>46</a:t>
            </a:fld>
            <a:endParaRPr lang="en-US"/>
          </a:p>
        </p:txBody>
      </p:sp>
      <p:sp>
        <p:nvSpPr>
          <p:cNvPr id="2375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757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37572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9DC1935-C353-794C-A262-D8556A47EA36}" type="slidenum">
              <a:rPr lang="en-US" sz="1200">
                <a:cs typeface="ＭＳ Ｐゴシック" charset="0"/>
              </a:rPr>
              <a:pPr algn="r"/>
              <a:t>46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A2712-DB6B-124D-B25F-142590F15C2A}" type="slidenum">
              <a:rPr lang="en-US"/>
              <a:pPr/>
              <a:t>47</a:t>
            </a:fld>
            <a:endParaRPr lang="en-US"/>
          </a:p>
        </p:txBody>
      </p:sp>
      <p:sp>
        <p:nvSpPr>
          <p:cNvPr id="2396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3961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23962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332A0104-AD42-1D4B-AABD-D2FE60B2EB06}" type="slidenum">
              <a:rPr lang="en-US" sz="1200">
                <a:cs typeface="ＭＳ Ｐゴシック" charset="0"/>
              </a:rPr>
              <a:pPr algn="r"/>
              <a:t>47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139B7-296D-D843-BEC9-5AAA95F24482}" type="slidenum">
              <a:rPr lang="en-US"/>
              <a:pPr/>
              <a:t>48</a:t>
            </a:fld>
            <a:endParaRPr lang="en-US"/>
          </a:p>
        </p:txBody>
      </p:sp>
      <p:sp>
        <p:nvSpPr>
          <p:cNvPr id="2416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166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241668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B6B4F4DD-10F5-0C48-9D4E-515817A9DEBB}" type="slidenum">
              <a:rPr lang="en-US" sz="1200">
                <a:cs typeface="ＭＳ Ｐゴシック" charset="0"/>
              </a:rPr>
              <a:pPr algn="r"/>
              <a:t>48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010660-4163-EF4B-8D72-EAE2DD249226}" type="slidenum">
              <a:rPr lang="en-US"/>
              <a:pPr/>
              <a:t>49</a:t>
            </a:fld>
            <a:endParaRPr lang="en-US"/>
          </a:p>
        </p:txBody>
      </p:sp>
      <p:sp>
        <p:nvSpPr>
          <p:cNvPr id="2437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371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4371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8AAB295D-761A-2F48-BF30-349FEF6A979A}" type="slidenum">
              <a:rPr lang="en-US" sz="1200">
                <a:cs typeface="ＭＳ Ｐゴシック" charset="0"/>
              </a:rPr>
              <a:pPr algn="r"/>
              <a:t>49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C182E0-92AA-B84E-9FE3-C34E2FAD7ED3}" type="slidenum">
              <a:rPr lang="en-US"/>
              <a:pPr/>
              <a:t>50</a:t>
            </a:fld>
            <a:endParaRPr lang="en-US"/>
          </a:p>
        </p:txBody>
      </p:sp>
      <p:sp>
        <p:nvSpPr>
          <p:cNvPr id="2457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6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245764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612E7A94-2012-D64C-A341-7D890AD1127B}" type="slidenum">
              <a:rPr lang="en-US" sz="1200">
                <a:cs typeface="ＭＳ Ｐゴシック" charset="0"/>
              </a:rPr>
              <a:pPr algn="r"/>
              <a:t>50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97F54A-7432-F243-A2B9-7B7DA002A59E}" type="slidenum">
              <a:rPr lang="en-US"/>
              <a:pPr/>
              <a:t>6</a:t>
            </a:fld>
            <a:endParaRPr lang="en-US"/>
          </a:p>
        </p:txBody>
      </p:sp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pPr marL="228600" indent="-228600"/>
            <a:r>
              <a:rPr lang="en-US">
                <a:ea typeface="ヒラギノ角ゴ Pro W3" charset="0"/>
                <a:cs typeface="ヒラギノ角ゴ Pro W3" charset="0"/>
              </a:rPr>
              <a:t>Answer: B (</a:t>
            </a:r>
            <a:r>
              <a:rPr lang="el-GR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λ</a:t>
            </a:r>
            <a:r>
              <a:rPr lang="ja-JP" alt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’</a:t>
            </a:r>
            <a:r>
              <a:rPr 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-</a:t>
            </a:r>
            <a:r>
              <a:rPr lang="el-GR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λ</a:t>
            </a:r>
            <a:r>
              <a:rPr lang="en-US" sz="900" baseline="-25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0</a:t>
            </a:r>
            <a:r>
              <a:rPr 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= </a:t>
            </a:r>
            <a:r>
              <a:rPr lang="el-GR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λ</a:t>
            </a:r>
            <a:r>
              <a:rPr lang="en-US" sz="900" baseline="-25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c</a:t>
            </a:r>
            <a:r>
              <a:rPr 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(1-cos</a:t>
            </a:r>
            <a:r>
              <a:rPr lang="el-GR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θ</a:t>
            </a:r>
            <a:r>
              <a:rPr 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) with </a:t>
            </a:r>
            <a:r>
              <a:rPr lang="el-GR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θ</a:t>
            </a:r>
            <a:r>
              <a:rPr 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=0</a:t>
            </a:r>
            <a:r>
              <a:rPr lang="en-US" sz="900" baseline="300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o</a:t>
            </a:r>
            <a:r>
              <a:rPr lang="en-US" sz="900">
                <a:latin typeface="Lucida Grande" charset="0"/>
              </a:rPr>
              <a:t>)</a:t>
            </a:r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5120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B8E2EF55-5C13-974D-AFCD-A88DD3D55FA6}" type="slidenum">
              <a:rPr lang="en-US" sz="1100">
                <a:cs typeface="ＭＳ Ｐゴシック" charset="0"/>
              </a:rPr>
              <a:pPr algn="r"/>
              <a:t>6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3043FE-6842-3A4E-92FE-21A06D15FC3F}" type="slidenum">
              <a:rPr lang="en-US"/>
              <a:pPr/>
              <a:t>51</a:t>
            </a:fld>
            <a:endParaRPr lang="en-US"/>
          </a:p>
        </p:txBody>
      </p:sp>
      <p:sp>
        <p:nvSpPr>
          <p:cNvPr id="2478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781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47812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498CC76-6467-5843-8BE1-23470F757423}" type="slidenum">
              <a:rPr lang="en-US" sz="1200">
                <a:cs typeface="ＭＳ Ｐゴシック" charset="0"/>
              </a:rPr>
              <a:pPr algn="r"/>
              <a:t>51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67A01E-697C-0343-A70B-31390C1EC25C}" type="slidenum">
              <a:rPr lang="en-US"/>
              <a:pPr/>
              <a:t>52</a:t>
            </a:fld>
            <a:endParaRPr lang="en-US"/>
          </a:p>
        </p:txBody>
      </p:sp>
      <p:sp>
        <p:nvSpPr>
          <p:cNvPr id="2498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985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E</a:t>
            </a:r>
          </a:p>
        </p:txBody>
      </p:sp>
      <p:sp>
        <p:nvSpPr>
          <p:cNvPr id="24986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543D3389-BE10-4547-A8A3-0DF6798A1B9E}" type="slidenum">
              <a:rPr lang="en-US" sz="1200">
                <a:cs typeface="ＭＳ Ｐゴシック" charset="0"/>
              </a:rPr>
              <a:pPr algn="r"/>
              <a:t>52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2BDAAB-4852-8644-A05B-61C5BBE8F119}" type="slidenum">
              <a:rPr lang="en-US"/>
              <a:pPr/>
              <a:t>53</a:t>
            </a:fld>
            <a:endParaRPr lang="en-US"/>
          </a:p>
        </p:txBody>
      </p:sp>
      <p:sp>
        <p:nvSpPr>
          <p:cNvPr id="2539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395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A, B (</a:t>
            </a:r>
            <a:r>
              <a:rPr lang="en-US">
                <a:solidFill>
                  <a:srgbClr val="FF0000"/>
                </a:solidFill>
              </a:rPr>
              <a:t>Both answers are correct, as we discussed in class: The discrete spectrum alone has a finite number of levels. But both discrete and continuous part together have </a:t>
            </a:r>
          </a:p>
          <a:p>
            <a:r>
              <a:rPr lang="en-US">
                <a:solidFill>
                  <a:srgbClr val="FF0000"/>
                </a:solidFill>
              </a:rPr>
              <a:t>an infinite number of levels.)</a:t>
            </a:r>
          </a:p>
        </p:txBody>
      </p:sp>
      <p:sp>
        <p:nvSpPr>
          <p:cNvPr id="25395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ECFE7AC-5697-624E-BABB-BA01183DE9E1}" type="slidenum">
              <a:rPr lang="en-US" sz="1200">
                <a:cs typeface="ＭＳ Ｐゴシック" charset="0"/>
              </a:rPr>
              <a:pPr algn="r"/>
              <a:t>53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B28F14-19E0-F048-811D-56121EDFC43F}" type="slidenum">
              <a:rPr lang="en-US"/>
              <a:pPr/>
              <a:t>54</a:t>
            </a:fld>
            <a:endParaRPr lang="en-US"/>
          </a:p>
        </p:txBody>
      </p:sp>
      <p:sp>
        <p:nvSpPr>
          <p:cNvPr id="2560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600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56004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BA356840-9F53-4746-A3D4-C5CEFF3B868C}" type="slidenum">
              <a:rPr lang="en-US" sz="1200">
                <a:cs typeface="ＭＳ Ｐゴシック" charset="0"/>
              </a:rPr>
              <a:pPr algn="r"/>
              <a:t>54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6F0ABE-A738-AC45-8E4B-4ECDD7ED0BAC}" type="slidenum">
              <a:rPr lang="en-US"/>
              <a:pPr/>
              <a:t>55</a:t>
            </a:fld>
            <a:endParaRPr lang="en-US"/>
          </a:p>
        </p:txBody>
      </p:sp>
      <p:sp>
        <p:nvSpPr>
          <p:cNvPr id="2580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5805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258052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1D8BAD48-F88C-1649-91AB-17090B4F3363}" type="slidenum">
              <a:rPr lang="en-US" sz="1200">
                <a:cs typeface="ＭＳ Ｐゴシック" charset="0"/>
              </a:rPr>
              <a:pPr algn="r"/>
              <a:t>55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C91B52-D34F-6741-9976-072748844CAC}" type="slidenum">
              <a:rPr lang="en-US"/>
              <a:pPr/>
              <a:t>56</a:t>
            </a:fld>
            <a:endParaRPr lang="en-US"/>
          </a:p>
        </p:txBody>
      </p:sp>
      <p:sp>
        <p:nvSpPr>
          <p:cNvPr id="260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009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26010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B0685D4-ED00-AC46-A8D1-067F0451471E}" type="slidenum">
              <a:rPr lang="en-US" sz="1200">
                <a:cs typeface="ＭＳ Ｐゴシック" charset="0"/>
              </a:rPr>
              <a:pPr algn="r"/>
              <a:t>56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16F6C4-085C-0640-82D0-32F5F2A6937A}" type="slidenum">
              <a:rPr lang="en-US"/>
              <a:pPr/>
              <a:t>57</a:t>
            </a:fld>
            <a:endParaRPr lang="en-US"/>
          </a:p>
        </p:txBody>
      </p:sp>
      <p:sp>
        <p:nvSpPr>
          <p:cNvPr id="262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214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</p:spPr>
        <p:txBody>
          <a:bodyPr wrap="none" lIns="84408" tIns="42204" rIns="84408" bIns="42204" anchor="ctr"/>
          <a:lstStyle/>
          <a:p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262148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857B580-5519-4A49-A60C-D291912B6ABF}" type="slidenum">
              <a:rPr lang="en-US" sz="1200">
                <a:cs typeface="ＭＳ Ｐゴシック" charset="0"/>
              </a:rPr>
              <a:pPr algn="r"/>
              <a:t>57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DBD7E9-16F6-4945-AE9F-603A91EF4367}" type="slidenum">
              <a:rPr lang="en-US"/>
              <a:pPr/>
              <a:t>58</a:t>
            </a:fld>
            <a:endParaRPr lang="en-US"/>
          </a:p>
        </p:txBody>
      </p:sp>
      <p:sp>
        <p:nvSpPr>
          <p:cNvPr id="264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419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6419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812A073A-8C18-634C-8A59-D7184B498083}" type="slidenum">
              <a:rPr lang="en-US" sz="1200">
                <a:cs typeface="ＭＳ Ｐゴシック" charset="0"/>
              </a:rPr>
              <a:pPr algn="r"/>
              <a:t>58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46E7CF-BC3E-084F-A094-AFB570268BAC}" type="slidenum">
              <a:rPr lang="en-US"/>
              <a:pPr/>
              <a:t>59</a:t>
            </a:fld>
            <a:endParaRPr lang="en-US"/>
          </a:p>
        </p:txBody>
      </p:sp>
      <p:sp>
        <p:nvSpPr>
          <p:cNvPr id="290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081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29082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DC186BE-CEB6-2243-97B4-A49EE4CFDCD1}" type="slidenum">
              <a:rPr lang="en-US" sz="1200">
                <a:cs typeface="ＭＳ Ｐゴシック" charset="0"/>
              </a:rPr>
              <a:pPr algn="r"/>
              <a:t>59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2BC6A-420B-6548-AF55-DF71F803B1FE}" type="slidenum">
              <a:rPr lang="en-US"/>
              <a:pPr/>
              <a:t>60</a:t>
            </a:fld>
            <a:endParaRPr lang="en-US"/>
          </a:p>
        </p:txBody>
      </p:sp>
      <p:sp>
        <p:nvSpPr>
          <p:cNvPr id="292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286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292868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18D4ABB0-ABED-2E48-AE2C-609DA4FC0C89}" type="slidenum">
              <a:rPr lang="en-US" sz="1200">
                <a:cs typeface="ＭＳ Ｐゴシック" charset="0"/>
              </a:rPr>
              <a:pPr algn="r"/>
              <a:t>60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6DD384-41CB-BA4F-B4FC-CEC0BE7319DD}" type="slidenum">
              <a:rPr lang="en-US"/>
              <a:pPr/>
              <a:t>7</a:t>
            </a:fld>
            <a:endParaRPr lang="en-US"/>
          </a:p>
        </p:txBody>
      </p:sp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 (</a:t>
            </a:r>
            <a:r>
              <a:rPr lang="el-GR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λ</a:t>
            </a:r>
            <a:r>
              <a:rPr lang="en-US" sz="9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/(2d) &lt;&lt; 1…no resolution)</a:t>
            </a:r>
          </a:p>
        </p:txBody>
      </p:sp>
      <p:sp>
        <p:nvSpPr>
          <p:cNvPr id="5325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7DE3A635-D3C5-F04D-AA19-81069534809A}" type="slidenum">
              <a:rPr lang="en-US" sz="1100">
                <a:cs typeface="ＭＳ Ｐゴシック" charset="0"/>
              </a:rPr>
              <a:pPr algn="r"/>
              <a:t>7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034EEA-62A2-5541-A24B-0DF45043BB8F}" type="slidenum">
              <a:rPr lang="en-US"/>
              <a:pPr/>
              <a:t>61</a:t>
            </a:fld>
            <a:endParaRPr lang="en-US"/>
          </a:p>
        </p:txBody>
      </p:sp>
      <p:sp>
        <p:nvSpPr>
          <p:cNvPr id="2949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491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29491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DDCEA24-1D01-604D-80B6-D04C18E3ED21}" type="slidenum">
              <a:rPr lang="en-US" sz="1200">
                <a:cs typeface="ＭＳ Ｐゴシック" charset="0"/>
              </a:rPr>
              <a:pPr algn="r"/>
              <a:t>61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71C2C4-3ECC-E04C-9F58-019234238940}" type="slidenum">
              <a:rPr lang="en-US"/>
              <a:pPr/>
              <a:t>62</a:t>
            </a:fld>
            <a:endParaRPr lang="en-US"/>
          </a:p>
        </p:txBody>
      </p:sp>
      <p:sp>
        <p:nvSpPr>
          <p:cNvPr id="297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9798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297988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35D21BF-33B6-6943-9F10-4ABF74723382}" type="slidenum">
              <a:rPr lang="en-US" sz="1200">
                <a:solidFill>
                  <a:srgbClr val="000000"/>
                </a:solidFill>
                <a:cs typeface="ＭＳ Ｐゴシック" charset="0"/>
              </a:rPr>
              <a:pPr algn="r"/>
              <a:t>62</a:t>
            </a:fld>
            <a:endParaRPr lang="en-US" sz="12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FAC266-EF43-1545-B7E1-F8FCA27CE495}" type="slidenum">
              <a:rPr lang="en-US"/>
              <a:pPr/>
              <a:t>63</a:t>
            </a:fld>
            <a:endParaRPr lang="en-US"/>
          </a:p>
        </p:txBody>
      </p:sp>
      <p:sp>
        <p:nvSpPr>
          <p:cNvPr id="330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075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330756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3C3C0F36-3393-FC4A-B918-DFCF80EFC2EC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63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27C58F-8F4D-384F-9603-1785675D8763}" type="slidenum">
              <a:rPr lang="en-US"/>
              <a:pPr/>
              <a:t>64</a:t>
            </a:fld>
            <a:endParaRPr lang="en-US"/>
          </a:p>
        </p:txBody>
      </p:sp>
      <p:sp>
        <p:nvSpPr>
          <p:cNvPr id="332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280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33280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FF3FEC6-D922-1848-A7B8-C59EACD07FA5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64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BE9177-8D79-8445-9306-CE9F9B1358A0}" type="slidenum">
              <a:rPr lang="en-US"/>
              <a:pPr/>
              <a:t>65</a:t>
            </a:fld>
            <a:endParaRPr lang="en-US"/>
          </a:p>
        </p:txBody>
      </p:sp>
      <p:sp>
        <p:nvSpPr>
          <p:cNvPr id="334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485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33485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09DF6921-BEFE-A048-B644-0CBF62ADEF51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65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994AE9-41FD-1946-80F8-17130001B1AB}" type="slidenum">
              <a:rPr lang="en-US"/>
              <a:pPr/>
              <a:t>66</a:t>
            </a:fld>
            <a:endParaRPr lang="en-US"/>
          </a:p>
        </p:txBody>
      </p:sp>
      <p:sp>
        <p:nvSpPr>
          <p:cNvPr id="3409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099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34099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D8B20DBA-20E2-D945-866B-C8791F5A45F1}" type="slidenum">
              <a:rPr lang="en-US" sz="1200">
                <a:cs typeface="ＭＳ Ｐゴシック" charset="0"/>
              </a:rPr>
              <a:pPr algn="r"/>
              <a:t>66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3B108-7AED-6840-BBBF-9380DA327208}" type="slidenum">
              <a:rPr lang="en-US"/>
              <a:pPr/>
              <a:t>67</a:t>
            </a:fld>
            <a:endParaRPr lang="en-US"/>
          </a:p>
        </p:txBody>
      </p:sp>
      <p:sp>
        <p:nvSpPr>
          <p:cNvPr id="343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304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A, B</a:t>
            </a:r>
          </a:p>
        </p:txBody>
      </p:sp>
      <p:sp>
        <p:nvSpPr>
          <p:cNvPr id="343044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55F60B5-92D9-3A4D-8918-A68D8C103F39}" type="slidenum">
              <a:rPr lang="en-US" sz="1200">
                <a:cs typeface="ＭＳ Ｐゴシック" charset="0"/>
              </a:rPr>
              <a:pPr algn="r"/>
              <a:t>67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5E5ACA-3627-2049-A1E2-4CF1EEE7438B}" type="slidenum">
              <a:rPr lang="en-US"/>
              <a:pPr/>
              <a:t>68</a:t>
            </a:fld>
            <a:endParaRPr lang="en-US"/>
          </a:p>
        </p:txBody>
      </p:sp>
      <p:sp>
        <p:nvSpPr>
          <p:cNvPr id="345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509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345092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53DB6C4-9D8B-9349-87FC-CC1EAF3E7EEC}" type="slidenum">
              <a:rPr lang="en-US" sz="1200">
                <a:cs typeface="ＭＳ Ｐゴシック" charset="0"/>
              </a:rPr>
              <a:pPr algn="r"/>
              <a:t>68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8F6C1-B439-9A4F-A176-5B302378C4E2}" type="slidenum">
              <a:rPr lang="en-US"/>
              <a:pPr/>
              <a:t>69</a:t>
            </a:fld>
            <a:endParaRPr lang="en-US"/>
          </a:p>
        </p:txBody>
      </p:sp>
      <p:sp>
        <p:nvSpPr>
          <p:cNvPr id="347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713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347140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EC2120E2-923B-814E-9084-D5CF454D78D2}" type="slidenum">
              <a:rPr lang="en-US" sz="1200">
                <a:cs typeface="ＭＳ Ｐゴシック" charset="0"/>
              </a:rPr>
              <a:pPr algn="r"/>
              <a:t>69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4231C-5F29-0545-BC6F-9DD84606B83D}" type="slidenum">
              <a:rPr lang="en-US"/>
              <a:pPr/>
              <a:t>70</a:t>
            </a:fld>
            <a:endParaRPr lang="en-US"/>
          </a:p>
        </p:txBody>
      </p:sp>
      <p:sp>
        <p:nvSpPr>
          <p:cNvPr id="349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918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349188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27B7C0B-AA80-F747-90BB-CDDBF3402CDD}" type="slidenum">
              <a:rPr lang="en-US" sz="1200">
                <a:cs typeface="ＭＳ Ｐゴシック" charset="0"/>
              </a:rPr>
              <a:pPr algn="r"/>
              <a:t>70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514D6D-9DAF-E444-8440-40B7072D181C}" type="slidenum">
              <a:rPr lang="en-US"/>
              <a:pPr/>
              <a:t>8</a:t>
            </a:fld>
            <a:endParaRPr lang="en-US"/>
          </a:p>
        </p:txBody>
      </p:sp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5632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28FBBFD2-0111-8147-B2AF-36CFB1C7BD6A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8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4E97A9-DBA4-1C42-AE52-554EDF791C4A}" type="slidenum">
              <a:rPr lang="en-US"/>
              <a:pPr/>
              <a:t>71</a:t>
            </a:fld>
            <a:endParaRPr lang="en-US"/>
          </a:p>
        </p:txBody>
      </p:sp>
      <p:sp>
        <p:nvSpPr>
          <p:cNvPr id="3512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1235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351236" name="Slide Number Placeholder 3"/>
          <p:cNvSpPr txBox="1">
            <a:spLocks noGrp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AA9CC87-8182-834C-A9B3-8AD379402E4E}" type="slidenum">
              <a:rPr lang="en-US" sz="1200">
                <a:cs typeface="ＭＳ Ｐゴシック" charset="0"/>
              </a:rPr>
              <a:pPr algn="r"/>
              <a:t>71</a:t>
            </a:fld>
            <a:endParaRPr lang="en-US" sz="12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110898-626F-DB4F-B97E-E31B25D9C248}" type="slidenum">
              <a:rPr lang="en-US"/>
              <a:pPr/>
              <a:t>72</a:t>
            </a:fld>
            <a:endParaRPr lang="en-US"/>
          </a:p>
        </p:txBody>
      </p:sp>
      <p:sp>
        <p:nvSpPr>
          <p:cNvPr id="3553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533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 (</a:t>
            </a:r>
            <a:r>
              <a:rPr lang="en-US">
                <a:solidFill>
                  <a:srgbClr val="FF0000"/>
                </a:solidFill>
              </a:rPr>
              <a:t>But only for Y0,0)</a:t>
            </a:r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35533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D9B9C5CE-B744-4345-B014-A2D7B0CCCC0C}" type="slidenum">
              <a:rPr lang="en-US" sz="1100">
                <a:cs typeface="ＭＳ Ｐゴシック" charset="0"/>
              </a:rPr>
              <a:pPr algn="r"/>
              <a:t>72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3CF60-E4A0-5747-8C34-3114268345E4}" type="slidenum">
              <a:rPr lang="en-US"/>
              <a:pPr/>
              <a:t>73</a:t>
            </a:fld>
            <a:endParaRPr lang="en-US"/>
          </a:p>
        </p:txBody>
      </p:sp>
      <p:sp>
        <p:nvSpPr>
          <p:cNvPr id="3573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737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 (</a:t>
            </a:r>
            <a:r>
              <a:rPr lang="en-US">
                <a:solidFill>
                  <a:srgbClr val="FF0000"/>
                </a:solidFill>
              </a:rPr>
              <a:t>Only for eigenstates of the two operators)</a:t>
            </a:r>
            <a:endParaRPr lang="en-US">
              <a:ea typeface="ヒラギノ角ゴ Pro W3" charset="0"/>
              <a:cs typeface="ヒラギノ角ゴ Pro W3" charset="0"/>
            </a:endParaRPr>
          </a:p>
        </p:txBody>
      </p:sp>
      <p:sp>
        <p:nvSpPr>
          <p:cNvPr id="35738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CD523F0A-018B-2E41-A4DB-D451B4D29037}" type="slidenum">
              <a:rPr lang="en-US" sz="1100">
                <a:cs typeface="ＭＳ Ｐゴシック" charset="0"/>
              </a:rPr>
              <a:pPr algn="r"/>
              <a:t>73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963E23-0D2F-D04A-94BB-9E628FE17A8F}" type="slidenum">
              <a:rPr lang="en-US"/>
              <a:pPr/>
              <a:t>74</a:t>
            </a:fld>
            <a:endParaRPr lang="en-US"/>
          </a:p>
        </p:txBody>
      </p:sp>
      <p:sp>
        <p:nvSpPr>
          <p:cNvPr id="3594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9427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C</a:t>
            </a:r>
          </a:p>
        </p:txBody>
      </p:sp>
      <p:sp>
        <p:nvSpPr>
          <p:cNvPr id="359428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AE22AD3D-FEB2-C549-815A-EB1B9B46B10B}" type="slidenum">
              <a:rPr lang="en-US" sz="1100">
                <a:cs typeface="ＭＳ Ｐゴシック" charset="0"/>
              </a:rPr>
              <a:pPr algn="r"/>
              <a:t>74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0FD0F-86FB-6B43-AE97-E249C67F3838}" type="slidenum">
              <a:rPr lang="en-US"/>
              <a:pPr/>
              <a:t>75</a:t>
            </a:fld>
            <a:endParaRPr lang="en-US"/>
          </a:p>
        </p:txBody>
      </p:sp>
      <p:sp>
        <p:nvSpPr>
          <p:cNvPr id="3635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3523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D</a:t>
            </a:r>
          </a:p>
        </p:txBody>
      </p:sp>
      <p:sp>
        <p:nvSpPr>
          <p:cNvPr id="363524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969C49C8-A363-7649-BFF4-B4CD8A4D3317}" type="slidenum">
              <a:rPr lang="en-US" sz="1100">
                <a:cs typeface="ＭＳ Ｐゴシック" charset="0"/>
              </a:rPr>
              <a:pPr algn="r"/>
              <a:t>75</a:t>
            </a:fld>
            <a:endParaRPr lang="en-US" sz="1100"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D8C021-3A1A-B343-9FEE-032507445593}" type="slidenum">
              <a:rPr lang="en-US"/>
              <a:pPr/>
              <a:t>9</a:t>
            </a:fld>
            <a:endParaRPr lang="en-US"/>
          </a:p>
        </p:txBody>
      </p:sp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B</a:t>
            </a:r>
          </a:p>
        </p:txBody>
      </p:sp>
      <p:sp>
        <p:nvSpPr>
          <p:cNvPr id="58372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490F20C6-FA94-A24D-85C0-89AC0B417E5D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9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F50521-28DD-CF4B-89EF-C56569CBF60F}" type="slidenum">
              <a:rPr lang="en-US"/>
              <a:pPr/>
              <a:t>10</a:t>
            </a:fld>
            <a:endParaRPr lang="en-US"/>
          </a:p>
        </p:txBody>
      </p:sp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06488" y="654050"/>
            <a:ext cx="4645025" cy="3482975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xfrm>
            <a:off x="928688" y="4354513"/>
            <a:ext cx="5000625" cy="4137025"/>
          </a:xfrm>
          <a:noFill/>
        </p:spPr>
        <p:txBody>
          <a:bodyPr wrap="none" lIns="84408" tIns="42204" rIns="84408" bIns="42204" anchor="ctr"/>
          <a:lstStyle/>
          <a:p>
            <a:r>
              <a:rPr lang="en-US">
                <a:ea typeface="ヒラギノ角ゴ Pro W3" charset="0"/>
                <a:cs typeface="ヒラギノ角ゴ Pro W3" charset="0"/>
              </a:rPr>
              <a:t>Answer: A</a:t>
            </a:r>
          </a:p>
        </p:txBody>
      </p:sp>
      <p:sp>
        <p:nvSpPr>
          <p:cNvPr id="60420" name="Slide Number Placeholder 3"/>
          <p:cNvSpPr txBox="1">
            <a:spLocks noGrp="1"/>
          </p:cNvSpPr>
          <p:nvPr/>
        </p:nvSpPr>
        <p:spPr bwMode="auto">
          <a:xfrm>
            <a:off x="3857625" y="8709025"/>
            <a:ext cx="3000375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4408" tIns="42204" rIns="84408" bIns="42204" anchor="b"/>
          <a:lstStyle>
            <a:lvl1pPr defTabSz="8445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685800" indent="-263525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055688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476375" indent="-209550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1898650" indent="-211138" defTabSz="8445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3558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8130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2702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727450" indent="-211138" defTabSz="84455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336AC333-CFB7-B948-AE30-E068827CF00F}" type="slidenum">
              <a:rPr lang="en-US" sz="1100">
                <a:solidFill>
                  <a:srgbClr val="000000"/>
                </a:solidFill>
                <a:cs typeface="ＭＳ Ｐゴシック" charset="0"/>
              </a:rPr>
              <a:pPr algn="r"/>
              <a:t>10</a:t>
            </a:fld>
            <a:endParaRPr lang="en-US" sz="11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57AF-C2AD-5E48-B52F-A15F80A076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80C0A-8ED9-3347-95B8-3ADB712132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03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5CA45-69D0-9B4E-BD83-48603232BD3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997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FF92A8-7E8F-9F48-A362-70DDEA0FA64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3885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67CD51-29D1-CF4B-9437-1FED7E7B39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260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89C51-C21C-1142-841E-B370628124B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860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EFF11-4A13-924C-8FE5-F0381189B5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445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CC841-575F-1D4C-A2F8-273C87D720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966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AE9963-757B-2A4B-B761-007D443F05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69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C07C6D-0CEA-6149-9EE6-EB6D6EE1E6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8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98381A-422C-2B4F-BF49-429B8EA7B7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66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099B6-9C4D-5B4A-B1FD-97DF97AE13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1583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5B6C2-E8C5-854B-AD4C-59E362DEEF1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10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3588D-A20A-8044-9171-BD846505DB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759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969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969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D0DD0-9176-8146-A2C4-5E5B25275E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629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F3FDF-B388-EE46-9C22-793FBA0361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672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72965E-4C66-8F41-AA96-33607B65CA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069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0F7DD1-8B6D-704D-B502-29A4BFB20C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210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0AA2B-BF2A-BC41-9A93-B50B5710A4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1196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CC2C5-AF44-0D4B-9430-25B77E35C7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94748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D2E35-DE1A-1348-8218-D3C4624E84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6255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F3CF1-C098-F943-A071-D953218CB3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679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FAAC3-796E-DD47-9532-AFFA65617D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801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7AC2D-4D45-F944-9AC0-322604E94F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5983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18026-45DF-6242-9082-E974240054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5531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324D65-CAF9-D94A-A296-B699D826B19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155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969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969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422ED8-8242-D143-A2F6-74F45ADC3A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564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CA291-D082-3B41-B0B2-9FE774DA16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0000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E7642-C580-0547-B6A1-437009C004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21517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A4FADA-7267-4643-BC8C-4F8D3C67E3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63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E27E7-6F83-B040-A06B-A228AC7EBB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9612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B5DEA0-1B3A-4741-8BD7-38EE4728BB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587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CC327-3C97-F64C-AB59-2D41BA164D5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853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2757F-04C1-A145-BD44-1DE3A62118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896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2900F-B450-5444-A27A-2E3B9484D4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5082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AA3F8C-144F-3C43-A4F9-D2EC792424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1156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2DA7E4-BA13-AA4C-81B3-60BE740F550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8523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C24D15-CB8F-4844-A63F-BEB6A966C7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5181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969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969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697D6B-3736-6B4D-9D0E-7AAF32EFB9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2639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CE5CE-403D-EE47-A93A-1FF4D9D904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0982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5B7B2-3EA3-0D4C-A0EE-32B2E50956D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316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10556-EDC0-C445-ADB9-2B7066B357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583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8ECD6E-A9D5-6C4A-9F69-39CC8959C8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2685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A43206-D123-C548-8B89-37A18B2A39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313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ADB4C-46EC-DF42-ACF9-AD56540F0D5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0309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36132-110D-104D-99CC-7E0AC67DBF3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2501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501396-EB95-8F40-86E9-F3F1C26F1D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620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66B72-AB76-E14E-B3FF-7E5B6D18DC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2333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18A7DF-7395-164B-BFA1-0DC3B958FC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1662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76C44-314C-9147-84FE-36437D5CDEB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1076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969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969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7FB44-8236-D24E-82B8-66A19103063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44202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DEB21-31C4-204C-9D5D-C2E522B9A0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08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314D6-BD13-9F40-89D8-D196077CA7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9343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7CFD0-DE03-EE40-BF14-FDC9F9EDE2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66088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0425"/>
            <a:ext cx="3810000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0425"/>
            <a:ext cx="3810000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637B9A-9C07-AC48-8C7F-51AB817424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97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04A3A5-B0CA-D647-B755-D0F4CCAE889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291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4736B-3BA8-3144-B40E-EC45BE9C8AD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35133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FBE6C4-024B-564C-943F-D8F77B279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096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0D20E9-DCF3-A849-B502-190522E92C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4113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202FD-7C1F-0B40-A0A9-800B7FFBFC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1219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4AACE-8FA1-8641-A17E-BF5B3AF4A0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568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C5069F-DC6C-9B4A-9A33-035CA17467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8870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39738"/>
            <a:ext cx="1943100" cy="6207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39738"/>
            <a:ext cx="5676900" cy="6207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E89A9-C415-ED40-9055-73EE186324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229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91663-46A9-4540-9329-58B818A604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9091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13B32-26B1-B345-A891-B30B16E271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0557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953E4-6189-1E49-B909-E02C3CBECFB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562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51022-731B-3344-9D62-69B86CCC7D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7242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F43711-2A6F-A743-A130-6156A7A85E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82607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AA126-F27E-DD44-A0BF-7207F4F5C4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6665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2EFF78-C906-BC4F-A069-5891849058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9636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F0FFE-205B-E14B-8567-6CF7AD9250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582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C1D475-9AB9-6B4A-9292-38026DAC9A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8571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E79C4-78C9-D646-B8F2-A24F1D1F5A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6344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9B7DF-12E7-8F48-ACB1-83E2153FD2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7750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969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969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D0972-226C-1E4C-B632-7C0A4278EF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01467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8BFC52-EE84-4A4C-AD48-2E0F65BAFB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52306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01AAB9-B935-3846-A003-A52D17CAD4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2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A0A29-E20B-694D-8DE8-D86B984A6B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6684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8BFEB-034A-2F46-AF69-E4C674DDD7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06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68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7A820-6B0B-F14E-BD58-FD202731F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49263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39A43-ADAD-E740-8E1C-EED0F2160A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298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C9843F-C4D0-F647-811A-6BF0657C22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9672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19FB2-64E3-C347-BF58-1600A2D9ED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15327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D2376-BE08-F540-98CB-9799D167FAC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65460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C4379-5315-A54C-B270-66B46D334A2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3035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C831E-B2BD-4D4F-B166-15B98D0C95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50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969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969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0959F-B9E3-FA4D-8FCB-397F66E7EEB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45408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3F216-4565-C742-87F4-11A4F8375F8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944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E065C-FD94-7B45-B1F2-A736FAFB4B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8048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0CB80-D748-4640-B2A3-F7BA61911D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390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2A0F8-617F-8A45-91B9-DA17EAA442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228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30425"/>
            <a:ext cx="3810000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30425"/>
            <a:ext cx="3810000" cy="451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9A8CFF-F4F6-BC4C-B768-F5E86452DC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47830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40D28-CE00-E24A-9E8B-62AA207781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17921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94320-7615-634B-B7C6-A2FAE96037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6774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67F37-72D4-8A49-9C64-0BA2609C99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3422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159945-1A06-BD4F-A8A2-63EA0ED8EC9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5761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366660-8A70-5344-A99B-66FC727B29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164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D6A6D8-1953-294C-88CB-DC4DC29949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67503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39738"/>
            <a:ext cx="1943100" cy="6207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39738"/>
            <a:ext cx="5676900" cy="6207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FFB383-FED9-1E4A-8AE5-87D715FD0A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6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212791-FFD0-4B48-9919-EE4F8D5DB8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  <a:ea typeface="ＭＳ Ｐゴシック" pitchFamily="63" charset="-128"/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62150" y="503238"/>
            <a:ext cx="5214938" cy="3660775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pitchFamily="63" charset="-128"/>
              <a:cs typeface="+mn-cs"/>
            </a:endParaRPr>
          </a:p>
        </p:txBody>
      </p:sp>
      <p:sp>
        <p:nvSpPr>
          <p:cNvPr id="19460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96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9461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68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rgbClr val="000000"/>
                </a:solidFill>
                <a:cs typeface="+mn-cs"/>
              </a:defRPr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fld id="{9B7D007C-7BE8-CB41-93DF-1F63818550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  <a:ea typeface="ＭＳ Ｐゴシック" pitchFamily="63" charset="-128"/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62150" y="503238"/>
            <a:ext cx="5214938" cy="3660775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pitchFamily="63" charset="-128"/>
              <a:cs typeface="+mn-cs"/>
            </a:endParaRPr>
          </a:p>
        </p:txBody>
      </p:sp>
      <p:sp>
        <p:nvSpPr>
          <p:cNvPr id="26628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96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662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68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rgbClr val="000000"/>
                </a:solidFill>
                <a:cs typeface="+mn-cs"/>
              </a:defRPr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fld id="{01C72C92-64C3-BA4E-825A-2EB3BC37BF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  <a:ea typeface="ＭＳ Ｐゴシック" pitchFamily="63" charset="-128"/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62150" y="503238"/>
            <a:ext cx="5214938" cy="3660775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solidFill>
                <a:srgbClr val="000000"/>
              </a:solidFill>
              <a:ea typeface="ＭＳ Ｐゴシック" pitchFamily="63" charset="-128"/>
              <a:cs typeface="+mn-cs"/>
            </a:endParaRPr>
          </a:p>
        </p:txBody>
      </p:sp>
      <p:sp>
        <p:nvSpPr>
          <p:cNvPr id="5427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96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427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68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rgbClr val="000000"/>
                </a:solidFill>
                <a:cs typeface="+mn-cs"/>
              </a:defRPr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fld id="{04B12CD6-2A28-A546-932E-C327440F85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>
              <a:ea typeface="ＭＳ Ｐゴシック" pitchFamily="63" charset="-128"/>
              <a:cs typeface="+mn-cs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1962150" y="503238"/>
            <a:ext cx="5214938" cy="3660775"/>
          </a:xfrm>
          <a:prstGeom prst="rect">
            <a:avLst/>
          </a:prstGeom>
          <a:solidFill>
            <a:schemeClr val="bg1"/>
          </a:solidFill>
          <a:ln w="889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endParaRPr lang="en-US">
              <a:ea typeface="ＭＳ Ｐゴシック" pitchFamily="63" charset="-128"/>
              <a:cs typeface="+mn-cs"/>
            </a:endParaRPr>
          </a:p>
        </p:txBody>
      </p:sp>
      <p:sp>
        <p:nvSpPr>
          <p:cNvPr id="176132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96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76133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68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cs typeface="+mn-cs"/>
              </a:defRPr>
            </a:lvl1pPr>
          </a:lstStyle>
          <a:p>
            <a:r>
              <a:rPr lang="en-US"/>
              <a:t>©University of Colorado, Boulder (2008)</a:t>
            </a:r>
            <a:endParaRPr lang="en-US">
              <a:solidFill>
                <a:srgbClr val="171717"/>
              </a:solidFill>
            </a:endParaRPr>
          </a:p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fld id="{37E9BB76-089F-0449-93A8-4BBB8DB536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39738"/>
            <a:ext cx="7772400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0425"/>
            <a:ext cx="777240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 smtClean="0">
                <a:solidFill>
                  <a:srgbClr val="000000"/>
                </a:solidFill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 smtClean="0">
                <a:solidFill>
                  <a:srgbClr val="000000"/>
                </a:solidFill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rgbClr val="000000"/>
                </a:solidFill>
                <a:cs typeface="ＭＳ Ｐゴシック" charset="0"/>
              </a:defRPr>
            </a:lvl1pPr>
          </a:lstStyle>
          <a:p>
            <a:fld id="{D6BF30A0-C902-D245-ACC0-D7256C5B6B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96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2937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68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cs typeface="+mn-cs"/>
              </a:defRPr>
            </a:lvl1pPr>
          </a:lstStyle>
          <a:p>
            <a:fld id="{CF9BAE57-DC57-684A-9746-2FC57464755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969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95939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685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800"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fld id="{6C4A34EE-297D-6047-8B6C-37EB3E390CF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39738"/>
            <a:ext cx="7772400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130425"/>
            <a:ext cx="7772400" cy="451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rgbClr val="000000"/>
                </a:solidFill>
                <a:cs typeface="+mn-cs"/>
              </a:defRPr>
            </a:lvl1pPr>
          </a:lstStyle>
          <a:p>
            <a:fld id="{62D72D56-B5DC-CA40-869B-B80A4F9C208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7.e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8.emf"/><Relationship Id="rId16" Type="http://schemas.openxmlformats.org/officeDocument/2006/relationships/oleObject" Target="../embeddings/oleObject7.bin"/><Relationship Id="rId17" Type="http://schemas.openxmlformats.org/officeDocument/2006/relationships/image" Target="../media/image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0.xml"/><Relationship Id="rId3" Type="http://schemas.openxmlformats.org/officeDocument/2006/relationships/notesSlide" Target="../notesSlides/notesSlide1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4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5.emf"/><Relationship Id="rId10" Type="http://schemas.openxmlformats.org/officeDocument/2006/relationships/oleObject" Target="../embeddings/oleObject4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4" Type="http://schemas.openxmlformats.org/officeDocument/2006/relationships/oleObject" Target="../embeddings/oleObject8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0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emf"/><Relationship Id="rId12" Type="http://schemas.openxmlformats.org/officeDocument/2006/relationships/oleObject" Target="../embeddings/oleObject14.bin"/><Relationship Id="rId13" Type="http://schemas.openxmlformats.org/officeDocument/2006/relationships/image" Target="../media/image15.emf"/><Relationship Id="rId14" Type="http://schemas.openxmlformats.org/officeDocument/2006/relationships/oleObject" Target="../embeddings/oleObject15.bin"/><Relationship Id="rId15" Type="http://schemas.openxmlformats.org/officeDocument/2006/relationships/image" Target="../media/image16.emf"/><Relationship Id="rId16" Type="http://schemas.openxmlformats.org/officeDocument/2006/relationships/oleObject" Target="../embeddings/oleObject16.bin"/><Relationship Id="rId17" Type="http://schemas.openxmlformats.org/officeDocument/2006/relationships/image" Target="../media/image1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17.xml"/><Relationship Id="rId4" Type="http://schemas.openxmlformats.org/officeDocument/2006/relationships/oleObject" Target="../embeddings/oleObject10.bin"/><Relationship Id="rId5" Type="http://schemas.openxmlformats.org/officeDocument/2006/relationships/image" Target="../media/image11.emf"/><Relationship Id="rId6" Type="http://schemas.openxmlformats.org/officeDocument/2006/relationships/oleObject" Target="../embeddings/oleObject11.bin"/><Relationship Id="rId7" Type="http://schemas.openxmlformats.org/officeDocument/2006/relationships/image" Target="../media/image12.emf"/><Relationship Id="rId8" Type="http://schemas.openxmlformats.org/officeDocument/2006/relationships/oleObject" Target="../embeddings/oleObject12.bin"/><Relationship Id="rId9" Type="http://schemas.openxmlformats.org/officeDocument/2006/relationships/image" Target="../media/image13.emf"/><Relationship Id="rId10" Type="http://schemas.openxmlformats.org/officeDocument/2006/relationships/oleObject" Target="../embeddings/oleObject13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4" Type="http://schemas.openxmlformats.org/officeDocument/2006/relationships/oleObject" Target="../embeddings/oleObject17.bin"/><Relationship Id="rId5" Type="http://schemas.openxmlformats.org/officeDocument/2006/relationships/image" Target="../media/image18.emf"/><Relationship Id="rId6" Type="http://schemas.openxmlformats.org/officeDocument/2006/relationships/oleObject" Target="../embeddings/oleObject18.bin"/><Relationship Id="rId7" Type="http://schemas.openxmlformats.org/officeDocument/2006/relationships/image" Target="../media/image19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4" Type="http://schemas.openxmlformats.org/officeDocument/2006/relationships/oleObject" Target="../embeddings/Microsoft_Equation1.bin"/><Relationship Id="rId5" Type="http://schemas.openxmlformats.org/officeDocument/2006/relationships/image" Target="../media/image20.emf"/><Relationship Id="rId6" Type="http://schemas.openxmlformats.org/officeDocument/2006/relationships/oleObject" Target="../embeddings/oleObject19.bin"/><Relationship Id="rId7" Type="http://schemas.openxmlformats.org/officeDocument/2006/relationships/image" Target="../media/image21.emf"/><Relationship Id="rId8" Type="http://schemas.openxmlformats.org/officeDocument/2006/relationships/oleObject" Target="../embeddings/oleObject20.bin"/><Relationship Id="rId9" Type="http://schemas.openxmlformats.org/officeDocument/2006/relationships/image" Target="../media/image2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4" Type="http://schemas.openxmlformats.org/officeDocument/2006/relationships/oleObject" Target="../embeddings/oleObject21.bin"/><Relationship Id="rId5" Type="http://schemas.openxmlformats.org/officeDocument/2006/relationships/image" Target="../media/image23.emf"/><Relationship Id="rId6" Type="http://schemas.openxmlformats.org/officeDocument/2006/relationships/oleObject" Target="../embeddings/oleObject22.bin"/><Relationship Id="rId7" Type="http://schemas.openxmlformats.org/officeDocument/2006/relationships/image" Target="../media/image24.emf"/><Relationship Id="rId8" Type="http://schemas.openxmlformats.org/officeDocument/2006/relationships/oleObject" Target="../embeddings/oleObject23.bin"/><Relationship Id="rId9" Type="http://schemas.openxmlformats.org/officeDocument/2006/relationships/image" Target="../media/image25.emf"/><Relationship Id="rId10" Type="http://schemas.openxmlformats.org/officeDocument/2006/relationships/oleObject" Target="../embeddings/oleObject24.bin"/><Relationship Id="rId11" Type="http://schemas.openxmlformats.org/officeDocument/2006/relationships/image" Target="../media/image2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4" Type="http://schemas.openxmlformats.org/officeDocument/2006/relationships/oleObject" Target="../embeddings/Microsoft_Equation2.bin"/><Relationship Id="rId5" Type="http://schemas.openxmlformats.org/officeDocument/2006/relationships/image" Target="../media/image27.emf"/><Relationship Id="rId6" Type="http://schemas.openxmlformats.org/officeDocument/2006/relationships/oleObject" Target="../embeddings/oleObject25.bin"/><Relationship Id="rId7" Type="http://schemas.openxmlformats.org/officeDocument/2006/relationships/image" Target="../media/image2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4" Type="http://schemas.openxmlformats.org/officeDocument/2006/relationships/oleObject" Target="../embeddings/Microsoft_Equation3.bin"/><Relationship Id="rId5" Type="http://schemas.openxmlformats.org/officeDocument/2006/relationships/image" Target="../media/image29.emf"/><Relationship Id="rId6" Type="http://schemas.openxmlformats.org/officeDocument/2006/relationships/oleObject" Target="../embeddings/oleObject26.bin"/><Relationship Id="rId7" Type="http://schemas.openxmlformats.org/officeDocument/2006/relationships/image" Target="../media/image30.emf"/><Relationship Id="rId8" Type="http://schemas.openxmlformats.org/officeDocument/2006/relationships/oleObject" Target="../embeddings/oleObject27.bin"/><Relationship Id="rId9" Type="http://schemas.openxmlformats.org/officeDocument/2006/relationships/image" Target="../media/image31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4" Type="http://schemas.openxmlformats.org/officeDocument/2006/relationships/oleObject" Target="../embeddings/Microsoft_Equation4.bin"/><Relationship Id="rId5" Type="http://schemas.openxmlformats.org/officeDocument/2006/relationships/image" Target="../media/image32.emf"/><Relationship Id="rId6" Type="http://schemas.openxmlformats.org/officeDocument/2006/relationships/oleObject" Target="../embeddings/oleObject28.bin"/><Relationship Id="rId7" Type="http://schemas.openxmlformats.org/officeDocument/2006/relationships/image" Target="../media/image33.emf"/><Relationship Id="rId8" Type="http://schemas.openxmlformats.org/officeDocument/2006/relationships/oleObject" Target="../embeddings/oleObject29.bin"/><Relationship Id="rId9" Type="http://schemas.openxmlformats.org/officeDocument/2006/relationships/image" Target="../media/image34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oleObject" Target="../embeddings/oleObject30.bin"/><Relationship Id="rId5" Type="http://schemas.openxmlformats.org/officeDocument/2006/relationships/image" Target="../media/image35.emf"/><Relationship Id="rId6" Type="http://schemas.openxmlformats.org/officeDocument/2006/relationships/oleObject" Target="../embeddings/oleObject31.bin"/><Relationship Id="rId7" Type="http://schemas.openxmlformats.org/officeDocument/2006/relationships/image" Target="../media/image36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4" Type="http://schemas.openxmlformats.org/officeDocument/2006/relationships/oleObject" Target="../embeddings/oleObject32.bin"/><Relationship Id="rId5" Type="http://schemas.openxmlformats.org/officeDocument/2006/relationships/image" Target="../media/image37.emf"/><Relationship Id="rId6" Type="http://schemas.openxmlformats.org/officeDocument/2006/relationships/oleObject" Target="../embeddings/oleObject33.bin"/><Relationship Id="rId7" Type="http://schemas.openxmlformats.org/officeDocument/2006/relationships/image" Target="../media/image38.emf"/><Relationship Id="rId8" Type="http://schemas.openxmlformats.org/officeDocument/2006/relationships/oleObject" Target="../embeddings/oleObject34.bin"/><Relationship Id="rId9" Type="http://schemas.openxmlformats.org/officeDocument/2006/relationships/image" Target="../media/image39.emf"/><Relationship Id="rId10" Type="http://schemas.openxmlformats.org/officeDocument/2006/relationships/oleObject" Target="../embeddings/oleObject35.bin"/><Relationship Id="rId11" Type="http://schemas.openxmlformats.org/officeDocument/2006/relationships/image" Target="../media/image40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4" Type="http://schemas.openxmlformats.org/officeDocument/2006/relationships/oleObject" Target="../embeddings/oleObject36.bin"/><Relationship Id="rId5" Type="http://schemas.openxmlformats.org/officeDocument/2006/relationships/image" Target="../media/image41.emf"/><Relationship Id="rId6" Type="http://schemas.openxmlformats.org/officeDocument/2006/relationships/oleObject" Target="../embeddings/oleObject37.bin"/><Relationship Id="rId7" Type="http://schemas.openxmlformats.org/officeDocument/2006/relationships/image" Target="../media/image42.emf"/><Relationship Id="rId8" Type="http://schemas.openxmlformats.org/officeDocument/2006/relationships/oleObject" Target="../embeddings/oleObject38.bin"/><Relationship Id="rId9" Type="http://schemas.openxmlformats.org/officeDocument/2006/relationships/image" Target="../media/image43.emf"/><Relationship Id="rId10" Type="http://schemas.openxmlformats.org/officeDocument/2006/relationships/oleObject" Target="../embeddings/oleObject39.bin"/><Relationship Id="rId11" Type="http://schemas.openxmlformats.org/officeDocument/2006/relationships/image" Target="../media/image44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4" Type="http://schemas.openxmlformats.org/officeDocument/2006/relationships/oleObject" Target="../embeddings/oleObject40.bin"/><Relationship Id="rId5" Type="http://schemas.openxmlformats.org/officeDocument/2006/relationships/image" Target="../media/image45.emf"/><Relationship Id="rId6" Type="http://schemas.openxmlformats.org/officeDocument/2006/relationships/oleObject" Target="../embeddings/oleObject41.bin"/><Relationship Id="rId7" Type="http://schemas.openxmlformats.org/officeDocument/2006/relationships/image" Target="../media/image46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oleObject" Target="../embeddings/Microsoft_Equation5.bin"/><Relationship Id="rId5" Type="http://schemas.openxmlformats.org/officeDocument/2006/relationships/image" Target="../media/image47.emf"/><Relationship Id="rId6" Type="http://schemas.openxmlformats.org/officeDocument/2006/relationships/oleObject" Target="../embeddings/Microsoft_Equation6.bin"/><Relationship Id="rId7" Type="http://schemas.openxmlformats.org/officeDocument/2006/relationships/image" Target="../media/image48.emf"/><Relationship Id="rId8" Type="http://schemas.openxmlformats.org/officeDocument/2006/relationships/oleObject" Target="../embeddings/oleObject42.bin"/><Relationship Id="rId9" Type="http://schemas.openxmlformats.org/officeDocument/2006/relationships/image" Target="../media/image49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oleObject" Target="../embeddings/oleObject43.bin"/><Relationship Id="rId5" Type="http://schemas.openxmlformats.org/officeDocument/2006/relationships/image" Target="../media/image50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4" Type="http://schemas.openxmlformats.org/officeDocument/2006/relationships/oleObject" Target="../embeddings/oleObject44.bin"/><Relationship Id="rId5" Type="http://schemas.openxmlformats.org/officeDocument/2006/relationships/image" Target="../media/image51.emf"/><Relationship Id="rId6" Type="http://schemas.openxmlformats.org/officeDocument/2006/relationships/oleObject" Target="../embeddings/oleObject45.bin"/><Relationship Id="rId7" Type="http://schemas.openxmlformats.org/officeDocument/2006/relationships/image" Target="../media/image52.emf"/><Relationship Id="rId8" Type="http://schemas.openxmlformats.org/officeDocument/2006/relationships/oleObject" Target="../embeddings/oleObject46.bin"/><Relationship Id="rId9" Type="http://schemas.openxmlformats.org/officeDocument/2006/relationships/image" Target="../media/image53.emf"/><Relationship Id="rId10" Type="http://schemas.openxmlformats.org/officeDocument/2006/relationships/oleObject" Target="../embeddings/oleObject47.bin"/><Relationship Id="rId11" Type="http://schemas.openxmlformats.org/officeDocument/2006/relationships/image" Target="../media/image54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4" Type="http://schemas.openxmlformats.org/officeDocument/2006/relationships/oleObject" Target="../embeddings/oleObject48.bin"/><Relationship Id="rId5" Type="http://schemas.openxmlformats.org/officeDocument/2006/relationships/image" Target="../media/image55.emf"/><Relationship Id="rId6" Type="http://schemas.openxmlformats.org/officeDocument/2006/relationships/oleObject" Target="../embeddings/oleObject49.bin"/><Relationship Id="rId7" Type="http://schemas.openxmlformats.org/officeDocument/2006/relationships/image" Target="../media/image56.emf"/><Relationship Id="rId8" Type="http://schemas.openxmlformats.org/officeDocument/2006/relationships/oleObject" Target="../embeddings/oleObject50.bin"/><Relationship Id="rId9" Type="http://schemas.openxmlformats.org/officeDocument/2006/relationships/image" Target="../media/image57.emf"/><Relationship Id="rId10" Type="http://schemas.openxmlformats.org/officeDocument/2006/relationships/oleObject" Target="../embeddings/oleObject51.bin"/><Relationship Id="rId11" Type="http://schemas.openxmlformats.org/officeDocument/2006/relationships/image" Target="../media/image58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emf"/><Relationship Id="rId12" Type="http://schemas.openxmlformats.org/officeDocument/2006/relationships/oleObject" Target="../embeddings/oleObject56.bin"/><Relationship Id="rId13" Type="http://schemas.openxmlformats.org/officeDocument/2006/relationships/image" Target="../media/image63.emf"/><Relationship Id="rId14" Type="http://schemas.openxmlformats.org/officeDocument/2006/relationships/oleObject" Target="../embeddings/oleObject57.bin"/><Relationship Id="rId15" Type="http://schemas.openxmlformats.org/officeDocument/2006/relationships/image" Target="../media/image64.emf"/><Relationship Id="rId16" Type="http://schemas.openxmlformats.org/officeDocument/2006/relationships/oleObject" Target="../embeddings/oleObject58.bin"/><Relationship Id="rId17" Type="http://schemas.openxmlformats.org/officeDocument/2006/relationships/image" Target="../media/image65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34.xml"/><Relationship Id="rId4" Type="http://schemas.openxmlformats.org/officeDocument/2006/relationships/oleObject" Target="../embeddings/oleObject52.bin"/><Relationship Id="rId5" Type="http://schemas.openxmlformats.org/officeDocument/2006/relationships/image" Target="../media/image59.emf"/><Relationship Id="rId6" Type="http://schemas.openxmlformats.org/officeDocument/2006/relationships/oleObject" Target="../embeddings/oleObject53.bin"/><Relationship Id="rId7" Type="http://schemas.openxmlformats.org/officeDocument/2006/relationships/image" Target="../media/image60.emf"/><Relationship Id="rId8" Type="http://schemas.openxmlformats.org/officeDocument/2006/relationships/oleObject" Target="../embeddings/oleObject54.bin"/><Relationship Id="rId9" Type="http://schemas.openxmlformats.org/officeDocument/2006/relationships/image" Target="../media/image61.emf"/><Relationship Id="rId10" Type="http://schemas.openxmlformats.org/officeDocument/2006/relationships/oleObject" Target="../embeddings/oleObject55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4" Type="http://schemas.openxmlformats.org/officeDocument/2006/relationships/oleObject" Target="../embeddings/oleObject59.bin"/><Relationship Id="rId5" Type="http://schemas.openxmlformats.org/officeDocument/2006/relationships/image" Target="../media/image66.emf"/><Relationship Id="rId6" Type="http://schemas.openxmlformats.org/officeDocument/2006/relationships/oleObject" Target="../embeddings/oleObject60.bin"/><Relationship Id="rId7" Type="http://schemas.openxmlformats.org/officeDocument/2006/relationships/image" Target="../media/image67.emf"/><Relationship Id="rId8" Type="http://schemas.openxmlformats.org/officeDocument/2006/relationships/oleObject" Target="../embeddings/oleObject61.bin"/><Relationship Id="rId9" Type="http://schemas.openxmlformats.org/officeDocument/2006/relationships/image" Target="../media/image68.emf"/><Relationship Id="rId10" Type="http://schemas.openxmlformats.org/officeDocument/2006/relationships/oleObject" Target="../embeddings/oleObject62.bin"/><Relationship Id="rId11" Type="http://schemas.openxmlformats.org/officeDocument/2006/relationships/image" Target="../media/image69.e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5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4" Type="http://schemas.openxmlformats.org/officeDocument/2006/relationships/oleObject" Target="../embeddings/oleObject63.bin"/><Relationship Id="rId5" Type="http://schemas.openxmlformats.org/officeDocument/2006/relationships/image" Target="../media/image70.emf"/><Relationship Id="rId6" Type="http://schemas.openxmlformats.org/officeDocument/2006/relationships/oleObject" Target="../embeddings/Microsoft_Equation7.bin"/><Relationship Id="rId7" Type="http://schemas.openxmlformats.org/officeDocument/2006/relationships/image" Target="../media/image71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5.emf"/><Relationship Id="rId12" Type="http://schemas.openxmlformats.org/officeDocument/2006/relationships/oleObject" Target="../embeddings/oleObject68.bin"/><Relationship Id="rId13" Type="http://schemas.openxmlformats.org/officeDocument/2006/relationships/image" Target="../media/image76.emf"/><Relationship Id="rId14" Type="http://schemas.openxmlformats.org/officeDocument/2006/relationships/oleObject" Target="../embeddings/oleObject69.bin"/><Relationship Id="rId15" Type="http://schemas.openxmlformats.org/officeDocument/2006/relationships/image" Target="../media/image77.emf"/><Relationship Id="rId16" Type="http://schemas.openxmlformats.org/officeDocument/2006/relationships/oleObject" Target="../embeddings/oleObject70.bin"/><Relationship Id="rId17" Type="http://schemas.openxmlformats.org/officeDocument/2006/relationships/image" Target="../media/image78.emf"/><Relationship Id="rId1" Type="http://schemas.openxmlformats.org/officeDocument/2006/relationships/vmlDrawing" Target="../drawings/vmlDrawing21.vml"/><Relationship Id="rId2" Type="http://schemas.openxmlformats.org/officeDocument/2006/relationships/slideLayout" Target="../slideLayouts/slideLayout62.xml"/><Relationship Id="rId3" Type="http://schemas.openxmlformats.org/officeDocument/2006/relationships/notesSlide" Target="../notesSlides/notesSlide39.xml"/><Relationship Id="rId4" Type="http://schemas.openxmlformats.org/officeDocument/2006/relationships/oleObject" Target="../embeddings/oleObject64.bin"/><Relationship Id="rId5" Type="http://schemas.openxmlformats.org/officeDocument/2006/relationships/image" Target="../media/image72.emf"/><Relationship Id="rId6" Type="http://schemas.openxmlformats.org/officeDocument/2006/relationships/oleObject" Target="../embeddings/oleObject65.bin"/><Relationship Id="rId7" Type="http://schemas.openxmlformats.org/officeDocument/2006/relationships/image" Target="../media/image73.emf"/><Relationship Id="rId8" Type="http://schemas.openxmlformats.org/officeDocument/2006/relationships/oleObject" Target="../embeddings/oleObject66.bin"/><Relationship Id="rId9" Type="http://schemas.openxmlformats.org/officeDocument/2006/relationships/image" Target="../media/image74.emf"/><Relationship Id="rId10" Type="http://schemas.openxmlformats.org/officeDocument/2006/relationships/oleObject" Target="../embeddings/oleObject67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4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Relationship Id="rId2" Type="http://schemas.openxmlformats.org/officeDocument/2006/relationships/notesSlide" Target="../notesSlides/notesSlide4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4" Type="http://schemas.openxmlformats.org/officeDocument/2006/relationships/oleObject" Target="../embeddings/oleObject71.bin"/><Relationship Id="rId5" Type="http://schemas.openxmlformats.org/officeDocument/2006/relationships/image" Target="../media/image79.emf"/><Relationship Id="rId1" Type="http://schemas.openxmlformats.org/officeDocument/2006/relationships/vmlDrawing" Target="../drawings/vmlDrawing22.vml"/><Relationship Id="rId2" Type="http://schemas.openxmlformats.org/officeDocument/2006/relationships/slideLayout" Target="../slideLayouts/slideLayout6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80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4" Type="http://schemas.openxmlformats.org/officeDocument/2006/relationships/oleObject" Target="../embeddings/Microsoft_Equation8.bin"/><Relationship Id="rId5" Type="http://schemas.openxmlformats.org/officeDocument/2006/relationships/image" Target="../media/image81.emf"/><Relationship Id="rId1" Type="http://schemas.openxmlformats.org/officeDocument/2006/relationships/vmlDrawing" Target="../drawings/vmlDrawing23.vml"/><Relationship Id="rId2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4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4" Type="http://schemas.openxmlformats.org/officeDocument/2006/relationships/oleObject" Target="../embeddings/oleObject72.bin"/><Relationship Id="rId5" Type="http://schemas.openxmlformats.org/officeDocument/2006/relationships/image" Target="../media/image82.emf"/><Relationship Id="rId6" Type="http://schemas.openxmlformats.org/officeDocument/2006/relationships/oleObject" Target="../embeddings/oleObject73.bin"/><Relationship Id="rId7" Type="http://schemas.openxmlformats.org/officeDocument/2006/relationships/image" Target="../media/image83.emf"/><Relationship Id="rId8" Type="http://schemas.openxmlformats.org/officeDocument/2006/relationships/oleObject" Target="../embeddings/oleObject74.bin"/><Relationship Id="rId9" Type="http://schemas.openxmlformats.org/officeDocument/2006/relationships/image" Target="../media/image84.emf"/><Relationship Id="rId10" Type="http://schemas.openxmlformats.org/officeDocument/2006/relationships/oleObject" Target="../embeddings/oleObject75.bin"/><Relationship Id="rId11" Type="http://schemas.openxmlformats.org/officeDocument/2006/relationships/image" Target="../media/image85.emf"/><Relationship Id="rId1" Type="http://schemas.openxmlformats.org/officeDocument/2006/relationships/vmlDrawing" Target="../drawings/vmlDrawing24.vml"/><Relationship Id="rId2" Type="http://schemas.openxmlformats.org/officeDocument/2006/relationships/slideLayout" Target="../slideLayouts/slideLayout7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4" Type="http://schemas.openxmlformats.org/officeDocument/2006/relationships/image" Target="../media/image87.jpeg"/><Relationship Id="rId5" Type="http://schemas.openxmlformats.org/officeDocument/2006/relationships/image" Target="../media/image88.jpeg"/><Relationship Id="rId6" Type="http://schemas.openxmlformats.org/officeDocument/2006/relationships/image" Target="../media/image89.jpeg"/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4" Type="http://schemas.openxmlformats.org/officeDocument/2006/relationships/oleObject" Target="../embeddings/oleObject76.bin"/><Relationship Id="rId5" Type="http://schemas.openxmlformats.org/officeDocument/2006/relationships/image" Target="../media/image90.emf"/><Relationship Id="rId6" Type="http://schemas.openxmlformats.org/officeDocument/2006/relationships/oleObject" Target="../embeddings/Microsoft_Equation9.bin"/><Relationship Id="rId7" Type="http://schemas.openxmlformats.org/officeDocument/2006/relationships/image" Target="../media/image91.emf"/><Relationship Id="rId8" Type="http://schemas.openxmlformats.org/officeDocument/2006/relationships/oleObject" Target="../embeddings/Microsoft_Equation10.bin"/><Relationship Id="rId9" Type="http://schemas.openxmlformats.org/officeDocument/2006/relationships/image" Target="../media/image92.emf"/><Relationship Id="rId1" Type="http://schemas.openxmlformats.org/officeDocument/2006/relationships/vmlDrawing" Target="../drawings/vmlDrawing25.vml"/><Relationship Id="rId2" Type="http://schemas.openxmlformats.org/officeDocument/2006/relationships/slideLayout" Target="../slideLayouts/slideLayout7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Relationship Id="rId2" Type="http://schemas.openxmlformats.org/officeDocument/2006/relationships/notesSlide" Target="../notesSlides/notesSlide5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4" Type="http://schemas.openxmlformats.org/officeDocument/2006/relationships/oleObject" Target="../embeddings/oleObject77.bin"/><Relationship Id="rId5" Type="http://schemas.openxmlformats.org/officeDocument/2006/relationships/image" Target="../media/image93.emf"/><Relationship Id="rId1" Type="http://schemas.openxmlformats.org/officeDocument/2006/relationships/vmlDrawing" Target="../drawings/vmlDrawing26.vml"/><Relationship Id="rId2" Type="http://schemas.openxmlformats.org/officeDocument/2006/relationships/slideLayout" Target="../slideLayouts/slideLayout73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4" Type="http://schemas.openxmlformats.org/officeDocument/2006/relationships/oleObject" Target="../embeddings/oleObject78.bin"/><Relationship Id="rId5" Type="http://schemas.openxmlformats.org/officeDocument/2006/relationships/image" Target="../media/image94.emf"/><Relationship Id="rId6" Type="http://schemas.openxmlformats.org/officeDocument/2006/relationships/oleObject" Target="../embeddings/oleObject79.bin"/><Relationship Id="rId7" Type="http://schemas.openxmlformats.org/officeDocument/2006/relationships/image" Target="../media/image95.emf"/><Relationship Id="rId8" Type="http://schemas.openxmlformats.org/officeDocument/2006/relationships/oleObject" Target="../embeddings/oleObject80.bin"/><Relationship Id="rId9" Type="http://schemas.openxmlformats.org/officeDocument/2006/relationships/image" Target="../media/image96.emf"/><Relationship Id="rId10" Type="http://schemas.openxmlformats.org/officeDocument/2006/relationships/oleObject" Target="../embeddings/oleObject81.bin"/><Relationship Id="rId11" Type="http://schemas.openxmlformats.org/officeDocument/2006/relationships/image" Target="../media/image97.emf"/><Relationship Id="rId1" Type="http://schemas.openxmlformats.org/officeDocument/2006/relationships/vmlDrawing" Target="../drawings/vmlDrawing27.vml"/><Relationship Id="rId2" Type="http://schemas.openxmlformats.org/officeDocument/2006/relationships/slideLayout" Target="../slideLayouts/slideLayout7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4" Type="http://schemas.openxmlformats.org/officeDocument/2006/relationships/oleObject" Target="../embeddings/oleObject82.bin"/><Relationship Id="rId5" Type="http://schemas.openxmlformats.org/officeDocument/2006/relationships/image" Target="../media/image98.emf"/><Relationship Id="rId6" Type="http://schemas.openxmlformats.org/officeDocument/2006/relationships/oleObject" Target="../embeddings/oleObject83.bin"/><Relationship Id="rId7" Type="http://schemas.openxmlformats.org/officeDocument/2006/relationships/image" Target="../media/image99.emf"/><Relationship Id="rId8" Type="http://schemas.openxmlformats.org/officeDocument/2006/relationships/oleObject" Target="../embeddings/oleObject84.bin"/><Relationship Id="rId9" Type="http://schemas.openxmlformats.org/officeDocument/2006/relationships/image" Target="../media/image100.emf"/><Relationship Id="rId1" Type="http://schemas.openxmlformats.org/officeDocument/2006/relationships/vmlDrawing" Target="../drawings/vmlDrawing28.vml"/><Relationship Id="rId2" Type="http://schemas.openxmlformats.org/officeDocument/2006/relationships/slideLayout" Target="../slideLayouts/slideLayout8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2.xml"/><Relationship Id="rId4" Type="http://schemas.openxmlformats.org/officeDocument/2006/relationships/oleObject" Target="../embeddings/oleObject85.bin"/><Relationship Id="rId5" Type="http://schemas.openxmlformats.org/officeDocument/2006/relationships/image" Target="../media/image101.emf"/><Relationship Id="rId6" Type="http://schemas.openxmlformats.org/officeDocument/2006/relationships/oleObject" Target="../embeddings/oleObject86.bin"/><Relationship Id="rId7" Type="http://schemas.openxmlformats.org/officeDocument/2006/relationships/image" Target="../media/image102.emf"/><Relationship Id="rId1" Type="http://schemas.openxmlformats.org/officeDocument/2006/relationships/vmlDrawing" Target="../drawings/vmlDrawing29.vml"/><Relationship Id="rId2" Type="http://schemas.openxmlformats.org/officeDocument/2006/relationships/slideLayout" Target="../slideLayouts/slideLayout9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3.xml"/><Relationship Id="rId4" Type="http://schemas.openxmlformats.org/officeDocument/2006/relationships/oleObject" Target="../embeddings/oleObject87.bin"/><Relationship Id="rId5" Type="http://schemas.openxmlformats.org/officeDocument/2006/relationships/image" Target="../media/image103.emf"/><Relationship Id="rId1" Type="http://schemas.openxmlformats.org/officeDocument/2006/relationships/vmlDrawing" Target="../drawings/vmlDrawing30.vml"/><Relationship Id="rId2" Type="http://schemas.openxmlformats.org/officeDocument/2006/relationships/slideLayout" Target="../slideLayouts/slideLayout9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4.xml"/><Relationship Id="rId4" Type="http://schemas.openxmlformats.org/officeDocument/2006/relationships/oleObject" Target="../embeddings/oleObject88.bin"/><Relationship Id="rId5" Type="http://schemas.openxmlformats.org/officeDocument/2006/relationships/image" Target="../media/image104.emf"/><Relationship Id="rId6" Type="http://schemas.openxmlformats.org/officeDocument/2006/relationships/oleObject" Target="../embeddings/Microsoft_Equation11.bin"/><Relationship Id="rId7" Type="http://schemas.openxmlformats.org/officeDocument/2006/relationships/image" Target="../media/image105.emf"/><Relationship Id="rId8" Type="http://schemas.openxmlformats.org/officeDocument/2006/relationships/oleObject" Target="../embeddings/Microsoft_Equation12.bin"/><Relationship Id="rId9" Type="http://schemas.openxmlformats.org/officeDocument/2006/relationships/image" Target="../media/image106.emf"/><Relationship Id="rId1" Type="http://schemas.openxmlformats.org/officeDocument/2006/relationships/vmlDrawing" Target="../drawings/vmlDrawing31.vml"/><Relationship Id="rId2" Type="http://schemas.openxmlformats.org/officeDocument/2006/relationships/slideLayout" Target="../slideLayouts/slideLayout9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5.xml"/><Relationship Id="rId4" Type="http://schemas.openxmlformats.org/officeDocument/2006/relationships/oleObject" Target="../embeddings/oleObject89.bin"/><Relationship Id="rId5" Type="http://schemas.openxmlformats.org/officeDocument/2006/relationships/image" Target="../media/image107.emf"/><Relationship Id="rId6" Type="http://schemas.openxmlformats.org/officeDocument/2006/relationships/oleObject" Target="../embeddings/oleObject90.bin"/><Relationship Id="rId7" Type="http://schemas.openxmlformats.org/officeDocument/2006/relationships/image" Target="../media/image108.emf"/><Relationship Id="rId8" Type="http://schemas.openxmlformats.org/officeDocument/2006/relationships/oleObject" Target="../embeddings/oleObject91.bin"/><Relationship Id="rId9" Type="http://schemas.openxmlformats.org/officeDocument/2006/relationships/image" Target="../media/image109.emf"/><Relationship Id="rId10" Type="http://schemas.openxmlformats.org/officeDocument/2006/relationships/oleObject" Target="../embeddings/oleObject92.bin"/><Relationship Id="rId11" Type="http://schemas.openxmlformats.org/officeDocument/2006/relationships/image" Target="../media/image110.emf"/><Relationship Id="rId1" Type="http://schemas.openxmlformats.org/officeDocument/2006/relationships/vmlDrawing" Target="../drawings/vmlDrawing32.vml"/><Relationship Id="rId2" Type="http://schemas.openxmlformats.org/officeDocument/2006/relationships/slideLayout" Target="../slideLayouts/slideLayout9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6.xml"/><Relationship Id="rId4" Type="http://schemas.openxmlformats.org/officeDocument/2006/relationships/oleObject" Target="../embeddings/oleObject93.bin"/><Relationship Id="rId5" Type="http://schemas.openxmlformats.org/officeDocument/2006/relationships/image" Target="../media/image111.emf"/><Relationship Id="rId1" Type="http://schemas.openxmlformats.org/officeDocument/2006/relationships/vmlDrawing" Target="../drawings/vmlDrawing33.vml"/><Relationship Id="rId2" Type="http://schemas.openxmlformats.org/officeDocument/2006/relationships/slideLayout" Target="../slideLayouts/slideLayout9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7.xml"/><Relationship Id="rId4" Type="http://schemas.openxmlformats.org/officeDocument/2006/relationships/oleObject" Target="../embeddings/oleObject94.bin"/><Relationship Id="rId5" Type="http://schemas.openxmlformats.org/officeDocument/2006/relationships/image" Target="../media/image112.emf"/><Relationship Id="rId1" Type="http://schemas.openxmlformats.org/officeDocument/2006/relationships/vmlDrawing" Target="../drawings/vmlDrawing34.vml"/><Relationship Id="rId2" Type="http://schemas.openxmlformats.org/officeDocument/2006/relationships/slideLayout" Target="../slideLayouts/slideLayout9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8.xml"/><Relationship Id="rId4" Type="http://schemas.openxmlformats.org/officeDocument/2006/relationships/oleObject" Target="../embeddings/oleObject95.bin"/><Relationship Id="rId5" Type="http://schemas.openxmlformats.org/officeDocument/2006/relationships/image" Target="../media/image113.emf"/><Relationship Id="rId1" Type="http://schemas.openxmlformats.org/officeDocument/2006/relationships/vmlDrawing" Target="../drawings/vmlDrawing35.vml"/><Relationship Id="rId2" Type="http://schemas.openxmlformats.org/officeDocument/2006/relationships/slideLayout" Target="../slideLayouts/slideLayout9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Relationship Id="rId2" Type="http://schemas.openxmlformats.org/officeDocument/2006/relationships/notesSlide" Target="../notesSlides/notesSlide6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0.xml"/><Relationship Id="rId4" Type="http://schemas.openxmlformats.org/officeDocument/2006/relationships/oleObject" Target="../embeddings/oleObject96.bin"/><Relationship Id="rId5" Type="http://schemas.openxmlformats.org/officeDocument/2006/relationships/image" Target="../media/image114.emf"/><Relationship Id="rId1" Type="http://schemas.openxmlformats.org/officeDocument/2006/relationships/vmlDrawing" Target="../drawings/vmlDrawing36.vml"/><Relationship Id="rId2" Type="http://schemas.openxmlformats.org/officeDocument/2006/relationships/slideLayout" Target="../slideLayouts/slideLayout95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1.xml"/><Relationship Id="rId4" Type="http://schemas.openxmlformats.org/officeDocument/2006/relationships/oleObject" Target="../embeddings/oleObject97.bin"/><Relationship Id="rId5" Type="http://schemas.openxmlformats.org/officeDocument/2006/relationships/image" Target="../media/image115.emf"/><Relationship Id="rId1" Type="http://schemas.openxmlformats.org/officeDocument/2006/relationships/vmlDrawing" Target="../drawings/vmlDrawing37.vml"/><Relationship Id="rId2" Type="http://schemas.openxmlformats.org/officeDocument/2006/relationships/slideLayout" Target="../slideLayouts/slideLayout9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4" Type="http://schemas.openxmlformats.org/officeDocument/2006/relationships/oleObject" Target="../embeddings/oleObject98.bin"/><Relationship Id="rId5" Type="http://schemas.openxmlformats.org/officeDocument/2006/relationships/image" Target="../media/image116.emf"/><Relationship Id="rId1" Type="http://schemas.openxmlformats.org/officeDocument/2006/relationships/vmlDrawing" Target="../drawings/vmlDrawing38.vml"/><Relationship Id="rId2" Type="http://schemas.openxmlformats.org/officeDocument/2006/relationships/slideLayout" Target="../slideLayouts/slideLayout95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4" Type="http://schemas.openxmlformats.org/officeDocument/2006/relationships/oleObject" Target="../embeddings/oleObject99.bin"/><Relationship Id="rId5" Type="http://schemas.openxmlformats.org/officeDocument/2006/relationships/image" Target="../media/image117.emf"/><Relationship Id="rId6" Type="http://schemas.openxmlformats.org/officeDocument/2006/relationships/oleObject" Target="../embeddings/Microsoft_Equation13.bin"/><Relationship Id="rId7" Type="http://schemas.openxmlformats.org/officeDocument/2006/relationships/image" Target="../media/image118.emf"/><Relationship Id="rId8" Type="http://schemas.openxmlformats.org/officeDocument/2006/relationships/oleObject" Target="../embeddings/Microsoft_Equation14.bin"/><Relationship Id="rId9" Type="http://schemas.openxmlformats.org/officeDocument/2006/relationships/image" Target="../media/image119.emf"/><Relationship Id="rId10" Type="http://schemas.openxmlformats.org/officeDocument/2006/relationships/oleObject" Target="../embeddings/Microsoft_Equation15.bin"/><Relationship Id="rId11" Type="http://schemas.openxmlformats.org/officeDocument/2006/relationships/image" Target="../media/image120.emf"/><Relationship Id="rId1" Type="http://schemas.openxmlformats.org/officeDocument/2006/relationships/vmlDrawing" Target="../drawings/vmlDrawing39.vml"/><Relationship Id="rId2" Type="http://schemas.openxmlformats.org/officeDocument/2006/relationships/slideLayout" Target="../slideLayouts/slideLayout95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4.xml"/><Relationship Id="rId4" Type="http://schemas.openxmlformats.org/officeDocument/2006/relationships/oleObject" Target="../embeddings/oleObject100.bin"/><Relationship Id="rId5" Type="http://schemas.openxmlformats.org/officeDocument/2006/relationships/image" Target="../media/image121.emf"/><Relationship Id="rId1" Type="http://schemas.openxmlformats.org/officeDocument/2006/relationships/vmlDrawing" Target="../drawings/vmlDrawing40.vml"/><Relationship Id="rId2" Type="http://schemas.openxmlformats.org/officeDocument/2006/relationships/slideLayout" Target="../slideLayouts/slideLayout9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PHYS 3220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Concept Tests Fall 2009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Content Placeholder 2"/>
          <p:cNvSpPr>
            <a:spLocks noGrp="1"/>
          </p:cNvSpPr>
          <p:nvPr>
            <p:ph idx="4294967295"/>
          </p:nvPr>
        </p:nvSpPr>
        <p:spPr>
          <a:xfrm>
            <a:off x="914400" y="1463675"/>
            <a:ext cx="7370763" cy="1262063"/>
          </a:xfrm>
        </p:spPr>
        <p:txBody>
          <a:bodyPr/>
          <a:lstStyle/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Prepare an ensemble of many identical particles and measure the positions of each of the particle.</a:t>
            </a: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Measure the position of the same particle again and again many times.</a:t>
            </a:r>
          </a:p>
          <a:p>
            <a:pPr marL="457200" indent="-457200" eaLnBrk="1" hangingPunct="1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  <p:sp>
        <p:nvSpPr>
          <p:cNvPr id="59395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59396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59397" name="Title 36"/>
          <p:cNvSpPr>
            <a:spLocks noGrp="1"/>
          </p:cNvSpPr>
          <p:nvPr>
            <p:ph type="title" idx="4294967295"/>
          </p:nvPr>
        </p:nvSpPr>
        <p:spPr>
          <a:xfrm>
            <a:off x="685800" y="195263"/>
            <a:ext cx="7772400" cy="1143000"/>
          </a:xfrm>
        </p:spPr>
        <p:txBody>
          <a:bodyPr/>
          <a:lstStyle/>
          <a:p>
            <a:r>
              <a:rPr lang="en-US" sz="2600"/>
              <a:t>How does one measure an expectation value &lt;x&gt; 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Content Placeholder 2"/>
          <p:cNvSpPr>
            <a:spLocks noGrp="1"/>
          </p:cNvSpPr>
          <p:nvPr>
            <p:ph idx="4294967295"/>
          </p:nvPr>
        </p:nvSpPr>
        <p:spPr>
          <a:xfrm>
            <a:off x="914400" y="3028950"/>
            <a:ext cx="7370763" cy="1262063"/>
          </a:xfrm>
        </p:spPr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None		B) 1 and 2		C)  1 and 3</a:t>
            </a:r>
          </a:p>
          <a:p>
            <a:pPr marL="609600" indent="-609600" eaLnBrk="1" hangingPunct="1">
              <a:buFontTx/>
              <a:buNone/>
            </a:pPr>
            <a:r>
              <a:rPr lang="en-US" sz="2400">
                <a:latin typeface="Lucida Grande" charset="0"/>
              </a:rPr>
              <a:t>D)  2 and 3		E) all of them</a:t>
            </a:r>
          </a:p>
        </p:txBody>
      </p:sp>
      <p:sp>
        <p:nvSpPr>
          <p:cNvPr id="61443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61444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 idx="4294967295"/>
          </p:nvPr>
        </p:nvSpPr>
        <p:spPr>
          <a:xfrm>
            <a:off x="685800" y="1123950"/>
            <a:ext cx="8153400" cy="1143000"/>
          </a:xfrm>
        </p:spPr>
        <p:txBody>
          <a:bodyPr/>
          <a:lstStyle/>
          <a:p>
            <a:pPr algn="l"/>
            <a:r>
              <a:rPr lang="en-US" sz="2600"/>
              <a:t>Requirements for the wave equation and its solution:</a:t>
            </a:r>
            <a:br>
              <a:rPr lang="en-US" sz="2600"/>
            </a:br>
            <a:r>
              <a:rPr lang="en-US" sz="2600"/>
              <a:t>1. The equation has to be linear</a:t>
            </a:r>
            <a:br>
              <a:rPr lang="en-US" sz="2600"/>
            </a:br>
            <a:r>
              <a:rPr lang="en-US" sz="2600"/>
              <a:t>2. The solution has to represent a frequency </a:t>
            </a:r>
            <a:r>
              <a:rPr lang="el-GR" sz="2600" i="1">
                <a:latin typeface="Times New Roman" charset="0"/>
                <a:cs typeface="Times New Roman" charset="0"/>
              </a:rPr>
              <a:t>ω</a:t>
            </a:r>
            <a:r>
              <a:rPr lang="en-US" sz="2600"/>
              <a:t> and</a:t>
            </a:r>
            <a:br>
              <a:rPr lang="en-US" sz="2600"/>
            </a:br>
            <a:r>
              <a:rPr lang="en-US" sz="2600"/>
              <a:t>     wave vector </a:t>
            </a:r>
            <a:r>
              <a:rPr lang="en-US" sz="2600" b="1" i="1"/>
              <a:t>k</a:t>
            </a:r>
            <a:r>
              <a:rPr lang="en-US" sz="2600"/>
              <a:t> with </a:t>
            </a:r>
            <a:r>
              <a:rPr lang="en-US" sz="2600" i="1">
                <a:latin typeface="Times New Roman" charset="0"/>
                <a:cs typeface="Times New Roman" charset="0"/>
              </a:rPr>
              <a:t>ω=2</a:t>
            </a:r>
            <a:r>
              <a:rPr lang="el-GR" sz="2600" i="1">
                <a:latin typeface="Times New Roman" charset="0"/>
                <a:cs typeface="Times New Roman" charset="0"/>
              </a:rPr>
              <a:t>π</a:t>
            </a:r>
            <a:r>
              <a:rPr lang="en-US" sz="2600" i="1">
                <a:latin typeface="Times New Roman" charset="0"/>
                <a:cs typeface="Times New Roman" charset="0"/>
              </a:rPr>
              <a:t>E/h</a:t>
            </a:r>
            <a:r>
              <a:rPr lang="en-US" sz="2600">
                <a:latin typeface="Times New Roman" charset="0"/>
                <a:cs typeface="Times New Roman" charset="0"/>
              </a:rPr>
              <a:t> and </a:t>
            </a:r>
            <a:r>
              <a:rPr lang="en-US" sz="2600" b="1" i="1">
                <a:latin typeface="Times New Roman" charset="0"/>
                <a:cs typeface="Times New Roman" charset="0"/>
              </a:rPr>
              <a:t>k</a:t>
            </a:r>
            <a:r>
              <a:rPr lang="en-US" sz="2600" i="1">
                <a:latin typeface="Times New Roman" charset="0"/>
                <a:cs typeface="Times New Roman" charset="0"/>
              </a:rPr>
              <a:t>=2</a:t>
            </a:r>
            <a:r>
              <a:rPr lang="el-GR" sz="2600" i="1">
                <a:latin typeface="Times New Roman" charset="0"/>
                <a:cs typeface="Times New Roman" charset="0"/>
              </a:rPr>
              <a:t>π</a:t>
            </a:r>
            <a:r>
              <a:rPr lang="en-US" sz="2600" b="1" i="1">
                <a:latin typeface="Times New Roman" charset="0"/>
                <a:cs typeface="Times New Roman" charset="0"/>
              </a:rPr>
              <a:t>p</a:t>
            </a:r>
            <a:r>
              <a:rPr lang="en-US" sz="2600" i="1">
                <a:latin typeface="Times New Roman" charset="0"/>
                <a:cs typeface="Times New Roman" charset="0"/>
              </a:rPr>
              <a:t>/h</a:t>
            </a:r>
            <a:br>
              <a:rPr lang="en-US" sz="2600" i="1">
                <a:latin typeface="Times New Roman" charset="0"/>
                <a:cs typeface="Times New Roman" charset="0"/>
              </a:rPr>
            </a:br>
            <a:r>
              <a:rPr lang="en-US" sz="2600">
                <a:cs typeface="Times New Roman" charset="0"/>
              </a:rPr>
              <a:t>3. The solution must satisfy the dynamical equation</a:t>
            </a:r>
            <a:br>
              <a:rPr lang="en-US" sz="2600">
                <a:cs typeface="Times New Roman" charset="0"/>
              </a:rPr>
            </a:br>
            <a:r>
              <a:rPr lang="en-US" sz="2600">
                <a:cs typeface="Times New Roman" charset="0"/>
              </a:rPr>
              <a:t>     </a:t>
            </a:r>
            <a:r>
              <a:rPr lang="en-US" sz="2600" i="1">
                <a:cs typeface="Times New Roman" charset="0"/>
              </a:rPr>
              <a:t>E = </a:t>
            </a:r>
            <a:r>
              <a:rPr lang="en-US" sz="2600" b="1" i="1">
                <a:cs typeface="Times New Roman" charset="0"/>
              </a:rPr>
              <a:t>p</a:t>
            </a:r>
            <a:r>
              <a:rPr lang="en-US" sz="2600" i="1" baseline="30000">
                <a:cs typeface="Times New Roman" charset="0"/>
              </a:rPr>
              <a:t>2</a:t>
            </a:r>
            <a:r>
              <a:rPr lang="en-US" sz="2600" i="1">
                <a:cs typeface="Times New Roman" charset="0"/>
              </a:rPr>
              <a:t>/2m + V(</a:t>
            </a:r>
            <a:r>
              <a:rPr lang="en-US" sz="2600" b="1" i="1">
                <a:cs typeface="Times New Roman" charset="0"/>
              </a:rPr>
              <a:t>r</a:t>
            </a:r>
            <a:r>
              <a:rPr lang="en-US" sz="2600" i="1">
                <a:cs typeface="Times New Roman" charset="0"/>
              </a:rPr>
              <a:t>,t)</a:t>
            </a:r>
            <a:br>
              <a:rPr lang="en-US" sz="2600" i="1">
                <a:cs typeface="Times New Roman" charset="0"/>
              </a:rPr>
            </a:br>
            <a:r>
              <a:rPr lang="en-US" sz="2600">
                <a:cs typeface="Times New Roman" charset="0"/>
              </a:rPr>
              <a:t>Which of these requirement has to be fulfilled?</a:t>
            </a:r>
            <a:r>
              <a:rPr lang="en-US" sz="2600"/>
              <a:t/>
            </a:r>
            <a:br>
              <a:rPr lang="en-US" sz="2600"/>
            </a:br>
            <a:endParaRPr lang="en-US" sz="2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t Placeholder 2"/>
          <p:cNvSpPr>
            <a:spLocks noGrp="1"/>
          </p:cNvSpPr>
          <p:nvPr>
            <p:ph idx="4294967295"/>
          </p:nvPr>
        </p:nvSpPr>
        <p:spPr>
          <a:xfrm>
            <a:off x="914400" y="2794000"/>
            <a:ext cx="7370763" cy="1262063"/>
          </a:xfrm>
        </p:spPr>
        <p:txBody>
          <a:bodyPr/>
          <a:lstStyle/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x</a:t>
            </a:r>
            <a:r>
              <a:rPr lang="en-US" sz="2400" baseline="-25000">
                <a:latin typeface="Lucida Grande" charset="0"/>
              </a:rPr>
              <a:t>0</a:t>
            </a:r>
            <a:r>
              <a:rPr lang="en-US" sz="2400">
                <a:latin typeface="Lucida Grande" charset="0"/>
              </a:rPr>
              <a:t> = -2</a:t>
            </a: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x</a:t>
            </a:r>
            <a:r>
              <a:rPr lang="en-US" sz="2400" baseline="-25000">
                <a:latin typeface="Lucida Grande" charset="0"/>
              </a:rPr>
              <a:t>0</a:t>
            </a:r>
            <a:r>
              <a:rPr lang="en-US" sz="2400">
                <a:latin typeface="Lucida Grande" charset="0"/>
              </a:rPr>
              <a:t> = 0</a:t>
            </a: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x</a:t>
            </a:r>
            <a:r>
              <a:rPr lang="en-US" sz="2400" baseline="-25000">
                <a:latin typeface="Lucida Grande" charset="0"/>
              </a:rPr>
              <a:t>0</a:t>
            </a:r>
            <a:r>
              <a:rPr lang="en-US" sz="2400">
                <a:latin typeface="Lucida Grande" charset="0"/>
              </a:rPr>
              <a:t> = 1</a:t>
            </a: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I cannot decide, but I know how to calculate it.</a:t>
            </a:r>
          </a:p>
          <a:p>
            <a:pPr marL="457200" indent="-457200" eaLnBrk="1" hangingPunct="1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  <p:sp>
        <p:nvSpPr>
          <p:cNvPr id="63491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63492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63493" name="Title 36"/>
          <p:cNvSpPr>
            <a:spLocks noGrp="1"/>
          </p:cNvSpPr>
          <p:nvPr>
            <p:ph type="title" idx="4294967295"/>
          </p:nvPr>
        </p:nvSpPr>
        <p:spPr>
          <a:xfrm>
            <a:off x="685800" y="195263"/>
            <a:ext cx="7772400" cy="1143000"/>
          </a:xfrm>
        </p:spPr>
        <p:txBody>
          <a:bodyPr/>
          <a:lstStyle/>
          <a:p>
            <a:r>
              <a:rPr lang="en-US" sz="2600"/>
              <a:t>Below is shown a probability distribution. At which point x</a:t>
            </a:r>
            <a:r>
              <a:rPr lang="en-US" sz="2600" baseline="-25000"/>
              <a:t>0</a:t>
            </a:r>
            <a:r>
              <a:rPr lang="en-US" sz="2600"/>
              <a:t> is there equal probability for the particle to be either on the left or on the right of x</a:t>
            </a:r>
            <a:r>
              <a:rPr lang="en-US" sz="2600" baseline="-25000"/>
              <a:t>0</a:t>
            </a:r>
            <a:endParaRPr lang="en-US" sz="2600"/>
          </a:p>
        </p:txBody>
      </p:sp>
      <p:grpSp>
        <p:nvGrpSpPr>
          <p:cNvPr id="63494" name="Group 13"/>
          <p:cNvGrpSpPr>
            <a:grpSpLocks/>
          </p:cNvGrpSpPr>
          <p:nvPr/>
        </p:nvGrpSpPr>
        <p:grpSpPr bwMode="auto">
          <a:xfrm>
            <a:off x="3270250" y="1371600"/>
            <a:ext cx="3579813" cy="2555875"/>
            <a:chOff x="3269660" y="1372336"/>
            <a:chExt cx="3579779" cy="2554435"/>
          </a:xfrm>
        </p:grpSpPr>
        <p:pic>
          <p:nvPicPr>
            <p:cNvPr id="63495" name="Picture 5" descr="gaussian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9660" y="1566205"/>
              <a:ext cx="3283528" cy="2274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496" name="TextBox 6"/>
            <p:cNvSpPr txBox="1">
              <a:spLocks noChangeArrowheads="1"/>
            </p:cNvSpPr>
            <p:nvPr/>
          </p:nvSpPr>
          <p:spPr bwMode="auto">
            <a:xfrm>
              <a:off x="6550991" y="3560265"/>
              <a:ext cx="298448" cy="36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x</a:t>
              </a:r>
            </a:p>
          </p:txBody>
        </p:sp>
        <p:sp>
          <p:nvSpPr>
            <p:cNvPr id="63497" name="TextBox 7"/>
            <p:cNvSpPr txBox="1">
              <a:spLocks noChangeArrowheads="1"/>
            </p:cNvSpPr>
            <p:nvPr/>
          </p:nvSpPr>
          <p:spPr bwMode="auto">
            <a:xfrm>
              <a:off x="5053993" y="1496091"/>
              <a:ext cx="603245" cy="366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P(x)</a:t>
              </a:r>
            </a:p>
          </p:txBody>
        </p:sp>
        <p:cxnSp>
          <p:nvCxnSpPr>
            <p:cNvPr id="63498" name="Straight Arrow Connector 9"/>
            <p:cNvCxnSpPr>
              <a:cxnSpLocks noChangeShapeType="1"/>
              <a:endCxn id="63496" idx="0"/>
            </p:cNvCxnSpPr>
            <p:nvPr/>
          </p:nvCxnSpPr>
          <p:spPr bwMode="auto">
            <a:xfrm>
              <a:off x="6220691" y="3532909"/>
              <a:ext cx="480294" cy="0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3499" name="Straight Arrow Connector 11"/>
            <p:cNvCxnSpPr>
              <a:cxnSpLocks noChangeShapeType="1"/>
            </p:cNvCxnSpPr>
            <p:nvPr/>
          </p:nvCxnSpPr>
          <p:spPr bwMode="auto">
            <a:xfrm rot="5400000" flipH="1" flipV="1">
              <a:off x="4634298" y="1641706"/>
              <a:ext cx="540327" cy="15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Content Placeholder 2"/>
          <p:cNvSpPr>
            <a:spLocks noGrp="1"/>
          </p:cNvSpPr>
          <p:nvPr>
            <p:ph idx="4294967295"/>
          </p:nvPr>
        </p:nvSpPr>
        <p:spPr>
          <a:xfrm>
            <a:off x="914400" y="1463675"/>
            <a:ext cx="7370763" cy="1262063"/>
          </a:xfrm>
        </p:spPr>
        <p:txBody>
          <a:bodyPr/>
          <a:lstStyle/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None of them</a:t>
            </a: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  <a:cs typeface="Times New Roman" charset="0"/>
              </a:rPr>
              <a:t>ψ</a:t>
            </a:r>
            <a:endParaRPr lang="en-US" sz="2400">
              <a:latin typeface="Lucida Grande" charset="0"/>
            </a:endParaRP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|</a:t>
            </a:r>
            <a:r>
              <a:rPr lang="el-GR" sz="2400">
                <a:latin typeface="Times New Roman" charset="0"/>
                <a:cs typeface="Times New Roman" charset="0"/>
              </a:rPr>
              <a:t>ψ</a:t>
            </a:r>
            <a:r>
              <a:rPr lang="en-US" sz="2400">
                <a:latin typeface="Lucida Grande" charset="0"/>
              </a:rPr>
              <a:t>|</a:t>
            </a:r>
            <a:r>
              <a:rPr lang="en-US" sz="2400" baseline="30000">
                <a:latin typeface="Lucida Grande" charset="0"/>
              </a:rPr>
              <a:t>2</a:t>
            </a:r>
          </a:p>
          <a:p>
            <a:pPr marL="457200" indent="-457200" eaLnBrk="1" hangingPunct="1">
              <a:buFontTx/>
              <a:buAutoNum type="alphaUcParenR"/>
            </a:pPr>
            <a:r>
              <a:rPr lang="en-US" sz="2400">
                <a:latin typeface="Lucida Grande" charset="0"/>
              </a:rPr>
              <a:t>Both of them</a:t>
            </a:r>
          </a:p>
          <a:p>
            <a:pPr marL="457200" indent="-457200" eaLnBrk="1" hangingPunct="1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  <p:sp>
        <p:nvSpPr>
          <p:cNvPr id="65539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65540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65541" name="Title 36"/>
          <p:cNvSpPr>
            <a:spLocks noGrp="1"/>
          </p:cNvSpPr>
          <p:nvPr>
            <p:ph type="title" idx="4294967295"/>
          </p:nvPr>
        </p:nvSpPr>
        <p:spPr>
          <a:xfrm>
            <a:off x="685800" y="195263"/>
            <a:ext cx="7772400" cy="1143000"/>
          </a:xfrm>
        </p:spPr>
        <p:txBody>
          <a:bodyPr/>
          <a:lstStyle/>
          <a:p>
            <a:r>
              <a:rPr lang="el-GR" sz="2600">
                <a:latin typeface="Times New Roman" charset="0"/>
                <a:cs typeface="Times New Roman" charset="0"/>
              </a:rPr>
              <a:t>Ψ</a:t>
            </a:r>
            <a:r>
              <a:rPr lang="en-US" sz="2600">
                <a:latin typeface="Times New Roman" charset="0"/>
                <a:cs typeface="Times New Roman" charset="0"/>
              </a:rPr>
              <a:t> and |</a:t>
            </a:r>
            <a:r>
              <a:rPr lang="el-GR" sz="2600">
                <a:latin typeface="Times New Roman" charset="0"/>
                <a:cs typeface="Times New Roman" charset="0"/>
              </a:rPr>
              <a:t>ψ</a:t>
            </a:r>
            <a:r>
              <a:rPr lang="en-US" sz="2600">
                <a:latin typeface="Times New Roman" charset="0"/>
                <a:cs typeface="Times New Roman" charset="0"/>
              </a:rPr>
              <a:t>|</a:t>
            </a:r>
            <a:r>
              <a:rPr lang="en-US" sz="2600" baseline="30000">
                <a:latin typeface="Times New Roman" charset="0"/>
                <a:cs typeface="Times New Roman" charset="0"/>
              </a:rPr>
              <a:t>2</a:t>
            </a:r>
            <a:r>
              <a:rPr lang="en-US" sz="2600">
                <a:latin typeface="Times New Roman" charset="0"/>
                <a:cs typeface="Times New Roman" charset="0"/>
              </a:rPr>
              <a:t>: Which of these quantities is measurable </a:t>
            </a:r>
            <a:r>
              <a:rPr lang="en-US" sz="2600"/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itle 1"/>
          <p:cNvSpPr>
            <a:spLocks noGrp="1"/>
          </p:cNvSpPr>
          <p:nvPr>
            <p:ph type="title" idx="4294967295"/>
          </p:nvPr>
        </p:nvSpPr>
        <p:spPr>
          <a:xfrm>
            <a:off x="1909763" y="301625"/>
            <a:ext cx="5313362" cy="787400"/>
          </a:xfrm>
        </p:spPr>
        <p:txBody>
          <a:bodyPr/>
          <a:lstStyle/>
          <a:p>
            <a:r>
              <a:rPr lang="en-US" sz="2400"/>
              <a:t>Orbital = wavefunction tomography</a:t>
            </a:r>
          </a:p>
        </p:txBody>
      </p:sp>
      <p:sp>
        <p:nvSpPr>
          <p:cNvPr id="6758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(2008)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grpSp>
        <p:nvGrpSpPr>
          <p:cNvPr id="67588" name="Group 27"/>
          <p:cNvGrpSpPr>
            <a:grpSpLocks/>
          </p:cNvGrpSpPr>
          <p:nvPr/>
        </p:nvGrpSpPr>
        <p:grpSpPr bwMode="auto">
          <a:xfrm>
            <a:off x="2049463" y="1157288"/>
            <a:ext cx="1966912" cy="1927225"/>
            <a:chOff x="457" y="1321"/>
            <a:chExt cx="1652" cy="1619"/>
          </a:xfrm>
        </p:grpSpPr>
        <p:grpSp>
          <p:nvGrpSpPr>
            <p:cNvPr id="67589" name="Group 17"/>
            <p:cNvGrpSpPr>
              <a:grpSpLocks/>
            </p:cNvGrpSpPr>
            <p:nvPr/>
          </p:nvGrpSpPr>
          <p:grpSpPr bwMode="auto">
            <a:xfrm>
              <a:off x="457" y="2536"/>
              <a:ext cx="1652" cy="404"/>
              <a:chOff x="548" y="2536"/>
              <a:chExt cx="1652" cy="404"/>
            </a:xfrm>
          </p:grpSpPr>
          <p:grpSp>
            <p:nvGrpSpPr>
              <p:cNvPr id="67590" name="Group 6"/>
              <p:cNvGrpSpPr>
                <a:grpSpLocks/>
              </p:cNvGrpSpPr>
              <p:nvPr/>
            </p:nvGrpSpPr>
            <p:grpSpPr bwMode="auto">
              <a:xfrm>
                <a:off x="765" y="2568"/>
                <a:ext cx="1435" cy="227"/>
                <a:chOff x="276" y="2931"/>
                <a:chExt cx="1435" cy="227"/>
              </a:xfrm>
            </p:grpSpPr>
            <p:sp>
              <p:nvSpPr>
                <p:cNvPr id="67591" name="Oval 7"/>
                <p:cNvSpPr>
                  <a:spLocks noChangeArrowheads="1"/>
                </p:cNvSpPr>
                <p:nvPr/>
              </p:nvSpPr>
              <p:spPr bwMode="auto">
                <a:xfrm>
                  <a:off x="521" y="2931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594000" bIns="19080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  <a:cs typeface="ＭＳ Ｐゴシック" charset="0"/>
                  </a:endParaRPr>
                </a:p>
                <a:p>
                  <a:pPr algn="ctr"/>
                  <a:endParaRPr lang="en-US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67592" name="Oval 8"/>
                <p:cNvSpPr>
                  <a:spLocks noChangeArrowheads="1"/>
                </p:cNvSpPr>
                <p:nvPr/>
              </p:nvSpPr>
              <p:spPr bwMode="auto">
                <a:xfrm>
                  <a:off x="1247" y="2931"/>
                  <a:ext cx="227" cy="227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lIns="594000" bIns="190800" anchor="ctr"/>
                <a:lstStyle/>
                <a:p>
                  <a:pPr algn="ctr"/>
                  <a:endParaRPr lang="en-US">
                    <a:solidFill>
                      <a:srgbClr val="000000"/>
                    </a:solidFill>
                    <a:cs typeface="ＭＳ Ｐゴシック" charset="0"/>
                  </a:endParaRPr>
                </a:p>
              </p:txBody>
            </p:sp>
            <p:sp>
              <p:nvSpPr>
                <p:cNvPr id="67593" name="Line 9"/>
                <p:cNvSpPr>
                  <a:spLocks noChangeShapeType="1"/>
                </p:cNvSpPr>
                <p:nvPr/>
              </p:nvSpPr>
              <p:spPr bwMode="auto">
                <a:xfrm>
                  <a:off x="823" y="2976"/>
                  <a:ext cx="362" cy="0"/>
                </a:xfrm>
                <a:prstGeom prst="line">
                  <a:avLst/>
                </a:prstGeom>
                <a:noFill/>
                <a:ln w="3175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94000" bIns="190800" anchor="b"/>
                <a:lstStyle/>
                <a:p>
                  <a:endParaRPr lang="en-US"/>
                </a:p>
              </p:txBody>
            </p:sp>
            <p:sp>
              <p:nvSpPr>
                <p:cNvPr id="67594" name="Line 10"/>
                <p:cNvSpPr>
                  <a:spLocks noChangeShapeType="1"/>
                </p:cNvSpPr>
                <p:nvPr/>
              </p:nvSpPr>
              <p:spPr bwMode="auto">
                <a:xfrm>
                  <a:off x="823" y="3051"/>
                  <a:ext cx="362" cy="0"/>
                </a:xfrm>
                <a:prstGeom prst="line">
                  <a:avLst/>
                </a:prstGeom>
                <a:noFill/>
                <a:ln w="3175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94000" bIns="190800" anchor="b"/>
                <a:lstStyle/>
                <a:p>
                  <a:endParaRPr lang="en-US"/>
                </a:p>
              </p:txBody>
            </p:sp>
            <p:sp>
              <p:nvSpPr>
                <p:cNvPr id="67595" name="Line 11"/>
                <p:cNvSpPr>
                  <a:spLocks noChangeShapeType="1"/>
                </p:cNvSpPr>
                <p:nvPr/>
              </p:nvSpPr>
              <p:spPr bwMode="auto">
                <a:xfrm>
                  <a:off x="823" y="3120"/>
                  <a:ext cx="362" cy="0"/>
                </a:xfrm>
                <a:prstGeom prst="line">
                  <a:avLst/>
                </a:prstGeom>
                <a:noFill/>
                <a:ln w="3175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94000" bIns="190800" anchor="b"/>
                <a:lstStyle/>
                <a:p>
                  <a:endParaRPr lang="en-US"/>
                </a:p>
              </p:txBody>
            </p:sp>
            <p:sp>
              <p:nvSpPr>
                <p:cNvPr id="67596" name="Line 12"/>
                <p:cNvSpPr>
                  <a:spLocks noChangeShapeType="1"/>
                </p:cNvSpPr>
                <p:nvPr/>
              </p:nvSpPr>
              <p:spPr bwMode="auto">
                <a:xfrm>
                  <a:off x="1514" y="3051"/>
                  <a:ext cx="197" cy="0"/>
                </a:xfrm>
                <a:prstGeom prst="line">
                  <a:avLst/>
                </a:prstGeom>
                <a:noFill/>
                <a:ln w="3175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94000" bIns="190800" anchor="b"/>
                <a:lstStyle/>
                <a:p>
                  <a:endParaRPr lang="en-US"/>
                </a:p>
              </p:txBody>
            </p:sp>
            <p:sp>
              <p:nvSpPr>
                <p:cNvPr id="67597" name="Line 13"/>
                <p:cNvSpPr>
                  <a:spLocks noChangeShapeType="1"/>
                </p:cNvSpPr>
                <p:nvPr/>
              </p:nvSpPr>
              <p:spPr bwMode="auto">
                <a:xfrm>
                  <a:off x="276" y="3051"/>
                  <a:ext cx="197" cy="0"/>
                </a:xfrm>
                <a:prstGeom prst="line">
                  <a:avLst/>
                </a:prstGeom>
                <a:noFill/>
                <a:ln w="3175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594000" bIns="190800" anchor="b"/>
                <a:lstStyle/>
                <a:p>
                  <a:endParaRPr lang="en-US"/>
                </a:p>
              </p:txBody>
            </p:sp>
          </p:grpSp>
          <p:sp>
            <p:nvSpPr>
              <p:cNvPr id="67598" name="Text Box 14"/>
              <p:cNvSpPr txBox="1">
                <a:spLocks noChangeArrowheads="1"/>
              </p:cNvSpPr>
              <p:nvPr/>
            </p:nvSpPr>
            <p:spPr bwMode="auto">
              <a:xfrm>
                <a:off x="548" y="2536"/>
                <a:ext cx="699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94000" bIns="19080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sz="1600">
                    <a:solidFill>
                      <a:srgbClr val="FFFFFF"/>
                    </a:solidFill>
                    <a:cs typeface="ＭＳ Ｐゴシック" charset="0"/>
                  </a:rPr>
                  <a:t>N</a:t>
                </a:r>
              </a:p>
            </p:txBody>
          </p:sp>
          <p:sp>
            <p:nvSpPr>
              <p:cNvPr id="67599" name="Text Box 15"/>
              <p:cNvSpPr txBox="1">
                <a:spLocks noChangeArrowheads="1"/>
              </p:cNvSpPr>
              <p:nvPr/>
            </p:nvSpPr>
            <p:spPr bwMode="auto">
              <a:xfrm>
                <a:off x="1283" y="2536"/>
                <a:ext cx="698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594000" bIns="190800" anchor="b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sz="1600">
                    <a:solidFill>
                      <a:srgbClr val="FFFFFF"/>
                    </a:solidFill>
                    <a:cs typeface="ＭＳ Ｐゴシック" charset="0"/>
                  </a:rPr>
                  <a:t>N</a:t>
                </a:r>
              </a:p>
            </p:txBody>
          </p:sp>
        </p:grpSp>
        <p:sp>
          <p:nvSpPr>
            <p:cNvPr id="67600" name="AutoShape 18"/>
            <p:cNvSpPr>
              <a:spLocks noChangeArrowheads="1"/>
            </p:cNvSpPr>
            <p:nvPr/>
          </p:nvSpPr>
          <p:spPr bwMode="auto">
            <a:xfrm>
              <a:off x="1156" y="1480"/>
              <a:ext cx="499" cy="952"/>
            </a:xfrm>
            <a:prstGeom prst="curvedDownArrow">
              <a:avLst>
                <a:gd name="adj1" fmla="val 20000"/>
                <a:gd name="adj2" fmla="val 40000"/>
                <a:gd name="adj3" fmla="val 63594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94000" bIns="190800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67601" name="Text Box 22"/>
            <p:cNvSpPr txBox="1">
              <a:spLocks noChangeArrowheads="1"/>
            </p:cNvSpPr>
            <p:nvPr/>
          </p:nvSpPr>
          <p:spPr bwMode="auto">
            <a:xfrm>
              <a:off x="1129" y="1321"/>
              <a:ext cx="809" cy="5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94000" bIns="19080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 sz="2800">
                  <a:solidFill>
                    <a:srgbClr val="000000"/>
                  </a:solidFill>
                  <a:cs typeface="ＭＳ Ｐゴシック" charset="0"/>
                </a:rPr>
                <a:t>e</a:t>
              </a:r>
              <a:r>
                <a:rPr lang="en-US" sz="2800" baseline="30000">
                  <a:solidFill>
                    <a:srgbClr val="000000"/>
                  </a:solidFill>
                  <a:cs typeface="ＭＳ Ｐゴシック" charset="0"/>
                </a:rPr>
                <a:t>-</a:t>
              </a:r>
              <a:endParaRPr lang="en-US" sz="2800">
                <a:solidFill>
                  <a:srgbClr val="000000"/>
                </a:solidFill>
                <a:cs typeface="ＭＳ Ｐゴシック" charset="0"/>
              </a:endParaRPr>
            </a:p>
          </p:txBody>
        </p:sp>
      </p:grpSp>
      <p:grpSp>
        <p:nvGrpSpPr>
          <p:cNvPr id="67602" name="Group 21"/>
          <p:cNvGrpSpPr>
            <a:grpSpLocks/>
          </p:cNvGrpSpPr>
          <p:nvPr/>
        </p:nvGrpSpPr>
        <p:grpSpPr bwMode="auto">
          <a:xfrm>
            <a:off x="4249738" y="1143000"/>
            <a:ext cx="2428875" cy="2265363"/>
            <a:chOff x="2133" y="1236"/>
            <a:chExt cx="3060" cy="2855"/>
          </a:xfrm>
        </p:grpSpPr>
        <p:pic>
          <p:nvPicPr>
            <p:cNvPr id="67603" name="Picture 4" descr="orbita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690"/>
            <a:stretch>
              <a:fillRect/>
            </a:stretch>
          </p:blipFill>
          <p:spPr bwMode="auto">
            <a:xfrm>
              <a:off x="2517" y="1254"/>
              <a:ext cx="2676" cy="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04" name="Text Box 19"/>
            <p:cNvSpPr txBox="1">
              <a:spLocks noChangeArrowheads="1"/>
            </p:cNvSpPr>
            <p:nvPr/>
          </p:nvSpPr>
          <p:spPr bwMode="auto">
            <a:xfrm>
              <a:off x="2139" y="1236"/>
              <a:ext cx="2320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94000" bIns="19080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Experiment</a:t>
              </a:r>
            </a:p>
          </p:txBody>
        </p:sp>
        <p:sp>
          <p:nvSpPr>
            <p:cNvPr id="67605" name="Text Box 20"/>
            <p:cNvSpPr txBox="1">
              <a:spLocks noChangeArrowheads="1"/>
            </p:cNvSpPr>
            <p:nvPr/>
          </p:nvSpPr>
          <p:spPr bwMode="auto">
            <a:xfrm>
              <a:off x="2133" y="3447"/>
              <a:ext cx="1760" cy="6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594000" bIns="190800" anchor="b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Theory</a:t>
              </a:r>
            </a:p>
          </p:txBody>
        </p:sp>
      </p:grpSp>
      <p:sp>
        <p:nvSpPr>
          <p:cNvPr id="67606" name="TextBox 22"/>
          <p:cNvSpPr txBox="1">
            <a:spLocks noChangeArrowheads="1"/>
          </p:cNvSpPr>
          <p:nvPr/>
        </p:nvSpPr>
        <p:spPr bwMode="auto">
          <a:xfrm>
            <a:off x="3482975" y="3602038"/>
            <a:ext cx="2281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What is here wrong?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95413"/>
            <a:ext cx="7370763" cy="1262062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Griffiths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Lecture notes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Griffiths and lecture notes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More than Griffiths and lecture notes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Nothing (besides notes taken in class)</a:t>
            </a:r>
          </a:p>
          <a:p>
            <a:pPr marL="457200" indent="-457200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  <p:sp>
        <p:nvSpPr>
          <p:cNvPr id="77827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7782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  <p:sp>
        <p:nvSpPr>
          <p:cNvPr id="77829" name="Title 36"/>
          <p:cNvSpPr>
            <a:spLocks noGrp="1"/>
          </p:cNvSpPr>
          <p:nvPr>
            <p:ph type="title" idx="4294967295"/>
          </p:nvPr>
        </p:nvSpPr>
        <p:spPr>
          <a:xfrm>
            <a:off x="685800" y="195263"/>
            <a:ext cx="7772400" cy="1143000"/>
          </a:xfrm>
        </p:spPr>
        <p:txBody>
          <a:bodyPr/>
          <a:lstStyle/>
          <a:p>
            <a:r>
              <a:rPr lang="en-US" sz="2600"/>
              <a:t>What do you read for PHYS3220?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36"/>
          <p:cNvSpPr>
            <a:spLocks noGrp="1"/>
          </p:cNvSpPr>
          <p:nvPr>
            <p:ph type="title" idx="4294967295"/>
          </p:nvPr>
        </p:nvSpPr>
        <p:spPr>
          <a:xfrm>
            <a:off x="-1154113" y="252413"/>
            <a:ext cx="11969751" cy="1143000"/>
          </a:xfrm>
        </p:spPr>
        <p:txBody>
          <a:bodyPr/>
          <a:lstStyle/>
          <a:p>
            <a:r>
              <a:rPr lang="en-US" sz="2600"/>
              <a:t>What is                                                                           ?</a:t>
            </a:r>
            <a:br>
              <a:rPr lang="en-US" sz="2600"/>
            </a:br>
            <a:endParaRPr lang="en-US" sz="2600"/>
          </a:p>
        </p:txBody>
      </p:sp>
      <p:graphicFrame>
        <p:nvGraphicFramePr>
          <p:cNvPr id="79875" name="Object 3"/>
          <p:cNvGraphicFramePr>
            <a:graphicFrameLocks noChangeAspect="1"/>
          </p:cNvGraphicFramePr>
          <p:nvPr/>
        </p:nvGraphicFramePr>
        <p:xfrm>
          <a:off x="2057400" y="152400"/>
          <a:ext cx="6589713" cy="1008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1" name="Equation" r:id="rId4" imgW="2997596" imgH="457597" progId="Equation.3">
                  <p:embed/>
                </p:oleObj>
              </mc:Choice>
              <mc:Fallback>
                <p:oleObj name="Equation" r:id="rId4" imgW="2997596" imgH="45759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52400"/>
                        <a:ext cx="6589713" cy="1008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7987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graphicFrame>
        <p:nvGraphicFramePr>
          <p:cNvPr id="79878" name="Content Placeholder 3"/>
          <p:cNvGraphicFramePr>
            <a:graphicFrameLocks noGrp="1" noChangeAspect="1"/>
          </p:cNvGraphicFramePr>
          <p:nvPr>
            <p:ph idx="4294967295"/>
          </p:nvPr>
        </p:nvGraphicFramePr>
        <p:xfrm>
          <a:off x="3638550" y="1497013"/>
          <a:ext cx="3841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2" name="Equation" r:id="rId6" imgW="114548" imgH="216016" progId="Equation.3">
                  <p:embed/>
                </p:oleObj>
              </mc:Choice>
              <mc:Fallback>
                <p:oleObj name="Equation" r:id="rId6" imgW="114548" imgH="216016" progId="Equation.3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0" y="1497013"/>
                        <a:ext cx="38417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9" name="TextBox 9"/>
          <p:cNvSpPr txBox="1">
            <a:spLocks noChangeArrowheads="1"/>
          </p:cNvSpPr>
          <p:nvPr/>
        </p:nvSpPr>
        <p:spPr bwMode="auto">
          <a:xfrm>
            <a:off x="1581150" y="1620838"/>
            <a:ext cx="541338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A) </a:t>
            </a:r>
          </a:p>
          <a:p>
            <a:pPr algn="ctr"/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 algn="ctr"/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B)</a:t>
            </a:r>
          </a:p>
          <a:p>
            <a:pPr algn="ctr"/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 algn="ctr"/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C)</a:t>
            </a:r>
          </a:p>
          <a:p>
            <a:pPr algn="ctr"/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 algn="ctr"/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D)</a:t>
            </a:r>
          </a:p>
          <a:p>
            <a:pPr algn="ctr"/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 algn="ctr"/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E)</a:t>
            </a:r>
          </a:p>
          <a:p>
            <a:pPr algn="ctr"/>
            <a:endParaRPr lang="en-US" sz="2200">
              <a:solidFill>
                <a:srgbClr val="000000"/>
              </a:solidFill>
              <a:cs typeface="ＭＳ Ｐゴシック" charset="0"/>
            </a:endParaRPr>
          </a:p>
        </p:txBody>
      </p:sp>
      <p:graphicFrame>
        <p:nvGraphicFramePr>
          <p:cNvPr id="79880" name="Object 8"/>
          <p:cNvGraphicFramePr>
            <a:graphicFrameLocks noChangeAspect="1"/>
          </p:cNvGraphicFramePr>
          <p:nvPr/>
        </p:nvGraphicFramePr>
        <p:xfrm>
          <a:off x="2074863" y="1573213"/>
          <a:ext cx="3852862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3" name="Equation" r:id="rId8" imgW="1752996" imgH="228997" progId="Equation.3">
                  <p:embed/>
                </p:oleObj>
              </mc:Choice>
              <mc:Fallback>
                <p:oleObj name="Equation" r:id="rId8" imgW="1752996" imgH="22899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4863" y="1573213"/>
                        <a:ext cx="3852862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1" name="Object 9"/>
          <p:cNvGraphicFramePr>
            <a:graphicFrameLocks noChangeAspect="1"/>
          </p:cNvGraphicFramePr>
          <p:nvPr/>
        </p:nvGraphicFramePr>
        <p:xfrm>
          <a:off x="2084388" y="2238375"/>
          <a:ext cx="51927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4" name="Equation" r:id="rId10" imgW="2362596" imgH="228997" progId="Equation.3">
                  <p:embed/>
                </p:oleObj>
              </mc:Choice>
              <mc:Fallback>
                <p:oleObj name="Equation" r:id="rId10" imgW="2362596" imgH="228997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4388" y="2238375"/>
                        <a:ext cx="519271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2" name="Object 10"/>
          <p:cNvGraphicFramePr>
            <a:graphicFrameLocks noChangeAspect="1"/>
          </p:cNvGraphicFramePr>
          <p:nvPr/>
        </p:nvGraphicFramePr>
        <p:xfrm>
          <a:off x="2111375" y="2916238"/>
          <a:ext cx="51657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5" name="Equation" r:id="rId12" imgW="2349896" imgH="228997" progId="Equation.3">
                  <p:embed/>
                </p:oleObj>
              </mc:Choice>
              <mc:Fallback>
                <p:oleObj name="Equation" r:id="rId12" imgW="2349896" imgH="228997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1375" y="2916238"/>
                        <a:ext cx="5165725" cy="503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3" name="Object 11"/>
          <p:cNvGraphicFramePr>
            <a:graphicFrameLocks noChangeAspect="1"/>
          </p:cNvGraphicFramePr>
          <p:nvPr/>
        </p:nvGraphicFramePr>
        <p:xfrm>
          <a:off x="2139950" y="3581400"/>
          <a:ext cx="5192713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6" name="Equation" r:id="rId14" imgW="2362596" imgH="228997" progId="Equation.3">
                  <p:embed/>
                </p:oleObj>
              </mc:Choice>
              <mc:Fallback>
                <p:oleObj name="Equation" r:id="rId14" imgW="2362596" imgH="228997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950" y="3581400"/>
                        <a:ext cx="5192713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84" name="Object 12"/>
          <p:cNvGraphicFramePr>
            <a:graphicFrameLocks noChangeAspect="1"/>
          </p:cNvGraphicFramePr>
          <p:nvPr/>
        </p:nvGraphicFramePr>
        <p:xfrm>
          <a:off x="2166938" y="4260850"/>
          <a:ext cx="5192712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9977" name="Equation" r:id="rId16" imgW="2362596" imgH="228997" progId="Equation.3">
                  <p:embed/>
                </p:oleObj>
              </mc:Choice>
              <mc:Fallback>
                <p:oleObj name="Equation" r:id="rId16" imgW="2362596" imgH="228997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6938" y="4260850"/>
                        <a:ext cx="5192712" cy="503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36"/>
          <p:cNvSpPr>
            <a:spLocks noGrp="1"/>
          </p:cNvSpPr>
          <p:nvPr>
            <p:ph type="title" idx="4294967295"/>
          </p:nvPr>
        </p:nvSpPr>
        <p:spPr>
          <a:xfrm>
            <a:off x="-1154113" y="252413"/>
            <a:ext cx="11969751" cy="1143000"/>
          </a:xfrm>
        </p:spPr>
        <p:txBody>
          <a:bodyPr/>
          <a:lstStyle/>
          <a:p>
            <a:r>
              <a:rPr lang="en-US" sz="2600"/>
              <a:t>                      ?</a:t>
            </a:r>
            <a:br>
              <a:rPr lang="en-US" sz="2600"/>
            </a:br>
            <a:endParaRPr lang="en-US" sz="2600"/>
          </a:p>
        </p:txBody>
      </p:sp>
      <p:graphicFrame>
        <p:nvGraphicFramePr>
          <p:cNvPr id="81923" name="Object 5"/>
          <p:cNvGraphicFramePr>
            <a:graphicFrameLocks noChangeAspect="1"/>
          </p:cNvGraphicFramePr>
          <p:nvPr/>
        </p:nvGraphicFramePr>
        <p:xfrm>
          <a:off x="2490788" y="407988"/>
          <a:ext cx="3267075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4" name="Equation" r:id="rId4" imgW="1486296" imgH="228997" progId="Equation.3">
                  <p:embed/>
                </p:oleObj>
              </mc:Choice>
              <mc:Fallback>
                <p:oleObj name="Equation" r:id="rId4" imgW="1486296" imgH="2289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0788" y="407988"/>
                        <a:ext cx="3267075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81925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graphicFrame>
        <p:nvGraphicFramePr>
          <p:cNvPr id="81926" name="Content Placeholder 3"/>
          <p:cNvGraphicFramePr>
            <a:graphicFrameLocks noGrp="1" noChangeAspect="1"/>
          </p:cNvGraphicFramePr>
          <p:nvPr>
            <p:ph idx="4294967295"/>
          </p:nvPr>
        </p:nvGraphicFramePr>
        <p:xfrm>
          <a:off x="3638550" y="1497013"/>
          <a:ext cx="384175" cy="727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5" name="Equation" r:id="rId6" imgW="114548" imgH="216016" progId="Equation.3">
                  <p:embed/>
                </p:oleObj>
              </mc:Choice>
              <mc:Fallback>
                <p:oleObj name="Equation" r:id="rId6" imgW="114548" imgH="216016" progId="Equation.3">
                  <p:embed/>
                  <p:pic>
                    <p:nvPicPr>
                      <p:cNvPr id="0" name="Content Placeholder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8550" y="1497013"/>
                        <a:ext cx="384175" cy="7270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7" name="TextBox 9"/>
          <p:cNvSpPr txBox="1">
            <a:spLocks noChangeArrowheads="1"/>
          </p:cNvSpPr>
          <p:nvPr/>
        </p:nvSpPr>
        <p:spPr bwMode="auto">
          <a:xfrm>
            <a:off x="2355850" y="1412875"/>
            <a:ext cx="3794125" cy="109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Yes, that is correct !</a:t>
            </a: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No, something is wrong !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10240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  <p:sp>
        <p:nvSpPr>
          <p:cNvPr id="102404" name="Title 36"/>
          <p:cNvSpPr>
            <a:spLocks noGrp="1"/>
          </p:cNvSpPr>
          <p:nvPr>
            <p:ph type="title" idx="4294967295"/>
          </p:nvPr>
        </p:nvSpPr>
        <p:spPr>
          <a:xfrm>
            <a:off x="442913" y="722313"/>
            <a:ext cx="8326437" cy="1143000"/>
          </a:xfrm>
        </p:spPr>
        <p:txBody>
          <a:bodyPr/>
          <a:lstStyle/>
          <a:p>
            <a:r>
              <a:rPr lang="en-US" sz="2600" dirty="0"/>
              <a:t>From the </a:t>
            </a:r>
            <a:r>
              <a:rPr lang="en-US" sz="2600" dirty="0" err="1"/>
              <a:t>Ehrenfest</a:t>
            </a:r>
            <a:r>
              <a:rPr lang="en-US" sz="2600" dirty="0"/>
              <a:t> theorem</a:t>
            </a:r>
            <a:br>
              <a:rPr lang="en-US" sz="2600" dirty="0"/>
            </a:br>
            <a:r>
              <a:rPr lang="en-US" sz="2600" dirty="0"/>
              <a:t> </a:t>
            </a:r>
            <a:br>
              <a:rPr lang="en-US" sz="2600" dirty="0"/>
            </a:b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/>
              <a:t>what can you conclude about    </a:t>
            </a:r>
            <a:r>
              <a:rPr lang="en-US" sz="2600" dirty="0" smtClean="0"/>
              <a:t> and </a:t>
            </a: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/>
              <a:t/>
            </a:r>
            <a:br>
              <a:rPr lang="en-US" sz="2600" dirty="0"/>
            </a:br>
            <a:endParaRPr lang="en-US" sz="2600" dirty="0"/>
          </a:p>
        </p:txBody>
      </p:sp>
      <p:sp>
        <p:nvSpPr>
          <p:cNvPr id="10" name="TextBox 9"/>
          <p:cNvSpPr txBox="1"/>
          <p:nvPr/>
        </p:nvSpPr>
        <p:spPr>
          <a:xfrm>
            <a:off x="1847850" y="1995488"/>
            <a:ext cx="3941763" cy="24368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endParaRPr lang="en-US" sz="2200">
              <a:cs typeface="ＭＳ Ｐゴシック" charset="0"/>
            </a:endParaRPr>
          </a:p>
          <a:p>
            <a:pPr>
              <a:buFontTx/>
              <a:buAutoNum type="alphaUcParenR"/>
            </a:pPr>
            <a:r>
              <a:rPr lang="en-US" sz="2200">
                <a:cs typeface="ＭＳ Ｐゴシック" charset="0"/>
              </a:rPr>
              <a:t>    and      commute</a:t>
            </a:r>
          </a:p>
          <a:p>
            <a:endParaRPr lang="en-US" sz="2200">
              <a:cs typeface="ＭＳ Ｐゴシック" charset="0"/>
            </a:endParaRPr>
          </a:p>
          <a:p>
            <a:r>
              <a:rPr lang="en-US" sz="2200">
                <a:cs typeface="ＭＳ Ｐゴシック" charset="0"/>
              </a:rPr>
              <a:t>B)      and      do not commute</a:t>
            </a:r>
          </a:p>
          <a:p>
            <a:endParaRPr lang="en-US" sz="2200">
              <a:cs typeface="ＭＳ Ｐゴシック" charset="0"/>
            </a:endParaRPr>
          </a:p>
          <a:p>
            <a:r>
              <a:rPr lang="en-US" sz="2200">
                <a:cs typeface="ＭＳ Ｐゴシック" charset="0"/>
              </a:rPr>
              <a:t>C) I cannot make a conclusion</a:t>
            </a:r>
          </a:p>
          <a:p>
            <a:endParaRPr lang="en-US" sz="2200">
              <a:cs typeface="ＭＳ Ｐゴシック" charset="0"/>
            </a:endParaRPr>
          </a:p>
        </p:txBody>
      </p:sp>
      <p:graphicFrame>
        <p:nvGraphicFramePr>
          <p:cNvPr id="102406" name="Object 6"/>
          <p:cNvGraphicFramePr>
            <a:graphicFrameLocks noChangeAspect="1"/>
          </p:cNvGraphicFramePr>
          <p:nvPr/>
        </p:nvGraphicFramePr>
        <p:xfrm>
          <a:off x="6283325" y="1163638"/>
          <a:ext cx="4921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99" name="Equation" r:id="rId4" imgW="152664" imgH="203420" progId="Equation.3">
                  <p:embed/>
                </p:oleObj>
              </mc:Choice>
              <mc:Fallback>
                <p:oleObj name="Equation" r:id="rId4" imgW="152664" imgH="20342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3325" y="1163638"/>
                        <a:ext cx="49212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07" name="Object 7"/>
          <p:cNvGraphicFramePr>
            <a:graphicFrameLocks noChangeAspect="1"/>
          </p:cNvGraphicFramePr>
          <p:nvPr/>
        </p:nvGraphicFramePr>
        <p:xfrm>
          <a:off x="7212013" y="1163638"/>
          <a:ext cx="5746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0" name="Equation" r:id="rId6" imgW="177965" imgH="203332" progId="Equation.3">
                  <p:embed/>
                </p:oleObj>
              </mc:Choice>
              <mc:Fallback>
                <p:oleObj name="Equation" r:id="rId6" imgW="177965" imgH="203332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2013" y="1163638"/>
                        <a:ext cx="57467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08" name="Object 5"/>
          <p:cNvGraphicFramePr>
            <a:graphicFrameLocks noChangeAspect="1"/>
          </p:cNvGraphicFramePr>
          <p:nvPr/>
        </p:nvGraphicFramePr>
        <p:xfrm>
          <a:off x="3413125" y="441325"/>
          <a:ext cx="2239963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1" name="Equation" r:id="rId8" imgW="1016397" imgH="394097" progId="Equation.3">
                  <p:embed/>
                </p:oleObj>
              </mc:Choice>
              <mc:Fallback>
                <p:oleObj name="Equation" r:id="rId8" imgW="1016397" imgH="3940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125" y="441325"/>
                        <a:ext cx="2239963" cy="869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09" name="Object 9"/>
          <p:cNvGraphicFramePr>
            <a:graphicFrameLocks noChangeAspect="1"/>
          </p:cNvGraphicFramePr>
          <p:nvPr/>
        </p:nvGraphicFramePr>
        <p:xfrm>
          <a:off x="2279650" y="2189163"/>
          <a:ext cx="4921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2" name="Equation" r:id="rId10" imgW="152664" imgH="203420" progId="Equation.3">
                  <p:embed/>
                </p:oleObj>
              </mc:Choice>
              <mc:Fallback>
                <p:oleObj name="Equation" r:id="rId10" imgW="152664" imgH="2034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0" y="2189163"/>
                        <a:ext cx="49212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10" name="Object 10"/>
          <p:cNvGraphicFramePr>
            <a:graphicFrameLocks noChangeAspect="1"/>
          </p:cNvGraphicFramePr>
          <p:nvPr/>
        </p:nvGraphicFramePr>
        <p:xfrm>
          <a:off x="2252663" y="2868613"/>
          <a:ext cx="49212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3" name="Equation" r:id="rId12" imgW="152664" imgH="203420" progId="Equation.3">
                  <p:embed/>
                </p:oleObj>
              </mc:Choice>
              <mc:Fallback>
                <p:oleObj name="Equation" r:id="rId12" imgW="152664" imgH="20342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2663" y="2868613"/>
                        <a:ext cx="49212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11" name="Object 11"/>
          <p:cNvGraphicFramePr>
            <a:graphicFrameLocks noChangeAspect="1"/>
          </p:cNvGraphicFramePr>
          <p:nvPr/>
        </p:nvGraphicFramePr>
        <p:xfrm>
          <a:off x="3152775" y="2189163"/>
          <a:ext cx="5746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4" name="Equation" r:id="rId14" imgW="177965" imgH="203332" progId="Equation.3">
                  <p:embed/>
                </p:oleObj>
              </mc:Choice>
              <mc:Fallback>
                <p:oleObj name="Equation" r:id="rId14" imgW="177965" imgH="203332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2189163"/>
                        <a:ext cx="57467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12" name="Object 12"/>
          <p:cNvGraphicFramePr>
            <a:graphicFrameLocks noChangeAspect="1"/>
          </p:cNvGraphicFramePr>
          <p:nvPr/>
        </p:nvGraphicFramePr>
        <p:xfrm>
          <a:off x="3138488" y="2854325"/>
          <a:ext cx="574675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05" name="Equation" r:id="rId16" imgW="177965" imgH="203332" progId="Equation.3">
                  <p:embed/>
                </p:oleObj>
              </mc:Choice>
              <mc:Fallback>
                <p:oleObj name="Equation" r:id="rId16" imgW="177965" imgH="203332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2854325"/>
                        <a:ext cx="574675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06499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47850" y="2382838"/>
            <a:ext cx="5145088" cy="14319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None	B) I and II	C) I and III</a:t>
            </a:r>
          </a:p>
          <a:p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		D) II and III	E) All of them </a:t>
            </a:r>
          </a:p>
          <a:p>
            <a:endParaRPr lang="en-US" sz="22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6501" name="Title 7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n-US" sz="2400">
                <a:latin typeface="Times New Roman" charset="0"/>
                <a:cs typeface="Times New Roman" charset="0"/>
              </a:rPr>
              <a:t>A plane wave …</a:t>
            </a:r>
            <a:br>
              <a:rPr lang="en-US" sz="2400">
                <a:latin typeface="Times New Roman" charset="0"/>
                <a:cs typeface="Times New Roman" charset="0"/>
              </a:rPr>
            </a:br>
            <a:r>
              <a:rPr lang="en-US" sz="2400">
                <a:latin typeface="Times New Roman" charset="0"/>
                <a:cs typeface="Times New Roman" charset="0"/>
              </a:rPr>
              <a:t>(I) is normalizable.</a:t>
            </a:r>
            <a:br>
              <a:rPr lang="en-US" sz="2400">
                <a:latin typeface="Times New Roman" charset="0"/>
                <a:cs typeface="Times New Roman" charset="0"/>
              </a:rPr>
            </a:br>
            <a:r>
              <a:rPr lang="en-US" sz="2400">
                <a:latin typeface="Times New Roman" charset="0"/>
                <a:cs typeface="Times New Roman" charset="0"/>
              </a:rPr>
              <a:t>(II) is a solution of the free-particle Schrödinger equation.</a:t>
            </a:r>
            <a:br>
              <a:rPr lang="en-US" sz="2400">
                <a:latin typeface="Times New Roman" charset="0"/>
                <a:cs typeface="Times New Roman" charset="0"/>
              </a:rPr>
            </a:br>
            <a:r>
              <a:rPr lang="en-US" sz="2400">
                <a:latin typeface="Times New Roman" charset="0"/>
                <a:cs typeface="Times New Roman" charset="0"/>
              </a:rPr>
              <a:t>(III) represents a state with a definite momentum.</a:t>
            </a:r>
            <a:br>
              <a:rPr lang="en-US" sz="2400">
                <a:latin typeface="Times New Roman" charset="0"/>
                <a:cs typeface="Times New Roman" charset="0"/>
              </a:rPr>
            </a:br>
            <a:r>
              <a:rPr lang="en-US" sz="2400">
                <a:latin typeface="Times New Roman" charset="0"/>
                <a:cs typeface="Times New Roman" charset="0"/>
              </a:rPr>
              <a:t>Which one is/are true?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 idx="4294967295"/>
          </p:nvPr>
        </p:nvSpPr>
        <p:spPr>
          <a:xfrm>
            <a:off x="2014538" y="865188"/>
            <a:ext cx="5173662" cy="1143000"/>
          </a:xfrm>
        </p:spPr>
        <p:txBody>
          <a:bodyPr/>
          <a:lstStyle/>
          <a:p>
            <a:pPr algn="l"/>
            <a:r>
              <a:rPr lang="en-US" sz="2400"/>
              <a:t>In classical mechanics, given the state (i.e. position and velocity) of a particle at a certain time instant, the state of the particle at a later time …  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4294967295"/>
          </p:nvPr>
        </p:nvSpPr>
        <p:spPr>
          <a:xfrm>
            <a:off x="1905000" y="2209800"/>
            <a:ext cx="5318125" cy="1054100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cannot be determined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is known more or less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is uniquely determined </a:t>
            </a: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0854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8548" name="Title 36"/>
          <p:cNvSpPr>
            <a:spLocks noGrp="1"/>
          </p:cNvSpPr>
          <p:nvPr>
            <p:ph type="title" idx="4294967295"/>
          </p:nvPr>
        </p:nvSpPr>
        <p:spPr>
          <a:xfrm>
            <a:off x="442913" y="569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The superposition of two plane waves</a:t>
            </a:r>
            <a:br>
              <a:rPr lang="en-US" sz="2600"/>
            </a:br>
            <a:r>
              <a:rPr lang="en-US" sz="2600"/>
              <a:t>               </a:t>
            </a:r>
            <a:br>
              <a:rPr lang="en-US" sz="2600"/>
            </a:br>
            <a:r>
              <a:rPr lang="en-US" sz="2600"/>
              <a:t>           </a:t>
            </a:r>
            <a:br>
              <a:rPr lang="en-US" sz="2600"/>
            </a:br>
            <a:r>
              <a:rPr lang="en-US" sz="2600"/>
              <a:t>            with                                                          is 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47850" y="2382838"/>
            <a:ext cx="4664075" cy="14319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always a periodic function</a:t>
            </a: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is not always a periodic function </a:t>
            </a:r>
          </a:p>
          <a:p>
            <a:endParaRPr lang="en-US" sz="2200">
              <a:solidFill>
                <a:srgbClr val="000000"/>
              </a:solidFill>
              <a:cs typeface="ＭＳ Ｐゴシック" charset="0"/>
            </a:endParaRPr>
          </a:p>
        </p:txBody>
      </p:sp>
      <p:graphicFrame>
        <p:nvGraphicFramePr>
          <p:cNvPr id="10855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293499"/>
              </p:ext>
            </p:extLst>
          </p:nvPr>
        </p:nvGraphicFramePr>
        <p:xfrm>
          <a:off x="2462213" y="1435100"/>
          <a:ext cx="4956175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8" name="Equation" r:id="rId4" imgW="2057400" imgH="266700" progId="Equation.3">
                  <p:embed/>
                </p:oleObj>
              </mc:Choice>
              <mc:Fallback>
                <p:oleObj name="Equation" r:id="rId4" imgW="20574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2213" y="1435100"/>
                        <a:ext cx="4956175" cy="644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8551" name="Object 3"/>
          <p:cNvGraphicFramePr>
            <a:graphicFrameLocks noChangeAspect="1"/>
          </p:cNvGraphicFramePr>
          <p:nvPr/>
        </p:nvGraphicFramePr>
        <p:xfrm>
          <a:off x="2881313" y="836613"/>
          <a:ext cx="3752850" cy="554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79" name="Equation" r:id="rId6" imgW="1638696" imgH="241697" progId="Equation.3">
                  <p:embed/>
                </p:oleObj>
              </mc:Choice>
              <mc:Fallback>
                <p:oleObj name="Equation" r:id="rId6" imgW="1638696" imgH="24169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81313" y="836613"/>
                        <a:ext cx="3752850" cy="554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10595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10596" name="Title 36"/>
          <p:cNvSpPr>
            <a:spLocks noGrp="1"/>
          </p:cNvSpPr>
          <p:nvPr>
            <p:ph type="title" idx="4294967295"/>
          </p:nvPr>
        </p:nvSpPr>
        <p:spPr>
          <a:xfrm>
            <a:off x="442913" y="569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Consider</a:t>
            </a:r>
            <a:br>
              <a:rPr lang="en-US" sz="2600"/>
            </a:br>
            <a:r>
              <a:rPr lang="en-US" sz="2600"/>
              <a:t>If            is normalizable, what can you say about the limits of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1550" y="2116138"/>
            <a:ext cx="6954838" cy="21018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Goes to zero for all t</a:t>
            </a: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Goes to zero for t=0, but for other t we do not know</a:t>
            </a: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Not enough information to decide.  </a:t>
            </a:r>
          </a:p>
          <a:p>
            <a:endParaRPr lang="en-US" sz="2200">
              <a:solidFill>
                <a:srgbClr val="000000"/>
              </a:solidFill>
              <a:cs typeface="ＭＳ Ｐゴシック" charset="0"/>
            </a:endParaRPr>
          </a:p>
        </p:txBody>
      </p:sp>
      <p:graphicFrame>
        <p:nvGraphicFramePr>
          <p:cNvPr id="11059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9009222"/>
              </p:ext>
            </p:extLst>
          </p:nvPr>
        </p:nvGraphicFramePr>
        <p:xfrm>
          <a:off x="1849438" y="428625"/>
          <a:ext cx="61817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39" name="Equation" r:id="rId4" imgW="2565400" imgH="279400" progId="Equation.3">
                  <p:embed/>
                </p:oleObj>
              </mc:Choice>
              <mc:Fallback>
                <p:oleObj name="Equation" r:id="rId4" imgW="2565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9438" y="428625"/>
                        <a:ext cx="6181725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599" name="Object 7"/>
          <p:cNvGraphicFramePr>
            <a:graphicFrameLocks noChangeAspect="1"/>
          </p:cNvGraphicFramePr>
          <p:nvPr/>
        </p:nvGraphicFramePr>
        <p:xfrm>
          <a:off x="854075" y="914400"/>
          <a:ext cx="8572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40" name="Equation" r:id="rId6" imgW="355688" imgH="203420" progId="Equation.3">
                  <p:embed/>
                </p:oleObj>
              </mc:Choice>
              <mc:Fallback>
                <p:oleObj name="Equation" r:id="rId6" imgW="355688" imgH="2034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" y="914400"/>
                        <a:ext cx="857250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600" name="Object 8"/>
          <p:cNvGraphicFramePr>
            <a:graphicFrameLocks noChangeAspect="1"/>
          </p:cNvGraphicFramePr>
          <p:nvPr/>
        </p:nvGraphicFramePr>
        <p:xfrm>
          <a:off x="1698625" y="1320800"/>
          <a:ext cx="2878138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41" name="Equation" r:id="rId8" imgW="1194197" imgH="203597" progId="Equation.3">
                  <p:embed/>
                </p:oleObj>
              </mc:Choice>
              <mc:Fallback>
                <p:oleObj name="Equation" r:id="rId8" imgW="1194197" imgH="20359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8625" y="1320800"/>
                        <a:ext cx="2878138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1264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12644" name="Title 36"/>
          <p:cNvSpPr>
            <a:spLocks noGrp="1"/>
          </p:cNvSpPr>
          <p:nvPr>
            <p:ph type="title" idx="4294967295"/>
          </p:nvPr>
        </p:nvSpPr>
        <p:spPr>
          <a:xfrm>
            <a:off x="442913" y="569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Consider</a:t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>What is             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71550" y="2116138"/>
            <a:ext cx="2792413" cy="3106737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 </a:t>
            </a: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B) </a:t>
            </a: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pPr>
              <a:buFontTx/>
              <a:buAutoNum type="alphaUcParenR"/>
            </a:pPr>
            <a:endParaRPr lang="en-US" sz="22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C)  Something else.  </a:t>
            </a:r>
          </a:p>
          <a:p>
            <a:endParaRPr lang="en-US" sz="2200">
              <a:solidFill>
                <a:srgbClr val="000000"/>
              </a:solidFill>
              <a:cs typeface="ＭＳ Ｐゴシック" charset="0"/>
            </a:endParaRPr>
          </a:p>
        </p:txBody>
      </p:sp>
      <p:graphicFrame>
        <p:nvGraphicFramePr>
          <p:cNvPr id="112646" name="Object 5"/>
          <p:cNvGraphicFramePr>
            <a:graphicFrameLocks noChangeAspect="1"/>
          </p:cNvGraphicFramePr>
          <p:nvPr/>
        </p:nvGraphicFramePr>
        <p:xfrm>
          <a:off x="1987550" y="428625"/>
          <a:ext cx="5905500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0" name="Equation" r:id="rId4" imgW="2451496" imgH="279797" progId="Equation.3">
                  <p:embed/>
                </p:oleObj>
              </mc:Choice>
              <mc:Fallback>
                <p:oleObj name="Equation" r:id="rId4" imgW="2451496" imgH="2797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7550" y="428625"/>
                        <a:ext cx="5905500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47" name="Object 7"/>
          <p:cNvGraphicFramePr>
            <a:graphicFrameLocks noChangeAspect="1"/>
          </p:cNvGraphicFramePr>
          <p:nvPr/>
        </p:nvGraphicFramePr>
        <p:xfrm>
          <a:off x="1706563" y="1320800"/>
          <a:ext cx="113347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1" name="Equation" r:id="rId6" imgW="470093" imgH="203508" progId="Equation.3">
                  <p:embed/>
                </p:oleObj>
              </mc:Choice>
              <mc:Fallback>
                <p:oleObj name="Equation" r:id="rId6" imgW="470093" imgH="203508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563" y="1320800"/>
                        <a:ext cx="113347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48" name="Object 8"/>
          <p:cNvGraphicFramePr>
            <a:graphicFrameLocks noChangeAspect="1"/>
          </p:cNvGraphicFramePr>
          <p:nvPr/>
        </p:nvGraphicFramePr>
        <p:xfrm>
          <a:off x="1462088" y="1919288"/>
          <a:ext cx="627221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2" name="Equation" r:id="rId8" imgW="2603500" imgH="381000" progId="Equation.3">
                  <p:embed/>
                </p:oleObj>
              </mc:Choice>
              <mc:Fallback>
                <p:oleObj name="Equation" r:id="rId8" imgW="2603500" imgH="3810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2088" y="1919288"/>
                        <a:ext cx="6272212" cy="92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49" name="Object 9"/>
          <p:cNvGraphicFramePr>
            <a:graphicFrameLocks noChangeAspect="1"/>
          </p:cNvGraphicFramePr>
          <p:nvPr/>
        </p:nvGraphicFramePr>
        <p:xfrm>
          <a:off x="1460500" y="3240088"/>
          <a:ext cx="7189788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03" name="Equation" r:id="rId10" imgW="2984500" imgH="381000" progId="Equation.3">
                  <p:embed/>
                </p:oleObj>
              </mc:Choice>
              <mc:Fallback>
                <p:oleObj name="Equation" r:id="rId10" imgW="2984500" imgH="3810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500" y="3240088"/>
                        <a:ext cx="7189788" cy="92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131075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  <p:sp>
        <p:nvSpPr>
          <p:cNvPr id="131076" name="Title 36"/>
          <p:cNvSpPr>
            <a:spLocks noGrp="1"/>
          </p:cNvSpPr>
          <p:nvPr>
            <p:ph type="title" idx="4294967295"/>
          </p:nvPr>
        </p:nvSpPr>
        <p:spPr>
          <a:xfrm>
            <a:off x="442913" y="569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Assume the state of a particle is described by         </a:t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>where             is a Gaussian function about </a:t>
            </a:r>
            <a:r>
              <a:rPr lang="en-US" sz="2600" i="1"/>
              <a:t>k</a:t>
            </a:r>
            <a:r>
              <a:rPr lang="en-US" sz="2600" i="1" baseline="-25000"/>
              <a:t>0 </a:t>
            </a:r>
            <a:r>
              <a:rPr lang="en-US" sz="2600" i="1"/>
              <a:t>(</a:t>
            </a:r>
            <a:r>
              <a:rPr lang="el-GR" sz="2600" i="1">
                <a:latin typeface="Times New Roman" charset="0"/>
                <a:cs typeface="Times New Roman" charset="0"/>
              </a:rPr>
              <a:t>Δ</a:t>
            </a:r>
            <a:r>
              <a:rPr lang="en-US" sz="2600" i="1">
                <a:latin typeface="Times New Roman" charset="0"/>
                <a:cs typeface="Times New Roman" charset="0"/>
              </a:rPr>
              <a:t>k≠0)</a:t>
            </a:r>
            <a:r>
              <a:rPr lang="en-US" sz="2600" i="1"/>
              <a:t>.</a:t>
            </a:r>
            <a:r>
              <a:rPr lang="en-US" sz="2600"/>
              <a:t/>
            </a:r>
            <a:br>
              <a:rPr lang="en-US" sz="2600"/>
            </a:br>
            <a:endParaRPr lang="en-US" sz="2600"/>
          </a:p>
        </p:txBody>
      </p:sp>
      <p:sp>
        <p:nvSpPr>
          <p:cNvPr id="10" name="TextBox 9"/>
          <p:cNvSpPr txBox="1"/>
          <p:nvPr/>
        </p:nvSpPr>
        <p:spPr>
          <a:xfrm>
            <a:off x="971550" y="2649538"/>
            <a:ext cx="7038975" cy="2771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cs typeface="ＭＳ Ｐゴシック" charset="0"/>
              </a:rPr>
              <a:t>Both are given with arbitrary precision</a:t>
            </a:r>
          </a:p>
          <a:p>
            <a:pPr>
              <a:buFontTx/>
              <a:buAutoNum type="alphaUcParenR"/>
            </a:pPr>
            <a:r>
              <a:rPr lang="en-US" sz="2200">
                <a:cs typeface="ＭＳ Ｐゴシック" charset="0"/>
              </a:rPr>
              <a:t>Momentum is given with arbitrary precision, </a:t>
            </a:r>
          </a:p>
          <a:p>
            <a:r>
              <a:rPr lang="en-US" sz="2200">
                <a:cs typeface="ＭＳ Ｐゴシック" charset="0"/>
              </a:rPr>
              <a:t>	but position has an approximately precise value.</a:t>
            </a:r>
          </a:p>
          <a:p>
            <a:r>
              <a:rPr lang="en-US" sz="2200">
                <a:cs typeface="ＭＳ Ｐゴシック" charset="0"/>
              </a:rPr>
              <a:t>C)  Position is given with arbitrary precision, </a:t>
            </a:r>
          </a:p>
          <a:p>
            <a:r>
              <a:rPr lang="en-US" sz="2200">
                <a:cs typeface="ＭＳ Ｐゴシック" charset="0"/>
              </a:rPr>
              <a:t>	but momentum has an approximately precise value.</a:t>
            </a:r>
          </a:p>
          <a:p>
            <a:r>
              <a:rPr lang="en-US" sz="2200">
                <a:cs typeface="ＭＳ Ｐゴシック" charset="0"/>
              </a:rPr>
              <a:t>D)  Both have approximately precise values.</a:t>
            </a:r>
          </a:p>
          <a:p>
            <a:r>
              <a:rPr lang="en-US" sz="2200">
                <a:cs typeface="ＭＳ Ｐゴシック" charset="0"/>
              </a:rPr>
              <a:t>E)  Not enough information.  </a:t>
            </a:r>
          </a:p>
          <a:p>
            <a:endParaRPr lang="en-US" sz="2200">
              <a:cs typeface="ＭＳ Ｐゴシック" charset="0"/>
            </a:endParaRPr>
          </a:p>
        </p:txBody>
      </p:sp>
      <p:graphicFrame>
        <p:nvGraphicFramePr>
          <p:cNvPr id="13107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7746907"/>
              </p:ext>
            </p:extLst>
          </p:nvPr>
        </p:nvGraphicFramePr>
        <p:xfrm>
          <a:off x="1706563" y="581025"/>
          <a:ext cx="614997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7" name="Equation" r:id="rId4" imgW="2552700" imgH="279400" progId="Equation.3">
                  <p:embed/>
                </p:oleObj>
              </mc:Choice>
              <mc:Fallback>
                <p:oleObj name="Equation" r:id="rId4" imgW="25527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6563" y="581025"/>
                        <a:ext cx="6149975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1079" name="Object 7"/>
          <p:cNvGraphicFramePr>
            <a:graphicFrameLocks noChangeAspect="1"/>
          </p:cNvGraphicFramePr>
          <p:nvPr/>
        </p:nvGraphicFramePr>
        <p:xfrm>
          <a:off x="1552575" y="1320800"/>
          <a:ext cx="8572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108" name="Equation" r:id="rId6" imgW="355688" imgH="203420" progId="Equation.3">
                  <p:embed/>
                </p:oleObj>
              </mc:Choice>
              <mc:Fallback>
                <p:oleObj name="Equation" r:id="rId6" imgW="355688" imgH="2034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320800"/>
                        <a:ext cx="857250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36"/>
          <p:cNvSpPr txBox="1">
            <a:spLocks/>
          </p:cNvSpPr>
          <p:nvPr/>
        </p:nvSpPr>
        <p:spPr bwMode="auto">
          <a:xfrm>
            <a:off x="430213" y="1789113"/>
            <a:ext cx="8326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en-US" sz="2600" kern="0" dirty="0">
                <a:solidFill>
                  <a:schemeClr val="tx2"/>
                </a:solidFill>
                <a:latin typeface="Arial" pitchFamily="59" charset="0"/>
                <a:ea typeface="ＭＳ Ｐゴシック" pitchFamily="59" charset="-128"/>
                <a:cs typeface="ＭＳ Ｐゴシック" pitchFamily="59" charset="-128"/>
              </a:rPr>
              <a:t>What can you say about the position and momentum of the particle in this state?</a:t>
            </a:r>
            <a:br>
              <a:rPr lang="en-US" sz="2600" kern="0" dirty="0">
                <a:solidFill>
                  <a:schemeClr val="tx2"/>
                </a:solidFill>
                <a:latin typeface="Arial" pitchFamily="59" charset="0"/>
                <a:ea typeface="ＭＳ Ｐゴシック" pitchFamily="59" charset="-128"/>
                <a:cs typeface="ＭＳ Ｐゴシック" pitchFamily="59" charset="-128"/>
              </a:rPr>
            </a:br>
            <a:endParaRPr lang="en-US" sz="2600" kern="0" dirty="0">
              <a:solidFill>
                <a:schemeClr val="tx2"/>
              </a:solidFill>
              <a:latin typeface="Arial" pitchFamily="59" charset="0"/>
              <a:ea typeface="ＭＳ Ｐゴシック" pitchFamily="59" charset="-128"/>
              <a:cs typeface="ＭＳ Ｐゴシック" pitchFamily="59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135171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  <p:sp>
        <p:nvSpPr>
          <p:cNvPr id="135172" name="Title 36"/>
          <p:cNvSpPr>
            <a:spLocks noGrp="1"/>
          </p:cNvSpPr>
          <p:nvPr>
            <p:ph type="title" idx="4294967295"/>
          </p:nvPr>
        </p:nvSpPr>
        <p:spPr>
          <a:xfrm>
            <a:off x="442913" y="569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Even without measuring the position; in practice, no instrument can measure the momentum of a particle precisely. There is always an uncertainty in the measurement. Claim: This is due to Heisenberg</a:t>
            </a:r>
            <a:r>
              <a:rPr lang="ja-JP" altLang="en-US" sz="2600">
                <a:latin typeface="Arial"/>
              </a:rPr>
              <a:t>’</a:t>
            </a:r>
            <a:r>
              <a:rPr lang="en-US" sz="2600"/>
              <a:t>s uncertainty relation.True or not?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52600" y="2438400"/>
            <a:ext cx="4973638" cy="14319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cs typeface="ＭＳ Ｐゴシック" charset="0"/>
              </a:rPr>
              <a:t> TRUE                            B)  FALSE</a:t>
            </a:r>
          </a:p>
          <a:p>
            <a:r>
              <a:rPr lang="en-US" sz="2200">
                <a:cs typeface="ＭＳ Ｐゴシック" charset="0"/>
              </a:rPr>
              <a:t>					</a:t>
            </a:r>
          </a:p>
          <a:p>
            <a:endParaRPr lang="en-US" sz="2200">
              <a:cs typeface="ＭＳ Ｐゴシック" charset="0"/>
            </a:endParaRPr>
          </a:p>
          <a:p>
            <a:endParaRPr lang="en-US" sz="2200"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37219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37220" name="Title 36"/>
          <p:cNvSpPr>
            <a:spLocks noGrp="1"/>
          </p:cNvSpPr>
          <p:nvPr>
            <p:ph type="title" idx="4294967295"/>
          </p:nvPr>
        </p:nvSpPr>
        <p:spPr>
          <a:xfrm>
            <a:off x="442913" y="569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Assume the state of a particle is described by         </a:t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>where             is a Gaussian function about </a:t>
            </a:r>
            <a:r>
              <a:rPr lang="en-US" sz="2600" i="1"/>
              <a:t>k</a:t>
            </a:r>
            <a:r>
              <a:rPr lang="en-US" sz="2600" i="1" baseline="-25000"/>
              <a:t>0</a:t>
            </a:r>
            <a:r>
              <a:rPr lang="en-US" sz="2600" i="1">
                <a:latin typeface="Times New Roman" charset="0"/>
                <a:cs typeface="Times New Roman" charset="0"/>
              </a:rPr>
              <a:t>≠0</a:t>
            </a:r>
            <a:r>
              <a:rPr lang="en-US" sz="2600" i="1" baseline="-25000"/>
              <a:t> </a:t>
            </a:r>
            <a:r>
              <a:rPr lang="en-US" sz="2600" i="1"/>
              <a:t>(</a:t>
            </a:r>
            <a:r>
              <a:rPr lang="el-GR" sz="2600" i="1">
                <a:latin typeface="Times New Roman" charset="0"/>
                <a:cs typeface="Times New Roman" charset="0"/>
              </a:rPr>
              <a:t>Δ</a:t>
            </a:r>
            <a:r>
              <a:rPr lang="en-US" sz="2600" i="1">
                <a:latin typeface="Times New Roman" charset="0"/>
                <a:cs typeface="Times New Roman" charset="0"/>
              </a:rPr>
              <a:t>k≠0)</a:t>
            </a:r>
            <a:r>
              <a:rPr lang="en-US" sz="2600" i="1"/>
              <a:t>.</a:t>
            </a:r>
            <a:r>
              <a:rPr lang="en-US" sz="2600"/>
              <a:t/>
            </a:r>
            <a:br>
              <a:rPr lang="en-US" sz="2600"/>
            </a:br>
            <a:endParaRPr lang="en-US" sz="2600"/>
          </a:p>
        </p:txBody>
      </p:sp>
      <p:sp>
        <p:nvSpPr>
          <p:cNvPr id="137221" name="TextBox 9"/>
          <p:cNvSpPr txBox="1">
            <a:spLocks noChangeArrowheads="1"/>
          </p:cNvSpPr>
          <p:nvPr/>
        </p:nvSpPr>
        <p:spPr bwMode="auto">
          <a:xfrm>
            <a:off x="1981200" y="2667000"/>
            <a:ext cx="4686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Yes			B) No</a:t>
            </a:r>
          </a:p>
        </p:txBody>
      </p:sp>
      <p:graphicFrame>
        <p:nvGraphicFramePr>
          <p:cNvPr id="13722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493918"/>
              </p:ext>
            </p:extLst>
          </p:nvPr>
        </p:nvGraphicFramePr>
        <p:xfrm>
          <a:off x="1692275" y="581025"/>
          <a:ext cx="6180138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65" name="Equation" r:id="rId4" imgW="2565400" imgH="279400" progId="Equation.3">
                  <p:embed/>
                </p:oleObj>
              </mc:Choice>
              <mc:Fallback>
                <p:oleObj name="Equation" r:id="rId4" imgW="2565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81025"/>
                        <a:ext cx="6180138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23" name="Object 7"/>
          <p:cNvGraphicFramePr>
            <a:graphicFrameLocks noChangeAspect="1"/>
          </p:cNvGraphicFramePr>
          <p:nvPr/>
        </p:nvGraphicFramePr>
        <p:xfrm>
          <a:off x="1552575" y="1320800"/>
          <a:ext cx="85725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66" name="Equation" r:id="rId6" imgW="355688" imgH="203420" progId="Equation.3">
                  <p:embed/>
                </p:oleObj>
              </mc:Choice>
              <mc:Fallback>
                <p:oleObj name="Equation" r:id="rId6" imgW="355688" imgH="20342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52575" y="1320800"/>
                        <a:ext cx="857250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itle 36"/>
          <p:cNvSpPr txBox="1">
            <a:spLocks/>
          </p:cNvSpPr>
          <p:nvPr/>
        </p:nvSpPr>
        <p:spPr bwMode="auto">
          <a:xfrm>
            <a:off x="430213" y="1789113"/>
            <a:ext cx="8326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0" hangingPunct="0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/>
            </a:r>
            <a:br>
              <a:rPr lang="en-US" sz="2600">
                <a:solidFill>
                  <a:srgbClr val="000000"/>
                </a:solidFill>
                <a:cs typeface="ＭＳ Ｐゴシック" charset="0"/>
              </a:rPr>
            </a:br>
            <a:endParaRPr lang="en-US" sz="26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37225" name="TextBox 8"/>
          <p:cNvSpPr txBox="1">
            <a:spLocks noChangeArrowheads="1"/>
          </p:cNvSpPr>
          <p:nvPr/>
        </p:nvSpPr>
        <p:spPr bwMode="auto">
          <a:xfrm>
            <a:off x="1628775" y="1803400"/>
            <a:ext cx="54340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Does                     depend on time? </a:t>
            </a:r>
          </a:p>
        </p:txBody>
      </p:sp>
      <p:graphicFrame>
        <p:nvGraphicFramePr>
          <p:cNvPr id="137226" name="Object 10"/>
          <p:cNvGraphicFramePr>
            <a:graphicFrameLocks noChangeAspect="1"/>
          </p:cNvGraphicFramePr>
          <p:nvPr/>
        </p:nvGraphicFramePr>
        <p:xfrm>
          <a:off x="2538413" y="1698625"/>
          <a:ext cx="1897062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267" name="Equation" r:id="rId8" imgW="787797" imgH="279797" progId="Equation.3">
                  <p:embed/>
                </p:oleObj>
              </mc:Choice>
              <mc:Fallback>
                <p:oleObj name="Equation" r:id="rId8" imgW="787797" imgH="279797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8413" y="1698625"/>
                        <a:ext cx="1897062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3926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39268" name="Title 36"/>
          <p:cNvSpPr>
            <a:spLocks noGrp="1"/>
          </p:cNvSpPr>
          <p:nvPr>
            <p:ph type="title" idx="4294967295"/>
          </p:nvPr>
        </p:nvSpPr>
        <p:spPr>
          <a:xfrm>
            <a:off x="442913" y="9509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Assume the state of a particle is described by         </a:t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r>
              <a:rPr lang="en-US" sz="2600"/>
              <a:t>Compared to             ,             contains</a:t>
            </a:r>
            <a:br>
              <a:rPr lang="en-US" sz="2600"/>
            </a:br>
            <a:r>
              <a:rPr lang="en-US" sz="2600"/>
              <a:t/>
            </a:r>
            <a:br>
              <a:rPr lang="en-US" sz="2600"/>
            </a:br>
            <a:endParaRPr lang="en-US" sz="2600"/>
          </a:p>
        </p:txBody>
      </p:sp>
      <p:sp>
        <p:nvSpPr>
          <p:cNvPr id="139269" name="TextBox 9"/>
          <p:cNvSpPr txBox="1">
            <a:spLocks noChangeArrowheads="1"/>
          </p:cNvSpPr>
          <p:nvPr/>
        </p:nvSpPr>
        <p:spPr bwMode="auto">
          <a:xfrm>
            <a:off x="1771650" y="2293938"/>
            <a:ext cx="4649788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less information</a:t>
            </a: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more information</a:t>
            </a: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the same information</a:t>
            </a:r>
          </a:p>
          <a:p>
            <a:pPr>
              <a:buFontTx/>
              <a:buAutoNum type="alphaUcParenR"/>
            </a:pPr>
            <a:r>
              <a:rPr lang="en-US" sz="2200">
                <a:solidFill>
                  <a:srgbClr val="000000"/>
                </a:solidFill>
                <a:cs typeface="ＭＳ Ｐゴシック" charset="0"/>
              </a:rPr>
              <a:t>cannot be determined / depends</a:t>
            </a:r>
          </a:p>
        </p:txBody>
      </p:sp>
      <p:graphicFrame>
        <p:nvGraphicFramePr>
          <p:cNvPr id="13927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4473001"/>
              </p:ext>
            </p:extLst>
          </p:nvPr>
        </p:nvGraphicFramePr>
        <p:xfrm>
          <a:off x="1585913" y="809625"/>
          <a:ext cx="5907087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1" name="Equation" r:id="rId4" imgW="2451100" imgH="279400" progId="Equation.3">
                  <p:embed/>
                </p:oleObj>
              </mc:Choice>
              <mc:Fallback>
                <p:oleObj name="Equation" r:id="rId4" imgW="24511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5913" y="809625"/>
                        <a:ext cx="5907087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71" name="Object 7"/>
          <p:cNvGraphicFramePr>
            <a:graphicFrameLocks noChangeAspect="1"/>
          </p:cNvGraphicFramePr>
          <p:nvPr/>
        </p:nvGraphicFramePr>
        <p:xfrm>
          <a:off x="3811588" y="1485900"/>
          <a:ext cx="1100137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2" name="Equation" r:id="rId6" imgW="457398" imgH="203508" progId="Equation.3">
                  <p:embed/>
                </p:oleObj>
              </mc:Choice>
              <mc:Fallback>
                <p:oleObj name="Equation" r:id="rId6" imgW="457398" imgH="203508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1588" y="1485900"/>
                        <a:ext cx="1100137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9272" name="Object 8"/>
          <p:cNvGraphicFramePr>
            <a:graphicFrameLocks noChangeAspect="1"/>
          </p:cNvGraphicFramePr>
          <p:nvPr/>
        </p:nvGraphicFramePr>
        <p:xfrm>
          <a:off x="2476500" y="1498600"/>
          <a:ext cx="11303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13" name="Equation" r:id="rId8" imgW="470093" imgH="203508" progId="Equation.3">
                  <p:embed/>
                </p:oleObj>
              </mc:Choice>
              <mc:Fallback>
                <p:oleObj name="Equation" r:id="rId8" imgW="470093" imgH="20350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6500" y="1498600"/>
                        <a:ext cx="1130300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extBox 10"/>
          <p:cNvSpPr txBox="1">
            <a:spLocks noChangeArrowheads="1"/>
          </p:cNvSpPr>
          <p:nvPr/>
        </p:nvSpPr>
        <p:spPr bwMode="auto">
          <a:xfrm>
            <a:off x="1401763" y="342900"/>
            <a:ext cx="54324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If                                is normalized, 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is normalized too?</a:t>
            </a:r>
          </a:p>
        </p:txBody>
      </p:sp>
      <p:sp>
        <p:nvSpPr>
          <p:cNvPr id="141315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41316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 idx="4294967295"/>
          </p:nvPr>
        </p:nvSpPr>
        <p:spPr>
          <a:xfrm>
            <a:off x="442913" y="849313"/>
            <a:ext cx="8326437" cy="1143000"/>
          </a:xfrm>
        </p:spPr>
        <p:txBody>
          <a:bodyPr/>
          <a:lstStyle/>
          <a:p>
            <a:pPr algn="l">
              <a:defRPr/>
            </a:pPr>
            <a:r>
              <a:rPr lang="en-US" sz="2600" dirty="0">
                <a:latin typeface="+mj-lt"/>
                <a:ea typeface="ＭＳ Ｐゴシック" pitchFamily="59" charset="-128"/>
                <a:cs typeface="Times New Roman"/>
              </a:rPr>
              <a:t> </a:t>
            </a:r>
            <a:br>
              <a:rPr lang="en-US" sz="2600" dirty="0">
                <a:latin typeface="+mj-lt"/>
                <a:ea typeface="ＭＳ Ｐゴシック" pitchFamily="59" charset="-128"/>
                <a:cs typeface="Times New Roman"/>
              </a:rPr>
            </a:br>
            <a:endParaRPr lang="en-US" sz="2600" dirty="0">
              <a:latin typeface="+mj-lt"/>
              <a:ea typeface="ＭＳ Ｐゴシック" pitchFamily="59" charset="-128"/>
              <a:cs typeface="ＭＳ Ｐゴシック" pitchFamily="59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2750" y="1346200"/>
            <a:ext cx="4629150" cy="8858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TRUE 		B) FALSE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C) Don</a:t>
            </a:r>
            <a:r>
              <a:rPr lang="ja-JP" altLang="en-US" sz="2600">
                <a:solidFill>
                  <a:srgbClr val="000000"/>
                </a:solidFill>
                <a:cs typeface="ＭＳ Ｐゴシック" charset="0"/>
              </a:rPr>
              <a:t>’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 know / depends</a:t>
            </a:r>
          </a:p>
        </p:txBody>
      </p:sp>
      <p:graphicFrame>
        <p:nvGraphicFramePr>
          <p:cNvPr id="141319" name="Object 2"/>
          <p:cNvGraphicFramePr>
            <a:graphicFrameLocks noChangeAspect="1"/>
          </p:cNvGraphicFramePr>
          <p:nvPr/>
        </p:nvGraphicFramePr>
        <p:xfrm>
          <a:off x="1943100" y="736600"/>
          <a:ext cx="825500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49" name="Equation" r:id="rId4" imgW="343148" imgH="203508" progId="Equation.3">
                  <p:embed/>
                </p:oleObj>
              </mc:Choice>
              <mc:Fallback>
                <p:oleObj name="Equation" r:id="rId4" imgW="343148" imgH="203508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3100" y="736600"/>
                        <a:ext cx="825500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1320" name="Object 5"/>
          <p:cNvGraphicFramePr>
            <a:graphicFrameLocks noChangeAspect="1"/>
          </p:cNvGraphicFramePr>
          <p:nvPr/>
        </p:nvGraphicFramePr>
        <p:xfrm>
          <a:off x="1774825" y="355600"/>
          <a:ext cx="28416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1350" name="Equation" r:id="rId6" imgW="1180984" imgH="203508" progId="Equation.3">
                  <p:embed/>
                </p:oleObj>
              </mc:Choice>
              <mc:Fallback>
                <p:oleObj name="Equation" r:id="rId6" imgW="1180984" imgH="20350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355600"/>
                        <a:ext cx="284162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4336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 idx="4294967295"/>
          </p:nvPr>
        </p:nvSpPr>
        <p:spPr>
          <a:xfrm>
            <a:off x="442913" y="849313"/>
            <a:ext cx="8326437" cy="1143000"/>
          </a:xfrm>
        </p:spPr>
        <p:txBody>
          <a:bodyPr/>
          <a:lstStyle/>
          <a:p>
            <a:pPr algn="l"/>
            <a:r>
              <a:rPr lang="en-US" sz="2600"/>
              <a:t>Assume              and              are stationary states of </a:t>
            </a:r>
            <a:r>
              <a:rPr lang="en-US" sz="2600">
                <a:cs typeface="Times New Roman" charset="0"/>
              </a:rPr>
              <a:t>for different energies </a:t>
            </a:r>
            <a:r>
              <a:rPr lang="en-US" sz="2600" i="1">
                <a:cs typeface="Times New Roman" charset="0"/>
              </a:rPr>
              <a:t>E</a:t>
            </a:r>
            <a:r>
              <a:rPr lang="en-US" sz="2600" i="1" baseline="-25000">
                <a:cs typeface="Times New Roman" charset="0"/>
              </a:rPr>
              <a:t>1</a:t>
            </a:r>
            <a:r>
              <a:rPr lang="en-US" sz="2600">
                <a:cs typeface="Times New Roman" charset="0"/>
              </a:rPr>
              <a:t> and </a:t>
            </a:r>
            <a:r>
              <a:rPr lang="en-US" sz="2600" i="1">
                <a:cs typeface="Times New Roman" charset="0"/>
              </a:rPr>
              <a:t>E</a:t>
            </a:r>
            <a:r>
              <a:rPr lang="en-US" sz="2600" i="1" baseline="-25000">
                <a:cs typeface="Times New Roman" charset="0"/>
              </a:rPr>
              <a:t>2.</a:t>
            </a:r>
            <a:r>
              <a:rPr lang="en-US" sz="2600">
                <a:cs typeface="Times New Roman" charset="0"/>
              </a:rPr>
              <a:t>. Consider</a:t>
            </a:r>
            <a:br>
              <a:rPr lang="en-US" sz="2600">
                <a:cs typeface="Times New Roman" charset="0"/>
              </a:rPr>
            </a:br>
            <a:r>
              <a:rPr lang="en-US" sz="2600">
                <a:cs typeface="Times New Roman" charset="0"/>
              </a:rPr>
              <a:t/>
            </a:r>
            <a:br>
              <a:rPr lang="en-US" sz="2600">
                <a:cs typeface="Times New Roman" charset="0"/>
              </a:rPr>
            </a:br>
            <a:r>
              <a:rPr lang="en-US" sz="2600">
                <a:cs typeface="Times New Roman" charset="0"/>
              </a:rPr>
              <a:t>Is                a solution of the </a:t>
            </a:r>
            <a:r>
              <a:rPr lang="en-US" sz="2600" i="1">
                <a:cs typeface="Times New Roman" charset="0"/>
              </a:rPr>
              <a:t>time-dependent </a:t>
            </a:r>
            <a:r>
              <a:rPr lang="en-US" sz="2600">
                <a:cs typeface="Times New Roman" charset="0"/>
              </a:rPr>
              <a:t>Schrödinger equation? </a:t>
            </a:r>
            <a:br>
              <a:rPr lang="en-US" sz="2600">
                <a:cs typeface="Times New Roman" charset="0"/>
              </a:rPr>
            </a:br>
            <a:endParaRPr lang="en-US" sz="2600"/>
          </a:p>
        </p:txBody>
      </p:sp>
      <p:sp>
        <p:nvSpPr>
          <p:cNvPr id="10" name="TextBox 9"/>
          <p:cNvSpPr txBox="1"/>
          <p:nvPr/>
        </p:nvSpPr>
        <p:spPr>
          <a:xfrm>
            <a:off x="2533650" y="2476500"/>
            <a:ext cx="3808413" cy="885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arenR"/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 Yes		B) No</a:t>
            </a:r>
          </a:p>
          <a:p>
            <a:pPr algn="ctr"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</p:txBody>
      </p:sp>
      <p:graphicFrame>
        <p:nvGraphicFramePr>
          <p:cNvPr id="143366" name="Object 2"/>
          <p:cNvGraphicFramePr>
            <a:graphicFrameLocks noChangeAspect="1"/>
          </p:cNvGraphicFramePr>
          <p:nvPr/>
        </p:nvGraphicFramePr>
        <p:xfrm>
          <a:off x="1722438" y="163513"/>
          <a:ext cx="1192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1" name="Equation" r:id="rId4" imgW="495267" imgH="216109" progId="Equation.3">
                  <p:embed/>
                </p:oleObj>
              </mc:Choice>
              <mc:Fallback>
                <p:oleObj name="Equation" r:id="rId4" imgW="495267" imgH="21610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2438" y="163513"/>
                        <a:ext cx="1192212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7" name="Object 3"/>
          <p:cNvGraphicFramePr>
            <a:graphicFrameLocks noChangeAspect="1"/>
          </p:cNvGraphicFramePr>
          <p:nvPr/>
        </p:nvGraphicFramePr>
        <p:xfrm>
          <a:off x="3575050" y="176213"/>
          <a:ext cx="122237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2" name="Equation" r:id="rId6" imgW="508176" imgH="216203" progId="Equation.3">
                  <p:embed/>
                </p:oleObj>
              </mc:Choice>
              <mc:Fallback>
                <p:oleObj name="Equation" r:id="rId6" imgW="508176" imgH="21620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176213"/>
                        <a:ext cx="122237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8" name="Object 4"/>
          <p:cNvGraphicFramePr>
            <a:graphicFrameLocks noChangeAspect="1"/>
          </p:cNvGraphicFramePr>
          <p:nvPr/>
        </p:nvGraphicFramePr>
        <p:xfrm>
          <a:off x="915988" y="1373188"/>
          <a:ext cx="11303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3" name="Equation" r:id="rId8" imgW="470093" imgH="203508" progId="Equation.3">
                  <p:embed/>
                </p:oleObj>
              </mc:Choice>
              <mc:Fallback>
                <p:oleObj name="Equation" r:id="rId8" imgW="470093" imgH="20350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1373188"/>
                        <a:ext cx="1130300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369" name="Object 5"/>
          <p:cNvGraphicFramePr>
            <a:graphicFrameLocks noChangeAspect="1"/>
          </p:cNvGraphicFramePr>
          <p:nvPr/>
        </p:nvGraphicFramePr>
        <p:xfrm>
          <a:off x="2287588" y="963613"/>
          <a:ext cx="400208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4" name="Equation" r:id="rId10" imgW="1664096" imgH="216297" progId="Equation.3">
                  <p:embed/>
                </p:oleObj>
              </mc:Choice>
              <mc:Fallback>
                <p:oleObj name="Equation" r:id="rId10" imgW="1664096" imgH="2162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963613"/>
                        <a:ext cx="4002087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71" name="TextBox 11"/>
          <p:cNvSpPr txBox="1">
            <a:spLocks noChangeArrowheads="1"/>
          </p:cNvSpPr>
          <p:nvPr/>
        </p:nvSpPr>
        <p:spPr bwMode="auto">
          <a:xfrm>
            <a:off x="4229100" y="31877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endParaRPr lang="en-US">
              <a:solidFill>
                <a:srgbClr val="FF0000"/>
              </a:solidFill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45411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 idx="4294967295"/>
          </p:nvPr>
        </p:nvSpPr>
        <p:spPr>
          <a:xfrm>
            <a:off x="442913" y="849313"/>
            <a:ext cx="8326437" cy="1143000"/>
          </a:xfrm>
        </p:spPr>
        <p:txBody>
          <a:bodyPr/>
          <a:lstStyle/>
          <a:p>
            <a:pPr algn="l">
              <a:defRPr/>
            </a:pPr>
            <a:r>
              <a:rPr lang="en-US" sz="2600" dirty="0">
                <a:latin typeface="Arial" pitchFamily="59" charset="0"/>
                <a:ea typeface="ＭＳ Ｐゴシック" pitchFamily="59" charset="-128"/>
                <a:cs typeface="ＭＳ Ｐゴシック" pitchFamily="59" charset="-128"/>
              </a:rPr>
              <a:t>Assume              and              are stationary states of </a:t>
            </a:r>
            <a:r>
              <a:rPr lang="en-US" sz="2600" dirty="0">
                <a:latin typeface="+mj-lt"/>
                <a:ea typeface="ＭＳ Ｐゴシック" pitchFamily="59" charset="-128"/>
                <a:cs typeface="Times New Roman"/>
              </a:rPr>
              <a:t>for different energies </a:t>
            </a:r>
            <a:r>
              <a:rPr lang="en-US" sz="2600" i="1" dirty="0">
                <a:latin typeface="+mj-lt"/>
                <a:ea typeface="ＭＳ Ｐゴシック" pitchFamily="59" charset="-128"/>
                <a:cs typeface="Times New Roman"/>
              </a:rPr>
              <a:t>E</a:t>
            </a:r>
            <a:r>
              <a:rPr lang="en-US" sz="2600" i="1" baseline="-25000" dirty="0">
                <a:latin typeface="+mj-lt"/>
                <a:ea typeface="ＭＳ Ｐゴシック" pitchFamily="59" charset="-128"/>
                <a:cs typeface="Times New Roman"/>
              </a:rPr>
              <a:t>1</a:t>
            </a:r>
            <a:r>
              <a:rPr lang="en-US" sz="2600" dirty="0">
                <a:latin typeface="+mj-lt"/>
                <a:ea typeface="ＭＳ Ｐゴシック" pitchFamily="59" charset="-128"/>
                <a:cs typeface="Times New Roman"/>
              </a:rPr>
              <a:t> and </a:t>
            </a:r>
            <a:r>
              <a:rPr lang="en-US" sz="2600" i="1" dirty="0">
                <a:latin typeface="+mj-lt"/>
                <a:ea typeface="ＭＳ Ｐゴシック" pitchFamily="59" charset="-128"/>
                <a:cs typeface="Times New Roman"/>
              </a:rPr>
              <a:t>E</a:t>
            </a:r>
            <a:r>
              <a:rPr lang="en-US" sz="2600" i="1" baseline="-25000" dirty="0">
                <a:latin typeface="+mj-lt"/>
                <a:ea typeface="ＭＳ Ｐゴシック" pitchFamily="59" charset="-128"/>
                <a:cs typeface="Times New Roman"/>
              </a:rPr>
              <a:t>2.</a:t>
            </a:r>
            <a:r>
              <a:rPr lang="en-US" sz="2600" dirty="0">
                <a:latin typeface="+mj-lt"/>
                <a:ea typeface="ＭＳ Ｐゴシック" pitchFamily="59" charset="-128"/>
                <a:cs typeface="Times New Roman"/>
              </a:rPr>
              <a:t>. Consider</a:t>
            </a:r>
            <a:br>
              <a:rPr lang="en-US" sz="2600" dirty="0">
                <a:latin typeface="+mj-lt"/>
                <a:ea typeface="ＭＳ Ｐゴシック" pitchFamily="59" charset="-128"/>
                <a:cs typeface="Times New Roman"/>
              </a:rPr>
            </a:br>
            <a:r>
              <a:rPr lang="en-US" sz="2600" dirty="0">
                <a:latin typeface="+mj-lt"/>
                <a:ea typeface="ＭＳ Ｐゴシック" pitchFamily="59" charset="-128"/>
                <a:cs typeface="Times New Roman"/>
              </a:rPr>
              <a:t/>
            </a:r>
            <a:br>
              <a:rPr lang="en-US" sz="2600" dirty="0">
                <a:latin typeface="+mj-lt"/>
                <a:ea typeface="ＭＳ Ｐゴシック" pitchFamily="59" charset="-128"/>
                <a:cs typeface="Times New Roman"/>
              </a:rPr>
            </a:br>
            <a:r>
              <a:rPr lang="en-US" sz="2600" dirty="0">
                <a:latin typeface="+mj-lt"/>
                <a:ea typeface="ＭＳ Ｐゴシック" pitchFamily="59" charset="-128"/>
                <a:cs typeface="Times New Roman"/>
              </a:rPr>
              <a:t>Is                a stationary state? </a:t>
            </a:r>
            <a:br>
              <a:rPr lang="en-US" sz="2600" dirty="0">
                <a:latin typeface="+mj-lt"/>
                <a:ea typeface="ＭＳ Ｐゴシック" pitchFamily="59" charset="-128"/>
                <a:cs typeface="Times New Roman"/>
              </a:rPr>
            </a:br>
            <a:endParaRPr lang="en-US" sz="2600" dirty="0">
              <a:latin typeface="+mj-lt"/>
              <a:ea typeface="ＭＳ Ｐゴシック" pitchFamily="59" charset="-128"/>
              <a:cs typeface="ＭＳ Ｐゴシック" pitchFamily="59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33650" y="2235200"/>
            <a:ext cx="3808413" cy="885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arenR"/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 Yes		B) No</a:t>
            </a:r>
          </a:p>
          <a:p>
            <a:pPr algn="ctr"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</p:txBody>
      </p:sp>
      <p:graphicFrame>
        <p:nvGraphicFramePr>
          <p:cNvPr id="145414" name="Object 2"/>
          <p:cNvGraphicFramePr>
            <a:graphicFrameLocks noChangeAspect="1"/>
          </p:cNvGraphicFramePr>
          <p:nvPr/>
        </p:nvGraphicFramePr>
        <p:xfrm>
          <a:off x="1722438" y="366713"/>
          <a:ext cx="1192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69" name="Equation" r:id="rId4" imgW="495267" imgH="216109" progId="Equation.3">
                  <p:embed/>
                </p:oleObj>
              </mc:Choice>
              <mc:Fallback>
                <p:oleObj name="Equation" r:id="rId4" imgW="495267" imgH="216109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2438" y="366713"/>
                        <a:ext cx="1192212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5" name="Object 3"/>
          <p:cNvGraphicFramePr>
            <a:graphicFrameLocks noChangeAspect="1"/>
          </p:cNvGraphicFramePr>
          <p:nvPr/>
        </p:nvGraphicFramePr>
        <p:xfrm>
          <a:off x="3575050" y="379413"/>
          <a:ext cx="1222375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0" name="Equation" r:id="rId6" imgW="508176" imgH="216203" progId="Equation.3">
                  <p:embed/>
                </p:oleObj>
              </mc:Choice>
              <mc:Fallback>
                <p:oleObj name="Equation" r:id="rId6" imgW="508176" imgH="21620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5050" y="379413"/>
                        <a:ext cx="1222375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6" name="Object 4"/>
          <p:cNvGraphicFramePr>
            <a:graphicFrameLocks noChangeAspect="1"/>
          </p:cNvGraphicFramePr>
          <p:nvPr/>
        </p:nvGraphicFramePr>
        <p:xfrm>
          <a:off x="915988" y="1576388"/>
          <a:ext cx="1130300" cy="490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1" name="Equation" r:id="rId8" imgW="470093" imgH="203508" progId="Equation.3">
                  <p:embed/>
                </p:oleObj>
              </mc:Choice>
              <mc:Fallback>
                <p:oleObj name="Equation" r:id="rId8" imgW="470093" imgH="20350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5988" y="1576388"/>
                        <a:ext cx="1130300" cy="490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417" name="Object 5"/>
          <p:cNvGraphicFramePr>
            <a:graphicFrameLocks noChangeAspect="1"/>
          </p:cNvGraphicFramePr>
          <p:nvPr/>
        </p:nvGraphicFramePr>
        <p:xfrm>
          <a:off x="2287588" y="1179513"/>
          <a:ext cx="400208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5472" name="Equation" r:id="rId10" imgW="1664096" imgH="216297" progId="Equation.3">
                  <p:embed/>
                </p:oleObj>
              </mc:Choice>
              <mc:Fallback>
                <p:oleObj name="Equation" r:id="rId10" imgW="1664096" imgH="2162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1179513"/>
                        <a:ext cx="4002087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 idx="4294967295"/>
          </p:nvPr>
        </p:nvSpPr>
        <p:spPr>
          <a:xfrm>
            <a:off x="2014538" y="644525"/>
            <a:ext cx="5173662" cy="1143000"/>
          </a:xfrm>
        </p:spPr>
        <p:txBody>
          <a:bodyPr/>
          <a:lstStyle/>
          <a:p>
            <a:pPr algn="l"/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>Is Einstein</a:t>
            </a:r>
            <a:r>
              <a:rPr lang="ja-JP" altLang="en-US" sz="2400"/>
              <a:t>’</a:t>
            </a:r>
            <a:r>
              <a:rPr lang="en-US" sz="2400"/>
              <a:t>s explanation of the photo effect enough to prove that energy quanta of radiation are </a:t>
            </a:r>
            <a:r>
              <a:rPr lang="en-US" sz="2400" i="1"/>
              <a:t>particles?</a:t>
            </a:r>
            <a:br>
              <a:rPr lang="en-US" sz="2400" i="1"/>
            </a:br>
            <a:endParaRPr lang="en-US" sz="2400"/>
          </a:p>
        </p:txBody>
      </p:sp>
      <p:sp>
        <p:nvSpPr>
          <p:cNvPr id="20483" name="Content Placeholder 2"/>
          <p:cNvSpPr>
            <a:spLocks noGrp="1"/>
          </p:cNvSpPr>
          <p:nvPr>
            <p:ph idx="4294967295"/>
          </p:nvPr>
        </p:nvSpPr>
        <p:spPr>
          <a:xfrm>
            <a:off x="2025650" y="2419350"/>
            <a:ext cx="5022850" cy="1262063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Yes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No</a:t>
            </a:r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0485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769143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After assuming a product form solution        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the time-dependent Schrödinger equation becomes</a:t>
            </a:r>
          </a:p>
        </p:txBody>
      </p:sp>
      <p:sp>
        <p:nvSpPr>
          <p:cNvPr id="163843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63844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4850" y="3822700"/>
            <a:ext cx="7461250" cy="885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arenR"/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Yes, always 		B) No, never</a:t>
            </a:r>
          </a:p>
          <a:p>
            <a:pPr algn="ctr"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C) Depends on the functional form of V on x and t</a:t>
            </a:r>
          </a:p>
        </p:txBody>
      </p:sp>
      <p:graphicFrame>
        <p:nvGraphicFramePr>
          <p:cNvPr id="163846" name="Object 5"/>
          <p:cNvGraphicFramePr>
            <a:graphicFrameLocks noChangeAspect="1"/>
          </p:cNvGraphicFramePr>
          <p:nvPr/>
        </p:nvGraphicFramePr>
        <p:xfrm>
          <a:off x="6118225" y="165100"/>
          <a:ext cx="2841625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6" name="Equation" r:id="rId4" imgW="1180984" imgH="203508" progId="Equation.3">
                  <p:embed/>
                </p:oleObj>
              </mc:Choice>
              <mc:Fallback>
                <p:oleObj name="Equation" r:id="rId4" imgW="1180984" imgH="20350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8225" y="165100"/>
                        <a:ext cx="2841625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47" name="TextBox 8"/>
          <p:cNvSpPr txBox="1">
            <a:spLocks noChangeArrowheads="1"/>
          </p:cNvSpPr>
          <p:nvPr/>
        </p:nvSpPr>
        <p:spPr bwMode="auto">
          <a:xfrm>
            <a:off x="895350" y="2082800"/>
            <a:ext cx="723265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If the potential energy function V is a function of 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time as well as position, i.e. V=V(x,t), would 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separation of variables still work?</a:t>
            </a:r>
          </a:p>
        </p:txBody>
      </p:sp>
      <p:graphicFrame>
        <p:nvGraphicFramePr>
          <p:cNvPr id="163848" name="Object 8"/>
          <p:cNvGraphicFramePr>
            <a:graphicFrameLocks noChangeAspect="1"/>
          </p:cNvGraphicFramePr>
          <p:nvPr/>
        </p:nvGraphicFramePr>
        <p:xfrm>
          <a:off x="1898650" y="1017588"/>
          <a:ext cx="4829175" cy="107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7" name="Equation" r:id="rId6" imgW="2006126" imgH="444704" progId="Equation.3">
                  <p:embed/>
                </p:oleObj>
              </mc:Choice>
              <mc:Fallback>
                <p:oleObj name="Equation" r:id="rId6" imgW="2006126" imgH="444704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8650" y="1017588"/>
                        <a:ext cx="4829175" cy="1073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Box 8"/>
          <p:cNvSpPr txBox="1">
            <a:spLocks noChangeArrowheads="1"/>
          </p:cNvSpPr>
          <p:nvPr/>
        </p:nvSpPr>
        <p:spPr bwMode="auto">
          <a:xfrm>
            <a:off x="700088" y="1957388"/>
            <a:ext cx="6681787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where          are an orthonormal (basis) set 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of energy eigenfunctions (stationary states). </a:t>
            </a:r>
          </a:p>
        </p:txBody>
      </p:sp>
      <p:sp>
        <p:nvSpPr>
          <p:cNvPr id="165891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63896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 general solution of the time-dependent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Schrödinger equation can be expanded as</a:t>
            </a:r>
          </a:p>
        </p:txBody>
      </p:sp>
      <p:sp>
        <p:nvSpPr>
          <p:cNvPr id="16589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6589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65894" name="TextBox 9"/>
          <p:cNvSpPr txBox="1">
            <a:spLocks noChangeArrowheads="1"/>
          </p:cNvSpPr>
          <p:nvPr/>
        </p:nvSpPr>
        <p:spPr bwMode="auto">
          <a:xfrm>
            <a:off x="2424113" y="3892550"/>
            <a:ext cx="466883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True		B) False</a:t>
            </a:r>
          </a:p>
        </p:txBody>
      </p:sp>
      <p:graphicFrame>
        <p:nvGraphicFramePr>
          <p:cNvPr id="16589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5219490"/>
              </p:ext>
            </p:extLst>
          </p:nvPr>
        </p:nvGraphicFramePr>
        <p:xfrm>
          <a:off x="1814513" y="1949450"/>
          <a:ext cx="946150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38" name="Equation" r:id="rId4" imgW="393700" imgH="241300" progId="Equation.3">
                  <p:embed/>
                </p:oleObj>
              </mc:Choice>
              <mc:Fallback>
                <p:oleObj name="Equation" r:id="rId4" imgW="393700" imgH="2413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4513" y="1949450"/>
                        <a:ext cx="946150" cy="581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589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1078559"/>
              </p:ext>
            </p:extLst>
          </p:nvPr>
        </p:nvGraphicFramePr>
        <p:xfrm>
          <a:off x="1365250" y="1108075"/>
          <a:ext cx="589915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39" name="Equation" r:id="rId6" imgW="2451100" imgH="368300" progId="Equation.3">
                  <p:embed/>
                </p:oleObj>
              </mc:Choice>
              <mc:Fallback>
                <p:oleObj name="Equation" r:id="rId6" imgW="2451100" imgH="368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250" y="1108075"/>
                        <a:ext cx="5899150" cy="890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5897" name="TextBox 11"/>
          <p:cNvSpPr txBox="1">
            <a:spLocks noChangeArrowheads="1"/>
          </p:cNvSpPr>
          <p:nvPr/>
        </p:nvSpPr>
        <p:spPr bwMode="auto">
          <a:xfrm>
            <a:off x="407988" y="2868613"/>
            <a:ext cx="8094662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Statement: Because of the superposition principle       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is a stationary state too?</a:t>
            </a:r>
          </a:p>
        </p:txBody>
      </p:sp>
      <p:graphicFrame>
        <p:nvGraphicFramePr>
          <p:cNvPr id="165898" name="Object 10"/>
          <p:cNvGraphicFramePr>
            <a:graphicFrameLocks noChangeAspect="1"/>
          </p:cNvGraphicFramePr>
          <p:nvPr/>
        </p:nvGraphicFramePr>
        <p:xfrm>
          <a:off x="1392238" y="3295650"/>
          <a:ext cx="1128712" cy="490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940" name="Equation" r:id="rId8" imgW="470093" imgH="203508" progId="Equation.3">
                  <p:embed/>
                </p:oleObj>
              </mc:Choice>
              <mc:Fallback>
                <p:oleObj name="Equation" r:id="rId8" imgW="470093" imgH="20350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3295650"/>
                        <a:ext cx="1128712" cy="490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TextBox 8"/>
          <p:cNvSpPr txBox="1">
            <a:spLocks noChangeArrowheads="1"/>
          </p:cNvSpPr>
          <p:nvPr/>
        </p:nvSpPr>
        <p:spPr bwMode="auto">
          <a:xfrm>
            <a:off x="457200" y="2290763"/>
            <a:ext cx="27908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Is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normalized? </a:t>
            </a:r>
          </a:p>
        </p:txBody>
      </p:sp>
      <p:sp>
        <p:nvSpPr>
          <p:cNvPr id="167939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75247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Assume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,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2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and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 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are energy eigenstates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with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,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2 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and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are the corresponding energies.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 system is prepared in the following state: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6794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67941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67942" name="TextBox 9"/>
          <p:cNvSpPr txBox="1">
            <a:spLocks noChangeArrowheads="1"/>
          </p:cNvSpPr>
          <p:nvPr/>
        </p:nvSpPr>
        <p:spPr bwMode="auto">
          <a:xfrm>
            <a:off x="2424113" y="3005138"/>
            <a:ext cx="3810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Yes 		B) No</a:t>
            </a:r>
          </a:p>
        </p:txBody>
      </p:sp>
      <p:graphicFrame>
        <p:nvGraphicFramePr>
          <p:cNvPr id="167943" name="Object 6"/>
          <p:cNvGraphicFramePr>
            <a:graphicFrameLocks noChangeAspect="1"/>
          </p:cNvGraphicFramePr>
          <p:nvPr/>
        </p:nvGraphicFramePr>
        <p:xfrm>
          <a:off x="2638425" y="1279525"/>
          <a:ext cx="293528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58" name="Equation" r:id="rId4" imgW="1219597" imgH="457597" progId="Equation.3">
                  <p:embed/>
                </p:oleObj>
              </mc:Choice>
              <mc:Fallback>
                <p:oleObj name="Equation" r:id="rId4" imgW="1219597" imgH="45759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279525"/>
                        <a:ext cx="2935288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TextBox 8"/>
          <p:cNvSpPr txBox="1">
            <a:spLocks noChangeArrowheads="1"/>
          </p:cNvSpPr>
          <p:nvPr/>
        </p:nvSpPr>
        <p:spPr bwMode="auto">
          <a:xfrm>
            <a:off x="365125" y="2332038"/>
            <a:ext cx="58832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What is the probability to measure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? </a:t>
            </a:r>
          </a:p>
        </p:txBody>
      </p:sp>
      <p:sp>
        <p:nvSpPr>
          <p:cNvPr id="169987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75247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Assume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,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2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and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 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are energy eigenstates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with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,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2 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and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are the corresponding energies.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 system is prepared in the following state: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69988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69989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4113" y="3005138"/>
            <a:ext cx="4891087" cy="207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arenR"/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0 		B)</a:t>
            </a:r>
          </a:p>
          <a:p>
            <a:pPr marL="971550" lvl="1" indent="-514350"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  <a:p>
            <a:pPr marL="971550" lvl="1" indent="-514350"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C)                           D)		</a:t>
            </a:r>
          </a:p>
          <a:p>
            <a:pPr marL="514350" indent="-514350">
              <a:buFontTx/>
              <a:buAutoNum type="alphaUcParenR" startAt="3"/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  <a:p>
            <a:pPr marL="514350" indent="-514350"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E) Cannot be determined </a:t>
            </a:r>
          </a:p>
        </p:txBody>
      </p:sp>
      <p:graphicFrame>
        <p:nvGraphicFramePr>
          <p:cNvPr id="169991" name="Object 6"/>
          <p:cNvGraphicFramePr>
            <a:graphicFrameLocks noChangeAspect="1"/>
          </p:cNvGraphicFramePr>
          <p:nvPr/>
        </p:nvGraphicFramePr>
        <p:xfrm>
          <a:off x="2638425" y="1279525"/>
          <a:ext cx="293528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45" name="Equation" r:id="rId4" imgW="1219597" imgH="457597" progId="Equation.3">
                  <p:embed/>
                </p:oleObj>
              </mc:Choice>
              <mc:Fallback>
                <p:oleObj name="Equation" r:id="rId4" imgW="1219597" imgH="45759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279525"/>
                        <a:ext cx="2935288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2" name="Object 8"/>
          <p:cNvGraphicFramePr>
            <a:graphicFrameLocks noChangeAspect="1"/>
          </p:cNvGraphicFramePr>
          <p:nvPr/>
        </p:nvGraphicFramePr>
        <p:xfrm>
          <a:off x="4811713" y="2803525"/>
          <a:ext cx="611187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46" name="Equation" r:id="rId6" imgW="254176" imgH="444511" progId="Equation.3">
                  <p:embed/>
                </p:oleObj>
              </mc:Choice>
              <mc:Fallback>
                <p:oleObj name="Equation" r:id="rId6" imgW="254176" imgH="44451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713" y="2803525"/>
                        <a:ext cx="611187" cy="1074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3" name="Object 9"/>
          <p:cNvGraphicFramePr>
            <a:graphicFrameLocks noChangeAspect="1"/>
          </p:cNvGraphicFramePr>
          <p:nvPr/>
        </p:nvGraphicFramePr>
        <p:xfrm>
          <a:off x="3506788" y="3613150"/>
          <a:ext cx="3365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47" name="Equation" r:id="rId8" imgW="140036" imgH="393926" progId="Equation.3">
                  <p:embed/>
                </p:oleObj>
              </mc:Choice>
              <mc:Fallback>
                <p:oleObj name="Equation" r:id="rId8" imgW="140036" imgH="39392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6788" y="3613150"/>
                        <a:ext cx="336550" cy="950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9994" name="Object 10"/>
          <p:cNvGraphicFramePr>
            <a:graphicFrameLocks noChangeAspect="1"/>
          </p:cNvGraphicFramePr>
          <p:nvPr/>
        </p:nvGraphicFramePr>
        <p:xfrm>
          <a:off x="6284913" y="3808413"/>
          <a:ext cx="2540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0048" name="Equation" r:id="rId10" imgW="89104" imgH="165138" progId="Equation.3">
                  <p:embed/>
                </p:oleObj>
              </mc:Choice>
              <mc:Fallback>
                <p:oleObj name="Equation" r:id="rId10" imgW="89104" imgH="16513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3808413"/>
                        <a:ext cx="25400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TextBox 8"/>
          <p:cNvSpPr txBox="1">
            <a:spLocks noChangeArrowheads="1"/>
          </p:cNvSpPr>
          <p:nvPr/>
        </p:nvSpPr>
        <p:spPr bwMode="auto">
          <a:xfrm>
            <a:off x="365125" y="2332038"/>
            <a:ext cx="58832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What is the probability to measure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? </a:t>
            </a:r>
          </a:p>
        </p:txBody>
      </p:sp>
      <p:sp>
        <p:nvSpPr>
          <p:cNvPr id="172035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75247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Assume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,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2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and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 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are energy eigenstates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with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1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,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2 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and E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3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are the corresponding energies.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 system is prepared in the following state: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7203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7203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24113" y="3005138"/>
            <a:ext cx="4891087" cy="207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Tx/>
              <a:buAutoNum type="alphaUcParenR"/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0 		B)</a:t>
            </a:r>
          </a:p>
          <a:p>
            <a:pPr marL="971550" lvl="1" indent="-514350"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  <a:p>
            <a:pPr marL="971550" lvl="1" indent="-514350"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C)                           D)		</a:t>
            </a:r>
          </a:p>
          <a:p>
            <a:pPr marL="514350" indent="-514350">
              <a:buFontTx/>
              <a:buAutoNum type="alphaUcParenR" startAt="3"/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  <a:p>
            <a:pPr marL="514350" indent="-514350">
              <a:defRPr/>
            </a:pPr>
            <a:r>
              <a:rPr lang="en-US" sz="2600" dirty="0">
                <a:solidFill>
                  <a:srgbClr val="000000"/>
                </a:solidFill>
                <a:ea typeface="ＭＳ Ｐゴシック" pitchFamily="34" charset="-128"/>
                <a:cs typeface="+mn-cs"/>
              </a:rPr>
              <a:t>E) Cannot be determined </a:t>
            </a:r>
          </a:p>
        </p:txBody>
      </p:sp>
      <p:graphicFrame>
        <p:nvGraphicFramePr>
          <p:cNvPr id="172039" name="Object 6"/>
          <p:cNvGraphicFramePr>
            <a:graphicFrameLocks noChangeAspect="1"/>
          </p:cNvGraphicFramePr>
          <p:nvPr/>
        </p:nvGraphicFramePr>
        <p:xfrm>
          <a:off x="2638425" y="1279525"/>
          <a:ext cx="293528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3" name="Equation" r:id="rId4" imgW="1219597" imgH="457597" progId="Equation.3">
                  <p:embed/>
                </p:oleObj>
              </mc:Choice>
              <mc:Fallback>
                <p:oleObj name="Equation" r:id="rId4" imgW="1219597" imgH="45759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279525"/>
                        <a:ext cx="2935288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0" name="Object 8"/>
          <p:cNvGraphicFramePr>
            <a:graphicFrameLocks noChangeAspect="1"/>
          </p:cNvGraphicFramePr>
          <p:nvPr/>
        </p:nvGraphicFramePr>
        <p:xfrm>
          <a:off x="4811713" y="2803525"/>
          <a:ext cx="611187" cy="1074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4" name="Equation" r:id="rId6" imgW="254176" imgH="444511" progId="Equation.3">
                  <p:embed/>
                </p:oleObj>
              </mc:Choice>
              <mc:Fallback>
                <p:oleObj name="Equation" r:id="rId6" imgW="254176" imgH="444511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1713" y="2803525"/>
                        <a:ext cx="611187" cy="1074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1" name="Object 9"/>
          <p:cNvGraphicFramePr>
            <a:graphicFrameLocks noChangeAspect="1"/>
          </p:cNvGraphicFramePr>
          <p:nvPr/>
        </p:nvGraphicFramePr>
        <p:xfrm>
          <a:off x="3506788" y="3613150"/>
          <a:ext cx="336550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5" name="Equation" r:id="rId8" imgW="140036" imgH="393926" progId="Equation.3">
                  <p:embed/>
                </p:oleObj>
              </mc:Choice>
              <mc:Fallback>
                <p:oleObj name="Equation" r:id="rId8" imgW="140036" imgH="39392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6788" y="3613150"/>
                        <a:ext cx="336550" cy="950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2042" name="Object 10"/>
          <p:cNvGraphicFramePr>
            <a:graphicFrameLocks noChangeAspect="1"/>
          </p:cNvGraphicFramePr>
          <p:nvPr/>
        </p:nvGraphicFramePr>
        <p:xfrm>
          <a:off x="6284913" y="3808413"/>
          <a:ext cx="254000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96" name="Equation" r:id="rId10" imgW="89104" imgH="165138" progId="Equation.3">
                  <p:embed/>
                </p:oleObj>
              </mc:Choice>
              <mc:Fallback>
                <p:oleObj name="Equation" r:id="rId10" imgW="89104" imgH="165138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4913" y="3808413"/>
                        <a:ext cx="254000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7408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7" name="Title 36"/>
          <p:cNvSpPr>
            <a:spLocks noGrp="1"/>
          </p:cNvSpPr>
          <p:nvPr>
            <p:ph type="title" idx="4294967295"/>
          </p:nvPr>
        </p:nvSpPr>
        <p:spPr>
          <a:xfrm>
            <a:off x="442913" y="849313"/>
            <a:ext cx="8326437" cy="1143000"/>
          </a:xfrm>
        </p:spPr>
        <p:txBody>
          <a:bodyPr/>
          <a:lstStyle/>
          <a:p>
            <a:pPr algn="l"/>
            <a:r>
              <a:rPr lang="en-US" sz="2600">
                <a:cs typeface="Times New Roman" charset="0"/>
              </a:rPr>
              <a:t/>
            </a:r>
            <a:br>
              <a:rPr lang="en-US" sz="2600">
                <a:cs typeface="Times New Roman" charset="0"/>
              </a:rPr>
            </a:br>
            <a:endParaRPr lang="en-US" sz="2600"/>
          </a:p>
        </p:txBody>
      </p:sp>
      <p:sp>
        <p:nvSpPr>
          <p:cNvPr id="10" name="TextBox 9"/>
          <p:cNvSpPr txBox="1"/>
          <p:nvPr/>
        </p:nvSpPr>
        <p:spPr>
          <a:xfrm>
            <a:off x="1914525" y="2667000"/>
            <a:ext cx="3808413" cy="8858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  <a:p>
            <a:pPr algn="ctr">
              <a:defRPr/>
            </a:pPr>
            <a:endParaRPr lang="en-US" sz="2600" dirty="0">
              <a:solidFill>
                <a:srgbClr val="000000"/>
              </a:solidFill>
              <a:ea typeface="ＭＳ Ｐゴシック" pitchFamily="34" charset="-128"/>
              <a:cs typeface="+mn-cs"/>
            </a:endParaRPr>
          </a:p>
        </p:txBody>
      </p:sp>
      <p:graphicFrame>
        <p:nvGraphicFramePr>
          <p:cNvPr id="174086" name="Object 5"/>
          <p:cNvGraphicFramePr>
            <a:graphicFrameLocks noChangeAspect="1"/>
          </p:cNvGraphicFramePr>
          <p:nvPr/>
        </p:nvGraphicFramePr>
        <p:xfrm>
          <a:off x="4127500" y="582613"/>
          <a:ext cx="3421063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3" name="Equation" r:id="rId4" imgW="1422796" imgH="279797" progId="Equation.3">
                  <p:embed/>
                </p:oleObj>
              </mc:Choice>
              <mc:Fallback>
                <p:oleObj name="Equation" r:id="rId4" imgW="1422796" imgH="2797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500" y="582613"/>
                        <a:ext cx="3421063" cy="673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87" name="Object 7"/>
          <p:cNvGraphicFramePr>
            <a:graphicFrameLocks noChangeAspect="1"/>
          </p:cNvGraphicFramePr>
          <p:nvPr/>
        </p:nvGraphicFramePr>
        <p:xfrm>
          <a:off x="2781300" y="1266825"/>
          <a:ext cx="4032250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4" name="Equation" r:id="rId6" imgW="1676400" imgH="469900" progId="Equation.3">
                  <p:embed/>
                </p:oleObj>
              </mc:Choice>
              <mc:Fallback>
                <p:oleObj name="Equation" r:id="rId6" imgW="1676400" imgH="4699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81300" y="1266825"/>
                        <a:ext cx="4032250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88" name="TextBox 10"/>
          <p:cNvSpPr txBox="1">
            <a:spLocks noChangeArrowheads="1"/>
          </p:cNvSpPr>
          <p:nvPr/>
        </p:nvSpPr>
        <p:spPr bwMode="auto">
          <a:xfrm>
            <a:off x="1139825" y="215900"/>
            <a:ext cx="5764213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The energy eigenstates           form an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orthonormal set, i.e.</a:t>
            </a:r>
          </a:p>
        </p:txBody>
      </p:sp>
      <p:graphicFrame>
        <p:nvGraphicFramePr>
          <p:cNvPr id="174089" name="Object 9"/>
          <p:cNvGraphicFramePr>
            <a:graphicFrameLocks noChangeAspect="1"/>
          </p:cNvGraphicFramePr>
          <p:nvPr/>
        </p:nvGraphicFramePr>
        <p:xfrm>
          <a:off x="4841875" y="150813"/>
          <a:ext cx="5191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5" name="Equation" r:id="rId8" imgW="216016" imgH="216016" progId="Equation.3">
                  <p:embed/>
                </p:oleObj>
              </mc:Choice>
              <mc:Fallback>
                <p:oleObj name="Equation" r:id="rId8" imgW="216016" imgH="216016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41875" y="150813"/>
                        <a:ext cx="51911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90" name="TextBox 12"/>
          <p:cNvSpPr txBox="1">
            <a:spLocks noChangeArrowheads="1"/>
          </p:cNvSpPr>
          <p:nvPr/>
        </p:nvSpPr>
        <p:spPr bwMode="auto">
          <a:xfrm>
            <a:off x="1355725" y="1574800"/>
            <a:ext cx="12842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What is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688" y="2755900"/>
            <a:ext cx="5854700" cy="16795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428750" indent="-5143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2" algn="ctr"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ea typeface="ＭＳ Ｐゴシック" charset="0"/>
                <a:cs typeface="ＭＳ Ｐゴシック" charset="0"/>
              </a:rPr>
              <a:t>               B)		C)</a:t>
            </a:r>
          </a:p>
          <a:p>
            <a:pPr lvl="2" algn="ctr"/>
            <a:endParaRPr lang="en-US" sz="2600">
              <a:solidFill>
                <a:srgbClr val="000000"/>
              </a:solidFill>
              <a:ea typeface="ＭＳ Ｐゴシック" charset="0"/>
              <a:cs typeface="ＭＳ Ｐゴシック" charset="0"/>
            </a:endParaRP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                   D)		E)		  </a:t>
            </a:r>
          </a:p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</a:t>
            </a:r>
          </a:p>
        </p:txBody>
      </p:sp>
      <p:graphicFrame>
        <p:nvGraphicFramePr>
          <p:cNvPr id="174092" name="Object 12"/>
          <p:cNvGraphicFramePr>
            <a:graphicFrameLocks noChangeAspect="1"/>
          </p:cNvGraphicFramePr>
          <p:nvPr/>
        </p:nvGraphicFramePr>
        <p:xfrm>
          <a:off x="2651125" y="2649538"/>
          <a:ext cx="1343025" cy="86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6" name="Equation" r:id="rId10" imgW="558800" imgH="355600" progId="Equation.3">
                  <p:embed/>
                </p:oleObj>
              </mc:Choice>
              <mc:Fallback>
                <p:oleObj name="Equation" r:id="rId10" imgW="558800" imgH="35560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2649538"/>
                        <a:ext cx="1343025" cy="86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93" name="Object 13"/>
          <p:cNvGraphicFramePr>
            <a:graphicFrameLocks noChangeAspect="1"/>
          </p:cNvGraphicFramePr>
          <p:nvPr/>
        </p:nvGraphicFramePr>
        <p:xfrm>
          <a:off x="3200400" y="3581400"/>
          <a:ext cx="79375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7" name="Equation" r:id="rId12" imgW="330453" imgH="216203" progId="Equation.3">
                  <p:embed/>
                </p:oleObj>
              </mc:Choice>
              <mc:Fallback>
                <p:oleObj name="Equation" r:id="rId12" imgW="330453" imgH="216203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581400"/>
                        <a:ext cx="79375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94" name="Object 14"/>
          <p:cNvGraphicFramePr>
            <a:graphicFrameLocks noChangeAspect="1"/>
          </p:cNvGraphicFramePr>
          <p:nvPr/>
        </p:nvGraphicFramePr>
        <p:xfrm>
          <a:off x="4495800" y="2743200"/>
          <a:ext cx="488950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8" name="Equation" r:id="rId14" imgW="203420" imgH="216109" progId="Equation.3">
                  <p:embed/>
                </p:oleObj>
              </mc:Choice>
              <mc:Fallback>
                <p:oleObj name="Equation" r:id="rId14" imgW="203420" imgH="216109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743200"/>
                        <a:ext cx="488950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095" name="Object 15"/>
          <p:cNvGraphicFramePr>
            <a:graphicFrameLocks noChangeAspect="1"/>
          </p:cNvGraphicFramePr>
          <p:nvPr/>
        </p:nvGraphicFramePr>
        <p:xfrm>
          <a:off x="6324600" y="2743200"/>
          <a:ext cx="42703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9" name="Equation" r:id="rId16" imgW="177965" imgH="216016" progId="Equation.3">
                  <p:embed/>
                </p:oleObj>
              </mc:Choice>
              <mc:Fallback>
                <p:oleObj name="Equation" r:id="rId16" imgW="177965" imgH="216016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2743200"/>
                        <a:ext cx="42703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096" name="TextBox 18"/>
          <p:cNvSpPr txBox="1">
            <a:spLocks noChangeArrowheads="1"/>
          </p:cNvSpPr>
          <p:nvPr/>
        </p:nvSpPr>
        <p:spPr bwMode="auto">
          <a:xfrm>
            <a:off x="5157788" y="3565525"/>
            <a:ext cx="22399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None of these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31788" y="2424113"/>
            <a:ext cx="7094537" cy="1282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600" dirty="0">
                <a:latin typeface="+mj-lt"/>
                <a:ea typeface="ＭＳ Ｐゴシック" pitchFamily="34" charset="-128"/>
                <a:cs typeface="+mn-cs"/>
              </a:rPr>
              <a:t>We do a (first) measurement and measure E</a:t>
            </a:r>
            <a:r>
              <a:rPr lang="en-US" sz="2600" baseline="-25000" dirty="0">
                <a:latin typeface="+mj-lt"/>
                <a:ea typeface="ＭＳ Ｐゴシック" pitchFamily="34" charset="-128"/>
                <a:cs typeface="+mn-cs"/>
              </a:rPr>
              <a:t>2</a:t>
            </a:r>
            <a:r>
              <a:rPr lang="en-US" sz="2600" dirty="0">
                <a:latin typeface="+mj-lt"/>
                <a:ea typeface="ＭＳ Ｐゴシック" pitchFamily="34" charset="-128"/>
                <a:cs typeface="+mn-cs"/>
              </a:rPr>
              <a:t> . </a:t>
            </a:r>
          </a:p>
          <a:p>
            <a:pPr>
              <a:defRPr/>
            </a:pPr>
            <a:r>
              <a:rPr lang="en-US" sz="2600" dirty="0">
                <a:latin typeface="+mj-lt"/>
                <a:ea typeface="ＭＳ Ｐゴシック" pitchFamily="34" charset="-128"/>
                <a:cs typeface="+mn-cs"/>
              </a:rPr>
              <a:t>What is the probability to measure E</a:t>
            </a:r>
            <a:r>
              <a:rPr lang="en-US" sz="2600" baseline="-25000" dirty="0">
                <a:latin typeface="+mj-lt"/>
                <a:ea typeface="ＭＳ Ｐゴシック" pitchFamily="34" charset="-128"/>
                <a:cs typeface="+mn-cs"/>
              </a:rPr>
              <a:t>1</a:t>
            </a:r>
            <a:r>
              <a:rPr lang="en-US" sz="2600" dirty="0">
                <a:latin typeface="+mj-lt"/>
                <a:ea typeface="ＭＳ Ｐゴシック" pitchFamily="34" charset="-128"/>
                <a:cs typeface="+mn-cs"/>
              </a:rPr>
              <a:t> in a </a:t>
            </a:r>
          </a:p>
          <a:p>
            <a:pPr>
              <a:defRPr/>
            </a:pPr>
            <a:r>
              <a:rPr lang="en-US" sz="2600">
                <a:latin typeface="+mj-lt"/>
                <a:ea typeface="ＭＳ Ｐゴシック" pitchFamily="34" charset="-128"/>
                <a:cs typeface="+mn-cs"/>
              </a:rPr>
              <a:t>subsequent (second) </a:t>
            </a:r>
            <a:r>
              <a:rPr lang="en-US" sz="2600" dirty="0">
                <a:latin typeface="+mj-lt"/>
                <a:ea typeface="ＭＳ Ｐゴシック" pitchFamily="34" charset="-128"/>
                <a:cs typeface="+mn-cs"/>
              </a:rPr>
              <a:t>measurement?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65100"/>
            <a:ext cx="7524750" cy="20764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cs typeface="ＭＳ Ｐゴシック" charset="0"/>
              </a:rPr>
              <a:t>Assume </a:t>
            </a:r>
            <a:r>
              <a:rPr lang="el-GR" sz="2600">
                <a:cs typeface="ＭＳ Ｐゴシック" charset="0"/>
              </a:rPr>
              <a:t>Ψ</a:t>
            </a:r>
            <a:r>
              <a:rPr lang="en-US" sz="2600" baseline="-25000">
                <a:cs typeface="ＭＳ Ｐゴシック" charset="0"/>
              </a:rPr>
              <a:t>1</a:t>
            </a:r>
            <a:r>
              <a:rPr lang="en-US" sz="2600">
                <a:cs typeface="ＭＳ Ｐゴシック" charset="0"/>
              </a:rPr>
              <a:t>, </a:t>
            </a:r>
            <a:r>
              <a:rPr lang="el-GR" sz="2600">
                <a:cs typeface="ＭＳ Ｐゴシック" charset="0"/>
              </a:rPr>
              <a:t>Ψ</a:t>
            </a:r>
            <a:r>
              <a:rPr lang="en-US" sz="2600" baseline="-25000">
                <a:cs typeface="ＭＳ Ｐゴシック" charset="0"/>
              </a:rPr>
              <a:t>2</a:t>
            </a:r>
            <a:r>
              <a:rPr lang="en-US" sz="2600">
                <a:cs typeface="ＭＳ Ｐゴシック" charset="0"/>
              </a:rPr>
              <a:t> and </a:t>
            </a:r>
            <a:r>
              <a:rPr lang="el-GR" sz="2600">
                <a:cs typeface="ＭＳ Ｐゴシック" charset="0"/>
              </a:rPr>
              <a:t>Ψ</a:t>
            </a:r>
            <a:r>
              <a:rPr lang="en-US" sz="2600" baseline="-25000">
                <a:cs typeface="ＭＳ Ｐゴシック" charset="0"/>
              </a:rPr>
              <a:t>3 </a:t>
            </a:r>
            <a:r>
              <a:rPr lang="en-US" sz="2600">
                <a:cs typeface="ＭＳ Ｐゴシック" charset="0"/>
              </a:rPr>
              <a:t>are energy eigenstates </a:t>
            </a:r>
          </a:p>
          <a:p>
            <a:r>
              <a:rPr lang="en-US" sz="2600">
                <a:cs typeface="ＭＳ Ｐゴシック" charset="0"/>
              </a:rPr>
              <a:t>with E</a:t>
            </a:r>
            <a:r>
              <a:rPr lang="en-US" sz="2600" baseline="-25000">
                <a:cs typeface="ＭＳ Ｐゴシック" charset="0"/>
              </a:rPr>
              <a:t>1</a:t>
            </a:r>
            <a:r>
              <a:rPr lang="en-US" sz="2600">
                <a:cs typeface="ＭＳ Ｐゴシック" charset="0"/>
              </a:rPr>
              <a:t>, E</a:t>
            </a:r>
            <a:r>
              <a:rPr lang="en-US" sz="2600" baseline="-25000">
                <a:cs typeface="ＭＳ Ｐゴシック" charset="0"/>
              </a:rPr>
              <a:t>2 </a:t>
            </a:r>
            <a:r>
              <a:rPr lang="en-US" sz="2600">
                <a:cs typeface="ＭＳ Ｐゴシック" charset="0"/>
              </a:rPr>
              <a:t>and E</a:t>
            </a:r>
            <a:r>
              <a:rPr lang="en-US" sz="2600" baseline="-25000">
                <a:cs typeface="ＭＳ Ｐゴシック" charset="0"/>
              </a:rPr>
              <a:t>3</a:t>
            </a:r>
            <a:r>
              <a:rPr lang="en-US" sz="2600">
                <a:cs typeface="ＭＳ Ｐゴシック" charset="0"/>
              </a:rPr>
              <a:t> are the corresponding energies.</a:t>
            </a:r>
          </a:p>
          <a:p>
            <a:r>
              <a:rPr lang="en-US" sz="2600">
                <a:cs typeface="ＭＳ Ｐゴシック" charset="0"/>
              </a:rPr>
              <a:t>A system is prepared in the following state:</a:t>
            </a:r>
          </a:p>
          <a:p>
            <a:endParaRPr lang="en-US" sz="2600">
              <a:cs typeface="ＭＳ Ｐゴシック" charset="0"/>
            </a:endParaRPr>
          </a:p>
          <a:p>
            <a:endParaRPr lang="en-US" sz="2600">
              <a:cs typeface="ＭＳ Ｐゴシック" charset="0"/>
            </a:endParaRPr>
          </a:p>
        </p:txBody>
      </p:sp>
      <p:sp>
        <p:nvSpPr>
          <p:cNvPr id="177156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177157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  <p:graphicFrame>
        <p:nvGraphicFramePr>
          <p:cNvPr id="177158" name="Object 6"/>
          <p:cNvGraphicFramePr>
            <a:graphicFrameLocks noChangeAspect="1"/>
          </p:cNvGraphicFramePr>
          <p:nvPr/>
        </p:nvGraphicFramePr>
        <p:xfrm>
          <a:off x="2638425" y="1279525"/>
          <a:ext cx="293528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215" name="Equation" r:id="rId4" imgW="1219597" imgH="457597" progId="Equation.3">
                  <p:embed/>
                </p:oleObj>
              </mc:Choice>
              <mc:Fallback>
                <p:oleObj name="Equation" r:id="rId4" imgW="1219597" imgH="45759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1279525"/>
                        <a:ext cx="2935288" cy="1104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7159" name="Group 11"/>
          <p:cNvGrpSpPr>
            <a:grpSpLocks/>
          </p:cNvGrpSpPr>
          <p:nvPr/>
        </p:nvGrpSpPr>
        <p:grpSpPr bwMode="auto">
          <a:xfrm>
            <a:off x="2424113" y="3592513"/>
            <a:ext cx="4891087" cy="2278062"/>
            <a:chOff x="2423566" y="2803381"/>
            <a:chExt cx="4891634" cy="2277296"/>
          </a:xfrm>
        </p:grpSpPr>
        <p:sp>
          <p:nvSpPr>
            <p:cNvPr id="10" name="TextBox 9"/>
            <p:cNvSpPr txBox="1"/>
            <p:nvPr/>
          </p:nvSpPr>
          <p:spPr>
            <a:xfrm>
              <a:off x="2423566" y="3004925"/>
              <a:ext cx="4891634" cy="207575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marL="457200" indent="-457200">
                <a:buFontTx/>
                <a:buAutoNum type="alphaUcParenR"/>
                <a:defRPr/>
              </a:pPr>
              <a:r>
                <a:rPr lang="en-US" sz="2600" dirty="0">
                  <a:ea typeface="ＭＳ Ｐゴシック" pitchFamily="34" charset="-128"/>
                  <a:cs typeface="+mn-cs"/>
                </a:rPr>
                <a:t>0 		B)</a:t>
              </a:r>
            </a:p>
            <a:p>
              <a:pPr marL="971550" lvl="1" indent="-514350">
                <a:defRPr/>
              </a:pPr>
              <a:endParaRPr lang="en-US" sz="2600" dirty="0">
                <a:ea typeface="ＭＳ Ｐゴシック" pitchFamily="34" charset="-128"/>
                <a:cs typeface="+mn-cs"/>
              </a:endParaRPr>
            </a:p>
            <a:p>
              <a:pPr marL="971550" lvl="1" indent="-514350">
                <a:defRPr/>
              </a:pPr>
              <a:r>
                <a:rPr lang="en-US" sz="2600" dirty="0">
                  <a:ea typeface="ＭＳ Ｐゴシック" pitchFamily="34" charset="-128"/>
                  <a:cs typeface="+mn-cs"/>
                </a:rPr>
                <a:t>C)                           D)		</a:t>
              </a:r>
            </a:p>
            <a:p>
              <a:pPr marL="514350" indent="-514350">
                <a:buFontTx/>
                <a:buAutoNum type="alphaUcParenR" startAt="3"/>
                <a:defRPr/>
              </a:pPr>
              <a:endParaRPr lang="en-US" sz="2600" dirty="0">
                <a:ea typeface="ＭＳ Ｐゴシック" pitchFamily="34" charset="-128"/>
                <a:cs typeface="+mn-cs"/>
              </a:endParaRPr>
            </a:p>
            <a:p>
              <a:pPr marL="514350" indent="-514350">
                <a:defRPr/>
              </a:pPr>
              <a:r>
                <a:rPr lang="en-US" sz="2600" dirty="0">
                  <a:ea typeface="ＭＳ Ｐゴシック" pitchFamily="34" charset="-128"/>
                  <a:cs typeface="+mn-cs"/>
                </a:rPr>
                <a:t>E) Cannot be determined </a:t>
              </a:r>
            </a:p>
          </p:txBody>
        </p:sp>
        <p:graphicFrame>
          <p:nvGraphicFramePr>
            <p:cNvPr id="177161" name="Object 3"/>
            <p:cNvGraphicFramePr>
              <a:graphicFrameLocks noChangeAspect="1"/>
            </p:cNvGraphicFramePr>
            <p:nvPr/>
          </p:nvGraphicFramePr>
          <p:xfrm>
            <a:off x="4811713" y="2803381"/>
            <a:ext cx="611187" cy="1074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216" name="Equation" r:id="rId6" imgW="254176" imgH="444511" progId="Equation.3">
                    <p:embed/>
                  </p:oleObj>
                </mc:Choice>
                <mc:Fallback>
                  <p:oleObj name="Equation" r:id="rId6" imgW="254176" imgH="444511" progId="Equation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11713" y="2803381"/>
                          <a:ext cx="611187" cy="10747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7162" name="Object 4"/>
            <p:cNvGraphicFramePr>
              <a:graphicFrameLocks noChangeAspect="1"/>
            </p:cNvGraphicFramePr>
            <p:nvPr/>
          </p:nvGraphicFramePr>
          <p:xfrm>
            <a:off x="3507348" y="3613400"/>
            <a:ext cx="336550" cy="950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217" name="Equation" r:id="rId8" imgW="140036" imgH="393926" progId="Equation.3">
                    <p:embed/>
                  </p:oleObj>
                </mc:Choice>
                <mc:Fallback>
                  <p:oleObj name="Equation" r:id="rId8" imgW="140036" imgH="393926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07348" y="3613400"/>
                          <a:ext cx="336550" cy="9509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7163" name="Object 5"/>
            <p:cNvGraphicFramePr>
              <a:graphicFrameLocks noChangeAspect="1"/>
            </p:cNvGraphicFramePr>
            <p:nvPr/>
          </p:nvGraphicFramePr>
          <p:xfrm>
            <a:off x="6285366" y="3807995"/>
            <a:ext cx="254000" cy="4385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7218" name="Equation" r:id="rId10" imgW="89104" imgH="165138" progId="Equation.3">
                    <p:embed/>
                  </p:oleObj>
                </mc:Choice>
                <mc:Fallback>
                  <p:oleObj name="Equation" r:id="rId10" imgW="89104" imgH="165138" progId="Equation.3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285366" y="3807995"/>
                          <a:ext cx="254000" cy="43855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46088" y="336550"/>
            <a:ext cx="8407400" cy="20764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endParaRPr lang="en-US" sz="2600">
              <a:cs typeface="ＭＳ Ｐゴシック" charset="0"/>
            </a:endParaRPr>
          </a:p>
          <a:p>
            <a:pPr algn="ctr"/>
            <a:r>
              <a:rPr lang="en-US" sz="2600">
                <a:cs typeface="ＭＳ Ｐゴシック" charset="0"/>
              </a:rPr>
              <a:t>What are the basic ideas in QM?</a:t>
            </a:r>
          </a:p>
          <a:p>
            <a:pPr algn="ctr"/>
            <a:endParaRPr lang="en-US" sz="2600">
              <a:cs typeface="ＭＳ Ｐゴシック" charset="0"/>
            </a:endParaRPr>
          </a:p>
          <a:p>
            <a:pPr algn="ctr"/>
            <a:r>
              <a:rPr lang="en-US" sz="2600">
                <a:cs typeface="ＭＳ Ｐゴシック" charset="0"/>
              </a:rPr>
              <a:t>Write down some principles you have learned so far and</a:t>
            </a:r>
          </a:p>
          <a:p>
            <a:pPr algn="ctr"/>
            <a:r>
              <a:rPr lang="en-US" sz="2600">
                <a:cs typeface="ＭＳ Ｐゴシック" charset="0"/>
              </a:rPr>
              <a:t>whether they are derived or assumed/postulated! </a:t>
            </a:r>
          </a:p>
        </p:txBody>
      </p:sp>
      <p:sp>
        <p:nvSpPr>
          <p:cNvPr id="179203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179204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TextBox 8"/>
          <p:cNvSpPr txBox="1">
            <a:spLocks noChangeArrowheads="1"/>
          </p:cNvSpPr>
          <p:nvPr/>
        </p:nvSpPr>
        <p:spPr bwMode="auto">
          <a:xfrm>
            <a:off x="1905001" y="1957388"/>
            <a:ext cx="44196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Compared to the </a:t>
            </a:r>
            <a:r>
              <a:rPr lang="en-US" sz="2600" dirty="0" smtClean="0">
                <a:solidFill>
                  <a:srgbClr val="000000"/>
                </a:solidFill>
                <a:cs typeface="ＭＳ Ｐゴシック" charset="0"/>
              </a:rPr>
              <a:t>original     </a:t>
            </a:r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. </a:t>
            </a:r>
          </a:p>
          <a:p>
            <a:pPr algn="ctr"/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the expansion contains:</a:t>
            </a:r>
          </a:p>
        </p:txBody>
      </p:sp>
      <p:sp>
        <p:nvSpPr>
          <p:cNvPr id="199683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8370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 wave function has been expressed as sum/integral of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energy eigenstates:</a:t>
            </a:r>
          </a:p>
        </p:txBody>
      </p:sp>
      <p:sp>
        <p:nvSpPr>
          <p:cNvPr id="199684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199685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99686" name="TextBox 9"/>
          <p:cNvSpPr txBox="1">
            <a:spLocks noChangeArrowheads="1"/>
          </p:cNvSpPr>
          <p:nvPr/>
        </p:nvSpPr>
        <p:spPr bwMode="auto">
          <a:xfrm>
            <a:off x="1509713" y="2881313"/>
            <a:ext cx="5389562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More information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Less information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The same information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Cannot be determined/depends</a:t>
            </a:r>
          </a:p>
        </p:txBody>
      </p:sp>
      <p:graphicFrame>
        <p:nvGraphicFramePr>
          <p:cNvPr id="199687" name="Object 5"/>
          <p:cNvGraphicFramePr>
            <a:graphicFrameLocks noChangeAspect="1"/>
          </p:cNvGraphicFramePr>
          <p:nvPr/>
        </p:nvGraphicFramePr>
        <p:xfrm>
          <a:off x="5661025" y="1984375"/>
          <a:ext cx="427038" cy="39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15" name="Equation" r:id="rId4" imgW="177888" imgH="165210" progId="Equation.3">
                  <p:embed/>
                </p:oleObj>
              </mc:Choice>
              <mc:Fallback>
                <p:oleObj name="Equation" r:id="rId4" imgW="177888" imgH="16521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1025" y="1984375"/>
                        <a:ext cx="427038" cy="398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96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8597730"/>
              </p:ext>
            </p:extLst>
          </p:nvPr>
        </p:nvGraphicFramePr>
        <p:xfrm>
          <a:off x="1365250" y="1108075"/>
          <a:ext cx="5899150" cy="890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9716" name="Equation" r:id="rId6" imgW="2451100" imgH="368300" progId="Equation.3">
                  <p:embed/>
                </p:oleObj>
              </mc:Choice>
              <mc:Fallback>
                <p:oleObj name="Equation" r:id="rId6" imgW="2451100" imgH="368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65250" y="1108075"/>
                        <a:ext cx="5899150" cy="890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itle 1"/>
          <p:cNvSpPr>
            <a:spLocks noGrp="1"/>
          </p:cNvSpPr>
          <p:nvPr>
            <p:ph type="title" idx="4294967295"/>
          </p:nvPr>
        </p:nvSpPr>
        <p:spPr>
          <a:xfrm>
            <a:off x="149225" y="155575"/>
            <a:ext cx="8815388" cy="1631950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A </a:t>
            </a:r>
            <a:r>
              <a:rPr lang="en-US" sz="3200" b="1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classical</a:t>
            </a:r>
            <a:r>
              <a:rPr lang="en-US" sz="320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 particle of energy E approaches a potential energy step of height V</a:t>
            </a:r>
            <a:r>
              <a:rPr lang="en-US" sz="3200" baseline="-2500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0</a:t>
            </a:r>
            <a:r>
              <a:rPr lang="en-US" sz="320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   ( E &lt;V</a:t>
            </a:r>
            <a:r>
              <a:rPr lang="en-US" sz="3200" baseline="-2500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0 </a:t>
            </a:r>
            <a:r>
              <a:rPr lang="en-US" sz="3200">
                <a:solidFill>
                  <a:schemeClr val="tx1"/>
                </a:solidFill>
                <a:ea typeface="ＭＳ Ｐゴシック" charset="0"/>
                <a:cs typeface="ＭＳ Ｐゴシック" charset="0"/>
              </a:rPr>
              <a:t>).  </a:t>
            </a:r>
            <a:r>
              <a:rPr lang="en-US" sz="3200">
                <a:ea typeface="ＭＳ Ｐゴシック" charset="0"/>
                <a:cs typeface="ＭＳ Ｐゴシック" charset="0"/>
              </a:rPr>
              <a:t>What happens to the particle?</a:t>
            </a:r>
          </a:p>
        </p:txBody>
      </p:sp>
      <p:sp>
        <p:nvSpPr>
          <p:cNvPr id="206851" name="Content Placeholder 2"/>
          <p:cNvSpPr>
            <a:spLocks noGrp="1"/>
          </p:cNvSpPr>
          <p:nvPr>
            <p:ph idx="4294967295"/>
          </p:nvPr>
        </p:nvSpPr>
        <p:spPr>
          <a:xfrm>
            <a:off x="200025" y="2997200"/>
            <a:ext cx="8812213" cy="2474913"/>
          </a:xfrm>
        </p:spPr>
        <p:txBody>
          <a:bodyPr/>
          <a:lstStyle/>
          <a:p>
            <a:r>
              <a:rPr lang="en-US" sz="2800">
                <a:ea typeface="ＭＳ Ｐゴシック" charset="0"/>
                <a:cs typeface="ＭＳ Ｐゴシック" charset="0"/>
              </a:rPr>
              <a:t>A) Always moves to the right at constant speed. </a:t>
            </a:r>
          </a:p>
          <a:p>
            <a:r>
              <a:rPr lang="en-US" sz="2800">
                <a:ea typeface="ＭＳ Ｐゴシック" charset="0"/>
                <a:cs typeface="ＭＳ Ｐゴシック" charset="0"/>
              </a:rPr>
              <a:t>B) Always moves to the right, but its speed is different for x&gt;0 and x&lt;0.</a:t>
            </a:r>
          </a:p>
          <a:p>
            <a:r>
              <a:rPr lang="en-US" sz="2800">
                <a:ea typeface="ＭＳ Ｐゴシック" charset="0"/>
                <a:cs typeface="ＭＳ Ｐゴシック" charset="0"/>
              </a:rPr>
              <a:t>C) Hits the barrier and reflects</a:t>
            </a:r>
          </a:p>
          <a:p>
            <a:r>
              <a:rPr lang="en-US" sz="2800">
                <a:ea typeface="ＭＳ Ｐゴシック" charset="0"/>
                <a:cs typeface="ＭＳ Ｐゴシック" charset="0"/>
              </a:rPr>
              <a:t>D) Hits the barrier and has a chance of reflecting, but might also continue on.</a:t>
            </a:r>
          </a:p>
          <a:p>
            <a:r>
              <a:rPr lang="en-US" sz="2800">
                <a:ea typeface="ＭＳ Ｐゴシック" charset="0"/>
                <a:cs typeface="ＭＳ Ｐゴシック" charset="0"/>
              </a:rPr>
              <a:t>E) None of these, or MORE than one of these!</a:t>
            </a:r>
          </a:p>
        </p:txBody>
      </p:sp>
      <p:cxnSp>
        <p:nvCxnSpPr>
          <p:cNvPr id="206852" name="Straight Connector 5"/>
          <p:cNvCxnSpPr>
            <a:cxnSpLocks noChangeShapeType="1"/>
          </p:cNvCxnSpPr>
          <p:nvPr/>
        </p:nvCxnSpPr>
        <p:spPr bwMode="auto">
          <a:xfrm>
            <a:off x="1550988" y="2743200"/>
            <a:ext cx="22177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6853" name="Straight Connector 6"/>
          <p:cNvCxnSpPr>
            <a:cxnSpLocks noChangeShapeType="1"/>
          </p:cNvCxnSpPr>
          <p:nvPr/>
        </p:nvCxnSpPr>
        <p:spPr bwMode="auto">
          <a:xfrm>
            <a:off x="3783013" y="2174875"/>
            <a:ext cx="22161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06854" name="Straight Connector 8"/>
          <p:cNvCxnSpPr>
            <a:cxnSpLocks noChangeShapeType="1"/>
          </p:cNvCxnSpPr>
          <p:nvPr/>
        </p:nvCxnSpPr>
        <p:spPr bwMode="auto">
          <a:xfrm rot="5400000">
            <a:off x="3484562" y="2459038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206855" name="TextBox 9"/>
          <p:cNvSpPr txBox="1">
            <a:spLocks noChangeArrowheads="1"/>
          </p:cNvSpPr>
          <p:nvPr/>
        </p:nvSpPr>
        <p:spPr bwMode="auto">
          <a:xfrm>
            <a:off x="6200775" y="1911350"/>
            <a:ext cx="10001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>
                <a:cs typeface="ＭＳ Ｐゴシック" charset="0"/>
              </a:rPr>
              <a:t>V=V</a:t>
            </a:r>
            <a:r>
              <a:rPr lang="en-US" sz="2800" baseline="-25000">
                <a:cs typeface="ＭＳ Ｐゴシック" charset="0"/>
              </a:rPr>
              <a:t>0</a:t>
            </a:r>
            <a:endParaRPr lang="en-US" sz="2800">
              <a:cs typeface="ＭＳ Ｐゴシック" charset="0"/>
            </a:endParaRPr>
          </a:p>
        </p:txBody>
      </p:sp>
      <p:sp>
        <p:nvSpPr>
          <p:cNvPr id="206856" name="TextBox 10"/>
          <p:cNvSpPr txBox="1">
            <a:spLocks noChangeArrowheads="1"/>
          </p:cNvSpPr>
          <p:nvPr/>
        </p:nvSpPr>
        <p:spPr bwMode="auto">
          <a:xfrm>
            <a:off x="620713" y="2424113"/>
            <a:ext cx="8270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>
                <a:cs typeface="ＭＳ Ｐゴシック" charset="0"/>
              </a:rPr>
              <a:t>V=0</a:t>
            </a:r>
          </a:p>
        </p:txBody>
      </p:sp>
      <p:sp>
        <p:nvSpPr>
          <p:cNvPr id="206857" name="TextBox 11"/>
          <p:cNvSpPr txBox="1">
            <a:spLocks noChangeArrowheads="1"/>
          </p:cNvSpPr>
          <p:nvPr/>
        </p:nvSpPr>
        <p:spPr bwMode="auto">
          <a:xfrm>
            <a:off x="3322638" y="2673350"/>
            <a:ext cx="965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>
                <a:cs typeface="ＭＳ Ｐゴシック" charset="0"/>
              </a:rPr>
              <a:t>x = 0</a:t>
            </a:r>
          </a:p>
        </p:txBody>
      </p:sp>
      <p:cxnSp>
        <p:nvCxnSpPr>
          <p:cNvPr id="206858" name="Straight Connector 13"/>
          <p:cNvCxnSpPr>
            <a:cxnSpLocks noChangeShapeType="1"/>
          </p:cNvCxnSpPr>
          <p:nvPr/>
        </p:nvCxnSpPr>
        <p:spPr bwMode="auto">
          <a:xfrm rot="10800000">
            <a:off x="788988" y="2411413"/>
            <a:ext cx="7080250" cy="127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</p:cxnSp>
      <p:cxnSp>
        <p:nvCxnSpPr>
          <p:cNvPr id="206859" name="Straight Arrow Connector 15"/>
          <p:cNvCxnSpPr>
            <a:cxnSpLocks noChangeShapeType="1"/>
          </p:cNvCxnSpPr>
          <p:nvPr/>
        </p:nvCxnSpPr>
        <p:spPr bwMode="auto">
          <a:xfrm>
            <a:off x="2036763" y="2424113"/>
            <a:ext cx="873125" cy="1587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206860" name="TextBox 16"/>
          <p:cNvSpPr txBox="1">
            <a:spLocks noChangeArrowheads="1"/>
          </p:cNvSpPr>
          <p:nvPr/>
        </p:nvSpPr>
        <p:spPr bwMode="auto">
          <a:xfrm>
            <a:off x="8042275" y="2160588"/>
            <a:ext cx="4206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>
                <a:cs typeface="ＭＳ Ｐゴシック" charset="0"/>
              </a:rPr>
              <a:t>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 idx="4294967295"/>
          </p:nvPr>
        </p:nvSpPr>
        <p:spPr>
          <a:xfrm>
            <a:off x="2014538" y="922338"/>
            <a:ext cx="5173662" cy="1143000"/>
          </a:xfrm>
        </p:spPr>
        <p:txBody>
          <a:bodyPr/>
          <a:lstStyle/>
          <a:p>
            <a:pPr algn="l"/>
            <a:r>
              <a:rPr lang="en-US" sz="2400"/>
              <a:t>Which </a:t>
            </a:r>
            <a:r>
              <a:rPr lang="en-US" sz="2400" i="1"/>
              <a:t>new</a:t>
            </a:r>
            <a:r>
              <a:rPr lang="en-US" sz="2400"/>
              <a:t> concept did Einstein use to explain the photo effect?</a:t>
            </a:r>
            <a:br>
              <a:rPr lang="en-US" sz="2400"/>
            </a:br>
            <a:r>
              <a:rPr lang="en-US" sz="2400" i="1"/>
              <a:t/>
            </a:r>
            <a:br>
              <a:rPr lang="en-US" sz="2400" i="1"/>
            </a:br>
            <a:endParaRPr lang="en-US" sz="2400"/>
          </a:p>
        </p:txBody>
      </p:sp>
      <p:sp>
        <p:nvSpPr>
          <p:cNvPr id="27651" name="Content Placeholder 2"/>
          <p:cNvSpPr>
            <a:spLocks noGrp="1"/>
          </p:cNvSpPr>
          <p:nvPr>
            <p:ph idx="4294967295"/>
          </p:nvPr>
        </p:nvSpPr>
        <p:spPr>
          <a:xfrm>
            <a:off x="2025650" y="1782763"/>
            <a:ext cx="5022850" cy="1262062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Light is a wave  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Light consists of energy quanta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E = mc</a:t>
            </a:r>
            <a:r>
              <a:rPr lang="en-US" sz="2400" baseline="30000">
                <a:latin typeface="Lucida Grande" charset="0"/>
              </a:rPr>
              <a:t>2 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Light consists of particles </a:t>
            </a:r>
          </a:p>
          <a:p>
            <a:pPr marL="457200" indent="-457200">
              <a:buFontTx/>
              <a:buNone/>
            </a:pPr>
            <a:r>
              <a:rPr lang="en-US" sz="2400">
                <a:latin typeface="Lucida Grande" charset="0"/>
              </a:rPr>
              <a:t>E)  I don</a:t>
            </a:r>
            <a:r>
              <a:rPr lang="ja-JP" altLang="en-US" sz="2400">
                <a:latin typeface="Lucida Grande" charset="0"/>
              </a:rPr>
              <a:t>’</a:t>
            </a:r>
            <a:r>
              <a:rPr lang="en-US" sz="2400">
                <a:latin typeface="Lucida Grande" charset="0"/>
              </a:rPr>
              <a:t>t know</a:t>
            </a:r>
          </a:p>
        </p:txBody>
      </p:sp>
      <p:sp>
        <p:nvSpPr>
          <p:cNvPr id="27652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7653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732313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Are                   and                      solutions of the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following equation?</a:t>
            </a:r>
          </a:p>
        </p:txBody>
      </p:sp>
      <p:sp>
        <p:nvSpPr>
          <p:cNvPr id="208899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08900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208901" name="TextBox 9"/>
          <p:cNvSpPr txBox="1">
            <a:spLocks noChangeArrowheads="1"/>
          </p:cNvSpPr>
          <p:nvPr/>
        </p:nvSpPr>
        <p:spPr bwMode="auto">
          <a:xfrm>
            <a:off x="1023938" y="2035175"/>
            <a:ext cx="71913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None of them is a solution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                 is a solution, but                     not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                  is a solution, but                    not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Both are solutions.           </a:t>
            </a:r>
          </a:p>
        </p:txBody>
      </p:sp>
      <p:graphicFrame>
        <p:nvGraphicFramePr>
          <p:cNvPr id="208902" name="Object 3"/>
          <p:cNvGraphicFramePr>
            <a:graphicFrameLocks noChangeAspect="1"/>
          </p:cNvGraphicFramePr>
          <p:nvPr/>
        </p:nvGraphicFramePr>
        <p:xfrm>
          <a:off x="2651125" y="950913"/>
          <a:ext cx="3327400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5" name="Equation" r:id="rId4" imgW="1384696" imgH="419497" progId="Equation.3">
                  <p:embed/>
                </p:oleObj>
              </mc:Choice>
              <mc:Fallback>
                <p:oleObj name="Equation" r:id="rId4" imgW="1384696" imgH="41949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1125" y="950913"/>
                        <a:ext cx="3327400" cy="1011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03" name="Object 4"/>
          <p:cNvGraphicFramePr>
            <a:graphicFrameLocks noChangeAspect="1"/>
          </p:cNvGraphicFramePr>
          <p:nvPr/>
        </p:nvGraphicFramePr>
        <p:xfrm>
          <a:off x="993775" y="138113"/>
          <a:ext cx="170973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6" name="Equation" r:id="rId6" imgW="711288" imgH="216203" progId="Equation.3">
                  <p:embed/>
                </p:oleObj>
              </mc:Choice>
              <mc:Fallback>
                <p:oleObj name="Equation" r:id="rId6" imgW="711288" imgH="21620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3775" y="138113"/>
                        <a:ext cx="170973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04" name="Object 5"/>
          <p:cNvGraphicFramePr>
            <a:graphicFrameLocks noChangeAspect="1"/>
          </p:cNvGraphicFramePr>
          <p:nvPr/>
        </p:nvGraphicFramePr>
        <p:xfrm>
          <a:off x="3295650" y="155575"/>
          <a:ext cx="19542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7" name="Equation" r:id="rId8" imgW="812844" imgH="216203" progId="Equation.3">
                  <p:embed/>
                </p:oleObj>
              </mc:Choice>
              <mc:Fallback>
                <p:oleObj name="Equation" r:id="rId8" imgW="812844" imgH="21620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5650" y="155575"/>
                        <a:ext cx="195421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05" name="Object 6"/>
          <p:cNvGraphicFramePr>
            <a:graphicFrameLocks noChangeAspect="1"/>
          </p:cNvGraphicFramePr>
          <p:nvPr/>
        </p:nvGraphicFramePr>
        <p:xfrm>
          <a:off x="1506538" y="2409825"/>
          <a:ext cx="1709737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8" name="Equation" r:id="rId10" imgW="711288" imgH="216203" progId="Equation.3">
                  <p:embed/>
                </p:oleObj>
              </mc:Choice>
              <mc:Fallback>
                <p:oleObj name="Equation" r:id="rId10" imgW="711288" imgH="216203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6538" y="2409825"/>
                        <a:ext cx="1709737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06" name="Object 7"/>
          <p:cNvGraphicFramePr>
            <a:graphicFrameLocks noChangeAspect="1"/>
          </p:cNvGraphicFramePr>
          <p:nvPr/>
        </p:nvGraphicFramePr>
        <p:xfrm>
          <a:off x="5718175" y="2784475"/>
          <a:ext cx="1709738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99" name="Equation" r:id="rId12" imgW="711288" imgH="216203" progId="Equation.3">
                  <p:embed/>
                </p:oleObj>
              </mc:Choice>
              <mc:Fallback>
                <p:oleObj name="Equation" r:id="rId12" imgW="711288" imgH="21620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8175" y="2784475"/>
                        <a:ext cx="1709738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07" name="Object 8"/>
          <p:cNvGraphicFramePr>
            <a:graphicFrameLocks noChangeAspect="1"/>
          </p:cNvGraphicFramePr>
          <p:nvPr/>
        </p:nvGraphicFramePr>
        <p:xfrm>
          <a:off x="1411288" y="2801938"/>
          <a:ext cx="1954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00" name="Equation" r:id="rId14" imgW="812844" imgH="216203" progId="Equation.3">
                  <p:embed/>
                </p:oleObj>
              </mc:Choice>
              <mc:Fallback>
                <p:oleObj name="Equation" r:id="rId14" imgW="812844" imgH="216203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2801938"/>
                        <a:ext cx="1954212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908" name="Object 9"/>
          <p:cNvGraphicFramePr>
            <a:graphicFrameLocks noChangeAspect="1"/>
          </p:cNvGraphicFramePr>
          <p:nvPr/>
        </p:nvGraphicFramePr>
        <p:xfrm>
          <a:off x="5581650" y="2414588"/>
          <a:ext cx="195421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01" name="Equation" r:id="rId16" imgW="812844" imgH="216203" progId="Equation.3">
                  <p:embed/>
                </p:oleObj>
              </mc:Choice>
              <mc:Fallback>
                <p:oleObj name="Equation" r:id="rId16" imgW="812844" imgH="21620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1650" y="2414588"/>
                        <a:ext cx="195421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TextBox 10"/>
          <p:cNvSpPr txBox="1">
            <a:spLocks noChangeArrowheads="1"/>
          </p:cNvSpPr>
          <p:nvPr/>
        </p:nvSpPr>
        <p:spPr bwMode="auto">
          <a:xfrm>
            <a:off x="381000" y="247650"/>
            <a:ext cx="43688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How was yesterday</a:t>
            </a:r>
            <a:r>
              <a:rPr lang="ja-JP" altLang="en-US" sz="2600">
                <a:solidFill>
                  <a:srgbClr val="000000"/>
                </a:solidFill>
                <a:cs typeface="ＭＳ Ｐゴシック" charset="0"/>
              </a:rPr>
              <a:t>’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s exam?</a:t>
            </a:r>
          </a:p>
        </p:txBody>
      </p:sp>
      <p:sp>
        <p:nvSpPr>
          <p:cNvPr id="210947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1094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210949" name="TextBox 9"/>
          <p:cNvSpPr txBox="1">
            <a:spLocks noChangeArrowheads="1"/>
          </p:cNvSpPr>
          <p:nvPr/>
        </p:nvSpPr>
        <p:spPr bwMode="auto">
          <a:xfrm>
            <a:off x="1023938" y="1065213"/>
            <a:ext cx="71913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Too hard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Hard, but fair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OK or as expected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Easy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Too easy, make the next one harder.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TextBox 10"/>
          <p:cNvSpPr txBox="1">
            <a:spLocks noChangeArrowheads="1"/>
          </p:cNvSpPr>
          <p:nvPr/>
        </p:nvSpPr>
        <p:spPr bwMode="auto">
          <a:xfrm>
            <a:off x="381000" y="247650"/>
            <a:ext cx="78200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How many values for </a:t>
            </a:r>
            <a:r>
              <a:rPr lang="en-US" sz="2600" i="1">
                <a:solidFill>
                  <a:srgbClr val="000000"/>
                </a:solidFill>
                <a:cs typeface="ＭＳ Ｐゴシック" charset="0"/>
              </a:rPr>
              <a:t>A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solve the following equation: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|A|</a:t>
            </a:r>
            <a:r>
              <a:rPr lang="en-US" sz="2600" baseline="30000">
                <a:solidFill>
                  <a:srgbClr val="000000"/>
                </a:solidFill>
                <a:cs typeface="ＭＳ Ｐゴシック" charset="0"/>
              </a:rPr>
              <a:t>2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= 1?</a:t>
            </a:r>
          </a:p>
        </p:txBody>
      </p:sp>
      <p:sp>
        <p:nvSpPr>
          <p:cNvPr id="212995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12996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212997" name="TextBox 9"/>
          <p:cNvSpPr txBox="1">
            <a:spLocks noChangeArrowheads="1"/>
          </p:cNvSpPr>
          <p:nvPr/>
        </p:nvSpPr>
        <p:spPr bwMode="auto">
          <a:xfrm>
            <a:off x="1023938" y="1314450"/>
            <a:ext cx="7191375" cy="167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1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2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4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Something else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Box 10"/>
          <p:cNvSpPr txBox="1">
            <a:spLocks noChangeArrowheads="1"/>
          </p:cNvSpPr>
          <p:nvPr/>
        </p:nvSpPr>
        <p:spPr bwMode="auto">
          <a:xfrm>
            <a:off x="381000" y="165100"/>
            <a:ext cx="84645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Is                                        an acceptable physical state?</a:t>
            </a:r>
          </a:p>
        </p:txBody>
      </p:sp>
      <p:sp>
        <p:nvSpPr>
          <p:cNvPr id="217091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17092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217093" name="TextBox 9"/>
          <p:cNvSpPr txBox="1">
            <a:spLocks noChangeArrowheads="1"/>
          </p:cNvSpPr>
          <p:nvPr/>
        </p:nvSpPr>
        <p:spPr bwMode="auto">
          <a:xfrm>
            <a:off x="1023938" y="760413"/>
            <a:ext cx="7191375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Yes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No</a:t>
            </a:r>
          </a:p>
          <a:p>
            <a:pPr>
              <a:buFontTx/>
              <a:buAutoNum type="alphaUcParenR"/>
            </a:pP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 Don</a:t>
            </a:r>
            <a:r>
              <a:rPr lang="ja-JP" altLang="en-US" sz="2600">
                <a:solidFill>
                  <a:srgbClr val="000000"/>
                </a:solidFill>
                <a:cs typeface="ＭＳ Ｐゴシック" charset="0"/>
              </a:rPr>
              <a:t>’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t know           </a:t>
            </a:r>
          </a:p>
        </p:txBody>
      </p:sp>
      <p:graphicFrame>
        <p:nvGraphicFramePr>
          <p:cNvPr id="217094" name="Object 4"/>
          <p:cNvGraphicFramePr>
            <a:graphicFrameLocks noChangeAspect="1"/>
          </p:cNvGraphicFramePr>
          <p:nvPr/>
        </p:nvGraphicFramePr>
        <p:xfrm>
          <a:off x="758825" y="138113"/>
          <a:ext cx="3509963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109" name="Equation" r:id="rId4" imgW="1460263" imgH="216203" progId="Equation.3">
                  <p:embed/>
                </p:oleObj>
              </mc:Choice>
              <mc:Fallback>
                <p:oleObj name="Equation" r:id="rId4" imgW="1460263" imgH="21620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825" y="138113"/>
                        <a:ext cx="3509963" cy="52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328613" y="292100"/>
            <a:ext cx="8815387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What is </a:t>
            </a:r>
            <a:r>
              <a:rPr lang="el-GR" sz="32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αδ</a:t>
            </a:r>
            <a:r>
              <a:rPr lang="en-US" sz="32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(x) (</a:t>
            </a:r>
            <a:r>
              <a:rPr lang="el-GR" sz="32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α</a:t>
            </a:r>
            <a:r>
              <a:rPr lang="en-US" sz="32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&gt;0) at x=0?</a:t>
            </a:r>
            <a:r>
              <a:rPr lang="en-US" sz="3200">
                <a:solidFill>
                  <a:schemeClr val="tx1"/>
                </a:solidFill>
              </a:rPr>
              <a:t> </a:t>
            </a:r>
            <a:endParaRPr lang="en-US" sz="3200"/>
          </a:p>
        </p:txBody>
      </p:sp>
      <p:sp>
        <p:nvSpPr>
          <p:cNvPr id="232451" name="Content Placeholder 2"/>
          <p:cNvSpPr>
            <a:spLocks noGrp="1"/>
          </p:cNvSpPr>
          <p:nvPr>
            <p:ph idx="4294967295"/>
          </p:nvPr>
        </p:nvSpPr>
        <p:spPr>
          <a:xfrm>
            <a:off x="331788" y="1295400"/>
            <a:ext cx="8812212" cy="4005263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 sz="2800"/>
              <a:t>0</a:t>
            </a:r>
          </a:p>
          <a:p>
            <a:pPr marL="514350" indent="-514350">
              <a:buFontTx/>
              <a:buAutoNum type="alphaUcParenR"/>
            </a:pPr>
            <a:r>
              <a:rPr lang="en-US" sz="2800"/>
              <a:t>1</a:t>
            </a:r>
          </a:p>
          <a:p>
            <a:pPr marL="514350" indent="-514350">
              <a:buFontTx/>
              <a:buAutoNum type="alphaUcParenR"/>
            </a:pPr>
            <a:r>
              <a:rPr lang="el-GR" sz="2800">
                <a:cs typeface="Times New Roman" charset="0"/>
              </a:rPr>
              <a:t>α</a:t>
            </a:r>
            <a:endParaRPr lang="en-US" sz="2800">
              <a:cs typeface="Times New Roman" charset="0"/>
            </a:endParaRPr>
          </a:p>
          <a:p>
            <a:pPr marL="514350" indent="-514350">
              <a:buFontTx/>
              <a:buAutoNum type="alphaUcParenR"/>
            </a:pPr>
            <a:r>
              <a:rPr lang="en-US" sz="2800">
                <a:cs typeface="Times New Roman" charset="0"/>
              </a:rPr>
              <a:t>∞</a:t>
            </a:r>
          </a:p>
          <a:p>
            <a:pPr marL="514350" indent="-514350">
              <a:buFontTx/>
              <a:buAutoNum type="alphaUcParenR"/>
            </a:pPr>
            <a:r>
              <a:rPr lang="en-US" sz="2800">
                <a:cs typeface="Times New Roman" charset="0"/>
              </a:rPr>
              <a:t>Something else</a:t>
            </a:r>
            <a:endParaRPr lang="en-US" sz="2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3206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For a delta-function potential barrier </a:t>
            </a:r>
            <a:r>
              <a:rPr lang="el-GR" sz="32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αδ</a:t>
            </a:r>
            <a:r>
              <a:rPr lang="en-US" sz="32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(x)</a:t>
            </a:r>
            <a:r>
              <a:rPr lang="en-US" sz="3200">
                <a:solidFill>
                  <a:schemeClr val="tx1"/>
                </a:solidFill>
                <a:cs typeface="Times New Roman" charset="0"/>
              </a:rPr>
              <a:t> at x=0: </a:t>
            </a:r>
            <a:r>
              <a:rPr lang="en-US" sz="3200"/>
              <a:t>What are the general solutions for   (I) x&lt;0 and (II) x&gt;0</a:t>
            </a:r>
            <a:r>
              <a:rPr lang="en-US" sz="3200">
                <a:solidFill>
                  <a:schemeClr val="tx1"/>
                </a:solidFill>
              </a:rPr>
              <a:t> ?</a:t>
            </a:r>
            <a:r>
              <a:rPr lang="en-US" sz="3200"/>
              <a:t/>
            </a:r>
            <a:br>
              <a:rPr lang="en-US" sz="3200"/>
            </a:br>
            <a:r>
              <a:rPr lang="en-US" sz="3200"/>
              <a:t>							</a:t>
            </a:r>
          </a:p>
        </p:txBody>
      </p:sp>
      <p:sp>
        <p:nvSpPr>
          <p:cNvPr id="234499" name="Content Placeholder 2"/>
          <p:cNvSpPr>
            <a:spLocks noGrp="1"/>
          </p:cNvSpPr>
          <p:nvPr>
            <p:ph idx="4294967295"/>
          </p:nvPr>
        </p:nvSpPr>
        <p:spPr>
          <a:xfrm>
            <a:off x="331788" y="1752600"/>
            <a:ext cx="8812212" cy="2820988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 sz="2800">
                <a:latin typeface="Lucida Grande" charset="0"/>
              </a:rPr>
              <a:t>(I)  A</a:t>
            </a:r>
            <a:r>
              <a:rPr lang="en-US" sz="2800" baseline="-25000">
                <a:latin typeface="Lucida Grande" charset="0"/>
              </a:rPr>
              <a:t>1</a:t>
            </a:r>
            <a:r>
              <a:rPr lang="en-US" sz="2800">
                <a:latin typeface="Lucida Grande" charset="0"/>
              </a:rPr>
              <a:t>exp(ikx) + A</a:t>
            </a:r>
            <a:r>
              <a:rPr lang="en-US" sz="2800" baseline="-25000">
                <a:latin typeface="Lucida Grande" charset="0"/>
              </a:rPr>
              <a:t>2</a:t>
            </a:r>
            <a:r>
              <a:rPr lang="en-US" sz="2800">
                <a:latin typeface="Lucida Grande" charset="0"/>
              </a:rPr>
              <a:t>exp(-ikx)	and   </a:t>
            </a:r>
          </a:p>
          <a:p>
            <a:pPr marL="514350" indent="-514350">
              <a:buFontTx/>
              <a:buNone/>
            </a:pPr>
            <a:r>
              <a:rPr lang="en-US" sz="2800">
                <a:latin typeface="Lucida Grande" charset="0"/>
              </a:rPr>
              <a:t>     (II) C</a:t>
            </a:r>
            <a:r>
              <a:rPr lang="en-US" sz="2800" baseline="-25000">
                <a:latin typeface="Lucida Grande" charset="0"/>
              </a:rPr>
              <a:t>1</a:t>
            </a:r>
            <a:r>
              <a:rPr lang="en-US" sz="2800">
                <a:latin typeface="Lucida Grande" charset="0"/>
              </a:rPr>
              <a:t>exp(ikx) + C</a:t>
            </a:r>
            <a:r>
              <a:rPr lang="en-US" sz="2800" baseline="-25000">
                <a:latin typeface="Lucida Grande" charset="0"/>
              </a:rPr>
              <a:t>2</a:t>
            </a:r>
            <a:r>
              <a:rPr lang="en-US" sz="2800">
                <a:latin typeface="Lucida Grande" charset="0"/>
              </a:rPr>
              <a:t>exp(-ikx)</a:t>
            </a:r>
          </a:p>
          <a:p>
            <a:pPr marL="514350" indent="-514350">
              <a:buFontTx/>
              <a:buNone/>
            </a:pPr>
            <a:endParaRPr lang="en-US" sz="1000">
              <a:latin typeface="Lucida Grande" charset="0"/>
            </a:endParaRPr>
          </a:p>
          <a:p>
            <a:pPr marL="514350" indent="-514350">
              <a:buFontTx/>
              <a:buNone/>
            </a:pPr>
            <a:r>
              <a:rPr lang="en-US" sz="2800">
                <a:latin typeface="Lucida Grande" charset="0"/>
              </a:rPr>
              <a:t>B) (I)  A</a:t>
            </a:r>
            <a:r>
              <a:rPr lang="en-US" sz="2800" baseline="-25000">
                <a:latin typeface="Lucida Grande" charset="0"/>
              </a:rPr>
              <a:t>1</a:t>
            </a:r>
            <a:r>
              <a:rPr lang="en-US" sz="2800">
                <a:latin typeface="Lucida Grande" charset="0"/>
              </a:rPr>
              <a:t>exp(ikx) + A</a:t>
            </a:r>
            <a:r>
              <a:rPr lang="en-US" sz="2800" baseline="-25000">
                <a:latin typeface="Lucida Grande" charset="0"/>
              </a:rPr>
              <a:t>2</a:t>
            </a:r>
            <a:r>
              <a:rPr lang="en-US" sz="2800">
                <a:latin typeface="Lucida Grande" charset="0"/>
              </a:rPr>
              <a:t>exp(-ikx)	and   </a:t>
            </a:r>
          </a:p>
          <a:p>
            <a:pPr marL="514350" indent="-514350">
              <a:buFontTx/>
              <a:buNone/>
            </a:pPr>
            <a:r>
              <a:rPr lang="en-US" sz="2800">
                <a:latin typeface="Lucida Grande" charset="0"/>
              </a:rPr>
              <a:t>     (II) C</a:t>
            </a:r>
            <a:r>
              <a:rPr lang="en-US" sz="2800" baseline="-25000">
                <a:latin typeface="Lucida Grande" charset="0"/>
              </a:rPr>
              <a:t>1</a:t>
            </a:r>
            <a:r>
              <a:rPr lang="en-US" sz="2800">
                <a:latin typeface="Lucida Grande" charset="0"/>
              </a:rPr>
              <a:t>exp(ik</a:t>
            </a:r>
            <a:r>
              <a:rPr lang="ja-JP" altLang="en-US" sz="2800">
                <a:latin typeface="Lucida Grande" charset="0"/>
              </a:rPr>
              <a:t>’</a:t>
            </a:r>
            <a:r>
              <a:rPr lang="en-US" sz="2800">
                <a:latin typeface="Lucida Grande" charset="0"/>
              </a:rPr>
              <a:t>x) + C</a:t>
            </a:r>
            <a:r>
              <a:rPr lang="en-US" sz="2800" baseline="-25000">
                <a:latin typeface="Lucida Grande" charset="0"/>
              </a:rPr>
              <a:t>2</a:t>
            </a:r>
            <a:r>
              <a:rPr lang="en-US" sz="2800">
                <a:latin typeface="Lucida Grande" charset="0"/>
              </a:rPr>
              <a:t>exp(-ik</a:t>
            </a:r>
            <a:r>
              <a:rPr lang="ja-JP" altLang="en-US" sz="2800">
                <a:latin typeface="Lucida Grande" charset="0"/>
              </a:rPr>
              <a:t>’</a:t>
            </a:r>
            <a:r>
              <a:rPr lang="en-US" sz="2800">
                <a:latin typeface="Lucida Grande" charset="0"/>
              </a:rPr>
              <a:t>x)</a:t>
            </a:r>
          </a:p>
          <a:p>
            <a:pPr marL="514350" indent="-514350">
              <a:buFontTx/>
              <a:buNone/>
            </a:pPr>
            <a:endParaRPr lang="en-US" sz="1000">
              <a:latin typeface="Lucida Grande" charset="0"/>
            </a:endParaRPr>
          </a:p>
          <a:p>
            <a:pPr marL="514350" indent="-514350">
              <a:buFontTx/>
              <a:buNone/>
            </a:pPr>
            <a:r>
              <a:rPr lang="en-US" sz="2800">
                <a:latin typeface="Lucida Grande" charset="0"/>
              </a:rPr>
              <a:t>C) (I)  A</a:t>
            </a:r>
            <a:r>
              <a:rPr lang="en-US" sz="2800" baseline="-25000">
                <a:latin typeface="Lucida Grande" charset="0"/>
              </a:rPr>
              <a:t>1</a:t>
            </a:r>
            <a:r>
              <a:rPr lang="en-US" sz="2800">
                <a:latin typeface="Lucida Grande" charset="0"/>
              </a:rPr>
              <a:t>exp(ikx) + A</a:t>
            </a:r>
            <a:r>
              <a:rPr lang="en-US" sz="2800" baseline="-25000">
                <a:latin typeface="Lucida Grande" charset="0"/>
              </a:rPr>
              <a:t>2</a:t>
            </a:r>
            <a:r>
              <a:rPr lang="en-US" sz="2800">
                <a:latin typeface="Lucida Grande" charset="0"/>
              </a:rPr>
              <a:t>exp(-ikx)	and   </a:t>
            </a:r>
          </a:p>
          <a:p>
            <a:pPr marL="514350" indent="-514350">
              <a:buFontTx/>
              <a:buNone/>
            </a:pPr>
            <a:r>
              <a:rPr lang="en-US" sz="2800">
                <a:latin typeface="Lucida Grande" charset="0"/>
              </a:rPr>
              <a:t>     (II) C</a:t>
            </a:r>
            <a:r>
              <a:rPr lang="en-US" sz="2800" baseline="-25000">
                <a:latin typeface="Lucida Grande" charset="0"/>
              </a:rPr>
              <a:t>1</a:t>
            </a:r>
            <a:r>
              <a:rPr lang="en-US" sz="2800">
                <a:latin typeface="Lucida Grande" charset="0"/>
              </a:rPr>
              <a:t>exp(</a:t>
            </a:r>
            <a:r>
              <a:rPr lang="el-GR" sz="2800">
                <a:latin typeface="Times New Roman" charset="0"/>
                <a:cs typeface="Times New Roman" charset="0"/>
              </a:rPr>
              <a:t>κ</a:t>
            </a:r>
            <a:r>
              <a:rPr lang="en-US" sz="2800">
                <a:latin typeface="Lucida Grande" charset="0"/>
              </a:rPr>
              <a:t>x) + C</a:t>
            </a:r>
            <a:r>
              <a:rPr lang="en-US" sz="2800" baseline="-25000">
                <a:latin typeface="Lucida Grande" charset="0"/>
              </a:rPr>
              <a:t>2</a:t>
            </a:r>
            <a:r>
              <a:rPr lang="en-US" sz="2800">
                <a:latin typeface="Lucida Grande" charset="0"/>
              </a:rPr>
              <a:t>exp(-</a:t>
            </a:r>
            <a:r>
              <a:rPr lang="en-US" sz="2800">
                <a:latin typeface="Lucida Grande" charset="0"/>
                <a:cs typeface="Times New Roman" charset="0"/>
              </a:rPr>
              <a:t>κ</a:t>
            </a:r>
            <a:r>
              <a:rPr lang="en-US" sz="2800">
                <a:latin typeface="Lucida Grande" charset="0"/>
              </a:rPr>
              <a:t>x)</a:t>
            </a:r>
          </a:p>
          <a:p>
            <a:pPr marL="514350" indent="-514350">
              <a:buFontTx/>
              <a:buNone/>
            </a:pPr>
            <a:endParaRPr lang="en-US" sz="1000">
              <a:latin typeface="Lucida Grande" charset="0"/>
            </a:endParaRPr>
          </a:p>
          <a:p>
            <a:pPr marL="514350" indent="-514350">
              <a:buFontTx/>
              <a:buNone/>
            </a:pPr>
            <a:r>
              <a:rPr lang="en-US" sz="2800">
                <a:latin typeface="Lucida Grande" charset="0"/>
              </a:rPr>
              <a:t>D) Something else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328613" y="320675"/>
            <a:ext cx="8815387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For a delta-function potential barrier: </a:t>
            </a:r>
            <a:r>
              <a:rPr lang="en-US" sz="3200"/>
              <a:t>What are the correct boundary conditions?</a:t>
            </a:r>
            <a:r>
              <a:rPr lang="en-US" sz="3200">
                <a:solidFill>
                  <a:schemeClr val="tx1"/>
                </a:solidFill>
              </a:rPr>
              <a:t> </a:t>
            </a:r>
            <a:endParaRPr lang="en-US" sz="3200"/>
          </a:p>
        </p:txBody>
      </p:sp>
      <p:sp>
        <p:nvSpPr>
          <p:cNvPr id="236547" name="Content Placeholder 2"/>
          <p:cNvSpPr>
            <a:spLocks noGrp="1"/>
          </p:cNvSpPr>
          <p:nvPr>
            <p:ph idx="4294967295"/>
          </p:nvPr>
        </p:nvSpPr>
        <p:spPr>
          <a:xfrm>
            <a:off x="76200" y="1565275"/>
            <a:ext cx="8945563" cy="2820988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 sz="2800" dirty="0">
                <a:latin typeface="Lucida Grande" charset="0"/>
              </a:rPr>
              <a:t>A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= 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and </a:t>
            </a:r>
            <a:r>
              <a:rPr lang="en-US" sz="2800" dirty="0" err="1" smtClean="0">
                <a:latin typeface="Lucida Grande" charset="0"/>
              </a:rPr>
              <a:t>ik</a:t>
            </a:r>
            <a:r>
              <a:rPr lang="en-US" sz="2800" dirty="0" smtClean="0">
                <a:latin typeface="Lucida Grande" charset="0"/>
              </a:rPr>
              <a:t> </a:t>
            </a:r>
            <a:r>
              <a:rPr lang="en-US" sz="2800" dirty="0">
                <a:latin typeface="Lucida Grande" charset="0"/>
              </a:rPr>
              <a:t>(A</a:t>
            </a:r>
            <a:r>
              <a:rPr lang="en-US" sz="2800" baseline="-25000" dirty="0">
                <a:latin typeface="Lucida Grande" charset="0"/>
              </a:rPr>
              <a:t>1 </a:t>
            </a:r>
            <a:r>
              <a:rPr lang="en-US" sz="2800" dirty="0">
                <a:latin typeface="Lucida Grande" charset="0"/>
              </a:rPr>
              <a:t>-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 = </a:t>
            </a:r>
            <a:r>
              <a:rPr lang="en-US" sz="2800" dirty="0" err="1">
                <a:latin typeface="Lucida Grande" charset="0"/>
              </a:rPr>
              <a:t>ik</a:t>
            </a:r>
            <a:r>
              <a:rPr lang="en-US" sz="2800" dirty="0">
                <a:latin typeface="Lucida Grande" charset="0"/>
              </a:rPr>
              <a:t> (C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–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</a:t>
            </a:r>
          </a:p>
          <a:p>
            <a:pPr marL="514350" indent="-514350">
              <a:buFontTx/>
              <a:buAutoNum type="alphaUcParenR"/>
            </a:pPr>
            <a:r>
              <a:rPr lang="en-US" sz="2800" dirty="0">
                <a:latin typeface="Lucida Grande" charset="0"/>
              </a:rPr>
              <a:t>A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= 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and </a:t>
            </a:r>
            <a:r>
              <a:rPr lang="en-US" sz="2800" dirty="0" err="1" smtClean="0">
                <a:latin typeface="Lucida Grande" charset="0"/>
              </a:rPr>
              <a:t>ik</a:t>
            </a:r>
            <a:r>
              <a:rPr lang="en-US" sz="2800" dirty="0" smtClean="0">
                <a:latin typeface="Lucida Grande" charset="0"/>
              </a:rPr>
              <a:t> </a:t>
            </a:r>
            <a:r>
              <a:rPr lang="en-US" sz="2800" dirty="0">
                <a:latin typeface="Lucida Grande" charset="0"/>
              </a:rPr>
              <a:t>(A</a:t>
            </a:r>
            <a:r>
              <a:rPr lang="en-US" sz="2800" baseline="-25000" dirty="0">
                <a:latin typeface="Lucida Grande" charset="0"/>
              </a:rPr>
              <a:t>1 </a:t>
            </a:r>
            <a:r>
              <a:rPr lang="en-US" sz="2800" dirty="0">
                <a:latin typeface="Lucida Grande" charset="0"/>
              </a:rPr>
              <a:t>-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 = </a:t>
            </a:r>
            <a:r>
              <a:rPr lang="en-US" sz="2800" dirty="0" err="1">
                <a:latin typeface="Lucida Grande" charset="0"/>
              </a:rPr>
              <a:t>ik</a:t>
            </a:r>
            <a:r>
              <a:rPr lang="en-US" sz="2800" dirty="0">
                <a:latin typeface="Lucida Grande" charset="0"/>
              </a:rPr>
              <a:t> (C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</a:t>
            </a:r>
          </a:p>
          <a:p>
            <a:pPr marL="514350" indent="-514350">
              <a:buFontTx/>
              <a:buAutoNum type="alphaUcParenR"/>
            </a:pPr>
            <a:r>
              <a:rPr lang="en-US" sz="2800" dirty="0">
                <a:latin typeface="Lucida Grande" charset="0"/>
              </a:rPr>
              <a:t>A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= 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-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and </a:t>
            </a:r>
            <a:r>
              <a:rPr lang="en-US" sz="2800" dirty="0" err="1" smtClean="0">
                <a:latin typeface="Lucida Grande" charset="0"/>
              </a:rPr>
              <a:t>ik</a:t>
            </a:r>
            <a:r>
              <a:rPr lang="en-US" sz="2800" dirty="0" smtClean="0">
                <a:latin typeface="Lucida Grande" charset="0"/>
              </a:rPr>
              <a:t> </a:t>
            </a:r>
            <a:r>
              <a:rPr lang="en-US" sz="2800" dirty="0">
                <a:latin typeface="Lucida Grande" charset="0"/>
              </a:rPr>
              <a:t>(A</a:t>
            </a:r>
            <a:r>
              <a:rPr lang="en-US" sz="2800" baseline="-25000" dirty="0">
                <a:latin typeface="Lucida Grande" charset="0"/>
              </a:rPr>
              <a:t>1 </a:t>
            </a:r>
            <a:r>
              <a:rPr lang="en-US" sz="2800" dirty="0">
                <a:latin typeface="Lucida Grande" charset="0"/>
              </a:rPr>
              <a:t>-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 = </a:t>
            </a:r>
            <a:r>
              <a:rPr lang="en-US" sz="2800" dirty="0" err="1">
                <a:latin typeface="Lucida Grande" charset="0"/>
              </a:rPr>
              <a:t>ik</a:t>
            </a:r>
            <a:r>
              <a:rPr lang="en-US" sz="2800" dirty="0">
                <a:latin typeface="Lucida Grande" charset="0"/>
              </a:rPr>
              <a:t> (C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–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</a:t>
            </a:r>
          </a:p>
          <a:p>
            <a:pPr marL="514350" indent="-514350">
              <a:buFontTx/>
              <a:buAutoNum type="alphaUcParenR"/>
            </a:pPr>
            <a:r>
              <a:rPr lang="en-US" sz="2800" dirty="0">
                <a:latin typeface="Lucida Grande" charset="0"/>
              </a:rPr>
              <a:t>A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+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= 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- C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	and </a:t>
            </a:r>
            <a:r>
              <a:rPr lang="en-US" sz="2800" dirty="0" err="1" smtClean="0">
                <a:latin typeface="Lucida Grande" charset="0"/>
              </a:rPr>
              <a:t>ik</a:t>
            </a:r>
            <a:r>
              <a:rPr lang="en-US" sz="2800" dirty="0" smtClean="0">
                <a:latin typeface="Lucida Grande" charset="0"/>
              </a:rPr>
              <a:t> </a:t>
            </a:r>
            <a:r>
              <a:rPr lang="en-US" sz="2800" dirty="0">
                <a:latin typeface="Lucida Grande" charset="0"/>
              </a:rPr>
              <a:t>(A</a:t>
            </a:r>
            <a:r>
              <a:rPr lang="en-US" sz="2800" baseline="-25000" dirty="0">
                <a:latin typeface="Lucida Grande" charset="0"/>
              </a:rPr>
              <a:t>1 </a:t>
            </a:r>
            <a:r>
              <a:rPr lang="en-US" sz="2800" dirty="0">
                <a:latin typeface="Lucida Grande" charset="0"/>
              </a:rPr>
              <a:t>- A</a:t>
            </a:r>
            <a:r>
              <a:rPr lang="en-US" sz="2800" baseline="-25000" dirty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 = </a:t>
            </a:r>
            <a:r>
              <a:rPr lang="en-US" sz="2800" dirty="0" err="1">
                <a:latin typeface="Lucida Grande" charset="0"/>
              </a:rPr>
              <a:t>ik</a:t>
            </a:r>
            <a:r>
              <a:rPr lang="en-US" sz="2800" dirty="0">
                <a:latin typeface="Lucida Grande" charset="0"/>
              </a:rPr>
              <a:t> (C</a:t>
            </a:r>
            <a:r>
              <a:rPr lang="en-US" sz="2800" baseline="-25000" dirty="0">
                <a:latin typeface="Lucida Grande" charset="0"/>
              </a:rPr>
              <a:t>1</a:t>
            </a:r>
            <a:r>
              <a:rPr lang="en-US" sz="2800" dirty="0">
                <a:latin typeface="Lucida Grande" charset="0"/>
              </a:rPr>
              <a:t> </a:t>
            </a:r>
            <a:r>
              <a:rPr lang="en-US" sz="2800" dirty="0" smtClean="0">
                <a:latin typeface="Lucida Grande" charset="0"/>
              </a:rPr>
              <a:t>+ C</a:t>
            </a:r>
            <a:r>
              <a:rPr lang="en-US" sz="2800" baseline="-25000" dirty="0" smtClean="0">
                <a:latin typeface="Lucida Grande" charset="0"/>
              </a:rPr>
              <a:t>2</a:t>
            </a:r>
            <a:r>
              <a:rPr lang="en-US" sz="2800" dirty="0">
                <a:latin typeface="Lucida Grande" charset="0"/>
              </a:rPr>
              <a:t>)</a:t>
            </a:r>
          </a:p>
          <a:p>
            <a:pPr marL="514350" indent="-514350">
              <a:buFontTx/>
              <a:buAutoNum type="alphaUcParenR"/>
            </a:pPr>
            <a:r>
              <a:rPr lang="en-US" sz="2800" dirty="0">
                <a:latin typeface="Lucida Grande" charset="0"/>
              </a:rPr>
              <a:t>None of them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The real part of a stationary state wave function 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>of a particle with energy E is shown below. Assume E &gt; V(x) for all x.</a:t>
            </a:r>
            <a:endParaRPr lang="en-US" sz="3200"/>
          </a:p>
        </p:txBody>
      </p:sp>
      <p:grpSp>
        <p:nvGrpSpPr>
          <p:cNvPr id="238595" name="Group 11"/>
          <p:cNvGrpSpPr>
            <a:grpSpLocks/>
          </p:cNvGrpSpPr>
          <p:nvPr/>
        </p:nvGrpSpPr>
        <p:grpSpPr bwMode="auto">
          <a:xfrm>
            <a:off x="2366963" y="1485900"/>
            <a:ext cx="4814887" cy="2914650"/>
            <a:chOff x="2500313" y="1466851"/>
            <a:chExt cx="4814887" cy="2914649"/>
          </a:xfrm>
        </p:grpSpPr>
        <p:pic>
          <p:nvPicPr>
            <p:cNvPr id="238596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0313" y="1466851"/>
              <a:ext cx="4789206" cy="271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8597" name="Rectangle 6"/>
            <p:cNvSpPr>
              <a:spLocks noChangeArrowheads="1"/>
            </p:cNvSpPr>
            <p:nvPr/>
          </p:nvSpPr>
          <p:spPr bwMode="auto">
            <a:xfrm>
              <a:off x="6153150" y="2133600"/>
              <a:ext cx="1162050" cy="1695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r>
                <a:rPr lang="en-US">
                  <a:cs typeface="ＭＳ Ｐゴシック" charset="0"/>
                </a:rPr>
                <a:t>x</a:t>
              </a:r>
            </a:p>
          </p:txBody>
        </p:sp>
        <p:sp>
          <p:nvSpPr>
            <p:cNvPr id="238598" name="Rectangle 7"/>
            <p:cNvSpPr>
              <a:spLocks noChangeArrowheads="1"/>
            </p:cNvSpPr>
            <p:nvPr/>
          </p:nvSpPr>
          <p:spPr bwMode="auto">
            <a:xfrm>
              <a:off x="4000500" y="3200400"/>
              <a:ext cx="190500" cy="10858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cs typeface="ＭＳ Ｐゴシック" charset="0"/>
              </a:endParaRPr>
            </a:p>
          </p:txBody>
        </p:sp>
        <p:sp>
          <p:nvSpPr>
            <p:cNvPr id="238599" name="Rectangle 8"/>
            <p:cNvSpPr>
              <a:spLocks noChangeArrowheads="1"/>
            </p:cNvSpPr>
            <p:nvPr/>
          </p:nvSpPr>
          <p:spPr bwMode="auto">
            <a:xfrm>
              <a:off x="5086350" y="3810000"/>
              <a:ext cx="209550" cy="571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>
                <a:cs typeface="ＭＳ Ｐゴシック" charset="0"/>
              </a:endParaRPr>
            </a:p>
          </p:txBody>
        </p:sp>
        <p:cxnSp>
          <p:nvCxnSpPr>
            <p:cNvPr id="238600" name="Straight Arrow Connector 10"/>
            <p:cNvCxnSpPr>
              <a:cxnSpLocks noChangeShapeType="1"/>
            </p:cNvCxnSpPr>
            <p:nvPr/>
          </p:nvCxnSpPr>
          <p:spPr bwMode="auto">
            <a:xfrm>
              <a:off x="5086350" y="2781300"/>
              <a:ext cx="1695450" cy="1588"/>
            </a:xfrm>
            <a:prstGeom prst="straightConnector1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38601" name="TextBox 12"/>
          <p:cNvSpPr txBox="1">
            <a:spLocks noChangeArrowheads="1"/>
          </p:cNvSpPr>
          <p:nvPr/>
        </p:nvSpPr>
        <p:spPr bwMode="auto">
          <a:xfrm>
            <a:off x="144463" y="4438650"/>
            <a:ext cx="72104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3200">
                <a:cs typeface="ＭＳ Ｐゴシック" charset="0"/>
              </a:rPr>
              <a:t>In which region is the potential largest?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2400" y="5180013"/>
            <a:ext cx="88392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800">
                <a:cs typeface="ＭＳ Ｐゴシック" charset="0"/>
              </a:rPr>
              <a:t>A)Region I 		B) Region II</a:t>
            </a:r>
          </a:p>
          <a:p>
            <a:r>
              <a:rPr lang="en-US" sz="2800">
                <a:cs typeface="ＭＳ Ｐゴシック" charset="0"/>
              </a:rPr>
              <a:t>C) Region III	D) Everywhere the same</a:t>
            </a:r>
          </a:p>
          <a:p>
            <a:r>
              <a:rPr lang="en-US" sz="2800">
                <a:cs typeface="ＭＳ Ｐゴシック" charset="0"/>
              </a:rPr>
              <a:t>E) Cannot be determined</a:t>
            </a:r>
          </a:p>
        </p:txBody>
      </p:sp>
      <p:sp>
        <p:nvSpPr>
          <p:cNvPr id="238603" name="Rectangle 15"/>
          <p:cNvSpPr>
            <a:spLocks noChangeArrowheads="1"/>
          </p:cNvSpPr>
          <p:nvPr/>
        </p:nvSpPr>
        <p:spPr bwMode="auto">
          <a:xfrm>
            <a:off x="2381250" y="1581150"/>
            <a:ext cx="628650" cy="2571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>
              <a:cs typeface="ＭＳ Ｐゴシック" charset="0"/>
            </a:endParaRPr>
          </a:p>
        </p:txBody>
      </p:sp>
      <p:sp>
        <p:nvSpPr>
          <p:cNvPr id="238604" name="TextBox 14"/>
          <p:cNvSpPr txBox="1">
            <a:spLocks noChangeArrowheads="1"/>
          </p:cNvSpPr>
          <p:nvPr/>
        </p:nvSpPr>
        <p:spPr bwMode="auto">
          <a:xfrm>
            <a:off x="2652713" y="3257550"/>
            <a:ext cx="1319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400">
                <a:cs typeface="ＭＳ Ｐゴシック" charset="0"/>
              </a:rPr>
              <a:t>Region I</a:t>
            </a:r>
          </a:p>
        </p:txBody>
      </p:sp>
      <p:sp>
        <p:nvSpPr>
          <p:cNvPr id="238605" name="TextBox 16"/>
          <p:cNvSpPr txBox="1">
            <a:spLocks noChangeArrowheads="1"/>
          </p:cNvSpPr>
          <p:nvPr/>
        </p:nvSpPr>
        <p:spPr bwMode="auto">
          <a:xfrm>
            <a:off x="4986338" y="3600450"/>
            <a:ext cx="1489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400">
                <a:cs typeface="ＭＳ Ｐゴシック" charset="0"/>
              </a:rPr>
              <a:t>Region III</a:t>
            </a:r>
          </a:p>
        </p:txBody>
      </p:sp>
      <p:sp>
        <p:nvSpPr>
          <p:cNvPr id="238606" name="TextBox 17"/>
          <p:cNvSpPr txBox="1">
            <a:spLocks noChangeArrowheads="1"/>
          </p:cNvSpPr>
          <p:nvPr/>
        </p:nvSpPr>
        <p:spPr bwMode="auto">
          <a:xfrm>
            <a:off x="3868738" y="3924300"/>
            <a:ext cx="1403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400">
                <a:cs typeface="ＭＳ Ｐゴシック" charset="0"/>
              </a:rPr>
              <a:t>Region II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Consider the case of a potential barrier with the 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>energy of the particle E &gt; V</a:t>
            </a:r>
            <a:r>
              <a:rPr lang="en-US" sz="3200" baseline="-25000">
                <a:solidFill>
                  <a:schemeClr val="tx1"/>
                </a:solidFill>
                <a:cs typeface="Times New Roman" charset="0"/>
              </a:rPr>
              <a:t>0. </a:t>
            </a:r>
            <a:r>
              <a:rPr lang="en-US" sz="3200">
                <a:solidFill>
                  <a:schemeClr val="tx1"/>
                </a:solidFill>
                <a:cs typeface="Times New Roman" charset="0"/>
              </a:rPr>
              <a:t>The energy spectrum will be continuous. True (A) or False (B) </a:t>
            </a:r>
            <a:endParaRPr lang="en-US" sz="3200"/>
          </a:p>
        </p:txBody>
      </p:sp>
      <p:sp>
        <p:nvSpPr>
          <p:cNvPr id="240643" name="Rectangle 15"/>
          <p:cNvSpPr>
            <a:spLocks noChangeArrowheads="1"/>
          </p:cNvSpPr>
          <p:nvPr/>
        </p:nvSpPr>
        <p:spPr bwMode="auto">
          <a:xfrm>
            <a:off x="2381250" y="1581150"/>
            <a:ext cx="628650" cy="2571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>
              <a:cs typeface="ＭＳ Ｐゴシック" charset="0"/>
            </a:endParaRPr>
          </a:p>
        </p:txBody>
      </p:sp>
      <p:grpSp>
        <p:nvGrpSpPr>
          <p:cNvPr id="240644" name="Group 18"/>
          <p:cNvGrpSpPr>
            <a:grpSpLocks/>
          </p:cNvGrpSpPr>
          <p:nvPr/>
        </p:nvGrpSpPr>
        <p:grpSpPr bwMode="auto">
          <a:xfrm>
            <a:off x="1733550" y="1657350"/>
            <a:ext cx="4414838" cy="2638425"/>
            <a:chOff x="1257300" y="1403350"/>
            <a:chExt cx="3726781" cy="2349884"/>
          </a:xfrm>
        </p:grpSpPr>
        <p:grpSp>
          <p:nvGrpSpPr>
            <p:cNvPr id="240645" name="Group 28"/>
            <p:cNvGrpSpPr>
              <a:grpSpLocks/>
            </p:cNvGrpSpPr>
            <p:nvPr/>
          </p:nvGrpSpPr>
          <p:grpSpPr bwMode="auto">
            <a:xfrm>
              <a:off x="1257300" y="2413976"/>
              <a:ext cx="3596775" cy="1339258"/>
              <a:chOff x="1257300" y="1771650"/>
              <a:chExt cx="3596872" cy="1339258"/>
            </a:xfrm>
          </p:grpSpPr>
          <p:cxnSp>
            <p:nvCxnSpPr>
              <p:cNvPr id="240646" name="Straight Arrow Connector 5"/>
              <p:cNvCxnSpPr>
                <a:cxnSpLocks noChangeShapeType="1"/>
              </p:cNvCxnSpPr>
              <p:nvPr/>
            </p:nvCxnSpPr>
            <p:spPr bwMode="auto">
              <a:xfrm>
                <a:off x="1257300" y="2784475"/>
                <a:ext cx="3498948" cy="1239"/>
              </a:xfrm>
              <a:prstGeom prst="straightConnector1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0647" name="Straight Connector 7"/>
              <p:cNvCxnSpPr>
                <a:cxnSpLocks noChangeShapeType="1"/>
              </p:cNvCxnSpPr>
              <p:nvPr/>
            </p:nvCxnSpPr>
            <p:spPr bwMode="auto">
              <a:xfrm rot="16200000" flipV="1">
                <a:off x="2408238" y="2278062"/>
                <a:ext cx="1012826" cy="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0648" name="Straight Connector 9"/>
              <p:cNvCxnSpPr>
                <a:cxnSpLocks noChangeShapeType="1"/>
              </p:cNvCxnSpPr>
              <p:nvPr/>
            </p:nvCxnSpPr>
            <p:spPr bwMode="auto">
              <a:xfrm rot="16200000" flipV="1">
                <a:off x="3236913" y="2278063"/>
                <a:ext cx="1012826" cy="2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0649" name="Straight Connector 11"/>
              <p:cNvCxnSpPr>
                <a:cxnSpLocks noChangeShapeType="1"/>
              </p:cNvCxnSpPr>
              <p:nvPr/>
            </p:nvCxnSpPr>
            <p:spPr bwMode="auto">
              <a:xfrm>
                <a:off x="2914650" y="1771650"/>
                <a:ext cx="828675" cy="0"/>
              </a:xfrm>
              <a:prstGeom prst="lin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40650" name="Straight Arrow Connector 13"/>
              <p:cNvCxnSpPr>
                <a:cxnSpLocks noChangeShapeType="1"/>
              </p:cNvCxnSpPr>
              <p:nvPr/>
            </p:nvCxnSpPr>
            <p:spPr bwMode="auto">
              <a:xfrm rot="5400000">
                <a:off x="2776538" y="2278062"/>
                <a:ext cx="1012825" cy="1588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lg" len="lg"/>
                <a:tailEnd type="triangle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0651" name="TextBox 14"/>
              <p:cNvSpPr txBox="1">
                <a:spLocks noChangeArrowheads="1"/>
              </p:cNvSpPr>
              <p:nvPr/>
            </p:nvSpPr>
            <p:spPr bwMode="auto">
              <a:xfrm>
                <a:off x="3330460" y="2108232"/>
                <a:ext cx="355131" cy="3266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>
                    <a:cs typeface="ＭＳ Ｐゴシック" charset="0"/>
                  </a:rPr>
                  <a:t>V</a:t>
                </a:r>
                <a:r>
                  <a:rPr lang="en-US" baseline="-25000">
                    <a:cs typeface="ＭＳ Ｐゴシック" charset="0"/>
                  </a:rPr>
                  <a:t>0</a:t>
                </a:r>
                <a:endParaRPr lang="en-US">
                  <a:cs typeface="ＭＳ Ｐゴシック" charset="0"/>
                </a:endParaRPr>
              </a:p>
            </p:txBody>
          </p:sp>
          <p:sp>
            <p:nvSpPr>
              <p:cNvPr id="240652" name="TextBox 23"/>
              <p:cNvSpPr txBox="1">
                <a:spLocks noChangeArrowheads="1"/>
              </p:cNvSpPr>
              <p:nvPr/>
            </p:nvSpPr>
            <p:spPr bwMode="auto">
              <a:xfrm>
                <a:off x="4602230" y="2753113"/>
                <a:ext cx="251942" cy="326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>
                    <a:cs typeface="ＭＳ Ｐゴシック" charset="0"/>
                  </a:rPr>
                  <a:t>x</a:t>
                </a:r>
              </a:p>
            </p:txBody>
          </p:sp>
          <p:sp>
            <p:nvSpPr>
              <p:cNvPr id="240653" name="TextBox 24"/>
              <p:cNvSpPr txBox="1">
                <a:spLocks noChangeArrowheads="1"/>
              </p:cNvSpPr>
              <p:nvPr/>
            </p:nvSpPr>
            <p:spPr bwMode="auto">
              <a:xfrm>
                <a:off x="2762251" y="2784225"/>
                <a:ext cx="262662" cy="3266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>
                    <a:cs typeface="ＭＳ Ｐゴシック" charset="0"/>
                  </a:rPr>
                  <a:t>0</a:t>
                </a:r>
              </a:p>
            </p:txBody>
          </p:sp>
          <p:sp>
            <p:nvSpPr>
              <p:cNvPr id="240654" name="TextBox 25"/>
              <p:cNvSpPr txBox="1">
                <a:spLocks noChangeArrowheads="1"/>
              </p:cNvSpPr>
              <p:nvPr/>
            </p:nvSpPr>
            <p:spPr bwMode="auto">
              <a:xfrm>
                <a:off x="3591782" y="2784225"/>
                <a:ext cx="262663" cy="3266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>
                    <a:cs typeface="ＭＳ Ｐゴシック" charset="0"/>
                  </a:rPr>
                  <a:t>a</a:t>
                </a:r>
              </a:p>
            </p:txBody>
          </p:sp>
        </p:grpSp>
        <p:cxnSp>
          <p:nvCxnSpPr>
            <p:cNvPr id="240655" name="Straight Arrow Connector 20"/>
            <p:cNvCxnSpPr>
              <a:cxnSpLocks noChangeShapeType="1"/>
              <a:stCxn id="240653" idx="0"/>
            </p:cNvCxnSpPr>
            <p:nvPr/>
          </p:nvCxnSpPr>
          <p:spPr bwMode="auto">
            <a:xfrm rot="5400000" flipH="1" flipV="1">
              <a:off x="1938220" y="2451331"/>
              <a:ext cx="1932336" cy="20524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0656" name="TextBox 21"/>
            <p:cNvSpPr txBox="1">
              <a:spLocks noChangeArrowheads="1"/>
            </p:cNvSpPr>
            <p:nvPr/>
          </p:nvSpPr>
          <p:spPr bwMode="auto">
            <a:xfrm>
              <a:off x="3069097" y="1403350"/>
              <a:ext cx="509233" cy="326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cs typeface="ＭＳ Ｐゴシック" charset="0"/>
                </a:rPr>
                <a:t>V(x)</a:t>
              </a:r>
            </a:p>
          </p:txBody>
        </p:sp>
        <p:cxnSp>
          <p:nvCxnSpPr>
            <p:cNvPr id="240657" name="Straight Connector 9"/>
            <p:cNvCxnSpPr>
              <a:cxnSpLocks noChangeShapeType="1"/>
            </p:cNvCxnSpPr>
            <p:nvPr/>
          </p:nvCxnSpPr>
          <p:spPr bwMode="auto">
            <a:xfrm rot="16200000" flipV="1">
              <a:off x="2408064" y="2922762"/>
              <a:ext cx="1013175" cy="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0658" name="Straight Connector 23"/>
            <p:cNvCxnSpPr>
              <a:cxnSpLocks noChangeShapeType="1"/>
            </p:cNvCxnSpPr>
            <p:nvPr/>
          </p:nvCxnSpPr>
          <p:spPr bwMode="auto">
            <a:xfrm>
              <a:off x="1349375" y="1955800"/>
              <a:ext cx="32226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0659" name="TextBox 24"/>
            <p:cNvSpPr txBox="1">
              <a:spLocks noChangeArrowheads="1"/>
            </p:cNvSpPr>
            <p:nvPr/>
          </p:nvSpPr>
          <p:spPr bwMode="auto">
            <a:xfrm>
              <a:off x="4699982" y="1772375"/>
              <a:ext cx="284099" cy="3266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cs typeface="ＭＳ Ｐゴシック" charset="0"/>
                </a:rPr>
                <a:t>E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For a particle with E &gt; V</a:t>
            </a:r>
            <a:r>
              <a:rPr lang="en-US" sz="3200" baseline="-25000">
                <a:solidFill>
                  <a:schemeClr val="tx1"/>
                </a:solidFill>
                <a:cs typeface="Times New Roman" charset="0"/>
              </a:rPr>
              <a:t>0</a:t>
            </a:r>
            <a:r>
              <a:rPr lang="en-US" sz="3200">
                <a:solidFill>
                  <a:schemeClr val="tx1"/>
                </a:solidFill>
                <a:cs typeface="Times New Roman" charset="0"/>
              </a:rPr>
              <a:t>, incident on a potential barrier, the transmission coefficient is given by: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> </a:t>
            </a:r>
            <a:endParaRPr lang="en-US" sz="3200"/>
          </a:p>
        </p:txBody>
      </p:sp>
      <p:sp>
        <p:nvSpPr>
          <p:cNvPr id="242691" name="Rectangle 15"/>
          <p:cNvSpPr>
            <a:spLocks noChangeArrowheads="1"/>
          </p:cNvSpPr>
          <p:nvPr/>
        </p:nvSpPr>
        <p:spPr bwMode="auto">
          <a:xfrm>
            <a:off x="2381250" y="1581150"/>
            <a:ext cx="628650" cy="25717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lang="en-US">
              <a:cs typeface="ＭＳ Ｐゴシック" charset="0"/>
            </a:endParaRPr>
          </a:p>
        </p:txBody>
      </p:sp>
      <p:graphicFrame>
        <p:nvGraphicFramePr>
          <p:cNvPr id="2426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485327"/>
              </p:ext>
            </p:extLst>
          </p:nvPr>
        </p:nvGraphicFramePr>
        <p:xfrm>
          <a:off x="1719263" y="1069975"/>
          <a:ext cx="5949950" cy="2735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709" name="Equation" r:id="rId4" imgW="2044700" imgH="939800" progId="Equation.3">
                  <p:embed/>
                </p:oleObj>
              </mc:Choice>
              <mc:Fallback>
                <p:oleObj name="Equation" r:id="rId4" imgW="2044700" imgH="939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9263" y="1069975"/>
                        <a:ext cx="5949950" cy="2735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2693" name="TextBox 34"/>
          <p:cNvSpPr txBox="1">
            <a:spLocks noChangeArrowheads="1"/>
          </p:cNvSpPr>
          <p:nvPr/>
        </p:nvSpPr>
        <p:spPr bwMode="auto">
          <a:xfrm>
            <a:off x="174625" y="3848100"/>
            <a:ext cx="38369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3200">
                <a:cs typeface="ＭＳ Ｐゴシック" charset="0"/>
              </a:rPr>
              <a:t>T is equal to 1 for …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183063" y="3867150"/>
            <a:ext cx="4756150" cy="155416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3200">
                <a:cs typeface="ＭＳ Ｐゴシック" charset="0"/>
              </a:rPr>
              <a:t>no E			</a:t>
            </a:r>
          </a:p>
          <a:p>
            <a:pPr>
              <a:buFontTx/>
              <a:buAutoNum type="alphaUcParenR"/>
            </a:pPr>
            <a:r>
              <a:rPr lang="en-US" sz="3200">
                <a:cs typeface="ＭＳ Ｐゴシック" charset="0"/>
              </a:rPr>
              <a:t>E→∞ only			</a:t>
            </a:r>
          </a:p>
          <a:p>
            <a:r>
              <a:rPr lang="en-US" sz="3200">
                <a:cs typeface="ＭＳ Ｐゴシック" charset="0"/>
              </a:rPr>
              <a:t>C) many values of 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 idx="4294967295"/>
          </p:nvPr>
        </p:nvSpPr>
        <p:spPr>
          <a:xfrm>
            <a:off x="2014538" y="1176338"/>
            <a:ext cx="5173662" cy="1143000"/>
          </a:xfrm>
        </p:spPr>
        <p:txBody>
          <a:bodyPr/>
          <a:lstStyle/>
          <a:p>
            <a:pPr algn="l"/>
            <a:r>
              <a:rPr lang="en-US" sz="2400"/>
              <a:t>Compton did observe the effect using X-rays. Would he be able to detect the effect (change in wavelength) with visible light too?</a:t>
            </a:r>
            <a:br>
              <a:rPr lang="en-US" sz="2400"/>
            </a:br>
            <a:r>
              <a:rPr lang="en-US" sz="2400" i="1"/>
              <a:t/>
            </a:r>
            <a:br>
              <a:rPr lang="en-US" sz="2400" i="1"/>
            </a:br>
            <a:endParaRPr lang="en-US" sz="2400"/>
          </a:p>
        </p:txBody>
      </p:sp>
      <p:sp>
        <p:nvSpPr>
          <p:cNvPr id="29699" name="Content Placeholder 2"/>
          <p:cNvSpPr>
            <a:spLocks noGrp="1"/>
          </p:cNvSpPr>
          <p:nvPr>
            <p:ph idx="4294967295"/>
          </p:nvPr>
        </p:nvSpPr>
        <p:spPr>
          <a:xfrm>
            <a:off x="2025650" y="2419350"/>
            <a:ext cx="5022850" cy="1262063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Yes, and I know why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Yes, but I guess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No, and I know why not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No, but I guess  </a:t>
            </a:r>
            <a:endParaRPr lang="en-US" sz="2400">
              <a:solidFill>
                <a:srgbClr val="FF0000"/>
              </a:solidFill>
              <a:latin typeface="Lucida Grande" charset="0"/>
            </a:endParaRPr>
          </a:p>
          <a:p>
            <a:pPr marL="457200" indent="-457200">
              <a:buFontTx/>
              <a:buNone/>
            </a:pPr>
            <a:r>
              <a:rPr lang="en-US" sz="2400">
                <a:solidFill>
                  <a:srgbClr val="FF0000"/>
                </a:solidFill>
                <a:latin typeface="Lucida Grande" charset="0"/>
              </a:rPr>
              <a:t>	</a:t>
            </a:r>
          </a:p>
        </p:txBody>
      </p:sp>
      <p:sp>
        <p:nvSpPr>
          <p:cNvPr id="2970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29701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For an infinite square well, the energy spectrum 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>is discrete. What else can you say? 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>	(I) The energy levels are equally spaced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r>
              <a:rPr lang="en-US" sz="3200">
                <a:solidFill>
                  <a:schemeClr val="tx1"/>
                </a:solidFill>
                <a:cs typeface="Times New Roman" charset="0"/>
              </a:rPr>
              <a:t>	(II) There is a finite number of energy levels</a:t>
            </a:r>
            <a:endParaRPr lang="en-US" sz="3200"/>
          </a:p>
        </p:txBody>
      </p:sp>
      <p:sp>
        <p:nvSpPr>
          <p:cNvPr id="244739" name="TextBox 34"/>
          <p:cNvSpPr txBox="1">
            <a:spLocks noChangeArrowheads="1"/>
          </p:cNvSpPr>
          <p:nvPr/>
        </p:nvSpPr>
        <p:spPr bwMode="auto">
          <a:xfrm>
            <a:off x="603250" y="2381250"/>
            <a:ext cx="8215313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800">
                <a:cs typeface="ＭＳ Ｐゴシック" charset="0"/>
              </a:rPr>
              <a:t>Both statements are true</a:t>
            </a:r>
          </a:p>
          <a:p>
            <a:pPr>
              <a:buFontTx/>
              <a:buAutoNum type="alphaUcParenR"/>
            </a:pPr>
            <a:r>
              <a:rPr lang="en-US" sz="2800">
                <a:cs typeface="ＭＳ Ｐゴシック" charset="0"/>
              </a:rPr>
              <a:t>Both statements are false</a:t>
            </a:r>
          </a:p>
          <a:p>
            <a:pPr>
              <a:buFontTx/>
              <a:buAutoNum type="alphaUcParenR"/>
            </a:pPr>
            <a:r>
              <a:rPr lang="en-US" sz="2800">
                <a:cs typeface="ＭＳ Ｐゴシック" charset="0"/>
              </a:rPr>
              <a:t>Statement (I) is true, but statement (II) is wrong</a:t>
            </a:r>
          </a:p>
          <a:p>
            <a:pPr>
              <a:buFontTx/>
              <a:buAutoNum type="alphaUcParenR"/>
            </a:pPr>
            <a:r>
              <a:rPr lang="en-US" sz="2800">
                <a:cs typeface="ＭＳ Ｐゴシック" charset="0"/>
              </a:rPr>
              <a:t>Statement (I) is wrong, but statement (II) is true</a:t>
            </a:r>
          </a:p>
          <a:p>
            <a:pPr>
              <a:buFontTx/>
              <a:buAutoNum type="alphaUcParenR"/>
            </a:pPr>
            <a:r>
              <a:rPr lang="en-US" sz="2800">
                <a:cs typeface="ＭＳ Ｐゴシック" charset="0"/>
              </a:rPr>
              <a:t>I don</a:t>
            </a:r>
            <a:r>
              <a:rPr lang="ja-JP" altLang="en-US" sz="2800">
                <a:cs typeface="ＭＳ Ｐゴシック" charset="0"/>
              </a:rPr>
              <a:t>’</a:t>
            </a:r>
            <a:r>
              <a:rPr lang="en-US" sz="2800">
                <a:cs typeface="ＭＳ Ｐゴシック" charset="0"/>
              </a:rPr>
              <a:t>t know</a:t>
            </a:r>
          </a:p>
          <a:p>
            <a:pPr>
              <a:buFontTx/>
              <a:buAutoNum type="alphaUcParenR"/>
            </a:pPr>
            <a:endParaRPr lang="en-US" sz="2800"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The expectation value of the momentum for a particle in the ground state of the infinite square well is ….</a:t>
            </a:r>
            <a:endParaRPr lang="en-US" sz="3200"/>
          </a:p>
        </p:txBody>
      </p:sp>
      <p:sp>
        <p:nvSpPr>
          <p:cNvPr id="246787" name="TextBox 34"/>
          <p:cNvSpPr txBox="1">
            <a:spLocks noChangeArrowheads="1"/>
          </p:cNvSpPr>
          <p:nvPr/>
        </p:nvSpPr>
        <p:spPr bwMode="auto">
          <a:xfrm>
            <a:off x="603250" y="2381250"/>
            <a:ext cx="8215313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buFontTx/>
              <a:buAutoNum type="alphaUcParenR"/>
            </a:pPr>
            <a:r>
              <a:rPr lang="en-US" sz="2800">
                <a:cs typeface="ＭＳ Ｐゴシック" charset="0"/>
              </a:rPr>
              <a:t> 					C) </a:t>
            </a: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B) 						D)</a:t>
            </a: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E)   Something else</a:t>
            </a:r>
          </a:p>
          <a:p>
            <a:pPr>
              <a:buFontTx/>
              <a:buAutoNum type="alphaUcParenR"/>
            </a:pPr>
            <a:endParaRPr lang="en-US" sz="2800">
              <a:cs typeface="ＭＳ Ｐゴシック" charset="0"/>
            </a:endParaRPr>
          </a:p>
        </p:txBody>
      </p:sp>
      <p:graphicFrame>
        <p:nvGraphicFramePr>
          <p:cNvPr id="246788" name="Object 4"/>
          <p:cNvGraphicFramePr>
            <a:graphicFrameLocks noChangeAspect="1"/>
          </p:cNvGraphicFramePr>
          <p:nvPr/>
        </p:nvGraphicFramePr>
        <p:xfrm>
          <a:off x="1263650" y="2325688"/>
          <a:ext cx="2260600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42" name="Equation" r:id="rId4" imgW="711288" imgH="203508" progId="Equation.3">
                  <p:embed/>
                </p:oleObj>
              </mc:Choice>
              <mc:Fallback>
                <p:oleObj name="Equation" r:id="rId4" imgW="711288" imgH="20350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3650" y="2325688"/>
                        <a:ext cx="2260600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789" name="Object 5"/>
          <p:cNvGraphicFramePr>
            <a:graphicFrameLocks noChangeAspect="1"/>
          </p:cNvGraphicFramePr>
          <p:nvPr/>
        </p:nvGraphicFramePr>
        <p:xfrm>
          <a:off x="1296988" y="3162300"/>
          <a:ext cx="2422525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43" name="Equation" r:id="rId6" imgW="762066" imgH="216203" progId="Equation.3">
                  <p:embed/>
                </p:oleObj>
              </mc:Choice>
              <mc:Fallback>
                <p:oleObj name="Equation" r:id="rId6" imgW="762066" imgH="216203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6988" y="3162300"/>
                        <a:ext cx="2422525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790" name="Object 6"/>
          <p:cNvGraphicFramePr>
            <a:graphicFrameLocks noChangeAspect="1"/>
          </p:cNvGraphicFramePr>
          <p:nvPr/>
        </p:nvGraphicFramePr>
        <p:xfrm>
          <a:off x="6000750" y="2325688"/>
          <a:ext cx="1816100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44" name="Equation" r:id="rId8" imgW="571649" imgH="203508" progId="Equation.3">
                  <p:embed/>
                </p:oleObj>
              </mc:Choice>
              <mc:Fallback>
                <p:oleObj name="Equation" r:id="rId8" imgW="571649" imgH="203508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2325688"/>
                        <a:ext cx="1816100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791" name="Object 7"/>
          <p:cNvGraphicFramePr>
            <a:graphicFrameLocks noChangeAspect="1"/>
          </p:cNvGraphicFramePr>
          <p:nvPr/>
        </p:nvGraphicFramePr>
        <p:xfrm>
          <a:off x="6105525" y="3143250"/>
          <a:ext cx="2138363" cy="68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845" name="Equation" r:id="rId10" imgW="673205" imgH="216203" progId="Equation.3">
                  <p:embed/>
                </p:oleObj>
              </mc:Choice>
              <mc:Fallback>
                <p:oleObj name="Equation" r:id="rId10" imgW="673205" imgH="216203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05525" y="3143250"/>
                        <a:ext cx="2138363" cy="687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Which of the following does represent a ground state wave function of finite square well: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endParaRPr lang="en-US" sz="3200"/>
          </a:p>
        </p:txBody>
      </p:sp>
      <p:sp>
        <p:nvSpPr>
          <p:cNvPr id="248835" name="TextBox 34"/>
          <p:cNvSpPr txBox="1">
            <a:spLocks noChangeArrowheads="1"/>
          </p:cNvSpPr>
          <p:nvPr/>
        </p:nvSpPr>
        <p:spPr bwMode="auto">
          <a:xfrm>
            <a:off x="1498600" y="5105400"/>
            <a:ext cx="821531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800">
                <a:cs typeface="ＭＳ Ｐゴシック" charset="0"/>
              </a:rPr>
              <a:t>E) None or more than one of the above</a:t>
            </a:r>
          </a:p>
          <a:p>
            <a:pPr>
              <a:buFontTx/>
              <a:buAutoNum type="alphaUcParenR"/>
            </a:pPr>
            <a:endParaRPr lang="en-US" sz="2800">
              <a:cs typeface="ＭＳ Ｐゴシック" charset="0"/>
            </a:endParaRPr>
          </a:p>
        </p:txBody>
      </p:sp>
      <p:pic>
        <p:nvPicPr>
          <p:cNvPr id="248836" name="Picture 3" descr="scan10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170"/>
          <a:stretch>
            <a:fillRect/>
          </a:stretch>
        </p:blipFill>
        <p:spPr bwMode="auto">
          <a:xfrm rot="60000">
            <a:off x="355600" y="1338263"/>
            <a:ext cx="395922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7" name="Picture 5" descr="scan100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28"/>
          <a:stretch>
            <a:fillRect/>
          </a:stretch>
        </p:blipFill>
        <p:spPr bwMode="auto">
          <a:xfrm rot="60000">
            <a:off x="268288" y="3159125"/>
            <a:ext cx="3776662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8" name="Picture 6" descr="scan200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7"/>
          <a:stretch>
            <a:fillRect/>
          </a:stretch>
        </p:blipFill>
        <p:spPr bwMode="auto">
          <a:xfrm rot="120000">
            <a:off x="5292725" y="1328738"/>
            <a:ext cx="3494088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8839" name="Picture 8" descr="scan2004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2"/>
          <a:stretch>
            <a:fillRect/>
          </a:stretch>
        </p:blipFill>
        <p:spPr bwMode="auto">
          <a:xfrm rot="-120000">
            <a:off x="5208588" y="3082925"/>
            <a:ext cx="3522662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8840" name="Straight Arrow Connector 10"/>
          <p:cNvCxnSpPr>
            <a:cxnSpLocks noChangeShapeType="1"/>
          </p:cNvCxnSpPr>
          <p:nvPr/>
        </p:nvCxnSpPr>
        <p:spPr bwMode="auto">
          <a:xfrm>
            <a:off x="3886200" y="2152650"/>
            <a:ext cx="552450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841" name="Straight Arrow Connector 11"/>
          <p:cNvCxnSpPr>
            <a:cxnSpLocks noChangeShapeType="1"/>
          </p:cNvCxnSpPr>
          <p:nvPr/>
        </p:nvCxnSpPr>
        <p:spPr bwMode="auto">
          <a:xfrm>
            <a:off x="8477250" y="3733800"/>
            <a:ext cx="552450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842" name="Straight Arrow Connector 12"/>
          <p:cNvCxnSpPr>
            <a:cxnSpLocks noChangeShapeType="1"/>
          </p:cNvCxnSpPr>
          <p:nvPr/>
        </p:nvCxnSpPr>
        <p:spPr bwMode="auto">
          <a:xfrm>
            <a:off x="8477250" y="2190750"/>
            <a:ext cx="552450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8843" name="Straight Arrow Connector 13"/>
          <p:cNvCxnSpPr>
            <a:cxnSpLocks noChangeShapeType="1"/>
          </p:cNvCxnSpPr>
          <p:nvPr/>
        </p:nvCxnSpPr>
        <p:spPr bwMode="auto">
          <a:xfrm>
            <a:off x="3924300" y="3657600"/>
            <a:ext cx="552450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8844" name="TextBox 14"/>
          <p:cNvSpPr txBox="1">
            <a:spLocks noChangeArrowheads="1"/>
          </p:cNvSpPr>
          <p:nvPr/>
        </p:nvSpPr>
        <p:spPr bwMode="auto">
          <a:xfrm>
            <a:off x="4222750" y="2247900"/>
            <a:ext cx="3492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x</a:t>
            </a:r>
          </a:p>
        </p:txBody>
      </p:sp>
      <p:sp>
        <p:nvSpPr>
          <p:cNvPr id="248845" name="TextBox 15"/>
          <p:cNvSpPr txBox="1">
            <a:spLocks noChangeArrowheads="1"/>
          </p:cNvSpPr>
          <p:nvPr/>
        </p:nvSpPr>
        <p:spPr bwMode="auto">
          <a:xfrm>
            <a:off x="4222750" y="3714750"/>
            <a:ext cx="3492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x</a:t>
            </a:r>
          </a:p>
        </p:txBody>
      </p:sp>
      <p:sp>
        <p:nvSpPr>
          <p:cNvPr id="248846" name="TextBox 16"/>
          <p:cNvSpPr txBox="1">
            <a:spLocks noChangeArrowheads="1"/>
          </p:cNvSpPr>
          <p:nvPr/>
        </p:nvSpPr>
        <p:spPr bwMode="auto">
          <a:xfrm>
            <a:off x="8794750" y="2247900"/>
            <a:ext cx="3492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x</a:t>
            </a:r>
          </a:p>
        </p:txBody>
      </p:sp>
      <p:sp>
        <p:nvSpPr>
          <p:cNvPr id="248847" name="TextBox 17"/>
          <p:cNvSpPr txBox="1">
            <a:spLocks noChangeArrowheads="1"/>
          </p:cNvSpPr>
          <p:nvPr/>
        </p:nvSpPr>
        <p:spPr bwMode="auto">
          <a:xfrm>
            <a:off x="8813800" y="3714750"/>
            <a:ext cx="3492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x</a:t>
            </a:r>
          </a:p>
        </p:txBody>
      </p:sp>
      <p:sp>
        <p:nvSpPr>
          <p:cNvPr id="248848" name="TextBox 18"/>
          <p:cNvSpPr txBox="1">
            <a:spLocks noChangeArrowheads="1"/>
          </p:cNvSpPr>
          <p:nvPr/>
        </p:nvSpPr>
        <p:spPr bwMode="auto">
          <a:xfrm>
            <a:off x="2022475" y="441960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0</a:t>
            </a:r>
          </a:p>
        </p:txBody>
      </p:sp>
      <p:sp>
        <p:nvSpPr>
          <p:cNvPr id="248849" name="TextBox 19"/>
          <p:cNvSpPr txBox="1">
            <a:spLocks noChangeArrowheads="1"/>
          </p:cNvSpPr>
          <p:nvPr/>
        </p:nvSpPr>
        <p:spPr bwMode="auto">
          <a:xfrm>
            <a:off x="2003425" y="259080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0</a:t>
            </a:r>
          </a:p>
        </p:txBody>
      </p:sp>
      <p:sp>
        <p:nvSpPr>
          <p:cNvPr id="248850" name="TextBox 20"/>
          <p:cNvSpPr txBox="1">
            <a:spLocks noChangeArrowheads="1"/>
          </p:cNvSpPr>
          <p:nvPr/>
        </p:nvSpPr>
        <p:spPr bwMode="auto">
          <a:xfrm>
            <a:off x="6994525" y="266700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0</a:t>
            </a:r>
          </a:p>
        </p:txBody>
      </p:sp>
      <p:sp>
        <p:nvSpPr>
          <p:cNvPr id="248851" name="TextBox 21"/>
          <p:cNvSpPr txBox="1">
            <a:spLocks noChangeArrowheads="1"/>
          </p:cNvSpPr>
          <p:nvPr/>
        </p:nvSpPr>
        <p:spPr bwMode="auto">
          <a:xfrm>
            <a:off x="6975475" y="443865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0</a:t>
            </a:r>
          </a:p>
        </p:txBody>
      </p:sp>
      <p:sp>
        <p:nvSpPr>
          <p:cNvPr id="248852" name="TextBox 22"/>
          <p:cNvSpPr txBox="1">
            <a:spLocks noChangeArrowheads="1"/>
          </p:cNvSpPr>
          <p:nvPr/>
        </p:nvSpPr>
        <p:spPr bwMode="auto">
          <a:xfrm>
            <a:off x="1435100" y="2571750"/>
            <a:ext cx="4778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-a</a:t>
            </a:r>
          </a:p>
        </p:txBody>
      </p:sp>
      <p:sp>
        <p:nvSpPr>
          <p:cNvPr id="248853" name="TextBox 23"/>
          <p:cNvSpPr txBox="1">
            <a:spLocks noChangeArrowheads="1"/>
          </p:cNvSpPr>
          <p:nvPr/>
        </p:nvSpPr>
        <p:spPr bwMode="auto">
          <a:xfrm>
            <a:off x="1416050" y="4400550"/>
            <a:ext cx="4778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-a</a:t>
            </a:r>
          </a:p>
        </p:txBody>
      </p:sp>
      <p:sp>
        <p:nvSpPr>
          <p:cNvPr id="248854" name="TextBox 24"/>
          <p:cNvSpPr txBox="1">
            <a:spLocks noChangeArrowheads="1"/>
          </p:cNvSpPr>
          <p:nvPr/>
        </p:nvSpPr>
        <p:spPr bwMode="auto">
          <a:xfrm>
            <a:off x="6388100" y="4419600"/>
            <a:ext cx="4778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-a</a:t>
            </a:r>
          </a:p>
        </p:txBody>
      </p:sp>
      <p:sp>
        <p:nvSpPr>
          <p:cNvPr id="248855" name="TextBox 25"/>
          <p:cNvSpPr txBox="1">
            <a:spLocks noChangeArrowheads="1"/>
          </p:cNvSpPr>
          <p:nvPr/>
        </p:nvSpPr>
        <p:spPr bwMode="auto">
          <a:xfrm>
            <a:off x="6369050" y="2647950"/>
            <a:ext cx="4778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-a</a:t>
            </a:r>
          </a:p>
        </p:txBody>
      </p:sp>
      <p:sp>
        <p:nvSpPr>
          <p:cNvPr id="248856" name="TextBox 26"/>
          <p:cNvSpPr txBox="1">
            <a:spLocks noChangeArrowheads="1"/>
          </p:cNvSpPr>
          <p:nvPr/>
        </p:nvSpPr>
        <p:spPr bwMode="auto">
          <a:xfrm>
            <a:off x="2574925" y="257175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a</a:t>
            </a:r>
          </a:p>
        </p:txBody>
      </p:sp>
      <p:sp>
        <p:nvSpPr>
          <p:cNvPr id="248857" name="TextBox 27"/>
          <p:cNvSpPr txBox="1">
            <a:spLocks noChangeArrowheads="1"/>
          </p:cNvSpPr>
          <p:nvPr/>
        </p:nvSpPr>
        <p:spPr bwMode="auto">
          <a:xfrm>
            <a:off x="2555875" y="438150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a</a:t>
            </a:r>
          </a:p>
        </p:txBody>
      </p:sp>
      <p:sp>
        <p:nvSpPr>
          <p:cNvPr id="248858" name="TextBox 28"/>
          <p:cNvSpPr txBox="1">
            <a:spLocks noChangeArrowheads="1"/>
          </p:cNvSpPr>
          <p:nvPr/>
        </p:nvSpPr>
        <p:spPr bwMode="auto">
          <a:xfrm>
            <a:off x="7546975" y="440055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a</a:t>
            </a:r>
          </a:p>
        </p:txBody>
      </p:sp>
      <p:sp>
        <p:nvSpPr>
          <p:cNvPr id="248859" name="TextBox 29"/>
          <p:cNvSpPr txBox="1">
            <a:spLocks noChangeArrowheads="1"/>
          </p:cNvSpPr>
          <p:nvPr/>
        </p:nvSpPr>
        <p:spPr bwMode="auto">
          <a:xfrm>
            <a:off x="7546975" y="2628900"/>
            <a:ext cx="3683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600">
                <a:cs typeface="ＭＳ Ｐゴシック" charset="0"/>
              </a:rPr>
              <a:t>a</a:t>
            </a:r>
          </a:p>
        </p:txBody>
      </p:sp>
      <p:sp>
        <p:nvSpPr>
          <p:cNvPr id="248860" name="TextBox 30"/>
          <p:cNvSpPr txBox="1">
            <a:spLocks noChangeArrowheads="1"/>
          </p:cNvSpPr>
          <p:nvPr/>
        </p:nvSpPr>
        <p:spPr bwMode="auto">
          <a:xfrm>
            <a:off x="384175" y="1352550"/>
            <a:ext cx="6715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3000">
                <a:cs typeface="ＭＳ Ｐゴシック" charset="0"/>
              </a:rPr>
              <a:t>A) </a:t>
            </a:r>
          </a:p>
        </p:txBody>
      </p:sp>
      <p:sp>
        <p:nvSpPr>
          <p:cNvPr id="248861" name="TextBox 31"/>
          <p:cNvSpPr txBox="1">
            <a:spLocks noChangeArrowheads="1"/>
          </p:cNvSpPr>
          <p:nvPr/>
        </p:nvSpPr>
        <p:spPr bwMode="auto">
          <a:xfrm>
            <a:off x="5556250" y="3009900"/>
            <a:ext cx="692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3000">
                <a:cs typeface="ＭＳ Ｐゴシック" charset="0"/>
              </a:rPr>
              <a:t>D) </a:t>
            </a:r>
          </a:p>
        </p:txBody>
      </p:sp>
      <p:sp>
        <p:nvSpPr>
          <p:cNvPr id="248862" name="TextBox 32"/>
          <p:cNvSpPr txBox="1">
            <a:spLocks noChangeArrowheads="1"/>
          </p:cNvSpPr>
          <p:nvPr/>
        </p:nvSpPr>
        <p:spPr bwMode="auto">
          <a:xfrm>
            <a:off x="5565775" y="1390650"/>
            <a:ext cx="67151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3000">
                <a:cs typeface="ＭＳ Ｐゴシック" charset="0"/>
              </a:rPr>
              <a:t>B) </a:t>
            </a:r>
          </a:p>
        </p:txBody>
      </p:sp>
      <p:sp>
        <p:nvSpPr>
          <p:cNvPr id="248863" name="TextBox 33"/>
          <p:cNvSpPr txBox="1">
            <a:spLocks noChangeArrowheads="1"/>
          </p:cNvSpPr>
          <p:nvPr/>
        </p:nvSpPr>
        <p:spPr bwMode="auto">
          <a:xfrm>
            <a:off x="393700" y="3009900"/>
            <a:ext cx="6921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3000">
                <a:cs typeface="ＭＳ Ｐゴシック" charset="0"/>
              </a:rPr>
              <a:t>C)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75882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The finite square well has a finite number of energy levels. TRUE (A) or FALSE (B)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5875"/>
            <a:ext cx="9144000" cy="1228725"/>
          </a:xfrm>
        </p:spPr>
        <p:txBody>
          <a:bodyPr anchor="t"/>
          <a:lstStyle/>
          <a:p>
            <a:pPr algn="l"/>
            <a:r>
              <a:rPr lang="en-US" sz="3200">
                <a:solidFill>
                  <a:schemeClr val="tx1"/>
                </a:solidFill>
                <a:cs typeface="Times New Roman" charset="0"/>
              </a:rPr>
              <a:t>The Hamiltonian for the harmonic oscillator is of the following form: </a:t>
            </a:r>
            <a:br>
              <a:rPr lang="en-US" sz="3200">
                <a:solidFill>
                  <a:schemeClr val="tx1"/>
                </a:solidFill>
                <a:cs typeface="Times New Roman" charset="0"/>
              </a:rPr>
            </a:br>
            <a:endParaRPr lang="en-US" sz="3200"/>
          </a:p>
        </p:txBody>
      </p:sp>
      <p:graphicFrame>
        <p:nvGraphicFramePr>
          <p:cNvPr id="254979" name="Object 3"/>
          <p:cNvGraphicFramePr>
            <a:graphicFrameLocks noChangeAspect="1"/>
          </p:cNvGraphicFramePr>
          <p:nvPr/>
        </p:nvGraphicFramePr>
        <p:xfrm>
          <a:off x="290513" y="952500"/>
          <a:ext cx="878205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21" name="Equation" r:id="rId4" imgW="2400696" imgH="241697" progId="Equation.3">
                  <p:embed/>
                </p:oleObj>
              </mc:Choice>
              <mc:Fallback>
                <p:oleObj name="Equation" r:id="rId4" imgW="2400696" imgH="24169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0513" y="952500"/>
                        <a:ext cx="8782050" cy="88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itle 1"/>
          <p:cNvSpPr txBox="1">
            <a:spLocks/>
          </p:cNvSpPr>
          <p:nvPr/>
        </p:nvSpPr>
        <p:spPr bwMode="auto">
          <a:xfrm>
            <a:off x="95250" y="1768475"/>
            <a:ext cx="9144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This can be rewritten as:</a:t>
            </a:r>
          </a:p>
          <a:p>
            <a:pPr eaLnBrk="0" hangingPunct="0">
              <a:defRPr/>
            </a:pPr>
            <a:endParaRPr lang="en-US" sz="3200" kern="0" dirty="0">
              <a:latin typeface="+mj-lt"/>
              <a:ea typeface="ＭＳ Ｐゴシック" pitchFamily="-111" charset="-128"/>
              <a:cs typeface="Times New Roman"/>
            </a:endParaRPr>
          </a:p>
          <a:p>
            <a:pPr eaLnBrk="0" hangingPunct="0">
              <a:defRPr/>
            </a:pP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A) </a:t>
            </a:r>
          </a:p>
          <a:p>
            <a:pPr eaLnBrk="0" hangingPunct="0">
              <a:defRPr/>
            </a:pPr>
            <a:endParaRPr lang="en-US" sz="3200" kern="0" dirty="0">
              <a:latin typeface="+mj-lt"/>
              <a:ea typeface="ＭＳ Ｐゴシック" pitchFamily="-111" charset="-128"/>
              <a:cs typeface="Times New Roman"/>
            </a:endParaRPr>
          </a:p>
          <a:p>
            <a:pPr eaLnBrk="0" hangingPunct="0">
              <a:defRPr/>
            </a:pP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B) </a:t>
            </a:r>
          </a:p>
          <a:p>
            <a:pPr eaLnBrk="0" hangingPunct="0">
              <a:defRPr/>
            </a:pPr>
            <a:endParaRPr lang="en-US" sz="3200" kern="0" dirty="0">
              <a:latin typeface="+mj-lt"/>
              <a:ea typeface="ＭＳ Ｐゴシック" pitchFamily="-111" charset="-128"/>
              <a:cs typeface="Times New Roman"/>
            </a:endParaRPr>
          </a:p>
          <a:p>
            <a:pPr eaLnBrk="0" hangingPunct="0">
              <a:defRPr/>
            </a:pP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C)   in none of the two forms above</a:t>
            </a:r>
            <a:b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</a:br>
            <a:endParaRPr lang="en-US" sz="3200" kern="0" dirty="0">
              <a:solidFill>
                <a:schemeClr val="tx2"/>
              </a:solidFill>
              <a:latin typeface="+mj-lt"/>
              <a:ea typeface="ＭＳ Ｐゴシック" pitchFamily="-111" charset="-128"/>
              <a:cs typeface="ＭＳ Ｐゴシック" pitchFamily="59" charset="-128"/>
            </a:endParaRPr>
          </a:p>
        </p:txBody>
      </p:sp>
      <p:graphicFrame>
        <p:nvGraphicFramePr>
          <p:cNvPr id="2549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9657128"/>
              </p:ext>
            </p:extLst>
          </p:nvPr>
        </p:nvGraphicFramePr>
        <p:xfrm>
          <a:off x="846138" y="2563813"/>
          <a:ext cx="5157787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22" name="Equation" r:id="rId6" imgW="1409700" imgH="266700" progId="Equation.3">
                  <p:embed/>
                </p:oleObj>
              </mc:Choice>
              <mc:Fallback>
                <p:oleObj name="Equation" r:id="rId6" imgW="1409700" imgH="266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6138" y="2563813"/>
                        <a:ext cx="5157787" cy="976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4982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552426"/>
              </p:ext>
            </p:extLst>
          </p:nvPr>
        </p:nvGraphicFramePr>
        <p:xfrm>
          <a:off x="860425" y="3535363"/>
          <a:ext cx="5434013" cy="976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23" name="Equation" r:id="rId8" imgW="1485900" imgH="266700" progId="Equation.3">
                  <p:embed/>
                </p:oleObj>
              </mc:Choice>
              <mc:Fallback>
                <p:oleObj name="Equation" r:id="rId8" imgW="1485900" imgH="266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3535363"/>
                        <a:ext cx="5434013" cy="976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304800" y="434975"/>
            <a:ext cx="8610600" cy="4060825"/>
          </a:xfrm>
        </p:spPr>
        <p:txBody>
          <a:bodyPr anchor="t"/>
          <a:lstStyle/>
          <a:p>
            <a:pPr algn="l"/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We are about to find the stationary states (and their energies) for the harmonic oscillator. </a:t>
            </a:r>
            <a:br>
              <a:rPr lang="en-US" sz="3200" dirty="0">
                <a:solidFill>
                  <a:schemeClr val="tx1"/>
                </a:solidFill>
                <a:cs typeface="Times New Roman" charset="0"/>
              </a:rPr>
            </a:br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These are the only possible states for a harmonic oscillator (state = </a:t>
            </a:r>
            <a:r>
              <a:rPr lang="en-US" sz="3200" dirty="0" err="1">
                <a:solidFill>
                  <a:schemeClr val="tx1"/>
                </a:solidFill>
                <a:cs typeface="Times New Roman" charset="0"/>
              </a:rPr>
              <a:t>normalizable</a:t>
            </a:r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 wave function = </a:t>
            </a:r>
            <a:r>
              <a:rPr lang="en-US" sz="3200" dirty="0" err="1">
                <a:solidFill>
                  <a:schemeClr val="tx1"/>
                </a:solidFill>
                <a:cs typeface="Times New Roman" charset="0"/>
              </a:rPr>
              <a:t>normalizable</a:t>
            </a:r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 solution of the time-dependent Schrödinger equation).</a:t>
            </a:r>
            <a:br>
              <a:rPr lang="en-US" sz="3200" dirty="0">
                <a:solidFill>
                  <a:schemeClr val="tx1"/>
                </a:solidFill>
                <a:cs typeface="Times New Roman" charset="0"/>
              </a:rPr>
            </a:br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		TRUE (A) or FALSE (B)</a:t>
            </a:r>
            <a:br>
              <a:rPr lang="en-US" sz="3200" dirty="0">
                <a:solidFill>
                  <a:schemeClr val="tx1"/>
                </a:solidFill>
                <a:cs typeface="Times New Roman" charset="0"/>
              </a:rPr>
            </a:b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68275"/>
            <a:ext cx="8896350" cy="2117725"/>
          </a:xfrm>
        </p:spPr>
        <p:txBody>
          <a:bodyPr anchor="t"/>
          <a:lstStyle/>
          <a:p>
            <a:pPr algn="l"/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Starting with the ground state and applying successively the raising operator </a:t>
            </a:r>
            <a:r>
              <a:rPr lang="en-US" sz="3200" i="1" dirty="0">
                <a:solidFill>
                  <a:schemeClr val="tx1"/>
                </a:solidFill>
                <a:cs typeface="Times New Roman" charset="0"/>
              </a:rPr>
              <a:t>a</a:t>
            </a:r>
            <a:r>
              <a:rPr lang="en-US" sz="3200" i="1" baseline="-25000" dirty="0">
                <a:solidFill>
                  <a:schemeClr val="tx1"/>
                </a:solidFill>
                <a:cs typeface="Times New Roman" charset="0"/>
              </a:rPr>
              <a:t>+</a:t>
            </a:r>
            <a:r>
              <a:rPr lang="en-US" sz="3200" dirty="0">
                <a:solidFill>
                  <a:schemeClr val="tx1"/>
                </a:solidFill>
                <a:cs typeface="Times New Roman" charset="0"/>
              </a:rPr>
              <a:t>, we have found ALL stationary states of the harmonic oscillator. Is this correct?</a:t>
            </a:r>
            <a:br>
              <a:rPr lang="en-US" sz="3200" dirty="0">
                <a:solidFill>
                  <a:schemeClr val="tx1"/>
                </a:solidFill>
                <a:cs typeface="Times New Roman" charset="0"/>
              </a:rPr>
            </a:br>
            <a:endParaRPr lang="en-US" sz="3200" dirty="0"/>
          </a:p>
        </p:txBody>
      </p:sp>
      <p:sp>
        <p:nvSpPr>
          <p:cNvPr id="37" name="Title 1"/>
          <p:cNvSpPr txBox="1">
            <a:spLocks/>
          </p:cNvSpPr>
          <p:nvPr/>
        </p:nvSpPr>
        <p:spPr bwMode="auto">
          <a:xfrm>
            <a:off x="152400" y="2514600"/>
            <a:ext cx="8610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en-US" sz="3200" kern="0" dirty="0" smtClean="0">
                <a:latin typeface="+mj-lt"/>
                <a:ea typeface="ＭＳ Ｐゴシック" pitchFamily="-111" charset="-128"/>
                <a:cs typeface="Times New Roman"/>
              </a:rPr>
              <a:t>A</a:t>
            </a: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) Yes, these are all stationary states.</a:t>
            </a:r>
          </a:p>
          <a:p>
            <a:pPr eaLnBrk="0" hangingPunct="0">
              <a:defRPr/>
            </a:pPr>
            <a:endParaRPr lang="en-US" sz="3200" kern="0" dirty="0">
              <a:latin typeface="+mj-lt"/>
              <a:ea typeface="ＭＳ Ｐゴシック" pitchFamily="-111" charset="-128"/>
              <a:cs typeface="Times New Roman"/>
            </a:endParaRPr>
          </a:p>
          <a:p>
            <a:pPr eaLnBrk="0" hangingPunct="0">
              <a:defRPr/>
            </a:pP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B) Well, there might be some other stationary 	states, which we have missed. </a:t>
            </a:r>
          </a:p>
          <a:p>
            <a:pPr eaLnBrk="0" hangingPunct="0">
              <a:defRPr/>
            </a:pPr>
            <a:endParaRPr lang="en-US" sz="3200" kern="0" dirty="0">
              <a:latin typeface="+mj-lt"/>
              <a:ea typeface="ＭＳ Ｐゴシック" pitchFamily="-111" charset="-128"/>
              <a:cs typeface="Times New Roman"/>
            </a:endParaRPr>
          </a:p>
          <a:p>
            <a:pPr eaLnBrk="0" hangingPunct="0">
              <a:defRPr/>
            </a:pPr>
            <a: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  <a:t>C) I am sure, we have missed some stationary 	states.</a:t>
            </a:r>
            <a:br>
              <a:rPr lang="en-US" sz="3200" kern="0" dirty="0">
                <a:latin typeface="+mj-lt"/>
                <a:ea typeface="ＭＳ Ｐゴシック" pitchFamily="-111" charset="-128"/>
                <a:cs typeface="Times New Roman"/>
              </a:rPr>
            </a:br>
            <a:endParaRPr lang="en-US" sz="3200" kern="0" dirty="0">
              <a:solidFill>
                <a:schemeClr val="tx2"/>
              </a:solidFill>
              <a:latin typeface="+mj-lt"/>
              <a:ea typeface="ＭＳ Ｐゴシック" pitchFamily="-111" charset="-128"/>
              <a:cs typeface="ＭＳ Ｐゴシック" pitchFamily="59" charset="-128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282575"/>
            <a:ext cx="9144000" cy="1228725"/>
          </a:xfrm>
        </p:spPr>
        <p:txBody>
          <a:bodyPr anchor="t"/>
          <a:lstStyle/>
          <a:p>
            <a:pPr algn="l"/>
            <a:r>
              <a:rPr lang="en-US" sz="2800">
                <a:solidFill>
                  <a:schemeClr val="tx1"/>
                </a:solidFill>
                <a:cs typeface="Times New Roman" charset="0"/>
              </a:rPr>
              <a:t>Given the following 1-D potential: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endParaRPr lang="en-US" sz="2800"/>
          </a:p>
        </p:txBody>
      </p:sp>
      <p:cxnSp>
        <p:nvCxnSpPr>
          <p:cNvPr id="261123" name="Straight Arrow Connector 5"/>
          <p:cNvCxnSpPr>
            <a:cxnSpLocks noChangeShapeType="1"/>
          </p:cNvCxnSpPr>
          <p:nvPr/>
        </p:nvCxnSpPr>
        <p:spPr bwMode="auto">
          <a:xfrm flipV="1">
            <a:off x="1695450" y="2952750"/>
            <a:ext cx="5429250" cy="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1124" name="Straight Arrow Connector 7"/>
          <p:cNvCxnSpPr>
            <a:cxnSpLocks noChangeShapeType="1"/>
          </p:cNvCxnSpPr>
          <p:nvPr/>
        </p:nvCxnSpPr>
        <p:spPr bwMode="auto">
          <a:xfrm rot="16200000" flipV="1">
            <a:off x="2886075" y="2505075"/>
            <a:ext cx="2838450" cy="3810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61125" name="TextBox 8"/>
          <p:cNvSpPr txBox="1">
            <a:spLocks noChangeArrowheads="1"/>
          </p:cNvSpPr>
          <p:nvPr/>
        </p:nvSpPr>
        <p:spPr bwMode="auto">
          <a:xfrm>
            <a:off x="6978650" y="2952750"/>
            <a:ext cx="361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>
                <a:cs typeface="ＭＳ Ｐゴシック" charset="0"/>
              </a:rPr>
              <a:t>x</a:t>
            </a:r>
          </a:p>
        </p:txBody>
      </p:sp>
      <p:sp>
        <p:nvSpPr>
          <p:cNvPr id="261126" name="TextBox 9"/>
          <p:cNvSpPr txBox="1">
            <a:spLocks noChangeArrowheads="1"/>
          </p:cNvSpPr>
          <p:nvPr/>
        </p:nvSpPr>
        <p:spPr bwMode="auto">
          <a:xfrm>
            <a:off x="4322763" y="990600"/>
            <a:ext cx="8366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2800">
                <a:cs typeface="ＭＳ Ｐゴシック" charset="0"/>
              </a:rPr>
              <a:t>V(x)</a:t>
            </a:r>
          </a:p>
        </p:txBody>
      </p:sp>
      <p:cxnSp>
        <p:nvCxnSpPr>
          <p:cNvPr id="261127" name="Straight Connector 11"/>
          <p:cNvCxnSpPr>
            <a:cxnSpLocks noChangeShapeType="1"/>
          </p:cNvCxnSpPr>
          <p:nvPr/>
        </p:nvCxnSpPr>
        <p:spPr bwMode="auto">
          <a:xfrm>
            <a:off x="3543300" y="3695700"/>
            <a:ext cx="150495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1128" name="Straight Connector 12"/>
          <p:cNvCxnSpPr>
            <a:cxnSpLocks noChangeShapeType="1"/>
          </p:cNvCxnSpPr>
          <p:nvPr/>
        </p:nvCxnSpPr>
        <p:spPr bwMode="auto">
          <a:xfrm>
            <a:off x="5000625" y="1638300"/>
            <a:ext cx="150495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1129" name="Straight Connector 14"/>
          <p:cNvCxnSpPr>
            <a:cxnSpLocks noChangeShapeType="1"/>
          </p:cNvCxnSpPr>
          <p:nvPr/>
        </p:nvCxnSpPr>
        <p:spPr bwMode="auto">
          <a:xfrm flipV="1">
            <a:off x="1847850" y="2628900"/>
            <a:ext cx="165735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1130" name="Straight Connector 17"/>
          <p:cNvCxnSpPr>
            <a:cxnSpLocks noChangeShapeType="1"/>
          </p:cNvCxnSpPr>
          <p:nvPr/>
        </p:nvCxnSpPr>
        <p:spPr bwMode="auto">
          <a:xfrm rot="16200000" flipH="1">
            <a:off x="2971800" y="3162300"/>
            <a:ext cx="1085850" cy="190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1131" name="Straight Connector 20"/>
          <p:cNvCxnSpPr>
            <a:cxnSpLocks noChangeShapeType="1"/>
          </p:cNvCxnSpPr>
          <p:nvPr/>
        </p:nvCxnSpPr>
        <p:spPr bwMode="auto">
          <a:xfrm rot="16200000" flipV="1">
            <a:off x="3990975" y="2657475"/>
            <a:ext cx="2057400" cy="1905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17463" y="3957638"/>
            <a:ext cx="9196387" cy="24733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cs typeface="ＭＳ Ｐゴシック" charset="0"/>
              </a:rPr>
              <a:t>Consider the cases: </a:t>
            </a:r>
          </a:p>
          <a:p>
            <a:pPr>
              <a:buFontTx/>
              <a:buAutoNum type="alphaLcParenBoth"/>
            </a:pPr>
            <a:r>
              <a:rPr lang="en-US" sz="2600">
                <a:cs typeface="ＭＳ Ｐゴシック" charset="0"/>
              </a:rPr>
              <a:t>E&lt;V</a:t>
            </a:r>
            <a:r>
              <a:rPr lang="en-US" sz="2600" baseline="-25000">
                <a:cs typeface="ＭＳ Ｐゴシック" charset="0"/>
              </a:rPr>
              <a:t>min</a:t>
            </a:r>
            <a:r>
              <a:rPr lang="en-US" sz="2600">
                <a:cs typeface="ＭＳ Ｐゴシック" charset="0"/>
              </a:rPr>
              <a:t>, (b) V</a:t>
            </a:r>
            <a:r>
              <a:rPr lang="en-US" sz="2600" baseline="-25000">
                <a:cs typeface="ＭＳ Ｐゴシック" charset="0"/>
              </a:rPr>
              <a:t>min</a:t>
            </a:r>
            <a:r>
              <a:rPr lang="en-US" sz="2600">
                <a:cs typeface="ＭＳ Ｐゴシック" charset="0"/>
              </a:rPr>
              <a:t>&lt;E&lt;V</a:t>
            </a:r>
            <a:r>
              <a:rPr lang="en-US" sz="2600" baseline="-25000">
                <a:cs typeface="ＭＳ Ｐゴシック" charset="0"/>
              </a:rPr>
              <a:t>1</a:t>
            </a:r>
            <a:r>
              <a:rPr lang="en-US" sz="2600">
                <a:cs typeface="ＭＳ Ｐゴシック" charset="0"/>
              </a:rPr>
              <a:t>, (c) V</a:t>
            </a:r>
            <a:r>
              <a:rPr lang="en-US" sz="2600" baseline="-25000">
                <a:cs typeface="ＭＳ Ｐゴシック" charset="0"/>
              </a:rPr>
              <a:t>1</a:t>
            </a:r>
            <a:r>
              <a:rPr lang="en-US" sz="2600">
                <a:cs typeface="ＭＳ Ｐゴシック" charset="0"/>
              </a:rPr>
              <a:t>&lt;E&lt;V</a:t>
            </a:r>
            <a:r>
              <a:rPr lang="en-US" sz="2600" baseline="-25000">
                <a:cs typeface="ＭＳ Ｐゴシック" charset="0"/>
              </a:rPr>
              <a:t>2</a:t>
            </a:r>
            <a:r>
              <a:rPr lang="en-US" sz="2600">
                <a:cs typeface="ＭＳ Ｐゴシック" charset="0"/>
              </a:rPr>
              <a:t>, (d) E&gt;V</a:t>
            </a:r>
            <a:r>
              <a:rPr lang="en-US" sz="2600" baseline="-25000">
                <a:cs typeface="ＭＳ Ｐゴシック" charset="0"/>
              </a:rPr>
              <a:t>2</a:t>
            </a:r>
          </a:p>
          <a:p>
            <a:pPr>
              <a:buFontTx/>
              <a:buAutoNum type="alphaLcParenBoth"/>
            </a:pPr>
            <a:endParaRPr lang="en-US" sz="2600">
              <a:cs typeface="ＭＳ Ｐゴシック" charset="0"/>
            </a:endParaRPr>
          </a:p>
          <a:p>
            <a:r>
              <a:rPr lang="en-US" sz="2600">
                <a:cs typeface="ＭＳ Ｐゴシック" charset="0"/>
              </a:rPr>
              <a:t>Discrete/continuous energy spectrum? Bound or </a:t>
            </a:r>
          </a:p>
          <a:p>
            <a:r>
              <a:rPr lang="en-US" sz="2600">
                <a:cs typeface="ＭＳ Ｐゴシック" charset="0"/>
              </a:rPr>
              <a:t>scattering states? General solution in each region? </a:t>
            </a:r>
          </a:p>
          <a:p>
            <a:r>
              <a:rPr lang="en-US" sz="2600">
                <a:cs typeface="ＭＳ Ｐゴシック" charset="0"/>
              </a:rPr>
              <a:t>Boundary conditions? Transmission/reflection coefficients? …</a:t>
            </a:r>
          </a:p>
        </p:txBody>
      </p:sp>
      <p:sp>
        <p:nvSpPr>
          <p:cNvPr id="261133" name="TextBox 23"/>
          <p:cNvSpPr txBox="1">
            <a:spLocks noChangeArrowheads="1"/>
          </p:cNvSpPr>
          <p:nvPr/>
        </p:nvSpPr>
        <p:spPr bwMode="auto">
          <a:xfrm>
            <a:off x="3887788" y="1481138"/>
            <a:ext cx="420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cs typeface="ＭＳ Ｐゴシック" charset="0"/>
              </a:rPr>
              <a:t>V</a:t>
            </a:r>
            <a:r>
              <a:rPr lang="en-US" baseline="-25000">
                <a:cs typeface="ＭＳ Ｐゴシック" charset="0"/>
              </a:rPr>
              <a:t>2</a:t>
            </a:r>
            <a:endParaRPr lang="en-US">
              <a:cs typeface="ＭＳ Ｐゴシック" charset="0"/>
            </a:endParaRPr>
          </a:p>
        </p:txBody>
      </p:sp>
      <p:sp>
        <p:nvSpPr>
          <p:cNvPr id="261134" name="TextBox 24"/>
          <p:cNvSpPr txBox="1">
            <a:spLocks noChangeArrowheads="1"/>
          </p:cNvSpPr>
          <p:nvPr/>
        </p:nvSpPr>
        <p:spPr bwMode="auto">
          <a:xfrm>
            <a:off x="4287838" y="2401888"/>
            <a:ext cx="4206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cs typeface="ＭＳ Ｐゴシック" charset="0"/>
              </a:rPr>
              <a:t>V</a:t>
            </a:r>
            <a:r>
              <a:rPr lang="en-US" baseline="-25000">
                <a:cs typeface="ＭＳ Ｐゴシック" charset="0"/>
              </a:rPr>
              <a:t>1</a:t>
            </a:r>
            <a:endParaRPr lang="en-US">
              <a:cs typeface="ＭＳ Ｐゴシック" charset="0"/>
            </a:endParaRPr>
          </a:p>
        </p:txBody>
      </p:sp>
      <p:sp>
        <p:nvSpPr>
          <p:cNvPr id="261135" name="TextBox 25"/>
          <p:cNvSpPr txBox="1">
            <a:spLocks noChangeArrowheads="1"/>
          </p:cNvSpPr>
          <p:nvPr/>
        </p:nvSpPr>
        <p:spPr bwMode="auto">
          <a:xfrm>
            <a:off x="5003800" y="3505200"/>
            <a:ext cx="5826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cs typeface="ＭＳ Ｐゴシック" charset="0"/>
              </a:rPr>
              <a:t>V</a:t>
            </a:r>
            <a:r>
              <a:rPr lang="en-US" baseline="-25000">
                <a:cs typeface="ＭＳ Ｐゴシック" charset="0"/>
              </a:rPr>
              <a:t>min</a:t>
            </a:r>
            <a:endParaRPr lang="en-US">
              <a:cs typeface="ＭＳ Ｐゴシック" charset="0"/>
            </a:endParaRPr>
          </a:p>
        </p:txBody>
      </p:sp>
      <p:sp>
        <p:nvSpPr>
          <p:cNvPr id="261136" name="TextBox 26"/>
          <p:cNvSpPr txBox="1">
            <a:spLocks noChangeArrowheads="1"/>
          </p:cNvSpPr>
          <p:nvPr/>
        </p:nvSpPr>
        <p:spPr bwMode="auto">
          <a:xfrm>
            <a:off x="3368675" y="2932113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cs typeface="ＭＳ Ｐゴシック" charset="0"/>
              </a:rPr>
              <a:t>-a</a:t>
            </a:r>
          </a:p>
        </p:txBody>
      </p:sp>
      <p:sp>
        <p:nvSpPr>
          <p:cNvPr id="261137" name="TextBox 27"/>
          <p:cNvSpPr txBox="1">
            <a:spLocks noChangeArrowheads="1"/>
          </p:cNvSpPr>
          <p:nvPr/>
        </p:nvSpPr>
        <p:spPr bwMode="auto">
          <a:xfrm>
            <a:off x="4953000" y="29241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cs typeface="ＭＳ Ｐゴシック" charset="0"/>
              </a:rPr>
              <a:t>a</a:t>
            </a:r>
          </a:p>
        </p:txBody>
      </p:sp>
      <p:cxnSp>
        <p:nvCxnSpPr>
          <p:cNvPr id="261138" name="Straight Connector 31"/>
          <p:cNvCxnSpPr>
            <a:cxnSpLocks noChangeShapeType="1"/>
          </p:cNvCxnSpPr>
          <p:nvPr/>
        </p:nvCxnSpPr>
        <p:spPr bwMode="auto">
          <a:xfrm rot="10800000">
            <a:off x="4224338" y="1639888"/>
            <a:ext cx="1587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61139" name="Straight Connector 32"/>
          <p:cNvCxnSpPr>
            <a:cxnSpLocks noChangeShapeType="1"/>
          </p:cNvCxnSpPr>
          <p:nvPr/>
        </p:nvCxnSpPr>
        <p:spPr bwMode="auto">
          <a:xfrm rot="10800000">
            <a:off x="4216400" y="2619375"/>
            <a:ext cx="1603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282575"/>
            <a:ext cx="9144000" cy="1228725"/>
          </a:xfrm>
        </p:spPr>
        <p:txBody>
          <a:bodyPr anchor="t"/>
          <a:lstStyle/>
          <a:p>
            <a:pPr algn="l"/>
            <a:r>
              <a:rPr lang="en-US" sz="2800">
                <a:solidFill>
                  <a:schemeClr val="tx1"/>
                </a:solidFill>
                <a:cs typeface="Times New Roman" charset="0"/>
              </a:rPr>
              <a:t>Assume that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 and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2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 are solutions of time-dependent 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Schrödinger equation and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α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 and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α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2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 are complex numbers. 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What does the principle of superposition tell you?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A) only that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 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+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2 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is a solution too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B) only that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α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 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is a solution too 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C)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α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1 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+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α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2 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2 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is a solution too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D) None of the above is correct.</a:t>
            </a:r>
            <a:endParaRPr lang="en-US" sz="2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688975"/>
            <a:ext cx="8874125" cy="1228725"/>
          </a:xfrm>
        </p:spPr>
        <p:txBody>
          <a:bodyPr anchor="t"/>
          <a:lstStyle/>
          <a:p>
            <a:r>
              <a:rPr lang="en-US" sz="2800">
                <a:solidFill>
                  <a:schemeClr val="tx1"/>
                </a:solidFill>
                <a:cs typeface="Times New Roman" charset="0"/>
              </a:rPr>
              <a:t>If {|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Φ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n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&gt;} is a complete basis of a Hilbert space, then 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latin typeface="Times New Roman" charset="0"/>
                <a:cs typeface="Times New Roman" charset="0"/>
              </a:rPr>
              <a:t>∑ 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|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Φ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n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&gt;&lt;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Φ</a:t>
            </a:r>
            <a:r>
              <a:rPr lang="en-US" sz="2800" baseline="-25000">
                <a:solidFill>
                  <a:schemeClr val="tx1"/>
                </a:solidFill>
                <a:cs typeface="Times New Roman" charset="0"/>
              </a:rPr>
              <a:t>n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|  is an operator, TRUE (A) or FALSE(B)?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endParaRPr lang="en-US" sz="2800"/>
          </a:p>
        </p:txBody>
      </p:sp>
      <p:sp>
        <p:nvSpPr>
          <p:cNvPr id="289795" name="TextBox 2"/>
          <p:cNvSpPr txBox="1">
            <a:spLocks noChangeArrowheads="1"/>
          </p:cNvSpPr>
          <p:nvPr/>
        </p:nvSpPr>
        <p:spPr bwMode="auto">
          <a:xfrm>
            <a:off x="400050" y="194468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cs typeface="ＭＳ Ｐゴシック" charset="0"/>
              </a:rPr>
              <a:t>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 idx="4294967295"/>
          </p:nvPr>
        </p:nvSpPr>
        <p:spPr>
          <a:xfrm>
            <a:off x="960438" y="922338"/>
            <a:ext cx="7269162" cy="1143000"/>
          </a:xfrm>
        </p:spPr>
        <p:txBody>
          <a:bodyPr/>
          <a:lstStyle/>
          <a:p>
            <a:pPr algn="l"/>
            <a:r>
              <a:rPr lang="en-US" sz="2400"/>
              <a:t>Compton effect: How many maxima will be detected if the detector is placed in forward direction?</a:t>
            </a:r>
            <a:br>
              <a:rPr lang="en-US" sz="2400"/>
            </a:br>
            <a:r>
              <a:rPr lang="en-US" sz="2400" i="1"/>
              <a:t/>
            </a:r>
            <a:br>
              <a:rPr lang="en-US" sz="2400" i="1"/>
            </a:br>
            <a:endParaRPr lang="en-US" sz="2400"/>
          </a:p>
        </p:txBody>
      </p:sp>
      <p:sp>
        <p:nvSpPr>
          <p:cNvPr id="50179" name="Content Placeholder 2"/>
          <p:cNvSpPr>
            <a:spLocks noGrp="1"/>
          </p:cNvSpPr>
          <p:nvPr>
            <p:ph idx="4294967295"/>
          </p:nvPr>
        </p:nvSpPr>
        <p:spPr>
          <a:xfrm>
            <a:off x="2025650" y="1782763"/>
            <a:ext cx="5022850" cy="1262062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0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1    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2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3</a:t>
            </a:r>
          </a:p>
          <a:p>
            <a:pPr marL="457200" indent="-457200">
              <a:buFontTx/>
              <a:buAutoNum type="alphaUcParenR"/>
            </a:pPr>
            <a:r>
              <a:rPr lang="en-US" sz="2400">
                <a:latin typeface="Lucida Grande" charset="0"/>
              </a:rPr>
              <a:t>More</a:t>
            </a:r>
          </a:p>
          <a:p>
            <a:pPr marL="457200" indent="-457200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  <p:sp>
        <p:nvSpPr>
          <p:cNvPr id="5018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50181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209550"/>
            <a:ext cx="8874125" cy="1228725"/>
          </a:xfrm>
        </p:spPr>
        <p:txBody>
          <a:bodyPr anchor="t"/>
          <a:lstStyle/>
          <a:p>
            <a:pPr algn="l"/>
            <a:r>
              <a:rPr lang="en-US" sz="2800">
                <a:solidFill>
                  <a:schemeClr val="tx1"/>
                </a:solidFill>
                <a:cs typeface="Times New Roman" charset="0"/>
              </a:rPr>
              <a:t>A state |</a:t>
            </a:r>
            <a:r>
              <a:rPr lang="el-GR" sz="2800">
                <a:solidFill>
                  <a:schemeClr val="tx1"/>
                </a:solidFill>
                <a:cs typeface="Times New Roman" charset="0"/>
              </a:rPr>
              <a:t>Ψ</a:t>
            </a:r>
            <a:r>
              <a:rPr lang="en-US" sz="2800">
                <a:solidFill>
                  <a:schemeClr val="tx1"/>
                </a:solidFill>
                <a:cs typeface="Times New Roman" charset="0"/>
              </a:rPr>
              <a:t>&gt; can be represented via its components in a given basis as a vector: 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How shall we represent an operator?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A) as a scalar	    B) as a vector       C) as a matrix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D) Something else 		E) I have no idea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endParaRPr lang="en-US" sz="2800"/>
          </a:p>
        </p:txBody>
      </p:sp>
      <p:graphicFrame>
        <p:nvGraphicFramePr>
          <p:cNvPr id="291843" name="Object 3"/>
          <p:cNvGraphicFramePr>
            <a:graphicFrameLocks noChangeAspect="1"/>
          </p:cNvGraphicFramePr>
          <p:nvPr/>
        </p:nvGraphicFramePr>
        <p:xfrm>
          <a:off x="4362450" y="720725"/>
          <a:ext cx="658813" cy="2274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1858" name="Equation" r:id="rId4" imgW="330597" imgH="1143397" progId="Equation.3">
                  <p:embed/>
                </p:oleObj>
              </mc:Choice>
              <mc:Fallback>
                <p:oleObj name="Equation" r:id="rId4" imgW="330597" imgH="114339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62450" y="720725"/>
                        <a:ext cx="658813" cy="2274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138113"/>
            <a:ext cx="9048750" cy="1227137"/>
          </a:xfrm>
        </p:spPr>
        <p:txBody>
          <a:bodyPr anchor="t"/>
          <a:lstStyle/>
          <a:p>
            <a:pPr algn="l"/>
            <a:r>
              <a:rPr lang="en-US" sz="2800">
                <a:solidFill>
                  <a:schemeClr val="tx1"/>
                </a:solidFill>
                <a:cs typeface="Times New Roman" charset="0"/>
              </a:rPr>
              <a:t>So far, we defined a Hermitian operator via a condition for the expectation value of the corresponding observable. What was the condition?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	A)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	B)	 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	C)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	D)</a:t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/>
            </a:r>
            <a:br>
              <a:rPr lang="en-US" sz="2800">
                <a:solidFill>
                  <a:schemeClr val="tx1"/>
                </a:solidFill>
                <a:cs typeface="Times New Roman" charset="0"/>
              </a:rPr>
            </a:br>
            <a:r>
              <a:rPr lang="en-US" sz="2800">
                <a:solidFill>
                  <a:schemeClr val="tx1"/>
                </a:solidFill>
                <a:cs typeface="Times New Roman" charset="0"/>
              </a:rPr>
              <a:t>E) None or more than one of the above are correct</a:t>
            </a:r>
            <a:endParaRPr lang="en-US" sz="2800"/>
          </a:p>
        </p:txBody>
      </p:sp>
      <p:graphicFrame>
        <p:nvGraphicFramePr>
          <p:cNvPr id="293891" name="Object 3"/>
          <p:cNvGraphicFramePr>
            <a:graphicFrameLocks noChangeAspect="1"/>
          </p:cNvGraphicFramePr>
          <p:nvPr/>
        </p:nvGraphicFramePr>
        <p:xfrm>
          <a:off x="1655763" y="1800225"/>
          <a:ext cx="39338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45" name="Equation" r:id="rId4" imgW="1537096" imgH="241697" progId="Equation.3">
                  <p:embed/>
                </p:oleObj>
              </mc:Choice>
              <mc:Fallback>
                <p:oleObj name="Equation" r:id="rId4" imgW="1537096" imgH="24169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763" y="1800225"/>
                        <a:ext cx="3933825" cy="617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3892" name="Object 4"/>
          <p:cNvGraphicFramePr>
            <a:graphicFrameLocks noChangeAspect="1"/>
          </p:cNvGraphicFramePr>
          <p:nvPr/>
        </p:nvGraphicFramePr>
        <p:xfrm>
          <a:off x="1647825" y="2635250"/>
          <a:ext cx="3933825" cy="61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46" name="Equation" r:id="rId6" imgW="1537096" imgH="241697" progId="Equation.3">
                  <p:embed/>
                </p:oleObj>
              </mc:Choice>
              <mc:Fallback>
                <p:oleObj name="Equation" r:id="rId6" imgW="1537096" imgH="24169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7825" y="2635250"/>
                        <a:ext cx="3933825" cy="6175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3893" name="Object 5"/>
          <p:cNvGraphicFramePr>
            <a:graphicFrameLocks noChangeAspect="1"/>
          </p:cNvGraphicFramePr>
          <p:nvPr/>
        </p:nvGraphicFramePr>
        <p:xfrm>
          <a:off x="1655763" y="3484563"/>
          <a:ext cx="3933825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47" name="Equation" r:id="rId8" imgW="1537096" imgH="241697" progId="Equation.3">
                  <p:embed/>
                </p:oleObj>
              </mc:Choice>
              <mc:Fallback>
                <p:oleObj name="Equation" r:id="rId8" imgW="1537096" imgH="2416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5763" y="3484563"/>
                        <a:ext cx="3933825" cy="617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3894" name="Object 6"/>
          <p:cNvGraphicFramePr>
            <a:graphicFrameLocks noChangeAspect="1"/>
          </p:cNvGraphicFramePr>
          <p:nvPr/>
        </p:nvGraphicFramePr>
        <p:xfrm>
          <a:off x="1703388" y="4325938"/>
          <a:ext cx="3836987" cy="617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3948" name="Equation" r:id="rId10" imgW="1498346" imgH="241592" progId="Equation.3">
                  <p:embed/>
                </p:oleObj>
              </mc:Choice>
              <mc:Fallback>
                <p:oleObj name="Equation" r:id="rId10" imgW="1498346" imgH="24159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3388" y="4325938"/>
                        <a:ext cx="3836987" cy="617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Title 1"/>
          <p:cNvSpPr>
            <a:spLocks noGrp="1"/>
          </p:cNvSpPr>
          <p:nvPr>
            <p:ph type="title" idx="4294967295"/>
          </p:nvPr>
        </p:nvSpPr>
        <p:spPr>
          <a:xfrm>
            <a:off x="95250" y="688975"/>
            <a:ext cx="8874125" cy="1228725"/>
          </a:xfrm>
        </p:spPr>
        <p:txBody>
          <a:bodyPr anchor="t"/>
          <a:lstStyle/>
          <a:p>
            <a:pPr algn="l">
              <a:defRPr/>
            </a:pP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The momentum operator                      is a </a:t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 err="1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Hermitian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 operator, meaning </a:t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Is        a </a:t>
            </a:r>
            <a:r>
              <a:rPr lang="en-US" sz="2800" dirty="0" err="1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Hermitian</a:t>
            </a: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 operator ?</a:t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/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  <a:t>		(A) Yes		(B) No</a:t>
            </a:r>
            <a:br>
              <a:rPr lang="en-US" sz="2800" dirty="0">
                <a:solidFill>
                  <a:schemeClr val="tx1"/>
                </a:solidFill>
                <a:latin typeface="+mn-lt"/>
                <a:ea typeface="ＭＳ Ｐゴシック" pitchFamily="-111" charset="-128"/>
                <a:cs typeface="Times New Roman"/>
              </a:rPr>
            </a:br>
            <a:endParaRPr lang="en-US" sz="2800" dirty="0">
              <a:latin typeface="+mn-lt"/>
              <a:ea typeface="ＭＳ Ｐゴシック" pitchFamily="-111" charset="-128"/>
              <a:cs typeface="ＭＳ Ｐゴシック" pitchFamily="59" charset="-128"/>
            </a:endParaRPr>
          </a:p>
        </p:txBody>
      </p:sp>
      <p:graphicFrame>
        <p:nvGraphicFramePr>
          <p:cNvPr id="296963" name="Object 3"/>
          <p:cNvGraphicFramePr>
            <a:graphicFrameLocks noChangeAspect="1"/>
          </p:cNvGraphicFramePr>
          <p:nvPr/>
        </p:nvGraphicFramePr>
        <p:xfrm>
          <a:off x="4222750" y="400050"/>
          <a:ext cx="1989138" cy="1120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4" name="Equation" r:id="rId4" imgW="698594" imgH="393926" progId="Equation.3">
                  <p:embed/>
                </p:oleObj>
              </mc:Choice>
              <mc:Fallback>
                <p:oleObj name="Equation" r:id="rId4" imgW="698594" imgH="393926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2750" y="400050"/>
                        <a:ext cx="1989138" cy="1120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64" name="Object 4"/>
          <p:cNvGraphicFramePr>
            <a:graphicFrameLocks noChangeAspect="1"/>
          </p:cNvGraphicFramePr>
          <p:nvPr/>
        </p:nvGraphicFramePr>
        <p:xfrm>
          <a:off x="4832350" y="1552575"/>
          <a:ext cx="289718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5" name="Equation" r:id="rId6" imgW="1206373" imgH="254287" progId="Equation.3">
                  <p:embed/>
                </p:oleObj>
              </mc:Choice>
              <mc:Fallback>
                <p:oleObj name="Equation" r:id="rId6" imgW="1206373" imgH="25428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2350" y="1552575"/>
                        <a:ext cx="2897188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6965" name="Object 5"/>
          <p:cNvGraphicFramePr>
            <a:graphicFrameLocks noChangeAspect="1"/>
          </p:cNvGraphicFramePr>
          <p:nvPr/>
        </p:nvGraphicFramePr>
        <p:xfrm>
          <a:off x="536575" y="2274888"/>
          <a:ext cx="623888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06" name="Equation" r:id="rId8" imgW="203508" imgH="228898" progId="Equation.3">
                  <p:embed/>
                </p:oleObj>
              </mc:Choice>
              <mc:Fallback>
                <p:oleObj name="Equation" r:id="rId8" imgW="203508" imgH="228898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2274888"/>
                        <a:ext cx="623888" cy="701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3513" y="247650"/>
            <a:ext cx="8958262" cy="44577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Consider the Schrödinger equation of a harmonic oscillator :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If we change the potential V(x), do the eigenvectors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of      change?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	A) YES			B) NO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29731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graphicFrame>
        <p:nvGraphicFramePr>
          <p:cNvPr id="329732" name="Object 1"/>
          <p:cNvGraphicFramePr>
            <a:graphicFrameLocks noChangeAspect="1"/>
          </p:cNvGraphicFramePr>
          <p:nvPr/>
        </p:nvGraphicFramePr>
        <p:xfrm>
          <a:off x="268288" y="762000"/>
          <a:ext cx="8875712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60" name="Equation" r:id="rId4" imgW="3835796" imgH="419497" progId="Equation.3">
                  <p:embed/>
                </p:oleObj>
              </mc:Choice>
              <mc:Fallback>
                <p:oleObj name="Equation" r:id="rId4" imgW="3835796" imgH="41949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288" y="762000"/>
                        <a:ext cx="8875712" cy="969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9733" name="Object 3"/>
          <p:cNvGraphicFramePr>
            <a:graphicFrameLocks noChangeAspect="1"/>
          </p:cNvGraphicFramePr>
          <p:nvPr/>
        </p:nvGraphicFramePr>
        <p:xfrm>
          <a:off x="533400" y="2286000"/>
          <a:ext cx="6096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9761" name="Equation" r:id="rId6" imgW="152664" imgH="203420" progId="Equation.3">
                  <p:embed/>
                </p:oleObj>
              </mc:Choice>
              <mc:Fallback>
                <p:oleObj name="Equation" r:id="rId6" imgW="152664" imgH="20342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86000"/>
                        <a:ext cx="6096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04775" y="247650"/>
            <a:ext cx="8890000" cy="445770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Suppose we have found an energy eigenstate 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Ψ</a:t>
            </a:r>
            <a:r>
              <a:rPr lang="en-US" sz="2600" baseline="-25000">
                <a:solidFill>
                  <a:srgbClr val="000000"/>
                </a:solidFill>
                <a:cs typeface="ＭＳ Ｐゴシック" charset="0"/>
              </a:rPr>
              <a:t>E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(x,t) for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a given problem. </a:t>
            </a: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Can this state be written as: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where {</a:t>
            </a:r>
            <a:r>
              <a:rPr lang="el-GR" sz="2600">
                <a:solidFill>
                  <a:srgbClr val="000000"/>
                </a:solidFill>
                <a:cs typeface="ＭＳ Ｐゴシック" charset="0"/>
              </a:rPr>
              <a:t>Φ</a:t>
            </a:r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(p,t)} is a complete set of momentum eigenstates?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600">
                <a:solidFill>
                  <a:srgbClr val="000000"/>
                </a:solidFill>
                <a:cs typeface="ＭＳ Ｐゴシック" charset="0"/>
              </a:rPr>
              <a:t>		A) YES			B) NO</a:t>
            </a: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31779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graphicFrame>
        <p:nvGraphicFramePr>
          <p:cNvPr id="331780" name="Object 4"/>
          <p:cNvGraphicFramePr>
            <a:graphicFrameLocks noChangeAspect="1"/>
          </p:cNvGraphicFramePr>
          <p:nvPr/>
        </p:nvGraphicFramePr>
        <p:xfrm>
          <a:off x="1966913" y="1406525"/>
          <a:ext cx="4679950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795" name="Equation" r:id="rId4" imgW="1638696" imgH="279797" progId="Equation.3">
                  <p:embed/>
                </p:oleObj>
              </mc:Choice>
              <mc:Fallback>
                <p:oleObj name="Equation" r:id="rId4" imgW="1638696" imgH="27979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66913" y="1406525"/>
                        <a:ext cx="4679950" cy="798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52425" y="247650"/>
            <a:ext cx="8639175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Consider the following Schrödinger equation:</a:t>
            </a: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Is it possible to find a set of simultaneous </a:t>
            </a:r>
            <a:r>
              <a:rPr lang="en-US" sz="2600" dirty="0" err="1">
                <a:solidFill>
                  <a:srgbClr val="000000"/>
                </a:solidFill>
                <a:cs typeface="ＭＳ Ｐゴシック" charset="0"/>
              </a:rPr>
              <a:t>eigenfunctions</a:t>
            </a:r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 of </a:t>
            </a:r>
            <a:r>
              <a:rPr lang="en-US" sz="2600" dirty="0" smtClean="0">
                <a:solidFill>
                  <a:srgbClr val="000000"/>
                </a:solidFill>
                <a:cs typeface="ＭＳ Ｐゴシック" charset="0"/>
              </a:rPr>
              <a:t>the </a:t>
            </a:r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operators      and      ?</a:t>
            </a: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  <a:p>
            <a:r>
              <a:rPr lang="en-US" sz="2600" dirty="0">
                <a:solidFill>
                  <a:srgbClr val="000000"/>
                </a:solidFill>
                <a:cs typeface="ＭＳ Ｐゴシック" charset="0"/>
              </a:rPr>
              <a:t>	A) YES			B) NO</a:t>
            </a: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  <a:p>
            <a:endParaRPr lang="en-US" sz="2600" dirty="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333827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graphicFrame>
        <p:nvGraphicFramePr>
          <p:cNvPr id="333828" name="Object 4"/>
          <p:cNvGraphicFramePr>
            <a:graphicFrameLocks noChangeAspect="1"/>
          </p:cNvGraphicFramePr>
          <p:nvPr/>
        </p:nvGraphicFramePr>
        <p:xfrm>
          <a:off x="434975" y="825500"/>
          <a:ext cx="8551863" cy="969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69" name="Equation" r:id="rId4" imgW="3696096" imgH="419497" progId="Equation.3">
                  <p:embed/>
                </p:oleObj>
              </mc:Choice>
              <mc:Fallback>
                <p:oleObj name="Equation" r:id="rId4" imgW="3696096" imgH="419497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975" y="825500"/>
                        <a:ext cx="8551863" cy="969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8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4949159"/>
              </p:ext>
            </p:extLst>
          </p:nvPr>
        </p:nvGraphicFramePr>
        <p:xfrm>
          <a:off x="2743200" y="2268538"/>
          <a:ext cx="609600" cy="354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70" name="Equation" r:id="rId6" imgW="177800" imgH="203200" progId="Equation.3">
                  <p:embed/>
                </p:oleObj>
              </mc:Choice>
              <mc:Fallback>
                <p:oleObj name="Equation" r:id="rId6" imgW="177800" imgH="203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2268538"/>
                        <a:ext cx="609600" cy="354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383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8596987"/>
              </p:ext>
            </p:extLst>
          </p:nvPr>
        </p:nvGraphicFramePr>
        <p:xfrm>
          <a:off x="3860800" y="2286000"/>
          <a:ext cx="5588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3871" name="Equation" r:id="rId8" imgW="139700" imgH="203200" progId="Equation.3">
                  <p:embed/>
                </p:oleObj>
              </mc:Choice>
              <mc:Fallback>
                <p:oleObj name="Equation" r:id="rId8" imgW="139700" imgH="203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0800" y="2286000"/>
                        <a:ext cx="5588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Content Placeholder 2"/>
          <p:cNvSpPr>
            <a:spLocks noGrp="1"/>
          </p:cNvSpPr>
          <p:nvPr>
            <p:ph idx="4294967295"/>
          </p:nvPr>
        </p:nvSpPr>
        <p:spPr>
          <a:xfrm>
            <a:off x="2322513" y="4349750"/>
            <a:ext cx="3105150" cy="1368425"/>
          </a:xfrm>
        </p:spPr>
        <p:txBody>
          <a:bodyPr/>
          <a:lstStyle/>
          <a:p>
            <a:pPr marL="514350" indent="-514350"/>
            <a:r>
              <a:rPr lang="en-US"/>
              <a:t> </a:t>
            </a:r>
          </a:p>
        </p:txBody>
      </p:sp>
      <p:sp>
        <p:nvSpPr>
          <p:cNvPr id="339971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91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775" y="290513"/>
            <a:ext cx="8701088" cy="5210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How do the components of the operator for the </a:t>
            </a: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orbital angular </a:t>
            </a: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momentum look like?</a:t>
            </a: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A)</a:t>
            </a:r>
          </a:p>
          <a:p>
            <a:pPr>
              <a:defRPr/>
            </a:pPr>
            <a:endParaRPr lang="en-US" sz="20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B)</a:t>
            </a:r>
          </a:p>
          <a:p>
            <a:pPr>
              <a:defRPr/>
            </a:pPr>
            <a:endParaRPr lang="en-US" sz="20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C)</a:t>
            </a:r>
          </a:p>
          <a:p>
            <a:pPr>
              <a:defRPr/>
            </a:pPr>
            <a:endParaRPr lang="en-US" sz="20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D)</a:t>
            </a:r>
          </a:p>
          <a:p>
            <a:pPr>
              <a:defRPr/>
            </a:pPr>
            <a:endParaRPr lang="en-US" sz="20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E) None of the above.</a:t>
            </a:r>
          </a:p>
        </p:txBody>
      </p:sp>
      <p:graphicFrame>
        <p:nvGraphicFramePr>
          <p:cNvPr id="339973" name="Object 5"/>
          <p:cNvGraphicFramePr>
            <a:graphicFrameLocks noChangeAspect="1"/>
          </p:cNvGraphicFramePr>
          <p:nvPr/>
        </p:nvGraphicFramePr>
        <p:xfrm>
          <a:off x="877888" y="4043363"/>
          <a:ext cx="80772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7" name="Equation" r:id="rId4" imgW="2832496" imgH="267097" progId="Equation.3">
                  <p:embed/>
                </p:oleObj>
              </mc:Choice>
              <mc:Fallback>
                <p:oleObj name="Equation" r:id="rId4" imgW="2832496" imgH="267097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7888" y="4043363"/>
                        <a:ext cx="8077200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9974" name="Object 6"/>
          <p:cNvGraphicFramePr>
            <a:graphicFrameLocks noChangeAspect="1"/>
          </p:cNvGraphicFramePr>
          <p:nvPr/>
        </p:nvGraphicFramePr>
        <p:xfrm>
          <a:off x="900113" y="3281363"/>
          <a:ext cx="8077200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8" name="Equation" r:id="rId6" imgW="2832496" imgH="267097" progId="Equation.3">
                  <p:embed/>
                </p:oleObj>
              </mc:Choice>
              <mc:Fallback>
                <p:oleObj name="Equation" r:id="rId6" imgW="2832496" imgH="26709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3281363"/>
                        <a:ext cx="8077200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9975" name="Object 7"/>
          <p:cNvGraphicFramePr>
            <a:graphicFrameLocks noChangeAspect="1"/>
          </p:cNvGraphicFramePr>
          <p:nvPr/>
        </p:nvGraphicFramePr>
        <p:xfrm>
          <a:off x="898525" y="1690688"/>
          <a:ext cx="5106988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29" name="Equation" r:id="rId8" imgW="1791096" imgH="267097" progId="Equation.3">
                  <p:embed/>
                </p:oleObj>
              </mc:Choice>
              <mc:Fallback>
                <p:oleObj name="Equation" r:id="rId8" imgW="1791096" imgH="267097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525" y="1690688"/>
                        <a:ext cx="5106988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9976" name="Object 8"/>
          <p:cNvGraphicFramePr>
            <a:graphicFrameLocks noChangeAspect="1"/>
          </p:cNvGraphicFramePr>
          <p:nvPr/>
        </p:nvGraphicFramePr>
        <p:xfrm>
          <a:off x="904875" y="2446338"/>
          <a:ext cx="8112125" cy="746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30" name="Equation" r:id="rId10" imgW="2845196" imgH="267097" progId="Equation.3">
                  <p:embed/>
                </p:oleObj>
              </mc:Choice>
              <mc:Fallback>
                <p:oleObj name="Equation" r:id="rId10" imgW="2845196" imgH="267097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75" y="2446338"/>
                        <a:ext cx="8112125" cy="746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18" name="Content Placeholder 2"/>
          <p:cNvSpPr>
            <a:spLocks noGrp="1"/>
          </p:cNvSpPr>
          <p:nvPr>
            <p:ph idx="4294967295"/>
          </p:nvPr>
        </p:nvSpPr>
        <p:spPr>
          <a:xfrm>
            <a:off x="2322513" y="4349750"/>
            <a:ext cx="3105150" cy="1368425"/>
          </a:xfrm>
        </p:spPr>
        <p:txBody>
          <a:bodyPr/>
          <a:lstStyle/>
          <a:p>
            <a:pPr marL="514350" indent="-514350"/>
            <a:r>
              <a:rPr lang="en-US"/>
              <a:t> </a:t>
            </a:r>
          </a:p>
        </p:txBody>
      </p:sp>
      <p:sp>
        <p:nvSpPr>
          <p:cNvPr id="342019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91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325" y="290513"/>
            <a:ext cx="7366000" cy="53975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Is                          a </a:t>
            </a:r>
            <a:r>
              <a:rPr lang="en-US" sz="3200" dirty="0" err="1">
                <a:latin typeface="+mj-lt"/>
                <a:ea typeface="ＭＳ Ｐゴシック" pitchFamily="34" charset="-128"/>
                <a:cs typeface="+mn-cs"/>
              </a:rPr>
              <a:t>Hermitian</a:t>
            </a: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 operator?</a:t>
            </a: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A)</a:t>
            </a: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Yes, and I can show it (using formulas) </a:t>
            </a: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  B)   Yes, and I have a good argument.</a:t>
            </a: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  C)   No, for sure not.</a:t>
            </a: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  D)   Probably not.</a:t>
            </a: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  E)   Are you joking? This is a HW problem, </a:t>
            </a: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             but not a clicker question.</a:t>
            </a:r>
          </a:p>
        </p:txBody>
      </p:sp>
      <p:graphicFrame>
        <p:nvGraphicFramePr>
          <p:cNvPr id="342021" name="Object 5"/>
          <p:cNvGraphicFramePr>
            <a:graphicFrameLocks noChangeAspect="1"/>
          </p:cNvGraphicFramePr>
          <p:nvPr/>
        </p:nvGraphicFramePr>
        <p:xfrm>
          <a:off x="582613" y="204788"/>
          <a:ext cx="2693987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036" name="Equation" r:id="rId4" imgW="901705" imgH="266981" progId="Equation.3">
                  <p:embed/>
                </p:oleObj>
              </mc:Choice>
              <mc:Fallback>
                <p:oleObj name="Equation" r:id="rId4" imgW="901705" imgH="26698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613" y="204788"/>
                        <a:ext cx="2693987" cy="782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Content Placeholder 2"/>
          <p:cNvSpPr>
            <a:spLocks noGrp="1"/>
          </p:cNvSpPr>
          <p:nvPr>
            <p:ph idx="4294967295"/>
          </p:nvPr>
        </p:nvSpPr>
        <p:spPr>
          <a:xfrm>
            <a:off x="2322513" y="4349750"/>
            <a:ext cx="3105150" cy="1368425"/>
          </a:xfrm>
        </p:spPr>
        <p:txBody>
          <a:bodyPr/>
          <a:lstStyle/>
          <a:p>
            <a:pPr marL="514350" indent="-514350"/>
            <a:r>
              <a:rPr lang="en-US"/>
              <a:t> </a:t>
            </a:r>
          </a:p>
        </p:txBody>
      </p:sp>
      <p:sp>
        <p:nvSpPr>
          <p:cNvPr id="344067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91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775" y="290513"/>
            <a:ext cx="7593013" cy="1981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Is                            a </a:t>
            </a:r>
            <a:r>
              <a:rPr lang="en-US" sz="3200" dirty="0" err="1">
                <a:latin typeface="+mj-lt"/>
                <a:ea typeface="ＭＳ Ｐゴシック" pitchFamily="34" charset="-128"/>
                <a:cs typeface="+mn-cs"/>
              </a:rPr>
              <a:t>Hermitian</a:t>
            </a: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 operator?</a:t>
            </a: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		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A)</a:t>
            </a: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Yes		  B)   No</a:t>
            </a: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</p:txBody>
      </p:sp>
      <p:graphicFrame>
        <p:nvGraphicFramePr>
          <p:cNvPr id="344069" name="Object 5"/>
          <p:cNvGraphicFramePr>
            <a:graphicFrameLocks noChangeAspect="1"/>
          </p:cNvGraphicFramePr>
          <p:nvPr/>
        </p:nvGraphicFramePr>
        <p:xfrm>
          <a:off x="1027113" y="204788"/>
          <a:ext cx="3111500" cy="782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084" name="Equation" r:id="rId4" imgW="1041345" imgH="266981" progId="Equation.3">
                  <p:embed/>
                </p:oleObj>
              </mc:Choice>
              <mc:Fallback>
                <p:oleObj name="Equation" r:id="rId4" imgW="1041345" imgH="26698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7113" y="204788"/>
                        <a:ext cx="3111500" cy="782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Content Placeholder 2"/>
          <p:cNvSpPr>
            <a:spLocks noGrp="1"/>
          </p:cNvSpPr>
          <p:nvPr>
            <p:ph idx="4294967295"/>
          </p:nvPr>
        </p:nvSpPr>
        <p:spPr>
          <a:xfrm>
            <a:off x="2322513" y="4349750"/>
            <a:ext cx="3105150" cy="1368425"/>
          </a:xfrm>
        </p:spPr>
        <p:txBody>
          <a:bodyPr/>
          <a:lstStyle/>
          <a:p>
            <a:pPr marL="514350" indent="-514350"/>
            <a:r>
              <a:rPr lang="en-US"/>
              <a:t> </a:t>
            </a:r>
          </a:p>
        </p:txBody>
      </p:sp>
      <p:sp>
        <p:nvSpPr>
          <p:cNvPr id="346115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91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2775" y="290513"/>
            <a:ext cx="7277100" cy="42370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Are the </a:t>
            </a:r>
            <a:r>
              <a:rPr lang="en-US" sz="3200" dirty="0" err="1">
                <a:latin typeface="+mj-lt"/>
                <a:ea typeface="ＭＳ Ｐゴシック" pitchFamily="34" charset="-128"/>
                <a:cs typeface="+mn-cs"/>
              </a:rPr>
              <a:t>commutators</a:t>
            </a: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 zero or non-zero?</a:t>
            </a: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		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A)</a:t>
            </a: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 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Both zero</a:t>
            </a: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		B)   (</a:t>
            </a:r>
            <a:r>
              <a:rPr lang="en-US" sz="2800" dirty="0" err="1">
                <a:latin typeface="+mj-lt"/>
                <a:ea typeface="ＭＳ Ｐゴシック" pitchFamily="34" charset="-128"/>
                <a:cs typeface="Times New Roman"/>
              </a:rPr>
              <a:t>i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): zero, (ii): non-zero</a:t>
            </a: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		C)   (</a:t>
            </a:r>
            <a:r>
              <a:rPr lang="en-US" sz="2800" dirty="0" err="1">
                <a:latin typeface="+mj-lt"/>
                <a:ea typeface="ＭＳ Ｐゴシック" pitchFamily="34" charset="-128"/>
                <a:cs typeface="Times New Roman"/>
              </a:rPr>
              <a:t>i</a:t>
            </a: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) : non-zero, (ii): zero</a:t>
            </a:r>
          </a:p>
          <a:p>
            <a:pPr>
              <a:defRPr/>
            </a:pPr>
            <a:r>
              <a:rPr lang="en-US" sz="2800" dirty="0">
                <a:latin typeface="+mj-lt"/>
                <a:ea typeface="ＭＳ Ｐゴシック" pitchFamily="34" charset="-128"/>
                <a:cs typeface="Times New Roman"/>
              </a:rPr>
              <a:t>		D)   Both non-zero</a:t>
            </a: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</p:txBody>
      </p:sp>
      <p:graphicFrame>
        <p:nvGraphicFramePr>
          <p:cNvPr id="346117" name="Object 6"/>
          <p:cNvGraphicFramePr>
            <a:graphicFrameLocks noChangeAspect="1"/>
          </p:cNvGraphicFramePr>
          <p:nvPr/>
        </p:nvGraphicFramePr>
        <p:xfrm>
          <a:off x="2851150" y="927100"/>
          <a:ext cx="2655888" cy="1341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6132" name="Equation" r:id="rId4" imgW="889397" imgH="457597" progId="Equation.3">
                  <p:embed/>
                </p:oleObj>
              </mc:Choice>
              <mc:Fallback>
                <p:oleObj name="Equation" r:id="rId4" imgW="889397" imgH="457597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1150" y="927100"/>
                        <a:ext cx="2655888" cy="1341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 idx="4294967295"/>
          </p:nvPr>
        </p:nvSpPr>
        <p:spPr>
          <a:xfrm>
            <a:off x="531813" y="841375"/>
            <a:ext cx="8229600" cy="1143000"/>
          </a:xfrm>
        </p:spPr>
        <p:txBody>
          <a:bodyPr/>
          <a:lstStyle/>
          <a:p>
            <a:pPr algn="l"/>
            <a:r>
              <a:rPr lang="en-US" sz="2200"/>
              <a:t>For an electron with energy 25 eV, </a:t>
            </a:r>
            <a:r>
              <a:rPr lang="el-GR" sz="2200"/>
              <a:t>λ</a:t>
            </a:r>
            <a:r>
              <a:rPr lang="en-US" sz="2200"/>
              <a:t> ~ 2.5 Angstrom. The slit separation in a standard double-slit experiment with a scintillation screen is d ~ 0.25 mm. What do you expect to see?</a:t>
            </a:r>
            <a:r>
              <a:rPr lang="en-US" sz="2200" i="1"/>
              <a:t/>
            </a:r>
            <a:br>
              <a:rPr lang="en-US" sz="2200" i="1"/>
            </a:br>
            <a:endParaRPr lang="en-US" sz="2200"/>
          </a:p>
        </p:txBody>
      </p:sp>
      <p:sp>
        <p:nvSpPr>
          <p:cNvPr id="52227" name="Content Placeholder 2"/>
          <p:cNvSpPr>
            <a:spLocks noGrp="1"/>
          </p:cNvSpPr>
          <p:nvPr>
            <p:ph idx="4294967295"/>
          </p:nvPr>
        </p:nvSpPr>
        <p:spPr>
          <a:xfrm>
            <a:off x="625475" y="1933575"/>
            <a:ext cx="7350125" cy="1262063"/>
          </a:xfrm>
        </p:spPr>
        <p:txBody>
          <a:bodyPr/>
          <a:lstStyle/>
          <a:p>
            <a:pPr marL="457200" indent="-457200">
              <a:buFontTx/>
              <a:buAutoNum type="alphaUcParenR"/>
            </a:pPr>
            <a:r>
              <a:rPr lang="en-US" sz="2200">
                <a:latin typeface="Lucida Grande" charset="0"/>
              </a:rPr>
              <a:t>A nice interference pattern with minima and maxima</a:t>
            </a:r>
          </a:p>
          <a:p>
            <a:pPr marL="457200" indent="-457200">
              <a:buFontTx/>
              <a:buAutoNum type="alphaUcParenR"/>
            </a:pPr>
            <a:r>
              <a:rPr lang="en-US" sz="2200">
                <a:latin typeface="Lucida Grande" charset="0"/>
              </a:rPr>
              <a:t>More or less a bright screen (no separation of minima and maxima)</a:t>
            </a:r>
          </a:p>
          <a:p>
            <a:pPr marL="457200" indent="-457200">
              <a:buFontTx/>
              <a:buAutoNum type="alphaUcParenR"/>
            </a:pPr>
            <a:r>
              <a:rPr lang="en-US" sz="2200">
                <a:latin typeface="Lucida Grande" charset="0"/>
              </a:rPr>
              <a:t>A black screen, since the electrons are diffracted by large angles</a:t>
            </a:r>
          </a:p>
          <a:p>
            <a:pPr marL="457200" indent="-457200">
              <a:buFontTx/>
              <a:buNone/>
            </a:pPr>
            <a:endParaRPr lang="en-US" sz="2200">
              <a:latin typeface="Lucida Grande" charset="0"/>
            </a:endParaRPr>
          </a:p>
        </p:txBody>
      </p:sp>
      <p:sp>
        <p:nvSpPr>
          <p:cNvPr id="52228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2</a:t>
            </a:r>
          </a:p>
        </p:txBody>
      </p:sp>
      <p:sp>
        <p:nvSpPr>
          <p:cNvPr id="52229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Content Placeholder 2"/>
          <p:cNvSpPr>
            <a:spLocks noGrp="1"/>
          </p:cNvSpPr>
          <p:nvPr>
            <p:ph idx="4294967295"/>
          </p:nvPr>
        </p:nvSpPr>
        <p:spPr>
          <a:xfrm>
            <a:off x="2322513" y="4349750"/>
            <a:ext cx="3105150" cy="1368425"/>
          </a:xfrm>
        </p:spPr>
        <p:txBody>
          <a:bodyPr/>
          <a:lstStyle/>
          <a:p>
            <a:pPr marL="514350" indent="-514350"/>
            <a:r>
              <a:rPr lang="en-US"/>
              <a:t> </a:t>
            </a:r>
          </a:p>
        </p:txBody>
      </p:sp>
      <p:sp>
        <p:nvSpPr>
          <p:cNvPr id="348163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91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75" y="290513"/>
            <a:ext cx="9174163" cy="39306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+mn-cs"/>
              </a:rPr>
              <a:t>What is the unit of the orbital angular momentum?</a:t>
            </a: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3200" dirty="0">
              <a:latin typeface="+mj-lt"/>
              <a:ea typeface="ＭＳ Ｐゴシック" pitchFamily="34" charset="-128"/>
              <a:cs typeface="Times New Roman"/>
            </a:endParaRPr>
          </a:p>
          <a:p>
            <a:pPr marL="1885950" lvl="3" indent="-514350">
              <a:buFontTx/>
              <a:buAutoNum type="alphaUcParenR"/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J / s</a:t>
            </a:r>
          </a:p>
          <a:p>
            <a:pPr marL="1885950" lvl="3" indent="-514350">
              <a:buFontTx/>
              <a:buAutoNum type="alphaUcParenR"/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J s</a:t>
            </a:r>
          </a:p>
          <a:p>
            <a:pPr marL="1885950" lvl="3" indent="-514350">
              <a:buFontTx/>
              <a:buAutoNum type="alphaUcParenR"/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J s / m</a:t>
            </a:r>
          </a:p>
          <a:p>
            <a:pPr marL="1885950" lvl="3" indent="-514350">
              <a:buFontTx/>
              <a:buAutoNum type="alphaUcParenR"/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J m / s</a:t>
            </a:r>
          </a:p>
          <a:p>
            <a:pPr marL="1885950" lvl="3" indent="-514350">
              <a:buFontTx/>
              <a:buAutoNum type="alphaUcParenR"/>
              <a:defRPr/>
            </a:pPr>
            <a:r>
              <a:rPr lang="en-US" sz="3200" dirty="0">
                <a:latin typeface="+mj-lt"/>
                <a:ea typeface="ＭＳ Ｐゴシック" pitchFamily="34" charset="-128"/>
                <a:cs typeface="Times New Roman"/>
              </a:rPr>
              <a:t> None of </a:t>
            </a:r>
            <a:r>
              <a:rPr lang="en-US" sz="3200">
                <a:latin typeface="+mj-lt"/>
                <a:ea typeface="ＭＳ Ｐゴシック" pitchFamily="34" charset="-128"/>
                <a:cs typeface="Times New Roman"/>
              </a:rPr>
              <a:t>the above.</a:t>
            </a: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  <a:p>
            <a:pPr>
              <a:defRPr/>
            </a:pPr>
            <a:endParaRPr lang="en-US" sz="2800" dirty="0">
              <a:latin typeface="+mj-lt"/>
              <a:ea typeface="ＭＳ Ｐゴシック" pitchFamily="34" charset="-128"/>
              <a:cs typeface="Times New Roman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Content Placeholder 2"/>
          <p:cNvSpPr>
            <a:spLocks noGrp="1"/>
          </p:cNvSpPr>
          <p:nvPr>
            <p:ph idx="4294967295"/>
          </p:nvPr>
        </p:nvSpPr>
        <p:spPr>
          <a:xfrm>
            <a:off x="2322513" y="4349750"/>
            <a:ext cx="3105150" cy="1368425"/>
          </a:xfrm>
        </p:spPr>
        <p:txBody>
          <a:bodyPr/>
          <a:lstStyle/>
          <a:p>
            <a:pPr marL="514350" indent="-514350"/>
            <a:r>
              <a:rPr lang="en-US"/>
              <a:t> </a:t>
            </a:r>
          </a:p>
        </p:txBody>
      </p:sp>
      <p:sp>
        <p:nvSpPr>
          <p:cNvPr id="350211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91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0500" y="290513"/>
            <a:ext cx="7791450" cy="4603750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3200">
                <a:cs typeface="ＭＳ Ｐゴシック" charset="0"/>
              </a:rPr>
              <a:t>For a given </a:t>
            </a:r>
            <a:r>
              <a:rPr lang="el-GR" sz="3200">
                <a:latin typeface="Times New Roman" charset="0"/>
                <a:cs typeface="ＭＳ Ｐゴシック" charset="0"/>
              </a:rPr>
              <a:t>λ</a:t>
            </a:r>
            <a:r>
              <a:rPr lang="en-US" sz="3200">
                <a:cs typeface="ＭＳ Ｐゴシック" charset="0"/>
              </a:rPr>
              <a:t> does the             ladder stop </a:t>
            </a:r>
          </a:p>
          <a:p>
            <a:r>
              <a:rPr lang="en-US" sz="3200">
                <a:cs typeface="ＭＳ Ｐゴシック" charset="0"/>
              </a:rPr>
              <a:t>somewhere?</a:t>
            </a:r>
          </a:p>
          <a:p>
            <a:endParaRPr lang="en-US" sz="3200">
              <a:cs typeface="ＭＳ Ｐゴシック" charset="0"/>
            </a:endParaRPr>
          </a:p>
          <a:p>
            <a:r>
              <a:rPr lang="en-US" sz="3200">
                <a:cs typeface="ＭＳ Ｐゴシック" charset="0"/>
              </a:rPr>
              <a:t>  	</a:t>
            </a:r>
            <a:r>
              <a:rPr lang="en-US" sz="2800">
                <a:cs typeface="ＭＳ Ｐゴシック" charset="0"/>
              </a:rPr>
              <a:t>A)</a:t>
            </a:r>
            <a:r>
              <a:rPr lang="en-US" sz="3200">
                <a:cs typeface="ＭＳ Ｐゴシック" charset="0"/>
              </a:rPr>
              <a:t>  </a:t>
            </a:r>
            <a:r>
              <a:rPr lang="en-US" sz="2800">
                <a:cs typeface="ＭＳ Ｐゴシック" charset="0"/>
              </a:rPr>
              <a:t>Yes, it must stop in both directions</a:t>
            </a:r>
          </a:p>
          <a:p>
            <a:r>
              <a:rPr lang="en-US" sz="2800">
                <a:cs typeface="ＭＳ Ｐゴシック" charset="0"/>
              </a:rPr>
              <a:t>	B)   It will stop in downwards direction, </a:t>
            </a:r>
          </a:p>
          <a:p>
            <a:r>
              <a:rPr lang="en-US" sz="2800">
                <a:cs typeface="ＭＳ Ｐゴシック" charset="0"/>
              </a:rPr>
              <a:t>		but not in upwards direction</a:t>
            </a:r>
          </a:p>
          <a:p>
            <a:r>
              <a:rPr lang="en-US" sz="2800">
                <a:cs typeface="ＭＳ Ｐゴシック" charset="0"/>
              </a:rPr>
              <a:t>	C)   It will stop in upwards direction, but </a:t>
            </a:r>
          </a:p>
          <a:p>
            <a:r>
              <a:rPr lang="en-US" sz="2800">
                <a:cs typeface="ＭＳ Ｐゴシック" charset="0"/>
              </a:rPr>
              <a:t>		but not in downwards direction</a:t>
            </a:r>
          </a:p>
          <a:p>
            <a:r>
              <a:rPr lang="en-US" sz="2800">
                <a:cs typeface="ＭＳ Ｐゴシック" charset="0"/>
              </a:rPr>
              <a:t>	D)  In both directions it will not stop</a:t>
            </a:r>
          </a:p>
          <a:p>
            <a:endParaRPr lang="en-US" sz="2800">
              <a:cs typeface="ＭＳ Ｐゴシック" charset="0"/>
            </a:endParaRPr>
          </a:p>
        </p:txBody>
      </p:sp>
      <p:graphicFrame>
        <p:nvGraphicFramePr>
          <p:cNvPr id="350213" name="Object 6"/>
          <p:cNvGraphicFramePr>
            <a:graphicFrameLocks noChangeAspect="1"/>
          </p:cNvGraphicFramePr>
          <p:nvPr/>
        </p:nvGraphicFramePr>
        <p:xfrm>
          <a:off x="4333875" y="227013"/>
          <a:ext cx="128905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0228" name="Equation" r:id="rId4" imgW="432009" imgH="241592" progId="Equation.3">
                  <p:embed/>
                </p:oleObj>
              </mc:Choice>
              <mc:Fallback>
                <p:oleObj name="Equation" r:id="rId4" imgW="432009" imgH="241592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3875" y="227013"/>
                        <a:ext cx="1289050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Title 1"/>
          <p:cNvSpPr>
            <a:spLocks noGrp="1"/>
          </p:cNvSpPr>
          <p:nvPr>
            <p:ph type="title" idx="4294967295"/>
          </p:nvPr>
        </p:nvSpPr>
        <p:spPr>
          <a:xfrm>
            <a:off x="157163" y="68263"/>
            <a:ext cx="8651875" cy="2008187"/>
          </a:xfrm>
        </p:spPr>
        <p:txBody>
          <a:bodyPr anchor="t"/>
          <a:lstStyle/>
          <a:p>
            <a:pPr algn="l"/>
            <a:r>
              <a:rPr lang="en-US" sz="3200">
                <a:solidFill>
                  <a:srgbClr val="000000"/>
                </a:solidFill>
              </a:rPr>
              <a:t>Does the following relation hold for a state of  the (orbital) angular momentum of a particle:  </a:t>
            </a:r>
            <a:endParaRPr lang="en-US" sz="3200"/>
          </a:p>
        </p:txBody>
      </p:sp>
      <p:sp>
        <p:nvSpPr>
          <p:cNvPr id="354307" name="Content Placeholder 2"/>
          <p:cNvSpPr>
            <a:spLocks noGrp="1"/>
          </p:cNvSpPr>
          <p:nvPr>
            <p:ph idx="4294967295"/>
          </p:nvPr>
        </p:nvSpPr>
        <p:spPr>
          <a:xfrm>
            <a:off x="274638" y="2068513"/>
            <a:ext cx="8455025" cy="1966912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/>
              <a:t>Yes, always</a:t>
            </a:r>
          </a:p>
          <a:p>
            <a:pPr marL="514350" indent="-514350"/>
            <a:r>
              <a:rPr lang="en-US"/>
              <a:t>B) No, never</a:t>
            </a:r>
          </a:p>
          <a:p>
            <a:pPr marL="514350" indent="-514350"/>
            <a:r>
              <a:rPr lang="en-US"/>
              <a:t>C) Depends on the state</a:t>
            </a:r>
          </a:p>
          <a:p>
            <a:pPr marL="514350" indent="-514350"/>
            <a:endParaRPr lang="en-US"/>
          </a:p>
          <a:p>
            <a:pPr marL="514350" indent="-514350"/>
            <a:r>
              <a:rPr lang="en-US"/>
              <a:t> </a:t>
            </a:r>
          </a:p>
        </p:txBody>
      </p:sp>
      <p:graphicFrame>
        <p:nvGraphicFramePr>
          <p:cNvPr id="354308" name="Object 2"/>
          <p:cNvGraphicFramePr>
            <a:graphicFrameLocks noChangeAspect="1"/>
          </p:cNvGraphicFramePr>
          <p:nvPr/>
        </p:nvGraphicFramePr>
        <p:xfrm>
          <a:off x="3335338" y="1273175"/>
          <a:ext cx="2695575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324" name="Equation" r:id="rId4" imgW="901705" imgH="241592" progId="Equation.3">
                  <p:embed/>
                </p:oleObj>
              </mc:Choice>
              <mc:Fallback>
                <p:oleObj name="Equation" r:id="rId4" imgW="901705" imgH="241592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338" y="1273175"/>
                        <a:ext cx="2695575" cy="706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Title 1"/>
          <p:cNvSpPr>
            <a:spLocks noGrp="1"/>
          </p:cNvSpPr>
          <p:nvPr>
            <p:ph type="title" idx="4294967295"/>
          </p:nvPr>
        </p:nvSpPr>
        <p:spPr>
          <a:xfrm>
            <a:off x="157163" y="68263"/>
            <a:ext cx="8651875" cy="2008187"/>
          </a:xfrm>
        </p:spPr>
        <p:txBody>
          <a:bodyPr anchor="t"/>
          <a:lstStyle/>
          <a:p>
            <a:pPr algn="l"/>
            <a:r>
              <a:rPr lang="en-US" sz="3200">
                <a:solidFill>
                  <a:srgbClr val="000000"/>
                </a:solidFill>
              </a:rPr>
              <a:t>Does the following relation hold for a state of the (orbital) angular momentum of a particle:  </a:t>
            </a:r>
            <a:endParaRPr lang="en-US" sz="3200"/>
          </a:p>
        </p:txBody>
      </p:sp>
      <p:sp>
        <p:nvSpPr>
          <p:cNvPr id="356355" name="Content Placeholder 2"/>
          <p:cNvSpPr>
            <a:spLocks noGrp="1"/>
          </p:cNvSpPr>
          <p:nvPr>
            <p:ph idx="4294967295"/>
          </p:nvPr>
        </p:nvSpPr>
        <p:spPr>
          <a:xfrm>
            <a:off x="274638" y="2038350"/>
            <a:ext cx="8455025" cy="1938338"/>
          </a:xfrm>
        </p:spPr>
        <p:txBody>
          <a:bodyPr/>
          <a:lstStyle/>
          <a:p>
            <a:pPr marL="514350" indent="-514350">
              <a:buFontTx/>
              <a:buAutoNum type="alphaUcParenR"/>
            </a:pPr>
            <a:r>
              <a:rPr lang="en-US"/>
              <a:t>Yes, always</a:t>
            </a:r>
          </a:p>
          <a:p>
            <a:pPr marL="514350" indent="-514350"/>
            <a:r>
              <a:rPr lang="en-US"/>
              <a:t>B) No, never</a:t>
            </a:r>
          </a:p>
          <a:p>
            <a:pPr marL="514350" indent="-514350"/>
            <a:r>
              <a:rPr lang="en-US"/>
              <a:t>C) Depends on the state</a:t>
            </a:r>
          </a:p>
          <a:p>
            <a:pPr marL="514350" indent="-514350"/>
            <a:endParaRPr lang="en-US"/>
          </a:p>
          <a:p>
            <a:pPr marL="514350" indent="-514350"/>
            <a:r>
              <a:rPr lang="en-US"/>
              <a:t> </a:t>
            </a:r>
          </a:p>
        </p:txBody>
      </p:sp>
      <p:graphicFrame>
        <p:nvGraphicFramePr>
          <p:cNvPr id="356356" name="Object 2"/>
          <p:cNvGraphicFramePr>
            <a:graphicFrameLocks noChangeAspect="1"/>
          </p:cNvGraphicFramePr>
          <p:nvPr/>
        </p:nvGraphicFramePr>
        <p:xfrm>
          <a:off x="3295650" y="1233488"/>
          <a:ext cx="2657475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372" name="Equation" r:id="rId4" imgW="889397" imgH="228997" progId="Equation.3">
                  <p:embed/>
                </p:oleObj>
              </mc:Choice>
              <mc:Fallback>
                <p:oleObj name="Equation" r:id="rId4" imgW="889397" imgH="22899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5650" y="1233488"/>
                        <a:ext cx="2657475" cy="671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Title 1"/>
          <p:cNvSpPr>
            <a:spLocks noGrp="1"/>
          </p:cNvSpPr>
          <p:nvPr>
            <p:ph type="title" idx="4294967295"/>
          </p:nvPr>
        </p:nvSpPr>
        <p:spPr>
          <a:xfrm>
            <a:off x="260350" y="381000"/>
            <a:ext cx="8705850" cy="2625725"/>
          </a:xfrm>
        </p:spPr>
        <p:txBody>
          <a:bodyPr/>
          <a:lstStyle/>
          <a:p>
            <a:pPr algn="l"/>
            <a:r>
              <a:rPr lang="en-US" sz="3000">
                <a:solidFill>
                  <a:schemeClr val="tx1"/>
                </a:solidFill>
              </a:rPr>
              <a:t>For a time-independent potential V(r) we have </a:t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>found solutions to the TDSE given by:</a:t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/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/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/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>How can the general solution to the TDSE be written (assume a discrete energy spectrum)?</a:t>
            </a:r>
          </a:p>
        </p:txBody>
      </p:sp>
      <p:sp>
        <p:nvSpPr>
          <p:cNvPr id="358403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80</a:t>
            </a:r>
          </a:p>
        </p:txBody>
      </p:sp>
      <p:graphicFrame>
        <p:nvGraphicFramePr>
          <p:cNvPr id="358404" name="Content Placeholder 4"/>
          <p:cNvGraphicFramePr>
            <a:graphicFrameLocks noGrp="1" noChangeAspect="1"/>
          </p:cNvGraphicFramePr>
          <p:nvPr>
            <p:ph idx="4294967295"/>
          </p:nvPr>
        </p:nvGraphicFramePr>
        <p:xfrm>
          <a:off x="2035175" y="1114425"/>
          <a:ext cx="4830763" cy="121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59" name="Equation" r:id="rId4" imgW="1816496" imgH="457597" progId="Equation.3">
                  <p:embed/>
                </p:oleObj>
              </mc:Choice>
              <mc:Fallback>
                <p:oleObj name="Equation" r:id="rId4" imgW="1816496" imgH="457597" progId="Equation.3">
                  <p:embed/>
                  <p:pic>
                    <p:nvPicPr>
                      <p:cNvPr id="0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5175" y="1114425"/>
                        <a:ext cx="4830763" cy="1216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05" name="TextBox 5"/>
          <p:cNvSpPr txBox="1">
            <a:spLocks noChangeArrowheads="1"/>
          </p:cNvSpPr>
          <p:nvPr/>
        </p:nvSpPr>
        <p:spPr bwMode="auto">
          <a:xfrm>
            <a:off x="282575" y="3381375"/>
            <a:ext cx="366395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800">
                <a:cs typeface="ＭＳ Ｐゴシック" charset="0"/>
              </a:rPr>
              <a:t>A) </a:t>
            </a: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B)</a:t>
            </a: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C)</a:t>
            </a: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D)  None of the above</a:t>
            </a:r>
          </a:p>
        </p:txBody>
      </p:sp>
      <p:graphicFrame>
        <p:nvGraphicFramePr>
          <p:cNvPr id="35840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4489637"/>
              </p:ext>
            </p:extLst>
          </p:nvPr>
        </p:nvGraphicFramePr>
        <p:xfrm>
          <a:off x="979488" y="3409950"/>
          <a:ext cx="60198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0" name="Equation" r:id="rId6" imgW="2336800" imgH="203200" progId="Equation.3">
                  <p:embed/>
                </p:oleObj>
              </mc:Choice>
              <mc:Fallback>
                <p:oleObj name="Equation" r:id="rId6" imgW="2336800" imgH="203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9488" y="3409950"/>
                        <a:ext cx="6019800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0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714052"/>
              </p:ext>
            </p:extLst>
          </p:nvPr>
        </p:nvGraphicFramePr>
        <p:xfrm>
          <a:off x="1036638" y="3825875"/>
          <a:ext cx="6189662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1" name="Equation" r:id="rId8" imgW="2159000" imgH="482600" progId="Equation.3">
                  <p:embed/>
                </p:oleObj>
              </mc:Choice>
              <mc:Fallback>
                <p:oleObj name="Equation" r:id="rId8" imgW="21590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638" y="3825875"/>
                        <a:ext cx="6189662" cy="1384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2007205"/>
              </p:ext>
            </p:extLst>
          </p:nvPr>
        </p:nvGraphicFramePr>
        <p:xfrm>
          <a:off x="1003300" y="5041900"/>
          <a:ext cx="6008688" cy="1057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462" name="Equation" r:id="rId10" imgW="2095500" imgH="368300" progId="Equation.3">
                  <p:embed/>
                </p:oleObj>
              </mc:Choice>
              <mc:Fallback>
                <p:oleObj name="Equation" r:id="rId10" imgW="2095500" imgH="3683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3300" y="5041900"/>
                        <a:ext cx="6008688" cy="1057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Title 1"/>
          <p:cNvSpPr>
            <a:spLocks noGrp="1"/>
          </p:cNvSpPr>
          <p:nvPr>
            <p:ph type="title" idx="4294967295"/>
          </p:nvPr>
        </p:nvSpPr>
        <p:spPr>
          <a:xfrm>
            <a:off x="260350" y="222250"/>
            <a:ext cx="8705850" cy="2625725"/>
          </a:xfrm>
        </p:spPr>
        <p:txBody>
          <a:bodyPr/>
          <a:lstStyle/>
          <a:p>
            <a:pPr algn="l"/>
            <a:r>
              <a:rPr lang="en-US" sz="3000">
                <a:solidFill>
                  <a:schemeClr val="tx1"/>
                </a:solidFill>
              </a:rPr>
              <a:t>For a central potential V(r), H can be written as:</a:t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/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/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/>
            </a:r>
            <a:br>
              <a:rPr lang="en-US" sz="3000">
                <a:solidFill>
                  <a:schemeClr val="tx1"/>
                </a:solidFill>
              </a:rPr>
            </a:br>
            <a:r>
              <a:rPr lang="en-US" sz="3000">
                <a:solidFill>
                  <a:schemeClr val="tx1"/>
                </a:solidFill>
              </a:rPr>
              <a:t>Does H commute with L</a:t>
            </a:r>
            <a:r>
              <a:rPr lang="en-US" sz="3000" baseline="30000">
                <a:solidFill>
                  <a:schemeClr val="tx1"/>
                </a:solidFill>
              </a:rPr>
              <a:t>2</a:t>
            </a:r>
            <a:r>
              <a:rPr lang="en-US" sz="3000">
                <a:solidFill>
                  <a:schemeClr val="tx1"/>
                </a:solidFill>
              </a:rPr>
              <a:t> and/or with L</a:t>
            </a:r>
            <a:r>
              <a:rPr lang="en-US" sz="3000" baseline="-25000">
                <a:solidFill>
                  <a:schemeClr val="tx1"/>
                </a:solidFill>
              </a:rPr>
              <a:t>z</a:t>
            </a:r>
            <a:r>
              <a:rPr lang="en-US" sz="300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362499" name="TextBox 4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cs typeface="ＭＳ Ｐゴシック" charset="0"/>
              </a:rPr>
              <a:t>80</a:t>
            </a:r>
          </a:p>
        </p:txBody>
      </p:sp>
      <p:graphicFrame>
        <p:nvGraphicFramePr>
          <p:cNvPr id="362500" name="Content Placeholder 4"/>
          <p:cNvGraphicFramePr>
            <a:graphicFrameLocks noGrp="1" noChangeAspect="1"/>
          </p:cNvGraphicFramePr>
          <p:nvPr>
            <p:ph idx="4294967295"/>
          </p:nvPr>
        </p:nvGraphicFramePr>
        <p:xfrm>
          <a:off x="2066925" y="942975"/>
          <a:ext cx="5576888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516" name="Equation" r:id="rId4" imgW="2159396" imgH="419497" progId="Equation.3">
                  <p:embed/>
                </p:oleObj>
              </mc:Choice>
              <mc:Fallback>
                <p:oleObj name="Equation" r:id="rId4" imgW="2159396" imgH="419497" progId="Equation.3">
                  <p:embed/>
                  <p:pic>
                    <p:nvPicPr>
                      <p:cNvPr id="0" name="Content Placeholder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6925" y="942975"/>
                        <a:ext cx="5576888" cy="1082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2501" name="TextBox 5"/>
          <p:cNvSpPr txBox="1">
            <a:spLocks noChangeArrowheads="1"/>
          </p:cNvSpPr>
          <p:nvPr/>
        </p:nvSpPr>
        <p:spPr bwMode="auto">
          <a:xfrm>
            <a:off x="282575" y="2946400"/>
            <a:ext cx="843280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2800">
                <a:cs typeface="ＭＳ Ｐゴシック" charset="0"/>
              </a:rPr>
              <a:t>A) No, H does not commute with L</a:t>
            </a:r>
            <a:r>
              <a:rPr lang="en-US" sz="2800" baseline="30000">
                <a:cs typeface="ＭＳ Ｐゴシック" charset="0"/>
              </a:rPr>
              <a:t>2</a:t>
            </a:r>
            <a:r>
              <a:rPr lang="en-US" sz="2800">
                <a:cs typeface="ＭＳ Ｐゴシック" charset="0"/>
              </a:rPr>
              <a:t> and not with L</a:t>
            </a:r>
            <a:r>
              <a:rPr lang="en-US" sz="2800" baseline="-25000">
                <a:cs typeface="ＭＳ Ｐゴシック" charset="0"/>
              </a:rPr>
              <a:t>z </a:t>
            </a:r>
            <a:r>
              <a:rPr lang="en-US" sz="2800">
                <a:cs typeface="ＭＳ Ｐゴシック" charset="0"/>
              </a:rPr>
              <a:t>?</a:t>
            </a: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B) H commutes with L</a:t>
            </a:r>
            <a:r>
              <a:rPr lang="en-US" sz="2800" baseline="30000">
                <a:cs typeface="ＭＳ Ｐゴシック" charset="0"/>
              </a:rPr>
              <a:t>2</a:t>
            </a:r>
            <a:r>
              <a:rPr lang="en-US" sz="2800">
                <a:cs typeface="ＭＳ Ｐゴシック" charset="0"/>
              </a:rPr>
              <a:t> but not with L</a:t>
            </a:r>
            <a:r>
              <a:rPr lang="en-US" sz="2800" baseline="-25000">
                <a:cs typeface="ＭＳ Ｐゴシック" charset="0"/>
              </a:rPr>
              <a:t>z </a:t>
            </a:r>
            <a:endParaRPr lang="en-US" sz="2800">
              <a:cs typeface="ＭＳ Ｐゴシック" charset="0"/>
            </a:endParaRP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C) H commutes with L</a:t>
            </a:r>
            <a:r>
              <a:rPr lang="en-US" sz="2800" baseline="-25000">
                <a:cs typeface="ＭＳ Ｐゴシック" charset="0"/>
              </a:rPr>
              <a:t>z</a:t>
            </a:r>
            <a:r>
              <a:rPr lang="en-US" sz="2800">
                <a:cs typeface="ＭＳ Ｐゴシック" charset="0"/>
              </a:rPr>
              <a:t> but not with L</a:t>
            </a:r>
            <a:r>
              <a:rPr lang="en-US" sz="2800" baseline="30000">
                <a:cs typeface="ＭＳ Ｐゴシック" charset="0"/>
              </a:rPr>
              <a:t>2</a:t>
            </a:r>
            <a:r>
              <a:rPr lang="en-US" sz="2800" baseline="-25000">
                <a:cs typeface="ＭＳ Ｐゴシック" charset="0"/>
              </a:rPr>
              <a:t> </a:t>
            </a:r>
            <a:endParaRPr lang="en-US" sz="2800">
              <a:cs typeface="ＭＳ Ｐゴシック" charset="0"/>
            </a:endParaRPr>
          </a:p>
          <a:p>
            <a:endParaRPr lang="en-US" sz="2800">
              <a:cs typeface="ＭＳ Ｐゴシック" charset="0"/>
            </a:endParaRPr>
          </a:p>
          <a:p>
            <a:r>
              <a:rPr lang="en-US" sz="2800">
                <a:cs typeface="ＭＳ Ｐゴシック" charset="0"/>
              </a:rPr>
              <a:t>D) H commutes with both operators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 idx="4294967295"/>
          </p:nvPr>
        </p:nvSpPr>
        <p:spPr>
          <a:xfrm>
            <a:off x="960438" y="922338"/>
            <a:ext cx="7269162" cy="1143000"/>
          </a:xfrm>
        </p:spPr>
        <p:txBody>
          <a:bodyPr/>
          <a:lstStyle/>
          <a:p>
            <a:pPr algn="l" eaLnBrk="1" hangingPunct="1"/>
            <a:r>
              <a:rPr lang="en-US" sz="2400"/>
              <a:t>Shown is a probability distribution </a:t>
            </a:r>
            <a:r>
              <a:rPr lang="en-US" sz="2400" i="1"/>
              <a:t>P(j) </a:t>
            </a:r>
            <a:r>
              <a:rPr lang="en-US" sz="2400"/>
              <a:t>for a discrete variable</a:t>
            </a:r>
            <a:r>
              <a:rPr lang="en-US" sz="2400" i="1"/>
              <a:t> j</a:t>
            </a:r>
            <a:r>
              <a:rPr lang="en-US" sz="2400"/>
              <a:t>. What is the average (mean) value </a:t>
            </a:r>
            <a:r>
              <a:rPr lang="en-US" sz="2400" i="1"/>
              <a:t>&lt;j&gt;</a:t>
            </a:r>
            <a:r>
              <a:rPr lang="en-US" sz="2400"/>
              <a:t>?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 i="1"/>
              <a:t/>
            </a:r>
            <a:br>
              <a:rPr lang="en-US" sz="2400" i="1"/>
            </a:br>
            <a:endParaRPr lang="en-US" sz="2400"/>
          </a:p>
        </p:txBody>
      </p:sp>
      <p:sp>
        <p:nvSpPr>
          <p:cNvPr id="55299" name="Content Placeholder 2"/>
          <p:cNvSpPr>
            <a:spLocks noGrp="1"/>
          </p:cNvSpPr>
          <p:nvPr>
            <p:ph idx="4294967295"/>
          </p:nvPr>
        </p:nvSpPr>
        <p:spPr>
          <a:xfrm>
            <a:off x="1357313" y="2987675"/>
            <a:ext cx="6553200" cy="1262063"/>
          </a:xfrm>
        </p:spPr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&lt;j&gt;</a:t>
            </a:r>
            <a:r>
              <a:rPr lang="en-US" sz="2400">
                <a:latin typeface="Lucida Grande" charset="0"/>
              </a:rPr>
              <a:t> = -2  	      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&lt;j&gt;</a:t>
            </a:r>
            <a:r>
              <a:rPr lang="en-US" sz="2400">
                <a:latin typeface="Lucida Grande" charset="0"/>
              </a:rPr>
              <a:t> = -1	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&lt;j&gt;</a:t>
            </a:r>
            <a:r>
              <a:rPr lang="en-US" sz="2400">
                <a:latin typeface="Lucida Grande" charset="0"/>
              </a:rPr>
              <a:t> = 0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&lt;j&gt;</a:t>
            </a:r>
            <a:r>
              <a:rPr lang="en-US" sz="2400">
                <a:latin typeface="Lucida Grande" charset="0"/>
              </a:rPr>
              <a:t> = 1		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&lt;j&gt; </a:t>
            </a:r>
            <a:r>
              <a:rPr lang="en-US" sz="2400">
                <a:latin typeface="Lucida Grande" charset="0"/>
              </a:rPr>
              <a:t>= 2</a:t>
            </a:r>
          </a:p>
          <a:p>
            <a:pPr marL="609600" indent="-609600" eaLnBrk="1" hangingPunct="1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  <p:sp>
        <p:nvSpPr>
          <p:cNvPr id="55300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55301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grpSp>
        <p:nvGrpSpPr>
          <p:cNvPr id="55302" name="Group 45"/>
          <p:cNvGrpSpPr>
            <a:grpSpLocks/>
          </p:cNvGrpSpPr>
          <p:nvPr/>
        </p:nvGrpSpPr>
        <p:grpSpPr bwMode="auto">
          <a:xfrm>
            <a:off x="2881313" y="1052513"/>
            <a:ext cx="3729037" cy="1738312"/>
            <a:chOff x="2881745" y="803508"/>
            <a:chExt cx="3727812" cy="1737801"/>
          </a:xfrm>
        </p:grpSpPr>
        <p:cxnSp>
          <p:nvCxnSpPr>
            <p:cNvPr id="55303" name="Straight Arrow Connector 7"/>
            <p:cNvCxnSpPr>
              <a:cxnSpLocks noChangeShapeType="1"/>
            </p:cNvCxnSpPr>
            <p:nvPr/>
          </p:nvCxnSpPr>
          <p:spPr bwMode="auto">
            <a:xfrm>
              <a:off x="2881745" y="2078182"/>
              <a:ext cx="3602182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4" name="Straight Arrow Connector 12"/>
            <p:cNvCxnSpPr>
              <a:cxnSpLocks noChangeShapeType="1"/>
              <a:stCxn id="55298" idx="2"/>
              <a:endCxn id="55298" idx="0"/>
            </p:cNvCxnSpPr>
            <p:nvPr/>
          </p:nvCxnSpPr>
          <p:spPr bwMode="auto">
            <a:xfrm rot="5400000" flipH="1">
              <a:off x="4023649" y="1493188"/>
              <a:ext cx="11430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5" name="Straight Connector 14"/>
            <p:cNvCxnSpPr>
              <a:cxnSpLocks noChangeShapeType="1"/>
            </p:cNvCxnSpPr>
            <p:nvPr/>
          </p:nvCxnSpPr>
          <p:spPr bwMode="auto">
            <a:xfrm>
              <a:off x="4502727" y="1828800"/>
              <a:ext cx="2216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6" name="Straight Connector 15"/>
            <p:cNvCxnSpPr>
              <a:cxnSpLocks noChangeShapeType="1"/>
            </p:cNvCxnSpPr>
            <p:nvPr/>
          </p:nvCxnSpPr>
          <p:spPr bwMode="auto">
            <a:xfrm>
              <a:off x="4502722" y="1593260"/>
              <a:ext cx="2216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7" name="Straight Connector 16"/>
            <p:cNvCxnSpPr>
              <a:cxnSpLocks noChangeShapeType="1"/>
            </p:cNvCxnSpPr>
            <p:nvPr/>
          </p:nvCxnSpPr>
          <p:spPr bwMode="auto">
            <a:xfrm>
              <a:off x="4502722" y="1330015"/>
              <a:ext cx="22167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8" name="Straight Connector 18"/>
            <p:cNvCxnSpPr>
              <a:cxnSpLocks noChangeShapeType="1"/>
            </p:cNvCxnSpPr>
            <p:nvPr/>
          </p:nvCxnSpPr>
          <p:spPr bwMode="auto">
            <a:xfrm rot="5400000">
              <a:off x="4177147" y="2071255"/>
              <a:ext cx="180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09" name="Straight Connector 19"/>
            <p:cNvCxnSpPr>
              <a:cxnSpLocks noChangeShapeType="1"/>
            </p:cNvCxnSpPr>
            <p:nvPr/>
          </p:nvCxnSpPr>
          <p:spPr bwMode="auto">
            <a:xfrm rot="5400000">
              <a:off x="3830767" y="2071250"/>
              <a:ext cx="180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0" name="Straight Connector 20"/>
            <p:cNvCxnSpPr>
              <a:cxnSpLocks noChangeShapeType="1"/>
            </p:cNvCxnSpPr>
            <p:nvPr/>
          </p:nvCxnSpPr>
          <p:spPr bwMode="auto">
            <a:xfrm rot="5400000">
              <a:off x="4842182" y="2085105"/>
              <a:ext cx="180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1" name="Straight Connector 21"/>
            <p:cNvCxnSpPr>
              <a:cxnSpLocks noChangeShapeType="1"/>
            </p:cNvCxnSpPr>
            <p:nvPr/>
          </p:nvCxnSpPr>
          <p:spPr bwMode="auto">
            <a:xfrm rot="5400000">
              <a:off x="3512107" y="2071255"/>
              <a:ext cx="180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2" name="Straight Connector 22"/>
            <p:cNvCxnSpPr>
              <a:cxnSpLocks noChangeShapeType="1"/>
            </p:cNvCxnSpPr>
            <p:nvPr/>
          </p:nvCxnSpPr>
          <p:spPr bwMode="auto">
            <a:xfrm rot="5400000">
              <a:off x="5188562" y="2085110"/>
              <a:ext cx="180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5313" name="Straight Connector 23"/>
            <p:cNvCxnSpPr>
              <a:cxnSpLocks noChangeShapeType="1"/>
            </p:cNvCxnSpPr>
            <p:nvPr/>
          </p:nvCxnSpPr>
          <p:spPr bwMode="auto">
            <a:xfrm rot="5400000">
              <a:off x="5534937" y="2085110"/>
              <a:ext cx="1801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5314" name="TextBox 26"/>
            <p:cNvSpPr txBox="1">
              <a:spLocks noChangeArrowheads="1"/>
            </p:cNvSpPr>
            <p:nvPr/>
          </p:nvSpPr>
          <p:spPr bwMode="auto">
            <a:xfrm>
              <a:off x="4452854" y="2174704"/>
              <a:ext cx="311047" cy="36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0</a:t>
              </a:r>
            </a:p>
          </p:txBody>
        </p:sp>
        <p:sp>
          <p:nvSpPr>
            <p:cNvPr id="55315" name="TextBox 28"/>
            <p:cNvSpPr txBox="1">
              <a:spLocks noChangeArrowheads="1"/>
            </p:cNvSpPr>
            <p:nvPr/>
          </p:nvSpPr>
          <p:spPr bwMode="auto">
            <a:xfrm>
              <a:off x="4771836" y="2174700"/>
              <a:ext cx="311048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1</a:t>
              </a:r>
            </a:p>
          </p:txBody>
        </p:sp>
        <p:sp>
          <p:nvSpPr>
            <p:cNvPr id="55316" name="TextBox 29"/>
            <p:cNvSpPr txBox="1">
              <a:spLocks noChangeArrowheads="1"/>
            </p:cNvSpPr>
            <p:nvPr/>
          </p:nvSpPr>
          <p:spPr bwMode="auto">
            <a:xfrm>
              <a:off x="5132080" y="2174700"/>
              <a:ext cx="311048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2</a:t>
              </a:r>
            </a:p>
          </p:txBody>
        </p:sp>
        <p:sp>
          <p:nvSpPr>
            <p:cNvPr id="55317" name="TextBox 30"/>
            <p:cNvSpPr txBox="1">
              <a:spLocks noChangeArrowheads="1"/>
            </p:cNvSpPr>
            <p:nvPr/>
          </p:nvSpPr>
          <p:spPr bwMode="auto">
            <a:xfrm>
              <a:off x="5478041" y="2174700"/>
              <a:ext cx="311048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3</a:t>
              </a:r>
            </a:p>
          </p:txBody>
        </p:sp>
        <p:sp>
          <p:nvSpPr>
            <p:cNvPr id="55318" name="TextBox 31"/>
            <p:cNvSpPr txBox="1">
              <a:spLocks noChangeArrowheads="1"/>
            </p:cNvSpPr>
            <p:nvPr/>
          </p:nvSpPr>
          <p:spPr bwMode="auto">
            <a:xfrm>
              <a:off x="4083088" y="2174700"/>
              <a:ext cx="387222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-1</a:t>
              </a:r>
            </a:p>
          </p:txBody>
        </p:sp>
        <p:sp>
          <p:nvSpPr>
            <p:cNvPr id="55319" name="TextBox 32"/>
            <p:cNvSpPr txBox="1">
              <a:spLocks noChangeArrowheads="1"/>
            </p:cNvSpPr>
            <p:nvPr/>
          </p:nvSpPr>
          <p:spPr bwMode="auto">
            <a:xfrm>
              <a:off x="3735539" y="2174700"/>
              <a:ext cx="387223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-2</a:t>
              </a:r>
            </a:p>
          </p:txBody>
        </p:sp>
        <p:sp>
          <p:nvSpPr>
            <p:cNvPr id="55320" name="TextBox 33"/>
            <p:cNvSpPr txBox="1">
              <a:spLocks noChangeArrowheads="1"/>
            </p:cNvSpPr>
            <p:nvPr/>
          </p:nvSpPr>
          <p:spPr bwMode="auto">
            <a:xfrm>
              <a:off x="3418144" y="2174700"/>
              <a:ext cx="387222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-3</a:t>
              </a:r>
            </a:p>
          </p:txBody>
        </p:sp>
        <p:sp>
          <p:nvSpPr>
            <p:cNvPr id="55321" name="TextBox 34"/>
            <p:cNvSpPr txBox="1">
              <a:spLocks noChangeArrowheads="1"/>
            </p:cNvSpPr>
            <p:nvPr/>
          </p:nvSpPr>
          <p:spPr bwMode="auto">
            <a:xfrm>
              <a:off x="4676617" y="1662093"/>
              <a:ext cx="501486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0.1</a:t>
              </a:r>
            </a:p>
          </p:txBody>
        </p:sp>
        <p:sp>
          <p:nvSpPr>
            <p:cNvPr id="55322" name="TextBox 35"/>
            <p:cNvSpPr txBox="1">
              <a:spLocks noChangeArrowheads="1"/>
            </p:cNvSpPr>
            <p:nvPr/>
          </p:nvSpPr>
          <p:spPr bwMode="auto">
            <a:xfrm>
              <a:off x="4662335" y="1178048"/>
              <a:ext cx="501485" cy="366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0.3</a:t>
              </a:r>
            </a:p>
          </p:txBody>
        </p:sp>
        <p:sp>
          <p:nvSpPr>
            <p:cNvPr id="55323" name="Oval 36"/>
            <p:cNvSpPr>
              <a:spLocks/>
            </p:cNvSpPr>
            <p:nvPr/>
          </p:nvSpPr>
          <p:spPr bwMode="auto">
            <a:xfrm>
              <a:off x="4544205" y="1537850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24" name="Oval 37"/>
            <p:cNvSpPr>
              <a:spLocks/>
            </p:cNvSpPr>
            <p:nvPr/>
          </p:nvSpPr>
          <p:spPr bwMode="auto">
            <a:xfrm>
              <a:off x="4890575" y="1537845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25" name="Oval 38"/>
            <p:cNvSpPr>
              <a:spLocks/>
            </p:cNvSpPr>
            <p:nvPr/>
          </p:nvSpPr>
          <p:spPr bwMode="auto">
            <a:xfrm>
              <a:off x="5223095" y="1537845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26" name="Oval 39"/>
            <p:cNvSpPr>
              <a:spLocks/>
            </p:cNvSpPr>
            <p:nvPr/>
          </p:nvSpPr>
          <p:spPr bwMode="auto">
            <a:xfrm>
              <a:off x="5569470" y="2008915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27" name="Oval 40"/>
            <p:cNvSpPr>
              <a:spLocks/>
            </p:cNvSpPr>
            <p:nvPr/>
          </p:nvSpPr>
          <p:spPr bwMode="auto">
            <a:xfrm>
              <a:off x="4225535" y="1537845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28" name="Oval 41"/>
            <p:cNvSpPr>
              <a:spLocks/>
            </p:cNvSpPr>
            <p:nvPr/>
          </p:nvSpPr>
          <p:spPr bwMode="auto">
            <a:xfrm>
              <a:off x="3893015" y="1537845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29" name="Oval 42"/>
            <p:cNvSpPr>
              <a:spLocks/>
            </p:cNvSpPr>
            <p:nvPr/>
          </p:nvSpPr>
          <p:spPr bwMode="auto">
            <a:xfrm>
              <a:off x="3560495" y="2008915"/>
              <a:ext cx="109728" cy="1097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0000"/>
                </a:solidFill>
                <a:cs typeface="ＭＳ Ｐゴシック" charset="0"/>
              </a:endParaRPr>
            </a:p>
          </p:txBody>
        </p:sp>
        <p:sp>
          <p:nvSpPr>
            <p:cNvPr id="55330" name="TextBox 43"/>
            <p:cNvSpPr txBox="1">
              <a:spLocks noChangeArrowheads="1"/>
            </p:cNvSpPr>
            <p:nvPr/>
          </p:nvSpPr>
          <p:spPr bwMode="auto">
            <a:xfrm>
              <a:off x="6374684" y="2077895"/>
              <a:ext cx="234873" cy="36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j</a:t>
              </a:r>
            </a:p>
          </p:txBody>
        </p:sp>
        <p:sp>
          <p:nvSpPr>
            <p:cNvPr id="55331" name="TextBox 44"/>
            <p:cNvSpPr txBox="1">
              <a:spLocks noChangeArrowheads="1"/>
            </p:cNvSpPr>
            <p:nvPr/>
          </p:nvSpPr>
          <p:spPr bwMode="auto">
            <a:xfrm>
              <a:off x="4602029" y="803508"/>
              <a:ext cx="539573" cy="366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/>
              <a:r>
                <a:rPr lang="en-US">
                  <a:solidFill>
                    <a:srgbClr val="000000"/>
                  </a:solidFill>
                  <a:cs typeface="ＭＳ Ｐゴシック" charset="0"/>
                </a:rPr>
                <a:t>P(j)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 idx="4294967295"/>
          </p:nvPr>
        </p:nvSpPr>
        <p:spPr>
          <a:xfrm>
            <a:off x="960438" y="922338"/>
            <a:ext cx="7462837" cy="1143000"/>
          </a:xfrm>
        </p:spPr>
        <p:txBody>
          <a:bodyPr/>
          <a:lstStyle/>
          <a:p>
            <a:pPr algn="l" eaLnBrk="1" hangingPunct="1"/>
            <a:r>
              <a:rPr lang="en-US" sz="2400"/>
              <a:t>Shown is a probability distribution </a:t>
            </a:r>
            <a:r>
              <a:rPr lang="en-US" sz="2400" i="1"/>
              <a:t>P(x) </a:t>
            </a:r>
            <a:r>
              <a:rPr lang="en-US" sz="2400"/>
              <a:t>for a continous variable</a:t>
            </a:r>
            <a:r>
              <a:rPr lang="en-US" sz="2400" i="1"/>
              <a:t> x</a:t>
            </a:r>
            <a:r>
              <a:rPr lang="en-US" sz="2400"/>
              <a:t>. What is the average (mean) value </a:t>
            </a:r>
            <a:r>
              <a:rPr lang="en-US" sz="2400" i="1"/>
              <a:t>&lt;x&gt;</a:t>
            </a:r>
            <a:r>
              <a:rPr lang="en-US" sz="2400"/>
              <a:t>?</a:t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/>
              <a:t/>
            </a:r>
            <a:br>
              <a:rPr lang="en-US" sz="2400"/>
            </a:br>
            <a:r>
              <a:rPr lang="en-US" sz="2400" i="1"/>
              <a:t/>
            </a:r>
            <a:br>
              <a:rPr lang="en-US" sz="2400" i="1"/>
            </a:br>
            <a:endParaRPr lang="en-US" sz="2400"/>
          </a:p>
        </p:txBody>
      </p:sp>
      <p:sp>
        <p:nvSpPr>
          <p:cNvPr id="57347" name="TextBox 3"/>
          <p:cNvSpPr txBox="1">
            <a:spLocks noChangeArrowheads="1"/>
          </p:cNvSpPr>
          <p:nvPr/>
        </p:nvSpPr>
        <p:spPr bwMode="auto">
          <a:xfrm>
            <a:off x="0" y="6642100"/>
            <a:ext cx="3032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57348" name="Footer Placeholder 3"/>
          <p:cNvSpPr txBox="1">
            <a:spLocks noGrp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eaLnBrk="0" hangingPunct="0"/>
            <a:r>
              <a:rPr lang="en-US" sz="800">
                <a:solidFill>
                  <a:srgbClr val="000000"/>
                </a:solidFill>
                <a:cs typeface="ＭＳ Ｐゴシック" charset="0"/>
              </a:rPr>
              <a:t>©University of Colorado, Boulder (2009)</a:t>
            </a:r>
            <a:endParaRPr lang="en-US" sz="800">
              <a:solidFill>
                <a:srgbClr val="171717"/>
              </a:solidFill>
              <a:cs typeface="ＭＳ Ｐゴシック" charset="0"/>
            </a:endParaRPr>
          </a:p>
          <a:p>
            <a:pPr algn="ctr" eaLnBrk="0" hangingPunct="0"/>
            <a:endParaRPr lang="en-US" sz="800">
              <a:solidFill>
                <a:srgbClr val="000000"/>
              </a:solidFill>
              <a:cs typeface="ＭＳ Ｐゴシック" charset="0"/>
            </a:endParaRPr>
          </a:p>
        </p:txBody>
      </p:sp>
      <p:cxnSp>
        <p:nvCxnSpPr>
          <p:cNvPr id="57349" name="Straight Arrow Connector 7"/>
          <p:cNvCxnSpPr>
            <a:cxnSpLocks noChangeShapeType="1"/>
          </p:cNvCxnSpPr>
          <p:nvPr/>
        </p:nvCxnSpPr>
        <p:spPr bwMode="auto">
          <a:xfrm>
            <a:off x="2881313" y="2327275"/>
            <a:ext cx="360203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0" name="Straight Arrow Connector 12"/>
          <p:cNvCxnSpPr>
            <a:cxnSpLocks noChangeShapeType="1"/>
          </p:cNvCxnSpPr>
          <p:nvPr/>
        </p:nvCxnSpPr>
        <p:spPr bwMode="auto">
          <a:xfrm rot="5400000" flipH="1">
            <a:off x="4037807" y="1756569"/>
            <a:ext cx="114300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1" name="Straight Connector 14"/>
          <p:cNvCxnSpPr>
            <a:cxnSpLocks noChangeShapeType="1"/>
          </p:cNvCxnSpPr>
          <p:nvPr/>
        </p:nvCxnSpPr>
        <p:spPr bwMode="auto">
          <a:xfrm>
            <a:off x="4502150" y="2078038"/>
            <a:ext cx="22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2" name="Straight Connector 15"/>
          <p:cNvCxnSpPr>
            <a:cxnSpLocks noChangeShapeType="1"/>
          </p:cNvCxnSpPr>
          <p:nvPr/>
        </p:nvCxnSpPr>
        <p:spPr bwMode="auto">
          <a:xfrm>
            <a:off x="4502150" y="1843088"/>
            <a:ext cx="22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3" name="Straight Connector 16"/>
          <p:cNvCxnSpPr>
            <a:cxnSpLocks noChangeShapeType="1"/>
          </p:cNvCxnSpPr>
          <p:nvPr/>
        </p:nvCxnSpPr>
        <p:spPr bwMode="auto">
          <a:xfrm>
            <a:off x="4502150" y="1579563"/>
            <a:ext cx="2222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4" name="Straight Connector 18"/>
          <p:cNvCxnSpPr>
            <a:cxnSpLocks noChangeShapeType="1"/>
          </p:cNvCxnSpPr>
          <p:nvPr/>
        </p:nvCxnSpPr>
        <p:spPr bwMode="auto">
          <a:xfrm rot="5400000">
            <a:off x="4176712" y="2320926"/>
            <a:ext cx="180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5" name="Straight Connector 19"/>
          <p:cNvCxnSpPr>
            <a:cxnSpLocks noChangeShapeType="1"/>
          </p:cNvCxnSpPr>
          <p:nvPr/>
        </p:nvCxnSpPr>
        <p:spPr bwMode="auto">
          <a:xfrm rot="5400000">
            <a:off x="3830637" y="2320926"/>
            <a:ext cx="180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6" name="Straight Connector 20"/>
          <p:cNvCxnSpPr>
            <a:cxnSpLocks noChangeShapeType="1"/>
          </p:cNvCxnSpPr>
          <p:nvPr/>
        </p:nvCxnSpPr>
        <p:spPr bwMode="auto">
          <a:xfrm rot="5400000">
            <a:off x="4842669" y="2334419"/>
            <a:ext cx="179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7" name="Straight Connector 21"/>
          <p:cNvCxnSpPr>
            <a:cxnSpLocks noChangeShapeType="1"/>
          </p:cNvCxnSpPr>
          <p:nvPr/>
        </p:nvCxnSpPr>
        <p:spPr bwMode="auto">
          <a:xfrm rot="5400000">
            <a:off x="3511550" y="2320926"/>
            <a:ext cx="180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8" name="Straight Connector 22"/>
          <p:cNvCxnSpPr>
            <a:cxnSpLocks noChangeShapeType="1"/>
          </p:cNvCxnSpPr>
          <p:nvPr/>
        </p:nvCxnSpPr>
        <p:spPr bwMode="auto">
          <a:xfrm rot="5400000">
            <a:off x="5188744" y="2334419"/>
            <a:ext cx="179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59" name="Straight Connector 23"/>
          <p:cNvCxnSpPr>
            <a:cxnSpLocks noChangeShapeType="1"/>
          </p:cNvCxnSpPr>
          <p:nvPr/>
        </p:nvCxnSpPr>
        <p:spPr bwMode="auto">
          <a:xfrm rot="5400000">
            <a:off x="5534819" y="2334419"/>
            <a:ext cx="1793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60" name="TextBox 26"/>
          <p:cNvSpPr txBox="1">
            <a:spLocks noChangeArrowheads="1"/>
          </p:cNvSpPr>
          <p:nvPr/>
        </p:nvSpPr>
        <p:spPr bwMode="auto">
          <a:xfrm>
            <a:off x="4452938" y="2424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0</a:t>
            </a:r>
          </a:p>
        </p:txBody>
      </p:sp>
      <p:sp>
        <p:nvSpPr>
          <p:cNvPr id="57361" name="TextBox 28"/>
          <p:cNvSpPr txBox="1">
            <a:spLocks noChangeArrowheads="1"/>
          </p:cNvSpPr>
          <p:nvPr/>
        </p:nvSpPr>
        <p:spPr bwMode="auto">
          <a:xfrm>
            <a:off x="4772025" y="2424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1</a:t>
            </a:r>
          </a:p>
        </p:txBody>
      </p:sp>
      <p:sp>
        <p:nvSpPr>
          <p:cNvPr id="57362" name="TextBox 29"/>
          <p:cNvSpPr txBox="1">
            <a:spLocks noChangeArrowheads="1"/>
          </p:cNvSpPr>
          <p:nvPr/>
        </p:nvSpPr>
        <p:spPr bwMode="auto">
          <a:xfrm>
            <a:off x="5130800" y="2424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2</a:t>
            </a:r>
          </a:p>
        </p:txBody>
      </p:sp>
      <p:sp>
        <p:nvSpPr>
          <p:cNvPr id="57363" name="TextBox 30"/>
          <p:cNvSpPr txBox="1">
            <a:spLocks noChangeArrowheads="1"/>
          </p:cNvSpPr>
          <p:nvPr/>
        </p:nvSpPr>
        <p:spPr bwMode="auto">
          <a:xfrm>
            <a:off x="5478463" y="24241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3</a:t>
            </a:r>
          </a:p>
        </p:txBody>
      </p:sp>
      <p:sp>
        <p:nvSpPr>
          <p:cNvPr id="57364" name="TextBox 31"/>
          <p:cNvSpPr txBox="1">
            <a:spLocks noChangeArrowheads="1"/>
          </p:cNvSpPr>
          <p:nvPr/>
        </p:nvSpPr>
        <p:spPr bwMode="auto">
          <a:xfrm>
            <a:off x="4083050" y="2424113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-1</a:t>
            </a:r>
          </a:p>
        </p:txBody>
      </p:sp>
      <p:sp>
        <p:nvSpPr>
          <p:cNvPr id="57365" name="TextBox 32"/>
          <p:cNvSpPr txBox="1">
            <a:spLocks noChangeArrowheads="1"/>
          </p:cNvSpPr>
          <p:nvPr/>
        </p:nvSpPr>
        <p:spPr bwMode="auto">
          <a:xfrm>
            <a:off x="3735388" y="2424113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-2</a:t>
            </a:r>
          </a:p>
        </p:txBody>
      </p:sp>
      <p:sp>
        <p:nvSpPr>
          <p:cNvPr id="57366" name="TextBox 33"/>
          <p:cNvSpPr txBox="1">
            <a:spLocks noChangeArrowheads="1"/>
          </p:cNvSpPr>
          <p:nvPr/>
        </p:nvSpPr>
        <p:spPr bwMode="auto">
          <a:xfrm>
            <a:off x="3417888" y="2424113"/>
            <a:ext cx="3873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-3</a:t>
            </a:r>
          </a:p>
        </p:txBody>
      </p:sp>
      <p:sp>
        <p:nvSpPr>
          <p:cNvPr id="57367" name="TextBox 34"/>
          <p:cNvSpPr txBox="1">
            <a:spLocks noChangeArrowheads="1"/>
          </p:cNvSpPr>
          <p:nvPr/>
        </p:nvSpPr>
        <p:spPr bwMode="auto">
          <a:xfrm>
            <a:off x="4676775" y="1911350"/>
            <a:ext cx="5016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1/8</a:t>
            </a:r>
          </a:p>
        </p:txBody>
      </p:sp>
      <p:sp>
        <p:nvSpPr>
          <p:cNvPr id="57368" name="TextBox 35"/>
          <p:cNvSpPr txBox="1">
            <a:spLocks noChangeArrowheads="1"/>
          </p:cNvSpPr>
          <p:nvPr/>
        </p:nvSpPr>
        <p:spPr bwMode="auto">
          <a:xfrm>
            <a:off x="4676775" y="1427163"/>
            <a:ext cx="501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3/8</a:t>
            </a:r>
          </a:p>
        </p:txBody>
      </p:sp>
      <p:sp>
        <p:nvSpPr>
          <p:cNvPr id="57369" name="TextBox 43"/>
          <p:cNvSpPr txBox="1">
            <a:spLocks noChangeArrowheads="1"/>
          </p:cNvSpPr>
          <p:nvPr/>
        </p:nvSpPr>
        <p:spPr bwMode="auto">
          <a:xfrm>
            <a:off x="6343650" y="232727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x</a:t>
            </a:r>
          </a:p>
        </p:txBody>
      </p:sp>
      <p:sp>
        <p:nvSpPr>
          <p:cNvPr id="57370" name="TextBox 44"/>
          <p:cNvSpPr txBox="1">
            <a:spLocks noChangeArrowheads="1"/>
          </p:cNvSpPr>
          <p:nvPr/>
        </p:nvSpPr>
        <p:spPr bwMode="auto">
          <a:xfrm>
            <a:off x="4667250" y="1039813"/>
            <a:ext cx="6032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US">
                <a:solidFill>
                  <a:srgbClr val="000000"/>
                </a:solidFill>
                <a:cs typeface="ＭＳ Ｐゴシック" charset="0"/>
              </a:rPr>
              <a:t>P(x)</a:t>
            </a:r>
          </a:p>
        </p:txBody>
      </p:sp>
      <p:cxnSp>
        <p:nvCxnSpPr>
          <p:cNvPr id="57371" name="Straight Connector 46"/>
          <p:cNvCxnSpPr>
            <a:cxnSpLocks noChangeShapeType="1"/>
          </p:cNvCxnSpPr>
          <p:nvPr/>
        </p:nvCxnSpPr>
        <p:spPr bwMode="auto">
          <a:xfrm>
            <a:off x="3921125" y="1843088"/>
            <a:ext cx="1357313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2" name="Straight Connector 48"/>
          <p:cNvCxnSpPr>
            <a:cxnSpLocks noChangeShapeType="1"/>
          </p:cNvCxnSpPr>
          <p:nvPr/>
        </p:nvCxnSpPr>
        <p:spPr bwMode="auto">
          <a:xfrm rot="5400000">
            <a:off x="3679031" y="2070894"/>
            <a:ext cx="484188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373" name="Straight Connector 52"/>
          <p:cNvCxnSpPr>
            <a:cxnSpLocks noChangeShapeType="1"/>
          </p:cNvCxnSpPr>
          <p:nvPr/>
        </p:nvCxnSpPr>
        <p:spPr bwMode="auto">
          <a:xfrm rot="5400000">
            <a:off x="5042694" y="2091532"/>
            <a:ext cx="471487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374" name="Content Placeholder 2"/>
          <p:cNvSpPr>
            <a:spLocks noGrp="1"/>
          </p:cNvSpPr>
          <p:nvPr>
            <p:ph idx="4294967295"/>
          </p:nvPr>
        </p:nvSpPr>
        <p:spPr>
          <a:xfrm>
            <a:off x="1357313" y="2987675"/>
            <a:ext cx="6553200" cy="1262063"/>
          </a:xfrm>
        </p:spPr>
        <p:txBody>
          <a:bodyPr/>
          <a:lstStyle/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&lt;x&gt;</a:t>
            </a:r>
            <a:r>
              <a:rPr lang="en-US" sz="2400">
                <a:latin typeface="Lucida Grande" charset="0"/>
              </a:rPr>
              <a:t> = -2  	      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&lt;x&gt;</a:t>
            </a:r>
            <a:r>
              <a:rPr lang="en-US" sz="2400">
                <a:latin typeface="Lucida Grande" charset="0"/>
              </a:rPr>
              <a:t> = -1	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&lt;x&gt;</a:t>
            </a:r>
            <a:r>
              <a:rPr lang="en-US" sz="2400">
                <a:latin typeface="Lucida Grande" charset="0"/>
              </a:rPr>
              <a:t> = 0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&lt;x&gt;</a:t>
            </a:r>
            <a:r>
              <a:rPr lang="en-US" sz="2400">
                <a:latin typeface="Lucida Grande" charset="0"/>
              </a:rPr>
              <a:t> = 1	</a:t>
            </a:r>
          </a:p>
          <a:p>
            <a:pPr marL="609600" indent="-609600" eaLnBrk="1" hangingPunct="1">
              <a:buFontTx/>
              <a:buAutoNum type="alphaUcParenR"/>
            </a:pPr>
            <a:r>
              <a:rPr lang="en-US" sz="2400" i="1">
                <a:latin typeface="Lucida Grande" charset="0"/>
              </a:rPr>
              <a:t>&lt;x&gt; </a:t>
            </a:r>
            <a:r>
              <a:rPr lang="en-US" sz="2400">
                <a:latin typeface="Lucida Grande" charset="0"/>
              </a:rPr>
              <a:t>= 2</a:t>
            </a:r>
          </a:p>
          <a:p>
            <a:pPr marL="609600" indent="-609600" eaLnBrk="1" hangingPunct="1">
              <a:buFontTx/>
              <a:buAutoNum type="alphaUcParenR"/>
            </a:pPr>
            <a:endParaRPr lang="en-US" sz="2400">
              <a:latin typeface="Lucida Grande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7_background">
  <a:themeElements>
    <a:clrScheme name="7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backgroun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7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background">
  <a:themeElements>
    <a:clrScheme name="8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backgroun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8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background">
  <a:themeElements>
    <a:clrScheme name="4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backgroun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4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ackground">
  <a:themeElements>
    <a:clrScheme name="3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backgroun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3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Lucida Grand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background">
  <a:themeElements>
    <a:clrScheme name="5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5_backgroun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5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background">
  <a:themeElements>
    <a:clrScheme name="9_backgrou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_backgroun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9_backg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ackg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ackg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ackg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ackg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backg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ackg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ackg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ackg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ackg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ackg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backg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Blank Presentation">
  <a:themeElements>
    <a:clrScheme name="3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Blank Presentation">
      <a:majorFont>
        <a:latin typeface="Arial"/>
        <a:ea typeface="ＭＳ Ｐゴシック"/>
        <a:cs typeface="ＭＳ Ｐゴシック"/>
      </a:majorFont>
      <a:minorFont>
        <a:latin typeface="Lucida Grande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3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3423</Words>
  <Application>Microsoft Macintosh PowerPoint</Application>
  <PresentationFormat>On-screen Show (4:3)</PresentationFormat>
  <Paragraphs>807</Paragraphs>
  <Slides>75</Slides>
  <Notes>74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75</vt:i4>
      </vt:variant>
    </vt:vector>
  </HeadingPairs>
  <TitlesOfParts>
    <vt:vector size="86" baseType="lpstr">
      <vt:lpstr>Default Design</vt:lpstr>
      <vt:lpstr>7_background</vt:lpstr>
      <vt:lpstr>8_background</vt:lpstr>
      <vt:lpstr>4_background</vt:lpstr>
      <vt:lpstr>3_background</vt:lpstr>
      <vt:lpstr>Blank Presentation</vt:lpstr>
      <vt:lpstr>5_background</vt:lpstr>
      <vt:lpstr>9_background</vt:lpstr>
      <vt:lpstr>3_Blank Presentation</vt:lpstr>
      <vt:lpstr>Equation</vt:lpstr>
      <vt:lpstr>Microsoft Equation</vt:lpstr>
      <vt:lpstr>PHYS 3220</vt:lpstr>
      <vt:lpstr>In classical mechanics, given the state (i.e. position and velocity) of a particle at a certain time instant, the state of the particle at a later time …  </vt:lpstr>
      <vt:lpstr>  Is Einstein’s explanation of the photo effect enough to prove that energy quanta of radiation are particles? </vt:lpstr>
      <vt:lpstr>Which new concept did Einstein use to explain the photo effect?  </vt:lpstr>
      <vt:lpstr>Compton did observe the effect using X-rays. Would he be able to detect the effect (change in wavelength) with visible light too?  </vt:lpstr>
      <vt:lpstr>Compton effect: How many maxima will be detected if the detector is placed in forward direction?  </vt:lpstr>
      <vt:lpstr>For an electron with energy 25 eV, λ ~ 2.5 Angstrom. The slit separation in a standard double-slit experiment with a scintillation screen is d ~ 0.25 mm. What do you expect to see? </vt:lpstr>
      <vt:lpstr>Shown is a probability distribution P(j) for a discrete variable j. What is the average (mean) value &lt;j&gt;?     </vt:lpstr>
      <vt:lpstr>Shown is a probability distribution P(x) for a continous variable x. What is the average (mean) value &lt;x&gt;?     </vt:lpstr>
      <vt:lpstr>How does one measure an expectation value &lt;x&gt; ?</vt:lpstr>
      <vt:lpstr>Requirements for the wave equation and its solution: 1. The equation has to be linear 2. The solution has to represent a frequency ω and      wave vector k with ω=2πE/h and k=2πp/h 3. The solution must satisfy the dynamical equation      E = p2/2m + V(r,t) Which of these requirement has to be fulfilled? </vt:lpstr>
      <vt:lpstr>Below is shown a probability distribution. At which point x0 is there equal probability for the particle to be either on the left or on the right of x0</vt:lpstr>
      <vt:lpstr>Ψ and |ψ|2: Which of these quantities is measurable ?</vt:lpstr>
      <vt:lpstr>Orbital = wavefunction tomography</vt:lpstr>
      <vt:lpstr>What do you read for PHYS3220?</vt:lpstr>
      <vt:lpstr>What is                                                                           ? </vt:lpstr>
      <vt:lpstr>                      ? </vt:lpstr>
      <vt:lpstr>From the Ehrenfest theorem    what can you conclude about     and   </vt:lpstr>
      <vt:lpstr>A plane wave … (I) is normalizable. (II) is a solution of the free-particle Schrödinger equation. (III) represents a state with a definite momentum. Which one is/are true?  </vt:lpstr>
      <vt:lpstr>The superposition of two plane waves                                         with                                                          is …</vt:lpstr>
      <vt:lpstr>Consider If            is normalizable, what can you say about the limits of  </vt:lpstr>
      <vt:lpstr>Consider  What is             ?</vt:lpstr>
      <vt:lpstr>Assume the state of a particle is described by            where             is a Gaussian function about k0 (Δk≠0). </vt:lpstr>
      <vt:lpstr>Even without measuring the position; in practice, no instrument can measure the momentum of a particle precisely. There is always an uncertainty in the measurement. Claim: This is due to Heisenberg’s uncertainty relation.True or not?</vt:lpstr>
      <vt:lpstr>Assume the state of a particle is described by            where             is a Gaussian function about k0≠0 (Δk≠0). </vt:lpstr>
      <vt:lpstr>Assume the state of a particle is described by            Compared to             ,             contains  </vt:lpstr>
      <vt:lpstr>  </vt:lpstr>
      <vt:lpstr>Assume              and              are stationary states of for different energies E1 and E2.. Consider  Is                a solution of the time-dependent Schrödinger equation?  </vt:lpstr>
      <vt:lpstr>Assume              and              are stationary states of for different energies E1 and E2.. Consider  Is                a stationary state?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A classical particle of energy E approaches a potential energy step of height V0   ( E &lt;V0 ).  What happens to the particle?</vt:lpstr>
      <vt:lpstr>PowerPoint Presentation</vt:lpstr>
      <vt:lpstr>PowerPoint Presentation</vt:lpstr>
      <vt:lpstr>PowerPoint Presentation</vt:lpstr>
      <vt:lpstr>PowerPoint Presentation</vt:lpstr>
      <vt:lpstr>What is αδ(x) (α&gt;0) at x=0? </vt:lpstr>
      <vt:lpstr>For a delta-function potential barrier αδ(x) at x=0: What are the general solutions for   (I) x&lt;0 and (II) x&gt;0 ?        </vt:lpstr>
      <vt:lpstr>For a delta-function potential barrier: What are the correct boundary conditions? </vt:lpstr>
      <vt:lpstr>The real part of a stationary state wave function  of a particle with energy E is shown below. Assume E &gt; V(x) for all x.</vt:lpstr>
      <vt:lpstr>Consider the case of a potential barrier with the  energy of the particle E &gt; V0. The energy spectrum will be continuous. True (A) or False (B) </vt:lpstr>
      <vt:lpstr>For a particle with E &gt; V0, incident on a potential barrier, the transmission coefficient is given by:   </vt:lpstr>
      <vt:lpstr>For an infinite square well, the energy spectrum  is discrete. What else can you say?   (I) The energy levels are equally spaced  (II) There is a finite number of energy levels</vt:lpstr>
      <vt:lpstr>The expectation value of the momentum for a particle in the ground state of the infinite square well is ….</vt:lpstr>
      <vt:lpstr>Which of the following does represent a ground state wave function of finite square well: </vt:lpstr>
      <vt:lpstr>The finite square well has a finite number of energy levels. TRUE (A) or FALSE (B) </vt:lpstr>
      <vt:lpstr>The Hamiltonian for the harmonic oscillator is of the following form:  </vt:lpstr>
      <vt:lpstr>We are about to find the stationary states (and their energies) for the harmonic oscillator.  These are the only possible states for a harmonic oscillator (state = normalizable wave function = normalizable solution of the time-dependent Schrödinger equation).   TRUE (A) or FALSE (B) </vt:lpstr>
      <vt:lpstr>Starting with the ground state and applying successively the raising operator a+, we have found ALL stationary states of the harmonic oscillator. Is this correct? </vt:lpstr>
      <vt:lpstr>Given the following 1-D potential: </vt:lpstr>
      <vt:lpstr>Assume that Ψ1 and Ψ2 are solutions of time-dependent  Schrödinger equation and α1 and α2 are complex numbers.  What does the principle of superposition tell you?  A) only that Ψ1 + Ψ2 is a solution too B) only that α1 Ψ1 is a solution too  C) α1 Ψ1 + α2 Ψ2 is a solution too D) None of the above is correct.</vt:lpstr>
      <vt:lpstr>If {|Φn&gt;} is a complete basis of a Hilbert space, then   ∑ |Φn&gt;&lt;Φn|  is an operator, TRUE (A) or FALSE(B)? </vt:lpstr>
      <vt:lpstr>A state |Ψ&gt; can be represented via its components in a given basis as a vector:       How shall we represent an operator?  A) as a scalar     B) as a vector       C) as a matrix  D) Something else   E) I have no idea </vt:lpstr>
      <vt:lpstr>So far, we defined a Hermitian operator via a condition for the expectation value of the corresponding observable. What was the condition?   A)   B)     C)   D)  E) None or more than one of the above are correct</vt:lpstr>
      <vt:lpstr>The momentum operator                      is a   Hermitian operator, meaning   Is        a Hermitian operator ?     (A) Yes  (B) No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Does the following relation hold for a state of  the (orbital) angular momentum of a particle:  </vt:lpstr>
      <vt:lpstr>Does the following relation hold for a state of the (orbital) angular momentum of a particle:  </vt:lpstr>
      <vt:lpstr>For a time-independent potential V(r) we have  found solutions to the TDSE given by:    How can the general solution to the TDSE be written (assume a discrete energy spectrum)?</vt:lpstr>
      <vt:lpstr>For a central potential V(r), H can be written as:    Does H commute with L2 and/or with Lz?</vt:lpstr>
    </vt:vector>
  </TitlesOfParts>
  <Manager/>
  <Company>University of Colorado, Boulder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3220 Concept Tests, Fall 2009</dc:title>
  <dc:subject>Quantum Concept Tests</dc:subject>
  <dc:creator>Andreas Becker</dc:creator>
  <cp:keywords/>
  <dc:description/>
  <cp:lastModifiedBy>Steve Goldhaber</cp:lastModifiedBy>
  <cp:revision>46</cp:revision>
  <dcterms:created xsi:type="dcterms:W3CDTF">2010-06-06T21:08:02Z</dcterms:created>
  <dcterms:modified xsi:type="dcterms:W3CDTF">2013-03-31T00:25:16Z</dcterms:modified>
  <cp:category/>
</cp:coreProperties>
</file>