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embeddings/oleObject1.bin" ContentType="application/vnd.openxmlformats-officedocument.oleObject"/>
  <Override PartName="/ppt/notesSlides/notesSlide7.xml" ContentType="application/vnd.openxmlformats-officedocument.presentationml.notesSlide+xml"/>
  <Override PartName="/ppt/embeddings/oleObject2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notesSlides/notesSlide21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22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23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notesSlides/notesSlide24.xml" ContentType="application/vnd.openxmlformats-officedocument.presentationml.notesSlide+xml"/>
  <Override PartName="/ppt/embeddings/oleObject21.bin" ContentType="application/vnd.openxmlformats-officedocument.oleObject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embeddings/oleObject22.bin" ContentType="application/vnd.openxmlformats-officedocument.oleObject"/>
  <Override PartName="/ppt/notesSlides/notesSlide32.xml" ContentType="application/vnd.openxmlformats-officedocument.presentationml.notesSlide+xml"/>
  <Override PartName="/ppt/embeddings/oleObject23.bin" ContentType="application/vnd.openxmlformats-officedocument.oleObject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embeddings/oleObject24.bin" ContentType="application/vnd.openxmlformats-officedocument.oleObject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embeddings/oleObject25.bin" ContentType="application/vnd.openxmlformats-officedocument.oleObject"/>
  <Override PartName="/ppt/notesSlides/notesSlide39.xml" ContentType="application/vnd.openxmlformats-officedocument.presentationml.notesSlide+xml"/>
  <Override PartName="/ppt/embeddings/oleObject26.bin" ContentType="application/vnd.openxmlformats-officedocument.oleObject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287" r:id="rId1"/>
  </p:sldMasterIdLst>
  <p:notesMasterIdLst>
    <p:notesMasterId r:id="rId43"/>
  </p:notesMasterIdLst>
  <p:handoutMasterIdLst>
    <p:handoutMasterId r:id="rId44"/>
  </p:handoutMasterIdLst>
  <p:sldIdLst>
    <p:sldId id="256" r:id="rId2"/>
    <p:sldId id="362" r:id="rId3"/>
    <p:sldId id="423" r:id="rId4"/>
    <p:sldId id="360" r:id="rId5"/>
    <p:sldId id="363" r:id="rId6"/>
    <p:sldId id="424" r:id="rId7"/>
    <p:sldId id="425" r:id="rId8"/>
    <p:sldId id="455" r:id="rId9"/>
    <p:sldId id="427" r:id="rId10"/>
    <p:sldId id="365" r:id="rId11"/>
    <p:sldId id="428" r:id="rId12"/>
    <p:sldId id="429" r:id="rId13"/>
    <p:sldId id="407" r:id="rId14"/>
    <p:sldId id="431" r:id="rId15"/>
    <p:sldId id="433" r:id="rId16"/>
    <p:sldId id="367" r:id="rId17"/>
    <p:sldId id="434" r:id="rId18"/>
    <p:sldId id="430" r:id="rId19"/>
    <p:sldId id="453" r:id="rId20"/>
    <p:sldId id="435" r:id="rId21"/>
    <p:sldId id="368" r:id="rId22"/>
    <p:sldId id="372" r:id="rId23"/>
    <p:sldId id="373" r:id="rId24"/>
    <p:sldId id="374" r:id="rId25"/>
    <p:sldId id="454" r:id="rId26"/>
    <p:sldId id="408" r:id="rId27"/>
    <p:sldId id="436" r:id="rId28"/>
    <p:sldId id="437" r:id="rId29"/>
    <p:sldId id="438" r:id="rId30"/>
    <p:sldId id="439" r:id="rId31"/>
    <p:sldId id="440" r:id="rId32"/>
    <p:sldId id="441" r:id="rId33"/>
    <p:sldId id="442" r:id="rId34"/>
    <p:sldId id="444" r:id="rId35"/>
    <p:sldId id="449" r:id="rId36"/>
    <p:sldId id="450" r:id="rId37"/>
    <p:sldId id="451" r:id="rId38"/>
    <p:sldId id="452" r:id="rId39"/>
    <p:sldId id="385" r:id="rId40"/>
    <p:sldId id="386" r:id="rId41"/>
    <p:sldId id="445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3" autoAdjust="0"/>
    <p:restoredTop sz="65153" autoAdjust="0"/>
  </p:normalViewPr>
  <p:slideViewPr>
    <p:cSldViewPr snapToGrid="0">
      <p:cViewPr varScale="1">
        <p:scale>
          <a:sx n="114" d="100"/>
          <a:sy n="114" d="100"/>
        </p:scale>
        <p:origin x="-31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handoutMaster" Target="handoutMasters/handoutMaster1.xml"/><Relationship Id="rId45" Type="http://schemas.openxmlformats.org/officeDocument/2006/relationships/printerSettings" Target="printerSettings/printerSettings1.bin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85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4BEEFC-DEA5-A44B-90C1-AD2947A94B69}" type="datetime1">
              <a:rPr lang="en-US"/>
              <a:pPr/>
              <a:t>11/27/11</a:t>
            </a:fld>
            <a:endParaRPr lang="en-US"/>
          </a:p>
        </p:txBody>
      </p:sp>
      <p:sp>
        <p:nvSpPr>
          <p:cNvPr id="1085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85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28EC5B-E884-DD4C-A1BC-369B91133A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83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530DB9-53A4-3E4A-9D25-3529DC54C38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742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52" charset="-128"/>
        <a:cs typeface="ヒラギノ角ゴ Pro W3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52" charset="-128"/>
        <a:cs typeface="ヒラギノ角ゴ Pro W3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52" charset="-128"/>
        <a:cs typeface="ヒラギノ角ゴ Pro W3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52" charset="-128"/>
        <a:cs typeface="ヒラギノ角ゴ Pro W3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52" charset="-128"/>
        <a:cs typeface="ヒラギノ角ゴ Pro W3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0544B6AE-6B86-D248-8EA1-D078279152A2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© Mike Dubson, 2008</a:t>
            </a:r>
          </a:p>
          <a:p>
            <a:pPr eaLnBrk="1" hangingPunct="1"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No (area under curve is 0.9). (Pollock) Skipped this one in Fall.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8%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[[92%]]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C0C4995D-CE04-134D-A812-A41C3E416E18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Yes, but you have to square the wave function before integrating. (Pollock) Class was 90+% WRONG when they did it silently. I poked slightly, and they switched to mostly right.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90%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[[86%]]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14%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32A76310-0B18-494D-825C-C784CB716168}" type="slidenum">
              <a:rPr lang="en-US" sz="1200">
                <a:ea typeface="ＭＳ Ｐゴシック" charset="0"/>
                <a:cs typeface="ＭＳ Ｐゴシック" charset="0"/>
              </a:rPr>
              <a:pPr/>
              <a:t>11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ＭＳ Ｐゴシック" charset="0"/>
                <a:cs typeface="ＭＳ Ｐゴシック" charset="0"/>
              </a:rPr>
              <a:t>Good discussions, long time, but they all got it (1 voted for A) Nice lead in to 4</a:t>
            </a:r>
            <a:r>
              <a:rPr lang="en-US" sz="2400" baseline="30000">
                <a:ea typeface="ＭＳ Ｐゴシック" charset="0"/>
                <a:cs typeface="ＭＳ Ｐゴシック" charset="0"/>
              </a:rPr>
              <a:t>th</a:t>
            </a:r>
            <a:r>
              <a:rPr lang="en-US" sz="2400">
                <a:ea typeface="ＭＳ Ｐゴシック" charset="0"/>
                <a:cs typeface="ＭＳ Ｐゴシック" charset="0"/>
              </a:rPr>
              <a:t> postulate (collapse).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Steven Pollock (CU-Boulder)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DEED6B5C-4BDE-2443-8C0D-DAD3F7381FD7}" type="slidenum">
              <a:rPr lang="en-US" sz="1200">
                <a:ea typeface="ＭＳ Ｐゴシック" charset="0"/>
                <a:cs typeface="ＭＳ Ｐゴシック" charset="0"/>
              </a:rPr>
              <a:pPr/>
              <a:t>12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equal to 50%.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0% 4%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[[96%]]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0FCC2FEE-6F14-1A41-999E-71009985F230}" type="slidenum">
              <a:rPr lang="en-US" sz="1200">
                <a:ea typeface="ＭＳ Ｐゴシック" charset="0"/>
                <a:cs typeface="ＭＳ Ｐゴシック" charset="0"/>
              </a:rPr>
              <a:pPr/>
              <a:t>14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No. (Pollock) Skipped in Fall.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48%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[[52%]]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6C1216BD-28D5-724F-BBBA-345CD242BD11}" type="slidenum">
              <a:rPr lang="en-US" sz="1200">
                <a:ea typeface="ＭＳ Ｐゴシック" charset="0"/>
                <a:cs typeface="ＭＳ Ｐゴシック" charset="0"/>
              </a:rPr>
              <a:pPr/>
              <a:t>15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0.6. (Pollock) Skipped in fall.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0% 0%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  </a:t>
            </a:r>
            <a:r>
              <a:rPr lang="en-US" sz="2400">
                <a:ea typeface="ヒラギノ角ゴ Pro W3" charset="0"/>
                <a:cs typeface="ヒラギノ角ゴ Pro W3" charset="0"/>
              </a:rPr>
              <a:t>DeWolfe, Sp09, L3, 3% 0% 3%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[[95%]]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E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913C5D05-7819-0142-8374-8928859B76EE}" type="slidenum">
              <a:rPr lang="en-US" sz="1200"/>
              <a:pPr/>
              <a:t>16</a:t>
            </a:fld>
            <a:endParaRPr lang="en-US"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2/3. (Pollock) Skipped in Fall.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L3,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[[92%]]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4% 0% 4%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B1337C05-1642-E746-B2E0-41303B552DC8}" type="slidenum">
              <a:rPr lang="en-US" sz="1200">
                <a:ea typeface="ＭＳ Ｐゴシック" charset="0"/>
                <a:cs typeface="ＭＳ Ｐゴシック" charset="0"/>
              </a:rPr>
              <a:pPr/>
              <a:t>17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2/7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0%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72B26022-61B5-0947-ACE9-998C1198AF88}" type="slidenum">
              <a:rPr lang="en-US" sz="1200">
                <a:ea typeface="ＭＳ Ｐゴシック" charset="0"/>
                <a:cs typeface="ＭＳ Ｐゴシック" charset="0"/>
              </a:rPr>
              <a:pPr/>
              <a:t>18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SJP – we started our Friday classes with this clicker question most weeks!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Steven Pollock (CU-Boulder)</a:t>
            </a:r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D3EF8449-F9BB-F148-9FF7-DE5E50EC4150}" type="slidenum">
              <a:rPr lang="en-US" sz="1200"/>
              <a:pPr/>
              <a:t>19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(sum n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i</a:t>
            </a:r>
            <a:r>
              <a:rPr lang="en-US" sz="2400">
                <a:ea typeface="ヒラギノ角ゴ Pro W3" charset="0"/>
                <a:cs typeface="ヒラギノ角ゴ Pro W3" charset="0"/>
              </a:rPr>
              <a:t>*x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i</a:t>
            </a:r>
            <a:r>
              <a:rPr lang="en-US" sz="2400">
                <a:ea typeface="ヒラギノ角ゴ Pro W3" charset="0"/>
                <a:cs typeface="ヒラギノ角ゴ Pro W3" charset="0"/>
              </a:rPr>
              <a:t>). (Pollock) I changed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numbers to be like 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“</a:t>
            </a:r>
            <a:r>
              <a:rPr lang="en-US" sz="2400">
                <a:ea typeface="ヒラギノ角ゴ Pro W3" charset="0"/>
                <a:cs typeface="ヒラギノ角ゴ Pro W3" charset="0"/>
              </a:rPr>
              <a:t>ages in Phys 1110 classroom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”</a:t>
            </a:r>
            <a:r>
              <a:rPr lang="en-US" sz="2400">
                <a:ea typeface="ヒラギノ角ゴ Pro W3" charset="0"/>
                <a:cs typeface="ヒラギノ角ゴ Pro W3" charset="0"/>
              </a:rPr>
              <a:t>  (N= 300). They all got it correct.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L3, 3%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3% 0% 3%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8B6EC8C3-A035-474D-BE71-6106BB3F78B3}" type="slidenum">
              <a:rPr lang="en-US" sz="1200">
                <a:ea typeface="ＭＳ Ｐゴシック" charset="0"/>
                <a:cs typeface="ＭＳ Ｐゴシック" charset="0"/>
              </a:rPr>
              <a:pPr/>
              <a:t>20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110/342. (Pollock) Skipped in Fall.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L3, 0% 0% 18% 4%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[[79%]]</a:t>
            </a:r>
            <a:endParaRPr lang="en-US" sz="2400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E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8E111154-33D1-494C-9327-49A20BBB67E1}" type="slidenum">
              <a:rPr lang="en-US" sz="1200"/>
              <a:pPr/>
              <a:t>21</a:t>
            </a:fld>
            <a:endParaRPr lang="en-US"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Both are correct. The index i has different meanings in the two equations. In the first equation, the index x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i</a:t>
            </a:r>
            <a:r>
              <a:rPr lang="en-US" sz="2400">
                <a:ea typeface="ヒラギノ角ゴ Pro W3" charset="0"/>
                <a:cs typeface="ヒラギノ角ゴ Pro W3" charset="0"/>
              </a:rPr>
              <a:t> is the i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th</a:t>
            </a:r>
            <a:r>
              <a:rPr lang="en-US" sz="2400">
                <a:ea typeface="ヒラギノ角ゴ Pro W3" charset="0"/>
                <a:cs typeface="ヒラギノ角ゴ Pro W3" charset="0"/>
              </a:rPr>
              <a:t> possible result in the list of different possible results of a trial. In the second equation, x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i</a:t>
            </a:r>
            <a:r>
              <a:rPr lang="en-US" sz="2400">
                <a:ea typeface="ヒラギノ角ゴ Pro W3" charset="0"/>
                <a:cs typeface="ヒラギノ角ゴ Pro W3" charset="0"/>
              </a:rPr>
              <a:t> is the result of the i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th</a:t>
            </a:r>
            <a:r>
              <a:rPr lang="en-US" sz="2400">
                <a:ea typeface="ヒラギノ角ゴ Pro W3" charset="0"/>
                <a:cs typeface="ヒラギノ角ゴ Pro W3" charset="0"/>
              </a:rPr>
              <a:t> trial. (Pollock) Skipped in Fall.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 0%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D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CDE24B14-8035-394F-BFCA-89096ED23594}" type="slidenum">
              <a:rPr lang="en-US" sz="1200"/>
              <a:pPr/>
              <a:t>22</a:t>
            </a:fld>
            <a:endParaRPr lang="en-US"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A, the sum of the squares cannot be less than the sum squared. (Pollock) We had 93% correct.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L4,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[[4%]]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25% 71% 0% 0%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L4,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[[86%]]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14%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[[93%]]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L3,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[[98%]]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2%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9F1E806A-318A-E14D-A8E8-631331B82BE7}" type="slidenum">
              <a:rPr lang="en-US" sz="1200"/>
              <a:pPr/>
              <a:t>23</a:t>
            </a:fld>
            <a:endParaRPr lang="en-US"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Both are almost the same size; </a:t>
            </a:r>
            <a:r>
              <a:rPr lang="en-US" sz="900">
                <a:latin typeface="Symbol" charset="0"/>
                <a:ea typeface="ヒラギノ角ゴ Pro W3" charset="0"/>
                <a:cs typeface="ヒラギノ角ゴ Pro W3" charset="0"/>
              </a:rPr>
              <a:t>sigma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1000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 </a:t>
            </a:r>
            <a:r>
              <a:rPr lang="en-US" sz="2400">
                <a:ea typeface="ヒラギノ角ゴ Pro W3" charset="0"/>
                <a:cs typeface="ヒラギノ角ゴ Pro W3" charset="0"/>
              </a:rPr>
              <a:t>could be a little larger or a little smaller than sigma</a:t>
            </a:r>
            <a:r>
              <a:rPr lang="en-US" sz="2400" baseline="-25000">
                <a:ea typeface="ヒラギノ角ゴ Pro W3" charset="0"/>
                <a:cs typeface="ヒラギノ角ゴ Pro W3" charset="0"/>
              </a:rPr>
              <a:t>100</a:t>
            </a:r>
            <a:r>
              <a:rPr lang="en-US" sz="2400">
                <a:ea typeface="ヒラギノ角ゴ Pro W3" charset="0"/>
                <a:cs typeface="ヒラギノ角ゴ Pro W3" charset="0"/>
              </a:rPr>
              <a:t>.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07AD927F-5738-674E-B948-6D929BA63FEE}" type="slidenum">
              <a:rPr lang="en-US" sz="1200"/>
              <a:pPr/>
              <a:t>24</a:t>
            </a:fld>
            <a:endParaRPr lang="en-US"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Discussed, but didn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t get to this as a clicker question.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Steven Pollock (CU-Boulder)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873269D5-E497-154F-B9D8-A428F3225A42}" type="slidenum">
              <a:rPr lang="en-US" sz="1200"/>
              <a:pPr/>
              <a:t>25</a:t>
            </a:fld>
            <a:endParaRPr lang="en-US"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C because the wavelength is actually pi. (Pollock) Modified by SJP. Done silently, it was ~60%. Then talking to their neighbor, it was 90%.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[[60%]]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0%,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[[90%]]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0%, 0%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L4, 14% 14%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[[71%]]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0%,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07E2E639-52D9-FC4F-942C-B8FD1CDB311A}" type="slidenum">
              <a:rPr lang="en-US" sz="1200"/>
              <a:pPr/>
              <a:t>27</a:t>
            </a:fld>
            <a:endParaRPr lang="en-US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CORRECT ANSWER:  B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Wave 2 is faster (2 </a:t>
            </a:r>
            <a:r>
              <a:rPr lang="en-US" sz="2400" i="1">
                <a:ea typeface="ヒラギノ角ゴ Pro W3" charset="0"/>
                <a:cs typeface="ヒラギノ角ゴ Pro W3" charset="0"/>
              </a:rPr>
              <a:t>v.s.</a:t>
            </a:r>
            <a:r>
              <a:rPr lang="en-US" sz="2400">
                <a:ea typeface="ヒラギノ角ゴ Pro W3" charset="0"/>
                <a:cs typeface="ヒラギノ角ゴ Pro W3" charset="0"/>
              </a:rPr>
              <a:t> ½). (Pollock) Modified this in Fa08 to make the wrong answers more tempting (so I made omega the same in both, and the amplitude larger in 1). Answer is still B.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 </a:t>
            </a:r>
            <a:r>
              <a:rPr lang="en-US" sz="2400">
                <a:ea typeface="ヒラギノ角ゴ Pro W3" charset="0"/>
                <a:cs typeface="ヒラギノ角ゴ Pro W3" charset="0"/>
              </a:rPr>
              <a:t>In my class, 87% correct.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L4,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[[68%]]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32%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[[87%]]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32%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L4, 10%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[[85%]]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5%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A5F91F2C-C2DE-3248-A452-9F70F4DDEDB1}" type="slidenum">
              <a:rPr lang="en-US" sz="1200"/>
              <a:pPr/>
              <a:t>28</a:t>
            </a:fld>
            <a:endParaRPr lang="en-US"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C because the period is actually pi. (Pollock) Skipped in Fall.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A254660-A337-FD4F-845B-F6C9B91481F7}" type="slidenum">
              <a:rPr lang="en-US" sz="1200"/>
              <a:pPr/>
              <a:t>29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 is A, because they were supposed to get one!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 eaLnBrk="1" hangingPunct="1"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L1,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AE4169D1-044B-7545-927C-E94306102642}" type="slidenum">
              <a:rPr lang="en-US" sz="1200">
                <a:ea typeface="ＭＳ Ｐゴシック" charset="0"/>
                <a:cs typeface="ＭＳ Ｐゴシック" charset="0"/>
              </a:rPr>
              <a:pPr/>
              <a:t>3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Did this by hands in Fa08. Most said yes, several not sure.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L5,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[[88%]]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12%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 (pre-requisite)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1C4A6853-4143-D946-B66D-4B364B735995}" type="slidenum">
              <a:rPr lang="en-US" sz="1200"/>
              <a:pPr/>
              <a:t>30</a:t>
            </a:fld>
            <a:endParaRPr lang="en-US" sz="120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Yes, always. (Pollock) I modified the problem to make it harder, but still very easy for my class. But, doesn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t seem to be a waste of time to let them decide so, rather than telling...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L5,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L5,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C30F21B-7DCF-3A41-9198-2F981156BBA8}" type="slidenum">
              <a:rPr lang="en-US" sz="1200"/>
              <a:pPr/>
              <a:t>31</a:t>
            </a:fld>
            <a:endParaRPr lang="en-US" sz="120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Modified by SJP,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figure was different, but I disagree with the details. Answer is still C. Students had no trouble at all with it.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L5, 3% 23%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[[74%]]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 0%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L5, 0% 2%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[[93%]]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5%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B4AF3323-2E96-E64B-84E9-0C5630F0B821}" type="slidenum">
              <a:rPr lang="en-US" sz="1200"/>
              <a:pPr/>
              <a:t>32</a:t>
            </a:fld>
            <a:endParaRPr lang="en-US" sz="120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2.5</a:t>
            </a:r>
            <a:r>
              <a:rPr lang="en-US" sz="2400">
                <a:latin typeface="Lucida Grande" charset="0"/>
                <a:ea typeface="ヒラギノ角ゴ Pro W3" charset="0"/>
                <a:cs typeface="ヒラギノ角ゴ Pro W3" charset="0"/>
              </a:rPr>
              <a:t>λ. (Pollock) </a:t>
            </a:r>
            <a:r>
              <a:rPr lang="en-US" sz="2400">
                <a:ea typeface="ヒラギノ角ゴ Pro W3" charset="0"/>
                <a:cs typeface="ヒラギノ角ゴ Pro W3" charset="0"/>
              </a:rPr>
              <a:t>52% for E, I think many were reluctant to vote for 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“</a:t>
            </a:r>
            <a:r>
              <a:rPr lang="en-US" sz="2400">
                <a:ea typeface="ヒラギノ角ゴ Pro W3" charset="0"/>
                <a:cs typeface="ヒラギノ角ゴ Pro W3" charset="0"/>
              </a:rPr>
              <a:t>None of these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”</a:t>
            </a:r>
            <a:r>
              <a:rPr lang="en-US" sz="2400">
                <a:ea typeface="ヒラギノ角ゴ Pro W3" charset="0"/>
                <a:cs typeface="ヒラギノ角ゴ Pro W3" charset="0"/>
              </a:rPr>
              <a:t>. Good little problem.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L5, 0% 23% 0% 20%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[[57%]]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  </a:t>
            </a:r>
            <a:r>
              <a:rPr lang="en-US" sz="2400">
                <a:ea typeface="ヒラギノ角ゴ Pro W3" charset="0"/>
                <a:cs typeface="ヒラギノ角ゴ Pro W3" charset="0"/>
              </a:rPr>
              <a:t>Pollock, Fa08, 0% 23% 0% 20%  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[[52%]]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E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  <a:p>
            <a:pPr eaLnBrk="1" hangingPunct="1"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E16D1CE3-1CDD-8D43-91F3-15D72F39BA35}" type="slidenum">
              <a:rPr lang="en-US" sz="1200"/>
              <a:pPr/>
              <a:t>33</a:t>
            </a:fld>
            <a:endParaRPr lang="en-US" sz="120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very quiet, all the time. The path difference is always 0.5 lambda, hence always have destructive interference.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545BBC4E-DA24-DE47-9C27-9BF33F912180}" type="slidenum">
              <a:rPr lang="en-US" sz="1200"/>
              <a:pPr/>
              <a:t>34</a:t>
            </a:fld>
            <a:endParaRPr lang="en-US" sz="120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Case II is the only linear operator in the list. Case IV is not a linear operator. (Pollock) 83% voted B, but it was a good discussion.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L5, 3%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[[52%]]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45%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[[83%]]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L4,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[[55%]]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33% 13%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CDB2EBD2-995D-0445-94AD-665347DC6815}" type="slidenum">
              <a:rPr lang="en-US" sz="1200"/>
              <a:pPr/>
              <a:t>36</a:t>
            </a:fld>
            <a:endParaRPr lang="en-US" sz="120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Did this as a whiteboard activity – didn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t take long, worked very well.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Steven Pollock (CU-Boulder)</a:t>
            </a: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386B191C-B7D4-3647-9DB5-B674448251CF}" type="slidenum">
              <a:rPr lang="en-US" sz="1200"/>
              <a:pPr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 (d/dt) produces a factor of </a:t>
            </a:r>
            <a:r>
              <a:rPr lang="en-US" sz="2400" i="1">
                <a:ea typeface="ヒラギノ角ゴ Pro W3" charset="0"/>
                <a:cs typeface="ヒラギノ角ゴ Pro W3" charset="0"/>
              </a:rPr>
              <a:t>−iω</a:t>
            </a:r>
            <a:r>
              <a:rPr lang="en-US" sz="2400">
                <a:ea typeface="ヒラギノ角ゴ Pro W3" charset="0"/>
                <a:cs typeface="ヒラギノ角ゴ Pro W3" charset="0"/>
              </a:rPr>
              <a:t>. (Pollock) SP08 – did this as a whiteboard activity instead of a clicker question!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L6, 95%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0% 0% 5%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L6, 3%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[[72%]]</a:t>
            </a:r>
            <a:r>
              <a:rPr lang="en-US" sz="2400">
                <a:ea typeface="ヒラギノ角ゴ Pro W3" charset="0"/>
                <a:cs typeface="ヒラギノ角ゴ Pro W3" charset="0"/>
              </a:rPr>
              <a:t> 3% 17% 3%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2C415ADE-0F5E-7844-8D12-17B520399AB9}" type="slidenum">
              <a:rPr lang="en-US" sz="1200"/>
              <a:pPr/>
              <a:t>38</a:t>
            </a:fld>
            <a:endParaRPr lang="en-US" sz="120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C (d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2</a:t>
            </a:r>
            <a:r>
              <a:rPr lang="en-US" sz="2400">
                <a:ea typeface="ヒラギノ角ゴ Pro W3" charset="0"/>
                <a:cs typeface="ヒラギノ角ゴ Pro W3" charset="0"/>
              </a:rPr>
              <a:t>/dx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2</a:t>
            </a:r>
            <a:r>
              <a:rPr lang="en-US" sz="2400">
                <a:ea typeface="ヒラギノ角ゴ Pro W3" charset="0"/>
                <a:cs typeface="ヒラギノ角ゴ Pro W3" charset="0"/>
              </a:rPr>
              <a:t>) produces a factor of –k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2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0%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C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AC8A94FE-8C7D-2E4E-A25B-6E930FDA41B2}" type="slidenum">
              <a:rPr lang="en-US" sz="1200"/>
              <a:pPr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 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D964543-623F-4B42-A70F-A260B943EFFF}" type="slidenum">
              <a:rPr lang="en-US" sz="1200"/>
              <a:pPr/>
              <a:t>4</a:t>
            </a:fld>
            <a:endParaRPr lang="en-US" sz="120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L7,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[[96%]]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4%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 (pre-requisite?)</a:t>
            </a: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14C79537-BF50-FA48-9A5D-E512F66D16BF}" type="slidenum">
              <a:rPr lang="en-US" sz="1200"/>
              <a:pPr/>
              <a:t>40</a:t>
            </a:fld>
            <a:endParaRPr lang="en-US" sz="120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particle 1 (p = h/λ so smaller wavelength means larger momentum.). (Pollock) Lecture #6, start of class, almost all got it. (One student wondered about if particles had different masses).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L9,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[[100%]]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L6,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L6,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[[94%]]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3% 0% 3%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6136ADF7-2787-4544-B310-F534F4C7D76E}" type="slidenum">
              <a:rPr lang="en-US" sz="1200"/>
              <a:pPr/>
              <a:t>41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2400">
              <a:ea typeface="ヒラギノ角ゴ Pro W3" charset="0"/>
              <a:cs typeface="ヒラギノ角ゴ Pro W3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No, we usually use this an an axiom with the principle of least action approach as an alternative. (Pollock) Vote by hand was split (curiously, left/right in the room!) almost 50/50. Good discussion, including whether this can be derived from F=ma, whether it can be derived from Hamilton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Principle,… I discussed 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“</a:t>
            </a:r>
            <a:r>
              <a:rPr lang="en-US" sz="2400">
                <a:ea typeface="ヒラギノ角ゴ Pro W3" charset="0"/>
                <a:cs typeface="ヒラギノ角ゴ Pro W3" charset="0"/>
              </a:rPr>
              <a:t>operational definitions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”</a:t>
            </a:r>
            <a:r>
              <a:rPr lang="en-US" sz="2400">
                <a:ea typeface="ヒラギノ角ゴ Pro W3" charset="0"/>
                <a:cs typeface="ヒラギノ角ゴ Pro W3" charset="0"/>
              </a:rPr>
              <a:t> of quantities, and defended answer B as 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“</a:t>
            </a:r>
            <a:r>
              <a:rPr lang="en-US" sz="2400">
                <a:ea typeface="ヒラギノ角ゴ Pro W3" charset="0"/>
                <a:cs typeface="ヒラギノ角ゴ Pro W3" charset="0"/>
              </a:rPr>
              <a:t>better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”</a:t>
            </a:r>
            <a:r>
              <a:rPr lang="en-US" sz="2400">
                <a:ea typeface="ヒラギノ角ゴ Pro W3" charset="0"/>
                <a:cs typeface="ヒラギノ角ゴ Pro W3" charset="0"/>
              </a:rPr>
              <a:t> (if not necessarily correct).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L1, 0%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(1 but no iGrader record)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B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D814750A-5B06-BD4E-8FAB-B847EE05D846}" type="slidenum">
              <a:rPr lang="en-US" sz="1200">
                <a:ea typeface="ＭＳ Ｐゴシック" charset="0"/>
                <a:cs typeface="ＭＳ Ｐゴシック" charset="0"/>
              </a:rPr>
              <a:pPr/>
              <a:t>6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(Dubson) Mike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Answer: Yes (from Newton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2</a:t>
            </a:r>
            <a:r>
              <a:rPr lang="en-US" sz="2400" baseline="30000">
                <a:ea typeface="ヒラギノ角ゴ Pro W3" charset="0"/>
                <a:cs typeface="ヒラギノ角ゴ Pro W3" charset="0"/>
              </a:rPr>
              <a:t>nd</a:t>
            </a:r>
            <a:r>
              <a:rPr lang="en-US" sz="2400">
                <a:ea typeface="ヒラギノ角ゴ Pro W3" charset="0"/>
                <a:cs typeface="ヒラギノ角ゴ Pro W3" charset="0"/>
              </a:rPr>
              <a:t> law). (Pollock) Iclicker said 75/25, but hands showed an even split. Several thought this was the definition of torque, so when I pointed out the definition of torque was rxF, they changed their opinion. Others still argued this was on an equal par with Newton 2 (previous one), so it should be the same answer. Again, it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’</a:t>
            </a:r>
            <a:r>
              <a:rPr lang="en-US" sz="2400">
                <a:ea typeface="ヒラギノ角ゴ Pro W3" charset="0"/>
                <a:cs typeface="ヒラギノ角ゴ Pro W3" charset="0"/>
              </a:rPr>
              <a:t>s not about the 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“</a:t>
            </a:r>
            <a:r>
              <a:rPr lang="en-US" sz="2400">
                <a:ea typeface="ヒラギノ角ゴ Pro W3" charset="0"/>
                <a:cs typeface="ヒラギノ角ゴ Pro W3" charset="0"/>
              </a:rPr>
              <a:t>correctness</a:t>
            </a:r>
            <a:r>
              <a:rPr lang="ja-JP" altLang="en-US" sz="2400">
                <a:ea typeface="ヒラギノ角ゴ Pro W3" charset="0"/>
                <a:cs typeface="ヒラギノ角ゴ Pro W3" charset="0"/>
              </a:rPr>
              <a:t>”</a:t>
            </a:r>
            <a:r>
              <a:rPr lang="en-US" sz="2400">
                <a:ea typeface="ヒラギノ角ゴ Pro W3" charset="0"/>
                <a:cs typeface="ヒラギノ角ゴ Pro W3" charset="0"/>
              </a:rPr>
              <a:t>, these are just to break the ice and start arguments/discussions/conversations. 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L1,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(1 but no iGrader record)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522F0C6B-4D10-5940-A053-6CD8EEB3B670}" type="slidenum">
              <a:rPr lang="en-US" sz="1200">
                <a:ea typeface="ＭＳ Ｐゴシック" charset="0"/>
                <a:cs typeface="ＭＳ Ｐゴシック" charset="0"/>
              </a:rPr>
              <a:pPr/>
              <a:t>7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</a:t>
            </a:r>
          </a:p>
          <a:p>
            <a:pPr eaLnBrk="1" hangingPunct="1"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Dubson, Sp08,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0% 0%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Mike Dubson (CU-Boulder)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040144D5-1D66-E647-8BF1-C0E051153BDE}" type="slidenum">
              <a:rPr lang="en-US" sz="1200">
                <a:ea typeface="ＭＳ Ｐゴシック" charset="0"/>
                <a:cs typeface="ＭＳ Ｐゴシック" charset="0"/>
              </a:rPr>
              <a:pPr/>
              <a:t>8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INSTRUCTOR NOTES: </a:t>
            </a:r>
            <a:r>
              <a:rPr lang="en-US" sz="2400">
                <a:ea typeface="ヒラギノ角ゴ Pro W3" charset="0"/>
                <a:cs typeface="ヒラギノ角ゴ Pro W3" charset="0"/>
              </a:rPr>
              <a:t>(Pollock) </a:t>
            </a:r>
            <a:r>
              <a:rPr lang="en-US" sz="2400">
                <a:ea typeface="ＭＳ Ｐゴシック" charset="0"/>
                <a:cs typeface="ＭＳ Ｐゴシック" charset="0"/>
              </a:rPr>
              <a:t>A/D/E/ 30,30,30 split. Good conversation, it went on for a long time. Discussion about C, about </a:t>
            </a:r>
            <a:r>
              <a:rPr lang="ja-JP" altLang="en-US" sz="2400">
                <a:ea typeface="ＭＳ Ｐゴシック" charset="0"/>
                <a:cs typeface="ＭＳ Ｐゴシック" charset="0"/>
              </a:rPr>
              <a:t>“</a:t>
            </a:r>
            <a:r>
              <a:rPr lang="en-US" sz="2400">
                <a:ea typeface="ＭＳ Ｐゴシック" charset="0"/>
                <a:cs typeface="ＭＳ Ｐゴシック" charset="0"/>
              </a:rPr>
              <a:t>what follows</a:t>
            </a:r>
            <a:r>
              <a:rPr lang="ja-JP" altLang="en-US" sz="2400">
                <a:ea typeface="ＭＳ Ｐゴシック" charset="0"/>
                <a:cs typeface="ＭＳ Ｐゴシック" charset="0"/>
              </a:rPr>
              <a:t>”</a:t>
            </a:r>
            <a:r>
              <a:rPr lang="en-US" sz="2400">
                <a:ea typeface="ＭＳ Ｐゴシック" charset="0"/>
                <a:cs typeface="ＭＳ Ｐゴシック" charset="0"/>
              </a:rPr>
              <a:t>, about meaning of probability, and what we</a:t>
            </a:r>
            <a:r>
              <a:rPr lang="ja-JP" altLang="en-US" sz="2400">
                <a:ea typeface="ＭＳ Ｐゴシック" charset="0"/>
                <a:cs typeface="ＭＳ Ｐゴシック" charset="0"/>
              </a:rPr>
              <a:t>’</a:t>
            </a:r>
            <a:r>
              <a:rPr lang="en-US" sz="2400">
                <a:ea typeface="ＭＳ Ｐゴシック" charset="0"/>
                <a:cs typeface="ＭＳ Ｐゴシック" charset="0"/>
              </a:rPr>
              <a:t>re assuming. (This one needs words/explanations, the text of the CT is a little vague, e.g. what I meant by E is that they do not follow from the 1</a:t>
            </a:r>
            <a:r>
              <a:rPr lang="en-US" sz="2400" baseline="30000">
                <a:ea typeface="ＭＳ Ｐゴシック" charset="0"/>
                <a:cs typeface="ＭＳ Ｐゴシック" charset="0"/>
              </a:rPr>
              <a:t>st</a:t>
            </a:r>
            <a:r>
              <a:rPr lang="en-US" sz="2400">
                <a:ea typeface="ＭＳ Ｐゴシック" charset="0"/>
                <a:cs typeface="ＭＳ Ｐゴシック" charset="0"/>
              </a:rPr>
              <a:t> 3 postulates, but might be true for some other reason (perhaps they are from OTHER postulates). My answer is A only, it follows from the meaning of probability.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USED IN:</a:t>
            </a:r>
            <a:r>
              <a:rPr lang="en-US" sz="2400">
                <a:ea typeface="ヒラギノ角ゴ Pro W3" charset="0"/>
                <a:cs typeface="ヒラギノ角ゴ Pro W3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Pollock, Fa08, L2,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[[30%]]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0% 0% 30% 30% </a:t>
            </a:r>
          </a:p>
          <a:p>
            <a:pPr>
              <a:spcBef>
                <a:spcPct val="0"/>
              </a:spcBef>
            </a:pPr>
            <a:r>
              <a:rPr lang="en-US" sz="2400">
                <a:ea typeface="ヒラギノ角ゴ Pro W3" charset="0"/>
                <a:cs typeface="ヒラギノ角ゴ Pro W3" charset="0"/>
              </a:rPr>
              <a:t>  DeWolfe, Sp09, L1, </a:t>
            </a:r>
            <a:r>
              <a:rPr lang="en-US" sz="2400" b="1">
                <a:ea typeface="ヒラギノ角ゴ Pro W3" charset="0"/>
                <a:cs typeface="ヒラギノ角ゴ Pro W3" charset="0"/>
              </a:rPr>
              <a:t>[[50%]] </a:t>
            </a:r>
            <a:r>
              <a:rPr lang="en-US" sz="2400">
                <a:ea typeface="ヒラギノ角ゴ Pro W3" charset="0"/>
                <a:cs typeface="ヒラギノ角ゴ Pro W3" charset="0"/>
              </a:rPr>
              <a:t>3% 0% 22% 25% 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CORRECT ANSWER:</a:t>
            </a:r>
            <a:r>
              <a:rPr lang="en-US" sz="2400">
                <a:ea typeface="ヒラギノ角ゴ Pro W3" charset="0"/>
                <a:cs typeface="ヒラギノ角ゴ Pro W3" charset="0"/>
              </a:rPr>
              <a:t> A</a:t>
            </a:r>
            <a:endParaRPr lang="en-US" sz="2400" b="1">
              <a:ea typeface="ヒラギノ角ゴ Pro W3" charset="0"/>
              <a:cs typeface="ヒラギノ角ゴ Pro W3" charset="0"/>
            </a:endParaRPr>
          </a:p>
          <a:p>
            <a:pPr>
              <a:spcBef>
                <a:spcPct val="0"/>
              </a:spcBef>
            </a:pPr>
            <a:r>
              <a:rPr lang="en-US" sz="2400" b="1">
                <a:ea typeface="ヒラギノ角ゴ Pro W3" charset="0"/>
                <a:cs typeface="ヒラギノ角ゴ Pro W3" charset="0"/>
              </a:rPr>
              <a:t>WRITTEN BY:</a:t>
            </a:r>
            <a:r>
              <a:rPr lang="en-US" sz="2400">
                <a:ea typeface="ヒラギノ角ゴ Pro W3" charset="0"/>
                <a:cs typeface="ヒラギノ角ゴ Pro W3" charset="0"/>
              </a:rPr>
              <a:t> Steven Pollock (CU-Boulder)</a:t>
            </a: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B0A38A33-2AE2-E64E-A6E2-0AFB1D14D147}" type="slidenum">
              <a:rPr lang="en-US" sz="1200">
                <a:ea typeface="ＭＳ Ｐゴシック" charset="0"/>
                <a:cs typeface="ＭＳ Ｐゴシック" charset="0"/>
              </a:rPr>
              <a:pPr/>
              <a:t>9</a:t>
            </a:fld>
            <a:endParaRPr lang="en-US" sz="1200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2FE1C-774D-C140-88E8-889121CA3B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27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05E9E-FA59-4544-B6C0-8DB8E60EB3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71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39738"/>
            <a:ext cx="7772400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0425"/>
            <a:ext cx="777240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3EC094D-7652-CF43-946D-9345208A35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8" r:id="rId1"/>
    <p:sldLayoutId id="2147484289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pitchFamily="52" charset="-128"/>
          <a:cs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pitchFamily="52" charset="-128"/>
          <a:cs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pitchFamily="52" charset="-128"/>
          <a:cs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pitchFamily="52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5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5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5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ヒラギノ角ゴ Pro W3" pitchFamily="5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4" Type="http://schemas.openxmlformats.org/officeDocument/2006/relationships/image" Target="../media/image11.wmf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emf"/><Relationship Id="rId12" Type="http://schemas.openxmlformats.org/officeDocument/2006/relationships/oleObject" Target="../embeddings/oleObject11.bin"/><Relationship Id="rId13" Type="http://schemas.openxmlformats.org/officeDocument/2006/relationships/image" Target="../media/image21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oleObject7.bin"/><Relationship Id="rId5" Type="http://schemas.openxmlformats.org/officeDocument/2006/relationships/image" Target="../media/image17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18.emf"/><Relationship Id="rId8" Type="http://schemas.openxmlformats.org/officeDocument/2006/relationships/oleObject" Target="../embeddings/oleObject9.bin"/><Relationship Id="rId9" Type="http://schemas.openxmlformats.org/officeDocument/2006/relationships/image" Target="../media/image19.emf"/><Relationship Id="rId10" Type="http://schemas.openxmlformats.org/officeDocument/2006/relationships/oleObject" Target="../embeddings/oleObject10.bin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emf"/><Relationship Id="rId12" Type="http://schemas.openxmlformats.org/officeDocument/2006/relationships/oleObject" Target="../embeddings/oleObject16.bin"/><Relationship Id="rId13" Type="http://schemas.openxmlformats.org/officeDocument/2006/relationships/image" Target="../media/image2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12.bin"/><Relationship Id="rId5" Type="http://schemas.openxmlformats.org/officeDocument/2006/relationships/image" Target="../media/image22.emf"/><Relationship Id="rId6" Type="http://schemas.openxmlformats.org/officeDocument/2006/relationships/oleObject" Target="../embeddings/oleObject13.bin"/><Relationship Id="rId7" Type="http://schemas.openxmlformats.org/officeDocument/2006/relationships/image" Target="../media/image23.emf"/><Relationship Id="rId8" Type="http://schemas.openxmlformats.org/officeDocument/2006/relationships/oleObject" Target="../embeddings/oleObject14.bin"/><Relationship Id="rId9" Type="http://schemas.openxmlformats.org/officeDocument/2006/relationships/image" Target="../media/image24.wmf"/><Relationship Id="rId10" Type="http://schemas.openxmlformats.org/officeDocument/2006/relationships/oleObject" Target="../embeddings/oleObject1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27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28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29.emf"/><Relationship Id="rId6" Type="http://schemas.openxmlformats.org/officeDocument/2006/relationships/oleObject" Target="../embeddings/oleObject20.bin"/><Relationship Id="rId7" Type="http://schemas.openxmlformats.org/officeDocument/2006/relationships/image" Target="../media/image30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oleObject21.bin"/><Relationship Id="rId5" Type="http://schemas.openxmlformats.org/officeDocument/2006/relationships/image" Target="../media/image31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22.bin"/><Relationship Id="rId5" Type="http://schemas.openxmlformats.org/officeDocument/2006/relationships/image" Target="../media/image32.w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oleObject" Target="../embeddings/oleObject23.bin"/><Relationship Id="rId5" Type="http://schemas.openxmlformats.org/officeDocument/2006/relationships/image" Target="../media/image33.png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4" Type="http://schemas.openxmlformats.org/officeDocument/2006/relationships/oleObject" Target="../embeddings/oleObject24.bin"/><Relationship Id="rId5" Type="http://schemas.openxmlformats.org/officeDocument/2006/relationships/image" Target="../media/image36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4" Type="http://schemas.openxmlformats.org/officeDocument/2006/relationships/oleObject" Target="../embeddings/oleObject25.bin"/><Relationship Id="rId5" Type="http://schemas.openxmlformats.org/officeDocument/2006/relationships/image" Target="../media/image37.w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4" Type="http://schemas.openxmlformats.org/officeDocument/2006/relationships/oleObject" Target="../embeddings/oleObject26.bin"/><Relationship Id="rId5" Type="http://schemas.openxmlformats.org/officeDocument/2006/relationships/image" Target="../media/image37.w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2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3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4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5.bin"/><Relationship Id="rId9" Type="http://schemas.openxmlformats.org/officeDocument/2006/relationships/image" Target="../media/image5.emf"/><Relationship Id="rId10" Type="http://schemas.openxmlformats.org/officeDocument/2006/relationships/oleObject" Target="../embeddings/oleObject6.bin"/><Relationship Id="rId11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US" sz="2400">
                <a:latin typeface="Arial" charset="0"/>
                <a:ea typeface="ヒラギノ角ゴ Pro W3" charset="0"/>
                <a:cs typeface="ヒラギノ角ゴ Pro W3" charset="0"/>
              </a:rPr>
              <a:t>  </a:t>
            </a:r>
            <a:r>
              <a:rPr lang="en-US" sz="4400">
                <a:latin typeface="Arial" charset="0"/>
                <a:ea typeface="ヒラギノ角ゴ Pro W3" charset="0"/>
                <a:cs typeface="ヒラギノ角ゴ Pro W3" charset="0"/>
              </a:rPr>
              <a:t>Quantum I (PHYS 3220)</a:t>
            </a:r>
            <a:endParaRPr lang="en-US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600">
                <a:ea typeface="ヒラギノ角ゴ Pro W3" charset="0"/>
              </a:rPr>
              <a:t>concept questions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685800" y="325438"/>
            <a:ext cx="7772400" cy="187801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Is the wave function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=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(x) shown normalized? Note that this is a plot of |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|</a:t>
            </a:r>
            <a:r>
              <a:rPr lang="en-US" baseline="30000">
                <a:latin typeface="Arial" charset="0"/>
                <a:ea typeface="ヒラギノ角ゴ Pro W3" charset="0"/>
                <a:cs typeface="ヒラギノ角ゴ Pro W3" charset="0"/>
              </a:rPr>
              <a:t>2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vs. x. </a:t>
            </a:r>
          </a:p>
        </p:txBody>
      </p:sp>
      <p:pic>
        <p:nvPicPr>
          <p:cNvPr id="31747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2424113"/>
            <a:ext cx="7161213" cy="40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6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2300288"/>
          </a:xfrm>
        </p:spPr>
        <p:txBody>
          <a:bodyPr/>
          <a:lstStyle/>
          <a:p>
            <a:pPr algn="l"/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Is this wave function normalized? </a:t>
            </a:r>
            <a:b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(This wave function is pure real) </a:t>
            </a:r>
          </a:p>
        </p:txBody>
      </p:sp>
      <p:pic>
        <p:nvPicPr>
          <p:cNvPr id="3379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5" y="2590800"/>
            <a:ext cx="741045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304800" y="84138"/>
            <a:ext cx="8458200" cy="1300162"/>
          </a:xfrm>
        </p:spPr>
        <p:txBody>
          <a:bodyPr/>
          <a:lstStyle/>
          <a:p>
            <a:pPr algn="l"/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How would you physicall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y interpret the wave function in the sketch?</a:t>
            </a:r>
          </a:p>
        </p:txBody>
      </p:sp>
      <p:grpSp>
        <p:nvGrpSpPr>
          <p:cNvPr id="35843" name="Group 8"/>
          <p:cNvGrpSpPr>
            <a:grpSpLocks/>
          </p:cNvGrpSpPr>
          <p:nvPr/>
        </p:nvGrpSpPr>
        <p:grpSpPr bwMode="auto">
          <a:xfrm>
            <a:off x="5121275" y="2122488"/>
            <a:ext cx="4022725" cy="3454400"/>
            <a:chOff x="5007211" y="1665949"/>
            <a:chExt cx="4136789" cy="3618983"/>
          </a:xfrm>
        </p:grpSpPr>
        <p:pic>
          <p:nvPicPr>
            <p:cNvPr id="35846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31" r="14267" b="6062"/>
            <a:stretch>
              <a:fillRect/>
            </a:stretch>
          </p:blipFill>
          <p:spPr bwMode="auto">
            <a:xfrm>
              <a:off x="5007211" y="1665949"/>
              <a:ext cx="4122191" cy="361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7" name="Rectangle 4"/>
            <p:cNvSpPr>
              <a:spLocks noChangeArrowheads="1"/>
            </p:cNvSpPr>
            <p:nvPr/>
          </p:nvSpPr>
          <p:spPr bwMode="auto">
            <a:xfrm>
              <a:off x="6925065" y="2905258"/>
              <a:ext cx="2218935" cy="52557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5844" name="Content Placeholder 2"/>
          <p:cNvSpPr txBox="1">
            <a:spLocks/>
          </p:cNvSpPr>
          <p:nvPr/>
        </p:nvSpPr>
        <p:spPr bwMode="auto">
          <a:xfrm>
            <a:off x="206375" y="2246313"/>
            <a:ext cx="4860925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3600">
                <a:latin typeface="Times New Roman" charset="0"/>
              </a:rPr>
              <a:t>B) </a:t>
            </a:r>
            <a:r>
              <a:rPr lang="en-US" sz="3600"/>
              <a:t>QM doesn</a:t>
            </a:r>
            <a:r>
              <a:rPr lang="ja-JP" altLang="en-US" sz="3600"/>
              <a:t>’</a:t>
            </a:r>
            <a:r>
              <a:rPr lang="en-US" sz="3600"/>
              <a:t>t let you </a:t>
            </a:r>
            <a:r>
              <a:rPr lang="ja-JP" altLang="en-US" sz="3600"/>
              <a:t>“</a:t>
            </a:r>
            <a:r>
              <a:rPr lang="en-US" sz="3600"/>
              <a:t>interpret</a:t>
            </a:r>
            <a:r>
              <a:rPr lang="ja-JP" altLang="en-US" sz="3600"/>
              <a:t>”</a:t>
            </a:r>
            <a:r>
              <a:rPr lang="en-US" sz="3600"/>
              <a:t> wave functions like this</a:t>
            </a:r>
          </a:p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3600"/>
              <a:t>C) It</a:t>
            </a:r>
            <a:r>
              <a:rPr lang="ja-JP" altLang="en-US" sz="3600"/>
              <a:t>’</a:t>
            </a:r>
            <a:r>
              <a:rPr lang="en-US" sz="3600"/>
              <a:t>s a large particle</a:t>
            </a:r>
          </a:p>
        </p:txBody>
      </p:sp>
      <p:sp>
        <p:nvSpPr>
          <p:cNvPr id="35845" name="Content Placeholder 2"/>
          <p:cNvSpPr txBox="1">
            <a:spLocks/>
          </p:cNvSpPr>
          <p:nvPr/>
        </p:nvSpPr>
        <p:spPr bwMode="auto">
          <a:xfrm>
            <a:off x="206375" y="5326063"/>
            <a:ext cx="88630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3600"/>
              <a:t>D) a small particle </a:t>
            </a: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3600"/>
              <a:t>E) a particle located at a definite spot (x</a:t>
            </a:r>
            <a:r>
              <a:rPr lang="en-US" sz="3600" baseline="-25000"/>
              <a:t>0</a:t>
            </a:r>
            <a:r>
              <a:rPr lang="en-US" sz="3600"/>
              <a:t>)</a:t>
            </a:r>
          </a:p>
        </p:txBody>
      </p:sp>
      <p:sp>
        <p:nvSpPr>
          <p:cNvPr id="35848" name="Content Placeholder 2"/>
          <p:cNvSpPr txBox="1">
            <a:spLocks/>
          </p:cNvSpPr>
          <p:nvPr/>
        </p:nvSpPr>
        <p:spPr bwMode="auto">
          <a:xfrm>
            <a:off x="206375" y="1516063"/>
            <a:ext cx="8863013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3600"/>
              <a:t>A) This doesn</a:t>
            </a:r>
            <a:r>
              <a:rPr lang="ja-JP" altLang="en-US" sz="3600"/>
              <a:t>’</a:t>
            </a:r>
            <a:r>
              <a:rPr lang="en-US" sz="3600"/>
              <a:t>t look very physical…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617538" y="2124075"/>
            <a:ext cx="7772400" cy="1516063"/>
          </a:xfrm>
        </p:spPr>
        <p:txBody>
          <a:bodyPr/>
          <a:lstStyle/>
          <a:p>
            <a:r>
              <a:rPr lang="en-US" sz="4400" b="1">
                <a:latin typeface="Arial" charset="0"/>
                <a:ea typeface="ヒラギノ角ゴ Pro W3" charset="0"/>
                <a:cs typeface="ヒラギノ角ゴ Pro W3" charset="0"/>
              </a:rPr>
              <a:t>Statistics and Probability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571500" y="439738"/>
            <a:ext cx="7962900" cy="251936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You flip an ordinary coin in the air and get 3 heads in 3 tosses. </a:t>
            </a:r>
            <a:r>
              <a:rPr lang="en-US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On the 4</a:t>
            </a:r>
            <a:r>
              <a:rPr lang="en-US" baseline="30000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th</a:t>
            </a:r>
            <a:r>
              <a:rPr lang="en-US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toss, the probability of heads is …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317500" y="3454400"/>
            <a:ext cx="7772400" cy="2717800"/>
          </a:xfrm>
        </p:spPr>
        <p:txBody>
          <a:bodyPr/>
          <a:lstStyle/>
          <a:p>
            <a:pPr eaLnBrk="1" hangingPunct="1"/>
            <a:r>
              <a:rPr lang="en-US">
                <a:ea typeface="ヒラギノ角ゴ Pro W3" charset="0"/>
              </a:rPr>
              <a:t>A) greater than 50%</a:t>
            </a:r>
          </a:p>
          <a:p>
            <a:pPr eaLnBrk="1" hangingPunct="1"/>
            <a:r>
              <a:rPr lang="en-US">
                <a:ea typeface="ヒラギノ角ゴ Pro W3" charset="0"/>
              </a:rPr>
              <a:t>B) less than 50%</a:t>
            </a:r>
          </a:p>
          <a:p>
            <a:pPr eaLnBrk="1" hangingPunct="1"/>
            <a:r>
              <a:rPr lang="en-US">
                <a:ea typeface="ヒラギノ角ゴ Pro W3" charset="0"/>
              </a:rPr>
              <a:t>C) equal to 50%</a:t>
            </a:r>
          </a:p>
        </p:txBody>
      </p:sp>
      <p:sp>
        <p:nvSpPr>
          <p:cNvPr id="38916" name="TextBox 4"/>
          <p:cNvSpPr txBox="1">
            <a:spLocks noChangeArrowheads="1"/>
          </p:cNvSpPr>
          <p:nvPr/>
        </p:nvSpPr>
        <p:spPr bwMode="auto">
          <a:xfrm>
            <a:off x="0" y="6642100"/>
            <a:ext cx="393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9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itle 1"/>
          <p:cNvSpPr>
            <a:spLocks noGrp="1"/>
          </p:cNvSpPr>
          <p:nvPr>
            <p:ph type="title"/>
          </p:nvPr>
        </p:nvSpPr>
        <p:spPr>
          <a:xfrm>
            <a:off x="157163" y="2362200"/>
            <a:ext cx="8797925" cy="3887788"/>
          </a:xfrm>
        </p:spPr>
        <p:txBody>
          <a:bodyPr/>
          <a:lstStyle/>
          <a:p>
            <a:pPr algn="l"/>
            <a:r>
              <a:rPr lang="en-US" sz="3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Plinko! A marble is released from the same starting point each time.   </a:t>
            </a:r>
            <a:r>
              <a:rPr lang="en-US" sz="30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Classical physics says identical systems with exactly the same initial conditions always lead to the same final result, in a deterministic and repeatable way.</a:t>
            </a:r>
            <a:r>
              <a:rPr lang="en-US" sz="30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30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8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000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Is the distribution of final outcomes for the Plinko game (played 300 times) in this example in conflict with our theories of classical systems?</a:t>
            </a:r>
          </a:p>
        </p:txBody>
      </p:sp>
      <p:sp>
        <p:nvSpPr>
          <p:cNvPr id="40965" name="Content Placeholder 2"/>
          <p:cNvSpPr>
            <a:spLocks noGrp="1"/>
          </p:cNvSpPr>
          <p:nvPr>
            <p:ph idx="1"/>
          </p:nvPr>
        </p:nvSpPr>
        <p:spPr>
          <a:xfrm>
            <a:off x="317500" y="6297613"/>
            <a:ext cx="7772400" cy="401637"/>
          </a:xfrm>
        </p:spPr>
        <p:txBody>
          <a:bodyPr/>
          <a:lstStyle/>
          <a:p>
            <a:pPr eaLnBrk="1" hangingPunct="1"/>
            <a:r>
              <a:rPr lang="en-US">
                <a:ea typeface="ヒラギノ角ゴ Pro W3" charset="0"/>
              </a:rPr>
              <a:t>A) Yes       B) No</a:t>
            </a:r>
          </a:p>
        </p:txBody>
      </p:sp>
      <p:sp>
        <p:nvSpPr>
          <p:cNvPr id="40966" name="TextBox 4"/>
          <p:cNvSpPr txBox="1">
            <a:spLocks noChangeArrowheads="1"/>
          </p:cNvSpPr>
          <p:nvPr/>
        </p:nvSpPr>
        <p:spPr bwMode="auto">
          <a:xfrm>
            <a:off x="0" y="6642100"/>
            <a:ext cx="393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10</a:t>
            </a:r>
          </a:p>
        </p:txBody>
      </p:sp>
      <p:pic>
        <p:nvPicPr>
          <p:cNvPr id="40962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09" b="6818"/>
          <a:stretch>
            <a:fillRect/>
          </a:stretch>
        </p:blipFill>
        <p:spPr bwMode="auto">
          <a:xfrm>
            <a:off x="985838" y="498475"/>
            <a:ext cx="2262187" cy="166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275" y="382588"/>
            <a:ext cx="192405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0967" name="Picture 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909" b="6818"/>
          <a:stretch>
            <a:fillRect/>
          </a:stretch>
        </p:blipFill>
        <p:spPr bwMode="auto">
          <a:xfrm>
            <a:off x="609600" y="222250"/>
            <a:ext cx="3016250" cy="221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4096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600" y="87313"/>
            <a:ext cx="2565400" cy="237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177800" y="200025"/>
            <a:ext cx="8634413" cy="2941638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The probability density |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|</a:t>
            </a:r>
            <a:r>
              <a:rPr lang="en-US" baseline="30000">
                <a:latin typeface="Arial" charset="0"/>
                <a:ea typeface="ヒラギノ角ゴ Pro W3" charset="0"/>
                <a:cs typeface="ヒラギノ角ゴ Pro W3" charset="0"/>
              </a:rPr>
              <a:t>2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is plotted for a </a:t>
            </a:r>
            <a:r>
              <a:rPr lang="en-US" b="1">
                <a:latin typeface="Arial" charset="0"/>
                <a:ea typeface="ヒラギノ角ゴ Pro W3" charset="0"/>
                <a:cs typeface="ヒラギノ角ゴ Pro W3" charset="0"/>
              </a:rPr>
              <a:t>normalized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wave function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(x). What is the probability that a position measurement will result in a measured value between 2 and 5?</a:t>
            </a:r>
            <a:r>
              <a:rPr lang="en-US" b="1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</a:p>
        </p:txBody>
      </p:sp>
      <p:pic>
        <p:nvPicPr>
          <p:cNvPr id="4301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8" y="3186113"/>
            <a:ext cx="5826125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TextBox 4"/>
          <p:cNvSpPr txBox="1">
            <a:spLocks noChangeArrowheads="1"/>
          </p:cNvSpPr>
          <p:nvPr/>
        </p:nvSpPr>
        <p:spPr bwMode="auto">
          <a:xfrm>
            <a:off x="6673850" y="3598863"/>
            <a:ext cx="19494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3600"/>
              <a:t>2/3</a:t>
            </a:r>
          </a:p>
          <a:p>
            <a:pPr>
              <a:buFontTx/>
              <a:buAutoNum type="alphaUcParenR"/>
            </a:pPr>
            <a:r>
              <a:rPr lang="en-US" sz="3600"/>
              <a:t>0.3</a:t>
            </a:r>
          </a:p>
          <a:p>
            <a:pPr>
              <a:buFontTx/>
              <a:buAutoNum type="alphaUcParenR"/>
            </a:pPr>
            <a:r>
              <a:rPr lang="en-US" sz="3600"/>
              <a:t>0.4</a:t>
            </a:r>
          </a:p>
          <a:p>
            <a:pPr>
              <a:buFontTx/>
              <a:buAutoNum type="alphaUcParenR"/>
            </a:pPr>
            <a:r>
              <a:rPr lang="en-US" sz="3600"/>
              <a:t>0.5</a:t>
            </a:r>
          </a:p>
          <a:p>
            <a:pPr>
              <a:buFontTx/>
              <a:buAutoNum type="alphaUcParenR"/>
            </a:pPr>
            <a:r>
              <a:rPr lang="en-US" sz="3600"/>
              <a:t>0.6</a:t>
            </a:r>
          </a:p>
        </p:txBody>
      </p:sp>
      <p:sp>
        <p:nvSpPr>
          <p:cNvPr id="43013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177800" y="200025"/>
            <a:ext cx="8634413" cy="2941638"/>
          </a:xfrm>
        </p:spPr>
        <p:txBody>
          <a:bodyPr/>
          <a:lstStyle/>
          <a:p>
            <a:pPr algn="l"/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The probability density |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|</a:t>
            </a:r>
            <a:r>
              <a:rPr lang="en-US" sz="4000" baseline="30000">
                <a:latin typeface="Arial" charset="0"/>
                <a:ea typeface="ヒラギノ角ゴ Pro W3" charset="0"/>
                <a:cs typeface="ヒラギノ角ゴ Pro W3" charset="0"/>
              </a:rPr>
              <a:t>2 </a:t>
            </a:r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is plotted for a </a:t>
            </a:r>
            <a:r>
              <a:rPr lang="en-US" sz="4000" b="1">
                <a:latin typeface="Arial" charset="0"/>
                <a:ea typeface="ヒラギノ角ゴ Pro W3" charset="0"/>
                <a:cs typeface="ヒラギノ角ゴ Pro W3" charset="0"/>
              </a:rPr>
              <a:t>non-normalized </a:t>
            </a:r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wavefunction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sz="4000">
                <a:latin typeface="Arial" charset="0"/>
                <a:ea typeface="ヒラギノ角ゴ Pro W3" charset="0"/>
                <a:cs typeface="ヒラギノ角ゴ Pro W3" charset="0"/>
              </a:rPr>
              <a:t>(x). </a:t>
            </a:r>
            <a:r>
              <a:rPr lang="en-US" sz="4000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What is the probability that a position measurement will result in a measured value between 3 and 5?</a:t>
            </a: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6781800" y="3733800"/>
            <a:ext cx="19494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3600"/>
              <a:t> 2/3</a:t>
            </a:r>
          </a:p>
          <a:p>
            <a:pPr>
              <a:buFontTx/>
              <a:buAutoNum type="alphaUcParenR"/>
            </a:pPr>
            <a:r>
              <a:rPr lang="en-US" sz="3600"/>
              <a:t> 4/9</a:t>
            </a:r>
          </a:p>
          <a:p>
            <a:pPr>
              <a:buFontTx/>
              <a:buAutoNum type="alphaUcParenR"/>
            </a:pPr>
            <a:r>
              <a:rPr lang="en-US" sz="3600"/>
              <a:t> 1/2</a:t>
            </a:r>
          </a:p>
          <a:p>
            <a:pPr>
              <a:buFontTx/>
              <a:buAutoNum type="alphaUcParenR"/>
            </a:pPr>
            <a:r>
              <a:rPr lang="en-US" sz="3600"/>
              <a:t> 0.6</a:t>
            </a:r>
          </a:p>
          <a:p>
            <a:pPr>
              <a:buFontTx/>
              <a:buAutoNum type="alphaUcParenR"/>
            </a:pPr>
            <a:r>
              <a:rPr lang="en-US" sz="3600"/>
              <a:t> 0.4</a:t>
            </a:r>
          </a:p>
        </p:txBody>
      </p:sp>
      <p:pic>
        <p:nvPicPr>
          <p:cNvPr id="45060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0" y="3219450"/>
            <a:ext cx="5915025" cy="343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1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11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419600" y="200025"/>
            <a:ext cx="4676775" cy="4068763"/>
          </a:xfrm>
        </p:spPr>
        <p:txBody>
          <a:bodyPr/>
          <a:lstStyle/>
          <a:p>
            <a:pPr algn="l"/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A non-normalized wave fn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(x) (and  |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(x)|</a:t>
            </a:r>
            <a:r>
              <a:rPr lang="en-US" baseline="30000">
                <a:latin typeface="Arial" charset="0"/>
                <a:ea typeface="ヒラギノ角ゴ Pro W3" charset="0"/>
                <a:cs typeface="ヒラギノ角ゴ Pro W3" charset="0"/>
              </a:rPr>
              <a:t>2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is plotted).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The probability that the particle will be found between 4 and 6 is</a:t>
            </a:r>
            <a:r>
              <a:rPr lang="en-US" sz="3800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47107" name="TextBox 4"/>
          <p:cNvSpPr txBox="1">
            <a:spLocks noChangeArrowheads="1"/>
          </p:cNvSpPr>
          <p:nvPr/>
        </p:nvSpPr>
        <p:spPr bwMode="auto">
          <a:xfrm>
            <a:off x="5102225" y="4268788"/>
            <a:ext cx="2124075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3200"/>
              <a:t> 0</a:t>
            </a:r>
          </a:p>
          <a:p>
            <a:pPr>
              <a:buFontTx/>
              <a:buAutoNum type="alphaUcParenR"/>
            </a:pPr>
            <a:r>
              <a:rPr lang="en-US" sz="3200"/>
              <a:t> 2/5</a:t>
            </a:r>
          </a:p>
          <a:p>
            <a:pPr>
              <a:buFontTx/>
              <a:buAutoNum type="alphaUcParenR"/>
            </a:pPr>
            <a:r>
              <a:rPr lang="en-US" sz="3200"/>
              <a:t> 2/7</a:t>
            </a:r>
          </a:p>
          <a:p>
            <a:pPr>
              <a:buFontTx/>
              <a:buAutoNum type="alphaUcParenR"/>
            </a:pPr>
            <a:r>
              <a:rPr lang="en-US" sz="3200"/>
              <a:t> -2/5</a:t>
            </a:r>
          </a:p>
          <a:p>
            <a:pPr>
              <a:buFontTx/>
              <a:buAutoNum type="alphaUcParenR"/>
            </a:pPr>
            <a:r>
              <a:rPr lang="en-US" sz="3200"/>
              <a:t> None</a:t>
            </a:r>
          </a:p>
        </p:txBody>
      </p:sp>
      <p:pic>
        <p:nvPicPr>
          <p:cNvPr id="4710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0"/>
            <a:ext cx="4381500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12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101600" y="439738"/>
            <a:ext cx="8832850" cy="1516062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Do you plan on attending Tutorial today?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(4 PM, basement Tutorial bay)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 sz="3600">
                <a:ea typeface="ヒラギノ角ゴ Pro W3" charset="0"/>
              </a:rPr>
              <a:t>Yes, I</a:t>
            </a:r>
            <a:r>
              <a:rPr lang="ja-JP" altLang="en-US" sz="3600">
                <a:ea typeface="ヒラギノ角ゴ Pro W3" charset="0"/>
              </a:rPr>
              <a:t>’</a:t>
            </a:r>
            <a:r>
              <a:rPr lang="en-US" sz="3600">
                <a:ea typeface="ヒラギノ角ゴ Pro W3" charset="0"/>
              </a:rPr>
              <a:t>ll be there!</a:t>
            </a:r>
          </a:p>
          <a:p>
            <a:pPr marL="514350" indent="-514350">
              <a:buFontTx/>
              <a:buAutoNum type="alphaUcParenR"/>
            </a:pPr>
            <a:r>
              <a:rPr lang="en-US" sz="3600">
                <a:ea typeface="ヒラギノ角ゴ Pro W3" charset="0"/>
              </a:rPr>
              <a:t>Maybe</a:t>
            </a:r>
          </a:p>
          <a:p>
            <a:pPr marL="514350" indent="-514350">
              <a:buFontTx/>
              <a:buAutoNum type="alphaUcParenR"/>
            </a:pPr>
            <a:r>
              <a:rPr lang="en-US" sz="3600">
                <a:ea typeface="ヒラギノ角ゴ Pro W3" charset="0"/>
              </a:rPr>
              <a:t>No/can</a:t>
            </a:r>
            <a:r>
              <a:rPr lang="ja-JP" altLang="en-US" sz="3600">
                <a:ea typeface="ヒラギノ角ゴ Pro W3" charset="0"/>
              </a:rPr>
              <a:t>’</a:t>
            </a:r>
            <a:r>
              <a:rPr lang="en-US" sz="3600">
                <a:ea typeface="ヒラギノ角ゴ Pro W3" charset="0"/>
              </a:rPr>
              <a:t>t come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712788" y="1971675"/>
            <a:ext cx="7772400" cy="1516063"/>
          </a:xfrm>
        </p:spPr>
        <p:txBody>
          <a:bodyPr/>
          <a:lstStyle/>
          <a:p>
            <a:r>
              <a:rPr lang="en-US" sz="4400" b="1">
                <a:latin typeface="Arial" charset="0"/>
                <a:ea typeface="ヒラギノ角ゴ Pro W3" charset="0"/>
                <a:cs typeface="ヒラギノ角ゴ Pro W3" charset="0"/>
              </a:rPr>
              <a:t>Clicker Intro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Title 1"/>
          <p:cNvSpPr>
            <a:spLocks noGrp="1"/>
          </p:cNvSpPr>
          <p:nvPr>
            <p:ph type="title"/>
          </p:nvPr>
        </p:nvSpPr>
        <p:spPr>
          <a:xfrm>
            <a:off x="0" y="133350"/>
            <a:ext cx="9144000" cy="3155950"/>
          </a:xfrm>
        </p:spPr>
        <p:txBody>
          <a:bodyPr/>
          <a:lstStyle/>
          <a:p>
            <a:pPr algn="l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N independent trials are made of a quantity x.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The possible results form a </a:t>
            </a:r>
            <a:r>
              <a:rPr lang="en-US" sz="32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discrete spectrum </a:t>
            </a:r>
            <a:br>
              <a:rPr lang="en-US" sz="32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x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 sz="3200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, x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 sz="3200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, ... x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</a:t>
            </a:r>
            <a:r>
              <a:rPr lang="en-US" sz="3200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, ... x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M</a:t>
            </a:r>
            <a:r>
              <a:rPr lang="en-US" sz="3200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(M possible distinct results).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Out of N trials, n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</a:t>
            </a:r>
            <a:r>
              <a:rPr lang="en-US" sz="3200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of the trials produce result x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.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If you add up all the results of all N trials, </a:t>
            </a:r>
            <a:b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what is the sum of the results?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95300" y="3421063"/>
          <a:ext cx="3187700" cy="3200400"/>
        </p:xfrm>
        <a:graphic>
          <a:graphicData uri="http://schemas.openxmlformats.org/drawingml/2006/table">
            <a:tbl>
              <a:tblPr/>
              <a:tblGrid>
                <a:gridCol w="1593850"/>
                <a:gridCol w="15938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i</a:t>
                      </a:r>
                      <a:endParaRPr kumimoji="0" lang="en-US" sz="24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i</a:t>
                      </a:r>
                      <a:endParaRPr kumimoji="0" lang="en-US" sz="24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50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150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5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5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50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22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3250" name="Object 2"/>
          <p:cNvGraphicFramePr>
            <a:graphicFrameLocks noChangeAspect="1"/>
          </p:cNvGraphicFramePr>
          <p:nvPr/>
        </p:nvGraphicFramePr>
        <p:xfrm>
          <a:off x="4081463" y="3300413"/>
          <a:ext cx="163353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9" name="Equation" r:id="rId4" imgW="584200" imgH="342900" progId="Equation.3">
                  <p:embed/>
                </p:oleObj>
              </mc:Choice>
              <mc:Fallback>
                <p:oleObj name="Equation" r:id="rId4" imgW="584200" imgH="3429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463" y="3300413"/>
                        <a:ext cx="163353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4081463" y="4464050"/>
          <a:ext cx="1881187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0" name="Equation" r:id="rId6" imgW="673100" imgH="342900" progId="Equation.3">
                  <p:embed/>
                </p:oleObj>
              </mc:Choice>
              <mc:Fallback>
                <p:oleObj name="Equation" r:id="rId6" imgW="673100" imgH="342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463" y="4464050"/>
                        <a:ext cx="1881187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4081463" y="5726113"/>
          <a:ext cx="1560512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1" name="Equation" r:id="rId8" imgW="558800" imgH="342900" progId="Equation.3">
                  <p:embed/>
                </p:oleObj>
              </mc:Choice>
              <mc:Fallback>
                <p:oleObj name="Equation" r:id="rId8" imgW="558800" imgH="342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1463" y="5726113"/>
                        <a:ext cx="1560512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3" name="Object 5"/>
          <p:cNvGraphicFramePr>
            <a:graphicFrameLocks noChangeAspect="1"/>
          </p:cNvGraphicFramePr>
          <p:nvPr/>
        </p:nvGraphicFramePr>
        <p:xfrm>
          <a:off x="6415088" y="3567113"/>
          <a:ext cx="1065212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2" name="Equation" r:id="rId10" imgW="381000" imgH="152400" progId="Equation.3">
                  <p:embed/>
                </p:oleObj>
              </mc:Choice>
              <mc:Fallback>
                <p:oleObj name="Equation" r:id="rId10" imgW="381000" imgH="152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088" y="3567113"/>
                        <a:ext cx="1065212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4" name="Object 6"/>
          <p:cNvGraphicFramePr>
            <a:graphicFrameLocks noChangeAspect="1"/>
          </p:cNvGraphicFramePr>
          <p:nvPr/>
        </p:nvGraphicFramePr>
        <p:xfrm>
          <a:off x="6415088" y="4464050"/>
          <a:ext cx="2093912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03" name="Equation" r:id="rId12" imgW="749300" imgH="342900" progId="Equation.3">
                  <p:embed/>
                </p:oleObj>
              </mc:Choice>
              <mc:Fallback>
                <p:oleObj name="Equation" r:id="rId12" imgW="749300" imgH="3429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5088" y="4464050"/>
                        <a:ext cx="2093912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82" name="TextBox 8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13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3" name="Title 1"/>
          <p:cNvSpPr>
            <a:spLocks noGrp="1"/>
          </p:cNvSpPr>
          <p:nvPr>
            <p:ph type="title"/>
          </p:nvPr>
        </p:nvSpPr>
        <p:spPr>
          <a:xfrm>
            <a:off x="0" y="133350"/>
            <a:ext cx="9144000" cy="2171700"/>
          </a:xfrm>
        </p:spPr>
        <p:txBody>
          <a:bodyPr/>
          <a:lstStyle/>
          <a:p>
            <a:pPr algn="l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N = 342 trials, (6 different possible results in each trial)</a:t>
            </a: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What is the best estimate of the probability that a token picked from the bag will be an 8?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95300" y="3225800"/>
          <a:ext cx="3187700" cy="3200400"/>
        </p:xfrm>
        <a:graphic>
          <a:graphicData uri="http://schemas.openxmlformats.org/drawingml/2006/table">
            <a:tbl>
              <a:tblPr/>
              <a:tblGrid>
                <a:gridCol w="1593850"/>
                <a:gridCol w="159385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i</a:t>
                      </a:r>
                      <a:endParaRPr kumimoji="0" lang="en-US" sz="24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i</a:t>
                      </a:r>
                      <a:endParaRPr kumimoji="0" lang="en-US" sz="24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ヒラギノ角ゴ Pro W3" charset="0"/>
                        <a:cs typeface="ヒラギノ角ゴ Pro W3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1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5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6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3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80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7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4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70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5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8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5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110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9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n</a:t>
                      </a:r>
                      <a:r>
                        <a:rPr kumimoji="0" lang="en-US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6</a:t>
                      </a: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ヒラギノ角ゴ Pro W3" charset="0"/>
                          <a:cs typeface="ヒラギノ角ゴ Pro W3" charset="0"/>
                        </a:rPr>
                        <a:t> = 60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5298" name="Object 2"/>
          <p:cNvGraphicFramePr>
            <a:graphicFrameLocks noChangeAspect="1"/>
          </p:cNvGraphicFramePr>
          <p:nvPr/>
        </p:nvGraphicFramePr>
        <p:xfrm>
          <a:off x="4221163" y="3262313"/>
          <a:ext cx="1492250" cy="427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7" name="Equation" r:id="rId4" imgW="533400" imgH="152400" progId="Equation.3">
                  <p:embed/>
                </p:oleObj>
              </mc:Choice>
              <mc:Fallback>
                <p:oleObj name="Equation" r:id="rId4" imgW="533400" imgH="152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3262313"/>
                        <a:ext cx="1492250" cy="427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299" name="Object 3"/>
          <p:cNvGraphicFramePr>
            <a:graphicFrameLocks noChangeAspect="1"/>
          </p:cNvGraphicFramePr>
          <p:nvPr/>
        </p:nvGraphicFramePr>
        <p:xfrm>
          <a:off x="4221163" y="4157663"/>
          <a:ext cx="1490662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8" name="Equation" r:id="rId6" imgW="533400" imgH="368300" progId="Equation.3">
                  <p:embed/>
                </p:oleObj>
              </mc:Choice>
              <mc:Fallback>
                <p:oleObj name="Equation" r:id="rId6" imgW="533400" imgH="3683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1163" y="4157663"/>
                        <a:ext cx="1490662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4238625" y="5461000"/>
          <a:ext cx="1028700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name="Equation" r:id="rId8" imgW="368280" imgH="393480" progId="Equation.3">
                  <p:embed/>
                </p:oleObj>
              </mc:Choice>
              <mc:Fallback>
                <p:oleObj name="Equation" r:id="rId8" imgW="368280" imgH="393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8625" y="5461000"/>
                        <a:ext cx="1028700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1" name="Object 5"/>
          <p:cNvGraphicFramePr>
            <a:graphicFrameLocks noChangeAspect="1"/>
          </p:cNvGraphicFramePr>
          <p:nvPr/>
        </p:nvGraphicFramePr>
        <p:xfrm>
          <a:off x="6427788" y="2960688"/>
          <a:ext cx="1527175" cy="1031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0" name="Equation" r:id="rId10" imgW="546100" imgH="368300" progId="Equation.3">
                  <p:embed/>
                </p:oleObj>
              </mc:Choice>
              <mc:Fallback>
                <p:oleObj name="Equation" r:id="rId10" imgW="546100" imgH="368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7788" y="2960688"/>
                        <a:ext cx="1527175" cy="1031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6427788" y="4157663"/>
          <a:ext cx="1490662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1" name="Equation" r:id="rId12" imgW="533400" imgH="368300" progId="Equation.3">
                  <p:embed/>
                </p:oleObj>
              </mc:Choice>
              <mc:Fallback>
                <p:oleObj name="Equation" r:id="rId12" imgW="533400" imgH="3683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7788" y="4157663"/>
                        <a:ext cx="1490662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30" name="TextBox 8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14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Title 1"/>
          <p:cNvSpPr>
            <a:spLocks noGrp="1"/>
          </p:cNvSpPr>
          <p:nvPr>
            <p:ph type="title"/>
          </p:nvPr>
        </p:nvSpPr>
        <p:spPr>
          <a:xfrm>
            <a:off x="346075" y="133350"/>
            <a:ext cx="8443913" cy="2528888"/>
          </a:xfrm>
        </p:spPr>
        <p:txBody>
          <a:bodyPr/>
          <a:lstStyle/>
          <a:p>
            <a:pPr algn="l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 claim that the standard deviation is computed according to Formula I below. According to Taylor</a:t>
            </a:r>
            <a:r>
              <a:rPr lang="ja-JP" alt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’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s book, </a:t>
            </a:r>
            <a:r>
              <a:rPr lang="en-US" sz="3200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Error Analysis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, the correct formula for the standard deviation is formula II. </a:t>
            </a: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Which formula is correct?</a:t>
            </a:r>
          </a:p>
        </p:txBody>
      </p:sp>
      <p:sp>
        <p:nvSpPr>
          <p:cNvPr id="57349" name="Content Placeholder 2"/>
          <p:cNvSpPr>
            <a:spLocks noGrp="1"/>
          </p:cNvSpPr>
          <p:nvPr>
            <p:ph idx="1"/>
          </p:nvPr>
        </p:nvSpPr>
        <p:spPr>
          <a:xfrm>
            <a:off x="4983163" y="3043238"/>
            <a:ext cx="4016375" cy="2901950"/>
          </a:xfrm>
        </p:spPr>
        <p:txBody>
          <a:bodyPr/>
          <a:lstStyle/>
          <a:p>
            <a:r>
              <a:rPr lang="en-US" sz="3600">
                <a:ea typeface="ヒラギノ角ゴ Pro W3" charset="0"/>
              </a:rPr>
              <a:t>A) Only formula I</a:t>
            </a:r>
          </a:p>
          <a:p>
            <a:r>
              <a:rPr lang="en-US" sz="3600">
                <a:ea typeface="ヒラギノ角ゴ Pro W3" charset="0"/>
              </a:rPr>
              <a:t>B) Only formula II</a:t>
            </a:r>
          </a:p>
          <a:p>
            <a:r>
              <a:rPr lang="en-US" sz="3600">
                <a:ea typeface="ヒラギノ角ゴ Pro W3" charset="0"/>
              </a:rPr>
              <a:t>C) Both are wrong</a:t>
            </a:r>
          </a:p>
          <a:p>
            <a:r>
              <a:rPr lang="en-US" sz="3600">
                <a:ea typeface="ヒラギノ角ゴ Pro W3" charset="0"/>
              </a:rPr>
              <a:t>D) Both are correct</a:t>
            </a:r>
          </a:p>
        </p:txBody>
      </p:sp>
      <p:graphicFrame>
        <p:nvGraphicFramePr>
          <p:cNvPr id="57346" name="Object 2"/>
          <p:cNvGraphicFramePr>
            <a:graphicFrameLocks noChangeAspect="1"/>
          </p:cNvGraphicFramePr>
          <p:nvPr/>
        </p:nvGraphicFramePr>
        <p:xfrm>
          <a:off x="331788" y="2855913"/>
          <a:ext cx="4225925" cy="163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8" name="Equation" r:id="rId4" imgW="1511300" imgH="584200" progId="Equation.3">
                  <p:embed/>
                </p:oleObj>
              </mc:Choice>
              <mc:Fallback>
                <p:oleObj name="Equation" r:id="rId4" imgW="1511300" imgH="584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88" y="2855913"/>
                        <a:ext cx="4225925" cy="163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47" name="Object 3"/>
          <p:cNvGraphicFramePr>
            <a:graphicFrameLocks noChangeAspect="1"/>
          </p:cNvGraphicFramePr>
          <p:nvPr/>
        </p:nvGraphicFramePr>
        <p:xfrm>
          <a:off x="331788" y="4808538"/>
          <a:ext cx="4013200" cy="163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59" name="Equation" r:id="rId6" imgW="1435100" imgH="584200" progId="Equation.3">
                  <p:embed/>
                </p:oleObj>
              </mc:Choice>
              <mc:Fallback>
                <p:oleObj name="Equation" r:id="rId6" imgW="1435100" imgH="584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788" y="4808538"/>
                        <a:ext cx="4013200" cy="163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0" name="TextBox 5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15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For a large number N of independent measurements of a random variable x, which statement is true? </a:t>
            </a: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509588" y="2735263"/>
          <a:ext cx="3906837" cy="747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6" name="Equation" r:id="rId4" imgW="1397000" imgH="266700" progId="Equation.3">
                  <p:embed/>
                </p:oleObj>
              </mc:Choice>
              <mc:Fallback>
                <p:oleObj name="Equation" r:id="rId4" imgW="1397000" imgH="2667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588" y="2735263"/>
                        <a:ext cx="3906837" cy="747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71500" y="4164013"/>
          <a:ext cx="5716588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07" name="Equation" r:id="rId6" imgW="2044700" imgH="254000" progId="Equation.3">
                  <p:embed/>
                </p:oleObj>
              </mc:Choice>
              <mc:Fallback>
                <p:oleObj name="Equation" r:id="rId6" imgW="2044700" imgH="2540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4164013"/>
                        <a:ext cx="5716588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7" name="TextBox 7"/>
          <p:cNvSpPr txBox="1">
            <a:spLocks noChangeArrowheads="1"/>
          </p:cNvSpPr>
          <p:nvPr/>
        </p:nvSpPr>
        <p:spPr bwMode="auto">
          <a:xfrm>
            <a:off x="1158875" y="5041900"/>
            <a:ext cx="68484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800"/>
              <a:t>depending on the probability distribution.</a:t>
            </a:r>
            <a:r>
              <a:rPr lang="en-US"/>
              <a:t> </a:t>
            </a:r>
          </a:p>
        </p:txBody>
      </p:sp>
      <p:sp>
        <p:nvSpPr>
          <p:cNvPr id="59398" name="TextBox 5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16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Title 1"/>
          <p:cNvSpPr>
            <a:spLocks noGrp="1"/>
          </p:cNvSpPr>
          <p:nvPr>
            <p:ph type="title"/>
          </p:nvPr>
        </p:nvSpPr>
        <p:spPr>
          <a:xfrm>
            <a:off x="260350" y="141288"/>
            <a:ext cx="8748713" cy="2160587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100 measurements are made of a random variable x and then the standard deviation is computed. Then 1000 measurements are made of the same random variable and the standard deviation is recomputed</a:t>
            </a:r>
            <a:r>
              <a:rPr lang="en-US" sz="2800">
                <a:latin typeface="Arial" charset="0"/>
                <a:ea typeface="ヒラギノ角ゴ Pro W3" charset="0"/>
                <a:cs typeface="ヒラギノ角ゴ Pro W3" charset="0"/>
              </a:rPr>
              <a:t>. Which is larger, σ</a:t>
            </a:r>
            <a:r>
              <a:rPr lang="en-US" sz="2800" baseline="-25000">
                <a:latin typeface="Arial" charset="0"/>
                <a:ea typeface="ヒラギノ角ゴ Pro W3" charset="0"/>
                <a:cs typeface="ヒラギノ角ゴ Pro W3" charset="0"/>
              </a:rPr>
              <a:t>100</a:t>
            </a:r>
            <a:r>
              <a:rPr lang="en-US" sz="2800">
                <a:latin typeface="Arial" charset="0"/>
                <a:ea typeface="ヒラギノ角ゴ Pro W3" charset="0"/>
                <a:cs typeface="ヒラギノ角ゴ Pro W3" charset="0"/>
              </a:rPr>
              <a:t> or σ</a:t>
            </a:r>
            <a:r>
              <a:rPr lang="en-US" sz="2800" baseline="-25000">
                <a:latin typeface="Arial" charset="0"/>
                <a:ea typeface="ヒラギノ角ゴ Pro W3" charset="0"/>
                <a:cs typeface="ヒラギノ角ゴ Pro W3" charset="0"/>
              </a:rPr>
              <a:t>1000</a:t>
            </a:r>
            <a:r>
              <a:rPr lang="en-US" sz="2800">
                <a:latin typeface="Arial" charset="0"/>
                <a:ea typeface="ヒラギノ角ゴ Pro W3" charset="0"/>
                <a:cs typeface="ヒラギノ角ゴ Pro W3" charset="0"/>
              </a:rPr>
              <a:t>?</a:t>
            </a:r>
          </a:p>
        </p:txBody>
      </p:sp>
      <p:sp>
        <p:nvSpPr>
          <p:cNvPr id="61444" name="Content Placeholder 2"/>
          <p:cNvSpPr>
            <a:spLocks noGrp="1"/>
          </p:cNvSpPr>
          <p:nvPr>
            <p:ph idx="1"/>
          </p:nvPr>
        </p:nvSpPr>
        <p:spPr>
          <a:xfrm>
            <a:off x="195263" y="3743325"/>
            <a:ext cx="8694737" cy="2967038"/>
          </a:xfrm>
        </p:spPr>
        <p:txBody>
          <a:bodyPr/>
          <a:lstStyle/>
          <a:p>
            <a:r>
              <a:rPr lang="en-US" sz="2400">
                <a:ea typeface="ヒラギノ角ゴ Pro W3" charset="0"/>
              </a:rPr>
              <a:t>A) They are almost the same size;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could be a little larger or a little smaller than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</a:t>
            </a:r>
            <a:r>
              <a:rPr lang="en-US" sz="2400">
                <a:ea typeface="ヒラギノ角ゴ Pro W3" charset="0"/>
              </a:rPr>
              <a:t>. </a:t>
            </a:r>
          </a:p>
          <a:p>
            <a:r>
              <a:rPr lang="en-US" sz="2400">
                <a:ea typeface="ヒラギノ角ゴ Pro W3" charset="0"/>
              </a:rPr>
              <a:t>B)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&gt;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by a significant amount</a:t>
            </a:r>
          </a:p>
          <a:p>
            <a:r>
              <a:rPr lang="en-US" sz="2400">
                <a:ea typeface="ヒラギノ角ゴ Pro W3" charset="0"/>
              </a:rPr>
              <a:t>C)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&lt;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by a significant amount</a:t>
            </a:r>
          </a:p>
          <a:p>
            <a:r>
              <a:rPr lang="en-US" sz="2400">
                <a:ea typeface="ヒラギノ角ゴ Pro W3" charset="0"/>
              </a:rPr>
              <a:t>D)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could easily be significantly different than </a:t>
            </a:r>
            <a:r>
              <a:rPr lang="en-US" sz="2400">
                <a:latin typeface="Symbol" charset="0"/>
                <a:ea typeface="ヒラギノ角ゴ Pro W3" charset="0"/>
              </a:rPr>
              <a:t>s</a:t>
            </a:r>
            <a:r>
              <a:rPr lang="en-US" sz="2400" baseline="-25000">
                <a:ea typeface="ヒラギノ角ゴ Pro W3" charset="0"/>
              </a:rPr>
              <a:t>100</a:t>
            </a:r>
            <a:r>
              <a:rPr lang="en-US" sz="2400" baseline="30000">
                <a:ea typeface="ヒラギノ角ゴ Pro W3" charset="0"/>
              </a:rPr>
              <a:t> </a:t>
            </a:r>
            <a:r>
              <a:rPr lang="en-US" sz="2400">
                <a:ea typeface="ヒラギノ角ゴ Pro W3" charset="0"/>
              </a:rPr>
              <a:t>(at least a factor of 3 different), depending on the probability distribution of x.</a:t>
            </a:r>
            <a:r>
              <a:rPr lang="en-US" sz="2400">
                <a:latin typeface="Times New Roman" charset="0"/>
                <a:ea typeface="ヒラギノ角ゴ Pro W3" charset="0"/>
              </a:rPr>
              <a:t> </a:t>
            </a:r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2555875" y="2352675"/>
          <a:ext cx="3219450" cy="141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50" name="Equation" r:id="rId4" imgW="1333500" imgH="584200" progId="Equation.3">
                  <p:embed/>
                </p:oleObj>
              </mc:Choice>
              <mc:Fallback>
                <p:oleObj name="Equation" r:id="rId4" imgW="1333500" imgH="584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2352675"/>
                        <a:ext cx="3219450" cy="141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5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17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207963" y="38100"/>
            <a:ext cx="8804275" cy="2749550"/>
          </a:xfrm>
        </p:spPr>
        <p:txBody>
          <a:bodyPr/>
          <a:lstStyle/>
          <a:p>
            <a:pPr algn="l"/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 ball is released from rest.</a:t>
            </a:r>
            <a:b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You take </a:t>
            </a:r>
            <a:r>
              <a:rPr lang="en-US" i="1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many </a:t>
            </a: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pictures as it falls to x=H</a:t>
            </a:r>
            <a:b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(pictures are equally spaced in time).</a:t>
            </a:r>
            <a:br>
              <a:rPr lang="en-US">
                <a:solidFill>
                  <a:srgbClr val="000000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What is &lt;x&gt;, the average distance from the origin in randomly selected pictures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385763" y="3014663"/>
            <a:ext cx="5189537" cy="3646487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H/2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larger than H/2 but less than H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larger than H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smaller than H/2</a:t>
            </a:r>
          </a:p>
          <a:p>
            <a:pPr marL="514350" indent="-514350"/>
            <a:r>
              <a:rPr lang="en-US">
                <a:ea typeface="ヒラギノ角ゴ Pro W3" charset="0"/>
              </a:rPr>
              <a:t>E) ???</a:t>
            </a:r>
          </a:p>
        </p:txBody>
      </p:sp>
      <p:grpSp>
        <p:nvGrpSpPr>
          <p:cNvPr id="63492" name="Group 12"/>
          <p:cNvGrpSpPr>
            <a:grpSpLocks/>
          </p:cNvGrpSpPr>
          <p:nvPr/>
        </p:nvGrpSpPr>
        <p:grpSpPr bwMode="auto">
          <a:xfrm>
            <a:off x="6508750" y="3675063"/>
            <a:ext cx="2151063" cy="2006600"/>
            <a:chOff x="6765644" y="2381144"/>
            <a:chExt cx="2149928" cy="2006118"/>
          </a:xfrm>
        </p:grpSpPr>
        <p:cxnSp>
          <p:nvCxnSpPr>
            <p:cNvPr id="63494" name="Straight Connector 5"/>
            <p:cNvCxnSpPr>
              <a:cxnSpLocks noChangeShapeType="1"/>
            </p:cNvCxnSpPr>
            <p:nvPr/>
          </p:nvCxnSpPr>
          <p:spPr bwMode="auto">
            <a:xfrm>
              <a:off x="6765644" y="2649786"/>
              <a:ext cx="1062475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495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6784023" y="3535083"/>
              <a:ext cx="1086778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496" name="Straight Connector 9"/>
            <p:cNvCxnSpPr>
              <a:cxnSpLocks noChangeShapeType="1"/>
            </p:cNvCxnSpPr>
            <p:nvPr/>
          </p:nvCxnSpPr>
          <p:spPr bwMode="auto">
            <a:xfrm>
              <a:off x="6802284" y="4188371"/>
              <a:ext cx="1001413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3497" name="TextBox 10"/>
            <p:cNvSpPr txBox="1">
              <a:spLocks noChangeArrowheads="1"/>
            </p:cNvSpPr>
            <p:nvPr/>
          </p:nvSpPr>
          <p:spPr bwMode="auto">
            <a:xfrm>
              <a:off x="7938030" y="2381144"/>
              <a:ext cx="7408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X=0</a:t>
              </a:r>
            </a:p>
          </p:txBody>
        </p:sp>
        <p:sp>
          <p:nvSpPr>
            <p:cNvPr id="63498" name="TextBox 11"/>
            <p:cNvSpPr txBox="1">
              <a:spLocks noChangeArrowheads="1"/>
            </p:cNvSpPr>
            <p:nvPr/>
          </p:nvSpPr>
          <p:spPr bwMode="auto">
            <a:xfrm>
              <a:off x="7943882" y="3925597"/>
              <a:ext cx="97169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X=+H</a:t>
              </a:r>
            </a:p>
          </p:txBody>
        </p:sp>
        <p:sp>
          <p:nvSpPr>
            <p:cNvPr id="63499" name="Oval 3"/>
            <p:cNvSpPr>
              <a:spLocks noChangeArrowheads="1"/>
            </p:cNvSpPr>
            <p:nvPr/>
          </p:nvSpPr>
          <p:spPr bwMode="auto">
            <a:xfrm>
              <a:off x="7156438" y="2478832"/>
              <a:ext cx="341946" cy="34194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493" name="Rectangle 13"/>
          <p:cNvSpPr>
            <a:spLocks noChangeArrowheads="1"/>
          </p:cNvSpPr>
          <p:nvPr/>
        </p:nvSpPr>
        <p:spPr bwMode="auto">
          <a:xfrm>
            <a:off x="6021388" y="3529013"/>
            <a:ext cx="2673350" cy="2357437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>
          <a:xfrm>
            <a:off x="617538" y="2124075"/>
            <a:ext cx="7772400" cy="1516063"/>
          </a:xfrm>
        </p:spPr>
        <p:txBody>
          <a:bodyPr/>
          <a:lstStyle/>
          <a:p>
            <a:r>
              <a:rPr lang="en-US" sz="4400" b="1">
                <a:latin typeface="Arial" charset="0"/>
                <a:ea typeface="ヒラギノ角ゴ Pro W3" charset="0"/>
                <a:cs typeface="ヒラギノ角ゴ Pro W3" charset="0"/>
              </a:rPr>
              <a:t>Waves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>
          <a:xfrm>
            <a:off x="130175" y="238125"/>
            <a:ext cx="8858250" cy="3641725"/>
          </a:xfrm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 traveling wave is described by 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= 4 sin(2x – t)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All the numbers are in the appropriate SI (mks) units.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To 1 digit accuracy, the wavelength, λ, 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is </a:t>
            </a:r>
            <a:r>
              <a:rPr lang="en-US" i="1">
                <a:latin typeface="Arial" charset="0"/>
                <a:ea typeface="ヒラギノ角ゴ Pro W3" charset="0"/>
                <a:cs typeface="ヒラギノ角ゴ Pro W3" charset="0"/>
              </a:rPr>
              <a:t>most nearly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…?</a:t>
            </a:r>
          </a:p>
        </p:txBody>
      </p:sp>
      <p:sp>
        <p:nvSpPr>
          <p:cNvPr id="66563" name="Content Placeholder 2"/>
          <p:cNvSpPr>
            <a:spLocks noGrp="1"/>
          </p:cNvSpPr>
          <p:nvPr>
            <p:ph idx="1"/>
          </p:nvPr>
        </p:nvSpPr>
        <p:spPr>
          <a:xfrm>
            <a:off x="165100" y="4371975"/>
            <a:ext cx="7772400" cy="2092325"/>
          </a:xfrm>
        </p:spPr>
        <p:txBody>
          <a:bodyPr/>
          <a:lstStyle/>
          <a:p>
            <a:pPr marL="514350" indent="-514350"/>
            <a:r>
              <a:rPr lang="en-US" sz="3600">
                <a:ea typeface="ヒラギノ角ゴ Pro W3" charset="0"/>
              </a:rPr>
              <a:t>A)1m       B) 2m</a:t>
            </a:r>
          </a:p>
          <a:p>
            <a:pPr marL="514350" indent="-514350"/>
            <a:r>
              <a:rPr lang="en-US" sz="3600">
                <a:ea typeface="ヒラギノ角ゴ Pro W3" charset="0"/>
              </a:rPr>
              <a:t>C) 3m      D) 4m</a:t>
            </a:r>
          </a:p>
          <a:p>
            <a:pPr marL="514350" indent="-514350"/>
            <a:r>
              <a:rPr lang="en-US" sz="3600">
                <a:ea typeface="ヒラギノ角ゴ Pro W3" charset="0"/>
              </a:rPr>
              <a:t>E) Considerably more than 4m.</a:t>
            </a:r>
            <a:r>
              <a:rPr lang="en-US">
                <a:ea typeface="ヒラギノ角ゴ Pro W3" charset="0"/>
              </a:rPr>
              <a:t> </a:t>
            </a:r>
          </a:p>
        </p:txBody>
      </p:sp>
      <p:sp>
        <p:nvSpPr>
          <p:cNvPr id="6656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3832225"/>
          </a:xfrm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Two traveling waves 1 and 2 are described by the equations. 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= 8 sin(4x – 2t)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= 2 sin(x – 2t)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All the numbers are in the appropriate SI (mks) units.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Which wave has the higher speed? 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>
          <a:xfrm>
            <a:off x="685800" y="4425950"/>
            <a:ext cx="7772400" cy="2220913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Wave 1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Wave 2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Both waves have the same speed</a:t>
            </a:r>
          </a:p>
        </p:txBody>
      </p:sp>
      <p:sp>
        <p:nvSpPr>
          <p:cNvPr id="6861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18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itle 1"/>
          <p:cNvSpPr>
            <a:spLocks noGrp="1"/>
          </p:cNvSpPr>
          <p:nvPr>
            <p:ph type="title"/>
          </p:nvPr>
        </p:nvSpPr>
        <p:spPr>
          <a:xfrm>
            <a:off x="130175" y="238125"/>
            <a:ext cx="8858250" cy="2938463"/>
          </a:xfrm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 traveling wave is described by 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= 4 sin(x – 2t)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All the numbers are in the appropriate SI (mks) units.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The period of wave 2 is most nearly?</a:t>
            </a:r>
            <a:endParaRPr lang="en-US" sz="4000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685800" y="4146550"/>
            <a:ext cx="7772400" cy="2500313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1s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2s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3s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4s</a:t>
            </a:r>
          </a:p>
        </p:txBody>
      </p:sp>
      <p:sp>
        <p:nvSpPr>
          <p:cNvPr id="7066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20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153400" cy="1143000"/>
          </a:xfrm>
        </p:spPr>
        <p:txBody>
          <a:bodyPr/>
          <a:lstStyle/>
          <a:p>
            <a:pPr algn="l" eaLnBrk="1" hangingPunct="1"/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Do you have an iClicker? (Set your frequency to CB and vote.)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4000">
                <a:ea typeface="ヒラギノ角ゴ Pro W3" charset="0"/>
              </a:rPr>
              <a:t>A) Yes</a:t>
            </a:r>
          </a:p>
          <a:p>
            <a:pPr eaLnBrk="1" hangingPunct="1"/>
            <a:r>
              <a:rPr lang="en-US" sz="4000">
                <a:ea typeface="ヒラギノ角ゴ Pro W3" charset="0"/>
              </a:rPr>
              <a:t>B) No</a:t>
            </a:r>
          </a:p>
        </p:txBody>
      </p:sp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Have you ever studied the (classical) Wave Equation? </a:t>
            </a:r>
          </a:p>
        </p:txBody>
      </p:sp>
      <p:sp>
        <p:nvSpPr>
          <p:cNvPr id="72707" name="Content Placeholder 2"/>
          <p:cNvSpPr>
            <a:spLocks noGrp="1"/>
          </p:cNvSpPr>
          <p:nvPr>
            <p:ph idx="1"/>
          </p:nvPr>
        </p:nvSpPr>
        <p:spPr>
          <a:xfrm>
            <a:off x="685800" y="2833688"/>
            <a:ext cx="7772400" cy="3813175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Yes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No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Not sure</a:t>
            </a:r>
          </a:p>
        </p:txBody>
      </p:sp>
      <p:sp>
        <p:nvSpPr>
          <p:cNvPr id="7270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37600" cy="5091113"/>
          </a:xfrm>
        </p:spPr>
        <p:txBody>
          <a:bodyPr/>
          <a:lstStyle/>
          <a:p>
            <a:pPr algn="l"/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Let 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and y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(x,t) both be solutions of the same wave equation; that is, </a:t>
            </a:r>
            <a:b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where </a:t>
            </a:r>
            <a:r>
              <a:rPr lang="en-US" i="1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can be 1 or 2, and v is a constant.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Is the function y</a:t>
            </a:r>
            <a:r>
              <a:rPr lang="en-US" baseline="-25000">
                <a:latin typeface="Arial" charset="0"/>
                <a:ea typeface="ヒラギノ角ゴ Pro W3" charset="0"/>
                <a:cs typeface="ヒラギノ角ゴ Pro W3" charset="0"/>
              </a:rPr>
              <a:t>sum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(x,t) = ay</a:t>
            </a:r>
            <a:r>
              <a:rPr lang="en-US" baseline="-25000"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(x,t) +by</a:t>
            </a:r>
            <a:r>
              <a:rPr lang="en-US" baseline="-25000"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(x,t)  still a solution of the wave equation? (with a, b constants)</a:t>
            </a:r>
          </a:p>
        </p:txBody>
      </p:sp>
      <p:sp>
        <p:nvSpPr>
          <p:cNvPr id="74756" name="Content Placeholder 2"/>
          <p:cNvSpPr>
            <a:spLocks noGrp="1"/>
          </p:cNvSpPr>
          <p:nvPr>
            <p:ph idx="1"/>
          </p:nvPr>
        </p:nvSpPr>
        <p:spPr>
          <a:xfrm>
            <a:off x="234950" y="5175250"/>
            <a:ext cx="8389938" cy="1371600"/>
          </a:xfrm>
        </p:spPr>
        <p:txBody>
          <a:bodyPr/>
          <a:lstStyle/>
          <a:p>
            <a:pPr marL="514350" indent="-514350"/>
            <a:r>
              <a:rPr lang="en-US">
                <a:ea typeface="ヒラギノ角ゴ Pro W3" charset="0"/>
              </a:rPr>
              <a:t>A) Yes, always          B) No, never</a:t>
            </a:r>
          </a:p>
          <a:p>
            <a:pPr marL="514350" indent="-514350"/>
            <a:r>
              <a:rPr lang="en-US">
                <a:ea typeface="ヒラギノ角ゴ Pro W3" charset="0"/>
              </a:rPr>
              <a:t>C) Sometimes, depending on y</a:t>
            </a:r>
            <a:r>
              <a:rPr lang="en-US" baseline="-25000">
                <a:ea typeface="ヒラギノ角ゴ Pro W3" charset="0"/>
              </a:rPr>
              <a:t>1</a:t>
            </a:r>
            <a:r>
              <a:rPr lang="en-US">
                <a:ea typeface="ヒラギノ角ゴ Pro W3" charset="0"/>
              </a:rPr>
              <a:t> and y</a:t>
            </a:r>
            <a:r>
              <a:rPr lang="en-US" baseline="-25000">
                <a:ea typeface="ヒラギノ角ゴ Pro W3" charset="0"/>
              </a:rPr>
              <a:t>2</a:t>
            </a:r>
            <a:r>
              <a:rPr lang="en-US">
                <a:ea typeface="ヒラギノ角ゴ Pro W3" charset="0"/>
              </a:rPr>
              <a:t>.</a:t>
            </a:r>
          </a:p>
        </p:txBody>
      </p:sp>
      <p:graphicFrame>
        <p:nvGraphicFramePr>
          <p:cNvPr id="74754" name="Object 2"/>
          <p:cNvGraphicFramePr>
            <a:graphicFrameLocks noChangeAspect="1"/>
          </p:cNvGraphicFramePr>
          <p:nvPr/>
        </p:nvGraphicFramePr>
        <p:xfrm>
          <a:off x="2141538" y="1179513"/>
          <a:ext cx="3835400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62" name="Equation" r:id="rId4" imgW="1002960" imgH="457200" progId="Equation.3">
                  <p:embed/>
                </p:oleObj>
              </mc:Choice>
              <mc:Fallback>
                <p:oleObj name="Equation" r:id="rId4" imgW="100296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1538" y="1179513"/>
                        <a:ext cx="3835400" cy="1751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7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Title 1"/>
          <p:cNvSpPr>
            <a:spLocks noGrp="1"/>
          </p:cNvSpPr>
          <p:nvPr>
            <p:ph type="title"/>
          </p:nvPr>
        </p:nvSpPr>
        <p:spPr>
          <a:xfrm>
            <a:off x="228600" y="269875"/>
            <a:ext cx="3740150" cy="5357813"/>
          </a:xfrm>
        </p:spPr>
        <p:txBody>
          <a:bodyPr/>
          <a:lstStyle/>
          <a:p>
            <a:pPr algn="l"/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Two impulse waves are approaching each other, as shown.</a:t>
            </a:r>
            <a:b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Which picture correctly shows the total wave when the two waves are passing through each other?</a:t>
            </a:r>
            <a:r>
              <a:rPr lang="en-US" sz="2800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</a:p>
        </p:txBody>
      </p:sp>
      <p:sp>
        <p:nvSpPr>
          <p:cNvPr id="7680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24</a:t>
            </a:r>
          </a:p>
        </p:txBody>
      </p:sp>
      <p:graphicFrame>
        <p:nvGraphicFramePr>
          <p:cNvPr id="76802" name="Object 2"/>
          <p:cNvGraphicFramePr>
            <a:graphicFrameLocks noChangeAspect="1"/>
          </p:cNvGraphicFramePr>
          <p:nvPr/>
        </p:nvGraphicFramePr>
        <p:xfrm>
          <a:off x="4017963" y="350838"/>
          <a:ext cx="4713287" cy="639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810" name="Picture" r:id="rId4" imgW="7429500" imgH="9093200" progId="Word.Picture.8">
                  <p:embed/>
                </p:oleObj>
              </mc:Choice>
              <mc:Fallback>
                <p:oleObj name="Picture" r:id="rId4" imgW="7429500" imgH="909320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4952" b="5742"/>
                      <a:stretch>
                        <a:fillRect/>
                      </a:stretch>
                    </p:blipFill>
                    <p:spPr bwMode="auto">
                      <a:xfrm>
                        <a:off x="4017963" y="350838"/>
                        <a:ext cx="4713287" cy="6394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5" name="Text Box 1038"/>
          <p:cNvSpPr txBox="1">
            <a:spLocks noChangeArrowheads="1"/>
          </p:cNvSpPr>
          <p:nvPr/>
        </p:nvSpPr>
        <p:spPr bwMode="auto">
          <a:xfrm>
            <a:off x="190500" y="5815013"/>
            <a:ext cx="38115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2800"/>
              <a:t>or  E) None of these is remotely correct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itle 1"/>
          <p:cNvSpPr>
            <a:spLocks noGrp="1"/>
          </p:cNvSpPr>
          <p:nvPr>
            <p:ph type="title"/>
          </p:nvPr>
        </p:nvSpPr>
        <p:spPr>
          <a:xfrm>
            <a:off x="238125" y="179388"/>
            <a:ext cx="8761413" cy="1665287"/>
          </a:xfrm>
        </p:spPr>
        <p:txBody>
          <a:bodyPr/>
          <a:lstStyle/>
          <a:p>
            <a:r>
              <a:rPr lang="en-US" sz="2800">
                <a:latin typeface="Arial" charset="0"/>
                <a:ea typeface="ヒラギノ角ゴ Pro W3" charset="0"/>
                <a:cs typeface="ヒラギノ角ゴ Pro W3" charset="0"/>
              </a:rPr>
              <a:t>A two-slit interference pattern is viewed on a screen. The position of a particular minimum is marked. This spot on the screen is further from the lower slit than from the top slit. How much further?</a:t>
            </a:r>
          </a:p>
        </p:txBody>
      </p:sp>
      <p:pic>
        <p:nvPicPr>
          <p:cNvPr id="78851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3" y="1960563"/>
            <a:ext cx="8626475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2" name="Content Placeholder 2"/>
          <p:cNvSpPr>
            <a:spLocks noGrp="1"/>
          </p:cNvSpPr>
          <p:nvPr>
            <p:ph idx="1"/>
          </p:nvPr>
        </p:nvSpPr>
        <p:spPr>
          <a:xfrm>
            <a:off x="130175" y="5843588"/>
            <a:ext cx="8759825" cy="1014412"/>
          </a:xfrm>
        </p:spPr>
        <p:txBody>
          <a:bodyPr/>
          <a:lstStyle/>
          <a:p>
            <a:pPr marL="514350" indent="-514350">
              <a:lnSpc>
                <a:spcPct val="90000"/>
              </a:lnSpc>
            </a:pPr>
            <a:r>
              <a:rPr lang="en-US">
                <a:ea typeface="ヒラギノ角ゴ Pro W3" charset="0"/>
              </a:rPr>
              <a:t>A) 2</a:t>
            </a:r>
            <a:r>
              <a:rPr lang="en-US">
                <a:latin typeface="Symbol" charset="0"/>
                <a:ea typeface="ヒラギノ角ゴ Pro W3" charset="0"/>
              </a:rPr>
              <a:t>l</a:t>
            </a:r>
            <a:r>
              <a:rPr lang="en-US">
                <a:ea typeface="ヒラギノ角ゴ Pro W3" charset="0"/>
              </a:rPr>
              <a:t>   B) 1.5</a:t>
            </a:r>
            <a:r>
              <a:rPr lang="en-US">
                <a:latin typeface="Symbol" charset="0"/>
                <a:ea typeface="ヒラギノ角ゴ Pro W3" charset="0"/>
              </a:rPr>
              <a:t>l</a:t>
            </a:r>
            <a:r>
              <a:rPr lang="en-US">
                <a:ea typeface="ヒラギノ角ゴ Pro W3" charset="0"/>
              </a:rPr>
              <a:t>   C) 3</a:t>
            </a:r>
            <a:r>
              <a:rPr lang="en-US">
                <a:latin typeface="Symbol" charset="0"/>
                <a:ea typeface="ヒラギノ角ゴ Pro W3" charset="0"/>
              </a:rPr>
              <a:t>l</a:t>
            </a:r>
            <a:r>
              <a:rPr lang="en-US">
                <a:ea typeface="ヒラギノ角ゴ Pro W3" charset="0"/>
              </a:rPr>
              <a:t>   D) 0.5</a:t>
            </a:r>
            <a:r>
              <a:rPr lang="en-US">
                <a:latin typeface="Symbol" charset="0"/>
                <a:ea typeface="ヒラギノ角ゴ Pro W3" charset="0"/>
              </a:rPr>
              <a:t>l</a:t>
            </a:r>
          </a:p>
          <a:p>
            <a:pPr marL="514350" indent="-514350">
              <a:lnSpc>
                <a:spcPct val="90000"/>
              </a:lnSpc>
            </a:pPr>
            <a:r>
              <a:rPr lang="en-US">
                <a:ea typeface="ヒラギノ角ゴ Pro W3" charset="0"/>
              </a:rPr>
              <a:t>E) None of these</a:t>
            </a:r>
          </a:p>
        </p:txBody>
      </p:sp>
      <p:sp>
        <p:nvSpPr>
          <p:cNvPr id="78853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itle 1"/>
          <p:cNvSpPr>
            <a:spLocks noGrp="1"/>
          </p:cNvSpPr>
          <p:nvPr>
            <p:ph type="title"/>
          </p:nvPr>
        </p:nvSpPr>
        <p:spPr>
          <a:xfrm>
            <a:off x="141288" y="152400"/>
            <a:ext cx="8867775" cy="2627313"/>
          </a:xfrm>
        </p:spPr>
        <p:txBody>
          <a:bodyPr/>
          <a:lstStyle/>
          <a:p>
            <a:r>
              <a:rPr lang="en-US" sz="28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Two radio antennae are emitting isotropic radio signals at the same frequency f </a:t>
            </a:r>
            <a:r>
              <a:rPr lang="en-US" sz="2800" u="sng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in phase.</a:t>
            </a:r>
            <a:r>
              <a:rPr lang="en-US" sz="28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The two antennae are located a distance 10.5</a:t>
            </a:r>
            <a:r>
              <a:rPr lang="en-US" sz="2800">
                <a:solidFill>
                  <a:schemeClr val="tx1"/>
                </a:solidFill>
                <a:latin typeface="Symbol" charset="0"/>
                <a:ea typeface="ヒラギノ角ゴ Pro W3" charset="0"/>
                <a:cs typeface="ヒラギノ角ゴ Pro W3" charset="0"/>
              </a:rPr>
              <a:t>l</a:t>
            </a:r>
            <a:r>
              <a:rPr lang="en-US" sz="28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apart (</a:t>
            </a:r>
            <a:r>
              <a:rPr lang="en-US" sz="2800">
                <a:solidFill>
                  <a:schemeClr val="tx1"/>
                </a:solidFill>
                <a:latin typeface="Symbol" charset="0"/>
                <a:ea typeface="ヒラギノ角ゴ Pro W3" charset="0"/>
                <a:cs typeface="ヒラギノ角ゴ Pro W3" charset="0"/>
              </a:rPr>
              <a:t>l </a:t>
            </a:r>
            <a:r>
              <a:rPr lang="en-US" sz="28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= c / f). A technician with a radio tuned to that frequency f walks away from the antennae along a line through the antennae positions, as shown:</a:t>
            </a:r>
          </a:p>
        </p:txBody>
      </p:sp>
      <p:sp>
        <p:nvSpPr>
          <p:cNvPr id="80899" name="Content Placeholder 2"/>
          <p:cNvSpPr>
            <a:spLocks noGrp="1"/>
          </p:cNvSpPr>
          <p:nvPr>
            <p:ph idx="1"/>
          </p:nvPr>
        </p:nvSpPr>
        <p:spPr>
          <a:xfrm>
            <a:off x="141288" y="4211638"/>
            <a:ext cx="8867775" cy="2646362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800">
                <a:solidFill>
                  <a:schemeClr val="accent2"/>
                </a:solidFill>
                <a:ea typeface="ヒラギノ角ゴ Pro W3" charset="0"/>
              </a:rPr>
              <a:t>As the technician walks, she notes the tone from the radio is:</a:t>
            </a:r>
          </a:p>
          <a:p>
            <a:pPr>
              <a:spcBef>
                <a:spcPct val="0"/>
              </a:spcBef>
            </a:pPr>
            <a:r>
              <a:rPr lang="en-US" sz="2800">
                <a:ea typeface="ヒラギノ角ゴ Pro W3" charset="0"/>
              </a:rPr>
              <a:t>A) very loud, all the time.</a:t>
            </a:r>
          </a:p>
          <a:p>
            <a:pPr>
              <a:spcBef>
                <a:spcPct val="0"/>
              </a:spcBef>
            </a:pPr>
            <a:r>
              <a:rPr lang="en-US" sz="2800">
                <a:ea typeface="ヒラギノ角ゴ Pro W3" charset="0"/>
              </a:rPr>
              <a:t>B) alternates loud and quiet as she walks. </a:t>
            </a:r>
          </a:p>
          <a:p>
            <a:pPr>
              <a:spcBef>
                <a:spcPct val="0"/>
              </a:spcBef>
            </a:pPr>
            <a:r>
              <a:rPr lang="en-US" sz="2800">
                <a:ea typeface="ヒラギノ角ゴ Pro W3" charset="0"/>
              </a:rPr>
              <a:t>C) very quiet, all the time.</a:t>
            </a:r>
          </a:p>
          <a:p>
            <a:pPr>
              <a:spcBef>
                <a:spcPct val="0"/>
              </a:spcBef>
            </a:pPr>
            <a:r>
              <a:rPr lang="en-US" sz="2800">
                <a:ea typeface="ヒラギノ角ゴ Pro W3" charset="0"/>
              </a:rPr>
              <a:t>D) quiet at first, and then loud all the time</a:t>
            </a:r>
          </a:p>
        </p:txBody>
      </p:sp>
      <p:pic>
        <p:nvPicPr>
          <p:cNvPr id="80900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2816225"/>
            <a:ext cx="7121525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1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Do you plan to attend today</a:t>
            </a:r>
            <a:r>
              <a:rPr lang="ja-JP" altLang="en-US" sz="3200">
                <a:latin typeface="Arial" charset="0"/>
                <a:ea typeface="ヒラギノ角ゴ Pro W3" charset="0"/>
                <a:cs typeface="ヒラギノ角ゴ Pro W3" charset="0"/>
              </a:rPr>
              <a:t>’</a:t>
            </a: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s Tutorial (on interpretation of wave functions, the Schrodinger Eqn, and time dependence)</a:t>
            </a:r>
          </a:p>
        </p:txBody>
      </p:sp>
      <p:sp>
        <p:nvSpPr>
          <p:cNvPr id="82947" name="Content Placeholder 2"/>
          <p:cNvSpPr>
            <a:spLocks noGrp="1"/>
          </p:cNvSpPr>
          <p:nvPr>
            <p:ph idx="1"/>
          </p:nvPr>
        </p:nvSpPr>
        <p:spPr>
          <a:xfrm>
            <a:off x="685800" y="2562225"/>
            <a:ext cx="7772400" cy="4084638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Yes, at the 3 pm </a:t>
            </a:r>
            <a:r>
              <a:rPr lang="ja-JP" altLang="en-US">
                <a:ea typeface="ヒラギノ角ゴ Pro W3" charset="0"/>
              </a:rPr>
              <a:t>“</a:t>
            </a:r>
            <a:r>
              <a:rPr lang="en-US">
                <a:ea typeface="ヒラギノ角ゴ Pro W3" charset="0"/>
              </a:rPr>
              <a:t>sitting…</a:t>
            </a:r>
            <a:r>
              <a:rPr lang="ja-JP" altLang="en-US">
                <a:ea typeface="ヒラギノ角ゴ Pro W3" charset="0"/>
              </a:rPr>
              <a:t>”</a:t>
            </a:r>
            <a:endParaRPr lang="en-US">
              <a:ea typeface="ヒラギノ角ゴ Pro W3" charset="0"/>
            </a:endParaRP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Yes, at the 4 pm sitting…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Perhaps, more likely at 3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Perhaps, more likely at 4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No, can</a:t>
            </a:r>
            <a:r>
              <a:rPr lang="ja-JP" altLang="en-US">
                <a:ea typeface="ヒラギノ角ゴ Pro W3" charset="0"/>
              </a:rPr>
              <a:t>’</a:t>
            </a:r>
            <a:r>
              <a:rPr lang="en-US">
                <a:ea typeface="ヒラギノ角ゴ Pro W3" charset="0"/>
              </a:rPr>
              <a:t>t come/not planning on it.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131763" y="57150"/>
            <a:ext cx="8894762" cy="2819400"/>
          </a:xfrm>
        </p:spPr>
        <p:txBody>
          <a:bodyPr/>
          <a:lstStyle/>
          <a:p>
            <a:pPr algn="l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 linear operator L[f(x)] has the property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L(a</a:t>
            </a:r>
            <a:r>
              <a:rPr lang="en-US" sz="3200" baseline="30000">
                <a:solidFill>
                  <a:schemeClr val="tx1"/>
                </a:solidFill>
                <a:latin typeface="Wingdings" charset="0"/>
                <a:ea typeface="ヒラギノ角ゴ Pro W3" charset="0"/>
                <a:cs typeface="ヒラギノ角ゴ Pro W3" charset="0"/>
              </a:rPr>
              <a:t>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f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+b</a:t>
            </a:r>
            <a:r>
              <a:rPr lang="en-US" sz="3200" baseline="30000">
                <a:solidFill>
                  <a:schemeClr val="tx1"/>
                </a:solidFill>
                <a:latin typeface="Wingdings" charset="0"/>
                <a:ea typeface="ヒラギノ角ゴ Pro W3" charset="0"/>
                <a:cs typeface="ヒラギノ角ゴ Pro W3" charset="0"/>
              </a:rPr>
              <a:t>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f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) = a</a:t>
            </a:r>
            <a:r>
              <a:rPr lang="en-US" sz="3200" baseline="30000">
                <a:solidFill>
                  <a:schemeClr val="tx1"/>
                </a:solidFill>
                <a:latin typeface="Wingdings" charset="0"/>
                <a:ea typeface="ヒラギノ角ゴ Pro W3" charset="0"/>
                <a:cs typeface="ヒラギノ角ゴ Pro W3" charset="0"/>
              </a:rPr>
              <a:t>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L(f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)+b</a:t>
            </a:r>
            <a:r>
              <a:rPr lang="en-US" sz="3200" baseline="30000">
                <a:solidFill>
                  <a:schemeClr val="tx1"/>
                </a:solidFill>
                <a:latin typeface="Wingdings" charset="0"/>
                <a:ea typeface="ヒラギノ角ゴ Pro W3" charset="0"/>
                <a:cs typeface="ヒラギノ角ゴ Pro W3" charset="0"/>
              </a:rPr>
              <a:t>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L(f</a:t>
            </a:r>
            <a:r>
              <a:rPr lang="en-US" sz="3200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), a and b any constants.</a:t>
            </a: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> How many of these operators are linear operators? (A and B are constants).</a:t>
            </a:r>
          </a:p>
        </p:txBody>
      </p:sp>
      <p:sp>
        <p:nvSpPr>
          <p:cNvPr id="83971" name="Content Placeholder 2"/>
          <p:cNvSpPr>
            <a:spLocks noGrp="1"/>
          </p:cNvSpPr>
          <p:nvPr>
            <p:ph idx="1"/>
          </p:nvPr>
        </p:nvSpPr>
        <p:spPr>
          <a:xfrm>
            <a:off x="52388" y="5276850"/>
            <a:ext cx="9047162" cy="1327150"/>
          </a:xfrm>
        </p:spPr>
        <p:txBody>
          <a:bodyPr/>
          <a:lstStyle/>
          <a:p>
            <a:pPr marL="571500" indent="-571500"/>
            <a:r>
              <a:rPr lang="en-US">
                <a:ea typeface="ヒラギノ角ゴ Pro W3" charset="0"/>
              </a:rPr>
              <a:t>A) None of these	B) 1 of these	   C) 2</a:t>
            </a:r>
          </a:p>
          <a:p>
            <a:pPr marL="571500" indent="-571500"/>
            <a:r>
              <a:rPr lang="en-US">
                <a:ea typeface="ヒラギノ角ゴ Pro W3" charset="0"/>
              </a:rPr>
              <a:t>D) 3				E) 4 or more of these</a:t>
            </a:r>
          </a:p>
        </p:txBody>
      </p:sp>
      <p:sp>
        <p:nvSpPr>
          <p:cNvPr id="8397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23</a:t>
            </a:r>
          </a:p>
        </p:txBody>
      </p:sp>
      <p:graphicFrame>
        <p:nvGraphicFramePr>
          <p:cNvPr id="83973" name="Object 5"/>
          <p:cNvGraphicFramePr>
            <a:graphicFrameLocks noChangeAspect="1"/>
          </p:cNvGraphicFramePr>
          <p:nvPr/>
        </p:nvGraphicFramePr>
        <p:xfrm>
          <a:off x="387350" y="2444750"/>
          <a:ext cx="8320088" cy="236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978" name="Equation" r:id="rId4" imgW="2997000" imgH="850680" progId="Equation.3">
                  <p:embed/>
                </p:oleObj>
              </mc:Choice>
              <mc:Fallback>
                <p:oleObj name="Equation" r:id="rId4" imgW="2997000" imgH="8506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7350" y="2444750"/>
                        <a:ext cx="8320088" cy="2362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itle 1"/>
          <p:cNvSpPr>
            <a:spLocks noGrp="1"/>
          </p:cNvSpPr>
          <p:nvPr>
            <p:ph type="title"/>
          </p:nvPr>
        </p:nvSpPr>
        <p:spPr>
          <a:xfrm>
            <a:off x="261938" y="300038"/>
            <a:ext cx="8747125" cy="1562100"/>
          </a:xfrm>
        </p:spPr>
        <p:txBody>
          <a:bodyPr/>
          <a:lstStyle/>
          <a:p>
            <a:pPr algn="l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Take deBroglie seriously, electrons are waves!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Assume an integer # of wavelengths of the orbiting electron must </a:t>
            </a:r>
            <a:r>
              <a:rPr lang="ja-JP" alt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“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fit</a:t>
            </a:r>
            <a:r>
              <a:rPr lang="ja-JP" alt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”</a:t>
            </a: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on the circumference of the orbit (why?)</a:t>
            </a:r>
            <a:endParaRPr lang="en-US" sz="3200">
              <a:solidFill>
                <a:srgbClr val="0000FF"/>
              </a:solidFill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86019" name="Group 14"/>
          <p:cNvGrpSpPr>
            <a:grpSpLocks/>
          </p:cNvGrpSpPr>
          <p:nvPr/>
        </p:nvGrpSpPr>
        <p:grpSpPr bwMode="auto">
          <a:xfrm>
            <a:off x="5602288" y="3073400"/>
            <a:ext cx="3435350" cy="3694113"/>
            <a:chOff x="5415964" y="2989047"/>
            <a:chExt cx="3436074" cy="3693763"/>
          </a:xfrm>
        </p:grpSpPr>
        <p:grpSp>
          <p:nvGrpSpPr>
            <p:cNvPr id="86023" name="Group 2"/>
            <p:cNvGrpSpPr>
              <a:grpSpLocks noChangeAspect="1"/>
            </p:cNvGrpSpPr>
            <p:nvPr/>
          </p:nvGrpSpPr>
          <p:grpSpPr bwMode="auto">
            <a:xfrm>
              <a:off x="5415964" y="2989047"/>
              <a:ext cx="3436074" cy="3693763"/>
              <a:chOff x="1200" y="5404"/>
              <a:chExt cx="2133" cy="2295"/>
            </a:xfrm>
          </p:grpSpPr>
          <p:sp>
            <p:nvSpPr>
              <p:cNvPr id="86026" name="Oval 4"/>
              <p:cNvSpPr>
                <a:spLocks noChangeArrowheads="1"/>
              </p:cNvSpPr>
              <p:nvPr/>
            </p:nvSpPr>
            <p:spPr bwMode="auto">
              <a:xfrm>
                <a:off x="1344" y="5440"/>
                <a:ext cx="1832" cy="183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sz="1200">
                  <a:latin typeface="Times New Roman" charset="0"/>
                  <a:cs typeface="Times New Roman" charset="0"/>
                </a:endParaRPr>
              </a:p>
            </p:txBody>
          </p:sp>
          <p:sp>
            <p:nvSpPr>
              <p:cNvPr id="86027" name="Freeform 5"/>
              <p:cNvSpPr>
                <a:spLocks/>
              </p:cNvSpPr>
              <p:nvPr/>
            </p:nvSpPr>
            <p:spPr bwMode="auto">
              <a:xfrm>
                <a:off x="1200" y="5404"/>
                <a:ext cx="2133" cy="1999"/>
              </a:xfrm>
              <a:custGeom>
                <a:avLst/>
                <a:gdLst>
                  <a:gd name="T0" fmla="*/ 1030 w 2133"/>
                  <a:gd name="T1" fmla="*/ 170 h 1999"/>
                  <a:gd name="T2" fmla="*/ 1715 w 2133"/>
                  <a:gd name="T3" fmla="*/ 96 h 1999"/>
                  <a:gd name="T4" fmla="*/ 1825 w 2133"/>
                  <a:gd name="T5" fmla="*/ 746 h 1999"/>
                  <a:gd name="T6" fmla="*/ 2075 w 2133"/>
                  <a:gd name="T7" fmla="*/ 1336 h 1999"/>
                  <a:gd name="T8" fmla="*/ 1475 w 2133"/>
                  <a:gd name="T9" fmla="*/ 1590 h 1999"/>
                  <a:gd name="T10" fmla="*/ 980 w 2133"/>
                  <a:gd name="T11" fmla="*/ 1995 h 1999"/>
                  <a:gd name="T12" fmla="*/ 565 w 2133"/>
                  <a:gd name="T13" fmla="*/ 1566 h 1999"/>
                  <a:gd name="T14" fmla="*/ 45 w 2133"/>
                  <a:gd name="T15" fmla="*/ 1236 h 1999"/>
                  <a:gd name="T16" fmla="*/ 295 w 2133"/>
                  <a:gd name="T17" fmla="*/ 736 h 1999"/>
                  <a:gd name="T18" fmla="*/ 425 w 2133"/>
                  <a:gd name="T19" fmla="*/ 106 h 1999"/>
                  <a:gd name="T20" fmla="*/ 1030 w 2133"/>
                  <a:gd name="T21" fmla="*/ 170 h 199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133"/>
                  <a:gd name="T34" fmla="*/ 0 h 1999"/>
                  <a:gd name="T35" fmla="*/ 2133 w 2133"/>
                  <a:gd name="T36" fmla="*/ 1999 h 1999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133" h="1999">
                    <a:moveTo>
                      <a:pt x="1030" y="170"/>
                    </a:moveTo>
                    <a:cubicBezTo>
                      <a:pt x="1245" y="168"/>
                      <a:pt x="1583" y="0"/>
                      <a:pt x="1715" y="96"/>
                    </a:cubicBezTo>
                    <a:cubicBezTo>
                      <a:pt x="1847" y="192"/>
                      <a:pt x="1765" y="539"/>
                      <a:pt x="1825" y="746"/>
                    </a:cubicBezTo>
                    <a:cubicBezTo>
                      <a:pt x="1885" y="953"/>
                      <a:pt x="2133" y="1195"/>
                      <a:pt x="2075" y="1336"/>
                    </a:cubicBezTo>
                    <a:cubicBezTo>
                      <a:pt x="2017" y="1477"/>
                      <a:pt x="1658" y="1480"/>
                      <a:pt x="1475" y="1590"/>
                    </a:cubicBezTo>
                    <a:cubicBezTo>
                      <a:pt x="1292" y="1700"/>
                      <a:pt x="1132" y="1999"/>
                      <a:pt x="980" y="1995"/>
                    </a:cubicBezTo>
                    <a:cubicBezTo>
                      <a:pt x="828" y="1991"/>
                      <a:pt x="721" y="1693"/>
                      <a:pt x="565" y="1566"/>
                    </a:cubicBezTo>
                    <a:cubicBezTo>
                      <a:pt x="409" y="1439"/>
                      <a:pt x="90" y="1374"/>
                      <a:pt x="45" y="1236"/>
                    </a:cubicBezTo>
                    <a:cubicBezTo>
                      <a:pt x="0" y="1098"/>
                      <a:pt x="232" y="924"/>
                      <a:pt x="295" y="736"/>
                    </a:cubicBezTo>
                    <a:cubicBezTo>
                      <a:pt x="358" y="548"/>
                      <a:pt x="303" y="200"/>
                      <a:pt x="425" y="106"/>
                    </a:cubicBezTo>
                    <a:cubicBezTo>
                      <a:pt x="547" y="12"/>
                      <a:pt x="904" y="157"/>
                      <a:pt x="1030" y="170"/>
                    </a:cubicBezTo>
                    <a:close/>
                  </a:path>
                </a:pathLst>
              </a:cu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28" name="Oval 6"/>
              <p:cNvSpPr>
                <a:spLocks noChangeArrowheads="1"/>
              </p:cNvSpPr>
              <p:nvPr/>
            </p:nvSpPr>
            <p:spPr bwMode="auto">
              <a:xfrm>
                <a:off x="2200" y="6260"/>
                <a:ext cx="160" cy="16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029" name="Text Box 7"/>
              <p:cNvSpPr txBox="1">
                <a:spLocks noChangeArrowheads="1"/>
              </p:cNvSpPr>
              <p:nvPr/>
            </p:nvSpPr>
            <p:spPr bwMode="auto">
              <a:xfrm>
                <a:off x="2368" y="7270"/>
                <a:ext cx="808" cy="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ヒラギノ角ゴ Pro W3" charset="0"/>
                    <a:cs typeface="ヒラギノ角ゴ Pro W3" charset="0"/>
                  </a:defRPr>
                </a:lvl9pPr>
              </a:lstStyle>
              <a:p>
                <a:r>
                  <a:rPr lang="en-US" sz="3200">
                    <a:latin typeface="Cambria" charset="0"/>
                    <a:cs typeface="Times New Roman" charset="0"/>
                  </a:rPr>
                  <a:t>n = 5</a:t>
                </a:r>
              </a:p>
            </p:txBody>
          </p:sp>
        </p:grpSp>
        <p:cxnSp>
          <p:nvCxnSpPr>
            <p:cNvPr id="86024" name="Straight Connector 11"/>
            <p:cNvCxnSpPr>
              <a:cxnSpLocks noChangeShapeType="1"/>
            </p:cNvCxnSpPr>
            <p:nvPr/>
          </p:nvCxnSpPr>
          <p:spPr bwMode="auto">
            <a:xfrm>
              <a:off x="7169880" y="4503376"/>
              <a:ext cx="1209538" cy="7669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6025" name="TextBox 12"/>
            <p:cNvSpPr txBox="1">
              <a:spLocks noChangeArrowheads="1"/>
            </p:cNvSpPr>
            <p:nvPr/>
          </p:nvSpPr>
          <p:spPr bwMode="auto">
            <a:xfrm>
              <a:off x="7853878" y="4481975"/>
              <a:ext cx="28725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/>
                <a:t>r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44475" y="2220913"/>
            <a:ext cx="6773863" cy="3967162"/>
            <a:chOff x="244475" y="2220913"/>
            <a:chExt cx="6773863" cy="3967162"/>
          </a:xfrm>
        </p:grpSpPr>
        <p:sp>
          <p:nvSpPr>
            <p:cNvPr id="86021" name="TextBox 15"/>
            <p:cNvSpPr txBox="1">
              <a:spLocks noChangeArrowheads="1"/>
            </p:cNvSpPr>
            <p:nvPr/>
          </p:nvSpPr>
          <p:spPr bwMode="auto">
            <a:xfrm>
              <a:off x="244475" y="4125913"/>
              <a:ext cx="5087938" cy="2062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ヒラギノ角ゴ Pro W3" charset="0"/>
                  <a:cs typeface="ヒラギノ角ゴ Pro W3" charset="0"/>
                </a:defRPr>
              </a:lvl9pPr>
            </a:lstStyle>
            <a:p>
              <a:r>
                <a:rPr lang="en-US" sz="3200"/>
                <a:t>Then: solve for L = r p </a:t>
              </a:r>
              <a:br>
                <a:rPr lang="en-US" sz="3200"/>
              </a:br>
              <a:r>
                <a:rPr lang="en-US" sz="3200"/>
                <a:t>(angular momentum) using </a:t>
              </a:r>
            </a:p>
            <a:p>
              <a:r>
                <a:rPr lang="en-US" sz="3200"/>
                <a:t>deBroglie</a:t>
              </a:r>
              <a:r>
                <a:rPr lang="ja-JP" altLang="en-US" sz="3200"/>
                <a:t>’</a:t>
              </a:r>
              <a:r>
                <a:rPr lang="en-US" sz="3200"/>
                <a:t>s relation  for </a:t>
              </a:r>
              <a:br>
                <a:rPr lang="en-US" sz="3200"/>
              </a:br>
              <a:r>
                <a:rPr lang="en-US" sz="3200"/>
                <a:t>momentum. </a:t>
              </a:r>
            </a:p>
          </p:txBody>
        </p:sp>
        <p:sp>
          <p:nvSpPr>
            <p:cNvPr id="86022" name="Rectangle 11"/>
            <p:cNvSpPr>
              <a:spLocks noChangeArrowheads="1"/>
            </p:cNvSpPr>
            <p:nvPr/>
          </p:nvSpPr>
          <p:spPr bwMode="auto">
            <a:xfrm>
              <a:off x="254000" y="2220913"/>
              <a:ext cx="6764338" cy="1570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sz="3200">
                  <a:solidFill>
                    <a:srgbClr val="0000FF"/>
                  </a:solidFill>
                </a:rPr>
                <a:t>First: derive a formula relating </a:t>
              </a:r>
              <a:br>
                <a:rPr lang="en-US" sz="3200">
                  <a:solidFill>
                    <a:srgbClr val="0000FF"/>
                  </a:solidFill>
                </a:rPr>
              </a:br>
              <a:r>
                <a:rPr lang="en-US" sz="3200">
                  <a:solidFill>
                    <a:srgbClr val="0000FF"/>
                  </a:solidFill>
                </a:rPr>
                <a:t>λ, r (radius), and </a:t>
              </a:r>
              <a:r>
                <a:rPr lang="ja-JP" altLang="en-US" sz="3200">
                  <a:solidFill>
                    <a:srgbClr val="0000FF"/>
                  </a:solidFill>
                </a:rPr>
                <a:t>“</a:t>
              </a:r>
              <a:r>
                <a:rPr lang="en-US" sz="3200">
                  <a:solidFill>
                    <a:srgbClr val="0000FF"/>
                  </a:solidFill>
                </a:rPr>
                <a:t>n</a:t>
              </a:r>
              <a:r>
                <a:rPr lang="ja-JP" altLang="en-US" sz="3200">
                  <a:solidFill>
                    <a:srgbClr val="0000FF"/>
                  </a:solidFill>
                </a:rPr>
                <a:t>”</a:t>
              </a:r>
              <a:r>
                <a:rPr lang="en-US" sz="3200">
                  <a:solidFill>
                    <a:srgbClr val="0000FF"/>
                  </a:solidFill>
                </a:rPr>
                <a:t> (the number of wavelengths around the circle) </a:t>
              </a:r>
              <a:endParaRPr lang="en-US" sz="3200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1" name="Title 1"/>
          <p:cNvSpPr>
            <a:spLocks noGrp="1"/>
          </p:cNvSpPr>
          <p:nvPr>
            <p:ph type="title"/>
          </p:nvPr>
        </p:nvSpPr>
        <p:spPr>
          <a:xfrm>
            <a:off x="379413" y="211138"/>
            <a:ext cx="8348662" cy="2806700"/>
          </a:xfrm>
        </p:spPr>
        <p:txBody>
          <a:bodyPr/>
          <a:lstStyle/>
          <a:p>
            <a:pPr algn="l"/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Starting with the assumed solution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(x,t) = A exp[i(kx </a:t>
            </a:r>
            <a:r>
              <a:rPr lang="en-US">
                <a:latin typeface="Arial" charset="0"/>
                <a:ea typeface="ヒラギノ角ゴ Pro W3" charset="0"/>
                <a:cs typeface="Arial" charset="0"/>
              </a:rPr>
              <a:t>–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 i="1">
                <a:latin typeface="Symbol" charset="0"/>
                <a:ea typeface="ヒラギノ角ゴ Pro W3" charset="0"/>
                <a:cs typeface="ヒラギノ角ゴ Pro W3" charset="0"/>
              </a:rPr>
              <a:t>w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t)] , 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how can one obtain a factor of </a:t>
            </a:r>
            <a:r>
              <a:rPr lang="en-US" i="1">
                <a:latin typeface="Symbol" charset="0"/>
                <a:ea typeface="ヒラギノ角ゴ Pro W3" charset="0"/>
                <a:cs typeface="ヒラギノ角ゴ Pro W3" charset="0"/>
              </a:rPr>
              <a:t>w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(perhaps with other factors)? 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Use the </a:t>
            </a:r>
            <a:r>
              <a:rPr lang="en-US" i="1">
                <a:latin typeface="Arial" charset="0"/>
                <a:ea typeface="ヒラギノ角ゴ Pro W3" charset="0"/>
                <a:cs typeface="ヒラギノ角ゴ Pro W3" charset="0"/>
              </a:rPr>
              <a:t>operator…</a:t>
            </a:r>
          </a:p>
        </p:txBody>
      </p:sp>
      <p:sp>
        <p:nvSpPr>
          <p:cNvPr id="88073" name="TextBox 7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27</a:t>
            </a:r>
          </a:p>
        </p:txBody>
      </p:sp>
      <p:graphicFrame>
        <p:nvGraphicFramePr>
          <p:cNvPr id="88074" name="Object 10"/>
          <p:cNvGraphicFramePr>
            <a:graphicFrameLocks noChangeAspect="1"/>
          </p:cNvGraphicFramePr>
          <p:nvPr/>
        </p:nvGraphicFramePr>
        <p:xfrm>
          <a:off x="501650" y="3175000"/>
          <a:ext cx="6527800" cy="344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079" name="Equation" r:id="rId4" imgW="1587240" imgH="838080" progId="Equation.3">
                  <p:embed/>
                </p:oleObj>
              </mc:Choice>
              <mc:Fallback>
                <p:oleObj name="Equation" r:id="rId4" imgW="1587240" imgH="8380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3175000"/>
                        <a:ext cx="6527800" cy="344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9" name="Title 1"/>
          <p:cNvSpPr>
            <a:spLocks noGrp="1"/>
          </p:cNvSpPr>
          <p:nvPr>
            <p:ph type="title"/>
          </p:nvPr>
        </p:nvSpPr>
        <p:spPr>
          <a:xfrm>
            <a:off x="379413" y="211138"/>
            <a:ext cx="8348662" cy="2806700"/>
          </a:xfrm>
        </p:spPr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Starting with the assumed solution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Y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(x,t) = A exp[i(kx </a:t>
            </a:r>
            <a:r>
              <a:rPr lang="en-US">
                <a:latin typeface="Arial" charset="0"/>
                <a:ea typeface="ヒラギノ角ゴ Pro W3" charset="0"/>
                <a:cs typeface="Arial" charset="0"/>
              </a:rPr>
              <a:t>–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>
                <a:latin typeface="Symbol" charset="0"/>
                <a:ea typeface="ヒラギノ角ゴ Pro W3" charset="0"/>
                <a:cs typeface="ヒラギノ角ゴ Pro W3" charset="0"/>
              </a:rPr>
              <a:t>w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t)] , how can one obtain a factor of k</a:t>
            </a:r>
            <a:r>
              <a:rPr lang="en-US" baseline="30000"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 (perhaps with other factors)? Use the </a:t>
            </a:r>
            <a:r>
              <a:rPr lang="en-US" i="1">
                <a:latin typeface="Arial" charset="0"/>
                <a:ea typeface="ヒラギノ角ゴ Pro W3" charset="0"/>
                <a:cs typeface="ヒラギノ角ゴ Pro W3" charset="0"/>
              </a:rPr>
              <a:t>operator…</a:t>
            </a:r>
          </a:p>
        </p:txBody>
      </p:sp>
      <p:sp>
        <p:nvSpPr>
          <p:cNvPr id="90120" name="TextBox 7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28</a:t>
            </a:r>
          </a:p>
        </p:txBody>
      </p:sp>
      <p:graphicFrame>
        <p:nvGraphicFramePr>
          <p:cNvPr id="90121" name="Object 9"/>
          <p:cNvGraphicFramePr>
            <a:graphicFrameLocks noChangeAspect="1"/>
          </p:cNvGraphicFramePr>
          <p:nvPr/>
        </p:nvGraphicFramePr>
        <p:xfrm>
          <a:off x="501650" y="3136900"/>
          <a:ext cx="6527800" cy="344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6" name="Equation" r:id="rId4" imgW="1587240" imgH="838080" progId="Equation.3">
                  <p:embed/>
                </p:oleObj>
              </mc:Choice>
              <mc:Fallback>
                <p:oleObj name="Equation" r:id="rId4" imgW="1587240" imgH="83808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" y="3136900"/>
                        <a:ext cx="6527800" cy="344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Have you looked at the web lecture notes for this class, before now?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ヒラギノ角ゴ Pro W3" charset="0"/>
              </a:rPr>
              <a:t>A) Yes</a:t>
            </a:r>
          </a:p>
          <a:p>
            <a:pPr eaLnBrk="1" hangingPunct="1"/>
            <a:r>
              <a:rPr lang="en-US">
                <a:ea typeface="ヒラギノ角ゴ Pro W3" charset="0"/>
              </a:rPr>
              <a:t>B) No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3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Do you know the de Broglie relations? </a:t>
            </a:r>
          </a:p>
        </p:txBody>
      </p:sp>
      <p:sp>
        <p:nvSpPr>
          <p:cNvPr id="92163" name="Content Placeholder 2"/>
          <p:cNvSpPr>
            <a:spLocks noGrp="1"/>
          </p:cNvSpPr>
          <p:nvPr>
            <p:ph idx="1"/>
          </p:nvPr>
        </p:nvSpPr>
        <p:spPr>
          <a:xfrm>
            <a:off x="685800" y="3116263"/>
            <a:ext cx="7772400" cy="3530600"/>
          </a:xfrm>
        </p:spPr>
        <p:txBody>
          <a:bodyPr/>
          <a:lstStyle/>
          <a:p>
            <a:r>
              <a:rPr lang="en-US">
                <a:ea typeface="ヒラギノ角ゴ Pro W3" charset="0"/>
              </a:rPr>
              <a:t>A) Yes</a:t>
            </a:r>
          </a:p>
          <a:p>
            <a:r>
              <a:rPr lang="en-US">
                <a:ea typeface="ヒラギノ角ゴ Pro W3" charset="0"/>
              </a:rPr>
              <a:t>B) No</a:t>
            </a:r>
          </a:p>
        </p:txBody>
      </p:sp>
      <p:sp>
        <p:nvSpPr>
          <p:cNvPr id="9216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29</a:t>
            </a:r>
          </a:p>
        </p:txBody>
      </p:sp>
    </p:spTree>
  </p:cSld>
  <p:clrMapOvr>
    <a:masterClrMapping/>
  </p:clrMapOvr>
  <p:transition xmlns:p14="http://schemas.microsoft.com/office/powerpoint/2010/main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325438" y="249238"/>
            <a:ext cx="8586787" cy="3235325"/>
          </a:xfrm>
        </p:spPr>
        <p:txBody>
          <a:bodyPr/>
          <a:lstStyle/>
          <a:p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Two particles, 1 and 2, are described by plane wave of the form exp[i(kx – </a:t>
            </a:r>
            <a:r>
              <a:rPr lang="en-US">
                <a:solidFill>
                  <a:schemeClr val="tx1"/>
                </a:solidFill>
                <a:latin typeface="Symbol" charset="0"/>
                <a:ea typeface="ヒラギノ角ゴ Pro W3" charset="0"/>
                <a:cs typeface="ヒラギノ角ゴ Pro W3" charset="0"/>
              </a:rPr>
              <a:t>w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t]. Particle 1 has a smaller wavelength than particle 2: </a:t>
            </a:r>
            <a:r>
              <a:rPr lang="en-US">
                <a:solidFill>
                  <a:schemeClr val="tx1"/>
                </a:solidFill>
                <a:latin typeface="Symbol" charset="0"/>
                <a:ea typeface="ヒラギノ角ゴ Pro W3" charset="0"/>
                <a:cs typeface="ヒラギノ角ゴ Pro W3" charset="0"/>
              </a:rPr>
              <a:t>l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1</a:t>
            </a:r>
            <a:r>
              <a:rPr lang="en-US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&lt; </a:t>
            </a:r>
            <a:r>
              <a:rPr lang="en-US">
                <a:solidFill>
                  <a:schemeClr val="tx1"/>
                </a:solidFill>
                <a:latin typeface="Symbol" charset="0"/>
                <a:ea typeface="ヒラギノ角ゴ Pro W3" charset="0"/>
                <a:cs typeface="ヒラギノ角ゴ Pro W3" charset="0"/>
              </a:rPr>
              <a:t>l</a:t>
            </a:r>
            <a:r>
              <a:rPr lang="en-US" baseline="-25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2</a:t>
            </a:r>
            <a:r>
              <a:rPr lang="en-US" baseline="300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 </a:t>
            </a: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Which particle has larger momentum? 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>
              <a:latin typeface="Arial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>
          <a:xfrm>
            <a:off x="557213" y="3616325"/>
            <a:ext cx="7772400" cy="2890838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particle 1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particle 2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They have the same momentum</a:t>
            </a:r>
          </a:p>
          <a:p>
            <a:pPr marL="514350" indent="-514350">
              <a:buFontTx/>
              <a:buAutoNum type="alphaUcParenR"/>
            </a:pPr>
            <a:r>
              <a:rPr lang="en-US">
                <a:ea typeface="ヒラギノ角ゴ Pro W3" charset="0"/>
              </a:rPr>
              <a:t>It is impossible to answer based on the info given.</a:t>
            </a:r>
          </a:p>
        </p:txBody>
      </p:sp>
      <p:sp>
        <p:nvSpPr>
          <p:cNvPr id="9421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36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768350" y="1779588"/>
            <a:ext cx="7772400" cy="1516062"/>
          </a:xfrm>
        </p:spPr>
        <p:txBody>
          <a:bodyPr/>
          <a:lstStyle/>
          <a:p>
            <a:r>
              <a:rPr lang="en-US" sz="4400" b="1">
                <a:latin typeface="Arial" charset="0"/>
                <a:ea typeface="ヒラギノ角ゴ Pro W3" charset="0"/>
                <a:cs typeface="ヒラギノ角ゴ Pro W3" charset="0"/>
              </a:rPr>
              <a:t>Intro to Quantum Mechanics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In Classical Mechanics, can this equation be derived?</a:t>
            </a:r>
          </a:p>
        </p:txBody>
      </p:sp>
      <p:sp>
        <p:nvSpPr>
          <p:cNvPr id="23556" name="Content Placeholder 2"/>
          <p:cNvSpPr>
            <a:spLocks noGrp="1"/>
          </p:cNvSpPr>
          <p:nvPr>
            <p:ph idx="1"/>
          </p:nvPr>
        </p:nvSpPr>
        <p:spPr>
          <a:xfrm>
            <a:off x="685800" y="3375025"/>
            <a:ext cx="7772400" cy="3271838"/>
          </a:xfrm>
        </p:spPr>
        <p:txBody>
          <a:bodyPr/>
          <a:lstStyle/>
          <a:p>
            <a:pPr eaLnBrk="1" hangingPunct="1"/>
            <a:r>
              <a:rPr lang="en-US">
                <a:ea typeface="ヒラギノ角ゴ Pro W3" charset="0"/>
              </a:rPr>
              <a:t>A) Yes</a:t>
            </a:r>
          </a:p>
          <a:p>
            <a:pPr eaLnBrk="1" hangingPunct="1"/>
            <a:r>
              <a:rPr lang="en-US">
                <a:ea typeface="ヒラギノ角ゴ Pro W3" charset="0"/>
              </a:rPr>
              <a:t>B) No</a:t>
            </a:r>
          </a:p>
        </p:txBody>
      </p:sp>
      <p:graphicFrame>
        <p:nvGraphicFramePr>
          <p:cNvPr id="23554" name="Object 1026"/>
          <p:cNvGraphicFramePr>
            <a:graphicFrameLocks noChangeAspect="1"/>
          </p:cNvGraphicFramePr>
          <p:nvPr/>
        </p:nvGraphicFramePr>
        <p:xfrm>
          <a:off x="3240088" y="2014538"/>
          <a:ext cx="2470150" cy="161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Equation" r:id="rId4" imgW="596880" imgH="393480" progId="Equation.3">
                  <p:embed/>
                </p:oleObj>
              </mc:Choice>
              <mc:Fallback>
                <p:oleObj name="Equation" r:id="rId4" imgW="596880" imgH="39348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0088" y="2014538"/>
                        <a:ext cx="2470150" cy="161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itle 1"/>
          <p:cNvSpPr>
            <a:spLocks noGrp="1"/>
          </p:cNvSpPr>
          <p:nvPr>
            <p:ph type="title"/>
          </p:nvPr>
        </p:nvSpPr>
        <p:spPr>
          <a:xfrm>
            <a:off x="685800" y="439738"/>
            <a:ext cx="7772400" cy="1241425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Can this equation be derived? </a:t>
            </a:r>
          </a:p>
        </p:txBody>
      </p:sp>
      <p:sp>
        <p:nvSpPr>
          <p:cNvPr id="25604" name="Content Placeholder 2"/>
          <p:cNvSpPr>
            <a:spLocks noGrp="1"/>
          </p:cNvSpPr>
          <p:nvPr>
            <p:ph idx="1"/>
          </p:nvPr>
        </p:nvSpPr>
        <p:spPr>
          <a:xfrm>
            <a:off x="317500" y="3252788"/>
            <a:ext cx="7772400" cy="3605212"/>
          </a:xfrm>
        </p:spPr>
        <p:txBody>
          <a:bodyPr/>
          <a:lstStyle/>
          <a:p>
            <a:pPr eaLnBrk="1" hangingPunct="1"/>
            <a:r>
              <a:rPr lang="en-US">
                <a:ea typeface="ヒラギノ角ゴ Pro W3" charset="0"/>
              </a:rPr>
              <a:t>A) Yes</a:t>
            </a:r>
          </a:p>
          <a:p>
            <a:pPr eaLnBrk="1" hangingPunct="1"/>
            <a:r>
              <a:rPr lang="en-US">
                <a:ea typeface="ヒラギノ角ゴ Pro W3" charset="0"/>
              </a:rPr>
              <a:t>B) No</a:t>
            </a:r>
          </a:p>
        </p:txBody>
      </p:sp>
      <p:graphicFrame>
        <p:nvGraphicFramePr>
          <p:cNvPr id="25602" name="Object 1026"/>
          <p:cNvGraphicFramePr>
            <a:graphicFrameLocks noChangeAspect="1"/>
          </p:cNvGraphicFramePr>
          <p:nvPr/>
        </p:nvGraphicFramePr>
        <p:xfrm>
          <a:off x="3289300" y="1619250"/>
          <a:ext cx="2419350" cy="172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" name="Equation" r:id="rId4" imgW="583920" imgH="419040" progId="Equation.3">
                  <p:embed/>
                </p:oleObj>
              </mc:Choice>
              <mc:Fallback>
                <p:oleObj name="Equation" r:id="rId4" imgW="583920" imgH="419040" progId="Equation.3">
                  <p:embed/>
                  <p:pic>
                    <p:nvPicPr>
                      <p:cNvPr id="0" name="Object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9300" y="1619250"/>
                        <a:ext cx="2419350" cy="172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5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ヒラギノ角ゴ Pro W3" charset="0"/>
                <a:cs typeface="ヒラギノ角ゴ Pro W3" charset="0"/>
              </a:rPr>
              <a:t>(ICLICKER frequency is CB)</a:t>
            </a:r>
            <a:br>
              <a:rPr lang="en-US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Have you done the assigned reading for today?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772400" cy="3835400"/>
          </a:xfrm>
        </p:spPr>
        <p:txBody>
          <a:bodyPr/>
          <a:lstStyle/>
          <a:p>
            <a:pPr marL="742950" indent="-742950" eaLnBrk="1" hangingPunct="1">
              <a:buFontTx/>
              <a:buAutoNum type="alphaUcParenR"/>
            </a:pPr>
            <a:r>
              <a:rPr lang="en-US" sz="4000">
                <a:ea typeface="ヒラギノ角ゴ Pro W3" charset="0"/>
              </a:rPr>
              <a:t>Yes – Griffiths only</a:t>
            </a:r>
          </a:p>
          <a:p>
            <a:pPr marL="742950" indent="-742950" eaLnBrk="1" hangingPunct="1">
              <a:buFontTx/>
              <a:buAutoNum type="alphaUcParenR"/>
            </a:pPr>
            <a:r>
              <a:rPr lang="en-US" sz="4000">
                <a:ea typeface="ヒラギノ角ゴ Pro W3" charset="0"/>
              </a:rPr>
              <a:t>Yes – Web notes only</a:t>
            </a:r>
          </a:p>
          <a:p>
            <a:pPr marL="742950" indent="-742950" eaLnBrk="1" hangingPunct="1">
              <a:buFontTx/>
              <a:buAutoNum type="alphaUcParenR"/>
            </a:pPr>
            <a:r>
              <a:rPr lang="en-US" sz="4000">
                <a:ea typeface="ヒラギノ角ゴ Pro W3" charset="0"/>
              </a:rPr>
              <a:t>Yes – both text and notes</a:t>
            </a:r>
          </a:p>
          <a:p>
            <a:pPr marL="742950" indent="-742950" eaLnBrk="1" hangingPunct="1">
              <a:buFontTx/>
              <a:buAutoNum type="alphaUcParenR"/>
            </a:pPr>
            <a:r>
              <a:rPr lang="en-US" sz="4000">
                <a:ea typeface="ヒラギノ角ゴ Pro W3" charset="0"/>
              </a:rPr>
              <a:t>Not really – but I will soon!</a:t>
            </a:r>
          </a:p>
          <a:p>
            <a:pPr marL="742950" indent="-742950" eaLnBrk="1" hangingPunct="1">
              <a:buFontTx/>
              <a:buAutoNum type="alphaUcParenR"/>
            </a:pPr>
            <a:r>
              <a:rPr lang="en-US" sz="4000">
                <a:ea typeface="ヒラギノ角ゴ Pro W3" charset="0"/>
              </a:rPr>
              <a:t>Nope</a:t>
            </a: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r>
              <a:rPr lang="en-US" sz="800"/>
              <a:t>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Title 1"/>
          <p:cNvSpPr>
            <a:spLocks noGrp="1"/>
          </p:cNvSpPr>
          <p:nvPr>
            <p:ph type="title"/>
          </p:nvPr>
        </p:nvSpPr>
        <p:spPr>
          <a:xfrm>
            <a:off x="685800" y="236538"/>
            <a:ext cx="7772400" cy="1516062"/>
          </a:xfrm>
        </p:spPr>
        <p:txBody>
          <a:bodyPr/>
          <a:lstStyle/>
          <a:p>
            <a:pPr algn="l" eaLnBrk="1" hangingPunct="1"/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Postulate #3 says                         = </a:t>
            </a:r>
            <a:b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rPr>
              <a:t>Prob(particle is between x and x+dx) </a:t>
            </a:r>
            <a: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sz="3200">
                <a:latin typeface="Arial" charset="0"/>
                <a:ea typeface="ヒラギノ角ゴ Pro W3" charset="0"/>
                <a:cs typeface="ヒラギノ角ゴ Pro W3" charset="0"/>
              </a:rPr>
            </a:br>
            <a:r>
              <a:rPr lang="en-US" sz="3200">
                <a:solidFill>
                  <a:srgbClr val="0000FF"/>
                </a:solidFill>
                <a:latin typeface="Arial" charset="0"/>
                <a:ea typeface="ヒラギノ角ゴ Pro W3" charset="0"/>
                <a:cs typeface="ヒラギノ角ゴ Pro W3" charset="0"/>
              </a:rPr>
              <a:t>What conclusion can you draw?</a:t>
            </a:r>
          </a:p>
        </p:txBody>
      </p:sp>
      <p:graphicFrame>
        <p:nvGraphicFramePr>
          <p:cNvPr id="29698" name="Content Placeholder 3"/>
          <p:cNvGraphicFramePr>
            <a:graphicFrameLocks noGrp="1" noChangeAspect="1"/>
          </p:cNvGraphicFramePr>
          <p:nvPr>
            <p:ph idx="1"/>
          </p:nvPr>
        </p:nvGraphicFramePr>
        <p:xfrm>
          <a:off x="4811713" y="76200"/>
          <a:ext cx="1893887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7" name="Equation" r:id="rId4" imgW="584200" imgH="241300" progId="Equation.3">
                  <p:embed/>
                </p:oleObj>
              </mc:Choice>
              <mc:Fallback>
                <p:oleObj name="Equation" r:id="rId4" imgW="584200" imgH="241300" progId="Equation.3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713" y="76200"/>
                        <a:ext cx="1893887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3" name="Content Placeholder 2"/>
          <p:cNvSpPr txBox="1">
            <a:spLocks/>
          </p:cNvSpPr>
          <p:nvPr/>
        </p:nvSpPr>
        <p:spPr bwMode="auto">
          <a:xfrm>
            <a:off x="165100" y="1828800"/>
            <a:ext cx="88265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3600">
                <a:latin typeface="Times New Roman" charset="0"/>
              </a:rPr>
              <a:t>A)                 </a:t>
            </a:r>
            <a:r>
              <a:rPr lang="en-US" sz="3600"/>
              <a:t>must be exactly =1</a:t>
            </a:r>
          </a:p>
          <a:p>
            <a:pPr eaLnBrk="1" hangingPunct="1">
              <a:spcBef>
                <a:spcPct val="20000"/>
              </a:spcBef>
            </a:pPr>
            <a:endParaRPr lang="en-US" sz="3600"/>
          </a:p>
          <a:p>
            <a:pPr eaLnBrk="1" hangingPunct="1">
              <a:spcBef>
                <a:spcPct val="20000"/>
              </a:spcBef>
            </a:pPr>
            <a:r>
              <a:rPr lang="en-US" sz="3600"/>
              <a:t>B)                 is finite, but needn</a:t>
            </a:r>
            <a:r>
              <a:rPr lang="ja-JP" altLang="en-US" sz="3600"/>
              <a:t>’</a:t>
            </a:r>
            <a:r>
              <a:rPr lang="en-US" sz="3600"/>
              <a:t>t =1</a:t>
            </a:r>
          </a:p>
          <a:p>
            <a:pPr eaLnBrk="1" hangingPunct="1">
              <a:spcBef>
                <a:spcPct val="20000"/>
              </a:spcBef>
            </a:pPr>
            <a:endParaRPr lang="en-US" sz="3600"/>
          </a:p>
          <a:p>
            <a:pPr eaLnBrk="1" hangingPunct="1">
              <a:spcBef>
                <a:spcPct val="20000"/>
              </a:spcBef>
            </a:pPr>
            <a:r>
              <a:rPr lang="en-US" sz="3600"/>
              <a:t>C)                 must be </a:t>
            </a:r>
            <a:r>
              <a:rPr lang="en-US" sz="3600" i="1"/>
              <a:t>finite</a:t>
            </a:r>
            <a:r>
              <a:rPr lang="en-US" sz="3600"/>
              <a:t> at all x. </a:t>
            </a:r>
          </a:p>
          <a:p>
            <a:pPr eaLnBrk="1" hangingPunct="1">
              <a:spcBef>
                <a:spcPct val="20000"/>
              </a:spcBef>
            </a:pPr>
            <a:r>
              <a:rPr lang="en-US" sz="3600"/>
              <a:t>D) More than one of these</a:t>
            </a:r>
          </a:p>
          <a:p>
            <a:pPr eaLnBrk="1" hangingPunct="1">
              <a:spcBef>
                <a:spcPct val="20000"/>
              </a:spcBef>
            </a:pPr>
            <a:r>
              <a:rPr lang="en-US" sz="3600"/>
              <a:t>E) One/more are </a:t>
            </a:r>
            <a:r>
              <a:rPr lang="en-US" sz="3600" i="1"/>
              <a:t>true, </a:t>
            </a:r>
            <a:r>
              <a:rPr lang="en-US" sz="3600"/>
              <a:t>but do not </a:t>
            </a:r>
            <a:r>
              <a:rPr lang="en-US" sz="3600" i="1"/>
              <a:t>follow</a:t>
            </a:r>
            <a:endParaRPr lang="en-US" sz="3600"/>
          </a:p>
        </p:txBody>
      </p:sp>
      <p:graphicFrame>
        <p:nvGraphicFramePr>
          <p:cNvPr id="29699" name="Object 1027"/>
          <p:cNvGraphicFramePr>
            <a:graphicFrameLocks noChangeAspect="1"/>
          </p:cNvGraphicFramePr>
          <p:nvPr/>
        </p:nvGraphicFramePr>
        <p:xfrm>
          <a:off x="890588" y="1722438"/>
          <a:ext cx="1687512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8" name="Equation" r:id="rId6" imgW="711200" imgH="431800" progId="Equation.3">
                  <p:embed/>
                </p:oleObj>
              </mc:Choice>
              <mc:Fallback>
                <p:oleObj name="Equation" r:id="rId6" imgW="711200" imgH="431800" progId="Equation.3">
                  <p:embed/>
                  <p:pic>
                    <p:nvPicPr>
                      <p:cNvPr id="0" name="Object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0588" y="1722438"/>
                        <a:ext cx="1687512" cy="1023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0" name="Object 1028"/>
          <p:cNvGraphicFramePr>
            <a:graphicFrameLocks noChangeAspect="1"/>
          </p:cNvGraphicFramePr>
          <p:nvPr/>
        </p:nvGraphicFramePr>
        <p:xfrm>
          <a:off x="882650" y="3017838"/>
          <a:ext cx="1687513" cy="1023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9" name="Equation" r:id="rId8" imgW="711200" imgH="431800" progId="Equation.3">
                  <p:embed/>
                </p:oleObj>
              </mc:Choice>
              <mc:Fallback>
                <p:oleObj name="Equation" r:id="rId8" imgW="711200" imgH="4318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2650" y="3017838"/>
                        <a:ext cx="1687513" cy="1023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1029"/>
          <p:cNvGraphicFramePr>
            <a:graphicFrameLocks noChangeAspect="1"/>
          </p:cNvGraphicFramePr>
          <p:nvPr/>
        </p:nvGraphicFramePr>
        <p:xfrm>
          <a:off x="1054100" y="4521200"/>
          <a:ext cx="9636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20" name="Equation" r:id="rId10" imgW="406400" imgH="241300" progId="Equation.3">
                  <p:embed/>
                </p:oleObj>
              </mc:Choice>
              <mc:Fallback>
                <p:oleObj name="Equation" r:id="rId10" imgW="406400" imgH="241300" progId="Equation.3">
                  <p:embed/>
                  <p:pic>
                    <p:nvPicPr>
                      <p:cNvPr id="0" name="Object 10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4100" y="4521200"/>
                        <a:ext cx="96361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lank Presentation">
      <a:majorFont>
        <a:latin typeface=""/>
        <a:ea typeface=""/>
        <a:cs typeface="ヒラギノ角ゴ Pro W3"/>
      </a:majorFont>
      <a:minorFont>
        <a:latin typeface="Arial"/>
        <a:ea typeface="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5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5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14589</TotalTime>
  <Words>4446</Words>
  <Application>Microsoft Macintosh PowerPoint</Application>
  <PresentationFormat>On-screen Show (4:3)</PresentationFormat>
  <Paragraphs>445</Paragraphs>
  <Slides>41</Slides>
  <Notes>41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4" baseType="lpstr">
      <vt:lpstr>3_Blank Presentation</vt:lpstr>
      <vt:lpstr>Equation</vt:lpstr>
      <vt:lpstr>Picture</vt:lpstr>
      <vt:lpstr>  Quantum I (PHYS 3220)</vt:lpstr>
      <vt:lpstr>Clicker Intro</vt:lpstr>
      <vt:lpstr>Do you have an iClicker? (Set your frequency to CB and vote.)</vt:lpstr>
      <vt:lpstr>Have you looked at the web lecture notes for this class, before now?</vt:lpstr>
      <vt:lpstr>Intro to Quantum Mechanics</vt:lpstr>
      <vt:lpstr>In Classical Mechanics, can this equation be derived?</vt:lpstr>
      <vt:lpstr>Can this equation be derived? </vt:lpstr>
      <vt:lpstr>(ICLICKER frequency is CB) Have you done the assigned reading for today?</vt:lpstr>
      <vt:lpstr>Postulate #3 says                         =  Prob(particle is between x and x+dx)  What conclusion can you draw?</vt:lpstr>
      <vt:lpstr>Is the wave function Y = Y(x) shown normalized? Note that this is a plot of |Y|2 vs. x. </vt:lpstr>
      <vt:lpstr>Is this wave function normalized?  (This wave function is pure real) </vt:lpstr>
      <vt:lpstr>How would you physically interpret the wave function in the sketch?</vt:lpstr>
      <vt:lpstr>Statistics and Probability</vt:lpstr>
      <vt:lpstr>You flip an ordinary coin in the air and get 3 heads in 3 tosses. On the 4th toss, the probability of heads is …</vt:lpstr>
      <vt:lpstr>Plinko! A marble is released from the same starting point each time.   Classical physics says identical systems with exactly the same initial conditions always lead to the same final result, in a deterministic and repeatable way.  Is the distribution of final outcomes for the Plinko game (played 300 times) in this example in conflict with our theories of classical systems?</vt:lpstr>
      <vt:lpstr>The probability density |Y|2 is plotted for a normalized wave function Y(x). What is the probability that a position measurement will result in a measured value between 2 and 5? </vt:lpstr>
      <vt:lpstr>The probability density |Y|2 is plotted for a non-normalized wavefunction Y(x). What is the probability that a position measurement will result in a measured value between 3 and 5?</vt:lpstr>
      <vt:lpstr>A non-normalized wave fn Y(x) (and  |Y(x)|2 is plotted). The probability that the particle will be found between 4 and 6 is </vt:lpstr>
      <vt:lpstr>Do you plan on attending Tutorial today?  (4 PM, basement Tutorial bay)</vt:lpstr>
      <vt:lpstr>N independent trials are made of a quantity x. The possible results form a discrete spectrum  x1 , x2 , ... xi , ... xM (M possible distinct results).  Out of N trials, ni of the trials produce result xi.  If you add up all the results of all N trials,  what is the sum of the results?</vt:lpstr>
      <vt:lpstr>N = 342 trials, (6 different possible results in each trial) What is the best estimate of the probability that a token picked from the bag will be an 8?</vt:lpstr>
      <vt:lpstr>I claim that the standard deviation is computed according to Formula I below. According to Taylor’s book, Error Analysis, the correct formula for the standard deviation is formula II. Which formula is correct?</vt:lpstr>
      <vt:lpstr>For a large number N of independent measurements of a random variable x, which statement is true? </vt:lpstr>
      <vt:lpstr>100 measurements are made of a random variable x and then the standard deviation is computed. Then 1000 measurements are made of the same random variable and the standard deviation is recomputed. Which is larger, σ100 or σ1000?</vt:lpstr>
      <vt:lpstr>A ball is released from rest. You take many pictures as it falls to x=H (pictures are equally spaced in time). What is &lt;x&gt;, the average distance from the origin in randomly selected pictures</vt:lpstr>
      <vt:lpstr>Waves</vt:lpstr>
      <vt:lpstr>A traveling wave is described by  Y1(x,t) = 4 sin(2x – t) All the numbers are in the appropriate SI (mks) units.  To 1 digit accuracy, the wavelength, λ,  is most nearly…?</vt:lpstr>
      <vt:lpstr>Two traveling waves 1 and 2 are described by the equations.  Y1(x,t) = 8 sin(4x – 2t) Y2(x,t) = 2 sin(x – 2t) All the numbers are in the appropriate SI (mks) units.  Which wave has the higher speed? </vt:lpstr>
      <vt:lpstr>A traveling wave is described by  Y2(x,t) = 4 sin(x – 2t) All the numbers are in the appropriate SI (mks) units.  The period of wave 2 is most nearly?</vt:lpstr>
      <vt:lpstr>Have you ever studied the (classical) Wave Equation? </vt:lpstr>
      <vt:lpstr>Let y1(x,t) and y2(x,t) both be solutions of the same wave equation; that is,     where i can be 1 or 2, and v is a constant.  Is the function ysum(x,t) = ay1(x,t) +by2(x,t)  still a solution of the wave equation? (with a, b constants)</vt:lpstr>
      <vt:lpstr>Two impulse waves are approaching each other, as shown.  Which picture correctly shows the total wave when the two waves are passing through each other? </vt:lpstr>
      <vt:lpstr>A two-slit interference pattern is viewed on a screen. The position of a particular minimum is marked. This spot on the screen is further from the lower slit than from the top slit. How much further?</vt:lpstr>
      <vt:lpstr>Two radio antennae are emitting isotropic radio signals at the same frequency f in phase. The two antennae are located a distance 10.5l apart (l = c / f). A technician with a radio tuned to that frequency f walks away from the antennae along a line through the antennae positions, as shown:</vt:lpstr>
      <vt:lpstr>Do you plan to attend today’s Tutorial (on interpretation of wave functions, the Schrodinger Eqn, and time dependence)</vt:lpstr>
      <vt:lpstr>A linear operator L[f(x)] has the property  L(af1+bf2) = aL(f1)+bL(f2), a and b any constants. How many of these operators are linear operators? (A and B are constants).</vt:lpstr>
      <vt:lpstr>Take deBroglie seriously, electrons are waves!  Assume an integer # of wavelengths of the orbiting electron must “fit” on the circumference of the orbit (why?)</vt:lpstr>
      <vt:lpstr>Starting with the assumed solution Y(x,t) = A exp[i(kx – wt)] ,  how can one obtain a factor of w (perhaps with other factors)?  Use the operator…</vt:lpstr>
      <vt:lpstr>Starting with the assumed solution Y(x,t) = A exp[i(kx – wt)] , how can one obtain a factor of k2 (perhaps with other factors)? Use the operator…</vt:lpstr>
      <vt:lpstr>Do you know the de Broglie relations? </vt:lpstr>
      <vt:lpstr>Two particles, 1 and 2, are described by plane wave of the form exp[i(kx – wt]. Particle 1 has a smaller wavelength than particle 2: l1 &lt; l2  Which particle has larger momentum?  </vt:lpstr>
    </vt:vector>
  </TitlesOfParts>
  <Manager/>
  <Company>CU Boulder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3220 Concept Tests, part 1</dc:title>
  <dc:subject>Quantum Concept Tests</dc:subject>
  <dc:creator>Mike Dubson, Steve Pollock</dc:creator>
  <cp:keywords/>
  <dc:description/>
  <cp:lastModifiedBy>Steve Goldhaber</cp:lastModifiedBy>
  <cp:revision>370</cp:revision>
  <dcterms:created xsi:type="dcterms:W3CDTF">2008-12-19T21:28:38Z</dcterms:created>
  <dcterms:modified xsi:type="dcterms:W3CDTF">2011-11-28T00:04:41Z</dcterms:modified>
  <cp:category/>
</cp:coreProperties>
</file>