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9.xml" ContentType="application/vnd.openxmlformats-officedocument.presentationml.notesSlide+xml"/>
  <Override PartName="/ppt/embeddings/oleObject7.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embeddings/oleObject8.bin" ContentType="application/vnd.openxmlformats-officedocument.oleObject"/>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embeddings/oleObject9.bin" ContentType="application/vnd.openxmlformats-officedocument.oleObject"/>
  <Override PartName="/ppt/embeddings/oleObject10.bin" ContentType="application/vnd.openxmlformats-officedocument.oleObject"/>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notesSlides/notesSlide22.xml" ContentType="application/vnd.openxmlformats-officedocument.presentationml.notesSlide+xml"/>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notesSlides/notesSlide23.xml" ContentType="application/vnd.openxmlformats-officedocument.presentationml.notesSlide+xml"/>
  <Override PartName="/ppt/embeddings/oleObject16.bin" ContentType="application/vnd.openxmlformats-officedocument.oleObject"/>
  <Override PartName="/ppt/notesSlides/notesSlide24.xml" ContentType="application/vnd.openxmlformats-officedocument.presentationml.notesSlide+xml"/>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notesSlides/notesSlide25.xml" ContentType="application/vnd.openxmlformats-officedocument.presentationml.notesSlide+xml"/>
  <Override PartName="/ppt/embeddings/oleObject20.bin" ContentType="application/vnd.openxmlformats-officedocument.oleObject"/>
  <Override PartName="/ppt/notesSlides/notesSlide26.xml" ContentType="application/vnd.openxmlformats-officedocument.presentationml.notesSlide+xml"/>
  <Override PartName="/ppt/embeddings/oleObject21.bin" ContentType="application/vnd.openxmlformats-officedocument.oleObject"/>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embeddings/oleObject22.bin" ContentType="application/vnd.openxmlformats-officedocument.oleObject"/>
  <Override PartName="/ppt/notesSlides/notesSlide30.xml" ContentType="application/vnd.openxmlformats-officedocument.presentationml.notesSlide+xml"/>
  <Override PartName="/ppt/embeddings/oleObject23.bin" ContentType="application/vnd.openxmlformats-officedocument.oleObject"/>
  <Override PartName="/ppt/notesSlides/notesSlide31.xml" ContentType="application/vnd.openxmlformats-officedocument.presentationml.notesSlide+xml"/>
  <Override PartName="/ppt/embeddings/oleObject24.bin" ContentType="application/vnd.openxmlformats-officedocument.oleObject"/>
  <Override PartName="/ppt/notesSlides/notesSlide32.xml" ContentType="application/vnd.openxmlformats-officedocument.presentationml.notesSlide+xml"/>
  <Override PartName="/ppt/embeddings/oleObject25.bin" ContentType="application/vnd.openxmlformats-officedocument.oleObject"/>
  <Override PartName="/ppt/embeddings/oleObject26.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notesSlides/notesSlide33.xml" ContentType="application/vnd.openxmlformats-officedocument.presentationml.notesSlide+xml"/>
  <Override PartName="/ppt/notesSlides/notesSlide34.xml" ContentType="application/vnd.openxmlformats-officedocument.presentationml.notesSlide+xml"/>
  <Override PartName="/ppt/embeddings/oleObject30.bin" ContentType="application/vnd.openxmlformats-officedocument.oleObject"/>
  <Override PartName="/ppt/embeddings/oleObject31.bin" ContentType="application/vnd.openxmlformats-officedocument.oleObject"/>
  <Override PartName="/ppt/notesSlides/notesSlide35.xml" ContentType="application/vnd.openxmlformats-officedocument.presentationml.notesSlide+xml"/>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notesSlides/notesSlide36.xml" ContentType="application/vnd.openxmlformats-officedocument.presentationml.notesSlide+xml"/>
  <Override PartName="/ppt/embeddings/oleObject35.bin" ContentType="application/vnd.openxmlformats-officedocument.oleObject"/>
  <Override PartName="/ppt/embeddings/oleObject36.bin" ContentType="application/vnd.openxmlformats-officedocument.oleObject"/>
  <Override PartName="/ppt/notesSlides/notesSlide37.xml" ContentType="application/vnd.openxmlformats-officedocument.presentationml.notesSlide+xml"/>
  <Override PartName="/ppt/embeddings/oleObject37.bin" ContentType="application/vnd.openxmlformats-officedocument.oleObject"/>
  <Override PartName="/ppt/embeddings/oleObject38.bin" ContentType="application/vnd.openxmlformats-officedocument.oleObject"/>
  <Override PartName="/ppt/notesSlides/notesSlide38.xml" ContentType="application/vnd.openxmlformats-officedocument.presentationml.notesSlide+xml"/>
  <Override PartName="/ppt/notesSlides/notesSlide39.xml" ContentType="application/vnd.openxmlformats-officedocument.presentationml.notesSlide+xml"/>
  <Override PartName="/ppt/embeddings/oleObject39.bin" ContentType="application/vnd.openxmlformats-officedocument.oleObject"/>
  <Override PartName="/ppt/embeddings/oleObject40.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notesSlides/notesSlide40.xml" ContentType="application/vnd.openxmlformats-officedocument.presentationml.notesSlide+xml"/>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notesSlides/notesSlide41.xml" ContentType="application/vnd.openxmlformats-officedocument.presentationml.notesSlide+xml"/>
  <Override PartName="/ppt/notesSlides/notesSlide42.xml" ContentType="application/vnd.openxmlformats-officedocument.presentationml.notesSlide+xml"/>
  <Override PartName="/ppt/embeddings/oleObject53.bin" ContentType="application/vnd.openxmlformats-officedocument.oleObject"/>
  <Override PartName="/ppt/embeddings/oleObject54.bin" ContentType="application/vnd.openxmlformats-officedocument.oleObject"/>
  <Override PartName="/ppt/notesSlides/notesSlide43.xml" ContentType="application/vnd.openxmlformats-officedocument.presentationml.notesSlide+xml"/>
  <Override PartName="/ppt/embeddings/oleObject55.bin" ContentType="application/vnd.openxmlformats-officedocument.oleObject"/>
  <Override PartName="/ppt/embeddings/oleObject56.bin" ContentType="application/vnd.openxmlformats-officedocument.oleObject"/>
  <Override PartName="/ppt/notesSlides/notesSlide44.xml" ContentType="application/vnd.openxmlformats-officedocument.presentationml.notesSlide+xml"/>
  <Override PartName="/ppt/embeddings/oleObject57.bin" ContentType="application/vnd.openxmlformats-officedocument.oleObject"/>
  <Override PartName="/ppt/embeddings/oleObject58.bin" ContentType="application/vnd.openxmlformats-officedocument.oleObject"/>
  <Override PartName="/ppt/embeddings/oleObject59.bin" ContentType="application/vnd.openxmlformats-officedocument.oleObject"/>
  <Override PartName="/ppt/embeddings/oleObject60.bin" ContentType="application/vnd.openxmlformats-officedocument.oleObject"/>
  <Override PartName="/ppt/notesSlides/notesSlide45.xml" ContentType="application/vnd.openxmlformats-officedocument.presentationml.notesSlide+xml"/>
  <Override PartName="/ppt/embeddings/oleObject61.bin" ContentType="application/vnd.openxmlformats-officedocument.oleObject"/>
  <Override PartName="/ppt/embeddings/oleObject62.bin" ContentType="application/vnd.openxmlformats-officedocument.oleObject"/>
  <Override PartName="/ppt/notesSlides/notesSlide46.xml" ContentType="application/vnd.openxmlformats-officedocument.presentationml.notesSlide+xml"/>
  <Override PartName="/ppt/embeddings/oleObject63.bin" ContentType="application/vnd.openxmlformats-officedocument.oleObject"/>
  <Override PartName="/ppt/embeddings/oleObject64.bin" ContentType="application/vnd.openxmlformats-officedocument.oleObject"/>
  <Override PartName="/ppt/embeddings/oleObject65.bin" ContentType="application/vnd.openxmlformats-officedocument.oleObject"/>
  <Override PartName="/ppt/notesSlides/notesSlide47.xml" ContentType="application/vnd.openxmlformats-officedocument.presentationml.notesSlide+xml"/>
  <Override PartName="/ppt/embeddings/oleObject66.bin" ContentType="application/vnd.openxmlformats-officedocument.oleObject"/>
  <Override PartName="/ppt/embeddings/oleObject67.bin" ContentType="application/vnd.openxmlformats-officedocument.oleObject"/>
  <Override PartName="/ppt/notesSlides/notesSlide48.xml" ContentType="application/vnd.openxmlformats-officedocument.presentationml.notesSlide+xml"/>
  <Override PartName="/ppt/embeddings/oleObject68.bin" ContentType="application/vnd.openxmlformats-officedocument.oleObject"/>
  <Override PartName="/ppt/embeddings/oleObject69.bin" ContentType="application/vnd.openxmlformats-officedocument.oleObject"/>
  <Override PartName="/ppt/embeddings/oleObject70.bin" ContentType="application/vnd.openxmlformats-officedocument.oleObject"/>
  <Override PartName="/ppt/embeddings/oleObject71.bin" ContentType="application/vnd.openxmlformats-officedocument.oleObject"/>
  <Override PartName="/ppt/embeddings/oleObject72.bin" ContentType="application/vnd.openxmlformats-officedocument.oleObject"/>
  <Override PartName="/ppt/notesSlides/notesSlide49.xml" ContentType="application/vnd.openxmlformats-officedocument.presentationml.notesSlide+xml"/>
  <Override PartName="/ppt/embeddings/oleObject73.bin" ContentType="application/vnd.openxmlformats-officedocument.oleObject"/>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embeddings/oleObject74.bin" ContentType="application/vnd.openxmlformats-officedocument.oleObject"/>
  <Override PartName="/ppt/embeddings/oleObject75.bin" ContentType="application/vnd.openxmlformats-officedocument.oleObject"/>
  <Override PartName="/ppt/embeddings/oleObject76.bin" ContentType="application/vnd.openxmlformats-officedocument.oleObject"/>
  <Override PartName="/ppt/embeddings/oleObject77.bin" ContentType="application/vnd.openxmlformats-officedocument.oleObject"/>
  <Override PartName="/ppt/notesSlides/notesSlide53.xml" ContentType="application/vnd.openxmlformats-officedocument.presentationml.notesSlide+xml"/>
  <Override PartName="/ppt/notesSlides/notesSlide54.xml" ContentType="application/vnd.openxmlformats-officedocument.presentationml.notesSlide+xml"/>
  <Override PartName="/ppt/embeddings/oleObject78.bin" ContentType="application/vnd.openxmlformats-officedocument.oleObject"/>
  <Override PartName="/ppt/notesSlides/notesSlide55.xml" ContentType="application/vnd.openxmlformats-officedocument.presentationml.notesSlide+xml"/>
  <Override PartName="/ppt/embeddings/oleObject79.bin" ContentType="application/vnd.openxmlformats-officedocument.oleObject"/>
  <Override PartName="/ppt/notesSlides/notesSlide56.xml" ContentType="application/vnd.openxmlformats-officedocument.presentationml.notesSlide+xml"/>
  <Override PartName="/ppt/embeddings/oleObject80.bin" ContentType="application/vnd.openxmlformats-officedocument.oleObject"/>
  <Override PartName="/ppt/notesSlides/notesSlide57.xml" ContentType="application/vnd.openxmlformats-officedocument.presentationml.notesSlide+xml"/>
  <Override PartName="/ppt/embeddings/oleObject81.bin" ContentType="application/vnd.openxmlformats-officedocument.oleObject"/>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embeddings/oleObject82.bin" ContentType="application/vnd.openxmlformats-officedocument.oleObject"/>
  <Override PartName="/ppt/embeddings/oleObject83.bin" ContentType="application/vnd.openxmlformats-officedocument.oleObject"/>
  <Override PartName="/ppt/notesSlides/notesSlide62.xml" ContentType="application/vnd.openxmlformats-officedocument.presentationml.notesSlide+xml"/>
  <Override PartName="/ppt/embeddings/oleObject84.bin" ContentType="application/vnd.openxmlformats-officedocument.oleObject"/>
  <Override PartName="/ppt/notesSlides/notesSlide63.xml" ContentType="application/vnd.openxmlformats-officedocument.presentationml.notesSlide+xml"/>
  <Override PartName="/ppt/embeddings/oleObject85.bin" ContentType="application/vnd.openxmlformats-officedocument.oleObject"/>
  <Override PartName="/ppt/notesSlides/notesSlide64.xml" ContentType="application/vnd.openxmlformats-officedocument.presentationml.notesSlide+xml"/>
  <Override PartName="/ppt/embeddings/oleObject86.bin" ContentType="application/vnd.openxmlformats-officedocument.oleObject"/>
  <Override PartName="/ppt/embeddings/oleObject87.bin" ContentType="application/vnd.openxmlformats-officedocument.oleObject"/>
  <Override PartName="/ppt/notesSlides/notesSlide65.xml" ContentType="application/vnd.openxmlformats-officedocument.presentationml.notesSlide+xml"/>
  <Override PartName="/ppt/embeddings/oleObject88.bin" ContentType="application/vnd.openxmlformats-officedocument.oleObject"/>
  <Override PartName="/ppt/embeddings/oleObject89.bin" ContentType="application/vnd.openxmlformats-officedocument.oleObject"/>
  <Override PartName="/ppt/notesSlides/notesSlide66.xml" ContentType="application/vnd.openxmlformats-officedocument.presentationml.notesSlide+xml"/>
  <Override PartName="/ppt/embeddings/oleObject90.bin" ContentType="application/vnd.openxmlformats-officedocument.oleObject"/>
  <Override PartName="/ppt/embeddings/oleObject91.bin" ContentType="application/vnd.openxmlformats-officedocument.oleObject"/>
  <Override PartName="/ppt/embeddings/oleObject92.bin" ContentType="application/vnd.openxmlformats-officedocument.oleObject"/>
  <Override PartName="/ppt/notesSlides/notesSlide67.xml" ContentType="application/vnd.openxmlformats-officedocument.presentationml.notesSlide+xml"/>
  <Override PartName="/ppt/embeddings/oleObject93.bin" ContentType="application/vnd.openxmlformats-officedocument.oleObject"/>
  <Override PartName="/ppt/embeddings/oleObject94.bin" ContentType="application/vnd.openxmlformats-officedocument.oleObject"/>
  <Override PartName="/ppt/notesSlides/notesSlide68.xml" ContentType="application/vnd.openxmlformats-officedocument.presentationml.notesSlide+xml"/>
  <Override PartName="/ppt/notesSlides/notesSlide69.xml" ContentType="application/vnd.openxmlformats-officedocument.presentationml.notesSlide+xml"/>
  <Override PartName="/ppt/embeddings/oleObject95.bin" ContentType="application/vnd.openxmlformats-officedocument.oleObject"/>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embeddings/oleObject96.bin" ContentType="application/vnd.openxmlformats-officedocument.oleObject"/>
  <Override PartName="/ppt/notesSlides/notesSlide73.xml" ContentType="application/vnd.openxmlformats-officedocument.presentationml.notesSlide+xml"/>
  <Override PartName="/ppt/notesSlides/notesSlide74.xml" ContentType="application/vnd.openxmlformats-officedocument.presentationml.notesSlide+xml"/>
  <Override PartName="/ppt/embeddings/oleObject97.bin" ContentType="application/vnd.openxmlformats-officedocument.oleObject"/>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92" r:id="rId1"/>
    <p:sldMasterId id="2147484304" r:id="rId2"/>
  </p:sldMasterIdLst>
  <p:notesMasterIdLst>
    <p:notesMasterId r:id="rId78"/>
  </p:notesMasterIdLst>
  <p:handoutMasterIdLst>
    <p:handoutMasterId r:id="rId79"/>
  </p:handoutMasterIdLst>
  <p:sldIdLst>
    <p:sldId id="256" r:id="rId3"/>
    <p:sldId id="453" r:id="rId4"/>
    <p:sldId id="421" r:id="rId5"/>
    <p:sldId id="422" r:id="rId6"/>
    <p:sldId id="458" r:id="rId7"/>
    <p:sldId id="459" r:id="rId8"/>
    <p:sldId id="460" r:id="rId9"/>
    <p:sldId id="423" r:id="rId10"/>
    <p:sldId id="424" r:id="rId11"/>
    <p:sldId id="425" r:id="rId12"/>
    <p:sldId id="426" r:id="rId13"/>
    <p:sldId id="427" r:id="rId14"/>
    <p:sldId id="428" r:id="rId15"/>
    <p:sldId id="429" r:id="rId16"/>
    <p:sldId id="430" r:id="rId17"/>
    <p:sldId id="431" r:id="rId18"/>
    <p:sldId id="432" r:id="rId19"/>
    <p:sldId id="433" r:id="rId20"/>
    <p:sldId id="434" r:id="rId21"/>
    <p:sldId id="435" r:id="rId22"/>
    <p:sldId id="436" r:id="rId23"/>
    <p:sldId id="438" r:id="rId24"/>
    <p:sldId id="439" r:id="rId25"/>
    <p:sldId id="442" r:id="rId26"/>
    <p:sldId id="443" r:id="rId27"/>
    <p:sldId id="444" r:id="rId28"/>
    <p:sldId id="455" r:id="rId29"/>
    <p:sldId id="456" r:id="rId30"/>
    <p:sldId id="445" r:id="rId31"/>
    <p:sldId id="446" r:id="rId32"/>
    <p:sldId id="447" r:id="rId33"/>
    <p:sldId id="448" r:id="rId34"/>
    <p:sldId id="449" r:id="rId35"/>
    <p:sldId id="450" r:id="rId36"/>
    <p:sldId id="451" r:id="rId37"/>
    <p:sldId id="452" r:id="rId38"/>
    <p:sldId id="454" r:id="rId39"/>
    <p:sldId id="371" r:id="rId40"/>
    <p:sldId id="387" r:id="rId41"/>
    <p:sldId id="388" r:id="rId42"/>
    <p:sldId id="389" r:id="rId43"/>
    <p:sldId id="390" r:id="rId44"/>
    <p:sldId id="391" r:id="rId45"/>
    <p:sldId id="392" r:id="rId46"/>
    <p:sldId id="393" r:id="rId47"/>
    <p:sldId id="394" r:id="rId48"/>
    <p:sldId id="395" r:id="rId49"/>
    <p:sldId id="396" r:id="rId50"/>
    <p:sldId id="373" r:id="rId51"/>
    <p:sldId id="406" r:id="rId52"/>
    <p:sldId id="399" r:id="rId53"/>
    <p:sldId id="400" r:id="rId54"/>
    <p:sldId id="401" r:id="rId55"/>
    <p:sldId id="376" r:id="rId56"/>
    <p:sldId id="386" r:id="rId57"/>
    <p:sldId id="361" r:id="rId58"/>
    <p:sldId id="402" r:id="rId59"/>
    <p:sldId id="397" r:id="rId60"/>
    <p:sldId id="403" r:id="rId61"/>
    <p:sldId id="404" r:id="rId62"/>
    <p:sldId id="407" r:id="rId63"/>
    <p:sldId id="408" r:id="rId64"/>
    <p:sldId id="409" r:id="rId65"/>
    <p:sldId id="410" r:id="rId66"/>
    <p:sldId id="412" r:id="rId67"/>
    <p:sldId id="413" r:id="rId68"/>
    <p:sldId id="415" r:id="rId69"/>
    <p:sldId id="414" r:id="rId70"/>
    <p:sldId id="416" r:id="rId71"/>
    <p:sldId id="417" r:id="rId72"/>
    <p:sldId id="419" r:id="rId73"/>
    <p:sldId id="420" r:id="rId74"/>
    <p:sldId id="379" r:id="rId75"/>
    <p:sldId id="377" r:id="rId76"/>
    <p:sldId id="378" r:id="rId7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fontAlgn="base">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snapToGrid="0">
      <p:cViewPr varScale="1">
        <p:scale>
          <a:sx n="152" d="100"/>
          <a:sy n="152" d="100"/>
        </p:scale>
        <p:origin x="-528"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4068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slide" Target="slides/slide6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80" Type="http://schemas.openxmlformats.org/officeDocument/2006/relationships/printerSettings" Target="printerSettings/printerSettings1.bin"/><Relationship Id="rId81" Type="http://schemas.openxmlformats.org/officeDocument/2006/relationships/presProps" Target="presProps.xml"/><Relationship Id="rId82" Type="http://schemas.openxmlformats.org/officeDocument/2006/relationships/viewProps" Target="viewProps.xml"/><Relationship Id="rId83" Type="http://schemas.openxmlformats.org/officeDocument/2006/relationships/theme" Target="theme/theme1.xml"/><Relationship Id="rId84" Type="http://schemas.openxmlformats.org/officeDocument/2006/relationships/tableStyles" Target="tableStyles.xml"/><Relationship Id="rId70" Type="http://schemas.openxmlformats.org/officeDocument/2006/relationships/slide" Target="slides/slide68.xml"/><Relationship Id="rId71" Type="http://schemas.openxmlformats.org/officeDocument/2006/relationships/slide" Target="slides/slide69.xml"/><Relationship Id="rId72" Type="http://schemas.openxmlformats.org/officeDocument/2006/relationships/slide" Target="slides/slide70.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slide" Target="slides/slide71.xml"/><Relationship Id="rId74" Type="http://schemas.openxmlformats.org/officeDocument/2006/relationships/slide" Target="slides/slide72.xml"/><Relationship Id="rId75" Type="http://schemas.openxmlformats.org/officeDocument/2006/relationships/slide" Target="slides/slide73.xml"/><Relationship Id="rId76" Type="http://schemas.openxmlformats.org/officeDocument/2006/relationships/slide" Target="slides/slide74.xml"/><Relationship Id="rId77" Type="http://schemas.openxmlformats.org/officeDocument/2006/relationships/slide" Target="slides/slide75.xml"/><Relationship Id="rId78" Type="http://schemas.openxmlformats.org/officeDocument/2006/relationships/notesMaster" Target="notesMasters/notesMaster1.xml"/><Relationship Id="rId79" Type="http://schemas.openxmlformats.org/officeDocument/2006/relationships/handoutMaster" Target="handoutMasters/handoutMaster1.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8.emf"/><Relationship Id="rId2" Type="http://schemas.openxmlformats.org/officeDocument/2006/relationships/image" Target="../media/image19.emf"/><Relationship Id="rId3" Type="http://schemas.openxmlformats.org/officeDocument/2006/relationships/image" Target="../media/image20.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0.emf"/><Relationship Id="rId4" Type="http://schemas.openxmlformats.org/officeDocument/2006/relationships/image" Target="../media/image31.emf"/><Relationship Id="rId5" Type="http://schemas.openxmlformats.org/officeDocument/2006/relationships/image" Target="../media/image32.emf"/><Relationship Id="rId1" Type="http://schemas.openxmlformats.org/officeDocument/2006/relationships/image" Target="../media/image28.emf"/><Relationship Id="rId2" Type="http://schemas.openxmlformats.org/officeDocument/2006/relationships/image" Target="../media/image29.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3.emf"/><Relationship Id="rId2" Type="http://schemas.openxmlformats.org/officeDocument/2006/relationships/image" Target="../media/image3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5.emf"/><Relationship Id="rId2" Type="http://schemas.openxmlformats.org/officeDocument/2006/relationships/image" Target="../media/image36.emf"/><Relationship Id="rId3" Type="http://schemas.openxmlformats.org/officeDocument/2006/relationships/image" Target="../media/image37.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8.emf"/><Relationship Id="rId2" Type="http://schemas.openxmlformats.org/officeDocument/2006/relationships/image" Target="../media/image3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 Id="rId2"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0.emf"/><Relationship Id="rId2" Type="http://schemas.openxmlformats.org/officeDocument/2006/relationships/image" Target="../media/image41.e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44.emf"/><Relationship Id="rId4" Type="http://schemas.openxmlformats.org/officeDocument/2006/relationships/image" Target="../media/image45.emf"/><Relationship Id="rId5" Type="http://schemas.openxmlformats.org/officeDocument/2006/relationships/image" Target="../media/image46.emf"/><Relationship Id="rId1" Type="http://schemas.openxmlformats.org/officeDocument/2006/relationships/image" Target="../media/image42.emf"/><Relationship Id="rId2" Type="http://schemas.openxmlformats.org/officeDocument/2006/relationships/image" Target="../media/image43.e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49.emf"/><Relationship Id="rId4" Type="http://schemas.openxmlformats.org/officeDocument/2006/relationships/image" Target="../media/image50.emf"/><Relationship Id="rId5" Type="http://schemas.openxmlformats.org/officeDocument/2006/relationships/image" Target="../media/image51.emf"/><Relationship Id="rId6" Type="http://schemas.openxmlformats.org/officeDocument/2006/relationships/image" Target="../media/image52.emf"/><Relationship Id="rId7" Type="http://schemas.openxmlformats.org/officeDocument/2006/relationships/image" Target="../media/image53.emf"/><Relationship Id="rId8" Type="http://schemas.openxmlformats.org/officeDocument/2006/relationships/image" Target="../media/image54.emf"/><Relationship Id="rId9" Type="http://schemas.openxmlformats.org/officeDocument/2006/relationships/image" Target="../media/image55.emf"/><Relationship Id="rId1" Type="http://schemas.openxmlformats.org/officeDocument/2006/relationships/image" Target="../media/image47.emf"/><Relationship Id="rId2" Type="http://schemas.openxmlformats.org/officeDocument/2006/relationships/image" Target="../media/image48.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6.emf"/><Relationship Id="rId2" Type="http://schemas.openxmlformats.org/officeDocument/2006/relationships/image" Target="../media/image57.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8.emf"/><Relationship Id="rId2" Type="http://schemas.openxmlformats.org/officeDocument/2006/relationships/image" Target="../media/image59.e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62.emf"/><Relationship Id="rId4" Type="http://schemas.openxmlformats.org/officeDocument/2006/relationships/image" Target="../media/image63.emf"/><Relationship Id="rId1" Type="http://schemas.openxmlformats.org/officeDocument/2006/relationships/image" Target="../media/image60.emf"/><Relationship Id="rId2" Type="http://schemas.openxmlformats.org/officeDocument/2006/relationships/image" Target="../media/image6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4.emf"/><Relationship Id="rId2" Type="http://schemas.openxmlformats.org/officeDocument/2006/relationships/image" Target="../media/image6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67.png"/><Relationship Id="rId2" Type="http://schemas.openxmlformats.org/officeDocument/2006/relationships/image" Target="../media/image68.emf"/><Relationship Id="rId3" Type="http://schemas.openxmlformats.org/officeDocument/2006/relationships/image" Target="../media/image69.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70.emf"/><Relationship Id="rId2" Type="http://schemas.openxmlformats.org/officeDocument/2006/relationships/image" Target="../media/image71.e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74.emf"/><Relationship Id="rId4" Type="http://schemas.openxmlformats.org/officeDocument/2006/relationships/image" Target="../media/image75.emf"/><Relationship Id="rId5" Type="http://schemas.openxmlformats.org/officeDocument/2006/relationships/image" Target="../media/image76.emf"/><Relationship Id="rId1" Type="http://schemas.openxmlformats.org/officeDocument/2006/relationships/image" Target="../media/image72.emf"/><Relationship Id="rId2" Type="http://schemas.openxmlformats.org/officeDocument/2006/relationships/image" Target="../media/image7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 Id="rId2" Type="http://schemas.openxmlformats.org/officeDocument/2006/relationships/image" Target="../media/image5.emf"/><Relationship Id="rId3" Type="http://schemas.openxmlformats.org/officeDocument/2006/relationships/image" Target="../media/image6.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77.e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86.emf"/><Relationship Id="rId4" Type="http://schemas.openxmlformats.org/officeDocument/2006/relationships/image" Target="../media/image87.emf"/><Relationship Id="rId1" Type="http://schemas.openxmlformats.org/officeDocument/2006/relationships/image" Target="../media/image84.emf"/><Relationship Id="rId2" Type="http://schemas.openxmlformats.org/officeDocument/2006/relationships/image" Target="../media/image85.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88.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89.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90.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91.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92.png"/><Relationship Id="rId2" Type="http://schemas.openxmlformats.org/officeDocument/2006/relationships/image" Target="../media/image93.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94.png"/></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95.e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96.png"/><Relationship Id="rId2" Type="http://schemas.openxmlformats.org/officeDocument/2006/relationships/image" Target="../media/image9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96.png"/><Relationship Id="rId2" Type="http://schemas.openxmlformats.org/officeDocument/2006/relationships/image" Target="../media/image98.e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9.png"/><Relationship Id="rId2" Type="http://schemas.openxmlformats.org/officeDocument/2006/relationships/image" Target="../media/image100.png"/><Relationship Id="rId3" Type="http://schemas.openxmlformats.org/officeDocument/2006/relationships/image" Target="../media/image101.emf"/></Relationships>
</file>

<file path=ppt/drawings/_rels/vmlDrawing42.vml.rels><?xml version="1.0" encoding="UTF-8" standalone="yes"?>
<Relationships xmlns="http://schemas.openxmlformats.org/package/2006/relationships"><Relationship Id="rId1" Type="http://schemas.openxmlformats.org/officeDocument/2006/relationships/image" Target="../media/image102.emf"/><Relationship Id="rId2" Type="http://schemas.openxmlformats.org/officeDocument/2006/relationships/image" Target="../media/image103.e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105.emf"/></Relationships>
</file>

<file path=ppt/drawings/_rels/vmlDrawing44.vml.rels><?xml version="1.0" encoding="UTF-8" standalone="yes"?>
<Relationships xmlns="http://schemas.openxmlformats.org/package/2006/relationships"><Relationship Id="rId1" Type="http://schemas.openxmlformats.org/officeDocument/2006/relationships/image" Target="../media/image107.e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10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emf"/><Relationship Id="rId2"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 Id="rId2" Type="http://schemas.openxmlformats.org/officeDocument/2006/relationships/image" Target="../media/image15.emf"/><Relationship Id="rId3" Type="http://schemas.openxmlformats.org/officeDocument/2006/relationships/image" Target="../media/image1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fld id="{325C4299-5098-7240-A281-5B32DA905FF0}" type="datetime1">
              <a:rPr lang="en-US"/>
              <a:pPr>
                <a:defRPr/>
              </a:pPr>
              <a:t>3/31/13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A17D8427-A193-024C-A525-ACADDEF88C53}" type="slidenum">
              <a:rPr lang="en-US"/>
              <a:pPr>
                <a:defRPr/>
              </a:pPr>
              <a:t>‹#›</a:t>
            </a:fld>
            <a:endParaRPr lang="en-US"/>
          </a:p>
        </p:txBody>
      </p:sp>
    </p:spTree>
    <p:extLst>
      <p:ext uri="{BB962C8B-B14F-4D97-AF65-F5344CB8AC3E}">
        <p14:creationId xmlns:p14="http://schemas.microsoft.com/office/powerpoint/2010/main" val="2821046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smtClean="0"/>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smtClean="0"/>
            </a:lvl1pPr>
          </a:lstStyle>
          <a:p>
            <a:pPr>
              <a:defRPr/>
            </a:pPr>
            <a:endParaRPr lang="en-US"/>
          </a:p>
        </p:txBody>
      </p:sp>
      <p:sp>
        <p:nvSpPr>
          <p:cNvPr id="7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0"/>
            <a:r>
              <a:rPr lang="en-US" noProof="0"/>
              <a:t>Second level</a:t>
            </a:r>
          </a:p>
          <a:p>
            <a:pPr lvl="0"/>
            <a:r>
              <a:rPr lang="en-US" noProof="0"/>
              <a:t>Third level</a:t>
            </a:r>
          </a:p>
          <a:p>
            <a:pPr lvl="0"/>
            <a:r>
              <a:rPr lang="en-US" noProof="0"/>
              <a:t>Fourth level</a:t>
            </a:r>
          </a:p>
          <a:p>
            <a:pPr lvl="0"/>
            <a:r>
              <a:rPr lang="en-US" noProof="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smtClean="0"/>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vl1pPr>
          </a:lstStyle>
          <a:p>
            <a:pPr>
              <a:defRPr/>
            </a:pPr>
            <a:fld id="{0ED4D68E-86E7-D545-ABE8-8176E8D7852A}" type="slidenum">
              <a:rPr lang="en-US"/>
              <a:pPr>
                <a:defRPr/>
              </a:pPr>
              <a:t>‹#›</a:t>
            </a:fld>
            <a:endParaRPr lang="en-US"/>
          </a:p>
        </p:txBody>
      </p:sp>
    </p:spTree>
    <p:extLst>
      <p:ext uri="{BB962C8B-B14F-4D97-AF65-F5344CB8AC3E}">
        <p14:creationId xmlns:p14="http://schemas.microsoft.com/office/powerpoint/2010/main" val="12967662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1pPr>
    <a:lvl2pPr marL="742950" indent="-28575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2pPr>
    <a:lvl3pPr marL="1143000" indent="-2286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3pPr>
    <a:lvl4pPr marL="1600200" indent="-2286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4pPr>
    <a:lvl5pPr marL="2057400" indent="-228600" algn="l" rtl="0" eaLnBrk="0" fontAlgn="base" hangingPunct="0">
      <a:spcBef>
        <a:spcPct val="30000"/>
      </a:spcBef>
      <a:spcAft>
        <a:spcPct val="0"/>
      </a:spcAft>
      <a:defRPr sz="1200" kern="1200">
        <a:solidFill>
          <a:schemeClr val="tx1"/>
        </a:solidFill>
        <a:latin typeface="Arial" charset="0"/>
        <a:ea typeface="ヒラギノ角ゴ Pro W3" pitchFamily="52" charset="-128"/>
        <a:cs typeface="ヒラギノ角ゴ Pro W3"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AC3D066-83F1-B742-93E2-7FB2B2B2785D}" type="slidenum">
              <a:rPr lang="en-US" sz="1200"/>
              <a:pPr/>
              <a:t>1</a:t>
            </a:fld>
            <a:endParaRPr lang="en-US" sz="1200"/>
          </a:p>
        </p:txBody>
      </p:sp>
      <p:sp>
        <p:nvSpPr>
          <p:cNvPr id="9218" name="Rectangle 2"/>
          <p:cNvSpPr>
            <a:spLocks noGrp="1" noRot="1" noChangeAspect="1" noChangeArrowheads="1" noTextEdit="1"/>
          </p:cNvSpPr>
          <p:nvPr>
            <p:ph type="sldImg"/>
          </p:nvPr>
        </p:nvSpPr>
        <p:spPr>
          <a:ln/>
        </p:spPr>
      </p:sp>
      <p:sp>
        <p:nvSpPr>
          <p:cNvPr id="92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a:ea typeface="ヒラギノ角ゴ Pro W3" charset="0"/>
                <a:cs typeface="ヒラギノ角ゴ Pro W3" charset="0"/>
              </a:rPr>
              <a:t>© Mike Dubson, 2008</a:t>
            </a:r>
          </a:p>
          <a:p>
            <a:pPr eaLnBrk="1" hangingPunct="1">
              <a:spcBef>
                <a:spcPct val="0"/>
              </a:spcBef>
            </a:pPr>
            <a:endParaRPr lang="en-US" sz="2400">
              <a:ea typeface="ヒラギノ角ゴ Pro W3" charset="0"/>
              <a:cs typeface="ヒラギノ角ゴ Pro W3"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a:ln/>
        </p:spPr>
      </p:sp>
      <p:sp>
        <p:nvSpPr>
          <p:cNvPr id="276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Yes. The TDSE is a </a:t>
            </a:r>
            <a:r>
              <a:rPr lang="en-US" altLang="ja-JP" sz="2400" b="1" i="1">
                <a:ea typeface="ヒラギノ角ゴ Pro W3" charset="0"/>
                <a:cs typeface="ヒラギノ角ゴ Pro W3" charset="0"/>
              </a:rPr>
              <a:t>linear differential equation. </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L7, </a:t>
            </a:r>
            <a:r>
              <a:rPr lang="en-US" sz="2400" b="1">
                <a:ea typeface="ヒラギノ角ゴ Pro W3" charset="0"/>
                <a:cs typeface="ヒラギノ角ゴ Pro W3" charset="0"/>
              </a:rPr>
              <a:t>[[100%]] </a:t>
            </a:r>
            <a:r>
              <a:rPr lang="en-US" sz="2400">
                <a:ea typeface="ヒラギノ角ゴ Pro W3" charset="0"/>
                <a:cs typeface="ヒラギノ角ゴ Pro W3" charset="0"/>
              </a:rPr>
              <a:t>0% 0% 0% 0% </a:t>
            </a:r>
          </a:p>
          <a:p>
            <a:pPr>
              <a:spcBef>
                <a:spcPct val="0"/>
              </a:spcBef>
            </a:pPr>
            <a:r>
              <a:rPr lang="en-US" sz="2400">
                <a:ea typeface="ヒラギノ角ゴ Pro W3" charset="0"/>
                <a:cs typeface="ヒラギノ角ゴ Pro W3" charset="0"/>
              </a:rPr>
              <a:t>  DeWolfe, Sp09, L6, </a:t>
            </a:r>
            <a:r>
              <a:rPr lang="en-US" sz="2400" b="1">
                <a:ea typeface="ヒラギノ角ゴ Pro W3" charset="0"/>
                <a:cs typeface="ヒラギノ角ゴ Pro W3" charset="0"/>
              </a:rPr>
              <a:t>[[95%]] </a:t>
            </a:r>
            <a:r>
              <a:rPr lang="en-US" sz="2400">
                <a:ea typeface="ヒラギノ角ゴ Pro W3" charset="0"/>
                <a:cs typeface="ヒラギノ角ゴ Pro W3" charset="0"/>
              </a:rPr>
              <a:t>5% 0% 0% 0%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A</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276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300EEE1-9E91-1048-85FF-4D714CF8C2EC}" type="slidenum">
              <a:rPr lang="en-US" sz="1200"/>
              <a:pPr/>
              <a:t>10</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a:ln/>
        </p:spPr>
      </p:sp>
      <p:sp>
        <p:nvSpPr>
          <p:cNvPr id="296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b="1">
                <a:ea typeface="ヒラギノ角ゴ Pro W3" charset="0"/>
                <a:cs typeface="ヒラギノ角ゴ Pro W3" charset="0"/>
              </a:rPr>
              <a:t>INSTRUCTOR NOTES:</a:t>
            </a: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L8, </a:t>
            </a:r>
            <a:r>
              <a:rPr lang="en-US" sz="2400" b="1">
                <a:ea typeface="ヒラギノ角ゴ Pro W3" charset="0"/>
                <a:cs typeface="ヒラギノ角ゴ Pro W3" charset="0"/>
              </a:rPr>
              <a:t>[[81%]] </a:t>
            </a:r>
            <a:r>
              <a:rPr lang="en-US" sz="2400">
                <a:ea typeface="ヒラギノ角ゴ Pro W3" charset="0"/>
                <a:cs typeface="ヒラギノ角ゴ Pro W3" charset="0"/>
              </a:rPr>
              <a:t>11% 0% 0% 6%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A (pre-requisite?)</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296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A47BF85-F5EC-494A-8A7A-90A3784C83B6}" type="slidenum">
              <a:rPr lang="en-US" sz="1200"/>
              <a:pPr/>
              <a:t>11</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a:ln/>
        </p:spPr>
      </p:sp>
      <p:sp>
        <p:nvSpPr>
          <p:cNvPr id="317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2400" b="1">
                <a:ea typeface="ヒラギノ角ゴ Pro W3" charset="0"/>
                <a:cs typeface="ヒラギノ角ゴ Pro W3" charset="0"/>
              </a:rPr>
              <a:t>INSTRUCTOR NOTES:</a:t>
            </a: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Pollock, Fa08, L8, </a:t>
            </a:r>
            <a:r>
              <a:rPr lang="en-US" sz="2400" b="1">
                <a:ea typeface="ヒラギノ角ゴ Pro W3" charset="0"/>
                <a:cs typeface="ヒラギノ角ゴ Pro W3" charset="0"/>
              </a:rPr>
              <a:t>[[0%]] </a:t>
            </a:r>
            <a:r>
              <a:rPr lang="en-US" sz="2400">
                <a:ea typeface="ヒラギノ角ゴ Pro W3" charset="0"/>
                <a:cs typeface="ヒラギノ角ゴ Pro W3" charset="0"/>
              </a:rPr>
              <a:t>0% 0% 0% 0%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Steven Pollock (CU-Boulder)</a:t>
            </a:r>
          </a:p>
        </p:txBody>
      </p:sp>
      <p:sp>
        <p:nvSpPr>
          <p:cNvPr id="317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E400A8E-96D1-814C-B017-D6E9F853F21C}" type="slidenum">
              <a:rPr lang="en-US" sz="1200"/>
              <a:pPr/>
              <a:t>12</a:t>
            </a:fld>
            <a:endParaRPr lang="en-US" sz="12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Slide Image Placeholder 1"/>
          <p:cNvSpPr>
            <a:spLocks noGrp="1" noRot="1" noChangeAspect="1"/>
          </p:cNvSpPr>
          <p:nvPr>
            <p:ph type="sldImg"/>
          </p:nvPr>
        </p:nvSpPr>
        <p:spPr>
          <a:ln/>
        </p:spPr>
      </p:sp>
      <p:sp>
        <p:nvSpPr>
          <p:cNvPr id="337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a:t>
            </a:r>
            <a:r>
              <a:rPr lang="en-US" altLang="ja-JP" sz="2400">
                <a:latin typeface="Lucida Grande" charset="0"/>
                <a:ea typeface="ヒラギノ角ゴ Pro W3" charset="0"/>
                <a:cs typeface="ヒラギノ角ゴ Pro W3" charset="0"/>
              </a:rPr>
              <a:t>E</a:t>
            </a:r>
            <a:r>
              <a:rPr lang="en-US" altLang="ja-JP" sz="2400" baseline="-25000">
                <a:latin typeface="Lucida Grande" charset="0"/>
                <a:ea typeface="ヒラギノ角ゴ Pro W3" charset="0"/>
                <a:cs typeface="ヒラギノ角ゴ Pro W3" charset="0"/>
              </a:rPr>
              <a:t>n</a:t>
            </a:r>
            <a:r>
              <a:rPr lang="en-US" altLang="ja-JP" sz="2400" baseline="30000">
                <a:latin typeface="Lucida Grande" charset="0"/>
                <a:ea typeface="ヒラギノ角ゴ Pro W3" charset="0"/>
                <a:cs typeface="ヒラギノ角ゴ Pro W3" charset="0"/>
              </a:rPr>
              <a:t>2</a:t>
            </a:r>
            <a:r>
              <a:rPr lang="en-US" altLang="ja-JP" sz="2400">
                <a:ea typeface="ヒラギノ角ゴ Pro W3" charset="0"/>
                <a:cs typeface="ヒラギノ角ゴ Pro W3" charset="0"/>
              </a:rPr>
              <a:t>). (Pollock) Similar outcome (lecture 8 SJP) in Fall 08. Fine question, they worked on it, took a minute. Good lead in to the interpretation of u_n as energy eigenstate. </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L8, 0% </a:t>
            </a:r>
            <a:r>
              <a:rPr lang="en-US" sz="2400" b="1">
                <a:ea typeface="ヒラギノ角ゴ Pro W3" charset="0"/>
                <a:cs typeface="ヒラギノ角ゴ Pro W3" charset="0"/>
              </a:rPr>
              <a:t>[[97%]] </a:t>
            </a:r>
            <a:r>
              <a:rPr lang="en-US" sz="2400">
                <a:ea typeface="ヒラギノ角ゴ Pro W3" charset="0"/>
                <a:cs typeface="ヒラギノ角ゴ Pro W3" charset="0"/>
              </a:rPr>
              <a:t>0% 0% 3% </a:t>
            </a:r>
          </a:p>
          <a:p>
            <a:pPr>
              <a:spcBef>
                <a:spcPct val="0"/>
              </a:spcBef>
            </a:pPr>
            <a:r>
              <a:rPr lang="en-US" sz="2400">
                <a:ea typeface="ヒラギノ角ゴ Pro W3" charset="0"/>
                <a:cs typeface="ヒラギノ角ゴ Pro W3" charset="0"/>
              </a:rPr>
              <a:t>  Pollock, Fa08, L8</a:t>
            </a:r>
          </a:p>
          <a:p>
            <a:pPr>
              <a:spcBef>
                <a:spcPct val="0"/>
              </a:spcBef>
            </a:pPr>
            <a:r>
              <a:rPr lang="en-US" sz="2400">
                <a:ea typeface="ヒラギノ角ゴ Pro W3" charset="0"/>
                <a:cs typeface="ヒラギノ角ゴ Pro W3" charset="0"/>
              </a:rPr>
              <a:t>  DeWolfe, Sp09, L8, 2% </a:t>
            </a:r>
            <a:r>
              <a:rPr lang="en-US" sz="2400" b="1">
                <a:ea typeface="ヒラギノ角ゴ Pro W3" charset="0"/>
                <a:cs typeface="ヒラギノ角ゴ Pro W3" charset="0"/>
              </a:rPr>
              <a:t>[[90%]] </a:t>
            </a:r>
            <a:r>
              <a:rPr lang="en-US" sz="2400">
                <a:ea typeface="ヒラギノ角ゴ Pro W3" charset="0"/>
                <a:cs typeface="ヒラギノ角ゴ Pro W3" charset="0"/>
              </a:rPr>
              <a:t>0% 5% 2%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B</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3379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D24BC8B-F755-954A-A9D0-4CA026E41A03}" type="slidenum">
              <a:rPr lang="en-US" sz="1200"/>
              <a:pPr/>
              <a:t>13</a:t>
            </a:fld>
            <a:endParaRPr lang="en-US" sz="120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p:cNvSpPr>
          <p:nvPr>
            <p:ph type="sldImg"/>
          </p:nvPr>
        </p:nvSpPr>
        <p:spPr>
          <a:ln/>
        </p:spPr>
      </p:sp>
      <p:sp>
        <p:nvSpPr>
          <p:cNvPr id="358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No, never. (If the eigenstate were degenerate, then the answer would be yes.). (Pollock) In fa08, this was the question that </a:t>
            </a:r>
            <a:r>
              <a:rPr lang="ja-JP" altLang="en-US">
                <a:ea typeface="ヒラギノ角ゴ Pro W3" charset="0"/>
                <a:cs typeface="ヒラギノ角ゴ Pro W3" charset="0"/>
              </a:rPr>
              <a:t>“</a:t>
            </a:r>
            <a:r>
              <a:rPr lang="en-US" altLang="ja-JP">
                <a:ea typeface="ヒラギノ角ゴ Pro W3" charset="0"/>
                <a:cs typeface="ヒラギノ角ゴ Pro W3" charset="0"/>
              </a:rPr>
              <a:t>broke the ice</a:t>
            </a:r>
            <a:r>
              <a:rPr lang="ja-JP" altLang="en-US">
                <a:ea typeface="ヒラギノ角ゴ Pro W3" charset="0"/>
                <a:cs typeface="ヒラギノ角ゴ Pro W3" charset="0"/>
              </a:rPr>
              <a:t>”</a:t>
            </a:r>
            <a:r>
              <a:rPr lang="en-US" altLang="ja-JP">
                <a:ea typeface="ヒラギノ角ゴ Pro W3" charset="0"/>
                <a:cs typeface="ヒラギノ角ゴ Pro W3" charset="0"/>
              </a:rPr>
              <a:t> for my class. Up to here, students were politely participating, but there were not so many spontaneous questions. Somehow this one did it – the weirdness of quantum mechanics suddenly became apparent. It took well over 10 minutes to clear out all the questions about this one (what does this MEAN, what about energy conservation, what if you measure energy again, does the state have mixed energy, and more) Our histogram was 28/69, similar to Mike</a:t>
            </a:r>
            <a:r>
              <a:rPr lang="ja-JP" altLang="en-US">
                <a:ea typeface="ヒラギノ角ゴ Pro W3" charset="0"/>
                <a:cs typeface="ヒラギノ角ゴ Pro W3" charset="0"/>
              </a:rPr>
              <a:t>’</a:t>
            </a:r>
            <a:r>
              <a:rPr lang="en-US" altLang="ja-JP">
                <a:ea typeface="ヒラギノ角ゴ Pro W3" charset="0"/>
                <a:cs typeface="ヒラギノ角ゴ Pro W3" charset="0"/>
              </a:rPr>
              <a:t>s second round, but it was a good conversation starter!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L9, 63% </a:t>
            </a:r>
            <a:r>
              <a:rPr lang="en-US" b="1">
                <a:ea typeface="ヒラギノ角ゴ Pro W3" charset="0"/>
                <a:cs typeface="ヒラギノ角ゴ Pro W3" charset="0"/>
              </a:rPr>
              <a:t>[[27%]] 1</a:t>
            </a:r>
            <a:r>
              <a:rPr lang="en-US">
                <a:ea typeface="ヒラギノ角ゴ Pro W3" charset="0"/>
                <a:cs typeface="ヒラギノ角ゴ Pro W3" charset="0"/>
              </a:rPr>
              <a:t>0% 0% 0% </a:t>
            </a:r>
          </a:p>
          <a:p>
            <a:r>
              <a:rPr lang="en-US">
                <a:ea typeface="ヒラギノ角ゴ Pro W3" charset="0"/>
                <a:cs typeface="ヒラギノ角ゴ Pro W3" charset="0"/>
              </a:rPr>
              <a:t>  Dubson, Sp08, L10, 12% </a:t>
            </a:r>
            <a:r>
              <a:rPr lang="en-US" b="1">
                <a:ea typeface="ヒラギノ角ゴ Pro W3" charset="0"/>
                <a:cs typeface="ヒラギノ角ゴ Pro W3" charset="0"/>
              </a:rPr>
              <a:t>[[80%]]</a:t>
            </a:r>
            <a:r>
              <a:rPr lang="en-US">
                <a:ea typeface="ヒラギノ角ゴ Pro W3" charset="0"/>
                <a:cs typeface="ヒラギノ角ゴ Pro W3" charset="0"/>
              </a:rPr>
              <a:t> 4% 4% 0% </a:t>
            </a:r>
          </a:p>
          <a:p>
            <a:r>
              <a:rPr lang="en-US">
                <a:ea typeface="ヒラギノ角ゴ Pro W3" charset="0"/>
                <a:cs typeface="ヒラギノ角ゴ Pro W3" charset="0"/>
              </a:rPr>
              <a:t>  Pollock, Fa08, L8</a:t>
            </a:r>
          </a:p>
          <a:p>
            <a:r>
              <a:rPr lang="en-US">
                <a:ea typeface="ヒラギノ角ゴ Pro W3" charset="0"/>
                <a:cs typeface="ヒラギノ角ゴ Pro W3" charset="0"/>
              </a:rPr>
              <a:t>  DeWolfe, Sp09, L8, 11% </a:t>
            </a:r>
            <a:r>
              <a:rPr lang="en-US" b="1">
                <a:ea typeface="ヒラギノ角ゴ Pro W3" charset="0"/>
                <a:cs typeface="ヒラギノ角ゴ Pro W3" charset="0"/>
              </a:rPr>
              <a:t>[[52%]]</a:t>
            </a:r>
            <a:r>
              <a:rPr lang="en-US">
                <a:ea typeface="ヒラギノ角ゴ Pro W3" charset="0"/>
                <a:cs typeface="ヒラギノ角ゴ Pro W3" charset="0"/>
              </a:rPr>
              <a:t> 36% 0% 0% </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358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F33BE7F-A283-DA4D-BEE8-A7BE02969610}" type="slidenum">
              <a:rPr lang="en-US" sz="1200"/>
              <a:pPr/>
              <a:t>14</a:t>
            </a:fld>
            <a:endParaRPr lang="en-US" sz="120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a:ln/>
        </p:spPr>
      </p:sp>
      <p:sp>
        <p:nvSpPr>
          <p:cNvPr id="378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B = 0</a:t>
            </a: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L8, 6% </a:t>
            </a:r>
            <a:r>
              <a:rPr lang="en-US" sz="2400" b="1">
                <a:ea typeface="ヒラギノ角ゴ Pro W3" charset="0"/>
                <a:cs typeface="ヒラギノ角ゴ Pro W3" charset="0"/>
              </a:rPr>
              <a:t>[[81%]]</a:t>
            </a:r>
            <a:r>
              <a:rPr lang="en-US" sz="2400">
                <a:ea typeface="ヒラギノ角ゴ Pro W3" charset="0"/>
                <a:cs typeface="ヒラギノ角ゴ Pro W3" charset="0"/>
              </a:rPr>
              <a:t> 3% 10% 0% </a:t>
            </a:r>
          </a:p>
          <a:p>
            <a:pPr>
              <a:spcBef>
                <a:spcPct val="0"/>
              </a:spcBef>
            </a:pPr>
            <a:r>
              <a:rPr lang="en-US" sz="2400">
                <a:ea typeface="ヒラギノ角ゴ Pro W3" charset="0"/>
                <a:cs typeface="ヒラギノ角ゴ Pro W3" charset="0"/>
              </a:rPr>
              <a:t>  DeWolfe, Sp09, L8, 0% </a:t>
            </a:r>
            <a:r>
              <a:rPr lang="en-US" sz="2400" b="1">
                <a:ea typeface="ヒラギノ角ゴ Pro W3" charset="0"/>
                <a:cs typeface="ヒラギノ角ゴ Pro W3" charset="0"/>
              </a:rPr>
              <a:t>[[93%]]</a:t>
            </a:r>
            <a:r>
              <a:rPr lang="en-US" sz="2400">
                <a:ea typeface="ヒラギノ角ゴ Pro W3" charset="0"/>
                <a:cs typeface="ヒラギノ角ゴ Pro W3" charset="0"/>
              </a:rPr>
              <a:t> 0% 5% 2%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B</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378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174ACAD-E86A-0245-9A7B-056753A1EBDC}" type="slidenum">
              <a:rPr lang="en-US" sz="1200"/>
              <a:pPr/>
              <a:t>15</a:t>
            </a:fld>
            <a:endParaRPr 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a:ln/>
        </p:spPr>
      </p:sp>
      <p:sp>
        <p:nvSpPr>
          <p:cNvPr id="399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(Pollock) Slightly mean (to have </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none of these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 as correct answer, since the answer is n pi/a. It was a good question, got a lot of discussion – why NOT A=0, why NOT k=0, what about negative k, etc. </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Pollock, Fa08, L8, 7% 0% 48% </a:t>
            </a:r>
            <a:r>
              <a:rPr lang="en-US" sz="2400" b="1">
                <a:ea typeface="ヒラギノ角ゴ Pro W3" charset="0"/>
                <a:cs typeface="ヒラギノ角ゴ Pro W3" charset="0"/>
              </a:rPr>
              <a:t>[[43%]]</a:t>
            </a:r>
            <a:r>
              <a:rPr lang="en-US" sz="2400">
                <a:ea typeface="ヒラギノ角ゴ Pro W3" charset="0"/>
                <a:cs typeface="ヒラギノ角ゴ Pro W3" charset="0"/>
              </a:rPr>
              <a:t> 0%</a:t>
            </a:r>
          </a:p>
          <a:p>
            <a:pPr>
              <a:spcBef>
                <a:spcPct val="0"/>
              </a:spcBef>
            </a:pPr>
            <a:r>
              <a:rPr lang="en-US" sz="2400">
                <a:ea typeface="ヒラギノ角ゴ Pro W3" charset="0"/>
                <a:cs typeface="ヒラギノ角ゴ Pro W3" charset="0"/>
              </a:rPr>
              <a:t>  DeWolfe, Sp09, L8, 0% 0% 30% </a:t>
            </a:r>
            <a:r>
              <a:rPr lang="en-US" sz="2400" b="1">
                <a:ea typeface="ヒラギノ角ゴ Pro W3" charset="0"/>
                <a:cs typeface="ヒラギノ角ゴ Pro W3" charset="0"/>
              </a:rPr>
              <a:t>[[70%]]</a:t>
            </a:r>
            <a:r>
              <a:rPr lang="en-US" sz="2400">
                <a:ea typeface="ヒラギノ角ゴ Pro W3" charset="0"/>
                <a:cs typeface="ヒラギノ角ゴ Pro W3" charset="0"/>
              </a:rPr>
              <a:t> 0%</a:t>
            </a: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D</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and Steven Pollock (CU-Boulder)</a:t>
            </a:r>
          </a:p>
        </p:txBody>
      </p:sp>
      <p:sp>
        <p:nvSpPr>
          <p:cNvPr id="399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BEEE5F3-DFAE-0C4C-9A6B-95A1F454B56B}" type="slidenum">
              <a:rPr lang="en-US" sz="1200"/>
              <a:pPr/>
              <a:t>16</a:t>
            </a:fld>
            <a:endParaRPr lang="en-US"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The neutron is more massive and p = mv so more momentum means a shorter wavelength.</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0% </a:t>
            </a:r>
            <a:r>
              <a:rPr lang="en-US" sz="2400" b="1">
                <a:ea typeface="ヒラギノ角ゴ Pro W3" charset="0"/>
                <a:cs typeface="ヒラギノ角ゴ Pro W3" charset="0"/>
              </a:rPr>
              <a:t>[[0%]] </a:t>
            </a:r>
            <a:r>
              <a:rPr lang="en-US" sz="2400">
                <a:ea typeface="ヒラギノ角ゴ Pro W3" charset="0"/>
                <a:cs typeface="ヒラギノ角ゴ Pro W3" charset="0"/>
              </a:rPr>
              <a:t>0% 0% 0%</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B</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419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8F86BD0-278F-D04D-B77B-A2E16B7B884A}" type="slidenum">
              <a:rPr lang="en-US" sz="1200"/>
              <a:pPr/>
              <a:t>17</a:t>
            </a:fld>
            <a:endParaRPr lang="en-US" sz="120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No, the cross-terms have a time dependence.</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L9, 30% </a:t>
            </a:r>
            <a:r>
              <a:rPr lang="en-US" b="1">
                <a:ea typeface="ヒラギノ角ゴ Pro W3" charset="0"/>
                <a:cs typeface="ヒラギノ角ゴ Pro W3" charset="0"/>
              </a:rPr>
              <a:t>[[61%]]</a:t>
            </a:r>
            <a:r>
              <a:rPr lang="en-US">
                <a:ea typeface="ヒラギノ角ゴ Pro W3" charset="0"/>
                <a:cs typeface="ヒラギノ角ゴ Pro W3" charset="0"/>
              </a:rPr>
              <a:t> 9% 0% 0% </a:t>
            </a:r>
          </a:p>
          <a:p>
            <a:r>
              <a:rPr lang="en-US">
                <a:ea typeface="ヒラギノ角ゴ Pro W3" charset="0"/>
                <a:cs typeface="ヒラギノ角ゴ Pro W3" charset="0"/>
              </a:rPr>
              <a:t>  Dubson, Sp08, L10, 26% </a:t>
            </a:r>
            <a:r>
              <a:rPr lang="en-US" b="1">
                <a:ea typeface="ヒラギノ角ゴ Pro W3" charset="0"/>
                <a:cs typeface="ヒラギノ角ゴ Pro W3" charset="0"/>
              </a:rPr>
              <a:t>[[52%]]</a:t>
            </a:r>
            <a:r>
              <a:rPr lang="en-US">
                <a:ea typeface="ヒラギノ角ゴ Pro W3" charset="0"/>
                <a:cs typeface="ヒラギノ角ゴ Pro W3" charset="0"/>
              </a:rPr>
              <a:t> 22%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56D6996-7A60-2246-8C0D-B63586A4C45A}" type="slidenum">
              <a:rPr lang="en-US" sz="1200"/>
              <a:pPr/>
              <a:t>18</a:t>
            </a:fld>
            <a:endParaRPr lang="en-US" sz="120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a:ln/>
        </p:spPr>
      </p:sp>
      <p:sp>
        <p:nvSpPr>
          <p:cNvPr id="460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lower energy (since longer wavelength). (Pollock) Used as pre-class question for Lecture 9, Sp08, very similar outcome. (One person pointed out that you need to know that the wider well problem has the same mass particle in it). Modifed version used Fa08</a:t>
            </a: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L12, </a:t>
            </a:r>
            <a:r>
              <a:rPr lang="en-US" sz="2400" b="1">
                <a:ea typeface="ヒラギノ角ゴ Pro W3" charset="0"/>
                <a:cs typeface="ヒラギノ角ゴ Pro W3" charset="0"/>
              </a:rPr>
              <a:t>[[95%]] </a:t>
            </a:r>
            <a:r>
              <a:rPr lang="en-US" sz="2400">
                <a:ea typeface="ヒラギノ角ゴ Pro W3" charset="0"/>
                <a:cs typeface="ヒラギノ角ゴ Pro W3" charset="0"/>
              </a:rPr>
              <a:t>0% 5% 0% 0% </a:t>
            </a:r>
          </a:p>
          <a:p>
            <a:pPr>
              <a:spcBef>
                <a:spcPct val="0"/>
              </a:spcBef>
            </a:pPr>
            <a:r>
              <a:rPr lang="en-US" sz="2400">
                <a:ea typeface="ヒラギノ角ゴ Pro W3" charset="0"/>
                <a:cs typeface="ヒラギノ角ゴ Pro W3" charset="0"/>
              </a:rPr>
              <a:t>  Pollock, Fa08, L9</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A</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460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56CF724-B5F0-7243-A43D-98F5494650E1}" type="slidenum">
              <a:rPr lang="en-US" sz="1200"/>
              <a:pPr/>
              <a:t>19</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C112B1B-1E67-5B47-AB83-1C62DF283B3C}" type="slidenum">
              <a:rPr lang="en-US" sz="1200"/>
              <a:pPr/>
              <a:t>2</a:t>
            </a:fld>
            <a:endParaRPr lang="en-US" sz="1200"/>
          </a:p>
        </p:txBody>
      </p:sp>
      <p:sp>
        <p:nvSpPr>
          <p:cNvPr id="11266" name="Rectangle 2"/>
          <p:cNvSpPr>
            <a:spLocks noGrp="1" noRot="1" noChangeAspect="1" noChangeArrowheads="1" noTextEdit="1"/>
          </p:cNvSpPr>
          <p:nvPr>
            <p:ph type="sldImg"/>
          </p:nvPr>
        </p:nvSpPr>
        <p:spPr>
          <a:ln/>
        </p:spPr>
      </p:sp>
      <p:sp>
        <p:nvSpPr>
          <p:cNvPr id="112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sz="2400">
              <a:ea typeface="ヒラギノ角ゴ Pro W3" charset="0"/>
              <a:cs typeface="ヒラギノ角ゴ Pro W3"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p:cNvSpPr>
          <p:nvPr>
            <p:ph type="sldImg"/>
          </p:nvPr>
        </p:nvSpPr>
        <p:spPr>
          <a:ln/>
        </p:spPr>
      </p:sp>
      <p:sp>
        <p:nvSpPr>
          <p:cNvPr id="481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lower energy (since longer wavelength). (Pollock) Didn</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t click on this, but discussed it. Mostly I wanted to talk about the picture, which is very strange (with a wave function </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floating</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 up there. We talked about TISE and curvature, and how the dashed line must represent the zero axis for the wave function. So, it was good to have, even though we didn</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t need to click on it. </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L12, </a:t>
            </a:r>
            <a:r>
              <a:rPr lang="en-US" sz="2400" b="1">
                <a:ea typeface="ヒラギノ角ゴ Pro W3" charset="0"/>
                <a:cs typeface="ヒラギノ角ゴ Pro W3" charset="0"/>
              </a:rPr>
              <a:t>[[95%]] </a:t>
            </a:r>
            <a:r>
              <a:rPr lang="en-US" sz="2400">
                <a:ea typeface="ヒラギノ角ゴ Pro W3" charset="0"/>
                <a:cs typeface="ヒラギノ角ゴ Pro W3" charset="0"/>
              </a:rPr>
              <a:t>0% 5% 0% 0% </a:t>
            </a:r>
          </a:p>
          <a:p>
            <a:pPr>
              <a:spcBef>
                <a:spcPct val="0"/>
              </a:spcBef>
            </a:pPr>
            <a:r>
              <a:rPr lang="en-US" sz="2400">
                <a:ea typeface="ヒラギノ角ゴ Pro W3" charset="0"/>
                <a:cs typeface="ヒラギノ角ゴ Pro W3" charset="0"/>
              </a:rPr>
              <a:t>  Pollock, Fa08</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A</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481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66EA6F0-44B9-F248-816D-25B30784693A}" type="slidenum">
              <a:rPr lang="en-US" sz="1200"/>
              <a:pPr/>
              <a:t>20</a:t>
            </a:fld>
            <a:endParaRPr lang="en-US"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a:ln/>
        </p:spPr>
      </p:sp>
      <p:sp>
        <p:nvSpPr>
          <p:cNvPr id="501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a:ea typeface="ヒラギノ角ゴ Pro W3" charset="0"/>
                <a:cs typeface="ヒラギノ角ゴ Pro W3" charset="0"/>
              </a:rPr>
              <a:t>Variant on Chandralekha Singh</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concept test. </a:t>
            </a:r>
          </a:p>
          <a:p>
            <a:pPr eaLnBrk="1" hangingPunct="1">
              <a:spcBef>
                <a:spcPct val="0"/>
              </a:spcBef>
            </a:pPr>
            <a:r>
              <a:rPr lang="en-US" sz="2400">
                <a:ea typeface="ヒラギノ角ゴ Pro W3" charset="0"/>
                <a:cs typeface="ヒラギノ角ゴ Pro W3" charset="0"/>
              </a:rPr>
              <a:t>CORRECT ANSWER:  B</a:t>
            </a:r>
          </a:p>
          <a:p>
            <a:pPr>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(Pollock) Generated some discussion, it</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similar to the </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ice breaker</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 question of previous class, but they</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re still not all on board. I never would have come up with option C, that came from Chandralekha Singh, and it turned out to be a good distractor! </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Pollock, Fa08, L9, 6% </a:t>
            </a:r>
            <a:r>
              <a:rPr lang="en-US" sz="2400" b="1">
                <a:ea typeface="ヒラギノ角ゴ Pro W3" charset="0"/>
                <a:cs typeface="ヒラギノ角ゴ Pro W3" charset="0"/>
              </a:rPr>
              <a:t>[[78%]]</a:t>
            </a:r>
            <a:r>
              <a:rPr lang="en-US" sz="2400">
                <a:ea typeface="ヒラギノ角ゴ Pro W3" charset="0"/>
                <a:cs typeface="ヒラギノ角ゴ Pro W3" charset="0"/>
              </a:rPr>
              <a:t> 16% 0% 0%</a:t>
            </a:r>
          </a:p>
          <a:p>
            <a:pPr>
              <a:spcBef>
                <a:spcPct val="0"/>
              </a:spcBef>
            </a:pPr>
            <a:r>
              <a:rPr lang="en-US" sz="2400">
                <a:ea typeface="ヒラギノ角ゴ Pro W3" charset="0"/>
                <a:cs typeface="ヒラギノ角ゴ Pro W3" charset="0"/>
              </a:rPr>
              <a:t>  DeWolfe, Sp09, L9, 13% </a:t>
            </a:r>
            <a:r>
              <a:rPr lang="en-US" sz="2400" b="1">
                <a:ea typeface="ヒラギノ角ゴ Pro W3" charset="0"/>
                <a:cs typeface="ヒラギノ角ゴ Pro W3" charset="0"/>
              </a:rPr>
              <a:t>[[36%]]</a:t>
            </a:r>
            <a:r>
              <a:rPr lang="en-US" sz="2400">
                <a:ea typeface="ヒラギノ角ゴ Pro W3" charset="0"/>
                <a:cs typeface="ヒラギノ角ゴ Pro W3" charset="0"/>
              </a:rPr>
              <a:t> 51% 0% 0%</a:t>
            </a: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B</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Chandralekha Singh and modified by Steven Pollock (CU-Boulder)</a:t>
            </a:r>
          </a:p>
          <a:p>
            <a:pPr eaLnBrk="1" hangingPunct="1">
              <a:spcBef>
                <a:spcPct val="0"/>
              </a:spcBef>
            </a:pPr>
            <a:endParaRPr lang="en-US" sz="2400">
              <a:ea typeface="ヒラギノ角ゴ Pro W3" charset="0"/>
              <a:cs typeface="ヒラギノ角ゴ Pro W3" charset="0"/>
            </a:endParaRPr>
          </a:p>
        </p:txBody>
      </p:sp>
      <p:sp>
        <p:nvSpPr>
          <p:cNvPr id="501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ADAF30B-5388-624E-B3D4-A2F87CAE6665}" type="slidenum">
              <a:rPr lang="en-US" sz="1200"/>
              <a:pPr/>
              <a:t>21</a:t>
            </a:fld>
            <a:endParaRPr lang="en-US" sz="120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p:cNvSpPr>
          <p:nvPr>
            <p:ph type="sldImg"/>
          </p:nvPr>
        </p:nvSpPr>
        <p:spPr>
          <a:ln/>
        </p:spPr>
      </p:sp>
      <p:sp>
        <p:nvSpPr>
          <p:cNvPr id="522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Yes. The product of the complex exponential terms is 1. (Pollock) Didn</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t get to this in Sp08.</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L10, </a:t>
            </a:r>
            <a:r>
              <a:rPr lang="en-US" sz="2400" b="1">
                <a:ea typeface="ヒラギノ角ゴ Pro W3" charset="0"/>
                <a:cs typeface="ヒラギノ角ゴ Pro W3" charset="0"/>
              </a:rPr>
              <a:t>[[70%]] </a:t>
            </a:r>
            <a:r>
              <a:rPr lang="en-US" sz="2400">
                <a:ea typeface="ヒラギノ角ゴ Pro W3" charset="0"/>
                <a:cs typeface="ヒラギノ角ゴ Pro W3" charset="0"/>
              </a:rPr>
              <a:t>11% 19% 0% 0%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A</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5222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D80EB48-76F2-934F-8D8C-A4A6307FDABE}" type="slidenum">
              <a:rPr lang="en-US" sz="1200"/>
              <a:pPr/>
              <a:t>22</a:t>
            </a:fld>
            <a:endParaRPr lang="en-US" sz="120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Slide Image Placeholder 1"/>
          <p:cNvSpPr>
            <a:spLocks noGrp="1" noRot="1" noChangeAspect="1"/>
          </p:cNvSpPr>
          <p:nvPr>
            <p:ph type="sldImg"/>
          </p:nvPr>
        </p:nvSpPr>
        <p:spPr>
          <a:ln/>
        </p:spPr>
      </p:sp>
      <p:sp>
        <p:nvSpPr>
          <p:cNvPr id="542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Students struggled with the idea here, whether a wave function which is not apparently an eigenstate is allowed. Served as a good start for the lecture on the method of fourier expansion…</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L9 (end) </a:t>
            </a:r>
          </a:p>
          <a:p>
            <a:r>
              <a:rPr lang="en-US">
                <a:ea typeface="ヒラギノ角ゴ Pro W3" charset="0"/>
                <a:cs typeface="ヒラギノ角ゴ Pro W3" charset="0"/>
              </a:rPr>
              <a:t>  Pollock, Fa08, L10 (start) 1</a:t>
            </a:r>
            <a:r>
              <a:rPr lang="en-US" baseline="30000">
                <a:ea typeface="ヒラギノ角ゴ Pro W3" charset="0"/>
                <a:cs typeface="ヒラギノ角ゴ Pro W3" charset="0"/>
              </a:rPr>
              <a:t>st</a:t>
            </a:r>
            <a:r>
              <a:rPr lang="en-US">
                <a:ea typeface="ヒラギノ角ゴ Pro W3" charset="0"/>
                <a:cs typeface="ヒラギノ角ゴ Pro W3" charset="0"/>
              </a:rPr>
              <a:t> pass, and second pass very similar: </a:t>
            </a:r>
            <a:r>
              <a:rPr lang="en-US" b="1">
                <a:ea typeface="ヒラギノ角ゴ Pro W3" charset="0"/>
                <a:cs typeface="ヒラギノ角ゴ Pro W3" charset="0"/>
              </a:rPr>
              <a:t>[[63%]]</a:t>
            </a:r>
            <a:r>
              <a:rPr lang="en-US">
                <a:ea typeface="ヒラギノ角ゴ Pro W3" charset="0"/>
                <a:cs typeface="ヒラギノ角ゴ Pro W3" charset="0"/>
              </a:rPr>
              <a:t> 37% 0% 0% 0%</a:t>
            </a:r>
          </a:p>
          <a:p>
            <a:r>
              <a:rPr lang="en-US">
                <a:ea typeface="ヒラギノ角ゴ Pro W3" charset="0"/>
                <a:cs typeface="ヒラギノ角ゴ Pro W3" charset="0"/>
              </a:rPr>
              <a:t>  DeWolfe, Sp09, L10, </a:t>
            </a:r>
            <a:r>
              <a:rPr lang="en-US" b="1">
                <a:ea typeface="ヒラギノ角ゴ Pro W3" charset="0"/>
                <a:cs typeface="ヒラギノ角ゴ Pro W3" charset="0"/>
              </a:rPr>
              <a:t>[[55%]]</a:t>
            </a:r>
            <a:r>
              <a:rPr lang="en-US">
                <a:ea typeface="ヒラギノ角ゴ Pro W3" charset="0"/>
                <a:cs typeface="ヒラギノ角ゴ Pro W3" charset="0"/>
              </a:rPr>
              <a:t> 45% 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542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62ED9B8-44CA-B84F-BBEF-B042AFB83009}" type="slidenum">
              <a:rPr lang="en-US" sz="1200"/>
              <a:pPr/>
              <a:t>23</a:t>
            </a:fld>
            <a:endParaRPr lang="en-US" sz="120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a:ln/>
        </p:spPr>
      </p:sp>
      <p:sp>
        <p:nvSpPr>
          <p:cNvPr id="563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c</a:t>
            </a:r>
            <a:r>
              <a:rPr lang="en-US" altLang="ja-JP" sz="2400" baseline="-25000">
                <a:ea typeface="ヒラギノ角ゴ Pro W3" charset="0"/>
                <a:cs typeface="ヒラギノ角ゴ Pro W3" charset="0"/>
              </a:rPr>
              <a:t>m. </a:t>
            </a:r>
            <a:r>
              <a:rPr lang="en-US" altLang="ja-JP" sz="2400">
                <a:ea typeface="ヒラギノ角ゴ Pro W3" charset="0"/>
                <a:cs typeface="ヒラギノ角ゴ Pro W3" charset="0"/>
              </a:rPr>
              <a:t>(Pollock) Excellent question, they argued long and hard, practice with dummies, they wanted to know if it could be C OR D (does the index matter).  I also pointed out afterwards that we had this formula already on the board, in the form of the general formula from Fourier</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trick, that c_m = Integral[um* times your original psi(x)) with psi = sum(cn un).</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L9, 43% 0% </a:t>
            </a:r>
            <a:r>
              <a:rPr lang="en-US" sz="2400" b="1">
                <a:ea typeface="ヒラギノ角ゴ Pro W3" charset="0"/>
                <a:cs typeface="ヒラギノ角ゴ Pro W3" charset="0"/>
              </a:rPr>
              <a:t>[[57%]]</a:t>
            </a:r>
            <a:r>
              <a:rPr lang="en-US" sz="2400">
                <a:ea typeface="ヒラギノ角ゴ Pro W3" charset="0"/>
                <a:cs typeface="ヒラギノ角ゴ Pro W3" charset="0"/>
              </a:rPr>
              <a:t> 0% 0% </a:t>
            </a:r>
          </a:p>
          <a:p>
            <a:pPr>
              <a:spcBef>
                <a:spcPct val="0"/>
              </a:spcBef>
            </a:pPr>
            <a:r>
              <a:rPr lang="en-US" sz="2400">
                <a:ea typeface="ヒラギノ角ゴ Pro W3" charset="0"/>
                <a:cs typeface="ヒラギノ角ゴ Pro W3" charset="0"/>
              </a:rPr>
              <a:t>  Pollock, Fa08, L10, 30% 7% </a:t>
            </a:r>
            <a:r>
              <a:rPr lang="en-US" sz="2400" b="1">
                <a:ea typeface="ヒラギノ角ゴ Pro W3" charset="0"/>
                <a:cs typeface="ヒラギノ角ゴ Pro W3" charset="0"/>
              </a:rPr>
              <a:t>[[56%]]</a:t>
            </a:r>
            <a:r>
              <a:rPr lang="en-US" sz="2400">
                <a:ea typeface="ヒラギノ角ゴ Pro W3" charset="0"/>
                <a:cs typeface="ヒラギノ角ゴ Pro W3" charset="0"/>
              </a:rPr>
              <a:t> 0% 7% </a:t>
            </a:r>
          </a:p>
          <a:p>
            <a:pPr>
              <a:spcBef>
                <a:spcPct val="0"/>
              </a:spcBef>
            </a:pPr>
            <a:r>
              <a:rPr lang="en-US" sz="2400">
                <a:ea typeface="ヒラギノ角ゴ Pro W3" charset="0"/>
                <a:cs typeface="ヒラギノ角ゴ Pro W3" charset="0"/>
              </a:rPr>
              <a:t>  DeWolfe, Sp09, L9, 12% 5% </a:t>
            </a:r>
            <a:r>
              <a:rPr lang="en-US" sz="2400" b="1">
                <a:ea typeface="ヒラギノ角ゴ Pro W3" charset="0"/>
                <a:cs typeface="ヒラギノ角ゴ Pro W3" charset="0"/>
              </a:rPr>
              <a:t>[[39%]]</a:t>
            </a:r>
            <a:r>
              <a:rPr lang="en-US" sz="2400">
                <a:ea typeface="ヒラギノ角ゴ Pro W3" charset="0"/>
                <a:cs typeface="ヒラギノ角ゴ Pro W3" charset="0"/>
              </a:rPr>
              <a:t> 39% 5%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C</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563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93BC967-6A14-134D-9064-2B8053AFC200}" type="slidenum">
              <a:rPr lang="en-US" sz="1200"/>
              <a:pPr/>
              <a:t>24</a:t>
            </a:fld>
            <a:endParaRPr lang="en-US" sz="120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It</a:t>
            </a:r>
            <a:r>
              <a:rPr lang="ja-JP" altLang="en-US">
                <a:ea typeface="ヒラギノ角ゴ Pro W3" charset="0"/>
                <a:cs typeface="ヒラギノ角ゴ Pro W3" charset="0"/>
              </a:rPr>
              <a:t>’</a:t>
            </a:r>
            <a:r>
              <a:rPr lang="en-US" altLang="ja-JP">
                <a:ea typeface="ヒラギノ角ゴ Pro W3" charset="0"/>
                <a:cs typeface="ヒラギノ角ゴ Pro W3" charset="0"/>
              </a:rPr>
              <a:t>s a little mean, because many of them pretty much understood but voted for A because they weren</a:t>
            </a:r>
            <a:r>
              <a:rPr lang="ja-JP" altLang="en-US">
                <a:ea typeface="ヒラギノ角ゴ Pro W3" charset="0"/>
                <a:cs typeface="ヒラギノ角ゴ Pro W3" charset="0"/>
              </a:rPr>
              <a:t>’</a:t>
            </a:r>
            <a:r>
              <a:rPr lang="en-US" altLang="ja-JP">
                <a:ea typeface="ヒラギノ角ゴ Pro W3" charset="0"/>
                <a:cs typeface="ヒラギノ角ゴ Pro W3" charset="0"/>
              </a:rPr>
              <a:t>t paying attention (the 2</a:t>
            </a:r>
            <a:r>
              <a:rPr lang="en-US" altLang="ja-JP" baseline="30000">
                <a:ea typeface="ヒラギノ角ゴ Pro W3" charset="0"/>
                <a:cs typeface="ヒラギノ角ゴ Pro W3" charset="0"/>
              </a:rPr>
              <a:t>nd</a:t>
            </a:r>
            <a:r>
              <a:rPr lang="en-US" altLang="ja-JP">
                <a:ea typeface="ヒラギノ角ゴ Pro W3" charset="0"/>
                <a:cs typeface="ヒラギノ角ゴ Pro W3" charset="0"/>
              </a:rPr>
              <a:t> term is really u_3, not u_2, so answer C is correct, it</a:t>
            </a:r>
            <a:r>
              <a:rPr lang="ja-JP" altLang="en-US">
                <a:ea typeface="ヒラギノ角ゴ Pro W3" charset="0"/>
                <a:cs typeface="ヒラギノ角ゴ Pro W3" charset="0"/>
              </a:rPr>
              <a:t>’</a:t>
            </a:r>
            <a:r>
              <a:rPr lang="en-US" altLang="ja-JP">
                <a:ea typeface="ヒラギノ角ゴ Pro W3" charset="0"/>
                <a:cs typeface="ヒラギノ角ゴ Pro W3" charset="0"/>
              </a:rPr>
              <a:t>s P(E3) which is 2/3. Nevertheless, kind of fun, generated some talking, and I think the </a:t>
            </a:r>
            <a:r>
              <a:rPr lang="ja-JP" altLang="en-US">
                <a:ea typeface="ヒラギノ角ゴ Pro W3" charset="0"/>
                <a:cs typeface="ヒラギノ角ゴ Pro W3" charset="0"/>
              </a:rPr>
              <a:t>“</a:t>
            </a:r>
            <a:r>
              <a:rPr lang="en-US" altLang="ja-JP">
                <a:ea typeface="ヒラギノ角ゴ Pro W3" charset="0"/>
                <a:cs typeface="ヒラギノ角ゴ Pro W3" charset="0"/>
              </a:rPr>
              <a:t>mean trick</a:t>
            </a:r>
            <a:r>
              <a:rPr lang="ja-JP" altLang="en-US">
                <a:ea typeface="ヒラギノ角ゴ Pro W3" charset="0"/>
                <a:cs typeface="ヒラギノ角ゴ Pro W3" charset="0"/>
              </a:rPr>
              <a:t>”</a:t>
            </a:r>
            <a:r>
              <a:rPr lang="en-US" altLang="ja-JP">
                <a:ea typeface="ヒラギノ角ゴ Pro W3" charset="0"/>
                <a:cs typeface="ヒラギノ角ゴ Pro W3" charset="0"/>
              </a:rPr>
              <a:t> may have been effective.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L10, 52% 0% </a:t>
            </a:r>
            <a:r>
              <a:rPr lang="en-US" b="1">
                <a:ea typeface="ヒラギノ角ゴ Pro W3" charset="0"/>
                <a:cs typeface="ヒラギノ角ゴ Pro W3" charset="0"/>
              </a:rPr>
              <a:t>[[37%]]</a:t>
            </a:r>
            <a:r>
              <a:rPr lang="en-US">
                <a:ea typeface="ヒラギノ角ゴ Pro W3" charset="0"/>
                <a:cs typeface="ヒラギノ角ゴ Pro W3" charset="0"/>
              </a:rPr>
              <a:t> 2% 1% (1</a:t>
            </a:r>
            <a:r>
              <a:rPr lang="en-US" baseline="30000">
                <a:ea typeface="ヒラギノ角ゴ Pro W3" charset="0"/>
                <a:cs typeface="ヒラギノ角ゴ Pro W3" charset="0"/>
              </a:rPr>
              <a:t>st</a:t>
            </a:r>
            <a:r>
              <a:rPr lang="en-US">
                <a:ea typeface="ヒラギノ角ゴ Pro W3" charset="0"/>
                <a:cs typeface="ヒラギノ角ゴ Pro W3" charset="0"/>
              </a:rPr>
              <a:t> time we </a:t>
            </a:r>
            <a:r>
              <a:rPr lang="ja-JP" altLang="en-US">
                <a:ea typeface="ヒラギノ角ゴ Pro W3" charset="0"/>
                <a:cs typeface="ヒラギノ角ゴ Pro W3" charset="0"/>
              </a:rPr>
              <a:t>“</a:t>
            </a:r>
            <a:r>
              <a:rPr lang="en-US" altLang="ja-JP">
                <a:ea typeface="ヒラギノ角ゴ Pro W3" charset="0"/>
                <a:cs typeface="ヒラギノ角ゴ Pro W3" charset="0"/>
              </a:rPr>
              <a:t>inverted</a:t>
            </a:r>
            <a:r>
              <a:rPr lang="ja-JP" altLang="en-US">
                <a:ea typeface="ヒラギノ角ゴ Pro W3" charset="0"/>
                <a:cs typeface="ヒラギノ角ゴ Pro W3" charset="0"/>
              </a:rPr>
              <a:t>”</a:t>
            </a:r>
            <a:r>
              <a:rPr lang="en-US" altLang="ja-JP">
                <a:ea typeface="ヒラギノ角ゴ Pro W3" charset="0"/>
                <a:cs typeface="ヒラギノ角ゴ Pro W3" charset="0"/>
              </a:rPr>
              <a:t> the results!)</a:t>
            </a:r>
          </a:p>
          <a:p>
            <a:r>
              <a:rPr lang="en-US">
                <a:ea typeface="ヒラギノ角ゴ Pro W3" charset="0"/>
                <a:cs typeface="ヒラギノ角ゴ Pro W3" charset="0"/>
              </a:rPr>
              <a:t>  DeWolfe, Sp09, L10, 53% 2% </a:t>
            </a:r>
            <a:r>
              <a:rPr lang="en-US" b="1">
                <a:ea typeface="ヒラギノ角ゴ Pro W3" charset="0"/>
                <a:cs typeface="ヒラギノ角ゴ Pro W3" charset="0"/>
              </a:rPr>
              <a:t>[[35%]]</a:t>
            </a:r>
            <a:r>
              <a:rPr lang="en-US">
                <a:ea typeface="ヒラギノ角ゴ Pro W3" charset="0"/>
                <a:cs typeface="ヒラギノ角ゴ Pro W3" charset="0"/>
              </a:rPr>
              <a:t> 7% 2%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583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DAD88A5C-9128-774F-A88F-557F09E5EA13}" type="slidenum">
              <a:rPr lang="en-US" sz="1200"/>
              <a:pPr/>
              <a:t>25</a:t>
            </a:fld>
            <a:endParaRPr lang="en-US" sz="120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They didn</a:t>
            </a:r>
            <a:r>
              <a:rPr lang="ja-JP" altLang="en-US">
                <a:ea typeface="ヒラギノ角ゴ Pro W3" charset="0"/>
                <a:cs typeface="ヒラギノ角ゴ Pro W3" charset="0"/>
              </a:rPr>
              <a:t>’</a:t>
            </a:r>
            <a:r>
              <a:rPr lang="en-US" altLang="ja-JP">
                <a:ea typeface="ヒラギノ角ゴ Pro W3" charset="0"/>
                <a:cs typeface="ヒラギノ角ゴ Pro W3" charset="0"/>
              </a:rPr>
              <a:t>t have too much trouble, but it generated good conversation, and as a result we discovered that I had been a little unclear in my notation (whether c_n developes a time dependence, or whether the time dependence multiplies c_n.) In any case, the fact that either way the probability is independent of time was the key, and there was some discussion/debate/confusion still, I think.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L10, 14% </a:t>
            </a:r>
            <a:r>
              <a:rPr lang="en-US" b="1">
                <a:ea typeface="ヒラギノ角ゴ Pro W3" charset="0"/>
                <a:cs typeface="ヒラギノ角ゴ Pro W3" charset="0"/>
              </a:rPr>
              <a:t>[[86%]] </a:t>
            </a:r>
            <a:r>
              <a:rPr lang="en-US">
                <a:ea typeface="ヒラギノ角ゴ Pro W3" charset="0"/>
                <a:cs typeface="ヒラギノ角ゴ Pro W3" charset="0"/>
              </a:rPr>
              <a:t>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6041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EAA0705-15FF-F343-833A-17D669217E80}" type="slidenum">
              <a:rPr lang="en-US" sz="1200"/>
              <a:pPr/>
              <a:t>26</a:t>
            </a:fld>
            <a:endParaRPr lang="en-US" sz="12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a:spcBef>
                <a:spcPct val="0"/>
              </a:spcBef>
            </a:pPr>
            <a:endParaRPr lang="en-US" sz="2400">
              <a:ea typeface="ヒラギノ角ゴ Pro W3" charset="0"/>
              <a:cs typeface="ヒラギノ角ゴ Pro W3" charset="0"/>
            </a:endParaRPr>
          </a:p>
        </p:txBody>
      </p:sp>
      <p:sp>
        <p:nvSpPr>
          <p:cNvPr id="6246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CE95418D-6A82-584A-BDDE-8554A33CC3B9}" type="slidenum">
              <a:rPr lang="en-US" sz="1200"/>
              <a:pPr algn="r"/>
              <a:t>27</a:t>
            </a:fld>
            <a:endParaRPr lang="en-US" sz="120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a:ln/>
        </p:spPr>
      </p:sp>
      <p:sp>
        <p:nvSpPr>
          <p:cNvPr id="645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a:spcBef>
                <a:spcPct val="0"/>
              </a:spcBef>
            </a:pPr>
            <a:endParaRPr lang="en-US" sz="2400">
              <a:ea typeface="ヒラギノ角ゴ Pro W3" charset="0"/>
              <a:cs typeface="ヒラギノ角ゴ Pro W3" charset="0"/>
            </a:endParaRPr>
          </a:p>
        </p:txBody>
      </p:sp>
      <p:sp>
        <p:nvSpPr>
          <p:cNvPr id="6451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44C7A9AC-F8A0-B24C-A42F-08CC4117BF57}" type="slidenum">
              <a:rPr lang="en-US" sz="1200"/>
              <a:pPr algn="r"/>
              <a:t>28</a:t>
            </a:fld>
            <a:endParaRPr lang="en-US" sz="120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p:cNvSpPr>
          <p:nvPr>
            <p:ph type="sldImg"/>
          </p:nvPr>
        </p:nvSpPr>
        <p:spPr>
          <a:ln/>
        </p:spPr>
      </p:sp>
      <p:sp>
        <p:nvSpPr>
          <p:cNvPr id="665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Good discussion, they found this harder than I had anticipated. I had set them up so nobody fell for C or D (by talking about normalization first), but they found it challenging to think about how varying E would impact the result. (We gave them a homework question to DO this).</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L11, </a:t>
            </a:r>
            <a:r>
              <a:rPr lang="en-US" b="1">
                <a:ea typeface="ヒラギノ角ゴ Pro W3" charset="0"/>
                <a:cs typeface="ヒラギノ角ゴ Pro W3" charset="0"/>
              </a:rPr>
              <a:t>[[67%]] </a:t>
            </a:r>
            <a:r>
              <a:rPr lang="en-US">
                <a:ea typeface="ヒラギノ角ゴ Pro W3" charset="0"/>
                <a:cs typeface="ヒラギノ角ゴ Pro W3" charset="0"/>
              </a:rPr>
              <a:t>19% 0% 0% 15%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665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F443F321-D6E0-1946-A040-EBAB2634B032}" type="slidenum">
              <a:rPr lang="en-US" sz="1200"/>
              <a:pPr/>
              <a:t>29</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Slide Image Placeholder 1"/>
          <p:cNvSpPr>
            <a:spLocks noGrp="1" noRot="1" noChangeAspect="1"/>
          </p:cNvSpPr>
          <p:nvPr>
            <p:ph type="sldImg"/>
          </p:nvPr>
        </p:nvSpPr>
        <p:spPr>
          <a:ln/>
        </p:spPr>
      </p:sp>
      <p:sp>
        <p:nvSpPr>
          <p:cNvPr id="133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Case II and case III. (Pollock) Lecture 6: All got this right!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L7, 0% </a:t>
            </a:r>
            <a:r>
              <a:rPr lang="en-US" b="1">
                <a:ea typeface="ヒラギノ角ゴ Pro W3" charset="0"/>
                <a:cs typeface="ヒラギノ角ゴ Pro W3" charset="0"/>
              </a:rPr>
              <a:t>[[71%]]</a:t>
            </a:r>
            <a:r>
              <a:rPr lang="en-US">
                <a:ea typeface="ヒラギノ角ゴ Pro W3" charset="0"/>
                <a:cs typeface="ヒラギノ角ゴ Pro W3" charset="0"/>
              </a:rPr>
              <a:t> 29% 0% 0% </a:t>
            </a:r>
          </a:p>
          <a:p>
            <a:r>
              <a:rPr lang="en-US">
                <a:ea typeface="ヒラギノ角ゴ Pro W3" charset="0"/>
                <a:cs typeface="ヒラギノ角ゴ Pro W3" charset="0"/>
              </a:rPr>
              <a:t>  Pollock, Fa08, L6, 0% </a:t>
            </a:r>
            <a:r>
              <a:rPr lang="en-US" b="1">
                <a:ea typeface="ヒラギノ角ゴ Pro W3" charset="0"/>
                <a:cs typeface="ヒラギノ角ゴ Pro W3" charset="0"/>
              </a:rPr>
              <a:t>[[100%]]</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33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342E89B-62DB-FE4D-84A6-04E86D8E041D}" type="slidenum">
              <a:rPr lang="en-US" sz="1200"/>
              <a:pPr/>
              <a:t>3</a:t>
            </a:fld>
            <a:endParaRPr lang="en-US" sz="120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p:cNvSpPr>
          <p:nvPr>
            <p:ph type="sldImg"/>
          </p:nvPr>
        </p:nvSpPr>
        <p:spPr>
          <a:ln/>
        </p:spPr>
      </p:sp>
      <p:sp>
        <p:nvSpPr>
          <p:cNvPr id="686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Showed it, but did not bother clicking on it.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a:t>
            </a:r>
            <a:r>
              <a:rPr lang="en-US" b="1">
                <a:ea typeface="ヒラギノ角ゴ Pro W3" charset="0"/>
                <a:cs typeface="ヒラギノ角ゴ Pro W3" charset="0"/>
              </a:rPr>
              <a:t>[[0%]]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686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DAE8CD65-25B9-F24E-8190-F03C2C7BE064}" type="slidenum">
              <a:rPr lang="en-US" sz="1200"/>
              <a:pPr/>
              <a:t>30</a:t>
            </a:fld>
            <a:endParaRPr lang="en-US" sz="120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Slide Image Placeholder 1"/>
          <p:cNvSpPr>
            <a:spLocks noGrp="1" noRot="1" noChangeAspect="1"/>
          </p:cNvSpPr>
          <p:nvPr>
            <p:ph type="sldImg"/>
          </p:nvPr>
        </p:nvSpPr>
        <p:spPr>
          <a:ln/>
        </p:spPr>
      </p:sp>
      <p:sp>
        <p:nvSpPr>
          <p:cNvPr id="706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Although they all got it (almost), this seemed ok – they were discussing it, and I got them to argue about what is needed for normalizability. (By the way, E is correct, you need to be told that A and a are &gt;0, which I did tell them during the question).</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L11, 0% 0% 7% </a:t>
            </a:r>
            <a:r>
              <a:rPr lang="en-US" b="1">
                <a:ea typeface="ヒラギノ角ゴ Pro W3" charset="0"/>
                <a:cs typeface="ヒラギノ角ゴ Pro W3" charset="0"/>
              </a:rPr>
              <a:t>[[93%]] </a:t>
            </a:r>
            <a:r>
              <a:rPr lang="en-US">
                <a:ea typeface="ヒラギノ角ゴ Pro W3" charset="0"/>
                <a:cs typeface="ヒラギノ角ゴ Pro W3" charset="0"/>
              </a:rPr>
              <a:t>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706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A92EE26-7039-6244-856A-6701CEAFA99E}" type="slidenum">
              <a:rPr lang="en-US" sz="1200"/>
              <a:pPr/>
              <a:t>31</a:t>
            </a:fld>
            <a:endParaRPr lang="en-US" sz="120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a:ln/>
        </p:spPr>
      </p:sp>
      <p:sp>
        <p:nvSpPr>
          <p:cNvPr id="727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Just a little preclass reminder (for the operator methods class) No big problems or discussion here, I was sort of surprised by the few wrong answers, but couldn</a:t>
            </a:r>
            <a:r>
              <a:rPr lang="ja-JP" altLang="en-US">
                <a:ea typeface="ヒラギノ角ゴ Pro W3" charset="0"/>
                <a:cs typeface="ヒラギノ角ゴ Pro W3" charset="0"/>
              </a:rPr>
              <a:t>’</a:t>
            </a:r>
            <a:r>
              <a:rPr lang="en-US" altLang="ja-JP">
                <a:ea typeface="ヒラギノ角ゴ Pro W3" charset="0"/>
                <a:cs typeface="ヒラギノ角ゴ Pro W3" charset="0"/>
              </a:rPr>
              <a:t>t pull out from them why they voted for these.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L12 (pre class question), 10% 0% 0% </a:t>
            </a:r>
            <a:r>
              <a:rPr lang="en-US" b="1">
                <a:ea typeface="ヒラギノ角ゴ Pro W3" charset="0"/>
                <a:cs typeface="ヒラギノ角ゴ Pro W3" charset="0"/>
              </a:rPr>
              <a:t>[[83%]] </a:t>
            </a:r>
            <a:r>
              <a:rPr lang="en-US">
                <a:ea typeface="ヒラギノ角ゴ Pro W3" charset="0"/>
                <a:cs typeface="ヒラギノ角ゴ Pro W3" charset="0"/>
              </a:rPr>
              <a:t>7%</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727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C385AE5-567A-EA4B-82C4-45448A05C5A4}" type="slidenum">
              <a:rPr lang="en-US" sz="1200"/>
              <a:pPr/>
              <a:t>32</a:t>
            </a:fld>
            <a:endParaRPr lang="en-US" sz="120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a:ln/>
        </p:spPr>
      </p:sp>
      <p:sp>
        <p:nvSpPr>
          <p:cNvPr id="747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The first needs a minus sign. Students worked for awhile on this, but in the end basically all got it. I don</a:t>
            </a:r>
            <a:r>
              <a:rPr lang="ja-JP" altLang="en-US">
                <a:ea typeface="ヒラギノ角ゴ Pro W3" charset="0"/>
                <a:cs typeface="ヒラギノ角ゴ Pro W3" charset="0"/>
              </a:rPr>
              <a:t>’</a:t>
            </a:r>
            <a:r>
              <a:rPr lang="en-US" altLang="ja-JP">
                <a:ea typeface="ヒラギノ角ゴ Pro W3" charset="0"/>
                <a:cs typeface="ヒラギノ角ゴ Pro W3" charset="0"/>
              </a:rPr>
              <a:t>t regret asking it, it seemed productive. One student asked if the </a:t>
            </a:r>
            <a:r>
              <a:rPr lang="ja-JP" altLang="en-US">
                <a:ea typeface="ヒラギノ角ゴ Pro W3" charset="0"/>
                <a:cs typeface="ヒラギノ角ゴ Pro W3" charset="0"/>
              </a:rPr>
              <a:t>“</a:t>
            </a:r>
            <a:r>
              <a:rPr lang="en-US" altLang="ja-JP">
                <a:ea typeface="ヒラギノ角ゴ Pro W3" charset="0"/>
                <a:cs typeface="ヒラギノ角ゴ Pro W3" charset="0"/>
              </a:rPr>
              <a:t>reversal leads to a minus sign</a:t>
            </a:r>
            <a:r>
              <a:rPr lang="ja-JP" altLang="en-US">
                <a:ea typeface="ヒラギノ角ゴ Pro W3" charset="0"/>
                <a:cs typeface="ヒラギノ角ゴ Pro W3" charset="0"/>
              </a:rPr>
              <a:t>”</a:t>
            </a:r>
            <a:r>
              <a:rPr lang="en-US" altLang="ja-JP">
                <a:ea typeface="ヒラギノ角ゴ Pro W3" charset="0"/>
                <a:cs typeface="ヒラギノ角ゴ Pro W3" charset="0"/>
              </a:rPr>
              <a:t> was ONLY true for these special operators.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L12, 3% 0% </a:t>
            </a:r>
            <a:r>
              <a:rPr lang="en-US" b="1">
                <a:ea typeface="ヒラギノ角ゴ Pro W3" charset="0"/>
                <a:cs typeface="ヒラギノ角ゴ Pro W3" charset="0"/>
              </a:rPr>
              <a:t>[[94%]] </a:t>
            </a:r>
            <a:r>
              <a:rPr lang="en-US">
                <a:ea typeface="ヒラギノ角ゴ Pro W3" charset="0"/>
                <a:cs typeface="ヒラギノ角ゴ Pro W3" charset="0"/>
              </a:rPr>
              <a:t>3% 0%</a:t>
            </a:r>
          </a:p>
          <a:p>
            <a:r>
              <a:rPr lang="en-US">
                <a:ea typeface="ヒラギノ角ゴ Pro W3" charset="0"/>
                <a:cs typeface="ヒラギノ角ゴ Pro W3" charset="0"/>
              </a:rPr>
              <a:t>  DeWolfe, Sp09, L12, 3% 8% </a:t>
            </a:r>
            <a:r>
              <a:rPr lang="en-US" b="1">
                <a:ea typeface="ヒラギノ角ゴ Pro W3" charset="0"/>
                <a:cs typeface="ヒラギノ角ゴ Pro W3" charset="0"/>
              </a:rPr>
              <a:t>[[86%]] </a:t>
            </a:r>
            <a:r>
              <a:rPr lang="en-US">
                <a:ea typeface="ヒラギノ角ゴ Pro W3" charset="0"/>
                <a:cs typeface="ヒラギノ角ゴ Pro W3" charset="0"/>
              </a:rPr>
              <a:t>3% 0%</a:t>
            </a: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747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5F3373DC-6B99-FA4C-8F85-1D72C5429436}" type="slidenum">
              <a:rPr lang="en-US" sz="1200"/>
              <a:pPr/>
              <a:t>33</a:t>
            </a:fld>
            <a:endParaRPr lang="en-US" sz="120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a:ln/>
        </p:spPr>
      </p:sp>
      <p:sp>
        <p:nvSpPr>
          <p:cNvPr id="768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Didn</a:t>
            </a:r>
            <a:r>
              <a:rPr lang="ja-JP" altLang="en-US">
                <a:ea typeface="ヒラギノ角ゴ Pro W3" charset="0"/>
                <a:cs typeface="ヒラギノ角ゴ Pro W3" charset="0"/>
              </a:rPr>
              <a:t>’</a:t>
            </a:r>
            <a:r>
              <a:rPr lang="en-US" altLang="ja-JP">
                <a:ea typeface="ヒラギノ角ゴ Pro W3" charset="0"/>
                <a:cs typeface="ヒラギノ角ゴ Pro W3" charset="0"/>
              </a:rPr>
              <a:t>t click, just asked. We had just gone through the algebra, this wasn</a:t>
            </a:r>
            <a:r>
              <a:rPr lang="ja-JP" altLang="en-US">
                <a:ea typeface="ヒラギノ角ゴ Pro W3" charset="0"/>
                <a:cs typeface="ヒラギノ角ゴ Pro W3" charset="0"/>
              </a:rPr>
              <a:t>’</a:t>
            </a:r>
            <a:r>
              <a:rPr lang="en-US" altLang="ja-JP">
                <a:ea typeface="ヒラギノ角ゴ Pro W3" charset="0"/>
                <a:cs typeface="ヒラギノ角ゴ Pro W3" charset="0"/>
              </a:rPr>
              <a:t>t hard for them.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768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7E6F011-3D96-7147-AE9B-166735EC9A93}" type="slidenum">
              <a:rPr lang="en-US" sz="1200"/>
              <a:pPr/>
              <a:t>34</a:t>
            </a:fld>
            <a:endParaRPr lang="en-US" sz="120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a:ln/>
        </p:spPr>
      </p:sp>
      <p:sp>
        <p:nvSpPr>
          <p:cNvPr id="788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Meant as a quicky, not sure why/how the 20% who got it wrong, got it wrong. They worked on this one briefly but animatedly.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L12, 0% 0% 19% </a:t>
            </a:r>
            <a:r>
              <a:rPr lang="en-US" b="1">
                <a:ea typeface="ヒラギノ角ゴ Pro W3" charset="0"/>
                <a:cs typeface="ヒラギノ角ゴ Pro W3" charset="0"/>
              </a:rPr>
              <a:t>[[81%]] </a:t>
            </a:r>
            <a:r>
              <a:rPr lang="en-US">
                <a:ea typeface="ヒラギノ角ゴ Pro W3" charset="0"/>
                <a:cs typeface="ヒラギノ角ゴ Pro W3" charset="0"/>
              </a:rPr>
              <a:t>0% </a:t>
            </a:r>
          </a:p>
          <a:p>
            <a:r>
              <a:rPr lang="en-US">
                <a:ea typeface="ヒラギノ角ゴ Pro W3" charset="0"/>
                <a:cs typeface="ヒラギノ角ゴ Pro W3" charset="0"/>
              </a:rPr>
              <a:t>  DeWolfe, Sp09, L12, 0% 5% 14% </a:t>
            </a:r>
            <a:r>
              <a:rPr lang="en-US" b="1">
                <a:ea typeface="ヒラギノ角ゴ Pro W3" charset="0"/>
                <a:cs typeface="ヒラギノ角ゴ Pro W3" charset="0"/>
              </a:rPr>
              <a:t>[[81%]] </a:t>
            </a:r>
            <a:r>
              <a:rPr lang="en-US">
                <a:ea typeface="ヒラギノ角ゴ Pro W3" charset="0"/>
                <a:cs typeface="ヒラギノ角ゴ Pro W3" charset="0"/>
              </a:rPr>
              <a:t>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788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DAD1F9E-C5A0-354A-BFFF-0CFE88D794A8}" type="slidenum">
              <a:rPr lang="en-US" sz="1200"/>
              <a:pPr/>
              <a:t>35</a:t>
            </a:fld>
            <a:endParaRPr lang="en-US" sz="120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Nice 1/3-2/3 class split, and this generated a LOT of discussion. It took awhile, and we had good conversation about </a:t>
            </a:r>
            <a:r>
              <a:rPr lang="ja-JP" altLang="en-US">
                <a:ea typeface="ヒラギノ角ゴ Pro W3" charset="0"/>
                <a:cs typeface="ヒラギノ角ゴ Pro W3" charset="0"/>
              </a:rPr>
              <a:t>“</a:t>
            </a:r>
            <a:r>
              <a:rPr lang="en-US" altLang="ja-JP">
                <a:ea typeface="ヒラギノ角ゴ Pro W3" charset="0"/>
                <a:cs typeface="ヒラギノ角ゴ Pro W3" charset="0"/>
              </a:rPr>
              <a:t>how do you know</a:t>
            </a:r>
            <a:r>
              <a:rPr lang="ja-JP" altLang="en-US">
                <a:ea typeface="ヒラギノ角ゴ Pro W3" charset="0"/>
                <a:cs typeface="ヒラギノ角ゴ Pro W3" charset="0"/>
              </a:rPr>
              <a:t>”</a:t>
            </a:r>
            <a:r>
              <a:rPr lang="en-US" altLang="ja-JP">
                <a:ea typeface="ヒラギノ角ゴ Pro W3" charset="0"/>
                <a:cs typeface="ヒラギノ角ゴ Pro W3" charset="0"/>
              </a:rPr>
              <a:t>. It</a:t>
            </a:r>
            <a:r>
              <a:rPr lang="ja-JP" altLang="en-US">
                <a:ea typeface="ヒラギノ角ゴ Pro W3" charset="0"/>
                <a:cs typeface="ヒラギノ角ゴ Pro W3" charset="0"/>
              </a:rPr>
              <a:t>’</a:t>
            </a:r>
            <a:r>
              <a:rPr lang="en-US" altLang="ja-JP">
                <a:ea typeface="ヒラギノ角ゴ Pro W3" charset="0"/>
                <a:cs typeface="ヒラギノ角ゴ Pro W3" charset="0"/>
              </a:rPr>
              <a:t>s a good lead in to the end of the operator method story, I liked it.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L12, 0% 33% </a:t>
            </a:r>
            <a:r>
              <a:rPr lang="en-US" b="1">
                <a:ea typeface="ヒラギノ角ゴ Pro W3" charset="0"/>
                <a:cs typeface="ヒラギノ角ゴ Pro W3" charset="0"/>
              </a:rPr>
              <a:t>[[67%]] </a:t>
            </a:r>
            <a:r>
              <a:rPr lang="en-US">
                <a:ea typeface="ヒラギノ角ゴ Pro W3" charset="0"/>
                <a:cs typeface="ヒラギノ角ゴ Pro W3" charset="0"/>
              </a:rPr>
              <a:t>0% 0%</a:t>
            </a:r>
          </a:p>
          <a:p>
            <a:r>
              <a:rPr lang="en-US">
                <a:ea typeface="ヒラギノ角ゴ Pro W3" charset="0"/>
                <a:cs typeface="ヒラギノ角ゴ Pro W3" charset="0"/>
              </a:rPr>
              <a:t>  DeWolfe, Sp09, L12, 0% 49% </a:t>
            </a:r>
            <a:r>
              <a:rPr lang="en-US" b="1">
                <a:ea typeface="ヒラギノ角ゴ Pro W3" charset="0"/>
                <a:cs typeface="ヒラギノ角ゴ Pro W3" charset="0"/>
              </a:rPr>
              <a:t>[[51%]] </a:t>
            </a:r>
            <a:r>
              <a:rPr lang="en-US">
                <a:ea typeface="ヒラギノ角ゴ Pro W3" charset="0"/>
                <a:cs typeface="ヒラギノ角ゴ Pro W3" charset="0"/>
              </a:rPr>
              <a:t>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808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2BBD398-88E8-DE44-A142-9E1D84DCE93C}" type="slidenum">
              <a:rPr lang="en-US" sz="1200"/>
              <a:pPr/>
              <a:t>36</a:t>
            </a:fld>
            <a:endParaRPr lang="en-US" sz="120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a:ln/>
        </p:spPr>
      </p:sp>
      <p:sp>
        <p:nvSpPr>
          <p:cNvPr id="829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L13, 0% </a:t>
            </a:r>
            <a:r>
              <a:rPr lang="en-US" b="1">
                <a:ea typeface="ヒラギノ角ゴ Pro W3" charset="0"/>
                <a:cs typeface="ヒラギノ角ゴ Pro W3" charset="0"/>
              </a:rPr>
              <a:t>[[53%]]</a:t>
            </a:r>
            <a:r>
              <a:rPr lang="en-US">
                <a:ea typeface="ヒラギノ角ゴ Pro W3" charset="0"/>
                <a:cs typeface="ヒラギノ角ゴ Pro W3" charset="0"/>
              </a:rPr>
              <a:t> 37% 7% 3%</a:t>
            </a:r>
          </a:p>
          <a:p>
            <a:r>
              <a:rPr lang="en-US">
                <a:ea typeface="ヒラギノ角ゴ Pro W3" charset="0"/>
                <a:cs typeface="ヒラギノ角ゴ Pro W3" charset="0"/>
              </a:rPr>
              <a:t>  DeWolfe, Sp09, L13, 8% </a:t>
            </a:r>
            <a:r>
              <a:rPr lang="en-US" b="1">
                <a:ea typeface="ヒラギノ角ゴ Pro W3" charset="0"/>
                <a:cs typeface="ヒラギノ角ゴ Pro W3" charset="0"/>
              </a:rPr>
              <a:t>[[36%]]</a:t>
            </a:r>
            <a:r>
              <a:rPr lang="en-US">
                <a:ea typeface="ヒラギノ角ゴ Pro W3" charset="0"/>
                <a:cs typeface="ヒラギノ角ゴ Pro W3" charset="0"/>
              </a:rPr>
              <a:t> 41% 15%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a:p>
            <a:endParaRPr lang="en-US">
              <a:ea typeface="ヒラギノ角ゴ Pro W3" charset="0"/>
              <a:cs typeface="ヒラギノ角ゴ Pro W3" charset="0"/>
            </a:endParaRPr>
          </a:p>
        </p:txBody>
      </p:sp>
      <p:sp>
        <p:nvSpPr>
          <p:cNvPr id="829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7338BE0-24F2-404C-B5EC-2F78779AB21B}" type="slidenum">
              <a:rPr lang="en-US" sz="1200"/>
              <a:pPr/>
              <a:t>37</a:t>
            </a:fld>
            <a:endParaRPr lang="en-US" sz="120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0A85B03-5B6A-8446-85AA-AE021C0829EC}" type="slidenum">
              <a:rPr lang="en-US" sz="1200"/>
              <a:pPr/>
              <a:t>38</a:t>
            </a:fld>
            <a:endParaRPr lang="en-US" sz="1200"/>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a:ln/>
        </p:spPr>
      </p:sp>
      <p:sp>
        <p:nvSpPr>
          <p:cNvPr id="870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Looks messay, but there was good discussion about </a:t>
            </a:r>
            <a:r>
              <a:rPr lang="ja-JP" altLang="en-US">
                <a:ea typeface="ヒラギノ角ゴ Pro W3" charset="0"/>
                <a:cs typeface="ヒラギノ角ゴ Pro W3" charset="0"/>
              </a:rPr>
              <a:t>“</a:t>
            </a:r>
            <a:r>
              <a:rPr lang="en-US" altLang="ja-JP">
                <a:ea typeface="ヒラギノ角ゴ Pro W3" charset="0"/>
                <a:cs typeface="ヒラギノ角ゴ Pro W3" charset="0"/>
              </a:rPr>
              <a:t>why that funny time dependence in all the answers</a:t>
            </a:r>
            <a:r>
              <a:rPr lang="ja-JP" altLang="en-US">
                <a:ea typeface="ヒラギノ角ゴ Pro W3" charset="0"/>
                <a:cs typeface="ヒラギノ角ゴ Pro W3" charset="0"/>
              </a:rPr>
              <a:t>”</a:t>
            </a:r>
            <a:r>
              <a:rPr lang="en-US" altLang="ja-JP">
                <a:ea typeface="ヒラギノ角ゴ Pro W3" charset="0"/>
                <a:cs typeface="ヒラギノ角ゴ Pro W3" charset="0"/>
              </a:rPr>
              <a:t>, which we encouraged them to verify. (We had written the definition of k on the board, but hadn</a:t>
            </a:r>
            <a:r>
              <a:rPr lang="ja-JP" altLang="en-US">
                <a:ea typeface="ヒラギノ角ゴ Pro W3" charset="0"/>
                <a:cs typeface="ヒラギノ角ゴ Pro W3" charset="0"/>
              </a:rPr>
              <a:t>’</a:t>
            </a:r>
            <a:r>
              <a:rPr lang="en-US" altLang="ja-JP">
                <a:ea typeface="ヒラギノ角ゴ Pro W3" charset="0"/>
                <a:cs typeface="ヒラギノ角ゴ Pro W3" charset="0"/>
              </a:rPr>
              <a:t>t solved it for E(k) yet) The sign issue generated some discussion too, there was a lot of student conversation on this one.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L13, 0% 32% </a:t>
            </a:r>
            <a:r>
              <a:rPr lang="en-US" b="1">
                <a:ea typeface="ヒラギノ角ゴ Pro W3" charset="0"/>
                <a:cs typeface="ヒラギノ角ゴ Pro W3" charset="0"/>
              </a:rPr>
              <a:t>[[68%]]</a:t>
            </a:r>
            <a:r>
              <a:rPr lang="en-US">
                <a:ea typeface="ヒラギノ角ゴ Pro W3" charset="0"/>
                <a:cs typeface="ヒラギノ角ゴ Pro W3" charset="0"/>
              </a:rPr>
              <a:t> 0% 0%</a:t>
            </a:r>
          </a:p>
          <a:p>
            <a:r>
              <a:rPr lang="en-US">
                <a:ea typeface="ヒラギノ角ゴ Pro W3" charset="0"/>
                <a:cs typeface="ヒラギノ角ゴ Pro W3" charset="0"/>
              </a:rPr>
              <a:t>  DeWolfe, Sp09, L13, 0% 32% </a:t>
            </a:r>
            <a:r>
              <a:rPr lang="en-US" b="1">
                <a:ea typeface="ヒラギノ角ゴ Pro W3" charset="0"/>
                <a:cs typeface="ヒラギノ角ゴ Pro W3" charset="0"/>
              </a:rPr>
              <a:t>[[73%]]</a:t>
            </a:r>
            <a:r>
              <a:rPr lang="en-US">
                <a:ea typeface="ヒラギノ角ゴ Pro W3" charset="0"/>
                <a:cs typeface="ヒラギノ角ゴ Pro W3" charset="0"/>
              </a:rPr>
              <a:t> 28%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a:p>
            <a:endParaRPr lang="en-US">
              <a:ea typeface="ヒラギノ角ゴ Pro W3" charset="0"/>
              <a:cs typeface="ヒラギノ角ゴ Pro W3" charset="0"/>
            </a:endParaRPr>
          </a:p>
        </p:txBody>
      </p:sp>
      <p:sp>
        <p:nvSpPr>
          <p:cNvPr id="8704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59A9F9E-FEF3-C044-9BF8-C49F0A00324A}" type="slidenum">
              <a:rPr lang="en-US" sz="1200"/>
              <a:pPr/>
              <a:t>39</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a:ln/>
        </p:spPr>
      </p:sp>
      <p:sp>
        <p:nvSpPr>
          <p:cNvPr id="153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(Pollock) My answer: B, that should be a *partial* derivative with respect to time for it to fully make sense.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Pollock, Fa08, L6, 45% </a:t>
            </a:r>
            <a:r>
              <a:rPr lang="en-US" sz="2400" b="1">
                <a:ea typeface="ヒラギノ角ゴ Pro W3" charset="0"/>
                <a:cs typeface="ヒラギノ角ゴ Pro W3" charset="0"/>
              </a:rPr>
              <a:t>[[55%]]</a:t>
            </a:r>
            <a:r>
              <a:rPr lang="en-US" sz="2400">
                <a:ea typeface="ヒラギノ角ゴ Pro W3" charset="0"/>
                <a:cs typeface="ヒラギノ角ゴ Pro W3" charset="0"/>
              </a:rPr>
              <a:t> 0% 0% 0%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B</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Steven Pollock (CU-Boulder)</a:t>
            </a:r>
          </a:p>
        </p:txBody>
      </p:sp>
      <p:sp>
        <p:nvSpPr>
          <p:cNvPr id="153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106F87B-F954-4D46-BDB0-CCA1B15E210C}" type="slidenum">
              <a:rPr lang="en-US" sz="1200"/>
              <a:pPr/>
              <a:t>4</a:t>
            </a:fld>
            <a:endParaRPr lang="en-US" sz="120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a:ln/>
        </p:spPr>
      </p:sp>
      <p:sp>
        <p:nvSpPr>
          <p:cNvPr id="890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Another slightly messy slide, I fixed it up just now with the boxes to make it a little more presentable. Although in the end they essentially all got it, this question generated lots of conversation in our class during the clicker question (though it seemed easy enough for them in the end).</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L13, 0%  6%  3%  </a:t>
            </a:r>
            <a:r>
              <a:rPr lang="en-US" b="1">
                <a:ea typeface="ヒラギノ角ゴ Pro W3" charset="0"/>
                <a:cs typeface="ヒラギノ角ゴ Pro W3" charset="0"/>
              </a:rPr>
              <a:t>[[87%]]</a:t>
            </a:r>
            <a:r>
              <a:rPr lang="en-US">
                <a:ea typeface="ヒラギノ角ゴ Pro W3" charset="0"/>
                <a:cs typeface="ヒラギノ角ゴ Pro W3" charset="0"/>
              </a:rPr>
              <a:t> 3%</a:t>
            </a:r>
          </a:p>
          <a:p>
            <a:r>
              <a:rPr lang="en-US">
                <a:ea typeface="ヒラギノ角ゴ Pro W3" charset="0"/>
                <a:cs typeface="ヒラギノ角ゴ Pro W3" charset="0"/>
              </a:rPr>
              <a:t>  DeWolfe, Sp09, L14, 0%  3%  3%  </a:t>
            </a:r>
            <a:r>
              <a:rPr lang="en-US" b="1">
                <a:ea typeface="ヒラギノ角ゴ Pro W3" charset="0"/>
                <a:cs typeface="ヒラギノ角ゴ Pro W3" charset="0"/>
              </a:rPr>
              <a:t>[[91%]]</a:t>
            </a:r>
            <a:r>
              <a:rPr lang="en-US">
                <a:ea typeface="ヒラギノ角ゴ Pro W3" charset="0"/>
                <a:cs typeface="ヒラギノ角ゴ Pro W3" charset="0"/>
              </a:rPr>
              <a:t> 3%</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a:p>
            <a:endParaRPr lang="en-US">
              <a:ea typeface="ヒラギノ角ゴ Pro W3" charset="0"/>
              <a:cs typeface="ヒラギノ角ゴ Pro W3" charset="0"/>
            </a:endParaRPr>
          </a:p>
        </p:txBody>
      </p:sp>
      <p:sp>
        <p:nvSpPr>
          <p:cNvPr id="890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14D6834-02FF-0D4F-8109-98C18901D091}" type="slidenum">
              <a:rPr lang="en-US" sz="1200"/>
              <a:pPr/>
              <a:t>40</a:t>
            </a:fld>
            <a:endParaRPr lang="en-US" sz="120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911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911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F6D9B40-7698-B84F-B77B-11BCC8381D1E}" type="slidenum">
              <a:rPr lang="en-US" sz="1200"/>
              <a:pPr/>
              <a:t>41</a:t>
            </a:fld>
            <a:endParaRPr lang="en-US" sz="120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Slide Image Placeholder 1"/>
          <p:cNvSpPr>
            <a:spLocks noGrp="1" noRot="1" noChangeAspect="1"/>
          </p:cNvSpPr>
          <p:nvPr>
            <p:ph type="sldImg"/>
          </p:nvPr>
        </p:nvSpPr>
        <p:spPr>
          <a:solidFill>
            <a:srgbClr val="FFFFFF"/>
          </a:solidFill>
          <a:ln/>
        </p:spPr>
      </p:sp>
      <p:sp>
        <p:nvSpPr>
          <p:cNvPr id="93186"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r>
              <a:rPr lang="en-US" b="1">
                <a:ea typeface="ヒラギノ角ゴ Pro W3" charset="0"/>
                <a:cs typeface="ヒラギノ角ゴ Pro W3" charset="0"/>
              </a:rPr>
              <a:t>INSTRUCTOR NOTES: </a:t>
            </a:r>
            <a:endParaRPr lang="en-US">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L14 (planned for 14, didn</a:t>
            </a:r>
            <a:r>
              <a:rPr lang="ja-JP" altLang="en-US">
                <a:ea typeface="ヒラギノ角ゴ Pro W3" charset="0"/>
                <a:cs typeface="ヒラギノ角ゴ Pro W3" charset="0"/>
              </a:rPr>
              <a:t>’</a:t>
            </a:r>
            <a:r>
              <a:rPr lang="en-US" altLang="ja-JP">
                <a:ea typeface="ヒラギノ角ゴ Pro W3" charset="0"/>
                <a:cs typeface="ヒラギノ角ゴ Pro W3" charset="0"/>
              </a:rPr>
              <a:t>t get to it), </a:t>
            </a:r>
            <a:r>
              <a:rPr lang="en-US" altLang="ja-JP" b="1">
                <a:ea typeface="ヒラギノ角ゴ Pro W3" charset="0"/>
                <a:cs typeface="ヒラギノ角ゴ Pro W3" charset="0"/>
              </a:rPr>
              <a:t>[[0%]] </a:t>
            </a:r>
            <a:r>
              <a:rPr lang="en-US" altLang="ja-JP">
                <a:ea typeface="ヒラギノ角ゴ Pro W3" charset="0"/>
                <a:cs typeface="ヒラギノ角ゴ Pro W3" charset="0"/>
              </a:rPr>
              <a:t>0% 0% 0% 0% </a:t>
            </a:r>
            <a:endParaRPr lang="en-US" altLang="ja-JP"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9318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61F2A8BC-94CA-9D47-8A6D-32FE06DF6E94}" type="slidenum">
              <a:rPr lang="en-US" sz="1200"/>
              <a:pPr algn="r" eaLnBrk="1" hangingPunct="1"/>
              <a:t>42</a:t>
            </a:fld>
            <a:endParaRPr lang="en-US" sz="120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Slide Image Placeholder 1"/>
          <p:cNvSpPr>
            <a:spLocks noGrp="1" noRot="1" noChangeAspect="1"/>
          </p:cNvSpPr>
          <p:nvPr>
            <p:ph type="sldImg"/>
          </p:nvPr>
        </p:nvSpPr>
        <p:spPr>
          <a:solidFill>
            <a:srgbClr val="FFFFFF"/>
          </a:solidFill>
          <a:ln/>
        </p:spPr>
      </p:sp>
      <p:sp>
        <p:nvSpPr>
          <p:cNvPr id="95234"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Constant in x and 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L14, </a:t>
            </a:r>
            <a:r>
              <a:rPr lang="en-US" b="1">
                <a:ea typeface="ヒラギノ角ゴ Pro W3" charset="0"/>
                <a:cs typeface="ヒラギノ角ゴ Pro W3" charset="0"/>
              </a:rPr>
              <a:t>[[83%]] </a:t>
            </a:r>
            <a:r>
              <a:rPr lang="en-US">
                <a:ea typeface="ヒラギノ角ゴ Pro W3" charset="0"/>
                <a:cs typeface="ヒラギノ角ゴ Pro W3" charset="0"/>
              </a:rPr>
              <a:t>11% 0% 6% 0% </a:t>
            </a:r>
          </a:p>
          <a:p>
            <a:r>
              <a:rPr lang="en-US">
                <a:ea typeface="ヒラギノ角ゴ Pro W3" charset="0"/>
                <a:cs typeface="ヒラギノ角ゴ Pro W3" charset="0"/>
              </a:rPr>
              <a:t>  Pollock, Fa08, </a:t>
            </a:r>
            <a:r>
              <a:rPr lang="en-US" b="1">
                <a:ea typeface="ヒラギノ角ゴ Pro W3" charset="0"/>
                <a:cs typeface="ヒラギノ角ゴ Pro W3" charset="0"/>
              </a:rPr>
              <a:t>[[83%]] </a:t>
            </a:r>
            <a:r>
              <a:rPr lang="en-US">
                <a:ea typeface="ヒラギノ角ゴ Pro W3" charset="0"/>
                <a:cs typeface="ヒラギノ角ゴ Pro W3" charset="0"/>
              </a:rPr>
              <a:t>11% 0% 6% 0%  (similar in Fa08)</a:t>
            </a:r>
          </a:p>
          <a:p>
            <a:r>
              <a:rPr lang="en-US">
                <a:ea typeface="ヒラギノ角ゴ Pro W3" charset="0"/>
                <a:cs typeface="ヒラギノ角ゴ Pro W3" charset="0"/>
              </a:rPr>
              <a:t>  DeWolfe, Sp09, L14, </a:t>
            </a:r>
            <a:r>
              <a:rPr lang="en-US" b="1">
                <a:ea typeface="ヒラギノ角ゴ Pro W3" charset="0"/>
                <a:cs typeface="ヒラギノ角ゴ Pro W3" charset="0"/>
              </a:rPr>
              <a:t>[[82%]] </a:t>
            </a:r>
            <a:r>
              <a:rPr lang="en-US">
                <a:ea typeface="ヒラギノ角ゴ Pro W3" charset="0"/>
                <a:cs typeface="ヒラギノ角ゴ Pro W3" charset="0"/>
              </a:rPr>
              <a:t>12% 3% 3%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523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2BF7DB05-77F3-8C43-95BA-D484B9C3D0EE}" type="slidenum">
              <a:rPr lang="en-US" sz="1200"/>
              <a:pPr algn="r" eaLnBrk="1" hangingPunct="1"/>
              <a:t>43</a:t>
            </a:fld>
            <a:endParaRPr lang="en-US" sz="120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Slide Image Placeholder 1"/>
          <p:cNvSpPr>
            <a:spLocks noGrp="1" noRot="1" noChangeAspect="1"/>
          </p:cNvSpPr>
          <p:nvPr>
            <p:ph type="sldImg"/>
          </p:nvPr>
        </p:nvSpPr>
        <p:spPr>
          <a:solidFill>
            <a:srgbClr val="FFFFFF"/>
          </a:solidFill>
          <a:ln/>
        </p:spPr>
      </p:sp>
      <p:sp>
        <p:nvSpPr>
          <p:cNvPr id="97282"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Was not hard – we animated it so they had to come up with an idea first. (Might be able to rewrite the C option in terms of sum on k, perhaps, to make it even more tempting?).</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L14, 11%  </a:t>
            </a:r>
            <a:r>
              <a:rPr lang="en-US" b="1">
                <a:ea typeface="ヒラギノ角ゴ Pro W3" charset="0"/>
                <a:cs typeface="ヒラギノ角ゴ Pro W3" charset="0"/>
              </a:rPr>
              <a:t>[[85%]] </a:t>
            </a:r>
            <a:r>
              <a:rPr lang="en-US">
                <a:ea typeface="ヒラギノ角ゴ Pro W3" charset="0"/>
                <a:cs typeface="ヒラギノ角ゴ Pro W3" charset="0"/>
              </a:rPr>
              <a:t>4% 0% 0% </a:t>
            </a:r>
          </a:p>
          <a:p>
            <a:r>
              <a:rPr lang="en-US">
                <a:ea typeface="ヒラギノ角ゴ Pro W3" charset="0"/>
                <a:cs typeface="ヒラギノ角ゴ Pro W3" charset="0"/>
              </a:rPr>
              <a:t>  DeWolfe, Sp09, L14, 14%  </a:t>
            </a:r>
            <a:r>
              <a:rPr lang="en-US" b="1">
                <a:ea typeface="ヒラギノ角ゴ Pro W3" charset="0"/>
                <a:cs typeface="ヒラギノ角ゴ Pro W3" charset="0"/>
              </a:rPr>
              <a:t>[[77%]] </a:t>
            </a:r>
            <a:r>
              <a:rPr lang="en-US">
                <a:ea typeface="ヒラギノ角ゴ Pro W3" charset="0"/>
                <a:cs typeface="ヒラギノ角ゴ Pro W3" charset="0"/>
              </a:rPr>
              <a:t>6% 3%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97283"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BA61BCFC-59AE-AF4B-A431-78D4A05CE62F}" type="slidenum">
              <a:rPr lang="en-US" sz="1200"/>
              <a:pPr algn="r" eaLnBrk="1" hangingPunct="1"/>
              <a:t>44</a:t>
            </a:fld>
            <a:endParaRPr lang="en-US" sz="120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Slide Image Placeholder 1"/>
          <p:cNvSpPr>
            <a:spLocks noGrp="1" noRot="1" noChangeAspect="1"/>
          </p:cNvSpPr>
          <p:nvPr>
            <p:ph type="sldImg"/>
          </p:nvPr>
        </p:nvSpPr>
        <p:spPr>
          <a:solidFill>
            <a:srgbClr val="FFFFFF"/>
          </a:solidFill>
          <a:ln/>
        </p:spPr>
      </p:sp>
      <p:sp>
        <p:nvSpPr>
          <p:cNvPr id="99330"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B, non-zero and pure real. You should be able to answer this with any calculations. (Pollock) We used this as our </a:t>
            </a:r>
            <a:r>
              <a:rPr lang="ja-JP" altLang="en-US">
                <a:ea typeface="ヒラギノ角ゴ Pro W3" charset="0"/>
                <a:cs typeface="ヒラギノ角ゴ Pro W3" charset="0"/>
              </a:rPr>
              <a:t>“</a:t>
            </a:r>
            <a:r>
              <a:rPr lang="en-US" altLang="ja-JP">
                <a:ea typeface="ヒラギノ角ゴ Pro W3" charset="0"/>
                <a:cs typeface="ヒラギノ角ゴ Pro W3" charset="0"/>
              </a:rPr>
              <a:t>preclass warmup</a:t>
            </a:r>
            <a:r>
              <a:rPr lang="ja-JP" altLang="en-US">
                <a:ea typeface="ヒラギノ角ゴ Pro W3" charset="0"/>
                <a:cs typeface="ヒラギノ角ゴ Pro W3" charset="0"/>
              </a:rPr>
              <a:t>”</a:t>
            </a:r>
            <a:r>
              <a:rPr lang="en-US" altLang="ja-JP">
                <a:ea typeface="ヒラギノ角ゴ Pro W3" charset="0"/>
                <a:cs typeface="ヒラギノ角ゴ Pro W3" charset="0"/>
              </a:rPr>
              <a:t> in Fa08.</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L13, 0% </a:t>
            </a:r>
            <a:r>
              <a:rPr lang="en-US" b="1">
                <a:ea typeface="ヒラギノ角ゴ Pro W3" charset="0"/>
                <a:cs typeface="ヒラギノ角ゴ Pro W3" charset="0"/>
              </a:rPr>
              <a:t>[[95%]] </a:t>
            </a:r>
            <a:r>
              <a:rPr lang="en-US">
                <a:ea typeface="ヒラギノ角ゴ Pro W3" charset="0"/>
                <a:cs typeface="ヒラギノ角ゴ Pro W3" charset="0"/>
              </a:rPr>
              <a:t>5% 0% 0% </a:t>
            </a:r>
          </a:p>
          <a:p>
            <a:r>
              <a:rPr lang="en-US">
                <a:ea typeface="ヒラギノ角ゴ Pro W3" charset="0"/>
                <a:cs typeface="ヒラギノ角ゴ Pro W3" charset="0"/>
              </a:rPr>
              <a:t>  Pollock, Fa08, L15, 10% </a:t>
            </a:r>
            <a:r>
              <a:rPr lang="en-US" b="1">
                <a:ea typeface="ヒラギノ角ゴ Pro W3" charset="0"/>
                <a:cs typeface="ヒラギノ角ゴ Pro W3" charset="0"/>
              </a:rPr>
              <a:t>[[52%]] </a:t>
            </a:r>
            <a:r>
              <a:rPr lang="en-US">
                <a:ea typeface="ヒラギノ角ゴ Pro W3" charset="0"/>
                <a:cs typeface="ヒラギノ角ゴ Pro W3" charset="0"/>
              </a:rPr>
              <a:t>0% 38% 0% </a:t>
            </a:r>
          </a:p>
          <a:p>
            <a:r>
              <a:rPr lang="en-US">
                <a:ea typeface="ヒラギノ角ゴ Pro W3" charset="0"/>
                <a:cs typeface="ヒラギノ角ゴ Pro W3" charset="0"/>
              </a:rPr>
              <a:t>  DeWolfe, Sp09, L15, 0% </a:t>
            </a:r>
            <a:r>
              <a:rPr lang="en-US" b="1">
                <a:ea typeface="ヒラギノ角ゴ Pro W3" charset="0"/>
                <a:cs typeface="ヒラギノ角ゴ Pro W3" charset="0"/>
              </a:rPr>
              <a:t>[[47%]] </a:t>
            </a:r>
            <a:r>
              <a:rPr lang="en-US">
                <a:ea typeface="ヒラギノ角ゴ Pro W3" charset="0"/>
                <a:cs typeface="ヒラギノ角ゴ Pro W3" charset="0"/>
              </a:rPr>
              <a:t>5% 47%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99331"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02E3EB83-35D2-574A-9C24-20AFC1782A44}" type="slidenum">
              <a:rPr lang="en-US" sz="1200"/>
              <a:pPr algn="r" eaLnBrk="1" hangingPunct="1"/>
              <a:t>45</a:t>
            </a:fld>
            <a:endParaRPr lang="en-US" sz="120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a:ln/>
        </p:spPr>
      </p:sp>
      <p:sp>
        <p:nvSpPr>
          <p:cNvPr id="1013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Took about 5 minutes for </a:t>
            </a:r>
            <a:r>
              <a:rPr lang="ja-JP" altLang="en-US">
                <a:ea typeface="ヒラギノ角ゴ Pro W3" charset="0"/>
                <a:cs typeface="ヒラギノ角ゴ Pro W3" charset="0"/>
              </a:rPr>
              <a:t>“</a:t>
            </a:r>
            <a:r>
              <a:rPr lang="en-US" altLang="ja-JP">
                <a:ea typeface="ヒラギノ角ゴ Pro W3" charset="0"/>
                <a:cs typeface="ヒラギノ角ゴ Pro W3" charset="0"/>
              </a:rPr>
              <a:t>small</a:t>
            </a:r>
            <a:r>
              <a:rPr lang="ja-JP" altLang="en-US">
                <a:ea typeface="ヒラギノ角ゴ Pro W3" charset="0"/>
                <a:cs typeface="ヒラギノ角ゴ Pro W3" charset="0"/>
              </a:rPr>
              <a:t>”</a:t>
            </a:r>
            <a:r>
              <a:rPr lang="en-US" altLang="ja-JP">
                <a:ea typeface="ヒラギノ角ゴ Pro W3" charset="0"/>
                <a:cs typeface="ヒラギノ角ゴ Pro W3" charset="0"/>
              </a:rPr>
              <a:t>, 5 for discussion, another 5 minutes for </a:t>
            </a:r>
            <a:r>
              <a:rPr lang="ja-JP" altLang="en-US">
                <a:ea typeface="ヒラギノ角ゴ Pro W3" charset="0"/>
                <a:cs typeface="ヒラギノ角ゴ Pro W3" charset="0"/>
              </a:rPr>
              <a:t>“</a:t>
            </a:r>
            <a:r>
              <a:rPr lang="en-US" altLang="ja-JP">
                <a:ea typeface="ヒラギノ角ゴ Pro W3" charset="0"/>
                <a:cs typeface="ヒラギノ角ゴ Pro W3" charset="0"/>
              </a:rPr>
              <a:t>large</a:t>
            </a:r>
            <a:r>
              <a:rPr lang="ja-JP" altLang="en-US">
                <a:ea typeface="ヒラギノ角ゴ Pro W3" charset="0"/>
                <a:cs typeface="ヒラギノ角ゴ Pro W3" charset="0"/>
              </a:rPr>
              <a:t>”</a:t>
            </a:r>
            <a:r>
              <a:rPr lang="en-US" altLang="ja-JP">
                <a:ea typeface="ヒラギノ角ゴ Pro W3" charset="0"/>
                <a:cs typeface="ヒラギノ角ゴ Pro W3" charset="0"/>
              </a:rPr>
              <a:t>, worked very well in class. **White board activity, Lecture 15, fall.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L15</a:t>
            </a: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013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693A7A55-34D0-B54E-9AD8-92516798DBCE}" type="slidenum">
              <a:rPr lang="en-US" sz="1200"/>
              <a:pPr/>
              <a:t>46</a:t>
            </a:fld>
            <a:endParaRPr lang="en-US" sz="120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Slide Image Placeholder 1"/>
          <p:cNvSpPr>
            <a:spLocks noGrp="1" noRot="1" noChangeAspect="1"/>
          </p:cNvSpPr>
          <p:nvPr>
            <p:ph type="sldImg"/>
          </p:nvPr>
        </p:nvSpPr>
        <p:spPr>
          <a:solidFill>
            <a:srgbClr val="FFFFFF"/>
          </a:solidFill>
          <a:ln/>
        </p:spPr>
      </p:sp>
      <p:sp>
        <p:nvSpPr>
          <p:cNvPr id="103426"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Although they all got it, the conversation was fine, they </a:t>
            </a:r>
            <a:r>
              <a:rPr lang="ja-JP" altLang="en-US">
                <a:ea typeface="ヒラギノ角ゴ Pro W3" charset="0"/>
                <a:cs typeface="ヒラギノ角ゴ Pro W3" charset="0"/>
              </a:rPr>
              <a:t>“</a:t>
            </a:r>
            <a:r>
              <a:rPr lang="en-US" altLang="ja-JP">
                <a:ea typeface="ヒラギノ角ゴ Pro W3" charset="0"/>
                <a:cs typeface="ヒラギノ角ゴ Pro W3" charset="0"/>
              </a:rPr>
              <a:t>knew</a:t>
            </a:r>
            <a:r>
              <a:rPr lang="ja-JP" altLang="en-US">
                <a:ea typeface="ヒラギノ角ゴ Pro W3" charset="0"/>
                <a:cs typeface="ヒラギノ角ゴ Pro W3" charset="0"/>
              </a:rPr>
              <a:t>”</a:t>
            </a:r>
            <a:r>
              <a:rPr lang="en-US" altLang="ja-JP">
                <a:ea typeface="ヒラギノ角ゴ Pro W3" charset="0"/>
                <a:cs typeface="ヒラギノ角ゴ Pro W3" charset="0"/>
              </a:rPr>
              <a:t> the answer at this point, but were discussing how it arose from the math.</a:t>
            </a:r>
            <a:r>
              <a:rPr lang="en-US" altLang="ja-JP" b="1">
                <a:ea typeface="ヒラギノ角ゴ Pro W3" charset="0"/>
                <a:cs typeface="ヒラギノ角ゴ Pro W3" charset="0"/>
              </a:rPr>
              <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L15, 0% </a:t>
            </a:r>
            <a:r>
              <a:rPr lang="en-US" b="1">
                <a:ea typeface="ヒラギノ角ゴ Pro W3" charset="0"/>
                <a:cs typeface="ヒラギノ角ゴ Pro W3" charset="0"/>
              </a:rPr>
              <a:t>[[100%]] </a:t>
            </a:r>
            <a:r>
              <a:rPr lang="en-US">
                <a:ea typeface="ヒラギノ角ゴ Pro W3" charset="0"/>
                <a:cs typeface="ヒラギノ角ゴ Pro W3" charset="0"/>
              </a:rPr>
              <a:t>0% 0% 0%</a:t>
            </a:r>
          </a:p>
          <a:p>
            <a:r>
              <a:rPr lang="en-US">
                <a:ea typeface="ヒラギノ角ゴ Pro W3" charset="0"/>
                <a:cs typeface="ヒラギノ角ゴ Pro W3" charset="0"/>
              </a:rPr>
              <a:t>  DeWolfe, Sp09, L15, 5% </a:t>
            </a:r>
            <a:r>
              <a:rPr lang="en-US" b="1">
                <a:ea typeface="ヒラギノ角ゴ Pro W3" charset="0"/>
                <a:cs typeface="ヒラギノ角ゴ Pro W3" charset="0"/>
              </a:rPr>
              <a:t>[[95%]] </a:t>
            </a:r>
            <a:r>
              <a:rPr lang="en-US">
                <a:ea typeface="ヒラギノ角ゴ Pro W3" charset="0"/>
                <a:cs typeface="ヒラギノ角ゴ Pro W3" charset="0"/>
              </a:rPr>
              <a:t>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0342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D3C7CC01-2378-904F-B403-0AB533C0842A}" type="slidenum">
              <a:rPr lang="en-US" sz="1200"/>
              <a:pPr algn="r" eaLnBrk="1" hangingPunct="1"/>
              <a:t>47</a:t>
            </a:fld>
            <a:endParaRPr lang="en-US" sz="120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p:cNvSpPr>
          <p:nvPr>
            <p:ph type="sldImg"/>
          </p:nvPr>
        </p:nvSpPr>
        <p:spPr>
          <a:solidFill>
            <a:srgbClr val="FFFFFF"/>
          </a:solidFill>
          <a:ln/>
        </p:spPr>
      </p:sp>
      <p:sp>
        <p:nvSpPr>
          <p:cNvPr id="105474" name="Notes Placeholder 2"/>
          <p:cNvSpPr>
            <a:spLocks noGrp="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Nobody was willing to defend A, but I asked the class why it *wasn</a:t>
            </a:r>
            <a:r>
              <a:rPr lang="ja-JP" altLang="en-US">
                <a:ea typeface="ヒラギノ角ゴ Pro W3" charset="0"/>
                <a:cs typeface="ヒラギノ角ゴ Pro W3" charset="0"/>
              </a:rPr>
              <a:t>’</a:t>
            </a:r>
            <a:r>
              <a:rPr lang="en-US" altLang="ja-JP">
                <a:ea typeface="ヒラギノ角ゴ Pro W3" charset="0"/>
                <a:cs typeface="ヒラギノ角ゴ Pro W3" charset="0"/>
              </a:rPr>
              <a:t>t* A, since we JUST SAID that </a:t>
            </a:r>
            <a:r>
              <a:rPr lang="ja-JP" altLang="en-US">
                <a:ea typeface="ヒラギノ角ゴ Pro W3" charset="0"/>
                <a:cs typeface="ヒラギノ角ゴ Pro W3" charset="0"/>
              </a:rPr>
              <a:t>“</a:t>
            </a:r>
            <a:r>
              <a:rPr lang="en-US" altLang="ja-JP">
                <a:ea typeface="ヒラギノ角ゴ Pro W3" charset="0"/>
                <a:cs typeface="ヒラギノ角ゴ Pro W3" charset="0"/>
              </a:rPr>
              <a:t>delta functions fourier transform into constants</a:t>
            </a:r>
            <a:r>
              <a:rPr lang="ja-JP" altLang="en-US">
                <a:ea typeface="ヒラギノ角ゴ Pro W3" charset="0"/>
                <a:cs typeface="ヒラギノ角ゴ Pro W3" charset="0"/>
              </a:rPr>
              <a:t>”</a:t>
            </a:r>
            <a:r>
              <a:rPr lang="en-US" altLang="ja-JP">
                <a:ea typeface="ヒラギノ角ゴ Pro W3" charset="0"/>
                <a:cs typeface="ヒラギノ角ゴ Pro W3" charset="0"/>
              </a:rPr>
              <a:t>. Good responses to this…</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L15, 10% 3% 0% </a:t>
            </a:r>
            <a:r>
              <a:rPr lang="en-US" b="1">
                <a:ea typeface="ヒラギノ角ゴ Pro W3" charset="0"/>
                <a:cs typeface="ヒラギノ角ゴ Pro W3" charset="0"/>
              </a:rPr>
              <a:t>[[87%]]</a:t>
            </a:r>
            <a:r>
              <a:rPr lang="en-US">
                <a:ea typeface="ヒラギノ角ゴ Pro W3" charset="0"/>
                <a:cs typeface="ヒラギノ角ゴ Pro W3" charset="0"/>
              </a:rPr>
              <a:t> 0%</a:t>
            </a:r>
          </a:p>
          <a:p>
            <a:r>
              <a:rPr lang="en-US">
                <a:ea typeface="ヒラギノ角ゴ Pro W3" charset="0"/>
                <a:cs typeface="ヒラギノ角ゴ Pro W3" charset="0"/>
              </a:rPr>
              <a:t>  DeWolfe, Sp09, L16, 5% 3% 0% </a:t>
            </a:r>
            <a:r>
              <a:rPr lang="en-US" b="1">
                <a:ea typeface="ヒラギノ角ゴ Pro W3" charset="0"/>
                <a:cs typeface="ヒラギノ角ゴ Pro W3" charset="0"/>
              </a:rPr>
              <a:t>[[92%]]</a:t>
            </a:r>
            <a:r>
              <a:rPr lang="en-US">
                <a:ea typeface="ヒラギノ角ゴ Pro W3" charset="0"/>
                <a:cs typeface="ヒラギノ角ゴ Pro W3" charset="0"/>
              </a:rPr>
              <a:t>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
        <p:nvSpPr>
          <p:cNvPr id="10547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D72F6F52-52CC-DF40-8C52-3443FCD6489C}" type="slidenum">
              <a:rPr lang="en-US" sz="1200"/>
              <a:pPr algn="r" eaLnBrk="1" hangingPunct="1"/>
              <a:t>48</a:t>
            </a:fld>
            <a:endParaRPr lang="en-US" sz="120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Slide Image Placeholder 1"/>
          <p:cNvSpPr>
            <a:spLocks noGrp="1" noRot="1" noChangeAspect="1"/>
          </p:cNvSpPr>
          <p:nvPr>
            <p:ph type="sldImg"/>
          </p:nvPr>
        </p:nvSpPr>
        <p:spPr>
          <a:ln/>
        </p:spPr>
      </p:sp>
      <p:sp>
        <p:nvSpPr>
          <p:cNvPr id="1075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f(x) is made up of a range of wavelengths, so says Mr. Fourier. A single-wavelength function would be a sine or cosine function that repeats forever. (Pollock) I agree with the answer, though might qualify this during discussion - I certainly agree that f(x) requires a range of wavelengths, although that range is likely to be reasonably narrow, and is centered around a single well-defined wavelength. (Or in this case, I think TWO peaks in the fourier transform, one at +k, one at –k, since this is not a traveling wave…But we didn</a:t>
            </a:r>
            <a:r>
              <a:rPr lang="ja-JP" altLang="en-US">
                <a:ea typeface="ヒラギノ角ゴ Pro W3" charset="0"/>
                <a:cs typeface="ヒラギノ角ゴ Pro W3" charset="0"/>
              </a:rPr>
              <a:t>’</a:t>
            </a:r>
            <a:r>
              <a:rPr lang="en-US" altLang="ja-JP">
                <a:ea typeface="ヒラギノ角ゴ Pro W3" charset="0"/>
                <a:cs typeface="ヒラギノ角ゴ Pro W3" charset="0"/>
              </a:rPr>
              <a:t>t go here in class!) There is also some language issue here, I mean, in the range –L/2 to L/2, then f(x) DOES have a single well-defined wavlength, lambda = 2pi/k… </a:t>
            </a:r>
          </a:p>
          <a:p>
            <a:r>
              <a:rPr lang="en-US" b="1">
                <a:ea typeface="ヒラギノ角ゴ Pro W3" charset="0"/>
                <a:cs typeface="ヒラギノ角ゴ Pro W3" charset="0"/>
              </a:rPr>
              <a:t> USED IN:</a:t>
            </a:r>
            <a:r>
              <a:rPr lang="en-US">
                <a:ea typeface="ヒラギノ角ゴ Pro W3" charset="0"/>
                <a:cs typeface="ヒラギノ角ゴ Pro W3" charset="0"/>
              </a:rPr>
              <a:t> </a:t>
            </a:r>
          </a:p>
          <a:p>
            <a:r>
              <a:rPr lang="en-US">
                <a:ea typeface="ヒラギノ角ゴ Pro W3" charset="0"/>
                <a:cs typeface="ヒラギノ角ゴ Pro W3" charset="0"/>
              </a:rPr>
              <a:t>  Dubson, Sp08, L11, 56% </a:t>
            </a:r>
            <a:r>
              <a:rPr lang="en-US" b="1">
                <a:ea typeface="ヒラギノ角ゴ Pro W3" charset="0"/>
                <a:cs typeface="ヒラギノ角ゴ Pro W3" charset="0"/>
              </a:rPr>
              <a:t>[[44%]] </a:t>
            </a:r>
            <a:r>
              <a:rPr lang="en-US">
                <a:ea typeface="ヒラギノ角ゴ Pro W3" charset="0"/>
                <a:cs typeface="ヒラギノ角ゴ Pro W3" charset="0"/>
              </a:rPr>
              <a:t>0% 0% 0% </a:t>
            </a:r>
          </a:p>
          <a:p>
            <a:r>
              <a:rPr lang="en-US">
                <a:ea typeface="ヒラギノ角ゴ Pro W3" charset="0"/>
                <a:cs typeface="ヒラギノ角ゴ Pro W3" charset="0"/>
              </a:rPr>
              <a:t>  Pollock, Fa08, L16, 29% </a:t>
            </a:r>
            <a:r>
              <a:rPr lang="en-US" b="1">
                <a:ea typeface="ヒラギノ角ゴ Pro W3" charset="0"/>
                <a:cs typeface="ヒラギノ角ゴ Pro W3" charset="0"/>
              </a:rPr>
              <a:t>[[71%]]</a:t>
            </a:r>
            <a:r>
              <a:rPr lang="en-US">
                <a:ea typeface="ヒラギノ角ゴ Pro W3" charset="0"/>
                <a:cs typeface="ヒラギノ角ゴ Pro W3" charset="0"/>
              </a:rPr>
              <a:t> 0% 0% 0% (we used this to END the Fourier story, rather than to START it as Dubson did)</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075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E80A3744-E03E-A845-94FD-63EEDF5EA8FA}" type="slidenum">
              <a:rPr lang="en-US" sz="1200"/>
              <a:pPr/>
              <a:t>49</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a:ln/>
        </p:spPr>
      </p:sp>
      <p:sp>
        <p:nvSpPr>
          <p:cNvPr id="174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a:ea typeface="ヒラギノ角ゴ Pro W3" charset="0"/>
                <a:cs typeface="ヒラギノ角ゴ Pro W3" charset="0"/>
              </a:rPr>
              <a:t>CORRECT ANSWER:  A</a:t>
            </a:r>
          </a:p>
          <a:p>
            <a:pPr eaLnBrk="1" hangingPunct="1">
              <a:spcBef>
                <a:spcPct val="0"/>
              </a:spcBef>
            </a:pPr>
            <a:r>
              <a:rPr lang="en-US" sz="2400">
                <a:ea typeface="ヒラギノ角ゴ Pro W3" charset="0"/>
                <a:cs typeface="ヒラギノ角ゴ Pro W3" charset="0"/>
              </a:rPr>
              <a:t>USED IN:  Spring 2008 (Dubson)</a:t>
            </a:r>
          </a:p>
          <a:p>
            <a:pPr eaLnBrk="1" hangingPunct="1">
              <a:spcBef>
                <a:spcPct val="0"/>
              </a:spcBef>
            </a:pPr>
            <a:r>
              <a:rPr lang="en-US" sz="2400">
                <a:ea typeface="ヒラギノ角ゴ Pro W3" charset="0"/>
                <a:cs typeface="ヒラギノ角ゴ Pro W3" charset="0"/>
              </a:rPr>
              <a:t>LECTURE NUMBER: 9</a:t>
            </a:r>
          </a:p>
          <a:p>
            <a:pPr eaLnBrk="1" hangingPunct="1">
              <a:spcBef>
                <a:spcPct val="0"/>
              </a:spcBef>
            </a:pPr>
            <a:r>
              <a:rPr lang="en-US" sz="2400">
                <a:ea typeface="ヒラギノ角ゴ Pro W3" charset="0"/>
                <a:cs typeface="ヒラギノ角ゴ Pro W3" charset="0"/>
              </a:rPr>
              <a:t>STUDENT RESPONSES:  </a:t>
            </a:r>
            <a:r>
              <a:rPr lang="en-US" sz="2400" b="1">
                <a:ea typeface="ヒラギノ角ゴ Pro W3" charset="0"/>
                <a:cs typeface="ヒラギノ角ゴ Pro W3" charset="0"/>
              </a:rPr>
              <a:t>[[100%]] </a:t>
            </a:r>
            <a:r>
              <a:rPr lang="en-US" sz="2400">
                <a:ea typeface="ヒラギノ角ゴ Pro W3" charset="0"/>
                <a:cs typeface="ヒラギノ角ゴ Pro W3" charset="0"/>
              </a:rPr>
              <a:t>0% 0% 0% 0% </a:t>
            </a:r>
          </a:p>
          <a:p>
            <a:pPr eaLnBrk="1" hangingPunct="1">
              <a:spcBef>
                <a:spcPct val="0"/>
              </a:spcBef>
            </a:pPr>
            <a:endParaRPr lang="en-US" sz="2400">
              <a:ea typeface="ヒラギノ角ゴ Pro W3" charset="0"/>
              <a:cs typeface="ヒラギノ角ゴ Pro W3" charset="0"/>
            </a:endParaRPr>
          </a:p>
          <a:p>
            <a:pPr eaLnBrk="1" hangingPunct="1">
              <a:spcBef>
                <a:spcPct val="0"/>
              </a:spcBef>
            </a:pPr>
            <a:r>
              <a:rPr lang="en-US" sz="2400">
                <a:ea typeface="ヒラギノ角ゴ Pro W3" charset="0"/>
                <a:cs typeface="ヒラギノ角ゴ Pro W3" charset="0"/>
              </a:rPr>
              <a:t>SJP Lecture #6, start of class, almost all got it. (One student wondered about if particles had different masses)</a:t>
            </a:r>
          </a:p>
          <a:p>
            <a:pPr>
              <a:spcBef>
                <a:spcPct val="0"/>
              </a:spcBef>
            </a:pPr>
            <a:r>
              <a:rPr lang="en-US" sz="2400" b="1">
                <a:ea typeface="ヒラギノ角ゴ Pro W3" charset="0"/>
                <a:cs typeface="ヒラギノ角ゴ Pro W3" charset="0"/>
              </a:rPr>
              <a:t>INSTRUCTOR NOTES: </a:t>
            </a:r>
            <a:endParaRPr lang="en-US" sz="2400">
              <a:ea typeface="ヒラギノ角ゴ Pro W3" charset="0"/>
              <a:cs typeface="ヒラギノ角ゴ Pro W3" charset="0"/>
            </a:endParaRPr>
          </a:p>
          <a:p>
            <a:pPr>
              <a:spcBef>
                <a:spcPct val="0"/>
              </a:spcBef>
            </a:pPr>
            <a:r>
              <a:rPr lang="en-US" sz="2400">
                <a:ea typeface="ヒラギノ角ゴ Pro W3" charset="0"/>
                <a:cs typeface="ヒラギノ角ゴ Pro W3" charset="0"/>
              </a:rPr>
              <a:t>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particle 1 (p = h/λ so smaller wavelength means larger momentum.)</a:t>
            </a:r>
          </a:p>
          <a:p>
            <a:pPr eaLnBrk="1" hangingPunct="1">
              <a:spcBef>
                <a:spcPct val="0"/>
              </a:spcBef>
            </a:pPr>
            <a:r>
              <a:rPr lang="en-US" sz="2400">
                <a:ea typeface="ヒラギノ角ゴ Pro W3" charset="0"/>
                <a:cs typeface="ヒラギノ角ゴ Pro W3" charset="0"/>
              </a:rPr>
              <a:t>WRITTEN BY: Mike Dubson (CU-Boulder)</a:t>
            </a:r>
          </a:p>
        </p:txBody>
      </p:sp>
      <p:sp>
        <p:nvSpPr>
          <p:cNvPr id="17411"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31678594-0B5C-504B-A9B5-41FE2997199E}" type="slidenum">
              <a:rPr lang="en-US" sz="1200"/>
              <a:pPr algn="r"/>
              <a:t>5</a:t>
            </a:fld>
            <a:endParaRPr lang="en-US" sz="120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a:ln/>
        </p:spPr>
      </p:sp>
      <p:sp>
        <p:nvSpPr>
          <p:cNvPr id="1095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Proto question, not used.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Meredith Betterton, Steven Pollock, and Oliver DeWolfe (CU-Boulder)</a:t>
            </a:r>
          </a:p>
          <a:p>
            <a:endParaRPr lang="en-US">
              <a:ea typeface="ヒラギノ角ゴ Pro W3" charset="0"/>
              <a:cs typeface="ヒラギノ角ゴ Pro W3" charset="0"/>
            </a:endParaRPr>
          </a:p>
        </p:txBody>
      </p:sp>
      <p:sp>
        <p:nvSpPr>
          <p:cNvPr id="1095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BF00BA4A-7F9D-174F-935A-F91D8B4E6DB6}" type="slidenum">
              <a:rPr lang="en-US" sz="1200"/>
              <a:pPr/>
              <a:t>50</a:t>
            </a:fld>
            <a:endParaRPr lang="en-US" sz="120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a:ln/>
        </p:spPr>
      </p:sp>
      <p:sp>
        <p:nvSpPr>
          <p:cNvPr id="1116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a:t>
            </a:r>
            <a:r>
              <a:rPr lang="en-US" sz="2400">
                <a:ea typeface="ヒラギノ角ゴ Pro W3" charset="0"/>
                <a:cs typeface="ヒラギノ角ゴ Pro W3" charset="0"/>
              </a:rPr>
              <a:t>Answer: Same information – you might prefer one over the other (see next question for a reason why phi(p) might be more difficult to work with) but they are exchangeable.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L16, </a:t>
            </a:r>
            <a:r>
              <a:rPr lang="en-US" sz="2400">
                <a:ea typeface="ヒラギノ角ゴ Pro W3" charset="0"/>
                <a:cs typeface="ヒラギノ角ゴ Pro W3" charset="0"/>
              </a:rPr>
              <a:t>20% 0% </a:t>
            </a:r>
            <a:r>
              <a:rPr lang="en-US" sz="2400" b="1">
                <a:ea typeface="ヒラギノ角ゴ Pro W3" charset="0"/>
                <a:cs typeface="ヒラギノ角ゴ Pro W3" charset="0"/>
              </a:rPr>
              <a:t>[[80%]] </a:t>
            </a:r>
            <a:r>
              <a:rPr lang="en-US" sz="2400">
                <a:ea typeface="ヒラギノ角ゴ Pro W3" charset="0"/>
                <a:cs typeface="ヒラギノ角ゴ Pro W3" charset="0"/>
              </a:rPr>
              <a:t>0% 0%</a:t>
            </a:r>
          </a:p>
          <a:p>
            <a:r>
              <a:rPr lang="en-US" sz="2400">
                <a:ea typeface="ヒラギノ角ゴ Pro W3" charset="0"/>
                <a:cs typeface="ヒラギノ角ゴ Pro W3" charset="0"/>
              </a:rPr>
              <a:t>  DeWolfe, Sp09, L16, 0% 20% </a:t>
            </a:r>
            <a:r>
              <a:rPr lang="en-US" sz="2400" b="1">
                <a:ea typeface="ヒラギノ角ゴ Pro W3" charset="0"/>
                <a:cs typeface="ヒラギノ角ゴ Pro W3" charset="0"/>
              </a:rPr>
              <a:t>[[73%]] </a:t>
            </a:r>
            <a:r>
              <a:rPr lang="en-US" sz="2400">
                <a:ea typeface="ヒラギノ角ゴ Pro W3" charset="0"/>
                <a:cs typeface="ヒラギノ角ゴ Pro W3" charset="0"/>
              </a:rPr>
              <a:t>7%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Oliver DeWolfe (CU-Boulder)</a:t>
            </a:r>
          </a:p>
        </p:txBody>
      </p:sp>
      <p:sp>
        <p:nvSpPr>
          <p:cNvPr id="111619"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EEF7180F-EB29-B344-B730-56EFB25CF860}" type="slidenum">
              <a:rPr lang="en-US" sz="1200"/>
              <a:pPr algn="r" eaLnBrk="1" hangingPunct="1"/>
              <a:t>51</a:t>
            </a:fld>
            <a:endParaRPr lang="en-US" sz="120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a:ln/>
        </p:spPr>
      </p:sp>
      <p:sp>
        <p:nvSpPr>
          <p:cNvPr id="1136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b="1">
                <a:ea typeface="ヒラギノ角ゴ Pro W3" charset="0"/>
                <a:cs typeface="ヒラギノ角ゴ Pro W3" charset="0"/>
              </a:rPr>
              <a:t>INSTRUCTOR NOTES: </a:t>
            </a:r>
            <a:r>
              <a:rPr lang="en-US">
                <a:ea typeface="ヒラギノ角ゴ Pro W3" charset="0"/>
                <a:cs typeface="ヒラギノ角ゴ Pro W3" charset="0"/>
              </a:rPr>
              <a:t>(DeWolfe) </a:t>
            </a:r>
            <a:r>
              <a:rPr lang="en-US" sz="2400">
                <a:ea typeface="ヒラギノ角ゴ Pro W3" charset="0"/>
                <a:cs typeface="ヒラギノ角ゴ Pro W3" charset="0"/>
              </a:rPr>
              <a:t>Answer: p</a:t>
            </a:r>
            <a:r>
              <a:rPr lang="en-US" sz="2400" baseline="30000">
                <a:ea typeface="ヒラギノ角ゴ Pro W3" charset="0"/>
                <a:cs typeface="ヒラギノ角ゴ Pro W3" charset="0"/>
              </a:rPr>
              <a:t>2</a:t>
            </a:r>
            <a:r>
              <a:rPr lang="en-US" sz="2400">
                <a:ea typeface="ヒラギノ角ゴ Pro W3" charset="0"/>
                <a:cs typeface="ヒラギノ角ゴ Pro W3" charset="0"/>
              </a:rPr>
              <a:t>/2m + V(iħ d/dp). Although most got it, there was *lots* of discussion.; C was quite popular until near the end of the discussion. </a:t>
            </a:r>
            <a:endParaRPr lang="en-US"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L16, </a:t>
            </a:r>
            <a:r>
              <a:rPr lang="en-US" sz="2400">
                <a:ea typeface="ヒラギノ角ゴ Pro W3" charset="0"/>
                <a:cs typeface="ヒラギノ角ゴ Pro W3" charset="0"/>
              </a:rPr>
              <a:t>3% 0% 7% </a:t>
            </a:r>
            <a:r>
              <a:rPr lang="en-US" sz="2400" b="1">
                <a:ea typeface="ヒラギノ角ゴ Pro W3" charset="0"/>
                <a:cs typeface="ヒラギノ角ゴ Pro W3" charset="0"/>
              </a:rPr>
              <a:t>[[90%]] </a:t>
            </a:r>
            <a:r>
              <a:rPr lang="en-US" sz="2400">
                <a:ea typeface="ヒラギノ角ゴ Pro W3" charset="0"/>
                <a:cs typeface="ヒラギノ角ゴ Pro W3" charset="0"/>
              </a:rPr>
              <a:t>0%</a:t>
            </a:r>
          </a:p>
          <a:p>
            <a:r>
              <a:rPr lang="en-US" sz="2400">
                <a:ea typeface="ヒラギノ角ゴ Pro W3" charset="0"/>
                <a:cs typeface="ヒラギノ角ゴ Pro W3" charset="0"/>
              </a:rPr>
              <a:t>  DeWolfe, Sp09, L20, 3% 16% 19% </a:t>
            </a:r>
            <a:r>
              <a:rPr lang="en-US" sz="2400" b="1">
                <a:ea typeface="ヒラギノ角ゴ Pro W3" charset="0"/>
                <a:cs typeface="ヒラギノ角ゴ Pro W3" charset="0"/>
              </a:rPr>
              <a:t>[[62%]] </a:t>
            </a:r>
            <a:r>
              <a:rPr lang="en-US" sz="2400">
                <a:ea typeface="ヒラギノ角ゴ Pro W3" charset="0"/>
                <a:cs typeface="ヒラギノ角ゴ Pro W3" charset="0"/>
              </a:rPr>
              <a:t>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Oliver DeWolfe (CU-Boulder)</a:t>
            </a:r>
          </a:p>
        </p:txBody>
      </p:sp>
      <p:sp>
        <p:nvSpPr>
          <p:cNvPr id="11366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41A012A-7637-E444-BC46-D19158C93356}" type="slidenum">
              <a:rPr lang="en-US" sz="1200"/>
              <a:pPr/>
              <a:t>52</a:t>
            </a:fld>
            <a:endParaRPr lang="en-US" sz="120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a:ln/>
        </p:spPr>
      </p:sp>
      <p:sp>
        <p:nvSpPr>
          <p:cNvPr id="11571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b="1">
                <a:ea typeface="ヒラギノ角ゴ Pro W3" charset="0"/>
                <a:cs typeface="ヒラギノ角ゴ Pro W3" charset="0"/>
              </a:rPr>
              <a:t>INSTRUCTOR NOTES: </a:t>
            </a:r>
            <a:r>
              <a:rPr lang="en-US">
                <a:ea typeface="ヒラギノ角ゴ Pro W3" charset="0"/>
                <a:cs typeface="ヒラギノ角ゴ Pro W3" charset="0"/>
              </a:rPr>
              <a:t>(DeWolfe) </a:t>
            </a:r>
            <a:r>
              <a:rPr lang="en-US" sz="2400">
                <a:ea typeface="ヒラギノ角ゴ Pro W3" charset="0"/>
                <a:cs typeface="ヒラギノ角ゴ Pro W3" charset="0"/>
              </a:rPr>
              <a:t>Answer: spread out. Didn</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t have time to click, so just discussed.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DeWolfe, Fa08, L16, </a:t>
            </a:r>
            <a:r>
              <a:rPr lang="en-US" sz="2400">
                <a:ea typeface="ヒラギノ角ゴ Pro W3" charset="0"/>
                <a:cs typeface="ヒラギノ角ゴ Pro W3" charset="0"/>
              </a:rPr>
              <a:t>0% 0% </a:t>
            </a:r>
            <a:r>
              <a:rPr lang="en-US" sz="2400" b="1">
                <a:ea typeface="ヒラギノ角ゴ Pro W3" charset="0"/>
                <a:cs typeface="ヒラギノ角ゴ Pro W3" charset="0"/>
              </a:rPr>
              <a:t>[[0%]] </a:t>
            </a:r>
            <a:r>
              <a:rPr lang="en-US" sz="2400">
                <a:ea typeface="ヒラギノ角ゴ Pro W3" charset="0"/>
                <a:cs typeface="ヒラギノ角ゴ Pro W3" charset="0"/>
              </a:rPr>
              <a:t>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Oliver DeWolfe (CU-Boulder)</a:t>
            </a:r>
          </a:p>
        </p:txBody>
      </p:sp>
      <p:sp>
        <p:nvSpPr>
          <p:cNvPr id="11571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4C7DC37-5C1C-5E46-8886-4AB787DC3763}" type="slidenum">
              <a:rPr lang="en-US" sz="1200"/>
              <a:pPr/>
              <a:t>53</a:t>
            </a:fld>
            <a:endParaRPr lang="en-US" sz="120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a:ln/>
        </p:spPr>
      </p:sp>
      <p:sp>
        <p:nvSpPr>
          <p:cNvPr id="11776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k = 2pi/lambda , so 2pi/lamba = pi/a, so lambda = 2a.</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0% </a:t>
            </a:r>
            <a:r>
              <a:rPr lang="en-US" b="1">
                <a:ea typeface="ヒラギノ角ゴ Pro W3" charset="0"/>
                <a:cs typeface="ヒラギノ角ゴ Pro W3" charset="0"/>
              </a:rPr>
              <a:t>[[95%]]</a:t>
            </a:r>
            <a:r>
              <a:rPr lang="en-US">
                <a:ea typeface="ヒラギノ角ゴ Pro W3" charset="0"/>
                <a:cs typeface="ヒラギノ角ゴ Pro W3" charset="0"/>
              </a:rPr>
              <a:t> 5%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776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8798148-CC89-8548-B172-208A7B76FB24}" type="slidenum">
              <a:rPr lang="en-US" sz="1200"/>
              <a:pPr/>
              <a:t>54</a:t>
            </a:fld>
            <a:endParaRPr lang="en-US" sz="120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p:cNvSpPr>
          <p:nvPr>
            <p:ph type="sldImg"/>
          </p:nvPr>
        </p:nvSpPr>
        <p:spPr>
          <a:ln/>
        </p:spPr>
      </p:sp>
      <p:sp>
        <p:nvSpPr>
          <p:cNvPr id="11981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1.</a:t>
            </a:r>
            <a:endParaRPr lang="en-US" altLang="ja-JP" baseline="-25000">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L15, 0% 18% </a:t>
            </a:r>
            <a:r>
              <a:rPr lang="en-US" b="1">
                <a:ea typeface="ヒラギノ角ゴ Pro W3" charset="0"/>
                <a:cs typeface="ヒラギノ角ゴ Pro W3" charset="0"/>
              </a:rPr>
              <a:t>[[76%]] </a:t>
            </a:r>
            <a:r>
              <a:rPr lang="en-US">
                <a:ea typeface="ヒラギノ角ゴ Pro W3" charset="0"/>
                <a:cs typeface="ヒラギノ角ゴ Pro W3" charset="0"/>
              </a:rPr>
              <a:t>6% 0%</a:t>
            </a: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1981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189287F8-570C-4647-8DEA-92C22695D066}" type="slidenum">
              <a:rPr lang="en-US" sz="1200"/>
              <a:pPr/>
              <a:t>55</a:t>
            </a:fld>
            <a:endParaRPr lang="en-US" sz="120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Slide Image Placeholder 1"/>
          <p:cNvSpPr>
            <a:spLocks noGrp="1" noRot="1" noChangeAspect="1"/>
          </p:cNvSpPr>
          <p:nvPr>
            <p:ph type="sldImg"/>
          </p:nvPr>
        </p:nvSpPr>
        <p:spPr>
          <a:ln/>
        </p:spPr>
      </p:sp>
      <p:sp>
        <p:nvSpPr>
          <p:cNvPr id="1218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a:t>
            </a:r>
            <a:r>
              <a:rPr lang="en-US" altLang="ja-JP">
                <a:latin typeface="Symbol" charset="0"/>
                <a:ea typeface="ヒラギノ角ゴ Pro W3" charset="0"/>
                <a:cs typeface="ヒラギノ角ゴ Pro W3" charset="0"/>
              </a:rPr>
              <a:t>δ</a:t>
            </a:r>
            <a:r>
              <a:rPr lang="en-US" altLang="ja-JP">
                <a:ea typeface="ヒラギノ角ゴ Pro W3" charset="0"/>
                <a:cs typeface="ヒラギノ角ゴ Pro W3" charset="0"/>
              </a:rPr>
              <a:t>(x</a:t>
            </a:r>
            <a:r>
              <a:rPr lang="en-US" altLang="ja-JP" baseline="-25000">
                <a:ea typeface="ヒラギノ角ゴ Pro W3" charset="0"/>
                <a:cs typeface="ヒラギノ角ゴ Pro W3" charset="0"/>
              </a:rPr>
              <a:t>2</a:t>
            </a:r>
            <a:r>
              <a:rPr lang="en-US" altLang="ja-JP">
                <a:ea typeface="ヒラギノ角ゴ Pro W3" charset="0"/>
                <a:cs typeface="ヒラギノ角ゴ Pro W3" charset="0"/>
              </a:rPr>
              <a:t> – x</a:t>
            </a:r>
            <a:r>
              <a:rPr lang="en-US" altLang="ja-JP" baseline="-25000">
                <a:ea typeface="ヒラギノ角ゴ Pro W3" charset="0"/>
                <a:cs typeface="ヒラギノ角ゴ Pro W3" charset="0"/>
              </a:rPr>
              <a:t>1</a:t>
            </a:r>
            <a:r>
              <a:rPr lang="en-US" altLang="ja-JP">
                <a:ea typeface="ヒラギノ角ゴ Pro W3" charset="0"/>
                <a:cs typeface="ヒラギノ角ゴ Pro W3" charset="0"/>
              </a:rPr>
              <a:t>)  (Notice this is zero, almost everywhere in the x</a:t>
            </a:r>
            <a:r>
              <a:rPr lang="en-US" altLang="ja-JP" baseline="-25000">
                <a:ea typeface="ヒラギノ角ゴ Pro W3" charset="0"/>
                <a:cs typeface="ヒラギノ角ゴ Pro W3" charset="0"/>
              </a:rPr>
              <a:t>1</a:t>
            </a:r>
            <a:r>
              <a:rPr lang="en-US" altLang="ja-JP">
                <a:ea typeface="ヒラギノ角ゴ Pro W3" charset="0"/>
                <a:cs typeface="ヒラギノ角ゴ Pro W3" charset="0"/>
              </a:rPr>
              <a:t>x</a:t>
            </a:r>
            <a:r>
              <a:rPr lang="en-US" altLang="ja-JP" baseline="-25000">
                <a:ea typeface="ヒラギノ角ゴ Pro W3" charset="0"/>
                <a:cs typeface="ヒラギノ角ゴ Pro W3" charset="0"/>
              </a:rPr>
              <a:t>2</a:t>
            </a:r>
            <a:r>
              <a:rPr lang="en-US" altLang="ja-JP">
                <a:ea typeface="ヒラギノ角ゴ Pro W3" charset="0"/>
                <a:cs typeface="ヒラギノ角ゴ Pro W3" charset="0"/>
              </a:rPr>
              <a:t> plane. ).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L15, 52% 12% 0% 0% </a:t>
            </a:r>
            <a:r>
              <a:rPr lang="en-US" b="1">
                <a:ea typeface="ヒラギノ角ゴ Pro W3" charset="0"/>
                <a:cs typeface="ヒラギノ角ゴ Pro W3" charset="0"/>
              </a:rPr>
              <a:t>[[36%]]</a:t>
            </a:r>
            <a:endParaRPr lang="en-US">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2185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EBBCFD5E-7F8D-CF46-B3AD-4CD95D0176B3}" type="slidenum">
              <a:rPr lang="en-US" sz="1200"/>
              <a:pPr/>
              <a:t>56</a:t>
            </a:fld>
            <a:endParaRPr lang="en-US" sz="120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p:cNvSpPr>
          <p:nvPr>
            <p:ph type="sldImg"/>
          </p:nvPr>
        </p:nvSpPr>
        <p:spPr>
          <a:ln/>
        </p:spPr>
      </p:sp>
      <p:sp>
        <p:nvSpPr>
          <p:cNvPr id="1239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False.  Mr Fourier says that </a:t>
            </a:r>
            <a:r>
              <a:rPr lang="en-US" altLang="ja-JP" i="1">
                <a:ea typeface="ヒラギノ角ゴ Pro W3" charset="0"/>
                <a:cs typeface="ヒラギノ角ゴ Pro W3" charset="0"/>
              </a:rPr>
              <a:t>any</a:t>
            </a:r>
            <a:r>
              <a:rPr lang="en-US" altLang="ja-JP">
                <a:ea typeface="ヒラギノ角ゴ Pro W3" charset="0"/>
                <a:cs typeface="ヒラギノ角ゴ Pro W3" charset="0"/>
              </a:rPr>
              <a:t> function can be expanded in sines and cosines.  Any function that would interest a physicist, that is.  Over in the math department there are pathological functions that cannot be represented as a Fourier series, but these are seldom interesting to physicists. (Pollock and DeWolfe) This was our pre-class question AFTER covering this material, but students were quite animated about it (and most wrong). They seemed to think that phi(k,t) implicitly meant phi(k)Exp[-ihbar k^2/2m], and thus that this WAS the description of a free particle).</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L18, 27% </a:t>
            </a:r>
            <a:r>
              <a:rPr lang="en-US" b="1">
                <a:ea typeface="ヒラギノ角ゴ Pro W3" charset="0"/>
                <a:cs typeface="ヒラギノ角ゴ Pro W3" charset="0"/>
              </a:rPr>
              <a:t>[[73%]]</a:t>
            </a:r>
            <a:r>
              <a:rPr lang="en-US">
                <a:ea typeface="ヒラギノ角ゴ Pro W3" charset="0"/>
                <a:cs typeface="ヒラギノ角ゴ Pro W3" charset="0"/>
              </a:rPr>
              <a:t> 0% 0% 0% </a:t>
            </a:r>
          </a:p>
          <a:p>
            <a:r>
              <a:rPr lang="en-US">
                <a:ea typeface="ヒラギノ角ゴ Pro W3" charset="0"/>
                <a:cs typeface="ヒラギノ角ゴ Pro W3" charset="0"/>
              </a:rPr>
              <a:t>  Pollock, Fa08, L17, 72% </a:t>
            </a:r>
            <a:r>
              <a:rPr lang="en-US" b="1">
                <a:ea typeface="ヒラギノ角ゴ Pro W3" charset="0"/>
                <a:cs typeface="ヒラギノ角ゴ Pro W3" charset="0"/>
              </a:rPr>
              <a:t>[[28%]]</a:t>
            </a:r>
            <a:r>
              <a:rPr lang="en-US">
                <a:ea typeface="ヒラギノ角ゴ Pro W3" charset="0"/>
                <a:cs typeface="ヒラギノ角ゴ Pro W3" charset="0"/>
              </a:rPr>
              <a:t> 0% 0% 0% </a:t>
            </a:r>
          </a:p>
          <a:p>
            <a:r>
              <a:rPr lang="en-US">
                <a:ea typeface="ヒラギノ角ゴ Pro W3" charset="0"/>
                <a:cs typeface="ヒラギノ角ゴ Pro W3" charset="0"/>
              </a:rPr>
              <a:t>  DeWolfe, Sp09, L17, 66% </a:t>
            </a:r>
            <a:r>
              <a:rPr lang="en-US" b="1">
                <a:ea typeface="ヒラギノ角ゴ Pro W3" charset="0"/>
                <a:cs typeface="ヒラギノ角ゴ Pro W3" charset="0"/>
              </a:rPr>
              <a:t>[[34%]]</a:t>
            </a:r>
            <a:r>
              <a:rPr lang="en-US">
                <a:ea typeface="ヒラギノ角ゴ Pro W3" charset="0"/>
                <a:cs typeface="ヒラギノ角ゴ Pro W3" charset="0"/>
              </a:rPr>
              <a:t>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2390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D33C9F4-9E70-E14B-9388-0440E9BA488F}" type="slidenum">
              <a:rPr lang="en-US" sz="1200"/>
              <a:pPr/>
              <a:t>57</a:t>
            </a:fld>
            <a:endParaRPr lang="en-US" sz="120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5635AEF0-DA3D-A748-8B93-EABF443F6DB1}" type="slidenum">
              <a:rPr lang="en-US" sz="1200"/>
              <a:pPr algn="r"/>
              <a:t>58</a:t>
            </a:fld>
            <a:endParaRPr lang="en-US" sz="1200"/>
          </a:p>
        </p:txBody>
      </p:sp>
      <p:sp>
        <p:nvSpPr>
          <p:cNvPr id="125954" name="Rectangle 2"/>
          <p:cNvSpPr>
            <a:spLocks noGrp="1" noRot="1" noChangeAspect="1" noChangeArrowheads="1" noTextEdit="1"/>
          </p:cNvSpPr>
          <p:nvPr>
            <p:ph type="sldImg"/>
          </p:nvPr>
        </p:nvSpPr>
        <p:spPr>
          <a:solidFill>
            <a:srgbClr val="FFFFFF"/>
          </a:solidFill>
          <a:ln/>
        </p:spPr>
      </p:sp>
      <p:sp>
        <p:nvSpPr>
          <p:cNvPr id="125955" name="Rectangle 3"/>
          <p:cNvSpPr>
            <a:spLocks noGrp="1" noChangeArrowheads="1"/>
          </p:cNvSpPr>
          <p:nvPr>
            <p:ph type="body" idx="1"/>
          </p:nvPr>
        </p:nvSpPr>
        <p:spPr>
          <a:noFill/>
          <a:ln>
            <a:solidFill>
              <a:srgbClr val="000000"/>
            </a:solidFill>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txBody>
          <a:bodyPr/>
          <a:lstStyle/>
          <a:p>
            <a:pPr eaLnBrk="1" hangingPunct="1"/>
            <a:endParaRPr lang="en-US">
              <a:ea typeface="ヒラギノ角ゴ Pro W3" charset="0"/>
              <a:cs typeface="ヒラギノ角ゴ Pro W3" charset="0"/>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a:ln/>
        </p:spPr>
      </p:sp>
      <p:sp>
        <p:nvSpPr>
          <p:cNvPr id="1280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two of the pairs (I &amp; III). (Pollock) IN our class, there was some debate, because the claim was that if you look at the picture, it appears that the density is increasing to the LEFT of the a/b region, thus eliminating I from the running. Further discussion pointed out that it looks like the increase on the right is greater than the increase on the left, which means NONE of the answers is correct. (Nice!).</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L14, 0% </a:t>
            </a:r>
            <a:r>
              <a:rPr lang="en-US" b="1">
                <a:ea typeface="ヒラギノ角ゴ Pro W3" charset="0"/>
                <a:cs typeface="ヒラギノ角ゴ Pro W3" charset="0"/>
              </a:rPr>
              <a:t>[[100%]] </a:t>
            </a:r>
            <a:r>
              <a:rPr lang="en-US">
                <a:ea typeface="ヒラギノ角ゴ Pro W3" charset="0"/>
                <a:cs typeface="ヒラギノ角ゴ Pro W3" charset="0"/>
              </a:rPr>
              <a:t>0% 0% 0% </a:t>
            </a:r>
          </a:p>
          <a:p>
            <a:r>
              <a:rPr lang="en-US">
                <a:ea typeface="ヒラギノ角ゴ Pro W3" charset="0"/>
                <a:cs typeface="ヒラギノ角ゴ Pro W3" charset="0"/>
              </a:rPr>
              <a:t>  Pollock, Fa08, L17, 17% </a:t>
            </a:r>
            <a:r>
              <a:rPr lang="en-US" b="1">
                <a:ea typeface="ヒラギノ角ゴ Pro W3" charset="0"/>
                <a:cs typeface="ヒラギノ角ゴ Pro W3" charset="0"/>
              </a:rPr>
              <a:t>[[79%]] </a:t>
            </a:r>
            <a:r>
              <a:rPr lang="en-US">
                <a:ea typeface="ヒラギノ角ゴ Pro W3" charset="0"/>
                <a:cs typeface="ヒラギノ角ゴ Pro W3" charset="0"/>
              </a:rPr>
              <a:t>3% 0% 0% </a:t>
            </a:r>
          </a:p>
          <a:p>
            <a:r>
              <a:rPr lang="en-US">
                <a:ea typeface="ヒラギノ角ゴ Pro W3" charset="0"/>
                <a:cs typeface="ヒラギノ角ゴ Pro W3" charset="0"/>
              </a:rPr>
              <a:t>  DeWolfe, Sp09, L18, 12% </a:t>
            </a:r>
            <a:r>
              <a:rPr lang="en-US" b="1">
                <a:ea typeface="ヒラギノ角ゴ Pro W3" charset="0"/>
                <a:cs typeface="ヒラギノ角ゴ Pro W3" charset="0"/>
              </a:rPr>
              <a:t>[[83%]] </a:t>
            </a:r>
            <a:r>
              <a:rPr lang="en-US">
                <a:ea typeface="ヒラギノ角ゴ Pro W3" charset="0"/>
                <a:cs typeface="ヒラギノ角ゴ Pro W3" charset="0"/>
              </a:rPr>
              <a:t>5%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280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9A543E4C-52BE-B647-97DC-7879A8B1AF23}" type="slidenum">
              <a:rPr lang="en-US" sz="1200"/>
              <a:pPr/>
              <a:t>59</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TextEdit="1"/>
          </p:cNvSpPr>
          <p:nvPr>
            <p:ph type="sldImg"/>
          </p:nvPr>
        </p:nvSpPr>
        <p:spPr>
          <a:ln/>
        </p:spPr>
      </p:sp>
      <p:sp>
        <p:nvSpPr>
          <p:cNvPr id="1945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ea typeface="ヒラギノ角ゴ Pro W3" charset="0"/>
                <a:cs typeface="ヒラギノ角ゴ Pro W3" charset="0"/>
              </a:rPr>
              <a:t>CORRECT ANSWER:  A</a:t>
            </a:r>
          </a:p>
          <a:p>
            <a:pPr eaLnBrk="1" hangingPunct="1"/>
            <a:r>
              <a:rPr lang="en-US">
                <a:ea typeface="ヒラギノ角ゴ Pro W3" charset="0"/>
                <a:cs typeface="ヒラギノ角ゴ Pro W3" charset="0"/>
              </a:rPr>
              <a:t>USED IN:  Spring 2008 (Dubson)</a:t>
            </a:r>
          </a:p>
          <a:p>
            <a:pPr eaLnBrk="1" hangingPunct="1"/>
            <a:r>
              <a:rPr lang="en-US">
                <a:ea typeface="ヒラギノ角ゴ Pro W3" charset="0"/>
                <a:cs typeface="ヒラギノ角ゴ Pro W3" charset="0"/>
              </a:rPr>
              <a:t>LECTURE NUMBER: 7</a:t>
            </a:r>
          </a:p>
          <a:p>
            <a:pPr eaLnBrk="1" hangingPunct="1"/>
            <a:r>
              <a:rPr lang="en-US">
                <a:ea typeface="ヒラギノ角ゴ Pro W3" charset="0"/>
                <a:cs typeface="ヒラギノ角ゴ Pro W3" charset="0"/>
              </a:rPr>
              <a:t>STUDENT RESPONSES:  </a:t>
            </a:r>
            <a:r>
              <a:rPr lang="en-US" b="1">
                <a:ea typeface="ヒラギノ角ゴ Pro W3" charset="0"/>
                <a:cs typeface="ヒラギノ角ゴ Pro W3" charset="0"/>
              </a:rPr>
              <a:t>[[100%]] </a:t>
            </a:r>
            <a:r>
              <a:rPr lang="en-US">
                <a:ea typeface="ヒラギノ角ゴ Pro W3" charset="0"/>
                <a:cs typeface="ヒラギノ角ゴ Pro W3" charset="0"/>
              </a:rPr>
              <a:t>0% 0% 0% 0% </a:t>
            </a:r>
          </a:p>
          <a:p>
            <a:r>
              <a:rPr lang="en-US" b="1">
                <a:ea typeface="ヒラギノ角ゴ Pro W3" charset="0"/>
                <a:cs typeface="ヒラギノ角ゴ Pro W3" charset="0"/>
              </a:rPr>
              <a:t>INSTRUCTOR NOTES: </a:t>
            </a:r>
            <a:endParaRPr lang="en-US">
              <a:ea typeface="ヒラギノ角ゴ Pro W3" charset="0"/>
              <a:cs typeface="ヒラギノ角ゴ Pro W3" charset="0"/>
            </a:endParaRPr>
          </a:p>
          <a:p>
            <a:r>
              <a:rPr lang="en-US">
                <a:ea typeface="ヒラギノ角ゴ Pro W3" charset="0"/>
                <a:cs typeface="ヒラギノ角ゴ Pro W3" charset="0"/>
              </a:rPr>
              <a:t>Mike</a:t>
            </a:r>
            <a:r>
              <a:rPr lang="ja-JP" altLang="en-US">
                <a:ea typeface="ヒラギノ角ゴ Pro W3" charset="0"/>
                <a:cs typeface="ヒラギノ角ゴ Pro W3" charset="0"/>
              </a:rPr>
              <a:t>’</a:t>
            </a:r>
            <a:r>
              <a:rPr lang="en-US" altLang="ja-JP">
                <a:ea typeface="ヒラギノ角ゴ Pro W3" charset="0"/>
                <a:cs typeface="ヒラギノ角ゴ Pro W3" charset="0"/>
              </a:rPr>
              <a:t>s Yes. The TDSE is a </a:t>
            </a:r>
            <a:r>
              <a:rPr lang="en-US" altLang="ja-JP" b="1" i="1">
                <a:ea typeface="ヒラギノ角ゴ Pro W3" charset="0"/>
                <a:cs typeface="ヒラギノ角ゴ Pro W3" charset="0"/>
              </a:rPr>
              <a:t>linear differential equation. </a:t>
            </a:r>
            <a:endParaRPr lang="en-US" altLang="ja-JP">
              <a:ea typeface="ヒラギノ角ゴ Pro W3" charset="0"/>
              <a:cs typeface="ヒラギノ角ゴ Pro W3" charset="0"/>
            </a:endParaRPr>
          </a:p>
          <a:p>
            <a:pPr eaLnBrk="1" hangingPunct="1"/>
            <a:r>
              <a:rPr lang="en-US">
                <a:ea typeface="ヒラギノ角ゴ Pro W3" charset="0"/>
                <a:cs typeface="ヒラギノ角ゴ Pro W3" charset="0"/>
              </a:rPr>
              <a:t>WRITTEN BY: Mike Dubson (CU-Boulder)</a:t>
            </a:r>
          </a:p>
        </p:txBody>
      </p:sp>
      <p:sp>
        <p:nvSpPr>
          <p:cNvPr id="19459"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BF4516D8-FA51-854D-9AE5-431C6684A0CD}" type="slidenum">
              <a:rPr lang="en-US" sz="1200"/>
              <a:pPr algn="r"/>
              <a:t>6</a:t>
            </a:fld>
            <a:endParaRPr lang="en-US" sz="120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Slide Image Placeholder 1"/>
          <p:cNvSpPr>
            <a:spLocks noGrp="1" noRot="1" noChangeAspect="1"/>
          </p:cNvSpPr>
          <p:nvPr>
            <p:ph type="sldImg"/>
          </p:nvPr>
        </p:nvSpPr>
        <p:spPr>
          <a:ln/>
        </p:spPr>
      </p:sp>
      <p:sp>
        <p:nvSpPr>
          <p:cNvPr id="13005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constant positive (right-going) current (constant in x and t). (Pollock) We gave this after putting the formula for J on the board (the general formula, not the specific one for the plane wave). Interestingly, we had a sign error in one of the various forms of the equation, and several students generated </a:t>
            </a:r>
            <a:r>
              <a:rPr lang="ja-JP" altLang="en-US">
                <a:ea typeface="ヒラギノ角ゴ Pro W3" charset="0"/>
                <a:cs typeface="ヒラギノ角ゴ Pro W3" charset="0"/>
              </a:rPr>
              <a:t>“</a:t>
            </a:r>
            <a:r>
              <a:rPr lang="en-US" altLang="ja-JP">
                <a:ea typeface="ヒラギノ角ゴ Pro W3" charset="0"/>
                <a:cs typeface="ヒラギノ角ゴ Pro W3" charset="0"/>
              </a:rPr>
              <a:t>C</a:t>
            </a:r>
            <a:r>
              <a:rPr lang="ja-JP" altLang="en-US">
                <a:ea typeface="ヒラギノ角ゴ Pro W3" charset="0"/>
                <a:cs typeface="ヒラギノ角ゴ Pro W3" charset="0"/>
              </a:rPr>
              <a:t>”</a:t>
            </a:r>
            <a:r>
              <a:rPr lang="en-US" altLang="ja-JP">
                <a:ea typeface="ヒラギノ角ゴ Pro W3" charset="0"/>
                <a:cs typeface="ヒラギノ角ゴ Pro W3" charset="0"/>
              </a:rPr>
              <a:t> votes because of it! Nice </a:t>
            </a:r>
            <a:r>
              <a:rPr lang="ja-JP" altLang="en-US">
                <a:ea typeface="ヒラギノ角ゴ Pro W3" charset="0"/>
                <a:cs typeface="ヒラギノ角ゴ Pro W3" charset="0"/>
              </a:rPr>
              <a:t>“</a:t>
            </a:r>
            <a:r>
              <a:rPr lang="en-US" altLang="ja-JP">
                <a:ea typeface="ヒラギノ角ゴ Pro W3" charset="0"/>
                <a:cs typeface="ヒラギノ角ゴ Pro W3" charset="0"/>
              </a:rPr>
              <a:t>error checking</a:t>
            </a:r>
            <a:r>
              <a:rPr lang="ja-JP" altLang="en-US">
                <a:ea typeface="ヒラギノ角ゴ Pro W3" charset="0"/>
                <a:cs typeface="ヒラギノ角ゴ Pro W3" charset="0"/>
              </a:rPr>
              <a:t>”</a:t>
            </a:r>
            <a:r>
              <a:rPr lang="en-US" altLang="ja-JP">
                <a:ea typeface="ヒラギノ角ゴ Pro W3" charset="0"/>
                <a:cs typeface="ヒラギノ角ゴ Pro W3" charset="0"/>
              </a:rPr>
              <a:t> opportunity for us. There was a lot of discussion both during and after this question – several students were perturbed that |psi^2| can be a constant in space and time, and yet still have a positive current!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L15, 8% </a:t>
            </a:r>
            <a:r>
              <a:rPr lang="en-US" b="1">
                <a:ea typeface="ヒラギノ角ゴ Pro W3" charset="0"/>
                <a:cs typeface="ヒラギノ角ゴ Pro W3" charset="0"/>
              </a:rPr>
              <a:t>[[42%]] </a:t>
            </a:r>
            <a:r>
              <a:rPr lang="en-US">
                <a:ea typeface="ヒラギノ角ゴ Pro W3" charset="0"/>
                <a:cs typeface="ヒラギノ角ゴ Pro W3" charset="0"/>
              </a:rPr>
              <a:t>4% 29% 17% </a:t>
            </a:r>
          </a:p>
          <a:p>
            <a:r>
              <a:rPr lang="en-US">
                <a:ea typeface="ヒラギノ角ゴ Pro W3" charset="0"/>
                <a:cs typeface="ヒラギノ角ゴ Pro W3" charset="0"/>
              </a:rPr>
              <a:t>  Pollock, Fa08, L17, 22% </a:t>
            </a:r>
            <a:r>
              <a:rPr lang="en-US" b="1">
                <a:ea typeface="ヒラギノ角ゴ Pro W3" charset="0"/>
                <a:cs typeface="ヒラギノ角ゴ Pro W3" charset="0"/>
              </a:rPr>
              <a:t>[[63%]] </a:t>
            </a:r>
            <a:r>
              <a:rPr lang="en-US">
                <a:ea typeface="ヒラギノ角ゴ Pro W3" charset="0"/>
                <a:cs typeface="ヒラギノ角ゴ Pro W3" charset="0"/>
              </a:rPr>
              <a:t>11% 4% 0% </a:t>
            </a:r>
          </a:p>
          <a:p>
            <a:r>
              <a:rPr lang="en-US">
                <a:ea typeface="ヒラギノ角ゴ Pro W3" charset="0"/>
                <a:cs typeface="ヒラギノ角ゴ Pro W3" charset="0"/>
              </a:rPr>
              <a:t>  DeWolfe, Sp09, L18, 3% </a:t>
            </a:r>
            <a:r>
              <a:rPr lang="en-US" b="1">
                <a:ea typeface="ヒラギノ角ゴ Pro W3" charset="0"/>
                <a:cs typeface="ヒラギノ角ゴ Pro W3" charset="0"/>
              </a:rPr>
              <a:t>[[78%]] </a:t>
            </a:r>
            <a:r>
              <a:rPr lang="en-US">
                <a:ea typeface="ヒラギノ角ゴ Pro W3" charset="0"/>
                <a:cs typeface="ヒラギノ角ゴ Pro W3" charset="0"/>
              </a:rPr>
              <a:t>11% 8%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3005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22311E17-52CC-8742-BF23-FD9F51B7345C}" type="slidenum">
              <a:rPr lang="en-US" sz="1200"/>
              <a:pPr/>
              <a:t>60</a:t>
            </a:fld>
            <a:endParaRPr lang="en-US" sz="120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Slide Image Placeholder 1"/>
          <p:cNvSpPr>
            <a:spLocks noGrp="1" noRot="1" noChangeAspect="1"/>
          </p:cNvSpPr>
          <p:nvPr>
            <p:ph type="sldImg"/>
          </p:nvPr>
        </p:nvSpPr>
        <p:spPr>
          <a:ln/>
        </p:spPr>
      </p:sp>
      <p:sp>
        <p:nvSpPr>
          <p:cNvPr id="13209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Steve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This is the argument that in steady state, you have an A term (</a:t>
            </a:r>
            <a:r>
              <a:rPr lang="ja-JP" altLang="en-US">
                <a:ea typeface="ヒラギノ角ゴ Pro W3" charset="0"/>
                <a:cs typeface="ヒラギノ角ゴ Pro W3" charset="0"/>
              </a:rPr>
              <a:t>“</a:t>
            </a:r>
            <a:r>
              <a:rPr lang="en-US" altLang="ja-JP">
                <a:ea typeface="ヒラギノ角ゴ Pro W3" charset="0"/>
                <a:cs typeface="ヒラギノ角ゴ Pro W3" charset="0"/>
              </a:rPr>
              <a:t>entering particles</a:t>
            </a:r>
            <a:r>
              <a:rPr lang="ja-JP" altLang="en-US">
                <a:ea typeface="ヒラギノ角ゴ Pro W3" charset="0"/>
                <a:cs typeface="ヒラギノ角ゴ Pro W3" charset="0"/>
              </a:rPr>
              <a:t>”</a:t>
            </a:r>
            <a:r>
              <a:rPr lang="en-US" altLang="ja-JP">
                <a:ea typeface="ヒラギノ角ゴ Pro W3" charset="0"/>
                <a:cs typeface="ヒラギノ角ゴ Pro W3" charset="0"/>
              </a:rPr>
              <a:t>, B is reflection, C is transmission, but D must vanish, there is nothing ENTERING from the far right! This was a true prize winner of a concept test. Very split vote, and great discussion. The explanations were ideal – one student argued that </a:t>
            </a:r>
            <a:r>
              <a:rPr lang="ja-JP" altLang="en-US">
                <a:ea typeface="ヒラギノ角ゴ Pro W3" charset="0"/>
                <a:cs typeface="ヒラギノ角ゴ Pro W3" charset="0"/>
              </a:rPr>
              <a:t>“</a:t>
            </a:r>
            <a:r>
              <a:rPr lang="en-US" altLang="ja-JP">
                <a:ea typeface="ヒラギノ角ゴ Pro W3" charset="0"/>
                <a:cs typeface="ヒラギノ角ゴ Pro W3" charset="0"/>
              </a:rPr>
              <a:t>B is no good because at x-&gt; -infinity, it blows up</a:t>
            </a:r>
            <a:r>
              <a:rPr lang="ja-JP" altLang="en-US">
                <a:ea typeface="ヒラギノ角ゴ Pro W3" charset="0"/>
                <a:cs typeface="ヒラギノ角ゴ Pro W3" charset="0"/>
              </a:rPr>
              <a:t>”</a:t>
            </a:r>
            <a:r>
              <a:rPr lang="en-US" altLang="ja-JP">
                <a:ea typeface="ヒラギノ角ゴ Pro W3" charset="0"/>
                <a:cs typeface="ヒラギノ角ゴ Pro W3" charset="0"/>
              </a:rPr>
              <a:t>. He realized as he was saying it that the </a:t>
            </a:r>
            <a:r>
              <a:rPr lang="ja-JP" altLang="en-US">
                <a:ea typeface="ヒラギノ角ゴ Pro W3" charset="0"/>
                <a:cs typeface="ヒラギノ角ゴ Pro W3" charset="0"/>
              </a:rPr>
              <a:t>“</a:t>
            </a:r>
            <a:r>
              <a:rPr lang="en-US" altLang="ja-JP">
                <a:ea typeface="ヒラギノ角ゴ Pro W3" charset="0"/>
                <a:cs typeface="ヒラギノ角ゴ Pro W3" charset="0"/>
              </a:rPr>
              <a:t>i</a:t>
            </a:r>
            <a:r>
              <a:rPr lang="ja-JP" altLang="en-US">
                <a:ea typeface="ヒラギノ角ゴ Pro W3" charset="0"/>
                <a:cs typeface="ヒラギノ角ゴ Pro W3" charset="0"/>
              </a:rPr>
              <a:t>”</a:t>
            </a:r>
            <a:r>
              <a:rPr lang="en-US" altLang="ja-JP">
                <a:ea typeface="ヒラギノ角ゴ Pro W3" charset="0"/>
                <a:cs typeface="ヒラギノ角ゴ Pro W3" charset="0"/>
              </a:rPr>
              <a:t> in there means no blow up. The next student said he also voted for B, because if you put in the time dependence, you will see that the B term appears to be </a:t>
            </a:r>
            <a:r>
              <a:rPr lang="ja-JP" altLang="en-US">
                <a:ea typeface="ヒラギノ角ゴ Pro W3" charset="0"/>
                <a:cs typeface="ヒラギノ角ゴ Pro W3" charset="0"/>
              </a:rPr>
              <a:t>“</a:t>
            </a:r>
            <a:r>
              <a:rPr lang="en-US" altLang="ja-JP">
                <a:ea typeface="ヒラギノ角ゴ Pro W3" charset="0"/>
                <a:cs typeface="ヒラギノ角ゴ Pro W3" charset="0"/>
              </a:rPr>
              <a:t>left moving</a:t>
            </a:r>
            <a:r>
              <a:rPr lang="ja-JP" altLang="en-US">
                <a:ea typeface="ヒラギノ角ゴ Pro W3" charset="0"/>
                <a:cs typeface="ヒラギノ角ゴ Pro W3" charset="0"/>
              </a:rPr>
              <a:t>”</a:t>
            </a:r>
            <a:r>
              <a:rPr lang="en-US" altLang="ja-JP">
                <a:ea typeface="ヒラギノ角ゴ Pro W3" charset="0"/>
                <a:cs typeface="ヒラギノ角ゴ Pro W3" charset="0"/>
              </a:rPr>
              <a:t>, but there IS no left moving incident wave on the left. Then another student argued for reflection, but that D was the unphysical one. (We did not hear from anyone who voted for A).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L18 (start of class), 26% 32% 3% </a:t>
            </a:r>
            <a:r>
              <a:rPr lang="en-US" b="1">
                <a:ea typeface="ヒラギノ角ゴ Pro W3" charset="0"/>
                <a:cs typeface="ヒラギノ角ゴ Pro W3" charset="0"/>
              </a:rPr>
              <a:t>[[19%]] </a:t>
            </a:r>
            <a:r>
              <a:rPr lang="en-US">
                <a:ea typeface="ヒラギノ角ゴ Pro W3" charset="0"/>
                <a:cs typeface="ヒラギノ角ゴ Pro W3" charset="0"/>
              </a:rPr>
              <a:t>19%</a:t>
            </a:r>
          </a:p>
          <a:p>
            <a:r>
              <a:rPr lang="en-US">
                <a:ea typeface="ヒラギノ角ゴ Pro W3" charset="0"/>
                <a:cs typeface="ヒラギノ角ゴ Pro W3" charset="0"/>
              </a:rPr>
              <a:t>  DeWolfe, Sp09, L18, 0% 15% 5% </a:t>
            </a:r>
            <a:r>
              <a:rPr lang="en-US" b="1">
                <a:ea typeface="ヒラギノ角ゴ Pro W3" charset="0"/>
                <a:cs typeface="ヒラギノ角ゴ Pro W3" charset="0"/>
              </a:rPr>
              <a:t>[[51%]] </a:t>
            </a:r>
            <a:r>
              <a:rPr lang="en-US">
                <a:ea typeface="ヒラギノ角ゴ Pro W3" charset="0"/>
                <a:cs typeface="ヒラギノ角ゴ Pro W3" charset="0"/>
              </a:rPr>
              <a:t>29%</a:t>
            </a: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3209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169CAC4-B3E3-054B-AA6B-0796DFB55AF7}" type="slidenum">
              <a:rPr lang="en-US" sz="1200"/>
              <a:pPr/>
              <a:t>61</a:t>
            </a:fld>
            <a:endParaRPr lang="en-US" sz="120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Slide Image Placeholder 1"/>
          <p:cNvSpPr>
            <a:spLocks noGrp="1" noRot="1" noChangeAspect="1"/>
          </p:cNvSpPr>
          <p:nvPr>
            <p:ph type="sldImg"/>
          </p:nvPr>
        </p:nvSpPr>
        <p:spPr>
          <a:ln/>
        </p:spPr>
      </p:sp>
      <p:sp>
        <p:nvSpPr>
          <p:cNvPr id="13414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This is classical, we have enough energy to make it over, so we will. (Students may think that a </a:t>
            </a:r>
            <a:r>
              <a:rPr lang="ja-JP" altLang="en-US">
                <a:ea typeface="ヒラギノ角ゴ Pro W3" charset="0"/>
                <a:cs typeface="ヒラギノ角ゴ Pro W3" charset="0"/>
              </a:rPr>
              <a:t>“</a:t>
            </a:r>
            <a:r>
              <a:rPr lang="en-US" altLang="ja-JP">
                <a:ea typeface="ヒラギノ角ゴ Pro W3" charset="0"/>
                <a:cs typeface="ヒラギノ角ゴ Pro W3" charset="0"/>
              </a:rPr>
              <a:t>wall</a:t>
            </a:r>
            <a:r>
              <a:rPr lang="ja-JP" altLang="en-US">
                <a:ea typeface="ヒラギノ角ゴ Pro W3" charset="0"/>
                <a:cs typeface="ヒラギノ角ゴ Pro W3" charset="0"/>
              </a:rPr>
              <a:t>”</a:t>
            </a:r>
            <a:r>
              <a:rPr lang="en-US" altLang="ja-JP">
                <a:ea typeface="ヒラギノ角ゴ Pro W3" charset="0"/>
                <a:cs typeface="ヒラギノ角ゴ Pro W3" charset="0"/>
              </a:rPr>
              <a:t> implies SOME reflection? We</a:t>
            </a:r>
            <a:r>
              <a:rPr lang="ja-JP" altLang="en-US">
                <a:ea typeface="ヒラギノ角ゴ Pro W3" charset="0"/>
                <a:cs typeface="ヒラギノ角ゴ Pro W3" charset="0"/>
              </a:rPr>
              <a:t>’</a:t>
            </a:r>
            <a:r>
              <a:rPr lang="en-US" altLang="ja-JP">
                <a:ea typeface="ヒラギノ角ゴ Pro W3" charset="0"/>
                <a:cs typeface="ヒラギノ角ゴ Pro W3" charset="0"/>
              </a:rPr>
              <a:t>ll see...) However, since this is a step, KE is smaller on the right, so the particle is slower, B is correct. This generated a student comment </a:t>
            </a:r>
            <a:r>
              <a:rPr lang="ja-JP" altLang="en-US">
                <a:ea typeface="ヒラギノ角ゴ Pro W3" charset="0"/>
                <a:cs typeface="ヒラギノ角ゴ Pro W3" charset="0"/>
              </a:rPr>
              <a:t>“</a:t>
            </a:r>
            <a:r>
              <a:rPr lang="en-US" altLang="ja-JP">
                <a:ea typeface="ヒラギノ角ゴ Pro W3" charset="0"/>
                <a:cs typeface="ヒラギノ角ゴ Pro W3" charset="0"/>
              </a:rPr>
              <a:t>I don</a:t>
            </a:r>
            <a:r>
              <a:rPr lang="ja-JP" altLang="en-US">
                <a:ea typeface="ヒラギノ角ゴ Pro W3" charset="0"/>
                <a:cs typeface="ヒラギノ角ゴ Pro W3" charset="0"/>
              </a:rPr>
              <a:t>’</a:t>
            </a:r>
            <a:r>
              <a:rPr lang="en-US" altLang="ja-JP">
                <a:ea typeface="ヒラギノ角ゴ Pro W3" charset="0"/>
                <a:cs typeface="ヒラギノ角ゴ Pro W3" charset="0"/>
              </a:rPr>
              <a:t>t buy it. If I</a:t>
            </a:r>
            <a:r>
              <a:rPr lang="ja-JP" altLang="en-US">
                <a:ea typeface="ヒラギノ角ゴ Pro W3" charset="0"/>
                <a:cs typeface="ヒラギノ角ゴ Pro W3" charset="0"/>
              </a:rPr>
              <a:t>’</a:t>
            </a:r>
            <a:r>
              <a:rPr lang="en-US" altLang="ja-JP">
                <a:ea typeface="ヒラギノ角ゴ Pro W3" charset="0"/>
                <a:cs typeface="ヒラギノ角ゴ Pro W3" charset="0"/>
              </a:rPr>
              <a:t>m skateboarding and hit a small rock, I</a:t>
            </a:r>
            <a:r>
              <a:rPr lang="ja-JP" altLang="en-US">
                <a:ea typeface="ヒラギノ角ゴ Pro W3" charset="0"/>
                <a:cs typeface="ヒラギノ角ゴ Pro W3" charset="0"/>
              </a:rPr>
              <a:t>’</a:t>
            </a:r>
            <a:r>
              <a:rPr lang="en-US" altLang="ja-JP">
                <a:ea typeface="ヒラギノ角ゴ Pro W3" charset="0"/>
                <a:cs typeface="ヒラギノ角ゴ Pro W3" charset="0"/>
              </a:rPr>
              <a:t>m turning around!</a:t>
            </a:r>
            <a:r>
              <a:rPr lang="ja-JP" altLang="en-US">
                <a:ea typeface="ヒラギノ角ゴ Pro W3" charset="0"/>
                <a:cs typeface="ヒラギノ角ゴ Pro W3" charset="0"/>
              </a:rPr>
              <a:t>”</a:t>
            </a:r>
            <a:r>
              <a:rPr lang="en-US" altLang="ja-JP">
                <a:ea typeface="ヒラギノ角ゴ Pro W3" charset="0"/>
                <a:cs typeface="ヒラギノ角ゴ Pro W3" charset="0"/>
              </a:rPr>
              <a:t>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L18, 0% </a:t>
            </a:r>
            <a:r>
              <a:rPr lang="en-US" b="1">
                <a:ea typeface="ヒラギノ角ゴ Pro W3" charset="0"/>
                <a:cs typeface="ヒラギノ角ゴ Pro W3" charset="0"/>
              </a:rPr>
              <a:t>[[90%]] </a:t>
            </a:r>
            <a:r>
              <a:rPr lang="en-US">
                <a:ea typeface="ヒラギノ角ゴ Pro W3" charset="0"/>
                <a:cs typeface="ヒラギノ角ゴ Pro W3" charset="0"/>
              </a:rPr>
              <a:t>3% 0% 7%</a:t>
            </a:r>
          </a:p>
          <a:p>
            <a:r>
              <a:rPr lang="en-US">
                <a:ea typeface="ヒラギノ角ゴ Pro W3" charset="0"/>
                <a:cs typeface="ヒラギノ角ゴ Pro W3" charset="0"/>
              </a:rPr>
              <a:t>  DeWolfe, Sp09, L19, 3% </a:t>
            </a:r>
            <a:r>
              <a:rPr lang="en-US" b="1">
                <a:ea typeface="ヒラギノ角ゴ Pro W3" charset="0"/>
                <a:cs typeface="ヒラギノ角ゴ Pro W3" charset="0"/>
              </a:rPr>
              <a:t>[[91%]] </a:t>
            </a:r>
            <a:r>
              <a:rPr lang="en-US">
                <a:ea typeface="ヒラギノ角ゴ Pro W3" charset="0"/>
                <a:cs typeface="ヒラギノ角ゴ Pro W3" charset="0"/>
              </a:rPr>
              <a:t>0% 6% 0%</a:t>
            </a: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3414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7AFD3ED-DBB3-5B44-A2F4-BBD4293D8A8C}" type="slidenum">
              <a:rPr lang="en-US" sz="1200"/>
              <a:pPr/>
              <a:t>62</a:t>
            </a:fld>
            <a:endParaRPr lang="en-US" sz="120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Slide Image Placeholder 1"/>
          <p:cNvSpPr>
            <a:spLocks noGrp="1" noRot="1" noChangeAspect="1"/>
          </p:cNvSpPr>
          <p:nvPr>
            <p:ph type="sldImg"/>
          </p:nvPr>
        </p:nvSpPr>
        <p:spPr>
          <a:ln/>
        </p:spPr>
      </p:sp>
      <p:sp>
        <p:nvSpPr>
          <p:cNvPr id="13619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u is continuous is a postulate of qm.  From the TISE, it appears that if V is finite, then u</a:t>
            </a:r>
            <a:r>
              <a:rPr lang="ja-JP" altLang="en-US">
                <a:ea typeface="ヒラギノ角ゴ Pro W3" charset="0"/>
                <a:cs typeface="ヒラギノ角ゴ Pro W3" charset="0"/>
              </a:rPr>
              <a:t>’’</a:t>
            </a:r>
            <a:r>
              <a:rPr lang="en-US" altLang="ja-JP">
                <a:ea typeface="ヒラギノ角ゴ Pro W3" charset="0"/>
                <a:cs typeface="ヒラギノ角ゴ Pro W3" charset="0"/>
              </a:rPr>
              <a:t> better be finite, and that in turn requires u to be continuous (I think!) </a:t>
            </a:r>
          </a:p>
          <a:p>
            <a:r>
              <a:rPr lang="en-US">
                <a:ea typeface="ヒラギノ角ゴ Pro W3" charset="0"/>
                <a:cs typeface="ヒラギノ角ゴ Pro W3" charset="0"/>
              </a:rPr>
              <a:t>So I answer B...I changed answer C after class, I think this new one might be more tempting, we</a:t>
            </a:r>
            <a:r>
              <a:rPr lang="ja-JP" altLang="en-US">
                <a:ea typeface="ヒラギノ角ゴ Pro W3" charset="0"/>
                <a:cs typeface="ヒラギノ角ゴ Pro W3" charset="0"/>
              </a:rPr>
              <a:t>’</a:t>
            </a:r>
            <a:r>
              <a:rPr lang="en-US" altLang="ja-JP">
                <a:ea typeface="ヒラギノ角ゴ Pro W3" charset="0"/>
                <a:cs typeface="ヒラギノ角ゴ Pro W3" charset="0"/>
              </a:rPr>
              <a:t>ll see! What I had before (which these stats are for) was </a:t>
            </a:r>
            <a:r>
              <a:rPr lang="ja-JP" altLang="en-US">
                <a:ea typeface="ヒラギノ角ゴ Pro W3" charset="0"/>
                <a:cs typeface="ヒラギノ角ゴ Pro W3" charset="0"/>
              </a:rPr>
              <a:t>“</a:t>
            </a:r>
            <a:r>
              <a:rPr lang="en-US" altLang="ja-JP">
                <a:ea typeface="ヒラギノ角ゴ Pro W3" charset="0"/>
                <a:cs typeface="ヒラギノ角ゴ Pro W3" charset="0"/>
              </a:rPr>
              <a:t>C) </a:t>
            </a:r>
            <a:r>
              <a:rPr lang="en-US" altLang="ja-JP">
                <a:ea typeface="ＭＳ Ｐゴシック" charset="0"/>
                <a:cs typeface="ＭＳ Ｐゴシック" charset="0"/>
              </a:rPr>
              <a:t>u</a:t>
            </a:r>
            <a:r>
              <a:rPr lang="ja-JP" altLang="en-US">
                <a:ea typeface="ＭＳ Ｐゴシック" charset="0"/>
                <a:cs typeface="ＭＳ Ｐゴシック" charset="0"/>
              </a:rPr>
              <a:t>’</a:t>
            </a:r>
            <a:r>
              <a:rPr lang="en-US" altLang="ja-JP">
                <a:ea typeface="ＭＳ Ｐゴシック" charset="0"/>
                <a:cs typeface="ＭＳ Ｐゴシック" charset="0"/>
              </a:rPr>
              <a:t>(x) only needs to be continuous everywhere if u(x) is the </a:t>
            </a:r>
            <a:r>
              <a:rPr lang="en-US" altLang="ja-JP" i="1">
                <a:ea typeface="ＭＳ Ｐゴシック" charset="0"/>
                <a:cs typeface="ＭＳ Ｐゴシック" charset="0"/>
              </a:rPr>
              <a:t>ground state</a:t>
            </a:r>
            <a:r>
              <a:rPr lang="en-US" altLang="ja-JP">
                <a:ea typeface="ＭＳ Ｐゴシック" charset="0"/>
                <a:cs typeface="ＭＳ Ｐゴシック" charset="0"/>
              </a:rPr>
              <a:t>. </a:t>
            </a:r>
            <a:r>
              <a:rPr lang="ja-JP" altLang="en-US">
                <a:ea typeface="ＭＳ Ｐゴシック" charset="0"/>
                <a:cs typeface="ＭＳ Ｐゴシック" charset="0"/>
              </a:rPr>
              <a:t>“</a:t>
            </a:r>
            <a:r>
              <a:rPr lang="en-US" altLang="ja-JP">
                <a:ea typeface="ＭＳ Ｐゴシック" charset="0"/>
                <a:cs typeface="ＭＳ Ｐゴシック" charset="0"/>
              </a:rPr>
              <a:t>  Nobody went for it. In the discussion, it was clear that people were confused and working hard on this one. (One student recalled the infinite box ground state as a nice simple counterexample to A,) Right after this, we had a picture of a </a:t>
            </a:r>
            <a:r>
              <a:rPr lang="ja-JP" altLang="en-US">
                <a:ea typeface="ＭＳ Ｐゴシック" charset="0"/>
                <a:cs typeface="ＭＳ Ｐゴシック" charset="0"/>
              </a:rPr>
              <a:t>“</a:t>
            </a:r>
            <a:r>
              <a:rPr lang="en-US" altLang="ja-JP">
                <a:ea typeface="ＭＳ Ｐゴシック" charset="0"/>
                <a:cs typeface="ＭＳ Ｐゴシック" charset="0"/>
              </a:rPr>
              <a:t>step up</a:t>
            </a:r>
            <a:r>
              <a:rPr lang="ja-JP" altLang="en-US">
                <a:ea typeface="ＭＳ Ｐゴシック" charset="0"/>
                <a:cs typeface="ＭＳ Ｐゴシック" charset="0"/>
              </a:rPr>
              <a:t>”</a:t>
            </a:r>
            <a:r>
              <a:rPr lang="en-US" altLang="ja-JP">
                <a:ea typeface="ＭＳ Ｐゴシック" charset="0"/>
                <a:cs typeface="ＭＳ Ｐゴシック" charset="0"/>
              </a:rPr>
              <a:t> V(x) (stepping at x=0) on the board, and asked them </a:t>
            </a:r>
            <a:r>
              <a:rPr lang="ja-JP" altLang="en-US">
                <a:ea typeface="ＭＳ Ｐゴシック" charset="0"/>
                <a:cs typeface="ＭＳ Ｐゴシック" charset="0"/>
              </a:rPr>
              <a:t>“</a:t>
            </a:r>
            <a:r>
              <a:rPr lang="en-US" altLang="ja-JP">
                <a:ea typeface="ＭＳ Ｐゴシック" charset="0"/>
                <a:cs typeface="ＭＳ Ｐゴシック" charset="0"/>
              </a:rPr>
              <a:t>OK, where in this picture does V(x) go to infinity?</a:t>
            </a:r>
            <a:r>
              <a:rPr lang="ja-JP" altLang="en-US">
                <a:ea typeface="ＭＳ Ｐゴシック" charset="0"/>
                <a:cs typeface="ＭＳ Ｐゴシック" charset="0"/>
              </a:rPr>
              <a:t>”</a:t>
            </a:r>
            <a:r>
              <a:rPr lang="en-US" altLang="ja-JP">
                <a:ea typeface="ＭＳ Ｐゴシック" charset="0"/>
                <a:cs typeface="ＭＳ Ｐゴシック" charset="0"/>
              </a:rPr>
              <a:t>, and MANY voices said </a:t>
            </a:r>
            <a:r>
              <a:rPr lang="ja-JP" altLang="en-US">
                <a:ea typeface="ＭＳ Ｐゴシック" charset="0"/>
                <a:cs typeface="ＭＳ Ｐゴシック" charset="0"/>
              </a:rPr>
              <a:t>“</a:t>
            </a:r>
            <a:r>
              <a:rPr lang="en-US" altLang="ja-JP">
                <a:ea typeface="ＭＳ Ｐゴシック" charset="0"/>
                <a:cs typeface="ＭＳ Ｐゴシック" charset="0"/>
              </a:rPr>
              <a:t>at x=0</a:t>
            </a:r>
            <a:r>
              <a:rPr lang="ja-JP" altLang="en-US">
                <a:ea typeface="ＭＳ Ｐゴシック" charset="0"/>
                <a:cs typeface="ＭＳ Ｐゴシック" charset="0"/>
              </a:rPr>
              <a:t>”</a:t>
            </a:r>
            <a:r>
              <a:rPr lang="en-US" altLang="ja-JP">
                <a:ea typeface="ＭＳ Ｐゴシック" charset="0"/>
                <a:cs typeface="ＭＳ Ｐゴシック" charset="0"/>
              </a:rPr>
              <a:t>. (!)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L18, 23%  </a:t>
            </a:r>
            <a:r>
              <a:rPr lang="en-US" b="1">
                <a:ea typeface="ヒラギノ角ゴ Pro W3" charset="0"/>
                <a:cs typeface="ヒラギノ角ゴ Pro W3" charset="0"/>
              </a:rPr>
              <a:t>[[65%]] </a:t>
            </a:r>
            <a:r>
              <a:rPr lang="en-US">
                <a:ea typeface="ヒラギノ角ゴ Pro W3" charset="0"/>
                <a:cs typeface="ヒラギノ角ゴ Pro W3" charset="0"/>
              </a:rPr>
              <a:t>0% 10% 3%</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3619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C6AC6D27-5A73-E946-B8A9-EA14433A1CFF}" type="slidenum">
              <a:rPr lang="en-US" sz="1200"/>
              <a:pPr algn="r" eaLnBrk="1" hangingPunct="1"/>
              <a:t>63</a:t>
            </a:fld>
            <a:endParaRPr lang="en-US" sz="120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Slide Image Placeholder 1"/>
          <p:cNvSpPr>
            <a:spLocks noGrp="1" noRot="1" noChangeAspect="1"/>
          </p:cNvSpPr>
          <p:nvPr>
            <p:ph type="sldImg"/>
          </p:nvPr>
        </p:nvSpPr>
        <p:spPr>
          <a:ln/>
        </p:spPr>
      </p:sp>
      <p:sp>
        <p:nvSpPr>
          <p:cNvPr id="13824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If E&gt;&gt;V0, the step is tiny, k=k</a:t>
            </a:r>
            <a:r>
              <a:rPr lang="ja-JP" altLang="en-US">
                <a:ea typeface="ヒラギノ角ゴ Pro W3" charset="0"/>
                <a:cs typeface="ヒラギノ角ゴ Pro W3" charset="0"/>
              </a:rPr>
              <a:t>’</a:t>
            </a:r>
            <a:r>
              <a:rPr lang="en-US" altLang="ja-JP">
                <a:ea typeface="ヒラギノ角ゴ Pro W3" charset="0"/>
                <a:cs typeface="ヒラギノ角ゴ Pro W3" charset="0"/>
              </a:rPr>
              <a:t>, and R-&gt;0, there</a:t>
            </a:r>
            <a:r>
              <a:rPr lang="ja-JP" altLang="en-US">
                <a:ea typeface="ヒラギノ角ゴ Pro W3" charset="0"/>
                <a:cs typeface="ヒラギノ角ゴ Pro W3" charset="0"/>
              </a:rPr>
              <a:t>’</a:t>
            </a:r>
            <a:r>
              <a:rPr lang="en-US" altLang="ja-JP">
                <a:ea typeface="ヒラギノ角ゴ Pro W3" charset="0"/>
                <a:cs typeface="ヒラギノ角ゴ Pro W3" charset="0"/>
              </a:rPr>
              <a:t>s not really any </a:t>
            </a:r>
            <a:r>
              <a:rPr lang="ja-JP" altLang="en-US">
                <a:ea typeface="ヒラギノ角ゴ Pro W3" charset="0"/>
                <a:cs typeface="ヒラギノ角ゴ Pro W3" charset="0"/>
              </a:rPr>
              <a:t>“</a:t>
            </a:r>
            <a:r>
              <a:rPr lang="en-US" altLang="ja-JP">
                <a:ea typeface="ヒラギノ角ゴ Pro W3" charset="0"/>
                <a:cs typeface="ヒラギノ角ゴ Pro W3" charset="0"/>
              </a:rPr>
              <a:t>step</a:t>
            </a:r>
            <a:r>
              <a:rPr lang="ja-JP" altLang="en-US">
                <a:ea typeface="ヒラギノ角ゴ Pro W3" charset="0"/>
                <a:cs typeface="ヒラギノ角ゴ Pro W3" charset="0"/>
              </a:rPr>
              <a:t>”</a:t>
            </a:r>
            <a:r>
              <a:rPr lang="en-US" altLang="ja-JP">
                <a:ea typeface="ヒラギノ角ゴ Pro W3" charset="0"/>
                <a:cs typeface="ヒラギノ角ゴ Pro W3" charset="0"/>
              </a:rPr>
              <a:t> to speak of. We didn</a:t>
            </a:r>
            <a:r>
              <a:rPr lang="ja-JP" altLang="en-US">
                <a:ea typeface="ヒラギノ角ゴ Pro W3" charset="0"/>
                <a:cs typeface="ヒラギノ角ゴ Pro W3" charset="0"/>
              </a:rPr>
              <a:t>’</a:t>
            </a:r>
            <a:r>
              <a:rPr lang="en-US" altLang="ja-JP">
                <a:ea typeface="ヒラギノ角ゴ Pro W3" charset="0"/>
                <a:cs typeface="ヒラギノ角ゴ Pro W3" charset="0"/>
              </a:rPr>
              <a:t>t have time to click, just discussed it.</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L18, 0% 0% </a:t>
            </a:r>
            <a:r>
              <a:rPr lang="en-US" b="1">
                <a:ea typeface="ヒラギノ角ゴ Pro W3" charset="0"/>
                <a:cs typeface="ヒラギノ角ゴ Pro W3" charset="0"/>
              </a:rPr>
              <a:t>[[0%]] </a:t>
            </a:r>
            <a:r>
              <a:rPr lang="en-US">
                <a:ea typeface="ヒラギノ角ゴ Pro W3" charset="0"/>
                <a:cs typeface="ヒラギノ角ゴ Pro W3" charset="0"/>
              </a:rPr>
              <a:t>0% 0%</a:t>
            </a:r>
          </a:p>
          <a:p>
            <a:r>
              <a:rPr lang="en-US">
                <a:ea typeface="ヒラギノ角ゴ Pro W3" charset="0"/>
                <a:cs typeface="ヒラギノ角ゴ Pro W3" charset="0"/>
              </a:rPr>
              <a:t>  DeWolfe, Sp09, L19, 0% 0% </a:t>
            </a:r>
            <a:r>
              <a:rPr lang="en-US" b="1">
                <a:ea typeface="ヒラギノ角ゴ Pro W3" charset="0"/>
                <a:cs typeface="ヒラギノ角ゴ Pro W3" charset="0"/>
              </a:rPr>
              <a:t>[[100%]] </a:t>
            </a:r>
            <a:r>
              <a:rPr lang="en-US">
                <a:ea typeface="ヒラギノ角ゴ Pro W3" charset="0"/>
                <a:cs typeface="ヒラギノ角ゴ Pro W3" charset="0"/>
              </a:rPr>
              <a:t>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38243"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CB8922F5-C95F-8F41-AC5C-6F96640B8AF9}" type="slidenum">
              <a:rPr lang="en-US" sz="1200"/>
              <a:pPr algn="r" eaLnBrk="1" hangingPunct="1"/>
              <a:t>64</a:t>
            </a:fld>
            <a:endParaRPr lang="en-US" sz="120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Slide Image Placeholder 1"/>
          <p:cNvSpPr>
            <a:spLocks noGrp="1" noRot="1" noChangeAspect="1"/>
          </p:cNvSpPr>
          <p:nvPr>
            <p:ph type="sldImg"/>
          </p:nvPr>
        </p:nvSpPr>
        <p:spPr>
          <a:ln/>
        </p:spPr>
      </p:sp>
      <p:sp>
        <p:nvSpPr>
          <p:cNvPr id="1402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If E-&gt;V0, k</a:t>
            </a:r>
            <a:r>
              <a:rPr lang="ja-JP" altLang="en-US">
                <a:ea typeface="ヒラギノ角ゴ Pro W3" charset="0"/>
                <a:cs typeface="ヒラギノ角ゴ Pro W3" charset="0"/>
              </a:rPr>
              <a:t>’</a:t>
            </a:r>
            <a:r>
              <a:rPr lang="en-US" altLang="ja-JP">
                <a:ea typeface="ヒラギノ角ゴ Pro W3" charset="0"/>
                <a:cs typeface="ヒラギノ角ゴ Pro W3" charset="0"/>
              </a:rPr>
              <a:t>-&gt;0, and T-&gt;0, There</a:t>
            </a:r>
            <a:r>
              <a:rPr lang="ja-JP" altLang="en-US">
                <a:ea typeface="ヒラギノ角ゴ Pro W3" charset="0"/>
                <a:cs typeface="ヒラギノ角ゴ Pro W3" charset="0"/>
              </a:rPr>
              <a:t>’</a:t>
            </a:r>
            <a:r>
              <a:rPr lang="en-US" altLang="ja-JP">
                <a:ea typeface="ヒラギノ角ゴ Pro W3" charset="0"/>
                <a:cs typeface="ヒラギノ角ゴ Pro W3" charset="0"/>
              </a:rPr>
              <a:t>s no </a:t>
            </a:r>
            <a:r>
              <a:rPr lang="ja-JP" altLang="en-US">
                <a:ea typeface="ヒラギノ角ゴ Pro W3" charset="0"/>
                <a:cs typeface="ヒラギノ角ゴ Pro W3" charset="0"/>
              </a:rPr>
              <a:t>“</a:t>
            </a:r>
            <a:r>
              <a:rPr lang="en-US" altLang="ja-JP">
                <a:ea typeface="ヒラギノ角ゴ Pro W3" charset="0"/>
                <a:cs typeface="ヒラギノ角ゴ Pro W3" charset="0"/>
              </a:rPr>
              <a:t>speed</a:t>
            </a:r>
            <a:r>
              <a:rPr lang="ja-JP" altLang="en-US">
                <a:ea typeface="ヒラギノ角ゴ Pro W3" charset="0"/>
                <a:cs typeface="ヒラギノ角ゴ Pro W3" charset="0"/>
              </a:rPr>
              <a:t>”</a:t>
            </a:r>
            <a:r>
              <a:rPr lang="en-US" altLang="ja-JP">
                <a:ea typeface="ヒラギノ角ゴ Pro W3" charset="0"/>
                <a:cs typeface="ヒラギノ角ゴ Pro W3" charset="0"/>
              </a:rPr>
              <a:t> on the right side, and thus no possibility for an current flow (which is proportional to k).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L19 (preclass question), 0% </a:t>
            </a:r>
            <a:r>
              <a:rPr lang="en-US" b="1">
                <a:ea typeface="ヒラギノ角ゴ Pro W3" charset="0"/>
                <a:cs typeface="ヒラギノ角ゴ Pro W3" charset="0"/>
              </a:rPr>
              <a:t>[[89%]] </a:t>
            </a:r>
            <a:r>
              <a:rPr lang="en-US">
                <a:ea typeface="ヒラギノ角ゴ Pro W3" charset="0"/>
                <a:cs typeface="ヒラギノ角ゴ Pro W3" charset="0"/>
              </a:rPr>
              <a:t>0% 11% 0%</a:t>
            </a:r>
          </a:p>
          <a:p>
            <a:r>
              <a:rPr lang="en-US">
                <a:ea typeface="ヒラギノ角ゴ Pro W3" charset="0"/>
                <a:cs typeface="ヒラギノ角ゴ Pro W3" charset="0"/>
              </a:rPr>
              <a:t>  DeWolfe, Sp09, L19, 6% </a:t>
            </a:r>
            <a:r>
              <a:rPr lang="en-US" b="1">
                <a:ea typeface="ヒラギノ角ゴ Pro W3" charset="0"/>
                <a:cs typeface="ヒラギノ角ゴ Pro W3" charset="0"/>
              </a:rPr>
              <a:t>[[94%]] </a:t>
            </a:r>
            <a:r>
              <a:rPr lang="en-US">
                <a:ea typeface="ヒラギノ角ゴ Pro W3" charset="0"/>
                <a:cs typeface="ヒラギノ角ゴ Pro W3" charset="0"/>
              </a:rPr>
              <a:t>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40291"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D3798996-39D5-1C45-9CFB-42723753D686}" type="slidenum">
              <a:rPr lang="en-US" sz="1200"/>
              <a:pPr algn="r" eaLnBrk="1" hangingPunct="1"/>
              <a:t>65</a:t>
            </a:fld>
            <a:endParaRPr lang="en-US" sz="1200"/>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a:ln/>
        </p:spPr>
      </p:sp>
      <p:sp>
        <p:nvSpPr>
          <p:cNvPr id="1423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(DeWolfe) SJP</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the formulas are the same, only the value of k</a:t>
            </a:r>
            <a:r>
              <a:rPr lang="ja-JP" altLang="en-US">
                <a:ea typeface="ヒラギノ角ゴ Pro W3" charset="0"/>
                <a:cs typeface="ヒラギノ角ゴ Pro W3" charset="0"/>
              </a:rPr>
              <a:t>’</a:t>
            </a:r>
            <a:r>
              <a:rPr lang="en-US" altLang="ja-JP">
                <a:ea typeface="ヒラギノ角ゴ Pro W3" charset="0"/>
                <a:cs typeface="ヒラギノ角ゴ Pro W3" charset="0"/>
              </a:rPr>
              <a:t> changes (it becomes LARGER than k, rather than smaller). But symbollically, there is no change.  (You might also argue that you swap k for k</a:t>
            </a:r>
            <a:r>
              <a:rPr lang="ja-JP" altLang="en-US">
                <a:ea typeface="ヒラギノ角ゴ Pro W3" charset="0"/>
                <a:cs typeface="ヒラギノ角ゴ Pro W3" charset="0"/>
              </a:rPr>
              <a:t>’</a:t>
            </a:r>
            <a:r>
              <a:rPr lang="en-US" altLang="ja-JP">
                <a:ea typeface="ヒラギノ角ゴ Pro W3" charset="0"/>
                <a:cs typeface="ヒラギノ角ゴ Pro W3" charset="0"/>
              </a:rPr>
              <a:t>!).</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a:t>
            </a:r>
            <a:r>
              <a:rPr lang="en-US" b="1">
                <a:ea typeface="ヒラギノ角ゴ Pro W3" charset="0"/>
                <a:cs typeface="ヒラギノ角ゴ Pro W3" charset="0"/>
              </a:rPr>
              <a:t>[[0%]]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42339"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D3EE861F-B193-0E45-92A0-C61A7CD74F61}" type="slidenum">
              <a:rPr lang="en-US" sz="1200"/>
              <a:pPr algn="r" eaLnBrk="1" hangingPunct="1"/>
              <a:t>66</a:t>
            </a:fld>
            <a:endParaRPr lang="en-US" sz="120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p:cNvSpPr>
          <p:nvPr>
            <p:ph type="sldImg"/>
          </p:nvPr>
        </p:nvSpPr>
        <p:spPr>
          <a:ln/>
        </p:spPr>
      </p:sp>
      <p:sp>
        <p:nvSpPr>
          <p:cNvPr id="1443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The Imaginary part gives you zero, there is no </a:t>
            </a:r>
            <a:r>
              <a:rPr lang="ja-JP" altLang="en-US">
                <a:ea typeface="ヒラギノ角ゴ Pro W3" charset="0"/>
                <a:cs typeface="ヒラギノ角ゴ Pro W3" charset="0"/>
              </a:rPr>
              <a:t>“</a:t>
            </a:r>
            <a:r>
              <a:rPr lang="en-US" altLang="ja-JP">
                <a:ea typeface="ヒラギノ角ゴ Pro W3" charset="0"/>
                <a:cs typeface="ヒラギノ角ゴ Pro W3" charset="0"/>
              </a:rPr>
              <a:t>transmission</a:t>
            </a:r>
            <a:r>
              <a:rPr lang="ja-JP" altLang="en-US">
                <a:ea typeface="ヒラギノ角ゴ Pro W3" charset="0"/>
                <a:cs typeface="ヒラギノ角ゴ Pro W3" charset="0"/>
              </a:rPr>
              <a:t>”</a:t>
            </a:r>
            <a:r>
              <a:rPr lang="en-US" altLang="ja-JP">
                <a:ea typeface="ヒラギノ角ゴ Pro W3" charset="0"/>
                <a:cs typeface="ヒラギノ角ゴ Pro W3" charset="0"/>
              </a:rPr>
              <a:t> for an exponentially dying wave. This was a very good question. 3 minutes of strong discussion, students were using math and physics to argue this.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L19, 7% 13% 0% </a:t>
            </a:r>
            <a:r>
              <a:rPr lang="en-US" b="1">
                <a:ea typeface="ヒラギノ角ゴ Pro W3" charset="0"/>
                <a:cs typeface="ヒラギノ角ゴ Pro W3" charset="0"/>
              </a:rPr>
              <a:t>[[80%]] </a:t>
            </a:r>
            <a:r>
              <a:rPr lang="en-US">
                <a:ea typeface="ヒラギノ角ゴ Pro W3" charset="0"/>
                <a:cs typeface="ヒラギノ角ゴ Pro W3" charset="0"/>
              </a:rPr>
              <a:t>0%</a:t>
            </a:r>
          </a:p>
          <a:p>
            <a:r>
              <a:rPr lang="en-US">
                <a:ea typeface="ヒラギノ角ゴ Pro W3" charset="0"/>
                <a:cs typeface="ヒラギノ角ゴ Pro W3" charset="0"/>
              </a:rPr>
              <a:t>  DeWolfe, Sp09, L20, 14% 14% 11% </a:t>
            </a:r>
            <a:r>
              <a:rPr lang="en-US" b="1">
                <a:ea typeface="ヒラギノ角ゴ Pro W3" charset="0"/>
                <a:cs typeface="ヒラギノ角ゴ Pro W3" charset="0"/>
              </a:rPr>
              <a:t>[[61%]] </a:t>
            </a:r>
            <a:r>
              <a:rPr lang="en-US">
                <a:ea typeface="ヒラギノ角ゴ Pro W3" charset="0"/>
                <a:cs typeface="ヒラギノ角ゴ Pro W3" charset="0"/>
              </a:rPr>
              <a:t>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D</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4438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D5BD39DC-A6C1-9D4F-B774-57FAC33D7A62}" type="slidenum">
              <a:rPr lang="en-US" sz="1200"/>
              <a:pPr algn="r" eaLnBrk="1" hangingPunct="1"/>
              <a:t>67</a:t>
            </a:fld>
            <a:endParaRPr lang="en-US" sz="120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Slide Image Placeholder 1"/>
          <p:cNvSpPr>
            <a:spLocks noGrp="1" noRot="1" noChangeAspect="1"/>
          </p:cNvSpPr>
          <p:nvPr>
            <p:ph type="sldImg"/>
          </p:nvPr>
        </p:nvSpPr>
        <p:spPr>
          <a:ln/>
        </p:spPr>
      </p:sp>
      <p:sp>
        <p:nvSpPr>
          <p:cNvPr id="146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It always moves to the right, but its speed is different over the barrier than elsewhere. (Pollock) SJP:  We added a </a:t>
            </a:r>
            <a:r>
              <a:rPr lang="ja-JP" altLang="en-US">
                <a:ea typeface="ヒラギノ角ゴ Pro W3" charset="0"/>
                <a:cs typeface="ヒラギノ角ゴ Pro W3" charset="0"/>
              </a:rPr>
              <a:t>“</a:t>
            </a:r>
            <a:r>
              <a:rPr lang="en-US" altLang="ja-JP">
                <a:ea typeface="ヒラギノ角ゴ Pro W3" charset="0"/>
                <a:cs typeface="ヒラギノ角ゴ Pro W3" charset="0"/>
              </a:rPr>
              <a:t>to think about component</a:t>
            </a:r>
            <a:r>
              <a:rPr lang="ja-JP" altLang="en-US">
                <a:ea typeface="ヒラギノ角ゴ Pro W3" charset="0"/>
                <a:cs typeface="ヒラギノ角ゴ Pro W3" charset="0"/>
              </a:rPr>
              <a:t>”</a:t>
            </a:r>
            <a:r>
              <a:rPr lang="en-US" altLang="ja-JP">
                <a:ea typeface="ヒラギノ角ゴ Pro W3" charset="0"/>
                <a:cs typeface="ヒラギノ角ゴ Pro W3" charset="0"/>
              </a:rPr>
              <a:t> on this one - what if 0&lt;E&lt;V0? Good discussion, but nobody was tripped up, could probably have moved quicker past this?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L19, </a:t>
            </a:r>
            <a:r>
              <a:rPr lang="en-US" b="1">
                <a:ea typeface="ヒラギノ角ゴ Pro W3" charset="0"/>
                <a:cs typeface="ヒラギノ角ゴ Pro W3" charset="0"/>
              </a:rPr>
              <a:t>[[100%]] </a:t>
            </a:r>
            <a:r>
              <a:rPr lang="en-US">
                <a:ea typeface="ヒラギノ角ゴ Pro W3" charset="0"/>
                <a:cs typeface="ヒラギノ角ゴ Pro W3" charset="0"/>
              </a:rPr>
              <a:t>0% 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modified by Steven Pollock (CU-Boulder)</a:t>
            </a:r>
          </a:p>
        </p:txBody>
      </p:sp>
      <p:sp>
        <p:nvSpPr>
          <p:cNvPr id="146435"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C5BA2836-CFE2-C947-A381-583722CEFF35}" type="slidenum">
              <a:rPr lang="en-US" sz="1200"/>
              <a:pPr algn="r" eaLnBrk="1" hangingPunct="1"/>
              <a:t>68</a:t>
            </a:fld>
            <a:endParaRPr lang="en-US" sz="120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p:cNvSpPr>
          <p:nvPr>
            <p:ph type="sldImg"/>
          </p:nvPr>
        </p:nvSpPr>
        <p:spPr>
          <a:ln/>
        </p:spPr>
      </p:sp>
      <p:sp>
        <p:nvSpPr>
          <p:cNvPr id="1484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(Pollock) SJP</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k is the same, so it</a:t>
            </a:r>
            <a:r>
              <a:rPr lang="ja-JP" altLang="en-US">
                <a:ea typeface="ヒラギノ角ゴ Pro W3" charset="0"/>
                <a:cs typeface="ヒラギノ角ゴ Pro W3" charset="0"/>
              </a:rPr>
              <a:t>’</a:t>
            </a:r>
            <a:r>
              <a:rPr lang="en-US" altLang="ja-JP">
                <a:ea typeface="ヒラギノ角ゴ Pro W3" charset="0"/>
                <a:cs typeface="ヒラギノ角ゴ Pro W3" charset="0"/>
              </a:rPr>
              <a:t>s simply A. The </a:t>
            </a:r>
            <a:r>
              <a:rPr lang="ja-JP" altLang="en-US">
                <a:ea typeface="ヒラギノ角ゴ Pro W3" charset="0"/>
                <a:cs typeface="ヒラギノ角ゴ Pro W3" charset="0"/>
              </a:rPr>
              <a:t>“</a:t>
            </a:r>
            <a:r>
              <a:rPr lang="en-US" altLang="ja-JP">
                <a:ea typeface="ヒラギノ角ゴ Pro W3" charset="0"/>
                <a:cs typeface="ヒラギノ角ゴ Pro W3" charset="0"/>
              </a:rPr>
              <a:t>middle region</a:t>
            </a:r>
            <a:r>
              <a:rPr lang="ja-JP" altLang="en-US">
                <a:ea typeface="ヒラギノ角ゴ Pro W3" charset="0"/>
                <a:cs typeface="ヒラギノ角ゴ Pro W3" charset="0"/>
              </a:rPr>
              <a:t>”</a:t>
            </a:r>
            <a:r>
              <a:rPr lang="en-US" altLang="ja-JP">
                <a:ea typeface="ヒラギノ角ゴ Pro W3" charset="0"/>
                <a:cs typeface="ヒラギノ角ゴ Pro W3" charset="0"/>
              </a:rPr>
              <a:t> details are irrlevant for T!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L19 (end), </a:t>
            </a:r>
            <a:r>
              <a:rPr lang="en-US" b="1">
                <a:ea typeface="ヒラギノ角ゴ Pro W3" charset="0"/>
                <a:cs typeface="ヒラギノ角ゴ Pro W3" charset="0"/>
              </a:rPr>
              <a:t>[[68%]] </a:t>
            </a:r>
            <a:r>
              <a:rPr lang="en-US">
                <a:ea typeface="ヒラギノ角ゴ Pro W3" charset="0"/>
                <a:cs typeface="ヒラギノ角ゴ Pro W3" charset="0"/>
              </a:rPr>
              <a:t>0% 32% 0% 0% (end of class, no time for discussion) </a:t>
            </a:r>
          </a:p>
          <a:p>
            <a:r>
              <a:rPr lang="en-US">
                <a:ea typeface="ヒラギノ角ゴ Pro W3" charset="0"/>
                <a:cs typeface="ヒラギノ角ゴ Pro W3" charset="0"/>
              </a:rPr>
              <a:t>  Pollock, Fa08, L20 (start), </a:t>
            </a:r>
            <a:r>
              <a:rPr lang="en-US" b="1">
                <a:ea typeface="ヒラギノ角ゴ Pro W3" charset="0"/>
                <a:cs typeface="ヒラギノ角ゴ Pro W3" charset="0"/>
              </a:rPr>
              <a:t>[[80%]] </a:t>
            </a:r>
            <a:r>
              <a:rPr lang="en-US">
                <a:ea typeface="ヒラギノ角ゴ Pro W3" charset="0"/>
                <a:cs typeface="ヒラギノ角ゴ Pro W3" charset="0"/>
              </a:rPr>
              <a:t>0% 20% 0% 0% (80%/20% next time)</a:t>
            </a:r>
          </a:p>
          <a:p>
            <a:r>
              <a:rPr lang="en-US">
                <a:ea typeface="ヒラギノ角ゴ Pro W3" charset="0"/>
                <a:cs typeface="ヒラギノ角ゴ Pro W3" charset="0"/>
              </a:rPr>
              <a:t>  DeWolfe, Sp09, L20, </a:t>
            </a:r>
            <a:r>
              <a:rPr lang="en-US" b="1">
                <a:ea typeface="ヒラギノ角ゴ Pro W3" charset="0"/>
                <a:cs typeface="ヒラギノ角ゴ Pro W3" charset="0"/>
              </a:rPr>
              <a:t>[[79%]] </a:t>
            </a:r>
            <a:r>
              <a:rPr lang="en-US">
                <a:ea typeface="ヒラギノ角ゴ Pro W3" charset="0"/>
                <a:cs typeface="ヒラギノ角ゴ Pro W3" charset="0"/>
              </a:rPr>
              <a:t>3% 11% 5% 3%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and Oliver DeWolfe (CU-Boulder)</a:t>
            </a:r>
          </a:p>
        </p:txBody>
      </p:sp>
      <p:sp>
        <p:nvSpPr>
          <p:cNvPr id="148483"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1C4F5909-0866-8947-831A-9A679CB2203B}" type="slidenum">
              <a:rPr lang="en-US" sz="1200"/>
              <a:pPr algn="r" eaLnBrk="1" hangingPunct="1"/>
              <a:t>69</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ea typeface="ヒラギノ角ゴ Pro W3" charset="0"/>
                <a:cs typeface="ヒラギノ角ゴ Pro W3" charset="0"/>
              </a:rPr>
              <a:t>CORRECT ANSWER:  A</a:t>
            </a:r>
          </a:p>
          <a:p>
            <a:pPr eaLnBrk="1" hangingPunct="1"/>
            <a:r>
              <a:rPr lang="en-US">
                <a:ea typeface="ヒラギノ角ゴ Pro W3" charset="0"/>
                <a:cs typeface="ヒラギノ角ゴ Pro W3" charset="0"/>
              </a:rPr>
              <a:t>USED IN:  Spring 2008 (Dubson)</a:t>
            </a:r>
          </a:p>
          <a:p>
            <a:pPr eaLnBrk="1" hangingPunct="1"/>
            <a:r>
              <a:rPr lang="en-US">
                <a:ea typeface="ヒラギノ角ゴ Pro W3" charset="0"/>
                <a:cs typeface="ヒラギノ角ゴ Pro W3" charset="0"/>
              </a:rPr>
              <a:t>LECTURE NUMBER: 7</a:t>
            </a:r>
          </a:p>
          <a:p>
            <a:pPr eaLnBrk="1" hangingPunct="1"/>
            <a:r>
              <a:rPr lang="en-US">
                <a:ea typeface="ヒラギノ角ゴ Pro W3" charset="0"/>
                <a:cs typeface="ヒラギノ角ゴ Pro W3" charset="0"/>
              </a:rPr>
              <a:t>STUDENT RESPONSES:  </a:t>
            </a:r>
            <a:r>
              <a:rPr lang="en-US" b="1">
                <a:ea typeface="ヒラギノ角ゴ Pro W3" charset="0"/>
                <a:cs typeface="ヒラギノ角ゴ Pro W3" charset="0"/>
              </a:rPr>
              <a:t>[[100%]] </a:t>
            </a:r>
            <a:r>
              <a:rPr lang="en-US">
                <a:ea typeface="ヒラギノ角ゴ Pro W3" charset="0"/>
                <a:cs typeface="ヒラギノ角ゴ Pro W3" charset="0"/>
              </a:rPr>
              <a:t>0% 0% 0% 0% </a:t>
            </a:r>
          </a:p>
          <a:p>
            <a:r>
              <a:rPr lang="en-US" b="1">
                <a:ea typeface="ヒラギノ角ゴ Pro W3" charset="0"/>
                <a:cs typeface="ヒラギノ角ゴ Pro W3" charset="0"/>
              </a:rPr>
              <a:t>INSTRUCTOR NOTES: </a:t>
            </a:r>
            <a:endParaRPr lang="en-US">
              <a:ea typeface="ヒラギノ角ゴ Pro W3" charset="0"/>
              <a:cs typeface="ヒラギノ角ゴ Pro W3" charset="0"/>
            </a:endParaRPr>
          </a:p>
          <a:p>
            <a:r>
              <a:rPr lang="en-US">
                <a:ea typeface="ヒラギノ角ゴ Pro W3" charset="0"/>
                <a:cs typeface="ヒラギノ角ゴ Pro W3" charset="0"/>
              </a:rPr>
              <a:t>Mike</a:t>
            </a:r>
            <a:r>
              <a:rPr lang="ja-JP" altLang="en-US">
                <a:ea typeface="ヒラギノ角ゴ Pro W3" charset="0"/>
                <a:cs typeface="ヒラギノ角ゴ Pro W3" charset="0"/>
              </a:rPr>
              <a:t>’</a:t>
            </a:r>
            <a:r>
              <a:rPr lang="en-US" altLang="ja-JP">
                <a:ea typeface="ヒラギノ角ゴ Pro W3" charset="0"/>
                <a:cs typeface="ヒラギノ角ゴ Pro W3" charset="0"/>
              </a:rPr>
              <a:t>s Yes. The TDSE is a </a:t>
            </a:r>
            <a:r>
              <a:rPr lang="en-US" altLang="ja-JP" b="1" i="1">
                <a:ea typeface="ヒラギノ角ゴ Pro W3" charset="0"/>
                <a:cs typeface="ヒラギノ角ゴ Pro W3" charset="0"/>
              </a:rPr>
              <a:t>linear differential equation. </a:t>
            </a:r>
            <a:endParaRPr lang="en-US" altLang="ja-JP">
              <a:ea typeface="ヒラギノ角ゴ Pro W3" charset="0"/>
              <a:cs typeface="ヒラギノ角ゴ Pro W3" charset="0"/>
            </a:endParaRPr>
          </a:p>
          <a:p>
            <a:pPr eaLnBrk="1" hangingPunct="1"/>
            <a:r>
              <a:rPr lang="en-US">
                <a:ea typeface="ヒラギノ角ゴ Pro W3" charset="0"/>
                <a:cs typeface="ヒラギノ角ゴ Pro W3" charset="0"/>
              </a:rPr>
              <a:t>WRITTEN BY: Mike Dubson (CU-Boulder)</a:t>
            </a:r>
          </a:p>
        </p:txBody>
      </p:sp>
      <p:sp>
        <p:nvSpPr>
          <p:cNvPr id="2150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fld id="{20842ECF-4F8F-B548-AB88-94AAC824A045}" type="slidenum">
              <a:rPr lang="en-US" sz="1200"/>
              <a:pPr algn="r"/>
              <a:t>7</a:t>
            </a:fld>
            <a:endParaRPr lang="en-US" sz="120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Rectangle 2"/>
          <p:cNvSpPr>
            <a:spLocks noGrp="1" noRot="1" noChangeAspect="1" noChangeArrowheads="1" noTextEdit="1"/>
          </p:cNvSpPr>
          <p:nvPr>
            <p:ph type="sldImg"/>
          </p:nvPr>
        </p:nvSpPr>
        <p:spPr>
          <a:ln/>
        </p:spPr>
      </p:sp>
      <p:sp>
        <p:nvSpPr>
          <p:cNvPr id="1505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b="1">
                <a:ea typeface="ヒラギノ角ゴ Pro W3" charset="0"/>
                <a:cs typeface="ヒラギノ角ゴ Pro W3" charset="0"/>
              </a:rPr>
              <a:t>  </a:t>
            </a:r>
            <a:r>
              <a:rPr lang="en-US">
                <a:ea typeface="ヒラギノ角ゴ Pro W3" charset="0"/>
                <a:cs typeface="ヒラギノ角ゴ Pro W3" charset="0"/>
              </a:rPr>
              <a:t>Pollock, Fa08</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Steven Pollock (CU-Boulder)</a:t>
            </a: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Slide Image Placeholder 1"/>
          <p:cNvSpPr>
            <a:spLocks noGrp="1" noRot="1" noChangeAspect="1"/>
          </p:cNvSpPr>
          <p:nvPr>
            <p:ph type="sldImg"/>
          </p:nvPr>
        </p:nvSpPr>
        <p:spPr>
          <a:ln/>
        </p:spPr>
      </p:sp>
      <p:sp>
        <p:nvSpPr>
          <p:cNvPr id="152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the same wavelength on both sides of the barrier because the potential is the same. (Pollock) Our students didn</a:t>
            </a:r>
            <a:r>
              <a:rPr lang="ja-JP" altLang="en-US">
                <a:ea typeface="ヒラギノ角ゴ Pro W3" charset="0"/>
                <a:cs typeface="ヒラギノ角ゴ Pro W3" charset="0"/>
              </a:rPr>
              <a:t>’</a:t>
            </a:r>
            <a:r>
              <a:rPr lang="en-US" altLang="ja-JP">
                <a:ea typeface="ヒラギノ角ゴ Pro W3" charset="0"/>
                <a:cs typeface="ヒラギノ角ゴ Pro W3" charset="0"/>
              </a:rPr>
              <a:t>t have any trouble with this issue, although there were quite a few questions. (E.g., whether there was any exp[+kappa x] in the middle regin (and if so why it LOOKS exponentially dropping), and whether there is any </a:t>
            </a:r>
            <a:r>
              <a:rPr lang="ja-JP" altLang="en-US">
                <a:ea typeface="ヒラギノ角ゴ Pro W3" charset="0"/>
                <a:cs typeface="ヒラギノ角ゴ Pro W3" charset="0"/>
              </a:rPr>
              <a:t>“</a:t>
            </a:r>
            <a:r>
              <a:rPr lang="en-US" altLang="ja-JP">
                <a:ea typeface="ヒラギノ角ゴ Pro W3" charset="0"/>
                <a:cs typeface="ヒラギノ角ゴ Pro W3" charset="0"/>
              </a:rPr>
              <a:t>reflection</a:t>
            </a:r>
            <a:r>
              <a:rPr lang="ja-JP" altLang="en-US">
                <a:ea typeface="ヒラギノ角ゴ Pro W3" charset="0"/>
                <a:cs typeface="ヒラギノ角ゴ Pro W3" charset="0"/>
              </a:rPr>
              <a:t>”</a:t>
            </a:r>
            <a:r>
              <a:rPr lang="en-US" altLang="ja-JP">
                <a:ea typeface="ヒラギノ角ゴ Pro W3" charset="0"/>
                <a:cs typeface="ヒラギノ角ゴ Pro W3" charset="0"/>
              </a:rPr>
              <a:t> off the second wall…).</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L14, </a:t>
            </a:r>
            <a:r>
              <a:rPr lang="en-US" b="1">
                <a:ea typeface="ヒラギノ角ゴ Pro W3" charset="0"/>
                <a:cs typeface="ヒラギノ角ゴ Pro W3" charset="0"/>
              </a:rPr>
              <a:t>[[71%]] </a:t>
            </a:r>
            <a:r>
              <a:rPr lang="en-US">
                <a:ea typeface="ヒラギノ角ゴ Pro W3" charset="0"/>
                <a:cs typeface="ヒラギノ角ゴ Pro W3" charset="0"/>
              </a:rPr>
              <a:t>5% 24% 0% 0%</a:t>
            </a:r>
          </a:p>
          <a:p>
            <a:r>
              <a:rPr lang="en-US">
                <a:ea typeface="ヒラギノ角ゴ Pro W3" charset="0"/>
                <a:cs typeface="ヒラギノ角ゴ Pro W3" charset="0"/>
              </a:rPr>
              <a:t>  Pollock, Fa08, L20, </a:t>
            </a:r>
            <a:r>
              <a:rPr lang="en-US" b="1">
                <a:ea typeface="ヒラギノ角ゴ Pro W3" charset="0"/>
                <a:cs typeface="ヒラギノ角ゴ Pro W3" charset="0"/>
              </a:rPr>
              <a:t>[[100%]]</a:t>
            </a:r>
            <a:r>
              <a:rPr lang="en-US">
                <a:ea typeface="ヒラギノ角ゴ Pro W3" charset="0"/>
                <a:cs typeface="ヒラギノ角ゴ Pro W3" charset="0"/>
              </a:rPr>
              <a:t> 0% 0% 0% 0%</a:t>
            </a:r>
          </a:p>
          <a:p>
            <a:r>
              <a:rPr lang="en-US">
                <a:ea typeface="ヒラギノ角ゴ Pro W3" charset="0"/>
                <a:cs typeface="ヒラギノ角ゴ Pro W3" charset="0"/>
              </a:rPr>
              <a:t>  DeWolfe, Sp09, L21, </a:t>
            </a:r>
            <a:r>
              <a:rPr lang="en-US" b="1">
                <a:ea typeface="ヒラギノ角ゴ Pro W3" charset="0"/>
                <a:cs typeface="ヒラギノ角ゴ Pro W3" charset="0"/>
              </a:rPr>
              <a:t>[[90%]]</a:t>
            </a:r>
            <a:r>
              <a:rPr lang="en-US">
                <a:ea typeface="ヒラギノ角ゴ Pro W3" charset="0"/>
                <a:cs typeface="ヒラギノ角ゴ Pro W3" charset="0"/>
              </a:rPr>
              <a:t> 3% 8% 0% 0%</a:t>
            </a: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257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C25B9667-2C59-604E-AAE5-0CBE54E70679}" type="slidenum">
              <a:rPr lang="en-US" sz="1200"/>
              <a:pPr/>
              <a:t>71</a:t>
            </a:fld>
            <a:endParaRPr lang="en-US" sz="120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Slide Image Placeholder 1"/>
          <p:cNvSpPr>
            <a:spLocks noGrp="1" noRot="1" noChangeAspect="1"/>
          </p:cNvSpPr>
          <p:nvPr>
            <p:ph type="sldImg"/>
          </p:nvPr>
        </p:nvSpPr>
        <p:spPr>
          <a:ln/>
        </p:spPr>
      </p:sp>
      <p:sp>
        <p:nvSpPr>
          <p:cNvPr id="15462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ea typeface="ヒラギノ角ゴ Pro W3" charset="0"/>
                <a:cs typeface="ヒラギノ角ゴ Pro W3" charset="0"/>
              </a:rPr>
              <a:t>INSTRUCTOR NOTES: </a:t>
            </a:r>
            <a:r>
              <a:rPr lang="en-US">
                <a:ea typeface="ヒラギノ角ゴ Pro W3" charset="0"/>
                <a:cs typeface="ヒラギノ角ゴ Pro W3" charset="0"/>
              </a:rPr>
              <a:t>(Pollock) Answers is E, J is the same as Jtransmitted. We had a wonderful discussion about this, lots of debate, arguments, we heard reasons for all of them. (It</a:t>
            </a:r>
            <a:r>
              <a:rPr lang="ja-JP" altLang="en-US">
                <a:ea typeface="ヒラギノ角ゴ Pro W3" charset="0"/>
                <a:cs typeface="ヒラギノ角ゴ Pro W3" charset="0"/>
              </a:rPr>
              <a:t>’</a:t>
            </a:r>
            <a:r>
              <a:rPr lang="en-US" altLang="ja-JP">
                <a:ea typeface="ヒラギノ角ゴ Pro W3" charset="0"/>
                <a:cs typeface="ヒラギノ角ゴ Pro W3" charset="0"/>
              </a:rPr>
              <a:t>s real in there, so J is 0. Current conservation, it</a:t>
            </a:r>
            <a:r>
              <a:rPr lang="ja-JP" altLang="en-US">
                <a:ea typeface="ヒラギノ角ゴ Pro W3" charset="0"/>
                <a:cs typeface="ヒラギノ角ゴ Pro W3" charset="0"/>
              </a:rPr>
              <a:t>’</a:t>
            </a:r>
            <a:r>
              <a:rPr lang="en-US" altLang="ja-JP">
                <a:ea typeface="ヒラギノ角ゴ Pro W3" charset="0"/>
                <a:cs typeface="ヒラギノ角ゴ Pro W3" charset="0"/>
              </a:rPr>
              <a:t>s B. They remembered PHET and the time variations. The formula d/dx(psi) gives a spatially varying answer. And various other intuitions and ideas…Think physically – conservation of current! The current through the forbidden region must also be the current coming out the back side, the transmitted current… And it must also be independent of x. (If you don</a:t>
            </a:r>
            <a:r>
              <a:rPr lang="ja-JP" altLang="en-US">
                <a:ea typeface="ヒラギノ角ゴ Pro W3" charset="0"/>
                <a:cs typeface="ヒラギノ角ゴ Pro W3" charset="0"/>
              </a:rPr>
              <a:t>’</a:t>
            </a:r>
            <a:r>
              <a:rPr lang="en-US" altLang="ja-JP">
                <a:ea typeface="ヒラギノ角ゴ Pro W3" charset="0"/>
                <a:cs typeface="ヒラギノ角ゴ Pro W3" charset="0"/>
              </a:rPr>
              <a:t>t buy this, think of our continuity equation, d/dt (|psi^2) = -dJ/dx.   Here,  |psi|^2 is not changing with time, this is a stationary state. So there is no derivative of </a:t>
            </a:r>
            <a:r>
              <a:rPr lang="ja-JP" altLang="en-US">
                <a:ea typeface="ヒラギノ角ゴ Pro W3" charset="0"/>
                <a:cs typeface="ヒラギノ角ゴ Pro W3" charset="0"/>
              </a:rPr>
              <a:t>“</a:t>
            </a:r>
            <a:r>
              <a:rPr lang="en-US" altLang="ja-JP">
                <a:ea typeface="ヒラギノ角ゴ Pro W3" charset="0"/>
                <a:cs typeface="ヒラギノ角ゴ Pro W3" charset="0"/>
              </a:rPr>
              <a:t>total J</a:t>
            </a:r>
            <a:r>
              <a:rPr lang="ja-JP" altLang="en-US">
                <a:ea typeface="ヒラギノ角ゴ Pro W3" charset="0"/>
                <a:cs typeface="ヒラギノ角ゴ Pro W3" charset="0"/>
              </a:rPr>
              <a:t>”</a:t>
            </a:r>
            <a:r>
              <a:rPr lang="en-US" altLang="ja-JP">
                <a:ea typeface="ヒラギノ角ゴ Pro W3" charset="0"/>
                <a:cs typeface="ヒラギノ角ゴ Pro W3" charset="0"/>
              </a:rPr>
              <a:t>. Anywhere! J(total) is uniform in x (and t) everywhere in this problem. Perhaps one subtlety is what we mean by J(incident), This is our usual |A|^2 hbar k/m, i.e. it</a:t>
            </a:r>
            <a:r>
              <a:rPr lang="ja-JP" altLang="en-US">
                <a:ea typeface="ヒラギノ角ゴ Pro W3" charset="0"/>
                <a:cs typeface="ヒラギノ角ゴ Pro W3" charset="0"/>
              </a:rPr>
              <a:t>’</a:t>
            </a:r>
            <a:r>
              <a:rPr lang="en-US" altLang="ja-JP">
                <a:ea typeface="ヒラギノ角ゴ Pro W3" charset="0"/>
                <a:cs typeface="ヒラギノ角ゴ Pro W3" charset="0"/>
              </a:rPr>
              <a:t>s the incident J, NOT the sum of incident J and reflected J. You might be curious how this can arise from the formula J=hbar/m Im(psi* dpsi/dx), Isn</a:t>
            </a:r>
            <a:r>
              <a:rPr lang="ja-JP" altLang="en-US">
                <a:ea typeface="ヒラギノ角ゴ Pro W3" charset="0"/>
                <a:cs typeface="ヒラギノ角ゴ Pro W3" charset="0"/>
              </a:rPr>
              <a:t>’</a:t>
            </a:r>
            <a:r>
              <a:rPr lang="en-US" altLang="ja-JP">
                <a:ea typeface="ヒラギノ角ゴ Pro W3" charset="0"/>
                <a:cs typeface="ヒラギノ角ゴ Pro W3" charset="0"/>
              </a:rPr>
              <a:t>t psi built up out of REAL exponentials in the forbidden region? Yes it is! So, how can you get an Imaginary part there? Ah, it</a:t>
            </a:r>
            <a:r>
              <a:rPr lang="ja-JP" altLang="en-US">
                <a:ea typeface="ヒラギノ角ゴ Pro W3" charset="0"/>
                <a:cs typeface="ヒラギノ角ゴ Pro W3" charset="0"/>
              </a:rPr>
              <a:t>’</a:t>
            </a:r>
            <a:r>
              <a:rPr lang="en-US" altLang="ja-JP">
                <a:ea typeface="ヒラギノ角ゴ Pro W3" charset="0"/>
                <a:cs typeface="ヒラギノ角ゴ Pro W3" charset="0"/>
              </a:rPr>
              <a:t>s made of Cexp[+kappa x] + D exp[-kappa x], and although the exponential functions are real… C and D are certainly not!  And indeed, C-D is imaginary, so the cross term (which has no x dependence!) will have an imaginary part… (You can work it out, it</a:t>
            </a:r>
            <a:r>
              <a:rPr lang="ja-JP" altLang="en-US">
                <a:ea typeface="ヒラギノ角ゴ Pro W3" charset="0"/>
                <a:cs typeface="ヒラギノ角ゴ Pro W3" charset="0"/>
              </a:rPr>
              <a:t>’</a:t>
            </a:r>
            <a:r>
              <a:rPr lang="en-US" altLang="ja-JP">
                <a:ea typeface="ヒラギノ角ゴ Pro W3" charset="0"/>
                <a:cs typeface="ヒラギノ角ゴ Pro W3" charset="0"/>
              </a:rPr>
              <a:t>s exactly the same as J(transmitte), as it must be)) </a:t>
            </a: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Pollock, Fa08, L20, 8% 8% 31% 23% </a:t>
            </a:r>
            <a:r>
              <a:rPr lang="en-US" b="1">
                <a:ea typeface="ヒラギノ角ゴ Pro W3" charset="0"/>
                <a:cs typeface="ヒラギノ角ゴ Pro W3" charset="0"/>
              </a:rPr>
              <a:t>[[31%]]</a:t>
            </a:r>
          </a:p>
          <a:p>
            <a:r>
              <a:rPr lang="en-US" b="1">
                <a:ea typeface="ヒラギノ角ゴ Pro W3" charset="0"/>
                <a:cs typeface="ヒラギノ角ゴ Pro W3" charset="0"/>
              </a:rPr>
              <a:t>  </a:t>
            </a:r>
            <a:r>
              <a:rPr lang="en-US">
                <a:ea typeface="ヒラギノ角ゴ Pro W3" charset="0"/>
                <a:cs typeface="ヒラギノ角ゴ Pro W3" charset="0"/>
              </a:rPr>
              <a:t>DeWolfe, Sp09, L21, 70% 0% 7% 9% </a:t>
            </a:r>
            <a:r>
              <a:rPr lang="en-US" b="1">
                <a:ea typeface="ヒラギノ角ゴ Pro W3" charset="0"/>
                <a:cs typeface="ヒラギノ角ゴ Pro W3" charset="0"/>
              </a:rPr>
              <a:t>[[14%]]</a:t>
            </a:r>
          </a:p>
          <a:p>
            <a:r>
              <a:rPr lang="en-US" b="1">
                <a:ea typeface="ヒラギノ角ゴ Pro W3" charset="0"/>
                <a:cs typeface="ヒラギノ角ゴ Pro W3" charset="0"/>
              </a:rPr>
              <a:t>CORRECT ANSWER:</a:t>
            </a:r>
            <a:r>
              <a:rPr lang="en-US">
                <a:ea typeface="ヒラギノ角ゴ Pro W3" charset="0"/>
                <a:cs typeface="ヒラギノ角ゴ Pro W3" charset="0"/>
              </a:rPr>
              <a:t> E</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Oliver DeWolfe (CU-Boulder)</a:t>
            </a:r>
          </a:p>
        </p:txBody>
      </p:sp>
      <p:sp>
        <p:nvSpPr>
          <p:cNvPr id="154627" name="Slide Number Placeholder 3"/>
          <p:cNvSpPr txBox="1">
            <a:spLocks noGrp="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eaLnBrk="1" hangingPunct="1"/>
            <a:fld id="{837E32DF-CDF7-0343-89FF-4A1DE0837B19}" type="slidenum">
              <a:rPr lang="en-US" sz="1200"/>
              <a:pPr algn="r" eaLnBrk="1" hangingPunct="1"/>
              <a:t>72</a:t>
            </a:fld>
            <a:endParaRPr lang="en-US" sz="120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Slide Image Placeholder 1"/>
          <p:cNvSpPr>
            <a:spLocks noGrp="1" noRot="1" noChangeAspect="1"/>
          </p:cNvSpPr>
          <p:nvPr>
            <p:ph type="sldImg"/>
          </p:nvPr>
        </p:nvSpPr>
        <p:spPr>
          <a:ln/>
        </p:spPr>
      </p:sp>
      <p:sp>
        <p:nvSpPr>
          <p:cNvPr id="15667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lower energy, since longer wavelength.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Dubson, Sp08, L12, 0% 10% </a:t>
            </a:r>
            <a:r>
              <a:rPr lang="en-US" b="1">
                <a:ea typeface="ヒラギノ角ゴ Pro W3" charset="0"/>
                <a:cs typeface="ヒラギノ角ゴ Pro W3" charset="0"/>
              </a:rPr>
              <a:t>[[90%]] </a:t>
            </a:r>
            <a:r>
              <a:rPr lang="en-US">
                <a:ea typeface="ヒラギノ角ゴ Pro W3" charset="0"/>
                <a:cs typeface="ヒラギノ角ゴ Pro W3" charset="0"/>
              </a:rPr>
              <a:t>0% 0% </a:t>
            </a:r>
          </a:p>
          <a:p>
            <a:r>
              <a:rPr lang="en-US">
                <a:ea typeface="ヒラギノ角ゴ Pro W3" charset="0"/>
                <a:cs typeface="ヒラギノ角ゴ Pro W3" charset="0"/>
              </a:rPr>
              <a:t>  DeWolfe, Sp09, L22, 15% 33% </a:t>
            </a:r>
            <a:r>
              <a:rPr lang="en-US" b="1">
                <a:ea typeface="ヒラギノ角ゴ Pro W3" charset="0"/>
                <a:cs typeface="ヒラギノ角ゴ Pro W3" charset="0"/>
              </a:rPr>
              <a:t>[[53%]] </a:t>
            </a:r>
            <a:r>
              <a:rPr lang="en-US">
                <a:ea typeface="ヒラギノ角ゴ Pro W3" charset="0"/>
                <a:cs typeface="ヒラギノ角ゴ Pro W3" charset="0"/>
              </a:rPr>
              <a:t>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C</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667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A997C249-D85A-5043-BB20-1D304082583F}" type="slidenum">
              <a:rPr lang="en-US" sz="1200"/>
              <a:pPr/>
              <a:t>73</a:t>
            </a:fld>
            <a:endParaRPr lang="en-US" sz="120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Slide Image Placeholder 1"/>
          <p:cNvSpPr>
            <a:spLocks noGrp="1" noRot="1" noChangeAspect="1"/>
          </p:cNvSpPr>
          <p:nvPr>
            <p:ph type="sldImg"/>
          </p:nvPr>
        </p:nvSpPr>
        <p:spPr>
          <a:ln/>
        </p:spPr>
      </p:sp>
      <p:sp>
        <p:nvSpPr>
          <p:cNvPr id="15872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case A (oscillatory, always bending toward the x-axis). </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a:t>
            </a:r>
            <a:r>
              <a:rPr lang="en-US" b="1">
                <a:ea typeface="ヒラギノ角ゴ Pro W3" charset="0"/>
                <a:cs typeface="ヒラギノ角ゴ Pro W3" charset="0"/>
              </a:rPr>
              <a:t>[[0%]] </a:t>
            </a:r>
            <a:r>
              <a:rPr lang="en-US">
                <a:ea typeface="ヒラギノ角ゴ Pro W3" charset="0"/>
                <a:cs typeface="ヒラギノ角ゴ Pro W3" charset="0"/>
              </a:rPr>
              <a:t>0% 0% 0% 0%</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A</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5872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7420D2AB-543D-E948-9530-B207140999AD}" type="slidenum">
              <a:rPr lang="en-US" sz="1200"/>
              <a:pPr/>
              <a:t>74</a:t>
            </a:fld>
            <a:endParaRPr lang="en-US" sz="120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69" name="Slide Image Placeholder 1"/>
          <p:cNvSpPr>
            <a:spLocks noGrp="1" noRot="1" noChangeAspect="1"/>
          </p:cNvSpPr>
          <p:nvPr>
            <p:ph type="sldImg"/>
          </p:nvPr>
        </p:nvSpPr>
        <p:spPr>
          <a:ln/>
        </p:spPr>
      </p:sp>
      <p:sp>
        <p:nvSpPr>
          <p:cNvPr id="16077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a:ea typeface="ヒラギノ角ゴ Pro W3" charset="0"/>
                <a:cs typeface="ヒラギノ角ゴ Pro W3" charset="0"/>
              </a:rPr>
              <a:t>INSTRUCTOR NOTES: </a:t>
            </a:r>
            <a:r>
              <a:rPr lang="en-US">
                <a:ea typeface="ヒラギノ角ゴ Pro W3" charset="0"/>
                <a:cs typeface="ヒラギノ角ゴ Pro W3" charset="0"/>
              </a:rPr>
              <a:t>(Dubson) Mike</a:t>
            </a:r>
            <a:r>
              <a:rPr lang="ja-JP" altLang="en-US">
                <a:ea typeface="ヒラギノ角ゴ Pro W3" charset="0"/>
                <a:cs typeface="ヒラギノ角ゴ Pro W3" charset="0"/>
              </a:rPr>
              <a:t>’</a:t>
            </a:r>
            <a:r>
              <a:rPr lang="en-US" altLang="ja-JP">
                <a:ea typeface="ヒラギノ角ゴ Pro W3" charset="0"/>
                <a:cs typeface="ヒラギノ角ゴ Pro W3" charset="0"/>
              </a:rPr>
              <a:t>s Answer: diverging, always bending away from x-axis.</a:t>
            </a:r>
            <a:endParaRPr lang="en-US" altLang="ja-JP" b="1">
              <a:ea typeface="ヒラギノ角ゴ Pro W3" charset="0"/>
              <a:cs typeface="ヒラギノ角ゴ Pro W3" charset="0"/>
            </a:endParaRPr>
          </a:p>
          <a:p>
            <a:r>
              <a:rPr lang="en-US" b="1">
                <a:ea typeface="ヒラギノ角ゴ Pro W3" charset="0"/>
                <a:cs typeface="ヒラギノ角ゴ Pro W3" charset="0"/>
              </a:rPr>
              <a:t>USED IN:</a:t>
            </a:r>
            <a:r>
              <a:rPr lang="en-US">
                <a:ea typeface="ヒラギノ角ゴ Pro W3" charset="0"/>
                <a:cs typeface="ヒラギノ角ゴ Pro W3" charset="0"/>
              </a:rPr>
              <a:t> </a:t>
            </a:r>
          </a:p>
          <a:p>
            <a:r>
              <a:rPr lang="en-US">
                <a:ea typeface="ヒラギノ角ゴ Pro W3" charset="0"/>
                <a:cs typeface="ヒラギノ角ゴ Pro W3" charset="0"/>
              </a:rPr>
              <a:t>  0% </a:t>
            </a:r>
            <a:r>
              <a:rPr lang="en-US" b="1">
                <a:ea typeface="ヒラギノ角ゴ Pro W3" charset="0"/>
                <a:cs typeface="ヒラギノ角ゴ Pro W3" charset="0"/>
              </a:rPr>
              <a:t>[[0%]] </a:t>
            </a:r>
            <a:r>
              <a:rPr lang="en-US">
                <a:ea typeface="ヒラギノ角ゴ Pro W3" charset="0"/>
                <a:cs typeface="ヒラギノ角ゴ Pro W3" charset="0"/>
              </a:rPr>
              <a:t>0% 0% 0% </a:t>
            </a:r>
            <a:endParaRPr lang="en-US" b="1">
              <a:ea typeface="ヒラギノ角ゴ Pro W3" charset="0"/>
              <a:cs typeface="ヒラギノ角ゴ Pro W3" charset="0"/>
            </a:endParaRPr>
          </a:p>
          <a:p>
            <a:r>
              <a:rPr lang="en-US" b="1">
                <a:ea typeface="ヒラギノ角ゴ Pro W3" charset="0"/>
                <a:cs typeface="ヒラギノ角ゴ Pro W3" charset="0"/>
              </a:rPr>
              <a:t>CORRECT ANSWER:</a:t>
            </a:r>
            <a:r>
              <a:rPr lang="en-US">
                <a:ea typeface="ヒラギノ角ゴ Pro W3" charset="0"/>
                <a:cs typeface="ヒラギノ角ゴ Pro W3" charset="0"/>
              </a:rPr>
              <a:t> B</a:t>
            </a:r>
            <a:endParaRPr lang="en-US" b="1">
              <a:ea typeface="ヒラギノ角ゴ Pro W3" charset="0"/>
              <a:cs typeface="ヒラギノ角ゴ Pro W3" charset="0"/>
            </a:endParaRPr>
          </a:p>
          <a:p>
            <a:r>
              <a:rPr lang="en-US" b="1">
                <a:ea typeface="ヒラギノ角ゴ Pro W3" charset="0"/>
                <a:cs typeface="ヒラギノ角ゴ Pro W3" charset="0"/>
              </a:rPr>
              <a:t>WRITTEN BY:</a:t>
            </a:r>
            <a:r>
              <a:rPr lang="en-US">
                <a:ea typeface="ヒラギノ角ゴ Pro W3" charset="0"/>
                <a:cs typeface="ヒラギノ角ゴ Pro W3" charset="0"/>
              </a:rPr>
              <a:t> Mike Dubson (CU-Boulder)</a:t>
            </a:r>
          </a:p>
        </p:txBody>
      </p:sp>
      <p:sp>
        <p:nvSpPr>
          <p:cNvPr id="16077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8595817D-17E1-D54A-AEB8-88E98BE7CC6A}" type="slidenum">
              <a:rPr lang="en-US" sz="1200"/>
              <a:pPr/>
              <a:t>75</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a:ln/>
        </p:spPr>
      </p:sp>
      <p:sp>
        <p:nvSpPr>
          <p:cNvPr id="2355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(Pollock) A makes no sense (first, sign is odd. But also, what is k? k is only well defined for plane waves!). B is not good because the operator needs to be </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sandwiched</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  Lots of debate on this one – we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re so used to the idea of a </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bracket</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 it seems odd to even ask this, but for the students this is very novel! </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Pollock, Fa08, L6, 13% 13% </a:t>
            </a:r>
            <a:r>
              <a:rPr lang="en-US" sz="2400" b="1">
                <a:ea typeface="ヒラギノ角ゴ Pro W3" charset="0"/>
                <a:cs typeface="ヒラギノ角ゴ Pro W3" charset="0"/>
              </a:rPr>
              <a:t>[[42%]]</a:t>
            </a:r>
            <a:r>
              <a:rPr lang="en-US" sz="2400">
                <a:ea typeface="ヒラギノ角ゴ Pro W3" charset="0"/>
                <a:cs typeface="ヒラギノ角ゴ Pro W3" charset="0"/>
              </a:rPr>
              <a:t> 3% 29%</a:t>
            </a:r>
          </a:p>
          <a:p>
            <a:pPr>
              <a:spcBef>
                <a:spcPct val="0"/>
              </a:spcBef>
            </a:pPr>
            <a:r>
              <a:rPr lang="en-US" sz="2400">
                <a:ea typeface="ヒラギノ角ゴ Pro W3" charset="0"/>
                <a:cs typeface="ヒラギノ角ゴ Pro W3" charset="0"/>
              </a:rPr>
              <a:t>  DeWolfe, Sp09, L7, 0% 17% </a:t>
            </a:r>
            <a:r>
              <a:rPr lang="en-US" sz="2400" b="1">
                <a:ea typeface="ヒラギノ角ゴ Pro W3" charset="0"/>
                <a:cs typeface="ヒラギノ角ゴ Pro W3" charset="0"/>
              </a:rPr>
              <a:t>[[75%]]</a:t>
            </a:r>
            <a:r>
              <a:rPr lang="en-US" sz="2400">
                <a:ea typeface="ヒラギノ角ゴ Pro W3" charset="0"/>
                <a:cs typeface="ヒラギノ角ゴ Pro W3" charset="0"/>
              </a:rPr>
              <a:t> 8% 0%</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C</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Steven Pollock (CU-Boulder)</a:t>
            </a:r>
          </a:p>
          <a:p>
            <a:pPr>
              <a:spcBef>
                <a:spcPct val="0"/>
              </a:spcBef>
            </a:pPr>
            <a:endParaRPr lang="en-US" sz="2400">
              <a:ea typeface="ヒラギノ角ゴ Pro W3" charset="0"/>
              <a:cs typeface="ヒラギノ角ゴ Pro W3" charset="0"/>
            </a:endParaRPr>
          </a:p>
        </p:txBody>
      </p:sp>
      <p:sp>
        <p:nvSpPr>
          <p:cNvPr id="2355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0F059548-B340-3D4C-ACA3-1321656F4CAC}" type="slidenum">
              <a:rPr lang="en-US" sz="1200"/>
              <a:pPr/>
              <a:t>8</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a:ln/>
        </p:spPr>
      </p:sp>
      <p:sp>
        <p:nvSpPr>
          <p:cNvPr id="2560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sz="2400" b="1">
                <a:ea typeface="ヒラギノ角ゴ Pro W3" charset="0"/>
                <a:cs typeface="ヒラギノ角ゴ Pro W3" charset="0"/>
              </a:rPr>
              <a:t>INSTRUCTOR NOTES: </a:t>
            </a:r>
            <a:r>
              <a:rPr lang="en-US" sz="2400">
                <a:ea typeface="ヒラギノ角ゴ Pro W3" charset="0"/>
                <a:cs typeface="ヒラギノ角ゴ Pro W3" charset="0"/>
              </a:rPr>
              <a:t>(Dubson) Mike</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Answer: Depends on the functional dependence of V on x and t. If V(x,t) can be written as V = f(x)+g(t), then the TDSE equation separates. (Pollock) Separation of variables is something they have seen, and can do, but it</a:t>
            </a:r>
            <a:r>
              <a:rPr lang="ja-JP" altLang="en-US" sz="2400">
                <a:ea typeface="ヒラギノ角ゴ Pro W3" charset="0"/>
                <a:cs typeface="ヒラギノ角ゴ Pro W3" charset="0"/>
              </a:rPr>
              <a:t>’</a:t>
            </a:r>
            <a:r>
              <a:rPr lang="en-US" altLang="ja-JP" sz="2400">
                <a:ea typeface="ヒラギノ角ゴ Pro W3" charset="0"/>
                <a:cs typeface="ヒラギノ角ゴ Pro W3" charset="0"/>
              </a:rPr>
              <a:t>s still rather mysterious and procedural for them. At the end of the term, they were still arguing about questions analogous to this! </a:t>
            </a:r>
            <a:endParaRPr lang="en-US" altLang="ja-JP"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USED IN:</a:t>
            </a:r>
            <a:r>
              <a:rPr lang="en-US" sz="2400">
                <a:ea typeface="ヒラギノ角ゴ Pro W3" charset="0"/>
                <a:cs typeface="ヒラギノ角ゴ Pro W3" charset="0"/>
              </a:rPr>
              <a:t> </a:t>
            </a:r>
          </a:p>
          <a:p>
            <a:pPr>
              <a:spcBef>
                <a:spcPct val="0"/>
              </a:spcBef>
            </a:pPr>
            <a:r>
              <a:rPr lang="en-US" sz="2400">
                <a:ea typeface="ヒラギノ角ゴ Pro W3" charset="0"/>
                <a:cs typeface="ヒラギノ角ゴ Pro W3" charset="0"/>
              </a:rPr>
              <a:t>  Dubson, Sp08, L7, 10% 45% </a:t>
            </a:r>
            <a:r>
              <a:rPr lang="en-US" sz="2400" b="1">
                <a:ea typeface="ヒラギノ角ゴ Pro W3" charset="0"/>
                <a:cs typeface="ヒラギノ角ゴ Pro W3" charset="0"/>
              </a:rPr>
              <a:t>[[45%]]</a:t>
            </a:r>
            <a:r>
              <a:rPr lang="en-US" sz="2400">
                <a:ea typeface="ヒラギノ角ゴ Pro W3" charset="0"/>
                <a:cs typeface="ヒラギノ角ゴ Pro W3" charset="0"/>
              </a:rPr>
              <a:t> 0% 0% </a:t>
            </a:r>
          </a:p>
          <a:p>
            <a:pPr>
              <a:spcBef>
                <a:spcPct val="0"/>
              </a:spcBef>
            </a:pPr>
            <a:r>
              <a:rPr lang="en-US" sz="2400">
                <a:ea typeface="ヒラギノ角ゴ Pro W3" charset="0"/>
                <a:cs typeface="ヒラギノ角ゴ Pro W3" charset="0"/>
              </a:rPr>
              <a:t>  Pollock, Fa08, 4% 57% </a:t>
            </a:r>
            <a:r>
              <a:rPr lang="en-US" sz="2400" b="1">
                <a:ea typeface="ヒラギノ角ゴ Pro W3" charset="0"/>
                <a:cs typeface="ヒラギノ角ゴ Pro W3" charset="0"/>
              </a:rPr>
              <a:t>[[39%]]</a:t>
            </a:r>
            <a:r>
              <a:rPr lang="en-US" sz="2400">
                <a:ea typeface="ヒラギノ角ゴ Pro W3" charset="0"/>
                <a:cs typeface="ヒラギノ角ゴ Pro W3" charset="0"/>
              </a:rPr>
              <a:t> 0% 0% for spring.  </a:t>
            </a:r>
          </a:p>
          <a:p>
            <a:pPr>
              <a:spcBef>
                <a:spcPct val="0"/>
              </a:spcBef>
            </a:pPr>
            <a:r>
              <a:rPr lang="en-US" sz="2400">
                <a:ea typeface="ヒラギノ角ゴ Pro W3" charset="0"/>
                <a:cs typeface="ヒラギノ角ゴ Pro W3" charset="0"/>
              </a:rPr>
              <a:t>  DeWolfe, Sp09, L7, 3% 25% </a:t>
            </a:r>
            <a:r>
              <a:rPr lang="en-US" sz="2400" b="1">
                <a:ea typeface="ヒラギノ角ゴ Pro W3" charset="0"/>
                <a:cs typeface="ヒラギノ角ゴ Pro W3" charset="0"/>
              </a:rPr>
              <a:t>[[73%]]</a:t>
            </a:r>
            <a:r>
              <a:rPr lang="en-US" sz="2400">
                <a:ea typeface="ヒラギノ角ゴ Pro W3" charset="0"/>
                <a:cs typeface="ヒラギノ角ゴ Pro W3" charset="0"/>
              </a:rPr>
              <a:t> 0% 0% </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CORRECT ANSWER:</a:t>
            </a:r>
            <a:r>
              <a:rPr lang="en-US" sz="2400">
                <a:ea typeface="ヒラギノ角ゴ Pro W3" charset="0"/>
                <a:cs typeface="ヒラギノ角ゴ Pro W3" charset="0"/>
              </a:rPr>
              <a:t> C</a:t>
            </a:r>
            <a:endParaRPr lang="en-US" sz="2400" b="1">
              <a:ea typeface="ヒラギノ角ゴ Pro W3" charset="0"/>
              <a:cs typeface="ヒラギノ角ゴ Pro W3" charset="0"/>
            </a:endParaRPr>
          </a:p>
          <a:p>
            <a:pPr>
              <a:spcBef>
                <a:spcPct val="0"/>
              </a:spcBef>
            </a:pPr>
            <a:r>
              <a:rPr lang="en-US" sz="2400" b="1">
                <a:ea typeface="ヒラギノ角ゴ Pro W3" charset="0"/>
                <a:cs typeface="ヒラギノ角ゴ Pro W3" charset="0"/>
              </a:rPr>
              <a:t>WRITTEN BY:</a:t>
            </a:r>
            <a:r>
              <a:rPr lang="en-US" sz="2400">
                <a:ea typeface="ヒラギノ角ゴ Pro W3" charset="0"/>
                <a:cs typeface="ヒラギノ角ゴ Pro W3" charset="0"/>
              </a:rPr>
              <a:t> Mike Dubson (CU-Boulder)</a:t>
            </a:r>
          </a:p>
        </p:txBody>
      </p:sp>
      <p:sp>
        <p:nvSpPr>
          <p:cNvPr id="2560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30CC810A-D20E-F041-AC5C-CE3144DE3D61}" type="slidenum">
              <a:rPr lang="en-US" sz="1200"/>
              <a:pPr/>
              <a:t>9</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noChangeArrowheads="1"/>
          </p:cNvSpPr>
          <p:nvPr>
            <p:ph type="dt" sz="half" idx="10"/>
          </p:nvPr>
        </p:nvSpPr>
        <p:spPr/>
        <p:txBody>
          <a:bodyPr/>
          <a:lstStyle>
            <a:lvl1pPr>
              <a:defRPr/>
            </a:lvl1pPr>
          </a:lstStyle>
          <a:p>
            <a:pPr>
              <a:defRPr/>
            </a:pPr>
            <a:endParaRPr lang="en-US"/>
          </a:p>
        </p:txBody>
      </p:sp>
      <p:sp>
        <p:nvSpPr>
          <p:cNvPr id="5" name="Footer Placeholder 4"/>
          <p:cNvSpPr>
            <a:spLocks noGrp="1" noChangeArrowheads="1"/>
          </p:cNvSpPr>
          <p:nvPr>
            <p:ph type="ftr" sz="quarter" idx="11"/>
          </p:nvPr>
        </p:nvSpPr>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p:txBody>
          <a:bodyPr/>
          <a:lstStyle>
            <a:lvl1pPr>
              <a:defRPr/>
            </a:lvl1pPr>
          </a:lstStyle>
          <a:p>
            <a:pPr>
              <a:defRPr/>
            </a:pPr>
            <a:fld id="{49EF11A1-2CAD-424F-A0C4-CA64BA93AC04}" type="slidenum">
              <a:rPr lang="en-US"/>
              <a:pPr>
                <a:defRPr/>
              </a:pPr>
              <a:t>‹#›</a:t>
            </a:fld>
            <a:endParaRPr lang="en-US"/>
          </a:p>
        </p:txBody>
      </p:sp>
    </p:spTree>
    <p:extLst>
      <p:ext uri="{BB962C8B-B14F-4D97-AF65-F5344CB8AC3E}">
        <p14:creationId xmlns:p14="http://schemas.microsoft.com/office/powerpoint/2010/main" val="2952570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p:txBody>
          <a:bodyPr/>
          <a:lstStyle>
            <a:lvl1pPr>
              <a:defRPr/>
            </a:lvl1pPr>
          </a:lstStyle>
          <a:p>
            <a:pPr>
              <a:defRPr/>
            </a:pPr>
            <a:endParaRPr lang="en-US"/>
          </a:p>
        </p:txBody>
      </p:sp>
      <p:sp>
        <p:nvSpPr>
          <p:cNvPr id="5" name="Footer Placeholder 4"/>
          <p:cNvSpPr>
            <a:spLocks noGrp="1" noChangeArrowheads="1"/>
          </p:cNvSpPr>
          <p:nvPr>
            <p:ph type="ftr" sz="quarter" idx="11"/>
          </p:nvPr>
        </p:nvSpPr>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p:txBody>
          <a:bodyPr/>
          <a:lstStyle>
            <a:lvl1pPr>
              <a:defRPr/>
            </a:lvl1pPr>
          </a:lstStyle>
          <a:p>
            <a:pPr>
              <a:defRPr/>
            </a:pPr>
            <a:fld id="{30074990-F3C3-8F49-9D30-E205D4DB28C7}" type="slidenum">
              <a:rPr lang="en-US"/>
              <a:pPr>
                <a:defRPr/>
              </a:pPr>
              <a:t>‹#›</a:t>
            </a:fld>
            <a:endParaRPr lang="en-US"/>
          </a:p>
        </p:txBody>
      </p:sp>
    </p:spTree>
    <p:extLst>
      <p:ext uri="{BB962C8B-B14F-4D97-AF65-F5344CB8AC3E}">
        <p14:creationId xmlns:p14="http://schemas.microsoft.com/office/powerpoint/2010/main" val="3592762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439738"/>
            <a:ext cx="1943100" cy="62071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439738"/>
            <a:ext cx="5676900" cy="6207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p:txBody>
          <a:bodyPr/>
          <a:lstStyle>
            <a:lvl1pPr>
              <a:defRPr/>
            </a:lvl1pPr>
          </a:lstStyle>
          <a:p>
            <a:pPr>
              <a:defRPr/>
            </a:pPr>
            <a:endParaRPr lang="en-US"/>
          </a:p>
        </p:txBody>
      </p:sp>
      <p:sp>
        <p:nvSpPr>
          <p:cNvPr id="5" name="Footer Placeholder 4"/>
          <p:cNvSpPr>
            <a:spLocks noGrp="1" noChangeArrowheads="1"/>
          </p:cNvSpPr>
          <p:nvPr>
            <p:ph type="ftr" sz="quarter" idx="11"/>
          </p:nvPr>
        </p:nvSpPr>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p:txBody>
          <a:bodyPr/>
          <a:lstStyle>
            <a:lvl1pPr>
              <a:defRPr/>
            </a:lvl1pPr>
          </a:lstStyle>
          <a:p>
            <a:pPr>
              <a:defRPr/>
            </a:pPr>
            <a:fld id="{7A9440A4-14AC-9343-B645-134F07C28AEB}" type="slidenum">
              <a:rPr lang="en-US"/>
              <a:pPr>
                <a:defRPr/>
              </a:pPr>
              <a:t>‹#›</a:t>
            </a:fld>
            <a:endParaRPr lang="en-US"/>
          </a:p>
        </p:txBody>
      </p:sp>
    </p:spTree>
    <p:extLst>
      <p:ext uri="{BB962C8B-B14F-4D97-AF65-F5344CB8AC3E}">
        <p14:creationId xmlns:p14="http://schemas.microsoft.com/office/powerpoint/2010/main" val="19133997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1"/>
          <p:cNvSpPr>
            <a:spLocks noGrp="1" noChangeArrowheads="1"/>
          </p:cNvSpPr>
          <p:nvPr>
            <p:ph type="dt" sz="half" idx="10"/>
          </p:nvPr>
        </p:nvSpPr>
        <p:spPr/>
        <p:txBody>
          <a:bodyPr/>
          <a:lstStyle>
            <a:lvl1pPr>
              <a:defRPr/>
            </a:lvl1pPr>
          </a:lstStyle>
          <a:p>
            <a:pPr>
              <a:defRPr/>
            </a:pPr>
            <a:endParaRPr lang="en-US"/>
          </a:p>
        </p:txBody>
      </p:sp>
      <p:sp>
        <p:nvSpPr>
          <p:cNvPr id="5" name="Footer Placeholder 2"/>
          <p:cNvSpPr>
            <a:spLocks noGrp="1" noChangeArrowheads="1"/>
          </p:cNvSpPr>
          <p:nvPr>
            <p:ph type="ftr" sz="quarter" idx="11"/>
          </p:nvPr>
        </p:nvSpPr>
        <p:spPr/>
        <p:txBody>
          <a:bodyPr/>
          <a:lstStyle>
            <a:lvl1pPr>
              <a:defRPr/>
            </a:lvl1pPr>
          </a:lstStyle>
          <a:p>
            <a:pPr>
              <a:defRPr/>
            </a:pPr>
            <a:endParaRPr lang="en-US"/>
          </a:p>
        </p:txBody>
      </p:sp>
      <p:sp>
        <p:nvSpPr>
          <p:cNvPr id="6" name="Slide Number Placeholder 3"/>
          <p:cNvSpPr>
            <a:spLocks noGrp="1" noChangeArrowheads="1"/>
          </p:cNvSpPr>
          <p:nvPr>
            <p:ph type="sldNum" sz="quarter" idx="12"/>
          </p:nvPr>
        </p:nvSpPr>
        <p:spPr/>
        <p:txBody>
          <a:bodyPr/>
          <a:lstStyle>
            <a:lvl1pPr>
              <a:defRPr/>
            </a:lvl1pPr>
          </a:lstStyle>
          <a:p>
            <a:pPr>
              <a:defRPr/>
            </a:pPr>
            <a:fld id="{B32ADBD8-DE2F-0A47-8870-0309B5BACC42}" type="slidenum">
              <a:rPr lang="en-US"/>
              <a:pPr>
                <a:defRPr/>
              </a:pPr>
              <a:t>‹#›</a:t>
            </a:fld>
            <a:endParaRPr lang="en-US"/>
          </a:p>
        </p:txBody>
      </p:sp>
    </p:spTree>
    <p:extLst>
      <p:ext uri="{BB962C8B-B14F-4D97-AF65-F5344CB8AC3E}">
        <p14:creationId xmlns:p14="http://schemas.microsoft.com/office/powerpoint/2010/main" val="8468459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
          <p:cNvSpPr>
            <a:spLocks noGrp="1" noChangeArrowheads="1"/>
          </p:cNvSpPr>
          <p:nvPr>
            <p:ph type="dt" sz="half" idx="10"/>
          </p:nvPr>
        </p:nvSpPr>
        <p:spPr/>
        <p:txBody>
          <a:bodyPr/>
          <a:lstStyle>
            <a:lvl1pPr>
              <a:defRPr/>
            </a:lvl1pPr>
          </a:lstStyle>
          <a:p>
            <a:pPr>
              <a:defRPr/>
            </a:pPr>
            <a:endParaRPr lang="en-US"/>
          </a:p>
        </p:txBody>
      </p:sp>
      <p:sp>
        <p:nvSpPr>
          <p:cNvPr id="5" name="Footer Placeholder 2"/>
          <p:cNvSpPr>
            <a:spLocks noGrp="1" noChangeArrowheads="1"/>
          </p:cNvSpPr>
          <p:nvPr>
            <p:ph type="ftr" sz="quarter" idx="11"/>
          </p:nvPr>
        </p:nvSpPr>
        <p:spPr/>
        <p:txBody>
          <a:bodyPr/>
          <a:lstStyle>
            <a:lvl1pPr>
              <a:defRPr/>
            </a:lvl1pPr>
          </a:lstStyle>
          <a:p>
            <a:pPr>
              <a:defRPr/>
            </a:pPr>
            <a:endParaRPr lang="en-US"/>
          </a:p>
        </p:txBody>
      </p:sp>
      <p:sp>
        <p:nvSpPr>
          <p:cNvPr id="6" name="Slide Number Placeholder 3"/>
          <p:cNvSpPr>
            <a:spLocks noGrp="1" noChangeArrowheads="1"/>
          </p:cNvSpPr>
          <p:nvPr>
            <p:ph type="sldNum" sz="quarter" idx="12"/>
          </p:nvPr>
        </p:nvSpPr>
        <p:spPr/>
        <p:txBody>
          <a:bodyPr/>
          <a:lstStyle>
            <a:lvl1pPr>
              <a:defRPr/>
            </a:lvl1pPr>
          </a:lstStyle>
          <a:p>
            <a:pPr>
              <a:defRPr/>
            </a:pPr>
            <a:fld id="{A398656D-0633-5C4D-8F8A-73C352917706}" type="slidenum">
              <a:rPr lang="en-US"/>
              <a:pPr>
                <a:defRPr/>
              </a:pPr>
              <a:t>‹#›</a:t>
            </a:fld>
            <a:endParaRPr lang="en-US"/>
          </a:p>
        </p:txBody>
      </p:sp>
    </p:spTree>
    <p:extLst>
      <p:ext uri="{BB962C8B-B14F-4D97-AF65-F5344CB8AC3E}">
        <p14:creationId xmlns:p14="http://schemas.microsoft.com/office/powerpoint/2010/main" val="17717397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noChangeArrowheads="1"/>
          </p:cNvSpPr>
          <p:nvPr>
            <p:ph type="dt" sz="half" idx="10"/>
          </p:nvPr>
        </p:nvSpPr>
        <p:spPr/>
        <p:txBody>
          <a:bodyPr/>
          <a:lstStyle>
            <a:lvl1pPr>
              <a:defRPr/>
            </a:lvl1pPr>
          </a:lstStyle>
          <a:p>
            <a:pPr>
              <a:defRPr/>
            </a:pPr>
            <a:endParaRPr lang="en-US"/>
          </a:p>
        </p:txBody>
      </p:sp>
      <p:sp>
        <p:nvSpPr>
          <p:cNvPr id="3" name="Footer Placeholder 2"/>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3"/>
          <p:cNvSpPr>
            <a:spLocks noGrp="1" noChangeArrowheads="1"/>
          </p:cNvSpPr>
          <p:nvPr>
            <p:ph type="sldNum" sz="quarter" idx="12"/>
          </p:nvPr>
        </p:nvSpPr>
        <p:spPr/>
        <p:txBody>
          <a:bodyPr/>
          <a:lstStyle>
            <a:lvl1pPr>
              <a:defRPr/>
            </a:lvl1pPr>
          </a:lstStyle>
          <a:p>
            <a:pPr>
              <a:defRPr/>
            </a:pPr>
            <a:fld id="{30AE0F0D-9896-5D44-8D33-CCA35BF88556}" type="slidenum">
              <a:rPr lang="en-US"/>
              <a:pPr>
                <a:defRPr/>
              </a:pPr>
              <a:t>‹#›</a:t>
            </a:fld>
            <a:endParaRPr lang="en-US"/>
          </a:p>
        </p:txBody>
      </p:sp>
    </p:spTree>
    <p:extLst>
      <p:ext uri="{BB962C8B-B14F-4D97-AF65-F5344CB8AC3E}">
        <p14:creationId xmlns:p14="http://schemas.microsoft.com/office/powerpoint/2010/main" val="3985735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noChangeArrowheads="1"/>
          </p:cNvSpPr>
          <p:nvPr>
            <p:ph type="dt" sz="half" idx="10"/>
          </p:nvPr>
        </p:nvSpPr>
        <p:spPr/>
        <p:txBody>
          <a:bodyPr/>
          <a:lstStyle>
            <a:lvl1pPr>
              <a:defRPr/>
            </a:lvl1pPr>
          </a:lstStyle>
          <a:p>
            <a:pPr>
              <a:defRPr/>
            </a:pPr>
            <a:endParaRPr lang="en-US"/>
          </a:p>
        </p:txBody>
      </p:sp>
      <p:sp>
        <p:nvSpPr>
          <p:cNvPr id="5" name="Footer Placeholder 4"/>
          <p:cNvSpPr>
            <a:spLocks noGrp="1" noChangeArrowheads="1"/>
          </p:cNvSpPr>
          <p:nvPr>
            <p:ph type="ftr" sz="quarter" idx="11"/>
          </p:nvPr>
        </p:nvSpPr>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p:txBody>
          <a:bodyPr/>
          <a:lstStyle>
            <a:lvl1pPr>
              <a:defRPr/>
            </a:lvl1pPr>
          </a:lstStyle>
          <a:p>
            <a:pPr>
              <a:defRPr/>
            </a:pPr>
            <a:fld id="{DFB9EBF5-0AEF-2946-BCFE-CC777777A0F0}" type="slidenum">
              <a:rPr lang="en-US"/>
              <a:pPr>
                <a:defRPr/>
              </a:pPr>
              <a:t>‹#›</a:t>
            </a:fld>
            <a:endParaRPr lang="en-US"/>
          </a:p>
        </p:txBody>
      </p:sp>
    </p:spTree>
    <p:extLst>
      <p:ext uri="{BB962C8B-B14F-4D97-AF65-F5344CB8AC3E}">
        <p14:creationId xmlns:p14="http://schemas.microsoft.com/office/powerpoint/2010/main" val="3187978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noChangeArrowheads="1"/>
          </p:cNvSpPr>
          <p:nvPr>
            <p:ph type="dt" sz="half" idx="10"/>
          </p:nvPr>
        </p:nvSpPr>
        <p:spPr/>
        <p:txBody>
          <a:bodyPr/>
          <a:lstStyle>
            <a:lvl1pPr>
              <a:defRPr/>
            </a:lvl1pPr>
          </a:lstStyle>
          <a:p>
            <a:pPr>
              <a:defRPr/>
            </a:pPr>
            <a:endParaRPr lang="en-US"/>
          </a:p>
        </p:txBody>
      </p:sp>
      <p:sp>
        <p:nvSpPr>
          <p:cNvPr id="5" name="Footer Placeholder 4"/>
          <p:cNvSpPr>
            <a:spLocks noGrp="1" noChangeArrowheads="1"/>
          </p:cNvSpPr>
          <p:nvPr>
            <p:ph type="ftr" sz="quarter" idx="11"/>
          </p:nvPr>
        </p:nvSpPr>
        <p:spPr/>
        <p:txBody>
          <a:bodyPr/>
          <a:lstStyle>
            <a:lvl1pPr>
              <a:defRPr/>
            </a:lvl1pPr>
          </a:lstStyle>
          <a:p>
            <a:pPr>
              <a:defRPr/>
            </a:pPr>
            <a:endParaRPr lang="en-US"/>
          </a:p>
        </p:txBody>
      </p:sp>
      <p:sp>
        <p:nvSpPr>
          <p:cNvPr id="6" name="Slide Number Placeholder 5"/>
          <p:cNvSpPr>
            <a:spLocks noGrp="1" noChangeArrowheads="1"/>
          </p:cNvSpPr>
          <p:nvPr>
            <p:ph type="sldNum" sz="quarter" idx="12"/>
          </p:nvPr>
        </p:nvSpPr>
        <p:spPr/>
        <p:txBody>
          <a:bodyPr/>
          <a:lstStyle>
            <a:lvl1pPr>
              <a:defRPr/>
            </a:lvl1pPr>
          </a:lstStyle>
          <a:p>
            <a:pPr>
              <a:defRPr/>
            </a:pPr>
            <a:fld id="{E93D9F4B-A3CC-DA40-AC6E-4A96305DB0B1}" type="slidenum">
              <a:rPr lang="en-US"/>
              <a:pPr>
                <a:defRPr/>
              </a:pPr>
              <a:t>‹#›</a:t>
            </a:fld>
            <a:endParaRPr lang="en-US"/>
          </a:p>
        </p:txBody>
      </p:sp>
    </p:spTree>
    <p:extLst>
      <p:ext uri="{BB962C8B-B14F-4D97-AF65-F5344CB8AC3E}">
        <p14:creationId xmlns:p14="http://schemas.microsoft.com/office/powerpoint/2010/main" val="1486801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130425"/>
            <a:ext cx="3810000" cy="4516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130425"/>
            <a:ext cx="3810000" cy="45164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noChangeArrowheads="1"/>
          </p:cNvSpPr>
          <p:nvPr>
            <p:ph type="dt" sz="half" idx="10"/>
          </p:nvPr>
        </p:nvSpPr>
        <p:spPr/>
        <p:txBody>
          <a:bodyPr/>
          <a:lstStyle>
            <a:lvl1pPr>
              <a:defRPr/>
            </a:lvl1pPr>
          </a:lstStyle>
          <a:p>
            <a:pPr>
              <a:defRPr/>
            </a:pPr>
            <a:endParaRPr lang="en-US"/>
          </a:p>
        </p:txBody>
      </p:sp>
      <p:sp>
        <p:nvSpPr>
          <p:cNvPr id="6" name="Footer Placeholder 4"/>
          <p:cNvSpPr>
            <a:spLocks noGrp="1" noChangeArrowheads="1"/>
          </p:cNvSpPr>
          <p:nvPr>
            <p:ph type="ftr" sz="quarter" idx="11"/>
          </p:nvPr>
        </p:nvSpPr>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p:txBody>
          <a:bodyPr/>
          <a:lstStyle>
            <a:lvl1pPr>
              <a:defRPr/>
            </a:lvl1pPr>
          </a:lstStyle>
          <a:p>
            <a:pPr>
              <a:defRPr/>
            </a:pPr>
            <a:fld id="{71825AC1-901F-E344-A538-847A72103722}" type="slidenum">
              <a:rPr lang="en-US"/>
              <a:pPr>
                <a:defRPr/>
              </a:pPr>
              <a:t>‹#›</a:t>
            </a:fld>
            <a:endParaRPr lang="en-US"/>
          </a:p>
        </p:txBody>
      </p:sp>
    </p:spTree>
    <p:extLst>
      <p:ext uri="{BB962C8B-B14F-4D97-AF65-F5344CB8AC3E}">
        <p14:creationId xmlns:p14="http://schemas.microsoft.com/office/powerpoint/2010/main" val="1960197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noChangeArrowheads="1"/>
          </p:cNvSpPr>
          <p:nvPr>
            <p:ph type="dt" sz="half" idx="10"/>
          </p:nvPr>
        </p:nvSpPr>
        <p:spPr/>
        <p:txBody>
          <a:bodyPr/>
          <a:lstStyle>
            <a:lvl1pPr>
              <a:defRPr/>
            </a:lvl1pPr>
          </a:lstStyle>
          <a:p>
            <a:pPr>
              <a:defRPr/>
            </a:pPr>
            <a:endParaRPr lang="en-US"/>
          </a:p>
        </p:txBody>
      </p:sp>
      <p:sp>
        <p:nvSpPr>
          <p:cNvPr id="8" name="Footer Placeholder 4"/>
          <p:cNvSpPr>
            <a:spLocks noGrp="1" noChangeArrowheads="1"/>
          </p:cNvSpPr>
          <p:nvPr>
            <p:ph type="ftr" sz="quarter" idx="11"/>
          </p:nvPr>
        </p:nvSpPr>
        <p:spPr/>
        <p:txBody>
          <a:bodyPr/>
          <a:lstStyle>
            <a:lvl1pPr>
              <a:defRPr/>
            </a:lvl1pPr>
          </a:lstStyle>
          <a:p>
            <a:pPr>
              <a:defRPr/>
            </a:pPr>
            <a:endParaRPr lang="en-US"/>
          </a:p>
        </p:txBody>
      </p:sp>
      <p:sp>
        <p:nvSpPr>
          <p:cNvPr id="9" name="Slide Number Placeholder 5"/>
          <p:cNvSpPr>
            <a:spLocks noGrp="1" noChangeArrowheads="1"/>
          </p:cNvSpPr>
          <p:nvPr>
            <p:ph type="sldNum" sz="quarter" idx="12"/>
          </p:nvPr>
        </p:nvSpPr>
        <p:spPr/>
        <p:txBody>
          <a:bodyPr/>
          <a:lstStyle>
            <a:lvl1pPr>
              <a:defRPr/>
            </a:lvl1pPr>
          </a:lstStyle>
          <a:p>
            <a:pPr>
              <a:defRPr/>
            </a:pPr>
            <a:fld id="{2479B6C7-5E98-524A-8CD2-71A5C82FE686}" type="slidenum">
              <a:rPr lang="en-US"/>
              <a:pPr>
                <a:defRPr/>
              </a:pPr>
              <a:t>‹#›</a:t>
            </a:fld>
            <a:endParaRPr lang="en-US"/>
          </a:p>
        </p:txBody>
      </p:sp>
    </p:spTree>
    <p:extLst>
      <p:ext uri="{BB962C8B-B14F-4D97-AF65-F5344CB8AC3E}">
        <p14:creationId xmlns:p14="http://schemas.microsoft.com/office/powerpoint/2010/main" val="2678725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noChangeArrowheads="1"/>
          </p:cNvSpPr>
          <p:nvPr>
            <p:ph type="dt" sz="half" idx="10"/>
          </p:nvPr>
        </p:nvSpPr>
        <p:spPr/>
        <p:txBody>
          <a:bodyPr/>
          <a:lstStyle>
            <a:lvl1pPr>
              <a:defRPr/>
            </a:lvl1pPr>
          </a:lstStyle>
          <a:p>
            <a:pPr>
              <a:defRPr/>
            </a:pPr>
            <a:endParaRPr lang="en-US"/>
          </a:p>
        </p:txBody>
      </p:sp>
      <p:sp>
        <p:nvSpPr>
          <p:cNvPr id="4" name="Footer Placeholder 4"/>
          <p:cNvSpPr>
            <a:spLocks noGrp="1" noChangeArrowheads="1"/>
          </p:cNvSpPr>
          <p:nvPr>
            <p:ph type="ftr" sz="quarter" idx="11"/>
          </p:nvPr>
        </p:nvSpPr>
        <p:spPr/>
        <p:txBody>
          <a:bodyPr/>
          <a:lstStyle>
            <a:lvl1pPr>
              <a:defRPr/>
            </a:lvl1pPr>
          </a:lstStyle>
          <a:p>
            <a:pPr>
              <a:defRPr/>
            </a:pPr>
            <a:endParaRPr lang="en-US"/>
          </a:p>
        </p:txBody>
      </p:sp>
      <p:sp>
        <p:nvSpPr>
          <p:cNvPr id="5" name="Slide Number Placeholder 5"/>
          <p:cNvSpPr>
            <a:spLocks noGrp="1" noChangeArrowheads="1"/>
          </p:cNvSpPr>
          <p:nvPr>
            <p:ph type="sldNum" sz="quarter" idx="12"/>
          </p:nvPr>
        </p:nvSpPr>
        <p:spPr/>
        <p:txBody>
          <a:bodyPr/>
          <a:lstStyle>
            <a:lvl1pPr>
              <a:defRPr/>
            </a:lvl1pPr>
          </a:lstStyle>
          <a:p>
            <a:pPr>
              <a:defRPr/>
            </a:pPr>
            <a:fld id="{4A3B241F-1045-5146-9F58-83449123347C}" type="slidenum">
              <a:rPr lang="en-US"/>
              <a:pPr>
                <a:defRPr/>
              </a:pPr>
              <a:t>‹#›</a:t>
            </a:fld>
            <a:endParaRPr lang="en-US"/>
          </a:p>
        </p:txBody>
      </p:sp>
    </p:spTree>
    <p:extLst>
      <p:ext uri="{BB962C8B-B14F-4D97-AF65-F5344CB8AC3E}">
        <p14:creationId xmlns:p14="http://schemas.microsoft.com/office/powerpoint/2010/main" val="31480534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p:txBody>
          <a:bodyPr/>
          <a:lstStyle>
            <a:lvl1pPr>
              <a:defRPr/>
            </a:lvl1pPr>
          </a:lstStyle>
          <a:p>
            <a:pPr>
              <a:defRPr/>
            </a:pPr>
            <a:endParaRPr lang="en-US"/>
          </a:p>
        </p:txBody>
      </p:sp>
      <p:sp>
        <p:nvSpPr>
          <p:cNvPr id="3" name="Footer Placeholder 4"/>
          <p:cNvSpPr>
            <a:spLocks noGrp="1" noChangeArrowheads="1"/>
          </p:cNvSpPr>
          <p:nvPr>
            <p:ph type="ftr" sz="quarter" idx="11"/>
          </p:nvPr>
        </p:nvSpPr>
        <p:spPr/>
        <p:txBody>
          <a:bodyPr/>
          <a:lstStyle>
            <a:lvl1pPr>
              <a:defRPr/>
            </a:lvl1pPr>
          </a:lstStyle>
          <a:p>
            <a:pPr>
              <a:defRPr/>
            </a:pPr>
            <a:endParaRPr lang="en-US"/>
          </a:p>
        </p:txBody>
      </p:sp>
      <p:sp>
        <p:nvSpPr>
          <p:cNvPr id="4" name="Slide Number Placeholder 5"/>
          <p:cNvSpPr>
            <a:spLocks noGrp="1" noChangeArrowheads="1"/>
          </p:cNvSpPr>
          <p:nvPr>
            <p:ph type="sldNum" sz="quarter" idx="12"/>
          </p:nvPr>
        </p:nvSpPr>
        <p:spPr/>
        <p:txBody>
          <a:bodyPr/>
          <a:lstStyle>
            <a:lvl1pPr>
              <a:defRPr/>
            </a:lvl1pPr>
          </a:lstStyle>
          <a:p>
            <a:pPr>
              <a:defRPr/>
            </a:pPr>
            <a:fld id="{FAC96636-305A-7044-AC89-3EEFC3A1AF11}" type="slidenum">
              <a:rPr lang="en-US"/>
              <a:pPr>
                <a:defRPr/>
              </a:pPr>
              <a:t>‹#›</a:t>
            </a:fld>
            <a:endParaRPr lang="en-US"/>
          </a:p>
        </p:txBody>
      </p:sp>
    </p:spTree>
    <p:extLst>
      <p:ext uri="{BB962C8B-B14F-4D97-AF65-F5344CB8AC3E}">
        <p14:creationId xmlns:p14="http://schemas.microsoft.com/office/powerpoint/2010/main" val="643253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noChangeArrowheads="1"/>
          </p:cNvSpPr>
          <p:nvPr>
            <p:ph type="dt" sz="half" idx="10"/>
          </p:nvPr>
        </p:nvSpPr>
        <p:spPr/>
        <p:txBody>
          <a:bodyPr/>
          <a:lstStyle>
            <a:lvl1pPr>
              <a:defRPr/>
            </a:lvl1pPr>
          </a:lstStyle>
          <a:p>
            <a:pPr>
              <a:defRPr/>
            </a:pPr>
            <a:endParaRPr lang="en-US"/>
          </a:p>
        </p:txBody>
      </p:sp>
      <p:sp>
        <p:nvSpPr>
          <p:cNvPr id="6" name="Footer Placeholder 4"/>
          <p:cNvSpPr>
            <a:spLocks noGrp="1" noChangeArrowheads="1"/>
          </p:cNvSpPr>
          <p:nvPr>
            <p:ph type="ftr" sz="quarter" idx="11"/>
          </p:nvPr>
        </p:nvSpPr>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p:txBody>
          <a:bodyPr/>
          <a:lstStyle>
            <a:lvl1pPr>
              <a:defRPr/>
            </a:lvl1pPr>
          </a:lstStyle>
          <a:p>
            <a:pPr>
              <a:defRPr/>
            </a:pPr>
            <a:fld id="{48A607ED-D0F0-574B-9C0B-65275D3F5607}" type="slidenum">
              <a:rPr lang="en-US"/>
              <a:pPr>
                <a:defRPr/>
              </a:pPr>
              <a:t>‹#›</a:t>
            </a:fld>
            <a:endParaRPr lang="en-US"/>
          </a:p>
        </p:txBody>
      </p:sp>
    </p:spTree>
    <p:extLst>
      <p:ext uri="{BB962C8B-B14F-4D97-AF65-F5344CB8AC3E}">
        <p14:creationId xmlns:p14="http://schemas.microsoft.com/office/powerpoint/2010/main" val="3136247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noChangeArrowheads="1"/>
          </p:cNvSpPr>
          <p:nvPr>
            <p:ph type="dt" sz="half" idx="10"/>
          </p:nvPr>
        </p:nvSpPr>
        <p:spPr/>
        <p:txBody>
          <a:bodyPr/>
          <a:lstStyle>
            <a:lvl1pPr>
              <a:defRPr/>
            </a:lvl1pPr>
          </a:lstStyle>
          <a:p>
            <a:pPr>
              <a:defRPr/>
            </a:pPr>
            <a:endParaRPr lang="en-US"/>
          </a:p>
        </p:txBody>
      </p:sp>
      <p:sp>
        <p:nvSpPr>
          <p:cNvPr id="6" name="Footer Placeholder 4"/>
          <p:cNvSpPr>
            <a:spLocks noGrp="1" noChangeArrowheads="1"/>
          </p:cNvSpPr>
          <p:nvPr>
            <p:ph type="ftr" sz="quarter" idx="11"/>
          </p:nvPr>
        </p:nvSpPr>
        <p:spPr/>
        <p:txBody>
          <a:bodyPr/>
          <a:lstStyle>
            <a:lvl1pPr>
              <a:defRPr/>
            </a:lvl1pPr>
          </a:lstStyle>
          <a:p>
            <a:pPr>
              <a:defRPr/>
            </a:pPr>
            <a:endParaRPr lang="en-US"/>
          </a:p>
        </p:txBody>
      </p:sp>
      <p:sp>
        <p:nvSpPr>
          <p:cNvPr id="7" name="Slide Number Placeholder 5"/>
          <p:cNvSpPr>
            <a:spLocks noGrp="1" noChangeArrowheads="1"/>
          </p:cNvSpPr>
          <p:nvPr>
            <p:ph type="sldNum" sz="quarter" idx="12"/>
          </p:nvPr>
        </p:nvSpPr>
        <p:spPr/>
        <p:txBody>
          <a:bodyPr/>
          <a:lstStyle>
            <a:lvl1pPr>
              <a:defRPr/>
            </a:lvl1pPr>
          </a:lstStyle>
          <a:p>
            <a:pPr>
              <a:defRPr/>
            </a:pPr>
            <a:fld id="{45F23C2A-9089-D34A-8ED6-31AC64EE9AA3}" type="slidenum">
              <a:rPr lang="en-US"/>
              <a:pPr>
                <a:defRPr/>
              </a:pPr>
              <a:t>‹#›</a:t>
            </a:fld>
            <a:endParaRPr lang="en-US"/>
          </a:p>
        </p:txBody>
      </p:sp>
    </p:spTree>
    <p:extLst>
      <p:ext uri="{BB962C8B-B14F-4D97-AF65-F5344CB8AC3E}">
        <p14:creationId xmlns:p14="http://schemas.microsoft.com/office/powerpoint/2010/main" val="32111523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439738"/>
            <a:ext cx="7772400" cy="151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2130425"/>
            <a:ext cx="7772400" cy="45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noChangeArrowheads="1"/>
          </p:cNvSpPr>
          <p:nvPr>
            <p:ph type="dt" sz="half" idx="2"/>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endParaRPr lang="en-US"/>
          </a:p>
        </p:txBody>
      </p:sp>
      <p:sp>
        <p:nvSpPr>
          <p:cNvPr id="5" name="Footer Placeholder 4"/>
          <p:cNvSpPr>
            <a:spLocks noGrp="1" noChangeArrowheads="1"/>
          </p:cNvSpPr>
          <p:nvPr>
            <p:ph type="ftr" sz="quarter" idx="3"/>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endParaRPr lang="en-US"/>
          </a:p>
        </p:txBody>
      </p:sp>
      <p:sp>
        <p:nvSpPr>
          <p:cNvPr id="6" name="Slide Number Placeholder 5"/>
          <p:cNvSpPr>
            <a:spLocks noGrp="1" noChangeArrowheads="1"/>
          </p:cNvSpPr>
          <p:nvPr>
            <p:ph type="sldNum" sz="quarter" idx="4"/>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fld id="{A2FC8AAF-E837-A543-9D70-FA3E10AD6BD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05" r:id="rId1"/>
    <p:sldLayoutId id="2147484306" r:id="rId2"/>
    <p:sldLayoutId id="2147484307" r:id="rId3"/>
    <p:sldLayoutId id="2147484308" r:id="rId4"/>
    <p:sldLayoutId id="2147484309" r:id="rId5"/>
    <p:sldLayoutId id="2147484310" r:id="rId6"/>
    <p:sldLayoutId id="2147484311" r:id="rId7"/>
    <p:sldLayoutId id="2147484312" r:id="rId8"/>
    <p:sldLayoutId id="2147484313" r:id="rId9"/>
    <p:sldLayoutId id="2147484314" r:id="rId10"/>
    <p:sldLayoutId id="2147484315" r:id="rId11"/>
  </p:sldLayoutIdLst>
  <p:txStyles>
    <p:titleStyle>
      <a:lvl1pPr algn="ctr" rtl="0" eaLnBrk="0" fontAlgn="base" hangingPunct="0">
        <a:spcBef>
          <a:spcPct val="0"/>
        </a:spcBef>
        <a:spcAft>
          <a:spcPct val="0"/>
        </a:spcAft>
        <a:defRPr sz="3600">
          <a:solidFill>
            <a:schemeClr val="accent2"/>
          </a:solidFill>
          <a:latin typeface="+mj-lt"/>
          <a:ea typeface="+mj-ea"/>
          <a:cs typeface="ヒラギノ角ゴ Pro W3" charset="0"/>
        </a:defRPr>
      </a:lvl1pPr>
      <a:lvl2pPr algn="ctr" rtl="0" eaLnBrk="0" fontAlgn="base" hangingPunct="0">
        <a:spcBef>
          <a:spcPct val="0"/>
        </a:spcBef>
        <a:spcAft>
          <a:spcPct val="0"/>
        </a:spcAft>
        <a:defRPr sz="3600">
          <a:solidFill>
            <a:schemeClr val="accent2"/>
          </a:solidFill>
          <a:latin typeface="Arial" charset="0"/>
          <a:ea typeface="ヒラギノ角ゴ Pro W3" charset="0"/>
          <a:cs typeface="ヒラギノ角ゴ Pro W3" charset="0"/>
        </a:defRPr>
      </a:lvl2pPr>
      <a:lvl3pPr algn="ctr" rtl="0" eaLnBrk="0" fontAlgn="base" hangingPunct="0">
        <a:spcBef>
          <a:spcPct val="0"/>
        </a:spcBef>
        <a:spcAft>
          <a:spcPct val="0"/>
        </a:spcAft>
        <a:defRPr sz="3600">
          <a:solidFill>
            <a:schemeClr val="accent2"/>
          </a:solidFill>
          <a:latin typeface="Arial" charset="0"/>
          <a:ea typeface="ヒラギノ角ゴ Pro W3" charset="0"/>
          <a:cs typeface="ヒラギノ角ゴ Pro W3" charset="0"/>
        </a:defRPr>
      </a:lvl3pPr>
      <a:lvl4pPr algn="ctr" rtl="0" eaLnBrk="0" fontAlgn="base" hangingPunct="0">
        <a:spcBef>
          <a:spcPct val="0"/>
        </a:spcBef>
        <a:spcAft>
          <a:spcPct val="0"/>
        </a:spcAft>
        <a:defRPr sz="3600">
          <a:solidFill>
            <a:schemeClr val="accent2"/>
          </a:solidFill>
          <a:latin typeface="Arial" charset="0"/>
          <a:ea typeface="ヒラギノ角ゴ Pro W3" charset="0"/>
          <a:cs typeface="ヒラギノ角ゴ Pro W3" charset="0"/>
        </a:defRPr>
      </a:lvl4pPr>
      <a:lvl5pPr algn="ctr" rtl="0" eaLnBrk="0" fontAlgn="base" hangingPunct="0">
        <a:spcBef>
          <a:spcPct val="0"/>
        </a:spcBef>
        <a:spcAft>
          <a:spcPct val="0"/>
        </a:spcAft>
        <a:defRPr sz="3600">
          <a:solidFill>
            <a:schemeClr val="accent2"/>
          </a:solidFill>
          <a:latin typeface="Arial" charset="0"/>
          <a:ea typeface="ヒラギノ角ゴ Pro W3" charset="0"/>
          <a:cs typeface="ヒラギノ角ゴ Pro W3" charset="0"/>
        </a:defRPr>
      </a:lvl5pPr>
      <a:lvl6pPr marL="457200" algn="ctr" rtl="0" fontAlgn="base">
        <a:spcBef>
          <a:spcPct val="0"/>
        </a:spcBef>
        <a:spcAft>
          <a:spcPct val="0"/>
        </a:spcAft>
        <a:defRPr sz="3600">
          <a:solidFill>
            <a:schemeClr val="accent2"/>
          </a:solidFill>
          <a:latin typeface="Arial" charset="0"/>
          <a:ea typeface="ヒラギノ角ゴ Pro W3" charset="0"/>
          <a:cs typeface="Arial" charset="0"/>
        </a:defRPr>
      </a:lvl6pPr>
      <a:lvl7pPr marL="914400" algn="ctr" rtl="0" fontAlgn="base">
        <a:spcBef>
          <a:spcPct val="0"/>
        </a:spcBef>
        <a:spcAft>
          <a:spcPct val="0"/>
        </a:spcAft>
        <a:defRPr sz="3600">
          <a:solidFill>
            <a:schemeClr val="accent2"/>
          </a:solidFill>
          <a:latin typeface="Arial" charset="0"/>
          <a:ea typeface="ヒラギノ角ゴ Pro W3" charset="0"/>
          <a:cs typeface="Arial" charset="0"/>
        </a:defRPr>
      </a:lvl7pPr>
      <a:lvl8pPr marL="1371600" algn="ctr" rtl="0" fontAlgn="base">
        <a:spcBef>
          <a:spcPct val="0"/>
        </a:spcBef>
        <a:spcAft>
          <a:spcPct val="0"/>
        </a:spcAft>
        <a:defRPr sz="3600">
          <a:solidFill>
            <a:schemeClr val="accent2"/>
          </a:solidFill>
          <a:latin typeface="Arial" charset="0"/>
          <a:ea typeface="ヒラギノ角ゴ Pro W3" charset="0"/>
          <a:cs typeface="Arial" charset="0"/>
        </a:defRPr>
      </a:lvl8pPr>
      <a:lvl9pPr marL="1828800" algn="ctr" rtl="0" fontAlgn="base">
        <a:spcBef>
          <a:spcPct val="0"/>
        </a:spcBef>
        <a:spcAft>
          <a:spcPct val="0"/>
        </a:spcAft>
        <a:defRPr sz="3600">
          <a:solidFill>
            <a:schemeClr val="accent2"/>
          </a:solidFill>
          <a:latin typeface="Arial" charset="0"/>
          <a:ea typeface="ヒラギノ角ゴ Pro W3" charset="0"/>
          <a:cs typeface="Arial" charset="0"/>
        </a:defRPr>
      </a:lvl9pPr>
    </p:titleStyle>
    <p:bodyStyle>
      <a:lvl1pPr marL="342900" indent="-342900" algn="l" rtl="0" eaLnBrk="0" fontAlgn="base" hangingPunct="0">
        <a:spcBef>
          <a:spcPct val="20000"/>
        </a:spcBef>
        <a:spcAft>
          <a:spcPct val="0"/>
        </a:spcAft>
        <a:defRPr sz="3200">
          <a:solidFill>
            <a:schemeClr val="tx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tx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tx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tx1"/>
          </a:solidFill>
          <a:latin typeface="+mj-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tx1"/>
          </a:solidFill>
          <a:latin typeface="+mj-lt"/>
          <a:ea typeface="+mn-ea"/>
          <a:cs typeface="ヒラギノ角ゴ Pro W3" charset="0"/>
        </a:defRPr>
      </a:lvl5pPr>
      <a:lvl6pPr marL="2514600" indent="-228600" algn="l" rtl="0" fontAlgn="base">
        <a:spcBef>
          <a:spcPct val="20000"/>
        </a:spcBef>
        <a:spcAft>
          <a:spcPct val="0"/>
        </a:spcAft>
        <a:buChar char="»"/>
        <a:defRPr sz="2000">
          <a:solidFill>
            <a:schemeClr val="tx1"/>
          </a:solidFill>
          <a:latin typeface="+mj-lt"/>
          <a:ea typeface="+mn-ea"/>
          <a:cs typeface="+mn-cs"/>
        </a:defRPr>
      </a:lvl6pPr>
      <a:lvl7pPr marL="2971800" indent="-228600" algn="l" rtl="0" fontAlgn="base">
        <a:spcBef>
          <a:spcPct val="20000"/>
        </a:spcBef>
        <a:spcAft>
          <a:spcPct val="0"/>
        </a:spcAft>
        <a:buChar char="»"/>
        <a:defRPr sz="2000">
          <a:solidFill>
            <a:schemeClr val="tx1"/>
          </a:solidFill>
          <a:latin typeface="+mj-lt"/>
          <a:ea typeface="+mn-ea"/>
          <a:cs typeface="+mn-cs"/>
        </a:defRPr>
      </a:lvl7pPr>
      <a:lvl8pPr marL="3429000" indent="-228600" algn="l" rtl="0" fontAlgn="base">
        <a:spcBef>
          <a:spcPct val="20000"/>
        </a:spcBef>
        <a:spcAft>
          <a:spcPct val="0"/>
        </a:spcAft>
        <a:buChar char="»"/>
        <a:defRPr sz="2000">
          <a:solidFill>
            <a:schemeClr val="tx1"/>
          </a:solidFill>
          <a:latin typeface="+mj-lt"/>
          <a:ea typeface="+mn-ea"/>
          <a:cs typeface="+mn-cs"/>
        </a:defRPr>
      </a:lvl8pPr>
      <a:lvl9pPr marL="3886200" indent="-228600" algn="l" rtl="0" fontAlgn="base">
        <a:spcBef>
          <a:spcPct val="20000"/>
        </a:spcBef>
        <a:spcAft>
          <a:spcPct val="0"/>
        </a:spcAft>
        <a:buChar char="»"/>
        <a:defRPr sz="2000">
          <a:solidFill>
            <a:schemeClr val="tx1"/>
          </a:solidFill>
          <a:latin typeface="+mj-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439738"/>
            <a:ext cx="7772400" cy="151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685800" y="2130425"/>
            <a:ext cx="7772400" cy="45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1"/>
          <p:cNvSpPr>
            <a:spLocks noGrp="1" noChangeArrowheads="1"/>
          </p:cNvSpPr>
          <p:nvPr>
            <p:ph type="dt" sz="half" idx="2"/>
          </p:nvPr>
        </p:nvSpPr>
        <p:spPr>
          <a:xfrm>
            <a:off x="685800" y="62484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endParaRPr lang="en-US"/>
          </a:p>
        </p:txBody>
      </p:sp>
      <p:sp>
        <p:nvSpPr>
          <p:cNvPr id="5" name="Footer Placeholder 2"/>
          <p:cNvSpPr>
            <a:spLocks noGrp="1" noChangeArrowheads="1"/>
          </p:cNvSpPr>
          <p:nvPr>
            <p:ph type="ftr" sz="quarter" idx="3"/>
          </p:nvPr>
        </p:nvSpPr>
        <p:spPr>
          <a:xfrm>
            <a:off x="3124200" y="6248400"/>
            <a:ext cx="28956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endParaRPr lang="en-US"/>
          </a:p>
        </p:txBody>
      </p:sp>
      <p:sp>
        <p:nvSpPr>
          <p:cNvPr id="6" name="Slide Number Placeholder 3"/>
          <p:cNvSpPr>
            <a:spLocks noGrp="1" noChangeArrowheads="1"/>
          </p:cNvSpPr>
          <p:nvPr>
            <p:ph type="sldNum" sz="quarter" idx="4"/>
          </p:nvPr>
        </p:nvSpPr>
        <p:spPr>
          <a:xfrm>
            <a:off x="6553200" y="6248400"/>
            <a:ext cx="1905000" cy="457200"/>
          </a:xfrm>
          <a:prstGeom prst="rect">
            <a:avLst/>
          </a:prstGeom>
        </p:spPr>
        <p:txBody>
          <a:bodyPr vert="horz" wrap="square" lIns="91440" tIns="45720" rIns="91440" bIns="45720" numCol="1" anchor="t" anchorCtr="0" compatLnSpc="1">
            <a:prstTxWarp prst="textNoShape">
              <a:avLst/>
            </a:prstTxWarp>
          </a:bodyPr>
          <a:lstStyle>
            <a:lvl1pPr eaLnBrk="0" hangingPunct="0">
              <a:defRPr smtClean="0"/>
            </a:lvl1pPr>
          </a:lstStyle>
          <a:p>
            <a:pPr>
              <a:defRPr/>
            </a:pPr>
            <a:fld id="{AC8809CB-6B78-624B-A47C-32BEB05613B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16" r:id="rId1"/>
    <p:sldLayoutId id="2147484317" r:id="rId2"/>
    <p:sldLayoutId id="2147484318" r:id="rId3"/>
  </p:sldLayoutIdLst>
  <p:txStyles>
    <p:titleStyle>
      <a:lvl1pPr algn="ctr" rtl="0" eaLnBrk="0" fontAlgn="base" hangingPunct="0">
        <a:spcBef>
          <a:spcPct val="0"/>
        </a:spcBef>
        <a:spcAft>
          <a:spcPct val="0"/>
        </a:spcAft>
        <a:defRPr sz="3600">
          <a:solidFill>
            <a:schemeClr val="accent2"/>
          </a:solidFill>
          <a:latin typeface="Arial" charset="0"/>
          <a:ea typeface="ＭＳ Ｐゴシック" charset="0"/>
          <a:cs typeface="ＭＳ Ｐゴシック" charset="0"/>
        </a:defRPr>
      </a:lvl1pPr>
      <a:lvl2pPr algn="ctr" rtl="0" eaLnBrk="0" fontAlgn="base" hangingPunct="0">
        <a:spcBef>
          <a:spcPct val="0"/>
        </a:spcBef>
        <a:spcAft>
          <a:spcPct val="0"/>
        </a:spcAft>
        <a:defRPr sz="3600">
          <a:solidFill>
            <a:schemeClr val="accent2"/>
          </a:solidFill>
          <a:latin typeface="Arial" charset="0"/>
          <a:ea typeface="ＭＳ Ｐゴシック" charset="0"/>
          <a:cs typeface="ＭＳ Ｐゴシック" charset="0"/>
        </a:defRPr>
      </a:lvl2pPr>
      <a:lvl3pPr algn="ctr" rtl="0" eaLnBrk="0" fontAlgn="base" hangingPunct="0">
        <a:spcBef>
          <a:spcPct val="0"/>
        </a:spcBef>
        <a:spcAft>
          <a:spcPct val="0"/>
        </a:spcAft>
        <a:defRPr sz="3600">
          <a:solidFill>
            <a:schemeClr val="accent2"/>
          </a:solidFill>
          <a:latin typeface="Arial" charset="0"/>
          <a:ea typeface="ＭＳ Ｐゴシック" charset="0"/>
          <a:cs typeface="ＭＳ Ｐゴシック" charset="0"/>
        </a:defRPr>
      </a:lvl3pPr>
      <a:lvl4pPr algn="ctr" rtl="0" eaLnBrk="0" fontAlgn="base" hangingPunct="0">
        <a:spcBef>
          <a:spcPct val="0"/>
        </a:spcBef>
        <a:spcAft>
          <a:spcPct val="0"/>
        </a:spcAft>
        <a:defRPr sz="3600">
          <a:solidFill>
            <a:schemeClr val="accent2"/>
          </a:solidFill>
          <a:latin typeface="Arial" charset="0"/>
          <a:ea typeface="ＭＳ Ｐゴシック" charset="0"/>
          <a:cs typeface="ＭＳ Ｐゴシック" charset="0"/>
        </a:defRPr>
      </a:lvl4pPr>
      <a:lvl5pPr algn="ctr" rtl="0" eaLnBrk="0" fontAlgn="base" hangingPunct="0">
        <a:spcBef>
          <a:spcPct val="0"/>
        </a:spcBef>
        <a:spcAft>
          <a:spcPct val="0"/>
        </a:spcAft>
        <a:defRPr sz="3600">
          <a:solidFill>
            <a:schemeClr val="accent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ヒラギノ角ゴ Pro W3" pitchFamily="52" charset="-128"/>
        </a:defRPr>
      </a:lvl6pPr>
      <a:lvl7pPr marL="914400" algn="ctr" rtl="0" fontAlgn="base">
        <a:spcBef>
          <a:spcPct val="0"/>
        </a:spcBef>
        <a:spcAft>
          <a:spcPct val="0"/>
        </a:spcAft>
        <a:defRPr sz="4400">
          <a:solidFill>
            <a:schemeClr val="tx2"/>
          </a:solidFill>
          <a:latin typeface="Arial" charset="0"/>
          <a:ea typeface="ヒラギノ角ゴ Pro W3" pitchFamily="52" charset="-128"/>
        </a:defRPr>
      </a:lvl7pPr>
      <a:lvl8pPr marL="1371600" algn="ctr" rtl="0" fontAlgn="base">
        <a:spcBef>
          <a:spcPct val="0"/>
        </a:spcBef>
        <a:spcAft>
          <a:spcPct val="0"/>
        </a:spcAft>
        <a:defRPr sz="4400">
          <a:solidFill>
            <a:schemeClr val="tx2"/>
          </a:solidFill>
          <a:latin typeface="Arial" charset="0"/>
          <a:ea typeface="ヒラギノ角ゴ Pro W3" pitchFamily="52" charset="-128"/>
        </a:defRPr>
      </a:lvl8pPr>
      <a:lvl9pPr marL="1828800" algn="ctr" rtl="0" fontAlgn="base">
        <a:spcBef>
          <a:spcPct val="0"/>
        </a:spcBef>
        <a:spcAft>
          <a:spcPct val="0"/>
        </a:spcAft>
        <a:defRPr sz="4400">
          <a:solidFill>
            <a:schemeClr val="tx2"/>
          </a:solidFill>
          <a:latin typeface="Arial" charset="0"/>
          <a:ea typeface="ヒラギノ角ゴ Pro W3" pitchFamily="52" charset="-128"/>
        </a:defRPr>
      </a:lvl9pPr>
    </p:titleStyle>
    <p:bodyStyle>
      <a:lvl1pPr marL="342900" indent="-342900" algn="l" rtl="0" eaLnBrk="0" fontAlgn="base" hangingPunct="0">
        <a:spcBef>
          <a:spcPct val="20000"/>
        </a:spcBef>
        <a:spcAft>
          <a:spcPct val="0"/>
        </a:spcAft>
        <a:defRPr sz="32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charset="0"/>
          <a:cs typeface="ＭＳ Ｐゴシック" charset="0"/>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0"/>
          <a:cs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0"/>
          <a:cs typeface="ＭＳ Ｐゴシック" charset="0"/>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4" Type="http://schemas.openxmlformats.org/officeDocument/2006/relationships/oleObject" Target="../embeddings/oleObject8.bin"/><Relationship Id="rId5" Type="http://schemas.openxmlformats.org/officeDocument/2006/relationships/image" Target="../media/image8.emf"/><Relationship Id="rId1" Type="http://schemas.openxmlformats.org/officeDocument/2006/relationships/vmlDrawing" Target="../drawings/vmlDrawing5.vml"/><Relationship Id="rId2"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9.bin"/><Relationship Id="rId5" Type="http://schemas.openxmlformats.org/officeDocument/2006/relationships/image" Target="../media/image9.emf"/><Relationship Id="rId6" Type="http://schemas.openxmlformats.org/officeDocument/2006/relationships/oleObject" Target="../embeddings/oleObject10.bin"/><Relationship Id="rId7" Type="http://schemas.openxmlformats.org/officeDocument/2006/relationships/image" Target="../media/image10.emf"/><Relationship Id="rId1" Type="http://schemas.openxmlformats.org/officeDocument/2006/relationships/vmlDrawing" Target="../drawings/vmlDrawing6.vml"/><Relationship Id="rId2"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4" Type="http://schemas.openxmlformats.org/officeDocument/2006/relationships/oleObject" Target="../embeddings/oleObject11.bin"/><Relationship Id="rId5" Type="http://schemas.openxmlformats.org/officeDocument/2006/relationships/image" Target="../media/image12.emf"/><Relationship Id="rId6" Type="http://schemas.openxmlformats.org/officeDocument/2006/relationships/oleObject" Target="../embeddings/oleObject12.bin"/><Relationship Id="rId7" Type="http://schemas.openxmlformats.org/officeDocument/2006/relationships/image" Target="../media/image13.emf"/><Relationship Id="rId1" Type="http://schemas.openxmlformats.org/officeDocument/2006/relationships/vmlDrawing" Target="../drawings/vmlDrawing7.vml"/><Relationship Id="rId2"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4" Type="http://schemas.openxmlformats.org/officeDocument/2006/relationships/oleObject" Target="../embeddings/oleObject13.bin"/><Relationship Id="rId5" Type="http://schemas.openxmlformats.org/officeDocument/2006/relationships/image" Target="../media/image14.emf"/><Relationship Id="rId6" Type="http://schemas.openxmlformats.org/officeDocument/2006/relationships/oleObject" Target="../embeddings/oleObject14.bin"/><Relationship Id="rId7" Type="http://schemas.openxmlformats.org/officeDocument/2006/relationships/image" Target="../media/image15.emf"/><Relationship Id="rId8" Type="http://schemas.openxmlformats.org/officeDocument/2006/relationships/oleObject" Target="../embeddings/oleObject15.bin"/><Relationship Id="rId9" Type="http://schemas.openxmlformats.org/officeDocument/2006/relationships/image" Target="../media/image16.emf"/><Relationship Id="rId1" Type="http://schemas.openxmlformats.org/officeDocument/2006/relationships/vmlDrawing" Target="../drawings/vmlDrawing8.vml"/><Relationship Id="rId2"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4" Type="http://schemas.openxmlformats.org/officeDocument/2006/relationships/oleObject" Target="../embeddings/oleObject16.bin"/><Relationship Id="rId5" Type="http://schemas.openxmlformats.org/officeDocument/2006/relationships/image" Target="../media/image17.emf"/><Relationship Id="rId1" Type="http://schemas.openxmlformats.org/officeDocument/2006/relationships/vmlDrawing" Target="../drawings/vmlDrawing9.vml"/><Relationship Id="rId2"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oleObject" Target="../embeddings/oleObject17.bin"/><Relationship Id="rId5" Type="http://schemas.openxmlformats.org/officeDocument/2006/relationships/image" Target="../media/image18.emf"/><Relationship Id="rId6" Type="http://schemas.openxmlformats.org/officeDocument/2006/relationships/oleObject" Target="../embeddings/oleObject18.bin"/><Relationship Id="rId7" Type="http://schemas.openxmlformats.org/officeDocument/2006/relationships/image" Target="../media/image19.emf"/><Relationship Id="rId8" Type="http://schemas.openxmlformats.org/officeDocument/2006/relationships/oleObject" Target="../embeddings/oleObject19.bin"/><Relationship Id="rId9" Type="http://schemas.openxmlformats.org/officeDocument/2006/relationships/image" Target="../media/image20.emf"/><Relationship Id="rId1" Type="http://schemas.openxmlformats.org/officeDocument/2006/relationships/vmlDrawing" Target="../drawings/vmlDrawing10.vml"/><Relationship Id="rId2"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oleObject" Target="../embeddings/oleObject20.bin"/><Relationship Id="rId5" Type="http://schemas.openxmlformats.org/officeDocument/2006/relationships/image" Target="../media/image21.emf"/><Relationship Id="rId1" Type="http://schemas.openxmlformats.org/officeDocument/2006/relationships/vmlDrawing" Target="../drawings/vmlDrawing11.vml"/><Relationship Id="rId2"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oleObject" Target="../embeddings/oleObject21.bin"/><Relationship Id="rId5" Type="http://schemas.openxmlformats.org/officeDocument/2006/relationships/image" Target="../media/image22.emf"/><Relationship Id="rId1" Type="http://schemas.openxmlformats.org/officeDocument/2006/relationships/vmlDrawing" Target="../drawings/vmlDrawing12.vml"/><Relationship Id="rId2"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image" Target="../media/image24.emf"/><Relationship Id="rId5" Type="http://schemas.openxmlformats.org/officeDocument/2006/relationships/oleObject" Target="../embeddings/oleObject22.bin"/><Relationship Id="rId6" Type="http://schemas.openxmlformats.org/officeDocument/2006/relationships/image" Target="../media/image23.emf"/><Relationship Id="rId1" Type="http://schemas.openxmlformats.org/officeDocument/2006/relationships/vmlDrawing" Target="../drawings/vmlDrawing13.vml"/><Relationship Id="rId2"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oleObject" Target="../embeddings/oleObject1.bin"/><Relationship Id="rId5" Type="http://schemas.openxmlformats.org/officeDocument/2006/relationships/image" Target="../media/image1.emf"/><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4" Type="http://schemas.openxmlformats.org/officeDocument/2006/relationships/oleObject" Target="../embeddings/oleObject23.bin"/><Relationship Id="rId5" Type="http://schemas.openxmlformats.org/officeDocument/2006/relationships/image" Target="../media/image25.emf"/><Relationship Id="rId6" Type="http://schemas.openxmlformats.org/officeDocument/2006/relationships/image" Target="../media/image26.emf"/><Relationship Id="rId1" Type="http://schemas.openxmlformats.org/officeDocument/2006/relationships/vmlDrawing" Target="../drawings/vmlDrawing14.vml"/><Relationship Id="rId2"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4" Type="http://schemas.openxmlformats.org/officeDocument/2006/relationships/oleObject" Target="../embeddings/oleObject24.bin"/><Relationship Id="rId5" Type="http://schemas.openxmlformats.org/officeDocument/2006/relationships/image" Target="../media/image27.emf"/><Relationship Id="rId1" Type="http://schemas.openxmlformats.org/officeDocument/2006/relationships/vmlDrawing" Target="../drawings/vmlDrawing15.vml"/><Relationship Id="rId2"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1" Type="http://schemas.openxmlformats.org/officeDocument/2006/relationships/image" Target="../media/image31.emf"/><Relationship Id="rId12" Type="http://schemas.openxmlformats.org/officeDocument/2006/relationships/oleObject" Target="../embeddings/oleObject29.bin"/><Relationship Id="rId13" Type="http://schemas.openxmlformats.org/officeDocument/2006/relationships/image" Target="../media/image32.emf"/><Relationship Id="rId1" Type="http://schemas.openxmlformats.org/officeDocument/2006/relationships/vmlDrawing" Target="../drawings/vmlDrawing16.vml"/><Relationship Id="rId2" Type="http://schemas.openxmlformats.org/officeDocument/2006/relationships/slideLayout" Target="../slideLayouts/slideLayout13.xml"/><Relationship Id="rId3" Type="http://schemas.openxmlformats.org/officeDocument/2006/relationships/notesSlide" Target="../notesSlides/notesSlide32.xml"/><Relationship Id="rId4" Type="http://schemas.openxmlformats.org/officeDocument/2006/relationships/oleObject" Target="../embeddings/oleObject25.bin"/><Relationship Id="rId5" Type="http://schemas.openxmlformats.org/officeDocument/2006/relationships/image" Target="../media/image28.emf"/><Relationship Id="rId6" Type="http://schemas.openxmlformats.org/officeDocument/2006/relationships/oleObject" Target="../embeddings/oleObject26.bin"/><Relationship Id="rId7" Type="http://schemas.openxmlformats.org/officeDocument/2006/relationships/image" Target="../media/image29.emf"/><Relationship Id="rId8" Type="http://schemas.openxmlformats.org/officeDocument/2006/relationships/oleObject" Target="../embeddings/oleObject27.bin"/><Relationship Id="rId9" Type="http://schemas.openxmlformats.org/officeDocument/2006/relationships/image" Target="../media/image30.emf"/><Relationship Id="rId10" Type="http://schemas.openxmlformats.org/officeDocument/2006/relationships/oleObject" Target="../embeddings/oleObject28.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4" Type="http://schemas.openxmlformats.org/officeDocument/2006/relationships/oleObject" Target="../embeddings/oleObject30.bin"/><Relationship Id="rId5" Type="http://schemas.openxmlformats.org/officeDocument/2006/relationships/image" Target="../media/image33.emf"/><Relationship Id="rId6" Type="http://schemas.openxmlformats.org/officeDocument/2006/relationships/oleObject" Target="../embeddings/oleObject31.bin"/><Relationship Id="rId7" Type="http://schemas.openxmlformats.org/officeDocument/2006/relationships/image" Target="../media/image34.emf"/><Relationship Id="rId1" Type="http://schemas.openxmlformats.org/officeDocument/2006/relationships/vmlDrawing" Target="../drawings/vmlDrawing17.vml"/><Relationship Id="rId2"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4" Type="http://schemas.openxmlformats.org/officeDocument/2006/relationships/oleObject" Target="../embeddings/oleObject32.bin"/><Relationship Id="rId5" Type="http://schemas.openxmlformats.org/officeDocument/2006/relationships/image" Target="../media/image35.emf"/><Relationship Id="rId6" Type="http://schemas.openxmlformats.org/officeDocument/2006/relationships/oleObject" Target="../embeddings/oleObject33.bin"/><Relationship Id="rId7" Type="http://schemas.openxmlformats.org/officeDocument/2006/relationships/image" Target="../media/image36.emf"/><Relationship Id="rId8" Type="http://schemas.openxmlformats.org/officeDocument/2006/relationships/oleObject" Target="../embeddings/oleObject34.bin"/><Relationship Id="rId9" Type="http://schemas.openxmlformats.org/officeDocument/2006/relationships/image" Target="../media/image37.emf"/><Relationship Id="rId1" Type="http://schemas.openxmlformats.org/officeDocument/2006/relationships/vmlDrawing" Target="../drawings/vmlDrawing18.vml"/><Relationship Id="rId2"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4" Type="http://schemas.openxmlformats.org/officeDocument/2006/relationships/oleObject" Target="../embeddings/oleObject35.bin"/><Relationship Id="rId5" Type="http://schemas.openxmlformats.org/officeDocument/2006/relationships/image" Target="../media/image38.emf"/><Relationship Id="rId6" Type="http://schemas.openxmlformats.org/officeDocument/2006/relationships/oleObject" Target="../embeddings/oleObject36.bin"/><Relationship Id="rId7" Type="http://schemas.openxmlformats.org/officeDocument/2006/relationships/image" Target="../media/image39.emf"/><Relationship Id="rId1" Type="http://schemas.openxmlformats.org/officeDocument/2006/relationships/vmlDrawing" Target="../drawings/vmlDrawing19.vml"/><Relationship Id="rId2"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4" Type="http://schemas.openxmlformats.org/officeDocument/2006/relationships/oleObject" Target="../embeddings/oleObject37.bin"/><Relationship Id="rId5" Type="http://schemas.openxmlformats.org/officeDocument/2006/relationships/image" Target="../media/image40.emf"/><Relationship Id="rId6" Type="http://schemas.openxmlformats.org/officeDocument/2006/relationships/oleObject" Target="../embeddings/oleObject38.bin"/><Relationship Id="rId7" Type="http://schemas.openxmlformats.org/officeDocument/2006/relationships/image" Target="../media/image41.emf"/><Relationship Id="rId1" Type="http://schemas.openxmlformats.org/officeDocument/2006/relationships/vmlDrawing" Target="../drawings/vmlDrawing20.vml"/><Relationship Id="rId2"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1" Type="http://schemas.openxmlformats.org/officeDocument/2006/relationships/image" Target="../media/image45.emf"/><Relationship Id="rId12" Type="http://schemas.openxmlformats.org/officeDocument/2006/relationships/oleObject" Target="../embeddings/oleObject43.bin"/><Relationship Id="rId13" Type="http://schemas.openxmlformats.org/officeDocument/2006/relationships/image" Target="../media/image46.emf"/><Relationship Id="rId1" Type="http://schemas.openxmlformats.org/officeDocument/2006/relationships/vmlDrawing" Target="../drawings/vmlDrawing21.vml"/><Relationship Id="rId2" Type="http://schemas.openxmlformats.org/officeDocument/2006/relationships/slideLayout" Target="../slideLayouts/slideLayout13.xml"/><Relationship Id="rId3" Type="http://schemas.openxmlformats.org/officeDocument/2006/relationships/notesSlide" Target="../notesSlides/notesSlide39.xml"/><Relationship Id="rId4" Type="http://schemas.openxmlformats.org/officeDocument/2006/relationships/oleObject" Target="../embeddings/oleObject39.bin"/><Relationship Id="rId5" Type="http://schemas.openxmlformats.org/officeDocument/2006/relationships/image" Target="../media/image42.emf"/><Relationship Id="rId6" Type="http://schemas.openxmlformats.org/officeDocument/2006/relationships/oleObject" Target="../embeddings/oleObject40.bin"/><Relationship Id="rId7" Type="http://schemas.openxmlformats.org/officeDocument/2006/relationships/image" Target="../media/image43.emf"/><Relationship Id="rId8" Type="http://schemas.openxmlformats.org/officeDocument/2006/relationships/oleObject" Target="../embeddings/oleObject41.bin"/><Relationship Id="rId9" Type="http://schemas.openxmlformats.org/officeDocument/2006/relationships/image" Target="../media/image44.emf"/><Relationship Id="rId10" Type="http://schemas.openxmlformats.org/officeDocument/2006/relationships/oleObject" Target="../embeddings/oleObject42.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2.emf"/><Relationship Id="rId6" Type="http://schemas.openxmlformats.org/officeDocument/2006/relationships/oleObject" Target="../embeddings/oleObject3.bin"/><Relationship Id="rId7" Type="http://schemas.openxmlformats.org/officeDocument/2006/relationships/image" Target="../media/image3.emf"/><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9" Type="http://schemas.openxmlformats.org/officeDocument/2006/relationships/image" Target="../media/image49.emf"/><Relationship Id="rId20" Type="http://schemas.openxmlformats.org/officeDocument/2006/relationships/oleObject" Target="../embeddings/oleObject52.bin"/><Relationship Id="rId21" Type="http://schemas.openxmlformats.org/officeDocument/2006/relationships/image" Target="../media/image55.emf"/><Relationship Id="rId10" Type="http://schemas.openxmlformats.org/officeDocument/2006/relationships/oleObject" Target="../embeddings/oleObject47.bin"/><Relationship Id="rId11" Type="http://schemas.openxmlformats.org/officeDocument/2006/relationships/image" Target="../media/image50.emf"/><Relationship Id="rId12" Type="http://schemas.openxmlformats.org/officeDocument/2006/relationships/oleObject" Target="../embeddings/oleObject48.bin"/><Relationship Id="rId13" Type="http://schemas.openxmlformats.org/officeDocument/2006/relationships/image" Target="../media/image51.emf"/><Relationship Id="rId14" Type="http://schemas.openxmlformats.org/officeDocument/2006/relationships/oleObject" Target="../embeddings/oleObject49.bin"/><Relationship Id="rId15" Type="http://schemas.openxmlformats.org/officeDocument/2006/relationships/image" Target="../media/image52.emf"/><Relationship Id="rId16" Type="http://schemas.openxmlformats.org/officeDocument/2006/relationships/oleObject" Target="../embeddings/oleObject50.bin"/><Relationship Id="rId17" Type="http://schemas.openxmlformats.org/officeDocument/2006/relationships/image" Target="../media/image53.emf"/><Relationship Id="rId18" Type="http://schemas.openxmlformats.org/officeDocument/2006/relationships/oleObject" Target="../embeddings/oleObject51.bin"/><Relationship Id="rId19" Type="http://schemas.openxmlformats.org/officeDocument/2006/relationships/image" Target="../media/image54.emf"/><Relationship Id="rId1" Type="http://schemas.openxmlformats.org/officeDocument/2006/relationships/vmlDrawing" Target="../drawings/vmlDrawing22.vml"/><Relationship Id="rId2" Type="http://schemas.openxmlformats.org/officeDocument/2006/relationships/slideLayout" Target="../slideLayouts/slideLayout12.xml"/><Relationship Id="rId3" Type="http://schemas.openxmlformats.org/officeDocument/2006/relationships/notesSlide" Target="../notesSlides/notesSlide40.xml"/><Relationship Id="rId4" Type="http://schemas.openxmlformats.org/officeDocument/2006/relationships/oleObject" Target="../embeddings/oleObject44.bin"/><Relationship Id="rId5" Type="http://schemas.openxmlformats.org/officeDocument/2006/relationships/image" Target="../media/image47.emf"/><Relationship Id="rId6" Type="http://schemas.openxmlformats.org/officeDocument/2006/relationships/oleObject" Target="../embeddings/oleObject45.bin"/><Relationship Id="rId7" Type="http://schemas.openxmlformats.org/officeDocument/2006/relationships/image" Target="../media/image48.emf"/><Relationship Id="rId8" Type="http://schemas.openxmlformats.org/officeDocument/2006/relationships/oleObject" Target="../embeddings/oleObject46.bin"/></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4" Type="http://schemas.openxmlformats.org/officeDocument/2006/relationships/oleObject" Target="../embeddings/oleObject53.bin"/><Relationship Id="rId5" Type="http://schemas.openxmlformats.org/officeDocument/2006/relationships/image" Target="../media/image56.emf"/><Relationship Id="rId6" Type="http://schemas.openxmlformats.org/officeDocument/2006/relationships/oleObject" Target="../embeddings/oleObject54.bin"/><Relationship Id="rId7" Type="http://schemas.openxmlformats.org/officeDocument/2006/relationships/image" Target="../media/image57.emf"/><Relationship Id="rId1" Type="http://schemas.openxmlformats.org/officeDocument/2006/relationships/vmlDrawing" Target="../drawings/vmlDrawing23.vml"/><Relationship Id="rId2"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4" Type="http://schemas.openxmlformats.org/officeDocument/2006/relationships/oleObject" Target="../embeddings/oleObject55.bin"/><Relationship Id="rId5" Type="http://schemas.openxmlformats.org/officeDocument/2006/relationships/image" Target="../media/image58.emf"/><Relationship Id="rId6" Type="http://schemas.openxmlformats.org/officeDocument/2006/relationships/oleObject" Target="../embeddings/oleObject56.bin"/><Relationship Id="rId7" Type="http://schemas.openxmlformats.org/officeDocument/2006/relationships/image" Target="../media/image59.emf"/><Relationship Id="rId1" Type="http://schemas.openxmlformats.org/officeDocument/2006/relationships/vmlDrawing" Target="../drawings/vmlDrawing24.vml"/><Relationship Id="rId2"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4" Type="http://schemas.openxmlformats.org/officeDocument/2006/relationships/oleObject" Target="../embeddings/oleObject57.bin"/><Relationship Id="rId5" Type="http://schemas.openxmlformats.org/officeDocument/2006/relationships/image" Target="../media/image60.emf"/><Relationship Id="rId6" Type="http://schemas.openxmlformats.org/officeDocument/2006/relationships/oleObject" Target="../embeddings/oleObject58.bin"/><Relationship Id="rId7" Type="http://schemas.openxmlformats.org/officeDocument/2006/relationships/image" Target="../media/image61.emf"/><Relationship Id="rId8" Type="http://schemas.openxmlformats.org/officeDocument/2006/relationships/oleObject" Target="../embeddings/oleObject59.bin"/><Relationship Id="rId9" Type="http://schemas.openxmlformats.org/officeDocument/2006/relationships/image" Target="../media/image62.emf"/><Relationship Id="rId10" Type="http://schemas.openxmlformats.org/officeDocument/2006/relationships/oleObject" Target="../embeddings/oleObject60.bin"/><Relationship Id="rId11" Type="http://schemas.openxmlformats.org/officeDocument/2006/relationships/image" Target="../media/image63.emf"/><Relationship Id="rId1" Type="http://schemas.openxmlformats.org/officeDocument/2006/relationships/vmlDrawing" Target="../drawings/vmlDrawing25.vml"/><Relationship Id="rId2"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4" Type="http://schemas.openxmlformats.org/officeDocument/2006/relationships/oleObject" Target="../embeddings/oleObject61.bin"/><Relationship Id="rId5" Type="http://schemas.openxmlformats.org/officeDocument/2006/relationships/image" Target="../media/image64.emf"/><Relationship Id="rId6" Type="http://schemas.openxmlformats.org/officeDocument/2006/relationships/image" Target="../media/image66.png"/><Relationship Id="rId7" Type="http://schemas.openxmlformats.org/officeDocument/2006/relationships/oleObject" Target="../embeddings/oleObject62.bin"/><Relationship Id="rId8" Type="http://schemas.openxmlformats.org/officeDocument/2006/relationships/image" Target="../media/image65.emf"/><Relationship Id="rId1" Type="http://schemas.openxmlformats.org/officeDocument/2006/relationships/vmlDrawing" Target="../drawings/vmlDrawing26.vml"/><Relationship Id="rId2"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4" Type="http://schemas.openxmlformats.org/officeDocument/2006/relationships/oleObject" Target="../embeddings/oleObject63.bin"/><Relationship Id="rId5" Type="http://schemas.openxmlformats.org/officeDocument/2006/relationships/image" Target="../media/image67.png"/><Relationship Id="rId6" Type="http://schemas.openxmlformats.org/officeDocument/2006/relationships/oleObject" Target="../embeddings/oleObject64.bin"/><Relationship Id="rId7" Type="http://schemas.openxmlformats.org/officeDocument/2006/relationships/image" Target="../media/image68.emf"/><Relationship Id="rId8" Type="http://schemas.openxmlformats.org/officeDocument/2006/relationships/oleObject" Target="../embeddings/oleObject65.bin"/><Relationship Id="rId9" Type="http://schemas.openxmlformats.org/officeDocument/2006/relationships/image" Target="../media/image69.emf"/><Relationship Id="rId1" Type="http://schemas.openxmlformats.org/officeDocument/2006/relationships/vmlDrawing" Target="../drawings/vmlDrawing27.vml"/><Relationship Id="rId2"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4" Type="http://schemas.openxmlformats.org/officeDocument/2006/relationships/oleObject" Target="../embeddings/oleObject66.bin"/><Relationship Id="rId5" Type="http://schemas.openxmlformats.org/officeDocument/2006/relationships/image" Target="../media/image70.emf"/><Relationship Id="rId6" Type="http://schemas.openxmlformats.org/officeDocument/2006/relationships/oleObject" Target="../embeddings/oleObject67.bin"/><Relationship Id="rId7" Type="http://schemas.openxmlformats.org/officeDocument/2006/relationships/image" Target="../media/image71.emf"/><Relationship Id="rId1" Type="http://schemas.openxmlformats.org/officeDocument/2006/relationships/vmlDrawing" Target="../drawings/vmlDrawing28.vml"/><Relationship Id="rId2"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1" Type="http://schemas.openxmlformats.org/officeDocument/2006/relationships/image" Target="../media/image75.emf"/><Relationship Id="rId12" Type="http://schemas.openxmlformats.org/officeDocument/2006/relationships/oleObject" Target="../embeddings/oleObject72.bin"/><Relationship Id="rId13" Type="http://schemas.openxmlformats.org/officeDocument/2006/relationships/image" Target="../media/image76.emf"/><Relationship Id="rId1" Type="http://schemas.openxmlformats.org/officeDocument/2006/relationships/vmlDrawing" Target="../drawings/vmlDrawing29.vml"/><Relationship Id="rId2" Type="http://schemas.openxmlformats.org/officeDocument/2006/relationships/slideLayout" Target="../slideLayouts/slideLayout13.xml"/><Relationship Id="rId3" Type="http://schemas.openxmlformats.org/officeDocument/2006/relationships/notesSlide" Target="../notesSlides/notesSlide48.xml"/><Relationship Id="rId4" Type="http://schemas.openxmlformats.org/officeDocument/2006/relationships/oleObject" Target="../embeddings/oleObject68.bin"/><Relationship Id="rId5" Type="http://schemas.openxmlformats.org/officeDocument/2006/relationships/image" Target="../media/image72.emf"/><Relationship Id="rId6" Type="http://schemas.openxmlformats.org/officeDocument/2006/relationships/oleObject" Target="../embeddings/oleObject69.bin"/><Relationship Id="rId7" Type="http://schemas.openxmlformats.org/officeDocument/2006/relationships/image" Target="../media/image73.emf"/><Relationship Id="rId8" Type="http://schemas.openxmlformats.org/officeDocument/2006/relationships/oleObject" Target="../embeddings/oleObject70.bin"/><Relationship Id="rId9" Type="http://schemas.openxmlformats.org/officeDocument/2006/relationships/image" Target="../media/image74.emf"/><Relationship Id="rId10" Type="http://schemas.openxmlformats.org/officeDocument/2006/relationships/oleObject" Target="../embeddings/oleObject71.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4" Type="http://schemas.openxmlformats.org/officeDocument/2006/relationships/image" Target="../media/image78.png"/><Relationship Id="rId5" Type="http://schemas.openxmlformats.org/officeDocument/2006/relationships/oleObject" Target="../embeddings/oleObject73.bin"/><Relationship Id="rId6" Type="http://schemas.openxmlformats.org/officeDocument/2006/relationships/image" Target="../media/image77.emf"/><Relationship Id="rId1" Type="http://schemas.openxmlformats.org/officeDocument/2006/relationships/vmlDrawing" Target="../drawings/vmlDrawing30.vml"/><Relationship Id="rId2"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3" Type="http://schemas.openxmlformats.org/officeDocument/2006/relationships/image" Target="../media/image79.emf"/><Relationship Id="rId4" Type="http://schemas.openxmlformats.org/officeDocument/2006/relationships/image" Target="../media/image80.emf"/><Relationship Id="rId5" Type="http://schemas.openxmlformats.org/officeDocument/2006/relationships/image" Target="../media/image81.emf"/><Relationship Id="rId6" Type="http://schemas.openxmlformats.org/officeDocument/2006/relationships/image" Target="../media/image82.emf"/><Relationship Id="rId7" Type="http://schemas.openxmlformats.org/officeDocument/2006/relationships/image" Target="../media/image83.emf"/><Relationship Id="rId1" Type="http://schemas.openxmlformats.org/officeDocument/2006/relationships/slideLayout" Target="../slideLayouts/slideLayout14.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4" Type="http://schemas.openxmlformats.org/officeDocument/2006/relationships/oleObject" Target="../embeddings/oleObject74.bin"/><Relationship Id="rId5" Type="http://schemas.openxmlformats.org/officeDocument/2006/relationships/image" Target="../media/image84.emf"/><Relationship Id="rId6" Type="http://schemas.openxmlformats.org/officeDocument/2006/relationships/oleObject" Target="../embeddings/oleObject75.bin"/><Relationship Id="rId7" Type="http://schemas.openxmlformats.org/officeDocument/2006/relationships/image" Target="../media/image85.emf"/><Relationship Id="rId8" Type="http://schemas.openxmlformats.org/officeDocument/2006/relationships/oleObject" Target="../embeddings/oleObject76.bin"/><Relationship Id="rId9" Type="http://schemas.openxmlformats.org/officeDocument/2006/relationships/image" Target="../media/image86.emf"/><Relationship Id="rId10" Type="http://schemas.openxmlformats.org/officeDocument/2006/relationships/oleObject" Target="../embeddings/oleObject77.bin"/><Relationship Id="rId11" Type="http://schemas.openxmlformats.org/officeDocument/2006/relationships/image" Target="../media/image87.emf"/><Relationship Id="rId1" Type="http://schemas.openxmlformats.org/officeDocument/2006/relationships/vmlDrawing" Target="../drawings/vmlDrawing31.vml"/><Relationship Id="rId2"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54.xml"/><Relationship Id="rId4" Type="http://schemas.openxmlformats.org/officeDocument/2006/relationships/oleObject" Target="../embeddings/oleObject78.bin"/><Relationship Id="rId5" Type="http://schemas.openxmlformats.org/officeDocument/2006/relationships/image" Target="../media/image88.emf"/><Relationship Id="rId1" Type="http://schemas.openxmlformats.org/officeDocument/2006/relationships/vmlDrawing" Target="../drawings/vmlDrawing32.vml"/><Relationship Id="rId2"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4" Type="http://schemas.openxmlformats.org/officeDocument/2006/relationships/oleObject" Target="../embeddings/oleObject79.bin"/><Relationship Id="rId5" Type="http://schemas.openxmlformats.org/officeDocument/2006/relationships/image" Target="../media/image89.emf"/><Relationship Id="rId1" Type="http://schemas.openxmlformats.org/officeDocument/2006/relationships/vmlDrawing" Target="../drawings/vmlDrawing33.vml"/><Relationship Id="rId2"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4" Type="http://schemas.openxmlformats.org/officeDocument/2006/relationships/oleObject" Target="../embeddings/oleObject80.bin"/><Relationship Id="rId5" Type="http://schemas.openxmlformats.org/officeDocument/2006/relationships/image" Target="../media/image90.emf"/><Relationship Id="rId1" Type="http://schemas.openxmlformats.org/officeDocument/2006/relationships/vmlDrawing" Target="../drawings/vmlDrawing34.vml"/><Relationship Id="rId2"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4" Type="http://schemas.openxmlformats.org/officeDocument/2006/relationships/oleObject" Target="../embeddings/oleObject81.bin"/><Relationship Id="rId5" Type="http://schemas.openxmlformats.org/officeDocument/2006/relationships/image" Target="../media/image91.emf"/><Relationship Id="rId1" Type="http://schemas.openxmlformats.org/officeDocument/2006/relationships/vmlDrawing" Target="../drawings/vmlDrawing35.vml"/><Relationship Id="rId2" Type="http://schemas.openxmlformats.org/officeDocument/2006/relationships/slideLayout" Target="../slideLayouts/slideLayout1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4" Type="http://schemas.openxmlformats.org/officeDocument/2006/relationships/oleObject" Target="../embeddings/oleObject82.bin"/><Relationship Id="rId5" Type="http://schemas.openxmlformats.org/officeDocument/2006/relationships/image" Target="../media/image92.png"/><Relationship Id="rId6" Type="http://schemas.openxmlformats.org/officeDocument/2006/relationships/oleObject" Target="../embeddings/oleObject83.bin"/><Relationship Id="rId7" Type="http://schemas.openxmlformats.org/officeDocument/2006/relationships/image" Target="../media/image93.emf"/><Relationship Id="rId1" Type="http://schemas.openxmlformats.org/officeDocument/2006/relationships/vmlDrawing" Target="../drawings/vmlDrawing36.vml"/><Relationship Id="rId2"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4" Type="http://schemas.openxmlformats.org/officeDocument/2006/relationships/oleObject" Target="../embeddings/oleObject84.bin"/><Relationship Id="rId5" Type="http://schemas.openxmlformats.org/officeDocument/2006/relationships/image" Target="../media/image94.png"/><Relationship Id="rId1" Type="http://schemas.openxmlformats.org/officeDocument/2006/relationships/vmlDrawing" Target="../drawings/vmlDrawing37.vml"/><Relationship Id="rId2"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4" Type="http://schemas.openxmlformats.org/officeDocument/2006/relationships/oleObject" Target="../embeddings/oleObject85.bin"/><Relationship Id="rId5" Type="http://schemas.openxmlformats.org/officeDocument/2006/relationships/image" Target="../media/image95.emf"/><Relationship Id="rId1" Type="http://schemas.openxmlformats.org/officeDocument/2006/relationships/vmlDrawing" Target="../drawings/vmlDrawing38.vml"/><Relationship Id="rId2"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4" Type="http://schemas.openxmlformats.org/officeDocument/2006/relationships/oleObject" Target="../embeddings/oleObject86.bin"/><Relationship Id="rId5" Type="http://schemas.openxmlformats.org/officeDocument/2006/relationships/image" Target="../media/image96.png"/><Relationship Id="rId6" Type="http://schemas.openxmlformats.org/officeDocument/2006/relationships/oleObject" Target="../embeddings/oleObject87.bin"/><Relationship Id="rId7" Type="http://schemas.openxmlformats.org/officeDocument/2006/relationships/image" Target="../media/image97.emf"/><Relationship Id="rId1" Type="http://schemas.openxmlformats.org/officeDocument/2006/relationships/vmlDrawing" Target="../drawings/vmlDrawing39.vml"/><Relationship Id="rId2"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4" Type="http://schemas.openxmlformats.org/officeDocument/2006/relationships/oleObject" Target="../embeddings/oleObject88.bin"/><Relationship Id="rId5" Type="http://schemas.openxmlformats.org/officeDocument/2006/relationships/image" Target="../media/image96.png"/><Relationship Id="rId6" Type="http://schemas.openxmlformats.org/officeDocument/2006/relationships/oleObject" Target="../embeddings/oleObject89.bin"/><Relationship Id="rId7" Type="http://schemas.openxmlformats.org/officeDocument/2006/relationships/image" Target="../media/image98.emf"/><Relationship Id="rId1" Type="http://schemas.openxmlformats.org/officeDocument/2006/relationships/vmlDrawing" Target="../drawings/vmlDrawing40.vml"/><Relationship Id="rId2"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4" Type="http://schemas.openxmlformats.org/officeDocument/2006/relationships/oleObject" Target="../embeddings/oleObject90.bin"/><Relationship Id="rId5" Type="http://schemas.openxmlformats.org/officeDocument/2006/relationships/image" Target="../media/image99.png"/><Relationship Id="rId6" Type="http://schemas.openxmlformats.org/officeDocument/2006/relationships/oleObject" Target="../embeddings/oleObject91.bin"/><Relationship Id="rId7" Type="http://schemas.openxmlformats.org/officeDocument/2006/relationships/image" Target="../media/image100.png"/><Relationship Id="rId8" Type="http://schemas.openxmlformats.org/officeDocument/2006/relationships/oleObject" Target="../embeddings/oleObject92.bin"/><Relationship Id="rId9" Type="http://schemas.openxmlformats.org/officeDocument/2006/relationships/image" Target="../media/image101.emf"/><Relationship Id="rId1" Type="http://schemas.openxmlformats.org/officeDocument/2006/relationships/vmlDrawing" Target="../drawings/vmlDrawing41.vml"/><Relationship Id="rId2"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4" Type="http://schemas.openxmlformats.org/officeDocument/2006/relationships/oleObject" Target="../embeddings/oleObject93.bin"/><Relationship Id="rId5" Type="http://schemas.openxmlformats.org/officeDocument/2006/relationships/image" Target="../media/image102.emf"/><Relationship Id="rId6" Type="http://schemas.openxmlformats.org/officeDocument/2006/relationships/oleObject" Target="../embeddings/oleObject94.bin"/><Relationship Id="rId7" Type="http://schemas.openxmlformats.org/officeDocument/2006/relationships/image" Target="../media/image103.emf"/><Relationship Id="rId1" Type="http://schemas.openxmlformats.org/officeDocument/2006/relationships/vmlDrawing" Target="../drawings/vmlDrawing42.vml"/><Relationship Id="rId2"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8.xml"/><Relationship Id="rId3" Type="http://schemas.openxmlformats.org/officeDocument/2006/relationships/image" Target="../media/image104.pn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4" Type="http://schemas.openxmlformats.org/officeDocument/2006/relationships/oleObject" Target="../embeddings/oleObject95.bin"/><Relationship Id="rId5" Type="http://schemas.openxmlformats.org/officeDocument/2006/relationships/image" Target="../media/image105.emf"/><Relationship Id="rId1" Type="http://schemas.openxmlformats.org/officeDocument/2006/relationships/vmlDrawing" Target="../drawings/vmlDrawing43.vml"/><Relationship Id="rId2"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1.xml"/><Relationship Id="rId3" Type="http://schemas.openxmlformats.org/officeDocument/2006/relationships/image" Target="../media/image106.pn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4" Type="http://schemas.openxmlformats.org/officeDocument/2006/relationships/oleObject" Target="../embeddings/oleObject96.bin"/><Relationship Id="rId5" Type="http://schemas.openxmlformats.org/officeDocument/2006/relationships/image" Target="../media/image107.emf"/><Relationship Id="rId1" Type="http://schemas.openxmlformats.org/officeDocument/2006/relationships/vmlDrawing" Target="../drawings/vmlDrawing44.vml"/><Relationship Id="rId2"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3.xml"/><Relationship Id="rId3" Type="http://schemas.openxmlformats.org/officeDocument/2006/relationships/image" Target="../media/image108.pn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4" Type="http://schemas.openxmlformats.org/officeDocument/2006/relationships/image" Target="../media/image110.png"/><Relationship Id="rId5" Type="http://schemas.openxmlformats.org/officeDocument/2006/relationships/oleObject" Target="../embeddings/oleObject97.bin"/><Relationship Id="rId6" Type="http://schemas.openxmlformats.org/officeDocument/2006/relationships/image" Target="../media/image109.emf"/><Relationship Id="rId1" Type="http://schemas.openxmlformats.org/officeDocument/2006/relationships/vmlDrawing" Target="../drawings/vmlDrawing45.vml"/><Relationship Id="rId2"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5.xml"/><Relationship Id="rId3" Type="http://schemas.openxmlformats.org/officeDocument/2006/relationships/image" Target="../media/image1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oleObject" Target="../embeddings/oleObject4.bin"/><Relationship Id="rId5" Type="http://schemas.openxmlformats.org/officeDocument/2006/relationships/image" Target="../media/image4.emf"/><Relationship Id="rId6" Type="http://schemas.openxmlformats.org/officeDocument/2006/relationships/oleObject" Target="../embeddings/oleObject5.bin"/><Relationship Id="rId7" Type="http://schemas.openxmlformats.org/officeDocument/2006/relationships/image" Target="../media/image5.emf"/><Relationship Id="rId8" Type="http://schemas.openxmlformats.org/officeDocument/2006/relationships/oleObject" Target="../embeddings/oleObject6.bin"/><Relationship Id="rId9" Type="http://schemas.openxmlformats.org/officeDocument/2006/relationships/image" Target="../media/image6.emf"/><Relationship Id="rId1" Type="http://schemas.openxmlformats.org/officeDocument/2006/relationships/vmlDrawing" Target="../drawings/vmlDrawing3.vml"/><Relationship Id="rId2"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oleObject" Target="../embeddings/oleObject7.bin"/><Relationship Id="rId5" Type="http://schemas.openxmlformats.org/officeDocument/2006/relationships/image" Target="../media/image7.emf"/><Relationship Id="rId1" Type="http://schemas.openxmlformats.org/officeDocument/2006/relationships/vmlDrawing" Target="../drawings/vmlDrawing4.vml"/><Relationship Id="rId2"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ChangeArrowheads="1"/>
          </p:cNvSpPr>
          <p:nvPr>
            <p:ph type="ctrTitle"/>
          </p:nvPr>
        </p:nvSpPr>
        <p:spPr>
          <a:xfrm>
            <a:off x="685800" y="2286000"/>
            <a:ext cx="7772400" cy="1143000"/>
          </a:xfrm>
        </p:spPr>
        <p:txBody>
          <a:bodyPr/>
          <a:lstStyle/>
          <a:p>
            <a:pPr eaLnBrk="1" hangingPunct="1"/>
            <a:r>
              <a:rPr lang="en-US" sz="2400">
                <a:ea typeface="ヒラギノ角ゴ Pro W3" charset="0"/>
                <a:cs typeface="ヒラギノ角ゴ Pro W3" charset="0"/>
              </a:rPr>
              <a:t>  </a:t>
            </a:r>
            <a:r>
              <a:rPr lang="en-US">
                <a:ea typeface="ヒラギノ角ゴ Pro W3" charset="0"/>
                <a:cs typeface="ヒラギノ角ゴ Pro W3" charset="0"/>
              </a:rPr>
              <a:t>Quantum I (PHYS 3220)</a:t>
            </a:r>
          </a:p>
        </p:txBody>
      </p:sp>
      <p:sp>
        <p:nvSpPr>
          <p:cNvPr id="8194" name="Rectangle 3"/>
          <p:cNvSpPr>
            <a:spLocks noGrp="1" noChangeArrowheads="1"/>
          </p:cNvSpPr>
          <p:nvPr>
            <p:ph type="subTitle" idx="1"/>
          </p:nvPr>
        </p:nvSpPr>
        <p:spPr/>
        <p:txBody>
          <a:bodyPr/>
          <a:lstStyle/>
          <a:p>
            <a:pPr eaLnBrk="1" hangingPunct="1"/>
            <a:r>
              <a:rPr lang="en-US" sz="2800">
                <a:latin typeface="Arial" charset="0"/>
                <a:ea typeface="ヒラギノ角ゴ Pro W3" charset="0"/>
                <a:cs typeface="ヒラギノ角ゴ Pro W3" charset="0"/>
              </a:rPr>
              <a:t>concept questions</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685800" y="439738"/>
            <a:ext cx="7772400" cy="3935412"/>
          </a:xfrm>
        </p:spPr>
        <p:txBody>
          <a:bodyPr/>
          <a:lstStyle/>
          <a:p>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1</a:t>
            </a:r>
            <a:r>
              <a:rPr lang="en-US">
                <a:solidFill>
                  <a:schemeClr val="tx1"/>
                </a:solidFill>
                <a:ea typeface="ヒラギノ角ゴ Pro W3" charset="0"/>
                <a:cs typeface="ヒラギノ角ゴ Pro W3" charset="0"/>
              </a:rPr>
              <a:t>(x, t) and </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2</a:t>
            </a:r>
            <a:r>
              <a:rPr lang="en-US">
                <a:solidFill>
                  <a:schemeClr val="tx1"/>
                </a:solidFill>
                <a:ea typeface="ヒラギノ角ゴ Pro W3" charset="0"/>
                <a:cs typeface="ヒラギノ角ゴ Pro W3" charset="0"/>
              </a:rPr>
              <a:t>(x, t) are two solutions of the time-dependent SE.</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
            </a:r>
            <a:br>
              <a:rPr lang="en-US">
                <a:solidFill>
                  <a:schemeClr val="tx1"/>
                </a:solidFill>
                <a:ea typeface="ヒラギノ角ゴ Pro W3" charset="0"/>
                <a:cs typeface="ヒラギノ角ゴ Pro W3" charset="0"/>
              </a:rPr>
            </a:br>
            <a:r>
              <a:rPr lang="en-US">
                <a:ea typeface="ヒラギノ角ゴ Pro W3" charset="0"/>
                <a:cs typeface="ヒラギノ角ゴ Pro W3" charset="0"/>
              </a:rPr>
              <a:t>Is </a:t>
            </a:r>
            <a:r>
              <a:rPr lang="en-US" b="1">
                <a:latin typeface="Symbol" charset="0"/>
                <a:ea typeface="ヒラギノ角ゴ Pro W3" charset="0"/>
                <a:cs typeface="ヒラギノ角ゴ Pro W3" charset="0"/>
              </a:rPr>
              <a:t>Y</a:t>
            </a:r>
            <a:r>
              <a:rPr lang="en-US" baseline="-25000">
                <a:ea typeface="ヒラギノ角ゴ Pro W3" charset="0"/>
                <a:cs typeface="ヒラギノ角ゴ Pro W3" charset="0"/>
              </a:rPr>
              <a:t>sum</a:t>
            </a:r>
            <a:r>
              <a:rPr lang="en-US">
                <a:ea typeface="ヒラギノ角ゴ Pro W3" charset="0"/>
                <a:cs typeface="ヒラギノ角ゴ Pro W3" charset="0"/>
              </a:rPr>
              <a:t>(x, t) = a·</a:t>
            </a:r>
            <a:r>
              <a:rPr lang="en-US" b="1">
                <a:latin typeface="Symbol" charset="0"/>
                <a:ea typeface="ヒラギノ角ゴ Pro W3" charset="0"/>
                <a:cs typeface="ヒラギノ角ゴ Pro W3" charset="0"/>
              </a:rPr>
              <a:t>Y</a:t>
            </a:r>
            <a:r>
              <a:rPr lang="en-US" baseline="-25000">
                <a:ea typeface="ヒラギノ角ゴ Pro W3" charset="0"/>
                <a:cs typeface="ヒラギノ角ゴ Pro W3" charset="0"/>
              </a:rPr>
              <a:t>1</a:t>
            </a:r>
            <a:r>
              <a:rPr lang="en-US">
                <a:ea typeface="ヒラギノ角ゴ Pro W3" charset="0"/>
                <a:cs typeface="ヒラギノ角ゴ Pro W3" charset="0"/>
              </a:rPr>
              <a:t>(x, t) + b·</a:t>
            </a:r>
            <a:r>
              <a:rPr lang="en-US" b="1">
                <a:latin typeface="Symbol" charset="0"/>
                <a:ea typeface="ヒラギノ角ゴ Pro W3" charset="0"/>
                <a:cs typeface="ヒラギノ角ゴ Pro W3" charset="0"/>
              </a:rPr>
              <a:t>Y</a:t>
            </a:r>
            <a:r>
              <a:rPr lang="en-US" baseline="-25000">
                <a:ea typeface="ヒラギノ角ゴ Pro W3" charset="0"/>
                <a:cs typeface="ヒラギノ角ゴ Pro W3" charset="0"/>
              </a:rPr>
              <a:t>2</a:t>
            </a:r>
            <a:r>
              <a:rPr lang="en-US">
                <a:ea typeface="ヒラギノ角ゴ Pro W3" charset="0"/>
                <a:cs typeface="ヒラギノ角ゴ Pro W3" charset="0"/>
              </a:rPr>
              <a:t>(x, t) also a solution of the TDSE?</a:t>
            </a:r>
          </a:p>
        </p:txBody>
      </p:sp>
      <p:sp>
        <p:nvSpPr>
          <p:cNvPr id="26626" name="Content Placeholder 2"/>
          <p:cNvSpPr>
            <a:spLocks noGrp="1"/>
          </p:cNvSpPr>
          <p:nvPr>
            <p:ph idx="1"/>
          </p:nvPr>
        </p:nvSpPr>
        <p:spPr>
          <a:xfrm>
            <a:off x="685800" y="4870450"/>
            <a:ext cx="7772400" cy="1776413"/>
          </a:xfrm>
        </p:spPr>
        <p:txBody>
          <a:bodyPr/>
          <a:lstStyle/>
          <a:p>
            <a:r>
              <a:rPr lang="en-US">
                <a:latin typeface="Arial" charset="0"/>
                <a:ea typeface="ヒラギノ角ゴ Pro W3" charset="0"/>
                <a:cs typeface="ヒラギノ角ゴ Pro W3" charset="0"/>
              </a:rPr>
              <a:t>A) Yes	B) No</a:t>
            </a:r>
          </a:p>
          <a:p>
            <a:r>
              <a:rPr lang="en-US">
                <a:latin typeface="Arial" charset="0"/>
                <a:ea typeface="ヒラギノ角ゴ Pro W3" charset="0"/>
                <a:cs typeface="ヒラギノ角ゴ Pro W3" charset="0"/>
              </a:rPr>
              <a:t>C) Depends on </a:t>
            </a:r>
            <a:r>
              <a:rPr lang="en-US" b="1">
                <a:latin typeface="Symbol" charset="0"/>
                <a:ea typeface="ヒラギノ角ゴ Pro W3" charset="0"/>
                <a:cs typeface="ヒラギノ角ゴ Pro W3" charset="0"/>
              </a:rPr>
              <a:t>Y</a:t>
            </a:r>
            <a:r>
              <a:rPr lang="en-US" baseline="-25000">
                <a:latin typeface="Arial" charset="0"/>
                <a:ea typeface="ヒラギノ角ゴ Pro W3" charset="0"/>
                <a:cs typeface="ヒラギノ角ゴ Pro W3" charset="0"/>
              </a:rPr>
              <a:t>1</a:t>
            </a:r>
            <a:r>
              <a:rPr lang="en-US">
                <a:latin typeface="Arial" charset="0"/>
                <a:ea typeface="ヒラギノ角ゴ Pro W3" charset="0"/>
                <a:cs typeface="ヒラギノ角ゴ Pro W3" charset="0"/>
              </a:rPr>
              <a:t>(x, t) and </a:t>
            </a:r>
            <a:r>
              <a:rPr lang="en-US" b="1">
                <a:latin typeface="Symbol" charset="0"/>
                <a:ea typeface="ヒラギノ角ゴ Pro W3" charset="0"/>
                <a:cs typeface="ヒラギノ角ゴ Pro W3" charset="0"/>
              </a:rPr>
              <a:t>Y</a:t>
            </a:r>
            <a:r>
              <a:rPr lang="en-US" baseline="-25000">
                <a:latin typeface="Arial" charset="0"/>
                <a:ea typeface="ヒラギノ角ゴ Pro W3" charset="0"/>
                <a:cs typeface="ヒラギノ角ゴ Pro W3" charset="0"/>
              </a:rPr>
              <a:t>2</a:t>
            </a:r>
            <a:r>
              <a:rPr lang="en-US">
                <a:latin typeface="Arial" charset="0"/>
                <a:ea typeface="ヒラギノ角ゴ Pro W3" charset="0"/>
                <a:cs typeface="ヒラギノ角ゴ Pro W3" charset="0"/>
              </a:rPr>
              <a:t>(x, t)</a:t>
            </a:r>
          </a:p>
          <a:p>
            <a:r>
              <a:rPr lang="en-US">
                <a:latin typeface="Arial" charset="0"/>
                <a:ea typeface="ヒラギノ角ゴ Pro W3" charset="0"/>
                <a:cs typeface="ヒラギノ角ゴ Pro W3" charset="0"/>
              </a:rPr>
              <a:t>D) Depends on a and b</a:t>
            </a:r>
          </a:p>
        </p:txBody>
      </p:sp>
      <p:sp>
        <p:nvSpPr>
          <p:cNvPr id="26627" name="TextBox 3"/>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32</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a:ea typeface="ヒラギノ角ゴ Pro W3" charset="0"/>
                <a:cs typeface="ヒラギノ角ゴ Pro W3" charset="0"/>
              </a:rPr>
              <a:t>Do you know what the momentum operator is? </a:t>
            </a:r>
          </a:p>
        </p:txBody>
      </p:sp>
      <p:sp>
        <p:nvSpPr>
          <p:cNvPr id="28674" name="Content Placeholder 2"/>
          <p:cNvSpPr>
            <a:spLocks noGrp="1"/>
          </p:cNvSpPr>
          <p:nvPr>
            <p:ph idx="1"/>
          </p:nvPr>
        </p:nvSpPr>
        <p:spPr>
          <a:xfrm>
            <a:off x="685800" y="3116263"/>
            <a:ext cx="7772400" cy="3530600"/>
          </a:xfrm>
        </p:spPr>
        <p:txBody>
          <a:bodyPr/>
          <a:lstStyle/>
          <a:p>
            <a:r>
              <a:rPr lang="en-US">
                <a:latin typeface="Arial" charset="0"/>
                <a:ea typeface="ヒラギノ角ゴ Pro W3" charset="0"/>
                <a:cs typeface="ヒラギノ角ゴ Pro W3" charset="0"/>
              </a:rPr>
              <a:t>A) Yes</a:t>
            </a:r>
          </a:p>
          <a:p>
            <a:r>
              <a:rPr lang="en-US">
                <a:latin typeface="Arial" charset="0"/>
                <a:ea typeface="ヒラギノ角ゴ Pro W3" charset="0"/>
                <a:cs typeface="ヒラギノ角ゴ Pro W3" charset="0"/>
              </a:rPr>
              <a:t>B) No</a:t>
            </a:r>
          </a:p>
        </p:txBody>
      </p:sp>
      <p:sp>
        <p:nvSpPr>
          <p:cNvPr id="28675" name="TextBox 3"/>
          <p:cNvSpPr txBox="1">
            <a:spLocks noChangeArrowheads="1"/>
          </p:cNvSpPr>
          <p:nvPr/>
        </p:nvSpPr>
        <p:spPr bwMode="auto">
          <a:xfrm>
            <a:off x="0" y="6642100"/>
            <a:ext cx="419100"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33</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algn="l"/>
            <a:r>
              <a:rPr lang="en-US" sz="3200">
                <a:ea typeface="ヒラギノ角ゴ Pro W3" charset="0"/>
                <a:cs typeface="ヒラギノ角ゴ Pro W3" charset="0"/>
              </a:rPr>
              <a:t>Do you plan to attend today</a:t>
            </a:r>
            <a:r>
              <a:rPr lang="ja-JP" altLang="en-US" sz="3200">
                <a:ea typeface="ヒラギノ角ゴ Pro W3" charset="0"/>
                <a:cs typeface="ヒラギノ角ゴ Pro W3" charset="0"/>
              </a:rPr>
              <a:t>’</a:t>
            </a:r>
            <a:r>
              <a:rPr lang="en-US" altLang="ja-JP" sz="3200">
                <a:ea typeface="ヒラギノ角ゴ Pro W3" charset="0"/>
                <a:cs typeface="ヒラギノ角ゴ Pro W3" charset="0"/>
              </a:rPr>
              <a:t>s Tutorial (on relating classical to Quantum, and qualitative </a:t>
            </a:r>
            <a:r>
              <a:rPr lang="ja-JP" altLang="en-US" sz="3200">
                <a:ea typeface="ヒラギノ角ゴ Pro W3" charset="0"/>
                <a:cs typeface="ヒラギノ角ゴ Pro W3" charset="0"/>
              </a:rPr>
              <a:t>“</a:t>
            </a:r>
            <a:r>
              <a:rPr lang="en-US" altLang="ja-JP" sz="3200">
                <a:ea typeface="ヒラギノ角ゴ Pro W3" charset="0"/>
                <a:cs typeface="ヒラギノ角ゴ Pro W3" charset="0"/>
              </a:rPr>
              <a:t>sketching</a:t>
            </a:r>
            <a:r>
              <a:rPr lang="ja-JP" altLang="en-US" sz="3200">
                <a:ea typeface="ヒラギノ角ゴ Pro W3" charset="0"/>
                <a:cs typeface="ヒラギノ角ゴ Pro W3" charset="0"/>
              </a:rPr>
              <a:t>”</a:t>
            </a:r>
            <a:r>
              <a:rPr lang="en-US" altLang="ja-JP" sz="3200">
                <a:ea typeface="ヒラギノ角ゴ Pro W3" charset="0"/>
                <a:cs typeface="ヒラギノ角ゴ Pro W3" charset="0"/>
              </a:rPr>
              <a:t> of wave functions)</a:t>
            </a:r>
            <a:endParaRPr lang="en-US" sz="3200">
              <a:ea typeface="ヒラギノ角ゴ Pro W3" charset="0"/>
              <a:cs typeface="ヒラギノ角ゴ Pro W3" charset="0"/>
            </a:endParaRPr>
          </a:p>
        </p:txBody>
      </p:sp>
      <p:sp>
        <p:nvSpPr>
          <p:cNvPr id="30722" name="Content Placeholder 2"/>
          <p:cNvSpPr>
            <a:spLocks noGrp="1"/>
          </p:cNvSpPr>
          <p:nvPr>
            <p:ph idx="1"/>
          </p:nvPr>
        </p:nvSpPr>
        <p:spPr/>
        <p:txBody>
          <a:bodyPr/>
          <a:lstStyle/>
          <a:p>
            <a:pPr marL="514350" indent="-514350">
              <a:buFontTx/>
              <a:buAutoNum type="alphaUcParenR"/>
            </a:pPr>
            <a:r>
              <a:rPr lang="en-US">
                <a:latin typeface="Arial" charset="0"/>
                <a:ea typeface="ヒラギノ角ゴ Pro W3" charset="0"/>
                <a:cs typeface="ヒラギノ角ゴ Pro W3" charset="0"/>
              </a:rPr>
              <a:t>Yes, at 3 pm</a:t>
            </a:r>
          </a:p>
          <a:p>
            <a:pPr marL="514350" indent="-514350">
              <a:buFontTx/>
              <a:buAutoNum type="alphaUcParenR"/>
            </a:pPr>
            <a:r>
              <a:rPr lang="en-US">
                <a:latin typeface="Arial" charset="0"/>
                <a:ea typeface="ヒラギノ角ゴ Pro W3" charset="0"/>
                <a:cs typeface="ヒラギノ角ゴ Pro W3" charset="0"/>
              </a:rPr>
              <a:t>Yes, at 4 pm</a:t>
            </a:r>
          </a:p>
          <a:p>
            <a:pPr marL="514350" indent="-514350">
              <a:buFontTx/>
              <a:buAutoNum type="alphaUcParenR"/>
            </a:pPr>
            <a:r>
              <a:rPr lang="en-US">
                <a:latin typeface="Arial" charset="0"/>
                <a:ea typeface="ヒラギノ角ゴ Pro W3" charset="0"/>
                <a:cs typeface="ヒラギノ角ゴ Pro W3" charset="0"/>
              </a:rPr>
              <a:t>Perhaps, more likely at 3</a:t>
            </a:r>
          </a:p>
          <a:p>
            <a:pPr marL="514350" indent="-514350">
              <a:buFontTx/>
              <a:buAutoNum type="alphaUcParenR"/>
            </a:pPr>
            <a:r>
              <a:rPr lang="en-US">
                <a:latin typeface="Arial" charset="0"/>
                <a:ea typeface="ヒラギノ角ゴ Pro W3" charset="0"/>
                <a:cs typeface="ヒラギノ角ゴ Pro W3" charset="0"/>
              </a:rPr>
              <a:t>Perhaps, more likely at 4</a:t>
            </a:r>
          </a:p>
          <a:p>
            <a:pPr marL="514350" indent="-514350">
              <a:buFontTx/>
              <a:buAutoNum type="alphaUcParenR"/>
            </a:pPr>
            <a:r>
              <a:rPr lang="en-US">
                <a:latin typeface="Arial" charset="0"/>
                <a:ea typeface="ヒラギノ角ゴ Pro W3" charset="0"/>
                <a:cs typeface="ヒラギノ角ゴ Pro W3" charset="0"/>
              </a:rPr>
              <a:t>No, can</a:t>
            </a:r>
            <a:r>
              <a:rPr lang="ja-JP" altLang="en-US">
                <a:latin typeface="Arial" charset="0"/>
                <a:ea typeface="ヒラギノ角ゴ Pro W3" charset="0"/>
                <a:cs typeface="ヒラギノ角ゴ Pro W3" charset="0"/>
              </a:rPr>
              <a:t>’</a:t>
            </a:r>
            <a:r>
              <a:rPr lang="en-US" altLang="ja-JP">
                <a:latin typeface="Arial" charset="0"/>
                <a:ea typeface="ヒラギノ角ゴ Pro W3" charset="0"/>
                <a:cs typeface="ヒラギノ角ゴ Pro W3" charset="0"/>
              </a:rPr>
              <a:t>t come/not planning on it.</a:t>
            </a:r>
            <a:endParaRPr lang="en-US">
              <a:latin typeface="Arial" charset="0"/>
              <a:ea typeface="ヒラギノ角ゴ Pro W3" charset="0"/>
              <a:cs typeface="ヒラギノ角ゴ Pro W3" charset="0"/>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a:xfrm>
            <a:off x="314325" y="222250"/>
            <a:ext cx="8694738" cy="2220913"/>
          </a:xfrm>
        </p:spPr>
        <p:txBody>
          <a:bodyPr/>
          <a:lstStyle/>
          <a:p>
            <a:pPr algn="l"/>
            <a:r>
              <a:rPr lang="en-US">
                <a:solidFill>
                  <a:schemeClr val="tx1"/>
                </a:solidFill>
                <a:ea typeface="ヒラギノ角ゴ Pro W3" charset="0"/>
                <a:cs typeface="ヒラギノ角ゴ Pro W3" charset="0"/>
              </a:rPr>
              <a:t>Given </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n</a:t>
            </a:r>
            <a:r>
              <a:rPr lang="en-US">
                <a:solidFill>
                  <a:schemeClr val="tx1"/>
                </a:solidFill>
                <a:ea typeface="ヒラギノ角ゴ Pro W3" charset="0"/>
                <a:cs typeface="ヒラギノ角ゴ Pro W3" charset="0"/>
              </a:rPr>
              <a:t>(x, t) as one of the eigenstates of </a:t>
            </a:r>
            <a:r>
              <a:rPr lang="en-US">
                <a:solidFill>
                  <a:schemeClr val="tx1"/>
                </a:solidFill>
                <a:cs typeface="ヒラギノ角ゴ Pro W3" charset="0"/>
              </a:rPr>
              <a:t>Ĥ</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n</a:t>
            </a:r>
            <a:r>
              <a:rPr lang="en-US">
                <a:solidFill>
                  <a:schemeClr val="tx1"/>
                </a:solidFill>
                <a:ea typeface="ヒラギノ角ゴ Pro W3" charset="0"/>
                <a:cs typeface="ヒラギノ角ゴ Pro W3" charset="0"/>
              </a:rPr>
              <a:t> = E</a:t>
            </a:r>
            <a:r>
              <a:rPr lang="en-US" baseline="-25000">
                <a:solidFill>
                  <a:schemeClr val="tx1"/>
                </a:solidFill>
                <a:ea typeface="ヒラギノ角ゴ Pro W3" charset="0"/>
                <a:cs typeface="ヒラギノ角ゴ Pro W3" charset="0"/>
              </a:rPr>
              <a:t>n</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n</a:t>
            </a:r>
            <a:r>
              <a:rPr lang="en-US">
                <a:solidFill>
                  <a:schemeClr val="tx1"/>
                </a:solidFill>
                <a:ea typeface="ヒラギノ角ゴ Pro W3" charset="0"/>
                <a:cs typeface="ヒラギノ角ゴ Pro W3" charset="0"/>
              </a:rPr>
              <a:t>, </a:t>
            </a:r>
            <a:br>
              <a:rPr lang="en-US">
                <a:solidFill>
                  <a:schemeClr val="tx1"/>
                </a:solidFill>
                <a:ea typeface="ヒラギノ角ゴ Pro W3" charset="0"/>
                <a:cs typeface="ヒラギノ角ゴ Pro W3" charset="0"/>
              </a:rPr>
            </a:br>
            <a:r>
              <a:rPr lang="en-US">
                <a:ea typeface="ヒラギノ角ゴ Pro W3" charset="0"/>
                <a:cs typeface="ヒラギノ角ゴ Pro W3" charset="0"/>
              </a:rPr>
              <a:t>what is the expectation value of the Hamiltonian-squared? </a:t>
            </a:r>
          </a:p>
        </p:txBody>
      </p:sp>
      <p:sp>
        <p:nvSpPr>
          <p:cNvPr id="32770" name="Content Placeholder 2"/>
          <p:cNvSpPr>
            <a:spLocks noGrp="1"/>
          </p:cNvSpPr>
          <p:nvPr>
            <p:ph idx="1"/>
          </p:nvPr>
        </p:nvSpPr>
        <p:spPr>
          <a:xfrm>
            <a:off x="146050" y="4440238"/>
            <a:ext cx="8458200" cy="2206625"/>
          </a:xfrm>
        </p:spPr>
        <p:txBody>
          <a:bodyPr/>
          <a:lstStyle/>
          <a:p>
            <a:r>
              <a:rPr lang="en-US" sz="3600">
                <a:latin typeface="Arial" charset="0"/>
                <a:ea typeface="ヒラギノ角ゴ Pro W3" charset="0"/>
                <a:cs typeface="ヒラギノ角ゴ Pro W3" charset="0"/>
              </a:rPr>
              <a:t>A) E</a:t>
            </a:r>
            <a:r>
              <a:rPr lang="en-US" sz="3600" baseline="-25000">
                <a:latin typeface="Arial" charset="0"/>
                <a:ea typeface="ヒラギノ角ゴ Pro W3" charset="0"/>
                <a:cs typeface="ヒラギノ角ゴ Pro W3" charset="0"/>
              </a:rPr>
              <a:t>n</a:t>
            </a:r>
            <a:r>
              <a:rPr lang="en-US" sz="3600">
                <a:latin typeface="Arial" charset="0"/>
                <a:ea typeface="ヒラギノ角ゴ Pro W3" charset="0"/>
                <a:cs typeface="ヒラギノ角ゴ Pro W3" charset="0"/>
              </a:rPr>
              <a:t>		B) E</a:t>
            </a:r>
            <a:r>
              <a:rPr lang="en-US" sz="3600" baseline="-25000">
                <a:latin typeface="Arial" charset="0"/>
                <a:ea typeface="ヒラギノ角ゴ Pro W3" charset="0"/>
                <a:cs typeface="ヒラギノ角ゴ Pro W3" charset="0"/>
              </a:rPr>
              <a:t>n</a:t>
            </a:r>
            <a:r>
              <a:rPr lang="en-US" sz="3600" baseline="30000">
                <a:latin typeface="Arial" charset="0"/>
                <a:ea typeface="ヒラギノ角ゴ Pro W3" charset="0"/>
                <a:cs typeface="ヒラギノ角ゴ Pro W3" charset="0"/>
              </a:rPr>
              <a:t>2</a:t>
            </a:r>
          </a:p>
          <a:p>
            <a:r>
              <a:rPr lang="en-US" sz="3600">
                <a:latin typeface="Arial" charset="0"/>
                <a:ea typeface="ヒラギノ角ゴ Pro W3" charset="0"/>
                <a:cs typeface="ヒラギノ角ゴ Pro W3" charset="0"/>
              </a:rPr>
              <a:t>C) zero		D) E</a:t>
            </a:r>
            <a:r>
              <a:rPr lang="en-US" sz="3600" baseline="-25000">
                <a:latin typeface="Arial" charset="0"/>
                <a:ea typeface="ヒラギノ角ゴ Pro W3" charset="0"/>
                <a:cs typeface="ヒラギノ角ゴ Pro W3" charset="0"/>
              </a:rPr>
              <a:t>n</a:t>
            </a:r>
            <a:r>
              <a:rPr lang="en-US" sz="3600" baseline="30000">
                <a:latin typeface="Arial" charset="0"/>
                <a:ea typeface="ヒラギノ角ゴ Pro W3" charset="0"/>
                <a:cs typeface="ヒラギノ角ゴ Pro W3" charset="0"/>
              </a:rPr>
              <a:t>2</a:t>
            </a:r>
            <a:r>
              <a:rPr lang="en-US" sz="3600">
                <a:latin typeface="Arial" charset="0"/>
                <a:ea typeface="ヒラギノ角ゴ Pro W3" charset="0"/>
                <a:cs typeface="ヒラギノ角ゴ Pro W3" charset="0"/>
              </a:rPr>
              <a:t> – E</a:t>
            </a:r>
            <a:r>
              <a:rPr lang="en-US" sz="3600" baseline="-25000">
                <a:latin typeface="Arial" charset="0"/>
                <a:ea typeface="ヒラギノ角ゴ Pro W3" charset="0"/>
                <a:cs typeface="ヒラギノ角ゴ Pro W3" charset="0"/>
              </a:rPr>
              <a:t>n</a:t>
            </a:r>
          </a:p>
          <a:p>
            <a:r>
              <a:rPr lang="en-US" sz="3600">
                <a:latin typeface="Arial" charset="0"/>
                <a:ea typeface="ヒラギノ角ゴ Pro W3" charset="0"/>
                <a:cs typeface="ヒラギノ角ゴ Pro W3" charset="0"/>
              </a:rPr>
              <a:t>E) Something else/it really depends!!</a:t>
            </a:r>
            <a:endParaRPr lang="en-US" sz="3600" baseline="30000">
              <a:latin typeface="Arial" charset="0"/>
              <a:ea typeface="ヒラギノ角ゴ Pro W3" charset="0"/>
              <a:cs typeface="ヒラギノ角ゴ Pro W3" charset="0"/>
            </a:endParaRPr>
          </a:p>
        </p:txBody>
      </p:sp>
      <p:graphicFrame>
        <p:nvGraphicFramePr>
          <p:cNvPr id="32771" name="Object 2"/>
          <p:cNvGraphicFramePr>
            <a:graphicFrameLocks noChangeAspect="1"/>
          </p:cNvGraphicFramePr>
          <p:nvPr/>
        </p:nvGraphicFramePr>
        <p:xfrm>
          <a:off x="741363" y="2692400"/>
          <a:ext cx="7940675" cy="1425575"/>
        </p:xfrm>
        <a:graphic>
          <a:graphicData uri="http://schemas.openxmlformats.org/presentationml/2006/ole">
            <mc:AlternateContent xmlns:mc="http://schemas.openxmlformats.org/markup-compatibility/2006">
              <mc:Choice xmlns:v="urn:schemas-microsoft-com:vml" Requires="v">
                <p:oleObj spid="_x0000_s46097" name="Equation" r:id="rId4" imgW="1702196" imgH="305197" progId="Equation.3">
                  <p:embed/>
                </p:oleObj>
              </mc:Choice>
              <mc:Fallback>
                <p:oleObj name="Equation" r:id="rId4" imgW="1702196" imgH="3051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363" y="2692400"/>
                        <a:ext cx="7940675" cy="1425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32772"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34</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130175" y="152400"/>
            <a:ext cx="8847138" cy="4619625"/>
          </a:xfrm>
        </p:spPr>
        <p:txBody>
          <a:bodyPr/>
          <a:lstStyle/>
          <a:p>
            <a:pPr algn="l"/>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1</a:t>
            </a:r>
            <a:r>
              <a:rPr lang="en-US" baseline="30000">
                <a:solidFill>
                  <a:schemeClr val="tx1"/>
                </a:solidFill>
                <a:ea typeface="ヒラギノ角ゴ Pro W3" charset="0"/>
                <a:cs typeface="ヒラギノ角ゴ Pro W3" charset="0"/>
              </a:rPr>
              <a:t> </a:t>
            </a:r>
            <a:r>
              <a:rPr lang="en-US">
                <a:solidFill>
                  <a:schemeClr val="tx1"/>
                </a:solidFill>
                <a:ea typeface="ヒラギノ角ゴ Pro W3" charset="0"/>
                <a:cs typeface="ヒラギノ角ゴ Pro W3" charset="0"/>
              </a:rPr>
              <a:t>and </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2</a:t>
            </a:r>
            <a:r>
              <a:rPr lang="en-US" baseline="30000">
                <a:solidFill>
                  <a:schemeClr val="tx1"/>
                </a:solidFill>
                <a:ea typeface="ヒラギノ角ゴ Pro W3" charset="0"/>
                <a:cs typeface="ヒラギノ角ゴ Pro W3" charset="0"/>
              </a:rPr>
              <a:t> </a:t>
            </a:r>
            <a:r>
              <a:rPr lang="en-US">
                <a:solidFill>
                  <a:schemeClr val="tx1"/>
                </a:solidFill>
                <a:ea typeface="ヒラギノ角ゴ Pro W3" charset="0"/>
                <a:cs typeface="ヒラギノ角ゴ Pro W3" charset="0"/>
              </a:rPr>
              <a:t>are two energy eigenstates of the Hamiltonian operator. </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They are non-degenerate, meaning they have different eigenvalues E</a:t>
            </a:r>
            <a:r>
              <a:rPr lang="en-US" baseline="-25000">
                <a:solidFill>
                  <a:schemeClr val="tx1"/>
                </a:solidFill>
                <a:ea typeface="ヒラギノ角ゴ Pro W3" charset="0"/>
                <a:cs typeface="ヒラギノ角ゴ Pro W3" charset="0"/>
              </a:rPr>
              <a:t>1</a:t>
            </a:r>
            <a:r>
              <a:rPr lang="en-US" baseline="30000">
                <a:solidFill>
                  <a:schemeClr val="tx1"/>
                </a:solidFill>
                <a:ea typeface="ヒラギノ角ゴ Pro W3" charset="0"/>
                <a:cs typeface="ヒラギノ角ゴ Pro W3" charset="0"/>
              </a:rPr>
              <a:t> </a:t>
            </a:r>
            <a:r>
              <a:rPr lang="en-US">
                <a:solidFill>
                  <a:schemeClr val="tx1"/>
                </a:solidFill>
                <a:ea typeface="ヒラギノ角ゴ Pro W3" charset="0"/>
                <a:cs typeface="ヒラギノ角ゴ Pro W3" charset="0"/>
              </a:rPr>
              <a:t>and E</a:t>
            </a:r>
            <a:r>
              <a:rPr lang="en-US" baseline="-25000">
                <a:solidFill>
                  <a:schemeClr val="tx1"/>
                </a:solidFill>
                <a:ea typeface="ヒラギノ角ゴ Pro W3" charset="0"/>
                <a:cs typeface="ヒラギノ角ゴ Pro W3" charset="0"/>
              </a:rPr>
              <a:t>2</a:t>
            </a:r>
            <a:r>
              <a:rPr lang="en-US">
                <a:solidFill>
                  <a:schemeClr val="tx1"/>
                </a:solidFill>
                <a:ea typeface="ヒラギノ角ゴ Pro W3" charset="0"/>
                <a:cs typeface="ヒラギノ角ゴ Pro W3" charset="0"/>
              </a:rPr>
              <a:t>.</a:t>
            </a:r>
            <a:r>
              <a:rPr lang="en-US" baseline="30000">
                <a:solidFill>
                  <a:schemeClr val="tx1"/>
                </a:solidFill>
                <a:ea typeface="ヒラギノ角ゴ Pro W3" charset="0"/>
                <a:cs typeface="ヒラギノ角ゴ Pro W3" charset="0"/>
              </a:rPr>
              <a:t> </a:t>
            </a:r>
            <a:br>
              <a:rPr lang="en-US" baseline="30000">
                <a:solidFill>
                  <a:schemeClr val="tx1"/>
                </a:solidFill>
                <a:ea typeface="ヒラギノ角ゴ Pro W3" charset="0"/>
                <a:cs typeface="ヒラギノ角ゴ Pro W3" charset="0"/>
              </a:rPr>
            </a:br>
            <a:r>
              <a:rPr lang="en-US">
                <a:solidFill>
                  <a:schemeClr val="tx1"/>
                </a:solidFill>
                <a:cs typeface="ヒラギノ角ゴ Pro W3" charset="0"/>
              </a:rPr>
              <a:t>Ĥ</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1</a:t>
            </a:r>
            <a:r>
              <a:rPr lang="en-US">
                <a:solidFill>
                  <a:schemeClr val="tx1"/>
                </a:solidFill>
                <a:ea typeface="ヒラギノ角ゴ Pro W3" charset="0"/>
                <a:cs typeface="ヒラギノ角ゴ Pro W3" charset="0"/>
              </a:rPr>
              <a:t> = E</a:t>
            </a:r>
            <a:r>
              <a:rPr lang="en-US" baseline="-25000">
                <a:solidFill>
                  <a:schemeClr val="tx1"/>
                </a:solidFill>
                <a:ea typeface="ヒラギノ角ゴ Pro W3" charset="0"/>
                <a:cs typeface="ヒラギノ角ゴ Pro W3" charset="0"/>
              </a:rPr>
              <a:t>1</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1</a:t>
            </a:r>
            <a:r>
              <a:rPr lang="en-US">
                <a:solidFill>
                  <a:schemeClr val="tx1"/>
                </a:solidFill>
                <a:ea typeface="ヒラギノ角ゴ Pro W3" charset="0"/>
                <a:cs typeface="ヒラギノ角ゴ Pro W3" charset="0"/>
              </a:rPr>
              <a:t> and </a:t>
            </a:r>
            <a:r>
              <a:rPr lang="en-US">
                <a:solidFill>
                  <a:schemeClr val="tx1"/>
                </a:solidFill>
                <a:cs typeface="ヒラギノ角ゴ Pro W3" charset="0"/>
              </a:rPr>
              <a:t>Ĥ</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2</a:t>
            </a:r>
            <a:r>
              <a:rPr lang="en-US">
                <a:solidFill>
                  <a:schemeClr val="tx1"/>
                </a:solidFill>
                <a:ea typeface="ヒラギノ角ゴ Pro W3" charset="0"/>
                <a:cs typeface="ヒラギノ角ゴ Pro W3" charset="0"/>
              </a:rPr>
              <a:t> = E</a:t>
            </a:r>
            <a:r>
              <a:rPr lang="en-US" baseline="-25000">
                <a:solidFill>
                  <a:schemeClr val="tx1"/>
                </a:solidFill>
                <a:ea typeface="ヒラギノ角ゴ Pro W3" charset="0"/>
                <a:cs typeface="ヒラギノ角ゴ Pro W3" charset="0"/>
              </a:rPr>
              <a:t>2</a:t>
            </a:r>
            <a:r>
              <a:rPr lang="en-US" b="1">
                <a:solidFill>
                  <a:schemeClr val="tx1"/>
                </a:solidFill>
                <a:latin typeface="Symbol" charset="0"/>
                <a:ea typeface="ヒラギノ角ゴ Pro W3" charset="0"/>
                <a:cs typeface="ヒラギノ角ゴ Pro W3" charset="0"/>
              </a:rPr>
              <a:t>Y</a:t>
            </a:r>
            <a:r>
              <a:rPr lang="en-US" baseline="-25000">
                <a:solidFill>
                  <a:schemeClr val="tx1"/>
                </a:solidFill>
                <a:ea typeface="ヒラギノ角ゴ Pro W3" charset="0"/>
                <a:cs typeface="ヒラギノ角ゴ Pro W3" charset="0"/>
              </a:rPr>
              <a:t>2</a:t>
            </a:r>
            <a:r>
              <a:rPr lang="en-US">
                <a:solidFill>
                  <a:schemeClr val="tx1"/>
                </a:solidFill>
                <a:ea typeface="ヒラギノ角ゴ Pro W3" charset="0"/>
                <a:cs typeface="ヒラギノ角ゴ Pro W3" charset="0"/>
              </a:rPr>
              <a:t> and E</a:t>
            </a:r>
            <a:r>
              <a:rPr lang="en-US" baseline="-25000">
                <a:solidFill>
                  <a:schemeClr val="tx1"/>
                </a:solidFill>
                <a:ea typeface="ヒラギノ角ゴ Pro W3" charset="0"/>
                <a:cs typeface="ヒラギノ角ゴ Pro W3" charset="0"/>
              </a:rPr>
              <a:t>1</a:t>
            </a:r>
            <a:r>
              <a:rPr lang="en-US">
                <a:solidFill>
                  <a:schemeClr val="tx1"/>
                </a:solidFill>
                <a:ea typeface="ヒラギノ角ゴ Pro W3" charset="0"/>
                <a:cs typeface="ヒラギノ角ゴ Pro W3" charset="0"/>
              </a:rPr>
              <a:t> </a:t>
            </a:r>
            <a:r>
              <a:rPr lang="en-US">
                <a:solidFill>
                  <a:schemeClr val="tx1"/>
                </a:solidFill>
                <a:latin typeface="Symbol" charset="0"/>
                <a:ea typeface="ヒラギノ角ゴ Pro W3" charset="0"/>
                <a:cs typeface="ヒラギノ角ゴ Pro W3" charset="0"/>
              </a:rPr>
              <a:t>≠</a:t>
            </a:r>
            <a:r>
              <a:rPr lang="en-US">
                <a:solidFill>
                  <a:schemeClr val="tx1"/>
                </a:solidFill>
                <a:ea typeface="ヒラギノ角ゴ Pro W3" charset="0"/>
                <a:cs typeface="ヒラギノ角ゴ Pro W3" charset="0"/>
              </a:rPr>
              <a:t> E</a:t>
            </a:r>
            <a:r>
              <a:rPr lang="en-US" baseline="-25000">
                <a:solidFill>
                  <a:schemeClr val="tx1"/>
                </a:solidFill>
                <a:ea typeface="ヒラギノ角ゴ Pro W3" charset="0"/>
                <a:cs typeface="ヒラギノ角ゴ Pro W3" charset="0"/>
              </a:rPr>
              <a:t>2</a:t>
            </a:r>
            <a:r>
              <a:rPr lang="en-US">
                <a:solidFill>
                  <a:schemeClr val="tx1"/>
                </a:solidFill>
                <a:ea typeface="ヒラギノ角ゴ Pro W3" charset="0"/>
                <a:cs typeface="ヒラギノ角ゴ Pro W3" charset="0"/>
              </a:rPr>
              <a:t>. </a:t>
            </a:r>
            <a:br>
              <a:rPr lang="en-US">
                <a:solidFill>
                  <a:schemeClr val="tx1"/>
                </a:solidFill>
                <a:ea typeface="ヒラギノ角ゴ Pro W3" charset="0"/>
                <a:cs typeface="ヒラギノ角ゴ Pro W3" charset="0"/>
              </a:rPr>
            </a:br>
            <a:r>
              <a:rPr lang="en-US">
                <a:ea typeface="ヒラギノ角ゴ Pro W3" charset="0"/>
                <a:cs typeface="ヒラギノ角ゴ Pro W3" charset="0"/>
              </a:rPr>
              <a:t>Is </a:t>
            </a:r>
            <a:r>
              <a:rPr lang="en-US" b="1">
                <a:latin typeface="Symbol" charset="0"/>
                <a:ea typeface="ヒラギノ角ゴ Pro W3" charset="0"/>
                <a:cs typeface="ヒラギノ角ゴ Pro W3" charset="0"/>
              </a:rPr>
              <a:t>Y</a:t>
            </a:r>
            <a:r>
              <a:rPr lang="en-US" b="1" baseline="-25000">
                <a:ea typeface="ヒラギノ角ゴ Pro W3" charset="0"/>
                <a:cs typeface="ヒラギノ角ゴ Pro W3" charset="0"/>
              </a:rPr>
              <a:t>s</a:t>
            </a:r>
            <a:r>
              <a:rPr lang="en-US">
                <a:ea typeface="ヒラギノ角ゴ Pro W3" charset="0"/>
                <a:cs typeface="ヒラギノ角ゴ Pro W3" charset="0"/>
              </a:rPr>
              <a:t> = </a:t>
            </a:r>
            <a:r>
              <a:rPr lang="en-US" b="1">
                <a:latin typeface="Symbol" charset="0"/>
                <a:ea typeface="ヒラギノ角ゴ Pro W3" charset="0"/>
                <a:cs typeface="ヒラギノ角ゴ Pro W3" charset="0"/>
              </a:rPr>
              <a:t>Y</a:t>
            </a:r>
            <a:r>
              <a:rPr lang="en-US" baseline="-25000">
                <a:ea typeface="ヒラギノ角ゴ Pro W3" charset="0"/>
                <a:cs typeface="ヒラギノ角ゴ Pro W3" charset="0"/>
              </a:rPr>
              <a:t>1</a:t>
            </a:r>
            <a:r>
              <a:rPr lang="en-US">
                <a:ea typeface="ヒラギノ角ゴ Pro W3" charset="0"/>
                <a:cs typeface="ヒラギノ角ゴ Pro W3" charset="0"/>
              </a:rPr>
              <a:t> +</a:t>
            </a:r>
            <a:r>
              <a:rPr lang="en-US" b="1">
                <a:latin typeface="Symbol" charset="0"/>
                <a:ea typeface="ヒラギノ角ゴ Pro W3" charset="0"/>
                <a:cs typeface="ヒラギノ角ゴ Pro W3" charset="0"/>
              </a:rPr>
              <a:t>Y</a:t>
            </a:r>
            <a:r>
              <a:rPr lang="en-US" baseline="-25000">
                <a:ea typeface="ヒラギノ角ゴ Pro W3" charset="0"/>
                <a:cs typeface="ヒラギノ角ゴ Pro W3" charset="0"/>
              </a:rPr>
              <a:t>2</a:t>
            </a:r>
            <a:r>
              <a:rPr lang="en-US">
                <a:ea typeface="ヒラギノ角ゴ Pro W3" charset="0"/>
                <a:cs typeface="ヒラギノ角ゴ Pro W3" charset="0"/>
              </a:rPr>
              <a:t> also an energy eigenstate?</a:t>
            </a:r>
          </a:p>
        </p:txBody>
      </p:sp>
      <p:sp>
        <p:nvSpPr>
          <p:cNvPr id="34818" name="Content Placeholder 2"/>
          <p:cNvSpPr>
            <a:spLocks noGrp="1"/>
          </p:cNvSpPr>
          <p:nvPr>
            <p:ph idx="1"/>
          </p:nvPr>
        </p:nvSpPr>
        <p:spPr>
          <a:xfrm>
            <a:off x="685800" y="4857750"/>
            <a:ext cx="7772400" cy="1789113"/>
          </a:xfrm>
        </p:spPr>
        <p:txBody>
          <a:bodyPr/>
          <a:lstStyle/>
          <a:p>
            <a:pPr marL="514350" indent="-514350">
              <a:buFontTx/>
              <a:buAutoNum type="alphaUcParenR"/>
            </a:pPr>
            <a:r>
              <a:rPr lang="en-US">
                <a:latin typeface="Arial" charset="0"/>
                <a:ea typeface="ヒラギノ角ゴ Pro W3" charset="0"/>
                <a:cs typeface="ヒラギノ角ゴ Pro W3" charset="0"/>
              </a:rPr>
              <a:t>Yes, always</a:t>
            </a:r>
          </a:p>
          <a:p>
            <a:pPr marL="514350" indent="-514350">
              <a:buFontTx/>
              <a:buAutoNum type="alphaUcParenR"/>
            </a:pPr>
            <a:r>
              <a:rPr lang="en-US">
                <a:latin typeface="Arial" charset="0"/>
                <a:ea typeface="ヒラギノ角ゴ Pro W3" charset="0"/>
                <a:cs typeface="ヒラギノ角ゴ Pro W3" charset="0"/>
              </a:rPr>
              <a:t>No, never</a:t>
            </a:r>
          </a:p>
          <a:p>
            <a:pPr marL="514350" indent="-514350">
              <a:buFontTx/>
              <a:buAutoNum type="alphaUcParenR"/>
            </a:pPr>
            <a:r>
              <a:rPr lang="en-US">
                <a:latin typeface="Arial" charset="0"/>
                <a:ea typeface="ヒラギノ角ゴ Pro W3" charset="0"/>
                <a:cs typeface="ヒラギノ角ゴ Pro W3" charset="0"/>
              </a:rPr>
              <a:t>Possibly yes, depends!</a:t>
            </a:r>
          </a:p>
        </p:txBody>
      </p:sp>
      <p:sp>
        <p:nvSpPr>
          <p:cNvPr id="34819" name="TextBox 3"/>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39</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685800" y="228600"/>
            <a:ext cx="7772400" cy="2506663"/>
          </a:xfrm>
        </p:spPr>
        <p:txBody>
          <a:bodyPr/>
          <a:lstStyle/>
          <a:p>
            <a:r>
              <a:rPr lang="en-US">
                <a:ea typeface="ヒラギノ角ゴ Pro W3" charset="0"/>
                <a:cs typeface="ヒラギノ角ゴ Pro W3" charset="0"/>
              </a:rPr>
              <a:t>Given u</a:t>
            </a:r>
            <a:r>
              <a:rPr lang="en-US" baseline="-25000">
                <a:ea typeface="ヒラギノ角ゴ Pro W3" charset="0"/>
                <a:cs typeface="ヒラギノ角ゴ Pro W3" charset="0"/>
              </a:rPr>
              <a:t>n</a:t>
            </a:r>
            <a:r>
              <a:rPr lang="en-US">
                <a:ea typeface="ヒラギノ角ゴ Pro W3" charset="0"/>
                <a:cs typeface="ヒラギノ角ゴ Pro W3" charset="0"/>
              </a:rPr>
              <a:t>(x) = A sin(k x) + B cos(k x), the boundary condition,</a:t>
            </a:r>
            <a:r>
              <a:rPr lang="en-US">
                <a:latin typeface="Times New Roman" charset="0"/>
                <a:ea typeface="ヒラギノ角ゴ Pro W3" charset="0"/>
                <a:cs typeface="ヒラギノ角ゴ Pro W3" charset="0"/>
              </a:rPr>
              <a:t> </a:t>
            </a:r>
            <a:r>
              <a:rPr lang="en-US">
                <a:ea typeface="ヒラギノ角ゴ Pro W3" charset="0"/>
                <a:cs typeface="ヒラギノ角ゴ Pro W3" charset="0"/>
              </a:rPr>
              <a:t>u(0) = 0, implies what?</a:t>
            </a:r>
          </a:p>
        </p:txBody>
      </p:sp>
      <p:sp>
        <p:nvSpPr>
          <p:cNvPr id="36866" name="Content Placeholder 2"/>
          <p:cNvSpPr>
            <a:spLocks noGrp="1"/>
          </p:cNvSpPr>
          <p:nvPr>
            <p:ph idx="1"/>
          </p:nvPr>
        </p:nvSpPr>
        <p:spPr>
          <a:xfrm>
            <a:off x="685800" y="2909888"/>
            <a:ext cx="7772400" cy="3736975"/>
          </a:xfrm>
        </p:spPr>
        <p:txBody>
          <a:bodyPr/>
          <a:lstStyle/>
          <a:p>
            <a:pPr marL="514350" indent="-514350">
              <a:buFontTx/>
              <a:buAutoNum type="alphaUcParenR"/>
            </a:pPr>
            <a:r>
              <a:rPr lang="en-US">
                <a:latin typeface="Arial" charset="0"/>
                <a:ea typeface="ヒラギノ角ゴ Pro W3" charset="0"/>
                <a:cs typeface="ヒラギノ角ゴ Pro W3" charset="0"/>
              </a:rPr>
              <a:t>A = 0</a:t>
            </a:r>
          </a:p>
          <a:p>
            <a:pPr marL="514350" indent="-514350">
              <a:buFontTx/>
              <a:buAutoNum type="alphaUcParenR"/>
            </a:pPr>
            <a:r>
              <a:rPr lang="en-US">
                <a:latin typeface="Arial" charset="0"/>
                <a:ea typeface="ヒラギノ角ゴ Pro W3" charset="0"/>
                <a:cs typeface="ヒラギノ角ゴ Pro W3" charset="0"/>
              </a:rPr>
              <a:t>B = 0</a:t>
            </a:r>
          </a:p>
          <a:p>
            <a:pPr marL="514350" indent="-514350">
              <a:buFontTx/>
              <a:buAutoNum type="alphaUcParenR"/>
            </a:pPr>
            <a:r>
              <a:rPr lang="en-US">
                <a:latin typeface="Arial" charset="0"/>
                <a:ea typeface="ヒラギノ角ゴ Pro W3" charset="0"/>
                <a:cs typeface="ヒラギノ角ゴ Pro W3" charset="0"/>
              </a:rPr>
              <a:t>k = 0</a:t>
            </a:r>
          </a:p>
          <a:p>
            <a:pPr marL="514350" indent="-514350">
              <a:buFontTx/>
              <a:buAutoNum type="alphaUcParenR"/>
            </a:pPr>
            <a:r>
              <a:rPr lang="en-US">
                <a:latin typeface="Arial" charset="0"/>
                <a:ea typeface="ヒラギノ角ゴ Pro W3" charset="0"/>
                <a:cs typeface="ヒラギノ角ゴ Pro W3" charset="0"/>
              </a:rPr>
              <a:t>k = n </a:t>
            </a:r>
            <a:r>
              <a:rPr lang="en-US">
                <a:latin typeface="Symbol" charset="0"/>
                <a:ea typeface="ヒラギノ角ゴ Pro W3" charset="0"/>
                <a:cs typeface="ヒラギノ角ゴ Pro W3" charset="0"/>
              </a:rPr>
              <a:t>p</a:t>
            </a:r>
            <a:r>
              <a:rPr lang="en-US">
                <a:latin typeface="Arial" charset="0"/>
                <a:ea typeface="ヒラギノ角ゴ Pro W3" charset="0"/>
                <a:cs typeface="ヒラギノ角ゴ Pro W3" charset="0"/>
              </a:rPr>
              <a:t>, n = 1, 2, 3 …</a:t>
            </a:r>
          </a:p>
          <a:p>
            <a:pPr marL="514350" indent="-514350">
              <a:buFontTx/>
              <a:buAutoNum type="alphaUcParenR"/>
            </a:pPr>
            <a:r>
              <a:rPr lang="en-US">
                <a:latin typeface="Arial" charset="0"/>
                <a:ea typeface="ヒラギノ角ゴ Pro W3" charset="0"/>
                <a:cs typeface="ヒラギノ角ゴ Pro W3" charset="0"/>
              </a:rPr>
              <a:t>None of these</a:t>
            </a:r>
          </a:p>
        </p:txBody>
      </p:sp>
      <p:sp>
        <p:nvSpPr>
          <p:cNvPr id="36867" name="TextBox 3"/>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35</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685800" y="228600"/>
            <a:ext cx="7772400" cy="2506663"/>
          </a:xfrm>
        </p:spPr>
        <p:txBody>
          <a:bodyPr/>
          <a:lstStyle/>
          <a:p>
            <a:r>
              <a:rPr lang="en-US">
                <a:ea typeface="ヒラギノ角ゴ Pro W3" charset="0"/>
                <a:cs typeface="ヒラギノ角ゴ Pro W3" charset="0"/>
              </a:rPr>
              <a:t>Given u</a:t>
            </a:r>
            <a:r>
              <a:rPr lang="en-US" baseline="-25000">
                <a:ea typeface="ヒラギノ角ゴ Pro W3" charset="0"/>
                <a:cs typeface="ヒラギノ角ゴ Pro W3" charset="0"/>
              </a:rPr>
              <a:t>n</a:t>
            </a:r>
            <a:r>
              <a:rPr lang="en-US">
                <a:ea typeface="ヒラギノ角ゴ Pro W3" charset="0"/>
                <a:cs typeface="ヒラギノ角ゴ Pro W3" charset="0"/>
              </a:rPr>
              <a:t>(x) = A sin(k x)</a:t>
            </a:r>
            <a:br>
              <a:rPr lang="en-US">
                <a:ea typeface="ヒラギノ角ゴ Pro W3" charset="0"/>
                <a:cs typeface="ヒラギノ角ゴ Pro W3" charset="0"/>
              </a:rPr>
            </a:br>
            <a:r>
              <a:rPr lang="en-US">
                <a:ea typeface="ヒラギノ角ゴ Pro W3" charset="0"/>
                <a:cs typeface="ヒラギノ角ゴ Pro W3" charset="0"/>
              </a:rPr>
              <a:t> the boundary condition,</a:t>
            </a:r>
            <a:r>
              <a:rPr lang="en-US">
                <a:latin typeface="Times New Roman" charset="0"/>
                <a:ea typeface="ヒラギノ角ゴ Pro W3" charset="0"/>
                <a:cs typeface="ヒラギノ角ゴ Pro W3" charset="0"/>
              </a:rPr>
              <a:t> </a:t>
            </a:r>
            <a:r>
              <a:rPr lang="en-US">
                <a:ea typeface="ヒラギノ角ゴ Pro W3" charset="0"/>
                <a:cs typeface="ヒラギノ角ゴ Pro W3" charset="0"/>
              </a:rPr>
              <a:t>u(a) = 0, implies what?</a:t>
            </a:r>
          </a:p>
        </p:txBody>
      </p:sp>
      <p:sp>
        <p:nvSpPr>
          <p:cNvPr id="38914" name="TextBox 3"/>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35</a:t>
            </a:r>
          </a:p>
        </p:txBody>
      </p:sp>
      <p:sp>
        <p:nvSpPr>
          <p:cNvPr id="38915" name="Content Placeholder 2"/>
          <p:cNvSpPr>
            <a:spLocks/>
          </p:cNvSpPr>
          <p:nvPr/>
        </p:nvSpPr>
        <p:spPr bwMode="auto">
          <a:xfrm>
            <a:off x="685800" y="2909888"/>
            <a:ext cx="7772400" cy="373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514350" indent="-514350" eaLnBrk="0" hangingPunct="0">
              <a:spcBef>
                <a:spcPct val="20000"/>
              </a:spcBef>
              <a:buFontTx/>
              <a:buAutoNum type="alphaUcParenR"/>
            </a:pPr>
            <a:r>
              <a:rPr lang="en-US" sz="3200"/>
              <a:t>A = 0</a:t>
            </a:r>
          </a:p>
          <a:p>
            <a:pPr marL="514350" indent="-514350" eaLnBrk="0" hangingPunct="0">
              <a:spcBef>
                <a:spcPct val="20000"/>
              </a:spcBef>
              <a:buFontTx/>
              <a:buAutoNum type="alphaUcParenR"/>
            </a:pPr>
            <a:r>
              <a:rPr lang="en-US" sz="3200"/>
              <a:t>B = 0</a:t>
            </a:r>
          </a:p>
          <a:p>
            <a:pPr marL="514350" indent="-514350" eaLnBrk="0" hangingPunct="0">
              <a:spcBef>
                <a:spcPct val="20000"/>
              </a:spcBef>
              <a:buFontTx/>
              <a:buAutoNum type="alphaUcParenR"/>
            </a:pPr>
            <a:r>
              <a:rPr lang="en-US" sz="3200"/>
              <a:t>k = 0</a:t>
            </a:r>
          </a:p>
          <a:p>
            <a:pPr marL="514350" indent="-514350" eaLnBrk="0" hangingPunct="0">
              <a:spcBef>
                <a:spcPct val="20000"/>
              </a:spcBef>
              <a:buFontTx/>
              <a:buAutoNum type="alphaUcParenR"/>
            </a:pPr>
            <a:r>
              <a:rPr lang="en-US" sz="3200"/>
              <a:t>k = n </a:t>
            </a:r>
            <a:r>
              <a:rPr lang="en-US" sz="3200">
                <a:latin typeface="Symbol" charset="0"/>
              </a:rPr>
              <a:t>p</a:t>
            </a:r>
            <a:r>
              <a:rPr lang="en-US" sz="3200"/>
              <a:t>, n = 1, 2, 3 …</a:t>
            </a:r>
          </a:p>
          <a:p>
            <a:pPr marL="514350" indent="-514350" eaLnBrk="0" hangingPunct="0">
              <a:spcBef>
                <a:spcPct val="20000"/>
              </a:spcBef>
              <a:buFontTx/>
              <a:buAutoNum type="alphaUcParenR"/>
            </a:pPr>
            <a:r>
              <a:rPr lang="en-US" sz="3200"/>
              <a:t>None of these</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685800" y="704850"/>
            <a:ext cx="7772400" cy="2595563"/>
          </a:xfrm>
        </p:spPr>
        <p:txBody>
          <a:bodyPr/>
          <a:lstStyle/>
          <a:p>
            <a:r>
              <a:rPr lang="en-US">
                <a:solidFill>
                  <a:schemeClr val="tx1"/>
                </a:solidFill>
                <a:ea typeface="ヒラギノ角ゴ Pro W3" charset="0"/>
                <a:cs typeface="ヒラギノ角ゴ Pro W3" charset="0"/>
              </a:rPr>
              <a:t>An electron and a neutron have the same speed. </a:t>
            </a:r>
            <a:r>
              <a:rPr lang="en-US">
                <a:ea typeface="ヒラギノ角ゴ Pro W3" charset="0"/>
                <a:cs typeface="ヒラギノ角ゴ Pro W3" charset="0"/>
              </a:rPr>
              <a:t>Which particle has the shorter wavelength? </a:t>
            </a:r>
          </a:p>
        </p:txBody>
      </p:sp>
      <p:sp>
        <p:nvSpPr>
          <p:cNvPr id="40962" name="Content Placeholder 2"/>
          <p:cNvSpPr>
            <a:spLocks noGrp="1"/>
          </p:cNvSpPr>
          <p:nvPr>
            <p:ph idx="1"/>
          </p:nvPr>
        </p:nvSpPr>
        <p:spPr>
          <a:xfrm>
            <a:off x="685800" y="4256088"/>
            <a:ext cx="7772400" cy="2390775"/>
          </a:xfrm>
        </p:spPr>
        <p:txBody>
          <a:bodyPr/>
          <a:lstStyle/>
          <a:p>
            <a:pPr marL="514350" indent="-514350">
              <a:buFontTx/>
              <a:buAutoNum type="alphaUcParenR"/>
            </a:pPr>
            <a:r>
              <a:rPr lang="en-US">
                <a:latin typeface="Arial" charset="0"/>
                <a:ea typeface="ヒラギノ角ゴ Pro W3" charset="0"/>
                <a:cs typeface="ヒラギノ角ゴ Pro W3" charset="0"/>
              </a:rPr>
              <a:t>The electron</a:t>
            </a:r>
          </a:p>
          <a:p>
            <a:pPr marL="514350" indent="-514350">
              <a:buFontTx/>
              <a:buAutoNum type="alphaUcParenR"/>
            </a:pPr>
            <a:r>
              <a:rPr lang="en-US">
                <a:latin typeface="Arial" charset="0"/>
                <a:ea typeface="ヒラギノ角ゴ Pro W3" charset="0"/>
                <a:cs typeface="ヒラギノ角ゴ Pro W3" charset="0"/>
              </a:rPr>
              <a:t>The neutron</a:t>
            </a:r>
          </a:p>
          <a:p>
            <a:pPr marL="514350" indent="-514350">
              <a:buFontTx/>
              <a:buAutoNum type="alphaUcParenR"/>
            </a:pPr>
            <a:r>
              <a:rPr lang="en-US">
                <a:latin typeface="Arial" charset="0"/>
                <a:ea typeface="ヒラギノ角ゴ Pro W3" charset="0"/>
                <a:cs typeface="ヒラギノ角ゴ Pro W3" charset="0"/>
              </a:rPr>
              <a:t>They have the same wavelength</a:t>
            </a:r>
          </a:p>
        </p:txBody>
      </p:sp>
      <p:sp>
        <p:nvSpPr>
          <p:cNvPr id="40963" name="TextBox 3"/>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Content Placeholder 2"/>
          <p:cNvSpPr>
            <a:spLocks noGrp="1"/>
          </p:cNvSpPr>
          <p:nvPr>
            <p:ph idx="1"/>
          </p:nvPr>
        </p:nvSpPr>
        <p:spPr>
          <a:xfrm>
            <a:off x="685800" y="4819650"/>
            <a:ext cx="7772400" cy="1827213"/>
          </a:xfrm>
        </p:spPr>
        <p:txBody>
          <a:bodyPr/>
          <a:lstStyle/>
          <a:p>
            <a:pPr marL="514350" indent="-514350">
              <a:buFontTx/>
              <a:buAutoNum type="alphaUcParenR"/>
            </a:pPr>
            <a:r>
              <a:rPr lang="en-US">
                <a:latin typeface="Arial" charset="0"/>
                <a:ea typeface="ヒラギノ角ゴ Pro W3" charset="0"/>
                <a:cs typeface="ヒラギノ角ゴ Pro W3" charset="0"/>
              </a:rPr>
              <a:t>Yes, always</a:t>
            </a:r>
          </a:p>
          <a:p>
            <a:pPr marL="514350" indent="-514350">
              <a:buFontTx/>
              <a:buAutoNum type="alphaUcParenR"/>
            </a:pPr>
            <a:r>
              <a:rPr lang="en-US">
                <a:latin typeface="Arial" charset="0"/>
                <a:ea typeface="ヒラギノ角ゴ Pro W3" charset="0"/>
                <a:cs typeface="ヒラギノ角ゴ Pro W3" charset="0"/>
              </a:rPr>
              <a:t>No, never</a:t>
            </a:r>
          </a:p>
          <a:p>
            <a:pPr marL="514350" indent="-514350">
              <a:buFontTx/>
              <a:buAutoNum type="alphaUcParenR"/>
            </a:pPr>
            <a:r>
              <a:rPr lang="en-US">
                <a:latin typeface="Arial" charset="0"/>
                <a:ea typeface="ヒラギノ角ゴ Pro W3" charset="0"/>
                <a:cs typeface="ヒラギノ角ゴ Pro W3" charset="0"/>
              </a:rPr>
              <a:t>Depends on the </a:t>
            </a:r>
            <a:r>
              <a:rPr lang="en-US">
                <a:latin typeface="Symbol" charset="0"/>
                <a:ea typeface="ヒラギノ角ゴ Pro W3" charset="0"/>
                <a:cs typeface="ヒラギノ角ゴ Pro W3" charset="0"/>
              </a:rPr>
              <a:t>Y</a:t>
            </a:r>
            <a:r>
              <a:rPr lang="en-US">
                <a:latin typeface="Arial" charset="0"/>
                <a:ea typeface="ヒラギノ角ゴ Pro W3" charset="0"/>
                <a:cs typeface="ヒラギノ角ゴ Pro W3" charset="0"/>
              </a:rPr>
              <a:t>s and the </a:t>
            </a:r>
            <a:r>
              <a:rPr lang="en-US">
                <a:latin typeface="Symbol" charset="0"/>
                <a:ea typeface="ヒラギノ角ゴ Pro W3" charset="0"/>
                <a:cs typeface="ヒラギノ角ゴ Pro W3" charset="0"/>
              </a:rPr>
              <a:t>w</a:t>
            </a:r>
            <a:r>
              <a:rPr lang="en-US">
                <a:latin typeface="Arial" charset="0"/>
                <a:ea typeface="ヒラギノ角ゴ Pro W3" charset="0"/>
                <a:cs typeface="ヒラギノ角ゴ Pro W3" charset="0"/>
              </a:rPr>
              <a:t>s.</a:t>
            </a:r>
          </a:p>
        </p:txBody>
      </p:sp>
      <p:graphicFrame>
        <p:nvGraphicFramePr>
          <p:cNvPr id="43010" name="Object 2"/>
          <p:cNvGraphicFramePr>
            <a:graphicFrameLocks noChangeAspect="1"/>
          </p:cNvGraphicFramePr>
          <p:nvPr/>
        </p:nvGraphicFramePr>
        <p:xfrm>
          <a:off x="161925" y="234950"/>
          <a:ext cx="7539038" cy="3128963"/>
        </p:xfrm>
        <a:graphic>
          <a:graphicData uri="http://schemas.openxmlformats.org/presentationml/2006/ole">
            <mc:AlternateContent xmlns:mc="http://schemas.openxmlformats.org/markup-compatibility/2006">
              <mc:Choice xmlns:v="urn:schemas-microsoft-com:vml" Requires="v">
                <p:oleObj spid="_x0000_s47133" name="Equation" r:id="rId4" imgW="2934096" imgH="1219597" progId="Equation.3">
                  <p:embed/>
                </p:oleObj>
              </mc:Choice>
              <mc:Fallback>
                <p:oleObj name="Equation" r:id="rId4" imgW="2934096" imgH="12195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1925" y="234950"/>
                        <a:ext cx="7539038" cy="3128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3011" name="Title 1"/>
          <p:cNvSpPr>
            <a:spLocks noGrp="1"/>
          </p:cNvSpPr>
          <p:nvPr>
            <p:ph type="title"/>
          </p:nvPr>
        </p:nvSpPr>
        <p:spPr>
          <a:xfrm>
            <a:off x="153988" y="3370263"/>
            <a:ext cx="8990012" cy="1516062"/>
          </a:xfrm>
        </p:spPr>
        <p:txBody>
          <a:bodyPr anchor="t"/>
          <a:lstStyle/>
          <a:p>
            <a:r>
              <a:rPr lang="en-US">
                <a:ea typeface="ヒラギノ角ゴ Pro W3" charset="0"/>
                <a:cs typeface="ヒラギノ角ゴ Pro W3" charset="0"/>
              </a:rPr>
              <a:t>Is this wavefunction stationary; that is, is 		time-independent?</a:t>
            </a:r>
          </a:p>
        </p:txBody>
      </p:sp>
      <p:graphicFrame>
        <p:nvGraphicFramePr>
          <p:cNvPr id="43012" name="Object 3"/>
          <p:cNvGraphicFramePr>
            <a:graphicFrameLocks noChangeAspect="1"/>
          </p:cNvGraphicFramePr>
          <p:nvPr/>
        </p:nvGraphicFramePr>
        <p:xfrm>
          <a:off x="625475" y="3802063"/>
          <a:ext cx="2347913" cy="925512"/>
        </p:xfrm>
        <a:graphic>
          <a:graphicData uri="http://schemas.openxmlformats.org/presentationml/2006/ole">
            <mc:AlternateContent xmlns:mc="http://schemas.openxmlformats.org/markup-compatibility/2006">
              <mc:Choice xmlns:v="urn:schemas-microsoft-com:vml" Requires="v">
                <p:oleObj spid="_x0000_s47134" name="Equation" r:id="rId6" imgW="711288" imgH="279675" progId="Equation.3">
                  <p:embed/>
                </p:oleObj>
              </mc:Choice>
              <mc:Fallback>
                <p:oleObj name="Equation" r:id="rId6" imgW="711288" imgH="279675"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475" y="3802063"/>
                        <a:ext cx="2347913" cy="925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43013" name="TextBox 6"/>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40</a:t>
            </a:r>
          </a:p>
        </p:txBody>
      </p:sp>
    </p:spTree>
  </p:cSld>
  <p:clrMapOvr>
    <a:masterClrMapping/>
  </p:clrMapOvr>
  <p:transition xmlns:p14="http://schemas.microsoft.com/office/powerpoint/2010/mai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379413" y="141288"/>
            <a:ext cx="8358187" cy="2127250"/>
          </a:xfrm>
        </p:spPr>
        <p:txBody>
          <a:bodyPr anchor="t"/>
          <a:lstStyle/>
          <a:p>
            <a:pPr algn="l"/>
            <a:r>
              <a:rPr lang="en-US" sz="3200">
                <a:solidFill>
                  <a:schemeClr val="tx1"/>
                </a:solidFill>
                <a:ea typeface="ヒラギノ角ゴ Pro W3" charset="0"/>
                <a:cs typeface="ヒラギノ角ゴ Pro W3" charset="0"/>
              </a:rPr>
              <a:t>How does the energy E</a:t>
            </a:r>
            <a:r>
              <a:rPr lang="en-US" sz="3200" baseline="-25000">
                <a:solidFill>
                  <a:schemeClr val="tx1"/>
                </a:solidFill>
                <a:ea typeface="ヒラギノ角ゴ Pro W3" charset="0"/>
                <a:cs typeface="ヒラギノ角ゴ Pro W3" charset="0"/>
              </a:rPr>
              <a:t>1</a:t>
            </a:r>
            <a:r>
              <a:rPr lang="en-US" sz="3200">
                <a:solidFill>
                  <a:schemeClr val="tx1"/>
                </a:solidFill>
                <a:ea typeface="ヒラギノ角ゴ Pro W3" charset="0"/>
                <a:cs typeface="ヒラギノ角ゴ Pro W3" charset="0"/>
              </a:rPr>
              <a:t> of the ground state (n=1) of an infinite square well of width </a:t>
            </a:r>
            <a:r>
              <a:rPr lang="en-US" sz="3200" i="1">
                <a:solidFill>
                  <a:schemeClr val="tx1"/>
                </a:solidFill>
                <a:ea typeface="ヒラギノ角ゴ Pro W3" charset="0"/>
                <a:cs typeface="ヒラギノ角ゴ Pro W3" charset="0"/>
              </a:rPr>
              <a:t>a compare with the energy of the ground state of a well with a larger width? </a:t>
            </a:r>
            <a:br>
              <a:rPr lang="en-US" sz="3200" i="1">
                <a:solidFill>
                  <a:schemeClr val="tx1"/>
                </a:solidFill>
                <a:ea typeface="ヒラギノ角ゴ Pro W3" charset="0"/>
                <a:cs typeface="ヒラギノ角ゴ Pro W3" charset="0"/>
              </a:rPr>
            </a:br>
            <a:r>
              <a:rPr lang="en-US" sz="3200" i="1">
                <a:ea typeface="ヒラギノ角ゴ Pro W3" charset="0"/>
                <a:cs typeface="ヒラギノ角ゴ Pro W3" charset="0"/>
              </a:rPr>
              <a:t>The larger well has …</a:t>
            </a:r>
            <a:endParaRPr lang="en-US" sz="3200">
              <a:ea typeface="ヒラギノ角ゴ Pro W3" charset="0"/>
              <a:cs typeface="ヒラギノ角ゴ Pro W3" charset="0"/>
            </a:endParaRPr>
          </a:p>
        </p:txBody>
      </p:sp>
      <p:sp>
        <p:nvSpPr>
          <p:cNvPr id="45058" name="Content Placeholder 2"/>
          <p:cNvSpPr>
            <a:spLocks noGrp="1"/>
          </p:cNvSpPr>
          <p:nvPr>
            <p:ph idx="1"/>
          </p:nvPr>
        </p:nvSpPr>
        <p:spPr>
          <a:xfrm>
            <a:off x="627063" y="3152775"/>
            <a:ext cx="7772400" cy="1858963"/>
          </a:xfrm>
        </p:spPr>
        <p:txBody>
          <a:bodyPr/>
          <a:lstStyle/>
          <a:p>
            <a:pPr marL="514350" indent="-514350">
              <a:buFontTx/>
              <a:buAutoNum type="alphaUcParenR"/>
            </a:pPr>
            <a:r>
              <a:rPr lang="en-US">
                <a:latin typeface="Arial" charset="0"/>
                <a:ea typeface="ヒラギノ角ゴ Pro W3" charset="0"/>
                <a:cs typeface="ヒラギノ角ゴ Pro W3" charset="0"/>
              </a:rPr>
              <a:t>lower energy</a:t>
            </a:r>
          </a:p>
          <a:p>
            <a:pPr marL="514350" indent="-514350">
              <a:buFontTx/>
              <a:buAutoNum type="alphaUcParenR"/>
            </a:pPr>
            <a:r>
              <a:rPr lang="en-US">
                <a:latin typeface="Arial" charset="0"/>
                <a:ea typeface="ヒラギノ角ゴ Pro W3" charset="0"/>
                <a:cs typeface="ヒラギノ角ゴ Pro W3" charset="0"/>
              </a:rPr>
              <a:t>higher energy</a:t>
            </a:r>
          </a:p>
          <a:p>
            <a:pPr marL="514350" indent="-514350">
              <a:buFontTx/>
              <a:buAutoNum type="alphaUcParenR"/>
            </a:pPr>
            <a:r>
              <a:rPr lang="en-US">
                <a:latin typeface="Arial" charset="0"/>
                <a:ea typeface="ヒラギノ角ゴ Pro W3" charset="0"/>
                <a:cs typeface="ヒラギノ角ゴ Pro W3" charset="0"/>
              </a:rPr>
              <a:t>the same energy</a:t>
            </a:r>
          </a:p>
          <a:p>
            <a:pPr marL="514350" indent="-514350">
              <a:buFontTx/>
              <a:buAutoNum type="alphaUcParenR"/>
            </a:pPr>
            <a:r>
              <a:rPr lang="en-US">
                <a:latin typeface="Arial" charset="0"/>
                <a:ea typeface="ヒラギノ角ゴ Pro W3" charset="0"/>
                <a:cs typeface="ヒラギノ角ゴ Pro W3" charset="0"/>
              </a:rPr>
              <a:t>Need more information</a:t>
            </a:r>
          </a:p>
        </p:txBody>
      </p:sp>
      <p:sp>
        <p:nvSpPr>
          <p:cNvPr id="45059"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48</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2"/>
          <p:cNvSpPr>
            <a:spLocks noGrp="1" noChangeArrowheads="1"/>
          </p:cNvSpPr>
          <p:nvPr>
            <p:ph type="ctrTitle"/>
          </p:nvPr>
        </p:nvSpPr>
        <p:spPr>
          <a:xfrm>
            <a:off x="762000" y="2328863"/>
            <a:ext cx="7772400" cy="1143000"/>
          </a:xfrm>
        </p:spPr>
        <p:txBody>
          <a:bodyPr/>
          <a:lstStyle/>
          <a:p>
            <a:pPr eaLnBrk="1" hangingPunct="1"/>
            <a:r>
              <a:rPr lang="en-US" sz="4400">
                <a:ea typeface="ヒラギノ角ゴ Pro W3" charset="0"/>
                <a:cs typeface="ヒラギノ角ゴ Pro W3" charset="0"/>
              </a:rPr>
              <a:t>Schrödinger Equation</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379413" y="141288"/>
            <a:ext cx="8358187" cy="2127250"/>
          </a:xfrm>
        </p:spPr>
        <p:txBody>
          <a:bodyPr anchor="t"/>
          <a:lstStyle/>
          <a:p>
            <a:pPr algn="l"/>
            <a:r>
              <a:rPr lang="en-US" sz="3200">
                <a:solidFill>
                  <a:srgbClr val="000000"/>
                </a:solidFill>
                <a:ea typeface="ヒラギノ角ゴ Pro W3" charset="0"/>
                <a:cs typeface="ヒラギノ角ゴ Pro W3" charset="0"/>
              </a:rPr>
              <a:t>How does the energy E of the n= 3 state of an infinite square well of width </a:t>
            </a:r>
            <a:r>
              <a:rPr lang="en-US" sz="3200" i="1">
                <a:solidFill>
                  <a:srgbClr val="000000"/>
                </a:solidFill>
                <a:ea typeface="ヒラギノ角ゴ Pro W3" charset="0"/>
                <a:cs typeface="ヒラギノ角ゴ Pro W3" charset="0"/>
              </a:rPr>
              <a:t>a compare with the energy of the n=3 state of a well with a larger width? </a:t>
            </a:r>
            <a:r>
              <a:rPr lang="en-US" sz="3200" i="1">
                <a:ea typeface="ヒラギノ角ゴ Pro W3" charset="0"/>
                <a:cs typeface="ヒラギノ角ゴ Pro W3" charset="0"/>
              </a:rPr>
              <a:t>The larger well has …</a:t>
            </a:r>
            <a:endParaRPr lang="en-US" sz="3200">
              <a:ea typeface="ヒラギノ角ゴ Pro W3" charset="0"/>
              <a:cs typeface="ヒラギノ角ゴ Pro W3" charset="0"/>
            </a:endParaRPr>
          </a:p>
        </p:txBody>
      </p:sp>
      <p:sp>
        <p:nvSpPr>
          <p:cNvPr id="47106" name="Content Placeholder 2"/>
          <p:cNvSpPr>
            <a:spLocks noGrp="1"/>
          </p:cNvSpPr>
          <p:nvPr>
            <p:ph idx="1"/>
          </p:nvPr>
        </p:nvSpPr>
        <p:spPr>
          <a:xfrm>
            <a:off x="685800" y="4787900"/>
            <a:ext cx="7772400" cy="1858963"/>
          </a:xfrm>
        </p:spPr>
        <p:txBody>
          <a:bodyPr/>
          <a:lstStyle/>
          <a:p>
            <a:pPr marL="514350" indent="-514350">
              <a:buFontTx/>
              <a:buAutoNum type="alphaUcParenR"/>
            </a:pPr>
            <a:r>
              <a:rPr lang="en-US">
                <a:latin typeface="Arial" charset="0"/>
                <a:ea typeface="ヒラギノ角ゴ Pro W3" charset="0"/>
                <a:cs typeface="ヒラギノ角ゴ Pro W3" charset="0"/>
              </a:rPr>
              <a:t>lower energy</a:t>
            </a:r>
          </a:p>
          <a:p>
            <a:pPr marL="514350" indent="-514350">
              <a:buFontTx/>
              <a:buAutoNum type="alphaUcParenR"/>
            </a:pPr>
            <a:r>
              <a:rPr lang="en-US">
                <a:latin typeface="Arial" charset="0"/>
                <a:ea typeface="ヒラギノ角ゴ Pro W3" charset="0"/>
                <a:cs typeface="ヒラギノ角ゴ Pro W3" charset="0"/>
              </a:rPr>
              <a:t>higher energy</a:t>
            </a:r>
          </a:p>
          <a:p>
            <a:pPr marL="514350" indent="-514350">
              <a:buFontTx/>
              <a:buAutoNum type="alphaUcParenR"/>
            </a:pPr>
            <a:r>
              <a:rPr lang="en-US">
                <a:latin typeface="Arial" charset="0"/>
                <a:ea typeface="ヒラギノ角ゴ Pro W3" charset="0"/>
                <a:cs typeface="ヒラギノ角ゴ Pro W3" charset="0"/>
              </a:rPr>
              <a:t>the same energy</a:t>
            </a:r>
          </a:p>
        </p:txBody>
      </p:sp>
      <p:pic>
        <p:nvPicPr>
          <p:cNvPr id="4915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0775" y="2257425"/>
            <a:ext cx="7194550" cy="262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47108"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48</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Content Placeholder 2"/>
          <p:cNvSpPr>
            <a:spLocks noGrp="1"/>
          </p:cNvSpPr>
          <p:nvPr>
            <p:ph idx="1"/>
          </p:nvPr>
        </p:nvSpPr>
        <p:spPr>
          <a:xfrm>
            <a:off x="260350" y="3347460"/>
            <a:ext cx="8588076" cy="2902660"/>
          </a:xfrm>
        </p:spPr>
        <p:txBody>
          <a:bodyPr/>
          <a:lstStyle/>
          <a:p>
            <a:pPr marL="514350" indent="-514350">
              <a:buFontTx/>
              <a:buAutoNum type="alphaUcParenR"/>
            </a:pPr>
            <a:r>
              <a:rPr lang="en-US" dirty="0">
                <a:latin typeface="Arial" charset="0"/>
                <a:ea typeface="ヒラギノ角ゴ Pro W3" charset="0"/>
                <a:cs typeface="ヒラギノ角ゴ Pro W3" charset="0"/>
              </a:rPr>
              <a:t>Yes,</a:t>
            </a:r>
            <a:r>
              <a:rPr lang="en-US" dirty="0">
                <a:latin typeface="Lucida Grande" charset="0"/>
                <a:ea typeface="ヒラギノ角ゴ Pro W3" charset="0"/>
                <a:cs typeface="ヒラギノ角ゴ Pro W3" charset="0"/>
              </a:rPr>
              <a:t> </a:t>
            </a:r>
            <a:r>
              <a:rPr lang="en-US" dirty="0" err="1">
                <a:latin typeface="Symbol" charset="0"/>
                <a:ea typeface="ヒラギノ角ゴ Pro W3" charset="0"/>
                <a:cs typeface="ヒラギノ角ゴ Pro W3" charset="0"/>
              </a:rPr>
              <a:t>Ψ</a:t>
            </a:r>
            <a:r>
              <a:rPr lang="en-US" dirty="0">
                <a:latin typeface="Lucida Grande" charset="0"/>
                <a:ea typeface="ヒラギノ角ゴ Pro W3" charset="0"/>
                <a:cs typeface="ヒラギノ角ゴ Pro W3" charset="0"/>
              </a:rPr>
              <a:t> </a:t>
            </a:r>
            <a:r>
              <a:rPr lang="en-US" dirty="0">
                <a:latin typeface="Arial" charset="0"/>
                <a:ea typeface="ヒラギノ角ゴ Pro W3" charset="0"/>
                <a:cs typeface="ヒラギノ角ゴ Pro W3" charset="0"/>
              </a:rPr>
              <a:t>is a stationary state.</a:t>
            </a:r>
          </a:p>
          <a:p>
            <a:pPr marL="514350" indent="-514350">
              <a:buFontTx/>
              <a:buAutoNum type="alphaUcParenR"/>
            </a:pPr>
            <a:r>
              <a:rPr lang="en-US" dirty="0">
                <a:latin typeface="Arial" charset="0"/>
                <a:ea typeface="ヒラギノ角ゴ Pro W3" charset="0"/>
                <a:cs typeface="ヒラギノ角ゴ Pro W3" charset="0"/>
              </a:rPr>
              <a:t>No,</a:t>
            </a:r>
            <a:r>
              <a:rPr lang="en-US" dirty="0">
                <a:latin typeface="Lucida Grande" charset="0"/>
                <a:ea typeface="ヒラギノ角ゴ Pro W3" charset="0"/>
                <a:cs typeface="ヒラギノ角ゴ Pro W3" charset="0"/>
              </a:rPr>
              <a:t> </a:t>
            </a:r>
            <a:r>
              <a:rPr lang="en-US" dirty="0" err="1">
                <a:latin typeface="Lucida Grande" charset="0"/>
                <a:ea typeface="ヒラギノ角ゴ Pro W3" charset="0"/>
                <a:cs typeface="ヒラギノ角ゴ Pro W3" charset="0"/>
              </a:rPr>
              <a:t>Ψ</a:t>
            </a:r>
            <a:r>
              <a:rPr lang="en-US" dirty="0">
                <a:latin typeface="Lucida Grande" charset="0"/>
                <a:ea typeface="ヒラギノ角ゴ Pro W3" charset="0"/>
                <a:cs typeface="ヒラギノ角ゴ Pro W3" charset="0"/>
              </a:rPr>
              <a:t> </a:t>
            </a:r>
            <a:r>
              <a:rPr lang="en-US" dirty="0">
                <a:latin typeface="Arial" charset="0"/>
                <a:ea typeface="ヒラギノ角ゴ Pro W3" charset="0"/>
                <a:cs typeface="ヒラギノ角ゴ Pro W3" charset="0"/>
              </a:rPr>
              <a:t>is not a stationary state at any time</a:t>
            </a:r>
          </a:p>
          <a:p>
            <a:pPr marL="514350" indent="-514350">
              <a:buFontTx/>
              <a:buAutoNum type="alphaUcParenR"/>
            </a:pPr>
            <a:r>
              <a:rPr lang="en-US" dirty="0">
                <a:latin typeface="Arial" charset="0"/>
                <a:ea typeface="ヒラギノ角ゴ Pro W3" charset="0"/>
                <a:cs typeface="ヒラギノ角ゴ Pro W3" charset="0"/>
              </a:rPr>
              <a:t>No,</a:t>
            </a:r>
            <a:r>
              <a:rPr lang="en-US" dirty="0">
                <a:latin typeface="Lucida Grande" charset="0"/>
                <a:ea typeface="ヒラギノ角ゴ Pro W3" charset="0"/>
                <a:cs typeface="ヒラギノ角ゴ Pro W3" charset="0"/>
              </a:rPr>
              <a:t> </a:t>
            </a:r>
            <a:r>
              <a:rPr lang="en-US" dirty="0" err="1">
                <a:latin typeface="Lucida Grande" charset="0"/>
                <a:ea typeface="ヒラギノ角ゴ Pro W3" charset="0"/>
                <a:cs typeface="ヒラギノ角ゴ Pro W3" charset="0"/>
              </a:rPr>
              <a:t>Ψ</a:t>
            </a:r>
            <a:r>
              <a:rPr lang="en-US" dirty="0">
                <a:latin typeface="Lucida Grande" charset="0"/>
                <a:ea typeface="ヒラギノ角ゴ Pro W3" charset="0"/>
                <a:cs typeface="ヒラギノ角ゴ Pro W3" charset="0"/>
              </a:rPr>
              <a:t> </a:t>
            </a:r>
            <a:r>
              <a:rPr lang="en-US" dirty="0">
                <a:latin typeface="Arial" charset="0"/>
                <a:ea typeface="ヒラギノ角ゴ Pro W3" charset="0"/>
                <a:cs typeface="ヒラギノ角ゴ Pro W3" charset="0"/>
              </a:rPr>
              <a:t>is a stationary state only when t=0</a:t>
            </a:r>
          </a:p>
          <a:p>
            <a:pPr marL="514350" indent="-514350">
              <a:buFontTx/>
              <a:buAutoNum type="alphaUcParenR"/>
            </a:pPr>
            <a:r>
              <a:rPr lang="en-US" dirty="0">
                <a:latin typeface="Arial" charset="0"/>
                <a:ea typeface="ヒラギノ角ゴ Pro W3" charset="0"/>
                <a:cs typeface="ヒラギノ角ゴ Pro W3" charset="0"/>
              </a:rPr>
              <a:t>Not enough information.</a:t>
            </a:r>
          </a:p>
        </p:txBody>
      </p:sp>
      <p:sp>
        <p:nvSpPr>
          <p:cNvPr id="49154" name="TextBox 6"/>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40</a:t>
            </a:r>
          </a:p>
        </p:txBody>
      </p:sp>
      <p:sp>
        <p:nvSpPr>
          <p:cNvPr id="49155" name="TextBox 6"/>
          <p:cNvSpPr txBox="1">
            <a:spLocks noChangeArrowheads="1"/>
          </p:cNvSpPr>
          <p:nvPr/>
        </p:nvSpPr>
        <p:spPr bwMode="auto">
          <a:xfrm>
            <a:off x="296863" y="160338"/>
            <a:ext cx="8018462" cy="3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In an infinite square well, the lowest two stationary states are                      .   </a:t>
            </a:r>
            <a:br>
              <a:rPr lang="en-US" sz="3200"/>
            </a:br>
            <a:r>
              <a:rPr lang="en-US" sz="3200"/>
              <a:t>At time t=0, the state of a particle in this square well is                                      . </a:t>
            </a:r>
            <a:endParaRPr lang="en-US" sz="1200"/>
          </a:p>
          <a:p>
            <a:pPr eaLnBrk="1" hangingPunct="1"/>
            <a:endParaRPr lang="en-US" sz="3200"/>
          </a:p>
          <a:p>
            <a:pPr eaLnBrk="1" hangingPunct="1"/>
            <a:r>
              <a:rPr lang="en-US" sz="3200">
                <a:solidFill>
                  <a:srgbClr val="3366FF"/>
                </a:solidFill>
              </a:rPr>
              <a:t>Is this particle in a stationary state? </a:t>
            </a:r>
          </a:p>
          <a:p>
            <a:pPr eaLnBrk="1" hangingPunct="1"/>
            <a:endParaRPr lang="en-US"/>
          </a:p>
        </p:txBody>
      </p:sp>
      <p:graphicFrame>
        <p:nvGraphicFramePr>
          <p:cNvPr id="49156" name="Object 2"/>
          <p:cNvGraphicFramePr>
            <a:graphicFrameLocks noChangeAspect="1"/>
          </p:cNvGraphicFramePr>
          <p:nvPr/>
        </p:nvGraphicFramePr>
        <p:xfrm>
          <a:off x="4221163" y="657225"/>
          <a:ext cx="2420937" cy="549275"/>
        </p:xfrm>
        <a:graphic>
          <a:graphicData uri="http://schemas.openxmlformats.org/presentationml/2006/ole">
            <mc:AlternateContent xmlns:mc="http://schemas.openxmlformats.org/markup-compatibility/2006">
              <mc:Choice xmlns:v="urn:schemas-microsoft-com:vml" Requires="v">
                <p:oleObj spid="_x0000_s49195" name="Equation" r:id="rId4" imgW="952483" imgH="216203" progId="Equation.3">
                  <p:embed/>
                </p:oleObj>
              </mc:Choice>
              <mc:Fallback>
                <p:oleObj name="Equation" r:id="rId4" imgW="952483" imgH="216203"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1163" y="657225"/>
                        <a:ext cx="2420937"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49157" name="Object 3"/>
          <p:cNvGraphicFramePr>
            <a:graphicFrameLocks noChangeAspect="1"/>
          </p:cNvGraphicFramePr>
          <p:nvPr/>
        </p:nvGraphicFramePr>
        <p:xfrm>
          <a:off x="3071813" y="1543050"/>
          <a:ext cx="3910012" cy="849313"/>
        </p:xfrm>
        <a:graphic>
          <a:graphicData uri="http://schemas.openxmlformats.org/presentationml/2006/ole">
            <mc:AlternateContent xmlns:mc="http://schemas.openxmlformats.org/markup-compatibility/2006">
              <mc:Choice xmlns:v="urn:schemas-microsoft-com:vml" Requires="v">
                <p:oleObj spid="_x0000_s49196" name="Equation" r:id="rId6" imgW="1930796" imgH="419497" progId="Equation.3">
                  <p:embed/>
                </p:oleObj>
              </mc:Choice>
              <mc:Fallback>
                <p:oleObj name="Equation" r:id="rId6" imgW="1930796" imgH="4194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71813" y="1543050"/>
                        <a:ext cx="3910012" cy="84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a:xfrm>
            <a:off x="152400" y="1931988"/>
            <a:ext cx="8186738" cy="2792412"/>
          </a:xfrm>
        </p:spPr>
        <p:txBody>
          <a:bodyPr/>
          <a:lstStyle/>
          <a:p>
            <a:pPr algn="l"/>
            <a:r>
              <a:rPr lang="en-US">
                <a:ea typeface="ヒラギノ角ゴ Pro W3" charset="0"/>
                <a:cs typeface="ヒラギノ角ゴ Pro W3" charset="0"/>
              </a:rPr>
              <a:t>The </a:t>
            </a:r>
            <a:r>
              <a:rPr lang="en-US" i="1">
                <a:latin typeface="Symbol" charset="0"/>
                <a:ea typeface="ヒラギノ角ゴ Pro W3" charset="0"/>
                <a:cs typeface="ヒラギノ角ゴ Pro W3" charset="0"/>
              </a:rPr>
              <a:t>ψ</a:t>
            </a:r>
            <a:r>
              <a:rPr lang="en-US" i="1" baseline="-25000">
                <a:ea typeface="ヒラギノ角ゴ Pro W3" charset="0"/>
                <a:cs typeface="ヒラギノ角ゴ Pro W3" charset="0"/>
              </a:rPr>
              <a:t>n</a:t>
            </a:r>
            <a:r>
              <a:rPr lang="en-US">
                <a:ea typeface="ヒラギノ角ゴ Pro W3" charset="0"/>
                <a:cs typeface="ヒラギノ角ゴ Pro W3" charset="0"/>
              </a:rPr>
              <a:t>s are orthonormal:</a:t>
            </a:r>
            <a:br>
              <a:rPr lang="en-US">
                <a:ea typeface="ヒラギノ角ゴ Pro W3" charset="0"/>
                <a:cs typeface="ヒラギノ角ゴ Pro W3" charset="0"/>
              </a:rPr>
            </a:b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Are the </a:t>
            </a:r>
            <a:r>
              <a:rPr lang="en-US" i="1">
                <a:latin typeface="Symbol" charset="0"/>
                <a:ea typeface="ヒラギノ角ゴ Pro W3" charset="0"/>
                <a:cs typeface="ヒラギノ角ゴ Pro W3" charset="0"/>
              </a:rPr>
              <a:t>Ψ</a:t>
            </a:r>
            <a:r>
              <a:rPr lang="en-US" i="1" baseline="-25000">
                <a:ea typeface="ヒラギノ角ゴ Pro W3" charset="0"/>
                <a:cs typeface="ヒラギノ角ゴ Pro W3" charset="0"/>
              </a:rPr>
              <a:t>n</a:t>
            </a:r>
            <a:r>
              <a:rPr lang="en-US">
                <a:ea typeface="ヒラギノ角ゴ Pro W3" charset="0"/>
                <a:cs typeface="ヒラギノ角ゴ Pro W3" charset="0"/>
              </a:rPr>
              <a:t>s orthonormal?</a:t>
            </a:r>
          </a:p>
        </p:txBody>
      </p:sp>
      <p:sp>
        <p:nvSpPr>
          <p:cNvPr id="51202" name="Content Placeholder 2"/>
          <p:cNvSpPr>
            <a:spLocks noGrp="1"/>
          </p:cNvSpPr>
          <p:nvPr>
            <p:ph idx="1"/>
          </p:nvPr>
        </p:nvSpPr>
        <p:spPr>
          <a:xfrm>
            <a:off x="163513" y="5591175"/>
            <a:ext cx="8780462" cy="1055688"/>
          </a:xfrm>
        </p:spPr>
        <p:txBody>
          <a:bodyPr/>
          <a:lstStyle/>
          <a:p>
            <a:r>
              <a:rPr lang="en-US">
                <a:latin typeface="Arial" charset="0"/>
                <a:ea typeface="ヒラギノ角ゴ Pro W3" charset="0"/>
                <a:cs typeface="ヒラギノ角ゴ Pro W3" charset="0"/>
              </a:rPr>
              <a:t>A) Yes	B) No	C) Depends on the E</a:t>
            </a:r>
            <a:r>
              <a:rPr lang="en-US" baseline="-25000">
                <a:latin typeface="Arial" charset="0"/>
                <a:ea typeface="ヒラギノ角ゴ Pro W3" charset="0"/>
                <a:cs typeface="ヒラギノ角ゴ Pro W3" charset="0"/>
              </a:rPr>
              <a:t>n</a:t>
            </a:r>
            <a:r>
              <a:rPr lang="en-US">
                <a:latin typeface="Arial" charset="0"/>
                <a:ea typeface="ヒラギノ角ゴ Pro W3" charset="0"/>
                <a:cs typeface="ヒラギノ角ゴ Pro W3" charset="0"/>
              </a:rPr>
              <a:t>s</a:t>
            </a:r>
          </a:p>
        </p:txBody>
      </p:sp>
      <p:graphicFrame>
        <p:nvGraphicFramePr>
          <p:cNvPr id="51203" name="Object 2"/>
          <p:cNvGraphicFramePr>
            <a:graphicFrameLocks noChangeAspect="1"/>
          </p:cNvGraphicFramePr>
          <p:nvPr/>
        </p:nvGraphicFramePr>
        <p:xfrm>
          <a:off x="252413" y="176213"/>
          <a:ext cx="8540750" cy="1681162"/>
        </p:xfrm>
        <a:graphic>
          <a:graphicData uri="http://schemas.openxmlformats.org/presentationml/2006/ole">
            <mc:AlternateContent xmlns:mc="http://schemas.openxmlformats.org/markup-compatibility/2006">
              <mc:Choice xmlns:v="urn:schemas-microsoft-com:vml" Requires="v">
                <p:oleObj spid="_x0000_s51259" name="Equation" r:id="rId4" imgW="2908696" imgH="571897" progId="Equation.3">
                  <p:embed/>
                </p:oleObj>
              </mc:Choice>
              <mc:Fallback>
                <p:oleObj name="Equation" r:id="rId4" imgW="2908696" imgH="5718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413" y="176213"/>
                        <a:ext cx="8540750" cy="16811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51204" name="Object 3"/>
          <p:cNvGraphicFramePr>
            <a:graphicFrameLocks noChangeAspect="1"/>
          </p:cNvGraphicFramePr>
          <p:nvPr/>
        </p:nvGraphicFramePr>
        <p:xfrm>
          <a:off x="5572125" y="2409825"/>
          <a:ext cx="2871788" cy="822325"/>
        </p:xfrm>
        <a:graphic>
          <a:graphicData uri="http://schemas.openxmlformats.org/presentationml/2006/ole">
            <mc:AlternateContent xmlns:mc="http://schemas.openxmlformats.org/markup-compatibility/2006">
              <mc:Choice xmlns:v="urn:schemas-microsoft-com:vml" Requires="v">
                <p:oleObj spid="_x0000_s51260" name="Equation" r:id="rId6" imgW="978297" imgH="279797" progId="Equation.3">
                  <p:embed/>
                </p:oleObj>
              </mc:Choice>
              <mc:Fallback>
                <p:oleObj name="Equation" r:id="rId6" imgW="978297" imgH="2797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72125" y="2409825"/>
                        <a:ext cx="2871788"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51205" name="Object 4"/>
          <p:cNvGraphicFramePr>
            <a:graphicFrameLocks noChangeAspect="1"/>
          </p:cNvGraphicFramePr>
          <p:nvPr/>
        </p:nvGraphicFramePr>
        <p:xfrm>
          <a:off x="5589588" y="3538538"/>
          <a:ext cx="2947987" cy="822325"/>
        </p:xfrm>
        <a:graphic>
          <a:graphicData uri="http://schemas.openxmlformats.org/presentationml/2006/ole">
            <mc:AlternateContent xmlns:mc="http://schemas.openxmlformats.org/markup-compatibility/2006">
              <mc:Choice xmlns:v="urn:schemas-microsoft-com:vml" Requires="v">
                <p:oleObj spid="_x0000_s51261" name="Equation" r:id="rId8" imgW="1003261" imgH="279675" progId="Equation.3">
                  <p:embed/>
                </p:oleObj>
              </mc:Choice>
              <mc:Fallback>
                <p:oleObj name="Equation" r:id="rId8" imgW="1003261" imgH="279675"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589588" y="3538538"/>
                        <a:ext cx="2947987" cy="8223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1206" name="TextBox 6"/>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41</a:t>
            </a:r>
          </a:p>
        </p:txBody>
      </p:sp>
    </p:spTree>
  </p:cSld>
  <p:clrMapOvr>
    <a:masterClrMapping/>
  </p:clrMapOvr>
  <p:transition xmlns:p14="http://schemas.microsoft.com/office/powerpoint/2010/mai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a:xfrm>
            <a:off x="171450" y="309995"/>
            <a:ext cx="8458200" cy="2455770"/>
          </a:xfrm>
        </p:spPr>
        <p:txBody>
          <a:bodyPr/>
          <a:lstStyle/>
          <a:p>
            <a:pPr algn="l"/>
            <a:r>
              <a:rPr lang="en-US" sz="3000" dirty="0">
                <a:solidFill>
                  <a:srgbClr val="000000"/>
                </a:solidFill>
                <a:ea typeface="ヒラギノ角ゴ Pro W3" charset="0"/>
                <a:cs typeface="ヒラギノ角ゴ Pro W3" charset="0"/>
              </a:rPr>
              <a:t>At t=0, could the </a:t>
            </a:r>
            <a:r>
              <a:rPr lang="en-US" sz="3000" dirty="0" err="1">
                <a:solidFill>
                  <a:srgbClr val="000000"/>
                </a:solidFill>
                <a:ea typeface="ヒラギノ角ゴ Pro W3" charset="0"/>
                <a:cs typeface="ヒラギノ角ゴ Pro W3" charset="0"/>
              </a:rPr>
              <a:t>wavefunction</a:t>
            </a:r>
            <a:r>
              <a:rPr lang="en-US" sz="3000" dirty="0">
                <a:solidFill>
                  <a:srgbClr val="000000"/>
                </a:solidFill>
                <a:ea typeface="ヒラギノ角ゴ Pro W3" charset="0"/>
                <a:cs typeface="ヒラギノ角ゴ Pro W3" charset="0"/>
              </a:rPr>
              <a:t> for an electron in an infinite square well of width  a (0&lt;x&lt;a ) be                                 			, where A is a suitable normalization constant?</a:t>
            </a:r>
            <a:br>
              <a:rPr lang="en-US" sz="3000" dirty="0">
                <a:solidFill>
                  <a:srgbClr val="000000"/>
                </a:solidFill>
                <a:ea typeface="ヒラギノ角ゴ Pro W3" charset="0"/>
                <a:cs typeface="ヒラギノ角ゴ Pro W3" charset="0"/>
              </a:rPr>
            </a:br>
            <a:r>
              <a:rPr lang="en-US" sz="3000" dirty="0">
                <a:solidFill>
                  <a:srgbClr val="000000"/>
                </a:solidFill>
                <a:ea typeface="ヒラギノ角ゴ Pro W3" charset="0"/>
                <a:cs typeface="ヒラギノ角ゴ Pro W3" charset="0"/>
              </a:rPr>
              <a:t> (Assume it is zero </a:t>
            </a:r>
            <a:r>
              <a:rPr lang="en-US" sz="3000" i="1" dirty="0">
                <a:solidFill>
                  <a:srgbClr val="000000"/>
                </a:solidFill>
                <a:ea typeface="ヒラギノ角ゴ Pro W3" charset="0"/>
                <a:cs typeface="ヒラギノ角ゴ Pro W3" charset="0"/>
              </a:rPr>
              <a:t>outside </a:t>
            </a:r>
            <a:r>
              <a:rPr lang="en-US" sz="3000" dirty="0">
                <a:solidFill>
                  <a:srgbClr val="000000"/>
                </a:solidFill>
                <a:ea typeface="ヒラギノ角ゴ Pro W3" charset="0"/>
                <a:cs typeface="ヒラギノ角ゴ Pro W3" charset="0"/>
              </a:rPr>
              <a:t>the region 0&lt;x&lt;a)</a:t>
            </a:r>
            <a:endParaRPr lang="en-US" sz="3000" dirty="0">
              <a:ea typeface="ヒラギノ角ゴ Pro W3" charset="0"/>
              <a:cs typeface="ヒラギノ角ゴ Pro W3" charset="0"/>
            </a:endParaRPr>
          </a:p>
        </p:txBody>
      </p:sp>
      <p:sp>
        <p:nvSpPr>
          <p:cNvPr id="53250" name="Content Placeholder 2"/>
          <p:cNvSpPr>
            <a:spLocks noGrp="1"/>
          </p:cNvSpPr>
          <p:nvPr>
            <p:ph idx="1"/>
          </p:nvPr>
        </p:nvSpPr>
        <p:spPr>
          <a:xfrm>
            <a:off x="109538" y="3176817"/>
            <a:ext cx="8915400" cy="1702973"/>
          </a:xfrm>
        </p:spPr>
        <p:txBody>
          <a:bodyPr/>
          <a:lstStyle/>
          <a:p>
            <a:pPr marL="514350" indent="-514350">
              <a:buFontTx/>
              <a:buAutoNum type="alphaUcParenR"/>
            </a:pPr>
            <a:r>
              <a:rPr lang="en-US" sz="3000" dirty="0">
                <a:latin typeface="Arial" charset="0"/>
                <a:ea typeface="ヒラギノ角ゴ Pro W3" charset="0"/>
                <a:cs typeface="ヒラギノ角ゴ Pro W3" charset="0"/>
              </a:rPr>
              <a:t>Sure</a:t>
            </a:r>
          </a:p>
          <a:p>
            <a:pPr marL="514350" indent="-514350">
              <a:buFontTx/>
              <a:buAutoNum type="alphaUcParenR"/>
            </a:pPr>
            <a:r>
              <a:rPr lang="en-US" sz="3000" dirty="0">
                <a:latin typeface="Arial" charset="0"/>
                <a:ea typeface="ヒラギノ角ゴ Pro W3" charset="0"/>
                <a:cs typeface="ヒラギノ角ゴ Pro W3" charset="0"/>
              </a:rPr>
              <a:t>No, it</a:t>
            </a:r>
            <a:r>
              <a:rPr lang="ja-JP" altLang="en-US" sz="3000" dirty="0">
                <a:latin typeface="Arial" charset="0"/>
                <a:ea typeface="ヒラギノ角ゴ Pro W3" charset="0"/>
                <a:cs typeface="ヒラギノ角ゴ Pro W3" charset="0"/>
              </a:rPr>
              <a:t>’</a:t>
            </a:r>
            <a:r>
              <a:rPr lang="en-US" altLang="ja-JP" sz="3000" dirty="0">
                <a:latin typeface="Arial" charset="0"/>
                <a:ea typeface="Times New Roman" charset="0"/>
                <a:cs typeface="Times New Roman" charset="0"/>
              </a:rPr>
              <a:t>s not </a:t>
            </a:r>
            <a:r>
              <a:rPr lang="en-US" altLang="ja-JP" sz="3000" i="1" dirty="0">
                <a:latin typeface="Arial" charset="0"/>
                <a:ea typeface="Times New Roman" charset="0"/>
                <a:cs typeface="Times New Roman" charset="0"/>
              </a:rPr>
              <a:t>physical</a:t>
            </a:r>
          </a:p>
          <a:p>
            <a:pPr marL="514350" indent="-514350">
              <a:buFontTx/>
              <a:buAutoNum type="alphaUcParenR"/>
            </a:pPr>
            <a:endParaRPr lang="en-US" sz="3000" dirty="0">
              <a:latin typeface="Arial" charset="0"/>
              <a:ea typeface="ヒラギノ角ゴ Pro W3" charset="0"/>
              <a:cs typeface="ヒラギノ角ゴ Pro W3" charset="0"/>
            </a:endParaRPr>
          </a:p>
        </p:txBody>
      </p:sp>
      <p:graphicFrame>
        <p:nvGraphicFramePr>
          <p:cNvPr id="53251" name="Object 2"/>
          <p:cNvGraphicFramePr>
            <a:graphicFrameLocks noChangeAspect="1"/>
          </p:cNvGraphicFramePr>
          <p:nvPr>
            <p:extLst>
              <p:ext uri="{D42A27DB-BD31-4B8C-83A1-F6EECF244321}">
                <p14:modId xmlns:p14="http://schemas.microsoft.com/office/powerpoint/2010/main" val="1832159583"/>
              </p:ext>
            </p:extLst>
          </p:nvPr>
        </p:nvGraphicFramePr>
        <p:xfrm>
          <a:off x="163178" y="1301533"/>
          <a:ext cx="2903537" cy="466725"/>
        </p:xfrm>
        <a:graphic>
          <a:graphicData uri="http://schemas.openxmlformats.org/presentationml/2006/ole">
            <mc:AlternateContent xmlns:mc="http://schemas.openxmlformats.org/markup-compatibility/2006">
              <mc:Choice xmlns:v="urn:schemas-microsoft-com:vml" Requires="v">
                <p:oleObj spid="_x0000_s53273" name="Equation" r:id="rId4" imgW="1422796" imgH="228997" progId="Equation.3">
                  <p:embed/>
                </p:oleObj>
              </mc:Choice>
              <mc:Fallback>
                <p:oleObj name="Equation" r:id="rId4" imgW="1422796" imgH="2289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178" y="1301533"/>
                        <a:ext cx="2903537" cy="46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a:xfrm>
            <a:off x="50800" y="173038"/>
            <a:ext cx="7772400" cy="3648075"/>
          </a:xfrm>
        </p:spPr>
        <p:txBody>
          <a:bodyPr anchor="t"/>
          <a:lstStyle/>
          <a:p>
            <a:pPr algn="l"/>
            <a:r>
              <a:rPr lang="en-US">
                <a:solidFill>
                  <a:schemeClr val="tx1"/>
                </a:solidFill>
                <a:ea typeface="ヒラギノ角ゴ Pro W3" charset="0"/>
                <a:cs typeface="ヒラギノ角ゴ Pro W3" charset="0"/>
              </a:rPr>
              <a:t>The energy eigenstates, u</a:t>
            </a:r>
            <a:r>
              <a:rPr lang="en-US" baseline="-25000">
                <a:solidFill>
                  <a:schemeClr val="tx1"/>
                </a:solidFill>
                <a:ea typeface="ヒラギノ角ゴ Pro W3" charset="0"/>
                <a:cs typeface="ヒラギノ角ゴ Pro W3" charset="0"/>
              </a:rPr>
              <a:t>n</a:t>
            </a:r>
            <a:r>
              <a:rPr lang="en-US">
                <a:solidFill>
                  <a:schemeClr val="tx1"/>
                </a:solidFill>
                <a:ea typeface="ヒラギノ角ゴ Pro W3" charset="0"/>
                <a:cs typeface="ヒラギノ角ゴ Pro W3" charset="0"/>
              </a:rPr>
              <a:t>, form an orthonormal set, meaning</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
            </a:r>
            <a:br>
              <a:rPr lang="en-US">
                <a:solidFill>
                  <a:schemeClr val="tx1"/>
                </a:solidFill>
                <a:ea typeface="ヒラギノ角ゴ Pro W3" charset="0"/>
                <a:cs typeface="ヒラギノ角ゴ Pro W3" charset="0"/>
              </a:rPr>
            </a:br>
            <a:r>
              <a:rPr lang="en-US" sz="2800">
                <a:solidFill>
                  <a:schemeClr val="tx1"/>
                </a:solidFill>
                <a:ea typeface="ヒラギノ角ゴ Pro W3" charset="0"/>
                <a:cs typeface="ヒラギノ角ゴ Pro W3" charset="0"/>
              </a:rPr>
              <a:t/>
            </a:r>
            <a:br>
              <a:rPr lang="en-US" sz="2800">
                <a:solidFill>
                  <a:schemeClr val="tx1"/>
                </a:solidFill>
                <a:ea typeface="ヒラギノ角ゴ Pro W3" charset="0"/>
                <a:cs typeface="ヒラギノ角ゴ Pro W3" charset="0"/>
              </a:rPr>
            </a:br>
            <a:r>
              <a:rPr lang="en-US">
                <a:ea typeface="ヒラギノ角ゴ Pro W3" charset="0"/>
                <a:cs typeface="ヒラギノ角ゴ Pro W3" charset="0"/>
              </a:rPr>
              <a:t>What is</a:t>
            </a:r>
          </a:p>
        </p:txBody>
      </p:sp>
      <p:sp>
        <p:nvSpPr>
          <p:cNvPr id="55298" name="Content Placeholder 2"/>
          <p:cNvSpPr>
            <a:spLocks noGrp="1"/>
          </p:cNvSpPr>
          <p:nvPr>
            <p:ph idx="1"/>
          </p:nvPr>
        </p:nvSpPr>
        <p:spPr>
          <a:xfrm>
            <a:off x="685800" y="3875088"/>
            <a:ext cx="7772400" cy="2771775"/>
          </a:xfrm>
        </p:spPr>
        <p:txBody>
          <a:bodyPr/>
          <a:lstStyle/>
          <a:p>
            <a:pPr>
              <a:spcAft>
                <a:spcPts val="600"/>
              </a:spcAft>
            </a:pPr>
            <a:r>
              <a:rPr lang="en-US">
                <a:latin typeface="Arial" charset="0"/>
                <a:ea typeface="ヒラギノ角ゴ Pro W3" charset="0"/>
                <a:cs typeface="ヒラギノ角ゴ Pro W3" charset="0"/>
              </a:rPr>
              <a:t>A)</a:t>
            </a:r>
          </a:p>
          <a:p>
            <a:pPr>
              <a:spcAft>
                <a:spcPts val="600"/>
              </a:spcAft>
            </a:pPr>
            <a:r>
              <a:rPr lang="en-US">
                <a:latin typeface="Arial" charset="0"/>
                <a:ea typeface="ヒラギノ角ゴ Pro W3" charset="0"/>
                <a:cs typeface="ヒラギノ角ゴ Pro W3" charset="0"/>
              </a:rPr>
              <a:t>B) c</a:t>
            </a:r>
            <a:r>
              <a:rPr lang="en-US" baseline="-25000">
                <a:latin typeface="Arial" charset="0"/>
                <a:ea typeface="ヒラギノ角ゴ Pro W3" charset="0"/>
                <a:cs typeface="ヒラギノ角ゴ Pro W3" charset="0"/>
              </a:rPr>
              <a:t>n</a:t>
            </a:r>
            <a:r>
              <a:rPr lang="en-US">
                <a:latin typeface="Arial" charset="0"/>
                <a:ea typeface="ヒラギノ角ゴ Pro W3" charset="0"/>
                <a:cs typeface="ヒラギノ角ゴ Pro W3" charset="0"/>
              </a:rPr>
              <a:t>c</a:t>
            </a:r>
            <a:r>
              <a:rPr lang="en-US" baseline="-25000">
                <a:latin typeface="Arial" charset="0"/>
                <a:ea typeface="ヒラギノ角ゴ Pro W3" charset="0"/>
                <a:cs typeface="ヒラギノ角ゴ Pro W3" charset="0"/>
              </a:rPr>
              <a:t>m</a:t>
            </a:r>
          </a:p>
          <a:p>
            <a:pPr>
              <a:spcAft>
                <a:spcPts val="600"/>
              </a:spcAft>
            </a:pPr>
            <a:r>
              <a:rPr lang="en-US">
                <a:latin typeface="Arial" charset="0"/>
                <a:ea typeface="ヒラギノ角ゴ Pro W3" charset="0"/>
                <a:cs typeface="ヒラギノ角ゴ Pro W3" charset="0"/>
              </a:rPr>
              <a:t>C) c</a:t>
            </a:r>
            <a:r>
              <a:rPr lang="en-US" baseline="-25000">
                <a:latin typeface="Arial" charset="0"/>
                <a:ea typeface="ヒラギノ角ゴ Pro W3" charset="0"/>
                <a:cs typeface="ヒラギノ角ゴ Pro W3" charset="0"/>
              </a:rPr>
              <a:t>m</a:t>
            </a:r>
          </a:p>
          <a:p>
            <a:pPr>
              <a:spcAft>
                <a:spcPts val="600"/>
              </a:spcAft>
            </a:pPr>
            <a:r>
              <a:rPr lang="en-US">
                <a:latin typeface="Arial" charset="0"/>
                <a:ea typeface="ヒラギノ角ゴ Pro W3" charset="0"/>
                <a:cs typeface="ヒラギノ角ゴ Pro W3" charset="0"/>
              </a:rPr>
              <a:t>D) c</a:t>
            </a:r>
            <a:r>
              <a:rPr lang="en-US" baseline="-25000">
                <a:latin typeface="Arial" charset="0"/>
                <a:ea typeface="ヒラギノ角ゴ Pro W3" charset="0"/>
                <a:cs typeface="ヒラギノ角ゴ Pro W3" charset="0"/>
              </a:rPr>
              <a:t>n</a:t>
            </a:r>
            <a:r>
              <a:rPr lang="en-US">
                <a:latin typeface="Arial" charset="0"/>
                <a:ea typeface="ヒラギノ角ゴ Pro W3" charset="0"/>
                <a:cs typeface="ヒラギノ角ゴ Pro W3" charset="0"/>
              </a:rPr>
              <a:t>			E) None of these</a:t>
            </a:r>
          </a:p>
        </p:txBody>
      </p:sp>
      <p:graphicFrame>
        <p:nvGraphicFramePr>
          <p:cNvPr id="55299" name="Object 2"/>
          <p:cNvGraphicFramePr>
            <a:graphicFrameLocks noChangeAspect="1"/>
          </p:cNvGraphicFramePr>
          <p:nvPr/>
        </p:nvGraphicFramePr>
        <p:xfrm>
          <a:off x="363538" y="1449388"/>
          <a:ext cx="4943475" cy="1066800"/>
        </p:xfrm>
        <a:graphic>
          <a:graphicData uri="http://schemas.openxmlformats.org/presentationml/2006/ole">
            <mc:AlternateContent xmlns:mc="http://schemas.openxmlformats.org/markup-compatibility/2006">
              <mc:Choice xmlns:v="urn:schemas-microsoft-com:vml" Requires="v">
                <p:oleObj spid="_x0000_s107561" name="Equation" r:id="rId4" imgW="1295796" imgH="279797" progId="Equation.3">
                  <p:embed/>
                </p:oleObj>
              </mc:Choice>
              <mc:Fallback>
                <p:oleObj name="Equation" r:id="rId4" imgW="1295796" imgH="2797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38" y="1449388"/>
                        <a:ext cx="4943475" cy="106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55300" name="Object 3"/>
          <p:cNvGraphicFramePr>
            <a:graphicFrameLocks noChangeAspect="1"/>
          </p:cNvGraphicFramePr>
          <p:nvPr/>
        </p:nvGraphicFramePr>
        <p:xfrm>
          <a:off x="2230438" y="2400300"/>
          <a:ext cx="4932362" cy="1409700"/>
        </p:xfrm>
        <a:graphic>
          <a:graphicData uri="http://schemas.openxmlformats.org/presentationml/2006/ole">
            <mc:AlternateContent xmlns:mc="http://schemas.openxmlformats.org/markup-compatibility/2006">
              <mc:Choice xmlns:v="urn:schemas-microsoft-com:vml" Requires="v">
                <p:oleObj spid="_x0000_s107562" name="Equation" r:id="rId6" imgW="1600596" imgH="457597" progId="Equation.3">
                  <p:embed/>
                </p:oleObj>
              </mc:Choice>
              <mc:Fallback>
                <p:oleObj name="Equation" r:id="rId6" imgW="1600596" imgH="4575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30438" y="2400300"/>
                        <a:ext cx="4932362" cy="14097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3366"/>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55301" name="Object 4"/>
          <p:cNvGraphicFramePr>
            <a:graphicFrameLocks noChangeAspect="1"/>
          </p:cNvGraphicFramePr>
          <p:nvPr/>
        </p:nvGraphicFramePr>
        <p:xfrm>
          <a:off x="1341438" y="3884613"/>
          <a:ext cx="787400" cy="762000"/>
        </p:xfrm>
        <a:graphic>
          <a:graphicData uri="http://schemas.openxmlformats.org/presentationml/2006/ole">
            <mc:AlternateContent xmlns:mc="http://schemas.openxmlformats.org/markup-compatibility/2006">
              <mc:Choice xmlns:v="urn:schemas-microsoft-com:vml" Requires="v">
                <p:oleObj spid="_x0000_s107563" name="Equation" r:id="rId8" imgW="355688" imgH="342999" progId="Equation.3">
                  <p:embed/>
                </p:oleObj>
              </mc:Choice>
              <mc:Fallback>
                <p:oleObj name="Equation" r:id="rId8" imgW="355688" imgH="342999"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41438" y="3884613"/>
                        <a:ext cx="7874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3366"/>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55302" name="TextBox 7"/>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37</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a:xfrm>
            <a:off x="461963" y="1166813"/>
            <a:ext cx="8208962" cy="1516062"/>
          </a:xfrm>
        </p:spPr>
        <p:txBody>
          <a:bodyPr/>
          <a:lstStyle/>
          <a:p>
            <a:pPr algn="l"/>
            <a:r>
              <a:rPr lang="en-US">
                <a:solidFill>
                  <a:srgbClr val="000000"/>
                </a:solidFill>
                <a:ea typeface="ヒラギノ角ゴ Pro W3" charset="0"/>
                <a:cs typeface="ヒラギノ角ゴ Pro W3" charset="0"/>
              </a:rPr>
              <a:t>Given a particle in a box (size a), with</a:t>
            </a:r>
            <a:br>
              <a:rPr lang="en-US">
                <a:solidFill>
                  <a:srgbClr val="000000"/>
                </a:solidFill>
                <a:ea typeface="ヒラギノ角ゴ Pro W3" charset="0"/>
                <a:cs typeface="ヒラギノ角ゴ Pro W3" charset="0"/>
              </a:rPr>
            </a:br>
            <a:r>
              <a:rPr lang="en-US">
                <a:solidFill>
                  <a:srgbClr val="000000"/>
                </a:solidFill>
                <a:ea typeface="ヒラギノ角ゴ Pro W3" charset="0"/>
                <a:cs typeface="ヒラギノ角ゴ Pro W3" charset="0"/>
              </a:rPr>
              <a:t/>
            </a:r>
            <a:br>
              <a:rPr lang="en-US">
                <a:solidFill>
                  <a:srgbClr val="000000"/>
                </a:solidFill>
                <a:ea typeface="ヒラギノ角ゴ Pro W3" charset="0"/>
                <a:cs typeface="ヒラギノ角ゴ Pro W3" charset="0"/>
              </a:rPr>
            </a:b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What is the probability of measuring E</a:t>
            </a:r>
            <a:r>
              <a:rPr lang="en-US" baseline="-25000">
                <a:ea typeface="ヒラギノ角ゴ Pro W3" charset="0"/>
                <a:cs typeface="ヒラギノ角ゴ Pro W3" charset="0"/>
              </a:rPr>
              <a:t>1</a:t>
            </a:r>
            <a:r>
              <a:rPr lang="en-US">
                <a:ea typeface="ヒラギノ角ゴ Pro W3" charset="0"/>
                <a:cs typeface="ヒラギノ角ゴ Pro W3" charset="0"/>
              </a:rPr>
              <a:t>? How about measuring  E</a:t>
            </a:r>
            <a:r>
              <a:rPr lang="en-US" baseline="-25000">
                <a:ea typeface="ヒラギノ角ゴ Pro W3" charset="0"/>
                <a:cs typeface="ヒラギノ角ゴ Pro W3" charset="0"/>
              </a:rPr>
              <a:t>2</a:t>
            </a:r>
            <a:r>
              <a:rPr lang="en-US">
                <a:ea typeface="ヒラギノ角ゴ Pro W3" charset="0"/>
                <a:cs typeface="ヒラギノ角ゴ Pro W3" charset="0"/>
              </a:rPr>
              <a:t>? </a:t>
            </a:r>
            <a:br>
              <a:rPr lang="en-US">
                <a:ea typeface="ヒラギノ角ゴ Pro W3" charset="0"/>
                <a:cs typeface="ヒラギノ角ゴ Pro W3" charset="0"/>
              </a:rPr>
            </a:br>
            <a:r>
              <a:rPr lang="en-US">
                <a:ea typeface="ヒラギノ角ゴ Pro W3" charset="0"/>
                <a:cs typeface="ヒラギノ角ゴ Pro W3" charset="0"/>
              </a:rPr>
              <a:t> </a:t>
            </a:r>
          </a:p>
        </p:txBody>
      </p:sp>
      <p:sp>
        <p:nvSpPr>
          <p:cNvPr id="57346" name="Content Placeholder 2"/>
          <p:cNvSpPr>
            <a:spLocks noGrp="1"/>
          </p:cNvSpPr>
          <p:nvPr>
            <p:ph idx="1"/>
          </p:nvPr>
        </p:nvSpPr>
        <p:spPr>
          <a:xfrm>
            <a:off x="685800" y="3205163"/>
            <a:ext cx="7772400" cy="3405187"/>
          </a:xfrm>
        </p:spPr>
        <p:txBody>
          <a:bodyPr/>
          <a:lstStyle/>
          <a:p>
            <a:pPr marL="514350" indent="-514350">
              <a:buFontTx/>
              <a:buAutoNum type="alphaUcParenR"/>
            </a:pPr>
            <a:r>
              <a:rPr lang="en-US">
                <a:latin typeface="Arial" charset="0"/>
                <a:ea typeface="ヒラギノ角ゴ Pro W3" charset="0"/>
                <a:cs typeface="ヒラギノ角ゴ Pro W3" charset="0"/>
              </a:rPr>
              <a:t>Prob(E</a:t>
            </a:r>
            <a:r>
              <a:rPr lang="en-US" baseline="-25000">
                <a:latin typeface="Arial" charset="0"/>
                <a:ea typeface="ヒラギノ角ゴ Pro W3" charset="0"/>
                <a:cs typeface="ヒラギノ角ゴ Pro W3" charset="0"/>
              </a:rPr>
              <a:t>1</a:t>
            </a:r>
            <a:r>
              <a:rPr lang="en-US">
                <a:latin typeface="Arial" charset="0"/>
                <a:ea typeface="ヒラギノ角ゴ Pro W3" charset="0"/>
                <a:cs typeface="ヒラギノ角ゴ Pro W3" charset="0"/>
              </a:rPr>
              <a:t>) =1/3,      Prob(E</a:t>
            </a:r>
            <a:r>
              <a:rPr lang="en-US" baseline="-25000">
                <a:latin typeface="Arial" charset="0"/>
                <a:ea typeface="ヒラギノ角ゴ Pro W3" charset="0"/>
                <a:cs typeface="ヒラギノ角ゴ Pro W3" charset="0"/>
              </a:rPr>
              <a:t>2</a:t>
            </a:r>
            <a:r>
              <a:rPr lang="en-US">
                <a:latin typeface="Arial" charset="0"/>
                <a:ea typeface="ヒラギノ角ゴ Pro W3" charset="0"/>
                <a:cs typeface="ヒラギノ角ゴ Pro W3" charset="0"/>
              </a:rPr>
              <a:t>) =2/3</a:t>
            </a:r>
          </a:p>
          <a:p>
            <a:pPr marL="514350" indent="-514350"/>
            <a:r>
              <a:rPr lang="en-US">
                <a:latin typeface="Arial" charset="0"/>
                <a:ea typeface="ヒラギノ角ゴ Pro W3" charset="0"/>
                <a:cs typeface="ヒラギノ角ゴ Pro W3" charset="0"/>
              </a:rPr>
              <a:t>B) P(E</a:t>
            </a:r>
            <a:r>
              <a:rPr lang="en-US" baseline="-25000">
                <a:latin typeface="Arial" charset="0"/>
                <a:ea typeface="ヒラギノ角ゴ Pro W3" charset="0"/>
                <a:cs typeface="ヒラギノ角ゴ Pro W3" charset="0"/>
              </a:rPr>
              <a:t>1</a:t>
            </a:r>
            <a:r>
              <a:rPr lang="en-US">
                <a:latin typeface="Arial" charset="0"/>
                <a:ea typeface="ヒラギノ角ゴ Pro W3" charset="0"/>
                <a:cs typeface="ヒラギノ角ゴ Pro W3" charset="0"/>
              </a:rPr>
              <a:t>) =Sqrt[1/3],   P(E</a:t>
            </a:r>
            <a:r>
              <a:rPr lang="en-US" baseline="-25000">
                <a:latin typeface="Arial" charset="0"/>
                <a:ea typeface="ヒラギノ角ゴ Pro W3" charset="0"/>
                <a:cs typeface="ヒラギノ角ゴ Pro W3" charset="0"/>
              </a:rPr>
              <a:t>2</a:t>
            </a:r>
            <a:r>
              <a:rPr lang="en-US">
                <a:latin typeface="Arial" charset="0"/>
                <a:ea typeface="ヒラギノ角ゴ Pro W3" charset="0"/>
                <a:cs typeface="ヒラギノ角ゴ Pro W3" charset="0"/>
              </a:rPr>
              <a:t>) =Sqrt[2/3] </a:t>
            </a:r>
          </a:p>
          <a:p>
            <a:pPr marL="514350" indent="-514350"/>
            <a:r>
              <a:rPr lang="en-US">
                <a:latin typeface="Arial" charset="0"/>
                <a:ea typeface="ヒラギノ角ゴ Pro W3" charset="0"/>
                <a:cs typeface="ヒラギノ角ゴ Pro W3" charset="0"/>
              </a:rPr>
              <a:t>C) P(E</a:t>
            </a:r>
            <a:r>
              <a:rPr lang="en-US" baseline="-25000">
                <a:latin typeface="Arial" charset="0"/>
                <a:ea typeface="ヒラギノ角ゴ Pro W3" charset="0"/>
                <a:cs typeface="ヒラギノ角ゴ Pro W3" charset="0"/>
              </a:rPr>
              <a:t>1</a:t>
            </a:r>
            <a:r>
              <a:rPr lang="en-US">
                <a:latin typeface="Arial" charset="0"/>
                <a:ea typeface="ヒラギノ角ゴ Pro W3" charset="0"/>
                <a:cs typeface="ヒラギノ角ゴ Pro W3" charset="0"/>
              </a:rPr>
              <a:t>) =1/3,           P(E</a:t>
            </a:r>
            <a:r>
              <a:rPr lang="en-US" baseline="-25000">
                <a:latin typeface="Arial" charset="0"/>
                <a:ea typeface="ヒラギノ角ゴ Pro W3" charset="0"/>
                <a:cs typeface="ヒラギノ角ゴ Pro W3" charset="0"/>
              </a:rPr>
              <a:t>2</a:t>
            </a:r>
            <a:r>
              <a:rPr lang="en-US">
                <a:latin typeface="Arial" charset="0"/>
                <a:ea typeface="ヒラギノ角ゴ Pro W3" charset="0"/>
                <a:cs typeface="ヒラギノ角ゴ Pro W3" charset="0"/>
              </a:rPr>
              <a:t>) = 0 </a:t>
            </a:r>
          </a:p>
          <a:p>
            <a:pPr marL="514350" indent="-514350"/>
            <a:r>
              <a:rPr lang="en-US">
                <a:latin typeface="Arial" charset="0"/>
                <a:ea typeface="ヒラギノ角ゴ Pro W3" charset="0"/>
                <a:cs typeface="ヒラギノ角ゴ Pro W3" charset="0"/>
              </a:rPr>
              <a:t>D) P(E</a:t>
            </a:r>
            <a:r>
              <a:rPr lang="en-US" baseline="-25000">
                <a:latin typeface="Arial" charset="0"/>
                <a:ea typeface="ヒラギノ角ゴ Pro W3" charset="0"/>
                <a:cs typeface="ヒラギノ角ゴ Pro W3" charset="0"/>
              </a:rPr>
              <a:t>1</a:t>
            </a:r>
            <a:r>
              <a:rPr lang="en-US">
                <a:latin typeface="Arial" charset="0"/>
                <a:ea typeface="ヒラギノ角ゴ Pro W3" charset="0"/>
                <a:cs typeface="ヒラギノ角ゴ Pro W3" charset="0"/>
              </a:rPr>
              <a:t>) =Sqrt[1/3],   P(E</a:t>
            </a:r>
            <a:r>
              <a:rPr lang="en-US" baseline="-25000">
                <a:latin typeface="Arial" charset="0"/>
                <a:ea typeface="ヒラギノ角ゴ Pro W3" charset="0"/>
                <a:cs typeface="ヒラギノ角ゴ Pro W3" charset="0"/>
              </a:rPr>
              <a:t>2</a:t>
            </a:r>
            <a:r>
              <a:rPr lang="en-US">
                <a:latin typeface="Arial" charset="0"/>
                <a:ea typeface="ヒラギノ角ゴ Pro W3" charset="0"/>
                <a:cs typeface="ヒラギノ角ゴ Pro W3" charset="0"/>
              </a:rPr>
              <a:t>) = 0   </a:t>
            </a:r>
          </a:p>
          <a:p>
            <a:pPr marL="514350" indent="-514350"/>
            <a:r>
              <a:rPr lang="en-US">
                <a:latin typeface="Arial" charset="0"/>
                <a:ea typeface="ヒラギノ角ゴ Pro W3" charset="0"/>
                <a:cs typeface="ヒラギノ角ゴ Pro W3" charset="0"/>
              </a:rPr>
              <a:t>E)  None of these is correct</a:t>
            </a:r>
          </a:p>
          <a:p>
            <a:pPr marL="514350" indent="-514350"/>
            <a:r>
              <a:rPr lang="en-US">
                <a:latin typeface="Lucida Grande" charset="0"/>
                <a:ea typeface="ヒラギノ角ゴ Pro W3" charset="0"/>
                <a:cs typeface="ヒラギノ角ゴ Pro W3" charset="0"/>
              </a:rPr>
              <a:t> </a:t>
            </a:r>
          </a:p>
          <a:p>
            <a:pPr marL="514350" indent="-514350"/>
            <a:r>
              <a:rPr lang="en-US">
                <a:latin typeface="Lucida Grande" charset="0"/>
                <a:ea typeface="ヒラギノ角ゴ Pro W3" charset="0"/>
                <a:cs typeface="ヒラギノ角ゴ Pro W3" charset="0"/>
              </a:rPr>
              <a:t>  </a:t>
            </a:r>
          </a:p>
        </p:txBody>
      </p:sp>
      <p:graphicFrame>
        <p:nvGraphicFramePr>
          <p:cNvPr id="57347" name="Object 2"/>
          <p:cNvGraphicFramePr>
            <a:graphicFrameLocks noChangeAspect="1"/>
          </p:cNvGraphicFramePr>
          <p:nvPr/>
        </p:nvGraphicFramePr>
        <p:xfrm>
          <a:off x="1147763" y="839788"/>
          <a:ext cx="6507162" cy="1081087"/>
        </p:xfrm>
        <a:graphic>
          <a:graphicData uri="http://schemas.openxmlformats.org/presentationml/2006/ole">
            <mc:AlternateContent xmlns:mc="http://schemas.openxmlformats.org/markup-compatibility/2006">
              <mc:Choice xmlns:v="urn:schemas-microsoft-com:vml" Requires="v">
                <p:oleObj spid="_x0000_s57369" name="Equation" r:id="rId4" imgW="3061096" imgH="508397" progId="Equation.3">
                  <p:embed/>
                </p:oleObj>
              </mc:Choice>
              <mc:Fallback>
                <p:oleObj name="Equation" r:id="rId4" imgW="3061096" imgH="5083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7763" y="839788"/>
                        <a:ext cx="6507162" cy="1081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a:xfrm>
            <a:off x="652463" y="1368425"/>
            <a:ext cx="7772400" cy="1516063"/>
          </a:xfrm>
        </p:spPr>
        <p:txBody>
          <a:bodyPr/>
          <a:lstStyle/>
          <a:p>
            <a:pPr algn="l"/>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Assuming your system is isolated, does the probability of measuring E1 depend on the </a:t>
            </a:r>
            <a:r>
              <a:rPr lang="en-US" i="1">
                <a:ea typeface="ヒラギノ角ゴ Pro W3" charset="0"/>
                <a:cs typeface="ヒラギノ角ゴ Pro W3" charset="0"/>
              </a:rPr>
              <a:t>time</a:t>
            </a:r>
            <a:r>
              <a:rPr lang="en-US">
                <a:ea typeface="ヒラギノ角ゴ Pro W3" charset="0"/>
                <a:cs typeface="ヒラギノ角ゴ Pro W3" charset="0"/>
              </a:rPr>
              <a:t> (t) of the measurement?</a:t>
            </a:r>
            <a:br>
              <a:rPr lang="en-US">
                <a:ea typeface="ヒラギノ角ゴ Pro W3" charset="0"/>
                <a:cs typeface="ヒラギノ角ゴ Pro W3" charset="0"/>
              </a:rPr>
            </a:br>
            <a:r>
              <a:rPr lang="en-US">
                <a:ea typeface="ヒラギノ角ゴ Pro W3" charset="0"/>
                <a:cs typeface="ヒラギノ角ゴ Pro W3" charset="0"/>
              </a:rPr>
              <a:t> </a:t>
            </a:r>
          </a:p>
        </p:txBody>
      </p:sp>
      <p:sp>
        <p:nvSpPr>
          <p:cNvPr id="59394" name="Content Placeholder 2"/>
          <p:cNvSpPr>
            <a:spLocks noGrp="1"/>
          </p:cNvSpPr>
          <p:nvPr>
            <p:ph idx="1"/>
          </p:nvPr>
        </p:nvSpPr>
        <p:spPr>
          <a:xfrm>
            <a:off x="685800" y="4035425"/>
            <a:ext cx="7772400" cy="1417638"/>
          </a:xfrm>
        </p:spPr>
        <p:txBody>
          <a:bodyPr/>
          <a:lstStyle/>
          <a:p>
            <a:pPr marL="514350" indent="-514350">
              <a:buFontTx/>
              <a:buAutoNum type="alphaUcParenR"/>
            </a:pPr>
            <a:r>
              <a:rPr lang="en-US">
                <a:latin typeface="Arial" charset="0"/>
                <a:ea typeface="ヒラギノ角ゴ Pro W3" charset="0"/>
                <a:cs typeface="ヒラギノ角ゴ Pro W3" charset="0"/>
              </a:rPr>
              <a:t>Yes</a:t>
            </a:r>
          </a:p>
          <a:p>
            <a:pPr marL="514350" indent="-514350">
              <a:buFontTx/>
              <a:buAutoNum type="alphaUcParenR"/>
            </a:pPr>
            <a:r>
              <a:rPr lang="en-US">
                <a:latin typeface="Arial" charset="0"/>
                <a:ea typeface="ヒラギノ角ゴ Pro W3" charset="0"/>
                <a:cs typeface="ヒラギノ角ゴ Pro W3" charset="0"/>
              </a:rPr>
              <a:t>No</a:t>
            </a:r>
          </a:p>
          <a:p>
            <a:pPr marL="514350" indent="-514350"/>
            <a:r>
              <a:rPr lang="en-US">
                <a:latin typeface="Lucida Grande" charset="0"/>
                <a:ea typeface="ヒラギノ角ゴ Pro W3" charset="0"/>
                <a:cs typeface="ヒラギノ角ゴ Pro W3" charset="0"/>
              </a:rPr>
              <a:t> </a:t>
            </a:r>
          </a:p>
          <a:p>
            <a:pPr marL="514350" indent="-514350"/>
            <a:r>
              <a:rPr lang="en-US">
                <a:latin typeface="Lucida Grande" charset="0"/>
                <a:ea typeface="ヒラギノ角ゴ Pro W3" charset="0"/>
                <a:cs typeface="ヒラギノ角ゴ Pro W3" charset="0"/>
              </a:rPr>
              <a:t>  </a:t>
            </a:r>
          </a:p>
        </p:txBody>
      </p:sp>
      <p:graphicFrame>
        <p:nvGraphicFramePr>
          <p:cNvPr id="59395" name="Object 2"/>
          <p:cNvGraphicFramePr>
            <a:graphicFrameLocks noChangeAspect="1"/>
          </p:cNvGraphicFramePr>
          <p:nvPr/>
        </p:nvGraphicFramePr>
        <p:xfrm>
          <a:off x="841375" y="196850"/>
          <a:ext cx="6507163" cy="1081088"/>
        </p:xfrm>
        <a:graphic>
          <a:graphicData uri="http://schemas.openxmlformats.org/presentationml/2006/ole">
            <mc:AlternateContent xmlns:mc="http://schemas.openxmlformats.org/markup-compatibility/2006">
              <mc:Choice xmlns:v="urn:schemas-microsoft-com:vml" Requires="v">
                <p:oleObj spid="_x0000_s59417" name="Equation" r:id="rId4" imgW="3061096" imgH="508397" progId="Equation.3">
                  <p:embed/>
                </p:oleObj>
              </mc:Choice>
              <mc:Fallback>
                <p:oleObj name="Equation" r:id="rId4" imgW="3061096" imgH="5083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1375" y="196850"/>
                        <a:ext cx="6507163" cy="10810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idx="4294967295"/>
          </p:nvPr>
        </p:nvSpPr>
        <p:spPr>
          <a:xfrm>
            <a:off x="255588" y="560388"/>
            <a:ext cx="8888412" cy="1516062"/>
          </a:xfrm>
        </p:spPr>
        <p:txBody>
          <a:bodyPr/>
          <a:lstStyle/>
          <a:p>
            <a:pPr algn="l" eaLnBrk="1" hangingPunct="1"/>
            <a:r>
              <a:rPr lang="en-US">
                <a:latin typeface="Arial" charset="0"/>
                <a:ea typeface="ヒラギノ角ゴ Pro W3" charset="0"/>
              </a:rPr>
              <a:t>Consider a classical particle with energy E moving in a potential V(x). What is true about a region where E &lt; V(x)? </a:t>
            </a:r>
          </a:p>
        </p:txBody>
      </p:sp>
      <p:sp>
        <p:nvSpPr>
          <p:cNvPr id="61442" name="Content Placeholder 2"/>
          <p:cNvSpPr>
            <a:spLocks noGrp="1"/>
          </p:cNvSpPr>
          <p:nvPr>
            <p:ph idx="4294967295"/>
          </p:nvPr>
        </p:nvSpPr>
        <p:spPr>
          <a:xfrm>
            <a:off x="685800" y="2857500"/>
            <a:ext cx="7772400" cy="3503613"/>
          </a:xfrm>
        </p:spPr>
        <p:txBody>
          <a:bodyPr/>
          <a:lstStyle/>
          <a:p>
            <a:pPr marL="514350" indent="-514350" eaLnBrk="1" hangingPunct="1">
              <a:buFontTx/>
              <a:buAutoNum type="alphaUcParenR"/>
            </a:pPr>
            <a:r>
              <a:rPr lang="en-US">
                <a:latin typeface="Lucida Grande" charset="0"/>
                <a:ea typeface="ヒラギノ角ゴ Pro W3" charset="0"/>
              </a:rPr>
              <a:t>The particle can never be there</a:t>
            </a:r>
          </a:p>
          <a:p>
            <a:pPr marL="514350" indent="-514350" eaLnBrk="1" hangingPunct="1"/>
            <a:r>
              <a:rPr lang="en-US">
                <a:latin typeface="Lucida Grande" charset="0"/>
                <a:ea typeface="ヒラギノ角ゴ Pro W3" charset="0"/>
              </a:rPr>
              <a:t>B) The particle can be there, but it is trapped</a:t>
            </a:r>
          </a:p>
          <a:p>
            <a:pPr marL="514350" indent="-514350" eaLnBrk="1" hangingPunct="1"/>
            <a:r>
              <a:rPr lang="en-US">
                <a:latin typeface="Lucida Grande" charset="0"/>
                <a:ea typeface="ヒラギノ角ゴ Pro W3" charset="0"/>
              </a:rPr>
              <a:t>C) The particle can be there, and can escape to infinity</a:t>
            </a:r>
          </a:p>
          <a:p>
            <a:pPr marL="514350" indent="-514350" eaLnBrk="1" hangingPunct="1"/>
            <a:r>
              <a:rPr lang="en-US">
                <a:latin typeface="Lucida Grande" charset="0"/>
                <a:ea typeface="ヒラギノ角ゴ Pro W3" charset="0"/>
              </a:rPr>
              <a:t>D) Depends on the details of V(x)</a:t>
            </a:r>
          </a:p>
          <a:p>
            <a:pPr marL="514350" indent="-514350" eaLnBrk="1" hangingPunct="1"/>
            <a:endParaRPr lang="en-US">
              <a:latin typeface="Lucida Grande" charset="0"/>
              <a:ea typeface="ヒラギノ角ゴ Pro W3" charset="0"/>
            </a:endParaRPr>
          </a:p>
          <a:p>
            <a:pPr marL="514350" indent="-514350" eaLnBrk="1" hangingPunct="1"/>
            <a:r>
              <a:rPr lang="en-US">
                <a:latin typeface="Lucida Grande" charset="0"/>
                <a:ea typeface="ヒラギノ角ゴ Pro W3" charset="0"/>
              </a:rPr>
              <a:t> </a:t>
            </a:r>
          </a:p>
          <a:p>
            <a:pPr marL="514350" indent="-514350" eaLnBrk="1" hangingPunct="1"/>
            <a:r>
              <a:rPr lang="en-US">
                <a:latin typeface="Lucida Grande" charset="0"/>
                <a:ea typeface="ヒラギノ角ゴ Pro W3" charset="0"/>
              </a:rPr>
              <a:t>  </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idx="4294967295"/>
          </p:nvPr>
        </p:nvSpPr>
        <p:spPr>
          <a:xfrm>
            <a:off x="0" y="560388"/>
            <a:ext cx="9144000" cy="1516062"/>
          </a:xfrm>
        </p:spPr>
        <p:txBody>
          <a:bodyPr/>
          <a:lstStyle/>
          <a:p>
            <a:pPr algn="l" eaLnBrk="1" hangingPunct="1"/>
            <a:r>
              <a:rPr lang="en-US">
                <a:latin typeface="Arial" charset="0"/>
                <a:ea typeface="ヒラギノ角ゴ Pro W3" charset="0"/>
              </a:rPr>
              <a:t>Consider a QUANTUM particle with energy E moving in a potential V(x). What is true about a region where E &lt; V(x)? </a:t>
            </a:r>
          </a:p>
        </p:txBody>
      </p:sp>
      <p:sp>
        <p:nvSpPr>
          <p:cNvPr id="63490" name="Content Placeholder 2"/>
          <p:cNvSpPr>
            <a:spLocks noGrp="1"/>
          </p:cNvSpPr>
          <p:nvPr>
            <p:ph idx="4294967295"/>
          </p:nvPr>
        </p:nvSpPr>
        <p:spPr>
          <a:xfrm>
            <a:off x="327025" y="2581275"/>
            <a:ext cx="8366125" cy="3779838"/>
          </a:xfrm>
        </p:spPr>
        <p:txBody>
          <a:bodyPr/>
          <a:lstStyle/>
          <a:p>
            <a:pPr marL="514350" indent="-514350" eaLnBrk="1" hangingPunct="1">
              <a:buFontTx/>
              <a:buAutoNum type="alphaUcParenR"/>
            </a:pPr>
            <a:r>
              <a:rPr lang="en-US">
                <a:latin typeface="Lucida Grande" charset="0"/>
                <a:ea typeface="ヒラギノ角ゴ Pro W3" charset="0"/>
                <a:sym typeface="Symbol" charset="0"/>
              </a:rPr>
              <a:t> </a:t>
            </a:r>
            <a:r>
              <a:rPr lang="en-US">
                <a:latin typeface="Lucida Grande" charset="0"/>
                <a:ea typeface="ヒラギノ角ゴ Pro W3" charset="0"/>
              </a:rPr>
              <a:t>must be zero there</a:t>
            </a:r>
          </a:p>
          <a:p>
            <a:pPr marL="514350" indent="-514350" eaLnBrk="1" hangingPunct="1"/>
            <a:r>
              <a:rPr lang="en-US">
                <a:latin typeface="Lucida Grande" charset="0"/>
                <a:ea typeface="ヒラギノ角ゴ Pro W3" charset="0"/>
              </a:rPr>
              <a:t>B) </a:t>
            </a:r>
            <a:r>
              <a:rPr lang="en-US">
                <a:latin typeface="Lucida Grande" charset="0"/>
                <a:ea typeface="ヒラギノ角ゴ Pro W3" charset="0"/>
                <a:sym typeface="Symbol" charset="0"/>
              </a:rPr>
              <a:t> </a:t>
            </a:r>
            <a:r>
              <a:rPr lang="en-US">
                <a:latin typeface="Lucida Grande" charset="0"/>
                <a:ea typeface="ヒラギノ角ゴ Pro W3" charset="0"/>
              </a:rPr>
              <a:t>can be nonzero there, and oscillates</a:t>
            </a:r>
          </a:p>
          <a:p>
            <a:pPr marL="514350" indent="-514350" eaLnBrk="1" hangingPunct="1"/>
            <a:r>
              <a:rPr lang="en-US">
                <a:latin typeface="Lucida Grande" charset="0"/>
                <a:ea typeface="ヒラギノ角ゴ Pro W3" charset="0"/>
              </a:rPr>
              <a:t>C) </a:t>
            </a:r>
            <a:r>
              <a:rPr lang="en-US">
                <a:latin typeface="Lucida Grande" charset="0"/>
                <a:ea typeface="ヒラギノ角ゴ Pro W3" charset="0"/>
                <a:sym typeface="Symbol" charset="0"/>
              </a:rPr>
              <a:t> </a:t>
            </a:r>
            <a:r>
              <a:rPr lang="en-US">
                <a:latin typeface="Lucida Grande" charset="0"/>
                <a:ea typeface="ヒラギノ角ゴ Pro W3" charset="0"/>
              </a:rPr>
              <a:t>can be nonzero there, and goes to zero with increasing x </a:t>
            </a:r>
          </a:p>
          <a:p>
            <a:pPr marL="514350" indent="-514350" eaLnBrk="1" hangingPunct="1"/>
            <a:r>
              <a:rPr lang="en-US">
                <a:latin typeface="Lucida Grande" charset="0"/>
                <a:ea typeface="ヒラギノ角ゴ Pro W3" charset="0"/>
              </a:rPr>
              <a:t>D) </a:t>
            </a:r>
            <a:r>
              <a:rPr lang="en-US">
                <a:latin typeface="Lucida Grande" charset="0"/>
                <a:ea typeface="ヒラギノ角ゴ Pro W3" charset="0"/>
                <a:sym typeface="Symbol" charset="0"/>
              </a:rPr>
              <a:t> </a:t>
            </a:r>
            <a:r>
              <a:rPr lang="en-US">
                <a:latin typeface="Lucida Grande" charset="0"/>
                <a:ea typeface="ヒラギノ角ゴ Pro W3" charset="0"/>
              </a:rPr>
              <a:t>can be nonzero there, and goes to zero or gets larger with increasing x </a:t>
            </a:r>
          </a:p>
          <a:p>
            <a:pPr marL="514350" indent="-514350" eaLnBrk="1" hangingPunct="1"/>
            <a:r>
              <a:rPr lang="en-US">
                <a:latin typeface="Lucida Grande" charset="0"/>
                <a:ea typeface="ヒラギノ角ゴ Pro W3" charset="0"/>
              </a:rPr>
              <a:t>E) Something else</a:t>
            </a:r>
          </a:p>
          <a:p>
            <a:pPr marL="514350" indent="-514350" eaLnBrk="1" hangingPunct="1"/>
            <a:endParaRPr lang="en-US">
              <a:latin typeface="Lucida Grande" charset="0"/>
              <a:ea typeface="ヒラギノ角ゴ Pro W3" charset="0"/>
            </a:endParaRPr>
          </a:p>
          <a:p>
            <a:pPr marL="514350" indent="-514350" eaLnBrk="1" hangingPunct="1"/>
            <a:r>
              <a:rPr lang="en-US">
                <a:latin typeface="Lucida Grande" charset="0"/>
                <a:ea typeface="ヒラギノ角ゴ Pro W3" charset="0"/>
              </a:rPr>
              <a:t> </a:t>
            </a:r>
          </a:p>
          <a:p>
            <a:pPr marL="514350" indent="-514350" eaLnBrk="1" hangingPunct="1"/>
            <a:r>
              <a:rPr lang="en-US">
                <a:latin typeface="Lucida Grande" charset="0"/>
                <a:ea typeface="ヒラギノ角ゴ Pro W3" charset="0"/>
              </a:rPr>
              <a:t>  </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pPr algn="l"/>
            <a:r>
              <a:rPr lang="en-US" sz="3200">
                <a:solidFill>
                  <a:schemeClr val="tx1"/>
                </a:solidFill>
                <a:ea typeface="ヒラギノ角ゴ Pro W3" charset="0"/>
                <a:cs typeface="ヒラギノ角ゴ Pro W3" charset="0"/>
              </a:rPr>
              <a:t>Mathematica has numerically solved the TISE, with                    , starting from </a:t>
            </a:r>
            <a:br>
              <a:rPr lang="en-US" sz="3200">
                <a:solidFill>
                  <a:schemeClr val="tx1"/>
                </a:solidFill>
                <a:ea typeface="ヒラギノ角ゴ Pro W3" charset="0"/>
                <a:cs typeface="ヒラギノ角ゴ Pro W3" charset="0"/>
              </a:rPr>
            </a:br>
            <a:r>
              <a:rPr lang="en-US" sz="3200">
                <a:solidFill>
                  <a:schemeClr val="tx1"/>
                </a:solidFill>
                <a:ea typeface="ヒラギノ角ゴ Pro W3" charset="0"/>
                <a:cs typeface="ヒラギノ角ゴ Pro W3" charset="0"/>
              </a:rPr>
              <a:t>u(0)=1, with an assumed energy E. </a:t>
            </a:r>
          </a:p>
        </p:txBody>
      </p:sp>
      <p:pic>
        <p:nvPicPr>
          <p:cNvPr id="6553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17763" y="2079625"/>
            <a:ext cx="4572000"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5539" name="Content Placeholder 4"/>
          <p:cNvGraphicFramePr>
            <a:graphicFrameLocks noGrp="1" noChangeAspect="1"/>
          </p:cNvGraphicFramePr>
          <p:nvPr>
            <p:ph idx="1"/>
          </p:nvPr>
        </p:nvGraphicFramePr>
        <p:xfrm>
          <a:off x="2851150" y="795338"/>
          <a:ext cx="2082800" cy="796925"/>
        </p:xfrm>
        <a:graphic>
          <a:graphicData uri="http://schemas.openxmlformats.org/presentationml/2006/ole">
            <mc:AlternateContent xmlns:mc="http://schemas.openxmlformats.org/markup-compatibility/2006">
              <mc:Choice xmlns:v="urn:schemas-microsoft-com:vml" Requires="v">
                <p:oleObj spid="_x0000_s65562" name="Equation" r:id="rId5" imgW="1028650" imgH="393926" progId="Equation.3">
                  <p:embed/>
                </p:oleObj>
              </mc:Choice>
              <mc:Fallback>
                <p:oleObj name="Equation" r:id="rId5" imgW="1028650" imgH="393926" progId="Equation.3">
                  <p:embed/>
                  <p:pic>
                    <p:nvPicPr>
                      <p:cNvPr id="0" name="Content Placeholder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51150" y="795338"/>
                        <a:ext cx="2082800" cy="796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65540" name="TextBox 5"/>
          <p:cNvSpPr txBox="1">
            <a:spLocks noChangeArrowheads="1"/>
          </p:cNvSpPr>
          <p:nvPr/>
        </p:nvSpPr>
        <p:spPr bwMode="auto">
          <a:xfrm>
            <a:off x="131763" y="4919663"/>
            <a:ext cx="8820150"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2800"/>
              <a:t>What should be our next try? </a:t>
            </a:r>
          </a:p>
          <a:p>
            <a:pPr eaLnBrk="1" hangingPunct="1">
              <a:buFontTx/>
              <a:buAutoNum type="alphaUcParenR"/>
            </a:pPr>
            <a:r>
              <a:rPr lang="en-US" sz="2800"/>
              <a:t>Make E a little bigger     B) Make E a little smaller</a:t>
            </a:r>
          </a:p>
          <a:p>
            <a:pPr eaLnBrk="1" hangingPunct="1"/>
            <a:r>
              <a:rPr lang="en-US" sz="2800"/>
              <a:t>C) Make u(0) a little bigger D) Make u(0) a little smaller</a:t>
            </a:r>
          </a:p>
          <a:p>
            <a:pPr eaLnBrk="1" hangingPunct="1"/>
            <a:r>
              <a:rPr lang="en-US" sz="2800"/>
              <a:t>E) None of these/more than one/something else…</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p:cNvSpPr>
          <p:nvPr>
            <p:ph type="title"/>
          </p:nvPr>
        </p:nvSpPr>
        <p:spPr>
          <a:xfrm>
            <a:off x="130175" y="130175"/>
            <a:ext cx="8869363" cy="5534025"/>
          </a:xfrm>
        </p:spPr>
        <p:txBody>
          <a:bodyPr anchor="t"/>
          <a:lstStyle/>
          <a:p>
            <a:pPr algn="l">
              <a:lnSpc>
                <a:spcPct val="110000"/>
              </a:lnSpc>
            </a:pPr>
            <a:r>
              <a:rPr lang="en-US" sz="3200">
                <a:solidFill>
                  <a:schemeClr val="tx1"/>
                </a:solidFill>
                <a:ea typeface="ヒラギノ角ゴ Pro W3" charset="0"/>
                <a:cs typeface="ヒラギノ角ゴ Pro W3" charset="0"/>
              </a:rPr>
              <a:t>Consider the eigenvalue equation</a:t>
            </a:r>
            <a:r>
              <a:rPr lang="en-US" sz="3200">
                <a:ea typeface="ヒラギノ角ゴ Pro W3" charset="0"/>
                <a:cs typeface="ヒラギノ角ゴ Pro W3" charset="0"/>
              </a:rPr>
              <a:t>                        </a:t>
            </a:r>
            <a:br>
              <a:rPr lang="en-US" sz="3200">
                <a:ea typeface="ヒラギノ角ゴ Pro W3" charset="0"/>
                <a:cs typeface="ヒラギノ角ゴ Pro W3" charset="0"/>
              </a:rPr>
            </a:br>
            <a:r>
              <a:rPr lang="en-US" sz="3200">
                <a:ea typeface="ヒラギノ角ゴ Pro W3" charset="0"/>
                <a:cs typeface="ヒラギノ角ゴ Pro W3" charset="0"/>
              </a:rPr>
              <a:t/>
            </a:r>
            <a:br>
              <a:rPr lang="en-US" sz="3200">
                <a:ea typeface="ヒラギノ角ゴ Pro W3" charset="0"/>
                <a:cs typeface="ヒラギノ角ゴ Pro W3" charset="0"/>
              </a:rPr>
            </a:br>
            <a:r>
              <a:rPr lang="en-US" sz="3200">
                <a:ea typeface="ヒラギノ角ゴ Pro W3" charset="0"/>
                <a:cs typeface="ヒラギノ角ゴ Pro W3" charset="0"/>
              </a:rPr>
              <a:t/>
            </a:r>
            <a:br>
              <a:rPr lang="en-US" sz="3200">
                <a:ea typeface="ヒラギノ角ゴ Pro W3" charset="0"/>
                <a:cs typeface="ヒラギノ角ゴ Pro W3" charset="0"/>
              </a:rPr>
            </a:br>
            <a:r>
              <a:rPr lang="en-US" sz="3200">
                <a:ea typeface="ヒラギノ角ゴ Pro W3" charset="0"/>
                <a:cs typeface="ヒラギノ角ゴ Pro W3" charset="0"/>
              </a:rPr>
              <a:t/>
            </a:r>
            <a:br>
              <a:rPr lang="en-US" sz="3200">
                <a:ea typeface="ヒラギノ角ゴ Pro W3" charset="0"/>
                <a:cs typeface="ヒラギノ角ゴ Pro W3" charset="0"/>
              </a:rPr>
            </a:br>
            <a:r>
              <a:rPr lang="en-US" sz="3200">
                <a:ea typeface="ヒラギノ角ゴ Pro W3" charset="0"/>
                <a:cs typeface="ヒラギノ角ゴ Pro W3" charset="0"/>
              </a:rPr>
              <a:t>How many of the following give an eigenfunction and corresponding eigenvalue?</a:t>
            </a:r>
            <a:br>
              <a:rPr lang="en-US" sz="3200">
                <a:ea typeface="ヒラギノ角ゴ Pro W3" charset="0"/>
                <a:cs typeface="ヒラギノ角ゴ Pro W3" charset="0"/>
              </a:rPr>
            </a:br>
            <a:r>
              <a:rPr lang="en-US" sz="3200">
                <a:ea typeface="ヒラギノ角ゴ Pro W3" charset="0"/>
                <a:cs typeface="ヒラギノ角ゴ Pro W3" charset="0"/>
              </a:rPr>
              <a:t>I. f(x) = sin(kx),		C = +k</a:t>
            </a:r>
            <a:r>
              <a:rPr lang="en-US" sz="3200" baseline="30000">
                <a:ea typeface="ヒラギノ角ゴ Pro W3" charset="0"/>
                <a:cs typeface="ヒラギノ角ゴ Pro W3" charset="0"/>
              </a:rPr>
              <a:t>2</a:t>
            </a:r>
            <a:r>
              <a:rPr lang="en-US" sz="3200">
                <a:ea typeface="ヒラギノ角ゴ Pro W3" charset="0"/>
                <a:cs typeface="ヒラギノ角ゴ Pro W3" charset="0"/>
              </a:rPr>
              <a:t/>
            </a:r>
            <a:br>
              <a:rPr lang="en-US" sz="3200">
                <a:ea typeface="ヒラギノ角ゴ Pro W3" charset="0"/>
                <a:cs typeface="ヒラギノ角ゴ Pro W3" charset="0"/>
              </a:rPr>
            </a:br>
            <a:r>
              <a:rPr lang="en-US" sz="3200">
                <a:ea typeface="ヒラギノ角ゴ Pro W3" charset="0"/>
                <a:cs typeface="ヒラギノ角ゴ Pro W3" charset="0"/>
              </a:rPr>
              <a:t>II. f(x) = exp(-x),	C = +1 </a:t>
            </a:r>
            <a:br>
              <a:rPr lang="en-US" sz="3200">
                <a:ea typeface="ヒラギノ角ゴ Pro W3" charset="0"/>
                <a:cs typeface="ヒラギノ角ゴ Pro W3" charset="0"/>
              </a:rPr>
            </a:br>
            <a:r>
              <a:rPr lang="en-US" sz="3200">
                <a:ea typeface="ヒラギノ角ゴ Pro W3" charset="0"/>
                <a:cs typeface="ヒラギノ角ゴ Pro W3" charset="0"/>
              </a:rPr>
              <a:t>III. f(x) = exp(i k x),	C = -k</a:t>
            </a:r>
            <a:r>
              <a:rPr lang="en-US" sz="3200" baseline="30000">
                <a:ea typeface="ヒラギノ角ゴ Pro W3" charset="0"/>
                <a:cs typeface="ヒラギノ角ゴ Pro W3" charset="0"/>
              </a:rPr>
              <a:t>2</a:t>
            </a:r>
            <a:r>
              <a:rPr lang="en-US" sz="3200">
                <a:ea typeface="ヒラギノ角ゴ Pro W3" charset="0"/>
                <a:cs typeface="ヒラギノ角ゴ Pro W3" charset="0"/>
              </a:rPr>
              <a:t/>
            </a:r>
            <a:br>
              <a:rPr lang="en-US" sz="3200">
                <a:ea typeface="ヒラギノ角ゴ Pro W3" charset="0"/>
                <a:cs typeface="ヒラギノ角ゴ Pro W3" charset="0"/>
              </a:rPr>
            </a:br>
            <a:r>
              <a:rPr lang="en-US" sz="3200">
                <a:ea typeface="ヒラギノ角ゴ Pro W3" charset="0"/>
                <a:cs typeface="ヒラギノ角ゴ Pro W3" charset="0"/>
              </a:rPr>
              <a:t>IV. f(x) = x</a:t>
            </a:r>
            <a:r>
              <a:rPr lang="en-US" sz="3200" baseline="30000">
                <a:ea typeface="ヒラギノ角ゴ Pro W3" charset="0"/>
                <a:cs typeface="ヒラギノ角ゴ Pro W3" charset="0"/>
              </a:rPr>
              <a:t>3</a:t>
            </a:r>
            <a:r>
              <a:rPr lang="en-US" sz="3200">
                <a:ea typeface="ヒラギノ角ゴ Pro W3" charset="0"/>
                <a:cs typeface="ヒラギノ角ゴ Pro W3" charset="0"/>
              </a:rPr>
              <a:t>,		C = 6</a:t>
            </a:r>
          </a:p>
        </p:txBody>
      </p:sp>
      <p:sp>
        <p:nvSpPr>
          <p:cNvPr id="12290" name="Content Placeholder 2"/>
          <p:cNvSpPr>
            <a:spLocks noGrp="1"/>
          </p:cNvSpPr>
          <p:nvPr>
            <p:ph idx="1"/>
          </p:nvPr>
        </p:nvSpPr>
        <p:spPr>
          <a:xfrm>
            <a:off x="685800" y="5665788"/>
            <a:ext cx="7772400" cy="1033462"/>
          </a:xfrm>
        </p:spPr>
        <p:txBody>
          <a:bodyPr/>
          <a:lstStyle/>
          <a:p>
            <a:r>
              <a:rPr lang="en-US">
                <a:latin typeface="Arial" charset="0"/>
                <a:ea typeface="ヒラギノ角ゴ Pro W3" charset="0"/>
                <a:cs typeface="ヒラギノ角ゴ Pro W3" charset="0"/>
              </a:rPr>
              <a:t>A) 1		B) 2		C) 3</a:t>
            </a:r>
          </a:p>
          <a:p>
            <a:r>
              <a:rPr lang="en-US">
                <a:latin typeface="Arial" charset="0"/>
                <a:ea typeface="ヒラギノ角ゴ Pro W3" charset="0"/>
                <a:cs typeface="ヒラギノ角ゴ Pro W3" charset="0"/>
              </a:rPr>
              <a:t>D) all 4	E) None</a:t>
            </a:r>
          </a:p>
        </p:txBody>
      </p:sp>
      <p:graphicFrame>
        <p:nvGraphicFramePr>
          <p:cNvPr id="12291" name="Object 1026"/>
          <p:cNvGraphicFramePr>
            <a:graphicFrameLocks noChangeAspect="1"/>
          </p:cNvGraphicFramePr>
          <p:nvPr/>
        </p:nvGraphicFramePr>
        <p:xfrm>
          <a:off x="1966913" y="630238"/>
          <a:ext cx="4178300" cy="1343025"/>
        </p:xfrm>
        <a:graphic>
          <a:graphicData uri="http://schemas.openxmlformats.org/presentationml/2006/ole">
            <mc:AlternateContent xmlns:mc="http://schemas.openxmlformats.org/markup-compatibility/2006">
              <mc:Choice xmlns:v="urn:schemas-microsoft-com:vml" Requires="v">
                <p:oleObj spid="_x0000_s12314" name="Equation" r:id="rId4" imgW="1308496" imgH="419497" progId="Equation.3">
                  <p:embed/>
                </p:oleObj>
              </mc:Choice>
              <mc:Fallback>
                <p:oleObj name="Equation" r:id="rId4" imgW="1308496" imgH="419497" progId="Equation.3">
                  <p:embed/>
                  <p:pic>
                    <p:nvPicPr>
                      <p:cNvPr id="0" name="Object 10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66913" y="630238"/>
                        <a:ext cx="4178300" cy="1343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2292" name="TextBox 4"/>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31</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p:txBody>
          <a:bodyPr/>
          <a:lstStyle/>
          <a:p>
            <a:pPr algn="l"/>
            <a:r>
              <a:rPr lang="en-US" sz="3200">
                <a:solidFill>
                  <a:schemeClr val="tx1"/>
                </a:solidFill>
                <a:ea typeface="ヒラギノ角ゴ Pro W3" charset="0"/>
                <a:cs typeface="ヒラギノ角ゴ Pro W3" charset="0"/>
              </a:rPr>
              <a:t>Mathematica has numerically solved the TISE, with                    , starting from </a:t>
            </a:r>
            <a:br>
              <a:rPr lang="en-US" sz="3200">
                <a:solidFill>
                  <a:schemeClr val="tx1"/>
                </a:solidFill>
                <a:ea typeface="ヒラギノ角ゴ Pro W3" charset="0"/>
                <a:cs typeface="ヒラギノ角ゴ Pro W3" charset="0"/>
              </a:rPr>
            </a:br>
            <a:r>
              <a:rPr lang="en-US" sz="3200">
                <a:solidFill>
                  <a:schemeClr val="tx1"/>
                </a:solidFill>
                <a:ea typeface="ヒラギノ角ゴ Pro W3" charset="0"/>
                <a:cs typeface="ヒラギノ角ゴ Pro W3" charset="0"/>
              </a:rPr>
              <a:t>u(0)=1, with an assumed energy E. </a:t>
            </a:r>
          </a:p>
        </p:txBody>
      </p:sp>
      <p:graphicFrame>
        <p:nvGraphicFramePr>
          <p:cNvPr id="67586" name="Content Placeholder 4"/>
          <p:cNvGraphicFramePr>
            <a:graphicFrameLocks noGrp="1" noChangeAspect="1"/>
          </p:cNvGraphicFramePr>
          <p:nvPr>
            <p:ph idx="1"/>
          </p:nvPr>
        </p:nvGraphicFramePr>
        <p:xfrm>
          <a:off x="2851150" y="795338"/>
          <a:ext cx="2082800" cy="796925"/>
        </p:xfrm>
        <a:graphic>
          <a:graphicData uri="http://schemas.openxmlformats.org/presentationml/2006/ole">
            <mc:AlternateContent xmlns:mc="http://schemas.openxmlformats.org/markup-compatibility/2006">
              <mc:Choice xmlns:v="urn:schemas-microsoft-com:vml" Requires="v">
                <p:oleObj spid="_x0000_s120849" name="Equation" r:id="rId4" imgW="1028650" imgH="393926" progId="Equation.3">
                  <p:embed/>
                </p:oleObj>
              </mc:Choice>
              <mc:Fallback>
                <p:oleObj name="Equation" r:id="rId4" imgW="1028650" imgH="393926" progId="Equation.3">
                  <p:embed/>
                  <p:pic>
                    <p:nvPicPr>
                      <p:cNvPr id="0" name="Content Placeholder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1150" y="795338"/>
                        <a:ext cx="2082800" cy="796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67587" name="TextBox 5"/>
          <p:cNvSpPr txBox="1">
            <a:spLocks noChangeArrowheads="1"/>
          </p:cNvSpPr>
          <p:nvPr/>
        </p:nvSpPr>
        <p:spPr bwMode="auto">
          <a:xfrm>
            <a:off x="876300" y="4919663"/>
            <a:ext cx="7262813"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a:t>What should be our next try? </a:t>
            </a:r>
          </a:p>
          <a:p>
            <a:pPr eaLnBrk="1" hangingPunct="1">
              <a:buFontTx/>
              <a:buAutoNum type="alphaUcParenR"/>
            </a:pPr>
            <a:r>
              <a:rPr lang="en-US"/>
              <a:t>Make E a little bigger     B) Make E a little smaller</a:t>
            </a:r>
          </a:p>
          <a:p>
            <a:pPr eaLnBrk="1" hangingPunct="1"/>
            <a:r>
              <a:rPr lang="en-US"/>
              <a:t>C) Make ω a little bigger	D) Make ω a little smaller</a:t>
            </a:r>
          </a:p>
          <a:p>
            <a:pPr eaLnBrk="1" hangingPunct="1"/>
            <a:r>
              <a:rPr lang="en-US"/>
              <a:t>E) None of these/more than one/something else…</a:t>
            </a:r>
          </a:p>
        </p:txBody>
      </p:sp>
      <p:pic>
        <p:nvPicPr>
          <p:cNvPr id="67588"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86000" y="2006600"/>
            <a:ext cx="4572000"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p:txBody>
          <a:bodyPr/>
          <a:lstStyle/>
          <a:p>
            <a:pPr algn="l"/>
            <a:r>
              <a:rPr lang="en-US">
                <a:solidFill>
                  <a:schemeClr val="tx1"/>
                </a:solidFill>
                <a:ea typeface="ヒラギノ角ゴ Pro W3" charset="0"/>
                <a:cs typeface="ヒラギノ角ゴ Pro W3" charset="0"/>
              </a:rPr>
              <a:t>What is the behaviour of u(x)=</a:t>
            </a:r>
          </a:p>
        </p:txBody>
      </p:sp>
      <p:graphicFrame>
        <p:nvGraphicFramePr>
          <p:cNvPr id="69634" name="Content Placeholder 3"/>
          <p:cNvGraphicFramePr>
            <a:graphicFrameLocks noGrp="1" noChangeAspect="1"/>
          </p:cNvGraphicFramePr>
          <p:nvPr>
            <p:ph idx="1"/>
          </p:nvPr>
        </p:nvGraphicFramePr>
        <p:xfrm>
          <a:off x="7027863" y="701675"/>
          <a:ext cx="1568450" cy="742950"/>
        </p:xfrm>
        <a:graphic>
          <a:graphicData uri="http://schemas.openxmlformats.org/presentationml/2006/ole">
            <mc:AlternateContent xmlns:mc="http://schemas.openxmlformats.org/markup-compatibility/2006">
              <mc:Choice xmlns:v="urn:schemas-microsoft-com:vml" Requires="v">
                <p:oleObj spid="_x0000_s69658" name="Equation" r:id="rId4" imgW="482787" imgH="228898" progId="Equation.3">
                  <p:embed/>
                </p:oleObj>
              </mc:Choice>
              <mc:Fallback>
                <p:oleObj name="Equation" r:id="rId4" imgW="482787" imgH="228898" progId="Equation.3">
                  <p:embed/>
                  <p:pic>
                    <p:nvPicPr>
                      <p:cNvPr id="0" name="Content Placeholder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7863" y="701675"/>
                        <a:ext cx="1568450" cy="742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69635" name="TextBox 4"/>
          <p:cNvSpPr txBox="1">
            <a:spLocks noChangeArrowheads="1"/>
          </p:cNvSpPr>
          <p:nvPr/>
        </p:nvSpPr>
        <p:spPr bwMode="auto">
          <a:xfrm flipH="1">
            <a:off x="687388" y="1619250"/>
            <a:ext cx="7896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600"/>
              <a:t>as x goes to infinity?</a:t>
            </a:r>
          </a:p>
        </p:txBody>
      </p:sp>
      <p:sp>
        <p:nvSpPr>
          <p:cNvPr id="69636" name="TextBox 5"/>
          <p:cNvSpPr txBox="1">
            <a:spLocks noChangeArrowheads="1"/>
          </p:cNvSpPr>
          <p:nvPr/>
        </p:nvSpPr>
        <p:spPr bwMode="auto">
          <a:xfrm>
            <a:off x="598488" y="2803525"/>
            <a:ext cx="8058150" cy="301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buFontTx/>
              <a:buAutoNum type="alphaUcParenR"/>
            </a:pPr>
            <a:r>
              <a:rPr lang="en-US" sz="3200"/>
              <a:t>u(∞) blows up.</a:t>
            </a:r>
          </a:p>
          <a:p>
            <a:pPr eaLnBrk="1" hangingPunct="1"/>
            <a:r>
              <a:rPr lang="en-US" sz="3200"/>
              <a:t>B) u(∞) goes to a nonzero constant</a:t>
            </a:r>
          </a:p>
          <a:p>
            <a:pPr eaLnBrk="1" hangingPunct="1"/>
            <a:r>
              <a:rPr lang="en-US" sz="3200"/>
              <a:t>C) u(∞) goes to 0, but u(x) is not normalizable</a:t>
            </a:r>
          </a:p>
          <a:p>
            <a:pPr eaLnBrk="1" hangingPunct="1"/>
            <a:r>
              <a:rPr lang="en-US" sz="3200"/>
              <a:t>D) u(∞) goes to 0, and u(x) is normalizable</a:t>
            </a:r>
          </a:p>
          <a:p>
            <a:pPr eaLnBrk="1" hangingPunct="1"/>
            <a:r>
              <a:rPr lang="en-US" sz="3200"/>
              <a:t>E) Can</a:t>
            </a:r>
            <a:r>
              <a:rPr lang="ja-JP" altLang="en-US" sz="3200"/>
              <a:t>’</a:t>
            </a:r>
            <a:r>
              <a:rPr lang="en-US" altLang="ja-JP" sz="3200"/>
              <a:t>t decide without knowing A and a. </a:t>
            </a:r>
            <a:endParaRPr lang="en-US" sz="320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p:txBody>
          <a:bodyPr/>
          <a:lstStyle/>
          <a:p>
            <a:pPr algn="l"/>
            <a:r>
              <a:rPr lang="en-US">
                <a:ea typeface="ヒラギノ角ゴ Pro W3" charset="0"/>
                <a:cs typeface="ヒラギノ角ゴ Pro W3" charset="0"/>
              </a:rPr>
              <a:t>In QM, what is</a:t>
            </a:r>
            <a:br>
              <a:rPr lang="en-US">
                <a:ea typeface="ヒラギノ角ゴ Pro W3" charset="0"/>
                <a:cs typeface="ヒラギノ角ゴ Pro W3" charset="0"/>
              </a:rPr>
            </a:br>
            <a:r>
              <a:rPr lang="en-US">
                <a:ea typeface="ヒラギノ角ゴ Pro W3" charset="0"/>
                <a:cs typeface="ヒラギノ角ゴ Pro W3" charset="0"/>
              </a:rPr>
              <a:t>(where     is the momentum operator) </a:t>
            </a:r>
          </a:p>
        </p:txBody>
      </p:sp>
      <p:sp>
        <p:nvSpPr>
          <p:cNvPr id="71682" name="Content Placeholder 2"/>
          <p:cNvSpPr>
            <a:spLocks noGrp="1"/>
          </p:cNvSpPr>
          <p:nvPr>
            <p:ph idx="1"/>
          </p:nvPr>
        </p:nvSpPr>
        <p:spPr/>
        <p:txBody>
          <a:bodyPr/>
          <a:lstStyle/>
          <a:p>
            <a:pPr marL="514350" indent="-514350"/>
            <a:r>
              <a:rPr lang="en-US">
                <a:latin typeface="Arial" charset="0"/>
                <a:ea typeface="ヒラギノ角ゴ Pro W3" charset="0"/>
                <a:cs typeface="ヒラギノ角ゴ Pro W3" charset="0"/>
              </a:rPr>
              <a:t>A) 0, for all functions f(x)</a:t>
            </a:r>
          </a:p>
          <a:p>
            <a:pPr marL="514350" indent="-514350"/>
            <a:r>
              <a:rPr lang="en-US">
                <a:latin typeface="Arial" charset="0"/>
                <a:ea typeface="ヒラギノ角ゴ Pro W3" charset="0"/>
                <a:cs typeface="ヒラギノ角ゴ Pro W3" charset="0"/>
              </a:rPr>
              <a:t>B)</a:t>
            </a:r>
          </a:p>
          <a:p>
            <a:pPr marL="514350" indent="-514350"/>
            <a:r>
              <a:rPr lang="en-US">
                <a:latin typeface="Arial" charset="0"/>
                <a:ea typeface="ヒラギノ角ゴ Pro W3" charset="0"/>
                <a:cs typeface="ヒラギノ角ゴ Pro W3" charset="0"/>
              </a:rPr>
              <a:t>C)</a:t>
            </a:r>
          </a:p>
          <a:p>
            <a:pPr marL="514350" indent="-514350"/>
            <a:r>
              <a:rPr lang="en-US">
                <a:latin typeface="Arial" charset="0"/>
                <a:ea typeface="ヒラギノ角ゴ Pro W3" charset="0"/>
                <a:cs typeface="ヒラギノ角ゴ Pro W3" charset="0"/>
              </a:rPr>
              <a:t>D)</a:t>
            </a:r>
          </a:p>
          <a:p>
            <a:pPr marL="514350" indent="-514350"/>
            <a:r>
              <a:rPr lang="en-US">
                <a:latin typeface="Arial" charset="0"/>
                <a:ea typeface="ヒラギノ角ゴ Pro W3" charset="0"/>
                <a:cs typeface="ヒラギノ角ゴ Pro W3" charset="0"/>
              </a:rPr>
              <a:t>E) None of these/something else</a:t>
            </a:r>
          </a:p>
        </p:txBody>
      </p:sp>
      <p:graphicFrame>
        <p:nvGraphicFramePr>
          <p:cNvPr id="71683" name="Object 2"/>
          <p:cNvGraphicFramePr>
            <a:graphicFrameLocks noChangeAspect="1"/>
          </p:cNvGraphicFramePr>
          <p:nvPr/>
        </p:nvGraphicFramePr>
        <p:xfrm>
          <a:off x="3965575" y="544513"/>
          <a:ext cx="1520825" cy="698500"/>
        </p:xfrm>
        <a:graphic>
          <a:graphicData uri="http://schemas.openxmlformats.org/presentationml/2006/ole">
            <mc:AlternateContent xmlns:mc="http://schemas.openxmlformats.org/markup-compatibility/2006">
              <mc:Choice xmlns:v="urn:schemas-microsoft-com:vml" Requires="v">
                <p:oleObj spid="_x0000_s71773" name="Equation" r:id="rId4" imgW="444704" imgH="203508" progId="Equation.3">
                  <p:embed/>
                </p:oleObj>
              </mc:Choice>
              <mc:Fallback>
                <p:oleObj name="Equation" r:id="rId4" imgW="444704" imgH="203508"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5575" y="544513"/>
                        <a:ext cx="1520825" cy="69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1684" name="Object 3"/>
          <p:cNvGraphicFramePr>
            <a:graphicFrameLocks noChangeAspect="1"/>
          </p:cNvGraphicFramePr>
          <p:nvPr/>
        </p:nvGraphicFramePr>
        <p:xfrm>
          <a:off x="1350963" y="3289300"/>
          <a:ext cx="1522412" cy="698500"/>
        </p:xfrm>
        <a:graphic>
          <a:graphicData uri="http://schemas.openxmlformats.org/presentationml/2006/ole">
            <mc:AlternateContent xmlns:mc="http://schemas.openxmlformats.org/markup-compatibility/2006">
              <mc:Choice xmlns:v="urn:schemas-microsoft-com:vml" Requires="v">
                <p:oleObj spid="_x0000_s71774" name="Equation" r:id="rId6" imgW="444704" imgH="203508" progId="Equation.3">
                  <p:embed/>
                </p:oleObj>
              </mc:Choice>
              <mc:Fallback>
                <p:oleObj name="Equation" r:id="rId6" imgW="444704" imgH="203508"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50963" y="3289300"/>
                        <a:ext cx="1522412" cy="69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1685" name="Object 4"/>
          <p:cNvGraphicFramePr>
            <a:graphicFrameLocks noChangeAspect="1"/>
          </p:cNvGraphicFramePr>
          <p:nvPr/>
        </p:nvGraphicFramePr>
        <p:xfrm>
          <a:off x="1347788" y="3871913"/>
          <a:ext cx="2260600" cy="698500"/>
        </p:xfrm>
        <a:graphic>
          <a:graphicData uri="http://schemas.openxmlformats.org/presentationml/2006/ole">
            <mc:AlternateContent xmlns:mc="http://schemas.openxmlformats.org/markup-compatibility/2006">
              <mc:Choice xmlns:v="urn:schemas-microsoft-com:vml" Requires="v">
                <p:oleObj spid="_x0000_s71775" name="Equation" r:id="rId8" imgW="660510" imgH="203508" progId="Equation.3">
                  <p:embed/>
                </p:oleObj>
              </mc:Choice>
              <mc:Fallback>
                <p:oleObj name="Equation" r:id="rId8" imgW="660510" imgH="203508"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47788" y="3871913"/>
                        <a:ext cx="2260600" cy="69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1686" name="Object 5"/>
          <p:cNvGraphicFramePr>
            <a:graphicFrameLocks noChangeAspect="1"/>
          </p:cNvGraphicFramePr>
          <p:nvPr/>
        </p:nvGraphicFramePr>
        <p:xfrm>
          <a:off x="1393825" y="2719388"/>
          <a:ext cx="1697038" cy="698500"/>
        </p:xfrm>
        <a:graphic>
          <a:graphicData uri="http://schemas.openxmlformats.org/presentationml/2006/ole">
            <mc:AlternateContent xmlns:mc="http://schemas.openxmlformats.org/markup-compatibility/2006">
              <mc:Choice xmlns:v="urn:schemas-microsoft-com:vml" Requires="v">
                <p:oleObj spid="_x0000_s71776" name="Equation" r:id="rId10" imgW="495267" imgH="203420" progId="Equation.3">
                  <p:embed/>
                </p:oleObj>
              </mc:Choice>
              <mc:Fallback>
                <p:oleObj name="Equation" r:id="rId10" imgW="495267" imgH="203420"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93825" y="2719388"/>
                        <a:ext cx="1697038" cy="69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1687" name="Object 6"/>
          <p:cNvGraphicFramePr>
            <a:graphicFrameLocks noChangeAspect="1"/>
          </p:cNvGraphicFramePr>
          <p:nvPr/>
        </p:nvGraphicFramePr>
        <p:xfrm>
          <a:off x="2281238" y="1163638"/>
          <a:ext cx="522287" cy="698500"/>
        </p:xfrm>
        <a:graphic>
          <a:graphicData uri="http://schemas.openxmlformats.org/presentationml/2006/ole">
            <mc:AlternateContent xmlns:mc="http://schemas.openxmlformats.org/markup-compatibility/2006">
              <mc:Choice xmlns:v="urn:schemas-microsoft-com:vml" Requires="v">
                <p:oleObj spid="_x0000_s71777" name="Equation" r:id="rId12" imgW="152664" imgH="203420" progId="Equation.3">
                  <p:embed/>
                </p:oleObj>
              </mc:Choice>
              <mc:Fallback>
                <p:oleObj name="Equation" r:id="rId12" imgW="152664" imgH="203420"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81238" y="1163638"/>
                        <a:ext cx="522287" cy="698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r>
              <a:rPr lang="en-US" dirty="0">
                <a:solidFill>
                  <a:schemeClr val="tx1"/>
                </a:solidFill>
                <a:ea typeface="ヒラギノ角ゴ Pro W3" charset="0"/>
                <a:cs typeface="ヒラギノ角ゴ Pro W3" charset="0"/>
              </a:rPr>
              <a:t>[</a:t>
            </a:r>
            <a:r>
              <a:rPr lang="en-US" dirty="0" err="1">
                <a:solidFill>
                  <a:schemeClr val="tx1"/>
                </a:solidFill>
                <a:ea typeface="ヒラギノ角ゴ Pro W3" charset="0"/>
                <a:cs typeface="ヒラギノ角ゴ Pro W3" charset="0"/>
              </a:rPr>
              <a:t>x,p</a:t>
            </a:r>
            <a:r>
              <a:rPr lang="en-US" dirty="0">
                <a:solidFill>
                  <a:schemeClr val="tx1"/>
                </a:solidFill>
                <a:ea typeface="ヒラギノ角ゴ Pro W3" charset="0"/>
                <a:cs typeface="ヒラギノ角ゴ Pro W3" charset="0"/>
              </a:rPr>
              <a:t>]=</a:t>
            </a:r>
            <a:r>
              <a:rPr lang="en-US" dirty="0" err="1">
                <a:solidFill>
                  <a:schemeClr val="tx1"/>
                </a:solidFill>
                <a:ea typeface="ヒラギノ角ゴ Pro W3" charset="0"/>
                <a:cs typeface="ヒラギノ角ゴ Pro W3" charset="0"/>
              </a:rPr>
              <a:t>iħ</a:t>
            </a:r>
            <a:r>
              <a:rPr lang="en-US" dirty="0">
                <a:solidFill>
                  <a:schemeClr val="tx1"/>
                </a:solidFill>
                <a:ea typeface="ヒラギノ角ゴ Pro W3" charset="0"/>
                <a:cs typeface="ヒラギノ角ゴ Pro W3" charset="0"/>
              </a:rPr>
              <a:t>.</a:t>
            </a:r>
            <a:r>
              <a:rPr lang="en-US" dirty="0">
                <a:ea typeface="ヒラギノ角ゴ Pro W3" charset="0"/>
                <a:cs typeface="ヒラギノ角ゴ Pro W3" charset="0"/>
              </a:rPr>
              <a:t> </a:t>
            </a:r>
            <a:br>
              <a:rPr lang="en-US" dirty="0">
                <a:ea typeface="ヒラギノ角ゴ Pro W3" charset="0"/>
                <a:cs typeface="ヒラギノ角ゴ Pro W3" charset="0"/>
              </a:rPr>
            </a:br>
            <a:r>
              <a:rPr lang="en-US" dirty="0">
                <a:ea typeface="ヒラギノ角ゴ Pro W3" charset="0"/>
                <a:cs typeface="ヒラギノ角ゴ Pro W3" charset="0"/>
              </a:rPr>
              <a:t>Is [</a:t>
            </a:r>
            <a:r>
              <a:rPr lang="en-US" dirty="0" err="1">
                <a:ea typeface="ヒラギノ角ゴ Pro W3" charset="0"/>
                <a:cs typeface="ヒラギノ角ゴ Pro W3" charset="0"/>
              </a:rPr>
              <a:t>p,x</a:t>
            </a:r>
            <a:r>
              <a:rPr lang="en-US" dirty="0">
                <a:ea typeface="ヒラギノ角ゴ Pro W3" charset="0"/>
                <a:cs typeface="ヒラギノ角ゴ Pro W3" charset="0"/>
              </a:rPr>
              <a:t>]=</a:t>
            </a:r>
            <a:r>
              <a:rPr lang="en-US" dirty="0" err="1">
                <a:ea typeface="ヒラギノ角ゴ Pro W3" charset="0"/>
                <a:cs typeface="ヒラギノ角ゴ Pro W3" charset="0"/>
              </a:rPr>
              <a:t>iħ</a:t>
            </a:r>
            <a:r>
              <a:rPr lang="en-US" dirty="0">
                <a:ea typeface="ヒラギノ角ゴ Pro W3" charset="0"/>
                <a:cs typeface="ヒラギノ角ゴ Pro W3" charset="0"/>
              </a:rPr>
              <a:t>?      Is </a:t>
            </a:r>
            <a:r>
              <a:rPr lang="en-US" dirty="0" err="1">
                <a:ea typeface="ヒラギノ角ゴ Pro W3" charset="0"/>
                <a:cs typeface="ヒラギノ角ゴ Pro W3" charset="0"/>
              </a:rPr>
              <a:t>ip+cx</a:t>
            </a:r>
            <a:r>
              <a:rPr lang="en-US" dirty="0">
                <a:ea typeface="ヒラギノ角ゴ Pro W3" charset="0"/>
                <a:cs typeface="ヒラギノ角ゴ Pro W3" charset="0"/>
              </a:rPr>
              <a:t> = </a:t>
            </a:r>
            <a:r>
              <a:rPr lang="en-US" dirty="0" err="1">
                <a:ea typeface="ヒラギノ角ゴ Pro W3" charset="0"/>
                <a:cs typeface="ヒラギノ角ゴ Pro W3" charset="0"/>
              </a:rPr>
              <a:t>cx+ip</a:t>
            </a:r>
            <a:r>
              <a:rPr lang="en-US" dirty="0">
                <a:ea typeface="ヒラギノ角ゴ Pro W3" charset="0"/>
                <a:cs typeface="ヒラギノ角ゴ Pro W3" charset="0"/>
              </a:rPr>
              <a:t>?</a:t>
            </a:r>
          </a:p>
        </p:txBody>
      </p:sp>
      <p:sp>
        <p:nvSpPr>
          <p:cNvPr id="73730" name="Content Placeholder 2"/>
          <p:cNvSpPr>
            <a:spLocks noGrp="1"/>
          </p:cNvSpPr>
          <p:nvPr>
            <p:ph idx="1"/>
          </p:nvPr>
        </p:nvSpPr>
        <p:spPr/>
        <p:txBody>
          <a:bodyPr/>
          <a:lstStyle/>
          <a:p>
            <a:pPr marL="514350" indent="-514350">
              <a:buFontTx/>
              <a:buAutoNum type="alphaUcParenR"/>
            </a:pPr>
            <a:r>
              <a:rPr lang="en-US" dirty="0">
                <a:latin typeface="Arial" charset="0"/>
                <a:ea typeface="ヒラギノ角ゴ Pro W3" charset="0"/>
                <a:cs typeface="ヒラギノ角ゴ Pro W3" charset="0"/>
              </a:rPr>
              <a:t>Yes              	and   yes</a:t>
            </a:r>
          </a:p>
          <a:p>
            <a:pPr marL="514350" indent="-514350">
              <a:buFontTx/>
              <a:buAutoNum type="alphaUcParenR"/>
            </a:pPr>
            <a:r>
              <a:rPr lang="en-US" dirty="0">
                <a:latin typeface="Arial" charset="0"/>
                <a:ea typeface="ヒラギノ角ゴ Pro W3" charset="0"/>
                <a:cs typeface="ヒラギノ角ゴ Pro W3" charset="0"/>
              </a:rPr>
              <a:t>Yes    	  		and   no</a:t>
            </a:r>
          </a:p>
          <a:p>
            <a:pPr marL="514350" indent="-514350">
              <a:buFontTx/>
              <a:buAutoNum type="alphaUcParenR"/>
            </a:pPr>
            <a:r>
              <a:rPr lang="en-US" dirty="0">
                <a:latin typeface="Arial" charset="0"/>
                <a:ea typeface="ヒラギノ角ゴ Pro W3" charset="0"/>
                <a:cs typeface="ヒラギノ角ゴ Pro W3" charset="0"/>
              </a:rPr>
              <a:t>No      	  		and  yes</a:t>
            </a:r>
          </a:p>
          <a:p>
            <a:pPr marL="514350" indent="-514350">
              <a:buFontTx/>
              <a:buAutoNum type="alphaUcParenR"/>
            </a:pPr>
            <a:r>
              <a:rPr lang="en-US" dirty="0">
                <a:latin typeface="Arial" charset="0"/>
                <a:ea typeface="ヒラギノ角ゴ Pro W3" charset="0"/>
                <a:cs typeface="ヒラギノ角ゴ Pro W3" charset="0"/>
              </a:rPr>
              <a:t>No      	  		and   no</a:t>
            </a:r>
          </a:p>
          <a:p>
            <a:pPr marL="514350" indent="-514350"/>
            <a:endParaRPr lang="en-US" dirty="0">
              <a:latin typeface="Arial" charset="0"/>
              <a:ea typeface="ヒラギノ角ゴ Pro W3" charset="0"/>
              <a:cs typeface="ヒラギノ角ゴ Pro W3" charset="0"/>
            </a:endParaRP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5777" name="Object 2"/>
          <p:cNvGraphicFramePr>
            <a:graphicFrameLocks noChangeAspect="1"/>
          </p:cNvGraphicFramePr>
          <p:nvPr>
            <p:extLst>
              <p:ext uri="{D42A27DB-BD31-4B8C-83A1-F6EECF244321}">
                <p14:modId xmlns:p14="http://schemas.microsoft.com/office/powerpoint/2010/main" val="2352512513"/>
              </p:ext>
            </p:extLst>
          </p:nvPr>
        </p:nvGraphicFramePr>
        <p:xfrm>
          <a:off x="2170113" y="1930356"/>
          <a:ext cx="1087437" cy="741362"/>
        </p:xfrm>
        <a:graphic>
          <a:graphicData uri="http://schemas.openxmlformats.org/presentationml/2006/ole">
            <mc:AlternateContent xmlns:mc="http://schemas.openxmlformats.org/markup-compatibility/2006">
              <mc:Choice xmlns:v="urn:schemas-microsoft-com:vml" Requires="v">
                <p:oleObj spid="_x0000_s75817" name="Equation" r:id="rId4" imgW="317483" imgH="216016" progId="Equation.3">
                  <p:embed/>
                </p:oleObj>
              </mc:Choice>
              <mc:Fallback>
                <p:oleObj name="Equation" r:id="rId4" imgW="317483" imgH="216016"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0113" y="1930356"/>
                        <a:ext cx="1087437" cy="741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5778" name="Object 3"/>
          <p:cNvGraphicFramePr>
            <a:graphicFrameLocks noChangeAspect="1"/>
          </p:cNvGraphicFramePr>
          <p:nvPr>
            <p:extLst>
              <p:ext uri="{D42A27DB-BD31-4B8C-83A1-F6EECF244321}">
                <p14:modId xmlns:p14="http://schemas.microsoft.com/office/powerpoint/2010/main" val="3585882585"/>
              </p:ext>
            </p:extLst>
          </p:nvPr>
        </p:nvGraphicFramePr>
        <p:xfrm>
          <a:off x="1930400" y="182749"/>
          <a:ext cx="3741738" cy="1352551"/>
        </p:xfrm>
        <a:graphic>
          <a:graphicData uri="http://schemas.openxmlformats.org/presentationml/2006/ole">
            <mc:AlternateContent xmlns:mc="http://schemas.openxmlformats.org/markup-compatibility/2006">
              <mc:Choice xmlns:v="urn:schemas-microsoft-com:vml" Requires="v">
                <p:oleObj spid="_x0000_s75818" name="Equation" r:id="rId6" imgW="1092123" imgH="393926" progId="Equation.3">
                  <p:embed/>
                </p:oleObj>
              </mc:Choice>
              <mc:Fallback>
                <p:oleObj name="Equation" r:id="rId6" imgW="1092123" imgH="393926"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30400" y="182749"/>
                        <a:ext cx="3741738" cy="1352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75779" name="Title 6"/>
          <p:cNvSpPr>
            <a:spLocks noGrp="1"/>
          </p:cNvSpPr>
          <p:nvPr>
            <p:ph type="title"/>
          </p:nvPr>
        </p:nvSpPr>
        <p:spPr>
          <a:xfrm>
            <a:off x="365125" y="1509668"/>
            <a:ext cx="2554288" cy="1516063"/>
          </a:xfrm>
        </p:spPr>
        <p:txBody>
          <a:bodyPr/>
          <a:lstStyle/>
          <a:p>
            <a:pPr algn="l"/>
            <a:r>
              <a:rPr lang="en-US" dirty="0">
                <a:ea typeface="ヒラギノ角ゴ Pro W3" charset="0"/>
                <a:cs typeface="ヒラギノ角ゴ Pro W3" charset="0"/>
              </a:rPr>
              <a:t>What is </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a:xfrm>
            <a:off x="671513" y="147638"/>
            <a:ext cx="7772400" cy="3209925"/>
          </a:xfrm>
        </p:spPr>
        <p:txBody>
          <a:bodyPr/>
          <a:lstStyle/>
          <a:p>
            <a:pPr algn="l"/>
            <a:r>
              <a:rPr lang="en-US">
                <a:solidFill>
                  <a:schemeClr val="tx1"/>
                </a:solidFill>
                <a:ea typeface="ヒラギノ角ゴ Pro W3" charset="0"/>
                <a:cs typeface="ヒラギノ角ゴ Pro W3" charset="0"/>
              </a:rPr>
              <a:t>Given</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and</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What is              ?</a:t>
            </a:r>
          </a:p>
        </p:txBody>
      </p:sp>
      <p:graphicFrame>
        <p:nvGraphicFramePr>
          <p:cNvPr id="77826" name="Object 2"/>
          <p:cNvGraphicFramePr>
            <a:graphicFrameLocks noChangeAspect="1"/>
          </p:cNvGraphicFramePr>
          <p:nvPr/>
        </p:nvGraphicFramePr>
        <p:xfrm>
          <a:off x="1865313" y="1168400"/>
          <a:ext cx="3741737" cy="1352550"/>
        </p:xfrm>
        <a:graphic>
          <a:graphicData uri="http://schemas.openxmlformats.org/presentationml/2006/ole">
            <mc:AlternateContent xmlns:mc="http://schemas.openxmlformats.org/markup-compatibility/2006">
              <mc:Choice xmlns:v="urn:schemas-microsoft-com:vml" Requires="v">
                <p:oleObj spid="_x0000_s77883" name="Equation" r:id="rId4" imgW="1092123" imgH="393926" progId="Equation.3">
                  <p:embed/>
                </p:oleObj>
              </mc:Choice>
              <mc:Fallback>
                <p:oleObj name="Equation" r:id="rId4" imgW="1092123" imgH="393926"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5313" y="1168400"/>
                        <a:ext cx="3741737" cy="1352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7827" name="Object 3"/>
          <p:cNvGraphicFramePr>
            <a:graphicFrameLocks noChangeAspect="1"/>
          </p:cNvGraphicFramePr>
          <p:nvPr/>
        </p:nvGraphicFramePr>
        <p:xfrm>
          <a:off x="1930400" y="-42863"/>
          <a:ext cx="3741738" cy="1352551"/>
        </p:xfrm>
        <a:graphic>
          <a:graphicData uri="http://schemas.openxmlformats.org/presentationml/2006/ole">
            <mc:AlternateContent xmlns:mc="http://schemas.openxmlformats.org/markup-compatibility/2006">
              <mc:Choice xmlns:v="urn:schemas-microsoft-com:vml" Requires="v">
                <p:oleObj spid="_x0000_s77884" name="Equation" r:id="rId6" imgW="1092123" imgH="393926" progId="Equation.3">
                  <p:embed/>
                </p:oleObj>
              </mc:Choice>
              <mc:Fallback>
                <p:oleObj name="Equation" r:id="rId6" imgW="1092123" imgH="393926"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30400" y="-42863"/>
                        <a:ext cx="3741738" cy="135255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7828" name="Object 4"/>
          <p:cNvGraphicFramePr>
            <a:graphicFrameLocks noChangeAspect="1"/>
          </p:cNvGraphicFramePr>
          <p:nvPr/>
        </p:nvGraphicFramePr>
        <p:xfrm>
          <a:off x="2424113" y="2506663"/>
          <a:ext cx="1654175" cy="742950"/>
        </p:xfrm>
        <a:graphic>
          <a:graphicData uri="http://schemas.openxmlformats.org/presentationml/2006/ole">
            <mc:AlternateContent xmlns:mc="http://schemas.openxmlformats.org/markup-compatibility/2006">
              <mc:Choice xmlns:v="urn:schemas-microsoft-com:vml" Requires="v">
                <p:oleObj spid="_x0000_s77885" name="Equation" r:id="rId8" imgW="482578" imgH="216109" progId="Equation.3">
                  <p:embed/>
                </p:oleObj>
              </mc:Choice>
              <mc:Fallback>
                <p:oleObj name="Equation" r:id="rId8" imgW="482578" imgH="216109"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24113" y="2506663"/>
                        <a:ext cx="1654175" cy="742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77829" name="TextBox 5"/>
          <p:cNvSpPr txBox="1">
            <a:spLocks noChangeArrowheads="1"/>
          </p:cNvSpPr>
          <p:nvPr/>
        </p:nvSpPr>
        <p:spPr bwMode="auto">
          <a:xfrm>
            <a:off x="949325" y="3840163"/>
            <a:ext cx="6677025" cy="237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457200" indent="-457200"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buFontTx/>
              <a:buAutoNum type="alphaUcParenR"/>
            </a:pPr>
            <a:r>
              <a:rPr lang="en-US" sz="3000"/>
              <a:t>Give me a break, it</a:t>
            </a:r>
            <a:r>
              <a:rPr lang="ja-JP" altLang="en-US" sz="3000"/>
              <a:t>’</a:t>
            </a:r>
            <a:r>
              <a:rPr lang="en-US" altLang="ja-JP" sz="3000"/>
              <a:t>s a bloody mess</a:t>
            </a:r>
          </a:p>
          <a:p>
            <a:pPr eaLnBrk="1" hangingPunct="1"/>
            <a:r>
              <a:rPr lang="en-US" sz="3000"/>
              <a:t>B) 0</a:t>
            </a:r>
          </a:p>
          <a:p>
            <a:pPr eaLnBrk="1" hangingPunct="1"/>
            <a:r>
              <a:rPr lang="en-US" sz="3000"/>
              <a:t>C) 1</a:t>
            </a:r>
          </a:p>
          <a:p>
            <a:pPr eaLnBrk="1" hangingPunct="1"/>
            <a:r>
              <a:rPr lang="en-US" sz="3000"/>
              <a:t>D) -1</a:t>
            </a:r>
          </a:p>
          <a:p>
            <a:pPr eaLnBrk="1" hangingPunct="1"/>
            <a:r>
              <a:rPr lang="en-US" sz="3000"/>
              <a:t>E) It</a:t>
            </a:r>
            <a:r>
              <a:rPr lang="ja-JP" altLang="en-US" sz="3000"/>
              <a:t>’</a:t>
            </a:r>
            <a:r>
              <a:rPr lang="en-US" altLang="ja-JP" sz="3000"/>
              <a:t>s simple, just not given above.</a:t>
            </a:r>
            <a:endParaRPr lang="en-US" sz="300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p:txBody>
          <a:bodyPr/>
          <a:lstStyle/>
          <a:p>
            <a:pPr algn="l"/>
            <a:r>
              <a:rPr lang="en-US">
                <a:solidFill>
                  <a:schemeClr val="tx1"/>
                </a:solidFill>
                <a:ea typeface="ヒラギノ角ゴ Pro W3" charset="0"/>
                <a:cs typeface="ヒラギノ角ゴ Pro W3" charset="0"/>
              </a:rPr>
              <a:t>If </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What can you say about</a:t>
            </a:r>
            <a:r>
              <a:rPr lang="en-US">
                <a:ea typeface="ヒラギノ角ゴ Pro W3" charset="0"/>
                <a:cs typeface="ヒラギノ角ゴ Pro W3" charset="0"/>
              </a:rPr>
              <a:t> 	</a:t>
            </a:r>
          </a:p>
        </p:txBody>
      </p:sp>
      <p:sp>
        <p:nvSpPr>
          <p:cNvPr id="79874" name="Content Placeholder 2"/>
          <p:cNvSpPr>
            <a:spLocks noGrp="1"/>
          </p:cNvSpPr>
          <p:nvPr>
            <p:ph idx="1"/>
          </p:nvPr>
        </p:nvSpPr>
        <p:spPr/>
        <p:txBody>
          <a:bodyPr/>
          <a:lstStyle/>
          <a:p>
            <a:pPr marL="514350" indent="-514350">
              <a:buFontTx/>
              <a:buAutoNum type="alphaUcParenR"/>
            </a:pPr>
            <a:r>
              <a:rPr lang="en-US">
                <a:latin typeface="Arial" charset="0"/>
                <a:ea typeface="ヒラギノ角ゴ Pro W3" charset="0"/>
                <a:cs typeface="ヒラギノ角ゴ Pro W3" charset="0"/>
              </a:rPr>
              <a:t>Nothing much</a:t>
            </a:r>
          </a:p>
          <a:p>
            <a:pPr marL="514350" indent="-514350"/>
            <a:r>
              <a:rPr lang="en-US">
                <a:latin typeface="Arial" charset="0"/>
                <a:ea typeface="ヒラギノ角ゴ Pro W3" charset="0"/>
                <a:cs typeface="ヒラギノ角ゴ Pro W3" charset="0"/>
              </a:rPr>
              <a:t>B) It is a stationary state (an </a:t>
            </a:r>
            <a:r>
              <a:rPr lang="ja-JP" altLang="en-US">
                <a:latin typeface="Arial" charset="0"/>
                <a:ea typeface="ヒラギノ角ゴ Pro W3" charset="0"/>
                <a:cs typeface="ヒラギノ角ゴ Pro W3" charset="0"/>
              </a:rPr>
              <a:t>“</a:t>
            </a:r>
            <a:r>
              <a:rPr lang="en-US" altLang="ja-JP">
                <a:latin typeface="Arial" charset="0"/>
                <a:ea typeface="ヒラギノ角ゴ Pro W3" charset="0"/>
                <a:cs typeface="ヒラギノ角ゴ Pro W3" charset="0"/>
              </a:rPr>
              <a:t>energy eigenfunction</a:t>
            </a:r>
            <a:r>
              <a:rPr lang="ja-JP" altLang="en-US">
                <a:latin typeface="Arial" charset="0"/>
                <a:ea typeface="ヒラギノ角ゴ Pro W3" charset="0"/>
                <a:cs typeface="ヒラギノ角ゴ Pro W3" charset="0"/>
              </a:rPr>
              <a:t>”</a:t>
            </a:r>
            <a:r>
              <a:rPr lang="en-US" altLang="ja-JP">
                <a:latin typeface="Arial" charset="0"/>
                <a:ea typeface="ヒラギノ角ゴ Pro W3" charset="0"/>
                <a:cs typeface="ヒラギノ角ゴ Pro W3" charset="0"/>
              </a:rPr>
              <a:t>) and must be equal (or proportional) to the state u</a:t>
            </a:r>
            <a:r>
              <a:rPr lang="en-US" altLang="ja-JP" baseline="-25000">
                <a:latin typeface="Arial" charset="0"/>
                <a:ea typeface="ヒラギノ角ゴ Pro W3" charset="0"/>
                <a:cs typeface="ヒラギノ角ゴ Pro W3" charset="0"/>
              </a:rPr>
              <a:t>n</a:t>
            </a:r>
          </a:p>
          <a:p>
            <a:pPr marL="514350" indent="-514350"/>
            <a:r>
              <a:rPr lang="en-US">
                <a:latin typeface="Arial" charset="0"/>
                <a:ea typeface="ヒラギノ角ゴ Pro W3" charset="0"/>
                <a:cs typeface="ヒラギノ角ゴ Pro W3" charset="0"/>
              </a:rPr>
              <a:t>C) It is a stationary state, but is NOT proportional to the state u</a:t>
            </a:r>
            <a:r>
              <a:rPr lang="en-US" baseline="-25000">
                <a:latin typeface="Arial" charset="0"/>
                <a:ea typeface="ヒラギノ角ゴ Pro W3" charset="0"/>
                <a:cs typeface="ヒラギノ角ゴ Pro W3" charset="0"/>
              </a:rPr>
              <a:t>n</a:t>
            </a:r>
          </a:p>
          <a:p>
            <a:pPr marL="514350" indent="-514350"/>
            <a:endParaRPr lang="en-US" baseline="-25000">
              <a:latin typeface="Arial" charset="0"/>
              <a:ea typeface="ヒラギノ角ゴ Pro W3" charset="0"/>
              <a:cs typeface="ヒラギノ角ゴ Pro W3" charset="0"/>
            </a:endParaRPr>
          </a:p>
        </p:txBody>
      </p:sp>
      <p:graphicFrame>
        <p:nvGraphicFramePr>
          <p:cNvPr id="79875" name="Object 1026"/>
          <p:cNvGraphicFramePr>
            <a:graphicFrameLocks noChangeAspect="1"/>
          </p:cNvGraphicFramePr>
          <p:nvPr/>
        </p:nvGraphicFramePr>
        <p:xfrm>
          <a:off x="6002338" y="1128713"/>
          <a:ext cx="1044575" cy="785812"/>
        </p:xfrm>
        <a:graphic>
          <a:graphicData uri="http://schemas.openxmlformats.org/presentationml/2006/ole">
            <mc:AlternateContent xmlns:mc="http://schemas.openxmlformats.org/markup-compatibility/2006">
              <mc:Choice xmlns:v="urn:schemas-microsoft-com:vml" Requires="v">
                <p:oleObj spid="_x0000_s79914" name="Equation" r:id="rId4" imgW="305064" imgH="228898" progId="Equation.3">
                  <p:embed/>
                </p:oleObj>
              </mc:Choice>
              <mc:Fallback>
                <p:oleObj name="Equation" r:id="rId4" imgW="305064" imgH="228898" progId="Equation.3">
                  <p:embed/>
                  <p:pic>
                    <p:nvPicPr>
                      <p:cNvPr id="0" name="Object 10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02338" y="1128713"/>
                        <a:ext cx="1044575" cy="7858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79876" name="Object 1027"/>
          <p:cNvGraphicFramePr>
            <a:graphicFrameLocks noChangeAspect="1"/>
          </p:cNvGraphicFramePr>
          <p:nvPr/>
        </p:nvGraphicFramePr>
        <p:xfrm>
          <a:off x="1233488" y="434975"/>
          <a:ext cx="5837237" cy="873125"/>
        </p:xfrm>
        <a:graphic>
          <a:graphicData uri="http://schemas.openxmlformats.org/presentationml/2006/ole">
            <mc:AlternateContent xmlns:mc="http://schemas.openxmlformats.org/markup-compatibility/2006">
              <mc:Choice xmlns:v="urn:schemas-microsoft-com:vml" Requires="v">
                <p:oleObj spid="_x0000_s79915" name="Equation" r:id="rId6" imgW="1702196" imgH="254397" progId="Equation.3">
                  <p:embed/>
                </p:oleObj>
              </mc:Choice>
              <mc:Fallback>
                <p:oleObj name="Equation" r:id="rId6" imgW="1702196" imgH="254397" progId="Equation.3">
                  <p:embed/>
                  <p:pic>
                    <p:nvPicPr>
                      <p:cNvPr id="0" name="Object 10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233488" y="434975"/>
                        <a:ext cx="5837237" cy="873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p:txBody>
          <a:bodyPr/>
          <a:lstStyle/>
          <a:p>
            <a:pPr algn="l"/>
            <a:r>
              <a:rPr lang="en-US">
                <a:ea typeface="ヒラギノ角ゴ Pro W3" charset="0"/>
                <a:cs typeface="ヒラギノ角ゴ Pro W3" charset="0"/>
              </a:rPr>
              <a:t>	</a:t>
            </a:r>
          </a:p>
        </p:txBody>
      </p:sp>
      <p:sp>
        <p:nvSpPr>
          <p:cNvPr id="81922" name="Content Placeholder 2"/>
          <p:cNvSpPr>
            <a:spLocks noGrp="1"/>
          </p:cNvSpPr>
          <p:nvPr>
            <p:ph idx="1"/>
          </p:nvPr>
        </p:nvSpPr>
        <p:spPr>
          <a:xfrm>
            <a:off x="685800" y="3657600"/>
            <a:ext cx="7772400" cy="2989263"/>
          </a:xfrm>
        </p:spPr>
        <p:txBody>
          <a:bodyPr/>
          <a:lstStyle/>
          <a:p>
            <a:pPr marL="514350" indent="-514350">
              <a:buFontTx/>
              <a:buAutoNum type="alphaUcParenR"/>
            </a:pPr>
            <a:r>
              <a:rPr lang="en-US">
                <a:latin typeface="Arial" charset="0"/>
                <a:ea typeface="ヒラギノ角ゴ Pro W3" charset="0"/>
                <a:cs typeface="ヒラギノ角ゴ Pro W3" charset="0"/>
              </a:rPr>
              <a:t> </a:t>
            </a:r>
          </a:p>
          <a:p>
            <a:pPr marL="514350" indent="-514350"/>
            <a:r>
              <a:rPr lang="en-US">
                <a:latin typeface="Arial" charset="0"/>
                <a:ea typeface="ヒラギノ角ゴ Pro W3" charset="0"/>
                <a:cs typeface="ヒラギノ角ゴ Pro W3" charset="0"/>
              </a:rPr>
              <a:t>B) 0</a:t>
            </a:r>
            <a:endParaRPr lang="en-US" baseline="-25000">
              <a:latin typeface="Arial" charset="0"/>
              <a:ea typeface="ヒラギノ角ゴ Pro W3" charset="0"/>
              <a:cs typeface="ヒラギノ角ゴ Pro W3" charset="0"/>
            </a:endParaRPr>
          </a:p>
          <a:p>
            <a:pPr marL="514350" indent="-514350"/>
            <a:r>
              <a:rPr lang="en-US">
                <a:latin typeface="Arial" charset="0"/>
                <a:ea typeface="ヒラギノ角ゴ Pro W3" charset="0"/>
                <a:cs typeface="ヒラギノ角ゴ Pro W3" charset="0"/>
              </a:rPr>
              <a:t>C) Undefined</a:t>
            </a:r>
          </a:p>
          <a:p>
            <a:pPr marL="514350" indent="-514350"/>
            <a:r>
              <a:rPr lang="en-US">
                <a:latin typeface="Arial" charset="0"/>
                <a:ea typeface="ヒラギノ角ゴ Pro W3" charset="0"/>
                <a:cs typeface="ヒラギノ角ゴ Pro W3" charset="0"/>
              </a:rPr>
              <a:t>D) </a:t>
            </a:r>
            <a:r>
              <a:rPr lang="en-US" i="1">
                <a:latin typeface="Arial" charset="0"/>
                <a:ea typeface="ヒラギノ角ゴ Pro W3" charset="0"/>
                <a:cs typeface="ヒラギノ角ゴ Pro W3" charset="0"/>
              </a:rPr>
              <a:t>Both</a:t>
            </a:r>
            <a:r>
              <a:rPr lang="en-US">
                <a:latin typeface="Arial" charset="0"/>
                <a:ea typeface="ヒラギノ角ゴ Pro W3" charset="0"/>
                <a:cs typeface="ヒラギノ角ゴ Pro W3" charset="0"/>
              </a:rPr>
              <a:t> </a:t>
            </a:r>
            <a:r>
              <a:rPr lang="en-US" b="1">
                <a:latin typeface="Arial" charset="0"/>
                <a:ea typeface="ヒラギノ角ゴ Pro W3" charset="0"/>
                <a:cs typeface="ヒラギノ角ゴ Pro W3" charset="0"/>
              </a:rPr>
              <a:t>A</a:t>
            </a:r>
            <a:r>
              <a:rPr lang="en-US">
                <a:latin typeface="Arial" charset="0"/>
                <a:ea typeface="ヒラギノ角ゴ Pro W3" charset="0"/>
                <a:cs typeface="ヒラギノ角ゴ Pro W3" charset="0"/>
              </a:rPr>
              <a:t> and </a:t>
            </a:r>
            <a:r>
              <a:rPr lang="en-US" b="1">
                <a:latin typeface="Arial" charset="0"/>
                <a:ea typeface="ヒラギノ角ゴ Pro W3" charset="0"/>
                <a:cs typeface="ヒラギノ角ゴ Pro W3" charset="0"/>
              </a:rPr>
              <a:t>B</a:t>
            </a:r>
          </a:p>
          <a:p>
            <a:pPr marL="514350" indent="-514350"/>
            <a:r>
              <a:rPr lang="en-US">
                <a:latin typeface="Arial" charset="0"/>
                <a:ea typeface="ヒラギノ角ゴ Pro W3" charset="0"/>
                <a:cs typeface="ヒラギノ角ゴ Pro W3" charset="0"/>
              </a:rPr>
              <a:t>E) None of these!</a:t>
            </a:r>
          </a:p>
        </p:txBody>
      </p:sp>
      <p:graphicFrame>
        <p:nvGraphicFramePr>
          <p:cNvPr id="81923" name="Object 2"/>
          <p:cNvGraphicFramePr>
            <a:graphicFrameLocks noChangeAspect="1"/>
          </p:cNvGraphicFramePr>
          <p:nvPr/>
        </p:nvGraphicFramePr>
        <p:xfrm>
          <a:off x="542925" y="341313"/>
          <a:ext cx="7491413" cy="2794000"/>
        </p:xfrm>
        <a:graphic>
          <a:graphicData uri="http://schemas.openxmlformats.org/presentationml/2006/ole">
            <mc:AlternateContent xmlns:mc="http://schemas.openxmlformats.org/markup-compatibility/2006">
              <mc:Choice xmlns:v="urn:schemas-microsoft-com:vml" Requires="v">
                <p:oleObj spid="_x0000_s81962" name="Equation" r:id="rId4" imgW="2184796" imgH="813197" progId="Equation.3">
                  <p:embed/>
                </p:oleObj>
              </mc:Choice>
              <mc:Fallback>
                <p:oleObj name="Equation" r:id="rId4" imgW="2184796" imgH="8131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925" y="341313"/>
                        <a:ext cx="7491413" cy="2794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1924" name="Object 3"/>
          <p:cNvGraphicFramePr>
            <a:graphicFrameLocks noChangeAspect="1"/>
          </p:cNvGraphicFramePr>
          <p:nvPr>
            <p:extLst>
              <p:ext uri="{D42A27DB-BD31-4B8C-83A1-F6EECF244321}">
                <p14:modId xmlns:p14="http://schemas.microsoft.com/office/powerpoint/2010/main" val="1717268342"/>
              </p:ext>
            </p:extLst>
          </p:nvPr>
        </p:nvGraphicFramePr>
        <p:xfrm>
          <a:off x="1181100" y="3560763"/>
          <a:ext cx="2611438" cy="830262"/>
        </p:xfrm>
        <a:graphic>
          <a:graphicData uri="http://schemas.openxmlformats.org/presentationml/2006/ole">
            <mc:AlternateContent xmlns:mc="http://schemas.openxmlformats.org/markup-compatibility/2006">
              <mc:Choice xmlns:v="urn:schemas-microsoft-com:vml" Requires="v">
                <p:oleObj spid="_x0000_s81963" name="Equation" r:id="rId6" imgW="762000" imgH="241300" progId="Equation.3">
                  <p:embed/>
                </p:oleObj>
              </mc:Choice>
              <mc:Fallback>
                <p:oleObj name="Equation" r:id="rId6" imgW="762000" imgH="241300" progId="Equation.3">
                  <p:embed/>
                  <p:pic>
                    <p:nvPicPr>
                      <p:cNvPr id="0" name="Object 3"/>
                      <p:cNvPicPr>
                        <a:picLocks noChangeAspect="1" noChangeArrowheads="1"/>
                      </p:cNvPicPr>
                      <p:nvPr/>
                    </p:nvPicPr>
                    <p:blipFill>
                      <a:blip r:embed="rId7"/>
                      <a:srcRect/>
                      <a:stretch>
                        <a:fillRect/>
                      </a:stretch>
                    </p:blipFill>
                    <p:spPr bwMode="auto">
                      <a:xfrm>
                        <a:off x="1181100" y="3560763"/>
                        <a:ext cx="2611438" cy="830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Grp="1" noChangeArrowheads="1"/>
          </p:cNvSpPr>
          <p:nvPr>
            <p:ph type="ctrTitle"/>
          </p:nvPr>
        </p:nvSpPr>
        <p:spPr>
          <a:xfrm>
            <a:off x="762000" y="2328863"/>
            <a:ext cx="7772400" cy="1143000"/>
          </a:xfrm>
        </p:spPr>
        <p:txBody>
          <a:bodyPr/>
          <a:lstStyle/>
          <a:p>
            <a:pPr eaLnBrk="1" hangingPunct="1"/>
            <a:r>
              <a:rPr lang="en-US" sz="4400">
                <a:ea typeface="ヒラギノ角ゴ Pro W3" charset="0"/>
                <a:cs typeface="ヒラギノ角ゴ Pro W3" charset="0"/>
              </a:rPr>
              <a:t>Plane waves </a:t>
            </a:r>
            <a:br>
              <a:rPr lang="en-US" sz="4400">
                <a:ea typeface="ヒラギノ角ゴ Pro W3" charset="0"/>
                <a:cs typeface="ヒラギノ角ゴ Pro W3" charset="0"/>
              </a:rPr>
            </a:br>
            <a:r>
              <a:rPr lang="en-US" sz="4400">
                <a:ea typeface="ヒラギノ角ゴ Pro W3" charset="0"/>
                <a:cs typeface="ヒラギノ角ゴ Pro W3" charset="0"/>
              </a:rPr>
              <a:t>Fourier Transforms, </a:t>
            </a:r>
            <a:br>
              <a:rPr lang="en-US" sz="4400">
                <a:ea typeface="ヒラギノ角ゴ Pro W3" charset="0"/>
                <a:cs typeface="ヒラギノ角ゴ Pro W3" charset="0"/>
              </a:rPr>
            </a:br>
            <a:r>
              <a:rPr lang="en-US" sz="4400">
                <a:ea typeface="ヒラギノ角ゴ Pro W3" charset="0"/>
                <a:cs typeface="ヒラギノ角ゴ Pro W3" charset="0"/>
              </a:rPr>
              <a:t>momentum space</a:t>
            </a:r>
          </a:p>
        </p:txBody>
      </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a:xfrm>
            <a:off x="481013" y="569913"/>
            <a:ext cx="7772400" cy="1516062"/>
          </a:xfrm>
        </p:spPr>
        <p:txBody>
          <a:bodyPr/>
          <a:lstStyle/>
          <a:p>
            <a:pPr algn="l"/>
            <a:r>
              <a:rPr lang="en-US">
                <a:solidFill>
                  <a:schemeClr val="tx1"/>
                </a:solidFill>
                <a:ea typeface="ヒラギノ角ゴ Pro W3" charset="0"/>
                <a:cs typeface="ヒラギノ角ゴ Pro W3" charset="0"/>
              </a:rPr>
              <a:t>Given u(x,t=0)=</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what is the time dependent wave function, Ψ(x,t)?</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 </a:t>
            </a:r>
          </a:p>
        </p:txBody>
      </p:sp>
      <p:graphicFrame>
        <p:nvGraphicFramePr>
          <p:cNvPr id="86018" name="Content Placeholder 3"/>
          <p:cNvGraphicFramePr>
            <a:graphicFrameLocks noGrp="1" noChangeAspect="1"/>
          </p:cNvGraphicFramePr>
          <p:nvPr>
            <p:ph idx="1"/>
          </p:nvPr>
        </p:nvGraphicFramePr>
        <p:xfrm>
          <a:off x="4259263" y="84138"/>
          <a:ext cx="2724150" cy="681037"/>
        </p:xfrm>
        <a:graphic>
          <a:graphicData uri="http://schemas.openxmlformats.org/presentationml/2006/ole">
            <mc:AlternateContent xmlns:mc="http://schemas.openxmlformats.org/markup-compatibility/2006">
              <mc:Choice xmlns:v="urn:schemas-microsoft-com:vml" Requires="v">
                <p:oleObj spid="_x0000_s86109" name="Equation" r:id="rId4" imgW="812844" imgH="203508" progId="Equation.3">
                  <p:embed/>
                </p:oleObj>
              </mc:Choice>
              <mc:Fallback>
                <p:oleObj name="Equation" r:id="rId4" imgW="812844" imgH="203508" progId="Equation.3">
                  <p:embed/>
                  <p:pic>
                    <p:nvPicPr>
                      <p:cNvPr id="0" name="Content Placeholder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59263" y="84138"/>
                        <a:ext cx="2724150" cy="681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86019" name="TextBox 8"/>
          <p:cNvSpPr txBox="1">
            <a:spLocks noChangeArrowheads="1"/>
          </p:cNvSpPr>
          <p:nvPr/>
        </p:nvSpPr>
        <p:spPr bwMode="auto">
          <a:xfrm>
            <a:off x="506413" y="2033588"/>
            <a:ext cx="6419850" cy="447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A)</a:t>
            </a:r>
          </a:p>
          <a:p>
            <a:pPr eaLnBrk="1" hangingPunct="1"/>
            <a:endParaRPr lang="en-US" sz="3200"/>
          </a:p>
          <a:p>
            <a:pPr eaLnBrk="1" hangingPunct="1"/>
            <a:r>
              <a:rPr lang="en-US" sz="3200"/>
              <a:t>B)</a:t>
            </a:r>
          </a:p>
          <a:p>
            <a:pPr eaLnBrk="1" hangingPunct="1"/>
            <a:endParaRPr lang="en-US" sz="3200"/>
          </a:p>
          <a:p>
            <a:pPr eaLnBrk="1" hangingPunct="1"/>
            <a:r>
              <a:rPr lang="en-US" sz="3200"/>
              <a:t>C)</a:t>
            </a:r>
          </a:p>
          <a:p>
            <a:pPr eaLnBrk="1" hangingPunct="1"/>
            <a:endParaRPr lang="en-US" sz="3200"/>
          </a:p>
          <a:p>
            <a:pPr eaLnBrk="1" hangingPunct="1"/>
            <a:r>
              <a:rPr lang="en-US" sz="3200"/>
              <a:t>D)</a:t>
            </a:r>
          </a:p>
          <a:p>
            <a:pPr eaLnBrk="1" hangingPunct="1"/>
            <a:endParaRPr lang="en-US" sz="3200"/>
          </a:p>
          <a:p>
            <a:pPr eaLnBrk="1" hangingPunct="1"/>
            <a:r>
              <a:rPr lang="en-US" sz="3200"/>
              <a:t>E) Something else/not enough info</a:t>
            </a:r>
          </a:p>
        </p:txBody>
      </p:sp>
      <p:graphicFrame>
        <p:nvGraphicFramePr>
          <p:cNvPr id="86020" name="Object 3"/>
          <p:cNvGraphicFramePr>
            <a:graphicFrameLocks noChangeAspect="1"/>
          </p:cNvGraphicFramePr>
          <p:nvPr/>
        </p:nvGraphicFramePr>
        <p:xfrm>
          <a:off x="1058863" y="1787525"/>
          <a:ext cx="7078662" cy="942975"/>
        </p:xfrm>
        <a:graphic>
          <a:graphicData uri="http://schemas.openxmlformats.org/presentationml/2006/ole">
            <mc:AlternateContent xmlns:mc="http://schemas.openxmlformats.org/markup-compatibility/2006">
              <mc:Choice xmlns:v="urn:schemas-microsoft-com:vml" Requires="v">
                <p:oleObj spid="_x0000_s86110" name="Equation" r:id="rId6" imgW="1791096" imgH="228997" progId="Equation.3">
                  <p:embed/>
                </p:oleObj>
              </mc:Choice>
              <mc:Fallback>
                <p:oleObj name="Equation" r:id="rId6" imgW="1791096" imgH="2289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58863" y="1787525"/>
                        <a:ext cx="7078662"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6021" name="Object 4"/>
          <p:cNvGraphicFramePr>
            <a:graphicFrameLocks noChangeAspect="1"/>
          </p:cNvGraphicFramePr>
          <p:nvPr/>
        </p:nvGraphicFramePr>
        <p:xfrm>
          <a:off x="1136650" y="2722563"/>
          <a:ext cx="7078663" cy="942975"/>
        </p:xfrm>
        <a:graphic>
          <a:graphicData uri="http://schemas.openxmlformats.org/presentationml/2006/ole">
            <mc:AlternateContent xmlns:mc="http://schemas.openxmlformats.org/markup-compatibility/2006">
              <mc:Choice xmlns:v="urn:schemas-microsoft-com:vml" Requires="v">
                <p:oleObj spid="_x0000_s86111" name="Equation" r:id="rId8" imgW="1791096" imgH="228997" progId="Equation.3">
                  <p:embed/>
                </p:oleObj>
              </mc:Choice>
              <mc:Fallback>
                <p:oleObj name="Equation" r:id="rId8" imgW="1791096" imgH="228997"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36650" y="2722563"/>
                        <a:ext cx="7078663"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6022" name="Object 5"/>
          <p:cNvGraphicFramePr>
            <a:graphicFrameLocks noChangeAspect="1"/>
          </p:cNvGraphicFramePr>
          <p:nvPr/>
        </p:nvGraphicFramePr>
        <p:xfrm>
          <a:off x="1212850" y="3694113"/>
          <a:ext cx="7077075" cy="942975"/>
        </p:xfrm>
        <a:graphic>
          <a:graphicData uri="http://schemas.openxmlformats.org/presentationml/2006/ole">
            <mc:AlternateContent xmlns:mc="http://schemas.openxmlformats.org/markup-compatibility/2006">
              <mc:Choice xmlns:v="urn:schemas-microsoft-com:vml" Requires="v">
                <p:oleObj spid="_x0000_s86112" name="Equation" r:id="rId10" imgW="1791096" imgH="228997" progId="Equation.3">
                  <p:embed/>
                </p:oleObj>
              </mc:Choice>
              <mc:Fallback>
                <p:oleObj name="Equation" r:id="rId10" imgW="1791096" imgH="228997"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212850" y="3694113"/>
                        <a:ext cx="7077075"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6023" name="Object 6"/>
          <p:cNvGraphicFramePr>
            <a:graphicFrameLocks noChangeAspect="1"/>
          </p:cNvGraphicFramePr>
          <p:nvPr/>
        </p:nvGraphicFramePr>
        <p:xfrm>
          <a:off x="1155700" y="4757738"/>
          <a:ext cx="7078663" cy="942975"/>
        </p:xfrm>
        <a:graphic>
          <a:graphicData uri="http://schemas.openxmlformats.org/presentationml/2006/ole">
            <mc:AlternateContent xmlns:mc="http://schemas.openxmlformats.org/markup-compatibility/2006">
              <mc:Choice xmlns:v="urn:schemas-microsoft-com:vml" Requires="v">
                <p:oleObj spid="_x0000_s86113" name="Equation" r:id="rId12" imgW="1791096" imgH="228997" progId="Equation.3">
                  <p:embed/>
                </p:oleObj>
              </mc:Choice>
              <mc:Fallback>
                <p:oleObj name="Equation" r:id="rId12" imgW="1791096" imgH="228997"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155700" y="4757738"/>
                        <a:ext cx="7078663" cy="942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685800" y="733425"/>
            <a:ext cx="7772400" cy="1516063"/>
          </a:xfrm>
        </p:spPr>
        <p:txBody>
          <a:bodyPr/>
          <a:lstStyle/>
          <a:p>
            <a:pPr algn="l"/>
            <a:r>
              <a:rPr lang="en-US">
                <a:ea typeface="ヒラギノ角ゴ Pro W3" charset="0"/>
                <a:cs typeface="ヒラギノ角ゴ Pro W3" charset="0"/>
              </a:rPr>
              <a:t>Is                                                  </a:t>
            </a:r>
            <a:br>
              <a:rPr lang="en-US">
                <a:ea typeface="ヒラギノ角ゴ Pro W3" charset="0"/>
                <a:cs typeface="ヒラギノ角ゴ Pro W3" charset="0"/>
              </a:rPr>
            </a:br>
            <a:r>
              <a:rPr lang="en-US">
                <a:ea typeface="ヒラギノ角ゴ Pro W3" charset="0"/>
                <a:cs typeface="ヒラギノ角ゴ Pro W3" charset="0"/>
              </a:rPr>
              <a:t>     </a:t>
            </a:r>
            <a:br>
              <a:rPr lang="en-US">
                <a:ea typeface="ヒラギノ角ゴ Pro W3" charset="0"/>
                <a:cs typeface="ヒラギノ角ゴ Pro W3" charset="0"/>
              </a:rPr>
            </a:b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                                                   ?</a:t>
            </a:r>
          </a:p>
        </p:txBody>
      </p:sp>
      <p:graphicFrame>
        <p:nvGraphicFramePr>
          <p:cNvPr id="14338" name="Content Placeholder 3"/>
          <p:cNvGraphicFramePr>
            <a:graphicFrameLocks noGrp="1" noChangeAspect="1"/>
          </p:cNvGraphicFramePr>
          <p:nvPr>
            <p:ph idx="1"/>
          </p:nvPr>
        </p:nvGraphicFramePr>
        <p:xfrm>
          <a:off x="1492250" y="239713"/>
          <a:ext cx="4416425" cy="1123950"/>
        </p:xfrm>
        <a:graphic>
          <a:graphicData uri="http://schemas.openxmlformats.org/presentationml/2006/ole">
            <mc:AlternateContent xmlns:mc="http://schemas.openxmlformats.org/markup-compatibility/2006">
              <mc:Choice xmlns:v="urn:schemas-microsoft-com:vml" Requires="v">
                <p:oleObj spid="_x0000_s14378" name="Equation" r:id="rId4" imgW="1435608" imgH="356616" progId="Equation.3">
                  <p:embed/>
                </p:oleObj>
              </mc:Choice>
              <mc:Fallback>
                <p:oleObj name="Equation" r:id="rId4" imgW="1435608" imgH="356616" progId="Equation.3">
                  <p:embed/>
                  <p:pic>
                    <p:nvPicPr>
                      <p:cNvPr id="0" name="Content Placeholder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92250" y="239713"/>
                        <a:ext cx="4416425" cy="1123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4339" name="Object 1027"/>
          <p:cNvGraphicFramePr>
            <a:graphicFrameLocks noChangeAspect="1"/>
          </p:cNvGraphicFramePr>
          <p:nvPr/>
        </p:nvGraphicFramePr>
        <p:xfrm>
          <a:off x="1809750" y="1792288"/>
          <a:ext cx="5191125" cy="1122362"/>
        </p:xfrm>
        <a:graphic>
          <a:graphicData uri="http://schemas.openxmlformats.org/presentationml/2006/ole">
            <mc:AlternateContent xmlns:mc="http://schemas.openxmlformats.org/markup-compatibility/2006">
              <mc:Choice xmlns:v="urn:schemas-microsoft-com:vml" Requires="v">
                <p:oleObj spid="_x0000_s14379" name="Equation" r:id="rId6" imgW="1691640" imgH="356616" progId="Equation.3">
                  <p:embed/>
                </p:oleObj>
              </mc:Choice>
              <mc:Fallback>
                <p:oleObj name="Equation" r:id="rId6" imgW="1691640" imgH="356616" progId="Equation.3">
                  <p:embed/>
                  <p:pic>
                    <p:nvPicPr>
                      <p:cNvPr id="0" name="Object 10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09750" y="1792288"/>
                        <a:ext cx="5191125" cy="1122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4340" name="TextBox 5"/>
          <p:cNvSpPr txBox="1">
            <a:spLocks noChangeArrowheads="1"/>
          </p:cNvSpPr>
          <p:nvPr/>
        </p:nvSpPr>
        <p:spPr bwMode="auto">
          <a:xfrm>
            <a:off x="809625" y="4243388"/>
            <a:ext cx="7834313"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buFontTx/>
              <a:buAutoNum type="alphaUcParenR"/>
            </a:pPr>
            <a:r>
              <a:rPr lang="en-US" sz="3200"/>
              <a:t>Yes, no problem!</a:t>
            </a:r>
          </a:p>
          <a:p>
            <a:pPr eaLnBrk="1" hangingPunct="1">
              <a:lnSpc>
                <a:spcPct val="110000"/>
              </a:lnSpc>
              <a:buFontTx/>
              <a:buAutoNum type="alphaUcParenR"/>
            </a:pPr>
            <a:r>
              <a:rPr lang="en-US" sz="3200"/>
              <a:t>There</a:t>
            </a:r>
            <a:r>
              <a:rPr lang="ja-JP" altLang="en-US" sz="3200"/>
              <a:t>’</a:t>
            </a:r>
            <a:r>
              <a:rPr lang="en-US" altLang="ja-JP" sz="3200"/>
              <a:t>s something not right about this…</a:t>
            </a:r>
            <a:endParaRPr lang="en-US" sz="32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ctrTitle"/>
          </p:nvPr>
        </p:nvSpPr>
        <p:spPr>
          <a:xfrm>
            <a:off x="228600" y="12700"/>
            <a:ext cx="8915400" cy="1470025"/>
          </a:xfrm>
        </p:spPr>
        <p:txBody>
          <a:bodyPr/>
          <a:lstStyle/>
          <a:p>
            <a:pPr algn="l"/>
            <a:r>
              <a:rPr lang="en-US">
                <a:ea typeface="ヒラギノ角ゴ Pro W3" charset="0"/>
                <a:cs typeface="ヒラギノ角ゴ Pro W3" charset="0"/>
              </a:rPr>
              <a:t>What is                , If                                  ?</a:t>
            </a:r>
            <a:br>
              <a:rPr lang="en-US">
                <a:ea typeface="ヒラギノ角ゴ Pro W3" charset="0"/>
                <a:cs typeface="ヒラギノ角ゴ Pro W3" charset="0"/>
              </a:rPr>
            </a:br>
            <a:r>
              <a:rPr lang="en-US">
                <a:ea typeface="ヒラギノ角ゴ Pro W3" charset="0"/>
                <a:cs typeface="ヒラギノ角ゴ Pro W3" charset="0"/>
              </a:rPr>
              <a:t>What is                , if                                  ?</a:t>
            </a:r>
          </a:p>
        </p:txBody>
      </p:sp>
      <p:sp>
        <p:nvSpPr>
          <p:cNvPr id="88066" name="Subtitle 2"/>
          <p:cNvSpPr>
            <a:spLocks noGrp="1"/>
          </p:cNvSpPr>
          <p:nvPr>
            <p:ph type="subTitle" idx="1"/>
          </p:nvPr>
        </p:nvSpPr>
        <p:spPr>
          <a:xfrm>
            <a:off x="228600" y="1739900"/>
            <a:ext cx="8458200" cy="1752600"/>
          </a:xfrm>
        </p:spPr>
        <p:txBody>
          <a:bodyPr/>
          <a:lstStyle/>
          <a:p>
            <a:pPr marL="514350" indent="-514350" algn="l">
              <a:buFontTx/>
              <a:buAutoNum type="alphaUcParenR"/>
            </a:pPr>
            <a:r>
              <a:rPr lang="en-US" dirty="0">
                <a:latin typeface="Arial" charset="0"/>
                <a:ea typeface="ヒラギノ角ゴ Pro W3" charset="0"/>
                <a:cs typeface="ヒラギノ角ゴ Pro W3" charset="0"/>
              </a:rPr>
              <a:t>                              	B)  </a:t>
            </a:r>
          </a:p>
          <a:p>
            <a:pPr marL="514350" indent="-514350" algn="l">
              <a:buFontTx/>
              <a:buAutoNum type="alphaUcParenR"/>
            </a:pPr>
            <a:endParaRPr lang="en-US" dirty="0">
              <a:latin typeface="Arial" charset="0"/>
              <a:ea typeface="ヒラギノ角ゴ Pro W3" charset="0"/>
              <a:cs typeface="ヒラギノ角ゴ Pro W3" charset="0"/>
            </a:endParaRPr>
          </a:p>
          <a:p>
            <a:pPr marL="514350" indent="-514350" algn="l">
              <a:buFontTx/>
              <a:buAutoNum type="alphaUcParenR"/>
            </a:pPr>
            <a:endParaRPr lang="en-US" dirty="0">
              <a:latin typeface="Arial" charset="0"/>
              <a:ea typeface="ヒラギノ角ゴ Pro W3" charset="0"/>
              <a:cs typeface="ヒラギノ角ゴ Pro W3" charset="0"/>
            </a:endParaRPr>
          </a:p>
          <a:p>
            <a:pPr marL="514350" indent="-514350" algn="l"/>
            <a:endParaRPr lang="en-US" dirty="0">
              <a:latin typeface="Arial" charset="0"/>
              <a:ea typeface="ヒラギノ角ゴ Pro W3" charset="0"/>
              <a:cs typeface="ヒラギノ角ゴ Pro W3" charset="0"/>
            </a:endParaRPr>
          </a:p>
          <a:p>
            <a:pPr marL="514350" indent="-514350" algn="l"/>
            <a:r>
              <a:rPr lang="en-US" dirty="0">
                <a:latin typeface="Arial" charset="0"/>
                <a:ea typeface="ヒラギノ角ゴ Pro W3" charset="0"/>
                <a:cs typeface="ヒラギノ角ゴ Pro W3" charset="0"/>
              </a:rPr>
              <a:t>C) 					D)</a:t>
            </a:r>
          </a:p>
          <a:p>
            <a:pPr marL="514350" indent="-514350" algn="l">
              <a:buFontTx/>
              <a:buAutoNum type="alphaUcParenR" startAt="3"/>
            </a:pPr>
            <a:endParaRPr lang="en-US" dirty="0">
              <a:latin typeface="Arial" charset="0"/>
              <a:ea typeface="ヒラギノ角ゴ Pro W3" charset="0"/>
              <a:cs typeface="ヒラギノ角ゴ Pro W3" charset="0"/>
            </a:endParaRPr>
          </a:p>
          <a:p>
            <a:pPr marL="514350" indent="-514350" algn="l">
              <a:buFontTx/>
              <a:buAutoNum type="alphaUcParenR" startAt="3"/>
            </a:pPr>
            <a:endParaRPr lang="en-US" dirty="0">
              <a:latin typeface="Arial" charset="0"/>
              <a:ea typeface="ヒラギノ角ゴ Pro W3" charset="0"/>
              <a:cs typeface="ヒラギノ角ゴ Pro W3" charset="0"/>
            </a:endParaRPr>
          </a:p>
          <a:p>
            <a:pPr marL="514350" indent="-514350" algn="l"/>
            <a:r>
              <a:rPr lang="en-US" dirty="0">
                <a:latin typeface="Arial" charset="0"/>
                <a:ea typeface="ヒラギノ角ゴ Pro W3" charset="0"/>
                <a:cs typeface="ヒラギノ角ゴ Pro W3" charset="0"/>
              </a:rPr>
              <a:t>E)</a:t>
            </a:r>
          </a:p>
        </p:txBody>
      </p:sp>
      <p:graphicFrame>
        <p:nvGraphicFramePr>
          <p:cNvPr id="88067" name="Object 2"/>
          <p:cNvGraphicFramePr>
            <a:graphicFrameLocks noChangeAspect="1"/>
          </p:cNvGraphicFramePr>
          <p:nvPr>
            <p:extLst>
              <p:ext uri="{D42A27DB-BD31-4B8C-83A1-F6EECF244321}">
                <p14:modId xmlns:p14="http://schemas.microsoft.com/office/powerpoint/2010/main" val="2946789134"/>
              </p:ext>
            </p:extLst>
          </p:nvPr>
        </p:nvGraphicFramePr>
        <p:xfrm>
          <a:off x="4525463" y="101600"/>
          <a:ext cx="3862387" cy="790575"/>
        </p:xfrm>
        <a:graphic>
          <a:graphicData uri="http://schemas.openxmlformats.org/presentationml/2006/ole">
            <mc:AlternateContent xmlns:mc="http://schemas.openxmlformats.org/markup-compatibility/2006">
              <mc:Choice xmlns:v="urn:schemas-microsoft-com:vml" Requires="v">
                <p:oleObj spid="_x0000_s162929" name="Equation" r:id="rId4" imgW="1180984" imgH="241592" progId="Equation.3">
                  <p:embed/>
                </p:oleObj>
              </mc:Choice>
              <mc:Fallback>
                <p:oleObj name="Equation" r:id="rId4" imgW="1180984" imgH="241592"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5463" y="101600"/>
                        <a:ext cx="3862387" cy="790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8068" name="Object 3"/>
          <p:cNvGraphicFramePr>
            <a:graphicFrameLocks noChangeAspect="1"/>
          </p:cNvGraphicFramePr>
          <p:nvPr/>
        </p:nvGraphicFramePr>
        <p:xfrm>
          <a:off x="1873250" y="120650"/>
          <a:ext cx="2011363" cy="754063"/>
        </p:xfrm>
        <a:graphic>
          <a:graphicData uri="http://schemas.openxmlformats.org/presentationml/2006/ole">
            <mc:AlternateContent xmlns:mc="http://schemas.openxmlformats.org/markup-compatibility/2006">
              <mc:Choice xmlns:v="urn:schemas-microsoft-com:vml" Requires="v">
                <p:oleObj spid="_x0000_s162930" name="Equation" r:id="rId6" imgW="609997" imgH="228997" progId="Equation.3">
                  <p:embed/>
                </p:oleObj>
              </mc:Choice>
              <mc:Fallback>
                <p:oleObj name="Equation" r:id="rId6" imgW="609997" imgH="2289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3250" y="120650"/>
                        <a:ext cx="2011363" cy="754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8069" name="Object 4"/>
          <p:cNvGraphicFramePr>
            <a:graphicFrameLocks noChangeAspect="1"/>
          </p:cNvGraphicFramePr>
          <p:nvPr/>
        </p:nvGraphicFramePr>
        <p:xfrm>
          <a:off x="1852613" y="714375"/>
          <a:ext cx="2128837" cy="738188"/>
        </p:xfrm>
        <a:graphic>
          <a:graphicData uri="http://schemas.openxmlformats.org/presentationml/2006/ole">
            <mc:AlternateContent xmlns:mc="http://schemas.openxmlformats.org/markup-compatibility/2006">
              <mc:Choice xmlns:v="urn:schemas-microsoft-com:vml" Requires="v">
                <p:oleObj spid="_x0000_s162931" name="Equation" r:id="rId8" imgW="660797" imgH="228997" progId="Equation.3">
                  <p:embed/>
                </p:oleObj>
              </mc:Choice>
              <mc:Fallback>
                <p:oleObj name="Equation" r:id="rId8" imgW="660797" imgH="228997"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52613" y="714375"/>
                        <a:ext cx="2128837" cy="738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8070" name="Object 5"/>
          <p:cNvGraphicFramePr>
            <a:graphicFrameLocks noChangeAspect="1"/>
          </p:cNvGraphicFramePr>
          <p:nvPr>
            <p:extLst>
              <p:ext uri="{D42A27DB-BD31-4B8C-83A1-F6EECF244321}">
                <p14:modId xmlns:p14="http://schemas.microsoft.com/office/powerpoint/2010/main" val="3287204792"/>
              </p:ext>
            </p:extLst>
          </p:nvPr>
        </p:nvGraphicFramePr>
        <p:xfrm>
          <a:off x="4537014" y="673101"/>
          <a:ext cx="4219190" cy="786384"/>
        </p:xfrm>
        <a:graphic>
          <a:graphicData uri="http://schemas.openxmlformats.org/presentationml/2006/ole">
            <mc:AlternateContent xmlns:mc="http://schemas.openxmlformats.org/markup-compatibility/2006">
              <mc:Choice xmlns:v="urn:schemas-microsoft-com:vml" Requires="v">
                <p:oleObj spid="_x0000_s162932" name="Equation" r:id="rId10" imgW="1295796" imgH="241697" progId="Equation.3">
                  <p:embed/>
                </p:oleObj>
              </mc:Choice>
              <mc:Fallback>
                <p:oleObj name="Equation" r:id="rId10" imgW="1295796" imgH="241697"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37014" y="673101"/>
                        <a:ext cx="4219190" cy="786384"/>
                      </a:xfrm>
                      <a:prstGeom prst="rect">
                        <a:avLst/>
                      </a:prstGeom>
                      <a:noFill/>
                      <a:ln>
                        <a:noFill/>
                      </a:ln>
                      <a:effectLst/>
                      <a:extLst/>
                    </p:spPr>
                  </p:pic>
                </p:oleObj>
              </mc:Fallback>
            </mc:AlternateContent>
          </a:graphicData>
        </a:graphic>
      </p:graphicFrame>
      <p:graphicFrame>
        <p:nvGraphicFramePr>
          <p:cNvPr id="88071" name="Object 6"/>
          <p:cNvGraphicFramePr>
            <a:graphicFrameLocks noChangeAspect="1"/>
          </p:cNvGraphicFramePr>
          <p:nvPr/>
        </p:nvGraphicFramePr>
        <p:xfrm>
          <a:off x="546100" y="1574800"/>
          <a:ext cx="3960813" cy="882650"/>
        </p:xfrm>
        <a:graphic>
          <a:graphicData uri="http://schemas.openxmlformats.org/presentationml/2006/ole">
            <mc:AlternateContent xmlns:mc="http://schemas.openxmlformats.org/markup-compatibility/2006">
              <mc:Choice xmlns:v="urn:schemas-microsoft-com:vml" Requires="v">
                <p:oleObj spid="_x0000_s162933" name="Equation" r:id="rId12" imgW="1029097" imgH="228997" progId="Equation.3">
                  <p:embed/>
                </p:oleObj>
              </mc:Choice>
              <mc:Fallback>
                <p:oleObj name="Equation" r:id="rId12" imgW="1029097" imgH="228997"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46100" y="1574800"/>
                        <a:ext cx="3960813" cy="882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8072" name="Object 7"/>
          <p:cNvGraphicFramePr>
            <a:graphicFrameLocks noChangeAspect="1"/>
          </p:cNvGraphicFramePr>
          <p:nvPr>
            <p:extLst>
              <p:ext uri="{D42A27DB-BD31-4B8C-83A1-F6EECF244321}">
                <p14:modId xmlns:p14="http://schemas.microsoft.com/office/powerpoint/2010/main" val="4016643565"/>
              </p:ext>
            </p:extLst>
          </p:nvPr>
        </p:nvGraphicFramePr>
        <p:xfrm>
          <a:off x="5325063" y="3876675"/>
          <a:ext cx="3686175" cy="1531938"/>
        </p:xfrm>
        <a:graphic>
          <a:graphicData uri="http://schemas.openxmlformats.org/presentationml/2006/ole">
            <mc:AlternateContent xmlns:mc="http://schemas.openxmlformats.org/markup-compatibility/2006">
              <mc:Choice xmlns:v="urn:schemas-microsoft-com:vml" Requires="v">
                <p:oleObj spid="_x0000_s162934" name="Equation" r:id="rId14" imgW="977872" imgH="406620" progId="Equation.3">
                  <p:embed/>
                </p:oleObj>
              </mc:Choice>
              <mc:Fallback>
                <p:oleObj name="Equation" r:id="rId14" imgW="977872" imgH="406620" progId="Equation.3">
                  <p:embed/>
                  <p:pic>
                    <p:nvPicPr>
                      <p:cNvPr id="0" name="Object 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325063" y="3876675"/>
                        <a:ext cx="3686175" cy="1531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8073" name="Object 8"/>
          <p:cNvGraphicFramePr>
            <a:graphicFrameLocks noChangeAspect="1"/>
          </p:cNvGraphicFramePr>
          <p:nvPr/>
        </p:nvGraphicFramePr>
        <p:xfrm>
          <a:off x="742950" y="3554413"/>
          <a:ext cx="3551238" cy="1476375"/>
        </p:xfrm>
        <a:graphic>
          <a:graphicData uri="http://schemas.openxmlformats.org/presentationml/2006/ole">
            <mc:AlternateContent xmlns:mc="http://schemas.openxmlformats.org/markup-compatibility/2006">
              <mc:Choice xmlns:v="urn:schemas-microsoft-com:vml" Requires="v">
                <p:oleObj spid="_x0000_s162935" name="Equation" r:id="rId16" imgW="977872" imgH="406620" progId="Equation.3">
                  <p:embed/>
                </p:oleObj>
              </mc:Choice>
              <mc:Fallback>
                <p:oleObj name="Equation" r:id="rId16" imgW="977872" imgH="406620" progId="Equation.3">
                  <p:embed/>
                  <p:pic>
                    <p:nvPicPr>
                      <p:cNvPr id="0" name="Object 8"/>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42950" y="3554413"/>
                        <a:ext cx="3551238" cy="1476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8074" name="Object 9"/>
          <p:cNvGraphicFramePr>
            <a:graphicFrameLocks noChangeAspect="1"/>
          </p:cNvGraphicFramePr>
          <p:nvPr/>
        </p:nvGraphicFramePr>
        <p:xfrm>
          <a:off x="5553075" y="1652588"/>
          <a:ext cx="3254375" cy="1466850"/>
        </p:xfrm>
        <a:graphic>
          <a:graphicData uri="http://schemas.openxmlformats.org/presentationml/2006/ole">
            <mc:AlternateContent xmlns:mc="http://schemas.openxmlformats.org/markup-compatibility/2006">
              <mc:Choice xmlns:v="urn:schemas-microsoft-com:vml" Requires="v">
                <p:oleObj spid="_x0000_s162936" name="Equation" r:id="rId18" imgW="901705" imgH="406620" progId="Equation.3">
                  <p:embed/>
                </p:oleObj>
              </mc:Choice>
              <mc:Fallback>
                <p:oleObj name="Equation" r:id="rId18" imgW="901705" imgH="406620" progId="Equation.3">
                  <p:embed/>
                  <p:pic>
                    <p:nvPicPr>
                      <p:cNvPr id="0" name="Object 9"/>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5553075" y="1652588"/>
                        <a:ext cx="3254375" cy="1466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88075" name="Object 10"/>
          <p:cNvGraphicFramePr>
            <a:graphicFrameLocks noChangeAspect="1"/>
          </p:cNvGraphicFramePr>
          <p:nvPr/>
        </p:nvGraphicFramePr>
        <p:xfrm>
          <a:off x="831850" y="5475288"/>
          <a:ext cx="3155950" cy="1311275"/>
        </p:xfrm>
        <a:graphic>
          <a:graphicData uri="http://schemas.openxmlformats.org/presentationml/2006/ole">
            <mc:AlternateContent xmlns:mc="http://schemas.openxmlformats.org/markup-compatibility/2006">
              <mc:Choice xmlns:v="urn:schemas-microsoft-com:vml" Requires="v">
                <p:oleObj spid="_x0000_s162937" name="Equation" r:id="rId20" imgW="977872" imgH="406620" progId="Equation.3">
                  <p:embed/>
                </p:oleObj>
              </mc:Choice>
              <mc:Fallback>
                <p:oleObj name="Equation" r:id="rId20" imgW="977872" imgH="406620" progId="Equation.3">
                  <p:embed/>
                  <p:pic>
                    <p:nvPicPr>
                      <p:cNvPr id="0" name="Object 1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31850" y="5475288"/>
                        <a:ext cx="3155950" cy="1311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88076" name="Rectangle 12"/>
          <p:cNvSpPr>
            <a:spLocks noChangeArrowheads="1"/>
          </p:cNvSpPr>
          <p:nvPr/>
        </p:nvSpPr>
        <p:spPr bwMode="auto">
          <a:xfrm>
            <a:off x="28575" y="1430338"/>
            <a:ext cx="4481513" cy="1081087"/>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88077" name="Rectangle 13"/>
          <p:cNvSpPr>
            <a:spLocks noChangeArrowheads="1"/>
          </p:cNvSpPr>
          <p:nvPr/>
        </p:nvSpPr>
        <p:spPr bwMode="auto">
          <a:xfrm>
            <a:off x="4875213" y="1590675"/>
            <a:ext cx="3978275" cy="1539875"/>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88078" name="Rectangle 14"/>
          <p:cNvSpPr>
            <a:spLocks noChangeArrowheads="1"/>
          </p:cNvSpPr>
          <p:nvPr/>
        </p:nvSpPr>
        <p:spPr bwMode="auto">
          <a:xfrm>
            <a:off x="44450" y="3475038"/>
            <a:ext cx="4248150" cy="156845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88079" name="Rectangle 15"/>
          <p:cNvSpPr>
            <a:spLocks noChangeArrowheads="1"/>
          </p:cNvSpPr>
          <p:nvPr/>
        </p:nvSpPr>
        <p:spPr bwMode="auto">
          <a:xfrm>
            <a:off x="44450" y="5245100"/>
            <a:ext cx="4248150" cy="1568450"/>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
        <p:nvSpPr>
          <p:cNvPr id="88080" name="Rectangle 16"/>
          <p:cNvSpPr>
            <a:spLocks noChangeArrowheads="1"/>
          </p:cNvSpPr>
          <p:nvPr/>
        </p:nvSpPr>
        <p:spPr bwMode="auto">
          <a:xfrm>
            <a:off x="4724987" y="3830638"/>
            <a:ext cx="4273841" cy="1760537"/>
          </a:xfrm>
          <a:prstGeom prst="rect">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a:xfrm>
            <a:off x="481013" y="271463"/>
            <a:ext cx="8458200" cy="1516062"/>
          </a:xfrm>
        </p:spPr>
        <p:txBody>
          <a:bodyPr/>
          <a:lstStyle/>
          <a:p>
            <a:pPr algn="l"/>
            <a:r>
              <a:rPr lang="en-US" sz="3200"/>
              <a:t>Do you plan to attend today</a:t>
            </a:r>
            <a:r>
              <a:rPr lang="ja-JP" altLang="en-US" sz="3200"/>
              <a:t>’</a:t>
            </a:r>
            <a:r>
              <a:rPr lang="en-US" altLang="ja-JP" sz="3200"/>
              <a:t>s Tutorial (on energy and energy measurements – review material for the upcoming midterm)</a:t>
            </a:r>
            <a:endParaRPr lang="en-US" sz="3200"/>
          </a:p>
        </p:txBody>
      </p:sp>
      <p:sp>
        <p:nvSpPr>
          <p:cNvPr id="90114" name="Content Placeholder 2"/>
          <p:cNvSpPr>
            <a:spLocks noGrp="1"/>
          </p:cNvSpPr>
          <p:nvPr>
            <p:ph idx="1"/>
          </p:nvPr>
        </p:nvSpPr>
        <p:spPr/>
        <p:txBody>
          <a:bodyPr/>
          <a:lstStyle/>
          <a:p>
            <a:pPr marL="514350" indent="-514350">
              <a:buFontTx/>
              <a:buAutoNum type="alphaUcParenR"/>
            </a:pPr>
            <a:r>
              <a:rPr lang="en-US">
                <a:latin typeface="Arial" charset="0"/>
              </a:rPr>
              <a:t>Yes, at 3 pm</a:t>
            </a:r>
          </a:p>
          <a:p>
            <a:pPr marL="514350" indent="-514350">
              <a:buFontTx/>
              <a:buAutoNum type="alphaUcParenR"/>
            </a:pPr>
            <a:r>
              <a:rPr lang="en-US">
                <a:latin typeface="Arial" charset="0"/>
              </a:rPr>
              <a:t>Yes, at 4 pm</a:t>
            </a:r>
          </a:p>
          <a:p>
            <a:pPr marL="514350" indent="-514350">
              <a:buFontTx/>
              <a:buAutoNum type="alphaUcParenR"/>
            </a:pPr>
            <a:r>
              <a:rPr lang="en-US">
                <a:latin typeface="Arial" charset="0"/>
              </a:rPr>
              <a:t>Perhaps, more likely at 3</a:t>
            </a:r>
          </a:p>
          <a:p>
            <a:pPr marL="514350" indent="-514350">
              <a:buFontTx/>
              <a:buAutoNum type="alphaUcParenR"/>
            </a:pPr>
            <a:r>
              <a:rPr lang="en-US">
                <a:latin typeface="Arial" charset="0"/>
              </a:rPr>
              <a:t>Perhaps, more likely at 4</a:t>
            </a:r>
          </a:p>
          <a:p>
            <a:pPr marL="514350" indent="-514350">
              <a:buFontTx/>
              <a:buAutoNum type="alphaUcParenR"/>
            </a:pPr>
            <a:r>
              <a:rPr lang="en-US">
                <a:latin typeface="Arial" charset="0"/>
              </a:rPr>
              <a:t>No, can</a:t>
            </a:r>
            <a:r>
              <a:rPr lang="ja-JP" altLang="en-US">
                <a:latin typeface="Arial" charset="0"/>
              </a:rPr>
              <a:t>’</a:t>
            </a:r>
            <a:r>
              <a:rPr lang="en-US" altLang="ja-JP">
                <a:latin typeface="Arial" charset="0"/>
              </a:rPr>
              <a:t>t come/not planning on it.</a:t>
            </a: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idx="4294967295"/>
          </p:nvPr>
        </p:nvSpPr>
        <p:spPr>
          <a:xfrm>
            <a:off x="149225" y="347663"/>
            <a:ext cx="8815388" cy="2601912"/>
          </a:xfrm>
        </p:spPr>
        <p:txBody>
          <a:bodyPr anchor="t"/>
          <a:lstStyle/>
          <a:p>
            <a:pPr algn="l"/>
            <a:r>
              <a:rPr lang="en-US">
                <a:solidFill>
                  <a:schemeClr val="tx1"/>
                </a:solidFill>
                <a:ea typeface="ヒラギノ角ゴ Pro W3" charset="0"/>
                <a:cs typeface="ヒラギノ角ゴ Pro W3" charset="0"/>
              </a:rPr>
              <a:t>Given the result:</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(and what you know about expectation values and σ</a:t>
            </a:r>
            <a:r>
              <a:rPr lang="ja-JP" altLang="en-US">
                <a:solidFill>
                  <a:schemeClr val="tx1"/>
                </a:solidFill>
                <a:ea typeface="ヒラギノ角ゴ Pro W3" charset="0"/>
                <a:cs typeface="ヒラギノ角ゴ Pro W3" charset="0"/>
              </a:rPr>
              <a:t>’</a:t>
            </a:r>
            <a:r>
              <a:rPr lang="en-US" altLang="ja-JP">
                <a:solidFill>
                  <a:schemeClr val="tx1"/>
                </a:solidFill>
                <a:ea typeface="ヒラギノ角ゴ Pro W3" charset="0"/>
                <a:cs typeface="ヒラギノ角ゴ Pro W3" charset="0"/>
              </a:rPr>
              <a:t>s)</a:t>
            </a:r>
            <a:r>
              <a:rPr lang="en-US" altLang="ja-JP">
                <a:ea typeface="ヒラギノ角ゴ Pro W3" charset="0"/>
                <a:cs typeface="ヒラギノ角ゴ Pro W3" charset="0"/>
              </a:rPr>
              <a:t> what will σ</a:t>
            </a:r>
            <a:r>
              <a:rPr lang="en-US" altLang="ja-JP" baseline="-25000">
                <a:ea typeface="ヒラギノ角ゴ Pro W3" charset="0"/>
                <a:cs typeface="ヒラギノ角ゴ Pro W3" charset="0"/>
              </a:rPr>
              <a:t>p</a:t>
            </a:r>
            <a:r>
              <a:rPr lang="en-US" altLang="ja-JP">
                <a:ea typeface="ヒラギノ角ゴ Pro W3" charset="0"/>
                <a:cs typeface="ヒラギノ角ゴ Pro W3" charset="0"/>
              </a:rPr>
              <a:t> be? </a:t>
            </a:r>
            <a:endParaRPr lang="en-US">
              <a:ea typeface="ヒラギノ角ゴ Pro W3" charset="0"/>
              <a:cs typeface="ヒラギノ角ゴ Pro W3" charset="0"/>
            </a:endParaRPr>
          </a:p>
        </p:txBody>
      </p:sp>
      <p:sp>
        <p:nvSpPr>
          <p:cNvPr id="68611" name="Content Placeholder 2"/>
          <p:cNvSpPr>
            <a:spLocks noGrp="1"/>
          </p:cNvSpPr>
          <p:nvPr>
            <p:ph idx="4294967295"/>
          </p:nvPr>
        </p:nvSpPr>
        <p:spPr>
          <a:xfrm>
            <a:off x="155575" y="2882900"/>
            <a:ext cx="8812213" cy="2924175"/>
          </a:xfrm>
        </p:spPr>
        <p:txBody>
          <a:bodyPr/>
          <a:lstStyle/>
          <a:p>
            <a:r>
              <a:rPr lang="en-US">
                <a:latin typeface="Arial" charset="0"/>
                <a:ea typeface="ヒラギノ角ゴ Pro W3" charset="0"/>
                <a:cs typeface="ヒラギノ角ゴ Pro W3" charset="0"/>
              </a:rPr>
              <a:t>A)  0</a:t>
            </a:r>
          </a:p>
          <a:p>
            <a:r>
              <a:rPr lang="en-US">
                <a:latin typeface="Arial" charset="0"/>
                <a:ea typeface="ヒラギノ角ゴ Pro W3" charset="0"/>
                <a:cs typeface="ヒラギノ角ゴ Pro W3" charset="0"/>
              </a:rPr>
              <a:t>B) ħk  </a:t>
            </a:r>
          </a:p>
          <a:p>
            <a:r>
              <a:rPr lang="en-US">
                <a:latin typeface="Arial" charset="0"/>
                <a:ea typeface="ヒラギノ角ゴ Pro W3" charset="0"/>
                <a:cs typeface="ヒラギノ角ゴ Pro W3" charset="0"/>
              </a:rPr>
              <a:t>C) </a:t>
            </a:r>
            <a:r>
              <a:rPr lang="en-US">
                <a:latin typeface="Symbol" charset="0"/>
                <a:ea typeface="ヒラギノ角ゴ Pro W3" charset="0"/>
                <a:cs typeface="ヒラギノ角ゴ Pro W3" charset="0"/>
              </a:rPr>
              <a:t>ħ</a:t>
            </a:r>
            <a:r>
              <a:rPr lang="en-US">
                <a:latin typeface="Arial" charset="0"/>
                <a:ea typeface="ヒラギノ角ゴ Pro W3" charset="0"/>
                <a:cs typeface="ヒラギノ角ゴ Pro W3" charset="0"/>
              </a:rPr>
              <a:t>/2</a:t>
            </a:r>
          </a:p>
          <a:p>
            <a:r>
              <a:rPr lang="en-US">
                <a:latin typeface="Arial" charset="0"/>
                <a:ea typeface="ヒラギノ角ゴ Pro W3" charset="0"/>
                <a:cs typeface="ヒラギノ角ゴ Pro W3" charset="0"/>
              </a:rPr>
              <a:t>D) </a:t>
            </a:r>
          </a:p>
          <a:p>
            <a:r>
              <a:rPr lang="en-US">
                <a:latin typeface="Arial" charset="0"/>
                <a:ea typeface="ヒラギノ角ゴ Pro W3" charset="0"/>
                <a:cs typeface="ヒラギノ角ゴ Pro W3" charset="0"/>
              </a:rPr>
              <a:t>E) Depends/not enough information.</a:t>
            </a:r>
          </a:p>
        </p:txBody>
      </p:sp>
      <p:graphicFrame>
        <p:nvGraphicFramePr>
          <p:cNvPr id="92163" name="Object 2"/>
          <p:cNvGraphicFramePr>
            <a:graphicFrameLocks noChangeAspect="1"/>
          </p:cNvGraphicFramePr>
          <p:nvPr/>
        </p:nvGraphicFramePr>
        <p:xfrm>
          <a:off x="3756025" y="219075"/>
          <a:ext cx="3819525" cy="938213"/>
        </p:xfrm>
        <a:graphic>
          <a:graphicData uri="http://schemas.openxmlformats.org/presentationml/2006/ole">
            <mc:AlternateContent xmlns:mc="http://schemas.openxmlformats.org/markup-compatibility/2006">
              <mc:Choice xmlns:v="urn:schemas-microsoft-com:vml" Requires="v">
                <p:oleObj spid="_x0000_s163869" name="Equation" r:id="rId4" imgW="1041400" imgH="254000" progId="Equation.3">
                  <p:embed/>
                </p:oleObj>
              </mc:Choice>
              <mc:Fallback>
                <p:oleObj name="Equation" r:id="rId4" imgW="1041400" imgH="254000"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56025" y="219075"/>
                        <a:ext cx="3819525" cy="938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216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51</a:t>
            </a:r>
          </a:p>
        </p:txBody>
      </p:sp>
      <p:graphicFrame>
        <p:nvGraphicFramePr>
          <p:cNvPr id="75781" name="Object 3"/>
          <p:cNvGraphicFramePr>
            <a:graphicFrameLocks noChangeAspect="1"/>
          </p:cNvGraphicFramePr>
          <p:nvPr/>
        </p:nvGraphicFramePr>
        <p:xfrm>
          <a:off x="714375" y="4475163"/>
          <a:ext cx="2417763" cy="838200"/>
        </p:xfrm>
        <a:graphic>
          <a:graphicData uri="http://schemas.openxmlformats.org/presentationml/2006/ole">
            <mc:AlternateContent xmlns:mc="http://schemas.openxmlformats.org/markup-compatibility/2006">
              <mc:Choice xmlns:v="urn:schemas-microsoft-com:vml" Requires="v">
                <p:oleObj spid="_x0000_s163870" name="Equation" r:id="rId6" imgW="660797" imgH="228997" progId="Equation.3">
                  <p:embed/>
                </p:oleObj>
              </mc:Choice>
              <mc:Fallback>
                <p:oleObj name="Equation" r:id="rId6" imgW="660797" imgH="2289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4375" y="4475163"/>
                        <a:ext cx="2417763" cy="838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61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861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8611">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8611">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57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idx="4294967295"/>
          </p:nvPr>
        </p:nvSpPr>
        <p:spPr>
          <a:xfrm>
            <a:off x="149225" y="355600"/>
            <a:ext cx="8815388" cy="3663950"/>
          </a:xfrm>
        </p:spPr>
        <p:txBody>
          <a:bodyPr anchor="t"/>
          <a:lstStyle/>
          <a:p>
            <a:pPr algn="l"/>
            <a:r>
              <a:rPr lang="en-US" dirty="0">
                <a:solidFill>
                  <a:schemeClr val="tx1"/>
                </a:solidFill>
                <a:ea typeface="ヒラギノ角ゴ Pro W3" charset="0"/>
                <a:cs typeface="ヒラギノ角ゴ Pro W3" charset="0"/>
              </a:rPr>
              <a:t>Consider the wave function</a:t>
            </a:r>
            <a:r>
              <a:rPr lang="en-US" dirty="0">
                <a:ea typeface="ヒラギノ角ゴ Pro W3" charset="0"/>
                <a:cs typeface="ヒラギノ角ゴ Pro W3" charset="0"/>
              </a:rPr>
              <a:t/>
            </a:r>
            <a:br>
              <a:rPr lang="en-US" dirty="0">
                <a:ea typeface="ヒラギノ角ゴ Pro W3" charset="0"/>
                <a:cs typeface="ヒラギノ角ゴ Pro W3" charset="0"/>
              </a:rPr>
            </a:br>
            <a:r>
              <a:rPr lang="en-US" dirty="0">
                <a:ea typeface="ヒラギノ角ゴ Pro W3" charset="0"/>
                <a:cs typeface="ヒラギノ角ゴ Pro W3" charset="0"/>
              </a:rPr>
              <a:t/>
            </a:r>
            <a:br>
              <a:rPr lang="en-US" dirty="0">
                <a:ea typeface="ヒラギノ角ゴ Pro W3" charset="0"/>
                <a:cs typeface="ヒラギノ角ゴ Pro W3" charset="0"/>
              </a:rPr>
            </a:br>
            <a:r>
              <a:rPr lang="en-US" dirty="0">
                <a:ea typeface="ヒラギノ角ゴ Pro W3" charset="0"/>
                <a:cs typeface="ヒラギノ角ゴ Pro W3" charset="0"/>
              </a:rPr>
              <a:t/>
            </a:r>
            <a:br>
              <a:rPr lang="en-US" dirty="0">
                <a:ea typeface="ヒラギノ角ゴ Pro W3" charset="0"/>
                <a:cs typeface="ヒラギノ角ゴ Pro W3" charset="0"/>
              </a:rPr>
            </a:br>
            <a:r>
              <a:rPr lang="en-US" dirty="0">
                <a:ea typeface="ヒラギノ角ゴ Pro W3" charset="0"/>
                <a:cs typeface="ヒラギノ角ゴ Pro W3" charset="0"/>
              </a:rPr>
              <a:t>What does the probability density</a:t>
            </a:r>
            <a:br>
              <a:rPr lang="en-US" dirty="0">
                <a:ea typeface="ヒラギノ角ゴ Pro W3" charset="0"/>
                <a:cs typeface="ヒラギノ角ゴ Pro W3" charset="0"/>
              </a:rPr>
            </a:br>
            <a:r>
              <a:rPr lang="en-US" dirty="0">
                <a:ea typeface="ヒラギノ角ゴ Pro W3" charset="0"/>
                <a:cs typeface="ヒラギノ角ゴ Pro W3" charset="0"/>
              </a:rPr>
              <a:t>look like?</a:t>
            </a:r>
          </a:p>
        </p:txBody>
      </p:sp>
      <p:sp>
        <p:nvSpPr>
          <p:cNvPr id="94210" name="Content Placeholder 2"/>
          <p:cNvSpPr>
            <a:spLocks noGrp="1"/>
          </p:cNvSpPr>
          <p:nvPr>
            <p:ph idx="4294967295"/>
          </p:nvPr>
        </p:nvSpPr>
        <p:spPr>
          <a:xfrm>
            <a:off x="155575" y="3722688"/>
            <a:ext cx="8812213" cy="2924175"/>
          </a:xfrm>
        </p:spPr>
        <p:txBody>
          <a:bodyPr/>
          <a:lstStyle/>
          <a:p>
            <a:r>
              <a:rPr lang="en-US">
                <a:latin typeface="Arial" charset="0"/>
                <a:ea typeface="ヒラギノ角ゴ Pro W3" charset="0"/>
                <a:cs typeface="ヒラギノ角ゴ Pro W3" charset="0"/>
              </a:rPr>
              <a:t>A) Constant in </a:t>
            </a:r>
            <a:r>
              <a:rPr lang="en-US" i="1">
                <a:latin typeface="Arial" charset="0"/>
                <a:ea typeface="ヒラギノ角ゴ Pro W3" charset="0"/>
                <a:cs typeface="ヒラギノ角ゴ Pro W3" charset="0"/>
              </a:rPr>
              <a:t>x</a:t>
            </a:r>
            <a:r>
              <a:rPr lang="en-US">
                <a:latin typeface="Arial" charset="0"/>
                <a:ea typeface="ヒラギノ角ゴ Pro W3" charset="0"/>
                <a:cs typeface="ヒラギノ角ゴ Pro W3" charset="0"/>
              </a:rPr>
              <a:t> and </a:t>
            </a:r>
            <a:r>
              <a:rPr lang="en-US" i="1">
                <a:latin typeface="Arial" charset="0"/>
                <a:ea typeface="ヒラギノ角ゴ Pro W3" charset="0"/>
                <a:cs typeface="ヒラギノ角ゴ Pro W3" charset="0"/>
              </a:rPr>
              <a:t>t</a:t>
            </a:r>
            <a:r>
              <a:rPr lang="en-US">
                <a:latin typeface="Arial" charset="0"/>
                <a:ea typeface="ヒラギノ角ゴ Pro W3" charset="0"/>
                <a:cs typeface="ヒラギノ角ゴ Pro W3" charset="0"/>
              </a:rPr>
              <a:t>.</a:t>
            </a:r>
          </a:p>
          <a:p>
            <a:r>
              <a:rPr lang="en-US">
                <a:latin typeface="Arial" charset="0"/>
                <a:ea typeface="ヒラギノ角ゴ Pro W3" charset="0"/>
                <a:cs typeface="ヒラギノ角ゴ Pro W3" charset="0"/>
              </a:rPr>
              <a:t>B) Like a traveling wave, traveling to the right.</a:t>
            </a:r>
          </a:p>
          <a:p>
            <a:r>
              <a:rPr lang="en-US">
                <a:latin typeface="Arial" charset="0"/>
                <a:ea typeface="ヒラギノ角ゴ Pro W3" charset="0"/>
                <a:cs typeface="ヒラギノ角ゴ Pro W3" charset="0"/>
              </a:rPr>
              <a:t>C) Like a standing wave.</a:t>
            </a:r>
          </a:p>
          <a:p>
            <a:r>
              <a:rPr lang="en-US">
                <a:latin typeface="Arial" charset="0"/>
                <a:ea typeface="ヒラギノ角ゴ Pro W3" charset="0"/>
                <a:cs typeface="ヒラギノ角ゴ Pro W3" charset="0"/>
              </a:rPr>
              <a:t>D) None of these</a:t>
            </a:r>
          </a:p>
        </p:txBody>
      </p:sp>
      <p:graphicFrame>
        <p:nvGraphicFramePr>
          <p:cNvPr id="94211" name="Object 2"/>
          <p:cNvGraphicFramePr>
            <a:graphicFrameLocks noChangeAspect="1"/>
          </p:cNvGraphicFramePr>
          <p:nvPr/>
        </p:nvGraphicFramePr>
        <p:xfrm>
          <a:off x="722313" y="1095375"/>
          <a:ext cx="7534275" cy="793750"/>
        </p:xfrm>
        <a:graphic>
          <a:graphicData uri="http://schemas.openxmlformats.org/presentationml/2006/ole">
            <mc:AlternateContent xmlns:mc="http://schemas.openxmlformats.org/markup-compatibility/2006">
              <mc:Choice xmlns:v="urn:schemas-microsoft-com:vml" Requires="v">
                <p:oleObj spid="_x0000_s94251" name="Equation" r:id="rId4" imgW="2057796" imgH="216297" progId="Equation.3">
                  <p:embed/>
                </p:oleObj>
              </mc:Choice>
              <mc:Fallback>
                <p:oleObj name="Equation" r:id="rId4" imgW="2057796" imgH="2162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2313" y="1095375"/>
                        <a:ext cx="7534275" cy="793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4212"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51</a:t>
            </a:r>
          </a:p>
        </p:txBody>
      </p:sp>
      <p:graphicFrame>
        <p:nvGraphicFramePr>
          <p:cNvPr id="94213" name="Object 7"/>
          <p:cNvGraphicFramePr>
            <a:graphicFrameLocks noChangeAspect="1"/>
          </p:cNvGraphicFramePr>
          <p:nvPr>
            <p:extLst>
              <p:ext uri="{D42A27DB-BD31-4B8C-83A1-F6EECF244321}">
                <p14:modId xmlns:p14="http://schemas.microsoft.com/office/powerpoint/2010/main" val="2247908920"/>
              </p:ext>
            </p:extLst>
          </p:nvPr>
        </p:nvGraphicFramePr>
        <p:xfrm>
          <a:off x="6959600" y="1779588"/>
          <a:ext cx="2092325" cy="1119187"/>
        </p:xfrm>
        <a:graphic>
          <a:graphicData uri="http://schemas.openxmlformats.org/presentationml/2006/ole">
            <mc:AlternateContent xmlns:mc="http://schemas.openxmlformats.org/markup-compatibility/2006">
              <mc:Choice xmlns:v="urn:schemas-microsoft-com:vml" Requires="v">
                <p:oleObj spid="_x0000_s94252" name="Equation" r:id="rId6" imgW="571500" imgH="304800" progId="Equation.3">
                  <p:embed/>
                </p:oleObj>
              </mc:Choice>
              <mc:Fallback>
                <p:oleObj name="Equation" r:id="rId6" imgW="571500" imgH="304800" progId="Equation.3">
                  <p:embed/>
                  <p:pic>
                    <p:nvPicPr>
                      <p:cNvPr id="0" name="Object 7"/>
                      <p:cNvPicPr>
                        <a:picLocks noChangeAspect="1" noChangeArrowheads="1"/>
                      </p:cNvPicPr>
                      <p:nvPr/>
                    </p:nvPicPr>
                    <p:blipFill>
                      <a:blip r:embed="rId7"/>
                      <a:srcRect/>
                      <a:stretch>
                        <a:fillRect/>
                      </a:stretch>
                    </p:blipFill>
                    <p:spPr bwMode="auto">
                      <a:xfrm>
                        <a:off x="6959600" y="1779588"/>
                        <a:ext cx="2092325" cy="1119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idx="4294967295"/>
          </p:nvPr>
        </p:nvSpPr>
        <p:spPr>
          <a:xfrm>
            <a:off x="149225" y="131763"/>
            <a:ext cx="8994775" cy="3663950"/>
          </a:xfrm>
        </p:spPr>
        <p:txBody>
          <a:bodyPr anchor="t"/>
          <a:lstStyle/>
          <a:p>
            <a:pPr algn="l"/>
            <a:r>
              <a:rPr lang="en-US" sz="3200">
                <a:solidFill>
                  <a:schemeClr val="tx1"/>
                </a:solidFill>
                <a:ea typeface="ヒラギノ角ゴ Pro W3" charset="0"/>
                <a:cs typeface="ヒラギノ角ゴ Pro W3" charset="0"/>
              </a:rPr>
              <a:t>Given                                        ,   what is Ψ(x,t)? </a:t>
            </a:r>
            <a:endParaRPr lang="en-US" sz="3200">
              <a:ea typeface="ヒラギノ角ゴ Pro W3" charset="0"/>
              <a:cs typeface="ヒラギノ角ゴ Pro W3" charset="0"/>
            </a:endParaRPr>
          </a:p>
        </p:txBody>
      </p:sp>
      <p:sp>
        <p:nvSpPr>
          <p:cNvPr id="9221" name="Content Placeholder 2"/>
          <p:cNvSpPr>
            <a:spLocks noGrp="1"/>
          </p:cNvSpPr>
          <p:nvPr>
            <p:ph idx="4294967295"/>
          </p:nvPr>
        </p:nvSpPr>
        <p:spPr>
          <a:xfrm>
            <a:off x="157163" y="1517650"/>
            <a:ext cx="8812212" cy="2924175"/>
          </a:xfrm>
        </p:spPr>
        <p:txBody>
          <a:bodyPr/>
          <a:lstStyle/>
          <a:p>
            <a:r>
              <a:rPr lang="en-US">
                <a:latin typeface="Arial" charset="0"/>
                <a:ea typeface="ヒラギノ角ゴ Pro W3" charset="0"/>
                <a:cs typeface="ヒラギノ角ゴ Pro W3" charset="0"/>
              </a:rPr>
              <a:t>A) </a:t>
            </a:r>
          </a:p>
          <a:p>
            <a:endParaRPr lang="en-US">
              <a:latin typeface="Arial" charset="0"/>
              <a:ea typeface="ヒラギノ角ゴ Pro W3" charset="0"/>
              <a:cs typeface="ヒラギノ角ゴ Pro W3" charset="0"/>
            </a:endParaRPr>
          </a:p>
          <a:p>
            <a:r>
              <a:rPr lang="en-US">
                <a:latin typeface="Arial" charset="0"/>
                <a:ea typeface="ヒラギノ角ゴ Pro W3" charset="0"/>
                <a:cs typeface="ヒラギノ角ゴ Pro W3" charset="0"/>
              </a:rPr>
              <a:t>B)</a:t>
            </a:r>
          </a:p>
          <a:p>
            <a:endParaRPr lang="en-US">
              <a:latin typeface="Arial" charset="0"/>
              <a:ea typeface="ヒラギノ角ゴ Pro W3" charset="0"/>
              <a:cs typeface="ヒラギノ角ゴ Pro W3" charset="0"/>
            </a:endParaRPr>
          </a:p>
          <a:p>
            <a:r>
              <a:rPr lang="en-US">
                <a:latin typeface="Arial" charset="0"/>
                <a:ea typeface="ヒラギノ角ゴ Pro W3" charset="0"/>
                <a:cs typeface="ヒラギノ角ゴ Pro W3" charset="0"/>
              </a:rPr>
              <a:t>C) </a:t>
            </a:r>
          </a:p>
          <a:p>
            <a:endParaRPr lang="en-US">
              <a:latin typeface="Arial" charset="0"/>
              <a:ea typeface="ヒラギノ角ゴ Pro W3" charset="0"/>
              <a:cs typeface="ヒラギノ角ゴ Pro W3" charset="0"/>
            </a:endParaRPr>
          </a:p>
          <a:p>
            <a:r>
              <a:rPr lang="en-US">
                <a:latin typeface="Arial" charset="0"/>
                <a:ea typeface="ヒラギノ角ゴ Pro W3" charset="0"/>
                <a:cs typeface="ヒラギノ角ゴ Pro W3" charset="0"/>
              </a:rPr>
              <a:t>D) Something else!</a:t>
            </a:r>
          </a:p>
        </p:txBody>
      </p:sp>
      <p:graphicFrame>
        <p:nvGraphicFramePr>
          <p:cNvPr id="96259" name="Object 2"/>
          <p:cNvGraphicFramePr>
            <a:graphicFrameLocks noChangeAspect="1"/>
          </p:cNvGraphicFramePr>
          <p:nvPr>
            <p:extLst>
              <p:ext uri="{D42A27DB-BD31-4B8C-83A1-F6EECF244321}">
                <p14:modId xmlns:p14="http://schemas.microsoft.com/office/powerpoint/2010/main" val="1999785507"/>
              </p:ext>
            </p:extLst>
          </p:nvPr>
        </p:nvGraphicFramePr>
        <p:xfrm>
          <a:off x="1293813" y="-90488"/>
          <a:ext cx="4564062" cy="1150938"/>
        </p:xfrm>
        <a:graphic>
          <a:graphicData uri="http://schemas.openxmlformats.org/presentationml/2006/ole">
            <mc:AlternateContent xmlns:mc="http://schemas.openxmlformats.org/markup-compatibility/2006">
              <mc:Choice xmlns:v="urn:schemas-microsoft-com:vml" Requires="v">
                <p:oleObj spid="_x0000_s165941" name="Equation" r:id="rId4" imgW="1816100" imgH="457200" progId="Equation.3">
                  <p:embed/>
                </p:oleObj>
              </mc:Choice>
              <mc:Fallback>
                <p:oleObj name="Equation" r:id="rId4" imgW="1816100" imgH="457200" progId="Equation.3">
                  <p:embed/>
                  <p:pic>
                    <p:nvPicPr>
                      <p:cNvPr id="0" name="Object 2"/>
                      <p:cNvPicPr>
                        <a:picLocks noChangeAspect="1" noChangeArrowheads="1"/>
                      </p:cNvPicPr>
                      <p:nvPr/>
                    </p:nvPicPr>
                    <p:blipFill>
                      <a:blip r:embed="rId5"/>
                      <a:srcRect/>
                      <a:stretch>
                        <a:fillRect/>
                      </a:stretch>
                    </p:blipFill>
                    <p:spPr bwMode="auto">
                      <a:xfrm>
                        <a:off x="1293813" y="-90488"/>
                        <a:ext cx="4564062" cy="1150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9626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51</a:t>
            </a:r>
          </a:p>
        </p:txBody>
      </p:sp>
      <p:graphicFrame>
        <p:nvGraphicFramePr>
          <p:cNvPr id="35844" name="Object 3"/>
          <p:cNvGraphicFramePr>
            <a:graphicFrameLocks noChangeAspect="1"/>
          </p:cNvGraphicFramePr>
          <p:nvPr>
            <p:extLst>
              <p:ext uri="{D42A27DB-BD31-4B8C-83A1-F6EECF244321}">
                <p14:modId xmlns:p14="http://schemas.microsoft.com/office/powerpoint/2010/main" val="732353345"/>
              </p:ext>
            </p:extLst>
          </p:nvPr>
        </p:nvGraphicFramePr>
        <p:xfrm>
          <a:off x="935038" y="1165225"/>
          <a:ext cx="5894387" cy="1274763"/>
        </p:xfrm>
        <a:graphic>
          <a:graphicData uri="http://schemas.openxmlformats.org/presentationml/2006/ole">
            <mc:AlternateContent xmlns:mc="http://schemas.openxmlformats.org/markup-compatibility/2006">
              <mc:Choice xmlns:v="urn:schemas-microsoft-com:vml" Requires="v">
                <p:oleObj spid="_x0000_s165942" name="Equation" r:id="rId6" imgW="2235200" imgH="482600" progId="Equation.3">
                  <p:embed/>
                </p:oleObj>
              </mc:Choice>
              <mc:Fallback>
                <p:oleObj name="Equation" r:id="rId6" imgW="2235200" imgH="482600" progId="Equation.3">
                  <p:embed/>
                  <p:pic>
                    <p:nvPicPr>
                      <p:cNvPr id="0" name="Object 3"/>
                      <p:cNvPicPr>
                        <a:picLocks noChangeAspect="1" noChangeArrowheads="1"/>
                      </p:cNvPicPr>
                      <p:nvPr/>
                    </p:nvPicPr>
                    <p:blipFill>
                      <a:blip r:embed="rId7"/>
                      <a:srcRect/>
                      <a:stretch>
                        <a:fillRect/>
                      </a:stretch>
                    </p:blipFill>
                    <p:spPr bwMode="auto">
                      <a:xfrm>
                        <a:off x="935038" y="1165225"/>
                        <a:ext cx="5894387" cy="1274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5847" name="Object 4"/>
          <p:cNvGraphicFramePr>
            <a:graphicFrameLocks noChangeAspect="1"/>
          </p:cNvGraphicFramePr>
          <p:nvPr>
            <p:extLst>
              <p:ext uri="{D42A27DB-BD31-4B8C-83A1-F6EECF244321}">
                <p14:modId xmlns:p14="http://schemas.microsoft.com/office/powerpoint/2010/main" val="2024070789"/>
              </p:ext>
            </p:extLst>
          </p:nvPr>
        </p:nvGraphicFramePr>
        <p:xfrm>
          <a:off x="1074738" y="3722688"/>
          <a:ext cx="6061075" cy="1206500"/>
        </p:xfrm>
        <a:graphic>
          <a:graphicData uri="http://schemas.openxmlformats.org/presentationml/2006/ole">
            <mc:AlternateContent xmlns:mc="http://schemas.openxmlformats.org/markup-compatibility/2006">
              <mc:Choice xmlns:v="urn:schemas-microsoft-com:vml" Requires="v">
                <p:oleObj spid="_x0000_s165943" name="Equation" r:id="rId8" imgW="2298700" imgH="457200" progId="Equation.3">
                  <p:embed/>
                </p:oleObj>
              </mc:Choice>
              <mc:Fallback>
                <p:oleObj name="Equation" r:id="rId8" imgW="2298700" imgH="457200" progId="Equation.3">
                  <p:embed/>
                  <p:pic>
                    <p:nvPicPr>
                      <p:cNvPr id="0" name="Object 4"/>
                      <p:cNvPicPr>
                        <a:picLocks noChangeAspect="1" noChangeArrowheads="1"/>
                      </p:cNvPicPr>
                      <p:nvPr/>
                    </p:nvPicPr>
                    <p:blipFill>
                      <a:blip r:embed="rId9"/>
                      <a:srcRect/>
                      <a:stretch>
                        <a:fillRect/>
                      </a:stretch>
                    </p:blipFill>
                    <p:spPr bwMode="auto">
                      <a:xfrm>
                        <a:off x="1074738" y="3722688"/>
                        <a:ext cx="6061075" cy="1206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35848" name="Object 5"/>
          <p:cNvGraphicFramePr>
            <a:graphicFrameLocks noChangeAspect="1"/>
          </p:cNvGraphicFramePr>
          <p:nvPr>
            <p:extLst>
              <p:ext uri="{D42A27DB-BD31-4B8C-83A1-F6EECF244321}">
                <p14:modId xmlns:p14="http://schemas.microsoft.com/office/powerpoint/2010/main" val="131847480"/>
              </p:ext>
            </p:extLst>
          </p:nvPr>
        </p:nvGraphicFramePr>
        <p:xfrm>
          <a:off x="896938" y="2476500"/>
          <a:ext cx="6232525" cy="1274763"/>
        </p:xfrm>
        <a:graphic>
          <a:graphicData uri="http://schemas.openxmlformats.org/presentationml/2006/ole">
            <mc:AlternateContent xmlns:mc="http://schemas.openxmlformats.org/markup-compatibility/2006">
              <mc:Choice xmlns:v="urn:schemas-microsoft-com:vml" Requires="v">
                <p:oleObj spid="_x0000_s165944" name="Equation" r:id="rId10" imgW="2362200" imgH="482600" progId="Equation.3">
                  <p:embed/>
                </p:oleObj>
              </mc:Choice>
              <mc:Fallback>
                <p:oleObj name="Equation" r:id="rId10" imgW="2362200" imgH="482600" progId="Equation.3">
                  <p:embed/>
                  <p:pic>
                    <p:nvPicPr>
                      <p:cNvPr id="0" name="Object 5"/>
                      <p:cNvPicPr>
                        <a:picLocks noChangeAspect="1" noChangeArrowheads="1"/>
                      </p:cNvPicPr>
                      <p:nvPr/>
                    </p:nvPicPr>
                    <p:blipFill>
                      <a:blip r:embed="rId11"/>
                      <a:srcRect/>
                      <a:stretch>
                        <a:fillRect/>
                      </a:stretch>
                    </p:blipFill>
                    <p:spPr bwMode="auto">
                      <a:xfrm>
                        <a:off x="896938" y="2476500"/>
                        <a:ext cx="6232525" cy="1274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221">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221">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21">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584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84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58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1"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idx="4294967295"/>
          </p:nvPr>
        </p:nvSpPr>
        <p:spPr>
          <a:xfrm>
            <a:off x="217488" y="325438"/>
            <a:ext cx="8240712" cy="2649537"/>
          </a:xfrm>
        </p:spPr>
        <p:txBody>
          <a:bodyPr/>
          <a:lstStyle/>
          <a:p>
            <a:pPr algn="l"/>
            <a:r>
              <a:rPr lang="en-US">
                <a:solidFill>
                  <a:schemeClr val="tx1"/>
                </a:solidFill>
                <a:ea typeface="ヒラギノ角ゴ Pro W3" charset="0"/>
                <a:cs typeface="ヒラギノ角ゴ Pro W3" charset="0"/>
              </a:rPr>
              <a:t>Consider the function</a:t>
            </a: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 What can you say about the integral </a:t>
            </a:r>
          </a:p>
        </p:txBody>
      </p:sp>
      <p:sp>
        <p:nvSpPr>
          <p:cNvPr id="98306" name="Content Placeholder 2"/>
          <p:cNvSpPr>
            <a:spLocks noGrp="1"/>
          </p:cNvSpPr>
          <p:nvPr>
            <p:ph idx="4294967295"/>
          </p:nvPr>
        </p:nvSpPr>
        <p:spPr>
          <a:xfrm>
            <a:off x="685800" y="3722688"/>
            <a:ext cx="7772400" cy="2924175"/>
          </a:xfrm>
        </p:spPr>
        <p:txBody>
          <a:bodyPr/>
          <a:lstStyle/>
          <a:p>
            <a:r>
              <a:rPr lang="en-US">
                <a:latin typeface="Arial" charset="0"/>
                <a:ea typeface="ヒラギノ角ゴ Pro W3" charset="0"/>
                <a:cs typeface="ヒラギノ角ゴ Pro W3" charset="0"/>
              </a:rPr>
              <a:t>It is …</a:t>
            </a:r>
          </a:p>
          <a:p>
            <a:pPr>
              <a:buFontTx/>
              <a:buAutoNum type="alphaUcParenR"/>
            </a:pPr>
            <a:r>
              <a:rPr lang="en-US">
                <a:latin typeface="Arial" charset="0"/>
                <a:ea typeface="ヒラギノ角ゴ Pro W3" charset="0"/>
                <a:cs typeface="ヒラギノ角ゴ Pro W3" charset="0"/>
              </a:rPr>
              <a:t>zero</a:t>
            </a:r>
          </a:p>
          <a:p>
            <a:pPr>
              <a:buFontTx/>
              <a:buAutoNum type="alphaUcParenR"/>
            </a:pPr>
            <a:r>
              <a:rPr lang="en-US">
                <a:latin typeface="Arial" charset="0"/>
                <a:ea typeface="ヒラギノ角ゴ Pro W3" charset="0"/>
                <a:cs typeface="ヒラギノ角ゴ Pro W3" charset="0"/>
              </a:rPr>
              <a:t>non-zero and pure real</a:t>
            </a:r>
          </a:p>
          <a:p>
            <a:pPr>
              <a:buFontTx/>
              <a:buAutoNum type="alphaUcParenR"/>
            </a:pPr>
            <a:r>
              <a:rPr lang="en-US">
                <a:latin typeface="Arial" charset="0"/>
                <a:ea typeface="ヒラギノ角ゴ Pro W3" charset="0"/>
                <a:cs typeface="ヒラギノ角ゴ Pro W3" charset="0"/>
              </a:rPr>
              <a:t>non-zero and pure imaginary</a:t>
            </a:r>
          </a:p>
          <a:p>
            <a:pPr>
              <a:buFontTx/>
              <a:buAutoNum type="alphaUcParenR"/>
            </a:pPr>
            <a:r>
              <a:rPr lang="en-US">
                <a:latin typeface="Arial" charset="0"/>
                <a:ea typeface="ヒラギノ角ゴ Pro W3" charset="0"/>
                <a:cs typeface="ヒラギノ角ゴ Pro W3" charset="0"/>
              </a:rPr>
              <a:t>non-zero and complex</a:t>
            </a:r>
          </a:p>
        </p:txBody>
      </p:sp>
      <p:graphicFrame>
        <p:nvGraphicFramePr>
          <p:cNvPr id="98307" name="Object 2"/>
          <p:cNvGraphicFramePr>
            <a:graphicFrameLocks noChangeAspect="1"/>
          </p:cNvGraphicFramePr>
          <p:nvPr/>
        </p:nvGraphicFramePr>
        <p:xfrm>
          <a:off x="4703763" y="638175"/>
          <a:ext cx="2978150" cy="933450"/>
        </p:xfrm>
        <a:graphic>
          <a:graphicData uri="http://schemas.openxmlformats.org/presentationml/2006/ole">
            <mc:AlternateContent xmlns:mc="http://schemas.openxmlformats.org/markup-compatibility/2006">
              <mc:Choice xmlns:v="urn:schemas-microsoft-com:vml" Requires="v">
                <p:oleObj spid="_x0000_s98348" name="Equation" r:id="rId4" imgW="812844" imgH="254287" progId="Equation.3">
                  <p:embed/>
                </p:oleObj>
              </mc:Choice>
              <mc:Fallback>
                <p:oleObj name="Equation" r:id="rId4" imgW="812844" imgH="25428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3763" y="638175"/>
                        <a:ext cx="2978150" cy="9334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pic>
        <p:nvPicPr>
          <p:cNvPr id="98308" name="Picture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807075" y="2517775"/>
            <a:ext cx="2995613" cy="2182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9"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50</a:t>
            </a:r>
          </a:p>
        </p:txBody>
      </p:sp>
      <p:graphicFrame>
        <p:nvGraphicFramePr>
          <p:cNvPr id="98310" name="Object 8"/>
          <p:cNvGraphicFramePr>
            <a:graphicFrameLocks noChangeAspect="1"/>
          </p:cNvGraphicFramePr>
          <p:nvPr/>
        </p:nvGraphicFramePr>
        <p:xfrm>
          <a:off x="2219325" y="2257425"/>
          <a:ext cx="3163888" cy="1727200"/>
        </p:xfrm>
        <a:graphic>
          <a:graphicData uri="http://schemas.openxmlformats.org/presentationml/2006/ole">
            <mc:AlternateContent xmlns:mc="http://schemas.openxmlformats.org/markup-compatibility/2006">
              <mc:Choice xmlns:v="urn:schemas-microsoft-com:vml" Requires="v">
                <p:oleObj spid="_x0000_s98349" name="Equation" r:id="rId7" imgW="863622" imgH="470093" progId="Equation.3">
                  <p:embed/>
                </p:oleObj>
              </mc:Choice>
              <mc:Fallback>
                <p:oleObj name="Equation" r:id="rId7" imgW="863622" imgH="470093" progId="Equation.3">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19325" y="2257425"/>
                        <a:ext cx="3163888" cy="172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ctrTitle"/>
          </p:nvPr>
        </p:nvSpPr>
        <p:spPr>
          <a:xfrm>
            <a:off x="76200" y="1273175"/>
            <a:ext cx="8915400" cy="1470025"/>
          </a:xfrm>
        </p:spPr>
        <p:txBody>
          <a:bodyPr/>
          <a:lstStyle/>
          <a:p>
            <a:pPr algn="l"/>
            <a:r>
              <a:rPr lang="en-US">
                <a:cs typeface="ヒラギノ角ゴ Pro W3" charset="0"/>
              </a:rPr>
              <a:t>If </a:t>
            </a:r>
            <a:r>
              <a:rPr lang="en-US">
                <a:cs typeface="ヒラギノ角ゴ Pro W3" charset="0"/>
                <a:sym typeface="Symbol" charset="0"/>
              </a:rPr>
              <a:t> </a:t>
            </a:r>
            <a:r>
              <a:rPr lang="en-US">
                <a:sym typeface="Symbol" charset="0"/>
              </a:rPr>
              <a:t></a:t>
            </a:r>
            <a:r>
              <a:rPr lang="en-US">
                <a:ea typeface="ヒラギノ角ゴ Pro W3" charset="0"/>
                <a:cs typeface="ヒラギノ角ゴ Pro W3" charset="0"/>
                <a:sym typeface="Symbol" charset="0"/>
              </a:rPr>
              <a:t>(x) </a:t>
            </a:r>
            <a:r>
              <a:rPr lang="en-US">
                <a:ea typeface="ヒラギノ角ゴ Pro W3" charset="0"/>
                <a:cs typeface="ヒラギノ角ゴ Pro W3" charset="0"/>
              </a:rPr>
              <a:t>is given in the picture, </a:t>
            </a:r>
            <a:br>
              <a:rPr lang="en-US">
                <a:ea typeface="ヒラギノ角ゴ Pro W3" charset="0"/>
                <a:cs typeface="ヒラギノ角ゴ Pro W3" charset="0"/>
              </a:rPr>
            </a:br>
            <a:r>
              <a:rPr lang="en-US">
                <a:ea typeface="ヒラギノ角ゴ Pro W3" charset="0"/>
                <a:cs typeface="ヒラギノ角ゴ Pro W3" charset="0"/>
              </a:rPr>
              <a:t>it's easy enough to evaluate  </a:t>
            </a:r>
            <a:br>
              <a:rPr lang="en-US">
                <a:ea typeface="ヒラギノ角ゴ Pro W3" charset="0"/>
                <a:cs typeface="ヒラギノ角ゴ Pro W3" charset="0"/>
              </a:rPr>
            </a:br>
            <a:r>
              <a:rPr lang="en-US">
                <a:latin typeface="Times New Roman" charset="0"/>
                <a:ea typeface="ヒラギノ角ゴ Pro W3" charset="0"/>
                <a:cs typeface="ヒラギノ角ゴ Pro W3" charset="0"/>
              </a:rPr>
              <a:t/>
            </a:r>
            <a:br>
              <a:rPr lang="en-US">
                <a:latin typeface="Times New Roman" charset="0"/>
                <a:ea typeface="ヒラギノ角ゴ Pro W3" charset="0"/>
                <a:cs typeface="ヒラギノ角ゴ Pro W3" charset="0"/>
              </a:rPr>
            </a:br>
            <a:r>
              <a:rPr lang="en-US">
                <a:latin typeface="Times New Roman" charset="0"/>
                <a:ea typeface="ヒラギノ角ゴ Pro W3" charset="0"/>
                <a:cs typeface="ヒラギノ角ゴ Pro W3" charset="0"/>
              </a:rPr>
              <a:t/>
            </a:r>
            <a:br>
              <a:rPr lang="en-US">
                <a:latin typeface="Times New Roman" charset="0"/>
                <a:ea typeface="ヒラギノ角ゴ Pro W3" charset="0"/>
                <a:cs typeface="ヒラギノ角ゴ Pro W3" charset="0"/>
              </a:rPr>
            </a:br>
            <a:r>
              <a:rPr lang="en-US">
                <a:ea typeface="ヒラギノ角ゴ Pro W3" charset="0"/>
                <a:cs typeface="ヒラギノ角ゴ Pro W3" charset="0"/>
              </a:rPr>
              <a:t>The answer is</a:t>
            </a:r>
            <a:r>
              <a:rPr lang="en-US">
                <a:latin typeface="Times New Roman" charset="0"/>
                <a:ea typeface="ヒラギノ角ゴ Pro W3" charset="0"/>
                <a:cs typeface="ヒラギノ角ゴ Pro W3" charset="0"/>
              </a:rPr>
              <a:t> </a:t>
            </a:r>
          </a:p>
        </p:txBody>
      </p:sp>
      <p:sp>
        <p:nvSpPr>
          <p:cNvPr id="100354" name="Subtitle 2"/>
          <p:cNvSpPr>
            <a:spLocks noGrp="1"/>
          </p:cNvSpPr>
          <p:nvPr>
            <p:ph type="subTitle" idx="1"/>
          </p:nvPr>
        </p:nvSpPr>
        <p:spPr>
          <a:xfrm>
            <a:off x="80963" y="5113338"/>
            <a:ext cx="9063037" cy="647700"/>
          </a:xfrm>
        </p:spPr>
        <p:txBody>
          <a:bodyPr/>
          <a:lstStyle/>
          <a:p>
            <a:pPr marL="514350" indent="-514350" algn="l"/>
            <a:r>
              <a:rPr lang="en-US">
                <a:solidFill>
                  <a:schemeClr val="hlink"/>
                </a:solidFill>
                <a:latin typeface="Arial" charset="0"/>
              </a:rPr>
              <a:t>Describe (or </a:t>
            </a:r>
            <a:r>
              <a:rPr lang="en-US">
                <a:solidFill>
                  <a:schemeClr val="hlink"/>
                </a:solidFill>
                <a:latin typeface="Arial" charset="0"/>
                <a:cs typeface="ヒラギノ角ゴ Pro W3" charset="0"/>
              </a:rPr>
              <a:t>sketch</a:t>
            </a:r>
            <a:r>
              <a:rPr lang="en-US">
                <a:solidFill>
                  <a:schemeClr val="hlink"/>
                </a:solidFill>
                <a:latin typeface="Arial" charset="0"/>
              </a:rPr>
              <a:t>) </a:t>
            </a:r>
            <a:r>
              <a:rPr lang="en-US">
                <a:solidFill>
                  <a:schemeClr val="hlink"/>
                </a:solidFill>
                <a:latin typeface="Arial" charset="0"/>
                <a:sym typeface="Symbol" charset="0"/>
              </a:rPr>
              <a:t>(k) if "a" is very SMALL</a:t>
            </a:r>
          </a:p>
        </p:txBody>
      </p:sp>
      <p:graphicFrame>
        <p:nvGraphicFramePr>
          <p:cNvPr id="100355" name="Object 2"/>
          <p:cNvGraphicFramePr>
            <a:graphicFrameLocks noChangeAspect="1"/>
          </p:cNvGraphicFramePr>
          <p:nvPr/>
        </p:nvGraphicFramePr>
        <p:xfrm>
          <a:off x="6092825" y="260350"/>
          <a:ext cx="2743200" cy="2057400"/>
        </p:xfrm>
        <a:graphic>
          <a:graphicData uri="http://schemas.openxmlformats.org/presentationml/2006/ole">
            <mc:AlternateContent xmlns:mc="http://schemas.openxmlformats.org/markup-compatibility/2006">
              <mc:Choice xmlns:v="urn:schemas-microsoft-com:vml" Requires="v">
                <p:oleObj spid="_x0000_s167977" name="Picture" r:id="rId4" imgW="10971429" imgH="8228571" progId="Word.Picture.8">
                  <p:embed/>
                </p:oleObj>
              </mc:Choice>
              <mc:Fallback>
                <p:oleObj name="Picture" r:id="rId4" imgW="10971429" imgH="8228571" progId="Word.Pictur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2825" y="260350"/>
                        <a:ext cx="2743200"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0356" name="Object 3"/>
          <p:cNvGraphicFramePr>
            <a:graphicFrameLocks noChangeAspect="1"/>
          </p:cNvGraphicFramePr>
          <p:nvPr>
            <p:extLst>
              <p:ext uri="{D42A27DB-BD31-4B8C-83A1-F6EECF244321}">
                <p14:modId xmlns:p14="http://schemas.microsoft.com/office/powerpoint/2010/main" val="3436820508"/>
              </p:ext>
            </p:extLst>
          </p:nvPr>
        </p:nvGraphicFramePr>
        <p:xfrm>
          <a:off x="304800" y="1604848"/>
          <a:ext cx="4953000" cy="1454150"/>
        </p:xfrm>
        <a:graphic>
          <a:graphicData uri="http://schemas.openxmlformats.org/presentationml/2006/ole">
            <mc:AlternateContent xmlns:mc="http://schemas.openxmlformats.org/markup-compatibility/2006">
              <mc:Choice xmlns:v="urn:schemas-microsoft-com:vml" Requires="v">
                <p:oleObj spid="_x0000_s167978" name="Equation" r:id="rId6" imgW="1600596" imgH="470297" progId="Equation.3">
                  <p:embed/>
                </p:oleObj>
              </mc:Choice>
              <mc:Fallback>
                <p:oleObj name="Equation" r:id="rId6" imgW="1600596" imgH="4702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1604848"/>
                        <a:ext cx="4953000" cy="145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0357" name="Object 4"/>
          <p:cNvGraphicFramePr>
            <a:graphicFrameLocks noChangeAspect="1"/>
          </p:cNvGraphicFramePr>
          <p:nvPr/>
        </p:nvGraphicFramePr>
        <p:xfrm>
          <a:off x="527050" y="3530600"/>
          <a:ext cx="3578225" cy="1296988"/>
        </p:xfrm>
        <a:graphic>
          <a:graphicData uri="http://schemas.openxmlformats.org/presentationml/2006/ole">
            <mc:AlternateContent xmlns:mc="http://schemas.openxmlformats.org/markup-compatibility/2006">
              <mc:Choice xmlns:v="urn:schemas-microsoft-com:vml" Requires="v">
                <p:oleObj spid="_x0000_s167979" name="Equation" r:id="rId8" imgW="1156097" imgH="419497" progId="Equation.3">
                  <p:embed/>
                </p:oleObj>
              </mc:Choice>
              <mc:Fallback>
                <p:oleObj name="Equation" r:id="rId8" imgW="1156097" imgH="419497"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7050" y="3530600"/>
                        <a:ext cx="3578225" cy="129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7" name="TextBox 6"/>
          <p:cNvSpPr txBox="1">
            <a:spLocks noChangeArrowheads="1"/>
          </p:cNvSpPr>
          <p:nvPr/>
        </p:nvSpPr>
        <p:spPr bwMode="auto">
          <a:xfrm>
            <a:off x="0" y="6143625"/>
            <a:ext cx="6073775" cy="94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cs typeface="Times New Roman" charset="0"/>
                <a:sym typeface="Symbol" charset="0"/>
              </a:rPr>
              <a:t>How about if "a" is very LARGE?</a:t>
            </a:r>
            <a:endParaRPr lang="en-US" sz="3200">
              <a:cs typeface="Times New Roman" charset="0"/>
            </a:endParaRPr>
          </a:p>
          <a:p>
            <a:pPr eaLnBrk="1" hangingPunct="1"/>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idx="4294967295"/>
          </p:nvPr>
        </p:nvSpPr>
        <p:spPr>
          <a:xfrm>
            <a:off x="149225" y="355600"/>
            <a:ext cx="8815388" cy="3663950"/>
          </a:xfrm>
        </p:spPr>
        <p:txBody>
          <a:bodyPr anchor="t"/>
          <a:lstStyle/>
          <a:p>
            <a:pPr algn="l"/>
            <a:r>
              <a:rPr lang="en-US">
                <a:solidFill>
                  <a:schemeClr val="tx1"/>
                </a:solidFill>
                <a:ea typeface="ヒラギノ角ゴ Pro W3" charset="0"/>
                <a:cs typeface="ヒラギノ角ゴ Pro W3" charset="0"/>
              </a:rPr>
              <a:t>Given the Gaussian function </a:t>
            </a:r>
            <a:br>
              <a:rPr lang="en-US">
                <a:solidFill>
                  <a:schemeClr val="tx1"/>
                </a:solidFill>
                <a:ea typeface="ヒラギノ角ゴ Pro W3" charset="0"/>
                <a:cs typeface="ヒラギノ角ゴ Pro W3" charset="0"/>
              </a:rPr>
            </a:b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
            </a:r>
            <a:br>
              <a:rPr lang="en-US">
                <a:ea typeface="ヒラギノ角ゴ Pro W3" charset="0"/>
                <a:cs typeface="ヒラギノ角ゴ Pro W3" charset="0"/>
              </a:rPr>
            </a:br>
            <a:r>
              <a:rPr lang="en-US">
                <a:solidFill>
                  <a:srgbClr val="000000"/>
                </a:solidFill>
                <a:ea typeface="ヒラギノ角ゴ Pro W3" charset="0"/>
                <a:cs typeface="ヒラギノ角ゴ Pro W3" charset="0"/>
              </a:rPr>
              <a:t>we can </a:t>
            </a:r>
            <a:r>
              <a:rPr lang="en-US" i="1">
                <a:solidFill>
                  <a:srgbClr val="000000"/>
                </a:solidFill>
                <a:ea typeface="ヒラギノ角ゴ Pro W3" charset="0"/>
                <a:cs typeface="ヒラギノ角ゴ Pro W3" charset="0"/>
              </a:rPr>
              <a:t>compute </a:t>
            </a:r>
            <a:r>
              <a:rPr lang="en-US">
                <a:solidFill>
                  <a:srgbClr val="000000"/>
                </a:solidFill>
                <a:ea typeface="ヒラギノ角ゴ Pro W3" charset="0"/>
                <a:cs typeface="ヒラギノ角ゴ Pro W3" charset="0"/>
              </a:rPr>
              <a:t>the Fourier transform, </a:t>
            </a:r>
            <a:endParaRPr lang="en-US">
              <a:ea typeface="ヒラギノ角ゴ Pro W3" charset="0"/>
              <a:cs typeface="ヒラギノ角ゴ Pro W3" charset="0"/>
            </a:endParaRPr>
          </a:p>
        </p:txBody>
      </p:sp>
      <p:sp>
        <p:nvSpPr>
          <p:cNvPr id="102402" name="Content Placeholder 2"/>
          <p:cNvSpPr>
            <a:spLocks noGrp="1"/>
          </p:cNvSpPr>
          <p:nvPr>
            <p:ph idx="4294967295"/>
          </p:nvPr>
        </p:nvSpPr>
        <p:spPr>
          <a:xfrm>
            <a:off x="155575" y="3722688"/>
            <a:ext cx="8812213" cy="2924175"/>
          </a:xfrm>
        </p:spPr>
        <p:txBody>
          <a:bodyPr/>
          <a:lstStyle/>
          <a:p>
            <a:r>
              <a:rPr lang="en-US" sz="3600">
                <a:latin typeface="Arial" charset="0"/>
                <a:cs typeface="ヒラギノ角ゴ Pro W3" charset="0"/>
              </a:rPr>
              <a:t>If the width of Ψ(x) is increased, what can you say about the width of φ(k)?</a:t>
            </a:r>
          </a:p>
          <a:p>
            <a:pPr>
              <a:buFontTx/>
              <a:buAutoNum type="alphaUcParenR"/>
            </a:pPr>
            <a:r>
              <a:rPr lang="en-US" sz="3600">
                <a:latin typeface="Arial" charset="0"/>
                <a:cs typeface="ヒラギノ角ゴ Pro W3" charset="0"/>
              </a:rPr>
              <a:t>Increases also          B) Decreases</a:t>
            </a:r>
          </a:p>
          <a:p>
            <a:r>
              <a:rPr lang="en-US" sz="3600">
                <a:latin typeface="Arial" charset="0"/>
                <a:cs typeface="ヒラギノ角ゴ Pro W3" charset="0"/>
              </a:rPr>
              <a:t>C) Unaffected in this case</a:t>
            </a:r>
          </a:p>
          <a:p>
            <a:r>
              <a:rPr lang="en-US" sz="3600">
                <a:latin typeface="Arial" charset="0"/>
                <a:cs typeface="ヒラギノ角ゴ Pro W3" charset="0"/>
              </a:rPr>
              <a:t>D) Depends on many things!!</a:t>
            </a:r>
          </a:p>
        </p:txBody>
      </p:sp>
      <p:graphicFrame>
        <p:nvGraphicFramePr>
          <p:cNvPr id="102403" name="Object 2"/>
          <p:cNvGraphicFramePr>
            <a:graphicFrameLocks noChangeAspect="1"/>
          </p:cNvGraphicFramePr>
          <p:nvPr/>
        </p:nvGraphicFramePr>
        <p:xfrm>
          <a:off x="228600" y="798513"/>
          <a:ext cx="5213350" cy="1217612"/>
        </p:xfrm>
        <a:graphic>
          <a:graphicData uri="http://schemas.openxmlformats.org/presentationml/2006/ole">
            <mc:AlternateContent xmlns:mc="http://schemas.openxmlformats.org/markup-compatibility/2006">
              <mc:Choice xmlns:v="urn:schemas-microsoft-com:vml" Requires="v">
                <p:oleObj spid="_x0000_s102443" name="Equation" r:id="rId4" imgW="1092123" imgH="254287" progId="Equation.3">
                  <p:embed/>
                </p:oleObj>
              </mc:Choice>
              <mc:Fallback>
                <p:oleObj name="Equation" r:id="rId4" imgW="1092123" imgH="25428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798513"/>
                        <a:ext cx="5213350" cy="12176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0240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51</a:t>
            </a:r>
          </a:p>
        </p:txBody>
      </p:sp>
      <p:graphicFrame>
        <p:nvGraphicFramePr>
          <p:cNvPr id="102405" name="Object 3"/>
          <p:cNvGraphicFramePr>
            <a:graphicFrameLocks noChangeAspect="1"/>
          </p:cNvGraphicFramePr>
          <p:nvPr/>
        </p:nvGraphicFramePr>
        <p:xfrm>
          <a:off x="241300" y="2532063"/>
          <a:ext cx="4386263" cy="1128712"/>
        </p:xfrm>
        <a:graphic>
          <a:graphicData uri="http://schemas.openxmlformats.org/presentationml/2006/ole">
            <mc:AlternateContent xmlns:mc="http://schemas.openxmlformats.org/markup-compatibility/2006">
              <mc:Choice xmlns:v="urn:schemas-microsoft-com:vml" Requires="v">
                <p:oleObj spid="_x0000_s102444" name="Equation" r:id="rId6" imgW="990567" imgH="254287" progId="Equation.3">
                  <p:embed/>
                </p:oleObj>
              </mc:Choice>
              <mc:Fallback>
                <p:oleObj name="Equation" r:id="rId6" imgW="990567" imgH="25428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1300" y="2532063"/>
                        <a:ext cx="4386263" cy="1128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idx="4294967295"/>
          </p:nvPr>
        </p:nvSpPr>
        <p:spPr>
          <a:xfrm>
            <a:off x="149225" y="355600"/>
            <a:ext cx="8815388" cy="3663950"/>
          </a:xfrm>
        </p:spPr>
        <p:txBody>
          <a:bodyPr anchor="t"/>
          <a:lstStyle/>
          <a:p>
            <a:pPr algn="l"/>
            <a:r>
              <a:rPr lang="en-US">
                <a:ea typeface="ヒラギノ角ゴ Pro W3" charset="0"/>
                <a:cs typeface="ヒラギノ角ゴ Pro W3" charset="0"/>
              </a:rPr>
              <a:t>What is the Fourier transform of a delta function centered at x</a:t>
            </a:r>
            <a:r>
              <a:rPr lang="en-US" baseline="-25000">
                <a:ea typeface="ヒラギノ角ゴ Pro W3" charset="0"/>
                <a:cs typeface="ヒラギノ角ゴ Pro W3" charset="0"/>
              </a:rPr>
              <a:t>0</a:t>
            </a:r>
            <a:r>
              <a:rPr lang="en-US">
                <a:ea typeface="ヒラギノ角ゴ Pro W3" charset="0"/>
                <a:cs typeface="ヒラギノ角ゴ Pro W3" charset="0"/>
              </a:rPr>
              <a:t>, i.e. what is </a:t>
            </a:r>
          </a:p>
        </p:txBody>
      </p:sp>
      <p:sp>
        <p:nvSpPr>
          <p:cNvPr id="104450" name="Content Placeholder 2"/>
          <p:cNvSpPr>
            <a:spLocks noGrp="1"/>
          </p:cNvSpPr>
          <p:nvPr>
            <p:ph idx="4294967295"/>
          </p:nvPr>
        </p:nvSpPr>
        <p:spPr>
          <a:xfrm>
            <a:off x="201613" y="2828925"/>
            <a:ext cx="8812212" cy="3925888"/>
          </a:xfrm>
        </p:spPr>
        <p:txBody>
          <a:bodyPr/>
          <a:lstStyle/>
          <a:p>
            <a:pPr marL="742950" indent="-742950">
              <a:buFontTx/>
              <a:buAutoNum type="alphaUcParenR"/>
            </a:pPr>
            <a:r>
              <a:rPr lang="en-US" sz="3600">
                <a:latin typeface="Arial" charset="0"/>
                <a:ea typeface="ヒラギノ角ゴ Pro W3" charset="0"/>
                <a:cs typeface="ヒラギノ角ゴ Pro W3" charset="0"/>
              </a:rPr>
              <a:t>                       B)</a:t>
            </a:r>
          </a:p>
          <a:p>
            <a:pPr marL="742950" indent="-742950">
              <a:buFontTx/>
              <a:buAutoNum type="alphaUcParenR"/>
            </a:pPr>
            <a:endParaRPr lang="en-US" sz="3600">
              <a:latin typeface="Arial" charset="0"/>
              <a:ea typeface="ヒラギノ角ゴ Pro W3" charset="0"/>
              <a:cs typeface="ヒラギノ角ゴ Pro W3" charset="0"/>
            </a:endParaRPr>
          </a:p>
          <a:p>
            <a:pPr marL="742950" indent="-742950"/>
            <a:r>
              <a:rPr lang="en-US" sz="3600">
                <a:latin typeface="Arial" charset="0"/>
                <a:ea typeface="ヒラギノ角ゴ Pro W3" charset="0"/>
                <a:cs typeface="ヒラギノ角ゴ Pro W3" charset="0"/>
              </a:rPr>
              <a:t>C)  					D)</a:t>
            </a:r>
          </a:p>
          <a:p>
            <a:pPr marL="742950" indent="-742950">
              <a:buFontTx/>
              <a:buAutoNum type="alphaUcParenR" startAt="3"/>
            </a:pPr>
            <a:endParaRPr lang="en-US" sz="3600">
              <a:latin typeface="Arial" charset="0"/>
              <a:ea typeface="ヒラギノ角ゴ Pro W3" charset="0"/>
              <a:cs typeface="ヒラギノ角ゴ Pro W3" charset="0"/>
            </a:endParaRPr>
          </a:p>
          <a:p>
            <a:pPr marL="742950" indent="-742950"/>
            <a:r>
              <a:rPr lang="en-US" sz="3600">
                <a:latin typeface="Arial" charset="0"/>
                <a:ea typeface="ヒラギノ角ゴ Pro W3" charset="0"/>
                <a:cs typeface="ヒラギノ角ゴ Pro W3" charset="0"/>
              </a:rPr>
              <a:t>E) </a:t>
            </a:r>
            <a:r>
              <a:rPr lang="en-US">
                <a:latin typeface="Arial" charset="0"/>
                <a:ea typeface="ヒラギノ角ゴ Pro W3" charset="0"/>
                <a:cs typeface="ヒラギノ角ゴ Pro W3" charset="0"/>
              </a:rPr>
              <a:t>Something very different… (or, I don</a:t>
            </a:r>
            <a:r>
              <a:rPr lang="ja-JP" altLang="en-US">
                <a:latin typeface="Arial" charset="0"/>
                <a:ea typeface="ヒラギノ角ゴ Pro W3" charset="0"/>
                <a:cs typeface="ヒラギノ角ゴ Pro W3" charset="0"/>
              </a:rPr>
              <a:t>’</a:t>
            </a:r>
            <a:r>
              <a:rPr lang="en-US" altLang="ja-JP">
                <a:latin typeface="Arial" charset="0"/>
                <a:ea typeface="ヒラギノ角ゴ Pro W3" charset="0"/>
                <a:cs typeface="ヒラギノ角ゴ Pro W3" charset="0"/>
              </a:rPr>
              <a:t>t remember enough about delta functions)</a:t>
            </a:r>
            <a:endParaRPr lang="en-US" sz="3600">
              <a:latin typeface="Arial" charset="0"/>
              <a:ea typeface="ヒラギノ角ゴ Pro W3" charset="0"/>
              <a:cs typeface="ヒラギノ角ゴ Pro W3" charset="0"/>
            </a:endParaRPr>
          </a:p>
        </p:txBody>
      </p:sp>
      <p:sp>
        <p:nvSpPr>
          <p:cNvPr id="104451"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51</a:t>
            </a:r>
          </a:p>
        </p:txBody>
      </p:sp>
      <p:graphicFrame>
        <p:nvGraphicFramePr>
          <p:cNvPr id="104452" name="Object 2"/>
          <p:cNvGraphicFramePr>
            <a:graphicFrameLocks noChangeAspect="1"/>
          </p:cNvGraphicFramePr>
          <p:nvPr/>
        </p:nvGraphicFramePr>
        <p:xfrm>
          <a:off x="1130300" y="1330325"/>
          <a:ext cx="5910263" cy="1503363"/>
        </p:xfrm>
        <a:graphic>
          <a:graphicData uri="http://schemas.openxmlformats.org/presentationml/2006/ole">
            <mc:AlternateContent xmlns:mc="http://schemas.openxmlformats.org/markup-compatibility/2006">
              <mc:Choice xmlns:v="urn:schemas-microsoft-com:vml" Requires="v">
                <p:oleObj spid="_x0000_s170049" name="Equation" r:id="rId4" imgW="1854596" imgH="470297" progId="Equation.3">
                  <p:embed/>
                </p:oleObj>
              </mc:Choice>
              <mc:Fallback>
                <p:oleObj name="Equation" r:id="rId4" imgW="1854596" imgH="4702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300" y="1330325"/>
                        <a:ext cx="5910263" cy="1503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4453" name="Object 3"/>
          <p:cNvGraphicFramePr>
            <a:graphicFrameLocks noChangeAspect="1"/>
          </p:cNvGraphicFramePr>
          <p:nvPr/>
        </p:nvGraphicFramePr>
        <p:xfrm>
          <a:off x="4835525" y="2684463"/>
          <a:ext cx="2105025" cy="1343025"/>
        </p:xfrm>
        <a:graphic>
          <a:graphicData uri="http://schemas.openxmlformats.org/presentationml/2006/ole">
            <mc:AlternateContent xmlns:mc="http://schemas.openxmlformats.org/markup-compatibility/2006">
              <mc:Choice xmlns:v="urn:schemas-microsoft-com:vml" Requires="v">
                <p:oleObj spid="_x0000_s170050" name="Equation" r:id="rId6" imgW="660797" imgH="419497" progId="Equation.3">
                  <p:embed/>
                </p:oleObj>
              </mc:Choice>
              <mc:Fallback>
                <p:oleObj name="Equation" r:id="rId6" imgW="660797" imgH="4194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5525" y="2684463"/>
                        <a:ext cx="2105025" cy="1343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4454" name="Object 4"/>
          <p:cNvGraphicFramePr>
            <a:graphicFrameLocks noChangeAspect="1"/>
          </p:cNvGraphicFramePr>
          <p:nvPr/>
        </p:nvGraphicFramePr>
        <p:xfrm>
          <a:off x="855663" y="3983038"/>
          <a:ext cx="2120900" cy="1435100"/>
        </p:xfrm>
        <a:graphic>
          <a:graphicData uri="http://schemas.openxmlformats.org/presentationml/2006/ole">
            <mc:AlternateContent xmlns:mc="http://schemas.openxmlformats.org/markup-compatibility/2006">
              <mc:Choice xmlns:v="urn:schemas-microsoft-com:vml" Requires="v">
                <p:oleObj spid="_x0000_s170051" name="Equation" r:id="rId8" imgW="622427" imgH="419315" progId="Equation.3">
                  <p:embed/>
                </p:oleObj>
              </mc:Choice>
              <mc:Fallback>
                <p:oleObj name="Equation" r:id="rId8" imgW="622427" imgH="419315"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55663" y="3983038"/>
                        <a:ext cx="2120900" cy="1435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4455" name="Object 5"/>
          <p:cNvGraphicFramePr>
            <a:graphicFrameLocks noChangeAspect="1"/>
          </p:cNvGraphicFramePr>
          <p:nvPr/>
        </p:nvGraphicFramePr>
        <p:xfrm>
          <a:off x="4835525" y="4022725"/>
          <a:ext cx="2120900" cy="1352550"/>
        </p:xfrm>
        <a:graphic>
          <a:graphicData uri="http://schemas.openxmlformats.org/presentationml/2006/ole">
            <mc:AlternateContent xmlns:mc="http://schemas.openxmlformats.org/markup-compatibility/2006">
              <mc:Choice xmlns:v="urn:schemas-microsoft-com:vml" Requires="v">
                <p:oleObj spid="_x0000_s170052" name="Equation" r:id="rId10" imgW="660797" imgH="419497" progId="Equation.3">
                  <p:embed/>
                </p:oleObj>
              </mc:Choice>
              <mc:Fallback>
                <p:oleObj name="Equation" r:id="rId10" imgW="660797" imgH="419497"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5525" y="4022725"/>
                        <a:ext cx="2120900" cy="13525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04456" name="Object 6"/>
          <p:cNvGraphicFramePr>
            <a:graphicFrameLocks noChangeAspect="1"/>
          </p:cNvGraphicFramePr>
          <p:nvPr/>
        </p:nvGraphicFramePr>
        <p:xfrm>
          <a:off x="855663" y="2640013"/>
          <a:ext cx="1255712" cy="1433512"/>
        </p:xfrm>
        <a:graphic>
          <a:graphicData uri="http://schemas.openxmlformats.org/presentationml/2006/ole">
            <mc:AlternateContent xmlns:mc="http://schemas.openxmlformats.org/markup-compatibility/2006">
              <mc:Choice xmlns:v="urn:schemas-microsoft-com:vml" Requires="v">
                <p:oleObj spid="_x0000_s170053" name="Equation" r:id="rId12" imgW="368697" imgH="419497" progId="Equation.3">
                  <p:embed/>
                </p:oleObj>
              </mc:Choice>
              <mc:Fallback>
                <p:oleObj name="Equation" r:id="rId12" imgW="368697" imgH="419497" progId="Equation.3">
                  <p:embed/>
                  <p:pic>
                    <p:nvPicPr>
                      <p:cNvPr id="0" name="Object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55663" y="2640013"/>
                        <a:ext cx="1255712" cy="14335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7" name="Picture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70100" y="2393950"/>
            <a:ext cx="500380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498" name="Title 1"/>
          <p:cNvSpPr>
            <a:spLocks noGrp="1"/>
          </p:cNvSpPr>
          <p:nvPr>
            <p:ph type="title"/>
          </p:nvPr>
        </p:nvSpPr>
        <p:spPr>
          <a:xfrm>
            <a:off x="685800" y="190500"/>
            <a:ext cx="7772400" cy="1101725"/>
          </a:xfrm>
        </p:spPr>
        <p:txBody>
          <a:bodyPr/>
          <a:lstStyle/>
          <a:p>
            <a:r>
              <a:rPr lang="en-US">
                <a:solidFill>
                  <a:schemeClr val="tx1"/>
                </a:solidFill>
                <a:ea typeface="ヒラギノ角ゴ Pro W3" charset="0"/>
                <a:cs typeface="ヒラギノ角ゴ Pro W3" charset="0"/>
              </a:rPr>
              <a:t>Consider the function f(x) which is a sin wave of length L.</a:t>
            </a:r>
          </a:p>
        </p:txBody>
      </p:sp>
      <p:sp>
        <p:nvSpPr>
          <p:cNvPr id="106499" name="Content Placeholder 2"/>
          <p:cNvSpPr>
            <a:spLocks noGrp="1"/>
          </p:cNvSpPr>
          <p:nvPr>
            <p:ph idx="1"/>
          </p:nvPr>
        </p:nvSpPr>
        <p:spPr>
          <a:xfrm>
            <a:off x="0" y="4395788"/>
            <a:ext cx="8869363" cy="2251075"/>
          </a:xfrm>
        </p:spPr>
        <p:txBody>
          <a:bodyPr/>
          <a:lstStyle/>
          <a:p>
            <a:r>
              <a:rPr lang="en-US" dirty="0">
                <a:solidFill>
                  <a:schemeClr val="accent2"/>
                </a:solidFill>
                <a:latin typeface="Arial" charset="0"/>
                <a:ea typeface="ヒラギノ角ゴ Pro W3" charset="0"/>
                <a:cs typeface="ヒラギノ角ゴ Pro W3" charset="0"/>
              </a:rPr>
              <a:t>Which statement is closest to the truth?</a:t>
            </a:r>
          </a:p>
          <a:p>
            <a:pPr>
              <a:buFontTx/>
              <a:buAutoNum type="alphaUcParenR"/>
            </a:pPr>
            <a:r>
              <a:rPr lang="en-US" dirty="0">
                <a:latin typeface="Arial" charset="0"/>
                <a:ea typeface="ヒラギノ角ゴ Pro W3" charset="0"/>
                <a:cs typeface="ヒラギノ角ゴ Pro W3" charset="0"/>
              </a:rPr>
              <a:t>f(x) has a single well-defined wavelength</a:t>
            </a:r>
          </a:p>
          <a:p>
            <a:pPr>
              <a:buFontTx/>
              <a:buAutoNum type="alphaUcParenR"/>
            </a:pPr>
            <a:r>
              <a:rPr lang="en-US">
                <a:latin typeface="Arial" charset="0"/>
                <a:ea typeface="ヒラギノ角ゴ Pro W3" charset="0"/>
                <a:cs typeface="ヒラギノ角ゴ Pro W3" charset="0"/>
              </a:rPr>
              <a:t>f</a:t>
            </a:r>
            <a:r>
              <a:rPr lang="en-US" smtClean="0">
                <a:latin typeface="Arial" charset="0"/>
                <a:ea typeface="ヒラギノ角ゴ Pro W3" charset="0"/>
                <a:cs typeface="ヒラギノ角ゴ Pro W3" charset="0"/>
              </a:rPr>
              <a:t>(</a:t>
            </a:r>
            <a:r>
              <a:rPr lang="en-US">
                <a:latin typeface="Arial" charset="0"/>
                <a:ea typeface="ヒラギノ角ゴ Pro W3" charset="0"/>
                <a:cs typeface="ヒラギノ角ゴ Pro W3" charset="0"/>
              </a:rPr>
              <a:t>x) is made up of a range of wavelengths</a:t>
            </a:r>
          </a:p>
        </p:txBody>
      </p:sp>
      <p:sp>
        <p:nvSpPr>
          <p:cNvPr id="106500" name="TextBox 4"/>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42</a:t>
            </a:r>
          </a:p>
        </p:txBody>
      </p:sp>
      <p:graphicFrame>
        <p:nvGraphicFramePr>
          <p:cNvPr id="106501" name="Object 2"/>
          <p:cNvGraphicFramePr>
            <a:graphicFrameLocks noChangeAspect="1"/>
          </p:cNvGraphicFramePr>
          <p:nvPr/>
        </p:nvGraphicFramePr>
        <p:xfrm>
          <a:off x="1927225" y="1289050"/>
          <a:ext cx="5284788" cy="1717675"/>
        </p:xfrm>
        <a:graphic>
          <a:graphicData uri="http://schemas.openxmlformats.org/presentationml/2006/ole">
            <mc:AlternateContent xmlns:mc="http://schemas.openxmlformats.org/markup-compatibility/2006">
              <mc:Choice xmlns:v="urn:schemas-microsoft-com:vml" Requires="v">
                <p:oleObj spid="_x0000_s171026" name="Equation" r:id="rId5" imgW="1879996" imgH="609997" progId="Equation.3">
                  <p:embed/>
                </p:oleObj>
              </mc:Choice>
              <mc:Fallback>
                <p:oleObj name="Equation" r:id="rId5" imgW="1879996" imgH="609997" progId="Equation.3">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7225" y="1289050"/>
                        <a:ext cx="5284788" cy="1717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idx="4294967295"/>
          </p:nvPr>
        </p:nvSpPr>
        <p:spPr>
          <a:xfrm>
            <a:off x="325438" y="249238"/>
            <a:ext cx="8586787" cy="3235325"/>
          </a:xfrm>
        </p:spPr>
        <p:txBody>
          <a:bodyPr/>
          <a:lstStyle/>
          <a:p>
            <a:r>
              <a:rPr lang="en-US">
                <a:solidFill>
                  <a:schemeClr val="tx1"/>
                </a:solidFill>
                <a:ea typeface="ヒラギノ角ゴ Pro W3" charset="0"/>
                <a:cs typeface="ヒラギノ角ゴ Pro W3" charset="0"/>
              </a:rPr>
              <a:t>Two particles, 1 and 2, are described by plane wave of the form exp[i(kx–ωt)]. Particle 1 has a smaller wavelength than particle 2: λ</a:t>
            </a:r>
            <a:r>
              <a:rPr lang="en-US" baseline="-25000">
                <a:solidFill>
                  <a:schemeClr val="tx1"/>
                </a:solidFill>
                <a:ea typeface="ヒラギノ角ゴ Pro W3" charset="0"/>
                <a:cs typeface="ヒラギノ角ゴ Pro W3" charset="0"/>
              </a:rPr>
              <a:t>1</a:t>
            </a:r>
            <a:r>
              <a:rPr lang="en-US" baseline="30000">
                <a:solidFill>
                  <a:schemeClr val="tx1"/>
                </a:solidFill>
                <a:ea typeface="ヒラギノ角ゴ Pro W3" charset="0"/>
                <a:cs typeface="ヒラギノ角ゴ Pro W3" charset="0"/>
              </a:rPr>
              <a:t> </a:t>
            </a:r>
            <a:r>
              <a:rPr lang="en-US">
                <a:solidFill>
                  <a:schemeClr val="tx1"/>
                </a:solidFill>
                <a:ea typeface="ヒラギノ角ゴ Pro W3" charset="0"/>
                <a:cs typeface="ヒラギノ角ゴ Pro W3" charset="0"/>
              </a:rPr>
              <a:t>&lt; λ</a:t>
            </a:r>
            <a:r>
              <a:rPr lang="en-US" baseline="-25000">
                <a:solidFill>
                  <a:schemeClr val="tx1"/>
                </a:solidFill>
                <a:ea typeface="ヒラギノ角ゴ Pro W3" charset="0"/>
                <a:cs typeface="ヒラギノ角ゴ Pro W3" charset="0"/>
              </a:rPr>
              <a:t>2</a:t>
            </a:r>
            <a:r>
              <a:rPr lang="en-US" baseline="30000">
                <a:solidFill>
                  <a:schemeClr val="tx1"/>
                </a:solidFill>
                <a:ea typeface="ヒラギノ角ゴ Pro W3" charset="0"/>
                <a:cs typeface="ヒラギノ角ゴ Pro W3" charset="0"/>
              </a:rPr>
              <a:t> </a:t>
            </a:r>
            <a:r>
              <a:rPr lang="en-US">
                <a:ea typeface="ヒラギノ角ゴ Pro W3" charset="0"/>
                <a:cs typeface="ヒラギノ角ゴ Pro W3" charset="0"/>
              </a:rPr>
              <a:t/>
            </a:r>
            <a:br>
              <a:rPr lang="en-US">
                <a:ea typeface="ヒラギノ角ゴ Pro W3" charset="0"/>
                <a:cs typeface="ヒラギノ角ゴ Pro W3" charset="0"/>
              </a:rPr>
            </a:br>
            <a:r>
              <a:rPr lang="en-US">
                <a:ea typeface="ヒラギノ角ゴ Pro W3" charset="0"/>
                <a:cs typeface="ヒラギノ角ゴ Pro W3" charset="0"/>
              </a:rPr>
              <a:t>Which particle has larger momentum? </a:t>
            </a:r>
            <a:br>
              <a:rPr lang="en-US">
                <a:ea typeface="ヒラギノ角ゴ Pro W3" charset="0"/>
                <a:cs typeface="ヒラギノ角ゴ Pro W3" charset="0"/>
              </a:rPr>
            </a:br>
            <a:endParaRPr lang="en-US">
              <a:ea typeface="ヒラギノ角ゴ Pro W3" charset="0"/>
              <a:cs typeface="ヒラギノ角ゴ Pro W3" charset="0"/>
            </a:endParaRPr>
          </a:p>
        </p:txBody>
      </p:sp>
      <p:sp>
        <p:nvSpPr>
          <p:cNvPr id="16386" name="Content Placeholder 2"/>
          <p:cNvSpPr>
            <a:spLocks noGrp="1"/>
          </p:cNvSpPr>
          <p:nvPr>
            <p:ph idx="4294967295"/>
          </p:nvPr>
        </p:nvSpPr>
        <p:spPr>
          <a:xfrm>
            <a:off x="557213" y="3235325"/>
            <a:ext cx="7772400" cy="3043238"/>
          </a:xfrm>
        </p:spPr>
        <p:txBody>
          <a:bodyPr/>
          <a:lstStyle/>
          <a:p>
            <a:pPr marL="514350" indent="-514350">
              <a:buFontTx/>
              <a:buAutoNum type="alphaUcParenR"/>
            </a:pPr>
            <a:r>
              <a:rPr lang="en-US">
                <a:latin typeface="Lucida Grande" charset="0"/>
                <a:ea typeface="ヒラギノ角ゴ Pro W3" charset="0"/>
                <a:cs typeface="ヒラギノ角ゴ Pro W3" charset="0"/>
              </a:rPr>
              <a:t>particle 1</a:t>
            </a:r>
          </a:p>
          <a:p>
            <a:pPr marL="514350" indent="-514350">
              <a:buFontTx/>
              <a:buAutoNum type="alphaUcParenR"/>
            </a:pPr>
            <a:r>
              <a:rPr lang="en-US">
                <a:latin typeface="Lucida Grande" charset="0"/>
                <a:ea typeface="ヒラギノ角ゴ Pro W3" charset="0"/>
                <a:cs typeface="ヒラギノ角ゴ Pro W3" charset="0"/>
              </a:rPr>
              <a:t>particle 2</a:t>
            </a:r>
          </a:p>
          <a:p>
            <a:pPr marL="514350" indent="-514350">
              <a:buFontTx/>
              <a:buAutoNum type="alphaUcParenR"/>
            </a:pPr>
            <a:r>
              <a:rPr lang="en-US">
                <a:latin typeface="Lucida Grande" charset="0"/>
                <a:ea typeface="ヒラギノ角ゴ Pro W3" charset="0"/>
                <a:cs typeface="ヒラギノ角ゴ Pro W3" charset="0"/>
              </a:rPr>
              <a:t>They have the same momentum</a:t>
            </a:r>
          </a:p>
          <a:p>
            <a:pPr marL="514350" indent="-514350">
              <a:buFontTx/>
              <a:buAutoNum type="alphaUcParenR"/>
            </a:pPr>
            <a:r>
              <a:rPr lang="en-US">
                <a:latin typeface="Lucida Grande" charset="0"/>
                <a:ea typeface="ヒラギノ角ゴ Pro W3" charset="0"/>
                <a:cs typeface="ヒラギノ角ゴ Pro W3" charset="0"/>
              </a:rPr>
              <a:t>It is impossible to answer based on the info given.</a:t>
            </a:r>
          </a:p>
        </p:txBody>
      </p:sp>
      <p:sp>
        <p:nvSpPr>
          <p:cNvPr id="16387" name="TextBox 3"/>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36</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ctrTitle" idx="4294967295"/>
          </p:nvPr>
        </p:nvSpPr>
        <p:spPr>
          <a:xfrm>
            <a:off x="114300" y="76200"/>
            <a:ext cx="8915400" cy="1470025"/>
          </a:xfrm>
        </p:spPr>
        <p:txBody>
          <a:bodyPr/>
          <a:lstStyle/>
          <a:p>
            <a:pPr algn="l"/>
            <a:r>
              <a:rPr lang="en-US"/>
              <a:t>Match f(x) to the magnitude of its Fourier transform |</a:t>
            </a:r>
            <a:r>
              <a:rPr lang="en-US">
                <a:solidFill>
                  <a:schemeClr val="hlink"/>
                </a:solidFill>
                <a:sym typeface="Symbol" charset="0"/>
              </a:rPr>
              <a:t>(k)|</a:t>
            </a:r>
            <a:r>
              <a:rPr lang="en-US"/>
              <a:t>:</a:t>
            </a:r>
          </a:p>
        </p:txBody>
      </p:sp>
      <p:pic>
        <p:nvPicPr>
          <p:cNvPr id="108546" name="Picture 10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00200"/>
            <a:ext cx="17526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7" name="Picture 103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3429000"/>
            <a:ext cx="17526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8" name="Picture 103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 y="5318125"/>
            <a:ext cx="1870075"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9" name="Picture 103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15000" y="4191000"/>
            <a:ext cx="17526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0" name="Picture 103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0" y="2971800"/>
            <a:ext cx="17526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1" name="Picture 103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5000" y="1560513"/>
            <a:ext cx="1752600" cy="108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52" name="Picture 10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59425" y="5562600"/>
            <a:ext cx="21367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553" name="Text Box 1041"/>
          <p:cNvSpPr txBox="1">
            <a:spLocks noChangeArrowheads="1"/>
          </p:cNvSpPr>
          <p:nvPr/>
        </p:nvSpPr>
        <p:spPr bwMode="auto">
          <a:xfrm>
            <a:off x="365125" y="1704975"/>
            <a:ext cx="29686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I</a:t>
            </a:r>
          </a:p>
        </p:txBody>
      </p:sp>
      <p:sp>
        <p:nvSpPr>
          <p:cNvPr id="108554" name="Text Box 1042"/>
          <p:cNvSpPr txBox="1">
            <a:spLocks noChangeArrowheads="1"/>
          </p:cNvSpPr>
          <p:nvPr/>
        </p:nvSpPr>
        <p:spPr bwMode="auto">
          <a:xfrm>
            <a:off x="388938" y="3478213"/>
            <a:ext cx="4095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II</a:t>
            </a:r>
          </a:p>
        </p:txBody>
      </p:sp>
      <p:sp>
        <p:nvSpPr>
          <p:cNvPr id="108555" name="Text Box 1043"/>
          <p:cNvSpPr txBox="1">
            <a:spLocks noChangeArrowheads="1"/>
          </p:cNvSpPr>
          <p:nvPr/>
        </p:nvSpPr>
        <p:spPr bwMode="auto">
          <a:xfrm>
            <a:off x="339725" y="5272088"/>
            <a:ext cx="5222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III</a:t>
            </a:r>
          </a:p>
        </p:txBody>
      </p:sp>
      <p:sp>
        <p:nvSpPr>
          <p:cNvPr id="108556" name="Text Box 1044"/>
          <p:cNvSpPr txBox="1">
            <a:spLocks noChangeArrowheads="1"/>
          </p:cNvSpPr>
          <p:nvPr/>
        </p:nvSpPr>
        <p:spPr bwMode="auto">
          <a:xfrm>
            <a:off x="4495800" y="1905000"/>
            <a:ext cx="4556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A</a:t>
            </a:r>
          </a:p>
        </p:txBody>
      </p:sp>
      <p:sp>
        <p:nvSpPr>
          <p:cNvPr id="108557" name="Text Box 1045"/>
          <p:cNvSpPr txBox="1">
            <a:spLocks noChangeArrowheads="1"/>
          </p:cNvSpPr>
          <p:nvPr/>
        </p:nvSpPr>
        <p:spPr bwMode="auto">
          <a:xfrm>
            <a:off x="4495800" y="3187700"/>
            <a:ext cx="4556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B</a:t>
            </a:r>
          </a:p>
        </p:txBody>
      </p:sp>
      <p:sp>
        <p:nvSpPr>
          <p:cNvPr id="108558" name="Text Box 1046"/>
          <p:cNvSpPr txBox="1">
            <a:spLocks noChangeArrowheads="1"/>
          </p:cNvSpPr>
          <p:nvPr/>
        </p:nvSpPr>
        <p:spPr bwMode="auto">
          <a:xfrm>
            <a:off x="4418013" y="4697413"/>
            <a:ext cx="477837"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C</a:t>
            </a:r>
          </a:p>
        </p:txBody>
      </p:sp>
      <p:sp>
        <p:nvSpPr>
          <p:cNvPr id="108559" name="Text Box 1047"/>
          <p:cNvSpPr txBox="1">
            <a:spLocks noChangeArrowheads="1"/>
          </p:cNvSpPr>
          <p:nvPr/>
        </p:nvSpPr>
        <p:spPr bwMode="auto">
          <a:xfrm>
            <a:off x="4418013" y="5562600"/>
            <a:ext cx="477837"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t>D</a:t>
            </a:r>
          </a:p>
        </p:txBody>
      </p:sp>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idx="4294967295"/>
          </p:nvPr>
        </p:nvSpPr>
        <p:spPr>
          <a:xfrm>
            <a:off x="163513" y="222250"/>
            <a:ext cx="8294687" cy="1314450"/>
          </a:xfrm>
        </p:spPr>
        <p:txBody>
          <a:bodyPr/>
          <a:lstStyle/>
          <a:p>
            <a:pPr algn="l"/>
            <a:r>
              <a:rPr lang="en-US" sz="4000">
                <a:ea typeface="ヒラギノ角ゴ Pro W3" charset="0"/>
                <a:cs typeface="ヒラギノ角ゴ Pro W3" charset="0"/>
              </a:rPr>
              <a:t>Compared to </a:t>
            </a:r>
            <a:r>
              <a:rPr lang="en-US">
                <a:latin typeface="Symbol" charset="0"/>
                <a:ea typeface="ヒラギノ角ゴ Pro W3" charset="0"/>
                <a:cs typeface="ヒラギノ角ゴ Pro W3" charset="0"/>
              </a:rPr>
              <a:t>Y</a:t>
            </a:r>
            <a:r>
              <a:rPr lang="en-US">
                <a:ea typeface="ヒラギノ角ゴ Pro W3" charset="0"/>
                <a:cs typeface="ヒラギノ角ゴ Pro W3" charset="0"/>
              </a:rPr>
              <a:t>(x,0),</a:t>
            </a:r>
            <a:r>
              <a:rPr lang="en-US" sz="4000">
                <a:ea typeface="ヒラギノ角ゴ Pro W3" charset="0"/>
                <a:cs typeface="ヒラギノ角ゴ Pro W3" charset="0"/>
              </a:rPr>
              <a:t> </a:t>
            </a:r>
            <a:r>
              <a:rPr lang="en-US" sz="4000">
                <a:latin typeface="Symbol" charset="0"/>
                <a:ea typeface="ヒラギノ角ゴ Pro W3" charset="0"/>
                <a:cs typeface="ヒラギノ角ゴ Pro W3" charset="0"/>
              </a:rPr>
              <a:t>F</a:t>
            </a:r>
            <a:r>
              <a:rPr lang="en-US" sz="4000">
                <a:ea typeface="ヒラギノ角ゴ Pro W3" charset="0"/>
                <a:cs typeface="ヒラギノ角ゴ Pro W3" charset="0"/>
              </a:rPr>
              <a:t>(p) contains:</a:t>
            </a:r>
          </a:p>
        </p:txBody>
      </p:sp>
      <p:sp>
        <p:nvSpPr>
          <p:cNvPr id="110594" name="Content Placeholder 2"/>
          <p:cNvSpPr>
            <a:spLocks noGrp="1"/>
          </p:cNvSpPr>
          <p:nvPr>
            <p:ph idx="4294967295"/>
          </p:nvPr>
        </p:nvSpPr>
        <p:spPr>
          <a:xfrm>
            <a:off x="311150" y="2120900"/>
            <a:ext cx="8147050" cy="4238625"/>
          </a:xfrm>
        </p:spPr>
        <p:txBody>
          <a:bodyPr/>
          <a:lstStyle/>
          <a:p>
            <a:pPr marL="514350" indent="-514350" eaLnBrk="1" hangingPunct="1">
              <a:buFontTx/>
              <a:buAutoNum type="alphaUcParenR"/>
            </a:pPr>
            <a:r>
              <a:rPr lang="en-US">
                <a:latin typeface="Arial" charset="0"/>
                <a:ea typeface="ヒラギノ角ゴ Pro W3" charset="0"/>
                <a:cs typeface="ヒラギノ角ゴ Pro W3" charset="0"/>
              </a:rPr>
              <a:t>more information.</a:t>
            </a:r>
          </a:p>
          <a:p>
            <a:pPr marL="514350" indent="-514350" eaLnBrk="1" hangingPunct="1">
              <a:buFontTx/>
              <a:buAutoNum type="alphaUcParenR"/>
            </a:pPr>
            <a:r>
              <a:rPr lang="en-US">
                <a:latin typeface="Arial" charset="0"/>
                <a:ea typeface="ヒラギノ角ゴ Pro W3" charset="0"/>
                <a:cs typeface="ヒラギノ角ゴ Pro W3" charset="0"/>
              </a:rPr>
              <a:t>less information.</a:t>
            </a:r>
          </a:p>
          <a:p>
            <a:pPr marL="514350" indent="-514350" eaLnBrk="1" hangingPunct="1">
              <a:buFontTx/>
              <a:buAutoNum type="alphaUcParenR"/>
            </a:pPr>
            <a:r>
              <a:rPr lang="en-US">
                <a:latin typeface="Arial" charset="0"/>
                <a:ea typeface="ヒラギノ角ゴ Pro W3" charset="0"/>
                <a:cs typeface="ヒラギノ角ゴ Pro W3" charset="0"/>
              </a:rPr>
              <a:t>the same information, you can exchange them.</a:t>
            </a:r>
          </a:p>
          <a:p>
            <a:pPr marL="514350" indent="-514350" eaLnBrk="1" hangingPunct="1">
              <a:buFontTx/>
              <a:buAutoNum type="alphaUcParenR"/>
            </a:pPr>
            <a:r>
              <a:rPr lang="en-US">
                <a:latin typeface="Arial" charset="0"/>
                <a:ea typeface="ヒラギノ角ゴ Pro W3" charset="0"/>
                <a:cs typeface="ヒラギノ角ゴ Pro W3" charset="0"/>
              </a:rPr>
              <a:t>cannot be determined/depends.</a:t>
            </a:r>
            <a:r>
              <a:rPr lang="en-US">
                <a:latin typeface="Lucida Grande" charset="0"/>
                <a:ea typeface="ヒラギノ角ゴ Pro W3" charset="0"/>
                <a:cs typeface="ヒラギノ角ゴ Pro W3" charset="0"/>
              </a:rPr>
              <a:t> </a:t>
            </a:r>
          </a:p>
        </p:txBody>
      </p:sp>
      <p:sp>
        <p:nvSpPr>
          <p:cNvPr id="11059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1</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p:nvPr>
        </p:nvSpPr>
        <p:spPr>
          <a:xfrm>
            <a:off x="534988" y="201613"/>
            <a:ext cx="8294687" cy="1573212"/>
          </a:xfrm>
        </p:spPr>
        <p:txBody>
          <a:bodyPr/>
          <a:lstStyle/>
          <a:p>
            <a:pPr algn="l"/>
            <a:r>
              <a:rPr lang="en-US" sz="3200">
                <a:ea typeface="ヒラギノ角ゴ Pro W3" charset="0"/>
                <a:cs typeface="ヒラギノ角ゴ Pro W3" charset="0"/>
              </a:rPr>
              <a:t>How do you write a Hamiltonian Ĥ with an arbitrary time-independent potential </a:t>
            </a:r>
            <a:r>
              <a:rPr lang="en-US" sz="3200" i="1">
                <a:ea typeface="ヒラギノ角ゴ Pro W3" charset="0"/>
                <a:cs typeface="ヒラギノ角ゴ Pro W3" charset="0"/>
              </a:rPr>
              <a:t>V</a:t>
            </a:r>
            <a:r>
              <a:rPr lang="en-US" sz="3200">
                <a:ea typeface="ヒラギノ角ゴ Pro W3" charset="0"/>
                <a:cs typeface="ヒラギノ角ゴ Pro W3" charset="0"/>
              </a:rPr>
              <a:t>(</a:t>
            </a:r>
            <a:r>
              <a:rPr lang="en-US" sz="3200" i="1">
                <a:ea typeface="ヒラギノ角ゴ Pro W3" charset="0"/>
                <a:cs typeface="ヒラギノ角ゴ Pro W3" charset="0"/>
              </a:rPr>
              <a:t>x</a:t>
            </a:r>
            <a:r>
              <a:rPr lang="en-US" sz="3200">
                <a:ea typeface="ヒラギノ角ゴ Pro W3" charset="0"/>
                <a:cs typeface="ヒラギノ角ゴ Pro W3" charset="0"/>
              </a:rPr>
              <a:t>) in momentum basis?</a:t>
            </a:r>
            <a:endParaRPr lang="en-US">
              <a:ea typeface="ヒラギノ角ゴ Pro W3" charset="0"/>
              <a:cs typeface="ヒラギノ角ゴ Pro W3" charset="0"/>
            </a:endParaRPr>
          </a:p>
        </p:txBody>
      </p:sp>
      <p:sp>
        <p:nvSpPr>
          <p:cNvPr id="112642" name="Content Placeholder 2"/>
          <p:cNvSpPr>
            <a:spLocks noGrp="1"/>
          </p:cNvSpPr>
          <p:nvPr>
            <p:ph idx="1"/>
          </p:nvPr>
        </p:nvSpPr>
        <p:spPr>
          <a:xfrm>
            <a:off x="95250" y="5859463"/>
            <a:ext cx="7772400" cy="787400"/>
          </a:xfrm>
        </p:spPr>
        <p:txBody>
          <a:bodyPr/>
          <a:lstStyle/>
          <a:p>
            <a:pPr marL="514350" indent="-514350" eaLnBrk="1" hangingPunct="1"/>
            <a:r>
              <a:rPr lang="en-US">
                <a:latin typeface="Arial" charset="0"/>
                <a:ea typeface="ヒラギノ角ゴ Pro W3" charset="0"/>
                <a:cs typeface="ヒラギノ角ゴ Pro W3" charset="0"/>
              </a:rPr>
              <a:t>E) something else</a:t>
            </a:r>
            <a:endParaRPr lang="en-US">
              <a:latin typeface="Arial" charset="0"/>
            </a:endParaRPr>
          </a:p>
        </p:txBody>
      </p:sp>
      <p:graphicFrame>
        <p:nvGraphicFramePr>
          <p:cNvPr id="112643" name="Object 2"/>
          <p:cNvGraphicFramePr>
            <a:graphicFrameLocks noChangeAspect="1"/>
          </p:cNvGraphicFramePr>
          <p:nvPr/>
        </p:nvGraphicFramePr>
        <p:xfrm>
          <a:off x="134938" y="2035175"/>
          <a:ext cx="3922712" cy="1374775"/>
        </p:xfrm>
        <a:graphic>
          <a:graphicData uri="http://schemas.openxmlformats.org/presentationml/2006/ole">
            <mc:AlternateContent xmlns:mc="http://schemas.openxmlformats.org/markup-compatibility/2006">
              <mc:Choice xmlns:v="urn:schemas-microsoft-com:vml" Requires="v">
                <p:oleObj spid="_x0000_s172085" name="Equation" r:id="rId4" imgW="1257151" imgH="444704" progId="Equation.3">
                  <p:embed/>
                </p:oleObj>
              </mc:Choice>
              <mc:Fallback>
                <p:oleObj name="Equation" r:id="rId4" imgW="1257151" imgH="444704"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938" y="2035175"/>
                        <a:ext cx="3922712"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644"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2</a:t>
            </a:r>
          </a:p>
        </p:txBody>
      </p:sp>
      <p:graphicFrame>
        <p:nvGraphicFramePr>
          <p:cNvPr id="112645" name="Object 3"/>
          <p:cNvGraphicFramePr>
            <a:graphicFrameLocks noChangeAspect="1"/>
          </p:cNvGraphicFramePr>
          <p:nvPr/>
        </p:nvGraphicFramePr>
        <p:xfrm>
          <a:off x="55563" y="3841750"/>
          <a:ext cx="4692650" cy="1404938"/>
        </p:xfrm>
        <a:graphic>
          <a:graphicData uri="http://schemas.openxmlformats.org/presentationml/2006/ole">
            <mc:AlternateContent xmlns:mc="http://schemas.openxmlformats.org/markup-compatibility/2006">
              <mc:Choice xmlns:v="urn:schemas-microsoft-com:vml" Requires="v">
                <p:oleObj spid="_x0000_s172086" name="Equation" r:id="rId6" imgW="1511696" imgH="457597" progId="Equation.3">
                  <p:embed/>
                </p:oleObj>
              </mc:Choice>
              <mc:Fallback>
                <p:oleObj name="Equation" r:id="rId6" imgW="1511696" imgH="4575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563" y="3841750"/>
                        <a:ext cx="4692650" cy="140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646" name="Object 4"/>
          <p:cNvGraphicFramePr>
            <a:graphicFrameLocks noChangeAspect="1"/>
          </p:cNvGraphicFramePr>
          <p:nvPr/>
        </p:nvGraphicFramePr>
        <p:xfrm>
          <a:off x="5432425" y="2076450"/>
          <a:ext cx="2733675" cy="1295400"/>
        </p:xfrm>
        <a:graphic>
          <a:graphicData uri="http://schemas.openxmlformats.org/presentationml/2006/ole">
            <mc:AlternateContent xmlns:mc="http://schemas.openxmlformats.org/markup-compatibility/2006">
              <mc:Choice xmlns:v="urn:schemas-microsoft-com:vml" Requires="v">
                <p:oleObj spid="_x0000_s172087" name="Equation" r:id="rId8" imgW="876697" imgH="419497" progId="Equation.3">
                  <p:embed/>
                </p:oleObj>
              </mc:Choice>
              <mc:Fallback>
                <p:oleObj name="Equation" r:id="rId8" imgW="876697" imgH="419497" progId="Equation.3">
                  <p:embed/>
                  <p:pic>
                    <p:nvPicPr>
                      <p:cNvPr id="0" name="Object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432425" y="2076450"/>
                        <a:ext cx="273367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12647" name="Object 5"/>
          <p:cNvGraphicFramePr>
            <a:graphicFrameLocks noChangeAspect="1"/>
          </p:cNvGraphicFramePr>
          <p:nvPr/>
        </p:nvGraphicFramePr>
        <p:xfrm>
          <a:off x="5373688" y="3841750"/>
          <a:ext cx="3549650" cy="1406525"/>
        </p:xfrm>
        <a:graphic>
          <a:graphicData uri="http://schemas.openxmlformats.org/presentationml/2006/ole">
            <mc:AlternateContent xmlns:mc="http://schemas.openxmlformats.org/markup-compatibility/2006">
              <mc:Choice xmlns:v="urn:schemas-microsoft-com:vml" Requires="v">
                <p:oleObj spid="_x0000_s172088" name="Equation" r:id="rId10" imgW="1143397" imgH="457597" progId="Equation.3">
                  <p:embed/>
                </p:oleObj>
              </mc:Choice>
              <mc:Fallback>
                <p:oleObj name="Equation" r:id="rId10" imgW="1143397" imgH="457597" progId="Equation.3">
                  <p:embed/>
                  <p:pic>
                    <p:nvPicPr>
                      <p:cNvPr id="0" name="Object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73688" y="3841750"/>
                        <a:ext cx="354965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a:xfrm>
            <a:off x="163513" y="439738"/>
            <a:ext cx="8294687" cy="1516062"/>
          </a:xfrm>
        </p:spPr>
        <p:txBody>
          <a:bodyPr/>
          <a:lstStyle/>
          <a:p>
            <a:pPr algn="l"/>
            <a:r>
              <a:rPr lang="en-US">
                <a:ea typeface="ヒラギノ角ゴ Pro W3" charset="0"/>
                <a:cs typeface="ヒラギノ角ゴ Pro W3" charset="0"/>
              </a:rPr>
              <a:t>As time goes on, the Gaussian wave packet will:</a:t>
            </a:r>
          </a:p>
        </p:txBody>
      </p:sp>
      <p:sp>
        <p:nvSpPr>
          <p:cNvPr id="114690" name="Content Placeholder 2"/>
          <p:cNvSpPr>
            <a:spLocks noGrp="1"/>
          </p:cNvSpPr>
          <p:nvPr>
            <p:ph idx="1"/>
          </p:nvPr>
        </p:nvSpPr>
        <p:spPr>
          <a:xfrm>
            <a:off x="395288" y="2935288"/>
            <a:ext cx="8470900" cy="3711575"/>
          </a:xfrm>
        </p:spPr>
        <p:txBody>
          <a:bodyPr/>
          <a:lstStyle/>
          <a:p>
            <a:pPr marL="514350" indent="-514350" eaLnBrk="1" hangingPunct="1">
              <a:buFontTx/>
              <a:buAutoNum type="alphaUcParenR"/>
            </a:pPr>
            <a:r>
              <a:rPr lang="en-US">
                <a:latin typeface="Arial" charset="0"/>
                <a:ea typeface="ヒラギノ角ゴ Pro W3" charset="0"/>
                <a:cs typeface="ヒラギノ角ゴ Pro W3" charset="0"/>
              </a:rPr>
              <a:t>Keep its width</a:t>
            </a:r>
          </a:p>
          <a:p>
            <a:pPr marL="514350" indent="-514350" eaLnBrk="1" hangingPunct="1">
              <a:buFontTx/>
              <a:buAutoNum type="alphaUcParenR"/>
            </a:pPr>
            <a:r>
              <a:rPr lang="en-US">
                <a:latin typeface="Arial" charset="0"/>
                <a:ea typeface="ヒラギノ角ゴ Pro W3" charset="0"/>
                <a:cs typeface="ヒラギノ角ゴ Pro W3" charset="0"/>
              </a:rPr>
              <a:t>Get narrower</a:t>
            </a:r>
          </a:p>
          <a:p>
            <a:pPr marL="514350" indent="-514350" eaLnBrk="1" hangingPunct="1">
              <a:buFontTx/>
              <a:buAutoNum type="alphaUcParenR"/>
            </a:pPr>
            <a:r>
              <a:rPr lang="en-US">
                <a:latin typeface="Arial" charset="0"/>
                <a:ea typeface="ヒラギノ角ゴ Pro W3" charset="0"/>
                <a:cs typeface="ヒラギノ角ゴ Pro W3" charset="0"/>
              </a:rPr>
              <a:t>Spread out</a:t>
            </a:r>
          </a:p>
          <a:p>
            <a:pPr marL="514350" indent="-514350" eaLnBrk="1" hangingPunct="1">
              <a:buFontTx/>
              <a:buAutoNum type="alphaUcParenR"/>
            </a:pPr>
            <a:r>
              <a:rPr lang="en-US">
                <a:latin typeface="Arial" charset="0"/>
                <a:ea typeface="ヒラギノ角ゴ Pro W3" charset="0"/>
                <a:cs typeface="ヒラギノ角ゴ Pro W3" charset="0"/>
              </a:rPr>
              <a:t>Depends on the details of the Gaussian</a:t>
            </a:r>
          </a:p>
        </p:txBody>
      </p:sp>
      <p:sp>
        <p:nvSpPr>
          <p:cNvPr id="114691"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a:t>
            </a:r>
          </a:p>
        </p:txBody>
      </p:sp>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a:xfrm>
            <a:off x="206375" y="439738"/>
            <a:ext cx="8672513" cy="841375"/>
          </a:xfrm>
        </p:spPr>
        <p:txBody>
          <a:bodyPr/>
          <a:lstStyle/>
          <a:p>
            <a:r>
              <a:rPr lang="en-US">
                <a:ea typeface="ヒラギノ角ゴ Pro W3" charset="0"/>
                <a:cs typeface="ヒラギノ角ゴ Pro W3" charset="0"/>
              </a:rPr>
              <a:t>What is the wavelength λ of the function </a:t>
            </a:r>
          </a:p>
        </p:txBody>
      </p:sp>
      <p:sp>
        <p:nvSpPr>
          <p:cNvPr id="116738" name="Content Placeholder 2"/>
          <p:cNvSpPr>
            <a:spLocks noGrp="1"/>
          </p:cNvSpPr>
          <p:nvPr>
            <p:ph idx="1"/>
          </p:nvPr>
        </p:nvSpPr>
        <p:spPr>
          <a:xfrm>
            <a:off x="260350" y="3105150"/>
            <a:ext cx="8683625" cy="3541713"/>
          </a:xfrm>
        </p:spPr>
        <p:txBody>
          <a:bodyPr/>
          <a:lstStyle/>
          <a:p>
            <a:pPr marL="514350" indent="-514350">
              <a:buFontTx/>
              <a:buAutoNum type="alphaUcParenR"/>
            </a:pPr>
            <a:r>
              <a:rPr lang="en-US">
                <a:latin typeface="Arial" charset="0"/>
                <a:ea typeface="ヒラギノ角ゴ Pro W3" charset="0"/>
                <a:cs typeface="ヒラギノ角ゴ Pro W3" charset="0"/>
              </a:rPr>
              <a:t>a</a:t>
            </a:r>
          </a:p>
          <a:p>
            <a:pPr marL="514350" indent="-514350">
              <a:buFontTx/>
              <a:buAutoNum type="alphaUcParenR"/>
            </a:pPr>
            <a:r>
              <a:rPr lang="en-US">
                <a:latin typeface="Arial" charset="0"/>
                <a:ea typeface="ヒラギノ角ゴ Pro W3" charset="0"/>
                <a:cs typeface="ヒラギノ角ゴ Pro W3" charset="0"/>
              </a:rPr>
              <a:t>2 a</a:t>
            </a:r>
          </a:p>
          <a:p>
            <a:pPr marL="514350" indent="-514350">
              <a:buFontTx/>
              <a:buAutoNum type="alphaUcParenR"/>
            </a:pPr>
            <a:r>
              <a:rPr lang="en-US">
                <a:latin typeface="Arial" charset="0"/>
                <a:ea typeface="ヒラギノ角ゴ Pro W3" charset="0"/>
                <a:cs typeface="ヒラギノ角ゴ Pro W3" charset="0"/>
              </a:rPr>
              <a:t>½ a</a:t>
            </a:r>
          </a:p>
          <a:p>
            <a:pPr marL="514350" indent="-514350">
              <a:buFontTx/>
              <a:buAutoNum type="alphaUcParenR"/>
            </a:pPr>
            <a:r>
              <a:rPr lang="en-US">
                <a:latin typeface="Arial" charset="0"/>
                <a:ea typeface="ヒラギノ角ゴ Pro W3" charset="0"/>
                <a:cs typeface="ヒラギノ角ゴ Pro W3" charset="0"/>
              </a:rPr>
              <a:t>a/π</a:t>
            </a:r>
          </a:p>
          <a:p>
            <a:pPr marL="514350" indent="-514350">
              <a:buFontTx/>
              <a:buAutoNum type="alphaUcParenR"/>
            </a:pPr>
            <a:r>
              <a:rPr lang="en-US">
                <a:latin typeface="Arial" charset="0"/>
                <a:ea typeface="ヒラギノ角ゴ Pro W3" charset="0"/>
                <a:cs typeface="ヒラギノ角ゴ Pro W3" charset="0"/>
              </a:rPr>
              <a:t>a/(2π)</a:t>
            </a:r>
          </a:p>
        </p:txBody>
      </p:sp>
      <p:graphicFrame>
        <p:nvGraphicFramePr>
          <p:cNvPr id="116739" name="Object 2"/>
          <p:cNvGraphicFramePr>
            <a:graphicFrameLocks noChangeAspect="1"/>
          </p:cNvGraphicFramePr>
          <p:nvPr/>
        </p:nvGraphicFramePr>
        <p:xfrm>
          <a:off x="2963863" y="1539875"/>
          <a:ext cx="3213100" cy="1216025"/>
        </p:xfrm>
        <a:graphic>
          <a:graphicData uri="http://schemas.openxmlformats.org/presentationml/2006/ole">
            <mc:AlternateContent xmlns:mc="http://schemas.openxmlformats.org/markup-compatibility/2006">
              <mc:Choice xmlns:v="urn:schemas-microsoft-com:vml" Requires="v">
                <p:oleObj spid="_x0000_s173073" name="Equation" r:id="rId4" imgW="1143397" imgH="432197" progId="Equation.3">
                  <p:embed/>
                </p:oleObj>
              </mc:Choice>
              <mc:Fallback>
                <p:oleObj name="Equation" r:id="rId4" imgW="1143397" imgH="4321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63863" y="1539875"/>
                        <a:ext cx="3213100" cy="1216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16740" name="TextBox 5"/>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45</a:t>
            </a:r>
          </a:p>
        </p:txBody>
      </p:sp>
    </p:spTree>
  </p:cSld>
  <p:clrMapOvr>
    <a:masterClrMapping/>
  </p:clrMapOvr>
  <p:transition xmlns:p14="http://schemas.microsoft.com/office/powerpoint/2010/mai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56</a:t>
            </a:r>
          </a:p>
        </p:txBody>
      </p:sp>
      <p:sp>
        <p:nvSpPr>
          <p:cNvPr id="118786" name="Content Placeholder 2"/>
          <p:cNvSpPr>
            <a:spLocks noGrp="1"/>
          </p:cNvSpPr>
          <p:nvPr>
            <p:ph idx="1"/>
          </p:nvPr>
        </p:nvSpPr>
        <p:spPr>
          <a:xfrm>
            <a:off x="193675" y="3290888"/>
            <a:ext cx="8774113" cy="3346450"/>
          </a:xfrm>
        </p:spPr>
        <p:txBody>
          <a:bodyPr/>
          <a:lstStyle/>
          <a:p>
            <a:pPr marL="514350" indent="-514350">
              <a:buFontTx/>
              <a:buAutoNum type="alphaUcParenR"/>
            </a:pPr>
            <a:r>
              <a:rPr lang="en-US" sz="2800">
                <a:latin typeface="Arial" charset="0"/>
                <a:ea typeface="ヒラギノ角ゴ Pro W3" charset="0"/>
                <a:cs typeface="ヒラギノ角ゴ Pro W3" charset="0"/>
              </a:rPr>
              <a:t>Zero</a:t>
            </a:r>
          </a:p>
          <a:p>
            <a:pPr marL="514350" indent="-514350">
              <a:buFontTx/>
              <a:buAutoNum type="alphaUcParenR"/>
            </a:pPr>
            <a:r>
              <a:rPr lang="en-US" sz="2800">
                <a:latin typeface="Arial" charset="0"/>
                <a:ea typeface="ヒラギノ角ゴ Pro W3" charset="0"/>
                <a:cs typeface="ヒラギノ角ゴ Pro W3" charset="0"/>
              </a:rPr>
              <a:t>X</a:t>
            </a:r>
            <a:r>
              <a:rPr lang="en-US" sz="2800" baseline="-25000">
                <a:latin typeface="Arial" charset="0"/>
                <a:ea typeface="ヒラギノ角ゴ Pro W3" charset="0"/>
                <a:cs typeface="ヒラギノ角ゴ Pro W3" charset="0"/>
              </a:rPr>
              <a:t>0</a:t>
            </a:r>
          </a:p>
          <a:p>
            <a:pPr marL="514350" indent="-514350">
              <a:buFontTx/>
              <a:buAutoNum type="alphaUcParenR"/>
            </a:pPr>
            <a:r>
              <a:rPr lang="en-US" sz="2800">
                <a:latin typeface="Arial" charset="0"/>
                <a:ea typeface="ヒラギノ角ゴ Pro W3" charset="0"/>
                <a:cs typeface="ヒラギノ角ゴ Pro W3" charset="0"/>
              </a:rPr>
              <a:t>1</a:t>
            </a:r>
          </a:p>
          <a:p>
            <a:pPr marL="514350" indent="-514350">
              <a:buFontTx/>
              <a:buAutoNum type="alphaUcParenR"/>
            </a:pPr>
            <a:r>
              <a:rPr lang="en-US" sz="2800">
                <a:latin typeface="Arial" charset="0"/>
                <a:ea typeface="ヒラギノ角ゴ Pro W3" charset="0"/>
                <a:cs typeface="ヒラギノ角ゴ Pro W3" charset="0"/>
                <a:sym typeface="Symbol" charset="0"/>
              </a:rPr>
              <a:t></a:t>
            </a:r>
            <a:r>
              <a:rPr lang="en-US" sz="2800">
                <a:latin typeface="Arial" charset="0"/>
                <a:ea typeface="ヒラギノ角ゴ Pro W3" charset="0"/>
                <a:cs typeface="ヒラギノ角ゴ Pro W3" charset="0"/>
              </a:rPr>
              <a:t>	</a:t>
            </a:r>
          </a:p>
          <a:p>
            <a:pPr marL="514350" indent="-514350"/>
            <a:r>
              <a:rPr lang="en-US" sz="2800">
                <a:latin typeface="Arial" charset="0"/>
                <a:ea typeface="ヒラギノ角ゴ Pro W3" charset="0"/>
                <a:cs typeface="ヒラギノ角ゴ Pro W3" charset="0"/>
              </a:rPr>
              <a:t>E) Pass: I don't know what the delta function is.</a:t>
            </a:r>
          </a:p>
        </p:txBody>
      </p:sp>
      <p:graphicFrame>
        <p:nvGraphicFramePr>
          <p:cNvPr id="118787" name="Object 1026"/>
          <p:cNvGraphicFramePr>
            <a:graphicFrameLocks noChangeAspect="1"/>
          </p:cNvGraphicFramePr>
          <p:nvPr>
            <p:extLst>
              <p:ext uri="{D42A27DB-BD31-4B8C-83A1-F6EECF244321}">
                <p14:modId xmlns:p14="http://schemas.microsoft.com/office/powerpoint/2010/main" val="3715150169"/>
              </p:ext>
            </p:extLst>
          </p:nvPr>
        </p:nvGraphicFramePr>
        <p:xfrm>
          <a:off x="114300" y="396875"/>
          <a:ext cx="8907463" cy="2279650"/>
        </p:xfrm>
        <a:graphic>
          <a:graphicData uri="http://schemas.openxmlformats.org/presentationml/2006/ole">
            <mc:AlternateContent xmlns:mc="http://schemas.openxmlformats.org/markup-compatibility/2006">
              <mc:Choice xmlns:v="urn:schemas-microsoft-com:vml" Requires="v">
                <p:oleObj spid="_x0000_s174098" name="Equation" r:id="rId4" imgW="2540000" imgH="647700" progId="Equation.3">
                  <p:embed/>
                </p:oleObj>
              </mc:Choice>
              <mc:Fallback>
                <p:oleObj name="Equation" r:id="rId4" imgW="2540000" imgH="647700" progId="Equation.3">
                  <p:embed/>
                  <p:pic>
                    <p:nvPicPr>
                      <p:cNvPr id="0" name="Object 1026"/>
                      <p:cNvPicPr>
                        <a:picLocks noChangeAspect="1" noChangeArrowheads="1"/>
                      </p:cNvPicPr>
                      <p:nvPr/>
                    </p:nvPicPr>
                    <p:blipFill>
                      <a:blip r:embed="rId5"/>
                      <a:srcRect/>
                      <a:stretch>
                        <a:fillRect/>
                      </a:stretch>
                    </p:blipFill>
                    <p:spPr bwMode="auto">
                      <a:xfrm>
                        <a:off x="114300" y="396875"/>
                        <a:ext cx="8907463" cy="2279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a:xfrm>
            <a:off x="163513" y="439738"/>
            <a:ext cx="8294687" cy="1516062"/>
          </a:xfrm>
        </p:spPr>
        <p:txBody>
          <a:bodyPr/>
          <a:lstStyle/>
          <a:p>
            <a:pPr algn="l"/>
            <a:r>
              <a:rPr lang="en-US">
                <a:ea typeface="ヒラギノ角ゴ Pro W3" charset="0"/>
                <a:cs typeface="ヒラギノ角ゴ Pro W3" charset="0"/>
              </a:rPr>
              <a:t>What is</a:t>
            </a:r>
          </a:p>
        </p:txBody>
      </p:sp>
      <p:sp>
        <p:nvSpPr>
          <p:cNvPr id="120834" name="Content Placeholder 2"/>
          <p:cNvSpPr>
            <a:spLocks noGrp="1"/>
          </p:cNvSpPr>
          <p:nvPr>
            <p:ph idx="1"/>
          </p:nvPr>
        </p:nvSpPr>
        <p:spPr>
          <a:xfrm>
            <a:off x="685800" y="3375025"/>
            <a:ext cx="7772400" cy="3271838"/>
          </a:xfrm>
        </p:spPr>
        <p:txBody>
          <a:bodyPr/>
          <a:lstStyle/>
          <a:p>
            <a:pPr marL="514350" indent="-514350" eaLnBrk="1" hangingPunct="1">
              <a:buFontTx/>
              <a:buAutoNum type="alphaUcParenR"/>
            </a:pPr>
            <a:r>
              <a:rPr lang="en-US">
                <a:latin typeface="Arial" charset="0"/>
                <a:ea typeface="ヒラギノ角ゴ Pro W3" charset="0"/>
                <a:cs typeface="ヒラギノ角ゴ Pro W3" charset="0"/>
              </a:rPr>
              <a:t>zero</a:t>
            </a:r>
          </a:p>
          <a:p>
            <a:pPr marL="514350" indent="-514350" eaLnBrk="1" hangingPunct="1">
              <a:buFontTx/>
              <a:buAutoNum type="alphaUcParenR"/>
            </a:pPr>
            <a:r>
              <a:rPr lang="en-US">
                <a:latin typeface="Arial" charset="0"/>
                <a:ea typeface="ヒラギノ角ゴ Pro W3" charset="0"/>
                <a:cs typeface="ヒラギノ角ゴ Pro W3" charset="0"/>
              </a:rPr>
              <a:t>1</a:t>
            </a:r>
          </a:p>
          <a:p>
            <a:pPr marL="514350" indent="-514350" eaLnBrk="1" hangingPunct="1">
              <a:buFontTx/>
              <a:buAutoNum type="alphaUcParenR"/>
            </a:pPr>
            <a:r>
              <a:rPr lang="en-US">
                <a:latin typeface="Arial" charset="0"/>
                <a:ea typeface="ヒラギノ角ゴ Pro W3" charset="0"/>
                <a:cs typeface="ヒラギノ角ゴ Pro W3" charset="0"/>
              </a:rPr>
              <a:t>2</a:t>
            </a:r>
          </a:p>
          <a:p>
            <a:pPr marL="514350" indent="-514350" eaLnBrk="1" hangingPunct="1">
              <a:buFontTx/>
              <a:buAutoNum type="alphaUcParenR"/>
            </a:pPr>
            <a:r>
              <a:rPr lang="en-US">
                <a:latin typeface="Arial" charset="0"/>
                <a:ea typeface="ヒラギノ角ゴ Pro W3" charset="0"/>
                <a:cs typeface="ヒラギノ角ゴ Pro W3" charset="0"/>
              </a:rPr>
              <a:t>δ(0)</a:t>
            </a:r>
          </a:p>
          <a:p>
            <a:pPr marL="514350" indent="-514350" eaLnBrk="1" hangingPunct="1">
              <a:buFontTx/>
              <a:buAutoNum type="alphaUcParenR"/>
            </a:pPr>
            <a:r>
              <a:rPr lang="en-US">
                <a:latin typeface="Arial" charset="0"/>
                <a:ea typeface="ヒラギノ角ゴ Pro W3" charset="0"/>
                <a:cs typeface="ヒラギノ角ゴ Pro W3" charset="0"/>
              </a:rPr>
              <a:t>δ(x</a:t>
            </a:r>
            <a:r>
              <a:rPr lang="en-US" baseline="-25000">
                <a:latin typeface="Arial" charset="0"/>
                <a:ea typeface="ヒラギノ角ゴ Pro W3" charset="0"/>
                <a:cs typeface="ヒラギノ角ゴ Pro W3" charset="0"/>
              </a:rPr>
              <a:t>2</a:t>
            </a:r>
            <a:r>
              <a:rPr lang="en-US">
                <a:latin typeface="Arial" charset="0"/>
                <a:ea typeface="ヒラギノ角ゴ Pro W3" charset="0"/>
                <a:cs typeface="ヒラギノ角ゴ Pro W3" charset="0"/>
              </a:rPr>
              <a:t>-x</a:t>
            </a:r>
            <a:r>
              <a:rPr lang="en-US" baseline="-25000">
                <a:latin typeface="Arial" charset="0"/>
                <a:ea typeface="ヒラギノ角ゴ Pro W3" charset="0"/>
                <a:cs typeface="ヒラギノ角ゴ Pro W3" charset="0"/>
              </a:rPr>
              <a:t>1</a:t>
            </a:r>
            <a:r>
              <a:rPr lang="en-US">
                <a:latin typeface="Arial" charset="0"/>
                <a:ea typeface="ヒラギノ角ゴ Pro W3" charset="0"/>
                <a:cs typeface="ヒラギノ角ゴ Pro W3" charset="0"/>
              </a:rPr>
              <a:t>)</a:t>
            </a:r>
          </a:p>
        </p:txBody>
      </p:sp>
      <p:graphicFrame>
        <p:nvGraphicFramePr>
          <p:cNvPr id="120835" name="Object 2"/>
          <p:cNvGraphicFramePr>
            <a:graphicFrameLocks noChangeAspect="1"/>
          </p:cNvGraphicFramePr>
          <p:nvPr/>
        </p:nvGraphicFramePr>
        <p:xfrm>
          <a:off x="1887538" y="804863"/>
          <a:ext cx="7026275" cy="906462"/>
        </p:xfrm>
        <a:graphic>
          <a:graphicData uri="http://schemas.openxmlformats.org/presentationml/2006/ole">
            <mc:AlternateContent xmlns:mc="http://schemas.openxmlformats.org/markup-compatibility/2006">
              <mc:Choice xmlns:v="urn:schemas-microsoft-com:vml" Requires="v">
                <p:oleObj spid="_x0000_s175122" name="Equation" r:id="rId4" imgW="2146696" imgH="279797" progId="Equation.3">
                  <p:embed/>
                </p:oleObj>
              </mc:Choice>
              <mc:Fallback>
                <p:oleObj name="Equation" r:id="rId4" imgW="2146696" imgH="2797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7538" y="804863"/>
                        <a:ext cx="7026275" cy="90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0836"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r>
              <a:rPr lang="en-US" sz="800"/>
              <a:t>57</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65</a:t>
            </a:r>
          </a:p>
        </p:txBody>
      </p:sp>
      <p:graphicFrame>
        <p:nvGraphicFramePr>
          <p:cNvPr id="122882" name="Object 2"/>
          <p:cNvGraphicFramePr>
            <a:graphicFrameLocks noChangeAspect="1"/>
          </p:cNvGraphicFramePr>
          <p:nvPr/>
        </p:nvGraphicFramePr>
        <p:xfrm>
          <a:off x="434975" y="1493838"/>
          <a:ext cx="8243888" cy="4211637"/>
        </p:xfrm>
        <a:graphic>
          <a:graphicData uri="http://schemas.openxmlformats.org/presentationml/2006/ole">
            <mc:AlternateContent xmlns:mc="http://schemas.openxmlformats.org/markup-compatibility/2006">
              <mc:Choice xmlns:v="urn:schemas-microsoft-com:vml" Requires="v">
                <p:oleObj spid="_x0000_s176145" name="Equation" r:id="rId4" imgW="1854596" imgH="965597" progId="Equation.3">
                  <p:embed/>
                </p:oleObj>
              </mc:Choice>
              <mc:Fallback>
                <p:oleObj name="Equation" r:id="rId4" imgW="1854596" imgH="9655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4975" y="1493838"/>
                        <a:ext cx="8243888" cy="421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2883" name="Title 1"/>
          <p:cNvSpPr>
            <a:spLocks noGrp="1"/>
          </p:cNvSpPr>
          <p:nvPr>
            <p:ph type="title"/>
          </p:nvPr>
        </p:nvSpPr>
        <p:spPr>
          <a:xfrm>
            <a:off x="390525" y="439738"/>
            <a:ext cx="8067675" cy="1209675"/>
          </a:xfrm>
        </p:spPr>
        <p:txBody>
          <a:bodyPr/>
          <a:lstStyle/>
          <a:p>
            <a:r>
              <a:rPr lang="en-US" sz="4200">
                <a:ea typeface="ヒラギノ角ゴ Pro W3" charset="0"/>
                <a:cs typeface="ヒラギノ角ゴ Pro W3" charset="0"/>
              </a:rPr>
              <a:t>True (A) or False (B):</a:t>
            </a: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ChangeArrowheads="1"/>
          </p:cNvSpPr>
          <p:nvPr>
            <p:ph type="ctrTitle" idx="4294967295"/>
          </p:nvPr>
        </p:nvSpPr>
        <p:spPr>
          <a:xfrm>
            <a:off x="762000" y="2328863"/>
            <a:ext cx="7772400" cy="1143000"/>
          </a:xfrm>
        </p:spPr>
        <p:txBody>
          <a:bodyPr/>
          <a:lstStyle/>
          <a:p>
            <a:pPr eaLnBrk="1" hangingPunct="1"/>
            <a:r>
              <a:rPr lang="en-US" sz="4400">
                <a:ea typeface="ヒラギノ角ゴ Pro W3" charset="0"/>
                <a:cs typeface="ヒラギノ角ゴ Pro W3" charset="0"/>
              </a:rPr>
              <a:t>Stepwise constant V, scattering</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a:xfrm>
            <a:off x="149225" y="9525"/>
            <a:ext cx="8815388" cy="3019425"/>
          </a:xfrm>
        </p:spPr>
        <p:txBody>
          <a:bodyPr anchor="t"/>
          <a:lstStyle/>
          <a:p>
            <a:pPr algn="l"/>
            <a:r>
              <a:rPr lang="en-US" sz="3200">
                <a:solidFill>
                  <a:schemeClr val="tx1"/>
                </a:solidFill>
                <a:ea typeface="ヒラギノ角ゴ Pro W3" charset="0"/>
                <a:cs typeface="ヒラギノ角ゴ Pro W3" charset="0"/>
              </a:rPr>
              <a:t>The probability density |</a:t>
            </a:r>
            <a:r>
              <a:rPr lang="en-US" sz="3200">
                <a:solidFill>
                  <a:schemeClr val="tx1"/>
                </a:solidFill>
                <a:latin typeface="Symbol" charset="0"/>
                <a:ea typeface="ヒラギノ角ゴ Pro W3" charset="0"/>
                <a:cs typeface="ヒラギノ角ゴ Pro W3" charset="0"/>
              </a:rPr>
              <a:t>Y</a:t>
            </a:r>
            <a:r>
              <a:rPr lang="en-US" sz="3200">
                <a:solidFill>
                  <a:schemeClr val="tx1"/>
                </a:solidFill>
                <a:ea typeface="ヒラギノ角ゴ Pro W3" charset="0"/>
                <a:cs typeface="ヒラギノ角ゴ Pro W3" charset="0"/>
              </a:rPr>
              <a:t>|</a:t>
            </a:r>
            <a:r>
              <a:rPr lang="en-US" sz="3200" baseline="30000">
                <a:solidFill>
                  <a:schemeClr val="tx1"/>
                </a:solidFill>
                <a:ea typeface="ヒラギノ角ゴ Pro W3" charset="0"/>
                <a:cs typeface="ヒラギノ角ゴ Pro W3" charset="0"/>
              </a:rPr>
              <a:t>2</a:t>
            </a:r>
            <a:r>
              <a:rPr lang="en-US" sz="3200">
                <a:solidFill>
                  <a:schemeClr val="tx1"/>
                </a:solidFill>
                <a:ea typeface="ヒラギノ角ゴ Pro W3" charset="0"/>
                <a:cs typeface="ヒラギノ角ゴ Pro W3" charset="0"/>
              </a:rPr>
              <a:t> decreases with time in a region bounded by x = a and x = b.  Four possible pairs of probability currents J</a:t>
            </a:r>
            <a:r>
              <a:rPr lang="en-US" sz="3200" baseline="-25000">
                <a:solidFill>
                  <a:schemeClr val="tx1"/>
                </a:solidFill>
                <a:ea typeface="ヒラギノ角ゴ Pro W3" charset="0"/>
                <a:cs typeface="ヒラギノ角ゴ Pro W3" charset="0"/>
              </a:rPr>
              <a:t>a</a:t>
            </a:r>
            <a:r>
              <a:rPr lang="en-US" sz="3200">
                <a:solidFill>
                  <a:schemeClr val="tx1"/>
                </a:solidFill>
                <a:ea typeface="ヒラギノ角ゴ Pro W3" charset="0"/>
                <a:cs typeface="ヒラギノ角ゴ Pro W3" charset="0"/>
              </a:rPr>
              <a:t> and J</a:t>
            </a:r>
            <a:r>
              <a:rPr lang="en-US" sz="3200" baseline="-25000">
                <a:solidFill>
                  <a:schemeClr val="tx1"/>
                </a:solidFill>
                <a:ea typeface="ヒラギノ角ゴ Pro W3" charset="0"/>
                <a:cs typeface="ヒラギノ角ゴ Pro W3" charset="0"/>
              </a:rPr>
              <a:t>b</a:t>
            </a:r>
            <a:r>
              <a:rPr lang="en-US" sz="3200">
                <a:solidFill>
                  <a:schemeClr val="tx1"/>
                </a:solidFill>
                <a:ea typeface="ヒラギノ角ゴ Pro W3" charset="0"/>
                <a:cs typeface="ヒラギノ角ゴ Pro W3" charset="0"/>
              </a:rPr>
              <a:t> on the left and right ends of the region are indicated.</a:t>
            </a:r>
            <a:r>
              <a:rPr lang="en-US" sz="3200">
                <a:ea typeface="ヒラギノ角ゴ Pro W3" charset="0"/>
                <a:cs typeface="ヒラギノ角ゴ Pro W3" charset="0"/>
              </a:rPr>
              <a:t> </a:t>
            </a:r>
            <a:r>
              <a:rPr lang="en-US" sz="3200" i="1">
                <a:ea typeface="ヒラギノ角ゴ Pro W3" charset="0"/>
                <a:cs typeface="ヒラギノ角ゴ Pro W3" charset="0"/>
              </a:rPr>
              <a:t>How many </a:t>
            </a:r>
            <a:r>
              <a:rPr lang="en-US" sz="3200">
                <a:ea typeface="ヒラギノ角ゴ Pro W3" charset="0"/>
                <a:cs typeface="ヒラギノ角ゴ Pro W3" charset="0"/>
              </a:rPr>
              <a:t>of the pairs could produce the decreasing |</a:t>
            </a:r>
            <a:r>
              <a:rPr lang="en-US" sz="3200">
                <a:latin typeface="Symbol" charset="0"/>
                <a:ea typeface="ヒラギノ角ゴ Pro W3" charset="0"/>
                <a:cs typeface="ヒラギノ角ゴ Pro W3" charset="0"/>
              </a:rPr>
              <a:t>Y</a:t>
            </a:r>
            <a:r>
              <a:rPr lang="en-US" sz="3200">
                <a:ea typeface="ヒラギノ角ゴ Pro W3" charset="0"/>
                <a:cs typeface="ヒラギノ角ゴ Pro W3" charset="0"/>
              </a:rPr>
              <a:t>|</a:t>
            </a:r>
            <a:r>
              <a:rPr lang="en-US" sz="3200" baseline="30000">
                <a:ea typeface="ヒラギノ角ゴ Pro W3" charset="0"/>
                <a:cs typeface="ヒラギノ角ゴ Pro W3" charset="0"/>
              </a:rPr>
              <a:t>2 </a:t>
            </a:r>
            <a:r>
              <a:rPr lang="en-US" sz="3200">
                <a:ea typeface="ヒラギノ角ゴ Pro W3" charset="0"/>
                <a:cs typeface="ヒラギノ角ゴ Pro W3" charset="0"/>
              </a:rPr>
              <a:t> in this region? </a:t>
            </a:r>
          </a:p>
        </p:txBody>
      </p:sp>
      <p:sp>
        <p:nvSpPr>
          <p:cNvPr id="126978" name="TextBox 4"/>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54</a:t>
            </a:r>
          </a:p>
        </p:txBody>
      </p:sp>
      <p:sp>
        <p:nvSpPr>
          <p:cNvPr id="126979" name="Content Placeholder 2"/>
          <p:cNvSpPr>
            <a:spLocks noGrp="1"/>
          </p:cNvSpPr>
          <p:nvPr>
            <p:ph idx="1"/>
          </p:nvPr>
        </p:nvSpPr>
        <p:spPr>
          <a:xfrm>
            <a:off x="4691063" y="3641725"/>
            <a:ext cx="4276725" cy="3005138"/>
          </a:xfrm>
        </p:spPr>
        <p:txBody>
          <a:bodyPr/>
          <a:lstStyle/>
          <a:p>
            <a:r>
              <a:rPr lang="en-US" sz="2800">
                <a:latin typeface="Arial" charset="0"/>
                <a:ea typeface="ヒラギノ角ゴ Pro W3" charset="0"/>
                <a:cs typeface="ヒラギノ角ゴ Pro W3" charset="0"/>
              </a:rPr>
              <a:t>A) Only one of the pairs</a:t>
            </a:r>
          </a:p>
          <a:p>
            <a:r>
              <a:rPr lang="en-US" sz="2800">
                <a:latin typeface="Arial" charset="0"/>
                <a:ea typeface="ヒラギノ角ゴ Pro W3" charset="0"/>
                <a:cs typeface="ヒラギノ角ゴ Pro W3" charset="0"/>
              </a:rPr>
              <a:t>B) two of the pairs</a:t>
            </a:r>
          </a:p>
          <a:p>
            <a:r>
              <a:rPr lang="en-US" sz="2800">
                <a:latin typeface="Arial" charset="0"/>
                <a:ea typeface="ヒラギノ角ゴ Pro W3" charset="0"/>
                <a:cs typeface="ヒラギノ角ゴ Pro W3" charset="0"/>
              </a:rPr>
              <a:t>C) three</a:t>
            </a:r>
          </a:p>
          <a:p>
            <a:r>
              <a:rPr lang="en-US" sz="2800">
                <a:latin typeface="Arial" charset="0"/>
                <a:ea typeface="ヒラギノ角ゴ Pro W3" charset="0"/>
                <a:cs typeface="ヒラギノ角ゴ Pro W3" charset="0"/>
              </a:rPr>
              <a:t>D) all four</a:t>
            </a:r>
          </a:p>
          <a:p>
            <a:r>
              <a:rPr lang="en-US" sz="2800">
                <a:latin typeface="Arial" charset="0"/>
                <a:ea typeface="ヒラギノ角ゴ Pro W3" charset="0"/>
                <a:cs typeface="ヒラギノ角ゴ Pro W3" charset="0"/>
              </a:rPr>
              <a:t>E) None</a:t>
            </a:r>
          </a:p>
        </p:txBody>
      </p:sp>
      <p:grpSp>
        <p:nvGrpSpPr>
          <p:cNvPr id="126980" name="Group 3"/>
          <p:cNvGrpSpPr>
            <a:grpSpLocks noChangeAspect="1"/>
          </p:cNvGrpSpPr>
          <p:nvPr/>
        </p:nvGrpSpPr>
        <p:grpSpPr bwMode="auto">
          <a:xfrm>
            <a:off x="103188" y="2898775"/>
            <a:ext cx="4392612" cy="3856038"/>
            <a:chOff x="6271" y="3029"/>
            <a:chExt cx="5787" cy="5079"/>
          </a:xfrm>
        </p:grpSpPr>
        <p:sp>
          <p:nvSpPr>
            <p:cNvPr id="126981" name="AutoShape 4"/>
            <p:cNvSpPr>
              <a:spLocks noChangeAspect="1" noChangeArrowheads="1" noTextEdit="1"/>
            </p:cNvSpPr>
            <p:nvPr/>
          </p:nvSpPr>
          <p:spPr bwMode="auto">
            <a:xfrm>
              <a:off x="6271" y="3029"/>
              <a:ext cx="5787" cy="5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26982" name="Line 5"/>
            <p:cNvSpPr>
              <a:spLocks noChangeShapeType="1"/>
            </p:cNvSpPr>
            <p:nvPr/>
          </p:nvSpPr>
          <p:spPr bwMode="auto">
            <a:xfrm flipV="1">
              <a:off x="6315" y="5180"/>
              <a:ext cx="5635"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6983" name="Line 6"/>
            <p:cNvSpPr>
              <a:spLocks noChangeShapeType="1"/>
            </p:cNvSpPr>
            <p:nvPr/>
          </p:nvSpPr>
          <p:spPr bwMode="auto">
            <a:xfrm flipV="1">
              <a:off x="6864" y="3163"/>
              <a:ext cx="1" cy="243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6984" name="Freeform 7"/>
            <p:cNvSpPr>
              <a:spLocks/>
            </p:cNvSpPr>
            <p:nvPr/>
          </p:nvSpPr>
          <p:spPr bwMode="auto">
            <a:xfrm>
              <a:off x="6877" y="4222"/>
              <a:ext cx="3553" cy="958"/>
            </a:xfrm>
            <a:custGeom>
              <a:avLst/>
              <a:gdLst>
                <a:gd name="T0" fmla="*/ 0 w 3553"/>
                <a:gd name="T1" fmla="*/ 958 h 958"/>
                <a:gd name="T2" fmla="*/ 663 w 3553"/>
                <a:gd name="T3" fmla="*/ 594 h 958"/>
                <a:gd name="T4" fmla="*/ 1396 w 3553"/>
                <a:gd name="T5" fmla="*/ 7 h 958"/>
                <a:gd name="T6" fmla="*/ 1743 w 3553"/>
                <a:gd name="T7" fmla="*/ 634 h 958"/>
                <a:gd name="T8" fmla="*/ 1983 w 3553"/>
                <a:gd name="T9" fmla="*/ 687 h 958"/>
                <a:gd name="T10" fmla="*/ 2583 w 3553"/>
                <a:gd name="T11" fmla="*/ 860 h 958"/>
                <a:gd name="T12" fmla="*/ 3553 w 3553"/>
                <a:gd name="T13" fmla="*/ 958 h 958"/>
                <a:gd name="T14" fmla="*/ 0 60000 65536"/>
                <a:gd name="T15" fmla="*/ 0 60000 65536"/>
                <a:gd name="T16" fmla="*/ 0 60000 65536"/>
                <a:gd name="T17" fmla="*/ 0 60000 65536"/>
                <a:gd name="T18" fmla="*/ 0 60000 65536"/>
                <a:gd name="T19" fmla="*/ 0 60000 65536"/>
                <a:gd name="T20" fmla="*/ 0 60000 65536"/>
                <a:gd name="T21" fmla="*/ 0 w 3553"/>
                <a:gd name="T22" fmla="*/ 0 h 958"/>
                <a:gd name="T23" fmla="*/ 3553 w 3553"/>
                <a:gd name="T24" fmla="*/ 958 h 95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553" h="958">
                  <a:moveTo>
                    <a:pt x="0" y="958"/>
                  </a:moveTo>
                  <a:cubicBezTo>
                    <a:pt x="110" y="897"/>
                    <a:pt x="430" y="752"/>
                    <a:pt x="663" y="594"/>
                  </a:cubicBezTo>
                  <a:cubicBezTo>
                    <a:pt x="896" y="436"/>
                    <a:pt x="1216" y="0"/>
                    <a:pt x="1396" y="7"/>
                  </a:cubicBezTo>
                  <a:cubicBezTo>
                    <a:pt x="1576" y="14"/>
                    <a:pt x="1645" y="521"/>
                    <a:pt x="1743" y="634"/>
                  </a:cubicBezTo>
                  <a:cubicBezTo>
                    <a:pt x="1841" y="747"/>
                    <a:pt x="1843" y="649"/>
                    <a:pt x="1983" y="687"/>
                  </a:cubicBezTo>
                  <a:cubicBezTo>
                    <a:pt x="2123" y="725"/>
                    <a:pt x="2321" y="815"/>
                    <a:pt x="2583" y="860"/>
                  </a:cubicBezTo>
                  <a:cubicBezTo>
                    <a:pt x="2845" y="905"/>
                    <a:pt x="3351" y="938"/>
                    <a:pt x="3553" y="958"/>
                  </a:cubicBezTo>
                </a:path>
              </a:pathLst>
            </a:custGeom>
            <a:noFill/>
            <a:ln w="9525">
              <a:solidFill>
                <a:srgbClr val="000000"/>
              </a:solidFill>
              <a:prstDash val="lg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985" name="Freeform 8"/>
            <p:cNvSpPr>
              <a:spLocks/>
            </p:cNvSpPr>
            <p:nvPr/>
          </p:nvSpPr>
          <p:spPr bwMode="auto">
            <a:xfrm>
              <a:off x="6686" y="4354"/>
              <a:ext cx="4440" cy="808"/>
            </a:xfrm>
            <a:custGeom>
              <a:avLst/>
              <a:gdLst>
                <a:gd name="T0" fmla="*/ 0 w 4440"/>
                <a:gd name="T1" fmla="*/ 782 h 808"/>
                <a:gd name="T2" fmla="*/ 747 w 4440"/>
                <a:gd name="T3" fmla="*/ 462 h 808"/>
                <a:gd name="T4" fmla="*/ 1520 w 4440"/>
                <a:gd name="T5" fmla="*/ 555 h 808"/>
                <a:gd name="T6" fmla="*/ 1880 w 4440"/>
                <a:gd name="T7" fmla="*/ 328 h 808"/>
                <a:gd name="T8" fmla="*/ 2294 w 4440"/>
                <a:gd name="T9" fmla="*/ 22 h 808"/>
                <a:gd name="T10" fmla="*/ 2974 w 4440"/>
                <a:gd name="T11" fmla="*/ 462 h 808"/>
                <a:gd name="T12" fmla="*/ 4440 w 4440"/>
                <a:gd name="T13" fmla="*/ 808 h 808"/>
                <a:gd name="T14" fmla="*/ 0 60000 65536"/>
                <a:gd name="T15" fmla="*/ 0 60000 65536"/>
                <a:gd name="T16" fmla="*/ 0 60000 65536"/>
                <a:gd name="T17" fmla="*/ 0 60000 65536"/>
                <a:gd name="T18" fmla="*/ 0 60000 65536"/>
                <a:gd name="T19" fmla="*/ 0 60000 65536"/>
                <a:gd name="T20" fmla="*/ 0 60000 65536"/>
                <a:gd name="T21" fmla="*/ 0 w 4440"/>
                <a:gd name="T22" fmla="*/ 0 h 808"/>
                <a:gd name="T23" fmla="*/ 4440 w 4440"/>
                <a:gd name="T24" fmla="*/ 808 h 8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40" h="808">
                  <a:moveTo>
                    <a:pt x="0" y="782"/>
                  </a:moveTo>
                  <a:cubicBezTo>
                    <a:pt x="125" y="729"/>
                    <a:pt x="494" y="500"/>
                    <a:pt x="747" y="462"/>
                  </a:cubicBezTo>
                  <a:cubicBezTo>
                    <a:pt x="1000" y="424"/>
                    <a:pt x="1331" y="577"/>
                    <a:pt x="1520" y="555"/>
                  </a:cubicBezTo>
                  <a:cubicBezTo>
                    <a:pt x="1709" y="533"/>
                    <a:pt x="1751" y="417"/>
                    <a:pt x="1880" y="328"/>
                  </a:cubicBezTo>
                  <a:cubicBezTo>
                    <a:pt x="2009" y="239"/>
                    <a:pt x="2112" y="0"/>
                    <a:pt x="2294" y="22"/>
                  </a:cubicBezTo>
                  <a:cubicBezTo>
                    <a:pt x="2476" y="44"/>
                    <a:pt x="2616" y="331"/>
                    <a:pt x="2974" y="462"/>
                  </a:cubicBezTo>
                  <a:cubicBezTo>
                    <a:pt x="3332" y="593"/>
                    <a:pt x="4135" y="736"/>
                    <a:pt x="4440" y="808"/>
                  </a:cubicBez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6986" name="Text Box 9"/>
            <p:cNvSpPr txBox="1">
              <a:spLocks noChangeArrowheads="1"/>
            </p:cNvSpPr>
            <p:nvPr/>
          </p:nvSpPr>
          <p:spPr bwMode="auto">
            <a:xfrm>
              <a:off x="11558" y="5193"/>
              <a:ext cx="406"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x</a:t>
              </a:r>
              <a:endParaRPr lang="en-US" sz="1200">
                <a:latin typeface="Times New Roman" charset="0"/>
                <a:cs typeface="Times New Roman" charset="0"/>
              </a:endParaRPr>
            </a:p>
          </p:txBody>
        </p:sp>
        <p:sp>
          <p:nvSpPr>
            <p:cNvPr id="126987" name="Text Box 10"/>
            <p:cNvSpPr txBox="1">
              <a:spLocks noChangeArrowheads="1"/>
            </p:cNvSpPr>
            <p:nvPr/>
          </p:nvSpPr>
          <p:spPr bwMode="auto">
            <a:xfrm>
              <a:off x="6444" y="3310"/>
              <a:ext cx="616" cy="369"/>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a:t>
              </a:r>
              <a:r>
                <a:rPr lang="en-US" sz="1400">
                  <a:latin typeface="Symbol" charset="0"/>
                  <a:cs typeface="Times New Roman" charset="0"/>
                  <a:sym typeface="Symbol" charset="0"/>
                </a:rPr>
                <a:t></a:t>
              </a:r>
              <a:r>
                <a:rPr lang="en-US" sz="1400">
                  <a:latin typeface="Cambria" charset="0"/>
                  <a:cs typeface="Times New Roman" charset="0"/>
                </a:rPr>
                <a:t>|</a:t>
              </a:r>
              <a:r>
                <a:rPr lang="en-US" sz="1400" baseline="30000">
                  <a:latin typeface="Cambria" charset="0"/>
                  <a:cs typeface="Times New Roman" charset="0"/>
                </a:rPr>
                <a:t>2</a:t>
              </a:r>
              <a:endParaRPr lang="en-US" sz="1200" baseline="30000">
                <a:latin typeface="Times New Roman" charset="0"/>
                <a:cs typeface="Times New Roman" charset="0"/>
              </a:endParaRPr>
            </a:p>
          </p:txBody>
        </p:sp>
        <p:sp>
          <p:nvSpPr>
            <p:cNvPr id="126988" name="Text Box 11"/>
            <p:cNvSpPr txBox="1">
              <a:spLocks noChangeArrowheads="1"/>
            </p:cNvSpPr>
            <p:nvPr/>
          </p:nvSpPr>
          <p:spPr bwMode="auto">
            <a:xfrm>
              <a:off x="9408" y="4386"/>
              <a:ext cx="1381" cy="369"/>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later time</a:t>
              </a:r>
              <a:endParaRPr lang="en-US" sz="1200">
                <a:latin typeface="Times New Roman" charset="0"/>
                <a:cs typeface="Times New Roman" charset="0"/>
              </a:endParaRPr>
            </a:p>
          </p:txBody>
        </p:sp>
        <p:sp>
          <p:nvSpPr>
            <p:cNvPr id="126989" name="Text Box 12"/>
            <p:cNvSpPr txBox="1">
              <a:spLocks noChangeArrowheads="1"/>
            </p:cNvSpPr>
            <p:nvPr/>
          </p:nvSpPr>
          <p:spPr bwMode="auto">
            <a:xfrm>
              <a:off x="7389" y="3906"/>
              <a:ext cx="1486" cy="369"/>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earlier time</a:t>
              </a:r>
              <a:endParaRPr lang="en-US" sz="1200">
                <a:latin typeface="Times New Roman" charset="0"/>
                <a:cs typeface="Times New Roman" charset="0"/>
              </a:endParaRPr>
            </a:p>
          </p:txBody>
        </p:sp>
        <p:sp>
          <p:nvSpPr>
            <p:cNvPr id="126990" name="Line 13"/>
            <p:cNvSpPr>
              <a:spLocks noChangeShapeType="1"/>
            </p:cNvSpPr>
            <p:nvPr/>
          </p:nvSpPr>
          <p:spPr bwMode="auto">
            <a:xfrm>
              <a:off x="7752" y="5083"/>
              <a:ext cx="1" cy="23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6991" name="Line 14"/>
            <p:cNvSpPr>
              <a:spLocks noChangeShapeType="1"/>
            </p:cNvSpPr>
            <p:nvPr/>
          </p:nvSpPr>
          <p:spPr bwMode="auto">
            <a:xfrm flipH="1">
              <a:off x="8193" y="5074"/>
              <a:ext cx="1" cy="2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6992" name="Line 15"/>
            <p:cNvSpPr>
              <a:spLocks noChangeShapeType="1"/>
            </p:cNvSpPr>
            <p:nvPr/>
          </p:nvSpPr>
          <p:spPr bwMode="auto">
            <a:xfrm>
              <a:off x="7753" y="5176"/>
              <a:ext cx="453" cy="0"/>
            </a:xfrm>
            <a:prstGeom prst="line">
              <a:avLst/>
            </a:prstGeom>
            <a:noFill/>
            <a:ln w="2857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26993" name="Text Box 16"/>
            <p:cNvSpPr txBox="1">
              <a:spLocks noChangeArrowheads="1"/>
            </p:cNvSpPr>
            <p:nvPr/>
          </p:nvSpPr>
          <p:spPr bwMode="auto">
            <a:xfrm>
              <a:off x="7612" y="5286"/>
              <a:ext cx="406"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a</a:t>
              </a:r>
              <a:endParaRPr lang="en-US" sz="1200">
                <a:latin typeface="Times New Roman" charset="0"/>
                <a:cs typeface="Times New Roman" charset="0"/>
              </a:endParaRPr>
            </a:p>
          </p:txBody>
        </p:sp>
        <p:sp>
          <p:nvSpPr>
            <p:cNvPr id="126994" name="Text Box 17"/>
            <p:cNvSpPr txBox="1">
              <a:spLocks noChangeArrowheads="1"/>
            </p:cNvSpPr>
            <p:nvPr/>
          </p:nvSpPr>
          <p:spPr bwMode="auto">
            <a:xfrm>
              <a:off x="8198" y="5312"/>
              <a:ext cx="406"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b</a:t>
              </a:r>
              <a:endParaRPr lang="en-US" sz="1200">
                <a:latin typeface="Times New Roman" charset="0"/>
                <a:cs typeface="Times New Roman" charset="0"/>
              </a:endParaRPr>
            </a:p>
          </p:txBody>
        </p:sp>
        <p:sp>
          <p:nvSpPr>
            <p:cNvPr id="126995" name="Line 18"/>
            <p:cNvSpPr>
              <a:spLocks noChangeShapeType="1"/>
            </p:cNvSpPr>
            <p:nvPr/>
          </p:nvSpPr>
          <p:spPr bwMode="auto">
            <a:xfrm flipV="1">
              <a:off x="7570" y="6051"/>
              <a:ext cx="374"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6996" name="Line 19"/>
            <p:cNvSpPr>
              <a:spLocks noChangeShapeType="1"/>
            </p:cNvSpPr>
            <p:nvPr/>
          </p:nvSpPr>
          <p:spPr bwMode="auto">
            <a:xfrm>
              <a:off x="8131" y="6051"/>
              <a:ext cx="561"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6997" name="Line 20"/>
            <p:cNvSpPr>
              <a:spLocks noChangeShapeType="1"/>
            </p:cNvSpPr>
            <p:nvPr/>
          </p:nvSpPr>
          <p:spPr bwMode="auto">
            <a:xfrm flipV="1">
              <a:off x="7383" y="6612"/>
              <a:ext cx="561"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6998" name="Line 21"/>
            <p:cNvSpPr>
              <a:spLocks noChangeShapeType="1"/>
            </p:cNvSpPr>
            <p:nvPr/>
          </p:nvSpPr>
          <p:spPr bwMode="auto">
            <a:xfrm>
              <a:off x="8131" y="6612"/>
              <a:ext cx="374"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6999" name="Line 22"/>
            <p:cNvSpPr>
              <a:spLocks noChangeShapeType="1"/>
            </p:cNvSpPr>
            <p:nvPr/>
          </p:nvSpPr>
          <p:spPr bwMode="auto">
            <a:xfrm flipH="1" flipV="1">
              <a:off x="7570" y="7173"/>
              <a:ext cx="374"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7000" name="Line 23"/>
            <p:cNvSpPr>
              <a:spLocks noChangeShapeType="1"/>
            </p:cNvSpPr>
            <p:nvPr/>
          </p:nvSpPr>
          <p:spPr bwMode="auto">
            <a:xfrm>
              <a:off x="8131" y="7173"/>
              <a:ext cx="374"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7001" name="Line 24"/>
            <p:cNvSpPr>
              <a:spLocks noChangeShapeType="1"/>
            </p:cNvSpPr>
            <p:nvPr/>
          </p:nvSpPr>
          <p:spPr bwMode="auto">
            <a:xfrm flipH="1" flipV="1">
              <a:off x="8131" y="7734"/>
              <a:ext cx="374"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7002" name="Line 25"/>
            <p:cNvSpPr>
              <a:spLocks noChangeShapeType="1"/>
            </p:cNvSpPr>
            <p:nvPr/>
          </p:nvSpPr>
          <p:spPr bwMode="auto">
            <a:xfrm>
              <a:off x="7570" y="7734"/>
              <a:ext cx="374" cy="1"/>
            </a:xfrm>
            <a:prstGeom prst="line">
              <a:avLst/>
            </a:prstGeom>
            <a:noFill/>
            <a:ln w="25400">
              <a:solidFill>
                <a:srgbClr val="000000"/>
              </a:solidFill>
              <a:round/>
              <a:headEnd/>
              <a:tailEnd type="triangle" w="lg" len="med"/>
            </a:ln>
            <a:extLst>
              <a:ext uri="{909E8E84-426E-40dd-AFC4-6F175D3DCCD1}">
                <a14:hiddenFill xmlns:a14="http://schemas.microsoft.com/office/drawing/2010/main">
                  <a:noFill/>
                </a14:hiddenFill>
              </a:ext>
            </a:extLst>
          </p:spPr>
          <p:txBody>
            <a:bodyPr/>
            <a:lstStyle/>
            <a:p>
              <a:endParaRPr lang="en-US"/>
            </a:p>
          </p:txBody>
        </p:sp>
        <p:sp>
          <p:nvSpPr>
            <p:cNvPr id="127003" name="Text Box 26"/>
            <p:cNvSpPr txBox="1">
              <a:spLocks noChangeArrowheads="1"/>
            </p:cNvSpPr>
            <p:nvPr/>
          </p:nvSpPr>
          <p:spPr bwMode="auto">
            <a:xfrm>
              <a:off x="8505" y="5677"/>
              <a:ext cx="374"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J</a:t>
              </a:r>
              <a:r>
                <a:rPr lang="en-US" sz="1400" baseline="-25000">
                  <a:latin typeface="Cambria" charset="0"/>
                  <a:cs typeface="Times New Roman" charset="0"/>
                </a:rPr>
                <a:t> b</a:t>
              </a:r>
              <a:endParaRPr lang="en-US" sz="1200">
                <a:latin typeface="Times New Roman" charset="0"/>
                <a:cs typeface="Times New Roman" charset="0"/>
              </a:endParaRPr>
            </a:p>
          </p:txBody>
        </p:sp>
        <p:sp>
          <p:nvSpPr>
            <p:cNvPr id="127004" name="Text Box 27"/>
            <p:cNvSpPr txBox="1">
              <a:spLocks noChangeArrowheads="1"/>
            </p:cNvSpPr>
            <p:nvPr/>
          </p:nvSpPr>
          <p:spPr bwMode="auto">
            <a:xfrm>
              <a:off x="7383" y="5677"/>
              <a:ext cx="374"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J</a:t>
              </a:r>
              <a:r>
                <a:rPr lang="en-US" sz="1400" baseline="-25000">
                  <a:latin typeface="Cambria" charset="0"/>
                  <a:cs typeface="Times New Roman" charset="0"/>
                </a:rPr>
                <a:t> a</a:t>
              </a:r>
              <a:endParaRPr lang="en-US" sz="1200">
                <a:latin typeface="Times New Roman" charset="0"/>
                <a:cs typeface="Times New Roman" charset="0"/>
              </a:endParaRPr>
            </a:p>
          </p:txBody>
        </p:sp>
        <p:sp>
          <p:nvSpPr>
            <p:cNvPr id="127005" name="Text Box 28"/>
            <p:cNvSpPr txBox="1">
              <a:spLocks noChangeArrowheads="1"/>
            </p:cNvSpPr>
            <p:nvPr/>
          </p:nvSpPr>
          <p:spPr bwMode="auto">
            <a:xfrm>
              <a:off x="6822" y="5864"/>
              <a:ext cx="374"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I</a:t>
              </a:r>
              <a:endParaRPr lang="en-US" sz="1200">
                <a:latin typeface="Times New Roman" charset="0"/>
                <a:cs typeface="Times New Roman" charset="0"/>
              </a:endParaRPr>
            </a:p>
          </p:txBody>
        </p:sp>
        <p:sp>
          <p:nvSpPr>
            <p:cNvPr id="127006" name="Text Box 29"/>
            <p:cNvSpPr txBox="1">
              <a:spLocks noChangeArrowheads="1"/>
            </p:cNvSpPr>
            <p:nvPr/>
          </p:nvSpPr>
          <p:spPr bwMode="auto">
            <a:xfrm>
              <a:off x="6822" y="6425"/>
              <a:ext cx="374"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II</a:t>
              </a:r>
              <a:endParaRPr lang="en-US" sz="1200">
                <a:latin typeface="Times New Roman" charset="0"/>
                <a:cs typeface="Times New Roman" charset="0"/>
              </a:endParaRPr>
            </a:p>
          </p:txBody>
        </p:sp>
        <p:sp>
          <p:nvSpPr>
            <p:cNvPr id="127007" name="Text Box 30"/>
            <p:cNvSpPr txBox="1">
              <a:spLocks noChangeArrowheads="1"/>
            </p:cNvSpPr>
            <p:nvPr/>
          </p:nvSpPr>
          <p:spPr bwMode="auto">
            <a:xfrm>
              <a:off x="6822" y="6986"/>
              <a:ext cx="374"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III</a:t>
              </a:r>
              <a:endParaRPr lang="en-US" sz="1200">
                <a:latin typeface="Times New Roman" charset="0"/>
                <a:cs typeface="Times New Roman" charset="0"/>
              </a:endParaRPr>
            </a:p>
          </p:txBody>
        </p:sp>
        <p:sp>
          <p:nvSpPr>
            <p:cNvPr id="127008" name="Text Box 31"/>
            <p:cNvSpPr txBox="1">
              <a:spLocks noChangeArrowheads="1"/>
            </p:cNvSpPr>
            <p:nvPr/>
          </p:nvSpPr>
          <p:spPr bwMode="auto">
            <a:xfrm>
              <a:off x="6822" y="7547"/>
              <a:ext cx="374" cy="35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1400">
                  <a:latin typeface="Cambria" charset="0"/>
                  <a:cs typeface="Times New Roman" charset="0"/>
                </a:rPr>
                <a:t>IV</a:t>
              </a:r>
              <a:endParaRPr lang="en-US" sz="1200">
                <a:latin typeface="Times New Roman" charset="0"/>
                <a:cs typeface="Times New Roman" charset="0"/>
              </a:endParaRPr>
            </a:p>
          </p:txBody>
        </p:sp>
      </p:gr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idx="4294967295"/>
          </p:nvPr>
        </p:nvSpPr>
        <p:spPr>
          <a:xfrm>
            <a:off x="685800" y="439738"/>
            <a:ext cx="7772400" cy="3473450"/>
          </a:xfrm>
        </p:spPr>
        <p:txBody>
          <a:bodyPr/>
          <a:lstStyle/>
          <a:p>
            <a:pPr eaLnBrk="1" hangingPunct="1"/>
            <a:r>
              <a:rPr lang="en-US">
                <a:solidFill>
                  <a:schemeClr val="tx1"/>
                </a:solidFill>
                <a:latin typeface="Symbol" charset="0"/>
                <a:ea typeface="ヒラギノ角ゴ Pro W3" charset="0"/>
              </a:rPr>
              <a:t>Ψ</a:t>
            </a:r>
            <a:r>
              <a:rPr lang="en-US" baseline="-25000">
                <a:solidFill>
                  <a:schemeClr val="tx1"/>
                </a:solidFill>
                <a:latin typeface="Arial" charset="0"/>
                <a:ea typeface="ヒラギノ角ゴ Pro W3" charset="0"/>
              </a:rPr>
              <a:t>1</a:t>
            </a:r>
            <a:r>
              <a:rPr lang="en-US">
                <a:solidFill>
                  <a:schemeClr val="tx1"/>
                </a:solidFill>
                <a:latin typeface="Arial" charset="0"/>
                <a:ea typeface="ヒラギノ角ゴ Pro W3" charset="0"/>
              </a:rPr>
              <a:t>(x, t) and </a:t>
            </a:r>
            <a:r>
              <a:rPr lang="en-US">
                <a:solidFill>
                  <a:schemeClr val="tx1"/>
                </a:solidFill>
                <a:latin typeface="Symbol" charset="0"/>
                <a:ea typeface="ヒラギノ角ゴ Pro W3" charset="0"/>
              </a:rPr>
              <a:t>Ψ</a:t>
            </a:r>
            <a:r>
              <a:rPr lang="en-US" baseline="-25000">
                <a:solidFill>
                  <a:schemeClr val="tx1"/>
                </a:solidFill>
                <a:latin typeface="Arial" charset="0"/>
                <a:ea typeface="ヒラギノ角ゴ Pro W3" charset="0"/>
              </a:rPr>
              <a:t>2</a:t>
            </a:r>
            <a:r>
              <a:rPr lang="en-US">
                <a:solidFill>
                  <a:schemeClr val="tx1"/>
                </a:solidFill>
                <a:latin typeface="Arial" charset="0"/>
                <a:ea typeface="ヒラギノ角ゴ Pro W3" charset="0"/>
              </a:rPr>
              <a:t>(x, t) are two solutions of the time-dependent SE.</a:t>
            </a:r>
            <a:br>
              <a:rPr lang="en-US">
                <a:solidFill>
                  <a:schemeClr val="tx1"/>
                </a:solidFill>
                <a:latin typeface="Arial" charset="0"/>
                <a:ea typeface="ヒラギノ角ゴ Pro W3" charset="0"/>
              </a:rPr>
            </a:br>
            <a:r>
              <a:rPr lang="en-US">
                <a:solidFill>
                  <a:schemeClr val="tx1"/>
                </a:solidFill>
                <a:latin typeface="Arial" charset="0"/>
                <a:ea typeface="ヒラギノ角ゴ Pro W3" charset="0"/>
              </a:rPr>
              <a:t/>
            </a:r>
            <a:br>
              <a:rPr lang="en-US">
                <a:solidFill>
                  <a:schemeClr val="tx1"/>
                </a:solidFill>
                <a:latin typeface="Arial" charset="0"/>
                <a:ea typeface="ヒラギノ角ゴ Pro W3" charset="0"/>
              </a:rPr>
            </a:br>
            <a:r>
              <a:rPr lang="en-US">
                <a:latin typeface="Arial" charset="0"/>
                <a:ea typeface="ヒラギノ角ゴ Pro W3" charset="0"/>
              </a:rPr>
              <a:t>Is </a:t>
            </a:r>
            <a:r>
              <a:rPr lang="en-US">
                <a:latin typeface="Symbol" charset="0"/>
                <a:ea typeface="ヒラギノ角ゴ Pro W3" charset="0"/>
              </a:rPr>
              <a:t>Ψ</a:t>
            </a:r>
            <a:r>
              <a:rPr lang="en-US" baseline="-25000">
                <a:latin typeface="Arial" charset="0"/>
                <a:ea typeface="ヒラギノ角ゴ Pro W3" charset="0"/>
              </a:rPr>
              <a:t>sum</a:t>
            </a:r>
            <a:r>
              <a:rPr lang="en-US">
                <a:latin typeface="Arial" charset="0"/>
                <a:ea typeface="ヒラギノ角ゴ Pro W3" charset="0"/>
              </a:rPr>
              <a:t>(x, t) = a</a:t>
            </a:r>
            <a:r>
              <a:rPr lang="en-US" sz="2000" baseline="30000">
                <a:latin typeface="Wingdings" charset="0"/>
                <a:ea typeface="ヒラギノ角ゴ Pro W3" charset="0"/>
              </a:rPr>
              <a:t></a:t>
            </a:r>
            <a:r>
              <a:rPr lang="en-US">
                <a:latin typeface="Symbol" charset="0"/>
                <a:ea typeface="ヒラギノ角ゴ Pro W3" charset="0"/>
              </a:rPr>
              <a:t>Ψ</a:t>
            </a:r>
            <a:r>
              <a:rPr lang="en-US" baseline="-25000">
                <a:latin typeface="Arial" charset="0"/>
                <a:ea typeface="ヒラギノ角ゴ Pro W3" charset="0"/>
              </a:rPr>
              <a:t>1</a:t>
            </a:r>
            <a:r>
              <a:rPr lang="en-US">
                <a:latin typeface="Arial" charset="0"/>
                <a:ea typeface="ヒラギノ角ゴ Pro W3" charset="0"/>
              </a:rPr>
              <a:t>(x, t) + b</a:t>
            </a:r>
            <a:r>
              <a:rPr lang="en-US" sz="2000" baseline="30000">
                <a:latin typeface="Wingdings" charset="0"/>
                <a:ea typeface="ヒラギノ角ゴ Pro W3" charset="0"/>
              </a:rPr>
              <a:t></a:t>
            </a:r>
            <a:r>
              <a:rPr lang="en-US">
                <a:latin typeface="Symbol" charset="0"/>
                <a:ea typeface="ヒラギノ角ゴ Pro W3" charset="0"/>
              </a:rPr>
              <a:t>Ψ</a:t>
            </a:r>
            <a:r>
              <a:rPr lang="en-US" baseline="-25000">
                <a:latin typeface="Arial" charset="0"/>
                <a:ea typeface="ヒラギノ角ゴ Pro W3" charset="0"/>
              </a:rPr>
              <a:t>1</a:t>
            </a:r>
            <a:r>
              <a:rPr lang="en-US">
                <a:latin typeface="Arial" charset="0"/>
                <a:ea typeface="ヒラギノ角ゴ Pro W3" charset="0"/>
              </a:rPr>
              <a:t>(x, t) also a solution of the TDSE?</a:t>
            </a:r>
          </a:p>
        </p:txBody>
      </p:sp>
      <p:sp>
        <p:nvSpPr>
          <p:cNvPr id="18434" name="Content Placeholder 2"/>
          <p:cNvSpPr>
            <a:spLocks noGrp="1"/>
          </p:cNvSpPr>
          <p:nvPr>
            <p:ph idx="4294967295"/>
          </p:nvPr>
        </p:nvSpPr>
        <p:spPr>
          <a:xfrm>
            <a:off x="657225" y="4219575"/>
            <a:ext cx="7772400" cy="2236788"/>
          </a:xfrm>
        </p:spPr>
        <p:txBody>
          <a:bodyPr/>
          <a:lstStyle/>
          <a:p>
            <a:pPr eaLnBrk="1" hangingPunct="1"/>
            <a:r>
              <a:rPr lang="en-US">
                <a:latin typeface="Lucida Grande" charset="0"/>
                <a:ea typeface="ヒラギノ角ゴ Pro W3" charset="0"/>
              </a:rPr>
              <a:t>A) Yes, always	B) No, never</a:t>
            </a:r>
          </a:p>
          <a:p>
            <a:pPr eaLnBrk="1" hangingPunct="1"/>
            <a:r>
              <a:rPr lang="en-US">
                <a:latin typeface="Lucida Grande" charset="0"/>
                <a:ea typeface="ヒラギノ角ゴ Pro W3" charset="0"/>
              </a:rPr>
              <a:t>C) Depends on Ψ</a:t>
            </a:r>
            <a:r>
              <a:rPr lang="en-US" baseline="-25000">
                <a:latin typeface="Lucida Grande" charset="0"/>
                <a:ea typeface="ヒラギノ角ゴ Pro W3" charset="0"/>
              </a:rPr>
              <a:t>1</a:t>
            </a:r>
            <a:r>
              <a:rPr lang="en-US">
                <a:latin typeface="Lucida Grande" charset="0"/>
                <a:ea typeface="ヒラギノ角ゴ Pro W3" charset="0"/>
              </a:rPr>
              <a:t>(x, t) and Ψ</a:t>
            </a:r>
            <a:r>
              <a:rPr lang="en-US" baseline="-25000">
                <a:latin typeface="Lucida Grande" charset="0"/>
                <a:ea typeface="ヒラギノ角ゴ Pro W3" charset="0"/>
              </a:rPr>
              <a:t>2</a:t>
            </a:r>
            <a:r>
              <a:rPr lang="en-US">
                <a:latin typeface="Lucida Grande" charset="0"/>
                <a:ea typeface="ヒラギノ角ゴ Pro W3" charset="0"/>
              </a:rPr>
              <a:t>(x, t)</a:t>
            </a:r>
          </a:p>
          <a:p>
            <a:pPr eaLnBrk="1" hangingPunct="1"/>
            <a:r>
              <a:rPr lang="en-US">
                <a:latin typeface="Lucida Grande" charset="0"/>
                <a:ea typeface="ヒラギノ角ゴ Pro W3" charset="0"/>
              </a:rPr>
              <a:t>D) Depends on a and b</a:t>
            </a:r>
          </a:p>
        </p:txBody>
      </p:sp>
      <p:sp>
        <p:nvSpPr>
          <p:cNvPr id="18435" name="TextBox 3"/>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32</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a:xfrm>
            <a:off x="149225" y="155575"/>
            <a:ext cx="8815388" cy="2668588"/>
          </a:xfrm>
        </p:spPr>
        <p:txBody>
          <a:bodyPr anchor="t"/>
          <a:lstStyle/>
          <a:p>
            <a:pPr algn="l"/>
            <a:r>
              <a:rPr lang="en-US">
                <a:solidFill>
                  <a:schemeClr val="tx1"/>
                </a:solidFill>
                <a:ea typeface="ヒラギノ角ゴ Pro W3" charset="0"/>
                <a:cs typeface="ヒラギノ角ゴ Pro W3" charset="0"/>
              </a:rPr>
              <a:t>Consider a plane wave state</a:t>
            </a:r>
            <a:br>
              <a:rPr lang="en-US">
                <a:solidFill>
                  <a:schemeClr val="tx1"/>
                </a:solidFill>
                <a:ea typeface="ヒラギノ角ゴ Pro W3" charset="0"/>
                <a:cs typeface="ヒラギノ角ゴ Pro W3" charset="0"/>
              </a:rPr>
            </a:br>
            <a:r>
              <a:rPr lang="en-US">
                <a:solidFill>
                  <a:schemeClr val="tx1"/>
                </a:solidFill>
                <a:latin typeface="Symbol" charset="0"/>
                <a:ea typeface="ヒラギノ角ゴ Pro W3" charset="0"/>
                <a:cs typeface="ヒラギノ角ゴ Pro W3" charset="0"/>
              </a:rPr>
              <a:t>Y</a:t>
            </a:r>
            <a:r>
              <a:rPr lang="en-US">
                <a:solidFill>
                  <a:schemeClr val="tx1"/>
                </a:solidFill>
                <a:ea typeface="ヒラギノ角ゴ Pro W3" charset="0"/>
                <a:cs typeface="ヒラギノ角ゴ Pro W3" charset="0"/>
              </a:rPr>
              <a:t>(x,t) = A exp[i(k x – </a:t>
            </a:r>
            <a:r>
              <a:rPr lang="en-US">
                <a:solidFill>
                  <a:schemeClr val="tx1"/>
                </a:solidFill>
                <a:latin typeface="Symbol" charset="0"/>
                <a:ea typeface="ヒラギノ角ゴ Pro W3" charset="0"/>
                <a:cs typeface="ヒラギノ角ゴ Pro W3" charset="0"/>
              </a:rPr>
              <a:t>w</a:t>
            </a:r>
            <a:r>
              <a:rPr lang="en-US">
                <a:solidFill>
                  <a:schemeClr val="tx1"/>
                </a:solidFill>
                <a:ea typeface="ヒラギノ角ゴ Pro W3" charset="0"/>
                <a:cs typeface="ヒラギノ角ゴ Pro W3" charset="0"/>
              </a:rPr>
              <a:t> t)], with k&gt;0.</a:t>
            </a:r>
            <a:br>
              <a:rPr lang="en-US">
                <a:solidFill>
                  <a:schemeClr val="tx1"/>
                </a:solidFill>
                <a:ea typeface="ヒラギノ角ゴ Pro W3" charset="0"/>
                <a:cs typeface="ヒラギノ角ゴ Pro W3" charset="0"/>
              </a:rPr>
            </a:br>
            <a:r>
              <a:rPr lang="en-US">
                <a:ea typeface="ヒラギノ角ゴ Pro W3" charset="0"/>
                <a:cs typeface="ヒラギノ角ゴ Pro W3" charset="0"/>
              </a:rPr>
              <a:t> What is the probability current J(x,t)?</a:t>
            </a:r>
          </a:p>
        </p:txBody>
      </p:sp>
      <p:sp>
        <p:nvSpPr>
          <p:cNvPr id="129026" name="TextBox 4"/>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55</a:t>
            </a:r>
          </a:p>
        </p:txBody>
      </p:sp>
      <p:sp>
        <p:nvSpPr>
          <p:cNvPr id="129027" name="Content Placeholder 2"/>
          <p:cNvSpPr>
            <a:spLocks noGrp="1"/>
          </p:cNvSpPr>
          <p:nvPr>
            <p:ph idx="1"/>
          </p:nvPr>
        </p:nvSpPr>
        <p:spPr>
          <a:xfrm>
            <a:off x="193675" y="1878013"/>
            <a:ext cx="8774113" cy="4746625"/>
          </a:xfrm>
        </p:spPr>
        <p:txBody>
          <a:bodyPr/>
          <a:lstStyle/>
          <a:p>
            <a:r>
              <a:rPr lang="en-US" sz="2800">
                <a:latin typeface="Arial" charset="0"/>
                <a:ea typeface="ヒラギノ角ゴ Pro W3" charset="0"/>
                <a:cs typeface="ヒラギノ角ゴ Pro W3" charset="0"/>
              </a:rPr>
              <a:t>A)</a:t>
            </a:r>
            <a:r>
              <a:rPr lang="en-US" sz="2800">
                <a:latin typeface="Lucida Grande" charset="0"/>
                <a:ea typeface="ヒラギノ角ゴ Pro W3" charset="0"/>
                <a:cs typeface="ヒラギノ角ゴ Pro W3" charset="0"/>
              </a:rPr>
              <a:t> </a:t>
            </a:r>
            <a:r>
              <a:rPr lang="en-US" sz="2800">
                <a:latin typeface="Arial" charset="0"/>
                <a:ea typeface="ヒラギノ角ゴ Pro W3" charset="0"/>
                <a:cs typeface="ヒラギノ角ゴ Pro W3" charset="0"/>
              </a:rPr>
              <a:t>0 current everywhere</a:t>
            </a:r>
          </a:p>
          <a:p>
            <a:r>
              <a:rPr lang="en-US" sz="2800">
                <a:latin typeface="Arial" charset="0"/>
                <a:ea typeface="ヒラギノ角ゴ Pro W3" charset="0"/>
                <a:cs typeface="ヒラギノ角ゴ Pro W3" charset="0"/>
              </a:rPr>
              <a:t>B) constant positive (right-going) current (constant in x and t)</a:t>
            </a:r>
          </a:p>
          <a:p>
            <a:r>
              <a:rPr lang="en-US" sz="2800">
                <a:latin typeface="Arial" charset="0"/>
                <a:ea typeface="ヒラギノ角ゴ Pro W3" charset="0"/>
                <a:cs typeface="ヒラギノ角ゴ Pro W3" charset="0"/>
              </a:rPr>
              <a:t>C) constant negative (left-going) current  (constant in x and t)</a:t>
            </a:r>
          </a:p>
          <a:p>
            <a:r>
              <a:rPr lang="en-US" sz="2800">
                <a:latin typeface="Arial" charset="0"/>
                <a:ea typeface="ヒラギノ角ゴ Pro W3" charset="0"/>
                <a:cs typeface="ヒラギノ角ゴ Pro W3" charset="0"/>
              </a:rPr>
              <a:t>D) current that oscillates with position x: </a:t>
            </a:r>
            <a:br>
              <a:rPr lang="en-US" sz="2800">
                <a:latin typeface="Arial" charset="0"/>
                <a:ea typeface="ヒラギノ角ゴ Pro W3" charset="0"/>
                <a:cs typeface="ヒラギノ角ゴ Pro W3" charset="0"/>
              </a:rPr>
            </a:br>
            <a:r>
              <a:rPr lang="en-US" sz="2800">
                <a:latin typeface="Arial" charset="0"/>
                <a:ea typeface="ヒラギノ角ゴ Pro W3" charset="0"/>
                <a:cs typeface="ヒラギノ角ゴ Pro W3" charset="0"/>
              </a:rPr>
              <a:t>left-right-left-right-…but constant in time</a:t>
            </a:r>
          </a:p>
          <a:p>
            <a:r>
              <a:rPr lang="en-US" sz="2800">
                <a:latin typeface="Arial" charset="0"/>
                <a:ea typeface="ヒラギノ角ゴ Pro W3" charset="0"/>
                <a:cs typeface="ヒラギノ角ゴ Pro W3" charset="0"/>
              </a:rPr>
              <a:t>E) current that is constant in position at any one time, but oscillates in time: </a:t>
            </a:r>
            <a:br>
              <a:rPr lang="en-US" sz="2800">
                <a:latin typeface="Arial" charset="0"/>
                <a:ea typeface="ヒラギノ角ゴ Pro W3" charset="0"/>
                <a:cs typeface="ヒラギノ角ゴ Pro W3" charset="0"/>
              </a:rPr>
            </a:br>
            <a:r>
              <a:rPr lang="en-US" sz="2800">
                <a:latin typeface="Arial" charset="0"/>
                <a:ea typeface="ヒラギノ角ゴ Pro W3" charset="0"/>
                <a:cs typeface="ヒラギノ角ゴ Pro W3" charset="0"/>
              </a:rPr>
              <a:t>left-zero-right-zero-left-zero-right-…</a:t>
            </a: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1"/>
          <p:cNvSpPr>
            <a:spLocks noGrp="1"/>
          </p:cNvSpPr>
          <p:nvPr>
            <p:ph type="ctrTitle"/>
          </p:nvPr>
        </p:nvSpPr>
        <p:spPr>
          <a:xfrm>
            <a:off x="87313" y="455613"/>
            <a:ext cx="5792787" cy="1470025"/>
          </a:xfrm>
        </p:spPr>
        <p:txBody>
          <a:bodyPr/>
          <a:lstStyle/>
          <a:p>
            <a:pPr algn="l"/>
            <a:r>
              <a:rPr lang="en-US">
                <a:solidFill>
                  <a:schemeClr val="tx1"/>
                </a:solidFill>
                <a:ea typeface="ヒラギノ角ゴ Pro W3" charset="0"/>
                <a:cs typeface="ヒラギノ角ゴ Pro W3" charset="0"/>
              </a:rPr>
              <a:t>A stream of particles enters steadily from the far left.  </a:t>
            </a:r>
            <a:br>
              <a:rPr lang="en-US">
                <a:solidFill>
                  <a:schemeClr val="tx1"/>
                </a:solidFill>
                <a:ea typeface="ヒラギノ角ゴ Pro W3" charset="0"/>
                <a:cs typeface="ヒラギノ角ゴ Pro W3" charset="0"/>
              </a:rPr>
            </a:br>
            <a:r>
              <a:rPr lang="en-US">
                <a:solidFill>
                  <a:schemeClr val="tx1"/>
                </a:solidFill>
                <a:ea typeface="ヒラギノ角ゴ Pro W3" charset="0"/>
                <a:cs typeface="ヒラギノ角ゴ Pro W3" charset="0"/>
              </a:rPr>
              <a:t>The general solution to the TISE  is given below:</a:t>
            </a:r>
          </a:p>
        </p:txBody>
      </p:sp>
      <p:graphicFrame>
        <p:nvGraphicFramePr>
          <p:cNvPr id="131074" name="Object 2"/>
          <p:cNvGraphicFramePr>
            <a:graphicFrameLocks noChangeAspect="1"/>
          </p:cNvGraphicFramePr>
          <p:nvPr/>
        </p:nvGraphicFramePr>
        <p:xfrm>
          <a:off x="5751513" y="501650"/>
          <a:ext cx="3005137" cy="1714500"/>
        </p:xfrm>
        <a:graphic>
          <a:graphicData uri="http://schemas.openxmlformats.org/presentationml/2006/ole">
            <mc:AlternateContent xmlns:mc="http://schemas.openxmlformats.org/markup-compatibility/2006">
              <mc:Choice xmlns:v="urn:schemas-microsoft-com:vml" Requires="v">
                <p:oleObj spid="_x0000_s131114" name="Picture" r:id="rId4" imgW="14425397" imgH="8228571" progId="Word.Picture.8">
                  <p:embed/>
                </p:oleObj>
              </mc:Choice>
              <mc:Fallback>
                <p:oleObj name="Picture" r:id="rId4" imgW="14425397" imgH="8228571" progId="Word.Pictur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51513" y="501650"/>
                        <a:ext cx="3005137"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31075" name="Object 3"/>
          <p:cNvGraphicFramePr>
            <a:graphicFrameLocks noChangeAspect="1"/>
          </p:cNvGraphicFramePr>
          <p:nvPr/>
        </p:nvGraphicFramePr>
        <p:xfrm>
          <a:off x="504825" y="2628900"/>
          <a:ext cx="7272338" cy="1338263"/>
        </p:xfrm>
        <a:graphic>
          <a:graphicData uri="http://schemas.openxmlformats.org/presentationml/2006/ole">
            <mc:AlternateContent xmlns:mc="http://schemas.openxmlformats.org/markup-compatibility/2006">
              <mc:Choice xmlns:v="urn:schemas-microsoft-com:vml" Requires="v">
                <p:oleObj spid="_x0000_s131115" name="Equation" r:id="rId6" imgW="2349896" imgH="432197" progId="Equation.3">
                  <p:embed/>
                </p:oleObj>
              </mc:Choice>
              <mc:Fallback>
                <p:oleObj name="Equation" r:id="rId6" imgW="2349896" imgH="432197" progId="Equation.3">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4825" y="2628900"/>
                        <a:ext cx="7272338" cy="1338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31076" name="TextBox 6"/>
          <p:cNvSpPr txBox="1">
            <a:spLocks noChangeArrowheads="1"/>
          </p:cNvSpPr>
          <p:nvPr/>
        </p:nvSpPr>
        <p:spPr bwMode="auto">
          <a:xfrm>
            <a:off x="38100" y="4289425"/>
            <a:ext cx="9067800" cy="289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3200">
                <a:solidFill>
                  <a:srgbClr val="262673"/>
                </a:solidFill>
                <a:cs typeface="Times New Roman" charset="0"/>
                <a:sym typeface="Symbol" charset="0"/>
              </a:rPr>
              <a:t>To represent the physics of </a:t>
            </a:r>
            <a:r>
              <a:rPr lang="ja-JP" altLang="en-US" sz="3200">
                <a:solidFill>
                  <a:srgbClr val="262673"/>
                </a:solidFill>
                <a:cs typeface="Times New Roman" charset="0"/>
                <a:sym typeface="Symbol" charset="0"/>
              </a:rPr>
              <a:t>“</a:t>
            </a:r>
            <a:r>
              <a:rPr lang="en-US" altLang="ja-JP" sz="3200">
                <a:solidFill>
                  <a:srgbClr val="262673"/>
                </a:solidFill>
                <a:cs typeface="Times New Roman" charset="0"/>
                <a:sym typeface="Symbol" charset="0"/>
              </a:rPr>
              <a:t>entering from the left</a:t>
            </a:r>
            <a:r>
              <a:rPr lang="ja-JP" altLang="en-US" sz="3200">
                <a:solidFill>
                  <a:srgbClr val="262673"/>
                </a:solidFill>
                <a:cs typeface="Times New Roman" charset="0"/>
                <a:sym typeface="Symbol" charset="0"/>
              </a:rPr>
              <a:t>”</a:t>
            </a:r>
            <a:r>
              <a:rPr lang="en-US" altLang="ja-JP" sz="3200">
                <a:solidFill>
                  <a:srgbClr val="262673"/>
                </a:solidFill>
                <a:cs typeface="Times New Roman" charset="0"/>
                <a:sym typeface="Symbol" charset="0"/>
              </a:rPr>
              <a:t>, </a:t>
            </a:r>
            <a:br>
              <a:rPr lang="en-US" altLang="ja-JP" sz="3200">
                <a:solidFill>
                  <a:srgbClr val="262673"/>
                </a:solidFill>
                <a:cs typeface="Times New Roman" charset="0"/>
                <a:sym typeface="Symbol" charset="0"/>
              </a:rPr>
            </a:br>
            <a:r>
              <a:rPr lang="en-US" altLang="ja-JP" sz="3200">
                <a:solidFill>
                  <a:srgbClr val="262673"/>
                </a:solidFill>
                <a:cs typeface="Times New Roman" charset="0"/>
                <a:sym typeface="Symbol" charset="0"/>
              </a:rPr>
              <a:t>which coefficient (A-D) must vanish? </a:t>
            </a:r>
            <a:br>
              <a:rPr lang="en-US" altLang="ja-JP" sz="3200">
                <a:solidFill>
                  <a:srgbClr val="262673"/>
                </a:solidFill>
                <a:cs typeface="Times New Roman" charset="0"/>
                <a:sym typeface="Symbol" charset="0"/>
              </a:rPr>
            </a:br>
            <a:r>
              <a:rPr lang="en-US" altLang="ja-JP" sz="3200">
                <a:solidFill>
                  <a:srgbClr val="262673"/>
                </a:solidFill>
                <a:cs typeface="Times New Roman" charset="0"/>
                <a:sym typeface="Symbol" charset="0"/>
              </a:rPr>
              <a:t>Enter E if you think </a:t>
            </a:r>
            <a:r>
              <a:rPr lang="en-US" altLang="ja-JP" sz="3200" i="1">
                <a:solidFill>
                  <a:srgbClr val="262673"/>
                </a:solidFill>
                <a:cs typeface="Times New Roman" charset="0"/>
                <a:sym typeface="Symbol" charset="0"/>
              </a:rPr>
              <a:t>none, or more</a:t>
            </a:r>
            <a:r>
              <a:rPr lang="en-US" altLang="ja-JP" sz="3200">
                <a:solidFill>
                  <a:srgbClr val="262673"/>
                </a:solidFill>
                <a:cs typeface="Times New Roman" charset="0"/>
                <a:sym typeface="Symbol" charset="0"/>
              </a:rPr>
              <a:t> than one,</a:t>
            </a:r>
            <a:br>
              <a:rPr lang="en-US" altLang="ja-JP" sz="3200">
                <a:solidFill>
                  <a:srgbClr val="262673"/>
                </a:solidFill>
                <a:cs typeface="Times New Roman" charset="0"/>
                <a:sym typeface="Symbol" charset="0"/>
              </a:rPr>
            </a:br>
            <a:r>
              <a:rPr lang="en-US" altLang="ja-JP" sz="3200">
                <a:solidFill>
                  <a:srgbClr val="262673"/>
                </a:solidFill>
                <a:cs typeface="Times New Roman" charset="0"/>
                <a:sym typeface="Symbol" charset="0"/>
              </a:rPr>
              <a:t>should be zero! </a:t>
            </a:r>
            <a:endParaRPr lang="en-US" altLang="ja-JP" sz="3200">
              <a:solidFill>
                <a:srgbClr val="262673"/>
              </a:solidFill>
              <a:cs typeface="Times New Roman" charset="0"/>
            </a:endParaRPr>
          </a:p>
          <a:p>
            <a:pPr eaLnBrk="1" hangingPunct="1"/>
            <a:endParaRPr lang="en-US"/>
          </a:p>
        </p:txBody>
      </p:sp>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1"/>
          <p:cNvSpPr>
            <a:spLocks noGrp="1"/>
          </p:cNvSpPr>
          <p:nvPr>
            <p:ph type="title"/>
          </p:nvPr>
        </p:nvSpPr>
        <p:spPr>
          <a:xfrm>
            <a:off x="149225" y="155575"/>
            <a:ext cx="8815388" cy="1631950"/>
          </a:xfrm>
        </p:spPr>
        <p:txBody>
          <a:bodyPr anchor="t"/>
          <a:lstStyle/>
          <a:p>
            <a:pPr algn="l"/>
            <a:r>
              <a:rPr lang="en-US" sz="3200">
                <a:solidFill>
                  <a:schemeClr val="tx1"/>
                </a:solidFill>
              </a:rPr>
              <a:t>A </a:t>
            </a:r>
            <a:r>
              <a:rPr lang="en-US" sz="3200" b="1">
                <a:solidFill>
                  <a:schemeClr val="tx1"/>
                </a:solidFill>
              </a:rPr>
              <a:t>classical</a:t>
            </a:r>
            <a:r>
              <a:rPr lang="en-US" sz="3200">
                <a:solidFill>
                  <a:schemeClr val="tx1"/>
                </a:solidFill>
              </a:rPr>
              <a:t> particle of energy E approaches a potential energy step of height V</a:t>
            </a:r>
            <a:r>
              <a:rPr lang="en-US" sz="3200" baseline="-25000">
                <a:solidFill>
                  <a:schemeClr val="tx1"/>
                </a:solidFill>
              </a:rPr>
              <a:t>0</a:t>
            </a:r>
            <a:r>
              <a:rPr lang="en-US" sz="3200">
                <a:solidFill>
                  <a:schemeClr val="tx1"/>
                </a:solidFill>
              </a:rPr>
              <a:t>   ( E &gt; V</a:t>
            </a:r>
            <a:r>
              <a:rPr lang="en-US" sz="3200" baseline="-25000">
                <a:solidFill>
                  <a:schemeClr val="tx1"/>
                </a:solidFill>
              </a:rPr>
              <a:t>0 </a:t>
            </a:r>
            <a:r>
              <a:rPr lang="en-US" sz="3200">
                <a:solidFill>
                  <a:schemeClr val="tx1"/>
                </a:solidFill>
              </a:rPr>
              <a:t>).  </a:t>
            </a:r>
            <a:r>
              <a:rPr lang="en-US" sz="3200"/>
              <a:t>What happens to the particle?</a:t>
            </a:r>
          </a:p>
        </p:txBody>
      </p:sp>
      <p:sp>
        <p:nvSpPr>
          <p:cNvPr id="133122" name="Content Placeholder 2"/>
          <p:cNvSpPr>
            <a:spLocks noGrp="1"/>
          </p:cNvSpPr>
          <p:nvPr>
            <p:ph idx="1"/>
          </p:nvPr>
        </p:nvSpPr>
        <p:spPr>
          <a:xfrm>
            <a:off x="200025" y="2997200"/>
            <a:ext cx="8812213" cy="2474913"/>
          </a:xfrm>
        </p:spPr>
        <p:txBody>
          <a:bodyPr/>
          <a:lstStyle/>
          <a:p>
            <a:r>
              <a:rPr lang="en-US" sz="2800">
                <a:latin typeface="Arial" charset="0"/>
              </a:rPr>
              <a:t>A)</a:t>
            </a:r>
            <a:r>
              <a:rPr lang="en-US" sz="2800">
                <a:latin typeface="Lucida Grande" charset="0"/>
              </a:rPr>
              <a:t> </a:t>
            </a:r>
            <a:r>
              <a:rPr lang="en-US" sz="2800">
                <a:latin typeface="Arial" charset="0"/>
              </a:rPr>
              <a:t>Always moves to the right at constant speed. </a:t>
            </a:r>
          </a:p>
          <a:p>
            <a:r>
              <a:rPr lang="en-US" sz="2800">
                <a:latin typeface="Arial" charset="0"/>
              </a:rPr>
              <a:t>B) Always moves to the right, but its speed is different for x&gt;0 and x&lt;0.</a:t>
            </a:r>
          </a:p>
          <a:p>
            <a:r>
              <a:rPr lang="en-US" sz="2800">
                <a:latin typeface="Arial" charset="0"/>
              </a:rPr>
              <a:t>C) Hits the barrier and reflects</a:t>
            </a:r>
          </a:p>
          <a:p>
            <a:r>
              <a:rPr lang="en-US" sz="2800">
                <a:latin typeface="Arial" charset="0"/>
              </a:rPr>
              <a:t>D) Hits the barrier and has a chance of reflecting, but might also continue on.</a:t>
            </a:r>
          </a:p>
          <a:p>
            <a:r>
              <a:rPr lang="en-US" sz="2800">
                <a:latin typeface="Arial" charset="0"/>
              </a:rPr>
              <a:t>E) None of these, or MORE than one of these!</a:t>
            </a:r>
          </a:p>
        </p:txBody>
      </p:sp>
      <p:graphicFrame>
        <p:nvGraphicFramePr>
          <p:cNvPr id="133123" name="Object 2"/>
          <p:cNvGraphicFramePr>
            <a:graphicFrameLocks noChangeAspect="1"/>
          </p:cNvGraphicFramePr>
          <p:nvPr/>
        </p:nvGraphicFramePr>
        <p:xfrm>
          <a:off x="1054100" y="1658938"/>
          <a:ext cx="6416675" cy="1370012"/>
        </p:xfrm>
        <a:graphic>
          <a:graphicData uri="http://schemas.openxmlformats.org/presentationml/2006/ole">
            <mc:AlternateContent xmlns:mc="http://schemas.openxmlformats.org/markup-compatibility/2006">
              <mc:Choice xmlns:v="urn:schemas-microsoft-com:vml" Requires="v">
                <p:oleObj spid="_x0000_s178193" name="Picture" r:id="rId4" imgW="40685714" imgH="8685714" progId="Word.Picture.8">
                  <p:embed/>
                </p:oleObj>
              </mc:Choice>
              <mc:Fallback>
                <p:oleObj name="Picture" r:id="rId4" imgW="40685714" imgH="8685714" progId="Word.Picture.8">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4100" y="1658938"/>
                        <a:ext cx="6416675" cy="1370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1"/>
          <p:cNvSpPr>
            <a:spLocks noGrp="1"/>
          </p:cNvSpPr>
          <p:nvPr>
            <p:ph type="title" idx="4294967295"/>
          </p:nvPr>
        </p:nvSpPr>
        <p:spPr>
          <a:xfrm>
            <a:off x="328613" y="1320800"/>
            <a:ext cx="8815387" cy="1631950"/>
          </a:xfrm>
        </p:spPr>
        <p:txBody>
          <a:bodyPr anchor="t"/>
          <a:lstStyle/>
          <a:p>
            <a:pPr algn="l"/>
            <a:r>
              <a:rPr lang="en-US" sz="3200">
                <a:solidFill>
                  <a:schemeClr val="tx1"/>
                </a:solidFill>
              </a:rPr>
              <a:t>A quantum stationary state is called u(x). </a:t>
            </a:r>
            <a:br>
              <a:rPr lang="en-US" sz="3200">
                <a:solidFill>
                  <a:schemeClr val="tx1"/>
                </a:solidFill>
              </a:rPr>
            </a:br>
            <a:r>
              <a:rPr lang="en-US" sz="3200"/>
              <a:t>What can we say in general about u</a:t>
            </a:r>
            <a:r>
              <a:rPr lang="ja-JP" altLang="en-US" sz="3200"/>
              <a:t>’</a:t>
            </a:r>
            <a:r>
              <a:rPr lang="en-US" altLang="ja-JP" sz="3200"/>
              <a:t>(x)?</a:t>
            </a:r>
            <a:r>
              <a:rPr lang="en-US" altLang="ja-JP" sz="3200">
                <a:solidFill>
                  <a:schemeClr val="tx1"/>
                </a:solidFill>
              </a:rPr>
              <a:t> </a:t>
            </a:r>
            <a:endParaRPr lang="en-US" sz="3200"/>
          </a:p>
        </p:txBody>
      </p:sp>
      <p:sp>
        <p:nvSpPr>
          <p:cNvPr id="135170" name="Content Placeholder 2"/>
          <p:cNvSpPr>
            <a:spLocks noGrp="1"/>
          </p:cNvSpPr>
          <p:nvPr>
            <p:ph idx="4294967295"/>
          </p:nvPr>
        </p:nvSpPr>
        <p:spPr>
          <a:xfrm>
            <a:off x="84138" y="2852738"/>
            <a:ext cx="8812212" cy="4005262"/>
          </a:xfrm>
        </p:spPr>
        <p:txBody>
          <a:bodyPr/>
          <a:lstStyle/>
          <a:p>
            <a:r>
              <a:rPr lang="en-US" sz="2800">
                <a:latin typeface="Arial" charset="0"/>
              </a:rPr>
              <a:t>A) u</a:t>
            </a:r>
            <a:r>
              <a:rPr lang="ja-JP" altLang="en-US" sz="2800">
                <a:latin typeface="Arial" charset="0"/>
              </a:rPr>
              <a:t>’</a:t>
            </a:r>
            <a:r>
              <a:rPr lang="en-US" altLang="ja-JP" sz="2800">
                <a:latin typeface="Arial" charset="0"/>
              </a:rPr>
              <a:t>(x) must be continuous everywhere. </a:t>
            </a:r>
          </a:p>
          <a:p>
            <a:r>
              <a:rPr lang="en-US" sz="2800">
                <a:latin typeface="Arial" charset="0"/>
              </a:rPr>
              <a:t>B) u</a:t>
            </a:r>
            <a:r>
              <a:rPr lang="ja-JP" altLang="en-US" sz="2800">
                <a:latin typeface="Arial" charset="0"/>
              </a:rPr>
              <a:t>’</a:t>
            </a:r>
            <a:r>
              <a:rPr lang="en-US" altLang="ja-JP" sz="2800">
                <a:latin typeface="Arial" charset="0"/>
              </a:rPr>
              <a:t>(x) must be continuous everywhere, except at places where V(x) goes to infinity. </a:t>
            </a:r>
          </a:p>
          <a:p>
            <a:r>
              <a:rPr lang="en-US" sz="2800">
                <a:latin typeface="Arial" charset="0"/>
              </a:rPr>
              <a:t>C) u</a:t>
            </a:r>
            <a:r>
              <a:rPr lang="ja-JP" altLang="en-US" sz="2800">
                <a:latin typeface="Arial" charset="0"/>
              </a:rPr>
              <a:t>’</a:t>
            </a:r>
            <a:r>
              <a:rPr lang="en-US" altLang="ja-JP" sz="2800">
                <a:latin typeface="Arial" charset="0"/>
              </a:rPr>
              <a:t>(x) only needs to be continuous everywhere that V(x) is continuous. </a:t>
            </a:r>
          </a:p>
          <a:p>
            <a:r>
              <a:rPr lang="en-US" sz="2800">
                <a:latin typeface="Arial" charset="0"/>
              </a:rPr>
              <a:t>D) There are no universal/general constraints on u</a:t>
            </a:r>
            <a:r>
              <a:rPr lang="ja-JP" altLang="en-US" sz="2800">
                <a:latin typeface="Arial" charset="0"/>
              </a:rPr>
              <a:t>’</a:t>
            </a:r>
            <a:r>
              <a:rPr lang="en-US" altLang="ja-JP" sz="2800">
                <a:latin typeface="Arial" charset="0"/>
              </a:rPr>
              <a:t>(x), it is only u(x) which must be continuous!</a:t>
            </a:r>
          </a:p>
          <a:p>
            <a:r>
              <a:rPr lang="en-US" sz="2800">
                <a:latin typeface="Arial" charset="0"/>
              </a:rPr>
              <a:t>E) What</a:t>
            </a:r>
            <a:r>
              <a:rPr lang="ja-JP" altLang="en-US" sz="2800">
                <a:latin typeface="Arial" charset="0"/>
              </a:rPr>
              <a:t>’</a:t>
            </a:r>
            <a:r>
              <a:rPr lang="en-US" altLang="ja-JP" sz="2800">
                <a:latin typeface="Arial" charset="0"/>
              </a:rPr>
              <a:t>s a quantum stationary state?</a:t>
            </a:r>
            <a:endParaRPr lang="en-US" sz="2800">
              <a:latin typeface="Arial" charset="0"/>
            </a:endParaRPr>
          </a:p>
        </p:txBody>
      </p:sp>
      <p:graphicFrame>
        <p:nvGraphicFramePr>
          <p:cNvPr id="135171" name="Object 6"/>
          <p:cNvGraphicFramePr>
            <a:graphicFrameLocks noChangeAspect="1"/>
          </p:cNvGraphicFramePr>
          <p:nvPr/>
        </p:nvGraphicFramePr>
        <p:xfrm>
          <a:off x="492125" y="193675"/>
          <a:ext cx="7666038" cy="1298575"/>
        </p:xfrm>
        <a:graphic>
          <a:graphicData uri="http://schemas.openxmlformats.org/presentationml/2006/ole">
            <mc:AlternateContent xmlns:mc="http://schemas.openxmlformats.org/markup-compatibility/2006">
              <mc:Choice xmlns:v="urn:schemas-microsoft-com:vml" Requires="v">
                <p:oleObj spid="_x0000_s135193" name="Equation" r:id="rId4" imgW="2476896" imgH="419497" progId="Equation.3">
                  <p:embed/>
                </p:oleObj>
              </mc:Choice>
              <mc:Fallback>
                <p:oleObj name="Equation" r:id="rId4" imgW="2476896" imgH="419497"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2125" y="193675"/>
                        <a:ext cx="7666038" cy="1298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Title 1"/>
          <p:cNvSpPr>
            <a:spLocks noGrp="1"/>
          </p:cNvSpPr>
          <p:nvPr>
            <p:ph type="title" idx="4294967295"/>
          </p:nvPr>
        </p:nvSpPr>
        <p:spPr>
          <a:xfrm>
            <a:off x="138113" y="1382713"/>
            <a:ext cx="8815387" cy="1076325"/>
          </a:xfrm>
        </p:spPr>
        <p:txBody>
          <a:bodyPr anchor="t"/>
          <a:lstStyle/>
          <a:p>
            <a:pPr algn="l"/>
            <a:r>
              <a:rPr lang="en-US" sz="3200">
                <a:solidFill>
                  <a:schemeClr val="tx1"/>
                </a:solidFill>
              </a:rPr>
              <a:t>R and T for a </a:t>
            </a:r>
            <a:r>
              <a:rPr lang="ja-JP" altLang="en-US" sz="3200">
                <a:solidFill>
                  <a:schemeClr val="tx1"/>
                </a:solidFill>
              </a:rPr>
              <a:t>“</a:t>
            </a:r>
            <a:r>
              <a:rPr lang="en-US" altLang="ja-JP" sz="3200">
                <a:solidFill>
                  <a:schemeClr val="tx1"/>
                </a:solidFill>
              </a:rPr>
              <a:t>step up</a:t>
            </a:r>
            <a:r>
              <a:rPr lang="ja-JP" altLang="en-US" sz="3200">
                <a:solidFill>
                  <a:schemeClr val="tx1"/>
                </a:solidFill>
              </a:rPr>
              <a:t>”</a:t>
            </a:r>
            <a:r>
              <a:rPr lang="en-US" altLang="ja-JP" sz="3200">
                <a:solidFill>
                  <a:schemeClr val="tx1"/>
                </a:solidFill>
              </a:rPr>
              <a:t> potential (E&gt;V</a:t>
            </a:r>
            <a:r>
              <a:rPr lang="en-US" altLang="ja-JP" sz="3200" baseline="-25000">
                <a:solidFill>
                  <a:schemeClr val="tx1"/>
                </a:solidFill>
              </a:rPr>
              <a:t>0</a:t>
            </a:r>
            <a:r>
              <a:rPr lang="en-US" altLang="ja-JP" sz="3200">
                <a:solidFill>
                  <a:schemeClr val="tx1"/>
                </a:solidFill>
              </a:rPr>
              <a:t>) are : </a:t>
            </a:r>
            <a:endParaRPr lang="en-US" sz="3200"/>
          </a:p>
        </p:txBody>
      </p:sp>
      <p:sp>
        <p:nvSpPr>
          <p:cNvPr id="137218" name="Content Placeholder 2"/>
          <p:cNvSpPr>
            <a:spLocks noGrp="1"/>
          </p:cNvSpPr>
          <p:nvPr>
            <p:ph idx="4294967295"/>
          </p:nvPr>
        </p:nvSpPr>
        <p:spPr>
          <a:xfrm>
            <a:off x="130175" y="3919538"/>
            <a:ext cx="8866188" cy="1649412"/>
          </a:xfrm>
        </p:spPr>
        <p:txBody>
          <a:bodyPr/>
          <a:lstStyle/>
          <a:p>
            <a:pPr marL="609600" indent="-609600">
              <a:buFontTx/>
              <a:buAutoNum type="alphaUcParenR"/>
            </a:pPr>
            <a:r>
              <a:rPr lang="en-US" sz="2800">
                <a:latin typeface="Arial" charset="0"/>
              </a:rPr>
              <a:t>k </a:t>
            </a:r>
            <a:r>
              <a:rPr lang="en-US" sz="2800">
                <a:latin typeface="Arial" charset="0"/>
                <a:sym typeface="Symbol" charset="0"/>
              </a:rPr>
              <a:t>&gt;&gt; k</a:t>
            </a:r>
            <a:r>
              <a:rPr lang="ja-JP" altLang="en-US" sz="2800">
                <a:latin typeface="Arial" charset="0"/>
                <a:sym typeface="Symbol" charset="0"/>
              </a:rPr>
              <a:t>’</a:t>
            </a:r>
            <a:r>
              <a:rPr lang="en-US" altLang="ja-JP" sz="2800">
                <a:latin typeface="Arial" charset="0"/>
                <a:sym typeface="Symbol" charset="0"/>
              </a:rPr>
              <a:t>,  R0, T 1</a:t>
            </a:r>
            <a:endParaRPr lang="en-US" altLang="ja-JP" sz="2800">
              <a:latin typeface="Arial" charset="0"/>
            </a:endParaRPr>
          </a:p>
          <a:p>
            <a:pPr marL="609600" indent="-609600">
              <a:buFontTx/>
              <a:buAutoNum type="alphaUcParenR"/>
            </a:pPr>
            <a:r>
              <a:rPr lang="en-US" sz="2800">
                <a:latin typeface="Arial" charset="0"/>
              </a:rPr>
              <a:t>k </a:t>
            </a:r>
            <a:r>
              <a:rPr lang="en-US" sz="2800">
                <a:latin typeface="Arial" charset="0"/>
                <a:sym typeface="Symbol" charset="0"/>
              </a:rPr>
              <a:t>&gt;&gt; k</a:t>
            </a:r>
            <a:r>
              <a:rPr lang="ja-JP" altLang="en-US" sz="2800">
                <a:latin typeface="Arial" charset="0"/>
                <a:sym typeface="Symbol" charset="0"/>
              </a:rPr>
              <a:t>’</a:t>
            </a:r>
            <a:r>
              <a:rPr lang="en-US" altLang="ja-JP" sz="2800">
                <a:latin typeface="Arial" charset="0"/>
                <a:sym typeface="Symbol" charset="0"/>
              </a:rPr>
              <a:t>,  R1, T 0</a:t>
            </a:r>
            <a:r>
              <a:rPr lang="en-US" altLang="ja-JP" sz="2800">
                <a:latin typeface="Arial" charset="0"/>
              </a:rPr>
              <a:t> </a:t>
            </a:r>
          </a:p>
          <a:p>
            <a:pPr marL="609600" indent="-609600">
              <a:buFontTx/>
              <a:buAutoNum type="alphaUcParenR"/>
            </a:pPr>
            <a:r>
              <a:rPr lang="en-US" sz="2800">
                <a:latin typeface="Arial" charset="0"/>
              </a:rPr>
              <a:t>k </a:t>
            </a:r>
            <a:r>
              <a:rPr lang="en-US" sz="2800">
                <a:latin typeface="Arial" charset="0"/>
                <a:sym typeface="Symbol" charset="0"/>
              </a:rPr>
              <a:t> k</a:t>
            </a:r>
            <a:r>
              <a:rPr lang="ja-JP" altLang="en-US" sz="2800">
                <a:latin typeface="Arial" charset="0"/>
                <a:sym typeface="Symbol" charset="0"/>
              </a:rPr>
              <a:t>’</a:t>
            </a:r>
            <a:r>
              <a:rPr lang="en-US" altLang="ja-JP" sz="2800">
                <a:latin typeface="Arial" charset="0"/>
                <a:sym typeface="Symbol" charset="0"/>
              </a:rPr>
              <a:t>,      R0, T 1</a:t>
            </a:r>
            <a:endParaRPr lang="en-US" altLang="ja-JP" sz="2800">
              <a:latin typeface="Arial" charset="0"/>
            </a:endParaRPr>
          </a:p>
          <a:p>
            <a:pPr marL="609600" indent="-609600">
              <a:buFontTx/>
              <a:buAutoNum type="alphaUcParenR"/>
            </a:pPr>
            <a:r>
              <a:rPr lang="en-US" sz="2800">
                <a:latin typeface="Arial" charset="0"/>
              </a:rPr>
              <a:t>k </a:t>
            </a:r>
            <a:r>
              <a:rPr lang="en-US" sz="2800">
                <a:latin typeface="Arial" charset="0"/>
                <a:sym typeface="Symbol" charset="0"/>
              </a:rPr>
              <a:t> k</a:t>
            </a:r>
            <a:r>
              <a:rPr lang="ja-JP" altLang="en-US" sz="2800">
                <a:latin typeface="Arial" charset="0"/>
                <a:sym typeface="Symbol" charset="0"/>
              </a:rPr>
              <a:t>’</a:t>
            </a:r>
            <a:r>
              <a:rPr lang="en-US" altLang="ja-JP" sz="2800">
                <a:latin typeface="Arial" charset="0"/>
                <a:sym typeface="Symbol" charset="0"/>
              </a:rPr>
              <a:t>,      R1, T 0</a:t>
            </a:r>
          </a:p>
          <a:p>
            <a:pPr marL="609600" indent="-609600">
              <a:buFontTx/>
              <a:buAutoNum type="alphaUcParenR"/>
            </a:pPr>
            <a:r>
              <a:rPr lang="en-US" sz="2800">
                <a:latin typeface="Arial" charset="0"/>
                <a:sym typeface="Symbol" charset="0"/>
              </a:rPr>
              <a:t>None of these, it</a:t>
            </a:r>
            <a:r>
              <a:rPr lang="ja-JP" altLang="en-US" sz="2800">
                <a:latin typeface="Arial" charset="0"/>
                <a:sym typeface="Symbol" charset="0"/>
              </a:rPr>
              <a:t>’</a:t>
            </a:r>
            <a:r>
              <a:rPr lang="en-US" altLang="ja-JP" sz="2800">
                <a:latin typeface="Arial" charset="0"/>
                <a:sym typeface="Symbol" charset="0"/>
              </a:rPr>
              <a:t>s something else!</a:t>
            </a:r>
            <a:endParaRPr lang="en-US" sz="2800">
              <a:latin typeface="Arial" charset="0"/>
              <a:sym typeface="Symbol" charset="0"/>
            </a:endParaRPr>
          </a:p>
        </p:txBody>
      </p:sp>
      <p:sp>
        <p:nvSpPr>
          <p:cNvPr id="137219" name="Title 1"/>
          <p:cNvSpPr>
            <a:spLocks/>
          </p:cNvSpPr>
          <p:nvPr/>
        </p:nvSpPr>
        <p:spPr bwMode="auto">
          <a:xfrm>
            <a:off x="168275" y="3170238"/>
            <a:ext cx="88153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200">
                <a:solidFill>
                  <a:schemeClr val="accent2"/>
                </a:solidFill>
                <a:ea typeface="ＭＳ Ｐゴシック" charset="0"/>
                <a:cs typeface="ＭＳ Ｐゴシック" charset="0"/>
              </a:rPr>
              <a:t>What can you say in the limit E&gt;&gt; V</a:t>
            </a:r>
            <a:r>
              <a:rPr lang="en-US" sz="3200" baseline="-25000">
                <a:solidFill>
                  <a:schemeClr val="accent2"/>
                </a:solidFill>
                <a:ea typeface="ＭＳ Ｐゴシック" charset="0"/>
                <a:cs typeface="ＭＳ Ｐゴシック" charset="0"/>
              </a:rPr>
              <a:t>0</a:t>
            </a:r>
            <a:r>
              <a:rPr lang="en-US" sz="3200">
                <a:solidFill>
                  <a:schemeClr val="accent2"/>
                </a:solidFill>
                <a:ea typeface="ＭＳ Ｐゴシック" charset="0"/>
                <a:cs typeface="ＭＳ Ｐゴシック" charset="0"/>
              </a:rPr>
              <a:t>?</a:t>
            </a:r>
          </a:p>
        </p:txBody>
      </p:sp>
      <p:graphicFrame>
        <p:nvGraphicFramePr>
          <p:cNvPr id="137220" name="Object 3"/>
          <p:cNvGraphicFramePr>
            <a:graphicFrameLocks noChangeAspect="1"/>
          </p:cNvGraphicFramePr>
          <p:nvPr/>
        </p:nvGraphicFramePr>
        <p:xfrm>
          <a:off x="1198563" y="174625"/>
          <a:ext cx="6261100" cy="1338263"/>
        </p:xfrm>
        <a:graphic>
          <a:graphicData uri="http://schemas.openxmlformats.org/presentationml/2006/ole">
            <mc:AlternateContent xmlns:mc="http://schemas.openxmlformats.org/markup-compatibility/2006">
              <mc:Choice xmlns:v="urn:schemas-microsoft-com:vml" Requires="v">
                <p:oleObj spid="_x0000_s180253" name="Picture" r:id="rId4" imgW="40685714" imgH="8685714" progId="Word.Picture.8">
                  <p:embed/>
                </p:oleObj>
              </mc:Choice>
              <mc:Fallback>
                <p:oleObj name="Picture" r:id="rId4" imgW="40685714" imgH="8685714" progId="Word.Picture.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8563" y="174625"/>
                        <a:ext cx="6261100" cy="1338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37221" name="Object 7"/>
          <p:cNvGraphicFramePr>
            <a:graphicFrameLocks noChangeAspect="1"/>
          </p:cNvGraphicFramePr>
          <p:nvPr/>
        </p:nvGraphicFramePr>
        <p:xfrm>
          <a:off x="1539875" y="1936750"/>
          <a:ext cx="5346700" cy="1377950"/>
        </p:xfrm>
        <a:graphic>
          <a:graphicData uri="http://schemas.openxmlformats.org/presentationml/2006/ole">
            <mc:AlternateContent xmlns:mc="http://schemas.openxmlformats.org/markup-compatibility/2006">
              <mc:Choice xmlns:v="urn:schemas-microsoft-com:vml" Requires="v">
                <p:oleObj spid="_x0000_s180254" name="Equation" r:id="rId6" imgW="1726847" imgH="444704" progId="Equation.3">
                  <p:embed/>
                </p:oleObj>
              </mc:Choice>
              <mc:Fallback>
                <p:oleObj name="Equation" r:id="rId6" imgW="1726847" imgH="444704"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39875" y="1936750"/>
                        <a:ext cx="5346700"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Title 1"/>
          <p:cNvSpPr>
            <a:spLocks noGrp="1"/>
          </p:cNvSpPr>
          <p:nvPr>
            <p:ph type="title" idx="4294967295"/>
          </p:nvPr>
        </p:nvSpPr>
        <p:spPr>
          <a:xfrm>
            <a:off x="138113" y="1382713"/>
            <a:ext cx="8815387" cy="1076325"/>
          </a:xfrm>
        </p:spPr>
        <p:txBody>
          <a:bodyPr anchor="t"/>
          <a:lstStyle/>
          <a:p>
            <a:pPr algn="l"/>
            <a:r>
              <a:rPr lang="en-US" sz="3200">
                <a:solidFill>
                  <a:schemeClr val="tx1"/>
                </a:solidFill>
              </a:rPr>
              <a:t>R and T for a </a:t>
            </a:r>
            <a:r>
              <a:rPr lang="ja-JP" altLang="en-US" sz="3200">
                <a:solidFill>
                  <a:schemeClr val="tx1"/>
                </a:solidFill>
              </a:rPr>
              <a:t>“</a:t>
            </a:r>
            <a:r>
              <a:rPr lang="en-US" altLang="ja-JP" sz="3200">
                <a:solidFill>
                  <a:schemeClr val="tx1"/>
                </a:solidFill>
              </a:rPr>
              <a:t>step up</a:t>
            </a:r>
            <a:r>
              <a:rPr lang="ja-JP" altLang="en-US" sz="3200">
                <a:solidFill>
                  <a:schemeClr val="tx1"/>
                </a:solidFill>
              </a:rPr>
              <a:t>”</a:t>
            </a:r>
            <a:r>
              <a:rPr lang="en-US" altLang="ja-JP" sz="3200">
                <a:solidFill>
                  <a:schemeClr val="tx1"/>
                </a:solidFill>
              </a:rPr>
              <a:t> potential (E&gt;V</a:t>
            </a:r>
            <a:r>
              <a:rPr lang="en-US" altLang="ja-JP" sz="3200" baseline="-25000">
                <a:solidFill>
                  <a:schemeClr val="tx1"/>
                </a:solidFill>
              </a:rPr>
              <a:t>0</a:t>
            </a:r>
            <a:r>
              <a:rPr lang="en-US" altLang="ja-JP" sz="3200">
                <a:solidFill>
                  <a:schemeClr val="tx1"/>
                </a:solidFill>
              </a:rPr>
              <a:t>) are : </a:t>
            </a:r>
            <a:endParaRPr lang="en-US" sz="3200"/>
          </a:p>
        </p:txBody>
      </p:sp>
      <p:sp>
        <p:nvSpPr>
          <p:cNvPr id="139266" name="Content Placeholder 2"/>
          <p:cNvSpPr>
            <a:spLocks noGrp="1"/>
          </p:cNvSpPr>
          <p:nvPr>
            <p:ph idx="4294967295"/>
          </p:nvPr>
        </p:nvSpPr>
        <p:spPr>
          <a:xfrm>
            <a:off x="130175" y="3919538"/>
            <a:ext cx="8866188" cy="1649412"/>
          </a:xfrm>
        </p:spPr>
        <p:txBody>
          <a:bodyPr/>
          <a:lstStyle/>
          <a:p>
            <a:pPr marL="609600" indent="-609600">
              <a:buFontTx/>
              <a:buAutoNum type="alphaUcParenR"/>
            </a:pPr>
            <a:r>
              <a:rPr lang="en-US" sz="2800">
                <a:latin typeface="Arial" charset="0"/>
              </a:rPr>
              <a:t>k </a:t>
            </a:r>
            <a:r>
              <a:rPr lang="en-US" sz="2800">
                <a:latin typeface="Arial" charset="0"/>
                <a:sym typeface="Symbol" charset="0"/>
              </a:rPr>
              <a:t>&gt;&gt; k</a:t>
            </a:r>
            <a:r>
              <a:rPr lang="ja-JP" altLang="en-US" sz="2800">
                <a:latin typeface="Arial" charset="0"/>
                <a:sym typeface="Symbol" charset="0"/>
              </a:rPr>
              <a:t>’</a:t>
            </a:r>
            <a:r>
              <a:rPr lang="en-US" altLang="ja-JP" sz="2800">
                <a:latin typeface="Arial" charset="0"/>
                <a:sym typeface="Symbol" charset="0"/>
              </a:rPr>
              <a:t>,  R0, T 1</a:t>
            </a:r>
            <a:endParaRPr lang="en-US" altLang="ja-JP" sz="2800">
              <a:latin typeface="Arial" charset="0"/>
            </a:endParaRPr>
          </a:p>
          <a:p>
            <a:pPr marL="609600" indent="-609600">
              <a:buFontTx/>
              <a:buAutoNum type="alphaUcParenR"/>
            </a:pPr>
            <a:r>
              <a:rPr lang="en-US" sz="2800">
                <a:latin typeface="Arial" charset="0"/>
              </a:rPr>
              <a:t>k </a:t>
            </a:r>
            <a:r>
              <a:rPr lang="en-US" sz="2800">
                <a:latin typeface="Arial" charset="0"/>
                <a:sym typeface="Symbol" charset="0"/>
              </a:rPr>
              <a:t>&gt;&gt; k</a:t>
            </a:r>
            <a:r>
              <a:rPr lang="ja-JP" altLang="en-US" sz="2800">
                <a:latin typeface="Arial" charset="0"/>
                <a:sym typeface="Symbol" charset="0"/>
              </a:rPr>
              <a:t>’</a:t>
            </a:r>
            <a:r>
              <a:rPr lang="en-US" altLang="ja-JP" sz="2800">
                <a:latin typeface="Arial" charset="0"/>
                <a:sym typeface="Symbol" charset="0"/>
              </a:rPr>
              <a:t>,  R1, T 0</a:t>
            </a:r>
            <a:r>
              <a:rPr lang="en-US" altLang="ja-JP" sz="2800">
                <a:latin typeface="Arial" charset="0"/>
              </a:rPr>
              <a:t> </a:t>
            </a:r>
          </a:p>
          <a:p>
            <a:pPr marL="609600" indent="-609600">
              <a:buFontTx/>
              <a:buAutoNum type="alphaUcParenR"/>
            </a:pPr>
            <a:r>
              <a:rPr lang="en-US" sz="2800">
                <a:latin typeface="Arial" charset="0"/>
              </a:rPr>
              <a:t>k </a:t>
            </a:r>
            <a:r>
              <a:rPr lang="en-US" sz="2800">
                <a:latin typeface="Arial" charset="0"/>
                <a:sym typeface="Symbol" charset="0"/>
              </a:rPr>
              <a:t> k</a:t>
            </a:r>
            <a:r>
              <a:rPr lang="ja-JP" altLang="en-US" sz="2800">
                <a:latin typeface="Arial" charset="0"/>
                <a:sym typeface="Symbol" charset="0"/>
              </a:rPr>
              <a:t>’</a:t>
            </a:r>
            <a:r>
              <a:rPr lang="en-US" altLang="ja-JP" sz="2800">
                <a:latin typeface="Arial" charset="0"/>
                <a:sym typeface="Symbol" charset="0"/>
              </a:rPr>
              <a:t>,      R0, T 1</a:t>
            </a:r>
            <a:endParaRPr lang="en-US" altLang="ja-JP" sz="2800">
              <a:latin typeface="Arial" charset="0"/>
            </a:endParaRPr>
          </a:p>
          <a:p>
            <a:pPr marL="609600" indent="-609600">
              <a:buFontTx/>
              <a:buAutoNum type="alphaUcParenR"/>
            </a:pPr>
            <a:r>
              <a:rPr lang="en-US" sz="2800">
                <a:latin typeface="Arial" charset="0"/>
              </a:rPr>
              <a:t>k </a:t>
            </a:r>
            <a:r>
              <a:rPr lang="en-US" sz="2800">
                <a:latin typeface="Arial" charset="0"/>
                <a:sym typeface="Symbol" charset="0"/>
              </a:rPr>
              <a:t> k</a:t>
            </a:r>
            <a:r>
              <a:rPr lang="ja-JP" altLang="en-US" sz="2800">
                <a:latin typeface="Arial" charset="0"/>
                <a:sym typeface="Symbol" charset="0"/>
              </a:rPr>
              <a:t>’</a:t>
            </a:r>
            <a:r>
              <a:rPr lang="en-US" altLang="ja-JP" sz="2800">
                <a:latin typeface="Arial" charset="0"/>
                <a:sym typeface="Symbol" charset="0"/>
              </a:rPr>
              <a:t>,      R1, T 0</a:t>
            </a:r>
          </a:p>
          <a:p>
            <a:pPr marL="609600" indent="-609600">
              <a:buFontTx/>
              <a:buAutoNum type="alphaUcParenR"/>
            </a:pPr>
            <a:r>
              <a:rPr lang="en-US" sz="2800">
                <a:latin typeface="Arial" charset="0"/>
                <a:sym typeface="Symbol" charset="0"/>
              </a:rPr>
              <a:t>None of these, it</a:t>
            </a:r>
            <a:r>
              <a:rPr lang="ja-JP" altLang="en-US" sz="2800">
                <a:latin typeface="Arial" charset="0"/>
                <a:sym typeface="Symbol" charset="0"/>
              </a:rPr>
              <a:t>’</a:t>
            </a:r>
            <a:r>
              <a:rPr lang="en-US" altLang="ja-JP" sz="2800">
                <a:latin typeface="Arial" charset="0"/>
                <a:sym typeface="Symbol" charset="0"/>
              </a:rPr>
              <a:t>s something else!</a:t>
            </a:r>
            <a:endParaRPr lang="en-US" sz="2800">
              <a:latin typeface="Arial" charset="0"/>
              <a:sym typeface="Symbol" charset="0"/>
            </a:endParaRPr>
          </a:p>
        </p:txBody>
      </p:sp>
      <p:sp>
        <p:nvSpPr>
          <p:cNvPr id="139267" name="Title 1"/>
          <p:cNvSpPr>
            <a:spLocks/>
          </p:cNvSpPr>
          <p:nvPr/>
        </p:nvSpPr>
        <p:spPr bwMode="auto">
          <a:xfrm>
            <a:off x="168275" y="3170238"/>
            <a:ext cx="8815388"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200">
                <a:solidFill>
                  <a:schemeClr val="accent2"/>
                </a:solidFill>
                <a:ea typeface="ＭＳ Ｐゴシック" charset="0"/>
                <a:cs typeface="ＭＳ Ｐゴシック" charset="0"/>
              </a:rPr>
              <a:t>What if E approaches V</a:t>
            </a:r>
            <a:r>
              <a:rPr lang="en-US" sz="3200" baseline="-25000">
                <a:solidFill>
                  <a:schemeClr val="accent2"/>
                </a:solidFill>
                <a:ea typeface="ＭＳ Ｐゴシック" charset="0"/>
                <a:cs typeface="ＭＳ Ｐゴシック" charset="0"/>
              </a:rPr>
              <a:t>0 </a:t>
            </a:r>
            <a:r>
              <a:rPr lang="en-US" sz="3200">
                <a:solidFill>
                  <a:schemeClr val="accent2"/>
                </a:solidFill>
                <a:ea typeface="ＭＳ Ｐゴシック" charset="0"/>
                <a:cs typeface="ＭＳ Ｐゴシック" charset="0"/>
              </a:rPr>
              <a:t>(from above) ?</a:t>
            </a:r>
          </a:p>
        </p:txBody>
      </p:sp>
      <p:graphicFrame>
        <p:nvGraphicFramePr>
          <p:cNvPr id="139268" name="Object 3"/>
          <p:cNvGraphicFramePr>
            <a:graphicFrameLocks noChangeAspect="1"/>
          </p:cNvGraphicFramePr>
          <p:nvPr/>
        </p:nvGraphicFramePr>
        <p:xfrm>
          <a:off x="1198563" y="174625"/>
          <a:ext cx="6261100" cy="1338263"/>
        </p:xfrm>
        <a:graphic>
          <a:graphicData uri="http://schemas.openxmlformats.org/presentationml/2006/ole">
            <mc:AlternateContent xmlns:mc="http://schemas.openxmlformats.org/markup-compatibility/2006">
              <mc:Choice xmlns:v="urn:schemas-microsoft-com:vml" Requires="v">
                <p:oleObj spid="_x0000_s139307" name="Picture" r:id="rId4" imgW="40685714" imgH="8685714" progId="Word.Picture.8">
                  <p:embed/>
                </p:oleObj>
              </mc:Choice>
              <mc:Fallback>
                <p:oleObj name="Picture" r:id="rId4" imgW="40685714" imgH="8685714" progId="Word.Picture.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98563" y="174625"/>
                        <a:ext cx="6261100" cy="1338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39269" name="Object 7"/>
          <p:cNvGraphicFramePr>
            <a:graphicFrameLocks noChangeAspect="1"/>
          </p:cNvGraphicFramePr>
          <p:nvPr/>
        </p:nvGraphicFramePr>
        <p:xfrm>
          <a:off x="625475" y="1890713"/>
          <a:ext cx="5346700" cy="1377950"/>
        </p:xfrm>
        <a:graphic>
          <a:graphicData uri="http://schemas.openxmlformats.org/presentationml/2006/ole">
            <mc:AlternateContent xmlns:mc="http://schemas.openxmlformats.org/markup-compatibility/2006">
              <mc:Choice xmlns:v="urn:schemas-microsoft-com:vml" Requires="v">
                <p:oleObj spid="_x0000_s139308" name="Equation" r:id="rId6" imgW="1726847" imgH="444704" progId="Equation.3">
                  <p:embed/>
                </p:oleObj>
              </mc:Choice>
              <mc:Fallback>
                <p:oleObj name="Equation" r:id="rId6" imgW="1726847" imgH="444704" progId="Equation.3">
                  <p:embed/>
                  <p:pic>
                    <p:nvPicPr>
                      <p:cNvPr id="0"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25475" y="1890713"/>
                        <a:ext cx="5346700"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1"/>
          <p:cNvSpPr>
            <a:spLocks noGrp="1"/>
          </p:cNvSpPr>
          <p:nvPr>
            <p:ph type="title" idx="4294967295"/>
          </p:nvPr>
        </p:nvSpPr>
        <p:spPr>
          <a:xfrm>
            <a:off x="138113" y="1327151"/>
            <a:ext cx="8815387" cy="993064"/>
          </a:xfrm>
        </p:spPr>
        <p:txBody>
          <a:bodyPr anchor="t"/>
          <a:lstStyle/>
          <a:p>
            <a:pPr algn="l"/>
            <a:r>
              <a:rPr lang="en-US" sz="2800" dirty="0">
                <a:solidFill>
                  <a:schemeClr val="tx1"/>
                </a:solidFill>
              </a:rPr>
              <a:t>The Reflection and Transmission formulas for the </a:t>
            </a:r>
            <a:r>
              <a:rPr lang="ja-JP" altLang="en-US" sz="2800" dirty="0">
                <a:solidFill>
                  <a:schemeClr val="tx1"/>
                </a:solidFill>
              </a:rPr>
              <a:t>“</a:t>
            </a:r>
            <a:r>
              <a:rPr lang="en-US" altLang="ja-JP" sz="2800" dirty="0">
                <a:solidFill>
                  <a:schemeClr val="tx1"/>
                </a:solidFill>
              </a:rPr>
              <a:t>step up</a:t>
            </a:r>
            <a:r>
              <a:rPr lang="ja-JP" altLang="en-US" sz="2800" dirty="0">
                <a:solidFill>
                  <a:schemeClr val="tx1"/>
                </a:solidFill>
              </a:rPr>
              <a:t>”</a:t>
            </a:r>
            <a:r>
              <a:rPr lang="en-US" altLang="ja-JP" sz="2800" dirty="0">
                <a:solidFill>
                  <a:schemeClr val="tx1"/>
                </a:solidFill>
              </a:rPr>
              <a:t> potential (with E&gt;V</a:t>
            </a:r>
            <a:r>
              <a:rPr lang="en-US" altLang="ja-JP" sz="2800" baseline="-25000" dirty="0">
                <a:solidFill>
                  <a:schemeClr val="tx1"/>
                </a:solidFill>
              </a:rPr>
              <a:t>0</a:t>
            </a:r>
            <a:r>
              <a:rPr lang="en-US" altLang="ja-JP" sz="2800" dirty="0">
                <a:solidFill>
                  <a:schemeClr val="tx1"/>
                </a:solidFill>
              </a:rPr>
              <a:t>) are : </a:t>
            </a:r>
            <a:endParaRPr lang="en-US" sz="2800" dirty="0"/>
          </a:p>
        </p:txBody>
      </p:sp>
      <p:sp>
        <p:nvSpPr>
          <p:cNvPr id="141314" name="Content Placeholder 2"/>
          <p:cNvSpPr>
            <a:spLocks noGrp="1"/>
          </p:cNvSpPr>
          <p:nvPr>
            <p:ph idx="4294967295"/>
          </p:nvPr>
        </p:nvSpPr>
        <p:spPr>
          <a:xfrm>
            <a:off x="120650" y="4175125"/>
            <a:ext cx="8866188" cy="2518168"/>
          </a:xfrm>
        </p:spPr>
        <p:txBody>
          <a:bodyPr/>
          <a:lstStyle/>
          <a:p>
            <a:pPr marL="609600" indent="-609600">
              <a:buFontTx/>
              <a:buAutoNum type="alphaUcParenR"/>
            </a:pPr>
            <a:r>
              <a:rPr lang="en-US" sz="2800" dirty="0">
                <a:latin typeface="Arial" charset="0"/>
              </a:rPr>
              <a:t>Exactly the same formulas.</a:t>
            </a:r>
          </a:p>
          <a:p>
            <a:pPr marL="609600" indent="-609600">
              <a:buFontTx/>
              <a:buAutoNum type="alphaUcParenR"/>
            </a:pPr>
            <a:r>
              <a:rPr lang="en-US" sz="2800" dirty="0">
                <a:latin typeface="Arial" charset="0"/>
              </a:rPr>
              <a:t>Same, but replace k</a:t>
            </a:r>
            <a:r>
              <a:rPr lang="ja-JP" altLang="en-US" sz="2800" dirty="0">
                <a:latin typeface="Arial" charset="0"/>
              </a:rPr>
              <a:t>’</a:t>
            </a:r>
            <a:r>
              <a:rPr lang="en-US" altLang="ja-JP" sz="2800" dirty="0">
                <a:latin typeface="Arial" charset="0"/>
              </a:rPr>
              <a:t> with -k</a:t>
            </a:r>
            <a:r>
              <a:rPr lang="ja-JP" altLang="en-US" sz="2800" dirty="0">
                <a:latin typeface="Arial" charset="0"/>
              </a:rPr>
              <a:t>’</a:t>
            </a:r>
            <a:r>
              <a:rPr lang="en-US" altLang="ja-JP" sz="2800" dirty="0">
                <a:latin typeface="Arial" charset="0"/>
              </a:rPr>
              <a:t> </a:t>
            </a:r>
          </a:p>
          <a:p>
            <a:pPr marL="609600" indent="-609600">
              <a:buFontTx/>
              <a:buAutoNum type="alphaUcParenR"/>
            </a:pPr>
            <a:r>
              <a:rPr lang="en-US" sz="2800" dirty="0">
                <a:latin typeface="Arial" charset="0"/>
              </a:rPr>
              <a:t>Same, but swap R and T</a:t>
            </a:r>
          </a:p>
          <a:p>
            <a:pPr marL="609600" indent="-609600">
              <a:buFontTx/>
              <a:buAutoNum type="alphaUcParenR"/>
            </a:pPr>
            <a:r>
              <a:rPr lang="en-US" sz="2800" dirty="0">
                <a:latin typeface="Arial" charset="0"/>
              </a:rPr>
              <a:t>It</a:t>
            </a:r>
            <a:r>
              <a:rPr lang="ja-JP" altLang="en-US" sz="2800" dirty="0">
                <a:latin typeface="Arial" charset="0"/>
              </a:rPr>
              <a:t>’</a:t>
            </a:r>
            <a:r>
              <a:rPr lang="en-US" altLang="ja-JP" sz="2800" dirty="0">
                <a:latin typeface="Arial" charset="0"/>
              </a:rPr>
              <a:t>s a very different case, formulas won</a:t>
            </a:r>
            <a:r>
              <a:rPr lang="ja-JP" altLang="en-US" sz="2800" dirty="0">
                <a:latin typeface="Arial" charset="0"/>
              </a:rPr>
              <a:t>’</a:t>
            </a:r>
            <a:r>
              <a:rPr lang="en-US" altLang="ja-JP" sz="2800" dirty="0">
                <a:latin typeface="Arial" charset="0"/>
              </a:rPr>
              <a:t>t be related in any simple way</a:t>
            </a:r>
            <a:r>
              <a:rPr lang="en-US" altLang="ja-JP" sz="2800" dirty="0">
                <a:latin typeface="Lucida Grande" charset="0"/>
              </a:rPr>
              <a:t> </a:t>
            </a:r>
            <a:endParaRPr lang="en-US" sz="2800" dirty="0">
              <a:latin typeface="Lucida Grande" charset="0"/>
            </a:endParaRPr>
          </a:p>
        </p:txBody>
      </p:sp>
      <p:graphicFrame>
        <p:nvGraphicFramePr>
          <p:cNvPr id="141315" name="Object 3"/>
          <p:cNvGraphicFramePr>
            <a:graphicFrameLocks noChangeAspect="1"/>
          </p:cNvGraphicFramePr>
          <p:nvPr/>
        </p:nvGraphicFramePr>
        <p:xfrm>
          <a:off x="660400" y="98425"/>
          <a:ext cx="2624138" cy="1282700"/>
        </p:xfrm>
        <a:graphic>
          <a:graphicData uri="http://schemas.openxmlformats.org/presentationml/2006/ole">
            <mc:AlternateContent xmlns:mc="http://schemas.openxmlformats.org/markup-compatibility/2006">
              <mc:Choice xmlns:v="urn:schemas-microsoft-com:vml" Requires="v">
                <p:oleObj spid="_x0000_s182313" name="Picture" r:id="rId4" imgW="40685714" imgH="8685714" progId="Word.Picture.8">
                  <p:embed/>
                </p:oleObj>
              </mc:Choice>
              <mc:Fallback>
                <p:oleObj name="Picture" r:id="rId4" imgW="40685714" imgH="8685714" progId="Word.Picture.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r="56329"/>
                      <a:stretch>
                        <a:fillRect/>
                      </a:stretch>
                    </p:blipFill>
                    <p:spPr bwMode="auto">
                      <a:xfrm>
                        <a:off x="660400" y="98425"/>
                        <a:ext cx="2624138"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41316" name="Title 1"/>
          <p:cNvSpPr>
            <a:spLocks/>
          </p:cNvSpPr>
          <p:nvPr/>
        </p:nvSpPr>
        <p:spPr bwMode="auto">
          <a:xfrm>
            <a:off x="130175" y="3567181"/>
            <a:ext cx="8815388" cy="528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2800" dirty="0">
                <a:solidFill>
                  <a:schemeClr val="accent2"/>
                </a:solidFill>
                <a:ea typeface="ＭＳ Ｐゴシック" charset="0"/>
                <a:cs typeface="ＭＳ Ｐゴシック" charset="0"/>
              </a:rPr>
              <a:t>What are R and T for the </a:t>
            </a:r>
            <a:r>
              <a:rPr lang="ja-JP" altLang="en-US" sz="2800" dirty="0">
                <a:solidFill>
                  <a:schemeClr val="accent2"/>
                </a:solidFill>
                <a:ea typeface="ＭＳ Ｐゴシック" charset="0"/>
                <a:cs typeface="ＭＳ Ｐゴシック" charset="0"/>
              </a:rPr>
              <a:t>“</a:t>
            </a:r>
            <a:r>
              <a:rPr lang="en-US" altLang="ja-JP" sz="2800" dirty="0">
                <a:solidFill>
                  <a:schemeClr val="accent2"/>
                </a:solidFill>
                <a:ea typeface="ＭＳ Ｐゴシック" charset="0"/>
                <a:cs typeface="ＭＳ Ｐゴシック" charset="0"/>
              </a:rPr>
              <a:t>step down</a:t>
            </a:r>
            <a:r>
              <a:rPr lang="ja-JP" altLang="en-US" sz="2800" dirty="0">
                <a:solidFill>
                  <a:schemeClr val="accent2"/>
                </a:solidFill>
                <a:ea typeface="ＭＳ Ｐゴシック" charset="0"/>
                <a:cs typeface="ＭＳ Ｐゴシック" charset="0"/>
              </a:rPr>
              <a:t>”</a:t>
            </a:r>
            <a:r>
              <a:rPr lang="en-US" altLang="ja-JP" sz="2800" dirty="0">
                <a:solidFill>
                  <a:schemeClr val="accent2"/>
                </a:solidFill>
                <a:ea typeface="ＭＳ Ｐゴシック" charset="0"/>
                <a:cs typeface="ＭＳ Ｐゴシック" charset="0"/>
              </a:rPr>
              <a:t> potential?</a:t>
            </a:r>
            <a:endParaRPr lang="en-US" sz="2800" dirty="0">
              <a:solidFill>
                <a:schemeClr val="accent2"/>
              </a:solidFill>
              <a:ea typeface="ＭＳ Ｐゴシック" charset="0"/>
              <a:cs typeface="ＭＳ Ｐゴシック" charset="0"/>
            </a:endParaRPr>
          </a:p>
        </p:txBody>
      </p:sp>
      <p:graphicFrame>
        <p:nvGraphicFramePr>
          <p:cNvPr id="141317" name="Object 4"/>
          <p:cNvGraphicFramePr>
            <a:graphicFrameLocks noChangeAspect="1"/>
          </p:cNvGraphicFramePr>
          <p:nvPr/>
        </p:nvGraphicFramePr>
        <p:xfrm>
          <a:off x="5902325" y="166688"/>
          <a:ext cx="2674938" cy="1308100"/>
        </p:xfrm>
        <a:graphic>
          <a:graphicData uri="http://schemas.openxmlformats.org/presentationml/2006/ole">
            <mc:AlternateContent xmlns:mc="http://schemas.openxmlformats.org/markup-compatibility/2006">
              <mc:Choice xmlns:v="urn:schemas-microsoft-com:vml" Requires="v">
                <p:oleObj spid="_x0000_s182314" name="Picture" r:id="rId6" imgW="40685714" imgH="8685714" progId="Word.Picture.8">
                  <p:embed/>
                </p:oleObj>
              </mc:Choice>
              <mc:Fallback>
                <p:oleObj name="Picture" r:id="rId6" imgW="40685714" imgH="8685714" progId="Word.Picture.8">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r="56329"/>
                      <a:stretch>
                        <a:fillRect/>
                      </a:stretch>
                    </p:blipFill>
                    <p:spPr bwMode="auto">
                      <a:xfrm>
                        <a:off x="5902325" y="166688"/>
                        <a:ext cx="2674938" cy="130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141318" name="Object 8"/>
          <p:cNvGraphicFramePr>
            <a:graphicFrameLocks noChangeAspect="1"/>
          </p:cNvGraphicFramePr>
          <p:nvPr>
            <p:extLst>
              <p:ext uri="{D42A27DB-BD31-4B8C-83A1-F6EECF244321}">
                <p14:modId xmlns:p14="http://schemas.microsoft.com/office/powerpoint/2010/main" val="1355103856"/>
              </p:ext>
            </p:extLst>
          </p:nvPr>
        </p:nvGraphicFramePr>
        <p:xfrm>
          <a:off x="1436688" y="2211158"/>
          <a:ext cx="5346700" cy="1377950"/>
        </p:xfrm>
        <a:graphic>
          <a:graphicData uri="http://schemas.openxmlformats.org/presentationml/2006/ole">
            <mc:AlternateContent xmlns:mc="http://schemas.openxmlformats.org/markup-compatibility/2006">
              <mc:Choice xmlns:v="urn:schemas-microsoft-com:vml" Requires="v">
                <p:oleObj spid="_x0000_s182315" name="Equation" r:id="rId8" imgW="1726847" imgH="444704" progId="Equation.3">
                  <p:embed/>
                </p:oleObj>
              </mc:Choice>
              <mc:Fallback>
                <p:oleObj name="Equation" r:id="rId8" imgW="1726847" imgH="444704" progId="Equation.3">
                  <p:embed/>
                  <p:pic>
                    <p:nvPicPr>
                      <p:cNvPr id="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36688" y="2211158"/>
                        <a:ext cx="5346700" cy="1377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Title 1"/>
          <p:cNvSpPr>
            <a:spLocks noGrp="1"/>
          </p:cNvSpPr>
          <p:nvPr>
            <p:ph type="title" idx="4294967295"/>
          </p:nvPr>
        </p:nvSpPr>
        <p:spPr>
          <a:xfrm>
            <a:off x="146050" y="128588"/>
            <a:ext cx="8815388" cy="538162"/>
          </a:xfrm>
        </p:spPr>
        <p:txBody>
          <a:bodyPr anchor="t"/>
          <a:lstStyle/>
          <a:p>
            <a:pPr algn="l"/>
            <a:r>
              <a:rPr lang="en-US" sz="3000">
                <a:solidFill>
                  <a:schemeClr val="tx1"/>
                </a:solidFill>
              </a:rPr>
              <a:t>The formula for probability current is: </a:t>
            </a:r>
            <a:endParaRPr lang="en-US" sz="3200"/>
          </a:p>
        </p:txBody>
      </p:sp>
      <p:sp>
        <p:nvSpPr>
          <p:cNvPr id="143362" name="Content Placeholder 2"/>
          <p:cNvSpPr>
            <a:spLocks noGrp="1"/>
          </p:cNvSpPr>
          <p:nvPr>
            <p:ph idx="4294967295"/>
          </p:nvPr>
        </p:nvSpPr>
        <p:spPr>
          <a:xfrm>
            <a:off x="155575" y="3397250"/>
            <a:ext cx="8866188" cy="1649413"/>
          </a:xfrm>
        </p:spPr>
        <p:txBody>
          <a:bodyPr/>
          <a:lstStyle/>
          <a:p>
            <a:pPr marL="609600" indent="-609600">
              <a:buFontTx/>
              <a:buAutoNum type="alphaUcParenR"/>
            </a:pPr>
            <a:r>
              <a:rPr lang="en-US" sz="2800">
                <a:latin typeface="Arial" charset="0"/>
              </a:rPr>
              <a:t>J is positive (current is to the right)</a:t>
            </a:r>
          </a:p>
          <a:p>
            <a:pPr marL="609600" indent="-609600">
              <a:buFontTx/>
              <a:buAutoNum type="alphaUcParenR"/>
            </a:pPr>
            <a:r>
              <a:rPr lang="en-US" sz="2800">
                <a:latin typeface="Arial" charset="0"/>
              </a:rPr>
              <a:t>J is negative (current is to the left) </a:t>
            </a:r>
          </a:p>
          <a:p>
            <a:pPr marL="609600" indent="-609600">
              <a:buFontTx/>
              <a:buAutoNum type="alphaUcParenR"/>
            </a:pPr>
            <a:r>
              <a:rPr lang="en-US" sz="2800">
                <a:latin typeface="Arial" charset="0"/>
              </a:rPr>
              <a:t>J is imaginary (or complex)</a:t>
            </a:r>
          </a:p>
          <a:p>
            <a:pPr marL="609600" indent="-609600">
              <a:buFontTx/>
              <a:buAutoNum type="alphaUcParenR"/>
            </a:pPr>
            <a:r>
              <a:rPr lang="en-US" sz="2800">
                <a:latin typeface="Arial" charset="0"/>
              </a:rPr>
              <a:t>J is zero </a:t>
            </a:r>
          </a:p>
          <a:p>
            <a:pPr marL="609600" indent="-609600">
              <a:buFontTx/>
              <a:buAutoNum type="alphaUcParenR"/>
            </a:pPr>
            <a:r>
              <a:rPr lang="en-US" sz="2800">
                <a:latin typeface="Arial" charset="0"/>
              </a:rPr>
              <a:t>You can</a:t>
            </a:r>
            <a:r>
              <a:rPr lang="ja-JP" altLang="en-US" sz="2800">
                <a:latin typeface="Arial" charset="0"/>
              </a:rPr>
              <a:t>’</a:t>
            </a:r>
            <a:r>
              <a:rPr lang="en-US" altLang="ja-JP" sz="2800">
                <a:latin typeface="Arial" charset="0"/>
              </a:rPr>
              <a:t>t say anything about J (it depends) </a:t>
            </a:r>
            <a:endParaRPr lang="en-US" sz="2800">
              <a:latin typeface="Arial" charset="0"/>
            </a:endParaRPr>
          </a:p>
        </p:txBody>
      </p:sp>
      <p:sp>
        <p:nvSpPr>
          <p:cNvPr id="143363" name="Title 1"/>
          <p:cNvSpPr>
            <a:spLocks/>
          </p:cNvSpPr>
          <p:nvPr/>
        </p:nvSpPr>
        <p:spPr bwMode="auto">
          <a:xfrm>
            <a:off x="157163" y="2770188"/>
            <a:ext cx="88153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200">
                <a:solidFill>
                  <a:schemeClr val="accent2"/>
                </a:solidFill>
                <a:ea typeface="ＭＳ Ｐゴシック" charset="0"/>
                <a:cs typeface="ＭＳ Ｐゴシック" charset="0"/>
              </a:rPr>
              <a:t>What can you say about J in this region?</a:t>
            </a:r>
          </a:p>
        </p:txBody>
      </p:sp>
      <p:sp>
        <p:nvSpPr>
          <p:cNvPr id="143364" name="Title 1"/>
          <p:cNvSpPr>
            <a:spLocks/>
          </p:cNvSpPr>
          <p:nvPr/>
        </p:nvSpPr>
        <p:spPr bwMode="auto">
          <a:xfrm>
            <a:off x="68263" y="1649413"/>
            <a:ext cx="8815387"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000">
                <a:ea typeface="ＭＳ Ｐゴシック" charset="0"/>
                <a:cs typeface="ＭＳ Ｐゴシック" charset="0"/>
              </a:rPr>
              <a:t>The wave function for a particle (energy E) in a classically forbidden region is: </a:t>
            </a:r>
            <a:endParaRPr lang="en-US" sz="3000">
              <a:solidFill>
                <a:schemeClr val="accent2"/>
              </a:solidFill>
              <a:ea typeface="ＭＳ Ｐゴシック" charset="0"/>
              <a:cs typeface="ＭＳ Ｐゴシック" charset="0"/>
            </a:endParaRPr>
          </a:p>
        </p:txBody>
      </p:sp>
      <p:graphicFrame>
        <p:nvGraphicFramePr>
          <p:cNvPr id="143365" name="Object 3"/>
          <p:cNvGraphicFramePr>
            <a:graphicFrameLocks noChangeAspect="1"/>
          </p:cNvGraphicFramePr>
          <p:nvPr/>
        </p:nvGraphicFramePr>
        <p:xfrm>
          <a:off x="5426075" y="2119313"/>
          <a:ext cx="3343275" cy="603250"/>
        </p:xfrm>
        <a:graphic>
          <a:graphicData uri="http://schemas.openxmlformats.org/presentationml/2006/ole">
            <mc:AlternateContent xmlns:mc="http://schemas.openxmlformats.org/markup-compatibility/2006">
              <mc:Choice xmlns:v="urn:schemas-microsoft-com:vml" Requires="v">
                <p:oleObj spid="_x0000_s183327" name="Equation" r:id="rId4" imgW="1270396" imgH="228997" progId="Equation.3">
                  <p:embed/>
                </p:oleObj>
              </mc:Choice>
              <mc:Fallback>
                <p:oleObj name="Equation" r:id="rId4" imgW="1270396" imgH="228997" progId="Equation.3">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26075" y="2119313"/>
                        <a:ext cx="3343275" cy="60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143366" name="Object 8"/>
          <p:cNvGraphicFramePr>
            <a:graphicFrameLocks noChangeAspect="1"/>
          </p:cNvGraphicFramePr>
          <p:nvPr>
            <p:extLst>
              <p:ext uri="{D42A27DB-BD31-4B8C-83A1-F6EECF244321}">
                <p14:modId xmlns:p14="http://schemas.microsoft.com/office/powerpoint/2010/main" val="274668802"/>
              </p:ext>
            </p:extLst>
          </p:nvPr>
        </p:nvGraphicFramePr>
        <p:xfrm>
          <a:off x="1081088" y="474663"/>
          <a:ext cx="5780087" cy="1338262"/>
        </p:xfrm>
        <a:graphic>
          <a:graphicData uri="http://schemas.openxmlformats.org/presentationml/2006/ole">
            <mc:AlternateContent xmlns:mc="http://schemas.openxmlformats.org/markup-compatibility/2006">
              <mc:Choice xmlns:v="urn:schemas-microsoft-com:vml" Requires="v">
                <p:oleObj spid="_x0000_s183328" name="Equation" r:id="rId6" imgW="1866900" imgH="431800" progId="Equation.3">
                  <p:embed/>
                </p:oleObj>
              </mc:Choice>
              <mc:Fallback>
                <p:oleObj name="Equation" r:id="rId6" imgW="1866900" imgH="431800" progId="Equation.3">
                  <p:embed/>
                  <p:pic>
                    <p:nvPicPr>
                      <p:cNvPr id="0" name="Object 8"/>
                      <p:cNvPicPr>
                        <a:picLocks noChangeAspect="1" noChangeArrowheads="1"/>
                      </p:cNvPicPr>
                      <p:nvPr/>
                    </p:nvPicPr>
                    <p:blipFill>
                      <a:blip r:embed="rId7"/>
                      <a:srcRect/>
                      <a:stretch>
                        <a:fillRect/>
                      </a:stretch>
                    </p:blipFill>
                    <p:spPr bwMode="auto">
                      <a:xfrm>
                        <a:off x="1081088" y="474663"/>
                        <a:ext cx="5780087" cy="1338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25550" y="1595438"/>
            <a:ext cx="6788150" cy="170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45410" name="Title 1"/>
          <p:cNvSpPr>
            <a:spLocks noGrp="1"/>
          </p:cNvSpPr>
          <p:nvPr>
            <p:ph type="title" idx="4294967295"/>
          </p:nvPr>
        </p:nvSpPr>
        <p:spPr>
          <a:xfrm>
            <a:off x="149225" y="155575"/>
            <a:ext cx="8815388" cy="1631950"/>
          </a:xfrm>
        </p:spPr>
        <p:txBody>
          <a:bodyPr anchor="t"/>
          <a:lstStyle/>
          <a:p>
            <a:pPr algn="l"/>
            <a:r>
              <a:rPr lang="en-US" sz="3200">
                <a:solidFill>
                  <a:schemeClr val="tx1"/>
                </a:solidFill>
              </a:rPr>
              <a:t>A </a:t>
            </a:r>
            <a:r>
              <a:rPr lang="en-US" sz="3200" b="1">
                <a:solidFill>
                  <a:schemeClr val="tx1"/>
                </a:solidFill>
              </a:rPr>
              <a:t>classical</a:t>
            </a:r>
            <a:r>
              <a:rPr lang="en-US" sz="3200">
                <a:solidFill>
                  <a:schemeClr val="tx1"/>
                </a:solidFill>
              </a:rPr>
              <a:t> particle of energy E approaches a potential energy barrier of height V</a:t>
            </a:r>
            <a:r>
              <a:rPr lang="en-US" sz="3200" baseline="-25000">
                <a:solidFill>
                  <a:schemeClr val="tx1"/>
                </a:solidFill>
              </a:rPr>
              <a:t>0</a:t>
            </a:r>
            <a:r>
              <a:rPr lang="en-US" sz="3200">
                <a:solidFill>
                  <a:schemeClr val="tx1"/>
                </a:solidFill>
              </a:rPr>
              <a:t>   ( E &gt; V</a:t>
            </a:r>
            <a:r>
              <a:rPr lang="en-US" sz="3200" baseline="-25000">
                <a:solidFill>
                  <a:schemeClr val="tx1"/>
                </a:solidFill>
              </a:rPr>
              <a:t>0 </a:t>
            </a:r>
            <a:r>
              <a:rPr lang="en-US" sz="3200">
                <a:solidFill>
                  <a:schemeClr val="tx1"/>
                </a:solidFill>
              </a:rPr>
              <a:t>).  </a:t>
            </a:r>
            <a:r>
              <a:rPr lang="en-US" sz="3200"/>
              <a:t>What happens to the particle?</a:t>
            </a:r>
          </a:p>
        </p:txBody>
      </p:sp>
      <p:sp>
        <p:nvSpPr>
          <p:cNvPr id="145411"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53</a:t>
            </a:r>
          </a:p>
        </p:txBody>
      </p:sp>
      <p:sp>
        <p:nvSpPr>
          <p:cNvPr id="145412" name="Content Placeholder 2"/>
          <p:cNvSpPr>
            <a:spLocks noGrp="1"/>
          </p:cNvSpPr>
          <p:nvPr>
            <p:ph idx="4294967295"/>
          </p:nvPr>
        </p:nvSpPr>
        <p:spPr>
          <a:xfrm>
            <a:off x="155575" y="3033713"/>
            <a:ext cx="8812213" cy="2474912"/>
          </a:xfrm>
        </p:spPr>
        <p:txBody>
          <a:bodyPr/>
          <a:lstStyle/>
          <a:p>
            <a:r>
              <a:rPr lang="en-US" sz="2800">
                <a:latin typeface="Arial" charset="0"/>
              </a:rPr>
              <a:t>A) Move to the right, but its speed is different </a:t>
            </a:r>
            <a:r>
              <a:rPr lang="en-US" sz="2800" i="1">
                <a:latin typeface="Arial" charset="0"/>
              </a:rPr>
              <a:t>over </a:t>
            </a:r>
            <a:r>
              <a:rPr lang="en-US" sz="2800">
                <a:latin typeface="Arial" charset="0"/>
              </a:rPr>
              <a:t>the barrier than elsewhere.</a:t>
            </a:r>
          </a:p>
          <a:p>
            <a:r>
              <a:rPr lang="en-US" sz="2800">
                <a:latin typeface="Arial" charset="0"/>
              </a:rPr>
              <a:t>B) Moves to the right at constant speed.</a:t>
            </a:r>
          </a:p>
          <a:p>
            <a:r>
              <a:rPr lang="en-US" sz="2800">
                <a:latin typeface="Arial" charset="0"/>
              </a:rPr>
              <a:t>C) Hits the barrier and reflects, moving to the left after the collision.</a:t>
            </a:r>
          </a:p>
          <a:p>
            <a:r>
              <a:rPr lang="en-US" sz="2800">
                <a:latin typeface="Arial" charset="0"/>
              </a:rPr>
              <a:t>D) Hits the barrier and has a chance of reflecting, but might also continue on.</a:t>
            </a:r>
          </a:p>
          <a:p>
            <a:r>
              <a:rPr lang="en-US" sz="2800">
                <a:latin typeface="Arial" charset="0"/>
              </a:rPr>
              <a:t>E) None of these, or MORE than one of these!</a:t>
            </a:r>
          </a:p>
          <a:p>
            <a:endParaRPr lang="en-US" sz="2800">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7" name="Content Placeholder 2"/>
          <p:cNvSpPr>
            <a:spLocks noGrp="1"/>
          </p:cNvSpPr>
          <p:nvPr>
            <p:ph idx="4294967295"/>
          </p:nvPr>
        </p:nvSpPr>
        <p:spPr>
          <a:xfrm>
            <a:off x="160338" y="3203575"/>
            <a:ext cx="8866187" cy="3654425"/>
          </a:xfrm>
        </p:spPr>
        <p:txBody>
          <a:bodyPr/>
          <a:lstStyle/>
          <a:p>
            <a:pPr marL="609600" indent="-609600"/>
            <a:r>
              <a:rPr lang="en-US" sz="2800">
                <a:latin typeface="Arial" charset="0"/>
              </a:rPr>
              <a:t>A)   |F/A|</a:t>
            </a:r>
            <a:r>
              <a:rPr lang="en-US" sz="2800" baseline="30000">
                <a:latin typeface="Arial" charset="0"/>
              </a:rPr>
              <a:t>2</a:t>
            </a:r>
            <a:endParaRPr lang="en-US" sz="2800">
              <a:latin typeface="Arial" charset="0"/>
            </a:endParaRPr>
          </a:p>
          <a:p>
            <a:pPr marL="609600" indent="-609600"/>
            <a:endParaRPr lang="en-US" sz="1200">
              <a:latin typeface="Arial" charset="0"/>
            </a:endParaRPr>
          </a:p>
          <a:p>
            <a:pPr marL="609600" indent="-609600"/>
            <a:r>
              <a:rPr lang="en-US" sz="2800">
                <a:latin typeface="Arial" charset="0"/>
              </a:rPr>
              <a:t>B)   |C/A|</a:t>
            </a:r>
            <a:r>
              <a:rPr lang="en-US" sz="2800" baseline="30000">
                <a:latin typeface="Arial" charset="0"/>
              </a:rPr>
              <a:t>2</a:t>
            </a:r>
            <a:endParaRPr lang="en-US" sz="2800">
              <a:latin typeface="Arial" charset="0"/>
            </a:endParaRPr>
          </a:p>
          <a:p>
            <a:pPr marL="609600" indent="-609600"/>
            <a:endParaRPr lang="en-US" sz="1200">
              <a:latin typeface="Arial" charset="0"/>
            </a:endParaRPr>
          </a:p>
          <a:p>
            <a:pPr marL="609600" indent="-609600"/>
            <a:r>
              <a:rPr lang="en-US" sz="2800">
                <a:latin typeface="Arial" charset="0"/>
              </a:rPr>
              <a:t>C)   (</a:t>
            </a:r>
            <a:r>
              <a:rPr lang="en-US" sz="2800">
                <a:latin typeface="Arial" charset="0"/>
                <a:sym typeface="Symbol" charset="0"/>
              </a:rPr>
              <a:t></a:t>
            </a:r>
            <a:r>
              <a:rPr lang="en-US" sz="2800">
                <a:latin typeface="Arial" charset="0"/>
              </a:rPr>
              <a:t>/k) |F/A|</a:t>
            </a:r>
            <a:r>
              <a:rPr lang="en-US" sz="2800" baseline="30000">
                <a:latin typeface="Arial" charset="0"/>
              </a:rPr>
              <a:t>2</a:t>
            </a:r>
            <a:endParaRPr lang="en-US" sz="2800">
              <a:latin typeface="Arial" charset="0"/>
            </a:endParaRPr>
          </a:p>
          <a:p>
            <a:pPr marL="609600" indent="-609600"/>
            <a:endParaRPr lang="en-US" sz="1200">
              <a:latin typeface="Arial" charset="0"/>
            </a:endParaRPr>
          </a:p>
          <a:p>
            <a:pPr marL="609600" indent="-609600"/>
            <a:r>
              <a:rPr lang="en-US" sz="2800">
                <a:latin typeface="Arial" charset="0"/>
              </a:rPr>
              <a:t>D)   (</a:t>
            </a:r>
            <a:r>
              <a:rPr lang="en-US" sz="2800">
                <a:latin typeface="Arial" charset="0"/>
                <a:sym typeface="Symbol" charset="0"/>
              </a:rPr>
              <a:t></a:t>
            </a:r>
            <a:r>
              <a:rPr lang="en-US" sz="2800">
                <a:latin typeface="Arial" charset="0"/>
              </a:rPr>
              <a:t>/k) |C/A|</a:t>
            </a:r>
            <a:r>
              <a:rPr lang="en-US" sz="2800" baseline="30000">
                <a:latin typeface="Arial" charset="0"/>
              </a:rPr>
              <a:t>2</a:t>
            </a:r>
            <a:endParaRPr lang="en-US" sz="2800">
              <a:latin typeface="Arial" charset="0"/>
            </a:endParaRPr>
          </a:p>
          <a:p>
            <a:pPr marL="609600" indent="-609600"/>
            <a:endParaRPr lang="en-US" sz="1200">
              <a:latin typeface="Arial" charset="0"/>
            </a:endParaRPr>
          </a:p>
          <a:p>
            <a:pPr marL="609600" indent="-609600"/>
            <a:r>
              <a:rPr lang="en-US" sz="2800">
                <a:latin typeface="Arial" charset="0"/>
              </a:rPr>
              <a:t>E) Something else!</a:t>
            </a:r>
            <a:r>
              <a:rPr lang="en-US" sz="2800">
                <a:latin typeface="Times New Roman" charset="0"/>
              </a:rPr>
              <a:t>   </a:t>
            </a:r>
            <a:r>
              <a:rPr lang="en-US" sz="2800">
                <a:latin typeface="Lucida Grande" charset="0"/>
              </a:rPr>
              <a:t>   </a:t>
            </a:r>
          </a:p>
        </p:txBody>
      </p:sp>
      <p:sp>
        <p:nvSpPr>
          <p:cNvPr id="147458" name="Title 1"/>
          <p:cNvSpPr>
            <a:spLocks/>
          </p:cNvSpPr>
          <p:nvPr/>
        </p:nvSpPr>
        <p:spPr bwMode="auto">
          <a:xfrm>
            <a:off x="157163" y="2647950"/>
            <a:ext cx="8815387"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200">
                <a:solidFill>
                  <a:schemeClr val="accent2"/>
                </a:solidFill>
                <a:ea typeface="ＭＳ Ｐゴシック" charset="0"/>
                <a:cs typeface="ＭＳ Ｐゴシック" charset="0"/>
              </a:rPr>
              <a:t>What is the transmission coefficient T?</a:t>
            </a:r>
          </a:p>
        </p:txBody>
      </p:sp>
      <p:sp>
        <p:nvSpPr>
          <p:cNvPr id="147459" name="Title 1"/>
          <p:cNvSpPr>
            <a:spLocks/>
          </p:cNvSpPr>
          <p:nvPr/>
        </p:nvSpPr>
        <p:spPr bwMode="auto">
          <a:xfrm>
            <a:off x="146050" y="284163"/>
            <a:ext cx="3263900"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000">
                <a:ea typeface="ＭＳ Ｐゴシック" charset="0"/>
                <a:cs typeface="ＭＳ Ｐゴシック" charset="0"/>
              </a:rPr>
              <a:t>The solution to the TISE in the </a:t>
            </a:r>
            <a:r>
              <a:rPr lang="ja-JP" altLang="en-US" sz="3000">
                <a:ea typeface="ＭＳ Ｐゴシック" charset="0"/>
                <a:cs typeface="ＭＳ Ｐゴシック" charset="0"/>
              </a:rPr>
              <a:t>“</a:t>
            </a:r>
            <a:r>
              <a:rPr lang="en-US" altLang="ja-JP" sz="3000">
                <a:ea typeface="ＭＳ Ｐゴシック" charset="0"/>
                <a:cs typeface="ＭＳ Ｐゴシック" charset="0"/>
              </a:rPr>
              <a:t>tunneling</a:t>
            </a:r>
            <a:r>
              <a:rPr lang="ja-JP" altLang="en-US" sz="3000">
                <a:ea typeface="ＭＳ Ｐゴシック" charset="0"/>
                <a:cs typeface="ＭＳ Ｐゴシック" charset="0"/>
              </a:rPr>
              <a:t>”</a:t>
            </a:r>
            <a:r>
              <a:rPr lang="en-US" altLang="ja-JP" sz="3000">
                <a:ea typeface="ＭＳ Ｐゴシック" charset="0"/>
                <a:cs typeface="ＭＳ Ｐゴシック" charset="0"/>
              </a:rPr>
              <a:t> situation is: </a:t>
            </a:r>
            <a:endParaRPr lang="en-US" sz="3200">
              <a:solidFill>
                <a:schemeClr val="accent2"/>
              </a:solidFill>
              <a:ea typeface="ＭＳ Ｐゴシック" charset="0"/>
              <a:cs typeface="ＭＳ Ｐゴシック" charset="0"/>
            </a:endParaRPr>
          </a:p>
        </p:txBody>
      </p:sp>
      <p:graphicFrame>
        <p:nvGraphicFramePr>
          <p:cNvPr id="147460" name="Object 6"/>
          <p:cNvGraphicFramePr>
            <a:graphicFrameLocks noChangeAspect="1"/>
          </p:cNvGraphicFramePr>
          <p:nvPr/>
        </p:nvGraphicFramePr>
        <p:xfrm>
          <a:off x="2873375" y="150813"/>
          <a:ext cx="6042025" cy="2563812"/>
        </p:xfrm>
        <a:graphic>
          <a:graphicData uri="http://schemas.openxmlformats.org/presentationml/2006/ole">
            <mc:AlternateContent xmlns:mc="http://schemas.openxmlformats.org/markup-compatibility/2006">
              <mc:Choice xmlns:v="urn:schemas-microsoft-com:vml" Requires="v">
                <p:oleObj spid="_x0000_s184337" name="Equation" r:id="rId4" imgW="2578496" imgH="1092597" progId="Equation.3">
                  <p:embed/>
                </p:oleObj>
              </mc:Choice>
              <mc:Fallback>
                <p:oleObj name="Equation" r:id="rId4" imgW="2578496" imgH="1092597" progId="Equation.3">
                  <p:embed/>
                  <p:pic>
                    <p:nvPicPr>
                      <p:cNvPr id="0" name="Object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3375" y="150813"/>
                        <a:ext cx="6042025" cy="256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idx="4294967295"/>
          </p:nvPr>
        </p:nvSpPr>
        <p:spPr>
          <a:xfrm>
            <a:off x="295275" y="439738"/>
            <a:ext cx="8423275" cy="3935412"/>
          </a:xfrm>
        </p:spPr>
        <p:txBody>
          <a:bodyPr/>
          <a:lstStyle/>
          <a:p>
            <a:pPr eaLnBrk="1" hangingPunct="1"/>
            <a:r>
              <a:rPr lang="en-US">
                <a:solidFill>
                  <a:schemeClr val="tx1"/>
                </a:solidFill>
                <a:latin typeface="Symbol" charset="0"/>
                <a:ea typeface="ヒラギノ角ゴ Pro W3" charset="0"/>
              </a:rPr>
              <a:t>Ψ</a:t>
            </a:r>
            <a:r>
              <a:rPr lang="en-US" baseline="-25000">
                <a:solidFill>
                  <a:schemeClr val="tx1"/>
                </a:solidFill>
                <a:latin typeface="Arial" charset="0"/>
                <a:ea typeface="ヒラギノ角ゴ Pro W3" charset="0"/>
              </a:rPr>
              <a:t>1</a:t>
            </a:r>
            <a:r>
              <a:rPr lang="en-US">
                <a:solidFill>
                  <a:schemeClr val="tx1"/>
                </a:solidFill>
                <a:latin typeface="Arial" charset="0"/>
                <a:ea typeface="ヒラギノ角ゴ Pro W3" charset="0"/>
              </a:rPr>
              <a:t>(x, t) and </a:t>
            </a:r>
            <a:r>
              <a:rPr lang="en-US">
                <a:solidFill>
                  <a:schemeClr val="tx1"/>
                </a:solidFill>
                <a:latin typeface="Symbol" charset="0"/>
                <a:ea typeface="ヒラギノ角ゴ Pro W3" charset="0"/>
              </a:rPr>
              <a:t>Ψ</a:t>
            </a:r>
            <a:r>
              <a:rPr lang="en-US" baseline="-25000">
                <a:solidFill>
                  <a:schemeClr val="tx1"/>
                </a:solidFill>
                <a:latin typeface="Arial" charset="0"/>
                <a:ea typeface="ヒラギノ角ゴ Pro W3" charset="0"/>
              </a:rPr>
              <a:t>2</a:t>
            </a:r>
            <a:r>
              <a:rPr lang="en-US">
                <a:solidFill>
                  <a:schemeClr val="tx1"/>
                </a:solidFill>
                <a:latin typeface="Arial" charset="0"/>
                <a:ea typeface="ヒラギノ角ゴ Pro W3" charset="0"/>
              </a:rPr>
              <a:t>(x, t) are two NORMALIZED solutions of the time-dependent SE.</a:t>
            </a:r>
            <a:br>
              <a:rPr lang="en-US">
                <a:solidFill>
                  <a:schemeClr val="tx1"/>
                </a:solidFill>
                <a:latin typeface="Arial" charset="0"/>
                <a:ea typeface="ヒラギノ角ゴ Pro W3" charset="0"/>
              </a:rPr>
            </a:br>
            <a:r>
              <a:rPr lang="en-US">
                <a:solidFill>
                  <a:schemeClr val="tx1"/>
                </a:solidFill>
                <a:latin typeface="Arial" charset="0"/>
                <a:ea typeface="ヒラギノ角ゴ Pro W3" charset="0"/>
              </a:rPr>
              <a:t/>
            </a:r>
            <a:br>
              <a:rPr lang="en-US">
                <a:solidFill>
                  <a:schemeClr val="tx1"/>
                </a:solidFill>
                <a:latin typeface="Arial" charset="0"/>
                <a:ea typeface="ヒラギノ角ゴ Pro W3" charset="0"/>
              </a:rPr>
            </a:br>
            <a:r>
              <a:rPr lang="en-US">
                <a:latin typeface="Arial" charset="0"/>
                <a:ea typeface="ヒラギノ角ゴ Pro W3" charset="0"/>
              </a:rPr>
              <a:t>Is </a:t>
            </a:r>
            <a:r>
              <a:rPr lang="en-US">
                <a:latin typeface="Symbol" charset="0"/>
                <a:ea typeface="ヒラギノ角ゴ Pro W3" charset="0"/>
              </a:rPr>
              <a:t>Ψ</a:t>
            </a:r>
            <a:r>
              <a:rPr lang="en-US" baseline="-25000">
                <a:latin typeface="Arial" charset="0"/>
                <a:ea typeface="ヒラギノ角ゴ Pro W3" charset="0"/>
              </a:rPr>
              <a:t>sum</a:t>
            </a:r>
            <a:r>
              <a:rPr lang="en-US">
                <a:latin typeface="Arial" charset="0"/>
                <a:ea typeface="ヒラギノ角ゴ Pro W3" charset="0"/>
              </a:rPr>
              <a:t>(x, t) = a</a:t>
            </a:r>
            <a:r>
              <a:rPr lang="en-US" sz="2000" baseline="30000">
                <a:latin typeface="Wingdings" charset="0"/>
                <a:ea typeface="ヒラギノ角ゴ Pro W3" charset="0"/>
              </a:rPr>
              <a:t></a:t>
            </a:r>
            <a:r>
              <a:rPr lang="en-US">
                <a:latin typeface="Symbol" charset="0"/>
                <a:ea typeface="ヒラギノ角ゴ Pro W3" charset="0"/>
              </a:rPr>
              <a:t>Ψ</a:t>
            </a:r>
            <a:r>
              <a:rPr lang="en-US" baseline="-25000">
                <a:latin typeface="Arial" charset="0"/>
                <a:ea typeface="ヒラギノ角ゴ Pro W3" charset="0"/>
              </a:rPr>
              <a:t>1</a:t>
            </a:r>
            <a:r>
              <a:rPr lang="en-US">
                <a:latin typeface="Arial" charset="0"/>
                <a:ea typeface="ヒラギノ角ゴ Pro W3" charset="0"/>
              </a:rPr>
              <a:t>(x, t) + b</a:t>
            </a:r>
            <a:r>
              <a:rPr lang="en-US" sz="2000" baseline="30000">
                <a:latin typeface="Wingdings" charset="0"/>
                <a:ea typeface="ヒラギノ角ゴ Pro W3" charset="0"/>
              </a:rPr>
              <a:t></a:t>
            </a:r>
            <a:r>
              <a:rPr lang="en-US">
                <a:latin typeface="Symbol" charset="0"/>
                <a:ea typeface="ヒラギノ角ゴ Pro W3" charset="0"/>
              </a:rPr>
              <a:t>Ψ</a:t>
            </a:r>
            <a:r>
              <a:rPr lang="en-US" baseline="-25000">
                <a:latin typeface="Arial" charset="0"/>
                <a:ea typeface="ヒラギノ角ゴ Pro W3" charset="0"/>
              </a:rPr>
              <a:t>1</a:t>
            </a:r>
            <a:r>
              <a:rPr lang="en-US">
                <a:latin typeface="Arial" charset="0"/>
                <a:ea typeface="ヒラギノ角ゴ Pro W3" charset="0"/>
              </a:rPr>
              <a:t>(x, t) also a normalized solution of the TDSE?</a:t>
            </a:r>
          </a:p>
        </p:txBody>
      </p:sp>
      <p:sp>
        <p:nvSpPr>
          <p:cNvPr id="20482" name="Content Placeholder 2"/>
          <p:cNvSpPr>
            <a:spLocks noGrp="1"/>
          </p:cNvSpPr>
          <p:nvPr>
            <p:ph idx="4294967295"/>
          </p:nvPr>
        </p:nvSpPr>
        <p:spPr>
          <a:xfrm>
            <a:off x="685800" y="4594225"/>
            <a:ext cx="7772400" cy="2052638"/>
          </a:xfrm>
        </p:spPr>
        <p:txBody>
          <a:bodyPr/>
          <a:lstStyle/>
          <a:p>
            <a:pPr eaLnBrk="1" hangingPunct="1"/>
            <a:r>
              <a:rPr lang="en-US">
                <a:latin typeface="Lucida Grande" charset="0"/>
                <a:ea typeface="ヒラギノ角ゴ Pro W3" charset="0"/>
              </a:rPr>
              <a:t>A) Yes, always	B) No, never</a:t>
            </a:r>
          </a:p>
          <a:p>
            <a:pPr eaLnBrk="1" hangingPunct="1"/>
            <a:r>
              <a:rPr lang="en-US">
                <a:latin typeface="Lucida Grande" charset="0"/>
                <a:ea typeface="ヒラギノ角ゴ Pro W3" charset="0"/>
              </a:rPr>
              <a:t>C) Depends on Ψ</a:t>
            </a:r>
            <a:r>
              <a:rPr lang="en-US" baseline="-25000">
                <a:latin typeface="Lucida Grande" charset="0"/>
                <a:ea typeface="ヒラギノ角ゴ Pro W3" charset="0"/>
              </a:rPr>
              <a:t>1</a:t>
            </a:r>
            <a:r>
              <a:rPr lang="en-US">
                <a:latin typeface="Lucida Grande" charset="0"/>
                <a:ea typeface="ヒラギノ角ゴ Pro W3" charset="0"/>
              </a:rPr>
              <a:t>(x, t) and Ψ</a:t>
            </a:r>
            <a:r>
              <a:rPr lang="en-US" baseline="-25000">
                <a:latin typeface="Lucida Grande" charset="0"/>
                <a:ea typeface="ヒラギノ角ゴ Pro W3" charset="0"/>
              </a:rPr>
              <a:t>2</a:t>
            </a:r>
            <a:r>
              <a:rPr lang="en-US">
                <a:latin typeface="Lucida Grande" charset="0"/>
                <a:ea typeface="ヒラギノ角ゴ Pro W3" charset="0"/>
              </a:rPr>
              <a:t>(x, t)</a:t>
            </a:r>
          </a:p>
          <a:p>
            <a:pPr eaLnBrk="1" hangingPunct="1"/>
            <a:r>
              <a:rPr lang="en-US">
                <a:latin typeface="Lucida Grande" charset="0"/>
                <a:ea typeface="ヒラギノ角ゴ Pro W3" charset="0"/>
              </a:rPr>
              <a:t>D) Depends on a and b</a:t>
            </a:r>
          </a:p>
        </p:txBody>
      </p:sp>
      <p:sp>
        <p:nvSpPr>
          <p:cNvPr id="20483" name="TextBox 3"/>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32</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Title 1"/>
          <p:cNvSpPr>
            <a:spLocks noGrp="1"/>
          </p:cNvSpPr>
          <p:nvPr>
            <p:ph type="title"/>
          </p:nvPr>
        </p:nvSpPr>
        <p:spPr>
          <a:xfrm>
            <a:off x="481013" y="271463"/>
            <a:ext cx="8458200" cy="1516062"/>
          </a:xfrm>
        </p:spPr>
        <p:txBody>
          <a:bodyPr/>
          <a:lstStyle/>
          <a:p>
            <a:pPr algn="l"/>
            <a:r>
              <a:rPr lang="en-US" sz="3200"/>
              <a:t>Do you plan to attend today</a:t>
            </a:r>
            <a:r>
              <a:rPr lang="ja-JP" altLang="en-US" sz="3200"/>
              <a:t>’</a:t>
            </a:r>
            <a:r>
              <a:rPr lang="en-US" altLang="ja-JP" sz="3200"/>
              <a:t>s Tutorial (on qualitative features of wave functions)</a:t>
            </a:r>
            <a:endParaRPr lang="en-US" sz="3200"/>
          </a:p>
        </p:txBody>
      </p:sp>
      <p:sp>
        <p:nvSpPr>
          <p:cNvPr id="149506" name="Content Placeholder 2"/>
          <p:cNvSpPr>
            <a:spLocks noGrp="1"/>
          </p:cNvSpPr>
          <p:nvPr>
            <p:ph idx="1"/>
          </p:nvPr>
        </p:nvSpPr>
        <p:spPr/>
        <p:txBody>
          <a:bodyPr/>
          <a:lstStyle/>
          <a:p>
            <a:pPr marL="514350" indent="-514350">
              <a:buFontTx/>
              <a:buAutoNum type="alphaUcParenR"/>
            </a:pPr>
            <a:r>
              <a:rPr lang="en-US">
                <a:latin typeface="Arial" charset="0"/>
              </a:rPr>
              <a:t>Yes, at 3 pm</a:t>
            </a:r>
          </a:p>
          <a:p>
            <a:pPr marL="514350" indent="-514350">
              <a:buFontTx/>
              <a:buAutoNum type="alphaUcParenR"/>
            </a:pPr>
            <a:r>
              <a:rPr lang="en-US">
                <a:latin typeface="Arial" charset="0"/>
              </a:rPr>
              <a:t>Yes, at 4 pm</a:t>
            </a:r>
          </a:p>
          <a:p>
            <a:pPr marL="514350" indent="-514350">
              <a:buFontTx/>
              <a:buAutoNum type="alphaUcParenR"/>
            </a:pPr>
            <a:r>
              <a:rPr lang="en-US">
                <a:latin typeface="Arial" charset="0"/>
              </a:rPr>
              <a:t>Perhaps, more likely at 3</a:t>
            </a:r>
          </a:p>
          <a:p>
            <a:pPr marL="514350" indent="-514350">
              <a:buFontTx/>
              <a:buAutoNum type="alphaUcParenR"/>
            </a:pPr>
            <a:r>
              <a:rPr lang="en-US">
                <a:latin typeface="Arial" charset="0"/>
              </a:rPr>
              <a:t>Perhaps, more likely at 4</a:t>
            </a:r>
          </a:p>
          <a:p>
            <a:pPr marL="514350" indent="-514350">
              <a:buFontTx/>
              <a:buAutoNum type="alphaUcParenR"/>
            </a:pPr>
            <a:r>
              <a:rPr lang="en-US">
                <a:latin typeface="Arial" charset="0"/>
              </a:rPr>
              <a:t>No, can</a:t>
            </a:r>
            <a:r>
              <a:rPr lang="ja-JP" altLang="en-US">
                <a:latin typeface="Arial" charset="0"/>
              </a:rPr>
              <a:t>’</a:t>
            </a:r>
            <a:r>
              <a:rPr lang="en-US" altLang="ja-JP">
                <a:latin typeface="Arial" charset="0"/>
              </a:rPr>
              <a:t>t come/not planning on it.</a:t>
            </a:r>
            <a:endParaRPr lang="en-US">
              <a:latin typeface="Arial" charset="0"/>
            </a:endParaRPr>
          </a:p>
        </p:txBody>
      </p:sp>
    </p:spTree>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7338" y="2028825"/>
            <a:ext cx="5948362" cy="481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1554" name="Title 1"/>
          <p:cNvSpPr>
            <a:spLocks noGrp="1"/>
          </p:cNvSpPr>
          <p:nvPr>
            <p:ph type="title"/>
          </p:nvPr>
        </p:nvSpPr>
        <p:spPr>
          <a:xfrm>
            <a:off x="149225" y="23813"/>
            <a:ext cx="8815388" cy="2266950"/>
          </a:xfrm>
        </p:spPr>
        <p:txBody>
          <a:bodyPr anchor="t"/>
          <a:lstStyle/>
          <a:p>
            <a:pPr algn="l"/>
            <a:r>
              <a:rPr lang="en-US" sz="2800">
                <a:solidFill>
                  <a:schemeClr val="tx1"/>
                </a:solidFill>
              </a:rPr>
              <a:t>A plane wave, incident from the left, tunnels through the potential barrier shown.  </a:t>
            </a:r>
            <a:r>
              <a:rPr lang="en-US" sz="2800"/>
              <a:t>The TISE solution has …</a:t>
            </a:r>
            <a:r>
              <a:rPr lang="en-US" sz="2800">
                <a:solidFill>
                  <a:schemeClr val="tx1"/>
                </a:solidFill>
              </a:rPr>
              <a:t/>
            </a:r>
            <a:br>
              <a:rPr lang="en-US" sz="2800">
                <a:solidFill>
                  <a:schemeClr val="tx1"/>
                </a:solidFill>
              </a:rPr>
            </a:br>
            <a:r>
              <a:rPr lang="en-US" sz="2800">
                <a:solidFill>
                  <a:schemeClr val="tx1"/>
                </a:solidFill>
              </a:rPr>
              <a:t>A) the same wavelength on both sides of the barrier</a:t>
            </a:r>
            <a:br>
              <a:rPr lang="en-US" sz="2800">
                <a:solidFill>
                  <a:schemeClr val="tx1"/>
                </a:solidFill>
              </a:rPr>
            </a:br>
            <a:r>
              <a:rPr lang="en-US" sz="2800">
                <a:solidFill>
                  <a:schemeClr val="tx1"/>
                </a:solidFill>
              </a:rPr>
              <a:t>B) a smaller wavelength after tunneling</a:t>
            </a:r>
            <a:br>
              <a:rPr lang="en-US" sz="2800">
                <a:solidFill>
                  <a:schemeClr val="tx1"/>
                </a:solidFill>
              </a:rPr>
            </a:br>
            <a:r>
              <a:rPr lang="en-US" sz="2800">
                <a:solidFill>
                  <a:schemeClr val="tx1"/>
                </a:solidFill>
              </a:rPr>
              <a:t>C) a larger wavelength after tunneling</a:t>
            </a:r>
          </a:p>
        </p:txBody>
      </p:sp>
      <p:sp>
        <p:nvSpPr>
          <p:cNvPr id="151555"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52</a:t>
            </a:r>
          </a:p>
        </p:txBody>
      </p:sp>
    </p:spTree>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Content Placeholder 2"/>
          <p:cNvSpPr>
            <a:spLocks noGrp="1"/>
          </p:cNvSpPr>
          <p:nvPr>
            <p:ph idx="4294967295"/>
          </p:nvPr>
        </p:nvSpPr>
        <p:spPr>
          <a:xfrm>
            <a:off x="219075" y="2225675"/>
            <a:ext cx="8866188" cy="3654425"/>
          </a:xfrm>
        </p:spPr>
        <p:txBody>
          <a:bodyPr/>
          <a:lstStyle/>
          <a:p>
            <a:pPr marL="609600" indent="-609600"/>
            <a:r>
              <a:rPr lang="en-US">
                <a:latin typeface="Arial" charset="0"/>
              </a:rPr>
              <a:t>A)  zero</a:t>
            </a:r>
          </a:p>
          <a:p>
            <a:pPr marL="609600" indent="-609600"/>
            <a:endParaRPr lang="en-US" sz="1200">
              <a:latin typeface="Arial" charset="0"/>
            </a:endParaRPr>
          </a:p>
          <a:p>
            <a:pPr marL="609600" indent="-609600"/>
            <a:r>
              <a:rPr lang="en-US">
                <a:latin typeface="Arial" charset="0"/>
              </a:rPr>
              <a:t>B)  Equal to J(incident)</a:t>
            </a:r>
          </a:p>
          <a:p>
            <a:pPr marL="609600" indent="-609600"/>
            <a:endParaRPr lang="en-US" sz="1200">
              <a:latin typeface="Arial" charset="0"/>
            </a:endParaRPr>
          </a:p>
          <a:p>
            <a:pPr marL="609600" indent="-609600"/>
            <a:r>
              <a:rPr lang="en-US">
                <a:latin typeface="Arial" charset="0"/>
              </a:rPr>
              <a:t>C)  Oscillating between 0 and J(incident) with time</a:t>
            </a:r>
          </a:p>
          <a:p>
            <a:pPr marL="609600" indent="-609600"/>
            <a:endParaRPr lang="en-US" sz="1200">
              <a:latin typeface="Arial" charset="0"/>
            </a:endParaRPr>
          </a:p>
          <a:p>
            <a:pPr marL="609600" indent="-609600"/>
            <a:r>
              <a:rPr lang="en-US">
                <a:latin typeface="Arial" charset="0"/>
              </a:rPr>
              <a:t>D)  Varying in space</a:t>
            </a:r>
          </a:p>
          <a:p>
            <a:pPr marL="609600" indent="-609600"/>
            <a:endParaRPr lang="en-US" sz="1200">
              <a:latin typeface="Arial" charset="0"/>
            </a:endParaRPr>
          </a:p>
          <a:p>
            <a:pPr marL="609600" indent="-609600"/>
            <a:r>
              <a:rPr lang="en-US">
                <a:latin typeface="Arial" charset="0"/>
              </a:rPr>
              <a:t>E) Something else!</a:t>
            </a:r>
            <a:r>
              <a:rPr lang="en-US">
                <a:latin typeface="Times New Roman" charset="0"/>
              </a:rPr>
              <a:t>   </a:t>
            </a:r>
            <a:r>
              <a:rPr lang="en-US">
                <a:latin typeface="Lucida Grande" charset="0"/>
              </a:rPr>
              <a:t>   </a:t>
            </a:r>
          </a:p>
        </p:txBody>
      </p:sp>
      <p:sp>
        <p:nvSpPr>
          <p:cNvPr id="153602" name="Title 1"/>
          <p:cNvSpPr>
            <a:spLocks/>
          </p:cNvSpPr>
          <p:nvPr/>
        </p:nvSpPr>
        <p:spPr bwMode="auto">
          <a:xfrm>
            <a:off x="146050" y="284163"/>
            <a:ext cx="8997950" cy="538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z="3000">
                <a:ea typeface="ＭＳ Ｐゴシック" charset="0"/>
                <a:cs typeface="ＭＳ Ｐゴシック" charset="0"/>
              </a:rPr>
              <a:t>In the classically forbidden region of the square barrier, the wavefunction is</a:t>
            </a:r>
          </a:p>
          <a:p>
            <a:r>
              <a:rPr lang="en-US" sz="3000">
                <a:ea typeface="ＭＳ Ｐゴシック" charset="0"/>
                <a:cs typeface="ＭＳ Ｐゴシック" charset="0"/>
              </a:rPr>
              <a:t>When particles are incident from the left, </a:t>
            </a:r>
            <a:r>
              <a:rPr lang="en-US" sz="3000">
                <a:solidFill>
                  <a:srgbClr val="0000FF"/>
                </a:solidFill>
                <a:ea typeface="ＭＳ Ｐゴシック" charset="0"/>
                <a:cs typeface="ＭＳ Ｐゴシック" charset="0"/>
              </a:rPr>
              <a:t>the probability current, J, in this region must be… </a:t>
            </a:r>
            <a:endParaRPr lang="en-US" sz="3200">
              <a:solidFill>
                <a:srgbClr val="0000FF"/>
              </a:solidFill>
              <a:ea typeface="ＭＳ Ｐゴシック" charset="0"/>
              <a:cs typeface="ＭＳ Ｐゴシック" charset="0"/>
            </a:endParaRPr>
          </a:p>
        </p:txBody>
      </p:sp>
      <p:graphicFrame>
        <p:nvGraphicFramePr>
          <p:cNvPr id="153603" name="Object 2"/>
          <p:cNvGraphicFramePr>
            <a:graphicFrameLocks noChangeAspect="1"/>
          </p:cNvGraphicFramePr>
          <p:nvPr/>
        </p:nvGraphicFramePr>
        <p:xfrm>
          <a:off x="5022850" y="606425"/>
          <a:ext cx="3981450" cy="755650"/>
        </p:xfrm>
        <a:graphic>
          <a:graphicData uri="http://schemas.openxmlformats.org/presentationml/2006/ole">
            <mc:AlternateContent xmlns:mc="http://schemas.openxmlformats.org/markup-compatibility/2006">
              <mc:Choice xmlns:v="urn:schemas-microsoft-com:vml" Requires="v">
                <p:oleObj spid="_x0000_s185361" name="Equation" r:id="rId4" imgW="1206897" imgH="228997" progId="Equation.3">
                  <p:embed/>
                </p:oleObj>
              </mc:Choice>
              <mc:Fallback>
                <p:oleObj name="Equation" r:id="rId4" imgW="1206897" imgH="228997" progId="Equation.3">
                  <p:embed/>
                  <p:pic>
                    <p:nvPicPr>
                      <p:cNvPr id="0" name="Object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2850" y="606425"/>
                        <a:ext cx="3981450" cy="755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Title 1"/>
          <p:cNvSpPr>
            <a:spLocks noGrp="1"/>
          </p:cNvSpPr>
          <p:nvPr>
            <p:ph type="title"/>
          </p:nvPr>
        </p:nvSpPr>
        <p:spPr>
          <a:xfrm>
            <a:off x="685800" y="238125"/>
            <a:ext cx="7772400" cy="1706563"/>
          </a:xfrm>
        </p:spPr>
        <p:txBody>
          <a:bodyPr/>
          <a:lstStyle/>
          <a:p>
            <a:r>
              <a:rPr lang="en-US">
                <a:ea typeface="ヒラギノ角ゴ Pro W3" charset="0"/>
                <a:cs typeface="ヒラギノ角ゴ Pro W3" charset="0"/>
              </a:rPr>
              <a:t>Compared to the infinite square with the same width </a:t>
            </a:r>
            <a:r>
              <a:rPr lang="en-US" i="1">
                <a:ea typeface="ヒラギノ角ゴ Pro W3" charset="0"/>
                <a:cs typeface="ヒラギノ角ゴ Pro W3" charset="0"/>
              </a:rPr>
              <a:t>a, the ground state energy of a finite square well is… </a:t>
            </a:r>
            <a:endParaRPr lang="en-US">
              <a:ea typeface="ヒラギノ角ゴ Pro W3" charset="0"/>
              <a:cs typeface="ヒラギノ角ゴ Pro W3" charset="0"/>
            </a:endParaRPr>
          </a:p>
        </p:txBody>
      </p:sp>
      <p:sp>
        <p:nvSpPr>
          <p:cNvPr id="155650" name="Content Placeholder 2"/>
          <p:cNvSpPr>
            <a:spLocks noGrp="1"/>
          </p:cNvSpPr>
          <p:nvPr>
            <p:ph idx="1"/>
          </p:nvPr>
        </p:nvSpPr>
        <p:spPr>
          <a:xfrm>
            <a:off x="685800" y="4895850"/>
            <a:ext cx="7772400" cy="1751013"/>
          </a:xfrm>
        </p:spPr>
        <p:txBody>
          <a:bodyPr/>
          <a:lstStyle/>
          <a:p>
            <a:r>
              <a:rPr lang="en-US">
                <a:latin typeface="Arial" charset="0"/>
                <a:ea typeface="ヒラギノ角ゴ Pro W3" charset="0"/>
                <a:cs typeface="ヒラギノ角ゴ Pro W3" charset="0"/>
              </a:rPr>
              <a:t>A) the same</a:t>
            </a:r>
          </a:p>
          <a:p>
            <a:r>
              <a:rPr lang="en-US">
                <a:latin typeface="Arial" charset="0"/>
                <a:ea typeface="ヒラギノ角ゴ Pro W3" charset="0"/>
                <a:cs typeface="ヒラギノ角ゴ Pro W3" charset="0"/>
              </a:rPr>
              <a:t>B) higher</a:t>
            </a:r>
          </a:p>
          <a:p>
            <a:r>
              <a:rPr lang="en-US">
                <a:latin typeface="Arial" charset="0"/>
                <a:ea typeface="ヒラギノ角ゴ Pro W3" charset="0"/>
                <a:cs typeface="ヒラギノ角ゴ Pro W3" charset="0"/>
              </a:rPr>
              <a:t>C) lower</a:t>
            </a:r>
          </a:p>
        </p:txBody>
      </p:sp>
      <p:pic>
        <p:nvPicPr>
          <p:cNvPr id="1628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6588" y="2084388"/>
            <a:ext cx="8164512" cy="278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5652" name="TextBox 4"/>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49</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Title 1"/>
          <p:cNvSpPr>
            <a:spLocks noGrp="1"/>
          </p:cNvSpPr>
          <p:nvPr>
            <p:ph type="title"/>
          </p:nvPr>
        </p:nvSpPr>
        <p:spPr>
          <a:xfrm>
            <a:off x="303213" y="141288"/>
            <a:ext cx="8555037" cy="1725612"/>
          </a:xfrm>
        </p:spPr>
        <p:txBody>
          <a:bodyPr/>
          <a:lstStyle/>
          <a:p>
            <a:r>
              <a:rPr lang="en-US" dirty="0">
                <a:ea typeface="ヒラギノ角ゴ Pro W3" charset="0"/>
                <a:cs typeface="ヒラギノ角ゴ Pro W3" charset="0"/>
              </a:rPr>
              <a:t>Which of the graphs correctly shows parts of the </a:t>
            </a:r>
            <a:r>
              <a:rPr lang="en-US" dirty="0" err="1">
                <a:ea typeface="ヒラギノ角ゴ Pro W3" charset="0"/>
                <a:cs typeface="ヒラギノ角ゴ Pro W3" charset="0"/>
              </a:rPr>
              <a:t>wavefunction</a:t>
            </a:r>
            <a:r>
              <a:rPr lang="en-US" dirty="0">
                <a:ea typeface="ヒラギノ角ゴ Pro W3" charset="0"/>
                <a:cs typeface="ヒラギノ角ゴ Pro W3" charset="0"/>
              </a:rPr>
              <a:t> </a:t>
            </a:r>
            <a:r>
              <a:rPr lang="en-US" dirty="0" err="1">
                <a:latin typeface="Symbol" charset="0"/>
                <a:ea typeface="ヒラギノ角ゴ Pro W3" charset="0"/>
                <a:cs typeface="ヒラギノ角ゴ Pro W3" charset="0"/>
              </a:rPr>
              <a:t>ψ</a:t>
            </a:r>
            <a:r>
              <a:rPr lang="en-US" dirty="0">
                <a:ea typeface="ヒラギノ角ゴ Pro W3" charset="0"/>
                <a:cs typeface="ヒラギノ角ゴ Pro W3" charset="0"/>
              </a:rPr>
              <a:t> </a:t>
            </a:r>
            <a:r>
              <a:rPr lang="en-US" dirty="0" smtClean="0">
                <a:ea typeface="ヒラギノ角ゴ Pro W3" charset="0"/>
                <a:cs typeface="ヒラギノ角ゴ Pro W3" charset="0"/>
              </a:rPr>
              <a:t>that satisfies                    </a:t>
            </a:r>
            <a:r>
              <a:rPr lang="en-US" altLang="ja-JP" dirty="0" smtClean="0">
                <a:ea typeface="ヒラギノ角ゴ Pro W3" charset="0"/>
                <a:cs typeface="ヒラギノ角ゴ Pro W3" charset="0"/>
              </a:rPr>
              <a:t>?</a:t>
            </a:r>
            <a:endParaRPr lang="en-US" dirty="0">
              <a:ea typeface="ヒラギノ角ゴ Pro W3" charset="0"/>
              <a:cs typeface="ヒラギノ角ゴ Pro W3" charset="0"/>
            </a:endParaRPr>
          </a:p>
        </p:txBody>
      </p:sp>
      <p:pic>
        <p:nvPicPr>
          <p:cNvPr id="1648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175" y="2109788"/>
            <a:ext cx="7785100" cy="418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7699" name="TextBox 4"/>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46</a:t>
            </a:r>
          </a:p>
        </p:txBody>
      </p:sp>
      <p:graphicFrame>
        <p:nvGraphicFramePr>
          <p:cNvPr id="5" name="Object 2"/>
          <p:cNvGraphicFramePr>
            <a:graphicFrameLocks noChangeAspect="1"/>
          </p:cNvGraphicFramePr>
          <p:nvPr>
            <p:extLst>
              <p:ext uri="{D42A27DB-BD31-4B8C-83A1-F6EECF244321}">
                <p14:modId xmlns:p14="http://schemas.microsoft.com/office/powerpoint/2010/main" val="4193349517"/>
              </p:ext>
            </p:extLst>
          </p:nvPr>
        </p:nvGraphicFramePr>
        <p:xfrm>
          <a:off x="4161182" y="1302359"/>
          <a:ext cx="2305050" cy="671513"/>
        </p:xfrm>
        <a:graphic>
          <a:graphicData uri="http://schemas.openxmlformats.org/presentationml/2006/ole">
            <mc:AlternateContent xmlns:mc="http://schemas.openxmlformats.org/markup-compatibility/2006">
              <mc:Choice xmlns:v="urn:schemas-microsoft-com:vml" Requires="v">
                <p:oleObj spid="_x0000_s186377" name="Equation" r:id="rId5" imgW="698500" imgH="203200" progId="Equation.3">
                  <p:embed/>
                </p:oleObj>
              </mc:Choice>
              <mc:Fallback>
                <p:oleObj name="Equation" r:id="rId5" imgW="698500" imgH="203200" progId="Equation.3">
                  <p:embed/>
                  <p:pic>
                    <p:nvPicPr>
                      <p:cNvPr id="0" name=""/>
                      <p:cNvPicPr>
                        <a:picLocks noChangeAspect="1" noChangeArrowheads="1"/>
                      </p:cNvPicPr>
                      <p:nvPr/>
                    </p:nvPicPr>
                    <p:blipFill>
                      <a:blip r:embed="rId6"/>
                      <a:srcRect/>
                      <a:stretch>
                        <a:fillRect/>
                      </a:stretch>
                    </p:blipFill>
                    <p:spPr bwMode="auto">
                      <a:xfrm>
                        <a:off x="4161182" y="1302359"/>
                        <a:ext cx="2305050" cy="671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Title 1"/>
          <p:cNvSpPr>
            <a:spLocks noGrp="1"/>
          </p:cNvSpPr>
          <p:nvPr>
            <p:ph type="title"/>
          </p:nvPr>
        </p:nvSpPr>
        <p:spPr>
          <a:xfrm>
            <a:off x="303213" y="141288"/>
            <a:ext cx="8555037" cy="1725612"/>
          </a:xfrm>
        </p:spPr>
        <p:txBody>
          <a:bodyPr/>
          <a:lstStyle/>
          <a:p>
            <a:r>
              <a:rPr lang="en-US">
                <a:ea typeface="ヒラギノ角ゴ Pro W3" charset="0"/>
                <a:cs typeface="ヒラギノ角ゴ Pro W3" charset="0"/>
              </a:rPr>
              <a:t>Which of the graphs correctly shows parts of the wavefunction </a:t>
            </a:r>
            <a:r>
              <a:rPr lang="en-US">
                <a:latin typeface="Symbol" charset="0"/>
                <a:ea typeface="ヒラギノ角ゴ Pro W3" charset="0"/>
                <a:cs typeface="ヒラギノ角ゴ Pro W3" charset="0"/>
              </a:rPr>
              <a:t>ψ</a:t>
            </a:r>
            <a:r>
              <a:rPr lang="en-US">
                <a:ea typeface="ヒラギノ角ゴ Pro W3" charset="0"/>
                <a:cs typeface="ヒラギノ角ゴ Pro W3" charset="0"/>
              </a:rPr>
              <a:t> that satisfies </a:t>
            </a:r>
            <a:r>
              <a:rPr lang="en-US">
                <a:latin typeface="Symbol" charset="0"/>
                <a:ea typeface="ヒラギノ角ゴ Pro W3" charset="0"/>
                <a:cs typeface="ヒラギノ角ゴ Pro W3" charset="0"/>
              </a:rPr>
              <a:t>ψ</a:t>
            </a:r>
            <a:r>
              <a:rPr lang="ja-JP" altLang="en-US">
                <a:latin typeface="Courier" charset="0"/>
                <a:ea typeface="ヒラギノ角ゴ Pro W3" charset="0"/>
                <a:cs typeface="ヒラギノ角ゴ Pro W3" charset="0"/>
              </a:rPr>
              <a:t>”</a:t>
            </a:r>
            <a:r>
              <a:rPr lang="en-US" altLang="ja-JP">
                <a:ea typeface="ヒラギノ角ゴ Pro W3" charset="0"/>
                <a:cs typeface="ヒラギノ角ゴ Pro W3" charset="0"/>
              </a:rPr>
              <a:t>= +k</a:t>
            </a:r>
            <a:r>
              <a:rPr lang="en-US" altLang="ja-JP" baseline="-25000">
                <a:ea typeface="ヒラギノ角ゴ Pro W3" charset="0"/>
                <a:cs typeface="ヒラギノ角ゴ Pro W3" charset="0"/>
              </a:rPr>
              <a:t>2</a:t>
            </a:r>
            <a:r>
              <a:rPr lang="en-US" altLang="ja-JP">
                <a:latin typeface="Symbol" charset="0"/>
                <a:ea typeface="ヒラギノ角ゴ Pro W3" charset="0"/>
                <a:cs typeface="ヒラギノ角ゴ Pro W3" charset="0"/>
              </a:rPr>
              <a:t>ψ</a:t>
            </a:r>
            <a:r>
              <a:rPr lang="en-US" altLang="ja-JP">
                <a:ea typeface="ヒラギノ角ゴ Pro W3" charset="0"/>
                <a:cs typeface="ヒラギノ角ゴ Pro W3" charset="0"/>
              </a:rPr>
              <a:t> ?</a:t>
            </a:r>
            <a:endParaRPr lang="en-US">
              <a:ea typeface="ヒラギノ角ゴ Pro W3" charset="0"/>
              <a:cs typeface="ヒラギノ角ゴ Pro W3" charset="0"/>
            </a:endParaRPr>
          </a:p>
        </p:txBody>
      </p:sp>
      <p:pic>
        <p:nvPicPr>
          <p:cNvPr id="1669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8175" y="2109788"/>
            <a:ext cx="7785100" cy="4186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59747" name="TextBox 4"/>
          <p:cNvSpPr txBox="1">
            <a:spLocks noChangeArrowheads="1"/>
          </p:cNvSpPr>
          <p:nvPr/>
        </p:nvSpPr>
        <p:spPr bwMode="auto">
          <a:xfrm>
            <a:off x="0" y="6642100"/>
            <a:ext cx="3032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47</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685800" y="142875"/>
            <a:ext cx="7772400" cy="1227138"/>
          </a:xfrm>
        </p:spPr>
        <p:txBody>
          <a:bodyPr/>
          <a:lstStyle/>
          <a:p>
            <a:r>
              <a:rPr lang="en-US">
                <a:ea typeface="ヒラギノ角ゴ Pro W3" charset="0"/>
                <a:cs typeface="ヒラギノ角ゴ Pro W3" charset="0"/>
              </a:rPr>
              <a:t>Which expression below would be the QM equation for &lt;KE&gt;?</a:t>
            </a:r>
          </a:p>
        </p:txBody>
      </p:sp>
      <p:sp>
        <p:nvSpPr>
          <p:cNvPr id="22530" name="Content Placeholder 2"/>
          <p:cNvSpPr>
            <a:spLocks noGrp="1"/>
          </p:cNvSpPr>
          <p:nvPr>
            <p:ph idx="1"/>
          </p:nvPr>
        </p:nvSpPr>
        <p:spPr>
          <a:xfrm>
            <a:off x="298450" y="1541463"/>
            <a:ext cx="8458200" cy="4516437"/>
          </a:xfrm>
        </p:spPr>
        <p:txBody>
          <a:bodyPr/>
          <a:lstStyle/>
          <a:p>
            <a:r>
              <a:rPr lang="en-US">
                <a:latin typeface="Arial" charset="0"/>
                <a:ea typeface="ヒラギノ角ゴ Pro W3" charset="0"/>
                <a:cs typeface="ヒラギノ角ゴ Pro W3" charset="0"/>
              </a:rPr>
              <a:t>A)</a:t>
            </a:r>
          </a:p>
          <a:p>
            <a:endParaRPr lang="en-US">
              <a:latin typeface="Arial" charset="0"/>
              <a:ea typeface="ヒラギノ角ゴ Pro W3" charset="0"/>
              <a:cs typeface="ヒラギノ角ゴ Pro W3" charset="0"/>
            </a:endParaRPr>
          </a:p>
          <a:p>
            <a:endParaRPr lang="en-US">
              <a:latin typeface="Arial" charset="0"/>
              <a:ea typeface="ヒラギノ角ゴ Pro W3" charset="0"/>
              <a:cs typeface="ヒラギノ角ゴ Pro W3" charset="0"/>
            </a:endParaRPr>
          </a:p>
          <a:p>
            <a:r>
              <a:rPr lang="en-US">
                <a:latin typeface="Arial" charset="0"/>
                <a:ea typeface="ヒラギノ角ゴ Pro W3" charset="0"/>
                <a:cs typeface="ヒラギノ角ゴ Pro W3" charset="0"/>
              </a:rPr>
              <a:t>B) </a:t>
            </a:r>
          </a:p>
          <a:p>
            <a:endParaRPr lang="en-US">
              <a:latin typeface="Arial" charset="0"/>
              <a:ea typeface="ヒラギノ角ゴ Pro W3" charset="0"/>
              <a:cs typeface="ヒラギノ角ゴ Pro W3" charset="0"/>
            </a:endParaRPr>
          </a:p>
          <a:p>
            <a:endParaRPr lang="en-US">
              <a:latin typeface="Arial" charset="0"/>
              <a:ea typeface="ヒラギノ角ゴ Pro W3" charset="0"/>
              <a:cs typeface="ヒラギノ角ゴ Pro W3" charset="0"/>
            </a:endParaRPr>
          </a:p>
          <a:p>
            <a:r>
              <a:rPr lang="en-US">
                <a:latin typeface="Arial" charset="0"/>
                <a:ea typeface="ヒラギノ角ゴ Pro W3" charset="0"/>
                <a:cs typeface="ヒラギノ角ゴ Pro W3" charset="0"/>
              </a:rPr>
              <a:t>C)</a:t>
            </a:r>
          </a:p>
          <a:p>
            <a:endParaRPr lang="en-US">
              <a:latin typeface="Arial" charset="0"/>
              <a:ea typeface="ヒラギノ角ゴ Pro W3" charset="0"/>
              <a:cs typeface="ヒラギノ角ゴ Pro W3" charset="0"/>
            </a:endParaRPr>
          </a:p>
          <a:p>
            <a:r>
              <a:rPr lang="en-US">
                <a:latin typeface="Arial" charset="0"/>
                <a:ea typeface="ヒラギノ角ゴ Pro W3" charset="0"/>
                <a:cs typeface="ヒラギノ角ゴ Pro W3" charset="0"/>
              </a:rPr>
              <a:t>D) None of these!      E)  More than one! </a:t>
            </a:r>
          </a:p>
        </p:txBody>
      </p:sp>
      <p:graphicFrame>
        <p:nvGraphicFramePr>
          <p:cNvPr id="22531" name="Content Placeholder 3"/>
          <p:cNvGraphicFramePr>
            <a:graphicFrameLocks noChangeAspect="1"/>
          </p:cNvGraphicFramePr>
          <p:nvPr/>
        </p:nvGraphicFramePr>
        <p:xfrm>
          <a:off x="1079500" y="1249363"/>
          <a:ext cx="5540375" cy="1279525"/>
        </p:xfrm>
        <a:graphic>
          <a:graphicData uri="http://schemas.openxmlformats.org/presentationml/2006/ole">
            <mc:AlternateContent xmlns:mc="http://schemas.openxmlformats.org/markup-compatibility/2006">
              <mc:Choice xmlns:v="urn:schemas-microsoft-com:vml" Requires="v">
                <p:oleObj spid="_x0000_s22587" name="Equation" r:id="rId4" imgW="1816496" imgH="419497" progId="Equation.3">
                  <p:embed/>
                </p:oleObj>
              </mc:Choice>
              <mc:Fallback>
                <p:oleObj name="Equation" r:id="rId4" imgW="1816496" imgH="419497" progId="Equation.3">
                  <p:embed/>
                  <p:pic>
                    <p:nvPicPr>
                      <p:cNvPr id="0" name="Content Placeholder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9500" y="1249363"/>
                        <a:ext cx="5540375" cy="1279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2532" name="Object 1027"/>
          <p:cNvGraphicFramePr>
            <a:graphicFrameLocks noChangeAspect="1"/>
          </p:cNvGraphicFramePr>
          <p:nvPr/>
        </p:nvGraphicFramePr>
        <p:xfrm>
          <a:off x="939800" y="4564063"/>
          <a:ext cx="6157913" cy="1395412"/>
        </p:xfrm>
        <a:graphic>
          <a:graphicData uri="http://schemas.openxmlformats.org/presentationml/2006/ole">
            <mc:AlternateContent xmlns:mc="http://schemas.openxmlformats.org/markup-compatibility/2006">
              <mc:Choice xmlns:v="urn:schemas-microsoft-com:vml" Requires="v">
                <p:oleObj spid="_x0000_s22588" name="Equation" r:id="rId6" imgW="2019696" imgH="457597" progId="Equation.3">
                  <p:embed/>
                </p:oleObj>
              </mc:Choice>
              <mc:Fallback>
                <p:oleObj name="Equation" r:id="rId6" imgW="2019696" imgH="457597" progId="Equation.3">
                  <p:embed/>
                  <p:pic>
                    <p:nvPicPr>
                      <p:cNvPr id="0" name="Object 102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9800" y="4564063"/>
                        <a:ext cx="6157913" cy="1395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aphicFrame>
        <p:nvGraphicFramePr>
          <p:cNvPr id="22533" name="Object 1028"/>
          <p:cNvGraphicFramePr>
            <a:graphicFrameLocks noChangeAspect="1"/>
          </p:cNvGraphicFramePr>
          <p:nvPr/>
        </p:nvGraphicFramePr>
        <p:xfrm>
          <a:off x="960438" y="2963863"/>
          <a:ext cx="6045200" cy="1395412"/>
        </p:xfrm>
        <a:graphic>
          <a:graphicData uri="http://schemas.openxmlformats.org/presentationml/2006/ole">
            <mc:AlternateContent xmlns:mc="http://schemas.openxmlformats.org/markup-compatibility/2006">
              <mc:Choice xmlns:v="urn:schemas-microsoft-com:vml" Requires="v">
                <p:oleObj spid="_x0000_s22589" name="Equation" r:id="rId8" imgW="1981596" imgH="457597" progId="Equation.3">
                  <p:embed/>
                </p:oleObj>
              </mc:Choice>
              <mc:Fallback>
                <p:oleObj name="Equation" r:id="rId8" imgW="1981596" imgH="457597" progId="Equation.3">
                  <p:embed/>
                  <p:pic>
                    <p:nvPicPr>
                      <p:cNvPr id="0" name="Object 102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0438" y="2963863"/>
                        <a:ext cx="6045200" cy="1395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130175" y="130175"/>
            <a:ext cx="8878888" cy="4951413"/>
          </a:xfrm>
        </p:spPr>
        <p:txBody>
          <a:bodyPr anchor="t"/>
          <a:lstStyle/>
          <a:p>
            <a:r>
              <a:rPr lang="en-US" sz="2800" dirty="0">
                <a:solidFill>
                  <a:schemeClr val="tx1"/>
                </a:solidFill>
                <a:ea typeface="ヒラギノ角ゴ Pro W3" charset="0"/>
                <a:cs typeface="ヒラギノ角ゴ Pro W3" charset="0"/>
              </a:rPr>
              <a:t>	After assuming a product form </a:t>
            </a:r>
            <a:r>
              <a:rPr lang="en-US" sz="2800" dirty="0" smtClean="0">
                <a:solidFill>
                  <a:schemeClr val="tx1"/>
                </a:solidFill>
                <a:ea typeface="ヒラギノ角ゴ Pro W3" charset="0"/>
                <a:cs typeface="ヒラギノ角ゴ Pro W3" charset="0"/>
              </a:rPr>
              <a:t>solution    </a:t>
            </a:r>
            <a:r>
              <a:rPr lang="en-US" sz="2800" dirty="0">
                <a:solidFill>
                  <a:schemeClr val="tx1"/>
                </a:solidFill>
                <a:ea typeface="ヒラギノ角ゴ Pro W3" charset="0"/>
                <a:cs typeface="ヒラギノ角ゴ Pro W3" charset="0"/>
              </a:rPr>
              <a:t>			</a:t>
            </a:r>
            <a:r>
              <a:rPr lang="en-US" sz="2800" dirty="0">
                <a:solidFill>
                  <a:schemeClr val="tx1"/>
                </a:solidFill>
                <a:latin typeface="Symbol" charset="0"/>
                <a:ea typeface="ヒラギノ角ゴ Pro W3" charset="0"/>
                <a:cs typeface="ヒラギノ角ゴ Pro W3" charset="0"/>
              </a:rPr>
              <a:t>Y</a:t>
            </a:r>
            <a:r>
              <a:rPr lang="en-US" sz="2800" dirty="0">
                <a:solidFill>
                  <a:schemeClr val="tx1"/>
                </a:solidFill>
                <a:ea typeface="ヒラギノ角ゴ Pro W3" charset="0"/>
                <a:cs typeface="ヒラギノ角ゴ Pro W3" charset="0"/>
              </a:rPr>
              <a:t>(</a:t>
            </a:r>
            <a:r>
              <a:rPr lang="en-US" sz="2800" dirty="0" err="1">
                <a:solidFill>
                  <a:schemeClr val="tx1"/>
                </a:solidFill>
                <a:ea typeface="ヒラギノ角ゴ Pro W3" charset="0"/>
                <a:cs typeface="ヒラギノ角ゴ Pro W3" charset="0"/>
              </a:rPr>
              <a:t>x,t</a:t>
            </a:r>
            <a:r>
              <a:rPr lang="en-US" sz="2800" dirty="0">
                <a:solidFill>
                  <a:schemeClr val="tx1"/>
                </a:solidFill>
                <a:ea typeface="ヒラギノ角ゴ Pro W3" charset="0"/>
                <a:cs typeface="ヒラギノ角ゴ Pro W3" charset="0"/>
              </a:rPr>
              <a:t>) = </a:t>
            </a:r>
            <a:r>
              <a:rPr lang="en-US" sz="2800" dirty="0">
                <a:solidFill>
                  <a:schemeClr val="tx1"/>
                </a:solidFill>
                <a:latin typeface="Symbol" charset="0"/>
                <a:ea typeface="ヒラギノ角ゴ Pro W3" charset="0"/>
                <a:cs typeface="ヒラギノ角ゴ Pro W3" charset="0"/>
              </a:rPr>
              <a:t>y</a:t>
            </a:r>
            <a:r>
              <a:rPr lang="en-US" sz="2800" dirty="0">
                <a:solidFill>
                  <a:schemeClr val="tx1"/>
                </a:solidFill>
                <a:ea typeface="ヒラギノ角ゴ Pro W3" charset="0"/>
                <a:cs typeface="ヒラギノ角ゴ Pro W3" charset="0"/>
              </a:rPr>
              <a:t>(x)</a:t>
            </a:r>
            <a:r>
              <a:rPr lang="en-US" sz="2800" dirty="0">
                <a:solidFill>
                  <a:schemeClr val="tx1"/>
                </a:solidFill>
                <a:cs typeface="ヒラギノ角ゴ Pro W3" charset="0"/>
              </a:rPr>
              <a:t>·</a:t>
            </a:r>
            <a:r>
              <a:rPr lang="en-US" sz="2800" dirty="0">
                <a:solidFill>
                  <a:schemeClr val="tx1"/>
                </a:solidFill>
                <a:latin typeface="Symbol" charset="0"/>
                <a:ea typeface="ヒラギノ角ゴ Pro W3" charset="0"/>
                <a:cs typeface="ヒラギノ角ゴ Pro W3" charset="0"/>
              </a:rPr>
              <a:t>f</a:t>
            </a:r>
            <a:r>
              <a:rPr lang="en-US" sz="2800" dirty="0">
                <a:solidFill>
                  <a:schemeClr val="tx1"/>
                </a:solidFill>
                <a:ea typeface="ヒラギノ角ゴ Pro W3" charset="0"/>
                <a:cs typeface="ヒラギノ角ゴ Pro W3" charset="0"/>
              </a:rPr>
              <a:t>(t), the TDSE becomes</a:t>
            </a:r>
            <a:r>
              <a:rPr lang="en-US" sz="2800" dirty="0">
                <a:ea typeface="ヒラギノ角ゴ Pro W3" charset="0"/>
                <a:cs typeface="ヒラギノ角ゴ Pro W3" charset="0"/>
              </a:rPr>
              <a:t/>
            </a:r>
            <a:br>
              <a:rPr lang="en-US" sz="2800" dirty="0">
                <a:ea typeface="ヒラギノ角ゴ Pro W3" charset="0"/>
                <a:cs typeface="ヒラギノ角ゴ Pro W3" charset="0"/>
              </a:rPr>
            </a:br>
            <a:r>
              <a:rPr lang="en-US" sz="2800" dirty="0">
                <a:ea typeface="ヒラギノ角ゴ Pro W3" charset="0"/>
                <a:cs typeface="ヒラギノ角ゴ Pro W3" charset="0"/>
              </a:rPr>
              <a:t/>
            </a:r>
            <a:br>
              <a:rPr lang="en-US" sz="2800" dirty="0">
                <a:ea typeface="ヒラギノ角ゴ Pro W3" charset="0"/>
                <a:cs typeface="ヒラギノ角ゴ Pro W3" charset="0"/>
              </a:rPr>
            </a:br>
            <a:r>
              <a:rPr lang="en-US" sz="2800" dirty="0">
                <a:ea typeface="ヒラギノ角ゴ Pro W3" charset="0"/>
                <a:cs typeface="ヒラギノ角ゴ Pro W3" charset="0"/>
              </a:rPr>
              <a:t/>
            </a:r>
            <a:br>
              <a:rPr lang="en-US" sz="2800" dirty="0">
                <a:ea typeface="ヒラギノ角ゴ Pro W3" charset="0"/>
                <a:cs typeface="ヒラギノ角ゴ Pro W3" charset="0"/>
              </a:rPr>
            </a:br>
            <a:r>
              <a:rPr lang="en-US" sz="2800" dirty="0">
                <a:ea typeface="ヒラギノ角ゴ Pro W3" charset="0"/>
                <a:cs typeface="ヒラギノ角ゴ Pro W3" charset="0"/>
              </a:rPr>
              <a:t/>
            </a:r>
            <a:br>
              <a:rPr lang="en-US" sz="2800" dirty="0">
                <a:ea typeface="ヒラギノ角ゴ Pro W3" charset="0"/>
                <a:cs typeface="ヒラギノ角ゴ Pro W3" charset="0"/>
              </a:rPr>
            </a:br>
            <a:r>
              <a:rPr lang="en-US" sz="2800" dirty="0">
                <a:ea typeface="ヒラギノ角ゴ Pro W3" charset="0"/>
                <a:cs typeface="ヒラギノ角ゴ Pro W3" charset="0"/>
              </a:rPr>
              <a:t/>
            </a:r>
            <a:br>
              <a:rPr lang="en-US" sz="2800" dirty="0">
                <a:ea typeface="ヒラギノ角ゴ Pro W3" charset="0"/>
                <a:cs typeface="ヒラギノ角ゴ Pro W3" charset="0"/>
              </a:rPr>
            </a:br>
            <a:r>
              <a:rPr lang="en-US" sz="2800" dirty="0">
                <a:ea typeface="ヒラギノ角ゴ Pro W3" charset="0"/>
                <a:cs typeface="ヒラギノ角ゴ Pro W3" charset="0"/>
              </a:rPr>
              <a:t>If the potential energy function V in the Schrödinger Equation is a function of time, as well as x [V = V(</a:t>
            </a:r>
            <a:r>
              <a:rPr lang="en-US" sz="2800" dirty="0" err="1">
                <a:ea typeface="ヒラギノ角ゴ Pro W3" charset="0"/>
                <a:cs typeface="ヒラギノ角ゴ Pro W3" charset="0"/>
              </a:rPr>
              <a:t>x,t</a:t>
            </a:r>
            <a:r>
              <a:rPr lang="en-US" sz="2800" dirty="0">
                <a:ea typeface="ヒラギノ角ゴ Pro W3" charset="0"/>
                <a:cs typeface="ヒラギノ角ゴ Pro W3" charset="0"/>
              </a:rPr>
              <a:t>)] would separation of variables still work; that is, would there still be solutions to the SE of the form          </a:t>
            </a:r>
            <a:br>
              <a:rPr lang="en-US" sz="2800" dirty="0">
                <a:ea typeface="ヒラギノ角ゴ Pro W3" charset="0"/>
                <a:cs typeface="ヒラギノ角ゴ Pro W3" charset="0"/>
              </a:rPr>
            </a:br>
            <a:r>
              <a:rPr lang="en-US" sz="2800" dirty="0">
                <a:ea typeface="ヒラギノ角ゴ Pro W3" charset="0"/>
                <a:cs typeface="ヒラギノ角ゴ Pro W3" charset="0"/>
              </a:rPr>
              <a:t> </a:t>
            </a:r>
            <a:r>
              <a:rPr lang="en-US" sz="2800" dirty="0">
                <a:latin typeface="Symbol" charset="0"/>
                <a:ea typeface="ヒラギノ角ゴ Pro W3" charset="0"/>
                <a:cs typeface="ヒラギノ角ゴ Pro W3" charset="0"/>
              </a:rPr>
              <a:t>Y</a:t>
            </a:r>
            <a:r>
              <a:rPr lang="en-US" sz="2800" dirty="0">
                <a:ea typeface="ヒラギノ角ゴ Pro W3" charset="0"/>
                <a:cs typeface="ヒラギノ角ゴ Pro W3" charset="0"/>
              </a:rPr>
              <a:t>(</a:t>
            </a:r>
            <a:r>
              <a:rPr lang="en-US" sz="2800" dirty="0" err="1">
                <a:ea typeface="ヒラギノ角ゴ Pro W3" charset="0"/>
                <a:cs typeface="ヒラギノ角ゴ Pro W3" charset="0"/>
              </a:rPr>
              <a:t>x,t</a:t>
            </a:r>
            <a:r>
              <a:rPr lang="en-US" sz="2800" dirty="0">
                <a:ea typeface="ヒラギノ角ゴ Pro W3" charset="0"/>
                <a:cs typeface="ヒラギノ角ゴ Pro W3" charset="0"/>
              </a:rPr>
              <a:t>) = </a:t>
            </a:r>
            <a:r>
              <a:rPr lang="en-US" sz="2800" dirty="0">
                <a:latin typeface="Symbol" charset="0"/>
                <a:ea typeface="ヒラギノ角ゴ Pro W3" charset="0"/>
                <a:cs typeface="ヒラギノ角ゴ Pro W3" charset="0"/>
              </a:rPr>
              <a:t>y</a:t>
            </a:r>
            <a:r>
              <a:rPr lang="en-US" sz="2800" dirty="0">
                <a:ea typeface="ヒラギノ角ゴ Pro W3" charset="0"/>
                <a:cs typeface="ヒラギノ角ゴ Pro W3" charset="0"/>
              </a:rPr>
              <a:t>(x)·</a:t>
            </a:r>
            <a:r>
              <a:rPr lang="en-US" sz="2800" dirty="0">
                <a:latin typeface="Symbol" charset="0"/>
                <a:ea typeface="ヒラギノ角ゴ Pro W3" charset="0"/>
                <a:cs typeface="ヒラギノ角ゴ Pro W3" charset="0"/>
              </a:rPr>
              <a:t>f</a:t>
            </a:r>
            <a:r>
              <a:rPr lang="en-US" sz="2800" dirty="0">
                <a:ea typeface="ヒラギノ角ゴ Pro W3" charset="0"/>
                <a:cs typeface="ヒラギノ角ゴ Pro W3" charset="0"/>
              </a:rPr>
              <a:t>(t)?</a:t>
            </a:r>
          </a:p>
        </p:txBody>
      </p:sp>
      <p:sp>
        <p:nvSpPr>
          <p:cNvPr id="24578" name="Content Placeholder 2"/>
          <p:cNvSpPr>
            <a:spLocks noGrp="1"/>
          </p:cNvSpPr>
          <p:nvPr>
            <p:ph idx="1"/>
          </p:nvPr>
        </p:nvSpPr>
        <p:spPr>
          <a:xfrm>
            <a:off x="500063" y="5111750"/>
            <a:ext cx="8075612" cy="1690688"/>
          </a:xfrm>
        </p:spPr>
        <p:txBody>
          <a:bodyPr/>
          <a:lstStyle/>
          <a:p>
            <a:r>
              <a:rPr lang="en-US">
                <a:latin typeface="Arial" charset="0"/>
                <a:ea typeface="ヒラギノ角ゴ Pro W3" charset="0"/>
                <a:cs typeface="ヒラギノ角ゴ Pro W3" charset="0"/>
              </a:rPr>
              <a:t>A) Yes, always			B) No, never</a:t>
            </a:r>
          </a:p>
          <a:p>
            <a:r>
              <a:rPr lang="en-US">
                <a:latin typeface="Arial" charset="0"/>
                <a:ea typeface="ヒラギノ角ゴ Pro W3" charset="0"/>
                <a:cs typeface="ヒラギノ角ゴ Pro W3" charset="0"/>
              </a:rPr>
              <a:t>C) Depends on the functional dependence of V on x and t</a:t>
            </a:r>
          </a:p>
        </p:txBody>
      </p:sp>
      <p:graphicFrame>
        <p:nvGraphicFramePr>
          <p:cNvPr id="24579" name="Object 1026"/>
          <p:cNvGraphicFramePr>
            <a:graphicFrameLocks noChangeAspect="1"/>
          </p:cNvGraphicFramePr>
          <p:nvPr/>
        </p:nvGraphicFramePr>
        <p:xfrm>
          <a:off x="393700" y="1092200"/>
          <a:ext cx="7331075" cy="1752600"/>
        </p:xfrm>
        <a:graphic>
          <a:graphicData uri="http://schemas.openxmlformats.org/presentationml/2006/ole">
            <mc:AlternateContent xmlns:mc="http://schemas.openxmlformats.org/markup-compatibility/2006">
              <mc:Choice xmlns:v="urn:schemas-microsoft-com:vml" Requires="v">
                <p:oleObj spid="_x0000_s1042" name="Equation" r:id="rId4" imgW="1918096" imgH="457597" progId="Equation.3">
                  <p:embed/>
                </p:oleObj>
              </mc:Choice>
              <mc:Fallback>
                <p:oleObj name="Equation" r:id="rId4" imgW="1918096" imgH="457597" progId="Equation.3">
                  <p:embed/>
                  <p:pic>
                    <p:nvPicPr>
                      <p:cNvPr id="0" name="Object 10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3700" y="1092200"/>
                        <a:ext cx="7331075" cy="1752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4580" name="TextBox 4"/>
          <p:cNvSpPr txBox="1">
            <a:spLocks noChangeArrowheads="1"/>
          </p:cNvSpPr>
          <p:nvPr/>
        </p:nvSpPr>
        <p:spPr bwMode="auto">
          <a:xfrm>
            <a:off x="0" y="6642100"/>
            <a:ext cx="30321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ヒラギノ角ゴ Pro W3" charset="0"/>
                <a:cs typeface="ヒラギノ角ゴ Pro W3" charset="0"/>
              </a:defRPr>
            </a:lvl1pPr>
            <a:lvl2pPr marL="742950" indent="-285750" eaLnBrk="0" hangingPunct="0">
              <a:defRPr sz="2400">
                <a:solidFill>
                  <a:schemeClr val="tx1"/>
                </a:solidFill>
                <a:latin typeface="Arial" charset="0"/>
                <a:ea typeface="ヒラギノ角ゴ Pro W3" charset="0"/>
                <a:cs typeface="ヒラギノ角ゴ Pro W3" charset="0"/>
              </a:defRPr>
            </a:lvl2pPr>
            <a:lvl3pPr marL="1143000" indent="-228600" eaLnBrk="0" hangingPunct="0">
              <a:defRPr sz="2400">
                <a:solidFill>
                  <a:schemeClr val="tx1"/>
                </a:solidFill>
                <a:latin typeface="Arial" charset="0"/>
                <a:ea typeface="ヒラギノ角ゴ Pro W3" charset="0"/>
                <a:cs typeface="ヒラギノ角ゴ Pro W3" charset="0"/>
              </a:defRPr>
            </a:lvl3pPr>
            <a:lvl4pPr marL="1600200" indent="-228600" eaLnBrk="0" hangingPunct="0">
              <a:defRPr sz="2400">
                <a:solidFill>
                  <a:schemeClr val="tx1"/>
                </a:solidFill>
                <a:latin typeface="Arial" charset="0"/>
                <a:ea typeface="ヒラギノ角ゴ Pro W3" charset="0"/>
                <a:cs typeface="ヒラギノ角ゴ Pro W3" charset="0"/>
              </a:defRPr>
            </a:lvl4pPr>
            <a:lvl5pPr marL="2057400" indent="-228600" eaLnBrk="0" hangingPunct="0">
              <a:defRPr sz="2400">
                <a:solidFill>
                  <a:schemeClr val="tx1"/>
                </a:solidFill>
                <a:latin typeface="Arial" charset="0"/>
                <a:ea typeface="ヒラギノ角ゴ Pro W3" charset="0"/>
                <a:cs typeface="ヒラギノ角ゴ Pro W3" charset="0"/>
              </a:defRPr>
            </a:lvl5pPr>
            <a:lvl6pPr marL="25146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29718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290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886200" indent="-228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eaLnBrk="1" hangingPunct="1"/>
            <a:r>
              <a:rPr lang="en-US" sz="800"/>
              <a:t>30</a:t>
            </a:r>
          </a:p>
        </p:txBody>
      </p:sp>
    </p:spTree>
  </p:cSld>
  <p:clrMapOvr>
    <a:masterClrMapping/>
  </p:clrMapOvr>
</p:sld>
</file>

<file path=ppt/theme/theme1.xml><?xml version="1.0" encoding="utf-8"?>
<a:theme xmlns:a="http://schemas.openxmlformats.org/drawingml/2006/main" name="3_Blank Presentation">
  <a:themeElements>
    <a:clrScheme name="3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Blank Presentation">
      <a:majorFont>
        <a:latin typeface="Arial"/>
        <a:ea typeface="ヒラギノ角ゴ Pro W3"/>
        <a:cs typeface="Arial"/>
      </a:majorFont>
      <a:minorFont>
        <a:latin typeface="Lucida Grande"/>
        <a:ea typeface="ヒラギノ角ゴ Pro W3"/>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3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8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8_Blank Presentation">
      <a:majorFont>
        <a:latin typeface=""/>
        <a:ea typeface=""/>
        <a:cs typeface="ヒラギノ角ゴ Pro W3"/>
      </a:majorFont>
      <a:minorFont>
        <a:latin typeface="Lucida Grande"/>
        <a:ea typeface=""/>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5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ヒラギノ角ゴ Pro W3" pitchFamily="5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14502</TotalTime>
  <Words>10741</Words>
  <Application>Microsoft Macintosh PowerPoint</Application>
  <PresentationFormat>On-screen Show (4:3)</PresentationFormat>
  <Paragraphs>916</Paragraphs>
  <Slides>75</Slides>
  <Notes>75</Notes>
  <HiddenSlides>0</HiddenSlides>
  <MMClips>0</MMClips>
  <ScaleCrop>false</ScaleCrop>
  <HeadingPairs>
    <vt:vector size="6" baseType="variant">
      <vt:variant>
        <vt:lpstr>Theme</vt:lpstr>
      </vt:variant>
      <vt:variant>
        <vt:i4>2</vt:i4>
      </vt:variant>
      <vt:variant>
        <vt:lpstr>Embedded OLE Servers</vt:lpstr>
      </vt:variant>
      <vt:variant>
        <vt:i4>2</vt:i4>
      </vt:variant>
      <vt:variant>
        <vt:lpstr>Slide Titles</vt:lpstr>
      </vt:variant>
      <vt:variant>
        <vt:i4>75</vt:i4>
      </vt:variant>
    </vt:vector>
  </HeadingPairs>
  <TitlesOfParts>
    <vt:vector size="79" baseType="lpstr">
      <vt:lpstr>3_Blank Presentation</vt:lpstr>
      <vt:lpstr>8_Blank Presentation</vt:lpstr>
      <vt:lpstr>Equation</vt:lpstr>
      <vt:lpstr>Picture</vt:lpstr>
      <vt:lpstr>  Quantum I (PHYS 3220)</vt:lpstr>
      <vt:lpstr>Schrödinger Equation</vt:lpstr>
      <vt:lpstr>Consider the eigenvalue equation                            How many of the following give an eigenfunction and corresponding eigenvalue? I. f(x) = sin(kx),  C = +k2 II. f(x) = exp(-x), C = +1  III. f(x) = exp(i k x), C = -k2 IV. f(x) = x3,  C = 6</vt:lpstr>
      <vt:lpstr>Is                                                                                                             ?</vt:lpstr>
      <vt:lpstr>Two particles, 1 and 2, are described by plane wave of the form exp[i(kx–ωt)]. Particle 1 has a smaller wavelength than particle 2: λ1 &lt; λ2  Which particle has larger momentum?  </vt:lpstr>
      <vt:lpstr>Ψ1(x, t) and Ψ2(x, t) are two solutions of the time-dependent SE.  Is Ψsum(x, t) = aΨ1(x, t) + bΨ1(x, t) also a solution of the TDSE?</vt:lpstr>
      <vt:lpstr>Ψ1(x, t) and Ψ2(x, t) are two NORMALIZED solutions of the time-dependent SE.  Is Ψsum(x, t) = aΨ1(x, t) + bΨ1(x, t) also a normalized solution of the TDSE?</vt:lpstr>
      <vt:lpstr>Which expression below would be the QM equation for &lt;KE&gt;?</vt:lpstr>
      <vt:lpstr> After assuming a product form solution       Y(x,t) = y(x)·f(t), the TDSE becomes     If the potential energy function V in the Schrödinger Equation is a function of time, as well as x [V = V(x,t)] would separation of variables still work; that is, would there still be solutions to the SE of the form            Y(x,t) = y(x)·f(t)?</vt:lpstr>
      <vt:lpstr>Y1(x, t) and Y2(x, t) are two solutions of the time-dependent SE.  Is Ysum(x, t) = a·Y1(x, t) + b·Y2(x, t) also a solution of the TDSE?</vt:lpstr>
      <vt:lpstr>Do you know what the momentum operator is? </vt:lpstr>
      <vt:lpstr>Do you plan to attend today’s Tutorial (on relating classical to Quantum, and qualitative “sketching” of wave functions)</vt:lpstr>
      <vt:lpstr>Given Yn(x, t) as one of the eigenstates of ĤYn = EnYn,  what is the expectation value of the Hamiltonian-squared? </vt:lpstr>
      <vt:lpstr>Y1 and Y2 are two energy eigenstates of the Hamiltonian operator.  They are non-degenerate, meaning they have different eigenvalues E1 and E2.  ĤY1 = E1Y1 and ĤY2 = E2Y2 and E1 ≠ E2.  Is Ys = Y1 +Y2 also an energy eigenstate?</vt:lpstr>
      <vt:lpstr>Given un(x) = A sin(k x) + B cos(k x), the boundary condition, u(0) = 0, implies what?</vt:lpstr>
      <vt:lpstr>Given un(x) = A sin(k x)  the boundary condition, u(a) = 0, implies what?</vt:lpstr>
      <vt:lpstr>An electron and a neutron have the same speed. Which particle has the shorter wavelength? </vt:lpstr>
      <vt:lpstr>Is this wavefunction stationary; that is, is   time-independent?</vt:lpstr>
      <vt:lpstr>How does the energy E1 of the ground state (n=1) of an infinite square well of width a compare with the energy of the ground state of a well with a larger width?  The larger well has …</vt:lpstr>
      <vt:lpstr>How does the energy E of the n= 3 state of an infinite square well of width a compare with the energy of the n=3 state of a well with a larger width? The larger well has …</vt:lpstr>
      <vt:lpstr>PowerPoint Presentation</vt:lpstr>
      <vt:lpstr>The ψns are orthonormal:  Are the Ψns orthonormal?</vt:lpstr>
      <vt:lpstr>At t=0, could the wavefunction for an electron in an infinite square well of width  a (0&lt;x&lt;a ) be                                    , where A is a suitable normalization constant?  (Assume it is zero outside the region 0&lt;x&lt;a)</vt:lpstr>
      <vt:lpstr>The energy eigenstates, un, form an orthonormal set, meaning    What is</vt:lpstr>
      <vt:lpstr>Given a particle in a box (size a), with   What is the probability of measuring E1? How about measuring  E2?   </vt:lpstr>
      <vt:lpstr>  Assuming your system is isolated, does the probability of measuring E1 depend on the time (t) of the measurement?  </vt:lpstr>
      <vt:lpstr>Consider a classical particle with energy E moving in a potential V(x). What is true about a region where E &lt; V(x)? </vt:lpstr>
      <vt:lpstr>Consider a QUANTUM particle with energy E moving in a potential V(x). What is true about a region where E &lt; V(x)? </vt:lpstr>
      <vt:lpstr>Mathematica has numerically solved the TISE, with                    , starting from  u(0)=1, with an assumed energy E. </vt:lpstr>
      <vt:lpstr>Mathematica has numerically solved the TISE, with                    , starting from  u(0)=1, with an assumed energy E. </vt:lpstr>
      <vt:lpstr>What is the behaviour of u(x)=</vt:lpstr>
      <vt:lpstr>In QM, what is (where     is the momentum operator) </vt:lpstr>
      <vt:lpstr>[x,p]=iħ.  Is [p,x]=iħ?      Is ip+cx = cx+ip?</vt:lpstr>
      <vt:lpstr>What is </vt:lpstr>
      <vt:lpstr>Given  and  What is              ?</vt:lpstr>
      <vt:lpstr>If  What can you say about  </vt:lpstr>
      <vt:lpstr> </vt:lpstr>
      <vt:lpstr>Plane waves  Fourier Transforms,  momentum space</vt:lpstr>
      <vt:lpstr>Given u(x,t=0)= what is the time dependent wave function, Ψ(x,t)?  </vt:lpstr>
      <vt:lpstr>What is                , If                                  ? What is                , if                                  ?</vt:lpstr>
      <vt:lpstr>Do you plan to attend today’s Tutorial (on energy and energy measurements – review material for the upcoming midterm)</vt:lpstr>
      <vt:lpstr>Given the result: (and what you know about expectation values and σ’s) what will σp be? </vt:lpstr>
      <vt:lpstr>Consider the wave function   What does the probability density look like?</vt:lpstr>
      <vt:lpstr>Given                                        ,   what is Ψ(x,t)? </vt:lpstr>
      <vt:lpstr>Consider the function   What can you say about the integral </vt:lpstr>
      <vt:lpstr>If  (x) is given in the picture,  it's easy enough to evaluate     The answer is </vt:lpstr>
      <vt:lpstr>Given the Gaussian function    we can compute the Fourier transform, </vt:lpstr>
      <vt:lpstr>What is the Fourier transform of a delta function centered at x0, i.e. what is </vt:lpstr>
      <vt:lpstr>Consider the function f(x) which is a sin wave of length L.</vt:lpstr>
      <vt:lpstr>Match f(x) to the magnitude of its Fourier transform |(k)|:</vt:lpstr>
      <vt:lpstr>Compared to Y(x,0), F(p) contains:</vt:lpstr>
      <vt:lpstr>How do you write a Hamiltonian Ĥ with an arbitrary time-independent potential V(x) in momentum basis?</vt:lpstr>
      <vt:lpstr>As time goes on, the Gaussian wave packet will:</vt:lpstr>
      <vt:lpstr>What is the wavelength λ of the function </vt:lpstr>
      <vt:lpstr>PowerPoint Presentation</vt:lpstr>
      <vt:lpstr>What is</vt:lpstr>
      <vt:lpstr>True (A) or False (B):</vt:lpstr>
      <vt:lpstr>Stepwise constant V, scattering</vt:lpstr>
      <vt:lpstr>The probability density |Y|2 decreases with time in a region bounded by x = a and x = b.  Four possible pairs of probability currents Ja and Jb on the left and right ends of the region are indicated. How many of the pairs could produce the decreasing |Y|2  in this region? </vt:lpstr>
      <vt:lpstr>Consider a plane wave state Y(x,t) = A exp[i(k x – w t)], with k&gt;0.  What is the probability current J(x,t)?</vt:lpstr>
      <vt:lpstr>A stream of particles enters steadily from the far left.   The general solution to the TISE  is given below:</vt:lpstr>
      <vt:lpstr>A classical particle of energy E approaches a potential energy step of height V0   ( E &gt; V0 ).  What happens to the particle?</vt:lpstr>
      <vt:lpstr>A quantum stationary state is called u(x).  What can we say in general about u’(x)? </vt:lpstr>
      <vt:lpstr>R and T for a “step up” potential (E&gt;V0) are : </vt:lpstr>
      <vt:lpstr>R and T for a “step up” potential (E&gt;V0) are : </vt:lpstr>
      <vt:lpstr>The Reflection and Transmission formulas for the “step up” potential (with E&gt;V0) are : </vt:lpstr>
      <vt:lpstr>The formula for probability current is: </vt:lpstr>
      <vt:lpstr>A classical particle of energy E approaches a potential energy barrier of height V0   ( E &gt; V0 ).  What happens to the particle?</vt:lpstr>
      <vt:lpstr>PowerPoint Presentation</vt:lpstr>
      <vt:lpstr>Do you plan to attend today’s Tutorial (on qualitative features of wave functions)</vt:lpstr>
      <vt:lpstr>A plane wave, incident from the left, tunnels through the potential barrier shown.  The TISE solution has … A) the same wavelength on both sides of the barrier B) a smaller wavelength after tunneling C) a larger wavelength after tunneling</vt:lpstr>
      <vt:lpstr>PowerPoint Presentation</vt:lpstr>
      <vt:lpstr>Compared to the infinite square with the same width a, the ground state energy of a finite square well is… </vt:lpstr>
      <vt:lpstr>Which of the graphs correctly shows parts of the wavefunction ψ that satisfies                    ?</vt:lpstr>
      <vt:lpstr>Which of the graphs correctly shows parts of the wavefunction ψ that satisfies ψ”= +k2ψ ?</vt:lpstr>
    </vt:vector>
  </TitlesOfParts>
  <Manager/>
  <Company>CU Boulder</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Physics 3220 Concept Tests, part 2</dc:title>
  <dc:subject>Quantum Concept Tests</dc:subject>
  <dc:creator>Mike Dubson, Steve Pollock</dc:creator>
  <cp:keywords/>
  <dc:description/>
  <cp:lastModifiedBy>Steve Goldhaber</cp:lastModifiedBy>
  <cp:revision>404</cp:revision>
  <dcterms:created xsi:type="dcterms:W3CDTF">2009-02-09T22:09:07Z</dcterms:created>
  <dcterms:modified xsi:type="dcterms:W3CDTF">2013-03-31T20:02:34Z</dcterms:modified>
  <cp:category/>
</cp:coreProperties>
</file>