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notesSlides/notesSlide4.xml" ContentType="application/vnd.openxmlformats-officedocument.presentationml.notesSlide+xml"/>
  <Override PartName="/ppt/embeddings/oleObject2.bin" ContentType="application/vnd.openxmlformats-officedocument.oleObject"/>
  <Override PartName="/ppt/notesSlides/notesSlide5.xml" ContentType="application/vnd.openxmlformats-officedocument.presentationml.notesSlide+xml"/>
  <Override PartName="/ppt/notesSlides/notesSlide6.xml" ContentType="application/vnd.openxmlformats-officedocument.presentationml.notesSlide+xml"/>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notesSlides/notesSlide7.xml" ContentType="application/vnd.openxmlformats-officedocument.presentationml.notesSlide+xml"/>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embeddings/oleObject18.bin" ContentType="application/vnd.openxmlformats-officedocument.oleObject"/>
  <Override PartName="/ppt/notesSlides/notesSlide11.xml" ContentType="application/vnd.openxmlformats-officedocument.presentationml.notesSlide+xml"/>
  <Override PartName="/ppt/embeddings/oleObject19.bin" ContentType="application/vnd.openxmlformats-officedocument.oleObject"/>
  <Override PartName="/ppt/notesSlides/notesSlide12.xml" ContentType="application/vnd.openxmlformats-officedocument.presentationml.notesSlide+xml"/>
  <Override PartName="/ppt/embeddings/oleObject20.bin" ContentType="application/vnd.openxmlformats-officedocument.oleObject"/>
  <Override PartName="/ppt/embeddings/oleObject21.bin" ContentType="application/vnd.openxmlformats-officedocument.oleObject"/>
  <Override PartName="/ppt/notesSlides/notesSlide13.xml" ContentType="application/vnd.openxmlformats-officedocument.presentationml.notesSlide+xml"/>
  <Override PartName="/ppt/notesSlides/notesSlide14.xml" ContentType="application/vnd.openxmlformats-officedocument.presentationml.notesSlide+xml"/>
  <Override PartName="/ppt/embeddings/oleObject22.bin" ContentType="application/vnd.openxmlformats-officedocument.oleObject"/>
  <Override PartName="/ppt/notesSlides/notesSlide15.xml" ContentType="application/vnd.openxmlformats-officedocument.presentationml.notesSlide+xml"/>
  <Override PartName="/ppt/embeddings/oleObject23.bin" ContentType="application/vnd.openxmlformats-officedocument.oleObject"/>
  <Override PartName="/ppt/notesSlides/notesSlide16.xml" ContentType="application/vnd.openxmlformats-officedocument.presentationml.notesSlide+xml"/>
  <Override PartName="/ppt/embeddings/oleObject24.bin" ContentType="application/vnd.openxmlformats-officedocument.oleObject"/>
  <Override PartName="/ppt/notesSlides/notesSlide17.xml" ContentType="application/vnd.openxmlformats-officedocument.presentationml.notesSlide+xml"/>
  <Override PartName="/ppt/embeddings/oleObject25.bin" ContentType="application/vnd.openxmlformats-officedocument.oleObject"/>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notesSlides/notesSlide24.xml" ContentType="application/vnd.openxmlformats-officedocument.presentationml.notesSlide+xml"/>
  <Override PartName="/ppt/embeddings/oleObject32.bin" ContentType="application/vnd.openxmlformats-officedocument.oleObject"/>
  <Override PartName="/ppt/notesSlides/notesSlide25.xml" ContentType="application/vnd.openxmlformats-officedocument.presentationml.notesSlide+xml"/>
  <Override PartName="/ppt/embeddings/oleObject33.bin" ContentType="application/vnd.openxmlformats-officedocument.oleObject"/>
  <Override PartName="/ppt/notesSlides/notesSlide26.xml" ContentType="application/vnd.openxmlformats-officedocument.presentationml.notesSlide+xml"/>
  <Override PartName="/ppt/embeddings/oleObject34.bin" ContentType="application/vnd.openxmlformats-officedocument.oleObject"/>
  <Override PartName="/ppt/embeddings/oleObject35.bin" ContentType="application/vnd.openxmlformats-officedocument.oleObject"/>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embeddings/oleObject36.bin" ContentType="application/vnd.openxmlformats-officedocument.oleObject"/>
  <Override PartName="/ppt/embeddings/oleObject37.bin" ContentType="application/vnd.openxmlformats-officedocument.oleObject"/>
  <Override PartName="/ppt/notesSlides/notesSlide30.xml" ContentType="application/vnd.openxmlformats-officedocument.presentationml.notesSlide+xml"/>
  <Override PartName="/ppt/embeddings/oleObject38.bin" ContentType="application/vnd.openxmlformats-officedocument.oleObject"/>
  <Override PartName="/ppt/notesSlides/notesSlide31.xml" ContentType="application/vnd.openxmlformats-officedocument.presentationml.notesSlide+xml"/>
  <Override PartName="/ppt/notesSlides/notesSlide32.xml" ContentType="application/vnd.openxmlformats-officedocument.presentationml.notesSlide+xml"/>
  <Override PartName="/ppt/embeddings/oleObject39.bin" ContentType="application/vnd.openxmlformats-officedocument.oleObject"/>
  <Override PartName="/ppt/notesSlides/notesSlide33.xml" ContentType="application/vnd.openxmlformats-officedocument.presentationml.notesSlide+xml"/>
  <Override PartName="/ppt/embeddings/oleObject40.bin" ContentType="application/vnd.openxmlformats-officedocument.oleObject"/>
  <Override PartName="/ppt/embeddings/oleObject41.bin" ContentType="application/vnd.openxmlformats-officedocument.oleObject"/>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embeddings/oleObject42.bin" ContentType="application/vnd.openxmlformats-officedocument.oleObject"/>
  <Override PartName="/ppt/embeddings/oleObject43.bin" ContentType="application/vnd.openxmlformats-officedocument.oleObject"/>
  <Override PartName="/ppt/notesSlides/notesSlide38.xml" ContentType="application/vnd.openxmlformats-officedocument.presentationml.notesSlide+xml"/>
  <Override PartName="/ppt/embeddings/oleObject44.bin" ContentType="application/vnd.openxmlformats-officedocument.oleObject"/>
  <Override PartName="/ppt/notesSlides/notesSlide39.xml" ContentType="application/vnd.openxmlformats-officedocument.presentationml.notesSlide+xml"/>
  <Override PartName="/ppt/embeddings/oleObject45.bin" ContentType="application/vnd.openxmlformats-officedocument.oleObject"/>
  <Override PartName="/ppt/notesSlides/notesSlide40.xml" ContentType="application/vnd.openxmlformats-officedocument.presentationml.notesSlide+xml"/>
  <Override PartName="/ppt/embeddings/oleObject46.bin" ContentType="application/vnd.openxmlformats-officedocument.oleObject"/>
  <Override PartName="/ppt/embeddings/oleObject47.bin" ContentType="application/vnd.openxmlformats-officedocument.oleObject"/>
  <Override PartName="/ppt/notesSlides/notesSlide41.xml" ContentType="application/vnd.openxmlformats-officedocument.presentationml.notesSlide+xml"/>
  <Override PartName="/ppt/embeddings/oleObject48.bin" ContentType="application/vnd.openxmlformats-officedocument.oleObject"/>
  <Override PartName="/ppt/embeddings/oleObject49.bin" ContentType="application/vnd.openxmlformats-officedocument.oleObject"/>
  <Override PartName="/ppt/notesSlides/notesSlide42.xml" ContentType="application/vnd.openxmlformats-officedocument.presentationml.notesSlide+xml"/>
  <Override PartName="/ppt/embeddings/oleObject50.bin" ContentType="application/vnd.openxmlformats-officedocument.oleObject"/>
  <Override PartName="/ppt/embeddings/oleObject51.bin" ContentType="application/vnd.openxmlformats-officedocument.oleObject"/>
  <Override PartName="/ppt/notesSlides/notesSlide43.xml" ContentType="application/vnd.openxmlformats-officedocument.presentationml.notesSlide+xml"/>
  <Override PartName="/ppt/embeddings/oleObject52.bin" ContentType="application/vnd.openxmlformats-officedocument.oleObject"/>
  <Override PartName="/ppt/notesSlides/notesSlide44.xml" ContentType="application/vnd.openxmlformats-officedocument.presentationml.notesSlide+xml"/>
  <Override PartName="/ppt/embeddings/oleObject53.bin" ContentType="application/vnd.openxmlformats-officedocument.oleObject"/>
  <Override PartName="/ppt/notesSlides/notesSlide45.xml" ContentType="application/vnd.openxmlformats-officedocument.presentationml.notesSlide+xml"/>
  <Override PartName="/ppt/notesSlides/notesSlide46.xml" ContentType="application/vnd.openxmlformats-officedocument.presentationml.notesSlide+xml"/>
  <Override PartName="/ppt/embeddings/oleObject54.bin" ContentType="application/vnd.openxmlformats-officedocument.oleObject"/>
  <Override PartName="/ppt/notesSlides/notesSlide47.xml" ContentType="application/vnd.openxmlformats-officedocument.presentationml.notesSlide+xml"/>
  <Override PartName="/ppt/notesSlides/notesSlide48.xml" ContentType="application/vnd.openxmlformats-officedocument.presentationml.notesSlide+xml"/>
  <Override PartName="/ppt/embeddings/oleObject55.bin" ContentType="application/vnd.openxmlformats-officedocument.oleObject"/>
  <Override PartName="/ppt/embeddings/oleObject56.bin" ContentType="application/vnd.openxmlformats-officedocument.oleObject"/>
  <Override PartName="/ppt/notesSlides/notesSlide49.xml" ContentType="application/vnd.openxmlformats-officedocument.presentationml.notesSlide+xml"/>
  <Override PartName="/ppt/embeddings/oleObject57.bin" ContentType="application/vnd.openxmlformats-officedocument.oleObject"/>
  <Override PartName="/ppt/notesSlides/notesSlide50.xml" ContentType="application/vnd.openxmlformats-officedocument.presentationml.notesSlide+xml"/>
  <Override PartName="/ppt/embeddings/oleObject58.bin" ContentType="application/vnd.openxmlformats-officedocument.oleObject"/>
  <Override PartName="/ppt/notesSlides/notesSlide51.xml" ContentType="application/vnd.openxmlformats-officedocument.presentationml.notesSlide+xml"/>
  <Override PartName="/ppt/embeddings/oleObject59.bin" ContentType="application/vnd.openxmlformats-officedocument.oleObject"/>
  <Override PartName="/ppt/embeddings/oleObject60.bin" ContentType="application/vnd.openxmlformats-officedocument.oleObject"/>
  <Override PartName="/ppt/embeddings/oleObject61.bin" ContentType="application/vnd.openxmlformats-officedocument.oleObject"/>
  <Override PartName="/ppt/embeddings/oleObject62.bin" ContentType="application/vnd.openxmlformats-officedocument.oleObject"/>
  <Override PartName="/ppt/embeddings/oleObject63.bin" ContentType="application/vnd.openxmlformats-officedocument.oleObject"/>
  <Override PartName="/ppt/embeddings/oleObject64.bin" ContentType="application/vnd.openxmlformats-officedocument.oleObject"/>
  <Override PartName="/ppt/embeddings/oleObject65.bin" ContentType="application/vnd.openxmlformats-officedocument.oleObject"/>
  <Override PartName="/ppt/embeddings/oleObject66.bin" ContentType="application/vnd.openxmlformats-officedocument.oleObject"/>
  <Override PartName="/ppt/embeddings/oleObject67.bin" ContentType="application/vnd.openxmlformats-officedocument.oleObject"/>
  <Override PartName="/ppt/embeddings/oleObject68.bin" ContentType="application/vnd.openxmlformats-officedocument.oleObject"/>
  <Override PartName="/ppt/embeddings/oleObject69.bin" ContentType="application/vnd.openxmlformats-officedocument.oleObject"/>
  <Override PartName="/ppt/embeddings/oleObject70.bin" ContentType="application/vnd.openxmlformats-officedocument.oleObject"/>
  <Override PartName="/ppt/embeddings/oleObject71.bin" ContentType="application/vnd.openxmlformats-officedocument.oleObject"/>
  <Override PartName="/ppt/embeddings/oleObject72.bin" ContentType="application/vnd.openxmlformats-officedocument.oleObject"/>
  <Override PartName="/ppt/embeddings/oleObject73.bin" ContentType="application/vnd.openxmlformats-officedocument.oleObject"/>
  <Override PartName="/ppt/notesSlides/notesSlide52.xml" ContentType="application/vnd.openxmlformats-officedocument.presentationml.notesSlide+xml"/>
  <Override PartName="/ppt/embeddings/oleObject74.bin" ContentType="application/vnd.openxmlformats-officedocument.oleObject"/>
  <Override PartName="/ppt/embeddings/oleObject75.bin" ContentType="application/vnd.openxmlformats-officedocument.oleObject"/>
  <Override PartName="/ppt/embeddings/oleObject76.bin" ContentType="application/vnd.openxmlformats-officedocument.oleObject"/>
  <Override PartName="/ppt/embeddings/oleObject77.bin" ContentType="application/vnd.openxmlformats-officedocument.oleObject"/>
  <Override PartName="/ppt/embeddings/oleObject78.bin" ContentType="application/vnd.openxmlformats-officedocument.oleObject"/>
  <Override PartName="/ppt/embeddings/oleObject79.bin" ContentType="application/vnd.openxmlformats-officedocument.oleObject"/>
  <Override PartName="/ppt/embeddings/oleObject80.bin" ContentType="application/vnd.openxmlformats-officedocument.oleObject"/>
  <Override PartName="/ppt/notesSlides/notesSlide53.xml" ContentType="application/vnd.openxmlformats-officedocument.presentationml.notesSlide+xml"/>
  <Override PartName="/ppt/embeddings/oleObject81.bin" ContentType="application/vnd.openxmlformats-officedocument.oleObject"/>
  <Override PartName="/ppt/embeddings/oleObject82.bin" ContentType="application/vnd.openxmlformats-officedocument.oleObject"/>
  <Override PartName="/ppt/embeddings/oleObject83.bin" ContentType="application/vnd.openxmlformats-officedocument.oleObject"/>
  <Override PartName="/ppt/embeddings/oleObject84.bin" ContentType="application/vnd.openxmlformats-officedocument.oleObject"/>
  <Override PartName="/ppt/embeddings/oleObject85.bin" ContentType="application/vnd.openxmlformats-officedocument.oleObject"/>
  <Override PartName="/ppt/embeddings/oleObject86.bin" ContentType="application/vnd.openxmlformats-officedocument.oleObject"/>
  <Override PartName="/ppt/notesSlides/notesSlide54.xml" ContentType="application/vnd.openxmlformats-officedocument.presentationml.notesSlide+xml"/>
  <Override PartName="/ppt/embeddings/oleObject87.bin" ContentType="application/vnd.openxmlformats-officedocument.oleObject"/>
  <Override PartName="/ppt/embeddings/oleObject88.bin" ContentType="application/vnd.openxmlformats-officedocument.oleObject"/>
  <Override PartName="/ppt/embeddings/oleObject89.bin" ContentType="application/vnd.openxmlformats-officedocument.oleObject"/>
  <Override PartName="/ppt/embeddings/oleObject90.bin" ContentType="application/vnd.openxmlformats-officedocument.oleObject"/>
  <Override PartName="/ppt/notesSlides/notesSlide55.xml" ContentType="application/vnd.openxmlformats-officedocument.presentationml.notesSlide+xml"/>
  <Override PartName="/ppt/embeddings/oleObject91.bin" ContentType="application/vnd.openxmlformats-officedocument.oleObject"/>
  <Override PartName="/ppt/embeddings/oleObject92.bin" ContentType="application/vnd.openxmlformats-officedocument.oleObject"/>
  <Override PartName="/ppt/embeddings/oleObject93.bin" ContentType="application/vnd.openxmlformats-officedocument.oleObject"/>
  <Override PartName="/ppt/embeddings/oleObject94.bin" ContentType="application/vnd.openxmlformats-officedocument.oleObject"/>
  <Override PartName="/ppt/embeddings/oleObject95.bin" ContentType="application/vnd.openxmlformats-officedocument.oleObject"/>
  <Override PartName="/ppt/embeddings/oleObject96.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455" r:id="rId1"/>
  </p:sldMasterIdLst>
  <p:notesMasterIdLst>
    <p:notesMasterId r:id="rId57"/>
  </p:notesMasterIdLst>
  <p:sldIdLst>
    <p:sldId id="256" r:id="rId2"/>
    <p:sldId id="415" r:id="rId3"/>
    <p:sldId id="424" r:id="rId4"/>
    <p:sldId id="425" r:id="rId5"/>
    <p:sldId id="426" r:id="rId6"/>
    <p:sldId id="428" r:id="rId7"/>
    <p:sldId id="416" r:id="rId8"/>
    <p:sldId id="429" r:id="rId9"/>
    <p:sldId id="430" r:id="rId10"/>
    <p:sldId id="431" r:id="rId11"/>
    <p:sldId id="432" r:id="rId12"/>
    <p:sldId id="389" r:id="rId13"/>
    <p:sldId id="434" r:id="rId14"/>
    <p:sldId id="435" r:id="rId15"/>
    <p:sldId id="419" r:id="rId16"/>
    <p:sldId id="420" r:id="rId17"/>
    <p:sldId id="436" r:id="rId18"/>
    <p:sldId id="438" r:id="rId19"/>
    <p:sldId id="437" r:id="rId20"/>
    <p:sldId id="439" r:id="rId21"/>
    <p:sldId id="440" r:id="rId22"/>
    <p:sldId id="441" r:id="rId23"/>
    <p:sldId id="443" r:id="rId24"/>
    <p:sldId id="444" r:id="rId25"/>
    <p:sldId id="445" r:id="rId26"/>
    <p:sldId id="446" r:id="rId27"/>
    <p:sldId id="447" r:id="rId28"/>
    <p:sldId id="448" r:id="rId29"/>
    <p:sldId id="379" r:id="rId30"/>
    <p:sldId id="449" r:id="rId31"/>
    <p:sldId id="372" r:id="rId32"/>
    <p:sldId id="370" r:id="rId33"/>
    <p:sldId id="378" r:id="rId34"/>
    <p:sldId id="450" r:id="rId35"/>
    <p:sldId id="451" r:id="rId36"/>
    <p:sldId id="452" r:id="rId37"/>
    <p:sldId id="396" r:id="rId38"/>
    <p:sldId id="394" r:id="rId39"/>
    <p:sldId id="453" r:id="rId40"/>
    <p:sldId id="454" r:id="rId41"/>
    <p:sldId id="391" r:id="rId42"/>
    <p:sldId id="392" r:id="rId43"/>
    <p:sldId id="393" r:id="rId44"/>
    <p:sldId id="397" r:id="rId45"/>
    <p:sldId id="455" r:id="rId46"/>
    <p:sldId id="373" r:id="rId47"/>
    <p:sldId id="384" r:id="rId48"/>
    <p:sldId id="456" r:id="rId49"/>
    <p:sldId id="457" r:id="rId50"/>
    <p:sldId id="458" r:id="rId51"/>
    <p:sldId id="459" r:id="rId52"/>
    <p:sldId id="460" r:id="rId53"/>
    <p:sldId id="461" r:id="rId54"/>
    <p:sldId id="462" r:id="rId55"/>
    <p:sldId id="463" r:id="rId5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674" autoAdjust="0"/>
  </p:normalViewPr>
  <p:slideViewPr>
    <p:cSldViewPr snapToGrid="0">
      <p:cViewPr varScale="1">
        <p:scale>
          <a:sx n="131" d="100"/>
          <a:sy n="131" d="100"/>
        </p:scale>
        <p:origin x="-236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notesMaster" Target="notesMasters/notesMaster1.xml"/><Relationship Id="rId58" Type="http://schemas.openxmlformats.org/officeDocument/2006/relationships/printerSettings" Target="printerSettings/printerSettings1.bin"/><Relationship Id="rId59" Type="http://schemas.openxmlformats.org/officeDocument/2006/relationships/presProps" Target="pres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viewProps" Target="viewProps.xml"/><Relationship Id="rId61" Type="http://schemas.openxmlformats.org/officeDocument/2006/relationships/theme" Target="theme/theme1.xml"/><Relationship Id="rId6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28.emf"/><Relationship Id="rId4" Type="http://schemas.openxmlformats.org/officeDocument/2006/relationships/image" Target="../media/image29.emf"/><Relationship Id="rId5" Type="http://schemas.openxmlformats.org/officeDocument/2006/relationships/image" Target="../media/image30.emf"/><Relationship Id="rId6" Type="http://schemas.openxmlformats.org/officeDocument/2006/relationships/image" Target="../media/image31.emf"/><Relationship Id="rId1" Type="http://schemas.openxmlformats.org/officeDocument/2006/relationships/image" Target="../media/image26.emf"/><Relationship Id="rId2" Type="http://schemas.openxmlformats.org/officeDocument/2006/relationships/image" Target="../media/image27.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4.emf"/><Relationship Id="rId2" Type="http://schemas.openxmlformats.org/officeDocument/2006/relationships/image" Target="../media/image35.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0.emf"/><Relationship Id="rId2" Type="http://schemas.openxmlformats.org/officeDocument/2006/relationships/image" Target="../media/image4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2.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4.emf"/><Relationship Id="rId2" Type="http://schemas.openxmlformats.org/officeDocument/2006/relationships/image" Target="../media/image4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6.emf"/><Relationship Id="rId2" Type="http://schemas.openxmlformats.org/officeDocument/2006/relationships/image" Target="../media/image47.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8.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49.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50.emf"/><Relationship Id="rId2" Type="http://schemas.openxmlformats.org/officeDocument/2006/relationships/image" Target="../media/image51.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2.emf"/><Relationship Id="rId2" Type="http://schemas.openxmlformats.org/officeDocument/2006/relationships/image" Target="../media/image53.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54.emf"/><Relationship Id="rId2" Type="http://schemas.openxmlformats.org/officeDocument/2006/relationships/image" Target="../media/image55.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56.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57.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58.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60.wmf"/><Relationship Id="rId2" Type="http://schemas.openxmlformats.org/officeDocument/2006/relationships/image" Target="../media/image6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5.emf"/><Relationship Id="rId4" Type="http://schemas.openxmlformats.org/officeDocument/2006/relationships/image" Target="../media/image6.emf"/><Relationship Id="rId5" Type="http://schemas.openxmlformats.org/officeDocument/2006/relationships/image" Target="../media/image7.emf"/><Relationship Id="rId6" Type="http://schemas.openxmlformats.org/officeDocument/2006/relationships/image" Target="../media/image8.emf"/><Relationship Id="rId7" Type="http://schemas.openxmlformats.org/officeDocument/2006/relationships/image" Target="../media/image9.emf"/><Relationship Id="rId1" Type="http://schemas.openxmlformats.org/officeDocument/2006/relationships/image" Target="../media/image3.emf"/><Relationship Id="rId2" Type="http://schemas.openxmlformats.org/officeDocument/2006/relationships/image" Target="../media/image4.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63.wmf"/></Relationships>
</file>

<file path=ppt/drawings/_rels/vmlDrawing32.vml.rels><?xml version="1.0" encoding="UTF-8" standalone="yes"?>
<Relationships xmlns="http://schemas.openxmlformats.org/package/2006/relationships"><Relationship Id="rId11" Type="http://schemas.openxmlformats.org/officeDocument/2006/relationships/image" Target="../media/image74.wmf"/><Relationship Id="rId12" Type="http://schemas.openxmlformats.org/officeDocument/2006/relationships/image" Target="../media/image75.wmf"/><Relationship Id="rId13" Type="http://schemas.openxmlformats.org/officeDocument/2006/relationships/image" Target="../media/image76.emf"/><Relationship Id="rId1" Type="http://schemas.openxmlformats.org/officeDocument/2006/relationships/image" Target="../media/image64.wmf"/><Relationship Id="rId2" Type="http://schemas.openxmlformats.org/officeDocument/2006/relationships/image" Target="../media/image65.wmf"/><Relationship Id="rId3" Type="http://schemas.openxmlformats.org/officeDocument/2006/relationships/image" Target="../media/image66.wmf"/><Relationship Id="rId4" Type="http://schemas.openxmlformats.org/officeDocument/2006/relationships/image" Target="../media/image67.wmf"/><Relationship Id="rId5" Type="http://schemas.openxmlformats.org/officeDocument/2006/relationships/image" Target="../media/image68.wmf"/><Relationship Id="rId6" Type="http://schemas.openxmlformats.org/officeDocument/2006/relationships/image" Target="../media/image69.wmf"/><Relationship Id="rId7" Type="http://schemas.openxmlformats.org/officeDocument/2006/relationships/image" Target="../media/image70.wmf"/><Relationship Id="rId8" Type="http://schemas.openxmlformats.org/officeDocument/2006/relationships/image" Target="../media/image71.wmf"/><Relationship Id="rId9" Type="http://schemas.openxmlformats.org/officeDocument/2006/relationships/image" Target="../media/image72.wmf"/><Relationship Id="rId10" Type="http://schemas.openxmlformats.org/officeDocument/2006/relationships/image" Target="../media/image73.wmf"/></Relationships>
</file>

<file path=ppt/drawings/_rels/vmlDrawing33.vml.rels><?xml version="1.0" encoding="UTF-8" standalone="yes"?>
<Relationships xmlns="http://schemas.openxmlformats.org/package/2006/relationships"><Relationship Id="rId3" Type="http://schemas.openxmlformats.org/officeDocument/2006/relationships/image" Target="../media/image79.wmf"/><Relationship Id="rId4" Type="http://schemas.openxmlformats.org/officeDocument/2006/relationships/image" Target="../media/image80.wmf"/><Relationship Id="rId5" Type="http://schemas.openxmlformats.org/officeDocument/2006/relationships/image" Target="../media/image81.wmf"/><Relationship Id="rId6" Type="http://schemas.openxmlformats.org/officeDocument/2006/relationships/image" Target="../media/image82.wmf"/><Relationship Id="rId7" Type="http://schemas.openxmlformats.org/officeDocument/2006/relationships/image" Target="../media/image83.wmf"/><Relationship Id="rId1" Type="http://schemas.openxmlformats.org/officeDocument/2006/relationships/image" Target="../media/image77.wmf"/><Relationship Id="rId2" Type="http://schemas.openxmlformats.org/officeDocument/2006/relationships/image" Target="../media/image78.wmf"/></Relationships>
</file>

<file path=ppt/drawings/_rels/vmlDrawing34.vml.rels><?xml version="1.0" encoding="UTF-8" standalone="yes"?>
<Relationships xmlns="http://schemas.openxmlformats.org/package/2006/relationships"><Relationship Id="rId3" Type="http://schemas.openxmlformats.org/officeDocument/2006/relationships/image" Target="../media/image85.wmf"/><Relationship Id="rId4" Type="http://schemas.openxmlformats.org/officeDocument/2006/relationships/image" Target="../media/image86.wmf"/><Relationship Id="rId5" Type="http://schemas.openxmlformats.org/officeDocument/2006/relationships/image" Target="../media/image87.wmf"/><Relationship Id="rId1" Type="http://schemas.openxmlformats.org/officeDocument/2006/relationships/image" Target="../media/image77.wmf"/><Relationship Id="rId2" Type="http://schemas.openxmlformats.org/officeDocument/2006/relationships/image" Target="../media/image84.w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89.wmf"/><Relationship Id="rId4" Type="http://schemas.openxmlformats.org/officeDocument/2006/relationships/image" Target="../media/image90.wmf"/><Relationship Id="rId1" Type="http://schemas.openxmlformats.org/officeDocument/2006/relationships/image" Target="../media/image77.wmf"/><Relationship Id="rId2" Type="http://schemas.openxmlformats.org/officeDocument/2006/relationships/image" Target="../media/image88.wmf"/></Relationships>
</file>

<file path=ppt/drawings/_rels/vmlDrawing36.vml.rels><?xml version="1.0" encoding="UTF-8" standalone="yes"?>
<Relationships xmlns="http://schemas.openxmlformats.org/package/2006/relationships"><Relationship Id="rId3" Type="http://schemas.openxmlformats.org/officeDocument/2006/relationships/image" Target="../media/image93.wmf"/><Relationship Id="rId4" Type="http://schemas.openxmlformats.org/officeDocument/2006/relationships/image" Target="../media/image94.wmf"/><Relationship Id="rId5" Type="http://schemas.openxmlformats.org/officeDocument/2006/relationships/image" Target="../media/image95.wmf"/><Relationship Id="rId6" Type="http://schemas.openxmlformats.org/officeDocument/2006/relationships/image" Target="../media/image96.wmf"/><Relationship Id="rId1" Type="http://schemas.openxmlformats.org/officeDocument/2006/relationships/image" Target="../media/image91.wmf"/><Relationship Id="rId2" Type="http://schemas.openxmlformats.org/officeDocument/2006/relationships/image" Target="../media/image9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2.emf"/><Relationship Id="rId4" Type="http://schemas.openxmlformats.org/officeDocument/2006/relationships/image" Target="../media/image13.emf"/><Relationship Id="rId5" Type="http://schemas.openxmlformats.org/officeDocument/2006/relationships/image" Target="../media/image14.emf"/><Relationship Id="rId6" Type="http://schemas.openxmlformats.org/officeDocument/2006/relationships/image" Target="../media/image15.emf"/><Relationship Id="rId7" Type="http://schemas.openxmlformats.org/officeDocument/2006/relationships/image" Target="../media/image16.emf"/><Relationship Id="rId8" Type="http://schemas.openxmlformats.org/officeDocument/2006/relationships/image" Target="../media/image17.emf"/><Relationship Id="rId1" Type="http://schemas.openxmlformats.org/officeDocument/2006/relationships/image" Target="../media/image10.emf"/><Relationship Id="rId2" Type="http://schemas.openxmlformats.org/officeDocument/2006/relationships/image" Target="../media/image1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0.emf"/><Relationship Id="rId2" Type="http://schemas.openxmlformats.org/officeDocument/2006/relationships/image" Target="../media/image2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776461B4-CD37-AF42-BC46-9F2C56AEE8A3}" type="slidenum">
              <a:rPr lang="en-US"/>
              <a:pPr/>
              <a:t>‹#›</a:t>
            </a:fld>
            <a:endParaRPr lang="en-US"/>
          </a:p>
        </p:txBody>
      </p:sp>
    </p:spTree>
    <p:extLst>
      <p:ext uri="{BB962C8B-B14F-4D97-AF65-F5344CB8AC3E}">
        <p14:creationId xmlns:p14="http://schemas.microsoft.com/office/powerpoint/2010/main" val="7512212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pitchFamily="52" charset="-128"/>
        <a:cs typeface="ヒラギノ角ゴ Pro W3" charset="-128"/>
      </a:defRPr>
    </a:lvl1pPr>
    <a:lvl2pPr marL="457200" algn="l" rtl="0" eaLnBrk="0" fontAlgn="base" hangingPunct="0">
      <a:spcBef>
        <a:spcPct val="30000"/>
      </a:spcBef>
      <a:spcAft>
        <a:spcPct val="0"/>
      </a:spcAft>
      <a:defRPr sz="1200" kern="1200">
        <a:solidFill>
          <a:schemeClr val="tx1"/>
        </a:solidFill>
        <a:latin typeface="Arial" charset="0"/>
        <a:ea typeface="ヒラギノ角ゴ Pro W3" pitchFamily="52" charset="-128"/>
        <a:cs typeface="ヒラギノ角ゴ Pro W3" charset="-128"/>
      </a:defRPr>
    </a:lvl2pPr>
    <a:lvl3pPr marL="914400" algn="l" rtl="0" eaLnBrk="0" fontAlgn="base" hangingPunct="0">
      <a:spcBef>
        <a:spcPct val="30000"/>
      </a:spcBef>
      <a:spcAft>
        <a:spcPct val="0"/>
      </a:spcAft>
      <a:defRPr sz="1200" kern="1200">
        <a:solidFill>
          <a:schemeClr val="tx1"/>
        </a:solidFill>
        <a:latin typeface="Arial" charset="0"/>
        <a:ea typeface="ヒラギノ角ゴ Pro W3" pitchFamily="52" charset="-128"/>
        <a:cs typeface="ヒラギノ角ゴ Pro W3" charset="-128"/>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pitchFamily="52" charset="-128"/>
        <a:cs typeface="ヒラギノ角ゴ Pro W3" charset="-128"/>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pitchFamily="52" charset="-128"/>
        <a:cs typeface="ヒラギノ角ゴ Pro W3"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648279A8-5A17-8F4E-AA33-838CC5154E6A}" type="slidenum">
              <a:rPr lang="en-US" sz="1200"/>
              <a:pPr/>
              <a:t>1</a:t>
            </a:fld>
            <a:endParaRPr 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ea typeface="ヒラギノ角ゴ Pro W3" charset="0"/>
                <a:cs typeface="ヒラギノ角ゴ Pro W3" charset="0"/>
              </a:rPr>
              <a:t>© Mike Dubson, 2008</a:t>
            </a:r>
          </a:p>
          <a:p>
            <a:pPr eaLnBrk="1" hangingPunct="1"/>
            <a:endParaRPr lang="en-US">
              <a:ea typeface="ヒラギノ角ゴ Pro W3" charset="0"/>
              <a:cs typeface="ヒラギノ角ゴ Pro W3"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p:cNvSpPr>
          <p:nvPr>
            <p:ph type="sldImg"/>
          </p:nvPr>
        </p:nvSpPr>
        <p:spPr>
          <a:ln/>
        </p:spPr>
      </p:sp>
      <p:sp>
        <p:nvSpPr>
          <p:cNvPr id="24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(DeWolfe) </a:t>
            </a:r>
            <a:r>
              <a:rPr lang="en-US" sz="2400">
                <a:ea typeface="ヒラギノ角ゴ Pro W3" charset="0"/>
                <a:cs typeface="ヒラギノ角ゴ Pro W3" charset="0"/>
              </a:rPr>
              <a:t>(Fixed typo after we used it). Un</a:t>
            </a:r>
            <a:r>
              <a:rPr lang="ja-JP" altLang="en-US" sz="2400">
                <a:ea typeface="ヒラギノ角ゴ Pro W3" charset="0"/>
                <a:cs typeface="ヒラギノ角ゴ Pro W3" charset="0"/>
              </a:rPr>
              <a:t>’</a:t>
            </a:r>
            <a:r>
              <a:rPr lang="en-US" sz="2400">
                <a:ea typeface="ヒラギノ角ゴ Pro W3" charset="0"/>
                <a:cs typeface="ヒラギノ角ゴ Pro W3" charset="0"/>
              </a:rPr>
              <a:t>s are the basis vectors, cn</a:t>
            </a:r>
            <a:r>
              <a:rPr lang="ja-JP" altLang="en-US" sz="2400">
                <a:ea typeface="ヒラギノ角ゴ Pro W3" charset="0"/>
                <a:cs typeface="ヒラギノ角ゴ Pro W3" charset="0"/>
              </a:rPr>
              <a:t>’</a:t>
            </a:r>
            <a:r>
              <a:rPr lang="en-US" sz="2400">
                <a:ea typeface="ヒラギノ角ゴ Pro W3" charset="0"/>
                <a:cs typeface="ヒラギノ角ゴ Pro W3" charset="0"/>
              </a:rPr>
              <a:t>s are like the </a:t>
            </a:r>
            <a:r>
              <a:rPr lang="ja-JP" altLang="en-US" sz="2400">
                <a:ea typeface="ヒラギノ角ゴ Pro W3" charset="0"/>
                <a:cs typeface="ヒラギノ角ゴ Pro W3" charset="0"/>
              </a:rPr>
              <a:t>“</a:t>
            </a:r>
            <a:r>
              <a:rPr lang="en-US" sz="2400">
                <a:ea typeface="ヒラギノ角ゴ Pro W3" charset="0"/>
                <a:cs typeface="ヒラギノ角ゴ Pro W3" charset="0"/>
              </a:rPr>
              <a:t>components</a:t>
            </a:r>
            <a:r>
              <a:rPr lang="ja-JP" altLang="en-US" sz="2400">
                <a:ea typeface="ヒラギノ角ゴ Pro W3" charset="0"/>
                <a:cs typeface="ヒラギノ角ゴ Pro W3" charset="0"/>
              </a:rPr>
              <a:t>”</a:t>
            </a:r>
            <a:r>
              <a:rPr lang="en-US" sz="2400">
                <a:ea typeface="ヒラギノ角ゴ Pro W3" charset="0"/>
                <a:cs typeface="ヒラギノ角ゴ Pro W3" charset="0"/>
              </a:rPr>
              <a:t> of psi. Generated really good discussion, the </a:t>
            </a:r>
            <a:r>
              <a:rPr lang="ja-JP" altLang="en-US" sz="2400">
                <a:ea typeface="ヒラギノ角ゴ Pro W3" charset="0"/>
                <a:cs typeface="ヒラギノ角ゴ Pro W3" charset="0"/>
              </a:rPr>
              <a:t>“</a:t>
            </a:r>
            <a:r>
              <a:rPr lang="en-US" sz="2400">
                <a:ea typeface="ヒラギノ角ゴ Pro W3" charset="0"/>
                <a:cs typeface="ヒラギノ角ゴ Pro W3" charset="0"/>
              </a:rPr>
              <a:t>norms</a:t>
            </a:r>
            <a:r>
              <a:rPr lang="ja-JP" altLang="en-US" sz="2400">
                <a:ea typeface="ヒラギノ角ゴ Pro W3" charset="0"/>
                <a:cs typeface="ヒラギノ角ゴ Pro W3" charset="0"/>
              </a:rPr>
              <a:t>”</a:t>
            </a:r>
            <a:r>
              <a:rPr lang="en-US" sz="2400">
                <a:ea typeface="ヒラギノ角ゴ Pro W3" charset="0"/>
                <a:cs typeface="ヒラギノ角ゴ Pro W3" charset="0"/>
              </a:rPr>
              <a:t> distractors were indeed rather distracting. Seemed like a very helpful question in making the analogy we</a:t>
            </a:r>
            <a:r>
              <a:rPr lang="ja-JP" altLang="en-US" sz="2400">
                <a:ea typeface="ヒラギノ角ゴ Pro W3" charset="0"/>
                <a:cs typeface="ヒラギノ角ゴ Pro W3" charset="0"/>
              </a:rPr>
              <a:t>’</a:t>
            </a:r>
            <a:r>
              <a:rPr lang="en-US" sz="2400">
                <a:ea typeface="ヒラギノ角ゴ Pro W3" charset="0"/>
                <a:cs typeface="ヒラギノ角ゴ Pro W3" charset="0"/>
              </a:rPr>
              <a:t>re trying to make.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DeWolfe, Fa08, L23, </a:t>
            </a:r>
            <a:r>
              <a:rPr lang="en-US" sz="2400">
                <a:ea typeface="ヒラギノ角ゴ Pro W3" charset="0"/>
                <a:cs typeface="ヒラギノ角ゴ Pro W3" charset="0"/>
              </a:rPr>
              <a:t>20% 4% </a:t>
            </a:r>
            <a:r>
              <a:rPr lang="en-US" sz="2400" b="1">
                <a:ea typeface="ヒラギノ角ゴ Pro W3" charset="0"/>
                <a:cs typeface="ヒラギノ角ゴ Pro W3" charset="0"/>
              </a:rPr>
              <a:t>[[76%]] </a:t>
            </a:r>
            <a:r>
              <a:rPr lang="en-US" sz="2400">
                <a:ea typeface="ヒラギノ角ゴ Pro W3" charset="0"/>
                <a:cs typeface="ヒラギノ角ゴ Pro W3" charset="0"/>
              </a:rPr>
              <a:t>0% 0%</a:t>
            </a:r>
          </a:p>
          <a:p>
            <a:r>
              <a:rPr lang="en-US" sz="2400">
                <a:ea typeface="ヒラギノ角ゴ Pro W3" charset="0"/>
                <a:cs typeface="ヒラギノ角ゴ Pro W3" charset="0"/>
              </a:rPr>
              <a:t>  DeWolfe, Sp09, L23, 39% 2% </a:t>
            </a:r>
            <a:r>
              <a:rPr lang="en-US" sz="2400" b="1">
                <a:ea typeface="ヒラギノ角ゴ Pro W3" charset="0"/>
                <a:cs typeface="ヒラギノ角ゴ Pro W3" charset="0"/>
              </a:rPr>
              <a:t>[[59%]] </a:t>
            </a:r>
            <a:r>
              <a:rPr lang="en-US" sz="2400">
                <a:ea typeface="ヒラギノ角ゴ Pro W3" charset="0"/>
                <a:cs typeface="ヒラギノ角ゴ Pro W3" charset="0"/>
              </a:rPr>
              <a:t>0% 0%</a:t>
            </a: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24580"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BE281A48-13F0-0E46-AA43-B05CE9C36BC4}" type="slidenum">
              <a:rPr lang="en-US" sz="1200"/>
              <a:pPr algn="r"/>
              <a:t>10</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(DeWolfe) </a:t>
            </a:r>
            <a:r>
              <a:rPr lang="en-US" sz="2400">
                <a:ea typeface="ヒラギノ角ゴ Pro W3" charset="0"/>
                <a:cs typeface="ヒラギノ角ゴ Pro W3" charset="0"/>
              </a:rPr>
              <a:t>(Corrected typo on D after running it). (Same as last one, just rewrote to make it visually clearer?). (Didn</a:t>
            </a:r>
            <a:r>
              <a:rPr lang="ja-JP" altLang="en-US" sz="2400">
                <a:ea typeface="ヒラギノ角ゴ Pro W3" charset="0"/>
                <a:cs typeface="ヒラギノ角ゴ Pro W3" charset="0"/>
              </a:rPr>
              <a:t>’</a:t>
            </a:r>
            <a:r>
              <a:rPr lang="en-US" sz="2400">
                <a:ea typeface="ヒラギノ角ゴ Pro W3" charset="0"/>
                <a:cs typeface="ヒラギノ角ゴ Pro W3" charset="0"/>
              </a:rPr>
              <a:t>t use, this just changes notation to make it look more </a:t>
            </a:r>
            <a:r>
              <a:rPr lang="ja-JP" altLang="en-US" sz="2400">
                <a:ea typeface="ヒラギノ角ゴ Pro W3" charset="0"/>
                <a:cs typeface="ヒラギノ角ゴ Pro W3" charset="0"/>
              </a:rPr>
              <a:t>“</a:t>
            </a:r>
            <a:r>
              <a:rPr lang="en-US" sz="2400">
                <a:ea typeface="ヒラギノ角ゴ Pro W3" charset="0"/>
                <a:cs typeface="ヒラギノ角ゴ Pro W3" charset="0"/>
              </a:rPr>
              <a:t>obvious</a:t>
            </a:r>
            <a:r>
              <a:rPr lang="ja-JP" altLang="en-US" sz="2400">
                <a:ea typeface="ヒラギノ角ゴ Pro W3" charset="0"/>
                <a:cs typeface="ヒラギノ角ゴ Pro W3" charset="0"/>
              </a:rPr>
              <a:t>”</a:t>
            </a:r>
            <a:r>
              <a:rPr lang="en-US" sz="2400">
                <a:ea typeface="ヒラギノ角ゴ Pro W3" charset="0"/>
                <a:cs typeface="ヒラギノ角ゴ Pro W3" charset="0"/>
              </a:rPr>
              <a:t>).</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DeWolfe, Fa08, L22, </a:t>
            </a:r>
            <a:r>
              <a:rPr lang="en-US" sz="2400">
                <a:ea typeface="ヒラギノ角ゴ Pro W3" charset="0"/>
                <a:cs typeface="ヒラギノ角ゴ Pro W3" charset="0"/>
              </a:rPr>
              <a:t>0% 0% </a:t>
            </a:r>
            <a:r>
              <a:rPr lang="en-US" sz="2400" b="1">
                <a:ea typeface="ヒラギノ角ゴ Pro W3" charset="0"/>
                <a:cs typeface="ヒラギノ角ゴ Pro W3" charset="0"/>
              </a:rPr>
              <a:t>[[0%]] </a:t>
            </a:r>
            <a:r>
              <a:rPr lang="en-US" sz="2400">
                <a:ea typeface="ヒラギノ角ゴ Pro W3" charset="0"/>
                <a:cs typeface="ヒラギノ角ゴ Pro W3" charset="0"/>
              </a:rPr>
              <a:t>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26628"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47B9D8E7-D32F-234E-ACB9-8810D3F2C011}" type="slidenum">
              <a:rPr lang="en-US" sz="1200"/>
              <a:pPr algn="r"/>
              <a:t>11</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No. If any quantum number n is zero, then the corresponding wave function [sin(nπx/a)] is zero, which corresponds to no particle at all. (Pollock) Punted, Fa08.</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L22, 37% </a:t>
            </a:r>
            <a:r>
              <a:rPr lang="en-US" b="1">
                <a:ea typeface="ヒラギノ角ゴ Pro W3" charset="0"/>
                <a:cs typeface="ヒラギノ角ゴ Pro W3" charset="0"/>
              </a:rPr>
              <a:t>[[63%]]</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a:p>
            <a:endParaRPr lang="en-US">
              <a:ea typeface="ヒラギノ角ゴ Pro W3" charset="0"/>
              <a:cs typeface="ヒラギノ角ゴ Pro W3" charset="0"/>
            </a:endParaRPr>
          </a:p>
        </p:txBody>
      </p:sp>
      <p:sp>
        <p:nvSpPr>
          <p:cNvPr id="286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64B94729-84D1-0F42-8033-7F34E51EE14D}" type="slidenum">
              <a:rPr lang="en-US" sz="1200"/>
              <a:pPr/>
              <a:t>12</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False. (Pollock) Easy enough for students, but seemed productive to have them argue and discuss. Didn</a:t>
            </a:r>
            <a:r>
              <a:rPr lang="ja-JP" altLang="en-US">
                <a:ea typeface="ヒラギノ角ゴ Pro W3" charset="0"/>
                <a:cs typeface="ヒラギノ角ゴ Pro W3" charset="0"/>
              </a:rPr>
              <a:t>’</a:t>
            </a:r>
            <a:r>
              <a:rPr lang="en-US">
                <a:ea typeface="ヒラギノ角ゴ Pro W3" charset="0"/>
                <a:cs typeface="ヒラギノ角ゴ Pro W3" charset="0"/>
              </a:rPr>
              <a:t>t take long, and I hear conversations generalizing (e.g. what if it wasn</a:t>
            </a:r>
            <a:r>
              <a:rPr lang="ja-JP" altLang="en-US">
                <a:ea typeface="ヒラギノ角ゴ Pro W3" charset="0"/>
                <a:cs typeface="ヒラギノ角ゴ Pro W3" charset="0"/>
              </a:rPr>
              <a:t>’</a:t>
            </a:r>
            <a:r>
              <a:rPr lang="en-US">
                <a:ea typeface="ヒラギノ角ゴ Pro W3" charset="0"/>
                <a:cs typeface="ヒラギノ角ゴ Pro W3" charset="0"/>
              </a:rPr>
              <a:t>t </a:t>
            </a:r>
            <a:r>
              <a:rPr lang="ja-JP" altLang="en-US">
                <a:ea typeface="ヒラギノ角ゴ Pro W3" charset="0"/>
                <a:cs typeface="ヒラギノ角ゴ Pro W3" charset="0"/>
              </a:rPr>
              <a:t>“</a:t>
            </a:r>
            <a:r>
              <a:rPr lang="en-US">
                <a:ea typeface="ヒラギノ角ゴ Pro W3" charset="0"/>
                <a:cs typeface="ヒラギノ角ゴ Pro W3" charset="0"/>
              </a:rPr>
              <a:t>i</a:t>
            </a:r>
            <a:r>
              <a:rPr lang="ja-JP" altLang="en-US">
                <a:ea typeface="ヒラギノ角ゴ Pro W3" charset="0"/>
                <a:cs typeface="ヒラギノ角ゴ Pro W3" charset="0"/>
              </a:rPr>
              <a:t>”</a:t>
            </a:r>
            <a:r>
              <a:rPr lang="en-US">
                <a:ea typeface="ヒラギノ角ゴ Pro W3" charset="0"/>
                <a:cs typeface="ヒラギノ角ゴ Pro W3" charset="0"/>
              </a:rPr>
              <a:t>, but </a:t>
            </a:r>
            <a:r>
              <a:rPr lang="ja-JP" altLang="en-US">
                <a:ea typeface="ヒラギノ角ゴ Pro W3" charset="0"/>
                <a:cs typeface="ヒラギノ角ゴ Pro W3" charset="0"/>
              </a:rPr>
              <a:t>“</a:t>
            </a:r>
            <a:r>
              <a:rPr lang="en-US">
                <a:ea typeface="ヒラギノ角ゴ Pro W3" charset="0"/>
                <a:cs typeface="ヒラギノ角ゴ Pro W3" charset="0"/>
              </a:rPr>
              <a:t>c</a:t>
            </a:r>
            <a:r>
              <a:rPr lang="ja-JP" altLang="en-US">
                <a:ea typeface="ヒラギノ角ゴ Pro W3" charset="0"/>
                <a:cs typeface="ヒラギノ角ゴ Pro W3" charset="0"/>
              </a:rPr>
              <a:t>”</a:t>
            </a:r>
            <a:r>
              <a:rPr lang="en-US">
                <a:ea typeface="ヒラギノ角ゴ Pro W3" charset="0"/>
                <a:cs typeface="ヒラギノ角ゴ Pro W3" charset="0"/>
              </a:rPr>
              <a:t> with c complex!).</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L16, 5% </a:t>
            </a:r>
            <a:r>
              <a:rPr lang="en-US" b="1">
                <a:ea typeface="ヒラギノ角ゴ Pro W3" charset="0"/>
                <a:cs typeface="ヒラギノ角ゴ Pro W3" charset="0"/>
              </a:rPr>
              <a:t>[[95%]]</a:t>
            </a:r>
            <a:r>
              <a:rPr lang="en-US">
                <a:ea typeface="ヒラギノ角ゴ Pro W3" charset="0"/>
                <a:cs typeface="ヒラギノ角ゴ Pro W3" charset="0"/>
              </a:rPr>
              <a:t> 0% 0% 0% </a:t>
            </a:r>
          </a:p>
          <a:p>
            <a:r>
              <a:rPr lang="en-US">
                <a:ea typeface="ヒラギノ角ゴ Pro W3" charset="0"/>
                <a:cs typeface="ヒラギノ角ゴ Pro W3" charset="0"/>
              </a:rPr>
              <a:t>  Pollock, Fa08, L23, 5% </a:t>
            </a:r>
            <a:r>
              <a:rPr lang="en-US" b="1">
                <a:ea typeface="ヒラギノ角ゴ Pro W3" charset="0"/>
                <a:cs typeface="ヒラギノ角ゴ Pro W3" charset="0"/>
              </a:rPr>
              <a:t>[[95%]]</a:t>
            </a:r>
            <a:r>
              <a:rPr lang="en-US">
                <a:ea typeface="ヒラギノ角ゴ Pro W3" charset="0"/>
                <a:cs typeface="ヒラギノ角ゴ Pro W3" charset="0"/>
              </a:rPr>
              <a:t> 0% 0% 0% (very similar for fall)</a:t>
            </a:r>
          </a:p>
          <a:p>
            <a:r>
              <a:rPr lang="en-US">
                <a:ea typeface="ヒラギノ角ゴ Pro W3" charset="0"/>
                <a:cs typeface="ヒラギノ角ゴ Pro W3" charset="0"/>
              </a:rPr>
              <a:t>  DeWolfe, Sp09, L24, 3% </a:t>
            </a:r>
            <a:r>
              <a:rPr lang="en-US" b="1">
                <a:ea typeface="ヒラギノ角ゴ Pro W3" charset="0"/>
                <a:cs typeface="ヒラギノ角ゴ Pro W3" charset="0"/>
              </a:rPr>
              <a:t>[[97%]]</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F866E65A-25DC-DA43-94C6-8837DD56DDA5}" type="slidenum">
              <a:rPr lang="en-US" sz="1200"/>
              <a:pPr/>
              <a:t>13</a:t>
            </a:fld>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Yes. (Pollock) Very easy for our students, but generated multiple answers, including </a:t>
            </a:r>
            <a:r>
              <a:rPr lang="ja-JP" altLang="en-US">
                <a:ea typeface="ヒラギノ角ゴ Pro W3" charset="0"/>
                <a:cs typeface="ヒラギノ角ゴ Pro W3" charset="0"/>
              </a:rPr>
              <a:t>“</a:t>
            </a:r>
            <a:r>
              <a:rPr lang="en-US">
                <a:ea typeface="ヒラギノ角ゴ Pro W3" charset="0"/>
                <a:cs typeface="ヒラギノ角ゴ Pro W3" charset="0"/>
              </a:rPr>
              <a:t>do it by integrating by parts twice</a:t>
            </a:r>
            <a:r>
              <a:rPr lang="ja-JP" altLang="en-US">
                <a:ea typeface="ヒラギノ角ゴ Pro W3" charset="0"/>
                <a:cs typeface="ヒラギノ角ゴ Pro W3" charset="0"/>
              </a:rPr>
              <a:t>”</a:t>
            </a:r>
            <a:r>
              <a:rPr lang="en-US">
                <a:ea typeface="ヒラギノ角ゴ Pro W3" charset="0"/>
                <a:cs typeface="ヒラギノ角ゴ Pro W3" charset="0"/>
              </a:rPr>
              <a:t>, or </a:t>
            </a:r>
            <a:r>
              <a:rPr lang="ja-JP" altLang="en-US">
                <a:ea typeface="ヒラギノ角ゴ Pro W3" charset="0"/>
                <a:cs typeface="ヒラギノ角ゴ Pro W3" charset="0"/>
              </a:rPr>
              <a:t>“</a:t>
            </a:r>
            <a:r>
              <a:rPr lang="en-US">
                <a:ea typeface="ヒラギノ角ゴ Pro W3" charset="0"/>
                <a:cs typeface="ヒラギノ角ゴ Pro W3" charset="0"/>
              </a:rPr>
              <a:t>do it in momentum space and it</a:t>
            </a:r>
            <a:r>
              <a:rPr lang="ja-JP" altLang="en-US">
                <a:ea typeface="ヒラギノ角ゴ Pro W3" charset="0"/>
                <a:cs typeface="ヒラギノ角ゴ Pro W3" charset="0"/>
              </a:rPr>
              <a:t>’</a:t>
            </a:r>
            <a:r>
              <a:rPr lang="en-US">
                <a:ea typeface="ヒラギノ角ゴ Pro W3" charset="0"/>
                <a:cs typeface="ヒラギノ角ゴ Pro W3" charset="0"/>
              </a:rPr>
              <a:t>s simple</a:t>
            </a:r>
            <a:r>
              <a:rPr lang="ja-JP" altLang="en-US">
                <a:ea typeface="ヒラギノ角ゴ Pro W3" charset="0"/>
                <a:cs typeface="ヒラギノ角ゴ Pro W3" charset="0"/>
              </a:rPr>
              <a:t>”</a:t>
            </a:r>
            <a:r>
              <a:rPr lang="en-US">
                <a:ea typeface="ヒラギノ角ゴ Pro W3" charset="0"/>
                <a:cs typeface="ヒラギノ角ゴ Pro W3" charset="0"/>
              </a:rPr>
              <a:t>, to the way we had in mind which is </a:t>
            </a:r>
            <a:r>
              <a:rPr lang="ja-JP" altLang="en-US">
                <a:ea typeface="ヒラギノ角ゴ Pro W3" charset="0"/>
                <a:cs typeface="ヒラギノ角ゴ Pro W3" charset="0"/>
              </a:rPr>
              <a:t>“</a:t>
            </a:r>
            <a:r>
              <a:rPr lang="en-US">
                <a:ea typeface="ヒラギノ角ゴ Pro W3" charset="0"/>
                <a:cs typeface="ヒラギノ角ゴ Pro W3" charset="0"/>
              </a:rPr>
              <a:t>moving p to the left</a:t>
            </a:r>
            <a:r>
              <a:rPr lang="ja-JP" altLang="en-US">
                <a:ea typeface="ヒラギノ角ゴ Pro W3" charset="0"/>
                <a:cs typeface="ヒラギノ角ゴ Pro W3" charset="0"/>
              </a:rPr>
              <a:t>”</a:t>
            </a:r>
            <a:r>
              <a:rPr lang="en-US">
                <a:ea typeface="ヒラギノ角ゴ Pro W3" charset="0"/>
                <a:cs typeface="ヒラギノ角ゴ Pro W3" charset="0"/>
              </a:rPr>
              <a:t> twice in a row. They liked this, it struck a chord in the class!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L23, </a:t>
            </a:r>
            <a:r>
              <a:rPr lang="en-US" b="1">
                <a:ea typeface="ヒラギノ角ゴ Pro W3" charset="0"/>
                <a:cs typeface="ヒラギノ角ゴ Pro W3" charset="0"/>
              </a:rPr>
              <a:t>[[100%]] </a:t>
            </a:r>
            <a:r>
              <a:rPr lang="en-US">
                <a:ea typeface="ヒラギノ角ゴ Pro W3" charset="0"/>
                <a:cs typeface="ヒラギノ角ゴ Pro W3" charset="0"/>
              </a:rPr>
              <a:t>0% 0% 0% 0%</a:t>
            </a:r>
          </a:p>
          <a:p>
            <a:r>
              <a:rPr lang="en-US">
                <a:ea typeface="ヒラギノ角ゴ Pro W3" charset="0"/>
                <a:cs typeface="ヒラギノ角ゴ Pro W3" charset="0"/>
              </a:rPr>
              <a:t>  DeWolfe, Sp09, L24, </a:t>
            </a:r>
            <a:r>
              <a:rPr lang="en-US" b="1">
                <a:ea typeface="ヒラギノ角ゴ Pro W3" charset="0"/>
                <a:cs typeface="ヒラギノ角ゴ Pro W3" charset="0"/>
              </a:rPr>
              <a:t>[[91%]] </a:t>
            </a:r>
            <a:r>
              <a:rPr lang="en-US">
                <a:ea typeface="ヒラギノ角ゴ Pro W3" charset="0"/>
                <a:cs typeface="ヒラギノ角ゴ Pro W3" charset="0"/>
              </a:rPr>
              <a:t>9% 0% 0% 0%</a:t>
            </a: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078DF3CA-021C-D643-BBD7-81B5E9EEDCF5}" type="slidenum">
              <a:rPr lang="en-US" sz="1200"/>
              <a:pPr/>
              <a:t>14</a:t>
            </a:fld>
            <a:endParaRPr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True. (Pollock) Skipped in Fall.</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L17, </a:t>
            </a:r>
            <a:r>
              <a:rPr lang="en-US" b="1">
                <a:ea typeface="ヒラギノ角ゴ Pro W3" charset="0"/>
                <a:cs typeface="ヒラギノ角ゴ Pro W3" charset="0"/>
              </a:rPr>
              <a:t>[[93%]]</a:t>
            </a:r>
            <a:r>
              <a:rPr lang="en-US">
                <a:ea typeface="ヒラギノ角ゴ Pro W3" charset="0"/>
                <a:cs typeface="ヒラギノ角ゴ Pro W3" charset="0"/>
              </a:rPr>
              <a:t> 7%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3CC676C9-B006-584A-9F37-CC136A83E518}" type="slidenum">
              <a:rPr lang="en-US" sz="1200"/>
              <a:pPr/>
              <a:t>15</a:t>
            </a:fld>
            <a:endParaRPr 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True Always (integration by parts). (Pollock) Skipped in fall.</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L17, </a:t>
            </a:r>
            <a:r>
              <a:rPr lang="en-US" b="1">
                <a:ea typeface="ヒラギノ角ゴ Pro W3" charset="0"/>
                <a:cs typeface="ヒラギノ角ゴ Pro W3" charset="0"/>
              </a:rPr>
              <a:t>[[75%]]</a:t>
            </a:r>
            <a:r>
              <a:rPr lang="en-US">
                <a:ea typeface="ヒラギノ角ゴ Pro W3" charset="0"/>
                <a:cs typeface="ヒラギノ角ゴ Pro W3" charset="0"/>
              </a:rPr>
              <a:t> 6% 19% 0% 0% </a:t>
            </a:r>
          </a:p>
          <a:p>
            <a:r>
              <a:rPr lang="en-US">
                <a:ea typeface="ヒラギノ角ゴ Pro W3" charset="0"/>
                <a:cs typeface="ヒラギノ角ゴ Pro W3" charset="0"/>
              </a:rPr>
              <a:t>  Dubson, Sp08, L17, </a:t>
            </a:r>
            <a:r>
              <a:rPr lang="en-US" b="1">
                <a:ea typeface="ヒラギノ角ゴ Pro W3" charset="0"/>
                <a:cs typeface="ヒラギノ角ゴ Pro W3" charset="0"/>
              </a:rPr>
              <a:t>[[80%]]</a:t>
            </a:r>
            <a:r>
              <a:rPr lang="en-US">
                <a:ea typeface="ヒラギノ角ゴ Pro W3" charset="0"/>
                <a:cs typeface="ヒラギノ角ゴ Pro W3" charset="0"/>
              </a:rPr>
              <a:t> 20% 0%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C196C61C-B3DA-DC49-827B-3649F1113654}" type="slidenum">
              <a:rPr lang="en-US" sz="1200"/>
              <a:pPr/>
              <a:t>16</a:t>
            </a:fld>
            <a:endParaRPr 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dirty="0">
                <a:ea typeface="ヒラギノ角ゴ Pro W3" charset="0"/>
                <a:cs typeface="ヒラギノ角ゴ Pro W3" charset="0"/>
              </a:rPr>
              <a:t>INSTRUCTOR NOTES: </a:t>
            </a:r>
            <a:r>
              <a:rPr lang="en-US" dirty="0">
                <a:ea typeface="ヒラギノ角ゴ Pro W3" charset="0"/>
                <a:cs typeface="ヒラギノ角ゴ Pro W3" charset="0"/>
              </a:rPr>
              <a:t>(</a:t>
            </a:r>
            <a:r>
              <a:rPr lang="en-US" dirty="0" err="1">
                <a:ea typeface="ヒラギノ角ゴ Pro W3" charset="0"/>
                <a:cs typeface="ヒラギノ角ゴ Pro W3" charset="0"/>
              </a:rPr>
              <a:t>DeWolfe</a:t>
            </a:r>
            <a:r>
              <a:rPr lang="en-US" dirty="0">
                <a:ea typeface="ヒラギノ角ゴ Pro W3" charset="0"/>
                <a:cs typeface="ヒラギノ角ゴ Pro W3" charset="0"/>
              </a:rPr>
              <a:t>) Answer:  It will always be real (if Q is </a:t>
            </a:r>
            <a:r>
              <a:rPr lang="en-US" dirty="0" err="1" smtClean="0">
                <a:ea typeface="ヒラギノ角ゴ Pro W3" charset="0"/>
                <a:cs typeface="ヒラギノ角ゴ Pro W3" charset="0"/>
              </a:rPr>
              <a:t>Hermitian</a:t>
            </a:r>
            <a:r>
              <a:rPr lang="en-US" dirty="0">
                <a:ea typeface="ヒラギノ角ゴ Pro W3" charset="0"/>
                <a:cs typeface="ヒラギノ角ゴ Pro W3" charset="0"/>
              </a:rPr>
              <a:t>, then Q^2 is too.) But it will ONLY equal to &lt;Q&gt;^2 if the state is an </a:t>
            </a:r>
            <a:r>
              <a:rPr lang="en-US" dirty="0" err="1">
                <a:ea typeface="ヒラギノ角ゴ Pro W3" charset="0"/>
                <a:cs typeface="ヒラギノ角ゴ Pro W3" charset="0"/>
              </a:rPr>
              <a:t>eigenstate</a:t>
            </a:r>
            <a:r>
              <a:rPr lang="en-US" dirty="0">
                <a:ea typeface="ヒラギノ角ゴ Pro W3" charset="0"/>
                <a:cs typeface="ヒラギノ角ゴ Pro W3" charset="0"/>
              </a:rPr>
              <a:t> of Q. (or a combination of degenerate </a:t>
            </a:r>
            <a:r>
              <a:rPr lang="en-US" dirty="0" err="1">
                <a:ea typeface="ヒラギノ角ゴ Pro W3" charset="0"/>
                <a:cs typeface="ヒラギノ角ゴ Pro W3" charset="0"/>
              </a:rPr>
              <a:t>eigenstates</a:t>
            </a:r>
            <a:r>
              <a:rPr lang="en-US" dirty="0">
                <a:ea typeface="ヒラギノ角ゴ Pro W3" charset="0"/>
                <a:cs typeface="ヒラギノ角ゴ Pro W3" charset="0"/>
              </a:rPr>
              <a:t>) So the answer is E. Although most got it, the conversation was very lively.( Lots of students spontaneously thought about sigma as a way to decide, I heard this from at least 4 groups…) Served as a great </a:t>
            </a:r>
            <a:r>
              <a:rPr lang="en-US" dirty="0" err="1">
                <a:ea typeface="ヒラギノ角ゴ Pro W3" charset="0"/>
                <a:cs typeface="ヒラギノ角ゴ Pro W3" charset="0"/>
              </a:rPr>
              <a:t>leadin</a:t>
            </a:r>
            <a:r>
              <a:rPr lang="en-US" dirty="0">
                <a:ea typeface="ヒラギノ角ゴ Pro W3" charset="0"/>
                <a:cs typeface="ヒラギノ角ゴ Pro W3" charset="0"/>
              </a:rPr>
              <a:t> to the idea at the start of class (states of definite outcomes are </a:t>
            </a:r>
            <a:r>
              <a:rPr lang="en-US" dirty="0" err="1">
                <a:ea typeface="ヒラギノ角ゴ Pro W3" charset="0"/>
                <a:cs typeface="ヒラギノ角ゴ Pro W3" charset="0"/>
              </a:rPr>
              <a:t>eignestates</a:t>
            </a:r>
            <a:r>
              <a:rPr lang="en-US" dirty="0">
                <a:ea typeface="ヒラギノ角ゴ Pro W3" charset="0"/>
                <a:cs typeface="ヒラギノ角ゴ Pro W3" charset="0"/>
              </a:rPr>
              <a:t>).</a:t>
            </a:r>
            <a:endParaRPr lang="en-US" b="1" dirty="0">
              <a:ea typeface="ヒラギノ角ゴ Pro W3" charset="0"/>
              <a:cs typeface="ヒラギノ角ゴ Pro W3" charset="0"/>
            </a:endParaRPr>
          </a:p>
          <a:p>
            <a:r>
              <a:rPr lang="en-US" b="1" dirty="0">
                <a:ea typeface="ヒラギノ角ゴ Pro W3" charset="0"/>
                <a:cs typeface="ヒラギノ角ゴ Pro W3" charset="0"/>
              </a:rPr>
              <a:t>USED IN:</a:t>
            </a:r>
            <a:r>
              <a:rPr lang="en-US" dirty="0">
                <a:ea typeface="ヒラギノ角ゴ Pro W3" charset="0"/>
                <a:cs typeface="ヒラギノ角ゴ Pro W3" charset="0"/>
              </a:rPr>
              <a:t> </a:t>
            </a:r>
          </a:p>
          <a:p>
            <a:r>
              <a:rPr lang="en-US" dirty="0">
                <a:ea typeface="ヒラギノ角ゴ Pro W3" charset="0"/>
                <a:cs typeface="ヒラギノ角ゴ Pro W3" charset="0"/>
              </a:rPr>
              <a:t>  </a:t>
            </a:r>
            <a:r>
              <a:rPr lang="en-US" dirty="0" err="1">
                <a:ea typeface="ヒラギノ角ゴ Pro W3" charset="0"/>
                <a:cs typeface="ヒラギノ角ゴ Pro W3" charset="0"/>
              </a:rPr>
              <a:t>DeWolfe</a:t>
            </a:r>
            <a:r>
              <a:rPr lang="en-US" dirty="0">
                <a:ea typeface="ヒラギノ角ゴ Pro W3" charset="0"/>
                <a:cs typeface="ヒラギノ角ゴ Pro W3" charset="0"/>
              </a:rPr>
              <a:t>, Fa08, L24 (</a:t>
            </a:r>
            <a:r>
              <a:rPr lang="en-US" dirty="0" err="1">
                <a:ea typeface="ヒラギノ角ゴ Pro W3" charset="0"/>
                <a:cs typeface="ヒラギノ角ゴ Pro W3" charset="0"/>
              </a:rPr>
              <a:t>preclass</a:t>
            </a:r>
            <a:r>
              <a:rPr lang="en-US" dirty="0">
                <a:ea typeface="ヒラギノ角ゴ Pro W3" charset="0"/>
                <a:cs typeface="ヒラギノ角ゴ Pro W3" charset="0"/>
              </a:rPr>
              <a:t> question), 4% 0% 4% 0%</a:t>
            </a:r>
            <a:r>
              <a:rPr lang="en-US" b="1" dirty="0">
                <a:ea typeface="ヒラギノ角ゴ Pro W3" charset="0"/>
                <a:cs typeface="ヒラギノ角ゴ Pro W3" charset="0"/>
              </a:rPr>
              <a:t> [[93%]]</a:t>
            </a:r>
            <a:r>
              <a:rPr lang="en-US" dirty="0">
                <a:ea typeface="ヒラギノ角ゴ Pro W3" charset="0"/>
                <a:cs typeface="ヒラギノ角ゴ Pro W3" charset="0"/>
              </a:rPr>
              <a:t> </a:t>
            </a:r>
            <a:endParaRPr lang="en-US" b="1" dirty="0">
              <a:ea typeface="ヒラギノ角ゴ Pro W3" charset="0"/>
              <a:cs typeface="ヒラギノ角ゴ Pro W3" charset="0"/>
            </a:endParaRPr>
          </a:p>
          <a:p>
            <a:r>
              <a:rPr lang="en-US" b="1" dirty="0">
                <a:ea typeface="ヒラギノ角ゴ Pro W3" charset="0"/>
                <a:cs typeface="ヒラギノ角ゴ Pro W3" charset="0"/>
              </a:rPr>
              <a:t>CORRECT ANSWER:</a:t>
            </a:r>
            <a:r>
              <a:rPr lang="en-US" dirty="0">
                <a:ea typeface="ヒラギノ角ゴ Pro W3" charset="0"/>
                <a:cs typeface="ヒラギノ角ゴ Pro W3" charset="0"/>
              </a:rPr>
              <a:t> E</a:t>
            </a:r>
            <a:endParaRPr lang="en-US" b="1" dirty="0">
              <a:ea typeface="ヒラギノ角ゴ Pro W3" charset="0"/>
              <a:cs typeface="ヒラギノ角ゴ Pro W3" charset="0"/>
            </a:endParaRPr>
          </a:p>
          <a:p>
            <a:r>
              <a:rPr lang="en-US" b="1" dirty="0">
                <a:ea typeface="ヒラギノ角ゴ Pro W3" charset="0"/>
                <a:cs typeface="ヒラギノ角ゴ Pro W3" charset="0"/>
              </a:rPr>
              <a:t>WRITTEN BY:</a:t>
            </a:r>
            <a:r>
              <a:rPr lang="en-US" dirty="0">
                <a:ea typeface="ヒラギノ角ゴ Pro W3" charset="0"/>
                <a:cs typeface="ヒラギノ角ゴ Pro W3" charset="0"/>
              </a:rPr>
              <a:t> Steven Pollock and Oliver </a:t>
            </a:r>
            <a:r>
              <a:rPr lang="en-US" dirty="0" err="1">
                <a:ea typeface="ヒラギノ角ゴ Pro W3" charset="0"/>
                <a:cs typeface="ヒラギノ角ゴ Pro W3" charset="0"/>
              </a:rPr>
              <a:t>DeWolfe</a:t>
            </a:r>
            <a:r>
              <a:rPr lang="en-US" dirty="0">
                <a:ea typeface="ヒラギノ角ゴ Pro W3" charset="0"/>
                <a:cs typeface="ヒラギノ角ゴ Pro W3" charset="0"/>
              </a:rPr>
              <a:t> (CU-Boulder)</a:t>
            </a:r>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CB2A651E-C56C-B245-896A-D39BDEA3F32F}" type="slidenum">
              <a:rPr lang="en-US" sz="1200"/>
              <a:pPr/>
              <a:t>17</a:t>
            </a:fld>
            <a:endParaRPr 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(DeWolfe) Answer:  Only way for this to happen is if q1 and q2 are degenerate. We</a:t>
            </a:r>
            <a:r>
              <a:rPr lang="ja-JP" altLang="en-US">
                <a:ea typeface="ヒラギノ角ゴ Pro W3" charset="0"/>
                <a:cs typeface="ヒラギノ角ゴ Pro W3" charset="0"/>
              </a:rPr>
              <a:t>’</a:t>
            </a:r>
            <a:r>
              <a:rPr lang="en-US">
                <a:ea typeface="ヒラギノ角ゴ Pro W3" charset="0"/>
                <a:cs typeface="ヒラギノ角ゴ Pro W3" charset="0"/>
              </a:rPr>
              <a:t>ve had a question very much like that (regarding energy eigenstates), good review. Lot of confusion, many students are now so used to the non-degenerate examples that they think that</a:t>
            </a:r>
            <a:r>
              <a:rPr lang="ja-JP" altLang="en-US">
                <a:ea typeface="ヒラギノ角ゴ Pro W3" charset="0"/>
                <a:cs typeface="ヒラギノ角ゴ Pro W3" charset="0"/>
              </a:rPr>
              <a:t>’</a:t>
            </a:r>
            <a:r>
              <a:rPr lang="en-US">
                <a:ea typeface="ヒラギノ角ゴ Pro W3" charset="0"/>
                <a:cs typeface="ヒラギノ角ゴ Pro W3" charset="0"/>
              </a:rPr>
              <a:t>s always true (so, they voted B) We noticed a reticence on the part of students to try to </a:t>
            </a:r>
            <a:r>
              <a:rPr lang="ja-JP" altLang="en-US">
                <a:ea typeface="ヒラギノ角ゴ Pro W3" charset="0"/>
                <a:cs typeface="ヒラギノ角ゴ Pro W3" charset="0"/>
              </a:rPr>
              <a:t>“</a:t>
            </a:r>
            <a:r>
              <a:rPr lang="en-US">
                <a:ea typeface="ヒラギノ角ゴ Pro W3" charset="0"/>
                <a:cs typeface="ヒラギノ角ゴ Pro W3" charset="0"/>
              </a:rPr>
              <a:t>work it out</a:t>
            </a:r>
            <a:r>
              <a:rPr lang="ja-JP" altLang="en-US">
                <a:ea typeface="ヒラギノ角ゴ Pro W3" charset="0"/>
                <a:cs typeface="ヒラギノ角ゴ Pro W3" charset="0"/>
              </a:rPr>
              <a:t>”</a:t>
            </a:r>
            <a:r>
              <a:rPr lang="en-US">
                <a:ea typeface="ヒラギノ角ゴ Pro W3" charset="0"/>
                <a:cs typeface="ヒラギノ角ゴ Pro W3" charset="0"/>
              </a:rPr>
              <a:t>, they think they have to just </a:t>
            </a:r>
            <a:r>
              <a:rPr lang="ja-JP" altLang="en-US">
                <a:ea typeface="ヒラギノ角ゴ Pro W3" charset="0"/>
                <a:cs typeface="ヒラギノ角ゴ Pro W3" charset="0"/>
              </a:rPr>
              <a:t>“</a:t>
            </a:r>
            <a:r>
              <a:rPr lang="en-US">
                <a:ea typeface="ヒラギノ角ゴ Pro W3" charset="0"/>
                <a:cs typeface="ヒラギノ角ゴ Pro W3" charset="0"/>
              </a:rPr>
              <a:t>see it</a:t>
            </a:r>
            <a:r>
              <a:rPr lang="ja-JP" altLang="en-US">
                <a:ea typeface="ヒラギノ角ゴ Pro W3" charset="0"/>
                <a:cs typeface="ヒラギノ角ゴ Pro W3" charset="0"/>
              </a:rPr>
              <a:t>”</a:t>
            </a:r>
            <a:r>
              <a:rPr lang="en-US">
                <a:ea typeface="ヒラギノ角ゴ Pro W3" charset="0"/>
                <a:cs typeface="ヒラギノ角ゴ Pro W3" charset="0"/>
              </a:rPr>
              <a:t>. This might be a good clicker question to talk about HOW you answer a clicker question like this – that you don</a:t>
            </a:r>
            <a:r>
              <a:rPr lang="ja-JP" altLang="en-US">
                <a:ea typeface="ヒラギノ角ゴ Pro W3" charset="0"/>
                <a:cs typeface="ヒラギノ角ゴ Pro W3" charset="0"/>
              </a:rPr>
              <a:t>’</a:t>
            </a:r>
            <a:r>
              <a:rPr lang="en-US">
                <a:ea typeface="ヒラギノ角ゴ Pro W3" charset="0"/>
                <a:cs typeface="ヒラギノ角ゴ Pro W3" charset="0"/>
              </a:rPr>
              <a:t>t guess, and you don</a:t>
            </a:r>
            <a:r>
              <a:rPr lang="ja-JP" altLang="en-US">
                <a:ea typeface="ヒラギノ角ゴ Pro W3" charset="0"/>
                <a:cs typeface="ヒラギノ角ゴ Pro W3" charset="0"/>
              </a:rPr>
              <a:t>’</a:t>
            </a:r>
            <a:r>
              <a:rPr lang="en-US">
                <a:ea typeface="ヒラギノ角ゴ Pro W3" charset="0"/>
                <a:cs typeface="ヒラギノ角ゴ Pro W3" charset="0"/>
              </a:rPr>
              <a:t>t </a:t>
            </a:r>
            <a:r>
              <a:rPr lang="ja-JP" altLang="en-US">
                <a:ea typeface="ヒラギノ角ゴ Pro W3" charset="0"/>
                <a:cs typeface="ヒラギノ角ゴ Pro W3" charset="0"/>
              </a:rPr>
              <a:t>“</a:t>
            </a:r>
            <a:r>
              <a:rPr lang="en-US">
                <a:ea typeface="ヒラギノ角ゴ Pro W3" charset="0"/>
                <a:cs typeface="ヒラギノ角ゴ Pro W3" charset="0"/>
              </a:rPr>
              <a:t>feel it</a:t>
            </a:r>
            <a:r>
              <a:rPr lang="ja-JP" altLang="en-US">
                <a:ea typeface="ヒラギノ角ゴ Pro W3" charset="0"/>
                <a:cs typeface="ヒラギノ角ゴ Pro W3" charset="0"/>
              </a:rPr>
              <a:t>”</a:t>
            </a:r>
            <a:r>
              <a:rPr lang="en-US">
                <a:ea typeface="ヒラギノ角ゴ Pro W3" charset="0"/>
                <a:cs typeface="ヒラギノ角ゴ Pro W3" charset="0"/>
              </a:rPr>
              <a:t>, you work it out!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DeWolfe, Fa08, L24, 7% 11% 4% </a:t>
            </a:r>
            <a:r>
              <a:rPr lang="en-US" b="1">
                <a:ea typeface="ヒラギノ角ゴ Pro W3" charset="0"/>
                <a:cs typeface="ヒラギノ角ゴ Pro W3" charset="0"/>
              </a:rPr>
              <a:t>[[63%]]</a:t>
            </a:r>
            <a:r>
              <a:rPr lang="en-US">
                <a:ea typeface="ヒラギノ角ゴ Pro W3" charset="0"/>
                <a:cs typeface="ヒラギノ角ゴ Pro W3" charset="0"/>
              </a:rPr>
              <a:t> 15% (but it was really much more spread out than this, we just showed them the histogram before stopping it, and the outcome </a:t>
            </a:r>
            <a:r>
              <a:rPr lang="ja-JP" altLang="en-US">
                <a:ea typeface="ヒラギノ角ゴ Pro W3" charset="0"/>
                <a:cs typeface="ヒラギノ角ゴ Pro W3" charset="0"/>
              </a:rPr>
              <a:t>“</a:t>
            </a:r>
            <a:r>
              <a:rPr lang="en-US">
                <a:ea typeface="ヒラギノ角ゴ Pro W3" charset="0"/>
                <a:cs typeface="ヒラギノ角ゴ Pro W3" charset="0"/>
              </a:rPr>
              <a:t>collapsed</a:t>
            </a:r>
            <a:r>
              <a:rPr lang="ja-JP" altLang="en-US">
                <a:ea typeface="ヒラギノ角ゴ Pro W3" charset="0"/>
                <a:cs typeface="ヒラギノ角ゴ Pro W3" charset="0"/>
              </a:rPr>
              <a:t>”</a:t>
            </a:r>
            <a:r>
              <a:rPr lang="en-US">
                <a:ea typeface="ヒラギノ角ゴ Pro W3" charset="0"/>
                <a:cs typeface="ヒラギノ角ゴ Pro W3" charset="0"/>
              </a:rPr>
              <a:t> to the slightly more popular one) </a:t>
            </a:r>
          </a:p>
          <a:p>
            <a:r>
              <a:rPr lang="en-US">
                <a:ea typeface="ヒラギノ角ゴ Pro W3" charset="0"/>
                <a:cs typeface="ヒラギノ角ゴ Pro W3" charset="0"/>
              </a:rPr>
              <a:t>  DeWolfe, Sp09, L25, 34% 29% 6% </a:t>
            </a:r>
            <a:r>
              <a:rPr lang="en-US" b="1">
                <a:ea typeface="ヒラギノ角ゴ Pro W3" charset="0"/>
                <a:cs typeface="ヒラギノ角ゴ Pro W3" charset="0"/>
              </a:rPr>
              <a:t>[[26%]]</a:t>
            </a:r>
            <a:r>
              <a:rPr lang="en-US">
                <a:ea typeface="ヒラギノ角ゴ Pro W3" charset="0"/>
                <a:cs typeface="ヒラギノ角ゴ Pro W3" charset="0"/>
              </a:rPr>
              <a:t> 6%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D</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995550EA-080B-6148-B47A-41A2120DDE06}" type="slidenum">
              <a:rPr lang="en-US" sz="1200"/>
              <a:pPr/>
              <a:t>18</a:t>
            </a:fld>
            <a:endParaRPr 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(DeWolfe) Answer: By forming linear combinations of states, you can make &lt;E&gt; be just about anything, e.g. a pure mix of u0 and u2 has &lt;E&gt; = E1, yet is not a stationary state (and you will never measure E1!). Students had good discussions, we are still getting confusion about what </a:t>
            </a:r>
            <a:r>
              <a:rPr lang="ja-JP" altLang="en-US">
                <a:ea typeface="ヒラギノ角ゴ Pro W3" charset="0"/>
                <a:cs typeface="ヒラギノ角ゴ Pro W3" charset="0"/>
              </a:rPr>
              <a:t>“</a:t>
            </a:r>
            <a:r>
              <a:rPr lang="en-US">
                <a:ea typeface="ヒラギノ角ゴ Pro W3" charset="0"/>
                <a:cs typeface="ヒラギノ角ゴ Pro W3" charset="0"/>
              </a:rPr>
              <a:t>mixed states</a:t>
            </a:r>
            <a:r>
              <a:rPr lang="ja-JP" altLang="en-US">
                <a:ea typeface="ヒラギノ角ゴ Pro W3" charset="0"/>
                <a:cs typeface="ヒラギノ角ゴ Pro W3" charset="0"/>
              </a:rPr>
              <a:t>”</a:t>
            </a:r>
            <a:r>
              <a:rPr lang="en-US">
                <a:ea typeface="ヒラギノ角ゴ Pro W3" charset="0"/>
                <a:cs typeface="ヒラギノ角ゴ Pro W3" charset="0"/>
              </a:rPr>
              <a:t> mean and how to interpret them.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DeWolfe, Fa08, L24, 4% 0% 35% </a:t>
            </a:r>
            <a:r>
              <a:rPr lang="en-US" b="1">
                <a:ea typeface="ヒラギノ角ゴ Pro W3" charset="0"/>
                <a:cs typeface="ヒラギノ角ゴ Pro W3" charset="0"/>
              </a:rPr>
              <a:t>[[62%]]</a:t>
            </a:r>
            <a:r>
              <a:rPr lang="en-US">
                <a:ea typeface="ヒラギノ角ゴ Pro W3" charset="0"/>
                <a:cs typeface="ヒラギノ角ゴ Pro W3" charset="0"/>
              </a:rPr>
              <a:t> 0% </a:t>
            </a:r>
          </a:p>
          <a:p>
            <a:r>
              <a:rPr lang="en-US">
                <a:ea typeface="ヒラギノ角ゴ Pro W3" charset="0"/>
                <a:cs typeface="ヒラギノ角ゴ Pro W3" charset="0"/>
              </a:rPr>
              <a:t>  DeWolfe, Sp09, L26, 3% 0% 61% </a:t>
            </a:r>
            <a:r>
              <a:rPr lang="en-US" b="1">
                <a:ea typeface="ヒラギノ角ゴ Pro W3" charset="0"/>
                <a:cs typeface="ヒラギノ角ゴ Pro W3" charset="0"/>
              </a:rPr>
              <a:t>[[35%]]</a:t>
            </a:r>
            <a:r>
              <a:rPr lang="en-US">
                <a:ea typeface="ヒラギノ角ゴ Pro W3" charset="0"/>
                <a:cs typeface="ヒラギノ角ゴ Pro W3" charset="0"/>
              </a:rPr>
              <a:t> 0% </a:t>
            </a:r>
          </a:p>
          <a:p>
            <a:r>
              <a:rPr lang="en-US" b="1">
                <a:ea typeface="ヒラギノ角ゴ Pro W3" charset="0"/>
                <a:cs typeface="ヒラギノ角ゴ Pro W3" charset="0"/>
              </a:rPr>
              <a:t>CORRECT ANSWER:</a:t>
            </a:r>
            <a:r>
              <a:rPr lang="en-US">
                <a:ea typeface="ヒラギノ角ゴ Pro W3" charset="0"/>
                <a:cs typeface="ヒラギノ角ゴ Pro W3" charset="0"/>
              </a:rPr>
              <a:t> D</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FCFE89DD-AEA6-B64C-8F43-9051BEAFFA8F}" type="slidenum">
              <a:rPr lang="en-US" sz="1200"/>
              <a:pPr/>
              <a:t>19</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003A55D5-0C10-2C48-B3C3-F3734E7408BC}" type="slidenum">
              <a:rPr lang="en-US" sz="1200"/>
              <a:pPr algn="r"/>
              <a:t>2</a:t>
            </a:fld>
            <a:endParaRPr lang="en-US" sz="1200"/>
          </a:p>
        </p:txBody>
      </p:sp>
      <p:sp>
        <p:nvSpPr>
          <p:cNvPr id="9219" name="Rectangle 2"/>
          <p:cNvSpPr>
            <a:spLocks noGrp="1" noRot="1" noChangeAspect="1" noChangeArrowheads="1" noTextEdit="1"/>
          </p:cNvSpPr>
          <p:nvPr>
            <p:ph type="sldImg"/>
          </p:nvPr>
        </p:nvSpPr>
        <p:spPr>
          <a:solidFill>
            <a:srgbClr val="FFFFFF"/>
          </a:solidFill>
          <a:ln/>
        </p:spPr>
      </p:sp>
      <p:sp>
        <p:nvSpPr>
          <p:cNvPr id="9220"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txBody>
          <a:bodyPr/>
          <a:lstStyle/>
          <a:p>
            <a:pPr eaLnBrk="1" hangingPunct="1"/>
            <a:endParaRPr lang="en-US">
              <a:ea typeface="ヒラギノ角ゴ Pro W3" charset="0"/>
              <a:cs typeface="ヒラギノ角ゴ Pro W3"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(DeWolfe) eigenvalues of p are continuous.</a:t>
            </a:r>
            <a:r>
              <a:rPr lang="en-US" b="1">
                <a:ea typeface="ヒラギノ角ゴ Pro W3" charset="0"/>
                <a:cs typeface="ヒラギノ角ゴ Pro W3" charset="0"/>
              </a:rPr>
              <a:t> </a:t>
            </a:r>
            <a:r>
              <a:rPr lang="en-US">
                <a:ea typeface="ヒラギノ角ゴ Pro W3" charset="0"/>
                <a:cs typeface="ヒラギノ角ゴ Pro W3" charset="0"/>
              </a:rPr>
              <a:t>If you had been told it was a stationary state, then none of these is really right (it could be +/- p)   Nice discussion, (student voting E was thinking about stationary states).</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DeWolfe, Fa08, L25 (preclass question), </a:t>
            </a:r>
            <a:r>
              <a:rPr lang="en-US" b="1">
                <a:ea typeface="ヒラギノ角ゴ Pro W3" charset="0"/>
                <a:cs typeface="ヒラギノ角ゴ Pro W3" charset="0"/>
              </a:rPr>
              <a:t>[[68%]]</a:t>
            </a:r>
            <a:r>
              <a:rPr lang="en-US">
                <a:ea typeface="ヒラギノ角ゴ Pro W3" charset="0"/>
                <a:cs typeface="ヒラギノ角ゴ Pro W3" charset="0"/>
              </a:rPr>
              <a:t> 0% 4% 0% 29%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EF810632-3498-B74E-8C7D-FF3FEC3CD2E5}" type="slidenum">
              <a:rPr lang="en-US" sz="1200"/>
              <a:pPr/>
              <a:t>20</a:t>
            </a:fld>
            <a:endParaRPr 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Whiteboard activity. Took about 7 minutes, worked very well. Half the class took about 4 minutes to get up to speed, think about notation, move away from </a:t>
            </a:r>
            <a:r>
              <a:rPr lang="ja-JP" altLang="en-US">
                <a:ea typeface="ヒラギノ角ゴ Pro W3" charset="0"/>
                <a:cs typeface="ヒラギノ角ゴ Pro W3" charset="0"/>
              </a:rPr>
              <a:t>“</a:t>
            </a:r>
            <a:r>
              <a:rPr lang="en-US">
                <a:ea typeface="ヒラギノ角ゴ Pro W3" charset="0"/>
                <a:cs typeface="ヒラギノ角ゴ Pro W3" charset="0"/>
              </a:rPr>
              <a:t>drawing pictures</a:t>
            </a:r>
            <a:r>
              <a:rPr lang="ja-JP" altLang="en-US">
                <a:ea typeface="ヒラギノ角ゴ Pro W3" charset="0"/>
                <a:cs typeface="ヒラギノ角ゴ Pro W3" charset="0"/>
              </a:rPr>
              <a:t>”</a:t>
            </a:r>
            <a:r>
              <a:rPr lang="en-US">
                <a:ea typeface="ヒラギノ角ゴ Pro W3" charset="0"/>
                <a:cs typeface="ヒラギノ角ゴ Pro W3" charset="0"/>
              </a:rPr>
              <a:t>, and get going, but then they had little trouble. Many got to the optional ones, and we did talk about these in class. I think it helped, the class seemed a little shell-shocked just before this activity (</a:t>
            </a:r>
            <a:r>
              <a:rPr lang="ja-JP" altLang="en-US">
                <a:ea typeface="ヒラギノ角ゴ Pro W3" charset="0"/>
                <a:cs typeface="ヒラギノ角ゴ Pro W3" charset="0"/>
              </a:rPr>
              <a:t>“</a:t>
            </a:r>
            <a:r>
              <a:rPr lang="en-US">
                <a:ea typeface="ヒラギノ角ゴ Pro W3" charset="0"/>
                <a:cs typeface="ヒラギノ角ゴ Pro W3" charset="0"/>
              </a:rPr>
              <a:t>postulates of quantum mechanics</a:t>
            </a:r>
            <a:r>
              <a:rPr lang="ja-JP" altLang="en-US">
                <a:ea typeface="ヒラギノ角ゴ Pro W3" charset="0"/>
                <a:cs typeface="ヒラギノ角ゴ Pro W3" charset="0"/>
              </a:rPr>
              <a:t>”</a:t>
            </a:r>
            <a:r>
              <a:rPr lang="en-US">
                <a:ea typeface="ヒラギノ角ゴ Pro W3" charset="0"/>
                <a:cs typeface="ヒラギノ角ゴ Pro W3" charset="0"/>
              </a:rPr>
              <a:t>), but this warmed them up. Lots of questions arose – e.g, could we put </a:t>
            </a:r>
            <a:r>
              <a:rPr lang="ja-JP" altLang="en-US">
                <a:ea typeface="ヒラギノ角ゴ Pro W3" charset="0"/>
                <a:cs typeface="ヒラギノ角ゴ Pro W3" charset="0"/>
              </a:rPr>
              <a:t>“</a:t>
            </a:r>
            <a:r>
              <a:rPr lang="en-US">
                <a:ea typeface="ヒラギノ角ゴ Pro W3" charset="0"/>
                <a:cs typeface="ヒラギノ角ゴ Pro W3" charset="0"/>
              </a:rPr>
              <a:t>i</a:t>
            </a:r>
            <a:r>
              <a:rPr lang="ja-JP" altLang="en-US">
                <a:ea typeface="ヒラギノ角ゴ Pro W3" charset="0"/>
                <a:cs typeface="ヒラギノ角ゴ Pro W3" charset="0"/>
              </a:rPr>
              <a:t>”</a:t>
            </a:r>
            <a:r>
              <a:rPr lang="en-US">
                <a:ea typeface="ヒラギノ角ゴ Pro W3" charset="0"/>
                <a:cs typeface="ヒラギノ角ゴ Pro W3" charset="0"/>
              </a:rPr>
              <a:t> in front of varoius terms, could there be more than 2 terms, could there be only one term…</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L25</a:t>
            </a:r>
          </a:p>
          <a:p>
            <a:r>
              <a:rPr lang="en-US" b="1">
                <a:ea typeface="ヒラギノ角ゴ Pro W3" charset="0"/>
                <a:cs typeface="ヒラギノ角ゴ Pro W3" charset="0"/>
              </a:rPr>
              <a:t>CORRECT ANSWER:</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9440B739-686B-434A-8E36-0FA7DCFF92A6}" type="slidenum">
              <a:rPr lang="en-US" sz="1200"/>
              <a:pPr/>
              <a:t>21</a:t>
            </a:fld>
            <a:endParaRPr lang="en-US"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Whiteboard activity #2. I believe this would have been worthwhile! But, we had no time. We will revisit these ideas, though – perhaps as a clicker question.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L25</a:t>
            </a:r>
          </a:p>
          <a:p>
            <a:r>
              <a:rPr lang="en-US" b="1">
                <a:ea typeface="ヒラギノ角ゴ Pro W3" charset="0"/>
                <a:cs typeface="ヒラギノ角ゴ Pro W3" charset="0"/>
              </a:rPr>
              <a:t>CORRECT ANSWER:</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711B2D74-A8AF-B64F-AE38-AD253D4B5C1A}" type="slidenum">
              <a:rPr lang="en-US" sz="1200"/>
              <a:pPr/>
              <a:t>22</a:t>
            </a:fld>
            <a:endParaRPr lang="en-US"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A, collapse of wave function/</a:t>
            </a:r>
            <a:r>
              <a:rPr lang="ja-JP" altLang="en-US">
                <a:ea typeface="ヒラギノ角ゴ Pro W3" charset="0"/>
                <a:cs typeface="ヒラギノ角ゴ Pro W3" charset="0"/>
              </a:rPr>
              <a:t>”</a:t>
            </a:r>
            <a:r>
              <a:rPr lang="en-US">
                <a:ea typeface="ヒラギノ角ゴ Pro W3" charset="0"/>
                <a:cs typeface="ヒラギノ角ゴ Pro W3" charset="0"/>
              </a:rPr>
              <a:t>5</a:t>
            </a:r>
            <a:r>
              <a:rPr lang="en-US" baseline="30000">
                <a:ea typeface="ヒラギノ角ゴ Pro W3" charset="0"/>
                <a:cs typeface="ヒラギノ角ゴ Pro W3" charset="0"/>
              </a:rPr>
              <a:t>th</a:t>
            </a:r>
            <a:r>
              <a:rPr lang="en-US">
                <a:ea typeface="ヒラギノ角ゴ Pro W3" charset="0"/>
                <a:cs typeface="ヒラギノ角ゴ Pro W3" charset="0"/>
              </a:rPr>
              <a:t> postulate</a:t>
            </a:r>
            <a:r>
              <a:rPr lang="ja-JP" altLang="en-US">
                <a:ea typeface="ヒラギノ角ゴ Pro W3" charset="0"/>
                <a:cs typeface="ヒラギノ角ゴ Pro W3" charset="0"/>
              </a:rPr>
              <a:t>”</a:t>
            </a:r>
            <a:r>
              <a:rPr lang="en-US">
                <a:ea typeface="ヒラギノ角ゴ Pro W3" charset="0"/>
                <a:cs typeface="ヒラギノ角ゴ Pro W3" charset="0"/>
              </a:rPr>
              <a:t> in our numbering…</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L20, </a:t>
            </a:r>
            <a:r>
              <a:rPr lang="en-US" b="1">
                <a:ea typeface="ヒラギノ角ゴ Pro W3" charset="0"/>
                <a:cs typeface="ヒラギノ角ゴ Pro W3" charset="0"/>
              </a:rPr>
              <a:t>[[94%]]</a:t>
            </a:r>
            <a:r>
              <a:rPr lang="en-US">
                <a:ea typeface="ヒラギノ角ゴ Pro W3" charset="0"/>
                <a:cs typeface="ヒラギノ角ゴ Pro W3" charset="0"/>
              </a:rPr>
              <a:t> 0% 6% 0% 0% </a:t>
            </a:r>
          </a:p>
          <a:p>
            <a:r>
              <a:rPr lang="en-US">
                <a:ea typeface="ヒラギノ角ゴ Pro W3" charset="0"/>
                <a:cs typeface="ヒラギノ角ゴ Pro W3" charset="0"/>
              </a:rPr>
              <a:t>  Pollock, Fa08, L25, </a:t>
            </a:r>
            <a:r>
              <a:rPr lang="en-US" b="1">
                <a:ea typeface="ヒラギノ角ゴ Pro W3" charset="0"/>
                <a:cs typeface="ヒラギノ角ゴ Pro W3" charset="0"/>
              </a:rPr>
              <a:t>[[94%]]</a:t>
            </a:r>
            <a:r>
              <a:rPr lang="en-US">
                <a:ea typeface="ヒラギノ角ゴ Pro W3" charset="0"/>
                <a:cs typeface="ヒラギノ角ゴ Pro W3" charset="0"/>
              </a:rPr>
              <a:t> 0% 6% 0% 0% (nearly the same in Fa08) </a:t>
            </a:r>
          </a:p>
          <a:p>
            <a:r>
              <a:rPr lang="en-US">
                <a:ea typeface="ヒラギノ角ゴ Pro W3" charset="0"/>
                <a:cs typeface="ヒラギノ角ゴ Pro W3" charset="0"/>
              </a:rPr>
              <a:t>  DeWolfe, Sp09, L27, </a:t>
            </a:r>
            <a:r>
              <a:rPr lang="en-US" b="1">
                <a:ea typeface="ヒラギノ角ゴ Pro W3" charset="0"/>
                <a:cs typeface="ヒラギノ角ゴ Pro W3" charset="0"/>
              </a:rPr>
              <a:t>[[92%]]</a:t>
            </a:r>
            <a:r>
              <a:rPr lang="en-US">
                <a:ea typeface="ヒラギノ角ゴ Pro W3" charset="0"/>
                <a:cs typeface="ヒラギノ角ゴ Pro W3" charset="0"/>
              </a:rPr>
              <a:t> 3% 6%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024DF3F6-3801-5843-A558-895371B34B6D}" type="slidenum">
              <a:rPr lang="en-US" sz="1200"/>
              <a:pPr/>
              <a:t>23</a:t>
            </a:fld>
            <a:endParaRPr lang="en-US"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4/13.</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L20, 18% 12%</a:t>
            </a:r>
            <a:r>
              <a:rPr lang="en-US" b="1">
                <a:ea typeface="ヒラギノ角ゴ Pro W3" charset="0"/>
                <a:cs typeface="ヒラギノ角ゴ Pro W3" charset="0"/>
              </a:rPr>
              <a:t> </a:t>
            </a:r>
            <a:r>
              <a:rPr lang="en-US">
                <a:ea typeface="ヒラギノ角ゴ Pro W3" charset="0"/>
                <a:cs typeface="ヒラギノ角ゴ Pro W3" charset="0"/>
              </a:rPr>
              <a:t>0% 24% </a:t>
            </a:r>
            <a:r>
              <a:rPr lang="en-US" b="1">
                <a:ea typeface="ヒラギノ角ゴ Pro W3" charset="0"/>
                <a:cs typeface="ヒラギノ角ゴ Pro W3" charset="0"/>
              </a:rPr>
              <a:t>[[47%]]</a:t>
            </a:r>
            <a:r>
              <a:rPr lang="en-US">
                <a:ea typeface="ヒラギノ角ゴ Pro W3" charset="0"/>
                <a:cs typeface="ヒラギノ角ゴ Pro W3" charset="0"/>
              </a:rPr>
              <a:t> </a:t>
            </a:r>
          </a:p>
          <a:p>
            <a:r>
              <a:rPr lang="en-US">
                <a:ea typeface="ヒラギノ角ゴ Pro W3" charset="0"/>
                <a:cs typeface="ヒラギノ角ゴ Pro W3" charset="0"/>
              </a:rPr>
              <a:t>  DeWolfe, Fa08, L25, 7% 7% 3% 0% </a:t>
            </a:r>
            <a:r>
              <a:rPr lang="en-US" b="1">
                <a:ea typeface="ヒラギノ角ゴ Pro W3" charset="0"/>
                <a:cs typeface="ヒラギノ角ゴ Pro W3" charset="0"/>
              </a:rPr>
              <a:t>[[83%]]</a:t>
            </a:r>
          </a:p>
          <a:p>
            <a:r>
              <a:rPr lang="en-US" b="1">
                <a:ea typeface="ヒラギノ角ゴ Pro W3" charset="0"/>
                <a:cs typeface="ヒラギノ角ゴ Pro W3" charset="0"/>
              </a:rPr>
              <a:t>  </a:t>
            </a:r>
            <a:r>
              <a:rPr lang="en-US">
                <a:ea typeface="ヒラギノ角ゴ Pro W3" charset="0"/>
                <a:cs typeface="ヒラギノ角ゴ Pro W3" charset="0"/>
              </a:rPr>
              <a:t>DeWolfe, Sp09, L27, 3% 0% 0% 8% </a:t>
            </a:r>
            <a:r>
              <a:rPr lang="en-US" b="1">
                <a:ea typeface="ヒラギノ角ゴ Pro W3" charset="0"/>
                <a:cs typeface="ヒラギノ角ゴ Pro W3" charset="0"/>
              </a:rPr>
              <a:t>[[89%]]</a:t>
            </a:r>
          </a:p>
          <a:p>
            <a:r>
              <a:rPr lang="en-US" b="1">
                <a:ea typeface="ヒラギノ角ゴ Pro W3" charset="0"/>
                <a:cs typeface="ヒラギノ角ゴ Pro W3" charset="0"/>
              </a:rPr>
              <a:t>CORRECT ANSWER:</a:t>
            </a:r>
            <a:r>
              <a:rPr lang="en-US">
                <a:ea typeface="ヒラギノ角ゴ Pro W3" charset="0"/>
                <a:cs typeface="ヒラギノ角ゴ Pro W3" charset="0"/>
              </a:rPr>
              <a:t> E</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EBB8EAF8-621E-5C43-B1F9-88963D2382B5}" type="slidenum">
              <a:rPr lang="en-US" sz="1200"/>
              <a:pPr/>
              <a:t>24</a:t>
            </a:fld>
            <a:endParaRPr lang="en-US"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1. (Pollock) Didn</a:t>
            </a:r>
            <a:r>
              <a:rPr lang="ja-JP" altLang="en-US">
                <a:ea typeface="ヒラギノ角ゴ Pro W3" charset="0"/>
                <a:cs typeface="ヒラギノ角ゴ Pro W3" charset="0"/>
              </a:rPr>
              <a:t>’</a:t>
            </a:r>
            <a:r>
              <a:rPr lang="en-US">
                <a:ea typeface="ヒラギノ角ゴ Pro W3" charset="0"/>
                <a:cs typeface="ヒラギノ角ゴ Pro W3" charset="0"/>
              </a:rPr>
              <a:t>t click, talked about it in Fa08. We discussed this at the end of class, I suspect we</a:t>
            </a:r>
            <a:r>
              <a:rPr lang="ja-JP" altLang="en-US">
                <a:ea typeface="ヒラギノ角ゴ Pro W3" charset="0"/>
                <a:cs typeface="ヒラギノ角ゴ Pro W3" charset="0"/>
              </a:rPr>
              <a:t>’</a:t>
            </a:r>
            <a:r>
              <a:rPr lang="en-US">
                <a:ea typeface="ヒラギノ角ゴ Pro W3" charset="0"/>
                <a:cs typeface="ヒラギノ角ゴ Pro W3" charset="0"/>
              </a:rPr>
              <a:t>d have gotten same result, didn</a:t>
            </a:r>
            <a:r>
              <a:rPr lang="ja-JP" altLang="en-US">
                <a:ea typeface="ヒラギノ角ゴ Pro W3" charset="0"/>
                <a:cs typeface="ヒラギノ角ゴ Pro W3" charset="0"/>
              </a:rPr>
              <a:t>’</a:t>
            </a:r>
            <a:r>
              <a:rPr lang="en-US">
                <a:ea typeface="ヒラギノ角ゴ Pro W3" charset="0"/>
                <a:cs typeface="ヒラギノ角ゴ Pro W3" charset="0"/>
              </a:rPr>
              <a:t>t seem to be a problem.</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L20, 6% </a:t>
            </a:r>
            <a:r>
              <a:rPr lang="en-US" b="1">
                <a:ea typeface="ヒラギノ角ゴ Pro W3" charset="0"/>
                <a:cs typeface="ヒラギノ角ゴ Pro W3" charset="0"/>
              </a:rPr>
              <a:t>[[94%]]</a:t>
            </a:r>
            <a:r>
              <a:rPr lang="en-US">
                <a:ea typeface="ヒラギノ角ゴ Pro W3" charset="0"/>
                <a:cs typeface="ヒラギノ角ゴ Pro W3" charset="0"/>
              </a:rPr>
              <a:t> 0% 0% 0% </a:t>
            </a:r>
          </a:p>
          <a:p>
            <a:r>
              <a:rPr lang="en-US">
                <a:ea typeface="ヒラギノ角ゴ Pro W3" charset="0"/>
                <a:cs typeface="ヒラギノ角ゴ Pro W3" charset="0"/>
              </a:rPr>
              <a:t>  Pollock, Fa08</a:t>
            </a:r>
          </a:p>
          <a:p>
            <a:r>
              <a:rPr lang="en-US">
                <a:ea typeface="ヒラギノ角ゴ Pro W3" charset="0"/>
                <a:cs typeface="ヒラギノ角ゴ Pro W3" charset="0"/>
              </a:rPr>
              <a:t>  DeWolfe, Sp09, L27, 5% </a:t>
            </a:r>
            <a:r>
              <a:rPr lang="en-US" b="1">
                <a:ea typeface="ヒラギノ角ゴ Pro W3" charset="0"/>
                <a:cs typeface="ヒラギノ角ゴ Pro W3" charset="0"/>
              </a:rPr>
              <a:t>[[93%]]</a:t>
            </a:r>
            <a:r>
              <a:rPr lang="en-US">
                <a:ea typeface="ヒラギノ角ゴ Pro W3" charset="0"/>
                <a:cs typeface="ヒラギノ角ゴ Pro W3" charset="0"/>
              </a:rPr>
              <a:t> 0% 0% 3%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55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12C98843-71EE-4646-A2F8-39EE9EB60EB8}" type="slidenum">
              <a:rPr lang="en-US" sz="1200"/>
              <a:pPr/>
              <a:t>25</a:t>
            </a:fld>
            <a:endParaRPr lang="en-US"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|c_1|^2 = ½.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L19, 0% 0% </a:t>
            </a:r>
            <a:r>
              <a:rPr lang="en-US" b="1">
                <a:ea typeface="ヒラギノ角ゴ Pro W3" charset="0"/>
                <a:cs typeface="ヒラギノ角ゴ Pro W3" charset="0"/>
              </a:rPr>
              <a:t>[[88%]]</a:t>
            </a:r>
            <a:r>
              <a:rPr lang="en-US">
                <a:ea typeface="ヒラギノ角ゴ Pro W3" charset="0"/>
                <a:cs typeface="ヒラギノ角ゴ Pro W3" charset="0"/>
              </a:rPr>
              <a:t> 0% 0%</a:t>
            </a:r>
          </a:p>
          <a:p>
            <a:r>
              <a:rPr lang="en-US">
                <a:ea typeface="ヒラギノ角ゴ Pro W3" charset="0"/>
                <a:cs typeface="ヒラギノ角ゴ Pro W3" charset="0"/>
              </a:rPr>
              <a:t>  Pollock, Fa08, L26, 0% 0% </a:t>
            </a:r>
            <a:r>
              <a:rPr lang="en-US" b="1">
                <a:ea typeface="ヒラギノ角ゴ Pro W3" charset="0"/>
                <a:cs typeface="ヒラギノ角ゴ Pro W3" charset="0"/>
              </a:rPr>
              <a:t>[[100%]]</a:t>
            </a:r>
            <a:r>
              <a:rPr lang="en-US">
                <a:ea typeface="ヒラギノ角ゴ Pro W3" charset="0"/>
                <a:cs typeface="ヒラギノ角ゴ Pro W3" charset="0"/>
              </a:rPr>
              <a:t>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F145B319-8821-614F-BBD8-5B6DBCCBDBDE}" type="slidenum">
              <a:rPr lang="en-US" sz="1200"/>
              <a:pPr/>
              <a:t>26</a:t>
            </a:fld>
            <a:endParaRPr lang="en-US"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p:cNvSpPr>
          <p:nvPr>
            <p:ph type="sldImg"/>
          </p:nvPr>
        </p:nvSpPr>
        <p:spPr>
          <a:ln/>
        </p:spPr>
      </p:sp>
      <p:sp>
        <p:nvSpPr>
          <p:cNvPr id="593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State collapsed to u1, but square is graph C. It is stationary with time. Good discussion but students didn</a:t>
            </a:r>
            <a:r>
              <a:rPr lang="ja-JP" altLang="en-US">
                <a:ea typeface="ヒラギノ角ゴ Pro W3" charset="0"/>
                <a:cs typeface="ヒラギノ角ゴ Pro W3" charset="0"/>
              </a:rPr>
              <a:t>’</a:t>
            </a:r>
            <a:r>
              <a:rPr lang="en-US">
                <a:ea typeface="ヒラギノ角ゴ Pro W3" charset="0"/>
                <a:cs typeface="ヒラギノ角ゴ Pro W3" charset="0"/>
              </a:rPr>
              <a:t>t seem to have trouble with this. The question of whether </a:t>
            </a:r>
            <a:r>
              <a:rPr lang="ja-JP" altLang="en-US">
                <a:ea typeface="ヒラギノ角ゴ Pro W3" charset="0"/>
                <a:cs typeface="ヒラギノ角ゴ Pro W3" charset="0"/>
              </a:rPr>
              <a:t>“</a:t>
            </a:r>
            <a:r>
              <a:rPr lang="en-US">
                <a:ea typeface="ヒラギノ角ゴ Pro W3" charset="0"/>
                <a:cs typeface="ヒラギノ角ゴ Pro W3" charset="0"/>
              </a:rPr>
              <a:t>D</a:t>
            </a:r>
            <a:r>
              <a:rPr lang="ja-JP" altLang="en-US">
                <a:ea typeface="ヒラギノ角ゴ Pro W3" charset="0"/>
                <a:cs typeface="ヒラギノ角ゴ Pro W3" charset="0"/>
              </a:rPr>
              <a:t>”</a:t>
            </a:r>
            <a:r>
              <a:rPr lang="en-US">
                <a:ea typeface="ヒラギノ角ゴ Pro W3" charset="0"/>
                <a:cs typeface="ヒラギノ角ゴ Pro W3" charset="0"/>
              </a:rPr>
              <a:t> was right came up, and this let to discussion about </a:t>
            </a:r>
            <a:r>
              <a:rPr lang="ja-JP" altLang="en-US">
                <a:ea typeface="ヒラギノ角ゴ Pro W3" charset="0"/>
                <a:cs typeface="ヒラギノ角ゴ Pro W3" charset="0"/>
              </a:rPr>
              <a:t>“</a:t>
            </a:r>
            <a:r>
              <a:rPr lang="en-US">
                <a:ea typeface="ヒラギノ角ゴ Pro W3" charset="0"/>
                <a:cs typeface="ヒラギノ角ゴ Pro W3" charset="0"/>
              </a:rPr>
              <a:t>in what sense is it a collapse</a:t>
            </a:r>
            <a:r>
              <a:rPr lang="ja-JP" altLang="en-US">
                <a:ea typeface="ヒラギノ角ゴ Pro W3" charset="0"/>
                <a:cs typeface="ヒラギノ角ゴ Pro W3" charset="0"/>
              </a:rPr>
              <a:t>”</a:t>
            </a:r>
            <a:r>
              <a:rPr lang="en-US">
                <a:ea typeface="ヒラギノ角ゴ Pro W3" charset="0"/>
                <a:cs typeface="ヒラギノ角ゴ Pro W3" charset="0"/>
              </a:rPr>
              <a:t>, (and what would it look like in </a:t>
            </a:r>
            <a:r>
              <a:rPr lang="ja-JP" altLang="en-US">
                <a:ea typeface="ヒラギノ角ゴ Pro W3" charset="0"/>
                <a:cs typeface="ヒラギノ角ゴ Pro W3" charset="0"/>
              </a:rPr>
              <a:t>“</a:t>
            </a:r>
            <a:r>
              <a:rPr lang="en-US">
                <a:ea typeface="ヒラギノ角ゴ Pro W3" charset="0"/>
                <a:cs typeface="ヒラギノ角ゴ Pro W3" charset="0"/>
              </a:rPr>
              <a:t>energy space</a:t>
            </a:r>
            <a:r>
              <a:rPr lang="ja-JP" altLang="en-US">
                <a:ea typeface="ヒラギノ角ゴ Pro W3" charset="0"/>
                <a:cs typeface="ヒラギノ角ゴ Pro W3" charset="0"/>
              </a:rPr>
              <a:t>”</a:t>
            </a:r>
            <a:r>
              <a:rPr lang="en-US">
                <a:ea typeface="ヒラギノ角ゴ Pro W3" charset="0"/>
                <a:cs typeface="ヒラギノ角ゴ Pro W3" charset="0"/>
              </a:rPr>
              <a:t>).</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L26, 0% 4% </a:t>
            </a:r>
            <a:r>
              <a:rPr lang="en-US" b="1">
                <a:ea typeface="ヒラギノ角ゴ Pro W3" charset="0"/>
                <a:cs typeface="ヒラギノ角ゴ Pro W3" charset="0"/>
              </a:rPr>
              <a:t>[[83%]]</a:t>
            </a:r>
            <a:r>
              <a:rPr lang="en-US">
                <a:ea typeface="ヒラギノ角ゴ Pro W3" charset="0"/>
                <a:cs typeface="ヒラギノ角ゴ Pro W3" charset="0"/>
              </a:rPr>
              <a:t> 14%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a:p>
            <a:endParaRPr lang="en-US">
              <a:ea typeface="ヒラギノ角ゴ Pro W3" charset="0"/>
              <a:cs typeface="ヒラギノ角ゴ Pro W3" charset="0"/>
            </a:endParaRPr>
          </a:p>
        </p:txBody>
      </p:sp>
      <p:sp>
        <p:nvSpPr>
          <p:cNvPr id="593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84008DA3-3B32-0D41-8CAF-1F651A1C4591}" type="slidenum">
              <a:rPr lang="en-US" sz="1200"/>
              <a:pPr/>
              <a:t>27</a:t>
            </a:fld>
            <a:endParaRPr lang="en-US"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p:cNvSpPr>
          <p:nvPr>
            <p:ph type="sldImg"/>
          </p:nvPr>
        </p:nvSpPr>
        <p:spPr>
          <a:ln/>
        </p:spPr>
      </p:sp>
      <p:sp>
        <p:nvSpPr>
          <p:cNvPr id="614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The </a:t>
            </a:r>
            <a:r>
              <a:rPr lang="ja-JP" altLang="en-US">
                <a:ea typeface="ヒラギノ角ゴ Pro W3" charset="0"/>
                <a:cs typeface="ヒラギノ角ゴ Pro W3" charset="0"/>
              </a:rPr>
              <a:t>“</a:t>
            </a:r>
            <a:r>
              <a:rPr lang="en-US">
                <a:ea typeface="ヒラギノ角ゴ Pro W3" charset="0"/>
                <a:cs typeface="ヒラギノ角ゴ Pro W3" charset="0"/>
              </a:rPr>
              <a:t>f</a:t>
            </a:r>
            <a:r>
              <a:rPr lang="ja-JP" altLang="en-US">
                <a:ea typeface="ヒラギノ角ゴ Pro W3" charset="0"/>
                <a:cs typeface="ヒラギノ角ゴ Pro W3" charset="0"/>
              </a:rPr>
              <a:t>”</a:t>
            </a:r>
            <a:r>
              <a:rPr lang="en-US">
                <a:ea typeface="ヒラギノ角ゴ Pro W3" charset="0"/>
                <a:cs typeface="ヒラギノ角ゴ Pro W3" charset="0"/>
              </a:rPr>
              <a:t> and </a:t>
            </a:r>
            <a:r>
              <a:rPr lang="ja-JP" altLang="en-US">
                <a:ea typeface="ヒラギノ角ゴ Pro W3" charset="0"/>
                <a:cs typeface="ヒラギノ角ゴ Pro W3" charset="0"/>
              </a:rPr>
              <a:t>“</a:t>
            </a:r>
            <a:r>
              <a:rPr lang="en-US">
                <a:ea typeface="ヒラギノ角ゴ Pro W3" charset="0"/>
                <a:cs typeface="ヒラギノ角ゴ Pro W3" charset="0"/>
              </a:rPr>
              <a:t>g</a:t>
            </a:r>
            <a:r>
              <a:rPr lang="ja-JP" altLang="en-US">
                <a:ea typeface="ヒラギノ角ゴ Pro W3" charset="0"/>
                <a:cs typeface="ヒラギノ角ゴ Pro W3" charset="0"/>
              </a:rPr>
              <a:t>”</a:t>
            </a:r>
            <a:r>
              <a:rPr lang="en-US">
                <a:ea typeface="ヒラギノ角ゴ Pro W3" charset="0"/>
                <a:cs typeface="ヒラギノ角ゴ Pro W3" charset="0"/>
              </a:rPr>
              <a:t> notation is from Griffiths. The eigenvalue equation for x and p is what it is, it has nothing to do with the potential. (There is some possible subtlety when you think about e.g. the infinite square well, or particle on a loop, where you might wonder if the eigenvectors change (you restrict them in some ways, at least) but  it</a:t>
            </a:r>
            <a:r>
              <a:rPr lang="ja-JP" altLang="en-US">
                <a:ea typeface="ヒラギノ角ゴ Pro W3" charset="0"/>
                <a:cs typeface="ヒラギノ角ゴ Pro W3" charset="0"/>
              </a:rPr>
              <a:t>’</a:t>
            </a:r>
            <a:r>
              <a:rPr lang="en-US">
                <a:ea typeface="ヒラギノ角ゴ Pro W3" charset="0"/>
                <a:cs typeface="ヒラギノ角ゴ Pro W3" charset="0"/>
              </a:rPr>
              <a:t>s not so much the potential which causes this changes, but the space in which the functions live. This is probably not what we want to be focusing on here). Great discussion, MANY questions from the class, this went for a long time. Students did indeed come up (right away!) with the issue I thought was a subtlety , thinking about the infinite box case.   Good question.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L26, 13% 4% 17% </a:t>
            </a:r>
            <a:r>
              <a:rPr lang="en-US" b="1">
                <a:ea typeface="ヒラギノ角ゴ Pro W3" charset="0"/>
                <a:cs typeface="ヒラギノ角ゴ Pro W3" charset="0"/>
              </a:rPr>
              <a:t>[[39%]]</a:t>
            </a:r>
            <a:r>
              <a:rPr lang="en-US">
                <a:ea typeface="ヒラギノ角ゴ Pro W3" charset="0"/>
                <a:cs typeface="ヒラギノ角ゴ Pro W3" charset="0"/>
              </a:rPr>
              <a:t> 26%</a:t>
            </a:r>
          </a:p>
          <a:p>
            <a:r>
              <a:rPr lang="en-US">
                <a:ea typeface="ヒラギノ角ゴ Pro W3" charset="0"/>
                <a:cs typeface="ヒラギノ角ゴ Pro W3" charset="0"/>
              </a:rPr>
              <a:t>  DeWolfe, Sp09, L25, 10% 8% 13% </a:t>
            </a:r>
            <a:r>
              <a:rPr lang="en-US" b="1">
                <a:ea typeface="ヒラギノ角ゴ Pro W3" charset="0"/>
                <a:cs typeface="ヒラギノ角ゴ Pro W3" charset="0"/>
              </a:rPr>
              <a:t>[[49%]]</a:t>
            </a:r>
            <a:r>
              <a:rPr lang="en-US">
                <a:ea typeface="ヒラギノ角ゴ Pro W3" charset="0"/>
                <a:cs typeface="ヒラギノ角ゴ Pro W3" charset="0"/>
              </a:rPr>
              <a:t> 21%</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D</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614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A352CAF9-A4AF-7143-B3CC-9C8FB5B92D79}" type="slidenum">
              <a:rPr lang="en-US" sz="1200"/>
              <a:pPr/>
              <a:t>28</a:t>
            </a:fld>
            <a:endParaRPr lang="en-US"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p:cNvSpPr>
          <p:nvPr>
            <p:ph type="sldImg"/>
          </p:nvPr>
        </p:nvSpPr>
        <p:spPr>
          <a:ln/>
        </p:spPr>
      </p:sp>
      <p:sp>
        <p:nvSpPr>
          <p:cNvPr id="634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Yes. The momentum eigenstates (the f</a:t>
            </a:r>
            <a:r>
              <a:rPr lang="en-US" baseline="-25000">
                <a:ea typeface="ヒラギノ角ゴ Pro W3" charset="0"/>
                <a:cs typeface="ヒラギノ角ゴ Pro W3" charset="0"/>
              </a:rPr>
              <a:t>p</a:t>
            </a:r>
            <a:r>
              <a:rPr lang="en-US" baseline="30000">
                <a:ea typeface="ヒラギノ角ゴ Pro W3" charset="0"/>
                <a:cs typeface="ヒラギノ角ゴ Pro W3" charset="0"/>
              </a:rPr>
              <a:t> </a:t>
            </a:r>
            <a:r>
              <a:rPr lang="en-US">
                <a:ea typeface="ヒラギノ角ゴ Pro W3" charset="0"/>
                <a:cs typeface="ヒラギノ角ゴ Pro W3" charset="0"/>
              </a:rPr>
              <a:t>'s )form a complete set (according to Mr. Fourier), so any wave function, whether it be an energy eigenstate or not, can be written as a linear combination of the f</a:t>
            </a:r>
            <a:r>
              <a:rPr lang="en-US" baseline="-25000">
                <a:ea typeface="ヒラギノ角ゴ Pro W3" charset="0"/>
                <a:cs typeface="ヒラギノ角ゴ Pro W3" charset="0"/>
              </a:rPr>
              <a:t>p</a:t>
            </a:r>
            <a:r>
              <a:rPr lang="en-US">
                <a:ea typeface="ヒラギノ角ゴ Pro W3" charset="0"/>
                <a:cs typeface="ヒラギノ角ゴ Pro W3" charset="0"/>
              </a:rPr>
              <a:t>'s.</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L22, </a:t>
            </a:r>
            <a:r>
              <a:rPr lang="en-US" b="1">
                <a:ea typeface="ヒラギノ角ゴ Pro W3" charset="0"/>
                <a:cs typeface="ヒラギノ角ゴ Pro W3" charset="0"/>
              </a:rPr>
              <a:t>[[91%]]</a:t>
            </a:r>
            <a:r>
              <a:rPr lang="en-US">
                <a:ea typeface="ヒラギノ角ゴ Pro W3" charset="0"/>
                <a:cs typeface="ヒラギノ角ゴ Pro W3" charset="0"/>
              </a:rPr>
              <a:t> 5% 5% 0% 0% </a:t>
            </a:r>
          </a:p>
          <a:p>
            <a:r>
              <a:rPr lang="en-US">
                <a:ea typeface="ヒラギノ角ゴ Pro W3" charset="0"/>
                <a:cs typeface="ヒラギノ角ゴ Pro W3" charset="0"/>
              </a:rPr>
              <a:t>  DeWolfe, Sp09, L26, </a:t>
            </a:r>
            <a:r>
              <a:rPr lang="en-US" b="1">
                <a:ea typeface="ヒラギノ角ゴ Pro W3" charset="0"/>
                <a:cs typeface="ヒラギノ角ゴ Pro W3" charset="0"/>
              </a:rPr>
              <a:t>[[100%]]</a:t>
            </a:r>
            <a:r>
              <a:rPr lang="en-US">
                <a:ea typeface="ヒラギノ角ゴ Pro W3" charset="0"/>
                <a:cs typeface="ヒラギノ角ゴ Pro W3" charset="0"/>
              </a:rPr>
              <a:t> 0% 0% 0% 0% </a:t>
            </a: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634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A1E62BD3-DDD4-ED48-99E5-6442E8E6CEAD}" type="slidenum">
              <a:rPr lang="en-US" sz="1200"/>
              <a:pPr/>
              <a:t>29</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p:cNvSpPr>
          <p:nvPr>
            <p:ph type="sldImg"/>
          </p:nvPr>
        </p:nvSpPr>
        <p:spPr>
          <a:ln/>
        </p:spPr>
      </p:sp>
      <p:sp>
        <p:nvSpPr>
          <p:cNvPr id="112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b="1">
                <a:ea typeface="ヒラギノ角ゴ Pro W3" charset="0"/>
                <a:cs typeface="ヒラギノ角ゴ Pro W3" charset="0"/>
              </a:rPr>
              <a:t>INSTRUCTOR NOTES: </a:t>
            </a:r>
            <a:r>
              <a:rPr lang="en-US">
                <a:ea typeface="ヒラギノ角ゴ Pro W3" charset="0"/>
                <a:cs typeface="ヒラギノ角ゴ Pro W3" charset="0"/>
              </a:rPr>
              <a:t>(DeWolfe) </a:t>
            </a:r>
            <a:r>
              <a:rPr lang="en-US" sz="2400">
                <a:ea typeface="ヒラギノ角ゴ Pro W3" charset="0"/>
                <a:cs typeface="ヒラギノ角ゴ Pro W3" charset="0"/>
              </a:rPr>
              <a:t>Same information – you might prefer one over the other but they are exchangeable. This turned out to be a very good </a:t>
            </a:r>
            <a:r>
              <a:rPr lang="ja-JP" altLang="en-US" sz="2400">
                <a:ea typeface="ヒラギノ角ゴ Pro W3" charset="0"/>
                <a:cs typeface="ヒラギノ角ゴ Pro W3" charset="0"/>
              </a:rPr>
              <a:t>“</a:t>
            </a:r>
            <a:r>
              <a:rPr lang="en-US" sz="2400">
                <a:ea typeface="ヒラギノ角ゴ Pro W3" charset="0"/>
                <a:cs typeface="ヒラギノ角ゴ Pro W3" charset="0"/>
              </a:rPr>
              <a:t>preclass</a:t>
            </a:r>
            <a:r>
              <a:rPr lang="ja-JP" altLang="en-US" sz="2400">
                <a:ea typeface="ヒラギノ角ゴ Pro W3" charset="0"/>
                <a:cs typeface="ヒラギノ角ゴ Pro W3" charset="0"/>
              </a:rPr>
              <a:t>”</a:t>
            </a:r>
            <a:r>
              <a:rPr lang="en-US" sz="2400">
                <a:ea typeface="ヒラギノ角ゴ Pro W3" charset="0"/>
                <a:cs typeface="ヒラギノ角ゴ Pro W3" charset="0"/>
              </a:rPr>
              <a:t> question serving as the introduction to Chapter 3 (function as vector). We got a great discussion, with many interesting comments – including student ideas like </a:t>
            </a:r>
            <a:r>
              <a:rPr lang="ja-JP" altLang="en-US" sz="2400">
                <a:ea typeface="ヒラギノ角ゴ Pro W3" charset="0"/>
                <a:cs typeface="ヒラギノ角ゴ Pro W3" charset="0"/>
              </a:rPr>
              <a:t>“</a:t>
            </a:r>
            <a:r>
              <a:rPr lang="en-US" sz="2400">
                <a:ea typeface="ヒラギノ角ゴ Pro W3" charset="0"/>
                <a:cs typeface="ヒラギノ角ゴ Pro W3" charset="0"/>
              </a:rPr>
              <a:t> one or the other representation might be more convenient</a:t>
            </a:r>
            <a:r>
              <a:rPr lang="ja-JP" altLang="en-US" sz="2400">
                <a:ea typeface="ヒラギノ角ゴ Pro W3" charset="0"/>
                <a:cs typeface="ヒラギノ角ゴ Pro W3" charset="0"/>
              </a:rPr>
              <a:t>”</a:t>
            </a:r>
            <a:r>
              <a:rPr lang="en-US" sz="2400">
                <a:ea typeface="ヒラギノ角ゴ Pro W3" charset="0"/>
                <a:cs typeface="ヒラギノ角ゴ Pro W3" charset="0"/>
              </a:rPr>
              <a:t>, that the set of c</a:t>
            </a:r>
            <a:r>
              <a:rPr lang="ja-JP" altLang="en-US" sz="2400">
                <a:ea typeface="ヒラギノ角ゴ Pro W3" charset="0"/>
                <a:cs typeface="ヒラギノ角ゴ Pro W3" charset="0"/>
              </a:rPr>
              <a:t>’</a:t>
            </a:r>
            <a:r>
              <a:rPr lang="en-US" sz="2400">
                <a:ea typeface="ヒラギノ角ゴ Pro W3" charset="0"/>
                <a:cs typeface="ヒラギノ角ゴ Pro W3" charset="0"/>
              </a:rPr>
              <a:t>s </a:t>
            </a:r>
            <a:r>
              <a:rPr lang="ja-JP" altLang="en-US" sz="2400">
                <a:ea typeface="ヒラギノ角ゴ Pro W3" charset="0"/>
                <a:cs typeface="ヒラギノ角ゴ Pro W3" charset="0"/>
              </a:rPr>
              <a:t>“</a:t>
            </a:r>
            <a:r>
              <a:rPr lang="en-US" sz="2400">
                <a:ea typeface="ヒラギノ角ゴ Pro W3" charset="0"/>
                <a:cs typeface="ヒラギノ角ゴ Pro W3" charset="0"/>
              </a:rPr>
              <a:t>uniquely determines psi</a:t>
            </a:r>
            <a:r>
              <a:rPr lang="ja-JP" altLang="en-US" sz="2400">
                <a:ea typeface="ヒラギノ角ゴ Pro W3" charset="0"/>
                <a:cs typeface="ヒラギノ角ゴ Pro W3" charset="0"/>
              </a:rPr>
              <a:t>”</a:t>
            </a:r>
            <a:r>
              <a:rPr lang="en-US" sz="2400">
                <a:ea typeface="ヒラギノ角ゴ Pro W3" charset="0"/>
                <a:cs typeface="ヒラギノ角ゴ Pro W3" charset="0"/>
              </a:rPr>
              <a:t> (though nobody in our class noted that it goes the other way, and indeed some seemed to have forgotten this), that the </a:t>
            </a:r>
            <a:r>
              <a:rPr lang="ja-JP" altLang="en-US" sz="2400">
                <a:ea typeface="ヒラギノ角ゴ Pro W3" charset="0"/>
                <a:cs typeface="ヒラギノ角ゴ Pro W3" charset="0"/>
              </a:rPr>
              <a:t>“</a:t>
            </a:r>
            <a:r>
              <a:rPr lang="en-US" sz="2400">
                <a:ea typeface="ヒラギノ角ゴ Pro W3" charset="0"/>
                <a:cs typeface="ヒラギノ角ゴ Pro W3" charset="0"/>
              </a:rPr>
              <a:t>u_n</a:t>
            </a:r>
            <a:r>
              <a:rPr lang="ja-JP" altLang="en-US" sz="2400">
                <a:ea typeface="ヒラギノ角ゴ Pro W3" charset="0"/>
                <a:cs typeface="ヒラギノ角ゴ Pro W3" charset="0"/>
              </a:rPr>
              <a:t>’</a:t>
            </a:r>
            <a:r>
              <a:rPr lang="en-US" sz="2400">
                <a:ea typeface="ヒラギノ角ゴ Pro W3" charset="0"/>
                <a:cs typeface="ヒラギノ角ゴ Pro W3" charset="0"/>
              </a:rPr>
              <a:t>s themselves tell you about the potential</a:t>
            </a:r>
            <a:r>
              <a:rPr lang="ja-JP" altLang="en-US" sz="2400">
                <a:ea typeface="ヒラギノ角ゴ Pro W3" charset="0"/>
                <a:cs typeface="ヒラギノ角ゴ Pro W3" charset="0"/>
              </a:rPr>
              <a:t>”</a:t>
            </a:r>
            <a:r>
              <a:rPr lang="en-US" sz="2400">
                <a:ea typeface="ヒラギノ角ゴ Pro W3" charset="0"/>
                <a:cs typeface="ヒラギノ角ゴ Pro W3" charset="0"/>
              </a:rPr>
              <a:t>, that the </a:t>
            </a:r>
            <a:r>
              <a:rPr lang="ja-JP" altLang="en-US" sz="2400">
                <a:ea typeface="ヒラギノ角ゴ Pro W3" charset="0"/>
                <a:cs typeface="ヒラギノ角ゴ Pro W3" charset="0"/>
              </a:rPr>
              <a:t>“</a:t>
            </a:r>
            <a:r>
              <a:rPr lang="en-US" sz="2400">
                <a:ea typeface="ヒラギノ角ゴ Pro W3" charset="0"/>
                <a:cs typeface="ヒラギノ角ゴ Pro W3" charset="0"/>
              </a:rPr>
              <a:t>c</a:t>
            </a:r>
            <a:r>
              <a:rPr lang="ja-JP" altLang="en-US" sz="2400">
                <a:ea typeface="ヒラギノ角ゴ Pro W3" charset="0"/>
                <a:cs typeface="ヒラギノ角ゴ Pro W3" charset="0"/>
              </a:rPr>
              <a:t>’</a:t>
            </a:r>
            <a:r>
              <a:rPr lang="en-US" sz="2400">
                <a:ea typeface="ヒラギノ角ゴ Pro W3" charset="0"/>
                <a:cs typeface="ヒラギノ角ゴ Pro W3" charset="0"/>
              </a:rPr>
              <a:t>s tell you about time dependence</a:t>
            </a:r>
            <a:r>
              <a:rPr lang="ja-JP" altLang="en-US" sz="2400">
                <a:ea typeface="ヒラギノ角ゴ Pro W3" charset="0"/>
                <a:cs typeface="ヒラギノ角ゴ Pro W3" charset="0"/>
              </a:rPr>
              <a:t>”</a:t>
            </a:r>
            <a:r>
              <a:rPr lang="en-US" sz="2400">
                <a:ea typeface="ヒラギノ角ゴ Pro W3" charset="0"/>
                <a:cs typeface="ヒラギノ角ゴ Pro W3" charset="0"/>
              </a:rPr>
              <a:t> (which was close…) etc.  Nice one! Note that it closely parallels an earlier concept test, same wording, about the momentum space wave function.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DeWolfe, Fa08, L22 (preclass), </a:t>
            </a:r>
            <a:r>
              <a:rPr lang="en-US" sz="2400">
                <a:ea typeface="ヒラギノ角ゴ Pro W3" charset="0"/>
                <a:cs typeface="ヒラギノ角ゴ Pro W3" charset="0"/>
              </a:rPr>
              <a:t>29% 7% </a:t>
            </a:r>
            <a:r>
              <a:rPr lang="en-US" sz="2400" b="1">
                <a:ea typeface="ヒラギノ角ゴ Pro W3" charset="0"/>
                <a:cs typeface="ヒラギノ角ゴ Pro W3" charset="0"/>
              </a:rPr>
              <a:t>[[61%]] </a:t>
            </a:r>
            <a:r>
              <a:rPr lang="en-US" sz="2400">
                <a:ea typeface="ヒラギノ角ゴ Pro W3" charset="0"/>
                <a:cs typeface="ヒラギノ角ゴ Pro W3" charset="0"/>
              </a:rPr>
              <a:t>0% 0%</a:t>
            </a:r>
          </a:p>
          <a:p>
            <a:r>
              <a:rPr lang="en-US" sz="2400">
                <a:ea typeface="ヒラギノ角ゴ Pro W3" charset="0"/>
                <a:cs typeface="ヒラギノ角ゴ Pro W3" charset="0"/>
              </a:rPr>
              <a:t>  DeWolfe, Sp09, L22, 7% 17% </a:t>
            </a:r>
            <a:r>
              <a:rPr lang="en-US" sz="2400" b="1">
                <a:ea typeface="ヒラギノ角ゴ Pro W3" charset="0"/>
                <a:cs typeface="ヒラギノ角ゴ Pro W3" charset="0"/>
              </a:rPr>
              <a:t>[[71%]] </a:t>
            </a:r>
            <a:r>
              <a:rPr lang="en-US" sz="2400">
                <a:ea typeface="ヒラギノ角ゴ Pro W3" charset="0"/>
                <a:cs typeface="ヒラギノ角ゴ Pro W3" charset="0"/>
              </a:rPr>
              <a:t>2% 2%</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11268"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A853E266-A538-EB44-8B51-42B85028CEBB}" type="slidenum">
              <a:rPr lang="en-US" sz="1200"/>
              <a:pPr algn="r"/>
              <a:t>3</a:t>
            </a:fld>
            <a:endParaRPr lang="en-US" sz="12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p:cNvSpPr>
          <p:nvPr>
            <p:ph type="sldImg"/>
          </p:nvPr>
        </p:nvSpPr>
        <p:spPr>
          <a:ln/>
        </p:spPr>
      </p:sp>
      <p:sp>
        <p:nvSpPr>
          <p:cNvPr id="655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Yes. F(x</a:t>
            </a:r>
            <a:r>
              <a:rPr lang="en-US" baseline="-25000">
                <a:ea typeface="ヒラギノ角ゴ Pro W3" charset="0"/>
                <a:cs typeface="ヒラギノ角ゴ Pro W3" charset="0"/>
              </a:rPr>
              <a:t>0</a:t>
            </a:r>
            <a:r>
              <a:rPr lang="en-US">
                <a:ea typeface="ヒラギノ角ゴ Pro W3" charset="0"/>
                <a:cs typeface="ヒラギノ角ゴ Pro W3" charset="0"/>
              </a:rPr>
              <a:t>) = f(x</a:t>
            </a:r>
            <a:r>
              <a:rPr lang="en-US" baseline="-25000">
                <a:ea typeface="ヒラギノ角ゴ Pro W3" charset="0"/>
                <a:cs typeface="ヒラギノ角ゴ Pro W3" charset="0"/>
              </a:rPr>
              <a:t>0</a:t>
            </a:r>
            <a:r>
              <a:rPr lang="en-US">
                <a:ea typeface="ヒラギノ角ゴ Pro W3" charset="0"/>
                <a:cs typeface="ヒラギノ角ゴ Pro W3" charset="0"/>
              </a:rPr>
              <a:t>). (Pollock) Discussed but not clicked in Fa08, L26.</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L21, </a:t>
            </a:r>
            <a:r>
              <a:rPr lang="en-US" b="1">
                <a:ea typeface="ヒラギノ角ゴ Pro W3" charset="0"/>
                <a:cs typeface="ヒラギノ角ゴ Pro W3" charset="0"/>
              </a:rPr>
              <a:t>[[60%]]</a:t>
            </a:r>
            <a:r>
              <a:rPr lang="en-US">
                <a:ea typeface="ヒラギノ角ゴ Pro W3" charset="0"/>
                <a:cs typeface="ヒラギノ角ゴ Pro W3" charset="0"/>
              </a:rPr>
              <a:t> 40% 0% 0% 0% </a:t>
            </a:r>
          </a:p>
          <a:p>
            <a:r>
              <a:rPr lang="en-US">
                <a:ea typeface="ヒラギノ角ゴ Pro W3" charset="0"/>
                <a:cs typeface="ヒラギノ角ゴ Pro W3" charset="0"/>
              </a:rPr>
              <a:t>  Pollock, Fa08, L26</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655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96F1FFDB-8662-7D43-B2D5-9AE6D0900F80}" type="slidenum">
              <a:rPr lang="en-US" sz="1200"/>
              <a:pPr/>
              <a:t>30</a:t>
            </a:fld>
            <a:endParaRPr lang="en-US" sz="12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p:cNvSpPr>
            <a:spLocks noGrp="1" noRot="1" noChangeAspect="1"/>
          </p:cNvSpPr>
          <p:nvPr>
            <p:ph type="sldImg"/>
          </p:nvPr>
        </p:nvSpPr>
        <p:spPr>
          <a:ln/>
        </p:spPr>
      </p:sp>
      <p:sp>
        <p:nvSpPr>
          <p:cNvPr id="675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No, never. (See the previous two questions)</a:t>
            </a:r>
            <a:r>
              <a:rPr lang="en-US" b="1">
                <a:ea typeface="ヒラギノ角ゴ Pro W3" charset="0"/>
                <a:cs typeface="ヒラギノ角ゴ Pro W3" charset="0"/>
              </a:rPr>
              <a:t>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L19, 4% </a:t>
            </a:r>
            <a:r>
              <a:rPr lang="en-US" b="1">
                <a:ea typeface="ヒラギノ角ゴ Pro W3" charset="0"/>
                <a:cs typeface="ヒラギノ角ゴ Pro W3" charset="0"/>
              </a:rPr>
              <a:t>[[80%]]</a:t>
            </a:r>
            <a:r>
              <a:rPr lang="en-US">
                <a:ea typeface="ヒラギノ角ゴ Pro W3" charset="0"/>
                <a:cs typeface="ヒラギノ角ゴ Pro W3" charset="0"/>
              </a:rPr>
              <a:t> 16%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675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93E49CC9-5F21-D043-8A16-98E250A490B3}" type="slidenum">
              <a:rPr lang="en-US" sz="1200"/>
              <a:pPr/>
              <a:t>31</a:t>
            </a:fld>
            <a:endParaRPr lang="en-US" sz="12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p:cNvSpPr>
          <p:nvPr>
            <p:ph type="sldImg"/>
          </p:nvPr>
        </p:nvSpPr>
        <p:spPr>
          <a:ln/>
        </p:spPr>
      </p:sp>
      <p:sp>
        <p:nvSpPr>
          <p:cNvPr id="696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No, the probability is independent of time.  As a consequence of this, the expectation value of the energy is constant in time for any arbitrary state function </a:t>
            </a:r>
            <a:r>
              <a:rPr lang="en-US">
                <a:latin typeface="Symbol" charset="0"/>
                <a:ea typeface="ヒラギノ角ゴ Pro W3" charset="0"/>
                <a:cs typeface="ヒラギノ角ゴ Pro W3" charset="0"/>
              </a:rPr>
              <a:t>Ψ</a:t>
            </a:r>
            <a:r>
              <a:rPr lang="en-US">
                <a:ea typeface="ヒラギノ角ゴ Pro W3" charset="0"/>
                <a:cs typeface="ヒラギノ角ゴ Pro W3" charset="0"/>
              </a:rPr>
              <a:t>(x,t).  This is the statement of Conservation of Energy in Quantum Mechanics.</a:t>
            </a:r>
          </a:p>
          <a:p>
            <a:pPr eaLnBrk="1" hangingPunct="1"/>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L19, 12% </a:t>
            </a:r>
            <a:r>
              <a:rPr lang="en-US" b="1">
                <a:ea typeface="ヒラギノ角ゴ Pro W3" charset="0"/>
                <a:cs typeface="ヒラギノ角ゴ Pro W3" charset="0"/>
              </a:rPr>
              <a:t>[[88%]]</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696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28C2FF64-08A4-B143-96FF-3DD1F19833F6}" type="slidenum">
              <a:rPr lang="en-US" sz="1200"/>
              <a:pPr/>
              <a:t>32</a:t>
            </a:fld>
            <a:endParaRPr lang="en-US" sz="12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p:cNvSpPr>
          <p:nvPr>
            <p:ph type="sldImg"/>
          </p:nvPr>
        </p:nvSpPr>
        <p:spPr>
          <a:ln/>
        </p:spPr>
      </p:sp>
      <p:sp>
        <p:nvSpPr>
          <p:cNvPr id="716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NO!! Energy eigenstates are </a:t>
            </a:r>
            <a:r>
              <a:rPr lang="en-US" i="1">
                <a:ea typeface="ヒラギノ角ゴ Pro W3" charset="0"/>
                <a:cs typeface="ヒラギノ角ゴ Pro W3" charset="0"/>
              </a:rPr>
              <a:t>special</a:t>
            </a:r>
            <a:r>
              <a:rPr lang="en-US">
                <a:ea typeface="ヒラギノ角ゴ Pro W3" charset="0"/>
                <a:cs typeface="ヒラギノ角ゴ Pro W3" charset="0"/>
              </a:rPr>
              <a:t> states. An arbitrary physical state function can always be written as a linear combination of the energy eigenstates (since they form a complete set). </a:t>
            </a:r>
          </a:p>
          <a:p>
            <a:pPr eaLnBrk="1" hangingPunct="1"/>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L22, 14% </a:t>
            </a:r>
            <a:r>
              <a:rPr lang="en-US" b="1">
                <a:ea typeface="ヒラギノ角ゴ Pro W3" charset="0"/>
                <a:cs typeface="ヒラギノ角ゴ Pro W3" charset="0"/>
              </a:rPr>
              <a:t>[[86%]]</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716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B5A539F1-74BD-F847-9E8E-F48114A7C6E4}" type="slidenum">
              <a:rPr lang="en-US" sz="1200"/>
              <a:pPr/>
              <a:t>33</a:t>
            </a:fld>
            <a:endParaRPr lang="en-US" sz="12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p:cNvSpPr>
          <p:nvPr>
            <p:ph type="sldImg"/>
          </p:nvPr>
        </p:nvSpPr>
        <p:spPr>
          <a:solidFill>
            <a:srgbClr val="FFFFFF"/>
          </a:solidFill>
          <a:ln/>
        </p:spPr>
      </p:sp>
      <p:sp>
        <p:nvSpPr>
          <p:cNvPr id="73731"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r>
              <a:rPr lang="en-US" b="1">
                <a:ea typeface="ヒラギノ角ゴ Pro W3" charset="0"/>
                <a:cs typeface="ヒラギノ角ゴ Pro W3" charset="0"/>
              </a:rPr>
              <a:t>INSTRUCTOR NOTES: </a:t>
            </a:r>
            <a:r>
              <a:rPr lang="en-US">
                <a:ea typeface="ヒラギノ角ゴ Pro W3" charset="0"/>
                <a:cs typeface="ヒラギノ角ゴ Pro W3" charset="0"/>
              </a:rPr>
              <a:t>(Dubson) </a:t>
            </a:r>
            <a:r>
              <a:rPr lang="en-US" sz="2400">
                <a:ea typeface="ヒラギノ角ゴ Pro W3" charset="0"/>
                <a:cs typeface="ヒラギノ角ゴ Pro W3" charset="0"/>
              </a:rPr>
              <a:t>Mike</a:t>
            </a:r>
            <a:r>
              <a:rPr lang="ja-JP" altLang="en-US" sz="2400">
                <a:ea typeface="ヒラギノ角ゴ Pro W3" charset="0"/>
                <a:cs typeface="ヒラギノ角ゴ Pro W3" charset="0"/>
              </a:rPr>
              <a:t>’</a:t>
            </a:r>
            <a:r>
              <a:rPr lang="en-US" sz="2400">
                <a:ea typeface="ヒラギノ角ゴ Pro W3" charset="0"/>
                <a:cs typeface="ヒラギノ角ゴ Pro W3" charset="0"/>
              </a:rPr>
              <a:t>s Answer: No, the probability is independent of time.  As a consequence of this, the expectation value of the energy is constant in time for any arbitrary state function </a:t>
            </a:r>
            <a:r>
              <a:rPr lang="en-US" sz="2400">
                <a:latin typeface="Symbol" charset="0"/>
                <a:ea typeface="ヒラギノ角ゴ Pro W3" charset="0"/>
                <a:cs typeface="ヒラギノ角ゴ Pro W3" charset="0"/>
              </a:rPr>
              <a:t>Ψ</a:t>
            </a:r>
            <a:r>
              <a:rPr lang="en-US" sz="2400">
                <a:ea typeface="ヒラギノ角ゴ Pro W3" charset="0"/>
                <a:cs typeface="ヒラギノ角ゴ Pro W3" charset="0"/>
              </a:rPr>
              <a:t>(x,t).  This is the statement of Conservation of Energy in Quantum Mechanics. (Pollock) We modified Mike</a:t>
            </a:r>
            <a:r>
              <a:rPr lang="ja-JP" altLang="en-US" sz="2400">
                <a:ea typeface="ヒラギノ角ゴ Pro W3" charset="0"/>
                <a:cs typeface="ヒラギノ角ゴ Pro W3" charset="0"/>
              </a:rPr>
              <a:t>’</a:t>
            </a:r>
            <a:r>
              <a:rPr lang="en-US" sz="2400">
                <a:ea typeface="ヒラギノ角ゴ Pro W3" charset="0"/>
                <a:cs typeface="ヒラギノ角ゴ Pro W3" charset="0"/>
              </a:rPr>
              <a:t>s problem to get rid of the equation, and to add some other distractors, to try to make it a little more challenging.  (But, they still did fine.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L19, </a:t>
            </a:r>
            <a:r>
              <a:rPr lang="en-US" sz="2400">
                <a:ea typeface="ヒラギノ角ゴ Pro W3" charset="0"/>
                <a:cs typeface="ヒラギノ角ゴ Pro W3" charset="0"/>
              </a:rPr>
              <a:t>12% </a:t>
            </a:r>
            <a:r>
              <a:rPr lang="en-US" sz="2400" b="1">
                <a:ea typeface="ヒラギノ角ゴ Pro W3" charset="0"/>
                <a:cs typeface="ヒラギノ角ゴ Pro W3" charset="0"/>
              </a:rPr>
              <a:t>[[88%]]</a:t>
            </a:r>
            <a:r>
              <a:rPr lang="en-US" sz="2400">
                <a:ea typeface="ヒラギノ角ゴ Pro W3" charset="0"/>
                <a:cs typeface="ヒラギノ角ゴ Pro W3" charset="0"/>
              </a:rPr>
              <a:t> 0% 0% 0% </a:t>
            </a:r>
            <a:endParaRPr lang="en-US">
              <a:ea typeface="ヒラギノ角ゴ Pro W3" charset="0"/>
              <a:cs typeface="ヒラギノ角ゴ Pro W3" charset="0"/>
            </a:endParaRPr>
          </a:p>
          <a:p>
            <a:r>
              <a:rPr lang="en-US">
                <a:ea typeface="ヒラギノ角ゴ Pro W3" charset="0"/>
                <a:cs typeface="ヒラギノ角ゴ Pro W3" charset="0"/>
              </a:rPr>
              <a:t>  Pollock, Fa08, L27 (start), </a:t>
            </a:r>
            <a:r>
              <a:rPr lang="en-US" sz="2400">
                <a:ea typeface="ヒラギノ角ゴ Pro W3" charset="0"/>
                <a:cs typeface="ヒラギノ角ゴ Pro W3" charset="0"/>
              </a:rPr>
              <a:t>0% </a:t>
            </a:r>
            <a:r>
              <a:rPr lang="en-US" sz="2400" b="1">
                <a:ea typeface="ヒラギノ角ゴ Pro W3" charset="0"/>
                <a:cs typeface="ヒラギノ角ゴ Pro W3" charset="0"/>
              </a:rPr>
              <a:t>[[92%]]</a:t>
            </a:r>
            <a:r>
              <a:rPr lang="en-US" sz="2400">
                <a:ea typeface="ヒラギノ角ゴ Pro W3" charset="0"/>
                <a:cs typeface="ヒラギノ角ゴ Pro W3" charset="0"/>
              </a:rPr>
              <a:t> 4% 4%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modified by Steven Pollock and Oliver DeWolfe (CU-Boulder)</a:t>
            </a:r>
          </a:p>
        </p:txBody>
      </p:sp>
      <p:sp>
        <p:nvSpPr>
          <p:cNvPr id="73732"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5B132E40-9D07-8B4A-A4AA-E7B57A0A183A}" type="slidenum">
              <a:rPr lang="en-US" sz="1200"/>
              <a:pPr algn="r"/>
              <a:t>34</a:t>
            </a:fld>
            <a:endParaRPr lang="en-US" sz="120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p:cNvSpPr>
          <p:nvPr>
            <p:ph type="sldImg"/>
          </p:nvPr>
        </p:nvSpPr>
        <p:spPr>
          <a:solidFill>
            <a:srgbClr val="FFFFFF"/>
          </a:solidFill>
          <a:ln/>
        </p:spPr>
      </p:sp>
      <p:sp>
        <p:nvSpPr>
          <p:cNvPr id="75779"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a:t>
            </a:r>
            <a:r>
              <a:rPr lang="en-US" sz="2400">
                <a:ea typeface="ヒラギノ角ゴ Pro W3" charset="0"/>
                <a:cs typeface="ヒラギノ角ゴ Pro W3" charset="0"/>
              </a:rPr>
              <a:t>This is the Schwartz inequality, but you can </a:t>
            </a:r>
            <a:r>
              <a:rPr lang="ja-JP" altLang="en-US" sz="2400">
                <a:ea typeface="ヒラギノ角ゴ Pro W3" charset="0"/>
                <a:cs typeface="ヒラギノ角ゴ Pro W3" charset="0"/>
              </a:rPr>
              <a:t>“</a:t>
            </a:r>
            <a:r>
              <a:rPr lang="en-US" sz="2400">
                <a:ea typeface="ヒラギノ角ゴ Pro W3" charset="0"/>
                <a:cs typeface="ヒラギノ角ゴ Pro W3" charset="0"/>
              </a:rPr>
              <a:t>reason it out</a:t>
            </a:r>
            <a:r>
              <a:rPr lang="ja-JP" altLang="en-US" sz="2400">
                <a:ea typeface="ヒラギノ角ゴ Pro W3" charset="0"/>
                <a:cs typeface="ヒラギノ角ゴ Pro W3" charset="0"/>
              </a:rPr>
              <a:t>”</a:t>
            </a:r>
            <a:r>
              <a:rPr lang="en-US" sz="2400">
                <a:ea typeface="ヒラギノ角ゴ Pro W3" charset="0"/>
                <a:cs typeface="ヒラギノ角ゴ Pro W3" charset="0"/>
              </a:rPr>
              <a:t> just by thinking of vectors, and realizing that &lt;f|g&gt; is like the dot product of the vectors, which introduces a cos(theta), making it smaller. The class recognized it (I heard "Schwartz inequality" throughout the room, from a homework problem a week earlier), but half the class either didn't think it through carefully, or perhaps just tried to 'remember" rather than working it out. But, I heard lots of spontaneous discussion about the vector analogy in the room!</a:t>
            </a:r>
          </a:p>
          <a:p>
            <a:pPr eaLnBrk="1" hangingPunct="1">
              <a:spcBef>
                <a:spcPct val="0"/>
              </a:spcBef>
            </a:pPr>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L27, </a:t>
            </a:r>
            <a:r>
              <a:rPr lang="en-US" b="1">
                <a:ea typeface="ヒラギノ角ゴ Pro W3" charset="0"/>
                <a:cs typeface="ヒラギノ角ゴ Pro W3" charset="0"/>
              </a:rPr>
              <a:t>[[58%]] </a:t>
            </a:r>
            <a:r>
              <a:rPr lang="en-US">
                <a:ea typeface="ヒラギノ角ゴ Pro W3" charset="0"/>
                <a:cs typeface="ヒラギノ角ゴ Pro W3" charset="0"/>
              </a:rPr>
              <a:t>42% 0% 0% 0%</a:t>
            </a:r>
          </a:p>
          <a:p>
            <a:r>
              <a:rPr lang="en-US">
                <a:ea typeface="ヒラギノ角ゴ Pro W3" charset="0"/>
                <a:cs typeface="ヒラギノ角ゴ Pro W3" charset="0"/>
              </a:rPr>
              <a:t>  DeWolfe, Sp09, L27, </a:t>
            </a:r>
            <a:r>
              <a:rPr lang="en-US" b="1">
                <a:ea typeface="ヒラギノ角ゴ Pro W3" charset="0"/>
                <a:cs typeface="ヒラギノ角ゴ Pro W3" charset="0"/>
              </a:rPr>
              <a:t>[[89%]] </a:t>
            </a:r>
            <a:r>
              <a:rPr lang="en-US">
                <a:ea typeface="ヒラギノ角ゴ Pro W3" charset="0"/>
                <a:cs typeface="ヒラギノ角ゴ Pro W3" charset="0"/>
              </a:rPr>
              <a:t>11% 0% 0% 0%</a:t>
            </a: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75780"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293FD4ED-81FF-744D-B983-BF9BDB2B2847}" type="slidenum">
              <a:rPr lang="en-US" sz="1200"/>
              <a:pPr algn="r"/>
              <a:t>35</a:t>
            </a:fld>
            <a:endParaRPr lang="en-US" sz="120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p:cNvSpPr>
          <p:nvPr>
            <p:ph type="sldImg"/>
          </p:nvPr>
        </p:nvSpPr>
        <p:spPr>
          <a:solidFill>
            <a:srgbClr val="FFFFFF"/>
          </a:solidFill>
          <a:ln/>
        </p:spPr>
      </p:sp>
      <p:sp>
        <p:nvSpPr>
          <p:cNvPr id="77827"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a:t>
            </a:r>
            <a:r>
              <a:rPr lang="en-US" sz="2400">
                <a:ea typeface="ヒラギノ角ゴ Pro W3" charset="0"/>
                <a:cs typeface="ヒラギノ角ゴ Pro W3" charset="0"/>
              </a:rPr>
              <a:t>This is part of the generalized uncertainty principle proof. I purposefully made the correct answer &lt;B&gt; &lt;A&gt; rather than &lt;A&gt; &lt;B&gt;, to push them to decide if that ordering matters or not. Although they all got it, discussion was good, this one they *did* work out, and it generated find discussion (indeed, the "order" question came up throughout the room) and there was clearly some confusion about the notation and meaning (and how to interpret the expectation within the expectation) that was productive - didn't take long, very worthwhile I think!</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L27, </a:t>
            </a:r>
            <a:r>
              <a:rPr lang="en-US" sz="2400">
                <a:ea typeface="ヒラギノ角ゴ Pro W3" charset="0"/>
                <a:cs typeface="ヒラギノ角ゴ Pro W3" charset="0"/>
              </a:rPr>
              <a:t>12% 0% </a:t>
            </a:r>
            <a:r>
              <a:rPr lang="en-US" sz="2400" b="1">
                <a:ea typeface="ヒラギノ角ゴ Pro W3" charset="0"/>
                <a:cs typeface="ヒラギノ角ゴ Pro W3" charset="0"/>
              </a:rPr>
              <a:t>[[84%]]</a:t>
            </a:r>
            <a:r>
              <a:rPr lang="en-US" sz="2400">
                <a:ea typeface="ヒラギノ角ゴ Pro W3" charset="0"/>
                <a:cs typeface="ヒラギノ角ゴ Pro W3" charset="0"/>
              </a:rPr>
              <a:t> 0% 4%</a:t>
            </a:r>
          </a:p>
          <a:p>
            <a:r>
              <a:rPr lang="en-US" sz="2400">
                <a:ea typeface="ヒラギノ角ゴ Pro W3" charset="0"/>
                <a:cs typeface="ヒラギノ角ゴ Pro W3" charset="0"/>
              </a:rPr>
              <a:t>  DeWolfe, Sp09, L28, 5% 3% </a:t>
            </a:r>
            <a:r>
              <a:rPr lang="en-US" sz="2400" b="1">
                <a:ea typeface="ヒラギノ角ゴ Pro W3" charset="0"/>
                <a:cs typeface="ヒラギノ角ゴ Pro W3" charset="0"/>
              </a:rPr>
              <a:t>[[68%]]</a:t>
            </a:r>
            <a:r>
              <a:rPr lang="en-US" sz="2400">
                <a:ea typeface="ヒラギノ角ゴ Pro W3" charset="0"/>
                <a:cs typeface="ヒラギノ角ゴ Pro W3" charset="0"/>
              </a:rPr>
              <a:t> 18% 5%</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77828"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9910E6DF-3AEE-C146-9CE7-C0DBD682B300}" type="slidenum">
              <a:rPr lang="en-US" sz="1200"/>
              <a:pPr algn="r"/>
              <a:t>36</a:t>
            </a:fld>
            <a:endParaRPr lang="en-US" sz="120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p:cNvSpPr>
          <p:nvPr>
            <p:ph type="sldImg"/>
          </p:nvPr>
        </p:nvSpPr>
        <p:spPr>
          <a:ln/>
        </p:spPr>
      </p:sp>
      <p:sp>
        <p:nvSpPr>
          <p:cNvPr id="798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Yes because A is an observable, so the operator Â is hermitean and has real eigenvalues and a real expectation value.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L25, </a:t>
            </a:r>
            <a:r>
              <a:rPr lang="en-US" b="1">
                <a:ea typeface="ヒラギノ角ゴ Pro W3" charset="0"/>
                <a:cs typeface="ヒラギノ角ゴ Pro W3" charset="0"/>
              </a:rPr>
              <a:t>[[85%]]</a:t>
            </a:r>
            <a:r>
              <a:rPr lang="en-US">
                <a:ea typeface="ヒラギノ角ゴ Pro W3" charset="0"/>
                <a:cs typeface="ヒラギノ角ゴ Pro W3" charset="0"/>
              </a:rPr>
              <a:t> 15%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798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28B6A317-E088-F74E-B6AF-A552B32A1C41}" type="slidenum">
              <a:rPr lang="en-US" sz="1200"/>
              <a:pPr/>
              <a:t>37</a:t>
            </a:fld>
            <a:endParaRPr lang="en-US" sz="120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p:cNvSpPr>
          <p:nvPr>
            <p:ph type="sldImg"/>
          </p:nvPr>
        </p:nvSpPr>
        <p:spPr>
          <a:ln/>
        </p:spPr>
      </p:sp>
      <p:sp>
        <p:nvSpPr>
          <p:cNvPr id="819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Zero always</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a:t>
            </a:r>
            <a:r>
              <a:rPr lang="en-US" b="1">
                <a:ea typeface="ヒラギノ角ゴ Pro W3" charset="0"/>
                <a:cs typeface="ヒラギノ角ゴ Pro W3" charset="0"/>
              </a:rPr>
              <a:t>[[0%]] </a:t>
            </a:r>
            <a:r>
              <a:rPr lang="en-US">
                <a:ea typeface="ヒラギノ角ゴ Pro W3" charset="0"/>
                <a:cs typeface="ヒラギノ角ゴ Pro W3" charset="0"/>
              </a:rPr>
              <a:t>0%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819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A68B3135-A7A2-0E4E-8C5D-70C21F7517D0}" type="slidenum">
              <a:rPr lang="en-US" sz="1200"/>
              <a:pPr/>
              <a:t>38</a:t>
            </a:fld>
            <a:endParaRPr lang="en-US" sz="120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Image Placeholder 1"/>
          <p:cNvSpPr>
            <a:spLocks noGrp="1" noRot="1" noChangeAspect="1"/>
          </p:cNvSpPr>
          <p:nvPr>
            <p:ph type="sldImg"/>
          </p:nvPr>
        </p:nvSpPr>
        <p:spPr>
          <a:solidFill>
            <a:srgbClr val="FFFFFF"/>
          </a:solidFill>
          <a:ln/>
        </p:spPr>
      </p:sp>
      <p:sp>
        <p:nvSpPr>
          <p:cNvPr id="83971"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Zero or non-zero depending on the state function. It is possible that the state function happens to be a eigenstate of one or both of the operators, in which case the uncertainty product is zero. But, for an arbitrary state function, the uncertainty product need not be zero. Moral: Don't forget that the Generalized Heisenberg Uncertainty Principle,</a:t>
            </a:r>
          </a:p>
          <a:p>
            <a:r>
              <a:rPr lang="en-US">
                <a:ea typeface="ヒラギノ角ゴ Pro W3" charset="0"/>
                <a:cs typeface="ヒラギノ角ゴ Pro W3" charset="0"/>
              </a:rPr>
              <a:t>σ</a:t>
            </a:r>
            <a:r>
              <a:rPr lang="en-US" baseline="-25000">
                <a:ea typeface="ヒラギノ角ゴ Pro W3" charset="0"/>
                <a:cs typeface="ヒラギノ角ゴ Pro W3" charset="0"/>
              </a:rPr>
              <a:t>A</a:t>
            </a:r>
            <a:r>
              <a:rPr lang="en-US">
                <a:ea typeface="ヒラギノ角ゴ Pro W3" charset="0"/>
                <a:cs typeface="ヒラギノ角ゴ Pro W3" charset="0"/>
              </a:rPr>
              <a:t>σ</a:t>
            </a:r>
            <a:r>
              <a:rPr lang="en-US" baseline="-25000">
                <a:ea typeface="ヒラギノ角ゴ Pro W3" charset="0"/>
                <a:cs typeface="ヒラギノ角ゴ Pro W3" charset="0"/>
              </a:rPr>
              <a:t>B</a:t>
            </a:r>
            <a:r>
              <a:rPr lang="en-US">
                <a:ea typeface="ヒラギノ角ゴ Pro W3" charset="0"/>
                <a:cs typeface="ヒラギノ角ゴ Pro W3" charset="0"/>
              </a:rPr>
              <a:t> ≥ (1/2i) [A,B], is an inequality, not an equality.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L25, 16%</a:t>
            </a:r>
            <a:r>
              <a:rPr lang="en-US" b="1">
                <a:ea typeface="ヒラギノ角ゴ Pro W3" charset="0"/>
                <a:cs typeface="ヒラギノ角ゴ Pro W3" charset="0"/>
              </a:rPr>
              <a:t> </a:t>
            </a:r>
            <a:r>
              <a:rPr lang="en-US">
                <a:ea typeface="ヒラギノ角ゴ Pro W3" charset="0"/>
                <a:cs typeface="ヒラギノ角ゴ Pro W3" charset="0"/>
              </a:rPr>
              <a:t>0% </a:t>
            </a:r>
            <a:r>
              <a:rPr lang="en-US" b="1">
                <a:ea typeface="ヒラギノ角ゴ Pro W3" charset="0"/>
                <a:cs typeface="ヒラギノ角ゴ Pro W3" charset="0"/>
              </a:rPr>
              <a:t>[[84%]]</a:t>
            </a:r>
            <a:r>
              <a:rPr lang="en-US">
                <a:ea typeface="ヒラギノ角ゴ Pro W3" charset="0"/>
                <a:cs typeface="ヒラギノ角ゴ Pro W3" charset="0"/>
              </a:rPr>
              <a:t> 0% 0% </a:t>
            </a:r>
          </a:p>
          <a:p>
            <a:r>
              <a:rPr lang="en-US">
                <a:ea typeface="ヒラギノ角ゴ Pro W3" charset="0"/>
                <a:cs typeface="ヒラギノ角ゴ Pro W3" charset="0"/>
              </a:rPr>
              <a:t>  Pollock, Fa08, L28, 37%</a:t>
            </a:r>
            <a:r>
              <a:rPr lang="en-US" b="1">
                <a:ea typeface="ヒラギノ角ゴ Pro W3" charset="0"/>
                <a:cs typeface="ヒラギノ角ゴ Pro W3" charset="0"/>
              </a:rPr>
              <a:t> </a:t>
            </a:r>
            <a:r>
              <a:rPr lang="en-US">
                <a:ea typeface="ヒラギノ角ゴ Pro W3" charset="0"/>
                <a:cs typeface="ヒラギノ角ゴ Pro W3" charset="0"/>
              </a:rPr>
              <a:t>4% </a:t>
            </a:r>
            <a:r>
              <a:rPr lang="en-US" b="1">
                <a:ea typeface="ヒラギノ角ゴ Pro W3" charset="0"/>
                <a:cs typeface="ヒラギノ角ゴ Pro W3" charset="0"/>
              </a:rPr>
              <a:t>[[59%]]</a:t>
            </a:r>
            <a:r>
              <a:rPr lang="en-US">
                <a:ea typeface="ヒラギノ角ゴ Pro W3" charset="0"/>
                <a:cs typeface="ヒラギノ角ゴ Pro W3" charset="0"/>
              </a:rPr>
              <a:t> 0% 0% </a:t>
            </a:r>
          </a:p>
          <a:p>
            <a:r>
              <a:rPr lang="en-US">
                <a:ea typeface="ヒラギノ角ゴ Pro W3" charset="0"/>
                <a:cs typeface="ヒラギノ角ゴ Pro W3" charset="0"/>
              </a:rPr>
              <a:t>  DeWolfe, Sp09, L28, 8%</a:t>
            </a:r>
            <a:r>
              <a:rPr lang="en-US" b="1">
                <a:ea typeface="ヒラギノ角ゴ Pro W3" charset="0"/>
                <a:cs typeface="ヒラギノ角ゴ Pro W3" charset="0"/>
              </a:rPr>
              <a:t> </a:t>
            </a:r>
            <a:r>
              <a:rPr lang="en-US">
                <a:ea typeface="ヒラギノ角ゴ Pro W3" charset="0"/>
                <a:cs typeface="ヒラギノ角ゴ Pro W3" charset="0"/>
              </a:rPr>
              <a:t>10% </a:t>
            </a:r>
            <a:r>
              <a:rPr lang="en-US" b="1">
                <a:ea typeface="ヒラギノ角ゴ Pro W3" charset="0"/>
                <a:cs typeface="ヒラギノ角ゴ Pro W3" charset="0"/>
              </a:rPr>
              <a:t>[[83%]]</a:t>
            </a:r>
            <a:r>
              <a:rPr lang="en-US">
                <a:ea typeface="ヒラギノ角ゴ Pro W3" charset="0"/>
                <a:cs typeface="ヒラギノ角ゴ Pro W3" charset="0"/>
              </a:rPr>
              <a:t>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83972"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C7489F69-4B4D-A543-9582-D224E423A84C}" type="slidenum">
              <a:rPr lang="en-US" sz="1200"/>
              <a:pPr algn="r"/>
              <a:t>39</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p:cNvSpPr>
          <p:nvPr>
            <p:ph type="sldImg"/>
          </p:nvPr>
        </p:nvSpPr>
        <p:spPr>
          <a:ln/>
        </p:spPr>
      </p:sp>
      <p:sp>
        <p:nvSpPr>
          <p:cNvPr id="133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(DeWolfe) </a:t>
            </a:r>
            <a:r>
              <a:rPr lang="en-US" sz="2400">
                <a:ea typeface="ヒラギノ角ゴ Pro W3" charset="0"/>
                <a:cs typeface="ヒラギノ角ゴ Pro W3" charset="0"/>
              </a:rPr>
              <a:t>Need those stars! Note that C might seem plausible, but it doesn</a:t>
            </a:r>
            <a:r>
              <a:rPr lang="ja-JP" altLang="en-US" sz="2400">
                <a:ea typeface="ヒラギノ角ゴ Pro W3" charset="0"/>
                <a:cs typeface="ヒラギノ角ゴ Pro W3" charset="0"/>
              </a:rPr>
              <a:t>’</a:t>
            </a:r>
            <a:r>
              <a:rPr lang="en-US" sz="2400">
                <a:ea typeface="ヒラギノ角ゴ Pro W3" charset="0"/>
                <a:cs typeface="ヒラギノ角ゴ Pro W3" charset="0"/>
              </a:rPr>
              <a:t>t work well, because then you could have NONzero vectors with zero norm, like (1,i) </a:t>
            </a:r>
          </a:p>
          <a:p>
            <a:pPr>
              <a:spcBef>
                <a:spcPct val="0"/>
              </a:spcBef>
            </a:pPr>
            <a:r>
              <a:rPr lang="en-US" sz="2400">
                <a:ea typeface="ヒラギノ角ゴ Pro W3" charset="0"/>
                <a:cs typeface="ヒラギノ角ゴ Pro W3" charset="0"/>
              </a:rPr>
              <a:t>Got a good discussion here too – students seemed confused about why we seem to be suddenly </a:t>
            </a:r>
            <a:r>
              <a:rPr lang="ja-JP" altLang="en-US" sz="2400">
                <a:ea typeface="ヒラギノ角ゴ Pro W3" charset="0"/>
                <a:cs typeface="ヒラギノ角ゴ Pro W3" charset="0"/>
              </a:rPr>
              <a:t>“</a:t>
            </a:r>
            <a:r>
              <a:rPr lang="en-US" sz="2400">
                <a:ea typeface="ヒラギノ角ゴ Pro W3" charset="0"/>
                <a:cs typeface="ヒラギノ角ゴ Pro W3" charset="0"/>
              </a:rPr>
              <a:t>at liberty</a:t>
            </a:r>
            <a:r>
              <a:rPr lang="ja-JP" altLang="en-US" sz="2400">
                <a:ea typeface="ヒラギノ角ゴ Pro W3" charset="0"/>
                <a:cs typeface="ヒラギノ角ゴ Pro W3" charset="0"/>
              </a:rPr>
              <a:t>”</a:t>
            </a:r>
            <a:r>
              <a:rPr lang="en-US" sz="2400">
                <a:ea typeface="ヒラギノ角ゴ Pro W3" charset="0"/>
                <a:cs typeface="ヒラギノ角ゴ Pro W3" charset="0"/>
              </a:rPr>
              <a:t> to MAKE UP an inner product (they thought it was somehow defined to be of the form given in answer A). We came up with C and it got some discussion. We had written on the board that we wanted the norm of a vector to be positive unless the vector was strictly zero. (Our math grad student pointed out nicely that you can define more than one inner product on a given vector space – we are choosing the one that makes sense for our quantum purposes, I suppose!)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DeWolfe, Fa08, L22, </a:t>
            </a:r>
            <a:r>
              <a:rPr lang="en-US" sz="2400">
                <a:ea typeface="ヒラギノ角ゴ Pro W3" charset="0"/>
                <a:cs typeface="ヒラギノ角ゴ Pro W3" charset="0"/>
              </a:rPr>
              <a:t>3% </a:t>
            </a:r>
            <a:r>
              <a:rPr lang="en-US" sz="2400" b="1">
                <a:ea typeface="ヒラギノ角ゴ Pro W3" charset="0"/>
                <a:cs typeface="ヒラギノ角ゴ Pro W3" charset="0"/>
              </a:rPr>
              <a:t>[[57%]] </a:t>
            </a:r>
            <a:r>
              <a:rPr lang="en-US" sz="2400">
                <a:ea typeface="ヒラギノ角ゴ Pro W3" charset="0"/>
                <a:cs typeface="ヒラギノ角ゴ Pro W3" charset="0"/>
              </a:rPr>
              <a:t>30% 10% 0%</a:t>
            </a:r>
          </a:p>
          <a:p>
            <a:r>
              <a:rPr lang="en-US" sz="2400">
                <a:ea typeface="ヒラギノ角ゴ Pro W3" charset="0"/>
                <a:cs typeface="ヒラギノ角ゴ Pro W3" charset="0"/>
              </a:rPr>
              <a:t>  DeWolfe, Sp09, L23, 8% </a:t>
            </a:r>
            <a:r>
              <a:rPr lang="en-US" sz="2400" b="1">
                <a:ea typeface="ヒラギノ角ゴ Pro W3" charset="0"/>
                <a:cs typeface="ヒラギノ角ゴ Pro W3" charset="0"/>
              </a:rPr>
              <a:t>[[49%]] </a:t>
            </a:r>
            <a:r>
              <a:rPr lang="en-US" sz="2400">
                <a:ea typeface="ヒラギノ角ゴ Pro W3" charset="0"/>
                <a:cs typeface="ヒラギノ角ゴ Pro W3" charset="0"/>
              </a:rPr>
              <a:t>18% 23% 3%</a:t>
            </a: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13316"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4B5DC4B6-107B-EE45-9E83-6158881D84FA}" type="slidenum">
              <a:rPr lang="en-US" sz="1200"/>
              <a:pPr algn="r"/>
              <a:t>4</a:t>
            </a:fld>
            <a:endParaRPr lang="en-US" sz="120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p:cNvSpPr>
          <p:nvPr>
            <p:ph type="sldImg"/>
          </p:nvPr>
        </p:nvSpPr>
        <p:spPr>
          <a:solidFill>
            <a:srgbClr val="FFFFFF"/>
          </a:solidFill>
          <a:ln/>
        </p:spPr>
      </p:sp>
      <p:sp>
        <p:nvSpPr>
          <p:cNvPr id="86019"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Zero always. We can see this in two different ways: By Conservation of Energy, the expectation value of the energy is constant. Alternatively, use d&lt;Q&gt;/dt=(i/ħ)[Ĥ,Q] and set Q to Ĥ. (Pollock) One of our students (Fa08) pointed out the 3</a:t>
            </a:r>
            <a:r>
              <a:rPr lang="en-US" baseline="30000">
                <a:ea typeface="ヒラギノ角ゴ Pro W3" charset="0"/>
                <a:cs typeface="ヒラギノ角ゴ Pro W3" charset="0"/>
              </a:rPr>
              <a:t>rd</a:t>
            </a:r>
            <a:r>
              <a:rPr lang="en-US">
                <a:ea typeface="ヒラギノ角ゴ Pro W3" charset="0"/>
                <a:cs typeface="ヒラギノ角ゴ Pro W3" charset="0"/>
              </a:rPr>
              <a:t> way, &lt;E&gt; = Sum(En * Prob(En)), and we</a:t>
            </a:r>
            <a:r>
              <a:rPr lang="ja-JP" altLang="en-US">
                <a:ea typeface="ヒラギノ角ゴ Pro W3" charset="0"/>
                <a:cs typeface="ヒラギノ角ゴ Pro W3" charset="0"/>
              </a:rPr>
              <a:t>’</a:t>
            </a:r>
            <a:r>
              <a:rPr lang="en-US">
                <a:ea typeface="ヒラギノ角ゴ Pro W3" charset="0"/>
                <a:cs typeface="ヒラギノ角ゴ Pro W3" charset="0"/>
              </a:rPr>
              <a:t>ve learned that Prob(En) arised from the absolute square of a constant times a time-dependent phase, (so the time dependence is squared away).</a:t>
            </a:r>
          </a:p>
          <a:p>
            <a:pPr eaLnBrk="1" hangingPunct="1"/>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L24, </a:t>
            </a:r>
            <a:r>
              <a:rPr lang="en-US" b="1">
                <a:ea typeface="ヒラギノ角ゴ Pro W3" charset="0"/>
                <a:cs typeface="ヒラギノ角ゴ Pro W3" charset="0"/>
              </a:rPr>
              <a:t>[[88%]]</a:t>
            </a:r>
            <a:r>
              <a:rPr lang="en-US">
                <a:ea typeface="ヒラギノ角ゴ Pro W3" charset="0"/>
                <a:cs typeface="ヒラギノ角ゴ Pro W3" charset="0"/>
              </a:rPr>
              <a:t> 0% 12% 0% 0% </a:t>
            </a:r>
          </a:p>
          <a:p>
            <a:r>
              <a:rPr lang="en-US">
                <a:ea typeface="ヒラギノ角ゴ Pro W3" charset="0"/>
                <a:cs typeface="ヒラギノ角ゴ Pro W3" charset="0"/>
              </a:rPr>
              <a:t>  Pollock, Fa08, L28, </a:t>
            </a:r>
            <a:r>
              <a:rPr lang="en-US" b="1">
                <a:ea typeface="ヒラギノ角ゴ Pro W3" charset="0"/>
                <a:cs typeface="ヒラギノ角ゴ Pro W3" charset="0"/>
              </a:rPr>
              <a:t>[[96%]]</a:t>
            </a:r>
            <a:r>
              <a:rPr lang="en-US">
                <a:ea typeface="ヒラギノ角ゴ Pro W3" charset="0"/>
                <a:cs typeface="ヒラギノ角ゴ Pro W3" charset="0"/>
              </a:rPr>
              <a:t> 0% 0% 0% 0%</a:t>
            </a:r>
          </a:p>
          <a:p>
            <a:r>
              <a:rPr lang="en-US">
                <a:ea typeface="ヒラギノ角ゴ Pro W3" charset="0"/>
                <a:cs typeface="ヒラギノ角ゴ Pro W3" charset="0"/>
              </a:rPr>
              <a:t>  DeWolfe, Sp09, L29, </a:t>
            </a:r>
            <a:r>
              <a:rPr lang="en-US" b="1">
                <a:ea typeface="ヒラギノ角ゴ Pro W3" charset="0"/>
                <a:cs typeface="ヒラギノ角ゴ Pro W3" charset="0"/>
              </a:rPr>
              <a:t>[[74%]]</a:t>
            </a:r>
            <a:r>
              <a:rPr lang="en-US">
                <a:ea typeface="ヒラギノ角ゴ Pro W3" charset="0"/>
                <a:cs typeface="ヒラギノ角ゴ Pro W3" charset="0"/>
              </a:rPr>
              <a:t> 15% 11%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86020"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461228AD-E74F-C644-8D4E-B9F1BC569584}" type="slidenum">
              <a:rPr lang="en-US" sz="1200"/>
              <a:pPr algn="r"/>
              <a:t>40</a:t>
            </a:fld>
            <a:endParaRPr lang="en-US" sz="120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p:cNvSpPr>
          <p:nvPr>
            <p:ph type="sldImg"/>
          </p:nvPr>
        </p:nvSpPr>
        <p:spPr>
          <a:ln/>
        </p:spPr>
      </p:sp>
      <p:sp>
        <p:nvSpPr>
          <p:cNvPr id="880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Zero always. We can see this in two different ways: By Conservation of Energy, the expectation value of the energy is constant. Alternatively, use d&lt;Q&gt;/dt=(i/ħ)[Ĥ,Q] and set Q to Ĥ. (Pollock) One of our students (Fa08) pointed out the 3</a:t>
            </a:r>
            <a:r>
              <a:rPr lang="en-US" baseline="30000">
                <a:ea typeface="ヒラギノ角ゴ Pro W3" charset="0"/>
                <a:cs typeface="ヒラギノ角ゴ Pro W3" charset="0"/>
              </a:rPr>
              <a:t>rd</a:t>
            </a:r>
            <a:r>
              <a:rPr lang="en-US">
                <a:ea typeface="ヒラギノ角ゴ Pro W3" charset="0"/>
                <a:cs typeface="ヒラギノ角ゴ Pro W3" charset="0"/>
              </a:rPr>
              <a:t> way, &lt;E&gt; = Sum(En * Prob(En)), and we</a:t>
            </a:r>
            <a:r>
              <a:rPr lang="ja-JP" altLang="en-US">
                <a:ea typeface="ヒラギノ角ゴ Pro W3" charset="0"/>
                <a:cs typeface="ヒラギノ角ゴ Pro W3" charset="0"/>
              </a:rPr>
              <a:t>’</a:t>
            </a:r>
            <a:r>
              <a:rPr lang="en-US">
                <a:ea typeface="ヒラギノ角ゴ Pro W3" charset="0"/>
                <a:cs typeface="ヒラギノ角ゴ Pro W3" charset="0"/>
              </a:rPr>
              <a:t>ve learned that Prob(En) arised from the absolute square of a constant times a time-dependent phase, (so the time dependence is squared away).</a:t>
            </a:r>
          </a:p>
          <a:p>
            <a:pPr eaLnBrk="1" hangingPunct="1"/>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L24, </a:t>
            </a:r>
            <a:r>
              <a:rPr lang="en-US" b="1">
                <a:ea typeface="ヒラギノ角ゴ Pro W3" charset="0"/>
                <a:cs typeface="ヒラギノ角ゴ Pro W3" charset="0"/>
              </a:rPr>
              <a:t>[[88%]]</a:t>
            </a:r>
            <a:r>
              <a:rPr lang="en-US">
                <a:ea typeface="ヒラギノ角ゴ Pro W3" charset="0"/>
                <a:cs typeface="ヒラギノ角ゴ Pro W3" charset="0"/>
              </a:rPr>
              <a:t> 0% 12% 0% 0% </a:t>
            </a:r>
          </a:p>
          <a:p>
            <a:r>
              <a:rPr lang="en-US">
                <a:ea typeface="ヒラギノ角ゴ Pro W3" charset="0"/>
                <a:cs typeface="ヒラギノ角ゴ Pro W3" charset="0"/>
              </a:rPr>
              <a:t>  Pollock, Fa08, L28, </a:t>
            </a:r>
            <a:r>
              <a:rPr lang="en-US" b="1">
                <a:ea typeface="ヒラギノ角ゴ Pro W3" charset="0"/>
                <a:cs typeface="ヒラギノ角ゴ Pro W3" charset="0"/>
              </a:rPr>
              <a:t>[[96%]]</a:t>
            </a:r>
            <a:r>
              <a:rPr lang="en-US">
                <a:ea typeface="ヒラギノ角ゴ Pro W3" charset="0"/>
                <a:cs typeface="ヒラギノ角ゴ Pro W3" charset="0"/>
              </a:rPr>
              <a:t> 0% 0% 0% 0%</a:t>
            </a:r>
          </a:p>
          <a:p>
            <a:r>
              <a:rPr lang="en-US">
                <a:ea typeface="ヒラギノ角ゴ Pro W3" charset="0"/>
                <a:cs typeface="ヒラギノ角ゴ Pro W3" charset="0"/>
              </a:rPr>
              <a:t>  DeWolfe, Sp09, L29, </a:t>
            </a:r>
            <a:r>
              <a:rPr lang="en-US" b="1">
                <a:ea typeface="ヒラギノ角ゴ Pro W3" charset="0"/>
                <a:cs typeface="ヒラギノ角ゴ Pro W3" charset="0"/>
              </a:rPr>
              <a:t>[[74%]]</a:t>
            </a:r>
            <a:r>
              <a:rPr lang="en-US">
                <a:ea typeface="ヒラギノ角ゴ Pro W3" charset="0"/>
                <a:cs typeface="ヒラギノ角ゴ Pro W3" charset="0"/>
              </a:rPr>
              <a:t> 15% 11%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880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2DD0AC7E-03BA-AB45-A41D-E9618F93E39E}" type="slidenum">
              <a:rPr lang="en-US" sz="1200"/>
              <a:pPr/>
              <a:t>41</a:t>
            </a:fld>
            <a:endParaRPr lang="en-US" sz="120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p:cNvSpPr>
          <p:nvPr>
            <p:ph type="sldImg"/>
          </p:nvPr>
        </p:nvSpPr>
        <p:spPr>
          <a:ln/>
        </p:spPr>
      </p:sp>
      <p:sp>
        <p:nvSpPr>
          <p:cNvPr id="901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Zero always. This is another way to see that, if a wavefunction is normalized, it remains normalized for all time.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b="1">
                <a:ea typeface="ヒラギノ角ゴ Pro W3" charset="0"/>
                <a:cs typeface="ヒラギノ角ゴ Pro W3" charset="0"/>
              </a:rPr>
              <a:t>  [[0%]] </a:t>
            </a:r>
            <a:r>
              <a:rPr lang="en-US">
                <a:ea typeface="ヒラギノ角ゴ Pro W3" charset="0"/>
                <a:cs typeface="ヒラギノ角ゴ Pro W3" charset="0"/>
              </a:rPr>
              <a:t>0%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901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0D9AAC2B-A73B-DD4F-A0A1-70EC93691EE5}" type="slidenum">
              <a:rPr lang="en-US" sz="1200"/>
              <a:pPr/>
              <a:t>42</a:t>
            </a:fld>
            <a:endParaRPr lang="en-US" sz="120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p:cNvSpPr>
          <p:nvPr>
            <p:ph type="sldImg"/>
          </p:nvPr>
        </p:nvSpPr>
        <p:spPr>
          <a:ln/>
        </p:spPr>
      </p:sp>
      <p:sp>
        <p:nvSpPr>
          <p:cNvPr id="921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No. An operator can be non-zero and still have a zero expectation value. For instance, the operator x (which is an odd function of x), has zero expectation value if the wave function is an even function of x.</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0% </a:t>
            </a:r>
            <a:r>
              <a:rPr lang="en-US" b="1">
                <a:ea typeface="ヒラギノ角ゴ Pro W3" charset="0"/>
                <a:cs typeface="ヒラギノ角ゴ Pro W3" charset="0"/>
              </a:rPr>
              <a:t>[[0%]]</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921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AD87A8C1-1EC6-1544-AADA-EF04A7A1F2C8}" type="slidenum">
              <a:rPr lang="en-US" sz="1200"/>
              <a:pPr/>
              <a:t>43</a:t>
            </a:fld>
            <a:endParaRPr lang="en-US" sz="120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p:cNvSpPr>
          <p:nvPr>
            <p:ph type="sldImg"/>
          </p:nvPr>
        </p:nvSpPr>
        <p:spPr>
          <a:ln/>
        </p:spPr>
      </p:sp>
      <p:sp>
        <p:nvSpPr>
          <p:cNvPr id="942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No. The expectation value is the average of a large number of identical measurements on an ensemble of identically-prepared systems. One measurement tells you very little about the state function </a:t>
            </a:r>
            <a:r>
              <a:rPr lang="en-US" b="1" i="1">
                <a:ea typeface="ヒラギノ角ゴ Pro W3" charset="0"/>
                <a:cs typeface="ヒラギノ角ゴ Pro W3" charset="0"/>
              </a:rPr>
              <a:t>prior to the measurement. </a:t>
            </a:r>
            <a:endParaRPr lang="en-US">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0% </a:t>
            </a:r>
            <a:r>
              <a:rPr lang="en-US" b="1">
                <a:ea typeface="ヒラギノ角ゴ Pro W3" charset="0"/>
                <a:cs typeface="ヒラギノ角ゴ Pro W3" charset="0"/>
              </a:rPr>
              <a:t>[[0%]]</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942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275D8FFF-BF1A-9B41-991F-31510C1B9D0D}" type="slidenum">
              <a:rPr lang="en-US" sz="1200"/>
              <a:pPr/>
              <a:t>44</a:t>
            </a:fld>
            <a:endParaRPr lang="en-US" sz="120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p:cNvSpPr>
          <p:nvPr>
            <p:ph type="sldImg"/>
          </p:nvPr>
        </p:nvSpPr>
        <p:spPr>
          <a:solidFill>
            <a:srgbClr val="FFFFFF"/>
          </a:solidFill>
          <a:ln/>
        </p:spPr>
      </p:sp>
      <p:sp>
        <p:nvSpPr>
          <p:cNvPr id="96259"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forever. If you measure energy, the state function collapses into one of the eigenstates of energy, a stationary state. For a stationary state, all expectation values are constant in time. That's why we call it a "stationary" state. </a:t>
            </a:r>
            <a:r>
              <a:rPr lang="en-US" b="1" i="1">
                <a:ea typeface="ヒラギノ角ゴ Pro W3" charset="0"/>
                <a:cs typeface="ヒラギノ角ゴ Pro W3" charset="0"/>
              </a:rPr>
              <a:t> </a:t>
            </a:r>
            <a:r>
              <a:rPr lang="en-US">
                <a:ea typeface="ヒラギノ角ゴ Pro W3" charset="0"/>
                <a:cs typeface="ヒラギノ角ゴ Pro W3" charset="0"/>
              </a:rPr>
              <a:t>We had good discussion on this, and students answered in several different ways, including older ideas to </a:t>
            </a:r>
            <a:r>
              <a:rPr lang="ja-JP" altLang="en-US">
                <a:ea typeface="ヒラギノ角ゴ Pro W3" charset="0"/>
                <a:cs typeface="ヒラギノ角ゴ Pro W3" charset="0"/>
              </a:rPr>
              <a:t>“</a:t>
            </a:r>
            <a:r>
              <a:rPr lang="en-US">
                <a:ea typeface="ヒラギノ角ゴ Pro W3" charset="0"/>
                <a:cs typeface="ヒラギノ角ゴ Pro W3" charset="0"/>
              </a:rPr>
              <a:t>directly</a:t>
            </a:r>
            <a:r>
              <a:rPr lang="ja-JP" altLang="en-US">
                <a:ea typeface="ヒラギノ角ゴ Pro W3" charset="0"/>
                <a:cs typeface="ヒラギノ角ゴ Pro W3" charset="0"/>
              </a:rPr>
              <a:t>”</a:t>
            </a:r>
            <a:r>
              <a:rPr lang="en-US">
                <a:ea typeface="ヒラギノ角ゴ Pro W3" charset="0"/>
                <a:cs typeface="ヒラギノ角ゴ Pro W3" charset="0"/>
              </a:rPr>
              <a:t> argue, but also connecting to the energy-time uncertainty principle. </a:t>
            </a:r>
            <a:endParaRPr lang="en-US" b="1">
              <a:ea typeface="ヒラギノ角ゴ Pro W3" charset="0"/>
              <a:cs typeface="ヒラギノ角ゴ Pro W3" charset="0"/>
            </a:endParaRPr>
          </a:p>
          <a:p>
            <a:pPr eaLnBrk="1" hangingPunct="1"/>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L26, </a:t>
            </a:r>
            <a:r>
              <a:rPr lang="en-US" b="1">
                <a:ea typeface="ヒラギノ角ゴ Pro W3" charset="0"/>
                <a:cs typeface="ヒラギノ角ゴ Pro W3" charset="0"/>
              </a:rPr>
              <a:t>[[88%]]</a:t>
            </a:r>
            <a:r>
              <a:rPr lang="en-US">
                <a:ea typeface="ヒラギノ角ゴ Pro W3" charset="0"/>
                <a:cs typeface="ヒラギノ角ゴ Pro W3" charset="0"/>
              </a:rPr>
              <a:t> 6% 6% 0% 0% </a:t>
            </a:r>
          </a:p>
          <a:p>
            <a:r>
              <a:rPr lang="en-US">
                <a:ea typeface="ヒラギノ角ゴ Pro W3" charset="0"/>
                <a:cs typeface="ヒラギノ角ゴ Pro W3" charset="0"/>
              </a:rPr>
              <a:t>  Pollock, Fa08, L29 (preclass question), </a:t>
            </a:r>
            <a:r>
              <a:rPr lang="en-US" b="1">
                <a:ea typeface="ヒラギノ角ゴ Pro W3" charset="0"/>
                <a:cs typeface="ヒラギノ角ゴ Pro W3" charset="0"/>
              </a:rPr>
              <a:t>[[88%]]</a:t>
            </a:r>
            <a:r>
              <a:rPr lang="en-US">
                <a:ea typeface="ヒラギノ角ゴ Pro W3" charset="0"/>
                <a:cs typeface="ヒラギノ角ゴ Pro W3" charset="0"/>
              </a:rPr>
              <a:t> 6% 6% 0% 0% (similar for Fa08)</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96260"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25D8D2E5-31D3-244A-B52E-42B8ED734E0E}" type="slidenum">
              <a:rPr lang="en-US" sz="1200"/>
              <a:pPr algn="r"/>
              <a:t>45</a:t>
            </a:fld>
            <a:endParaRPr lang="en-US" sz="120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p:cNvSpPr>
          <p:nvPr>
            <p:ph type="sldImg"/>
          </p:nvPr>
        </p:nvSpPr>
        <p:spPr>
          <a:ln/>
        </p:spPr>
      </p:sp>
      <p:sp>
        <p:nvSpPr>
          <p:cNvPr id="983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1</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L20, 8% 0% 0% % </a:t>
            </a:r>
            <a:r>
              <a:rPr lang="en-US" b="1">
                <a:ea typeface="ヒラギノ角ゴ Pro W3" charset="0"/>
                <a:cs typeface="ヒラギノ角ゴ Pro W3" charset="0"/>
              </a:rPr>
              <a:t>[[92%]]</a:t>
            </a:r>
            <a:r>
              <a:rPr lang="en-US">
                <a:ea typeface="ヒラギノ角ゴ Pro W3" charset="0"/>
                <a:cs typeface="ヒラギノ角ゴ Pro W3" charset="0"/>
              </a:rPr>
              <a:t> 0% </a:t>
            </a:r>
          </a:p>
          <a:p>
            <a:r>
              <a:rPr lang="en-US" b="1">
                <a:ea typeface="ヒラギノ角ゴ Pro W3" charset="0"/>
                <a:cs typeface="ヒラギノ角ゴ Pro W3" charset="0"/>
              </a:rPr>
              <a:t>CORRECT ANSWER:</a:t>
            </a:r>
            <a:r>
              <a:rPr lang="en-US">
                <a:ea typeface="ヒラギノ角ゴ Pro W3" charset="0"/>
                <a:cs typeface="ヒラギノ角ゴ Pro W3" charset="0"/>
              </a:rPr>
              <a:t> D</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983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5E698709-B6D7-4C41-A527-A29DE4578184}" type="slidenum">
              <a:rPr lang="en-US" sz="1200"/>
              <a:pPr/>
              <a:t>46</a:t>
            </a:fld>
            <a:endParaRPr lang="en-US" sz="120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p:cNvSpPr>
          <p:nvPr>
            <p:ph type="sldImg"/>
          </p:nvPr>
        </p:nvSpPr>
        <p:spPr>
          <a:ln/>
        </p:spPr>
      </p:sp>
      <p:sp>
        <p:nvSpPr>
          <p:cNvPr id="1003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0% </a:t>
            </a:r>
            <a:r>
              <a:rPr lang="en-US" b="1">
                <a:ea typeface="ヒラギノ角ゴ Pro W3" charset="0"/>
                <a:cs typeface="ヒラギノ角ゴ Pro W3" charset="0"/>
              </a:rPr>
              <a:t>[[0%]]</a:t>
            </a:r>
            <a:r>
              <a:rPr lang="en-US">
                <a:ea typeface="ヒラギノ角ゴ Pro W3" charset="0"/>
                <a:cs typeface="ヒラギノ角ゴ Pro W3" charset="0"/>
              </a:rPr>
              <a:t> 0% 0% 0% </a:t>
            </a: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and Carl Wieman (CU-Boulder)</a:t>
            </a:r>
          </a:p>
        </p:txBody>
      </p:sp>
      <p:sp>
        <p:nvSpPr>
          <p:cNvPr id="1003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DBE4263C-33A8-DF4B-B0F8-EFBBFD3BC4A6}" type="slidenum">
              <a:rPr lang="en-US" sz="1200"/>
              <a:pPr/>
              <a:t>47</a:t>
            </a:fld>
            <a:endParaRPr lang="en-US" sz="120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p:cNvSpPr>
          <p:nvPr>
            <p:ph type="sldImg"/>
          </p:nvPr>
        </p:nvSpPr>
        <p:spPr>
          <a:ln/>
        </p:spPr>
      </p:sp>
      <p:sp>
        <p:nvSpPr>
          <p:cNvPr id="1024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Yes.  The space of bra's is called the "dual space".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L34, </a:t>
            </a:r>
            <a:r>
              <a:rPr lang="en-US" b="1">
                <a:ea typeface="ヒラギノ角ゴ Pro W3" charset="0"/>
                <a:cs typeface="ヒラギノ角ゴ Pro W3" charset="0"/>
              </a:rPr>
              <a:t>[[33%]]</a:t>
            </a:r>
            <a:r>
              <a:rPr lang="en-US">
                <a:ea typeface="ヒラギノ角ゴ Pro W3" charset="0"/>
                <a:cs typeface="ヒラギノ角ゴ Pro W3" charset="0"/>
              </a:rPr>
              <a:t> 67%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02404"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0C064A16-F407-AB48-AB1F-B67615FC3748}" type="slidenum">
              <a:rPr lang="en-US" sz="1200"/>
              <a:pPr algn="r"/>
              <a:t>48</a:t>
            </a:fld>
            <a:endParaRPr lang="en-US" sz="120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Slide Image Placeholder 1"/>
          <p:cNvSpPr>
            <a:spLocks noGrp="1" noRot="1" noChangeAspect="1"/>
          </p:cNvSpPr>
          <p:nvPr>
            <p:ph type="sldImg"/>
          </p:nvPr>
        </p:nvSpPr>
        <p:spPr>
          <a:ln/>
        </p:spPr>
      </p:sp>
      <p:sp>
        <p:nvSpPr>
          <p:cNvPr id="1044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This is an operator.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L34, 0% 27% 7% </a:t>
            </a:r>
            <a:r>
              <a:rPr lang="en-US" b="1">
                <a:ea typeface="ヒラギノ角ゴ Pro W3" charset="0"/>
                <a:cs typeface="ヒラギノ角ゴ Pro W3" charset="0"/>
              </a:rPr>
              <a:t>[[60%]]</a:t>
            </a:r>
            <a:r>
              <a:rPr lang="en-US">
                <a:ea typeface="ヒラギノ角ゴ Pro W3" charset="0"/>
                <a:cs typeface="ヒラギノ角ゴ Pro W3" charset="0"/>
              </a:rPr>
              <a:t> 7%</a:t>
            </a:r>
          </a:p>
          <a:p>
            <a:r>
              <a:rPr lang="en-US" b="1">
                <a:ea typeface="ヒラギノ角ゴ Pro W3" charset="0"/>
                <a:cs typeface="ヒラギノ角ゴ Pro W3" charset="0"/>
              </a:rPr>
              <a:t>CORRECT ANSWER:</a:t>
            </a:r>
            <a:r>
              <a:rPr lang="en-US">
                <a:ea typeface="ヒラギノ角ゴ Pro W3" charset="0"/>
                <a:cs typeface="ヒラギノ角ゴ Pro W3" charset="0"/>
              </a:rPr>
              <a:t> D</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04452"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53A5FBDD-4581-564C-9F87-464B2202F5CD}" type="slidenum">
              <a:rPr lang="en-US" sz="1200"/>
              <a:pPr algn="r"/>
              <a:t>49</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p:cNvSpPr>
          <p:nvPr>
            <p:ph type="sldImg"/>
          </p:nvPr>
        </p:nvSpPr>
        <p:spPr>
          <a:ln/>
        </p:spPr>
      </p:sp>
      <p:sp>
        <p:nvSpPr>
          <p:cNvPr id="153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c</a:t>
            </a:r>
            <a:r>
              <a:rPr lang="en-US" baseline="30000">
                <a:ea typeface="ヒラギノ角ゴ Pro W3" charset="0"/>
                <a:cs typeface="ヒラギノ角ゴ Pro W3" charset="0"/>
              </a:rPr>
              <a:t>*</a:t>
            </a:r>
            <a:r>
              <a:rPr lang="en-US" sz="1400">
                <a:ea typeface="ヒラギノ角ゴ Pro W3" charset="0"/>
                <a:cs typeface="ヒラギノ角ゴ Pro W3" charset="0"/>
              </a:rPr>
              <a:t>&lt;</a:t>
            </a:r>
            <a:r>
              <a:rPr lang="en-US">
                <a:ea typeface="ヒラギノ角ゴ Pro W3" charset="0"/>
                <a:cs typeface="ヒラギノ角ゴ Pro W3" charset="0"/>
              </a:rPr>
              <a:t>f|g</a:t>
            </a:r>
            <a:r>
              <a:rPr lang="en-US" sz="1400">
                <a:ea typeface="ヒラギノ角ゴ Pro W3" charset="0"/>
                <a:cs typeface="ヒラギノ角ゴ Pro W3" charset="0"/>
              </a:rPr>
              <a:t>&gt;. (Pollock) We didn</a:t>
            </a:r>
            <a:r>
              <a:rPr lang="ja-JP" altLang="en-US" sz="1400">
                <a:ea typeface="ヒラギノ角ゴ Pro W3" charset="0"/>
                <a:cs typeface="ヒラギノ角ゴ Pro W3" charset="0"/>
              </a:rPr>
              <a:t>’</a:t>
            </a:r>
            <a:r>
              <a:rPr lang="en-US" sz="1400">
                <a:ea typeface="ヒラギノ角ゴ Pro W3" charset="0"/>
                <a:cs typeface="ヒラギノ角ゴ Pro W3" charset="0"/>
              </a:rPr>
              <a:t>t have much time for this at the end of lecture, just talked through it. Students clicked at 99%, but we had the voting open during the discussion, so it wasn</a:t>
            </a:r>
            <a:r>
              <a:rPr lang="ja-JP" altLang="en-US" sz="1400">
                <a:ea typeface="ヒラギノ角ゴ Pro W3" charset="0"/>
                <a:cs typeface="ヒラギノ角ゴ Pro W3" charset="0"/>
              </a:rPr>
              <a:t>’</a:t>
            </a:r>
            <a:r>
              <a:rPr lang="en-US" sz="1400">
                <a:ea typeface="ヒラギノ角ゴ Pro W3" charset="0"/>
                <a:cs typeface="ヒラギノ角ゴ Pro W3" charset="0"/>
              </a:rPr>
              <a:t>t meaningful. I think it was perhaps worthwhile as a confidence builder, but with the formula on the board it didn</a:t>
            </a:r>
            <a:r>
              <a:rPr lang="ja-JP" altLang="en-US" sz="1400">
                <a:ea typeface="ヒラギノ角ゴ Pro W3" charset="0"/>
                <a:cs typeface="ヒラギノ角ゴ Pro W3" charset="0"/>
              </a:rPr>
              <a:t>’</a:t>
            </a:r>
            <a:r>
              <a:rPr lang="en-US" sz="1400">
                <a:ea typeface="ヒラギノ角ゴ Pro W3" charset="0"/>
                <a:cs typeface="ヒラギノ角ゴ Pro W3" charset="0"/>
              </a:rPr>
              <a:t>t generate much discussion).</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L16, 5% </a:t>
            </a:r>
            <a:r>
              <a:rPr lang="en-US" b="1">
                <a:ea typeface="ヒラギノ角ゴ Pro W3" charset="0"/>
                <a:cs typeface="ヒラギノ角ゴ Pro W3" charset="0"/>
              </a:rPr>
              <a:t>[[95%]]</a:t>
            </a:r>
            <a:r>
              <a:rPr lang="en-US">
                <a:ea typeface="ヒラギノ角ゴ Pro W3" charset="0"/>
                <a:cs typeface="ヒラギノ角ゴ Pro W3" charset="0"/>
              </a:rPr>
              <a:t> 0% 0% 0% </a:t>
            </a:r>
          </a:p>
          <a:p>
            <a:r>
              <a:rPr lang="en-US">
                <a:ea typeface="ヒラギノ角ゴ Pro W3" charset="0"/>
                <a:cs typeface="ヒラギノ角ゴ Pro W3" charset="0"/>
              </a:rPr>
              <a:t>  Pollock, Fa08, L22</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53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71CCDF60-1DA1-AB4C-8DBC-90283009B1CF}" type="slidenum">
              <a:rPr lang="en-US" sz="1200"/>
              <a:pPr/>
              <a:t>5</a:t>
            </a:fld>
            <a:endParaRPr lang="en-US" sz="120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Slide Image Placeholder 1"/>
          <p:cNvSpPr>
            <a:spLocks noGrp="1" noRot="1" noChangeAspect="1"/>
          </p:cNvSpPr>
          <p:nvPr>
            <p:ph type="sldImg"/>
          </p:nvPr>
        </p:nvSpPr>
        <p:spPr>
          <a:ln/>
        </p:spPr>
      </p:sp>
      <p:sp>
        <p:nvSpPr>
          <p:cNvPr id="1064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This is a functional  (transforms a ket into a number).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L34, 0% </a:t>
            </a:r>
            <a:r>
              <a:rPr lang="en-US" b="1">
                <a:ea typeface="ヒラギノ角ゴ Pro W3" charset="0"/>
                <a:cs typeface="ヒラギノ角ゴ Pro W3" charset="0"/>
              </a:rPr>
              <a:t>[[87%]]</a:t>
            </a:r>
            <a:r>
              <a:rPr lang="en-US">
                <a:ea typeface="ヒラギノ角ゴ Pro W3" charset="0"/>
                <a:cs typeface="ヒラギノ角ゴ Pro W3" charset="0"/>
              </a:rPr>
              <a:t> 0% 0% 13%</a:t>
            </a:r>
          </a:p>
          <a:p>
            <a:r>
              <a:rPr lang="en-US">
                <a:ea typeface="ヒラギノ角ゴ Pro W3" charset="0"/>
                <a:cs typeface="ヒラギノ角ゴ Pro W3" charset="0"/>
              </a:rPr>
              <a:t>  Dubson, Sp08, L35, 0% </a:t>
            </a:r>
            <a:r>
              <a:rPr lang="en-US" b="1">
                <a:ea typeface="ヒラギノ角ゴ Pro W3" charset="0"/>
                <a:cs typeface="ヒラギノ角ゴ Pro W3" charset="0"/>
              </a:rPr>
              <a:t>[[100%]]</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06500"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5B303F75-5F2E-4445-A973-06E7ABC655B9}" type="slidenum">
              <a:rPr lang="en-US" sz="1200"/>
              <a:pPr algn="r"/>
              <a:t>50</a:t>
            </a:fld>
            <a:endParaRPr lang="en-US" sz="120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Slide Image Placeholder 1"/>
          <p:cNvSpPr>
            <a:spLocks noGrp="1" noRot="1" noChangeAspect="1"/>
          </p:cNvSpPr>
          <p:nvPr>
            <p:ph type="sldImg"/>
          </p:nvPr>
        </p:nvSpPr>
        <p:spPr>
          <a:ln/>
        </p:spPr>
      </p:sp>
      <p:sp>
        <p:nvSpPr>
          <p:cNvPr id="1085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-iQ </a:t>
            </a:r>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L34, 0% </a:t>
            </a:r>
            <a:r>
              <a:rPr lang="en-US" b="1">
                <a:ea typeface="ヒラギノ角ゴ Pro W3" charset="0"/>
                <a:cs typeface="ヒラギノ角ゴ Pro W3" charset="0"/>
              </a:rPr>
              <a:t>[[100%]]</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08548"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7180E3A2-621B-3946-B8E7-BA3AFA23130A}" type="slidenum">
              <a:rPr lang="en-US" sz="1200"/>
              <a:pPr algn="r"/>
              <a:t>51</a:t>
            </a:fld>
            <a:endParaRPr lang="en-US" sz="120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Slide Image Placeholder 1"/>
          <p:cNvSpPr>
            <a:spLocks noGrp="1" noRot="1" noChangeAspect="1"/>
          </p:cNvSpPr>
          <p:nvPr>
            <p:ph type="sldImg"/>
          </p:nvPr>
        </p:nvSpPr>
        <p:spPr>
          <a:ln/>
        </p:spPr>
      </p:sp>
      <p:sp>
        <p:nvSpPr>
          <p:cNvPr id="1105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c</a:t>
            </a:r>
            <a:r>
              <a:rPr lang="en-US" baseline="-25000">
                <a:ea typeface="ヒラギノ角ゴ Pro W3" charset="0"/>
                <a:cs typeface="ヒラギノ角ゴ Pro W3" charset="0"/>
              </a:rPr>
              <a:t>2 </a:t>
            </a:r>
            <a:r>
              <a:rPr lang="en-US">
                <a:ea typeface="ヒラギノ角ゴ Pro W3" charset="0"/>
                <a:cs typeface="Arial" charset="0"/>
              </a:rPr>
              <a:t>│2›</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L35, 6%</a:t>
            </a:r>
            <a:r>
              <a:rPr lang="en-US" b="1">
                <a:ea typeface="ヒラギノ角ゴ Pro W3" charset="0"/>
                <a:cs typeface="ヒラギノ角ゴ Pro W3" charset="0"/>
              </a:rPr>
              <a:t> </a:t>
            </a:r>
            <a:r>
              <a:rPr lang="en-US">
                <a:ea typeface="ヒラギノ角ゴ Pro W3" charset="0"/>
                <a:cs typeface="ヒラギノ角ゴ Pro W3" charset="0"/>
              </a:rPr>
              <a:t>0% </a:t>
            </a:r>
            <a:r>
              <a:rPr lang="en-US" b="1">
                <a:ea typeface="ヒラギノ角ゴ Pro W3" charset="0"/>
                <a:cs typeface="ヒラギノ角ゴ Pro W3" charset="0"/>
              </a:rPr>
              <a:t>[[94%]]</a:t>
            </a:r>
            <a:r>
              <a:rPr lang="en-US">
                <a:ea typeface="ヒラギノ角ゴ Pro W3" charset="0"/>
                <a:cs typeface="ヒラギノ角ゴ Pro W3" charset="0"/>
              </a:rPr>
              <a:t>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10596"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B8785D86-3C33-2D45-95B2-B685C47964DE}" type="slidenum">
              <a:rPr lang="en-US" sz="1200"/>
              <a:pPr algn="r"/>
              <a:t>52</a:t>
            </a:fld>
            <a:endParaRPr lang="en-US" sz="120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p:cNvSpPr>
          <p:nvPr>
            <p:ph type="sldImg"/>
          </p:nvPr>
        </p:nvSpPr>
        <p:spPr>
          <a:ln/>
        </p:spPr>
      </p:sp>
      <p:sp>
        <p:nvSpPr>
          <p:cNvPr id="1126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a:t>
            </a:r>
            <a:r>
              <a:rPr lang="en-US">
                <a:ea typeface="ヒラギノ角ゴ Pro W3" charset="0"/>
                <a:cs typeface="Arial" charset="0"/>
              </a:rPr>
              <a:t>│</a:t>
            </a:r>
            <a:r>
              <a:rPr lang="el-GR">
                <a:ea typeface="ヒラギノ角ゴ Pro W3" charset="0"/>
                <a:cs typeface="Arial" charset="0"/>
              </a:rPr>
              <a:t>Ψ</a:t>
            </a:r>
            <a:r>
              <a:rPr lang="en-US">
                <a:ea typeface="ヒラギノ角ゴ Pro W3" charset="0"/>
                <a:cs typeface="Arial" charset="0"/>
              </a:rPr>
              <a:t>›</a:t>
            </a:r>
            <a:r>
              <a:rPr lang="en-US">
                <a:ea typeface="ヒラギノ角ゴ Pro W3" charset="0"/>
                <a:cs typeface="ヒラギノ角ゴ Pro W3" charset="0"/>
              </a:rPr>
              <a:t> = c</a:t>
            </a:r>
            <a:r>
              <a:rPr lang="en-US" baseline="-25000">
                <a:ea typeface="ヒラギノ角ゴ Pro W3" charset="0"/>
                <a:cs typeface="ヒラギノ角ゴ Pro W3" charset="0"/>
              </a:rPr>
              <a:t>1 </a:t>
            </a:r>
            <a:r>
              <a:rPr lang="en-US">
                <a:ea typeface="ヒラギノ角ゴ Pro W3" charset="0"/>
                <a:cs typeface="Arial" charset="0"/>
              </a:rPr>
              <a:t>│1›</a:t>
            </a:r>
            <a:r>
              <a:rPr lang="en-US">
                <a:ea typeface="ヒラギノ角ゴ Pro W3" charset="0"/>
                <a:cs typeface="ヒラギノ角ゴ Pro W3" charset="0"/>
              </a:rPr>
              <a:t> + c</a:t>
            </a:r>
            <a:r>
              <a:rPr lang="en-US" baseline="-25000">
                <a:ea typeface="ヒラギノ角ゴ Pro W3" charset="0"/>
                <a:cs typeface="ヒラギノ角ゴ Pro W3" charset="0"/>
              </a:rPr>
              <a:t>2 </a:t>
            </a:r>
            <a:r>
              <a:rPr lang="en-US">
                <a:ea typeface="ヒラギノ角ゴ Pro W3" charset="0"/>
                <a:cs typeface="Arial" charset="0"/>
              </a:rPr>
              <a:t>│2›</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L35, </a:t>
            </a:r>
            <a:r>
              <a:rPr lang="en-US" b="1">
                <a:ea typeface="ヒラギノ角ゴ Pro W3" charset="0"/>
                <a:cs typeface="ヒラギノ角ゴ Pro W3" charset="0"/>
              </a:rPr>
              <a:t>[[100%]] </a:t>
            </a:r>
            <a:r>
              <a:rPr lang="en-US">
                <a:ea typeface="ヒラギノ角ゴ Pro W3" charset="0"/>
                <a:cs typeface="ヒラギノ角ゴ Pro W3" charset="0"/>
              </a:rPr>
              <a:t>0%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12644"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A18B4E80-F38A-084B-A112-E6049EBC2D99}" type="slidenum">
              <a:rPr lang="en-US" sz="1200"/>
              <a:pPr algn="r"/>
              <a:t>53</a:t>
            </a:fld>
            <a:endParaRPr lang="en-US" sz="120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p:cNvSpPr>
          <p:nvPr>
            <p:ph type="sldImg"/>
          </p:nvPr>
        </p:nvSpPr>
        <p:spPr>
          <a:ln/>
        </p:spPr>
      </p:sp>
      <p:sp>
        <p:nvSpPr>
          <p:cNvPr id="1146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a:t>
            </a:r>
            <a:r>
              <a:rPr lang="en-US">
                <a:ea typeface="ヒラギノ角ゴ Pro W3" charset="0"/>
                <a:cs typeface="Arial" charset="0"/>
              </a:rPr>
              <a:t>Not normalized.</a:t>
            </a:r>
          </a:p>
          <a:p>
            <a:r>
              <a:rPr lang="en-US">
                <a:ea typeface="ヒラギノ角ゴ Pro W3" charset="0"/>
                <a:cs typeface="ヒラギノ角ゴ Pro W3" charset="0"/>
              </a:rPr>
              <a:t> </a:t>
            </a:r>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0% </a:t>
            </a:r>
            <a:r>
              <a:rPr lang="en-US" b="1">
                <a:ea typeface="ヒラギノ角ゴ Pro W3" charset="0"/>
                <a:cs typeface="ヒラギノ角ゴ Pro W3" charset="0"/>
              </a:rPr>
              <a:t>[[0%]]</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14692"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106AF77C-1E8C-5C41-9716-E3C437878F8B}" type="slidenum">
              <a:rPr lang="en-US" sz="1200"/>
              <a:pPr algn="r"/>
              <a:t>54</a:t>
            </a:fld>
            <a:endParaRPr lang="en-US" sz="120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p:cNvSpPr>
          <p:nvPr>
            <p:ph type="sldImg"/>
          </p:nvPr>
        </p:nvSpPr>
        <p:spPr>
          <a:ln/>
        </p:spPr>
      </p:sp>
      <p:sp>
        <p:nvSpPr>
          <p:cNvPr id="1167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a:t>
            </a:r>
            <a:r>
              <a:rPr lang="en-US">
                <a:ea typeface="ヒラギノ角ゴ Pro W3" charset="0"/>
                <a:cs typeface="Arial" charset="0"/>
              </a:rPr>
              <a:t>│‹</a:t>
            </a:r>
            <a:r>
              <a:rPr lang="en-US">
                <a:ea typeface="ヒラギノ角ゴ Pro W3" charset="0"/>
                <a:cs typeface="ヒラギノ角ゴ Pro W3" charset="0"/>
              </a:rPr>
              <a:t>U</a:t>
            </a:r>
            <a:r>
              <a:rPr lang="en-US" baseline="-25000">
                <a:ea typeface="ヒラギノ角ゴ Pro W3" charset="0"/>
                <a:cs typeface="ヒラギノ角ゴ Pro W3" charset="0"/>
              </a:rPr>
              <a:t>m</a:t>
            </a:r>
            <a:r>
              <a:rPr lang="en-US">
                <a:ea typeface="ヒラギノ角ゴ Pro W3" charset="0"/>
                <a:cs typeface="ヒラギノ角ゴ Pro W3" charset="0"/>
              </a:rPr>
              <a:t>l</a:t>
            </a:r>
            <a:r>
              <a:rPr lang="el-GR">
                <a:ea typeface="ヒラギノ角ゴ Pro W3" charset="0"/>
                <a:cs typeface="Arial" charset="0"/>
              </a:rPr>
              <a:t>Ψ</a:t>
            </a:r>
            <a:r>
              <a:rPr lang="en-US">
                <a:ea typeface="ヒラギノ角ゴ Pro W3" charset="0"/>
                <a:cs typeface="Arial" charset="0"/>
              </a:rPr>
              <a:t>(x)›│</a:t>
            </a:r>
            <a:r>
              <a:rPr lang="en-US" baseline="30000">
                <a:ea typeface="ヒラギノ角ゴ Pro W3" charset="0"/>
                <a:cs typeface="Arial" charset="0"/>
              </a:rPr>
              <a:t>2</a:t>
            </a:r>
            <a:r>
              <a:rPr lang="en-US">
                <a:ea typeface="ヒラギノ角ゴ Pro W3" charset="0"/>
                <a:cs typeface="Arial" charset="0"/>
              </a:rPr>
              <a:t>. </a:t>
            </a:r>
            <a:r>
              <a:rPr lang="en-US">
                <a:ea typeface="ヒラギノ角ゴ Pro W3" charset="0"/>
                <a:cs typeface="ヒラギノ角ゴ Pro W3" charset="0"/>
              </a:rPr>
              <a:t>According to one of the Postulates of QM.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L33, 6% 25% </a:t>
            </a:r>
            <a:r>
              <a:rPr lang="en-US" b="1">
                <a:ea typeface="ヒラギノ角ゴ Pro W3" charset="0"/>
                <a:cs typeface="ヒラギノ角ゴ Pro W3" charset="0"/>
              </a:rPr>
              <a:t>[[62%]]</a:t>
            </a:r>
            <a:r>
              <a:rPr lang="en-US">
                <a:ea typeface="ヒラギノ角ゴ Pro W3" charset="0"/>
                <a:cs typeface="ヒラギノ角ゴ Pro W3" charset="0"/>
              </a:rPr>
              <a:t> 0% 6%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16740"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A7805F7D-936C-374F-BF27-BE116F5FEE3D}" type="slidenum">
              <a:rPr lang="en-US" sz="1200"/>
              <a:pPr algn="r"/>
              <a:t>55</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Slightly rewritten by SJP, and then not used. I made it into </a:t>
            </a:r>
            <a:r>
              <a:rPr lang="ja-JP" altLang="en-US">
                <a:ea typeface="ヒラギノ角ゴ Pro W3" charset="0"/>
                <a:cs typeface="ヒラギノ角ゴ Pro W3" charset="0"/>
              </a:rPr>
              <a:t>“</a:t>
            </a:r>
            <a:r>
              <a:rPr lang="en-US">
                <a:ea typeface="ヒラギノ角ゴ Pro W3" charset="0"/>
                <a:cs typeface="ヒラギノ角ゴ Pro W3" charset="0"/>
              </a:rPr>
              <a:t>something else</a:t>
            </a:r>
            <a:r>
              <a:rPr lang="ja-JP" altLang="en-US">
                <a:ea typeface="ヒラギノ角ゴ Pro W3" charset="0"/>
                <a:cs typeface="ヒラギノ角ゴ Pro W3" charset="0"/>
              </a:rPr>
              <a:t>”</a:t>
            </a:r>
            <a:r>
              <a:rPr lang="en-US">
                <a:ea typeface="ヒラギノ角ゴ Pro W3" charset="0"/>
                <a:cs typeface="ヒラギノ角ゴ Pro W3" charset="0"/>
              </a:rPr>
              <a:t> by leaving out the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L16, </a:t>
            </a:r>
            <a:r>
              <a:rPr lang="en-US" b="1">
                <a:ea typeface="ヒラギノ角ゴ Pro W3" charset="0"/>
                <a:cs typeface="ヒラギノ角ゴ Pro W3" charset="0"/>
              </a:rPr>
              <a:t>[[79%]]</a:t>
            </a:r>
            <a:r>
              <a:rPr lang="en-US">
                <a:ea typeface="ヒラギノ角ゴ Pro W3" charset="0"/>
                <a:cs typeface="ヒラギノ角ゴ Pro W3" charset="0"/>
              </a:rPr>
              <a:t> 11% 5% 0% 5% </a:t>
            </a: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1032D7A-C382-BF4A-8781-1369AC45CD3E}" type="slidenum">
              <a:rPr lang="en-US" sz="1200"/>
              <a:pPr/>
              <a:t>6</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p:cNvSpPr>
          <p:nvPr>
            <p:ph type="sldImg"/>
          </p:nvPr>
        </p:nvSpPr>
        <p:spPr>
          <a:ln/>
        </p:spPr>
      </p:sp>
      <p:sp>
        <p:nvSpPr>
          <p:cNvPr id="194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L16, </a:t>
            </a:r>
            <a:r>
              <a:rPr lang="en-US" b="1">
                <a:ea typeface="ヒラギノ角ゴ Pro W3" charset="0"/>
                <a:cs typeface="ヒラギノ角ゴ Pro W3" charset="0"/>
              </a:rPr>
              <a:t>[[79%]]</a:t>
            </a:r>
            <a:r>
              <a:rPr lang="en-US">
                <a:ea typeface="ヒラギノ角ゴ Pro W3" charset="0"/>
                <a:cs typeface="ヒラギノ角ゴ Pro W3" charset="0"/>
              </a:rPr>
              <a:t> 11% 5% 0% 5% </a:t>
            </a:r>
          </a:p>
          <a:p>
            <a:r>
              <a:rPr lang="en-US">
                <a:ea typeface="ヒラギノ角ゴ Pro W3" charset="0"/>
                <a:cs typeface="ヒラギノ角ゴ Pro W3" charset="0"/>
              </a:rPr>
              <a:t>  DeWolfe, Sp09, L24, </a:t>
            </a:r>
            <a:r>
              <a:rPr lang="en-US" b="1">
                <a:ea typeface="ヒラギノ角ゴ Pro W3" charset="0"/>
                <a:cs typeface="ヒラギノ角ゴ Pro W3" charset="0"/>
              </a:rPr>
              <a:t>[[100%]]</a:t>
            </a:r>
            <a:r>
              <a:rPr lang="en-US">
                <a:ea typeface="ヒラギノ角ゴ Pro W3" charset="0"/>
                <a:cs typeface="ヒラギノ角ゴ Pro W3" charset="0"/>
              </a:rPr>
              <a:t> 0%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94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932FBB4-F504-CC4A-A925-8CF6D5272FA6}" type="slidenum">
              <a:rPr lang="en-US" sz="1200"/>
              <a:pPr/>
              <a:t>7</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a:t>
            </a:r>
            <a:r>
              <a:rPr lang="en-US">
                <a:ea typeface="ヒラギノ角ゴ Pro W3" charset="0"/>
                <a:cs typeface="ヒラギノ角ゴ Pro W3" charset="0"/>
              </a:rPr>
              <a:t>!</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WRITTEN BY: </a:t>
            </a:r>
            <a:r>
              <a:rPr lang="en-US">
                <a:ea typeface="ヒラギノ角ゴ Pro W3" charset="0"/>
                <a:cs typeface="ヒラギノ角ゴ Pro W3" charset="0"/>
              </a:rPr>
              <a:t>Steven Pollock (CU-Boulder)</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ea typeface="ヒラギノ角ゴ Pro W3" charset="0"/>
                <a:cs typeface="ヒラギノ角ゴ Pro W3" charset="0"/>
              </a:rPr>
              <a:t>s Answer: No. When I add two normalized wave functions, I get an unnormalized wave function, so this set is not closed under addition. The space of all </a:t>
            </a:r>
            <a:r>
              <a:rPr lang="en-US" b="1" i="1">
                <a:ea typeface="ヒラギノ角ゴ Pro W3" charset="0"/>
                <a:cs typeface="ヒラギノ角ゴ Pro W3" charset="0"/>
              </a:rPr>
              <a:t>normalizable</a:t>
            </a:r>
            <a:r>
              <a:rPr lang="en-US">
                <a:ea typeface="ヒラギノ角ゴ Pro W3" charset="0"/>
                <a:cs typeface="ヒラギノ角ゴ Pro W3" charset="0"/>
              </a:rPr>
              <a:t> wave functions forms a vector space. (Pollock) Didn</a:t>
            </a:r>
            <a:r>
              <a:rPr lang="ja-JP" altLang="en-US">
                <a:ea typeface="ヒラギノ角ゴ Pro W3" charset="0"/>
                <a:cs typeface="ヒラギノ角ゴ Pro W3" charset="0"/>
              </a:rPr>
              <a:t>’</a:t>
            </a:r>
            <a:r>
              <a:rPr lang="en-US">
                <a:ea typeface="ヒラギノ角ゴ Pro W3" charset="0"/>
                <a:cs typeface="ヒラギノ角ゴ Pro W3" charset="0"/>
              </a:rPr>
              <a:t>t click on it, just discussed. We had decent quick  discussion about this in Fa08.</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L21, 11% </a:t>
            </a:r>
            <a:r>
              <a:rPr lang="en-US" b="1">
                <a:ea typeface="ヒラギノ角ゴ Pro W3" charset="0"/>
                <a:cs typeface="ヒラギノ角ゴ Pro W3" charset="0"/>
              </a:rPr>
              <a:t>[[89%]]</a:t>
            </a:r>
            <a:r>
              <a:rPr lang="en-US">
                <a:ea typeface="ヒラギノ角ゴ Pro W3" charset="0"/>
                <a:cs typeface="ヒラギノ角ゴ Pro W3" charset="0"/>
              </a:rPr>
              <a:t> 0% 0% 0% </a:t>
            </a:r>
          </a:p>
          <a:p>
            <a:r>
              <a:rPr lang="en-US">
                <a:ea typeface="ヒラギノ角ゴ Pro W3" charset="0"/>
                <a:cs typeface="ヒラギノ角ゴ Pro W3" charset="0"/>
              </a:rPr>
              <a:t>  Pollock, Fa08, L23</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D7B01196-4A9E-F240-939D-E8694DF2940B}" type="slidenum">
              <a:rPr lang="en-US" sz="1200"/>
              <a:pPr/>
              <a:t>9</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Box 3"/>
          <p:cNvSpPr txBox="1"/>
          <p:nvPr userDrawn="1"/>
        </p:nvSpPr>
        <p:spPr>
          <a:xfrm>
            <a:off x="6657975" y="6667500"/>
            <a:ext cx="2486025" cy="215900"/>
          </a:xfrm>
          <a:prstGeom prst="rect">
            <a:avLst/>
          </a:prstGeom>
          <a:noFill/>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Phys3220, Michael Dubson U.Colorado at Boulder</a:t>
            </a:r>
          </a:p>
        </p:txBody>
      </p:sp>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5" name="Rectangle 4"/>
          <p:cNvSpPr>
            <a:spLocks noGrp="1" noChangeArrowheads="1"/>
          </p:cNvSpPr>
          <p:nvPr>
            <p:ph type="dt" sz="half" idx="10"/>
          </p:nvPr>
        </p:nvSpPr>
        <p:spPr/>
        <p:txBody>
          <a:bodyPr/>
          <a:lstStyle>
            <a:lvl1pPr>
              <a:defRPr/>
            </a:lvl1pPr>
          </a:lstStyle>
          <a:p>
            <a:endParaRPr lang="en-US"/>
          </a:p>
        </p:txBody>
      </p:sp>
      <p:sp>
        <p:nvSpPr>
          <p:cNvPr id="6" name="Rectangle 5"/>
          <p:cNvSpPr>
            <a:spLocks noGrp="1" noChangeArrowheads="1"/>
          </p:cNvSpPr>
          <p:nvPr>
            <p:ph type="ftr" sz="quarter" idx="11"/>
          </p:nvPr>
        </p:nvSpPr>
        <p:spPr/>
        <p:txBody>
          <a:bodyPr/>
          <a:lstStyle>
            <a:lvl1pPr>
              <a:defRPr/>
            </a:lvl1pPr>
          </a:lstStyle>
          <a:p>
            <a:endParaRPr lang="en-US"/>
          </a:p>
        </p:txBody>
      </p:sp>
      <p:sp>
        <p:nvSpPr>
          <p:cNvPr id="7" name="Rectangle 6"/>
          <p:cNvSpPr>
            <a:spLocks noGrp="1" noChangeArrowheads="1"/>
          </p:cNvSpPr>
          <p:nvPr>
            <p:ph type="sldNum" sz="quarter" idx="12"/>
          </p:nvPr>
        </p:nvSpPr>
        <p:spPr/>
        <p:txBody>
          <a:bodyPr/>
          <a:lstStyle>
            <a:lvl1pPr>
              <a:defRPr/>
            </a:lvl1pPr>
          </a:lstStyle>
          <a:p>
            <a:fld id="{DDDB239E-DD81-2248-822C-89E07BEE0F76}" type="slidenum">
              <a:rPr lang="en-US"/>
              <a:pPr/>
              <a:t>‹#›</a:t>
            </a:fld>
            <a:endParaRPr lang="en-US"/>
          </a:p>
        </p:txBody>
      </p:sp>
    </p:spTree>
    <p:extLst>
      <p:ext uri="{BB962C8B-B14F-4D97-AF65-F5344CB8AC3E}">
        <p14:creationId xmlns:p14="http://schemas.microsoft.com/office/powerpoint/2010/main" val="4154484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sz="half" idx="10"/>
          </p:nvPr>
        </p:nvSpPr>
        <p:spPr/>
        <p:txBody>
          <a:bodyPr/>
          <a:lstStyle>
            <a:lvl1pPr>
              <a:defRPr/>
            </a:lvl1pPr>
          </a:lstStyle>
          <a:p>
            <a:endParaRPr lang="en-US"/>
          </a:p>
        </p:txBody>
      </p:sp>
      <p:sp>
        <p:nvSpPr>
          <p:cNvPr id="5" name="Rectangle 4"/>
          <p:cNvSpPr>
            <a:spLocks noGrp="1" noChangeArrowheads="1"/>
          </p:cNvSpPr>
          <p:nvPr>
            <p:ph type="ftr" sz="quarter" idx="11"/>
          </p:nvPr>
        </p:nvSpPr>
        <p:spPr/>
        <p:txBody>
          <a:bodyPr/>
          <a:lstStyle>
            <a:lvl1pPr>
              <a:defRPr/>
            </a:lvl1pPr>
          </a:lstStyle>
          <a:p>
            <a:endParaRPr lang="en-US"/>
          </a:p>
        </p:txBody>
      </p:sp>
      <p:sp>
        <p:nvSpPr>
          <p:cNvPr id="6" name="Rectangle 5"/>
          <p:cNvSpPr>
            <a:spLocks noGrp="1" noChangeArrowheads="1"/>
          </p:cNvSpPr>
          <p:nvPr>
            <p:ph type="sldNum" sz="quarter" idx="12"/>
          </p:nvPr>
        </p:nvSpPr>
        <p:spPr/>
        <p:txBody>
          <a:bodyPr/>
          <a:lstStyle>
            <a:lvl1pPr>
              <a:defRPr/>
            </a:lvl1pPr>
          </a:lstStyle>
          <a:p>
            <a:fld id="{7A7ACECC-D49D-6C49-B713-4D0950599282}" type="slidenum">
              <a:rPr lang="en-US"/>
              <a:pPr/>
              <a:t>‹#›</a:t>
            </a:fld>
            <a:endParaRPr lang="en-US"/>
          </a:p>
        </p:txBody>
      </p:sp>
    </p:spTree>
    <p:extLst>
      <p:ext uri="{BB962C8B-B14F-4D97-AF65-F5344CB8AC3E}">
        <p14:creationId xmlns:p14="http://schemas.microsoft.com/office/powerpoint/2010/main" val="15845700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1"/>
          <p:cNvSpPr>
            <a:spLocks noGrp="1" noChangeArrowheads="1"/>
          </p:cNvSpPr>
          <p:nvPr>
            <p:ph type="dt" sz="half" idx="10"/>
          </p:nvPr>
        </p:nvSpPr>
        <p:spPr/>
        <p:txBody>
          <a:bodyPr/>
          <a:lstStyle>
            <a:lvl1pPr>
              <a:defRPr/>
            </a:lvl1pPr>
          </a:lstStyle>
          <a:p>
            <a:endParaRPr lang="en-US"/>
          </a:p>
        </p:txBody>
      </p:sp>
      <p:sp>
        <p:nvSpPr>
          <p:cNvPr id="3" name="Rectangle 2"/>
          <p:cNvSpPr>
            <a:spLocks noGrp="1" noChangeArrowheads="1"/>
          </p:cNvSpPr>
          <p:nvPr>
            <p:ph type="ftr" sz="quarter" idx="11"/>
          </p:nvPr>
        </p:nvSpPr>
        <p:spPr/>
        <p:txBody>
          <a:bodyPr/>
          <a:lstStyle>
            <a:lvl1pPr>
              <a:defRPr/>
            </a:lvl1pPr>
          </a:lstStyle>
          <a:p>
            <a:endParaRPr lang="en-US"/>
          </a:p>
        </p:txBody>
      </p:sp>
      <p:sp>
        <p:nvSpPr>
          <p:cNvPr id="4" name="Rectangle 3"/>
          <p:cNvSpPr>
            <a:spLocks noGrp="1" noChangeArrowheads="1"/>
          </p:cNvSpPr>
          <p:nvPr>
            <p:ph type="sldNum" sz="quarter" idx="12"/>
          </p:nvPr>
        </p:nvSpPr>
        <p:spPr/>
        <p:txBody>
          <a:bodyPr/>
          <a:lstStyle>
            <a:lvl1pPr>
              <a:defRPr/>
            </a:lvl1pPr>
          </a:lstStyle>
          <a:p>
            <a:fld id="{C5A02BD5-2AE9-EE4B-84F5-F1023B302A1C}" type="slidenum">
              <a:rPr lang="en-US"/>
              <a:pPr/>
              <a:t>‹#›</a:t>
            </a:fld>
            <a:endParaRPr lang="en-US"/>
          </a:p>
        </p:txBody>
      </p:sp>
    </p:spTree>
    <p:extLst>
      <p:ext uri="{BB962C8B-B14F-4D97-AF65-F5344CB8AC3E}">
        <p14:creationId xmlns:p14="http://schemas.microsoft.com/office/powerpoint/2010/main" val="37560801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439738"/>
            <a:ext cx="7772400" cy="151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2130425"/>
            <a:ext cx="7772400" cy="451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2"/>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6" name="Footer Placeholder 5"/>
          <p:cNvSpPr>
            <a:spLocks noGrp="1" noChangeArrowheads="1"/>
          </p:cNvSpPr>
          <p:nvPr>
            <p:ph type="ftr" sz="quarter" idx="3"/>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7" name="Slide Number Placeholder 6"/>
          <p:cNvSpPr>
            <a:spLocks noGrp="1" noChangeArrowheads="1"/>
          </p:cNvSpPr>
          <p:nvPr>
            <p:ph type="sldNum" sz="quarter" idx="4"/>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a:defRPr/>
            </a:lvl1pPr>
          </a:lstStyle>
          <a:p>
            <a:fld id="{AB57A472-B3A3-C04B-9F1C-0AAFAE57DA5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4494" r:id="rId1"/>
    <p:sldLayoutId id="2147484493" r:id="rId2"/>
    <p:sldLayoutId id="2147484492" r:id="rId3"/>
  </p:sldLayoutIdLst>
  <p:txStyles>
    <p:titleStyle>
      <a:lvl1pPr algn="ctr" rtl="0" eaLnBrk="0" fontAlgn="base" hangingPunct="0">
        <a:spcBef>
          <a:spcPct val="0"/>
        </a:spcBef>
        <a:spcAft>
          <a:spcPct val="0"/>
        </a:spcAft>
        <a:defRPr sz="3600">
          <a:solidFill>
            <a:schemeClr val="accent2"/>
          </a:solidFill>
          <a:latin typeface="Arial" pitchFamily="80" charset="0"/>
          <a:ea typeface="ＭＳ Ｐゴシック" pitchFamily="80" charset="-128"/>
          <a:cs typeface="ＭＳ Ｐゴシック" charset="0"/>
        </a:defRPr>
      </a:lvl1pPr>
      <a:lvl2pPr algn="ctr" rtl="0" eaLnBrk="0" fontAlgn="base" hangingPunct="0">
        <a:spcBef>
          <a:spcPct val="0"/>
        </a:spcBef>
        <a:spcAft>
          <a:spcPct val="0"/>
        </a:spcAft>
        <a:defRPr sz="3600">
          <a:solidFill>
            <a:schemeClr val="accent2"/>
          </a:solidFill>
          <a:latin typeface="Arial" charset="0"/>
          <a:ea typeface="ＭＳ Ｐゴシック" pitchFamily="80" charset="-128"/>
          <a:cs typeface="ＭＳ Ｐゴシック" charset="0"/>
        </a:defRPr>
      </a:lvl2pPr>
      <a:lvl3pPr algn="ctr" rtl="0" eaLnBrk="0" fontAlgn="base" hangingPunct="0">
        <a:spcBef>
          <a:spcPct val="0"/>
        </a:spcBef>
        <a:spcAft>
          <a:spcPct val="0"/>
        </a:spcAft>
        <a:defRPr sz="3600">
          <a:solidFill>
            <a:schemeClr val="accent2"/>
          </a:solidFill>
          <a:latin typeface="Arial" charset="0"/>
          <a:ea typeface="ＭＳ Ｐゴシック" pitchFamily="80" charset="-128"/>
          <a:cs typeface="ＭＳ Ｐゴシック" charset="0"/>
        </a:defRPr>
      </a:lvl3pPr>
      <a:lvl4pPr algn="ctr" rtl="0" eaLnBrk="0" fontAlgn="base" hangingPunct="0">
        <a:spcBef>
          <a:spcPct val="0"/>
        </a:spcBef>
        <a:spcAft>
          <a:spcPct val="0"/>
        </a:spcAft>
        <a:defRPr sz="3600">
          <a:solidFill>
            <a:schemeClr val="accent2"/>
          </a:solidFill>
          <a:latin typeface="Arial" charset="0"/>
          <a:ea typeface="ＭＳ Ｐゴシック" pitchFamily="80" charset="-128"/>
          <a:cs typeface="ＭＳ Ｐゴシック" charset="0"/>
        </a:defRPr>
      </a:lvl4pPr>
      <a:lvl5pPr algn="ctr" rtl="0" eaLnBrk="0" fontAlgn="base" hangingPunct="0">
        <a:spcBef>
          <a:spcPct val="0"/>
        </a:spcBef>
        <a:spcAft>
          <a:spcPct val="0"/>
        </a:spcAft>
        <a:defRPr sz="3600">
          <a:solidFill>
            <a:schemeClr val="accent2"/>
          </a:solidFill>
          <a:latin typeface="Arial" charset="0"/>
          <a:ea typeface="ＭＳ Ｐゴシック" pitchFamily="80" charset="-128"/>
          <a:cs typeface="ＭＳ Ｐゴシック" charset="0"/>
        </a:defRPr>
      </a:lvl5pPr>
      <a:lvl6pPr marL="457200" algn="ctr" rtl="0" fontAlgn="base">
        <a:spcBef>
          <a:spcPct val="0"/>
        </a:spcBef>
        <a:spcAft>
          <a:spcPct val="0"/>
        </a:spcAft>
        <a:defRPr sz="4400">
          <a:solidFill>
            <a:schemeClr val="tx2"/>
          </a:solidFill>
          <a:latin typeface="Arial" charset="0"/>
          <a:ea typeface="ヒラギノ角ゴ Pro W3" pitchFamily="52" charset="-128"/>
        </a:defRPr>
      </a:lvl6pPr>
      <a:lvl7pPr marL="914400" algn="ctr" rtl="0" fontAlgn="base">
        <a:spcBef>
          <a:spcPct val="0"/>
        </a:spcBef>
        <a:spcAft>
          <a:spcPct val="0"/>
        </a:spcAft>
        <a:defRPr sz="4400">
          <a:solidFill>
            <a:schemeClr val="tx2"/>
          </a:solidFill>
          <a:latin typeface="Arial" charset="0"/>
          <a:ea typeface="ヒラギノ角ゴ Pro W3" pitchFamily="52" charset="-128"/>
        </a:defRPr>
      </a:lvl7pPr>
      <a:lvl8pPr marL="1371600" algn="ctr" rtl="0" fontAlgn="base">
        <a:spcBef>
          <a:spcPct val="0"/>
        </a:spcBef>
        <a:spcAft>
          <a:spcPct val="0"/>
        </a:spcAft>
        <a:defRPr sz="4400">
          <a:solidFill>
            <a:schemeClr val="tx2"/>
          </a:solidFill>
          <a:latin typeface="Arial" charset="0"/>
          <a:ea typeface="ヒラギノ角ゴ Pro W3" pitchFamily="52" charset="-128"/>
        </a:defRPr>
      </a:lvl8pPr>
      <a:lvl9pPr marL="1828800" algn="ctr" rtl="0" fontAlgn="base">
        <a:spcBef>
          <a:spcPct val="0"/>
        </a:spcBef>
        <a:spcAft>
          <a:spcPct val="0"/>
        </a:spcAft>
        <a:defRPr sz="4400">
          <a:solidFill>
            <a:schemeClr val="tx2"/>
          </a:solidFill>
          <a:latin typeface="Arial" charset="0"/>
          <a:ea typeface="ヒラギノ角ゴ Pro W3" pitchFamily="52" charset="-128"/>
        </a:defRPr>
      </a:lvl9pPr>
    </p:titleStyle>
    <p:bodyStyle>
      <a:lvl1pPr marL="342900" indent="-342900" algn="l" rtl="0" eaLnBrk="0" fontAlgn="base" hangingPunct="0">
        <a:spcBef>
          <a:spcPct val="20000"/>
        </a:spcBef>
        <a:spcAft>
          <a:spcPct val="0"/>
        </a:spcAft>
        <a:defRPr sz="3200">
          <a:solidFill>
            <a:schemeClr val="tx1"/>
          </a:solidFill>
          <a:latin typeface="+mn-lt"/>
          <a:ea typeface="ＭＳ Ｐゴシック" pitchFamily="80" charset="-128"/>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80" charset="-128"/>
          <a:cs typeface="+mn-cs"/>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80" charset="-128"/>
          <a:cs typeface="+mn-cs"/>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80" charset="-128"/>
          <a:cs typeface="+mn-cs"/>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80" charset="-128"/>
          <a:cs typeface="+mn-cs"/>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oleObject" Target="../embeddings/oleObject18.bin"/><Relationship Id="rId5" Type="http://schemas.openxmlformats.org/officeDocument/2006/relationships/image" Target="../media/image18.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oleObject" Target="../embeddings/oleObject19.bin"/><Relationship Id="rId5" Type="http://schemas.openxmlformats.org/officeDocument/2006/relationships/image" Target="../media/image19.e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20.bin"/><Relationship Id="rId5" Type="http://schemas.openxmlformats.org/officeDocument/2006/relationships/image" Target="../media/image20.emf"/><Relationship Id="rId6" Type="http://schemas.openxmlformats.org/officeDocument/2006/relationships/oleObject" Target="../embeddings/oleObject21.bin"/><Relationship Id="rId7" Type="http://schemas.openxmlformats.org/officeDocument/2006/relationships/image" Target="../media/image21.e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4" Type="http://schemas.openxmlformats.org/officeDocument/2006/relationships/oleObject" Target="../embeddings/oleObject22.bin"/><Relationship Id="rId5" Type="http://schemas.openxmlformats.org/officeDocument/2006/relationships/image" Target="../media/image22.emf"/><Relationship Id="rId1" Type="http://schemas.openxmlformats.org/officeDocument/2006/relationships/vmlDrawing" Target="../drawings/vmlDrawing8.v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oleObject" Target="../embeddings/oleObject23.bin"/><Relationship Id="rId5" Type="http://schemas.openxmlformats.org/officeDocument/2006/relationships/image" Target="../media/image23.emf"/><Relationship Id="rId1" Type="http://schemas.openxmlformats.org/officeDocument/2006/relationships/vmlDrawing" Target="../drawings/vmlDrawing9.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oleObject" Target="../embeddings/oleObject24.bin"/><Relationship Id="rId5" Type="http://schemas.openxmlformats.org/officeDocument/2006/relationships/image" Target="../media/image24.emf"/><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oleObject" Target="../embeddings/oleObject25.bin"/><Relationship Id="rId5" Type="http://schemas.openxmlformats.org/officeDocument/2006/relationships/image" Target="../media/image25.emf"/><Relationship Id="rId1" Type="http://schemas.openxmlformats.org/officeDocument/2006/relationships/vmlDrawing" Target="../drawings/vmlDrawing11.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1" Type="http://schemas.openxmlformats.org/officeDocument/2006/relationships/image" Target="../media/image29.emf"/><Relationship Id="rId12" Type="http://schemas.openxmlformats.org/officeDocument/2006/relationships/oleObject" Target="../embeddings/oleObject30.bin"/><Relationship Id="rId13" Type="http://schemas.openxmlformats.org/officeDocument/2006/relationships/image" Target="../media/image30.emf"/><Relationship Id="rId14" Type="http://schemas.openxmlformats.org/officeDocument/2006/relationships/oleObject" Target="../embeddings/oleObject31.bin"/><Relationship Id="rId15" Type="http://schemas.openxmlformats.org/officeDocument/2006/relationships/image" Target="../media/image31.emf"/><Relationship Id="rId1" Type="http://schemas.openxmlformats.org/officeDocument/2006/relationships/vmlDrawing" Target="../drawings/vmlDrawing12.vml"/><Relationship Id="rId2" Type="http://schemas.openxmlformats.org/officeDocument/2006/relationships/slideLayout" Target="../slideLayouts/slideLayout2.xml"/><Relationship Id="rId3" Type="http://schemas.openxmlformats.org/officeDocument/2006/relationships/notesSlide" Target="../notesSlides/notesSlide23.xml"/><Relationship Id="rId4" Type="http://schemas.openxmlformats.org/officeDocument/2006/relationships/oleObject" Target="../embeddings/oleObject26.bin"/><Relationship Id="rId5" Type="http://schemas.openxmlformats.org/officeDocument/2006/relationships/image" Target="../media/image26.emf"/><Relationship Id="rId6" Type="http://schemas.openxmlformats.org/officeDocument/2006/relationships/oleObject" Target="../embeddings/oleObject27.bin"/><Relationship Id="rId7" Type="http://schemas.openxmlformats.org/officeDocument/2006/relationships/image" Target="../media/image27.emf"/><Relationship Id="rId8" Type="http://schemas.openxmlformats.org/officeDocument/2006/relationships/oleObject" Target="../embeddings/oleObject28.bin"/><Relationship Id="rId9" Type="http://schemas.openxmlformats.org/officeDocument/2006/relationships/image" Target="../media/image28.emf"/><Relationship Id="rId10" Type="http://schemas.openxmlformats.org/officeDocument/2006/relationships/oleObject" Target="../embeddings/oleObject29.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4" Type="http://schemas.openxmlformats.org/officeDocument/2006/relationships/oleObject" Target="../embeddings/oleObject32.bin"/><Relationship Id="rId5" Type="http://schemas.openxmlformats.org/officeDocument/2006/relationships/image" Target="../media/image32.emf"/><Relationship Id="rId1" Type="http://schemas.openxmlformats.org/officeDocument/2006/relationships/vmlDrawing" Target="../drawings/vmlDrawing13.vml"/><Relationship Id="rId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oleObject" Target="../embeddings/oleObject33.bin"/><Relationship Id="rId5" Type="http://schemas.openxmlformats.org/officeDocument/2006/relationships/image" Target="../media/image33.emf"/><Relationship Id="rId1" Type="http://schemas.openxmlformats.org/officeDocument/2006/relationships/vmlDrawing" Target="../drawings/vmlDrawing14.vml"/><Relationship Id="rId2"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4" Type="http://schemas.openxmlformats.org/officeDocument/2006/relationships/oleObject" Target="../embeddings/oleObject34.bin"/><Relationship Id="rId5" Type="http://schemas.openxmlformats.org/officeDocument/2006/relationships/image" Target="../media/image34.emf"/><Relationship Id="rId6" Type="http://schemas.openxmlformats.org/officeDocument/2006/relationships/oleObject" Target="../embeddings/oleObject35.bin"/><Relationship Id="rId7" Type="http://schemas.openxmlformats.org/officeDocument/2006/relationships/image" Target="../media/image35.emf"/><Relationship Id="rId1" Type="http://schemas.openxmlformats.org/officeDocument/2006/relationships/vmlDrawing" Target="../drawings/vmlDrawing15.vml"/><Relationship Id="rId2"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6.emf"/><Relationship Id="rId4" Type="http://schemas.openxmlformats.org/officeDocument/2006/relationships/image" Target="../media/image37.emf"/><Relationship Id="rId5" Type="http://schemas.openxmlformats.org/officeDocument/2006/relationships/image" Target="../media/image38.emf"/><Relationship Id="rId6" Type="http://schemas.openxmlformats.org/officeDocument/2006/relationships/image" Target="../media/image39.emf"/><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4" Type="http://schemas.openxmlformats.org/officeDocument/2006/relationships/oleObject" Target="../embeddings/oleObject36.bin"/><Relationship Id="rId5" Type="http://schemas.openxmlformats.org/officeDocument/2006/relationships/image" Target="../media/image40.emf"/><Relationship Id="rId6" Type="http://schemas.openxmlformats.org/officeDocument/2006/relationships/oleObject" Target="../embeddings/oleObject37.bin"/><Relationship Id="rId7" Type="http://schemas.openxmlformats.org/officeDocument/2006/relationships/image" Target="../media/image41.emf"/><Relationship Id="rId1" Type="http://schemas.openxmlformats.org/officeDocument/2006/relationships/vmlDrawing" Target="../drawings/vmlDrawing16.v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oleObject" Target="../embeddings/oleObject1.bin"/><Relationship Id="rId5" Type="http://schemas.openxmlformats.org/officeDocument/2006/relationships/image" Target="../media/image1.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4" Type="http://schemas.openxmlformats.org/officeDocument/2006/relationships/oleObject" Target="../embeddings/oleObject38.bin"/><Relationship Id="rId5" Type="http://schemas.openxmlformats.org/officeDocument/2006/relationships/image" Target="../media/image42.emf"/><Relationship Id="rId1" Type="http://schemas.openxmlformats.org/officeDocument/2006/relationships/vmlDrawing" Target="../drawings/vmlDrawing17.v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4" Type="http://schemas.openxmlformats.org/officeDocument/2006/relationships/oleObject" Target="../embeddings/oleObject39.bin"/><Relationship Id="rId5" Type="http://schemas.openxmlformats.org/officeDocument/2006/relationships/image" Target="../media/image43.emf"/><Relationship Id="rId1" Type="http://schemas.openxmlformats.org/officeDocument/2006/relationships/vmlDrawing" Target="../drawings/vmlDrawing18.vml"/><Relationship Id="rId2"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4" Type="http://schemas.openxmlformats.org/officeDocument/2006/relationships/oleObject" Target="../embeddings/oleObject40.bin"/><Relationship Id="rId5" Type="http://schemas.openxmlformats.org/officeDocument/2006/relationships/image" Target="../media/image44.emf"/><Relationship Id="rId6" Type="http://schemas.openxmlformats.org/officeDocument/2006/relationships/oleObject" Target="../embeddings/oleObject41.bin"/><Relationship Id="rId7" Type="http://schemas.openxmlformats.org/officeDocument/2006/relationships/image" Target="../media/image45.emf"/><Relationship Id="rId1" Type="http://schemas.openxmlformats.org/officeDocument/2006/relationships/vmlDrawing" Target="../drawings/vmlDrawing19.vml"/><Relationship Id="rId2"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4" Type="http://schemas.openxmlformats.org/officeDocument/2006/relationships/oleObject" Target="../embeddings/oleObject42.bin"/><Relationship Id="rId5" Type="http://schemas.openxmlformats.org/officeDocument/2006/relationships/image" Target="../media/image46.emf"/><Relationship Id="rId6" Type="http://schemas.openxmlformats.org/officeDocument/2006/relationships/oleObject" Target="../embeddings/oleObject43.bin"/><Relationship Id="rId7" Type="http://schemas.openxmlformats.org/officeDocument/2006/relationships/image" Target="../media/image47.emf"/><Relationship Id="rId1" Type="http://schemas.openxmlformats.org/officeDocument/2006/relationships/vmlDrawing" Target="../drawings/vmlDrawing20.v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4" Type="http://schemas.openxmlformats.org/officeDocument/2006/relationships/oleObject" Target="../embeddings/oleObject44.bin"/><Relationship Id="rId5" Type="http://schemas.openxmlformats.org/officeDocument/2006/relationships/image" Target="../media/image48.emf"/><Relationship Id="rId1" Type="http://schemas.openxmlformats.org/officeDocument/2006/relationships/vmlDrawing" Target="../drawings/vmlDrawing21.vml"/><Relationship Id="rId2"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4" Type="http://schemas.openxmlformats.org/officeDocument/2006/relationships/oleObject" Target="../embeddings/oleObject45.bin"/><Relationship Id="rId5" Type="http://schemas.openxmlformats.org/officeDocument/2006/relationships/image" Target="../media/image49.emf"/><Relationship Id="rId1" Type="http://schemas.openxmlformats.org/officeDocument/2006/relationships/vmlDrawing" Target="../drawings/vmlDrawing22.vml"/><Relationship Id="rId2"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2.bin"/><Relationship Id="rId5" Type="http://schemas.openxmlformats.org/officeDocument/2006/relationships/image" Target="../media/image2.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4" Type="http://schemas.openxmlformats.org/officeDocument/2006/relationships/oleObject" Target="../embeddings/oleObject46.bin"/><Relationship Id="rId5" Type="http://schemas.openxmlformats.org/officeDocument/2006/relationships/image" Target="../media/image50.emf"/><Relationship Id="rId6" Type="http://schemas.openxmlformats.org/officeDocument/2006/relationships/oleObject" Target="../embeddings/oleObject47.bin"/><Relationship Id="rId7" Type="http://schemas.openxmlformats.org/officeDocument/2006/relationships/image" Target="../media/image51.emf"/><Relationship Id="rId1" Type="http://schemas.openxmlformats.org/officeDocument/2006/relationships/vmlDrawing" Target="../drawings/vmlDrawing23.vml"/><Relationship Id="rId2"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4" Type="http://schemas.openxmlformats.org/officeDocument/2006/relationships/oleObject" Target="../embeddings/oleObject48.bin"/><Relationship Id="rId5" Type="http://schemas.openxmlformats.org/officeDocument/2006/relationships/image" Target="../media/image52.emf"/><Relationship Id="rId6" Type="http://schemas.openxmlformats.org/officeDocument/2006/relationships/oleObject" Target="../embeddings/oleObject49.bin"/><Relationship Id="rId7" Type="http://schemas.openxmlformats.org/officeDocument/2006/relationships/image" Target="../media/image53.emf"/><Relationship Id="rId1" Type="http://schemas.openxmlformats.org/officeDocument/2006/relationships/vmlDrawing" Target="../drawings/vmlDrawing24.vml"/><Relationship Id="rId2"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4" Type="http://schemas.openxmlformats.org/officeDocument/2006/relationships/oleObject" Target="../embeddings/oleObject50.bin"/><Relationship Id="rId5" Type="http://schemas.openxmlformats.org/officeDocument/2006/relationships/image" Target="../media/image54.emf"/><Relationship Id="rId6" Type="http://schemas.openxmlformats.org/officeDocument/2006/relationships/oleObject" Target="../embeddings/oleObject51.bin"/><Relationship Id="rId7" Type="http://schemas.openxmlformats.org/officeDocument/2006/relationships/image" Target="../media/image55.emf"/><Relationship Id="rId1" Type="http://schemas.openxmlformats.org/officeDocument/2006/relationships/vmlDrawing" Target="../drawings/vmlDrawing25.vml"/><Relationship Id="rId2"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4" Type="http://schemas.openxmlformats.org/officeDocument/2006/relationships/oleObject" Target="../embeddings/oleObject52.bin"/><Relationship Id="rId5" Type="http://schemas.openxmlformats.org/officeDocument/2006/relationships/image" Target="../media/image56.emf"/><Relationship Id="rId1" Type="http://schemas.openxmlformats.org/officeDocument/2006/relationships/vmlDrawing" Target="../drawings/vmlDrawing26.vml"/><Relationship Id="rId2"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4" Type="http://schemas.openxmlformats.org/officeDocument/2006/relationships/oleObject" Target="../embeddings/oleObject53.bin"/><Relationship Id="rId5" Type="http://schemas.openxmlformats.org/officeDocument/2006/relationships/image" Target="../media/image57.emf"/><Relationship Id="rId1" Type="http://schemas.openxmlformats.org/officeDocument/2006/relationships/vmlDrawing" Target="../drawings/vmlDrawing27.vml"/><Relationship Id="rId2"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4" Type="http://schemas.openxmlformats.org/officeDocument/2006/relationships/oleObject" Target="../embeddings/oleObject54.bin"/><Relationship Id="rId5" Type="http://schemas.openxmlformats.org/officeDocument/2006/relationships/image" Target="../media/image58.emf"/><Relationship Id="rId1" Type="http://schemas.openxmlformats.org/officeDocument/2006/relationships/vmlDrawing" Target="../drawings/vmlDrawing28.vml"/><Relationship Id="rId2"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image" Target="../media/image59.png"/></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4" Type="http://schemas.openxmlformats.org/officeDocument/2006/relationships/oleObject" Target="../embeddings/oleObject55.bin"/><Relationship Id="rId5" Type="http://schemas.openxmlformats.org/officeDocument/2006/relationships/image" Target="../media/image60.wmf"/><Relationship Id="rId6" Type="http://schemas.openxmlformats.org/officeDocument/2006/relationships/oleObject" Target="../embeddings/oleObject56.bin"/><Relationship Id="rId7" Type="http://schemas.openxmlformats.org/officeDocument/2006/relationships/image" Target="../media/image61.wmf"/><Relationship Id="rId1" Type="http://schemas.openxmlformats.org/officeDocument/2006/relationships/vmlDrawing" Target="../drawings/vmlDrawing29.vml"/><Relationship Id="rId2"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4" Type="http://schemas.openxmlformats.org/officeDocument/2006/relationships/oleObject" Target="../embeddings/oleObject57.bin"/><Relationship Id="rId5" Type="http://schemas.openxmlformats.org/officeDocument/2006/relationships/image" Target="../media/image62.wmf"/><Relationship Id="rId1" Type="http://schemas.openxmlformats.org/officeDocument/2006/relationships/vmlDrawing" Target="../drawings/vmlDrawing30.v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4" Type="http://schemas.openxmlformats.org/officeDocument/2006/relationships/oleObject" Target="../embeddings/oleObject58.bin"/><Relationship Id="rId5" Type="http://schemas.openxmlformats.org/officeDocument/2006/relationships/image" Target="../media/image63.wmf"/><Relationship Id="rId1" Type="http://schemas.openxmlformats.org/officeDocument/2006/relationships/vmlDrawing" Target="../drawings/vmlDrawing31.vml"/><Relationship Id="rId2"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9" Type="http://schemas.openxmlformats.org/officeDocument/2006/relationships/image" Target="../media/image66.wmf"/><Relationship Id="rId20" Type="http://schemas.openxmlformats.org/officeDocument/2006/relationships/image" Target="../media/image71.wmf"/><Relationship Id="rId21" Type="http://schemas.openxmlformats.org/officeDocument/2006/relationships/oleObject" Target="../embeddings/oleObject68.bin"/><Relationship Id="rId22" Type="http://schemas.openxmlformats.org/officeDocument/2006/relationships/image" Target="../media/image72.wmf"/><Relationship Id="rId23" Type="http://schemas.openxmlformats.org/officeDocument/2006/relationships/oleObject" Target="../embeddings/oleObject69.bin"/><Relationship Id="rId24" Type="http://schemas.openxmlformats.org/officeDocument/2006/relationships/image" Target="../media/image73.wmf"/><Relationship Id="rId25" Type="http://schemas.openxmlformats.org/officeDocument/2006/relationships/oleObject" Target="../embeddings/oleObject70.bin"/><Relationship Id="rId26" Type="http://schemas.openxmlformats.org/officeDocument/2006/relationships/image" Target="../media/image74.wmf"/><Relationship Id="rId27" Type="http://schemas.openxmlformats.org/officeDocument/2006/relationships/oleObject" Target="../embeddings/oleObject71.bin"/><Relationship Id="rId28" Type="http://schemas.openxmlformats.org/officeDocument/2006/relationships/image" Target="../media/image75.wmf"/><Relationship Id="rId29" Type="http://schemas.openxmlformats.org/officeDocument/2006/relationships/oleObject" Target="../embeddings/oleObject72.bin"/><Relationship Id="rId30" Type="http://schemas.openxmlformats.org/officeDocument/2006/relationships/oleObject" Target="../embeddings/oleObject73.bin"/><Relationship Id="rId31" Type="http://schemas.openxmlformats.org/officeDocument/2006/relationships/image" Target="../media/image76.emf"/><Relationship Id="rId10" Type="http://schemas.openxmlformats.org/officeDocument/2006/relationships/oleObject" Target="../embeddings/oleObject62.bin"/><Relationship Id="rId11" Type="http://schemas.openxmlformats.org/officeDocument/2006/relationships/image" Target="../media/image67.wmf"/><Relationship Id="rId12" Type="http://schemas.openxmlformats.org/officeDocument/2006/relationships/oleObject" Target="../embeddings/oleObject63.bin"/><Relationship Id="rId13" Type="http://schemas.openxmlformats.org/officeDocument/2006/relationships/image" Target="../media/image68.wmf"/><Relationship Id="rId14" Type="http://schemas.openxmlformats.org/officeDocument/2006/relationships/oleObject" Target="../embeddings/oleObject64.bin"/><Relationship Id="rId15" Type="http://schemas.openxmlformats.org/officeDocument/2006/relationships/image" Target="../media/image69.wmf"/><Relationship Id="rId16" Type="http://schemas.openxmlformats.org/officeDocument/2006/relationships/oleObject" Target="../embeddings/oleObject65.bin"/><Relationship Id="rId17" Type="http://schemas.openxmlformats.org/officeDocument/2006/relationships/image" Target="../media/image70.wmf"/><Relationship Id="rId18" Type="http://schemas.openxmlformats.org/officeDocument/2006/relationships/oleObject" Target="../embeddings/oleObject66.bin"/><Relationship Id="rId19" Type="http://schemas.openxmlformats.org/officeDocument/2006/relationships/oleObject" Target="../embeddings/oleObject67.bin"/><Relationship Id="rId1" Type="http://schemas.openxmlformats.org/officeDocument/2006/relationships/vmlDrawing" Target="../drawings/vmlDrawing32.vml"/><Relationship Id="rId2" Type="http://schemas.openxmlformats.org/officeDocument/2006/relationships/slideLayout" Target="../slideLayouts/slideLayout2.xml"/><Relationship Id="rId3" Type="http://schemas.openxmlformats.org/officeDocument/2006/relationships/notesSlide" Target="../notesSlides/notesSlide51.xml"/><Relationship Id="rId4" Type="http://schemas.openxmlformats.org/officeDocument/2006/relationships/oleObject" Target="../embeddings/oleObject59.bin"/><Relationship Id="rId5" Type="http://schemas.openxmlformats.org/officeDocument/2006/relationships/image" Target="../media/image64.wmf"/><Relationship Id="rId6" Type="http://schemas.openxmlformats.org/officeDocument/2006/relationships/oleObject" Target="../embeddings/oleObject60.bin"/><Relationship Id="rId7" Type="http://schemas.openxmlformats.org/officeDocument/2006/relationships/image" Target="../media/image65.wmf"/><Relationship Id="rId8" Type="http://schemas.openxmlformats.org/officeDocument/2006/relationships/oleObject" Target="../embeddings/oleObject61.bin"/></Relationships>
</file>

<file path=ppt/slides/_rels/slide52.xml.rels><?xml version="1.0" encoding="UTF-8" standalone="yes"?>
<Relationships xmlns="http://schemas.openxmlformats.org/package/2006/relationships"><Relationship Id="rId11" Type="http://schemas.openxmlformats.org/officeDocument/2006/relationships/image" Target="../media/image80.wmf"/><Relationship Id="rId12" Type="http://schemas.openxmlformats.org/officeDocument/2006/relationships/oleObject" Target="../embeddings/oleObject78.bin"/><Relationship Id="rId13" Type="http://schemas.openxmlformats.org/officeDocument/2006/relationships/image" Target="../media/image81.wmf"/><Relationship Id="rId14" Type="http://schemas.openxmlformats.org/officeDocument/2006/relationships/oleObject" Target="../embeddings/oleObject79.bin"/><Relationship Id="rId15" Type="http://schemas.openxmlformats.org/officeDocument/2006/relationships/image" Target="../media/image82.wmf"/><Relationship Id="rId16" Type="http://schemas.openxmlformats.org/officeDocument/2006/relationships/oleObject" Target="../embeddings/oleObject80.bin"/><Relationship Id="rId17" Type="http://schemas.openxmlformats.org/officeDocument/2006/relationships/image" Target="../media/image83.wmf"/><Relationship Id="rId1" Type="http://schemas.openxmlformats.org/officeDocument/2006/relationships/vmlDrawing" Target="../drawings/vmlDrawing33.vml"/><Relationship Id="rId2" Type="http://schemas.openxmlformats.org/officeDocument/2006/relationships/slideLayout" Target="../slideLayouts/slideLayout2.xml"/><Relationship Id="rId3" Type="http://schemas.openxmlformats.org/officeDocument/2006/relationships/notesSlide" Target="../notesSlides/notesSlide52.xml"/><Relationship Id="rId4" Type="http://schemas.openxmlformats.org/officeDocument/2006/relationships/oleObject" Target="../embeddings/oleObject74.bin"/><Relationship Id="rId5" Type="http://schemas.openxmlformats.org/officeDocument/2006/relationships/image" Target="../media/image77.wmf"/><Relationship Id="rId6" Type="http://schemas.openxmlformats.org/officeDocument/2006/relationships/oleObject" Target="../embeddings/oleObject75.bin"/><Relationship Id="rId7" Type="http://schemas.openxmlformats.org/officeDocument/2006/relationships/image" Target="../media/image78.wmf"/><Relationship Id="rId8" Type="http://schemas.openxmlformats.org/officeDocument/2006/relationships/oleObject" Target="../embeddings/oleObject76.bin"/><Relationship Id="rId9" Type="http://schemas.openxmlformats.org/officeDocument/2006/relationships/image" Target="../media/image79.wmf"/><Relationship Id="rId10" Type="http://schemas.openxmlformats.org/officeDocument/2006/relationships/oleObject" Target="../embeddings/oleObject77.bin"/></Relationships>
</file>

<file path=ppt/slides/_rels/slide53.xml.rels><?xml version="1.0" encoding="UTF-8" standalone="yes"?>
<Relationships xmlns="http://schemas.openxmlformats.org/package/2006/relationships"><Relationship Id="rId11" Type="http://schemas.openxmlformats.org/officeDocument/2006/relationships/image" Target="../media/image86.wmf"/><Relationship Id="rId12" Type="http://schemas.openxmlformats.org/officeDocument/2006/relationships/oleObject" Target="../embeddings/oleObject85.bin"/><Relationship Id="rId13" Type="http://schemas.openxmlformats.org/officeDocument/2006/relationships/image" Target="../media/image87.wmf"/><Relationship Id="rId14" Type="http://schemas.openxmlformats.org/officeDocument/2006/relationships/oleObject" Target="../embeddings/oleObject86.bin"/><Relationship Id="rId1" Type="http://schemas.openxmlformats.org/officeDocument/2006/relationships/vmlDrawing" Target="../drawings/vmlDrawing34.vml"/><Relationship Id="rId2" Type="http://schemas.openxmlformats.org/officeDocument/2006/relationships/slideLayout" Target="../slideLayouts/slideLayout2.xml"/><Relationship Id="rId3" Type="http://schemas.openxmlformats.org/officeDocument/2006/relationships/notesSlide" Target="../notesSlides/notesSlide53.xml"/><Relationship Id="rId4" Type="http://schemas.openxmlformats.org/officeDocument/2006/relationships/oleObject" Target="../embeddings/oleObject81.bin"/><Relationship Id="rId5" Type="http://schemas.openxmlformats.org/officeDocument/2006/relationships/image" Target="../media/image77.wmf"/><Relationship Id="rId6" Type="http://schemas.openxmlformats.org/officeDocument/2006/relationships/oleObject" Target="../embeddings/oleObject82.bin"/><Relationship Id="rId7" Type="http://schemas.openxmlformats.org/officeDocument/2006/relationships/image" Target="../media/image84.wmf"/><Relationship Id="rId8" Type="http://schemas.openxmlformats.org/officeDocument/2006/relationships/oleObject" Target="../embeddings/oleObject83.bin"/><Relationship Id="rId9" Type="http://schemas.openxmlformats.org/officeDocument/2006/relationships/image" Target="../media/image85.wmf"/><Relationship Id="rId10" Type="http://schemas.openxmlformats.org/officeDocument/2006/relationships/oleObject" Target="../embeddings/oleObject84.bin"/></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4" Type="http://schemas.openxmlformats.org/officeDocument/2006/relationships/oleObject" Target="../embeddings/oleObject87.bin"/><Relationship Id="rId5" Type="http://schemas.openxmlformats.org/officeDocument/2006/relationships/image" Target="../media/image77.wmf"/><Relationship Id="rId6" Type="http://schemas.openxmlformats.org/officeDocument/2006/relationships/oleObject" Target="../embeddings/oleObject88.bin"/><Relationship Id="rId7" Type="http://schemas.openxmlformats.org/officeDocument/2006/relationships/image" Target="../media/image88.wmf"/><Relationship Id="rId8" Type="http://schemas.openxmlformats.org/officeDocument/2006/relationships/oleObject" Target="../embeddings/oleObject89.bin"/><Relationship Id="rId9" Type="http://schemas.openxmlformats.org/officeDocument/2006/relationships/image" Target="../media/image89.wmf"/><Relationship Id="rId10" Type="http://schemas.openxmlformats.org/officeDocument/2006/relationships/oleObject" Target="../embeddings/oleObject90.bin"/><Relationship Id="rId11" Type="http://schemas.openxmlformats.org/officeDocument/2006/relationships/image" Target="../media/image90.wmf"/><Relationship Id="rId1" Type="http://schemas.openxmlformats.org/officeDocument/2006/relationships/vmlDrawing" Target="../drawings/vmlDrawing35.vml"/><Relationship Id="rId2"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1" Type="http://schemas.openxmlformats.org/officeDocument/2006/relationships/image" Target="../media/image94.wmf"/><Relationship Id="rId12" Type="http://schemas.openxmlformats.org/officeDocument/2006/relationships/oleObject" Target="../embeddings/oleObject95.bin"/><Relationship Id="rId13" Type="http://schemas.openxmlformats.org/officeDocument/2006/relationships/image" Target="../media/image95.wmf"/><Relationship Id="rId14" Type="http://schemas.openxmlformats.org/officeDocument/2006/relationships/oleObject" Target="../embeddings/oleObject96.bin"/><Relationship Id="rId15" Type="http://schemas.openxmlformats.org/officeDocument/2006/relationships/image" Target="../media/image96.wmf"/><Relationship Id="rId1" Type="http://schemas.openxmlformats.org/officeDocument/2006/relationships/vmlDrawing" Target="../drawings/vmlDrawing36.vml"/><Relationship Id="rId2" Type="http://schemas.openxmlformats.org/officeDocument/2006/relationships/slideLayout" Target="../slideLayouts/slideLayout2.xml"/><Relationship Id="rId3" Type="http://schemas.openxmlformats.org/officeDocument/2006/relationships/notesSlide" Target="../notesSlides/notesSlide55.xml"/><Relationship Id="rId4" Type="http://schemas.openxmlformats.org/officeDocument/2006/relationships/oleObject" Target="../embeddings/oleObject91.bin"/><Relationship Id="rId5" Type="http://schemas.openxmlformats.org/officeDocument/2006/relationships/image" Target="../media/image91.wmf"/><Relationship Id="rId6" Type="http://schemas.openxmlformats.org/officeDocument/2006/relationships/oleObject" Target="../embeddings/oleObject92.bin"/><Relationship Id="rId7" Type="http://schemas.openxmlformats.org/officeDocument/2006/relationships/image" Target="../media/image92.wmf"/><Relationship Id="rId8" Type="http://schemas.openxmlformats.org/officeDocument/2006/relationships/oleObject" Target="../embeddings/oleObject93.bin"/><Relationship Id="rId9" Type="http://schemas.openxmlformats.org/officeDocument/2006/relationships/image" Target="../media/image93.wmf"/><Relationship Id="rId10" Type="http://schemas.openxmlformats.org/officeDocument/2006/relationships/oleObject" Target="../embeddings/oleObject94.bin"/></Relationships>
</file>

<file path=ppt/slides/_rels/slide6.xml.rels><?xml version="1.0" encoding="UTF-8" standalone="yes"?>
<Relationships xmlns="http://schemas.openxmlformats.org/package/2006/relationships"><Relationship Id="rId11" Type="http://schemas.openxmlformats.org/officeDocument/2006/relationships/image" Target="../media/image6.emf"/><Relationship Id="rId12" Type="http://schemas.openxmlformats.org/officeDocument/2006/relationships/oleObject" Target="../embeddings/oleObject7.bin"/><Relationship Id="rId13" Type="http://schemas.openxmlformats.org/officeDocument/2006/relationships/image" Target="../media/image7.emf"/><Relationship Id="rId14" Type="http://schemas.openxmlformats.org/officeDocument/2006/relationships/oleObject" Target="../embeddings/oleObject8.bin"/><Relationship Id="rId15" Type="http://schemas.openxmlformats.org/officeDocument/2006/relationships/image" Target="../media/image8.emf"/><Relationship Id="rId16" Type="http://schemas.openxmlformats.org/officeDocument/2006/relationships/oleObject" Target="../embeddings/oleObject9.bin"/><Relationship Id="rId17" Type="http://schemas.openxmlformats.org/officeDocument/2006/relationships/image" Target="../media/image9.emf"/><Relationship Id="rId1" Type="http://schemas.openxmlformats.org/officeDocument/2006/relationships/vmlDrawing" Target="../drawings/vmlDrawing3.vml"/><Relationship Id="rId2" Type="http://schemas.openxmlformats.org/officeDocument/2006/relationships/slideLayout" Target="../slideLayouts/slideLayout2.xml"/><Relationship Id="rId3" Type="http://schemas.openxmlformats.org/officeDocument/2006/relationships/notesSlide" Target="../notesSlides/notesSlide6.xml"/><Relationship Id="rId4" Type="http://schemas.openxmlformats.org/officeDocument/2006/relationships/oleObject" Target="../embeddings/oleObject3.bin"/><Relationship Id="rId5" Type="http://schemas.openxmlformats.org/officeDocument/2006/relationships/image" Target="../media/image3.emf"/><Relationship Id="rId6" Type="http://schemas.openxmlformats.org/officeDocument/2006/relationships/oleObject" Target="../embeddings/oleObject4.bin"/><Relationship Id="rId7" Type="http://schemas.openxmlformats.org/officeDocument/2006/relationships/image" Target="../media/image4.emf"/><Relationship Id="rId8" Type="http://schemas.openxmlformats.org/officeDocument/2006/relationships/oleObject" Target="../embeddings/oleObject5.bin"/><Relationship Id="rId9" Type="http://schemas.openxmlformats.org/officeDocument/2006/relationships/image" Target="../media/image5.emf"/><Relationship Id="rId10"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11" Type="http://schemas.openxmlformats.org/officeDocument/2006/relationships/image" Target="../media/image13.emf"/><Relationship Id="rId12" Type="http://schemas.openxmlformats.org/officeDocument/2006/relationships/oleObject" Target="../embeddings/oleObject14.bin"/><Relationship Id="rId13" Type="http://schemas.openxmlformats.org/officeDocument/2006/relationships/image" Target="../media/image14.emf"/><Relationship Id="rId14" Type="http://schemas.openxmlformats.org/officeDocument/2006/relationships/oleObject" Target="../embeddings/oleObject15.bin"/><Relationship Id="rId15" Type="http://schemas.openxmlformats.org/officeDocument/2006/relationships/image" Target="../media/image15.emf"/><Relationship Id="rId16" Type="http://schemas.openxmlformats.org/officeDocument/2006/relationships/oleObject" Target="../embeddings/oleObject16.bin"/><Relationship Id="rId17" Type="http://schemas.openxmlformats.org/officeDocument/2006/relationships/image" Target="../media/image16.emf"/><Relationship Id="rId18" Type="http://schemas.openxmlformats.org/officeDocument/2006/relationships/oleObject" Target="../embeddings/oleObject17.bin"/><Relationship Id="rId19" Type="http://schemas.openxmlformats.org/officeDocument/2006/relationships/image" Target="../media/image17.emf"/><Relationship Id="rId1" Type="http://schemas.openxmlformats.org/officeDocument/2006/relationships/vmlDrawing" Target="../drawings/vmlDrawing4.vml"/><Relationship Id="rId2" Type="http://schemas.openxmlformats.org/officeDocument/2006/relationships/slideLayout" Target="../slideLayouts/slideLayout2.xml"/><Relationship Id="rId3" Type="http://schemas.openxmlformats.org/officeDocument/2006/relationships/notesSlide" Target="../notesSlides/notesSlide7.xml"/><Relationship Id="rId4" Type="http://schemas.openxmlformats.org/officeDocument/2006/relationships/oleObject" Target="../embeddings/oleObject10.bin"/><Relationship Id="rId5" Type="http://schemas.openxmlformats.org/officeDocument/2006/relationships/image" Target="../media/image10.emf"/><Relationship Id="rId6" Type="http://schemas.openxmlformats.org/officeDocument/2006/relationships/oleObject" Target="../embeddings/oleObject11.bin"/><Relationship Id="rId7" Type="http://schemas.openxmlformats.org/officeDocument/2006/relationships/image" Target="../media/image11.emf"/><Relationship Id="rId8" Type="http://schemas.openxmlformats.org/officeDocument/2006/relationships/oleObject" Target="../embeddings/oleObject12.bin"/><Relationship Id="rId9" Type="http://schemas.openxmlformats.org/officeDocument/2006/relationships/image" Target="../media/image12.emf"/><Relationship Id="rId10" Type="http://schemas.openxmlformats.org/officeDocument/2006/relationships/oleObject" Target="../embeddings/oleObject13.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a:xfrm>
            <a:off x="685800" y="2286000"/>
            <a:ext cx="7772400" cy="1143000"/>
          </a:xfrm>
        </p:spPr>
        <p:txBody>
          <a:bodyPr/>
          <a:lstStyle/>
          <a:p>
            <a:pPr eaLnBrk="1" hangingPunct="1"/>
            <a:r>
              <a:rPr lang="en-US" sz="2400">
                <a:latin typeface="Arial" charset="0"/>
                <a:ea typeface="ヒラギノ角ゴ Pro W3" charset="0"/>
                <a:cs typeface="ヒラギノ角ゴ Pro W3" charset="0"/>
              </a:rPr>
              <a:t>  </a:t>
            </a:r>
            <a:r>
              <a:rPr lang="en-US">
                <a:latin typeface="Arial" charset="0"/>
                <a:ea typeface="ヒラギノ角ゴ Pro W3" charset="0"/>
                <a:cs typeface="ヒラギノ角ゴ Pro W3" charset="0"/>
              </a:rPr>
              <a:t>Quantum I (PHYS 3220)</a:t>
            </a:r>
          </a:p>
        </p:txBody>
      </p:sp>
      <p:sp>
        <p:nvSpPr>
          <p:cNvPr id="6147" name="Rectangle 3"/>
          <p:cNvSpPr>
            <a:spLocks noGrp="1" noChangeArrowheads="1"/>
          </p:cNvSpPr>
          <p:nvPr>
            <p:ph type="subTitle" idx="1"/>
          </p:nvPr>
        </p:nvSpPr>
        <p:spPr/>
        <p:txBody>
          <a:bodyPr/>
          <a:lstStyle/>
          <a:p>
            <a:pPr eaLnBrk="1" hangingPunct="1"/>
            <a:r>
              <a:rPr lang="en-US" sz="2800">
                <a:latin typeface="Lucida Grande" charset="0"/>
                <a:ea typeface="ヒラギノ角ゴ Pro W3" charset="0"/>
                <a:cs typeface="ヒラギノ角ゴ Pro W3" charset="0"/>
              </a:rPr>
              <a:t>concept questions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itle 1"/>
          <p:cNvSpPr>
            <a:spLocks noGrp="1"/>
          </p:cNvSpPr>
          <p:nvPr>
            <p:ph type="title" idx="4294967295"/>
          </p:nvPr>
        </p:nvSpPr>
        <p:spPr>
          <a:xfrm>
            <a:off x="265113" y="1273175"/>
            <a:ext cx="8294687" cy="1314450"/>
          </a:xfrm>
        </p:spPr>
        <p:txBody>
          <a:bodyPr/>
          <a:lstStyle/>
          <a:p>
            <a:pPr algn="l"/>
            <a:r>
              <a:rPr lang="en-US" sz="4000">
                <a:latin typeface="Arial" charset="0"/>
                <a:ea typeface="ヒラギノ角ゴ Pro W3" charset="0"/>
                <a:cs typeface="ヒラギノ角ゴ Pro W3" charset="0"/>
              </a:rPr>
              <a:t/>
            </a:r>
            <a:br>
              <a:rPr lang="en-US" sz="4000">
                <a:latin typeface="Arial" charset="0"/>
                <a:ea typeface="ヒラギノ角ゴ Pro W3" charset="0"/>
                <a:cs typeface="ヒラギノ角ゴ Pro W3" charset="0"/>
              </a:rPr>
            </a:br>
            <a:r>
              <a:rPr lang="en-US" sz="4000">
                <a:latin typeface="Arial" charset="0"/>
                <a:ea typeface="ヒラギノ角ゴ Pro W3" charset="0"/>
                <a:cs typeface="ヒラギノ角ゴ Pro W3" charset="0"/>
              </a:rPr>
              <a:t/>
            </a:r>
            <a:br>
              <a:rPr lang="en-US" sz="4000">
                <a:latin typeface="Arial" charset="0"/>
                <a:ea typeface="ヒラギノ角ゴ Pro W3" charset="0"/>
                <a:cs typeface="ヒラギノ角ゴ Pro W3" charset="0"/>
              </a:rPr>
            </a:br>
            <a:r>
              <a:rPr lang="en-US" sz="4000">
                <a:latin typeface="Arial" charset="0"/>
                <a:ea typeface="ＭＳ Ｐゴシック" charset="0"/>
              </a:rPr>
              <a:t/>
            </a:r>
            <a:br>
              <a:rPr lang="en-US" sz="4000">
                <a:latin typeface="Arial" charset="0"/>
                <a:ea typeface="ＭＳ Ｐゴシック" charset="0"/>
              </a:rPr>
            </a:br>
            <a:r>
              <a:rPr lang="en-US" sz="3400">
                <a:latin typeface="Arial" charset="0"/>
                <a:ea typeface="ＭＳ Ｐゴシック" charset="0"/>
              </a:rPr>
              <a:t>Viewing </a:t>
            </a:r>
            <a:r>
              <a:rPr lang="en-US" sz="3400">
                <a:latin typeface="Symbol" charset="0"/>
                <a:ea typeface="ＭＳ Ｐゴシック" charset="0"/>
              </a:rPr>
              <a:t>y</a:t>
            </a:r>
            <a:r>
              <a:rPr lang="en-US" sz="3400">
                <a:latin typeface="Arial" charset="0"/>
                <a:ea typeface="ヒラギノ角ゴ Pro W3" charset="0"/>
                <a:cs typeface="ヒラギノ角ゴ Pro W3" charset="0"/>
              </a:rPr>
              <a:t>(x) as a </a:t>
            </a:r>
            <a:r>
              <a:rPr lang="en-US" sz="3400" i="1">
                <a:latin typeface="Arial" charset="0"/>
                <a:ea typeface="ヒラギノ角ゴ Pro W3" charset="0"/>
                <a:cs typeface="ヒラギノ角ゴ Pro W3" charset="0"/>
              </a:rPr>
              <a:t>vector</a:t>
            </a:r>
            <a:r>
              <a:rPr lang="en-US" sz="3400">
                <a:latin typeface="Arial" charset="0"/>
                <a:ea typeface="ヒラギノ角ゴ Pro W3" charset="0"/>
                <a:cs typeface="ヒラギノ角ゴ Pro W3" charset="0"/>
              </a:rPr>
              <a:t> in Hilbert space, what role do the c</a:t>
            </a:r>
            <a:r>
              <a:rPr lang="en-US" sz="3400" baseline="-25000">
                <a:latin typeface="Arial" charset="0"/>
                <a:ea typeface="ヒラギノ角ゴ Pro W3" charset="0"/>
                <a:cs typeface="ヒラギノ角ゴ Pro W3" charset="0"/>
              </a:rPr>
              <a:t>n</a:t>
            </a:r>
            <a:r>
              <a:rPr lang="ja-JP" altLang="en-US" sz="3400">
                <a:latin typeface="Arial" charset="0"/>
                <a:ea typeface="ヒラギノ角ゴ Pro W3" charset="0"/>
                <a:cs typeface="ヒラギノ角ゴ Pro W3" charset="0"/>
              </a:rPr>
              <a:t>’</a:t>
            </a:r>
            <a:r>
              <a:rPr lang="en-US" sz="3400">
                <a:latin typeface="Arial" charset="0"/>
                <a:ea typeface="ヒラギノ角ゴ Pro W3" charset="0"/>
                <a:cs typeface="ヒラギノ角ゴ Pro W3" charset="0"/>
              </a:rPr>
              <a:t>s and u</a:t>
            </a:r>
            <a:r>
              <a:rPr lang="en-US" sz="3400" baseline="-25000">
                <a:latin typeface="Arial" charset="0"/>
                <a:ea typeface="ヒラギノ角ゴ Pro W3" charset="0"/>
                <a:cs typeface="ヒラギノ角ゴ Pro W3" charset="0"/>
              </a:rPr>
              <a:t>n</a:t>
            </a:r>
            <a:r>
              <a:rPr lang="ja-JP" altLang="en-US" sz="3400">
                <a:latin typeface="Arial" charset="0"/>
                <a:ea typeface="ヒラギノ角ゴ Pro W3" charset="0"/>
                <a:cs typeface="ヒラギノ角ゴ Pro W3" charset="0"/>
              </a:rPr>
              <a:t>’</a:t>
            </a:r>
            <a:r>
              <a:rPr lang="en-US" sz="3400">
                <a:latin typeface="Arial" charset="0"/>
                <a:ea typeface="ヒラギノ角ゴ Pro W3" charset="0"/>
                <a:cs typeface="ヒラギノ角ゴ Pro W3" charset="0"/>
              </a:rPr>
              <a:t>s play?:</a:t>
            </a:r>
          </a:p>
        </p:txBody>
      </p:sp>
      <p:sp>
        <p:nvSpPr>
          <p:cNvPr id="23556"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a:t>
            </a:r>
          </a:p>
        </p:txBody>
      </p:sp>
      <p:sp>
        <p:nvSpPr>
          <p:cNvPr id="23557" name="TextBox 4"/>
          <p:cNvSpPr txBox="1">
            <a:spLocks noChangeArrowheads="1"/>
          </p:cNvSpPr>
          <p:nvPr/>
        </p:nvSpPr>
        <p:spPr bwMode="auto">
          <a:xfrm>
            <a:off x="174625" y="146050"/>
            <a:ext cx="8599488"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400"/>
              <a:t>A wavefunction </a:t>
            </a:r>
            <a:r>
              <a:rPr lang="en-US" sz="3400">
                <a:latin typeface="Symbol" charset="0"/>
              </a:rPr>
              <a:t>y</a:t>
            </a:r>
            <a:r>
              <a:rPr lang="en-US" sz="3400"/>
              <a:t>(x) has been expressed as a sum of energy eigenfunctions (u</a:t>
            </a:r>
            <a:r>
              <a:rPr lang="en-US" sz="3400" baseline="-25000"/>
              <a:t>n</a:t>
            </a:r>
            <a:r>
              <a:rPr lang="en-US" sz="3400"/>
              <a:t>(x)</a:t>
            </a:r>
            <a:r>
              <a:rPr lang="ja-JP" altLang="en-US" sz="3400"/>
              <a:t>’</a:t>
            </a:r>
            <a:r>
              <a:rPr lang="en-US" sz="3400"/>
              <a:t>s): </a:t>
            </a:r>
          </a:p>
        </p:txBody>
      </p:sp>
      <p:graphicFrame>
        <p:nvGraphicFramePr>
          <p:cNvPr id="23554" name="Object 2"/>
          <p:cNvGraphicFramePr>
            <a:graphicFrameLocks noChangeAspect="1"/>
          </p:cNvGraphicFramePr>
          <p:nvPr/>
        </p:nvGraphicFramePr>
        <p:xfrm>
          <a:off x="1328738" y="1389063"/>
          <a:ext cx="3205162" cy="962025"/>
        </p:xfrm>
        <a:graphic>
          <a:graphicData uri="http://schemas.openxmlformats.org/presentationml/2006/ole">
            <mc:AlternateContent xmlns:mc="http://schemas.openxmlformats.org/markup-compatibility/2006">
              <mc:Choice xmlns:v="urn:schemas-microsoft-com:vml" Requires="v">
                <p:oleObj spid="_x0000_s23571" name="Equation" r:id="rId4" imgW="1143000" imgH="342900" progId="Equation.3">
                  <p:embed/>
                </p:oleObj>
              </mc:Choice>
              <mc:Fallback>
                <p:oleObj name="Equation" r:id="rId4" imgW="1143000" imgH="3429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28738" y="1389063"/>
                        <a:ext cx="3205162" cy="962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23558" name="Content Placeholder 2"/>
          <p:cNvSpPr>
            <a:spLocks noGrp="1"/>
          </p:cNvSpPr>
          <p:nvPr>
            <p:ph idx="4294967295"/>
          </p:nvPr>
        </p:nvSpPr>
        <p:spPr>
          <a:xfrm>
            <a:off x="87313" y="3722688"/>
            <a:ext cx="8924925" cy="2432050"/>
          </a:xfrm>
        </p:spPr>
        <p:txBody>
          <a:bodyPr/>
          <a:lstStyle/>
          <a:p>
            <a:pPr marL="514350" indent="-514350" eaLnBrk="1" hangingPunct="1">
              <a:buFontTx/>
              <a:buAutoNum type="alphaUcParenR"/>
            </a:pPr>
            <a:r>
              <a:rPr lang="en-US" sz="2800" dirty="0">
                <a:latin typeface="Arial" charset="0"/>
                <a:ea typeface="ヒラギノ角ゴ Pro W3" charset="0"/>
                <a:cs typeface="ヒラギノ角ゴ Pro W3" charset="0"/>
              </a:rPr>
              <a:t>u</a:t>
            </a:r>
            <a:r>
              <a:rPr lang="en-US" sz="2800" baseline="-25000" dirty="0">
                <a:latin typeface="Arial" charset="0"/>
                <a:ea typeface="ヒラギノ角ゴ Pro W3" charset="0"/>
                <a:cs typeface="ヒラギノ角ゴ Pro W3" charset="0"/>
              </a:rPr>
              <a:t>n</a:t>
            </a:r>
            <a:r>
              <a:rPr lang="ja-JP" altLang="en-US" sz="2800" dirty="0">
                <a:latin typeface="Lucida Grande"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s are basis vectors, </a:t>
            </a:r>
            <a:r>
              <a:rPr lang="en-US" sz="2800" dirty="0" err="1">
                <a:latin typeface="Lucida Grande" charset="0"/>
                <a:ea typeface="ヒラギノ角ゴ Pro W3" charset="0"/>
                <a:cs typeface="ヒラギノ角ゴ Pro W3" charset="0"/>
              </a:rPr>
              <a:t>c</a:t>
            </a:r>
            <a:r>
              <a:rPr lang="en-US" sz="2800" baseline="-25000" dirty="0" err="1">
                <a:latin typeface="Arial" charset="0"/>
                <a:ea typeface="ヒラギノ角ゴ Pro W3" charset="0"/>
                <a:cs typeface="ヒラギノ角ゴ Pro W3" charset="0"/>
              </a:rPr>
              <a:t>n</a:t>
            </a:r>
            <a:r>
              <a:rPr lang="ja-JP" altLang="en-US" sz="2800" dirty="0">
                <a:latin typeface="Arial"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s are norms of vectors</a:t>
            </a:r>
          </a:p>
          <a:p>
            <a:pPr marL="514350" indent="-514350" eaLnBrk="1" hangingPunct="1">
              <a:buFontTx/>
              <a:buAutoNum type="alphaUcParenR"/>
            </a:pPr>
            <a:r>
              <a:rPr lang="en-US" sz="2800" dirty="0">
                <a:latin typeface="Arial" charset="0"/>
                <a:ea typeface="ヒラギノ角ゴ Pro W3" charset="0"/>
                <a:cs typeface="ヒラギノ角ゴ Pro W3" charset="0"/>
              </a:rPr>
              <a:t>u</a:t>
            </a:r>
            <a:r>
              <a:rPr lang="en-US" sz="2800" baseline="-25000" dirty="0">
                <a:latin typeface="Arial" charset="0"/>
                <a:ea typeface="ヒラギノ角ゴ Pro W3" charset="0"/>
                <a:cs typeface="ヒラギノ角ゴ Pro W3" charset="0"/>
              </a:rPr>
              <a:t>n</a:t>
            </a:r>
            <a:r>
              <a:rPr lang="ja-JP" altLang="en-US" sz="2800" dirty="0">
                <a:latin typeface="Lucida Grande"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s are components,  </a:t>
            </a:r>
            <a:r>
              <a:rPr lang="en-US" sz="2800" dirty="0" err="1">
                <a:latin typeface="Lucida Grande" charset="0"/>
                <a:ea typeface="ヒラギノ角ゴ Pro W3" charset="0"/>
                <a:cs typeface="ヒラギノ角ゴ Pro W3" charset="0"/>
              </a:rPr>
              <a:t>c</a:t>
            </a:r>
            <a:r>
              <a:rPr lang="en-US" sz="2800" baseline="-25000" dirty="0" err="1">
                <a:latin typeface="Arial" charset="0"/>
                <a:ea typeface="ヒラギノ角ゴ Pro W3" charset="0"/>
                <a:cs typeface="ヒラギノ角ゴ Pro W3" charset="0"/>
              </a:rPr>
              <a:t>n</a:t>
            </a:r>
            <a:r>
              <a:rPr lang="ja-JP" altLang="en-US" sz="2800" dirty="0">
                <a:latin typeface="Arial"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s are norms of vectors</a:t>
            </a:r>
          </a:p>
          <a:p>
            <a:pPr marL="514350" indent="-514350" eaLnBrk="1" hangingPunct="1">
              <a:buFontTx/>
              <a:buAutoNum type="alphaUcParenR"/>
            </a:pPr>
            <a:r>
              <a:rPr lang="en-US" sz="2800" dirty="0">
                <a:latin typeface="Arial" charset="0"/>
                <a:ea typeface="ヒラギノ角ゴ Pro W3" charset="0"/>
                <a:cs typeface="ヒラギノ角ゴ Pro W3" charset="0"/>
              </a:rPr>
              <a:t>u</a:t>
            </a:r>
            <a:r>
              <a:rPr lang="en-US" sz="2800" baseline="-25000" dirty="0">
                <a:latin typeface="Arial" charset="0"/>
                <a:ea typeface="ヒラギノ角ゴ Pro W3" charset="0"/>
                <a:cs typeface="ヒラギノ角ゴ Pro W3" charset="0"/>
              </a:rPr>
              <a:t>n</a:t>
            </a:r>
            <a:r>
              <a:rPr lang="ja-JP" altLang="en-US" sz="2800" dirty="0">
                <a:latin typeface="Lucida Grande"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s are basis vectors, </a:t>
            </a:r>
            <a:r>
              <a:rPr lang="en-US" sz="2800" dirty="0" err="1">
                <a:latin typeface="Lucida Grande" charset="0"/>
                <a:ea typeface="ヒラギノ角ゴ Pro W3" charset="0"/>
                <a:cs typeface="ヒラギノ角ゴ Pro W3" charset="0"/>
              </a:rPr>
              <a:t>c</a:t>
            </a:r>
            <a:r>
              <a:rPr lang="en-US" sz="2800" baseline="-25000" dirty="0" err="1">
                <a:latin typeface="Arial" charset="0"/>
                <a:ea typeface="ヒラギノ角ゴ Pro W3" charset="0"/>
                <a:cs typeface="ヒラギノ角ゴ Pro W3" charset="0"/>
              </a:rPr>
              <a:t>n</a:t>
            </a:r>
            <a:r>
              <a:rPr lang="ja-JP" altLang="en-US" sz="2800" dirty="0">
                <a:latin typeface="Arial"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s are components</a:t>
            </a:r>
          </a:p>
          <a:p>
            <a:pPr marL="514350" indent="-514350" eaLnBrk="1" hangingPunct="1">
              <a:buFontTx/>
              <a:buAutoNum type="alphaUcParenR"/>
            </a:pPr>
            <a:r>
              <a:rPr lang="en-US" sz="2800" dirty="0">
                <a:latin typeface="Arial" charset="0"/>
                <a:ea typeface="ヒラギノ角ゴ Pro W3" charset="0"/>
                <a:cs typeface="ヒラギノ角ゴ Pro W3" charset="0"/>
              </a:rPr>
              <a:t>u</a:t>
            </a:r>
            <a:r>
              <a:rPr lang="en-US" sz="2800" baseline="-25000" dirty="0">
                <a:latin typeface="Arial" charset="0"/>
                <a:ea typeface="ヒラギノ角ゴ Pro W3" charset="0"/>
                <a:cs typeface="ヒラギノ角ゴ Pro W3" charset="0"/>
              </a:rPr>
              <a:t>n</a:t>
            </a:r>
            <a:r>
              <a:rPr lang="ja-JP" altLang="en-US" sz="2800" dirty="0">
                <a:latin typeface="Lucida Grande"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s are components,  </a:t>
            </a:r>
            <a:r>
              <a:rPr lang="en-US" sz="2800" dirty="0" err="1">
                <a:latin typeface="Lucida Grande" charset="0"/>
                <a:ea typeface="ヒラギノ角ゴ Pro W3" charset="0"/>
                <a:cs typeface="ヒラギノ角ゴ Pro W3" charset="0"/>
              </a:rPr>
              <a:t>c</a:t>
            </a:r>
            <a:r>
              <a:rPr lang="en-US" sz="2800" baseline="-25000" dirty="0" err="1">
                <a:latin typeface="Arial" charset="0"/>
                <a:ea typeface="ヒラギノ角ゴ Pro W3" charset="0"/>
                <a:cs typeface="ヒラギノ角ゴ Pro W3" charset="0"/>
              </a:rPr>
              <a:t>n</a:t>
            </a:r>
            <a:r>
              <a:rPr lang="ja-JP" altLang="en-US" sz="2800" dirty="0">
                <a:latin typeface="Arial"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s are basis vectors</a:t>
            </a:r>
          </a:p>
          <a:p>
            <a:pPr marL="514350" indent="-514350" eaLnBrk="1" hangingPunct="1"/>
            <a:r>
              <a:rPr lang="en-US" sz="2800" dirty="0">
                <a:latin typeface="Lucida Grande" charset="0"/>
                <a:ea typeface="ヒラギノ角ゴ Pro W3" charset="0"/>
                <a:cs typeface="ヒラギノ角ゴ Pro W3" charset="0"/>
              </a:rPr>
              <a:t>E) Something else/I don</a:t>
            </a:r>
            <a:r>
              <a:rPr lang="ja-JP" altLang="en-US" sz="2800" dirty="0">
                <a:latin typeface="Lucida Grande"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t understand</a:t>
            </a:r>
          </a:p>
          <a:p>
            <a:pPr marL="514350" indent="-514350" eaLnBrk="1" hangingPunct="1">
              <a:buFontTx/>
              <a:buAutoNum type="alphaUcParenR"/>
            </a:pPr>
            <a:endParaRPr lang="en-US" dirty="0">
              <a:latin typeface="Lucida Grande" charset="0"/>
              <a:ea typeface="ヒラギノ角ゴ Pro W3" charset="0"/>
              <a:cs typeface="ヒラギノ角ゴ Pro W3" charset="0"/>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itle 1"/>
          <p:cNvSpPr>
            <a:spLocks noGrp="1"/>
          </p:cNvSpPr>
          <p:nvPr>
            <p:ph type="title" idx="4294967295"/>
          </p:nvPr>
        </p:nvSpPr>
        <p:spPr>
          <a:xfrm>
            <a:off x="265113" y="1273175"/>
            <a:ext cx="8294687" cy="1314450"/>
          </a:xfrm>
        </p:spPr>
        <p:txBody>
          <a:bodyPr/>
          <a:lstStyle/>
          <a:p>
            <a:pPr algn="l"/>
            <a:r>
              <a:rPr lang="en-US" sz="4000">
                <a:latin typeface="Arial" charset="0"/>
                <a:ea typeface="ヒラギノ角ゴ Pro W3" charset="0"/>
                <a:cs typeface="ヒラギノ角ゴ Pro W3" charset="0"/>
              </a:rPr>
              <a:t/>
            </a:r>
            <a:br>
              <a:rPr lang="en-US" sz="4000">
                <a:latin typeface="Arial" charset="0"/>
                <a:ea typeface="ヒラギノ角ゴ Pro W3" charset="0"/>
                <a:cs typeface="ヒラギノ角ゴ Pro W3" charset="0"/>
              </a:rPr>
            </a:br>
            <a:r>
              <a:rPr lang="en-US" sz="4000">
                <a:latin typeface="Arial" charset="0"/>
                <a:ea typeface="ヒラギノ角ゴ Pro W3" charset="0"/>
                <a:cs typeface="ヒラギノ角ゴ Pro W3" charset="0"/>
              </a:rPr>
              <a:t/>
            </a:r>
            <a:br>
              <a:rPr lang="en-US" sz="4000">
                <a:latin typeface="Arial" charset="0"/>
                <a:ea typeface="ヒラギノ角ゴ Pro W3" charset="0"/>
                <a:cs typeface="ヒラギノ角ゴ Pro W3" charset="0"/>
              </a:rPr>
            </a:br>
            <a:r>
              <a:rPr lang="en-US" sz="4000">
                <a:latin typeface="Arial" charset="0"/>
                <a:ea typeface="ＭＳ Ｐゴシック" charset="0"/>
              </a:rPr>
              <a:t/>
            </a:r>
            <a:br>
              <a:rPr lang="en-US" sz="4000">
                <a:latin typeface="Arial" charset="0"/>
                <a:ea typeface="ＭＳ Ｐゴシック" charset="0"/>
              </a:rPr>
            </a:br>
            <a:r>
              <a:rPr lang="en-US" sz="3400">
                <a:latin typeface="Arial" charset="0"/>
                <a:ea typeface="ＭＳ Ｐゴシック" charset="0"/>
              </a:rPr>
              <a:t>Viewing |</a:t>
            </a:r>
            <a:r>
              <a:rPr lang="en-US" sz="3400">
                <a:latin typeface="Symbol" charset="0"/>
                <a:ea typeface="ＭＳ Ｐゴシック" charset="0"/>
              </a:rPr>
              <a:t>y</a:t>
            </a:r>
            <a:r>
              <a:rPr lang="en-US" sz="3400">
                <a:latin typeface="Arial" charset="0"/>
                <a:ea typeface="ヒラギノ角ゴ Pro W3" charset="0"/>
                <a:cs typeface="ヒラギノ角ゴ Pro W3" charset="0"/>
              </a:rPr>
              <a:t>&gt; as a </a:t>
            </a:r>
            <a:r>
              <a:rPr lang="en-US" sz="3400" i="1">
                <a:latin typeface="Arial" charset="0"/>
                <a:ea typeface="ヒラギノ角ゴ Pro W3" charset="0"/>
                <a:cs typeface="ヒラギノ角ゴ Pro W3" charset="0"/>
              </a:rPr>
              <a:t>vector</a:t>
            </a:r>
            <a:r>
              <a:rPr lang="en-US" sz="3400">
                <a:latin typeface="Arial" charset="0"/>
                <a:ea typeface="ヒラギノ角ゴ Pro W3" charset="0"/>
                <a:cs typeface="ヒラギノ角ゴ Pro W3" charset="0"/>
              </a:rPr>
              <a:t> in Hilbert space, what role do the c</a:t>
            </a:r>
            <a:r>
              <a:rPr lang="en-US" sz="3400" baseline="-25000">
                <a:latin typeface="Arial" charset="0"/>
                <a:ea typeface="ヒラギノ角ゴ Pro W3" charset="0"/>
                <a:cs typeface="ヒラギノ角ゴ Pro W3" charset="0"/>
              </a:rPr>
              <a:t>n</a:t>
            </a:r>
            <a:r>
              <a:rPr lang="ja-JP" altLang="en-US" sz="3400">
                <a:latin typeface="Arial" charset="0"/>
                <a:ea typeface="ヒラギノ角ゴ Pro W3" charset="0"/>
                <a:cs typeface="ヒラギノ角ゴ Pro W3" charset="0"/>
              </a:rPr>
              <a:t>’</a:t>
            </a:r>
            <a:r>
              <a:rPr lang="en-US" sz="3400">
                <a:latin typeface="Arial" charset="0"/>
                <a:ea typeface="ヒラギノ角ゴ Pro W3" charset="0"/>
                <a:cs typeface="ヒラギノ角ゴ Pro W3" charset="0"/>
              </a:rPr>
              <a:t>s and |u</a:t>
            </a:r>
            <a:r>
              <a:rPr lang="en-US" sz="3400" baseline="-25000">
                <a:latin typeface="Arial" charset="0"/>
                <a:ea typeface="ヒラギノ角ゴ Pro W3" charset="0"/>
                <a:cs typeface="ヒラギノ角ゴ Pro W3" charset="0"/>
              </a:rPr>
              <a:t>n</a:t>
            </a:r>
            <a:r>
              <a:rPr lang="en-US" sz="3400">
                <a:latin typeface="Arial" charset="0"/>
                <a:ea typeface="ヒラギノ角ゴ Pro W3" charset="0"/>
                <a:cs typeface="ヒラギノ角ゴ Pro W3" charset="0"/>
              </a:rPr>
              <a:t>&gt;</a:t>
            </a:r>
            <a:r>
              <a:rPr lang="ja-JP" altLang="en-US" sz="3400">
                <a:latin typeface="Arial" charset="0"/>
                <a:ea typeface="ヒラギノ角ゴ Pro W3" charset="0"/>
                <a:cs typeface="ヒラギノ角ゴ Pro W3" charset="0"/>
              </a:rPr>
              <a:t>’</a:t>
            </a:r>
            <a:r>
              <a:rPr lang="en-US" sz="3400">
                <a:latin typeface="Arial" charset="0"/>
                <a:ea typeface="ヒラギノ角ゴ Pro W3" charset="0"/>
                <a:cs typeface="ヒラギノ角ゴ Pro W3" charset="0"/>
              </a:rPr>
              <a:t>s play?:</a:t>
            </a:r>
          </a:p>
        </p:txBody>
      </p:sp>
      <p:sp>
        <p:nvSpPr>
          <p:cNvPr id="25604" name="Content Placeholder 2"/>
          <p:cNvSpPr>
            <a:spLocks noGrp="1"/>
          </p:cNvSpPr>
          <p:nvPr>
            <p:ph idx="4294967295"/>
          </p:nvPr>
        </p:nvSpPr>
        <p:spPr>
          <a:xfrm>
            <a:off x="87313" y="3722688"/>
            <a:ext cx="8924925" cy="2432050"/>
          </a:xfrm>
        </p:spPr>
        <p:txBody>
          <a:bodyPr/>
          <a:lstStyle/>
          <a:p>
            <a:pPr marL="514350" indent="-514350" eaLnBrk="1" hangingPunct="1">
              <a:buFontTx/>
              <a:buAutoNum type="alphaUcParenR"/>
            </a:pPr>
            <a:r>
              <a:rPr lang="en-US" sz="2800" dirty="0">
                <a:latin typeface="Arial" charset="0"/>
                <a:ea typeface="ヒラギノ角ゴ Pro W3" charset="0"/>
                <a:cs typeface="ヒラギノ角ゴ Pro W3" charset="0"/>
              </a:rPr>
              <a:t>u</a:t>
            </a:r>
            <a:r>
              <a:rPr lang="en-US" sz="2800" baseline="-25000" dirty="0">
                <a:latin typeface="Arial" charset="0"/>
                <a:ea typeface="ヒラギノ角ゴ Pro W3" charset="0"/>
                <a:cs typeface="ヒラギノ角ゴ Pro W3" charset="0"/>
              </a:rPr>
              <a:t>n</a:t>
            </a:r>
            <a:r>
              <a:rPr lang="ja-JP" altLang="en-US" sz="2800" dirty="0">
                <a:latin typeface="Lucida Grande"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s are basis vectors, </a:t>
            </a:r>
            <a:r>
              <a:rPr lang="en-US" sz="2800" dirty="0" err="1">
                <a:latin typeface="Lucida Grande" charset="0"/>
                <a:ea typeface="ヒラギノ角ゴ Pro W3" charset="0"/>
                <a:cs typeface="ヒラギノ角ゴ Pro W3" charset="0"/>
              </a:rPr>
              <a:t>c</a:t>
            </a:r>
            <a:r>
              <a:rPr lang="en-US" sz="2800" baseline="-25000" dirty="0" err="1">
                <a:latin typeface="Arial" charset="0"/>
                <a:ea typeface="ヒラギノ角ゴ Pro W3" charset="0"/>
                <a:cs typeface="ヒラギノ角ゴ Pro W3" charset="0"/>
              </a:rPr>
              <a:t>n</a:t>
            </a:r>
            <a:r>
              <a:rPr lang="ja-JP" altLang="en-US" sz="2800" dirty="0">
                <a:latin typeface="Arial"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s are norms of vectors</a:t>
            </a:r>
          </a:p>
          <a:p>
            <a:pPr marL="514350" indent="-514350" eaLnBrk="1" hangingPunct="1">
              <a:buFontTx/>
              <a:buAutoNum type="alphaUcParenR"/>
            </a:pPr>
            <a:r>
              <a:rPr lang="en-US" sz="2800" dirty="0">
                <a:latin typeface="Arial" charset="0"/>
                <a:ea typeface="ヒラギノ角ゴ Pro W3" charset="0"/>
                <a:cs typeface="ヒラギノ角ゴ Pro W3" charset="0"/>
              </a:rPr>
              <a:t>u</a:t>
            </a:r>
            <a:r>
              <a:rPr lang="en-US" sz="2800" baseline="-25000" dirty="0">
                <a:latin typeface="Arial" charset="0"/>
                <a:ea typeface="ヒラギノ角ゴ Pro W3" charset="0"/>
                <a:cs typeface="ヒラギノ角ゴ Pro W3" charset="0"/>
              </a:rPr>
              <a:t>n</a:t>
            </a:r>
            <a:r>
              <a:rPr lang="ja-JP" altLang="en-US" sz="2800" dirty="0">
                <a:latin typeface="Lucida Grande"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s are components,  </a:t>
            </a:r>
            <a:r>
              <a:rPr lang="en-US" sz="2800" dirty="0" err="1">
                <a:latin typeface="Lucida Grande" charset="0"/>
                <a:ea typeface="ヒラギノ角ゴ Pro W3" charset="0"/>
                <a:cs typeface="ヒラギノ角ゴ Pro W3" charset="0"/>
              </a:rPr>
              <a:t>c</a:t>
            </a:r>
            <a:r>
              <a:rPr lang="en-US" sz="2800" baseline="-25000" dirty="0" err="1">
                <a:latin typeface="Arial" charset="0"/>
                <a:ea typeface="ヒラギノ角ゴ Pro W3" charset="0"/>
                <a:cs typeface="ヒラギノ角ゴ Pro W3" charset="0"/>
              </a:rPr>
              <a:t>n</a:t>
            </a:r>
            <a:r>
              <a:rPr lang="ja-JP" altLang="en-US" sz="2800" dirty="0">
                <a:latin typeface="Arial"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s are norms of vectors</a:t>
            </a:r>
          </a:p>
          <a:p>
            <a:pPr marL="514350" indent="-514350" eaLnBrk="1" hangingPunct="1">
              <a:buFontTx/>
              <a:buAutoNum type="alphaUcParenR"/>
            </a:pPr>
            <a:r>
              <a:rPr lang="en-US" sz="2800" dirty="0">
                <a:latin typeface="Arial" charset="0"/>
                <a:ea typeface="ヒラギノ角ゴ Pro W3" charset="0"/>
                <a:cs typeface="ヒラギノ角ゴ Pro W3" charset="0"/>
              </a:rPr>
              <a:t>u</a:t>
            </a:r>
            <a:r>
              <a:rPr lang="en-US" sz="2800" baseline="-25000" dirty="0">
                <a:latin typeface="Arial" charset="0"/>
                <a:ea typeface="ヒラギノ角ゴ Pro W3" charset="0"/>
                <a:cs typeface="ヒラギノ角ゴ Pro W3" charset="0"/>
              </a:rPr>
              <a:t>n</a:t>
            </a:r>
            <a:r>
              <a:rPr lang="ja-JP" altLang="en-US" sz="2800" dirty="0">
                <a:latin typeface="Lucida Grande"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s are basis vectors, </a:t>
            </a:r>
            <a:r>
              <a:rPr lang="en-US" sz="2800" dirty="0" err="1">
                <a:latin typeface="Lucida Grande" charset="0"/>
                <a:ea typeface="ヒラギノ角ゴ Pro W3" charset="0"/>
                <a:cs typeface="ヒラギノ角ゴ Pro W3" charset="0"/>
              </a:rPr>
              <a:t>c</a:t>
            </a:r>
            <a:r>
              <a:rPr lang="en-US" sz="2800" baseline="-25000" dirty="0" err="1">
                <a:latin typeface="Arial" charset="0"/>
                <a:ea typeface="ヒラギノ角ゴ Pro W3" charset="0"/>
                <a:cs typeface="ヒラギノ角ゴ Pro W3" charset="0"/>
              </a:rPr>
              <a:t>n</a:t>
            </a:r>
            <a:r>
              <a:rPr lang="ja-JP" altLang="en-US" sz="2800" dirty="0">
                <a:latin typeface="Arial"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s are components</a:t>
            </a:r>
          </a:p>
          <a:p>
            <a:pPr marL="514350" indent="-514350" eaLnBrk="1" hangingPunct="1">
              <a:buFontTx/>
              <a:buAutoNum type="alphaUcParenR"/>
            </a:pPr>
            <a:r>
              <a:rPr lang="en-US" sz="2800" dirty="0">
                <a:latin typeface="Arial" charset="0"/>
                <a:ea typeface="ヒラギノ角ゴ Pro W3" charset="0"/>
                <a:cs typeface="ヒラギノ角ゴ Pro W3" charset="0"/>
              </a:rPr>
              <a:t>u</a:t>
            </a:r>
            <a:r>
              <a:rPr lang="en-US" sz="2800" baseline="-25000" dirty="0">
                <a:latin typeface="Arial" charset="0"/>
                <a:ea typeface="ヒラギノ角ゴ Pro W3" charset="0"/>
                <a:cs typeface="ヒラギノ角ゴ Pro W3" charset="0"/>
              </a:rPr>
              <a:t>n</a:t>
            </a:r>
            <a:r>
              <a:rPr lang="ja-JP" altLang="en-US" sz="2800" dirty="0">
                <a:latin typeface="Lucida Grande"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s are components,  </a:t>
            </a:r>
            <a:r>
              <a:rPr lang="en-US" sz="2800" dirty="0" err="1">
                <a:latin typeface="Lucida Grande" charset="0"/>
                <a:ea typeface="ヒラギノ角ゴ Pro W3" charset="0"/>
                <a:cs typeface="ヒラギノ角ゴ Pro W3" charset="0"/>
              </a:rPr>
              <a:t>c</a:t>
            </a:r>
            <a:r>
              <a:rPr lang="en-US" sz="2800" baseline="-25000" dirty="0" err="1">
                <a:latin typeface="Arial" charset="0"/>
                <a:ea typeface="ヒラギノ角ゴ Pro W3" charset="0"/>
                <a:cs typeface="ヒラギノ角ゴ Pro W3" charset="0"/>
              </a:rPr>
              <a:t>n</a:t>
            </a:r>
            <a:r>
              <a:rPr lang="ja-JP" altLang="en-US" sz="2800" dirty="0">
                <a:latin typeface="Arial"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s are basis vectors</a:t>
            </a:r>
          </a:p>
          <a:p>
            <a:pPr marL="514350" indent="-514350" eaLnBrk="1" hangingPunct="1"/>
            <a:r>
              <a:rPr lang="en-US" sz="2800" dirty="0">
                <a:latin typeface="Lucida Grande" charset="0"/>
                <a:ea typeface="ヒラギノ角ゴ Pro W3" charset="0"/>
                <a:cs typeface="ヒラギノ角ゴ Pro W3" charset="0"/>
              </a:rPr>
              <a:t>E) Something else/I don</a:t>
            </a:r>
            <a:r>
              <a:rPr lang="ja-JP" altLang="en-US" sz="2800" dirty="0">
                <a:latin typeface="Lucida Grande" charset="0"/>
                <a:ea typeface="ヒラギノ角ゴ Pro W3" charset="0"/>
                <a:cs typeface="ヒラギノ角ゴ Pro W3" charset="0"/>
              </a:rPr>
              <a:t>’</a:t>
            </a:r>
            <a:r>
              <a:rPr lang="en-US" sz="2800" dirty="0">
                <a:latin typeface="Lucida Grande" charset="0"/>
                <a:ea typeface="ヒラギノ角ゴ Pro W3" charset="0"/>
                <a:cs typeface="ヒラギノ角ゴ Pro W3" charset="0"/>
              </a:rPr>
              <a:t>t understand</a:t>
            </a:r>
          </a:p>
          <a:p>
            <a:pPr marL="514350" indent="-514350" eaLnBrk="1" hangingPunct="1">
              <a:buFontTx/>
              <a:buAutoNum type="alphaUcParenR"/>
            </a:pPr>
            <a:endParaRPr lang="en-US" dirty="0">
              <a:latin typeface="Lucida Grande" charset="0"/>
              <a:ea typeface="ヒラギノ角ゴ Pro W3" charset="0"/>
              <a:cs typeface="ヒラギノ角ゴ Pro W3" charset="0"/>
            </a:endParaRPr>
          </a:p>
        </p:txBody>
      </p:sp>
      <p:sp>
        <p:nvSpPr>
          <p:cNvPr id="25605"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a:t>
            </a:r>
          </a:p>
        </p:txBody>
      </p:sp>
      <p:sp>
        <p:nvSpPr>
          <p:cNvPr id="25606" name="TextBox 4"/>
          <p:cNvSpPr txBox="1">
            <a:spLocks noChangeArrowheads="1"/>
          </p:cNvSpPr>
          <p:nvPr/>
        </p:nvSpPr>
        <p:spPr bwMode="auto">
          <a:xfrm>
            <a:off x="174625" y="146050"/>
            <a:ext cx="8599488"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400"/>
              <a:t>A wavefunction </a:t>
            </a:r>
            <a:r>
              <a:rPr lang="en-US" sz="3400">
                <a:latin typeface="Symbol" charset="0"/>
              </a:rPr>
              <a:t>y</a:t>
            </a:r>
            <a:r>
              <a:rPr lang="en-US" sz="3400"/>
              <a:t>(x) has been expressed as a sum of energy eigenfunctions (u</a:t>
            </a:r>
            <a:r>
              <a:rPr lang="en-US" sz="3400" baseline="-25000"/>
              <a:t>n</a:t>
            </a:r>
            <a:r>
              <a:rPr lang="en-US" sz="3400"/>
              <a:t>(x)</a:t>
            </a:r>
            <a:r>
              <a:rPr lang="ja-JP" altLang="en-US" sz="3400"/>
              <a:t>’</a:t>
            </a:r>
            <a:r>
              <a:rPr lang="en-US" sz="3400"/>
              <a:t>s): </a:t>
            </a:r>
          </a:p>
        </p:txBody>
      </p:sp>
      <p:graphicFrame>
        <p:nvGraphicFramePr>
          <p:cNvPr id="25602" name="Object 2"/>
          <p:cNvGraphicFramePr>
            <a:graphicFrameLocks noChangeAspect="1"/>
          </p:cNvGraphicFramePr>
          <p:nvPr/>
        </p:nvGraphicFramePr>
        <p:xfrm>
          <a:off x="1612900" y="1389063"/>
          <a:ext cx="2635250" cy="962025"/>
        </p:xfrm>
        <a:graphic>
          <a:graphicData uri="http://schemas.openxmlformats.org/presentationml/2006/ole">
            <mc:AlternateContent xmlns:mc="http://schemas.openxmlformats.org/markup-compatibility/2006">
              <mc:Choice xmlns:v="urn:schemas-microsoft-com:vml" Requires="v">
                <p:oleObj spid="_x0000_s25619" name="Equation" r:id="rId4" imgW="939800" imgH="342900" progId="Equation.3">
                  <p:embed/>
                </p:oleObj>
              </mc:Choice>
              <mc:Fallback>
                <p:oleObj name="Equation" r:id="rId4" imgW="939800" imgH="3429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2900" y="1389063"/>
                        <a:ext cx="2635250" cy="962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Title 1"/>
          <p:cNvSpPr>
            <a:spLocks noGrp="1"/>
          </p:cNvSpPr>
          <p:nvPr>
            <p:ph type="title"/>
          </p:nvPr>
        </p:nvSpPr>
        <p:spPr>
          <a:xfrm>
            <a:off x="130175" y="146050"/>
            <a:ext cx="8878888" cy="4489450"/>
          </a:xfrm>
        </p:spPr>
        <p:txBody>
          <a:bodyPr anchor="t"/>
          <a:lstStyle/>
          <a:p>
            <a:pPr algn="l"/>
            <a:r>
              <a:rPr lang="en-US">
                <a:latin typeface="Arial" charset="0"/>
                <a:ea typeface="ヒラギノ角ゴ Pro W3" charset="0"/>
                <a:cs typeface="ヒラギノ角ゴ Pro W3" charset="0"/>
              </a:rPr>
              <a:t>If a wave function, </a:t>
            </a:r>
            <a:r>
              <a:rPr lang="en-US" i="1">
                <a:latin typeface="Arial" charset="0"/>
                <a:ea typeface="ヒラギノ角ゴ Pro W3" charset="0"/>
                <a:cs typeface="ヒラギノ角ゴ Pro W3" charset="0"/>
              </a:rPr>
              <a:t>f</a:t>
            </a:r>
            <a:r>
              <a:rPr lang="en-US">
                <a:latin typeface="Arial" charset="0"/>
                <a:ea typeface="ヒラギノ角ゴ Pro W3" charset="0"/>
                <a:cs typeface="ヒラギノ角ゴ Pro W3" charset="0"/>
              </a:rPr>
              <a:t>(</a:t>
            </a:r>
            <a:r>
              <a:rPr lang="en-US" i="1">
                <a:latin typeface="Arial" charset="0"/>
                <a:ea typeface="ヒラギノ角ゴ Pro W3" charset="0"/>
                <a:cs typeface="ヒラギノ角ゴ Pro W3" charset="0"/>
              </a:rPr>
              <a:t>x</a:t>
            </a:r>
            <a:r>
              <a:rPr lang="en-US">
                <a:latin typeface="Arial" charset="0"/>
                <a:ea typeface="ヒラギノ角ゴ Pro W3" charset="0"/>
                <a:cs typeface="ヒラギノ角ゴ Pro W3" charset="0"/>
              </a:rPr>
              <a:t>) is square-integrable</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does that mean that </a:t>
            </a:r>
            <a:r>
              <a:rPr lang="en-US" i="1">
                <a:latin typeface="Arial" charset="0"/>
                <a:ea typeface="ヒラギノ角ゴ Pro W3" charset="0"/>
                <a:cs typeface="ヒラギノ角ゴ Pro W3" charset="0"/>
              </a:rPr>
              <a:t>f</a:t>
            </a:r>
            <a:r>
              <a:rPr lang="en-US">
                <a:latin typeface="Arial" charset="0"/>
                <a:ea typeface="ヒラギノ角ゴ Pro W3" charset="0"/>
                <a:cs typeface="ヒラギノ角ゴ Pro W3" charset="0"/>
              </a:rPr>
              <a:t>(</a:t>
            </a:r>
            <a:r>
              <a:rPr lang="en-US" i="1">
                <a:latin typeface="Arial" charset="0"/>
                <a:ea typeface="ヒラギノ角ゴ Pro W3" charset="0"/>
                <a:cs typeface="ヒラギノ角ゴ Pro W3" charset="0"/>
              </a:rPr>
              <a:t>x</a:t>
            </a:r>
            <a:r>
              <a:rPr lang="en-US">
                <a:latin typeface="Arial" charset="0"/>
                <a:ea typeface="ヒラギノ角ゴ Pro W3" charset="0"/>
                <a:cs typeface="ヒラギノ角ゴ Pro W3" charset="0"/>
              </a:rPr>
              <a:t>) is always normalizable? That is, can we always find a number, </a:t>
            </a:r>
            <a:r>
              <a:rPr lang="en-US" i="1">
                <a:latin typeface="Arial" charset="0"/>
                <a:ea typeface="ヒラギノ角ゴ Pro W3" charset="0"/>
                <a:cs typeface="ヒラギノ角ゴ Pro W3" charset="0"/>
              </a:rPr>
              <a:t>A</a:t>
            </a:r>
            <a:r>
              <a:rPr lang="en-US">
                <a:latin typeface="Arial" charset="0"/>
                <a:ea typeface="ヒラギノ角ゴ Pro W3" charset="0"/>
                <a:cs typeface="ヒラギノ角ゴ Pro W3" charset="0"/>
              </a:rPr>
              <a:t>, such that)</a:t>
            </a:r>
          </a:p>
        </p:txBody>
      </p:sp>
      <p:sp>
        <p:nvSpPr>
          <p:cNvPr id="27653" name="Content Placeholder 2"/>
          <p:cNvSpPr>
            <a:spLocks noGrp="1"/>
          </p:cNvSpPr>
          <p:nvPr>
            <p:ph idx="1"/>
          </p:nvPr>
        </p:nvSpPr>
        <p:spPr>
          <a:xfrm>
            <a:off x="130175" y="5449888"/>
            <a:ext cx="9013825" cy="1196975"/>
          </a:xfrm>
        </p:spPr>
        <p:txBody>
          <a:bodyPr/>
          <a:lstStyle/>
          <a:p>
            <a:pPr marL="514350" indent="-514350">
              <a:buFontTx/>
              <a:buAutoNum type="alphaUcParenR"/>
            </a:pPr>
            <a:r>
              <a:rPr lang="en-US" sz="3600">
                <a:latin typeface="Lucida Grande" charset="0"/>
                <a:ea typeface="ヒラギノ角ゴ Pro W3" charset="0"/>
                <a:cs typeface="ヒラギノ角ゴ Pro W3" charset="0"/>
              </a:rPr>
              <a:t>Yes  B) No</a:t>
            </a:r>
          </a:p>
        </p:txBody>
      </p:sp>
      <p:sp>
        <p:nvSpPr>
          <p:cNvPr id="27654"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79</a:t>
            </a:r>
          </a:p>
        </p:txBody>
      </p:sp>
      <p:graphicFrame>
        <p:nvGraphicFramePr>
          <p:cNvPr id="27650" name="Object 2"/>
          <p:cNvGraphicFramePr>
            <a:graphicFrameLocks noChangeAspect="1"/>
          </p:cNvGraphicFramePr>
          <p:nvPr/>
        </p:nvGraphicFramePr>
        <p:xfrm>
          <a:off x="2209800" y="571500"/>
          <a:ext cx="3382963" cy="1490663"/>
        </p:xfrm>
        <a:graphic>
          <a:graphicData uri="http://schemas.openxmlformats.org/presentationml/2006/ole">
            <mc:AlternateContent xmlns:mc="http://schemas.openxmlformats.org/markup-compatibility/2006">
              <mc:Choice xmlns:v="urn:schemas-microsoft-com:vml" Requires="v">
                <p:oleObj spid="_x0000_s27677" name="Equation" r:id="rId4" imgW="965200" imgH="431800" progId="Equation.3">
                  <p:embed/>
                </p:oleObj>
              </mc:Choice>
              <mc:Fallback>
                <p:oleObj name="Equation" r:id="rId4" imgW="965200" imgH="4318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09800" y="571500"/>
                        <a:ext cx="3382963" cy="1490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27651" name="Object 3"/>
          <p:cNvGraphicFramePr>
            <a:graphicFrameLocks noChangeAspect="1"/>
          </p:cNvGraphicFramePr>
          <p:nvPr/>
        </p:nvGraphicFramePr>
        <p:xfrm>
          <a:off x="1495425" y="3557588"/>
          <a:ext cx="3871913" cy="1490662"/>
        </p:xfrm>
        <a:graphic>
          <a:graphicData uri="http://schemas.openxmlformats.org/presentationml/2006/ole">
            <mc:AlternateContent xmlns:mc="http://schemas.openxmlformats.org/markup-compatibility/2006">
              <mc:Choice xmlns:v="urn:schemas-microsoft-com:vml" Requires="v">
                <p:oleObj spid="_x0000_s27678" name="Equation" r:id="rId6" imgW="1104900" imgH="431800" progId="Equation.3">
                  <p:embed/>
                </p:oleObj>
              </mc:Choice>
              <mc:Fallback>
                <p:oleObj name="Equation" r:id="rId6" imgW="1104900" imgH="4318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95425" y="3557588"/>
                        <a:ext cx="3871913" cy="1490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390525" y="439738"/>
            <a:ext cx="8067675" cy="2741612"/>
          </a:xfrm>
        </p:spPr>
        <p:txBody>
          <a:bodyPr/>
          <a:lstStyle/>
          <a:p>
            <a:r>
              <a:rPr lang="en-US" dirty="0">
                <a:latin typeface="Arial" charset="0"/>
                <a:ea typeface="ヒラギノ角ゴ Pro W3" charset="0"/>
                <a:cs typeface="ヒラギノ角ゴ Pro W3" charset="0"/>
              </a:rPr>
              <a:t>True (A) or False (B):</a:t>
            </a:r>
            <a:br>
              <a:rPr lang="en-US" dirty="0">
                <a:latin typeface="Arial" charset="0"/>
                <a:ea typeface="ヒラギノ角ゴ Pro W3" charset="0"/>
                <a:cs typeface="ヒラギノ角ゴ Pro W3" charset="0"/>
              </a:rPr>
            </a:br>
            <a:r>
              <a:rPr lang="en-US" dirty="0">
                <a:latin typeface="Arial" charset="0"/>
                <a:ea typeface="ヒラギノ角ゴ Pro W3" charset="0"/>
                <a:cs typeface="ヒラギノ角ゴ Pro W3" charset="0"/>
              </a:rPr>
              <a:t>The operator  </a:t>
            </a:r>
            <a:r>
              <a:rPr lang="en-US" dirty="0" err="1">
                <a:latin typeface="Arial" charset="0"/>
                <a:ea typeface="ヒラギノ角ゴ Pro W3" charset="0"/>
                <a:cs typeface="ヒラギノ角ゴ Pro W3" charset="0"/>
              </a:rPr>
              <a:t>i</a:t>
            </a:r>
            <a:r>
              <a:rPr lang="en-US" dirty="0">
                <a:latin typeface="Arial" charset="0"/>
                <a:ea typeface="ヒラギノ角ゴ Pro W3" charset="0"/>
                <a:cs typeface="ヒラギノ角ゴ Pro W3" charset="0"/>
              </a:rPr>
              <a:t>  (i.e. multiplying by the constant </a:t>
            </a:r>
            <a:r>
              <a:rPr lang="en-US" dirty="0" err="1">
                <a:latin typeface="Arial" charset="0"/>
                <a:ea typeface="ヒラギノ角ゴ Pro W3" charset="0"/>
                <a:cs typeface="ヒラギノ角ゴ Pro W3" charset="0"/>
              </a:rPr>
              <a:t>i</a:t>
            </a:r>
            <a:r>
              <a:rPr lang="en-US" dirty="0">
                <a:latin typeface="Arial" charset="0"/>
                <a:ea typeface="ヒラギノ角ゴ Pro W3" charset="0"/>
                <a:cs typeface="ヒラギノ角ゴ Pro W3" charset="0"/>
              </a:rPr>
              <a:t> = </a:t>
            </a:r>
            <a:r>
              <a:rPr lang="en-US" dirty="0">
                <a:latin typeface="Symbol" charset="0"/>
                <a:ea typeface="ＭＳ Ｐゴシック" charset="0"/>
                <a:sym typeface="Symbol" charset="0"/>
              </a:rPr>
              <a:t></a:t>
            </a:r>
            <a:r>
              <a:rPr lang="en-US" dirty="0">
                <a:latin typeface="Arial" charset="0"/>
                <a:ea typeface="ヒラギノ角ゴ Pro W3" charset="0"/>
                <a:cs typeface="ヒラギノ角ゴ Pro W3" charset="0"/>
              </a:rPr>
              <a:t>-1) is a </a:t>
            </a:r>
            <a:r>
              <a:rPr lang="en-US" dirty="0" err="1" smtClean="0">
                <a:latin typeface="Arial" charset="0"/>
                <a:ea typeface="ヒラギノ角ゴ Pro W3" charset="0"/>
                <a:cs typeface="ヒラギノ角ゴ Pro W3" charset="0"/>
              </a:rPr>
              <a:t>Hermitian</a:t>
            </a:r>
            <a:r>
              <a:rPr lang="en-US" dirty="0" smtClean="0">
                <a:latin typeface="Arial" charset="0"/>
                <a:ea typeface="ヒラギノ角ゴ Pro W3" charset="0"/>
                <a:cs typeface="ヒラギノ角ゴ Pro W3" charset="0"/>
              </a:rPr>
              <a:t> </a:t>
            </a:r>
            <a:r>
              <a:rPr lang="en-US" dirty="0">
                <a:latin typeface="Arial" charset="0"/>
                <a:ea typeface="ヒラギノ角ゴ Pro W3" charset="0"/>
                <a:cs typeface="ヒラギノ角ゴ Pro W3" charset="0"/>
              </a:rPr>
              <a:t>operator.</a:t>
            </a:r>
          </a:p>
        </p:txBody>
      </p:sp>
      <p:sp>
        <p:nvSpPr>
          <p:cNvPr id="29699"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61</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64</a:t>
            </a:r>
          </a:p>
        </p:txBody>
      </p:sp>
      <p:graphicFrame>
        <p:nvGraphicFramePr>
          <p:cNvPr id="31746" name="Object 2"/>
          <p:cNvGraphicFramePr>
            <a:graphicFrameLocks noChangeAspect="1"/>
          </p:cNvGraphicFramePr>
          <p:nvPr>
            <p:extLst>
              <p:ext uri="{D42A27DB-BD31-4B8C-83A1-F6EECF244321}">
                <p14:modId xmlns:p14="http://schemas.microsoft.com/office/powerpoint/2010/main" val="3051837200"/>
              </p:ext>
            </p:extLst>
          </p:nvPr>
        </p:nvGraphicFramePr>
        <p:xfrm>
          <a:off x="173038" y="500063"/>
          <a:ext cx="8801100" cy="2619375"/>
        </p:xfrm>
        <a:graphic>
          <a:graphicData uri="http://schemas.openxmlformats.org/presentationml/2006/ole">
            <mc:AlternateContent xmlns:mc="http://schemas.openxmlformats.org/markup-compatibility/2006">
              <mc:Choice xmlns:v="urn:schemas-microsoft-com:vml" Requires="v">
                <p:oleObj spid="_x0000_s31761" name="Equation" r:id="rId4" imgW="2933700" imgH="889000" progId="Equation.3">
                  <p:embed/>
                </p:oleObj>
              </mc:Choice>
              <mc:Fallback>
                <p:oleObj name="Equation" r:id="rId4" imgW="2933700" imgH="889000" progId="Equation.3">
                  <p:embed/>
                  <p:pic>
                    <p:nvPicPr>
                      <p:cNvPr id="0" name="Object 2"/>
                      <p:cNvPicPr>
                        <a:picLocks noChangeAspect="1" noChangeArrowheads="1"/>
                      </p:cNvPicPr>
                      <p:nvPr/>
                    </p:nvPicPr>
                    <p:blipFill>
                      <a:blip r:embed="rId5"/>
                      <a:srcRect/>
                      <a:stretch>
                        <a:fillRect/>
                      </a:stretch>
                    </p:blipFill>
                    <p:spPr bwMode="auto">
                      <a:xfrm>
                        <a:off x="173038" y="500063"/>
                        <a:ext cx="8801100" cy="2619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1748" name="Content Placeholder 2"/>
          <p:cNvSpPr>
            <a:spLocks noGrp="1"/>
          </p:cNvSpPr>
          <p:nvPr>
            <p:ph idx="1"/>
          </p:nvPr>
        </p:nvSpPr>
        <p:spPr>
          <a:xfrm>
            <a:off x="685800" y="3679825"/>
            <a:ext cx="7772400" cy="2967038"/>
          </a:xfrm>
        </p:spPr>
        <p:txBody>
          <a:bodyPr/>
          <a:lstStyle/>
          <a:p>
            <a:pPr marL="514350" indent="-514350">
              <a:buFontTx/>
              <a:buAutoNum type="alphaUcParenR"/>
            </a:pPr>
            <a:r>
              <a:rPr lang="en-US">
                <a:latin typeface="Lucida Grande" charset="0"/>
                <a:ea typeface="ヒラギノ角ゴ Pro W3" charset="0"/>
                <a:cs typeface="ヒラギノ角ゴ Pro W3" charset="0"/>
              </a:rPr>
              <a:t>Yes</a:t>
            </a:r>
          </a:p>
          <a:p>
            <a:pPr marL="514350" indent="-514350">
              <a:buFontTx/>
              <a:buAutoNum type="alphaUcParenR"/>
            </a:pPr>
            <a:r>
              <a:rPr lang="en-US">
                <a:latin typeface="Lucida Grande" charset="0"/>
                <a:ea typeface="ヒラギノ角ゴ Pro W3" charset="0"/>
                <a:cs typeface="ヒラギノ角ゴ Pro W3" charset="0"/>
              </a:rPr>
              <a:t>No</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Title 1"/>
          <p:cNvSpPr>
            <a:spLocks noGrp="1"/>
          </p:cNvSpPr>
          <p:nvPr>
            <p:ph type="title"/>
          </p:nvPr>
        </p:nvSpPr>
        <p:spPr>
          <a:xfrm>
            <a:off x="390525" y="439738"/>
            <a:ext cx="8067675" cy="1516062"/>
          </a:xfrm>
        </p:spPr>
        <p:txBody>
          <a:bodyPr/>
          <a:lstStyle/>
          <a:p>
            <a:r>
              <a:rPr lang="en-US">
                <a:latin typeface="Arial" charset="0"/>
                <a:ea typeface="ヒラギノ角ゴ Pro W3" charset="0"/>
                <a:cs typeface="ヒラギノ角ゴ Pro W3" charset="0"/>
              </a:rPr>
              <a:t>True (A) or False (B):</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If f(x) is a wave function, then </a:t>
            </a:r>
          </a:p>
        </p:txBody>
      </p:sp>
      <p:sp>
        <p:nvSpPr>
          <p:cNvPr id="33796"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62</a:t>
            </a:r>
          </a:p>
        </p:txBody>
      </p:sp>
      <p:graphicFrame>
        <p:nvGraphicFramePr>
          <p:cNvPr id="33794" name="Object 2"/>
          <p:cNvGraphicFramePr>
            <a:graphicFrameLocks noChangeAspect="1"/>
          </p:cNvGraphicFramePr>
          <p:nvPr/>
        </p:nvGraphicFramePr>
        <p:xfrm>
          <a:off x="2439988" y="1998663"/>
          <a:ext cx="3594100" cy="1485900"/>
        </p:xfrm>
        <a:graphic>
          <a:graphicData uri="http://schemas.openxmlformats.org/presentationml/2006/ole">
            <mc:AlternateContent xmlns:mc="http://schemas.openxmlformats.org/markup-compatibility/2006">
              <mc:Choice xmlns:v="urn:schemas-microsoft-com:vml" Requires="v">
                <p:oleObj spid="_x0000_s33809" name="Equation" r:id="rId4" imgW="1028700" imgH="431800" progId="Equation.3">
                  <p:embed/>
                </p:oleObj>
              </mc:Choice>
              <mc:Fallback>
                <p:oleObj name="Equation" r:id="rId4" imgW="1028700" imgH="4318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39988" y="1998663"/>
                        <a:ext cx="3594100" cy="148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1"/>
          <p:cNvSpPr>
            <a:spLocks noGrp="1"/>
          </p:cNvSpPr>
          <p:nvPr>
            <p:ph type="title"/>
          </p:nvPr>
        </p:nvSpPr>
        <p:spPr>
          <a:xfrm>
            <a:off x="1136650" y="439738"/>
            <a:ext cx="7140575" cy="1516062"/>
          </a:xfrm>
        </p:spPr>
        <p:txBody>
          <a:bodyPr/>
          <a:lstStyle/>
          <a:p>
            <a:r>
              <a:rPr lang="en-US">
                <a:latin typeface="Arial" charset="0"/>
                <a:ea typeface="ヒラギノ角ゴ Pro W3" charset="0"/>
                <a:cs typeface="ヒラギノ角ゴ Pro W3" charset="0"/>
              </a:rPr>
              <a:t>True Always (A), False Always (B) or True Sometimes (C):</a:t>
            </a:r>
          </a:p>
        </p:txBody>
      </p:sp>
      <p:sp>
        <p:nvSpPr>
          <p:cNvPr id="35844"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63</a:t>
            </a:r>
          </a:p>
        </p:txBody>
      </p:sp>
      <p:graphicFrame>
        <p:nvGraphicFramePr>
          <p:cNvPr id="35842" name="Object 2"/>
          <p:cNvGraphicFramePr>
            <a:graphicFrameLocks noChangeAspect="1"/>
          </p:cNvGraphicFramePr>
          <p:nvPr/>
        </p:nvGraphicFramePr>
        <p:xfrm>
          <a:off x="490538" y="2263775"/>
          <a:ext cx="8231187" cy="1090613"/>
        </p:xfrm>
        <a:graphic>
          <a:graphicData uri="http://schemas.openxmlformats.org/presentationml/2006/ole">
            <mc:AlternateContent xmlns:mc="http://schemas.openxmlformats.org/markup-compatibility/2006">
              <mc:Choice xmlns:v="urn:schemas-microsoft-com:vml" Requires="v">
                <p:oleObj spid="_x0000_s35857" name="Equation" r:id="rId4" imgW="3302000" imgH="444500" progId="Equation.3">
                  <p:embed/>
                </p:oleObj>
              </mc:Choice>
              <mc:Fallback>
                <p:oleObj name="Equation" r:id="rId4" imgW="3302000" imgH="4445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0538" y="2263775"/>
                        <a:ext cx="8231187" cy="1090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itle 1"/>
          <p:cNvSpPr>
            <a:spLocks noGrp="1"/>
          </p:cNvSpPr>
          <p:nvPr>
            <p:ph type="title"/>
          </p:nvPr>
        </p:nvSpPr>
        <p:spPr>
          <a:xfrm>
            <a:off x="481013" y="327025"/>
            <a:ext cx="8458200" cy="1516063"/>
          </a:xfrm>
        </p:spPr>
        <p:txBody>
          <a:bodyPr/>
          <a:lstStyle/>
          <a:p>
            <a:pPr algn="l"/>
            <a:r>
              <a:rPr lang="en-US" sz="3200" dirty="0">
                <a:solidFill>
                  <a:schemeClr val="tx1"/>
                </a:solidFill>
                <a:latin typeface="Arial" charset="0"/>
                <a:ea typeface="ＭＳ Ｐゴシック" charset="0"/>
              </a:rPr>
              <a:t>Given that Q is a </a:t>
            </a:r>
            <a:r>
              <a:rPr lang="en-US" sz="3200" dirty="0" err="1">
                <a:solidFill>
                  <a:schemeClr val="tx1"/>
                </a:solidFill>
                <a:latin typeface="Arial" charset="0"/>
                <a:ea typeface="ＭＳ Ｐゴシック" charset="0"/>
              </a:rPr>
              <a:t>Hermitian</a:t>
            </a:r>
            <a:r>
              <a:rPr lang="en-US" sz="3200" dirty="0">
                <a:solidFill>
                  <a:schemeClr val="tx1"/>
                </a:solidFill>
                <a:latin typeface="Arial" charset="0"/>
                <a:ea typeface="ＭＳ Ｐゴシック" charset="0"/>
              </a:rPr>
              <a:t> operator, </a:t>
            </a:r>
            <a:r>
              <a:rPr lang="en-US" sz="3200" dirty="0">
                <a:latin typeface="Arial" charset="0"/>
                <a:ea typeface="ＭＳ Ｐゴシック" charset="0"/>
              </a:rPr>
              <a:t>what can you say about  &lt;Q</a:t>
            </a:r>
            <a:r>
              <a:rPr lang="en-US" sz="3200" baseline="30000" dirty="0">
                <a:latin typeface="Arial" charset="0"/>
                <a:ea typeface="ＭＳ Ｐゴシック" charset="0"/>
              </a:rPr>
              <a:t>2</a:t>
            </a:r>
            <a:r>
              <a:rPr lang="en-US" sz="3200" dirty="0">
                <a:latin typeface="Arial" charset="0"/>
                <a:ea typeface="ＭＳ Ｐゴシック" charset="0"/>
              </a:rPr>
              <a:t>&gt;, i.e.                  ? </a:t>
            </a:r>
          </a:p>
        </p:txBody>
      </p:sp>
      <p:sp>
        <p:nvSpPr>
          <p:cNvPr id="37892" name="Content Placeholder 2"/>
          <p:cNvSpPr>
            <a:spLocks noGrp="1"/>
          </p:cNvSpPr>
          <p:nvPr>
            <p:ph idx="1"/>
          </p:nvPr>
        </p:nvSpPr>
        <p:spPr>
          <a:xfrm>
            <a:off x="187325" y="2044700"/>
            <a:ext cx="7772400" cy="4516438"/>
          </a:xfrm>
        </p:spPr>
        <p:txBody>
          <a:bodyPr/>
          <a:lstStyle/>
          <a:p>
            <a:pPr marL="514350" indent="-514350">
              <a:buFontTx/>
              <a:buAutoNum type="alphaUcParenR"/>
            </a:pPr>
            <a:r>
              <a:rPr lang="en-US">
                <a:latin typeface="Lucida Grande" charset="0"/>
                <a:ea typeface="ＭＳ Ｐゴシック" charset="0"/>
              </a:rPr>
              <a:t>It will be real </a:t>
            </a:r>
            <a:r>
              <a:rPr lang="en-US" i="1">
                <a:latin typeface="Lucida Grande" charset="0"/>
                <a:ea typeface="ＭＳ Ｐゴシック" charset="0"/>
              </a:rPr>
              <a:t>if and only if  </a:t>
            </a:r>
            <a:r>
              <a:rPr lang="en-US">
                <a:latin typeface="Symbol" charset="0"/>
                <a:ea typeface="ＭＳ Ｐゴシック" charset="0"/>
              </a:rPr>
              <a:t>Y</a:t>
            </a:r>
            <a:r>
              <a:rPr lang="en-US">
                <a:latin typeface="Lucida Grande" charset="0"/>
                <a:ea typeface="ＭＳ Ｐゴシック" charset="0"/>
              </a:rPr>
              <a:t> is a stationary state (eigenstate of H)</a:t>
            </a:r>
          </a:p>
          <a:p>
            <a:pPr marL="514350" indent="-514350">
              <a:buFontTx/>
              <a:buAutoNum type="alphaUcParenR"/>
            </a:pPr>
            <a:r>
              <a:rPr lang="en-US">
                <a:latin typeface="Lucida Grande" charset="0"/>
                <a:ea typeface="ＭＳ Ｐゴシック" charset="0"/>
              </a:rPr>
              <a:t>It will be real </a:t>
            </a:r>
            <a:r>
              <a:rPr lang="en-US" i="1">
                <a:latin typeface="Lucida Grande" charset="0"/>
                <a:ea typeface="ＭＳ Ｐゴシック" charset="0"/>
              </a:rPr>
              <a:t>if and only if  </a:t>
            </a:r>
            <a:r>
              <a:rPr lang="en-US">
                <a:latin typeface="Symbol" charset="0"/>
                <a:ea typeface="ＭＳ Ｐゴシック" charset="0"/>
              </a:rPr>
              <a:t>Y </a:t>
            </a:r>
            <a:r>
              <a:rPr lang="en-US">
                <a:latin typeface="Lucida Grande" charset="0"/>
                <a:ea typeface="ＭＳ Ｐゴシック" charset="0"/>
              </a:rPr>
              <a:t>is an eigenstate of </a:t>
            </a:r>
            <a:r>
              <a:rPr lang="en-US">
                <a:latin typeface="Arial" charset="0"/>
                <a:ea typeface="ＭＳ Ｐゴシック" charset="0"/>
              </a:rPr>
              <a:t>Q</a:t>
            </a:r>
            <a:r>
              <a:rPr lang="en-US">
                <a:latin typeface="Lucida Grande" charset="0"/>
                <a:ea typeface="ＭＳ Ｐゴシック" charset="0"/>
              </a:rPr>
              <a:t>. </a:t>
            </a:r>
          </a:p>
          <a:p>
            <a:pPr marL="514350" indent="-514350">
              <a:buFontTx/>
              <a:buAutoNum type="alphaUcParenR"/>
            </a:pPr>
            <a:r>
              <a:rPr lang="en-US">
                <a:latin typeface="Lucida Grande" charset="0"/>
                <a:ea typeface="ＭＳ Ｐゴシック" charset="0"/>
              </a:rPr>
              <a:t>It </a:t>
            </a:r>
            <a:r>
              <a:rPr lang="en-US" i="1">
                <a:latin typeface="Lucida Grande" charset="0"/>
                <a:ea typeface="ＭＳ Ｐゴシック" charset="0"/>
              </a:rPr>
              <a:t>must</a:t>
            </a:r>
            <a:r>
              <a:rPr lang="en-US">
                <a:latin typeface="Lucida Grande" charset="0"/>
                <a:ea typeface="ＭＳ Ｐゴシック" charset="0"/>
              </a:rPr>
              <a:t> be real, and = &lt;Q&gt;</a:t>
            </a:r>
            <a:r>
              <a:rPr lang="en-US" baseline="30000">
                <a:latin typeface="Lucida Grande" charset="0"/>
                <a:ea typeface="ＭＳ Ｐゴシック" charset="0"/>
              </a:rPr>
              <a:t>2</a:t>
            </a:r>
          </a:p>
          <a:p>
            <a:pPr marL="514350" indent="-514350">
              <a:buFontTx/>
              <a:buAutoNum type="alphaUcParenR"/>
            </a:pPr>
            <a:r>
              <a:rPr lang="en-US">
                <a:latin typeface="Lucida Grande" charset="0"/>
                <a:ea typeface="ＭＳ Ｐゴシック" charset="0"/>
              </a:rPr>
              <a:t>It </a:t>
            </a:r>
            <a:r>
              <a:rPr lang="en-US" i="1">
                <a:latin typeface="Lucida Grande" charset="0"/>
                <a:ea typeface="ＭＳ Ｐゴシック" charset="0"/>
              </a:rPr>
              <a:t>must</a:t>
            </a:r>
            <a:r>
              <a:rPr lang="en-US">
                <a:latin typeface="Lucida Grande" charset="0"/>
                <a:ea typeface="ＭＳ Ｐゴシック" charset="0"/>
              </a:rPr>
              <a:t> be real, but cannot = &lt;Q&gt;</a:t>
            </a:r>
            <a:r>
              <a:rPr lang="en-US" baseline="30000">
                <a:latin typeface="Lucida Grande" charset="0"/>
                <a:ea typeface="ＭＳ Ｐゴシック" charset="0"/>
              </a:rPr>
              <a:t>2</a:t>
            </a:r>
            <a:endParaRPr lang="en-US">
              <a:latin typeface="Lucida Grande" charset="0"/>
              <a:ea typeface="ＭＳ Ｐゴシック" charset="0"/>
            </a:endParaRPr>
          </a:p>
          <a:p>
            <a:pPr marL="514350" indent="-514350">
              <a:buFontTx/>
              <a:buAutoNum type="alphaUcParenR"/>
            </a:pPr>
            <a:r>
              <a:rPr lang="en-US">
                <a:latin typeface="Lucida Grande" charset="0"/>
                <a:ea typeface="ＭＳ Ｐゴシック" charset="0"/>
              </a:rPr>
              <a:t>It </a:t>
            </a:r>
            <a:r>
              <a:rPr lang="en-US" i="1">
                <a:latin typeface="Lucida Grande" charset="0"/>
                <a:ea typeface="ＭＳ Ｐゴシック" charset="0"/>
              </a:rPr>
              <a:t>must</a:t>
            </a:r>
            <a:r>
              <a:rPr lang="en-US">
                <a:latin typeface="Lucida Grande" charset="0"/>
                <a:ea typeface="ＭＳ Ｐゴシック" charset="0"/>
              </a:rPr>
              <a:t> be real, and may or may not =&lt;Q&gt;</a:t>
            </a:r>
            <a:r>
              <a:rPr lang="en-US" baseline="30000">
                <a:latin typeface="Lucida Grande" charset="0"/>
                <a:ea typeface="ＭＳ Ｐゴシック" charset="0"/>
              </a:rPr>
              <a:t>2</a:t>
            </a:r>
            <a:endParaRPr lang="en-US">
              <a:latin typeface="Lucida Grande" charset="0"/>
              <a:ea typeface="ＭＳ Ｐゴシック" charset="0"/>
            </a:endParaRPr>
          </a:p>
          <a:p>
            <a:pPr marL="514350" indent="-514350">
              <a:buFontTx/>
              <a:buAutoNum type="alphaUcParenR"/>
            </a:pPr>
            <a:endParaRPr lang="en-US">
              <a:latin typeface="Lucida Grande" charset="0"/>
              <a:ea typeface="ＭＳ Ｐゴシック" charset="0"/>
            </a:endParaRPr>
          </a:p>
        </p:txBody>
      </p:sp>
      <p:graphicFrame>
        <p:nvGraphicFramePr>
          <p:cNvPr id="37890" name="Object 2"/>
          <p:cNvGraphicFramePr>
            <a:graphicFrameLocks noChangeAspect="1"/>
          </p:cNvGraphicFramePr>
          <p:nvPr/>
        </p:nvGraphicFramePr>
        <p:xfrm>
          <a:off x="5929313" y="1108075"/>
          <a:ext cx="1812925" cy="630238"/>
        </p:xfrm>
        <a:graphic>
          <a:graphicData uri="http://schemas.openxmlformats.org/presentationml/2006/ole">
            <mc:AlternateContent xmlns:mc="http://schemas.openxmlformats.org/markup-compatibility/2006">
              <mc:Choice xmlns:v="urn:schemas-microsoft-com:vml" Requires="v">
                <p:oleObj spid="_x0000_s37905" name="Equation" r:id="rId4" imgW="622300" imgH="215900" progId="Equation.3">
                  <p:embed/>
                </p:oleObj>
              </mc:Choice>
              <mc:Fallback>
                <p:oleObj name="Equation" r:id="rId4" imgW="622300" imgH="2159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29313" y="1108075"/>
                        <a:ext cx="1812925" cy="6302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195263" y="249238"/>
            <a:ext cx="8748712" cy="2225675"/>
          </a:xfrm>
        </p:spPr>
        <p:txBody>
          <a:bodyPr anchor="t"/>
          <a:lstStyle/>
          <a:p>
            <a:pPr algn="l"/>
            <a:r>
              <a:rPr lang="en-US" sz="3200">
                <a:solidFill>
                  <a:schemeClr val="tx1"/>
                </a:solidFill>
                <a:latin typeface="Arial" charset="0"/>
                <a:ea typeface="ヒラギノ角ゴ Pro W3" charset="0"/>
                <a:cs typeface="ヒラギノ角ゴ Pro W3" charset="0"/>
              </a:rPr>
              <a:t>Suppose  |f</a:t>
            </a:r>
            <a:r>
              <a:rPr lang="en-US" sz="3200" baseline="-25000">
                <a:solidFill>
                  <a:schemeClr val="tx1"/>
                </a:solidFill>
                <a:latin typeface="Arial" charset="0"/>
                <a:ea typeface="ヒラギノ角ゴ Pro W3" charset="0"/>
                <a:cs typeface="ヒラギノ角ゴ Pro W3" charset="0"/>
              </a:rPr>
              <a:t>1</a:t>
            </a:r>
            <a:r>
              <a:rPr lang="en-US" sz="3200">
                <a:solidFill>
                  <a:schemeClr val="tx1"/>
                </a:solidFill>
                <a:latin typeface="Arial" charset="0"/>
                <a:ea typeface="ヒラギノ角ゴ Pro W3" charset="0"/>
                <a:cs typeface="ヒラギノ角ゴ Pro W3" charset="0"/>
              </a:rPr>
              <a:t>&gt; and |f</a:t>
            </a:r>
            <a:r>
              <a:rPr lang="en-US" sz="3200" baseline="-25000">
                <a:solidFill>
                  <a:schemeClr val="tx1"/>
                </a:solidFill>
                <a:latin typeface="Arial" charset="0"/>
                <a:ea typeface="ヒラギノ角ゴ Pro W3" charset="0"/>
                <a:cs typeface="ヒラギノ角ゴ Pro W3" charset="0"/>
              </a:rPr>
              <a:t>2</a:t>
            </a:r>
            <a:r>
              <a:rPr lang="en-US" sz="3200">
                <a:solidFill>
                  <a:schemeClr val="tx1"/>
                </a:solidFill>
                <a:latin typeface="Arial" charset="0"/>
                <a:ea typeface="ヒラギノ角ゴ Pro W3" charset="0"/>
                <a:cs typeface="ヒラギノ角ゴ Pro W3" charset="0"/>
              </a:rPr>
              <a:t>&gt; are eigenvectors of operator Q, with eigenvalues q</a:t>
            </a:r>
            <a:r>
              <a:rPr lang="en-US" sz="3200" baseline="-25000">
                <a:solidFill>
                  <a:schemeClr val="tx1"/>
                </a:solidFill>
                <a:latin typeface="Arial" charset="0"/>
                <a:ea typeface="ヒラギノ角ゴ Pro W3" charset="0"/>
                <a:cs typeface="ヒラギノ角ゴ Pro W3" charset="0"/>
              </a:rPr>
              <a:t>1</a:t>
            </a:r>
            <a:r>
              <a:rPr lang="en-US" sz="3200">
                <a:solidFill>
                  <a:schemeClr val="tx1"/>
                </a:solidFill>
                <a:latin typeface="Arial" charset="0"/>
                <a:ea typeface="ヒラギノ角ゴ Pro W3" charset="0"/>
                <a:cs typeface="ヒラギノ角ゴ Pro W3" charset="0"/>
              </a:rPr>
              <a:t> and q</a:t>
            </a:r>
            <a:r>
              <a:rPr lang="en-US" sz="3200" baseline="-25000">
                <a:solidFill>
                  <a:schemeClr val="tx1"/>
                </a:solidFill>
                <a:latin typeface="Arial" charset="0"/>
                <a:ea typeface="ヒラギノ角ゴ Pro W3" charset="0"/>
                <a:cs typeface="ヒラギノ角ゴ Pro W3" charset="0"/>
              </a:rPr>
              <a:t>2</a:t>
            </a:r>
            <a:r>
              <a:rPr lang="en-US" sz="3200">
                <a:solidFill>
                  <a:schemeClr val="tx1"/>
                </a:solidFill>
                <a:latin typeface="Arial" charset="0"/>
                <a:ea typeface="ヒラギノ角ゴ Pro W3" charset="0"/>
                <a:cs typeface="ヒラギノ角ゴ Pro W3" charset="0"/>
              </a:rPr>
              <a:t> respectively.</a:t>
            </a:r>
            <a:br>
              <a:rPr lang="en-US" sz="3200">
                <a:solidFill>
                  <a:schemeClr val="tx1"/>
                </a:solidFill>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Is  a|f</a:t>
            </a:r>
            <a:r>
              <a:rPr lang="en-US" sz="3200" baseline="-25000">
                <a:latin typeface="Arial" charset="0"/>
                <a:ea typeface="ヒラギノ角ゴ Pro W3" charset="0"/>
                <a:cs typeface="ヒラギノ角ゴ Pro W3" charset="0"/>
              </a:rPr>
              <a:t>1</a:t>
            </a:r>
            <a:r>
              <a:rPr lang="en-US" sz="3200">
                <a:latin typeface="Arial" charset="0"/>
                <a:ea typeface="ヒラギノ角ゴ Pro W3" charset="0"/>
                <a:cs typeface="ヒラギノ角ゴ Pro W3" charset="0"/>
              </a:rPr>
              <a:t>&gt;+b|f</a:t>
            </a:r>
            <a:r>
              <a:rPr lang="en-US" sz="3200" baseline="-25000">
                <a:latin typeface="Arial" charset="0"/>
                <a:ea typeface="ヒラギノ角ゴ Pro W3" charset="0"/>
                <a:cs typeface="ヒラギノ角ゴ Pro W3" charset="0"/>
              </a:rPr>
              <a:t>2</a:t>
            </a:r>
            <a:r>
              <a:rPr lang="en-US" sz="3200">
                <a:latin typeface="Arial" charset="0"/>
                <a:ea typeface="ヒラギノ角ゴ Pro W3" charset="0"/>
                <a:cs typeface="ヒラギノ角ゴ Pro W3" charset="0"/>
              </a:rPr>
              <a:t>&gt;   an eigenvector of Q?</a:t>
            </a:r>
          </a:p>
        </p:txBody>
      </p:sp>
      <p:sp>
        <p:nvSpPr>
          <p:cNvPr id="39939" name="Content Placeholder 2"/>
          <p:cNvSpPr>
            <a:spLocks noGrp="1"/>
          </p:cNvSpPr>
          <p:nvPr>
            <p:ph idx="1"/>
          </p:nvPr>
        </p:nvSpPr>
        <p:spPr>
          <a:xfrm>
            <a:off x="236538" y="2617788"/>
            <a:ext cx="8716962" cy="3630612"/>
          </a:xfrm>
        </p:spPr>
        <p:txBody>
          <a:bodyPr/>
          <a:lstStyle/>
          <a:p>
            <a:pPr marL="514350" indent="-514350">
              <a:buFontTx/>
              <a:buAutoNum type="alphaUcParenR"/>
            </a:pPr>
            <a:r>
              <a:rPr lang="en-US" sz="3000">
                <a:latin typeface="Lucida Grande" charset="0"/>
                <a:ea typeface="ヒラギノ角ゴ Pro W3" charset="0"/>
                <a:cs typeface="ヒラギノ角ゴ Pro W3" charset="0"/>
              </a:rPr>
              <a:t>Yes, always</a:t>
            </a:r>
          </a:p>
          <a:p>
            <a:pPr marL="514350" indent="-514350"/>
            <a:r>
              <a:rPr lang="en-US" sz="3000">
                <a:latin typeface="Lucida Grande" charset="0"/>
                <a:ea typeface="ヒラギノ角ゴ Pro W3" charset="0"/>
                <a:cs typeface="ヒラギノ角ゴ Pro W3" charset="0"/>
              </a:rPr>
              <a:t>B) No, never</a:t>
            </a:r>
          </a:p>
          <a:p>
            <a:pPr marL="514350" indent="-514350"/>
            <a:r>
              <a:rPr lang="en-US" sz="3000">
                <a:latin typeface="Lucida Grande" charset="0"/>
                <a:ea typeface="ヒラギノ角ゴ Pro W3" charset="0"/>
                <a:cs typeface="ヒラギノ角ゴ Pro W3" charset="0"/>
              </a:rPr>
              <a:t>C) Only if a=b</a:t>
            </a:r>
          </a:p>
          <a:p>
            <a:pPr marL="514350" indent="-514350"/>
            <a:r>
              <a:rPr lang="en-US" sz="3000">
                <a:latin typeface="Lucida Grande" charset="0"/>
                <a:ea typeface="ヒラギノ角ゴ Pro W3" charset="0"/>
                <a:cs typeface="ヒラギノ角ゴ Pro W3" charset="0"/>
              </a:rPr>
              <a:t>D) Only if </a:t>
            </a:r>
            <a:r>
              <a:rPr lang="en-US" sz="2800">
                <a:latin typeface="Arial" charset="0"/>
                <a:ea typeface="ヒラギノ角ゴ Pro W3" charset="0"/>
                <a:cs typeface="ヒラギノ角ゴ Pro W3" charset="0"/>
              </a:rPr>
              <a:t>q</a:t>
            </a:r>
            <a:r>
              <a:rPr lang="en-US" sz="2800" baseline="-25000">
                <a:latin typeface="Arial" charset="0"/>
                <a:ea typeface="ヒラギノ角ゴ Pro W3" charset="0"/>
                <a:cs typeface="ヒラギノ角ゴ Pro W3" charset="0"/>
              </a:rPr>
              <a:t>1</a:t>
            </a:r>
            <a:r>
              <a:rPr lang="en-US" sz="2800">
                <a:latin typeface="Arial" charset="0"/>
                <a:ea typeface="ヒラギノ角ゴ Pro W3" charset="0"/>
                <a:cs typeface="ヒラギノ角ゴ Pro W3" charset="0"/>
              </a:rPr>
              <a:t>=q</a:t>
            </a:r>
            <a:r>
              <a:rPr lang="en-US" sz="2800" baseline="-25000">
                <a:latin typeface="Arial" charset="0"/>
                <a:ea typeface="ヒラギノ角ゴ Pro W3" charset="0"/>
                <a:cs typeface="ヒラギノ角ゴ Pro W3" charset="0"/>
              </a:rPr>
              <a:t>2</a:t>
            </a:r>
            <a:endParaRPr lang="en-US" sz="2800">
              <a:latin typeface="Arial" charset="0"/>
              <a:ea typeface="ヒラギノ角ゴ Pro W3" charset="0"/>
              <a:cs typeface="ヒラギノ角ゴ Pro W3" charset="0"/>
            </a:endParaRPr>
          </a:p>
          <a:p>
            <a:pPr marL="514350" indent="-514350"/>
            <a:r>
              <a:rPr lang="en-US" sz="2800">
                <a:latin typeface="Arial" charset="0"/>
                <a:ea typeface="ヒラギノ角ゴ Pro W3" charset="0"/>
                <a:cs typeface="ヒラギノ角ゴ Pro W3" charset="0"/>
              </a:rPr>
              <a:t>E) Not sure/something else/???</a:t>
            </a:r>
            <a:endParaRPr lang="en-US" sz="3000">
              <a:latin typeface="Lucida Grande" charset="0"/>
              <a:ea typeface="ヒラギノ角ゴ Pro W3" charset="0"/>
              <a:cs typeface="ヒラギノ角ゴ Pro W3" charset="0"/>
            </a:endParaRP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a:off x="195263" y="249238"/>
            <a:ext cx="8748712" cy="2225675"/>
          </a:xfrm>
        </p:spPr>
        <p:txBody>
          <a:bodyPr anchor="t"/>
          <a:lstStyle/>
          <a:p>
            <a:pPr algn="l"/>
            <a:r>
              <a:rPr lang="en-US" sz="3200">
                <a:solidFill>
                  <a:schemeClr val="tx1"/>
                </a:solidFill>
                <a:latin typeface="Arial" charset="0"/>
                <a:ea typeface="ヒラギノ角ゴ Pro W3" charset="0"/>
                <a:cs typeface="ヒラギノ角ゴ Pro W3" charset="0"/>
              </a:rPr>
              <a:t>In the simple harmonic oscillator, the eigenvalues of H are E</a:t>
            </a:r>
            <a:r>
              <a:rPr lang="en-US" sz="3200" baseline="-25000">
                <a:solidFill>
                  <a:schemeClr val="tx1"/>
                </a:solidFill>
                <a:latin typeface="Arial" charset="0"/>
                <a:ea typeface="ヒラギノ角ゴ Pro W3" charset="0"/>
                <a:cs typeface="ヒラギノ角ゴ Pro W3" charset="0"/>
              </a:rPr>
              <a:t>n</a:t>
            </a:r>
            <a:r>
              <a:rPr lang="en-US" sz="3200">
                <a:solidFill>
                  <a:schemeClr val="tx1"/>
                </a:solidFill>
                <a:latin typeface="Arial" charset="0"/>
                <a:ea typeface="ヒラギノ角ゴ Pro W3" charset="0"/>
                <a:cs typeface="ヒラギノ角ゴ Pro W3" charset="0"/>
              </a:rPr>
              <a:t>=ħ</a:t>
            </a:r>
            <a:r>
              <a:rPr lang="en-US" sz="3200">
                <a:solidFill>
                  <a:schemeClr val="tx1"/>
                </a:solidFill>
                <a:latin typeface="Symbol" charset="0"/>
                <a:ea typeface="ヒラギノ角ゴ Pro W3" charset="0"/>
                <a:cs typeface="ヒラギノ角ゴ Pro W3" charset="0"/>
              </a:rPr>
              <a:t>w</a:t>
            </a:r>
            <a:r>
              <a:rPr lang="en-US" sz="3200">
                <a:solidFill>
                  <a:schemeClr val="tx1"/>
                </a:solidFill>
                <a:latin typeface="Arial" charset="0"/>
                <a:ea typeface="ヒラギノ角ゴ Pro W3" charset="0"/>
                <a:cs typeface="ヒラギノ角ゴ Pro W3" charset="0"/>
              </a:rPr>
              <a:t>(n+1/2), </a:t>
            </a:r>
            <a:br>
              <a:rPr lang="en-US" sz="3200">
                <a:solidFill>
                  <a:schemeClr val="tx1"/>
                </a:solidFill>
                <a:latin typeface="Arial" charset="0"/>
                <a:ea typeface="ヒラギノ角ゴ Pro W3" charset="0"/>
                <a:cs typeface="ヒラギノ角ゴ Pro W3" charset="0"/>
              </a:rPr>
            </a:br>
            <a:r>
              <a:rPr lang="en-US" sz="3200">
                <a:solidFill>
                  <a:schemeClr val="tx1"/>
                </a:solidFill>
                <a:latin typeface="Arial" charset="0"/>
                <a:ea typeface="ヒラギノ角ゴ Pro W3" charset="0"/>
                <a:cs typeface="ヒラギノ角ゴ Pro W3" charset="0"/>
              </a:rPr>
              <a:t>and a measurement of energy will always observe one of these values. </a:t>
            </a:r>
            <a:br>
              <a:rPr lang="en-US" sz="3200">
                <a:solidFill>
                  <a:schemeClr val="tx1"/>
                </a:solidFill>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What can we say about &lt;H&gt;?</a:t>
            </a:r>
          </a:p>
        </p:txBody>
      </p:sp>
      <p:sp>
        <p:nvSpPr>
          <p:cNvPr id="41987" name="Content Placeholder 2"/>
          <p:cNvSpPr>
            <a:spLocks noGrp="1"/>
          </p:cNvSpPr>
          <p:nvPr>
            <p:ph idx="1"/>
          </p:nvPr>
        </p:nvSpPr>
        <p:spPr>
          <a:xfrm>
            <a:off x="236538" y="2836863"/>
            <a:ext cx="8716962" cy="3630612"/>
          </a:xfrm>
        </p:spPr>
        <p:txBody>
          <a:bodyPr/>
          <a:lstStyle/>
          <a:p>
            <a:pPr marL="514350" indent="-514350">
              <a:buFontTx/>
              <a:buAutoNum type="alphaUcParenR"/>
            </a:pPr>
            <a:r>
              <a:rPr lang="en-US" sz="3000">
                <a:latin typeface="Lucida Grande" charset="0"/>
                <a:ea typeface="ＭＳ Ｐゴシック" charset="0"/>
              </a:rPr>
              <a:t>It must always be one of the </a:t>
            </a:r>
            <a:r>
              <a:rPr lang="en-US" sz="3000">
                <a:latin typeface="Arial" charset="0"/>
                <a:ea typeface="ＭＳ Ｐゴシック" charset="0"/>
              </a:rPr>
              <a:t>E</a:t>
            </a:r>
            <a:r>
              <a:rPr lang="en-US" sz="3000" baseline="-25000">
                <a:latin typeface="Arial" charset="0"/>
                <a:ea typeface="ＭＳ Ｐゴシック" charset="0"/>
              </a:rPr>
              <a:t>n</a:t>
            </a:r>
            <a:endParaRPr lang="en-US" sz="3000">
              <a:latin typeface="Lucida Grande" charset="0"/>
              <a:ea typeface="ＭＳ Ｐゴシック" charset="0"/>
            </a:endParaRPr>
          </a:p>
          <a:p>
            <a:pPr marL="514350" indent="-514350">
              <a:buFontTx/>
              <a:buAutoNum type="alphaUcParenR"/>
            </a:pPr>
            <a:r>
              <a:rPr lang="en-US" sz="3000">
                <a:latin typeface="Lucida Grande" charset="0"/>
                <a:ea typeface="ＭＳ Ｐゴシック" charset="0"/>
              </a:rPr>
              <a:t>It will never be one of the </a:t>
            </a:r>
            <a:r>
              <a:rPr lang="en-US" sz="3000">
                <a:latin typeface="Arial" charset="0"/>
                <a:ea typeface="ＭＳ Ｐゴシック" charset="0"/>
              </a:rPr>
              <a:t>E</a:t>
            </a:r>
            <a:r>
              <a:rPr lang="en-US" sz="3000" baseline="-25000">
                <a:latin typeface="Arial" charset="0"/>
                <a:ea typeface="ＭＳ Ｐゴシック" charset="0"/>
              </a:rPr>
              <a:t>n</a:t>
            </a:r>
            <a:endParaRPr lang="en-US" sz="3000">
              <a:latin typeface="Lucida Grande" charset="0"/>
              <a:ea typeface="ＭＳ Ｐゴシック" charset="0"/>
            </a:endParaRPr>
          </a:p>
          <a:p>
            <a:pPr marL="514350" indent="-514350"/>
            <a:r>
              <a:rPr lang="en-US" sz="3000">
                <a:latin typeface="Lucida Grande" charset="0"/>
                <a:ea typeface="ＭＳ Ｐゴシック" charset="0"/>
              </a:rPr>
              <a:t>C) It is sometimes one of the </a:t>
            </a:r>
            <a:r>
              <a:rPr lang="en-US" sz="3000">
                <a:latin typeface="Arial" charset="0"/>
                <a:ea typeface="ＭＳ Ｐゴシック" charset="0"/>
              </a:rPr>
              <a:t>E</a:t>
            </a:r>
            <a:r>
              <a:rPr lang="en-US" sz="3000" baseline="-25000">
                <a:latin typeface="Arial" charset="0"/>
                <a:ea typeface="ＭＳ Ｐゴシック" charset="0"/>
              </a:rPr>
              <a:t>n</a:t>
            </a:r>
            <a:r>
              <a:rPr lang="en-US" sz="3000">
                <a:latin typeface="Lucida Grande" charset="0"/>
                <a:ea typeface="ＭＳ Ｐゴシック" charset="0"/>
              </a:rPr>
              <a:t>, but only for a stationary state</a:t>
            </a:r>
          </a:p>
          <a:p>
            <a:pPr marL="514350" indent="-514350"/>
            <a:r>
              <a:rPr lang="en-US" sz="3000">
                <a:latin typeface="Lucida Grande" charset="0"/>
                <a:ea typeface="ＭＳ Ｐゴシック" charset="0"/>
              </a:rPr>
              <a:t>D) It is sometimes one of the </a:t>
            </a:r>
            <a:r>
              <a:rPr lang="en-US" sz="3000">
                <a:latin typeface="Arial" charset="0"/>
                <a:ea typeface="ＭＳ Ｐゴシック" charset="0"/>
              </a:rPr>
              <a:t>E</a:t>
            </a:r>
            <a:r>
              <a:rPr lang="en-US" sz="3000" baseline="-25000">
                <a:latin typeface="Arial" charset="0"/>
                <a:ea typeface="ＭＳ Ｐゴシック" charset="0"/>
              </a:rPr>
              <a:t>n,</a:t>
            </a:r>
            <a:r>
              <a:rPr lang="en-US" sz="3000">
                <a:latin typeface="Lucida Grande" charset="0"/>
                <a:ea typeface="ＭＳ Ｐゴシック" charset="0"/>
              </a:rPr>
              <a:t> not necessarily for a stationary state</a:t>
            </a:r>
          </a:p>
          <a:p>
            <a:pPr marL="514350" indent="-514350"/>
            <a:r>
              <a:rPr lang="en-US" sz="3000">
                <a:latin typeface="Lucida Grande" charset="0"/>
                <a:ea typeface="ＭＳ Ｐゴシック" charset="0"/>
              </a:rPr>
              <a:t>E) Something else!</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idx="4294967295"/>
          </p:nvPr>
        </p:nvSpPr>
        <p:spPr>
          <a:xfrm>
            <a:off x="762000" y="2328863"/>
            <a:ext cx="7772400" cy="1143000"/>
          </a:xfrm>
        </p:spPr>
        <p:txBody>
          <a:bodyPr/>
          <a:lstStyle/>
          <a:p>
            <a:pPr eaLnBrk="1" hangingPunct="1"/>
            <a:r>
              <a:rPr lang="en-US" sz="4400" smtClean="0">
                <a:latin typeface="Arial" charset="0"/>
                <a:ea typeface="ヒラギノ角ゴ Pro W3" charset="0"/>
                <a:cs typeface="ヒラギノ角ゴ Pro W3" charset="0"/>
              </a:rPr>
              <a:t>Operators </a:t>
            </a:r>
            <a:endParaRPr lang="en-US" sz="4400">
              <a:latin typeface="Arial" charset="0"/>
              <a:ea typeface="ヒラギノ角ゴ Pro W3" charset="0"/>
              <a:cs typeface="ヒラギノ角ゴ Pro W3"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195263" y="249238"/>
            <a:ext cx="8748712" cy="2225675"/>
          </a:xfrm>
        </p:spPr>
        <p:txBody>
          <a:bodyPr anchor="t"/>
          <a:lstStyle/>
          <a:p>
            <a:pPr algn="l"/>
            <a:r>
              <a:rPr lang="en-US" sz="3200">
                <a:solidFill>
                  <a:schemeClr val="tx1"/>
                </a:solidFill>
                <a:latin typeface="Arial" charset="0"/>
                <a:ea typeface="ヒラギノ角ゴ Pro W3" charset="0"/>
                <a:cs typeface="ヒラギノ角ゴ Pro W3" charset="0"/>
              </a:rPr>
              <a:t>Postulate 3: A measurement of observable </a:t>
            </a:r>
            <a:r>
              <a:rPr lang="ja-JP" altLang="en-US" sz="3200">
                <a:solidFill>
                  <a:schemeClr val="tx1"/>
                </a:solidFill>
                <a:latin typeface="Arial" charset="0"/>
                <a:ea typeface="ヒラギノ角ゴ Pro W3" charset="0"/>
                <a:cs typeface="ヒラギノ角ゴ Pro W3" charset="0"/>
              </a:rPr>
              <a:t>“</a:t>
            </a:r>
            <a:r>
              <a:rPr lang="en-US" sz="3200">
                <a:solidFill>
                  <a:schemeClr val="tx1"/>
                </a:solidFill>
                <a:latin typeface="Arial" charset="0"/>
                <a:ea typeface="ヒラギノ角ゴ Pro W3" charset="0"/>
                <a:cs typeface="ヒラギノ角ゴ Pro W3" charset="0"/>
              </a:rPr>
              <a:t>O</a:t>
            </a:r>
            <a:r>
              <a:rPr lang="ja-JP" altLang="en-US" sz="3200">
                <a:solidFill>
                  <a:schemeClr val="tx1"/>
                </a:solidFill>
                <a:latin typeface="Arial" charset="0"/>
                <a:ea typeface="ヒラギノ角ゴ Pro W3" charset="0"/>
                <a:cs typeface="ヒラギノ角ゴ Pro W3" charset="0"/>
              </a:rPr>
              <a:t>”</a:t>
            </a:r>
            <a:r>
              <a:rPr lang="en-US" sz="3200">
                <a:solidFill>
                  <a:schemeClr val="tx1"/>
                </a:solidFill>
                <a:latin typeface="Arial" charset="0"/>
                <a:ea typeface="ヒラギノ角ゴ Pro W3" charset="0"/>
                <a:cs typeface="ヒラギノ角ゴ Pro W3" charset="0"/>
              </a:rPr>
              <a:t> can only result in one of the eigenvalues of Ô</a:t>
            </a:r>
            <a:br>
              <a:rPr lang="en-US" sz="3200">
                <a:solidFill>
                  <a:schemeClr val="tx1"/>
                </a:solidFill>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If we measure the momentum of a free particle in 1D, what outcomes are possible?</a:t>
            </a:r>
          </a:p>
        </p:txBody>
      </p:sp>
      <p:sp>
        <p:nvSpPr>
          <p:cNvPr id="44035" name="Content Placeholder 2"/>
          <p:cNvSpPr>
            <a:spLocks noGrp="1"/>
          </p:cNvSpPr>
          <p:nvPr>
            <p:ph idx="1"/>
          </p:nvPr>
        </p:nvSpPr>
        <p:spPr>
          <a:xfrm>
            <a:off x="73025" y="2339975"/>
            <a:ext cx="8716963" cy="1284288"/>
          </a:xfrm>
        </p:spPr>
        <p:txBody>
          <a:bodyPr/>
          <a:lstStyle/>
          <a:p>
            <a:pPr marL="514350" indent="-514350">
              <a:buFontTx/>
              <a:buAutoNum type="alphaUcParenR"/>
            </a:pPr>
            <a:r>
              <a:rPr lang="en-US">
                <a:latin typeface="Lucida Grande" charset="0"/>
                <a:ea typeface="ヒラギノ角ゴ Pro W3" charset="0"/>
                <a:cs typeface="ヒラギノ角ゴ Pro W3" charset="0"/>
              </a:rPr>
              <a:t>Any real value is possible</a:t>
            </a:r>
          </a:p>
          <a:p>
            <a:pPr marL="514350" indent="-514350">
              <a:buFontTx/>
              <a:buAutoNum type="alphaUcParenR"/>
            </a:pPr>
            <a:r>
              <a:rPr lang="en-US">
                <a:latin typeface="Lucida Grande" charset="0"/>
                <a:ea typeface="ヒラギノ角ゴ Pro W3" charset="0"/>
                <a:cs typeface="ヒラギノ角ゴ Pro W3" charset="0"/>
              </a:rPr>
              <a:t>Any positive value is possible</a:t>
            </a:r>
          </a:p>
          <a:p>
            <a:pPr marL="514350" indent="-514350">
              <a:buFontTx/>
              <a:buAutoNum type="alphaUcParenR"/>
            </a:pPr>
            <a:r>
              <a:rPr lang="en-US">
                <a:latin typeface="Lucida Grande" charset="0"/>
                <a:ea typeface="ヒラギノ角ゴ Pro W3" charset="0"/>
                <a:cs typeface="ヒラギノ角ゴ Pro W3" charset="0"/>
              </a:rPr>
              <a:t>Any value is possible (including complex values)</a:t>
            </a:r>
          </a:p>
          <a:p>
            <a:pPr marL="514350" indent="-514350">
              <a:buFontTx/>
              <a:buAutoNum type="alphaUcParenR"/>
            </a:pPr>
            <a:r>
              <a:rPr lang="en-US">
                <a:latin typeface="Lucida Grande" charset="0"/>
                <a:ea typeface="ヒラギノ角ゴ Pro W3" charset="0"/>
                <a:cs typeface="ヒラギノ角ゴ Pro W3" charset="0"/>
              </a:rPr>
              <a:t>Only integer values are possible</a:t>
            </a:r>
          </a:p>
          <a:p>
            <a:pPr marL="514350" indent="-514350">
              <a:buFontTx/>
              <a:buAutoNum type="alphaUcParenR"/>
            </a:pPr>
            <a:r>
              <a:rPr lang="en-US">
                <a:latin typeface="Lucida Grande" charset="0"/>
                <a:ea typeface="ヒラギノ角ゴ Pro W3" charset="0"/>
                <a:cs typeface="ヒラギノ角ゴ Pro W3" charset="0"/>
              </a:rPr>
              <a:t>For a given particle, there is only ONE possible value (or perhaps 2, ±p</a:t>
            </a:r>
            <a:r>
              <a:rPr lang="en-US" baseline="-25000">
                <a:latin typeface="Lucida Grande" charset="0"/>
                <a:ea typeface="ヒラギノ角ゴ Pro W3" charset="0"/>
                <a:cs typeface="ヒラギノ角ゴ Pro W3" charset="0"/>
              </a:rPr>
              <a:t>0</a:t>
            </a:r>
            <a:r>
              <a:rPr lang="en-US">
                <a:latin typeface="Lucida Grande" charset="0"/>
                <a:ea typeface="ヒラギノ角ゴ Pro W3" charset="0"/>
                <a:cs typeface="ヒラギノ角ゴ Pro W3" charset="0"/>
              </a:rPr>
              <a:t>) </a:t>
            </a:r>
          </a:p>
        </p:txBody>
      </p:sp>
      <p:sp>
        <p:nvSpPr>
          <p:cNvPr id="44036" name="TextBox 7"/>
          <p:cNvSpPr txBox="1">
            <a:spLocks noChangeArrowheads="1"/>
          </p:cNvSpPr>
          <p:nvPr/>
        </p:nvSpPr>
        <p:spPr bwMode="auto">
          <a:xfrm>
            <a:off x="61913" y="6365875"/>
            <a:ext cx="70453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a:t>To think about: What if we measure x instead of p?</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85725" y="249238"/>
            <a:ext cx="8948738" cy="2225675"/>
          </a:xfrm>
        </p:spPr>
        <p:txBody>
          <a:bodyPr anchor="t"/>
          <a:lstStyle/>
          <a:p>
            <a:pPr algn="l"/>
            <a:r>
              <a:rPr lang="en-US" sz="3200">
                <a:solidFill>
                  <a:schemeClr val="tx1"/>
                </a:solidFill>
                <a:latin typeface="Arial" charset="0"/>
                <a:ea typeface="ヒラギノ角ゴ Pro W3" charset="0"/>
                <a:cs typeface="ヒラギノ角ゴ Pro W3" charset="0"/>
              </a:rPr>
              <a:t>WHITEBOARDS:</a:t>
            </a:r>
            <a:br>
              <a:rPr lang="en-US" sz="3200">
                <a:solidFill>
                  <a:schemeClr val="tx1"/>
                </a:solidFill>
                <a:latin typeface="Arial" charset="0"/>
                <a:ea typeface="ヒラギノ角ゴ Pro W3" charset="0"/>
                <a:cs typeface="ヒラギノ角ゴ Pro W3" charset="0"/>
              </a:rPr>
            </a:br>
            <a:r>
              <a:rPr lang="en-US" sz="3200">
                <a:solidFill>
                  <a:schemeClr val="tx1"/>
                </a:solidFill>
                <a:latin typeface="Arial" charset="0"/>
                <a:ea typeface="ヒラギノ角ゴ Pro W3" charset="0"/>
                <a:cs typeface="ヒラギノ角ゴ Pro W3" charset="0"/>
              </a:rPr>
              <a:t>Come up with </a:t>
            </a:r>
            <a:r>
              <a:rPr lang="en-US" sz="3200" i="1">
                <a:solidFill>
                  <a:schemeClr val="tx1"/>
                </a:solidFill>
                <a:latin typeface="Arial" charset="0"/>
                <a:ea typeface="ヒラギノ角ゴ Pro W3" charset="0"/>
                <a:cs typeface="ヒラギノ角ゴ Pro W3" charset="0"/>
              </a:rPr>
              <a:t>two different </a:t>
            </a:r>
            <a:r>
              <a:rPr lang="en-US" sz="3200">
                <a:solidFill>
                  <a:schemeClr val="tx1"/>
                </a:solidFill>
                <a:latin typeface="Arial" charset="0"/>
                <a:ea typeface="ヒラギノ角ゴ Pro W3" charset="0"/>
                <a:cs typeface="ヒラギノ角ゴ Pro W3" charset="0"/>
              </a:rPr>
              <a:t>normalized states, </a:t>
            </a:r>
            <a:br>
              <a:rPr lang="en-US" sz="3200">
                <a:solidFill>
                  <a:schemeClr val="tx1"/>
                </a:solidFill>
                <a:latin typeface="Arial" charset="0"/>
                <a:ea typeface="ヒラギノ角ゴ Pro W3" charset="0"/>
                <a:cs typeface="ヒラギノ角ゴ Pro W3" charset="0"/>
              </a:rPr>
            </a:br>
            <a:r>
              <a:rPr lang="en-US" sz="3200">
                <a:solidFill>
                  <a:schemeClr val="tx1"/>
                </a:solidFill>
                <a:latin typeface="Arial" charset="0"/>
                <a:ea typeface="ヒラギノ角ゴ Pro W3" charset="0"/>
                <a:cs typeface="ヒラギノ角ゴ Pro W3" charset="0"/>
              </a:rPr>
              <a:t>ψ(x), for a particle in a harmonic oscillator potential, such that the probability of measuring E</a:t>
            </a:r>
            <a:r>
              <a:rPr lang="en-US" sz="3200" baseline="-25000">
                <a:solidFill>
                  <a:schemeClr val="tx1"/>
                </a:solidFill>
                <a:latin typeface="Arial" charset="0"/>
                <a:ea typeface="ヒラギノ角ゴ Pro W3" charset="0"/>
                <a:cs typeface="ヒラギノ角ゴ Pro W3" charset="0"/>
              </a:rPr>
              <a:t>0</a:t>
            </a:r>
            <a:r>
              <a:rPr lang="en-US" sz="3200">
                <a:solidFill>
                  <a:schemeClr val="tx1"/>
                </a:solidFill>
                <a:latin typeface="Arial" charset="0"/>
                <a:ea typeface="ヒラギノ角ゴ Pro W3" charset="0"/>
                <a:cs typeface="ヒラギノ角ゴ Pro W3" charset="0"/>
              </a:rPr>
              <a:t> (ground state energy) is exactly 1/3. </a:t>
            </a:r>
            <a:br>
              <a:rPr lang="en-US" sz="3200">
                <a:solidFill>
                  <a:schemeClr val="tx1"/>
                </a:solidFill>
                <a:latin typeface="Arial" charset="0"/>
                <a:ea typeface="ヒラギノ角ゴ Pro W3" charset="0"/>
                <a:cs typeface="ヒラギノ角ゴ Pro W3" charset="0"/>
              </a:rPr>
            </a:br>
            <a:r>
              <a:rPr lang="en-US" sz="3200">
                <a:solidFill>
                  <a:schemeClr val="tx1"/>
                </a:solidFill>
                <a:latin typeface="Arial" charset="0"/>
                <a:ea typeface="ヒラギノ角ゴ Pro W3" charset="0"/>
                <a:cs typeface="ヒラギノ角ゴ Pro W3" charset="0"/>
              </a:rPr>
              <a:t>For each state you come up with, what is &lt;H&gt;?</a:t>
            </a:r>
            <a:br>
              <a:rPr lang="en-US" sz="3200">
                <a:solidFill>
                  <a:schemeClr val="tx1"/>
                </a:solidFill>
                <a:latin typeface="Arial" charset="0"/>
                <a:ea typeface="ヒラギノ角ゴ Pro W3" charset="0"/>
                <a:cs typeface="ヒラギノ角ゴ Pro W3" charset="0"/>
              </a:rPr>
            </a:br>
            <a:r>
              <a:rPr lang="en-US" sz="3200">
                <a:solidFill>
                  <a:schemeClr val="tx1"/>
                </a:solidFill>
                <a:latin typeface="Arial" charset="0"/>
                <a:ea typeface="ヒラギノ角ゴ Pro W3" charset="0"/>
                <a:cs typeface="ヒラギノ角ゴ Pro W3" charset="0"/>
              </a:rPr>
              <a:t/>
            </a:r>
            <a:br>
              <a:rPr lang="en-US" sz="3200">
                <a:solidFill>
                  <a:schemeClr val="tx1"/>
                </a:solidFill>
                <a:latin typeface="Arial" charset="0"/>
                <a:ea typeface="ヒラギノ角ゴ Pro W3" charset="0"/>
                <a:cs typeface="ヒラギノ角ゴ Pro W3" charset="0"/>
              </a:rPr>
            </a:br>
            <a:r>
              <a:rPr lang="en-US" sz="3200">
                <a:solidFill>
                  <a:schemeClr val="tx1"/>
                </a:solidFill>
                <a:latin typeface="Arial" charset="0"/>
                <a:ea typeface="ヒラギノ角ゴ Pro W3" charset="0"/>
                <a:cs typeface="ヒラギノ角ゴ Pro W3" charset="0"/>
              </a:rPr>
              <a:t> (</a:t>
            </a:r>
            <a:r>
              <a:rPr lang="en-US" sz="3200" i="1">
                <a:solidFill>
                  <a:schemeClr val="tx1"/>
                </a:solidFill>
                <a:latin typeface="Arial" charset="0"/>
                <a:ea typeface="ヒラギノ角ゴ Pro W3" charset="0"/>
                <a:cs typeface="ヒラギノ角ゴ Pro W3" charset="0"/>
              </a:rPr>
              <a:t>To think about if you have time: </a:t>
            </a:r>
            <a:r>
              <a:rPr lang="en-US" sz="3200">
                <a:solidFill>
                  <a:schemeClr val="tx1"/>
                </a:solidFill>
                <a:latin typeface="Arial" charset="0"/>
                <a:ea typeface="ヒラギノ角ゴ Pro W3" charset="0"/>
                <a:cs typeface="ヒラギノ角ゴ Pro W3" charset="0"/>
              </a:rPr>
              <a:t/>
            </a:r>
            <a:br>
              <a:rPr lang="en-US" sz="3200">
                <a:solidFill>
                  <a:schemeClr val="tx1"/>
                </a:solidFill>
                <a:latin typeface="Arial" charset="0"/>
                <a:ea typeface="ヒラギノ角ゴ Pro W3" charset="0"/>
                <a:cs typeface="ヒラギノ角ゴ Pro W3" charset="0"/>
              </a:rPr>
            </a:br>
            <a:r>
              <a:rPr lang="en-US" sz="3200">
                <a:solidFill>
                  <a:schemeClr val="tx1"/>
                </a:solidFill>
                <a:latin typeface="Wingdings" charset="0"/>
                <a:ea typeface="ＭＳ Ｐゴシック" charset="0"/>
              </a:rPr>
              <a:t></a:t>
            </a:r>
            <a:r>
              <a:rPr lang="en-US" sz="3200">
                <a:solidFill>
                  <a:schemeClr val="tx1"/>
                </a:solidFill>
                <a:latin typeface="Arial" charset="0"/>
                <a:ea typeface="ヒラギノ角ゴ Pro W3" charset="0"/>
                <a:cs typeface="ヒラギノ角ゴ Pro W3" charset="0"/>
              </a:rPr>
              <a:t> If I give you the value of &lt;H&gt;, is your ψ(x)  uniquely determined?</a:t>
            </a:r>
            <a:br>
              <a:rPr lang="en-US" sz="3200">
                <a:solidFill>
                  <a:schemeClr val="tx1"/>
                </a:solidFill>
                <a:latin typeface="Arial" charset="0"/>
                <a:ea typeface="ヒラギノ角ゴ Pro W3" charset="0"/>
                <a:cs typeface="ヒラギノ角ゴ Pro W3" charset="0"/>
              </a:rPr>
            </a:br>
            <a:r>
              <a:rPr lang="en-US" sz="3200">
                <a:solidFill>
                  <a:schemeClr val="tx1"/>
                </a:solidFill>
                <a:latin typeface="Wingdings" charset="0"/>
                <a:ea typeface="ＭＳ Ｐゴシック" charset="0"/>
              </a:rPr>
              <a:t></a:t>
            </a:r>
            <a:r>
              <a:rPr lang="en-US" sz="3200">
                <a:solidFill>
                  <a:schemeClr val="tx1"/>
                </a:solidFill>
                <a:latin typeface="Arial" charset="0"/>
                <a:ea typeface="ヒラギノ角ゴ Pro W3" charset="0"/>
                <a:cs typeface="ヒラギノ角ゴ Pro W3" charset="0"/>
              </a:rPr>
              <a:t> How does your state evolve with time, ψ(x,t)? </a:t>
            </a:r>
            <a:br>
              <a:rPr lang="en-US" sz="3200">
                <a:solidFill>
                  <a:schemeClr val="tx1"/>
                </a:solidFill>
                <a:latin typeface="Arial" charset="0"/>
                <a:ea typeface="ヒラギノ角ゴ Pro W3" charset="0"/>
                <a:cs typeface="ヒラギノ角ゴ Pro W3" charset="0"/>
              </a:rPr>
            </a:br>
            <a:r>
              <a:rPr lang="en-US" sz="3200">
                <a:solidFill>
                  <a:schemeClr val="tx1"/>
                </a:solidFill>
                <a:latin typeface="Wingdings" charset="0"/>
                <a:ea typeface="ＭＳ Ｐゴシック" charset="0"/>
              </a:rPr>
              <a:t></a:t>
            </a:r>
            <a:r>
              <a:rPr lang="en-US" sz="3200">
                <a:solidFill>
                  <a:schemeClr val="tx1"/>
                </a:solidFill>
                <a:latin typeface="Arial" charset="0"/>
                <a:ea typeface="ヒラギノ角ゴ Pro W3" charset="0"/>
                <a:cs typeface="ヒラギノ角ゴ Pro W3" charset="0"/>
              </a:rPr>
              <a:t> Given only that Prob(E</a:t>
            </a:r>
            <a:r>
              <a:rPr lang="en-US" sz="3200" baseline="-25000">
                <a:solidFill>
                  <a:schemeClr val="tx1"/>
                </a:solidFill>
                <a:latin typeface="Arial" charset="0"/>
                <a:ea typeface="ヒラギノ角ゴ Pro W3" charset="0"/>
                <a:cs typeface="ヒラギノ角ゴ Pro W3" charset="0"/>
              </a:rPr>
              <a:t>0</a:t>
            </a:r>
            <a:r>
              <a:rPr lang="en-US" sz="3200">
                <a:solidFill>
                  <a:schemeClr val="tx1"/>
                </a:solidFill>
                <a:latin typeface="Arial" charset="0"/>
                <a:ea typeface="ヒラギノ角ゴ Pro W3" charset="0"/>
                <a:cs typeface="ヒラギノ角ゴ Pro W3" charset="0"/>
              </a:rPr>
              <a:t>)=1/3, what is the range of all possible &lt;H&gt;</a:t>
            </a:r>
            <a:r>
              <a:rPr lang="ja-JP" altLang="en-US" sz="3200">
                <a:solidFill>
                  <a:schemeClr val="tx1"/>
                </a:solidFill>
                <a:latin typeface="Arial" charset="0"/>
                <a:ea typeface="ヒラギノ角ゴ Pro W3" charset="0"/>
                <a:cs typeface="ヒラギノ角ゴ Pro W3" charset="0"/>
              </a:rPr>
              <a:t>’</a:t>
            </a:r>
            <a:r>
              <a:rPr lang="en-US" sz="3200">
                <a:solidFill>
                  <a:schemeClr val="tx1"/>
                </a:solidFill>
                <a:latin typeface="Arial" charset="0"/>
                <a:ea typeface="ヒラギノ角ゴ Pro W3" charset="0"/>
                <a:cs typeface="ヒラギノ角ゴ Pro W3" charset="0"/>
              </a:rPr>
              <a:t>s?</a:t>
            </a:r>
            <a:br>
              <a:rPr lang="en-US" sz="3200">
                <a:solidFill>
                  <a:schemeClr val="tx1"/>
                </a:solidFill>
                <a:latin typeface="Arial" charset="0"/>
                <a:ea typeface="ヒラギノ角ゴ Pro W3" charset="0"/>
                <a:cs typeface="ヒラギノ角ゴ Pro W3" charset="0"/>
              </a:rPr>
            </a:br>
            <a:endParaRPr lang="en-US" sz="3200">
              <a:latin typeface="Arial" charset="0"/>
              <a:ea typeface="ヒラギノ角ゴ Pro W3" charset="0"/>
              <a:cs typeface="ヒラギノ角ゴ Pro W3" charset="0"/>
            </a:endParaRP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38100" y="46038"/>
            <a:ext cx="9058275" cy="6811962"/>
          </a:xfrm>
        </p:spPr>
        <p:txBody>
          <a:bodyPr anchor="t"/>
          <a:lstStyle/>
          <a:p>
            <a:pPr algn="l"/>
            <a:r>
              <a:rPr lang="en-US" sz="3200" dirty="0">
                <a:solidFill>
                  <a:schemeClr val="tx1"/>
                </a:solidFill>
                <a:latin typeface="Arial" charset="0"/>
                <a:ea typeface="ヒラギノ角ゴ Pro W3" charset="0"/>
                <a:cs typeface="ヒラギノ角ゴ Pro W3" charset="0"/>
              </a:rPr>
              <a:t>Suppose we take the particle in the state you came up with, measure H, and happen to get E</a:t>
            </a:r>
            <a:r>
              <a:rPr lang="en-US" sz="3200" baseline="-25000" dirty="0">
                <a:solidFill>
                  <a:schemeClr val="tx1"/>
                </a:solidFill>
                <a:latin typeface="Arial" charset="0"/>
                <a:ea typeface="ヒラギノ角ゴ Pro W3" charset="0"/>
                <a:cs typeface="ヒラギノ角ゴ Pro W3" charset="0"/>
              </a:rPr>
              <a:t>0</a:t>
            </a:r>
            <a:r>
              <a:rPr lang="en-US" sz="3200" dirty="0">
                <a:solidFill>
                  <a:schemeClr val="tx1"/>
                </a:solidFill>
                <a:latin typeface="Arial" charset="0"/>
                <a:ea typeface="ヒラギノ角ゴ Pro W3" charset="0"/>
                <a:cs typeface="ヒラギノ角ゴ Pro W3" charset="0"/>
              </a:rPr>
              <a:t>, (the energy of  the ground state.) </a:t>
            </a:r>
            <a:br>
              <a:rPr lang="en-US" sz="3200" dirty="0">
                <a:solidFill>
                  <a:schemeClr val="tx1"/>
                </a:solidFill>
                <a:latin typeface="Arial" charset="0"/>
                <a:ea typeface="ヒラギノ角ゴ Pro W3" charset="0"/>
                <a:cs typeface="ヒラギノ角ゴ Pro W3" charset="0"/>
              </a:rPr>
            </a:br>
            <a:r>
              <a:rPr lang="en-US" sz="3200" dirty="0">
                <a:solidFill>
                  <a:schemeClr val="tx1"/>
                </a:solidFill>
                <a:latin typeface="Arial" charset="0"/>
                <a:ea typeface="ヒラギノ角ゴ Pro W3" charset="0"/>
                <a:cs typeface="ヒラギノ角ゴ Pro W3" charset="0"/>
              </a:rPr>
              <a:t/>
            </a:r>
            <a:br>
              <a:rPr lang="en-US" sz="3200" dirty="0">
                <a:solidFill>
                  <a:schemeClr val="tx1"/>
                </a:solidFill>
                <a:latin typeface="Arial" charset="0"/>
                <a:ea typeface="ヒラギノ角ゴ Pro W3" charset="0"/>
                <a:cs typeface="ヒラギノ角ゴ Pro W3" charset="0"/>
              </a:rPr>
            </a:br>
            <a:r>
              <a:rPr lang="en-US" sz="3200" dirty="0">
                <a:solidFill>
                  <a:srgbClr val="0000FF"/>
                </a:solidFill>
                <a:latin typeface="Arial" charset="0"/>
                <a:ea typeface="ヒラギノ角ゴ Pro W3" charset="0"/>
                <a:cs typeface="ヒラギノ角ゴ Pro W3" charset="0"/>
              </a:rPr>
              <a:t>Sketch |</a:t>
            </a:r>
            <a:r>
              <a:rPr lang="en-US" sz="3200" dirty="0" err="1">
                <a:solidFill>
                  <a:srgbClr val="0000FF"/>
                </a:solidFill>
                <a:latin typeface="Arial" charset="0"/>
                <a:ea typeface="ヒラギノ角ゴ Pro W3" charset="0"/>
                <a:cs typeface="ヒラギノ角ゴ Pro W3" charset="0"/>
              </a:rPr>
              <a:t>ψ</a:t>
            </a:r>
            <a:r>
              <a:rPr lang="en-US" sz="3200" dirty="0">
                <a:solidFill>
                  <a:srgbClr val="0000FF"/>
                </a:solidFill>
                <a:latin typeface="Arial" charset="0"/>
                <a:ea typeface="ヒラギノ角ゴ Pro W3" charset="0"/>
                <a:cs typeface="ヒラギノ角ゴ Pro W3" charset="0"/>
              </a:rPr>
              <a:t>(x)</a:t>
            </a:r>
            <a:r>
              <a:rPr lang="en-US" sz="3200" dirty="0" smtClean="0">
                <a:solidFill>
                  <a:srgbClr val="0000FF"/>
                </a:solidFill>
                <a:latin typeface="Arial" charset="0"/>
                <a:ea typeface="ヒラギノ角ゴ Pro W3" charset="0"/>
                <a:cs typeface="ヒラギノ角ゴ Pro W3" charset="0"/>
              </a:rPr>
              <a:t>|</a:t>
            </a:r>
            <a:r>
              <a:rPr lang="en-US" sz="3200" baseline="30000" dirty="0" smtClean="0">
                <a:solidFill>
                  <a:srgbClr val="0000FF"/>
                </a:solidFill>
                <a:latin typeface="Arial" charset="0"/>
                <a:ea typeface="ヒラギノ角ゴ Pro W3" charset="0"/>
                <a:cs typeface="ヒラギノ角ゴ Pro W3" charset="0"/>
              </a:rPr>
              <a:t>2</a:t>
            </a:r>
            <a:r>
              <a:rPr lang="en-US" sz="3200" dirty="0" smtClean="0">
                <a:solidFill>
                  <a:srgbClr val="0000FF"/>
                </a:solidFill>
                <a:latin typeface="Arial" charset="0"/>
                <a:ea typeface="ヒラギノ角ゴ Pro W3" charset="0"/>
                <a:cs typeface="ヒラギノ角ゴ Pro W3" charset="0"/>
              </a:rPr>
              <a:t> </a:t>
            </a:r>
            <a:r>
              <a:rPr lang="en-US" sz="3200" dirty="0">
                <a:solidFill>
                  <a:srgbClr val="0000FF"/>
                </a:solidFill>
                <a:latin typeface="Arial" charset="0"/>
                <a:ea typeface="ヒラギノ角ゴ Pro W3" charset="0"/>
                <a:cs typeface="ヒラギノ角ゴ Pro W3" charset="0"/>
              </a:rPr>
              <a:t>immediately after measurement. What happens as time goes by? </a:t>
            </a:r>
            <a:r>
              <a:rPr lang="en-US" sz="3200" dirty="0">
                <a:solidFill>
                  <a:schemeClr val="tx1"/>
                </a:solidFill>
                <a:latin typeface="Arial" charset="0"/>
                <a:ea typeface="ヒラギノ角ゴ Pro W3" charset="0"/>
                <a:cs typeface="ヒラギノ角ゴ Pro W3" charset="0"/>
              </a:rPr>
              <a:t/>
            </a:r>
            <a:br>
              <a:rPr lang="en-US" sz="3200" dirty="0">
                <a:solidFill>
                  <a:schemeClr val="tx1"/>
                </a:solidFill>
                <a:latin typeface="Arial" charset="0"/>
                <a:ea typeface="ヒラギノ角ゴ Pro W3" charset="0"/>
                <a:cs typeface="ヒラギノ角ゴ Pro W3" charset="0"/>
              </a:rPr>
            </a:br>
            <a:r>
              <a:rPr lang="en-US" sz="3200" dirty="0">
                <a:solidFill>
                  <a:schemeClr val="tx1"/>
                </a:solidFill>
                <a:latin typeface="Arial" charset="0"/>
                <a:ea typeface="ヒラギノ角ゴ Pro W3" charset="0"/>
                <a:cs typeface="ヒラギノ角ゴ Pro W3" charset="0"/>
              </a:rPr>
              <a:t/>
            </a:r>
            <a:br>
              <a:rPr lang="en-US" sz="3200" dirty="0">
                <a:solidFill>
                  <a:schemeClr val="tx1"/>
                </a:solidFill>
                <a:latin typeface="Arial" charset="0"/>
                <a:ea typeface="ヒラギノ角ゴ Pro W3" charset="0"/>
                <a:cs typeface="ヒラギノ角ゴ Pro W3" charset="0"/>
              </a:rPr>
            </a:br>
            <a:r>
              <a:rPr lang="en-US" sz="3200" dirty="0">
                <a:solidFill>
                  <a:schemeClr val="tx1"/>
                </a:solidFill>
                <a:latin typeface="Arial" charset="0"/>
                <a:ea typeface="ヒラギノ角ゴ Pro W3" charset="0"/>
                <a:cs typeface="ヒラギノ角ゴ Pro W3" charset="0"/>
              </a:rPr>
              <a:t>If you have time, </a:t>
            </a:r>
            <a:r>
              <a:rPr lang="en-US" sz="3200" dirty="0" err="1">
                <a:solidFill>
                  <a:schemeClr val="tx1"/>
                </a:solidFill>
                <a:latin typeface="Arial" charset="0"/>
                <a:ea typeface="ヒラギノ角ゴ Pro W3" charset="0"/>
                <a:cs typeface="ヒラギノ角ゴ Pro W3" charset="0"/>
              </a:rPr>
              <a:t>resketch</a:t>
            </a:r>
            <a:r>
              <a:rPr lang="en-US" sz="3200" dirty="0">
                <a:solidFill>
                  <a:schemeClr val="tx1"/>
                </a:solidFill>
                <a:latin typeface="Arial" charset="0"/>
                <a:ea typeface="ヒラギノ角ゴ Pro W3" charset="0"/>
                <a:cs typeface="ヒラギノ角ゴ Pro W3" charset="0"/>
              </a:rPr>
              <a:t> if…</a:t>
            </a:r>
            <a:br>
              <a:rPr lang="en-US" sz="3200" dirty="0">
                <a:solidFill>
                  <a:schemeClr val="tx1"/>
                </a:solidFill>
                <a:latin typeface="Arial" charset="0"/>
                <a:ea typeface="ヒラギノ角ゴ Pro W3" charset="0"/>
                <a:cs typeface="ヒラギノ角ゴ Pro W3" charset="0"/>
              </a:rPr>
            </a:br>
            <a:r>
              <a:rPr lang="en-US" sz="3200" dirty="0">
                <a:solidFill>
                  <a:schemeClr val="tx1"/>
                </a:solidFill>
                <a:latin typeface="Wingdings" charset="0"/>
                <a:ea typeface="ＭＳ Ｐゴシック" charset="0"/>
              </a:rPr>
              <a:t></a:t>
            </a:r>
            <a:r>
              <a:rPr lang="en-US" sz="3200" dirty="0">
                <a:solidFill>
                  <a:schemeClr val="tx1"/>
                </a:solidFill>
                <a:latin typeface="Arial" charset="0"/>
                <a:ea typeface="ヒラギノ角ゴ Pro W3" charset="0"/>
                <a:cs typeface="ヒラギノ角ゴ Pro W3" charset="0"/>
              </a:rPr>
              <a:t> … you had been given a particle, measured H, and happened to get E</a:t>
            </a:r>
            <a:r>
              <a:rPr lang="en-US" sz="3200" baseline="-25000" dirty="0">
                <a:solidFill>
                  <a:schemeClr val="tx1"/>
                </a:solidFill>
                <a:latin typeface="Arial" charset="0"/>
                <a:ea typeface="ヒラギノ角ゴ Pro W3" charset="0"/>
                <a:cs typeface="ヒラギノ角ゴ Pro W3" charset="0"/>
              </a:rPr>
              <a:t>1</a:t>
            </a:r>
            <a:r>
              <a:rPr lang="en-US" sz="3200" dirty="0">
                <a:solidFill>
                  <a:schemeClr val="tx1"/>
                </a:solidFill>
                <a:latin typeface="Arial" charset="0"/>
                <a:ea typeface="ヒラギノ角ゴ Pro W3" charset="0"/>
                <a:cs typeface="ヒラギノ角ゴ Pro W3" charset="0"/>
              </a:rPr>
              <a:t> (the energy of the first excited state?) </a:t>
            </a:r>
            <a:br>
              <a:rPr lang="en-US" sz="3200" dirty="0">
                <a:solidFill>
                  <a:schemeClr val="tx1"/>
                </a:solidFill>
                <a:latin typeface="Arial" charset="0"/>
                <a:ea typeface="ヒラギノ角ゴ Pro W3" charset="0"/>
                <a:cs typeface="ヒラギノ角ゴ Pro W3" charset="0"/>
              </a:rPr>
            </a:br>
            <a:r>
              <a:rPr lang="en-US" sz="1200" dirty="0">
                <a:solidFill>
                  <a:schemeClr val="tx1"/>
                </a:solidFill>
                <a:latin typeface="Arial" charset="0"/>
                <a:ea typeface="ヒラギノ角ゴ Pro W3" charset="0"/>
                <a:cs typeface="ヒラギノ角ゴ Pro W3" charset="0"/>
              </a:rPr>
              <a:t/>
            </a:r>
            <a:br>
              <a:rPr lang="en-US" sz="1200" dirty="0">
                <a:solidFill>
                  <a:schemeClr val="tx1"/>
                </a:solidFill>
                <a:latin typeface="Arial" charset="0"/>
                <a:ea typeface="ヒラギノ角ゴ Pro W3" charset="0"/>
                <a:cs typeface="ヒラギノ角ゴ Pro W3" charset="0"/>
              </a:rPr>
            </a:br>
            <a:r>
              <a:rPr lang="en-US" sz="3200" dirty="0">
                <a:solidFill>
                  <a:schemeClr val="tx1"/>
                </a:solidFill>
                <a:latin typeface="Wingdings" charset="0"/>
                <a:ea typeface="ＭＳ Ｐゴシック" charset="0"/>
              </a:rPr>
              <a:t></a:t>
            </a:r>
            <a:r>
              <a:rPr lang="en-US" sz="3200" dirty="0">
                <a:solidFill>
                  <a:schemeClr val="tx1"/>
                </a:solidFill>
                <a:latin typeface="Arial" charset="0"/>
                <a:ea typeface="ヒラギノ角ゴ Pro W3" charset="0"/>
                <a:cs typeface="ヒラギノ角ゴ Pro W3" charset="0"/>
              </a:rPr>
              <a:t> … you had been given a particle, measured </a:t>
            </a:r>
            <a:r>
              <a:rPr lang="en-US" sz="3200" i="1" dirty="0">
                <a:solidFill>
                  <a:schemeClr val="tx1"/>
                </a:solidFill>
                <a:latin typeface="Arial" charset="0"/>
                <a:ea typeface="ヒラギノ角ゴ Pro W3" charset="0"/>
                <a:cs typeface="ヒラギノ角ゴ Pro W3" charset="0"/>
              </a:rPr>
              <a:t>x, </a:t>
            </a:r>
            <a:r>
              <a:rPr lang="en-US" sz="3200" dirty="0">
                <a:solidFill>
                  <a:schemeClr val="tx1"/>
                </a:solidFill>
                <a:latin typeface="Arial" charset="0"/>
                <a:ea typeface="ヒラギノ角ゴ Pro W3" charset="0"/>
                <a:cs typeface="ヒラギノ角ゴ Pro W3" charset="0"/>
              </a:rPr>
              <a:t>and happened to get x=0 (to high precision!)   </a:t>
            </a:r>
            <a:br>
              <a:rPr lang="en-US" sz="3200" dirty="0">
                <a:solidFill>
                  <a:schemeClr val="tx1"/>
                </a:solidFill>
                <a:latin typeface="Arial" charset="0"/>
                <a:ea typeface="ヒラギノ角ゴ Pro W3" charset="0"/>
                <a:cs typeface="ヒラギノ角ゴ Pro W3" charset="0"/>
              </a:rPr>
            </a:br>
            <a:r>
              <a:rPr lang="en-US" sz="3200" dirty="0">
                <a:solidFill>
                  <a:schemeClr val="tx1"/>
                </a:solidFill>
                <a:latin typeface="Arial" charset="0"/>
                <a:ea typeface="ヒラギノ角ゴ Pro W3" charset="0"/>
                <a:cs typeface="ヒラギノ角ゴ Pro W3" charset="0"/>
              </a:rPr>
              <a:t> </a:t>
            </a:r>
            <a:br>
              <a:rPr lang="en-US" sz="3200" dirty="0">
                <a:solidFill>
                  <a:schemeClr val="tx1"/>
                </a:solidFill>
                <a:latin typeface="Arial" charset="0"/>
                <a:ea typeface="ヒラギノ角ゴ Pro W3" charset="0"/>
                <a:cs typeface="ヒラギノ角ゴ Pro W3" charset="0"/>
              </a:rPr>
            </a:br>
            <a:endParaRPr lang="en-US" sz="3200" dirty="0">
              <a:latin typeface="Arial" charset="0"/>
              <a:ea typeface="ヒラギノ角ゴ Pro W3" charset="0"/>
              <a:cs typeface="ヒラギノ角ゴ Pro W3" charset="0"/>
            </a:endParaRP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4" name="Title 1"/>
          <p:cNvSpPr>
            <a:spLocks noGrp="1"/>
          </p:cNvSpPr>
          <p:nvPr>
            <p:ph type="title"/>
          </p:nvPr>
        </p:nvSpPr>
        <p:spPr>
          <a:xfrm>
            <a:off x="225425" y="3313113"/>
            <a:ext cx="8542338" cy="1666875"/>
          </a:xfrm>
        </p:spPr>
        <p:txBody>
          <a:bodyPr/>
          <a:lstStyle/>
          <a:p>
            <a:pPr algn="l">
              <a:spcAft>
                <a:spcPts val="2400"/>
              </a:spcAft>
            </a:pPr>
            <a:r>
              <a:rPr lang="en-US" sz="3200">
                <a:latin typeface="Arial" charset="0"/>
                <a:ea typeface="ヒラギノ角ゴ Pro W3" charset="0"/>
                <a:cs typeface="ヒラギノ角ゴ Pro W3" charset="0"/>
              </a:rPr>
              <a:t>Observable A is measured, and the value a</a:t>
            </a:r>
            <a:r>
              <a:rPr lang="en-US" sz="3200" baseline="-25000">
                <a:latin typeface="Arial" charset="0"/>
                <a:ea typeface="ヒラギノ角ゴ Pro W3" charset="0"/>
                <a:cs typeface="ヒラギノ角ゴ Pro W3" charset="0"/>
              </a:rPr>
              <a:t>1</a:t>
            </a:r>
            <a:r>
              <a:rPr lang="en-US" sz="3200" baseline="30000">
                <a:latin typeface="Arial" charset="0"/>
                <a:ea typeface="ヒラギノ角ゴ Pro W3" charset="0"/>
                <a:cs typeface="ヒラギノ角ゴ Pro W3" charset="0"/>
              </a:rPr>
              <a:t> </a:t>
            </a:r>
            <a:r>
              <a:rPr lang="en-US" sz="3200">
                <a:latin typeface="Arial" charset="0"/>
                <a:ea typeface="ヒラギノ角ゴ Pro W3" charset="0"/>
                <a:cs typeface="ヒラギノ角ゴ Pro W3" charset="0"/>
              </a:rPr>
              <a:t>is found. What is the system's state immediately after measurement? </a:t>
            </a:r>
          </a:p>
        </p:txBody>
      </p:sp>
      <p:sp>
        <p:nvSpPr>
          <p:cNvPr id="50185" name="Content Placeholder 2"/>
          <p:cNvSpPr>
            <a:spLocks noGrp="1"/>
          </p:cNvSpPr>
          <p:nvPr>
            <p:ph idx="1"/>
          </p:nvPr>
        </p:nvSpPr>
        <p:spPr>
          <a:xfrm>
            <a:off x="184150" y="5189538"/>
            <a:ext cx="8770938" cy="1457325"/>
          </a:xfrm>
        </p:spPr>
        <p:txBody>
          <a:bodyPr/>
          <a:lstStyle/>
          <a:p>
            <a:pPr marL="514350" indent="-514350"/>
            <a:r>
              <a:rPr lang="en-US">
                <a:latin typeface="Times New Roman" charset="0"/>
                <a:ea typeface="ＭＳ Ｐゴシック" charset="0"/>
                <a:cs typeface="Times New Roman" charset="0"/>
              </a:rPr>
              <a:t>A)         B)         C)</a:t>
            </a:r>
          </a:p>
          <a:p>
            <a:pPr marL="514350" indent="-514350"/>
            <a:r>
              <a:rPr lang="en-US">
                <a:latin typeface="Times New Roman" charset="0"/>
                <a:ea typeface="ＭＳ Ｐゴシック" charset="0"/>
                <a:cs typeface="Times New Roman" charset="0"/>
              </a:rPr>
              <a:t>D)         E)</a:t>
            </a:r>
          </a:p>
        </p:txBody>
      </p:sp>
      <p:sp>
        <p:nvSpPr>
          <p:cNvPr id="50186"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71</a:t>
            </a:r>
          </a:p>
        </p:txBody>
      </p:sp>
      <p:graphicFrame>
        <p:nvGraphicFramePr>
          <p:cNvPr id="50178" name="Object 2"/>
          <p:cNvGraphicFramePr>
            <a:graphicFrameLocks noChangeAspect="1"/>
          </p:cNvGraphicFramePr>
          <p:nvPr/>
        </p:nvGraphicFramePr>
        <p:xfrm>
          <a:off x="176213" y="195263"/>
          <a:ext cx="8788400" cy="3148012"/>
        </p:xfrm>
        <a:graphic>
          <a:graphicData uri="http://schemas.openxmlformats.org/presentationml/2006/ole">
            <mc:AlternateContent xmlns:mc="http://schemas.openxmlformats.org/markup-compatibility/2006">
              <mc:Choice xmlns:v="urn:schemas-microsoft-com:vml" Requires="v">
                <p:oleObj spid="_x0000_s50249" name="Equation" r:id="rId4" imgW="3213100" imgH="1168400" progId="Equation.3">
                  <p:embed/>
                </p:oleObj>
              </mc:Choice>
              <mc:Fallback>
                <p:oleObj name="Equation" r:id="rId4" imgW="3213100" imgH="11684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213" y="195263"/>
                        <a:ext cx="8788400" cy="3148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50179" name="Object 3"/>
          <p:cNvGraphicFramePr>
            <a:graphicFrameLocks noChangeAspect="1"/>
          </p:cNvGraphicFramePr>
          <p:nvPr/>
        </p:nvGraphicFramePr>
        <p:xfrm>
          <a:off x="827088" y="5240338"/>
          <a:ext cx="441325" cy="508000"/>
        </p:xfrm>
        <a:graphic>
          <a:graphicData uri="http://schemas.openxmlformats.org/presentationml/2006/ole">
            <mc:AlternateContent xmlns:mc="http://schemas.openxmlformats.org/markup-compatibility/2006">
              <mc:Choice xmlns:v="urn:schemas-microsoft-com:vml" Requires="v">
                <p:oleObj spid="_x0000_s50250" name="Equation" r:id="rId6" imgW="152400" imgH="177800" progId="Equation.3">
                  <p:embed/>
                </p:oleObj>
              </mc:Choice>
              <mc:Fallback>
                <p:oleObj name="Equation" r:id="rId6" imgW="152400" imgH="1778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27088" y="5240338"/>
                        <a:ext cx="441325" cy="508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50180" name="Object 4"/>
          <p:cNvGraphicFramePr>
            <a:graphicFrameLocks noChangeAspect="1"/>
          </p:cNvGraphicFramePr>
          <p:nvPr/>
        </p:nvGraphicFramePr>
        <p:xfrm>
          <a:off x="2159000" y="5241925"/>
          <a:ext cx="517525" cy="506413"/>
        </p:xfrm>
        <a:graphic>
          <a:graphicData uri="http://schemas.openxmlformats.org/presentationml/2006/ole">
            <mc:AlternateContent xmlns:mc="http://schemas.openxmlformats.org/markup-compatibility/2006">
              <mc:Choice xmlns:v="urn:schemas-microsoft-com:vml" Requires="v">
                <p:oleObj spid="_x0000_s50251" name="Equation" r:id="rId8" imgW="177800" imgH="177800" progId="Equation.3">
                  <p:embed/>
                </p:oleObj>
              </mc:Choice>
              <mc:Fallback>
                <p:oleObj name="Equation" r:id="rId8" imgW="177800" imgH="1778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59000" y="5241925"/>
                        <a:ext cx="517525"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50181" name="Object 5"/>
          <p:cNvGraphicFramePr>
            <a:graphicFrameLocks noChangeAspect="1"/>
          </p:cNvGraphicFramePr>
          <p:nvPr/>
        </p:nvGraphicFramePr>
        <p:xfrm>
          <a:off x="3343275" y="5241925"/>
          <a:ext cx="5757863" cy="506413"/>
        </p:xfrm>
        <a:graphic>
          <a:graphicData uri="http://schemas.openxmlformats.org/presentationml/2006/ole">
            <mc:AlternateContent xmlns:mc="http://schemas.openxmlformats.org/markup-compatibility/2006">
              <mc:Choice xmlns:v="urn:schemas-microsoft-com:vml" Requires="v">
                <p:oleObj spid="_x0000_s50252" name="Equation" r:id="rId10" imgW="1981200" imgH="177800" progId="Equation.3">
                  <p:embed/>
                </p:oleObj>
              </mc:Choice>
              <mc:Fallback>
                <p:oleObj name="Equation" r:id="rId10" imgW="1981200" imgH="177800"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343275" y="5241925"/>
                        <a:ext cx="5757863"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50182" name="Object 6"/>
          <p:cNvGraphicFramePr>
            <a:graphicFrameLocks noChangeAspect="1"/>
          </p:cNvGraphicFramePr>
          <p:nvPr/>
        </p:nvGraphicFramePr>
        <p:xfrm>
          <a:off x="827088" y="5876925"/>
          <a:ext cx="406400" cy="506413"/>
        </p:xfrm>
        <a:graphic>
          <a:graphicData uri="http://schemas.openxmlformats.org/presentationml/2006/ole">
            <mc:AlternateContent xmlns:mc="http://schemas.openxmlformats.org/markup-compatibility/2006">
              <mc:Choice xmlns:v="urn:schemas-microsoft-com:vml" Requires="v">
                <p:oleObj spid="_x0000_s50253" name="Equation" r:id="rId12" imgW="139700" imgH="177800" progId="Equation.3">
                  <p:embed/>
                </p:oleObj>
              </mc:Choice>
              <mc:Fallback>
                <p:oleObj name="Equation" r:id="rId12" imgW="139700" imgH="177800" progId="Equation.3">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27088" y="5876925"/>
                        <a:ext cx="406400" cy="506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50183" name="Object 7"/>
          <p:cNvGraphicFramePr>
            <a:graphicFrameLocks noChangeAspect="1"/>
          </p:cNvGraphicFramePr>
          <p:nvPr/>
        </p:nvGraphicFramePr>
        <p:xfrm>
          <a:off x="2159000" y="5910263"/>
          <a:ext cx="481013" cy="506412"/>
        </p:xfrm>
        <a:graphic>
          <a:graphicData uri="http://schemas.openxmlformats.org/presentationml/2006/ole">
            <mc:AlternateContent xmlns:mc="http://schemas.openxmlformats.org/markup-compatibility/2006">
              <mc:Choice xmlns:v="urn:schemas-microsoft-com:vml" Requires="v">
                <p:oleObj spid="_x0000_s50254" name="Equation" r:id="rId14" imgW="165100" imgH="177800" progId="Equation.3">
                  <p:embed/>
                </p:oleObj>
              </mc:Choice>
              <mc:Fallback>
                <p:oleObj name="Equation" r:id="rId14" imgW="165100" imgH="177800" progId="Equation.3">
                  <p:embed/>
                  <p:pic>
                    <p:nvPicPr>
                      <p:cNvPr id="0"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159000" y="5910263"/>
                        <a:ext cx="481013" cy="506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Title 1"/>
          <p:cNvSpPr>
            <a:spLocks noGrp="1"/>
          </p:cNvSpPr>
          <p:nvPr>
            <p:ph type="title"/>
          </p:nvPr>
        </p:nvSpPr>
        <p:spPr>
          <a:xfrm>
            <a:off x="225425" y="3313113"/>
            <a:ext cx="8542338" cy="1666875"/>
          </a:xfrm>
        </p:spPr>
        <p:txBody>
          <a:bodyPr/>
          <a:lstStyle/>
          <a:p>
            <a:pPr algn="l">
              <a:spcAft>
                <a:spcPts val="2400"/>
              </a:spcAft>
            </a:pPr>
            <a:r>
              <a:rPr lang="en-US" sz="3200">
                <a:solidFill>
                  <a:schemeClr val="tx1"/>
                </a:solidFill>
                <a:latin typeface="Arial" charset="0"/>
                <a:ea typeface="ヒラギノ角ゴ Pro W3" charset="0"/>
                <a:cs typeface="ヒラギノ角ゴ Pro W3" charset="0"/>
              </a:rPr>
              <a:t>Immediately after the measurement of A, the observable B is measured. </a:t>
            </a:r>
            <a:r>
              <a:rPr lang="en-US" sz="3200">
                <a:latin typeface="Arial" charset="0"/>
                <a:ea typeface="ヒラギノ角ゴ Pro W3" charset="0"/>
                <a:cs typeface="ヒラギノ角ゴ Pro W3" charset="0"/>
              </a:rPr>
              <a:t>What is the probability that b</a:t>
            </a:r>
            <a:r>
              <a:rPr lang="en-US" sz="3200" baseline="-25000">
                <a:latin typeface="Arial" charset="0"/>
                <a:ea typeface="ヒラギノ角ゴ Pro W3" charset="0"/>
                <a:cs typeface="ヒラギノ角ゴ Pro W3" charset="0"/>
              </a:rPr>
              <a:t>1</a:t>
            </a:r>
            <a:r>
              <a:rPr lang="en-US" sz="3200" baseline="30000">
                <a:latin typeface="Arial" charset="0"/>
                <a:ea typeface="ヒラギノ角ゴ Pro W3" charset="0"/>
                <a:cs typeface="ヒラギノ角ゴ Pro W3" charset="0"/>
              </a:rPr>
              <a:t> </a:t>
            </a:r>
            <a:r>
              <a:rPr lang="en-US" sz="3200">
                <a:latin typeface="Arial" charset="0"/>
                <a:ea typeface="ヒラギノ角ゴ Pro W3" charset="0"/>
                <a:cs typeface="ヒラギノ角ゴ Pro W3" charset="0"/>
              </a:rPr>
              <a:t>will be found? </a:t>
            </a:r>
          </a:p>
        </p:txBody>
      </p:sp>
      <p:sp>
        <p:nvSpPr>
          <p:cNvPr id="52228" name="Content Placeholder 2"/>
          <p:cNvSpPr>
            <a:spLocks noGrp="1"/>
          </p:cNvSpPr>
          <p:nvPr>
            <p:ph idx="1"/>
          </p:nvPr>
        </p:nvSpPr>
        <p:spPr>
          <a:xfrm>
            <a:off x="184150" y="5600700"/>
            <a:ext cx="8770938" cy="1046163"/>
          </a:xfrm>
        </p:spPr>
        <p:txBody>
          <a:bodyPr/>
          <a:lstStyle/>
          <a:p>
            <a:pPr marL="514350" indent="-514350"/>
            <a:r>
              <a:rPr lang="en-US">
                <a:latin typeface="Times New Roman" charset="0"/>
                <a:ea typeface="ＭＳ Ｐゴシック" charset="0"/>
                <a:cs typeface="Times New Roman" charset="0"/>
              </a:rPr>
              <a:t>A) 0       B) 1     C)  0.5    D) 2/√13      E) 4/13</a:t>
            </a:r>
          </a:p>
        </p:txBody>
      </p:sp>
      <p:sp>
        <p:nvSpPr>
          <p:cNvPr id="52229"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72</a:t>
            </a:r>
          </a:p>
        </p:txBody>
      </p:sp>
      <p:graphicFrame>
        <p:nvGraphicFramePr>
          <p:cNvPr id="52226" name="Object 2"/>
          <p:cNvGraphicFramePr>
            <a:graphicFrameLocks noChangeAspect="1"/>
          </p:cNvGraphicFramePr>
          <p:nvPr/>
        </p:nvGraphicFramePr>
        <p:xfrm>
          <a:off x="176213" y="195263"/>
          <a:ext cx="8788400" cy="3148012"/>
        </p:xfrm>
        <a:graphic>
          <a:graphicData uri="http://schemas.openxmlformats.org/presentationml/2006/ole">
            <mc:AlternateContent xmlns:mc="http://schemas.openxmlformats.org/markup-compatibility/2006">
              <mc:Choice xmlns:v="urn:schemas-microsoft-com:vml" Requires="v">
                <p:oleObj spid="_x0000_s52242" name="Equation" r:id="rId4" imgW="3213100" imgH="1168400" progId="Equation.3">
                  <p:embed/>
                </p:oleObj>
              </mc:Choice>
              <mc:Fallback>
                <p:oleObj name="Equation" r:id="rId4" imgW="3213100" imgH="11684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213" y="195263"/>
                        <a:ext cx="8788400" cy="3148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Title 1"/>
          <p:cNvSpPr>
            <a:spLocks noGrp="1"/>
          </p:cNvSpPr>
          <p:nvPr>
            <p:ph type="title"/>
          </p:nvPr>
        </p:nvSpPr>
        <p:spPr>
          <a:xfrm>
            <a:off x="225425" y="3313113"/>
            <a:ext cx="8542338" cy="2190750"/>
          </a:xfrm>
        </p:spPr>
        <p:txBody>
          <a:bodyPr/>
          <a:lstStyle/>
          <a:p>
            <a:pPr algn="l">
              <a:spcAft>
                <a:spcPts val="2400"/>
              </a:spcAft>
            </a:pPr>
            <a:r>
              <a:rPr lang="en-US" sz="3200">
                <a:latin typeface="Arial" charset="0"/>
                <a:ea typeface="ヒラギノ角ゴ Pro W3" charset="0"/>
                <a:cs typeface="ヒラギノ角ゴ Pro W3" charset="0"/>
              </a:rPr>
              <a:t>If the grad student failed to measure B, but instead measured A for a second time, what is the probability that the second measurement will yield a</a:t>
            </a:r>
            <a:r>
              <a:rPr lang="en-US" sz="3200" baseline="-25000">
                <a:latin typeface="Arial" charset="0"/>
                <a:ea typeface="ヒラギノ角ゴ Pro W3" charset="0"/>
                <a:cs typeface="ヒラギノ角ゴ Pro W3" charset="0"/>
              </a:rPr>
              <a:t>1</a:t>
            </a:r>
            <a:r>
              <a:rPr lang="en-US" sz="3200">
                <a:latin typeface="Arial" charset="0"/>
                <a:ea typeface="ヒラギノ角ゴ Pro W3" charset="0"/>
                <a:cs typeface="ヒラギノ角ゴ Pro W3" charset="0"/>
              </a:rPr>
              <a:t>? </a:t>
            </a:r>
          </a:p>
        </p:txBody>
      </p:sp>
      <p:sp>
        <p:nvSpPr>
          <p:cNvPr id="54276" name="Content Placeholder 2"/>
          <p:cNvSpPr>
            <a:spLocks noGrp="1"/>
          </p:cNvSpPr>
          <p:nvPr>
            <p:ph idx="1"/>
          </p:nvPr>
        </p:nvSpPr>
        <p:spPr>
          <a:xfrm>
            <a:off x="184150" y="5786438"/>
            <a:ext cx="8770938" cy="860425"/>
          </a:xfrm>
        </p:spPr>
        <p:txBody>
          <a:bodyPr/>
          <a:lstStyle/>
          <a:p>
            <a:pPr marL="514350" indent="-514350"/>
            <a:r>
              <a:rPr lang="en-US">
                <a:latin typeface="Times New Roman" charset="0"/>
                <a:ea typeface="ＭＳ Ｐゴシック" charset="0"/>
                <a:cs typeface="Times New Roman" charset="0"/>
              </a:rPr>
              <a:t>A) 0       B) 1     C)  0.5    D) 2/√13      E) 4/13</a:t>
            </a:r>
          </a:p>
        </p:txBody>
      </p:sp>
      <p:sp>
        <p:nvSpPr>
          <p:cNvPr id="54277"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73</a:t>
            </a:r>
          </a:p>
        </p:txBody>
      </p:sp>
      <p:graphicFrame>
        <p:nvGraphicFramePr>
          <p:cNvPr id="54274" name="Object 2"/>
          <p:cNvGraphicFramePr>
            <a:graphicFrameLocks noChangeAspect="1"/>
          </p:cNvGraphicFramePr>
          <p:nvPr/>
        </p:nvGraphicFramePr>
        <p:xfrm>
          <a:off x="176213" y="195263"/>
          <a:ext cx="8788400" cy="3148012"/>
        </p:xfrm>
        <a:graphic>
          <a:graphicData uri="http://schemas.openxmlformats.org/presentationml/2006/ole">
            <mc:AlternateContent xmlns:mc="http://schemas.openxmlformats.org/markup-compatibility/2006">
              <mc:Choice xmlns:v="urn:schemas-microsoft-com:vml" Requires="v">
                <p:oleObj spid="_x0000_s54290" name="Equation" r:id="rId4" imgW="3213100" imgH="1168400" progId="Equation.3">
                  <p:embed/>
                </p:oleObj>
              </mc:Choice>
              <mc:Fallback>
                <p:oleObj name="Equation" r:id="rId4" imgW="3213100" imgH="11684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213" y="195263"/>
                        <a:ext cx="8788400" cy="3148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4" name="Title 1"/>
          <p:cNvSpPr>
            <a:spLocks noGrp="1"/>
          </p:cNvSpPr>
          <p:nvPr>
            <p:ph type="title"/>
          </p:nvPr>
        </p:nvSpPr>
        <p:spPr>
          <a:xfrm>
            <a:off x="195263" y="249238"/>
            <a:ext cx="8748712" cy="2225675"/>
          </a:xfrm>
        </p:spPr>
        <p:txBody>
          <a:bodyPr anchor="t"/>
          <a:lstStyle/>
          <a:p>
            <a:r>
              <a:rPr lang="en-US" sz="3200">
                <a:solidFill>
                  <a:schemeClr val="tx1"/>
                </a:solidFill>
                <a:latin typeface="Arial" charset="0"/>
                <a:ea typeface="ヒラギノ角ゴ Pro W3" charset="0"/>
                <a:cs typeface="ヒラギノ角ゴ Pro W3" charset="0"/>
              </a:rPr>
              <a:t>A system is in a state which is a linear combination of the n=1 and n=2 energy eigenstates</a:t>
            </a:r>
            <a:br>
              <a:rPr lang="en-US" sz="3200">
                <a:solidFill>
                  <a:schemeClr val="tx1"/>
                </a:solidFill>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
            </a:r>
            <a:br>
              <a:rPr lang="en-US" sz="32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
            </a:r>
            <a:br>
              <a:rPr lang="en-US" sz="32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
            </a:r>
            <a:br>
              <a:rPr lang="en-US" sz="32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What is the probability that a measurement of energy will yield energy E</a:t>
            </a:r>
            <a:r>
              <a:rPr lang="en-US" sz="3200" baseline="-25000">
                <a:latin typeface="Arial" charset="0"/>
                <a:ea typeface="ヒラギノ角ゴ Pro W3" charset="0"/>
                <a:cs typeface="ヒラギノ角ゴ Pro W3" charset="0"/>
              </a:rPr>
              <a:t>1</a:t>
            </a:r>
            <a:r>
              <a:rPr lang="en-US" sz="3200">
                <a:latin typeface="Arial" charset="0"/>
                <a:ea typeface="ヒラギノ角ゴ Pro W3" charset="0"/>
                <a:cs typeface="ヒラギノ角ゴ Pro W3" charset="0"/>
              </a:rPr>
              <a:t>?</a:t>
            </a:r>
          </a:p>
        </p:txBody>
      </p:sp>
      <p:sp>
        <p:nvSpPr>
          <p:cNvPr id="56325" name="Content Placeholder 2"/>
          <p:cNvSpPr>
            <a:spLocks noGrp="1"/>
          </p:cNvSpPr>
          <p:nvPr>
            <p:ph idx="1"/>
          </p:nvPr>
        </p:nvSpPr>
        <p:spPr>
          <a:xfrm>
            <a:off x="195263" y="4914900"/>
            <a:ext cx="8716962" cy="1284288"/>
          </a:xfrm>
        </p:spPr>
        <p:txBody>
          <a:bodyPr/>
          <a:lstStyle/>
          <a:p>
            <a:pPr marL="514350" indent="-514350">
              <a:buFontTx/>
              <a:buAutoNum type="alphaUcParenR"/>
            </a:pPr>
            <a:r>
              <a:rPr lang="en-US">
                <a:latin typeface="Lucida Grande" charset="0"/>
                <a:ea typeface="ヒラギノ角ゴ Pro W3" charset="0"/>
                <a:cs typeface="ヒラギノ角ゴ Pro W3" charset="0"/>
              </a:rPr>
              <a:t>                    B) 1/√2     C) 1/2     D) 1/4</a:t>
            </a:r>
            <a:br>
              <a:rPr lang="en-US">
                <a:latin typeface="Lucida Grande" charset="0"/>
                <a:ea typeface="ヒラギノ角ゴ Pro W3" charset="0"/>
                <a:cs typeface="ヒラギノ角ゴ Pro W3" charset="0"/>
              </a:rPr>
            </a:br>
            <a:endParaRPr lang="en-US">
              <a:latin typeface="Lucida Grande" charset="0"/>
              <a:ea typeface="ヒラギノ角ゴ Pro W3" charset="0"/>
              <a:cs typeface="ヒラギノ角ゴ Pro W3" charset="0"/>
            </a:endParaRPr>
          </a:p>
          <a:p>
            <a:pPr marL="514350" indent="-514350"/>
            <a:r>
              <a:rPr lang="en-US">
                <a:latin typeface="Lucida Grande" charset="0"/>
                <a:ea typeface="ヒラギノ角ゴ Pro W3" charset="0"/>
                <a:cs typeface="ヒラギノ角ゴ Pro W3" charset="0"/>
              </a:rPr>
              <a:t>E) Something else!</a:t>
            </a:r>
          </a:p>
        </p:txBody>
      </p:sp>
      <p:graphicFrame>
        <p:nvGraphicFramePr>
          <p:cNvPr id="56322" name="Object 2"/>
          <p:cNvGraphicFramePr>
            <a:graphicFrameLocks noChangeAspect="1"/>
          </p:cNvGraphicFramePr>
          <p:nvPr/>
        </p:nvGraphicFramePr>
        <p:xfrm>
          <a:off x="379413" y="1901825"/>
          <a:ext cx="8520112" cy="1311275"/>
        </p:xfrm>
        <a:graphic>
          <a:graphicData uri="http://schemas.openxmlformats.org/presentationml/2006/ole">
            <mc:AlternateContent xmlns:mc="http://schemas.openxmlformats.org/markup-compatibility/2006">
              <mc:Choice xmlns:v="urn:schemas-microsoft-com:vml" Requires="v">
                <p:oleObj spid="_x0000_s56349" name="Equation" r:id="rId4" imgW="2438400" imgH="381000" progId="Equation.3">
                  <p:embed/>
                </p:oleObj>
              </mc:Choice>
              <mc:Fallback>
                <p:oleObj name="Equation" r:id="rId4" imgW="2438400" imgH="3810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9413" y="1901825"/>
                        <a:ext cx="8520112" cy="1311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6323" name="Object 3"/>
          <p:cNvGraphicFramePr>
            <a:graphicFrameLocks noChangeAspect="1"/>
          </p:cNvGraphicFramePr>
          <p:nvPr/>
        </p:nvGraphicFramePr>
        <p:xfrm>
          <a:off x="708025" y="4778375"/>
          <a:ext cx="2117725" cy="901700"/>
        </p:xfrm>
        <a:graphic>
          <a:graphicData uri="http://schemas.openxmlformats.org/presentationml/2006/ole">
            <mc:AlternateContent xmlns:mc="http://schemas.openxmlformats.org/markup-compatibility/2006">
              <mc:Choice xmlns:v="urn:schemas-microsoft-com:vml" Requires="v">
                <p:oleObj spid="_x0000_s56350" name="Equation" r:id="rId6" imgW="850900" imgH="368300" progId="Equation.3">
                  <p:embed/>
                </p:oleObj>
              </mc:Choice>
              <mc:Fallback>
                <p:oleObj name="Equation" r:id="rId6" imgW="850900" imgH="3683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8025" y="4778375"/>
                        <a:ext cx="2117725" cy="901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6326"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66</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255588" y="1455738"/>
            <a:ext cx="8796337" cy="1516062"/>
          </a:xfrm>
        </p:spPr>
        <p:txBody>
          <a:bodyPr/>
          <a:lstStyle/>
          <a:p>
            <a:pPr algn="l"/>
            <a:r>
              <a:rPr lang="en-US">
                <a:latin typeface="Arial" charset="0"/>
                <a:ea typeface="ＭＳ Ｐゴシック" charset="0"/>
              </a:rPr>
              <a:t>Which graph best represents |ψ(x)|^2 immediately after the measurement?</a:t>
            </a:r>
          </a:p>
        </p:txBody>
      </p:sp>
      <p:sp>
        <p:nvSpPr>
          <p:cNvPr id="58371" name="Content Placeholder 2"/>
          <p:cNvSpPr>
            <a:spLocks noGrp="1"/>
          </p:cNvSpPr>
          <p:nvPr>
            <p:ph idx="1"/>
          </p:nvPr>
        </p:nvSpPr>
        <p:spPr>
          <a:xfrm>
            <a:off x="203200" y="63500"/>
            <a:ext cx="8910638" cy="1671638"/>
          </a:xfrm>
        </p:spPr>
        <p:txBody>
          <a:bodyPr/>
          <a:lstStyle/>
          <a:p>
            <a:r>
              <a:rPr lang="en-US">
                <a:latin typeface="Lucida Grande" charset="0"/>
                <a:ea typeface="ＭＳ Ｐゴシック" charset="0"/>
              </a:rPr>
              <a:t>You measure the energy of a particle in a simple harmonic oscillator, and find E</a:t>
            </a:r>
            <a:r>
              <a:rPr lang="en-US" baseline="-25000">
                <a:latin typeface="Lucida Grande" charset="0"/>
                <a:ea typeface="ＭＳ Ｐゴシック" charset="0"/>
              </a:rPr>
              <a:t>1</a:t>
            </a:r>
            <a:r>
              <a:rPr lang="en-US">
                <a:latin typeface="Lucida Grande" charset="0"/>
                <a:ea typeface="ＭＳ Ｐゴシック" charset="0"/>
              </a:rPr>
              <a:t> </a:t>
            </a:r>
            <a:br>
              <a:rPr lang="en-US">
                <a:latin typeface="Lucida Grande" charset="0"/>
                <a:ea typeface="ＭＳ Ｐゴシック" charset="0"/>
              </a:rPr>
            </a:br>
            <a:r>
              <a:rPr lang="en-US">
                <a:latin typeface="Lucida Grande" charset="0"/>
                <a:ea typeface="ＭＳ Ｐゴシック" charset="0"/>
              </a:rPr>
              <a:t>(i.e. the first excited energy, 3/2 ħω)</a:t>
            </a:r>
          </a:p>
        </p:txBody>
      </p:sp>
      <p:sp>
        <p:nvSpPr>
          <p:cNvPr id="58372" name="TextBox 9"/>
          <p:cNvSpPr txBox="1">
            <a:spLocks noChangeArrowheads="1"/>
          </p:cNvSpPr>
          <p:nvPr/>
        </p:nvSpPr>
        <p:spPr bwMode="auto">
          <a:xfrm>
            <a:off x="444500" y="2792413"/>
            <a:ext cx="8593138"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a:t>To think about: how does the plot evolve in time? </a:t>
            </a:r>
          </a:p>
          <a:p>
            <a:endParaRPr lang="en-US"/>
          </a:p>
        </p:txBody>
      </p:sp>
      <p:sp>
        <p:nvSpPr>
          <p:cNvPr id="58373" name="Title 1"/>
          <p:cNvSpPr txBox="1">
            <a:spLocks/>
          </p:cNvSpPr>
          <p:nvPr/>
        </p:nvSpPr>
        <p:spPr bwMode="auto">
          <a:xfrm>
            <a:off x="169863" y="4021138"/>
            <a:ext cx="8796337" cy="151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600">
                <a:ea typeface="ＭＳ Ｐゴシック" charset="0"/>
                <a:cs typeface="ＭＳ Ｐゴシック" charset="0"/>
              </a:rPr>
              <a:t>   A)             B)               C)                D)</a:t>
            </a:r>
          </a:p>
          <a:p>
            <a:endParaRPr lang="en-US" sz="3600">
              <a:ea typeface="ＭＳ Ｐゴシック" charset="0"/>
              <a:cs typeface="ＭＳ Ｐゴシック" charset="0"/>
            </a:endParaRPr>
          </a:p>
          <a:p>
            <a:endParaRPr lang="en-US" sz="3600">
              <a:ea typeface="ＭＳ Ｐゴシック" charset="0"/>
              <a:cs typeface="ＭＳ Ｐゴシック" charset="0"/>
            </a:endParaRPr>
          </a:p>
          <a:p>
            <a:endParaRPr lang="en-US" sz="3600">
              <a:ea typeface="ＭＳ Ｐゴシック" charset="0"/>
              <a:cs typeface="ＭＳ Ｐゴシック" charset="0"/>
            </a:endParaRPr>
          </a:p>
          <a:p>
            <a:r>
              <a:rPr lang="en-US" sz="3600">
                <a:ea typeface="ＭＳ Ｐゴシック" charset="0"/>
                <a:cs typeface="ＭＳ Ｐゴシック" charset="0"/>
              </a:rPr>
              <a:t>Or E) None of these is remotely correct</a:t>
            </a:r>
            <a:r>
              <a:rPr lang="en-US" sz="3600">
                <a:solidFill>
                  <a:schemeClr val="accent2"/>
                </a:solidFill>
                <a:ea typeface="ＭＳ Ｐゴシック" charset="0"/>
                <a:cs typeface="ＭＳ Ｐゴシック" charset="0"/>
              </a:rPr>
              <a:t>. </a:t>
            </a:r>
          </a:p>
        </p:txBody>
      </p:sp>
      <p:grpSp>
        <p:nvGrpSpPr>
          <p:cNvPr id="58374" name="Group 11"/>
          <p:cNvGrpSpPr>
            <a:grpSpLocks/>
          </p:cNvGrpSpPr>
          <p:nvPr/>
        </p:nvGrpSpPr>
        <p:grpSpPr bwMode="auto">
          <a:xfrm>
            <a:off x="227013" y="4021138"/>
            <a:ext cx="8326437" cy="1146175"/>
            <a:chOff x="227013" y="4021138"/>
            <a:chExt cx="8326384" cy="1146175"/>
          </a:xfrm>
        </p:grpSpPr>
        <p:pic>
          <p:nvPicPr>
            <p:cNvPr id="58375"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7013" y="4148254"/>
              <a:ext cx="1465880" cy="908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6"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243232" y="4070803"/>
              <a:ext cx="1693309" cy="104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7"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486868" y="4154160"/>
              <a:ext cx="1634043" cy="1013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8" name="Picture 8"/>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225752" y="4021138"/>
              <a:ext cx="1327645" cy="1141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a:xfrm>
            <a:off x="206375" y="141288"/>
            <a:ext cx="8748713" cy="2225675"/>
          </a:xfrm>
        </p:spPr>
        <p:txBody>
          <a:bodyPr anchor="t"/>
          <a:lstStyle/>
          <a:p>
            <a:pPr algn="l"/>
            <a:r>
              <a:rPr lang="en-US" sz="3200">
                <a:solidFill>
                  <a:schemeClr val="tx1"/>
                </a:solidFill>
                <a:latin typeface="Arial" charset="0"/>
                <a:ea typeface="ヒラギノ角ゴ Pro W3" charset="0"/>
                <a:cs typeface="ヒラギノ角ゴ Pro W3" charset="0"/>
              </a:rPr>
              <a:t>If we change the potential V(x), do the eigenvectors of </a:t>
            </a:r>
            <a:r>
              <a:rPr lang="en-US" sz="3200" b="1">
                <a:solidFill>
                  <a:schemeClr val="tx1"/>
                </a:solidFill>
                <a:latin typeface="Arial" charset="0"/>
                <a:ea typeface="ヒラギノ角ゴ Pro W3" charset="0"/>
                <a:cs typeface="ヒラギノ角ゴ Pro W3" charset="0"/>
              </a:rPr>
              <a:t>x</a:t>
            </a:r>
            <a:r>
              <a:rPr lang="en-US" sz="3200">
                <a:solidFill>
                  <a:schemeClr val="tx1"/>
                </a:solidFill>
                <a:latin typeface="Arial" charset="0"/>
                <a:ea typeface="ヒラギノ角ゴ Pro W3" charset="0"/>
                <a:cs typeface="ヒラギノ角ゴ Pro W3" charset="0"/>
              </a:rPr>
              <a:t> change? (</a:t>
            </a:r>
            <a:r>
              <a:rPr lang="en-US" sz="3200" i="1">
                <a:solidFill>
                  <a:schemeClr val="tx1"/>
                </a:solidFill>
                <a:latin typeface="Arial" charset="0"/>
                <a:ea typeface="ヒラギノ角ゴ Pro W3" charset="0"/>
                <a:cs typeface="ヒラギノ角ゴ Pro W3" charset="0"/>
              </a:rPr>
              <a:t>i.e.</a:t>
            </a:r>
            <a:r>
              <a:rPr lang="en-US" sz="3200">
                <a:solidFill>
                  <a:schemeClr val="tx1"/>
                </a:solidFill>
                <a:latin typeface="Arial" charset="0"/>
                <a:ea typeface="ヒラギノ角ゴ Pro W3" charset="0"/>
                <a:cs typeface="ヒラギノ角ゴ Pro W3" charset="0"/>
              </a:rPr>
              <a:t>, g</a:t>
            </a:r>
            <a:r>
              <a:rPr lang="en-US" sz="3200" baseline="-25000">
                <a:solidFill>
                  <a:schemeClr val="tx1"/>
                </a:solidFill>
                <a:latin typeface="Arial" charset="0"/>
                <a:ea typeface="ヒラギノ角ゴ Pro W3" charset="0"/>
                <a:cs typeface="ヒラギノ角ゴ Pro W3" charset="0"/>
              </a:rPr>
              <a:t>x0</a:t>
            </a:r>
            <a:r>
              <a:rPr lang="en-US" sz="3200">
                <a:solidFill>
                  <a:schemeClr val="tx1"/>
                </a:solidFill>
                <a:latin typeface="Arial" charset="0"/>
                <a:ea typeface="ヒラギノ角ゴ Pro W3" charset="0"/>
                <a:cs typeface="ヒラギノ角ゴ Pro W3" charset="0"/>
              </a:rPr>
              <a:t>(x))</a:t>
            </a:r>
            <a:br>
              <a:rPr lang="en-US" sz="3200">
                <a:solidFill>
                  <a:schemeClr val="tx1"/>
                </a:solidFill>
                <a:latin typeface="Arial" charset="0"/>
                <a:ea typeface="ヒラギノ角ゴ Pro W3" charset="0"/>
                <a:cs typeface="ヒラギノ角ゴ Pro W3" charset="0"/>
              </a:rPr>
            </a:br>
            <a:r>
              <a:rPr lang="en-US" sz="3200">
                <a:solidFill>
                  <a:schemeClr val="tx1"/>
                </a:solidFill>
                <a:latin typeface="Arial" charset="0"/>
                <a:ea typeface="ヒラギノ角ゴ Pro W3" charset="0"/>
                <a:cs typeface="ヒラギノ角ゴ Pro W3" charset="0"/>
              </a:rPr>
              <a:t>How about the eigenvectors of </a:t>
            </a:r>
            <a:r>
              <a:rPr lang="en-US" sz="3200" b="1">
                <a:solidFill>
                  <a:schemeClr val="tx1"/>
                </a:solidFill>
                <a:latin typeface="Arial" charset="0"/>
                <a:ea typeface="ヒラギノ角ゴ Pro W3" charset="0"/>
                <a:cs typeface="ヒラギノ角ゴ Pro W3" charset="0"/>
              </a:rPr>
              <a:t>p</a:t>
            </a:r>
            <a:r>
              <a:rPr lang="en-US" sz="3200">
                <a:solidFill>
                  <a:schemeClr val="tx1"/>
                </a:solidFill>
                <a:latin typeface="Arial" charset="0"/>
                <a:ea typeface="ヒラギノ角ゴ Pro W3" charset="0"/>
                <a:cs typeface="ヒラギノ角ゴ Pro W3" charset="0"/>
              </a:rPr>
              <a:t> (</a:t>
            </a:r>
            <a:r>
              <a:rPr lang="en-US" sz="3200" i="1">
                <a:solidFill>
                  <a:schemeClr val="tx1"/>
                </a:solidFill>
                <a:latin typeface="Arial" charset="0"/>
                <a:ea typeface="ヒラギノ角ゴ Pro W3" charset="0"/>
                <a:cs typeface="ヒラギノ角ゴ Pro W3" charset="0"/>
              </a:rPr>
              <a:t>i.e.</a:t>
            </a:r>
            <a:r>
              <a:rPr lang="en-US" sz="3200">
                <a:solidFill>
                  <a:schemeClr val="tx1"/>
                </a:solidFill>
                <a:latin typeface="Arial" charset="0"/>
                <a:ea typeface="ヒラギノ角ゴ Pro W3" charset="0"/>
                <a:cs typeface="ヒラギノ角ゴ Pro W3" charset="0"/>
              </a:rPr>
              <a:t>, f</a:t>
            </a:r>
            <a:r>
              <a:rPr lang="en-US" sz="3200" baseline="-25000">
                <a:solidFill>
                  <a:schemeClr val="tx1"/>
                </a:solidFill>
                <a:latin typeface="Arial" charset="0"/>
                <a:ea typeface="ヒラギノ角ゴ Pro W3" charset="0"/>
                <a:cs typeface="ヒラギノ角ゴ Pro W3" charset="0"/>
              </a:rPr>
              <a:t>p0 </a:t>
            </a:r>
            <a:r>
              <a:rPr lang="en-US" sz="3200">
                <a:solidFill>
                  <a:schemeClr val="tx1"/>
                </a:solidFill>
                <a:latin typeface="Arial" charset="0"/>
                <a:ea typeface="ヒラギノ角ゴ Pro W3" charset="0"/>
                <a:cs typeface="ヒラギノ角ゴ Pro W3" charset="0"/>
              </a:rPr>
              <a:t>(x))?</a:t>
            </a:r>
            <a:br>
              <a:rPr lang="en-US" sz="3200">
                <a:solidFill>
                  <a:schemeClr val="tx1"/>
                </a:solidFill>
                <a:latin typeface="Arial" charset="0"/>
                <a:ea typeface="ヒラギノ角ゴ Pro W3" charset="0"/>
                <a:cs typeface="ヒラギノ角ゴ Pro W3" charset="0"/>
              </a:rPr>
            </a:br>
            <a:endParaRPr lang="en-US" sz="3200">
              <a:latin typeface="Arial" charset="0"/>
              <a:ea typeface="ヒラギノ角ゴ Pro W3" charset="0"/>
              <a:cs typeface="ヒラギノ角ゴ Pro W3" charset="0"/>
            </a:endParaRPr>
          </a:p>
        </p:txBody>
      </p:sp>
      <p:sp>
        <p:nvSpPr>
          <p:cNvPr id="60419" name="Content Placeholder 2"/>
          <p:cNvSpPr>
            <a:spLocks noGrp="1"/>
          </p:cNvSpPr>
          <p:nvPr>
            <p:ph idx="1"/>
          </p:nvPr>
        </p:nvSpPr>
        <p:spPr>
          <a:xfrm>
            <a:off x="73025" y="2622550"/>
            <a:ext cx="8716963" cy="1284288"/>
          </a:xfrm>
        </p:spPr>
        <p:txBody>
          <a:bodyPr/>
          <a:lstStyle/>
          <a:p>
            <a:pPr marL="514350" indent="-514350">
              <a:buFontTx/>
              <a:buAutoNum type="alphaUcParenR"/>
            </a:pPr>
            <a:r>
              <a:rPr lang="en-US">
                <a:latin typeface="Arial" charset="0"/>
                <a:ea typeface="ヒラギノ角ゴ Pro W3" charset="0"/>
                <a:cs typeface="ヒラギノ角ゴ Pro W3" charset="0"/>
              </a:rPr>
              <a:t>g</a:t>
            </a:r>
            <a:r>
              <a:rPr lang="en-US" baseline="-25000">
                <a:latin typeface="Arial" charset="0"/>
                <a:ea typeface="ヒラギノ角ゴ Pro W3" charset="0"/>
                <a:cs typeface="ヒラギノ角ゴ Pro W3" charset="0"/>
              </a:rPr>
              <a:t>x0</a:t>
            </a:r>
            <a:r>
              <a:rPr lang="en-US">
                <a:latin typeface="Arial" charset="0"/>
                <a:ea typeface="ヒラギノ角ゴ Pro W3" charset="0"/>
                <a:cs typeface="ヒラギノ角ゴ Pro W3" charset="0"/>
              </a:rPr>
              <a:t>  will change, and so will f</a:t>
            </a:r>
            <a:r>
              <a:rPr lang="en-US" baseline="-25000">
                <a:latin typeface="Arial" charset="0"/>
                <a:ea typeface="ヒラギノ角ゴ Pro W3" charset="0"/>
                <a:cs typeface="ヒラギノ角ゴ Pro W3" charset="0"/>
              </a:rPr>
              <a:t>p0</a:t>
            </a:r>
            <a:endParaRPr lang="en-US">
              <a:latin typeface="Arial" charset="0"/>
              <a:ea typeface="ヒラギノ角ゴ Pro W3" charset="0"/>
              <a:cs typeface="ヒラギノ角ゴ Pro W3" charset="0"/>
            </a:endParaRPr>
          </a:p>
          <a:p>
            <a:pPr marL="514350" indent="-514350">
              <a:buFontTx/>
              <a:buAutoNum type="alphaUcParenR"/>
            </a:pPr>
            <a:r>
              <a:rPr lang="en-US">
                <a:latin typeface="Arial" charset="0"/>
                <a:ea typeface="ヒラギノ角ゴ Pro W3" charset="0"/>
                <a:cs typeface="ヒラギノ角ゴ Pro W3" charset="0"/>
              </a:rPr>
              <a:t>g</a:t>
            </a:r>
            <a:r>
              <a:rPr lang="en-US" baseline="-25000">
                <a:latin typeface="Arial" charset="0"/>
                <a:ea typeface="ヒラギノ角ゴ Pro W3" charset="0"/>
                <a:cs typeface="ヒラギノ角ゴ Pro W3" charset="0"/>
              </a:rPr>
              <a:t>x0 </a:t>
            </a:r>
            <a:r>
              <a:rPr lang="en-US">
                <a:latin typeface="Arial" charset="0"/>
                <a:ea typeface="ヒラギノ角ゴ Pro W3" charset="0"/>
                <a:cs typeface="ヒラギノ角ゴ Pro W3" charset="0"/>
              </a:rPr>
              <a:t>will change, but f</a:t>
            </a:r>
            <a:r>
              <a:rPr lang="en-US" baseline="-25000">
                <a:latin typeface="Arial" charset="0"/>
                <a:ea typeface="ヒラギノ角ゴ Pro W3" charset="0"/>
                <a:cs typeface="ヒラギノ角ゴ Pro W3" charset="0"/>
              </a:rPr>
              <a:t>p0 </a:t>
            </a:r>
            <a:r>
              <a:rPr lang="en-US">
                <a:latin typeface="Arial" charset="0"/>
                <a:ea typeface="ヒラギノ角ゴ Pro W3" charset="0"/>
                <a:cs typeface="ヒラギノ角ゴ Pro W3" charset="0"/>
              </a:rPr>
              <a:t>will NOT</a:t>
            </a:r>
          </a:p>
          <a:p>
            <a:pPr marL="514350" indent="-514350">
              <a:buFontTx/>
              <a:buAutoNum type="alphaUcParenR"/>
            </a:pPr>
            <a:r>
              <a:rPr lang="en-US">
                <a:latin typeface="Arial" charset="0"/>
                <a:ea typeface="ヒラギノ角ゴ Pro W3" charset="0"/>
                <a:cs typeface="ヒラギノ角ゴ Pro W3" charset="0"/>
              </a:rPr>
              <a:t>g</a:t>
            </a:r>
            <a:r>
              <a:rPr lang="en-US" baseline="-25000">
                <a:latin typeface="Arial" charset="0"/>
                <a:ea typeface="ヒラギノ角ゴ Pro W3" charset="0"/>
                <a:cs typeface="ヒラギノ角ゴ Pro W3" charset="0"/>
              </a:rPr>
              <a:t>x0 </a:t>
            </a:r>
            <a:r>
              <a:rPr lang="en-US">
                <a:latin typeface="Arial" charset="0"/>
                <a:ea typeface="ヒラギノ角ゴ Pro W3" charset="0"/>
                <a:cs typeface="ヒラギノ角ゴ Pro W3" charset="0"/>
              </a:rPr>
              <a:t>will NOT change, but f</a:t>
            </a:r>
            <a:r>
              <a:rPr lang="en-US" baseline="-25000">
                <a:latin typeface="Arial" charset="0"/>
                <a:ea typeface="ヒラギノ角ゴ Pro W3" charset="0"/>
                <a:cs typeface="ヒラギノ角ゴ Pro W3" charset="0"/>
              </a:rPr>
              <a:t>p0 </a:t>
            </a:r>
            <a:r>
              <a:rPr lang="en-US">
                <a:latin typeface="Arial" charset="0"/>
                <a:ea typeface="ヒラギノ角ゴ Pro W3" charset="0"/>
                <a:cs typeface="ヒラギノ角ゴ Pro W3" charset="0"/>
              </a:rPr>
              <a:t>will </a:t>
            </a:r>
          </a:p>
          <a:p>
            <a:pPr marL="514350" indent="-514350">
              <a:buFontTx/>
              <a:buAutoNum type="alphaUcParenR"/>
            </a:pPr>
            <a:r>
              <a:rPr lang="en-US">
                <a:latin typeface="Arial" charset="0"/>
                <a:ea typeface="ヒラギノ角ゴ Pro W3" charset="0"/>
                <a:cs typeface="ヒラギノ角ゴ Pro W3" charset="0"/>
              </a:rPr>
              <a:t>Neither g</a:t>
            </a:r>
            <a:r>
              <a:rPr lang="en-US" baseline="-25000">
                <a:latin typeface="Arial" charset="0"/>
                <a:ea typeface="ヒラギノ角ゴ Pro W3" charset="0"/>
                <a:cs typeface="ヒラギノ角ゴ Pro W3" charset="0"/>
              </a:rPr>
              <a:t>x0 </a:t>
            </a:r>
            <a:r>
              <a:rPr lang="en-US">
                <a:latin typeface="Arial" charset="0"/>
                <a:ea typeface="ヒラギノ角ゴ Pro W3" charset="0"/>
                <a:cs typeface="ヒラギノ角ゴ Pro W3" charset="0"/>
              </a:rPr>
              <a:t>nor f</a:t>
            </a:r>
            <a:r>
              <a:rPr lang="en-US" baseline="-25000">
                <a:latin typeface="Arial" charset="0"/>
                <a:ea typeface="ヒラギノ角ゴ Pro W3" charset="0"/>
                <a:cs typeface="ヒラギノ角ゴ Pro W3" charset="0"/>
              </a:rPr>
              <a:t>p0 </a:t>
            </a:r>
            <a:r>
              <a:rPr lang="en-US">
                <a:latin typeface="Arial" charset="0"/>
                <a:ea typeface="ヒラギノ角ゴ Pro W3" charset="0"/>
                <a:cs typeface="ヒラギノ角ゴ Pro W3" charset="0"/>
              </a:rPr>
              <a:t>will change</a:t>
            </a:r>
          </a:p>
          <a:p>
            <a:pPr marL="514350" indent="-514350">
              <a:buFontTx/>
              <a:buAutoNum type="alphaUcParenR"/>
            </a:pPr>
            <a:r>
              <a:rPr lang="en-US">
                <a:latin typeface="Arial" charset="0"/>
                <a:ea typeface="ヒラギノ角ゴ Pro W3" charset="0"/>
                <a:cs typeface="ヒラギノ角ゴ Pro W3" charset="0"/>
              </a:rPr>
              <a:t>It depends!! </a:t>
            </a:r>
          </a:p>
          <a:p>
            <a:pPr marL="514350" indent="-514350">
              <a:buFontTx/>
              <a:buAutoNum type="alphaUcParenR"/>
            </a:pPr>
            <a:endParaRPr lang="en-US">
              <a:latin typeface="Arial" charset="0"/>
              <a:ea typeface="ヒラギノ角ゴ Pro W3" charset="0"/>
              <a:cs typeface="ヒラギノ角ゴ Pro W3" charset="0"/>
            </a:endParaRPr>
          </a:p>
          <a:p>
            <a:pPr marL="514350" indent="-514350">
              <a:buFontTx/>
              <a:buAutoNum type="alphaUcParenR"/>
            </a:pPr>
            <a:endParaRPr lang="en-US">
              <a:latin typeface="Lucida Grande" charset="0"/>
              <a:ea typeface="ヒラギノ角ゴ Pro W3" charset="0"/>
              <a:cs typeface="ヒラギノ角ゴ Pro W3" charset="0"/>
            </a:endParaRP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8" name="Title 1"/>
          <p:cNvSpPr>
            <a:spLocks noGrp="1"/>
          </p:cNvSpPr>
          <p:nvPr>
            <p:ph type="title"/>
          </p:nvPr>
        </p:nvSpPr>
        <p:spPr>
          <a:xfrm>
            <a:off x="130175" y="236538"/>
            <a:ext cx="8878888" cy="4398962"/>
          </a:xfrm>
        </p:spPr>
        <p:txBody>
          <a:bodyPr anchor="t"/>
          <a:lstStyle/>
          <a:p>
            <a:pPr algn="l"/>
            <a:r>
              <a:rPr lang="en-US">
                <a:solidFill>
                  <a:schemeClr val="tx1"/>
                </a:solidFill>
                <a:latin typeface="Arial" charset="0"/>
                <a:ea typeface="ヒラギノ角ゴ Pro W3" charset="0"/>
                <a:cs typeface="ヒラギノ角ゴ Pro W3" charset="0"/>
              </a:rPr>
              <a:t>Suppose </a:t>
            </a:r>
            <a:r>
              <a:rPr lang="en-US">
                <a:solidFill>
                  <a:schemeClr val="tx1"/>
                </a:solidFill>
                <a:latin typeface="Symbol" charset="0"/>
                <a:ea typeface="ＭＳ Ｐゴシック" charset="0"/>
              </a:rPr>
              <a:t>Ψ</a:t>
            </a:r>
            <a:r>
              <a:rPr lang="en-US">
                <a:solidFill>
                  <a:schemeClr val="tx1"/>
                </a:solidFill>
                <a:latin typeface="Arial" charset="0"/>
                <a:ea typeface="ヒラギノ角ゴ Pro W3" charset="0"/>
                <a:cs typeface="ヒラギノ角ゴ Pro W3" charset="0"/>
              </a:rPr>
              <a:t>(x,t) is known to be an energy eigenstate (state n): </a:t>
            </a: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Can that energy eigenstate be written as</a:t>
            </a:r>
          </a:p>
        </p:txBody>
      </p:sp>
      <p:sp>
        <p:nvSpPr>
          <p:cNvPr id="62469" name="Content Placeholder 2"/>
          <p:cNvSpPr>
            <a:spLocks noGrp="1"/>
          </p:cNvSpPr>
          <p:nvPr>
            <p:ph idx="1"/>
          </p:nvPr>
        </p:nvSpPr>
        <p:spPr>
          <a:xfrm>
            <a:off x="130175" y="5449888"/>
            <a:ext cx="9013825" cy="1196975"/>
          </a:xfrm>
        </p:spPr>
        <p:txBody>
          <a:bodyPr/>
          <a:lstStyle/>
          <a:p>
            <a:pPr marL="514350" indent="-514350">
              <a:buFontTx/>
              <a:buAutoNum type="alphaUcParenR"/>
            </a:pPr>
            <a:r>
              <a:rPr lang="en-US" sz="3600">
                <a:latin typeface="Lucida Grande" charset="0"/>
                <a:ea typeface="ヒラギノ角ゴ Pro W3" charset="0"/>
                <a:cs typeface="ヒラギノ角ゴ Pro W3" charset="0"/>
              </a:rPr>
              <a:t>Yes  B) No  C) Maybe</a:t>
            </a:r>
          </a:p>
        </p:txBody>
      </p:sp>
      <p:sp>
        <p:nvSpPr>
          <p:cNvPr id="62470"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78</a:t>
            </a:r>
          </a:p>
        </p:txBody>
      </p:sp>
      <p:graphicFrame>
        <p:nvGraphicFramePr>
          <p:cNvPr id="62466" name="Object 2"/>
          <p:cNvGraphicFramePr>
            <a:graphicFrameLocks noChangeAspect="1"/>
          </p:cNvGraphicFramePr>
          <p:nvPr/>
        </p:nvGraphicFramePr>
        <p:xfrm>
          <a:off x="479425" y="1528763"/>
          <a:ext cx="7292975" cy="708025"/>
        </p:xfrm>
        <a:graphic>
          <a:graphicData uri="http://schemas.openxmlformats.org/presentationml/2006/ole">
            <mc:AlternateContent xmlns:mc="http://schemas.openxmlformats.org/markup-compatibility/2006">
              <mc:Choice xmlns:v="urn:schemas-microsoft-com:vml" Requires="v">
                <p:oleObj spid="_x0000_s62493" name="Equation" r:id="rId4" imgW="1803400" imgH="177800" progId="Equation.3">
                  <p:embed/>
                </p:oleObj>
              </mc:Choice>
              <mc:Fallback>
                <p:oleObj name="Equation" r:id="rId4" imgW="1803400" imgH="1778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425" y="1528763"/>
                        <a:ext cx="7292975" cy="708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62467" name="Object 3"/>
          <p:cNvGraphicFramePr>
            <a:graphicFrameLocks noChangeAspect="1"/>
          </p:cNvGraphicFramePr>
          <p:nvPr/>
        </p:nvGraphicFramePr>
        <p:xfrm>
          <a:off x="100013" y="3224213"/>
          <a:ext cx="8924925" cy="1981200"/>
        </p:xfrm>
        <a:graphic>
          <a:graphicData uri="http://schemas.openxmlformats.org/presentationml/2006/ole">
            <mc:AlternateContent xmlns:mc="http://schemas.openxmlformats.org/markup-compatibility/2006">
              <mc:Choice xmlns:v="urn:schemas-microsoft-com:vml" Requires="v">
                <p:oleObj spid="_x0000_s62494" name="Equation" r:id="rId6" imgW="2590800" imgH="584200" progId="Equation.3">
                  <p:embed/>
                </p:oleObj>
              </mc:Choice>
              <mc:Fallback>
                <p:oleObj name="Equation" r:id="rId6" imgW="2590800" imgH="5842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013" y="3224213"/>
                        <a:ext cx="8924925" cy="1981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Title 1"/>
          <p:cNvSpPr>
            <a:spLocks noGrp="1"/>
          </p:cNvSpPr>
          <p:nvPr>
            <p:ph type="title" idx="4294967295"/>
          </p:nvPr>
        </p:nvSpPr>
        <p:spPr>
          <a:xfrm>
            <a:off x="250825" y="1273175"/>
            <a:ext cx="8294688" cy="1314450"/>
          </a:xfrm>
        </p:spPr>
        <p:txBody>
          <a:bodyPr/>
          <a:lstStyle/>
          <a:p>
            <a:pPr algn="l"/>
            <a:r>
              <a:rPr lang="en-US" sz="4000">
                <a:latin typeface="Arial" charset="0"/>
                <a:ea typeface="ヒラギノ角ゴ Pro W3" charset="0"/>
                <a:cs typeface="ヒラギノ角ゴ Pro W3" charset="0"/>
              </a:rPr>
              <a:t/>
            </a:r>
            <a:br>
              <a:rPr lang="en-US" sz="4000">
                <a:latin typeface="Arial" charset="0"/>
                <a:ea typeface="ヒラギノ角ゴ Pro W3" charset="0"/>
                <a:cs typeface="ヒラギノ角ゴ Pro W3" charset="0"/>
              </a:rPr>
            </a:br>
            <a:r>
              <a:rPr lang="en-US" sz="4000">
                <a:latin typeface="Arial" charset="0"/>
                <a:ea typeface="ヒラギノ角ゴ Pro W3" charset="0"/>
                <a:cs typeface="ヒラギノ角ゴ Pro W3" charset="0"/>
              </a:rPr>
              <a:t/>
            </a:r>
            <a:br>
              <a:rPr lang="en-US" sz="4000">
                <a:latin typeface="Arial" charset="0"/>
                <a:ea typeface="ヒラギノ角ゴ Pro W3" charset="0"/>
                <a:cs typeface="ヒラギノ角ゴ Pro W3" charset="0"/>
              </a:rPr>
            </a:br>
            <a:r>
              <a:rPr lang="en-US" sz="4000">
                <a:latin typeface="Arial" charset="0"/>
                <a:ea typeface="ＭＳ Ｐゴシック" charset="0"/>
              </a:rPr>
              <a:t/>
            </a:r>
            <a:br>
              <a:rPr lang="en-US" sz="4000">
                <a:latin typeface="Arial" charset="0"/>
                <a:ea typeface="ＭＳ Ｐゴシック" charset="0"/>
              </a:rPr>
            </a:br>
            <a:r>
              <a:rPr lang="en-US" sz="3400">
                <a:latin typeface="Arial" charset="0"/>
                <a:ea typeface="ＭＳ Ｐゴシック" charset="0"/>
              </a:rPr>
              <a:t>Compared to the original </a:t>
            </a:r>
            <a:r>
              <a:rPr lang="en-US" sz="3400">
                <a:latin typeface="Symbol" charset="0"/>
                <a:ea typeface="ＭＳ Ｐゴシック" charset="0"/>
              </a:rPr>
              <a:t>y</a:t>
            </a:r>
            <a:r>
              <a:rPr lang="en-US" sz="3400">
                <a:latin typeface="Arial" charset="0"/>
                <a:ea typeface="ヒラギノ角ゴ Pro W3" charset="0"/>
                <a:cs typeface="ヒラギノ角ゴ Pro W3" charset="0"/>
              </a:rPr>
              <a:t>(x),</a:t>
            </a:r>
            <a:r>
              <a:rPr lang="en-US" sz="3400">
                <a:latin typeface="Arial" charset="0"/>
                <a:ea typeface="ＭＳ Ｐゴシック" charset="0"/>
              </a:rPr>
              <a:t> the set of numbers {c</a:t>
            </a:r>
            <a:r>
              <a:rPr lang="en-US" sz="3400" baseline="-25000">
                <a:latin typeface="Arial" charset="0"/>
                <a:ea typeface="ＭＳ Ｐゴシック" charset="0"/>
              </a:rPr>
              <a:t>1</a:t>
            </a:r>
            <a:r>
              <a:rPr lang="en-US" sz="3400">
                <a:latin typeface="Arial" charset="0"/>
                <a:ea typeface="ＭＳ Ｐゴシック" charset="0"/>
              </a:rPr>
              <a:t>,c</a:t>
            </a:r>
            <a:r>
              <a:rPr lang="en-US" sz="3400" baseline="-25000">
                <a:latin typeface="Arial" charset="0"/>
                <a:ea typeface="ＭＳ Ｐゴシック" charset="0"/>
              </a:rPr>
              <a:t>2</a:t>
            </a:r>
            <a:r>
              <a:rPr lang="en-US" sz="3400">
                <a:latin typeface="Arial" charset="0"/>
                <a:ea typeface="ＭＳ Ｐゴシック" charset="0"/>
              </a:rPr>
              <a:t>,c</a:t>
            </a:r>
            <a:r>
              <a:rPr lang="en-US" sz="3400" baseline="-25000">
                <a:latin typeface="Arial" charset="0"/>
                <a:ea typeface="ＭＳ Ｐゴシック" charset="0"/>
              </a:rPr>
              <a:t>3</a:t>
            </a:r>
            <a:r>
              <a:rPr lang="en-US" sz="3400">
                <a:latin typeface="Arial" charset="0"/>
                <a:ea typeface="ＭＳ Ｐゴシック" charset="0"/>
              </a:rPr>
              <a:t>,….} contains</a:t>
            </a:r>
            <a:r>
              <a:rPr lang="en-US" sz="3400">
                <a:latin typeface="Arial" charset="0"/>
                <a:ea typeface="ヒラギノ角ゴ Pro W3" charset="0"/>
                <a:cs typeface="ヒラギノ角ゴ Pro W3" charset="0"/>
              </a:rPr>
              <a:t>:</a:t>
            </a:r>
          </a:p>
        </p:txBody>
      </p:sp>
      <p:sp>
        <p:nvSpPr>
          <p:cNvPr id="10244" name="Content Placeholder 2"/>
          <p:cNvSpPr>
            <a:spLocks noGrp="1"/>
          </p:cNvSpPr>
          <p:nvPr>
            <p:ph idx="4294967295"/>
          </p:nvPr>
        </p:nvSpPr>
        <p:spPr>
          <a:xfrm>
            <a:off x="407988" y="3722688"/>
            <a:ext cx="8147050" cy="2432050"/>
          </a:xfrm>
        </p:spPr>
        <p:txBody>
          <a:bodyPr/>
          <a:lstStyle/>
          <a:p>
            <a:pPr marL="514350" indent="-514350" eaLnBrk="1" hangingPunct="1">
              <a:buFontTx/>
              <a:buAutoNum type="alphaUcParenR"/>
            </a:pPr>
            <a:r>
              <a:rPr lang="en-US">
                <a:latin typeface="Lucida Grande" charset="0"/>
                <a:ea typeface="ヒラギノ角ゴ Pro W3" charset="0"/>
                <a:cs typeface="ヒラギノ角ゴ Pro W3" charset="0"/>
              </a:rPr>
              <a:t>more information.</a:t>
            </a:r>
          </a:p>
          <a:p>
            <a:pPr marL="514350" indent="-514350" eaLnBrk="1" hangingPunct="1">
              <a:buFontTx/>
              <a:buAutoNum type="alphaUcParenR"/>
            </a:pPr>
            <a:r>
              <a:rPr lang="en-US">
                <a:latin typeface="Lucida Grande" charset="0"/>
                <a:ea typeface="ヒラギノ角ゴ Pro W3" charset="0"/>
                <a:cs typeface="ヒラギノ角ゴ Pro W3" charset="0"/>
              </a:rPr>
              <a:t>less information.</a:t>
            </a:r>
          </a:p>
          <a:p>
            <a:pPr marL="514350" indent="-514350" eaLnBrk="1" hangingPunct="1">
              <a:buFontTx/>
              <a:buAutoNum type="alphaUcParenR"/>
            </a:pPr>
            <a:r>
              <a:rPr lang="en-US">
                <a:latin typeface="Lucida Grande" charset="0"/>
                <a:ea typeface="ヒラギノ角ゴ Pro W3" charset="0"/>
                <a:cs typeface="ヒラギノ角ゴ Pro W3" charset="0"/>
              </a:rPr>
              <a:t>the same information</a:t>
            </a:r>
          </a:p>
          <a:p>
            <a:pPr marL="514350" indent="-514350" eaLnBrk="1" hangingPunct="1">
              <a:buFontTx/>
              <a:buAutoNum type="alphaUcParenR"/>
            </a:pPr>
            <a:r>
              <a:rPr lang="en-US">
                <a:latin typeface="Lucida Grande" charset="0"/>
                <a:ea typeface="ヒラギノ角ゴ Pro W3" charset="0"/>
                <a:cs typeface="ヒラギノ角ゴ Pro W3" charset="0"/>
              </a:rPr>
              <a:t>cannot be determined/depends. </a:t>
            </a:r>
          </a:p>
        </p:txBody>
      </p:sp>
      <p:sp>
        <p:nvSpPr>
          <p:cNvPr id="10245"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a:t>
            </a:r>
          </a:p>
        </p:txBody>
      </p:sp>
      <p:sp>
        <p:nvSpPr>
          <p:cNvPr id="10246" name="TextBox 4"/>
          <p:cNvSpPr txBox="1">
            <a:spLocks noChangeArrowheads="1"/>
          </p:cNvSpPr>
          <p:nvPr/>
        </p:nvSpPr>
        <p:spPr bwMode="auto">
          <a:xfrm>
            <a:off x="174625" y="146050"/>
            <a:ext cx="8599488"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400"/>
              <a:t>A wavefunction </a:t>
            </a:r>
            <a:r>
              <a:rPr lang="en-US" sz="3400">
                <a:latin typeface="Symbol" charset="0"/>
              </a:rPr>
              <a:t>y</a:t>
            </a:r>
            <a:r>
              <a:rPr lang="en-US" sz="3400"/>
              <a:t>(x) has been expressed as a sum of energy eigenfunctions (u</a:t>
            </a:r>
            <a:r>
              <a:rPr lang="en-US" sz="3400" baseline="-25000"/>
              <a:t>n</a:t>
            </a:r>
            <a:r>
              <a:rPr lang="en-US" sz="3400"/>
              <a:t>(x)</a:t>
            </a:r>
            <a:r>
              <a:rPr lang="ja-JP" altLang="en-US" sz="3400"/>
              <a:t>’</a:t>
            </a:r>
            <a:r>
              <a:rPr lang="en-US" sz="3400"/>
              <a:t>s): </a:t>
            </a:r>
          </a:p>
        </p:txBody>
      </p:sp>
      <p:graphicFrame>
        <p:nvGraphicFramePr>
          <p:cNvPr id="10242" name="Object 2"/>
          <p:cNvGraphicFramePr>
            <a:graphicFrameLocks noChangeAspect="1"/>
          </p:cNvGraphicFramePr>
          <p:nvPr/>
        </p:nvGraphicFramePr>
        <p:xfrm>
          <a:off x="1328738" y="1389063"/>
          <a:ext cx="3205162" cy="962025"/>
        </p:xfrm>
        <a:graphic>
          <a:graphicData uri="http://schemas.openxmlformats.org/presentationml/2006/ole">
            <mc:AlternateContent xmlns:mc="http://schemas.openxmlformats.org/markup-compatibility/2006">
              <mc:Choice xmlns:v="urn:schemas-microsoft-com:vml" Requires="v">
                <p:oleObj spid="_x0000_s10259" name="Equation" r:id="rId4" imgW="1143000" imgH="342900" progId="Equation.3">
                  <p:embed/>
                </p:oleObj>
              </mc:Choice>
              <mc:Fallback>
                <p:oleObj name="Equation" r:id="rId4" imgW="1143000" imgH="3429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28738" y="1389063"/>
                        <a:ext cx="3205162" cy="962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Title 1"/>
          <p:cNvSpPr>
            <a:spLocks noGrp="1"/>
          </p:cNvSpPr>
          <p:nvPr>
            <p:ph type="title"/>
          </p:nvPr>
        </p:nvSpPr>
        <p:spPr>
          <a:xfrm>
            <a:off x="130175" y="236538"/>
            <a:ext cx="8878888" cy="3030537"/>
          </a:xfrm>
        </p:spPr>
        <p:txBody>
          <a:bodyPr anchor="t"/>
          <a:lstStyle/>
          <a:p>
            <a:pPr algn="l"/>
            <a:r>
              <a:rPr lang="en-US">
                <a:latin typeface="Arial" charset="0"/>
                <a:ea typeface="ヒラギノ角ゴ Pro W3" charset="0"/>
                <a:cs typeface="ヒラギノ角ゴ Pro W3" charset="0"/>
              </a:rPr>
              <a:t>Do the set of delta-functions, </a:t>
            </a:r>
            <a:r>
              <a:rPr lang="en-US">
                <a:latin typeface="Symbol" charset="0"/>
                <a:ea typeface="ＭＳ Ｐゴシック" charset="0"/>
              </a:rPr>
              <a:t>d</a:t>
            </a:r>
            <a:r>
              <a:rPr lang="en-US">
                <a:latin typeface="Arial" charset="0"/>
                <a:ea typeface="ヒラギノ角ゴ Pro W3" charset="0"/>
                <a:cs typeface="ヒラギノ角ゴ Pro W3" charset="0"/>
              </a:rPr>
              <a:t>(</a:t>
            </a:r>
            <a:r>
              <a:rPr lang="en-US" i="1">
                <a:latin typeface="Arial" charset="0"/>
                <a:ea typeface="ヒラギノ角ゴ Pro W3" charset="0"/>
                <a:cs typeface="ヒラギノ角ゴ Pro W3" charset="0"/>
              </a:rPr>
              <a:t>x</a:t>
            </a:r>
            <a:r>
              <a:rPr lang="en-US">
                <a:latin typeface="Arial" charset="0"/>
                <a:ea typeface="ヒラギノ角ゴ Pro W3" charset="0"/>
                <a:cs typeface="ヒラギノ角ゴ Pro W3" charset="0"/>
              </a:rPr>
              <a:t>-</a:t>
            </a:r>
            <a:r>
              <a:rPr lang="en-US" i="1">
                <a:latin typeface="Arial" charset="0"/>
                <a:ea typeface="ヒラギノ角ゴ Pro W3" charset="0"/>
                <a:cs typeface="ヒラギノ角ゴ Pro W3" charset="0"/>
              </a:rPr>
              <a:t>x</a:t>
            </a:r>
            <a:r>
              <a:rPr lang="en-US" i="1" baseline="-25000">
                <a:latin typeface="Arial" charset="0"/>
                <a:ea typeface="ヒラギノ角ゴ Pro W3" charset="0"/>
                <a:cs typeface="ヒラギノ角ゴ Pro W3" charset="0"/>
              </a:rPr>
              <a:t>0</a:t>
            </a:r>
            <a:r>
              <a:rPr lang="en-US">
                <a:latin typeface="Arial" charset="0"/>
                <a:ea typeface="ヒラギノ角ゴ Pro W3" charset="0"/>
                <a:cs typeface="ヒラギノ角ゴ Pro W3" charset="0"/>
              </a:rPr>
              <a:t>) (for all values of </a:t>
            </a:r>
            <a:r>
              <a:rPr lang="en-US" i="1">
                <a:latin typeface="Arial" charset="0"/>
                <a:ea typeface="ヒラギノ角ゴ Pro W3" charset="0"/>
                <a:cs typeface="ヒラギノ角ゴ Pro W3" charset="0"/>
              </a:rPr>
              <a:t>x</a:t>
            </a:r>
            <a:r>
              <a:rPr lang="en-US" i="1" baseline="-25000">
                <a:latin typeface="Arial" charset="0"/>
                <a:ea typeface="ヒラギノ角ゴ Pro W3" charset="0"/>
                <a:cs typeface="ヒラギノ角ゴ Pro W3" charset="0"/>
              </a:rPr>
              <a:t>0</a:t>
            </a:r>
            <a:r>
              <a:rPr lang="en-US">
                <a:latin typeface="Arial" charset="0"/>
                <a:ea typeface="ヒラギノ角ゴ Pro W3" charset="0"/>
                <a:cs typeface="ヒラギノ角ゴ Pro W3" charset="0"/>
              </a:rPr>
              <a:t>), form a complete set? That is, can any function </a:t>
            </a:r>
            <a:r>
              <a:rPr lang="en-US" i="1">
                <a:latin typeface="Arial" charset="0"/>
                <a:ea typeface="ヒラギノ角ゴ Pro W3" charset="0"/>
                <a:cs typeface="ヒラギノ角ゴ Pro W3" charset="0"/>
              </a:rPr>
              <a:t>f</a:t>
            </a:r>
            <a:r>
              <a:rPr lang="en-US">
                <a:latin typeface="Arial" charset="0"/>
                <a:ea typeface="ヒラギノ角ゴ Pro W3" charset="0"/>
                <a:cs typeface="ヒラギノ角ゴ Pro W3" charset="0"/>
              </a:rPr>
              <a:t>(</a:t>
            </a:r>
            <a:r>
              <a:rPr lang="en-US" i="1">
                <a:latin typeface="Arial" charset="0"/>
                <a:ea typeface="ヒラギノ角ゴ Pro W3" charset="0"/>
                <a:cs typeface="ヒラギノ角ゴ Pro W3" charset="0"/>
              </a:rPr>
              <a:t>x</a:t>
            </a:r>
            <a:r>
              <a:rPr lang="en-US">
                <a:latin typeface="Arial" charset="0"/>
                <a:ea typeface="ヒラギノ角ゴ Pro W3" charset="0"/>
                <a:cs typeface="ヒラギノ角ゴ Pro W3" charset="0"/>
              </a:rPr>
              <a:t>) in the Hilbert Space be written as a linear combination of the delta function like so:</a:t>
            </a:r>
          </a:p>
        </p:txBody>
      </p:sp>
      <p:sp>
        <p:nvSpPr>
          <p:cNvPr id="64516" name="Content Placeholder 2"/>
          <p:cNvSpPr>
            <a:spLocks noGrp="1"/>
          </p:cNvSpPr>
          <p:nvPr>
            <p:ph idx="1"/>
          </p:nvPr>
        </p:nvSpPr>
        <p:spPr>
          <a:xfrm>
            <a:off x="130175" y="4906963"/>
            <a:ext cx="9013825" cy="1812925"/>
          </a:xfrm>
        </p:spPr>
        <p:txBody>
          <a:bodyPr/>
          <a:lstStyle/>
          <a:p>
            <a:pPr marL="514350" indent="-514350">
              <a:buFontTx/>
              <a:buAutoNum type="alphaUcParenR"/>
            </a:pPr>
            <a:r>
              <a:rPr lang="en-US" sz="3600">
                <a:latin typeface="Lucida Grande" charset="0"/>
                <a:ea typeface="ヒラギノ角ゴ Pro W3" charset="0"/>
                <a:cs typeface="ヒラギノ角ゴ Pro W3" charset="0"/>
              </a:rPr>
              <a:t>Yes         B) No</a:t>
            </a:r>
          </a:p>
          <a:p>
            <a:pPr marL="514350" indent="-514350"/>
            <a:r>
              <a:rPr lang="en-US">
                <a:latin typeface="Lucida Grande" charset="0"/>
                <a:ea typeface="ヒラギノ角ゴ Pro W3" charset="0"/>
                <a:cs typeface="ヒラギノ角ゴ Pro W3" charset="0"/>
              </a:rPr>
              <a:t>(If you answer Yes, you should be able to construct the function F(x0).)</a:t>
            </a:r>
          </a:p>
        </p:txBody>
      </p:sp>
      <p:sp>
        <p:nvSpPr>
          <p:cNvPr id="64517"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75</a:t>
            </a:r>
          </a:p>
        </p:txBody>
      </p:sp>
      <p:graphicFrame>
        <p:nvGraphicFramePr>
          <p:cNvPr id="64514" name="Object 2"/>
          <p:cNvGraphicFramePr>
            <a:graphicFrameLocks noChangeAspect="1"/>
          </p:cNvGraphicFramePr>
          <p:nvPr/>
        </p:nvGraphicFramePr>
        <p:xfrm>
          <a:off x="130175" y="3225800"/>
          <a:ext cx="8804275" cy="1406525"/>
        </p:xfrm>
        <a:graphic>
          <a:graphicData uri="http://schemas.openxmlformats.org/presentationml/2006/ole">
            <mc:AlternateContent xmlns:mc="http://schemas.openxmlformats.org/markup-compatibility/2006">
              <mc:Choice xmlns:v="urn:schemas-microsoft-com:vml" Requires="v">
                <p:oleObj spid="_x0000_s64530" name="Equation" r:id="rId4" imgW="1803400" imgH="292100" progId="Equation.3">
                  <p:embed/>
                </p:oleObj>
              </mc:Choice>
              <mc:Fallback>
                <p:oleObj name="Equation" r:id="rId4" imgW="1803400" imgH="2921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0175" y="3225800"/>
                        <a:ext cx="8804275" cy="1406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a:xfrm>
            <a:off x="293688" y="152400"/>
            <a:ext cx="8542337" cy="4471988"/>
          </a:xfrm>
        </p:spPr>
        <p:txBody>
          <a:bodyPr/>
          <a:lstStyle/>
          <a:p>
            <a:pPr>
              <a:spcAft>
                <a:spcPts val="2400"/>
              </a:spcAft>
            </a:pPr>
            <a:r>
              <a:rPr lang="en-US">
                <a:solidFill>
                  <a:schemeClr val="tx1"/>
                </a:solidFill>
                <a:latin typeface="Arial" charset="0"/>
                <a:ea typeface="ヒラギノ角ゴ Pro W3" charset="0"/>
                <a:cs typeface="ヒラギノ角ゴ Pro W3" charset="0"/>
              </a:rPr>
              <a:t>An isolated system evolves with time according to the TDSE with V = V(x). The wave function </a:t>
            </a:r>
            <a:r>
              <a:rPr lang="en-US">
                <a:solidFill>
                  <a:schemeClr val="tx1"/>
                </a:solidFill>
                <a:latin typeface="Symbol" charset="0"/>
                <a:ea typeface="ＭＳ Ｐゴシック" charset="0"/>
              </a:rPr>
              <a:t>Ψ = Ψ(</a:t>
            </a:r>
            <a:r>
              <a:rPr lang="en-US">
                <a:solidFill>
                  <a:schemeClr val="tx1"/>
                </a:solidFill>
                <a:latin typeface="Arial" charset="0"/>
                <a:ea typeface="ＭＳ Ｐゴシック" charset="0"/>
              </a:rPr>
              <a:t>x,t</a:t>
            </a:r>
            <a:r>
              <a:rPr lang="en-US">
                <a:solidFill>
                  <a:schemeClr val="tx1"/>
                </a:solidFill>
                <a:latin typeface="Symbol" charset="0"/>
                <a:ea typeface="ＭＳ Ｐゴシック" charset="0"/>
              </a:rPr>
              <a:t>)</a:t>
            </a:r>
            <a:r>
              <a:rPr lang="en-US">
                <a:solidFill>
                  <a:schemeClr val="tx1"/>
                </a:solidFill>
                <a:latin typeface="Arial" charset="0"/>
                <a:ea typeface="ヒラギノ角ゴ Pro W3" charset="0"/>
                <a:cs typeface="ヒラギノ角ゴ Pro W3" charset="0"/>
              </a:rPr>
              <a:t> depends on time.</a:t>
            </a:r>
            <a:br>
              <a:rPr lang="en-US">
                <a:solidFill>
                  <a:schemeClr val="tx1"/>
                </a:solidFill>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Does the expectation value of the energy &lt;Ĥ&gt; depend on time? </a:t>
            </a:r>
          </a:p>
        </p:txBody>
      </p:sp>
      <p:sp>
        <p:nvSpPr>
          <p:cNvPr id="66563" name="Content Placeholder 2"/>
          <p:cNvSpPr>
            <a:spLocks noGrp="1"/>
          </p:cNvSpPr>
          <p:nvPr>
            <p:ph idx="1"/>
          </p:nvPr>
        </p:nvSpPr>
        <p:spPr>
          <a:xfrm>
            <a:off x="184150" y="4722813"/>
            <a:ext cx="8770938" cy="1924050"/>
          </a:xfrm>
        </p:spPr>
        <p:txBody>
          <a:bodyPr/>
          <a:lstStyle/>
          <a:p>
            <a:r>
              <a:rPr lang="en-US">
                <a:latin typeface="Lucida Grande" charset="0"/>
                <a:ea typeface="ヒラギノ角ゴ Pro W3" charset="0"/>
                <a:cs typeface="ヒラギノ角ゴ Pro W3" charset="0"/>
              </a:rPr>
              <a:t>A) Yes, always		B) No, never</a:t>
            </a:r>
          </a:p>
          <a:p>
            <a:r>
              <a:rPr lang="en-US">
                <a:latin typeface="Lucida Grande" charset="0"/>
                <a:ea typeface="ヒラギノ角ゴ Pro W3" charset="0"/>
                <a:cs typeface="ヒラギノ角ゴ Pro W3" charset="0"/>
              </a:rPr>
              <a:t>C) Sometimes, depending on initial conditions</a:t>
            </a:r>
          </a:p>
        </p:txBody>
      </p:sp>
      <p:sp>
        <p:nvSpPr>
          <p:cNvPr id="66564"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69</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Title 1"/>
          <p:cNvSpPr>
            <a:spLocks noGrp="1"/>
          </p:cNvSpPr>
          <p:nvPr>
            <p:ph type="title"/>
          </p:nvPr>
        </p:nvSpPr>
        <p:spPr>
          <a:xfrm>
            <a:off x="195263" y="249238"/>
            <a:ext cx="8748712" cy="2225675"/>
          </a:xfrm>
        </p:spPr>
        <p:txBody>
          <a:bodyPr anchor="t"/>
          <a:lstStyle/>
          <a:p>
            <a:r>
              <a:rPr lang="en-US" sz="3200">
                <a:solidFill>
                  <a:schemeClr val="tx1"/>
                </a:solidFill>
                <a:latin typeface="Arial" charset="0"/>
                <a:ea typeface="ヒラギノ角ゴ Pro W3" charset="0"/>
                <a:cs typeface="ヒラギノ角ゴ Pro W3" charset="0"/>
              </a:rPr>
              <a:t>A system (described by PE = </a:t>
            </a:r>
            <a:r>
              <a:rPr lang="en-US" sz="3200" i="1">
                <a:solidFill>
                  <a:schemeClr val="tx1"/>
                </a:solidFill>
                <a:latin typeface="Arial" charset="0"/>
                <a:ea typeface="ヒラギノ角ゴ Pro W3" charset="0"/>
                <a:cs typeface="ヒラギノ角ゴ Pro W3" charset="0"/>
              </a:rPr>
              <a:t>V</a:t>
            </a:r>
            <a:r>
              <a:rPr lang="en-US" sz="3200">
                <a:solidFill>
                  <a:schemeClr val="tx1"/>
                </a:solidFill>
                <a:latin typeface="Arial" charset="0"/>
                <a:ea typeface="ヒラギノ角ゴ Pro W3" charset="0"/>
                <a:cs typeface="ヒラギノ角ゴ Pro W3" charset="0"/>
              </a:rPr>
              <a:t>(</a:t>
            </a:r>
            <a:r>
              <a:rPr lang="en-US" sz="3200" i="1">
                <a:solidFill>
                  <a:schemeClr val="tx1"/>
                </a:solidFill>
                <a:latin typeface="Arial" charset="0"/>
                <a:ea typeface="ヒラギノ角ゴ Pro W3" charset="0"/>
                <a:cs typeface="ヒラギノ角ゴ Pro W3" charset="0"/>
              </a:rPr>
              <a:t>x</a:t>
            </a:r>
            <a:r>
              <a:rPr lang="en-US" sz="3200">
                <a:solidFill>
                  <a:schemeClr val="tx1"/>
                </a:solidFill>
                <a:latin typeface="Arial" charset="0"/>
                <a:ea typeface="ヒラギノ角ゴ Pro W3" charset="0"/>
                <a:cs typeface="ヒラギノ角ゴ Pro W3" charset="0"/>
              </a:rPr>
              <a:t>)) is in state </a:t>
            </a:r>
            <a:r>
              <a:rPr lang="en-US" sz="3200">
                <a:solidFill>
                  <a:schemeClr val="tx1"/>
                </a:solidFill>
                <a:latin typeface="Symbol" charset="0"/>
                <a:ea typeface="ＭＳ Ｐゴシック" charset="0"/>
              </a:rPr>
              <a:t>Ψ</a:t>
            </a:r>
            <a:r>
              <a:rPr lang="en-US" sz="3200">
                <a:solidFill>
                  <a:schemeClr val="tx1"/>
                </a:solidFill>
                <a:latin typeface="Arial" charset="0"/>
                <a:ea typeface="ヒラギノ角ゴ Pro W3" charset="0"/>
                <a:cs typeface="ヒラギノ角ゴ Pro W3" charset="0"/>
              </a:rPr>
              <a:t>(x,t) when a measure of the energy is made.  The probability that the measured energy will be the nth eigenvalue E</a:t>
            </a:r>
            <a:r>
              <a:rPr lang="en-US" sz="3200" baseline="-25000">
                <a:solidFill>
                  <a:schemeClr val="tx1"/>
                </a:solidFill>
                <a:latin typeface="Arial" charset="0"/>
                <a:ea typeface="ヒラギノ角ゴ Pro W3" charset="0"/>
                <a:cs typeface="ヒラギノ角ゴ Pro W3" charset="0"/>
              </a:rPr>
              <a:t>n</a:t>
            </a:r>
            <a:r>
              <a:rPr lang="en-US" sz="3200">
                <a:solidFill>
                  <a:schemeClr val="tx1"/>
                </a:solidFill>
                <a:latin typeface="Arial" charset="0"/>
                <a:ea typeface="ヒラギノ角ゴ Pro W3" charset="0"/>
                <a:cs typeface="ヒラギノ角ゴ Pro W3" charset="0"/>
              </a:rPr>
              <a:t> is</a:t>
            </a:r>
            <a:r>
              <a:rPr lang="en-US" sz="3200">
                <a:latin typeface="Arial" charset="0"/>
                <a:ea typeface="ヒラギノ角ゴ Pro W3" charset="0"/>
                <a:cs typeface="ヒラギノ角ゴ Pro W3" charset="0"/>
              </a:rPr>
              <a:t/>
            </a:r>
            <a:br>
              <a:rPr lang="en-US" sz="32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
            </a:r>
            <a:br>
              <a:rPr lang="en-US" sz="32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
            </a:r>
            <a:br>
              <a:rPr lang="en-US" sz="32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
            </a:r>
            <a:br>
              <a:rPr lang="en-US" sz="3200">
                <a:latin typeface="Arial" charset="0"/>
                <a:ea typeface="ヒラギノ角ゴ Pro W3" charset="0"/>
                <a:cs typeface="ヒラギノ角ゴ Pro W3" charset="0"/>
              </a:rPr>
            </a:br>
            <a:r>
              <a:rPr lang="en-US" sz="3200">
                <a:latin typeface="Arial" charset="0"/>
                <a:ea typeface="ヒラギノ角ゴ Pro W3" charset="0"/>
                <a:cs typeface="ヒラギノ角ゴ Pro W3" charset="0"/>
              </a:rPr>
              <a:t>Does the probability of finding the energy = E</a:t>
            </a:r>
            <a:r>
              <a:rPr lang="en-US" sz="3200" baseline="-25000">
                <a:latin typeface="Arial" charset="0"/>
                <a:ea typeface="ヒラギノ角ゴ Pro W3" charset="0"/>
                <a:cs typeface="ヒラギノ角ゴ Pro W3" charset="0"/>
              </a:rPr>
              <a:t>n</a:t>
            </a:r>
            <a:r>
              <a:rPr lang="en-US" sz="3200">
                <a:latin typeface="Arial" charset="0"/>
                <a:ea typeface="ヒラギノ角ゴ Pro W3" charset="0"/>
                <a:cs typeface="ヒラギノ角ゴ Pro W3" charset="0"/>
              </a:rPr>
              <a:t> when the system is in state </a:t>
            </a:r>
            <a:r>
              <a:rPr lang="en-US" sz="3200">
                <a:latin typeface="Symbol" charset="0"/>
                <a:ea typeface="ＭＳ Ｐゴシック" charset="0"/>
              </a:rPr>
              <a:t>Ψ</a:t>
            </a:r>
            <a:r>
              <a:rPr lang="en-US" sz="3200">
                <a:latin typeface="Arial" charset="0"/>
                <a:ea typeface="ヒラギノ角ゴ Pro W3" charset="0"/>
                <a:cs typeface="ヒラギノ角ゴ Pro W3" charset="0"/>
              </a:rPr>
              <a:t>(x,t) depend on the time t of the measurement? </a:t>
            </a:r>
          </a:p>
        </p:txBody>
      </p:sp>
      <p:sp>
        <p:nvSpPr>
          <p:cNvPr id="68612" name="Content Placeholder 2"/>
          <p:cNvSpPr>
            <a:spLocks noGrp="1"/>
          </p:cNvSpPr>
          <p:nvPr>
            <p:ph idx="1"/>
          </p:nvPr>
        </p:nvSpPr>
        <p:spPr>
          <a:xfrm>
            <a:off x="195263" y="5362575"/>
            <a:ext cx="8716962" cy="1284288"/>
          </a:xfrm>
        </p:spPr>
        <p:txBody>
          <a:bodyPr/>
          <a:lstStyle/>
          <a:p>
            <a:r>
              <a:rPr lang="en-US">
                <a:latin typeface="Lucida Grande" charset="0"/>
                <a:ea typeface="ヒラギノ角ゴ Pro W3" charset="0"/>
                <a:cs typeface="ヒラギノ角ゴ Pro W3" charset="0"/>
              </a:rPr>
              <a:t>A) Yes		B) No</a:t>
            </a:r>
          </a:p>
        </p:txBody>
      </p:sp>
      <p:graphicFrame>
        <p:nvGraphicFramePr>
          <p:cNvPr id="68610" name="Object 2"/>
          <p:cNvGraphicFramePr>
            <a:graphicFrameLocks noChangeAspect="1"/>
          </p:cNvGraphicFramePr>
          <p:nvPr/>
        </p:nvGraphicFramePr>
        <p:xfrm>
          <a:off x="1008063" y="2252663"/>
          <a:ext cx="7285037" cy="1417637"/>
        </p:xfrm>
        <a:graphic>
          <a:graphicData uri="http://schemas.openxmlformats.org/presentationml/2006/ole">
            <mc:AlternateContent xmlns:mc="http://schemas.openxmlformats.org/markup-compatibility/2006">
              <mc:Choice xmlns:v="urn:schemas-microsoft-com:vml" Requires="v">
                <p:oleObj spid="_x0000_s68626" name="Equation" r:id="rId4" imgW="2120900" imgH="419100" progId="Equation.3">
                  <p:embed/>
                </p:oleObj>
              </mc:Choice>
              <mc:Fallback>
                <p:oleObj name="Equation" r:id="rId4" imgW="2120900" imgH="4191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8063" y="2252663"/>
                        <a:ext cx="7285037" cy="1417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68613"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67</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Title 1"/>
          <p:cNvSpPr>
            <a:spLocks noGrp="1"/>
          </p:cNvSpPr>
          <p:nvPr>
            <p:ph type="title"/>
          </p:nvPr>
        </p:nvSpPr>
        <p:spPr>
          <a:xfrm>
            <a:off x="130175" y="236538"/>
            <a:ext cx="8878888" cy="4084637"/>
          </a:xfrm>
        </p:spPr>
        <p:txBody>
          <a:bodyPr anchor="t"/>
          <a:lstStyle/>
          <a:p>
            <a:pPr algn="l"/>
            <a:r>
              <a:rPr lang="en-US">
                <a:latin typeface="Arial" charset="0"/>
                <a:ea typeface="ヒラギノ角ゴ Pro W3" charset="0"/>
                <a:cs typeface="ヒラギノ角ゴ Pro W3" charset="0"/>
              </a:rPr>
              <a:t>Can the wave function </a:t>
            </a:r>
            <a:r>
              <a:rPr lang="en-US">
                <a:latin typeface="Symbol" charset="0"/>
                <a:ea typeface="ＭＳ Ｐゴシック" charset="0"/>
              </a:rPr>
              <a:t>Ψ</a:t>
            </a:r>
            <a:r>
              <a:rPr lang="en-US">
                <a:latin typeface="Arial" charset="0"/>
                <a:ea typeface="ヒラギノ角ゴ Pro W3" charset="0"/>
                <a:cs typeface="ヒラギノ角ゴ Pro W3" charset="0"/>
              </a:rPr>
              <a:t>(x,t) describing an </a:t>
            </a:r>
            <a:r>
              <a:rPr lang="en-US" b="1">
                <a:latin typeface="Arial" charset="0"/>
                <a:ea typeface="ヒラギノ角ゴ Pro W3" charset="0"/>
                <a:cs typeface="ヒラギノ角ゴ Pro W3" charset="0"/>
              </a:rPr>
              <a:t>arbitrary </a:t>
            </a:r>
            <a:r>
              <a:rPr lang="en-US">
                <a:latin typeface="Arial" charset="0"/>
                <a:ea typeface="ヒラギノ角ゴ Pro W3" charset="0"/>
                <a:cs typeface="ヒラギノ角ゴ Pro W3" charset="0"/>
              </a:rPr>
              <a:t>physical state </a:t>
            </a:r>
            <a:r>
              <a:rPr lang="en-US" b="1">
                <a:latin typeface="Arial" charset="0"/>
                <a:ea typeface="ヒラギノ角ゴ Pro W3" charset="0"/>
                <a:cs typeface="ヒラギノ角ゴ Pro W3" charset="0"/>
              </a:rPr>
              <a:t>always</a:t>
            </a:r>
            <a:r>
              <a:rPr lang="en-US">
                <a:latin typeface="Arial" charset="0"/>
                <a:ea typeface="ヒラギノ角ゴ Pro W3" charset="0"/>
                <a:cs typeface="ヒラギノ角ゴ Pro W3" charset="0"/>
              </a:rPr>
              <a:t> be written in the form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where </a:t>
            </a:r>
            <a:r>
              <a:rPr lang="en-US" i="1">
                <a:latin typeface="Arial" charset="0"/>
                <a:ea typeface="ＭＳ Ｐゴシック" charset="0"/>
              </a:rPr>
              <a:t>u</a:t>
            </a:r>
            <a:r>
              <a:rPr lang="en-US" baseline="-25000">
                <a:latin typeface="Arial" charset="0"/>
                <a:ea typeface="ヒラギノ角ゴ Pro W3" charset="0"/>
                <a:cs typeface="ヒラギノ角ゴ Pro W3" charset="0"/>
              </a:rPr>
              <a:t>n</a:t>
            </a:r>
            <a:r>
              <a:rPr lang="en-US">
                <a:latin typeface="Arial" charset="0"/>
                <a:ea typeface="ヒラギノ角ゴ Pro W3" charset="0"/>
                <a:cs typeface="ヒラギノ角ゴ Pro W3" charset="0"/>
              </a:rPr>
              <a:t>(</a:t>
            </a:r>
            <a:r>
              <a:rPr lang="en-US" i="1">
                <a:latin typeface="Arial" charset="0"/>
                <a:ea typeface="ヒラギノ角ゴ Pro W3" charset="0"/>
                <a:cs typeface="ヒラギノ角ゴ Pro W3" charset="0"/>
              </a:rPr>
              <a:t>x</a:t>
            </a:r>
            <a:r>
              <a:rPr lang="en-US">
                <a:latin typeface="Arial" charset="0"/>
                <a:ea typeface="ヒラギノ角ゴ Pro W3" charset="0"/>
                <a:cs typeface="ヒラギノ角ゴ Pro W3" charset="0"/>
              </a:rPr>
              <a:t>) and </a:t>
            </a:r>
            <a:r>
              <a:rPr lang="en-US" i="1">
                <a:latin typeface="Arial" charset="0"/>
                <a:ea typeface="ヒラギノ角ゴ Pro W3" charset="0"/>
                <a:cs typeface="ヒラギノ角ゴ Pro W3" charset="0"/>
              </a:rPr>
              <a:t>E</a:t>
            </a:r>
            <a:r>
              <a:rPr lang="en-US" baseline="-25000">
                <a:latin typeface="Arial" charset="0"/>
                <a:ea typeface="ヒラギノ角ゴ Pro W3" charset="0"/>
                <a:cs typeface="ヒラギノ角ゴ Pro W3" charset="0"/>
              </a:rPr>
              <a:t>n</a:t>
            </a:r>
            <a:r>
              <a:rPr lang="en-US">
                <a:latin typeface="Arial" charset="0"/>
                <a:ea typeface="ヒラギノ角ゴ Pro W3" charset="0"/>
                <a:cs typeface="ヒラギノ角ゴ Pro W3" charset="0"/>
              </a:rPr>
              <a:t> are solutions of</a:t>
            </a:r>
          </a:p>
        </p:txBody>
      </p:sp>
      <p:sp>
        <p:nvSpPr>
          <p:cNvPr id="70661" name="Content Placeholder 2"/>
          <p:cNvSpPr>
            <a:spLocks noGrp="1"/>
          </p:cNvSpPr>
          <p:nvPr>
            <p:ph idx="1"/>
          </p:nvPr>
        </p:nvSpPr>
        <p:spPr>
          <a:xfrm>
            <a:off x="130175" y="5688013"/>
            <a:ext cx="9013825" cy="958850"/>
          </a:xfrm>
        </p:spPr>
        <p:txBody>
          <a:bodyPr/>
          <a:lstStyle/>
          <a:p>
            <a:pPr marL="514350" indent="-514350">
              <a:buFontTx/>
              <a:buAutoNum type="alphaUcParenR"/>
            </a:pPr>
            <a:r>
              <a:rPr lang="en-US" sz="3600">
                <a:latin typeface="Lucida Grande" charset="0"/>
                <a:ea typeface="ヒラギノ角ゴ Pro W3" charset="0"/>
                <a:cs typeface="ヒラギノ角ゴ Pro W3" charset="0"/>
              </a:rPr>
              <a:t>Yes         B) No</a:t>
            </a:r>
          </a:p>
        </p:txBody>
      </p:sp>
      <p:sp>
        <p:nvSpPr>
          <p:cNvPr id="70662"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76</a:t>
            </a:r>
          </a:p>
        </p:txBody>
      </p:sp>
      <p:graphicFrame>
        <p:nvGraphicFramePr>
          <p:cNvPr id="70658" name="Object 2"/>
          <p:cNvGraphicFramePr>
            <a:graphicFrameLocks noChangeAspect="1"/>
          </p:cNvGraphicFramePr>
          <p:nvPr/>
        </p:nvGraphicFramePr>
        <p:xfrm>
          <a:off x="841375" y="1992313"/>
          <a:ext cx="7004050" cy="1449387"/>
        </p:xfrm>
        <a:graphic>
          <a:graphicData uri="http://schemas.openxmlformats.org/presentationml/2006/ole">
            <mc:AlternateContent xmlns:mc="http://schemas.openxmlformats.org/markup-compatibility/2006">
              <mc:Choice xmlns:v="urn:schemas-microsoft-com:vml" Requires="v">
                <p:oleObj spid="_x0000_s70685" name="Equation" r:id="rId4" imgW="1270000" imgH="266700" progId="Equation.3">
                  <p:embed/>
                </p:oleObj>
              </mc:Choice>
              <mc:Fallback>
                <p:oleObj name="Equation" r:id="rId4" imgW="1270000" imgH="2667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1375" y="1992313"/>
                        <a:ext cx="7004050" cy="1449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graphicFrame>
        <p:nvGraphicFramePr>
          <p:cNvPr id="70659" name="Object 3"/>
          <p:cNvGraphicFramePr>
            <a:graphicFrameLocks noChangeAspect="1"/>
          </p:cNvGraphicFramePr>
          <p:nvPr/>
        </p:nvGraphicFramePr>
        <p:xfrm>
          <a:off x="1581150" y="4362450"/>
          <a:ext cx="4983163" cy="858838"/>
        </p:xfrm>
        <a:graphic>
          <a:graphicData uri="http://schemas.openxmlformats.org/presentationml/2006/ole">
            <mc:AlternateContent xmlns:mc="http://schemas.openxmlformats.org/markup-compatibility/2006">
              <mc:Choice xmlns:v="urn:schemas-microsoft-com:vml" Requires="v">
                <p:oleObj spid="_x0000_s70686" name="Equation" r:id="rId6" imgW="1231900" imgH="215900" progId="Equation.3">
                  <p:embed/>
                </p:oleObj>
              </mc:Choice>
              <mc:Fallback>
                <p:oleObj name="Equation" r:id="rId6" imgW="1231900" imgH="2159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81150" y="4362450"/>
                        <a:ext cx="4983163" cy="8588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title" idx="4294967295"/>
          </p:nvPr>
        </p:nvSpPr>
        <p:spPr>
          <a:xfrm>
            <a:off x="195263" y="249238"/>
            <a:ext cx="8748712" cy="2225675"/>
          </a:xfrm>
        </p:spPr>
        <p:txBody>
          <a:bodyPr anchor="t"/>
          <a:lstStyle/>
          <a:p>
            <a:pPr algn="l"/>
            <a:r>
              <a:rPr lang="en-US" sz="3200">
                <a:solidFill>
                  <a:schemeClr val="tx1"/>
                </a:solidFill>
                <a:latin typeface="Arial" charset="0"/>
                <a:ea typeface="ヒラギノ角ゴ Pro W3" charset="0"/>
                <a:cs typeface="ヒラギノ角ゴ Pro W3" charset="0"/>
              </a:rPr>
              <a:t>A system (described by PE = </a:t>
            </a:r>
            <a:r>
              <a:rPr lang="en-US" sz="3200" i="1">
                <a:solidFill>
                  <a:schemeClr val="tx1"/>
                </a:solidFill>
                <a:latin typeface="Arial" charset="0"/>
                <a:ea typeface="ヒラギノ角ゴ Pro W3" charset="0"/>
                <a:cs typeface="ヒラギノ角ゴ Pro W3" charset="0"/>
              </a:rPr>
              <a:t>V</a:t>
            </a:r>
            <a:r>
              <a:rPr lang="en-US" sz="3200">
                <a:solidFill>
                  <a:schemeClr val="tx1"/>
                </a:solidFill>
                <a:latin typeface="Arial" charset="0"/>
                <a:ea typeface="ヒラギノ角ゴ Pro W3" charset="0"/>
                <a:cs typeface="ヒラギノ角ゴ Pro W3" charset="0"/>
              </a:rPr>
              <a:t>(</a:t>
            </a:r>
            <a:r>
              <a:rPr lang="en-US" sz="3200" i="1">
                <a:solidFill>
                  <a:schemeClr val="tx1"/>
                </a:solidFill>
                <a:latin typeface="Arial" charset="0"/>
                <a:ea typeface="ヒラギノ角ゴ Pro W3" charset="0"/>
                <a:cs typeface="ヒラギノ角ゴ Pro W3" charset="0"/>
              </a:rPr>
              <a:t>x</a:t>
            </a:r>
            <a:r>
              <a:rPr lang="en-US" sz="3200">
                <a:solidFill>
                  <a:schemeClr val="tx1"/>
                </a:solidFill>
                <a:latin typeface="Arial" charset="0"/>
                <a:ea typeface="ヒラギノ角ゴ Pro W3" charset="0"/>
                <a:cs typeface="ヒラギノ角ゴ Pro W3" charset="0"/>
              </a:rPr>
              <a:t>)) is in state </a:t>
            </a:r>
            <a:r>
              <a:rPr lang="en-US" sz="3200">
                <a:solidFill>
                  <a:schemeClr val="tx1"/>
                </a:solidFill>
                <a:latin typeface="Symbol" charset="0"/>
                <a:ea typeface="ＭＳ Ｐゴシック" charset="0"/>
              </a:rPr>
              <a:t>Ψ</a:t>
            </a:r>
            <a:r>
              <a:rPr lang="en-US" sz="3200">
                <a:solidFill>
                  <a:schemeClr val="tx1"/>
                </a:solidFill>
                <a:latin typeface="Arial" charset="0"/>
                <a:ea typeface="ヒラギノ角ゴ Pro W3" charset="0"/>
                <a:cs typeface="ヒラギノ角ゴ Pro W3" charset="0"/>
              </a:rPr>
              <a:t>(x,t) when a measurement of the energy is made. </a:t>
            </a:r>
            <a:r>
              <a:rPr lang="en-US" sz="3200">
                <a:latin typeface="Arial" charset="0"/>
                <a:ea typeface="ヒラギノ角ゴ Pro W3" charset="0"/>
                <a:cs typeface="ヒラギノ角ゴ Pro W3" charset="0"/>
              </a:rPr>
              <a:t> Does the probability of finding the energy = E</a:t>
            </a:r>
            <a:r>
              <a:rPr lang="en-US" sz="3200" baseline="-25000">
                <a:latin typeface="Arial" charset="0"/>
                <a:ea typeface="ヒラギノ角ゴ Pro W3" charset="0"/>
                <a:cs typeface="ヒラギノ角ゴ Pro W3" charset="0"/>
              </a:rPr>
              <a:t>n</a:t>
            </a:r>
            <a:r>
              <a:rPr lang="en-US" sz="3200">
                <a:latin typeface="Arial" charset="0"/>
                <a:ea typeface="ヒラギノ角ゴ Pro W3" charset="0"/>
                <a:cs typeface="ヒラギノ角ゴ Pro W3" charset="0"/>
              </a:rPr>
              <a:t> depend on the time t of the measurement? </a:t>
            </a:r>
          </a:p>
        </p:txBody>
      </p:sp>
      <p:sp>
        <p:nvSpPr>
          <p:cNvPr id="72707" name="Content Placeholder 2"/>
          <p:cNvSpPr>
            <a:spLocks noGrp="1"/>
          </p:cNvSpPr>
          <p:nvPr>
            <p:ph idx="4294967295"/>
          </p:nvPr>
        </p:nvSpPr>
        <p:spPr>
          <a:xfrm>
            <a:off x="193675" y="3379788"/>
            <a:ext cx="8716963" cy="3173412"/>
          </a:xfrm>
        </p:spPr>
        <p:txBody>
          <a:bodyPr/>
          <a:lstStyle/>
          <a:p>
            <a:pPr marL="609600" indent="-609600">
              <a:buFontTx/>
              <a:buAutoNum type="alphaUcParenR"/>
            </a:pPr>
            <a:r>
              <a:rPr lang="en-US">
                <a:latin typeface="Lucida Grande" charset="0"/>
                <a:ea typeface="ヒラギノ角ゴ Pro W3" charset="0"/>
                <a:cs typeface="ヒラギノ角ゴ Pro W3" charset="0"/>
              </a:rPr>
              <a:t>Yes		B) No</a:t>
            </a:r>
          </a:p>
          <a:p>
            <a:pPr marL="609600" indent="-609600"/>
            <a:r>
              <a:rPr lang="en-US">
                <a:latin typeface="Lucida Grande" charset="0"/>
                <a:ea typeface="ヒラギノ角ゴ Pro W3" charset="0"/>
                <a:cs typeface="ヒラギノ角ゴ Pro W3" charset="0"/>
              </a:rPr>
              <a:t>C) Depends on </a:t>
            </a:r>
            <a:r>
              <a:rPr lang="en-US">
                <a:latin typeface="Symbol" charset="0"/>
                <a:ea typeface="ＭＳ Ｐゴシック" charset="0"/>
                <a:sym typeface="Symbol" charset="0"/>
              </a:rPr>
              <a:t>Ψ</a:t>
            </a:r>
            <a:r>
              <a:rPr lang="en-US">
                <a:latin typeface="Lucida Grande" charset="0"/>
                <a:ea typeface="ＭＳ Ｐゴシック" charset="0"/>
              </a:rPr>
              <a:t>(x,0)</a:t>
            </a:r>
            <a:endParaRPr lang="en-US" sz="2800">
              <a:latin typeface="Lucida Grande" charset="0"/>
              <a:ea typeface="ヒラギノ角ゴ Pro W3" charset="0"/>
              <a:cs typeface="ヒラギノ角ゴ Pro W3" charset="0"/>
            </a:endParaRPr>
          </a:p>
          <a:p>
            <a:pPr marL="609600" indent="-609600"/>
            <a:r>
              <a:rPr lang="en-US" sz="2800">
                <a:latin typeface="Lucida Grande" charset="0"/>
                <a:ea typeface="ヒラギノ角ゴ Pro W3" charset="0"/>
                <a:cs typeface="ヒラギノ角ゴ Pro W3" charset="0"/>
              </a:rPr>
              <a:t>D) </a:t>
            </a:r>
            <a:r>
              <a:rPr lang="en-US">
                <a:latin typeface="Lucida Grande" charset="0"/>
                <a:ea typeface="ヒラギノ角ゴ Pro W3" charset="0"/>
                <a:cs typeface="ヒラギノ角ゴ Pro W3" charset="0"/>
              </a:rPr>
              <a:t>Depends on V(x)</a:t>
            </a:r>
          </a:p>
        </p:txBody>
      </p:sp>
      <p:sp>
        <p:nvSpPr>
          <p:cNvPr id="72708"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67</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itle 1"/>
          <p:cNvSpPr>
            <a:spLocks noGrp="1"/>
          </p:cNvSpPr>
          <p:nvPr>
            <p:ph type="title" idx="4294967295"/>
          </p:nvPr>
        </p:nvSpPr>
        <p:spPr>
          <a:xfrm>
            <a:off x="195263" y="249238"/>
            <a:ext cx="8748712" cy="2225675"/>
          </a:xfrm>
        </p:spPr>
        <p:txBody>
          <a:bodyPr anchor="t"/>
          <a:lstStyle/>
          <a:p>
            <a:pPr algn="l"/>
            <a:r>
              <a:rPr lang="en-US" sz="3200">
                <a:solidFill>
                  <a:schemeClr val="tx1"/>
                </a:solidFill>
                <a:latin typeface="Arial" charset="0"/>
                <a:ea typeface="ヒラギノ角ゴ Pro W3" charset="0"/>
                <a:cs typeface="ヒラギノ角ゴ Pro W3" charset="0"/>
              </a:rPr>
              <a:t>Given two quantum states labeled |f&gt; and |g&gt;,  </a:t>
            </a:r>
            <a:r>
              <a:rPr lang="en-US" sz="3200">
                <a:latin typeface="Arial" charset="0"/>
                <a:ea typeface="ヒラギノ角ゴ Pro W3" charset="0"/>
                <a:cs typeface="ヒラギノ角ゴ Pro W3" charset="0"/>
              </a:rPr>
              <a:t>which relation below must be true?</a:t>
            </a:r>
          </a:p>
        </p:txBody>
      </p:sp>
      <p:sp>
        <p:nvSpPr>
          <p:cNvPr id="74755" name="Content Placeholder 2"/>
          <p:cNvSpPr>
            <a:spLocks noGrp="1"/>
          </p:cNvSpPr>
          <p:nvPr>
            <p:ph idx="4294967295"/>
          </p:nvPr>
        </p:nvSpPr>
        <p:spPr>
          <a:xfrm>
            <a:off x="95250" y="2303463"/>
            <a:ext cx="8716963" cy="3173412"/>
          </a:xfrm>
        </p:spPr>
        <p:txBody>
          <a:bodyPr/>
          <a:lstStyle/>
          <a:p>
            <a:pPr marL="609600" indent="-609600">
              <a:buFontTx/>
              <a:buAutoNum type="alphaUcParenR"/>
            </a:pPr>
            <a:r>
              <a:rPr lang="en-US">
                <a:latin typeface="Lucida Grande" charset="0"/>
                <a:ea typeface="ヒラギノ角ゴ Pro W3" charset="0"/>
                <a:cs typeface="ヒラギノ角ゴ Pro W3" charset="0"/>
              </a:rPr>
              <a:t>&lt;f|f&gt; &lt;g|g&gt;  ≥ |&lt;f|g&gt;|</a:t>
            </a:r>
            <a:r>
              <a:rPr lang="en-US" baseline="30000">
                <a:latin typeface="Lucida Grande" charset="0"/>
                <a:ea typeface="ヒラギノ角ゴ Pro W3" charset="0"/>
                <a:cs typeface="ヒラギノ角ゴ Pro W3" charset="0"/>
              </a:rPr>
              <a:t>2</a:t>
            </a:r>
          </a:p>
          <a:p>
            <a:pPr marL="609600" indent="-609600">
              <a:buFontTx/>
              <a:buAutoNum type="alphaUcParenR"/>
            </a:pPr>
            <a:r>
              <a:rPr lang="en-US">
                <a:latin typeface="Lucida Grande" charset="0"/>
                <a:ea typeface="ヒラギノ角ゴ Pro W3" charset="0"/>
                <a:cs typeface="ヒラギノ角ゴ Pro W3" charset="0"/>
              </a:rPr>
              <a:t>&lt;f|f&gt; &lt;g|g&gt; ≤ |&lt;f|g&gt;|</a:t>
            </a:r>
            <a:r>
              <a:rPr lang="en-US" baseline="30000">
                <a:latin typeface="Lucida Grande" charset="0"/>
                <a:ea typeface="ヒラギノ角ゴ Pro W3" charset="0"/>
                <a:cs typeface="ヒラギノ角ゴ Pro W3" charset="0"/>
              </a:rPr>
              <a:t>2</a:t>
            </a:r>
          </a:p>
          <a:p>
            <a:pPr marL="609600" indent="-609600"/>
            <a:r>
              <a:rPr lang="en-US">
                <a:latin typeface="Lucida Grande" charset="0"/>
                <a:ea typeface="ヒラギノ角ゴ Pro W3" charset="0"/>
                <a:cs typeface="ヒラギノ角ゴ Pro W3" charset="0"/>
              </a:rPr>
              <a:t>C) &lt;f|f&gt; &lt;g|g&gt; = |&lt;f|g&gt;|</a:t>
            </a:r>
            <a:r>
              <a:rPr lang="en-US" baseline="30000">
                <a:latin typeface="Lucida Grande" charset="0"/>
                <a:ea typeface="ヒラギノ角ゴ Pro W3" charset="0"/>
                <a:cs typeface="ヒラギノ角ゴ Pro W3" charset="0"/>
              </a:rPr>
              <a:t>2</a:t>
            </a:r>
          </a:p>
          <a:p>
            <a:pPr marL="609600" indent="-609600"/>
            <a:r>
              <a:rPr lang="en-US">
                <a:latin typeface="Lucida Grande" charset="0"/>
                <a:ea typeface="ヒラギノ角ゴ Pro W3" charset="0"/>
                <a:cs typeface="ヒラギノ角ゴ Pro W3" charset="0"/>
              </a:rPr>
              <a:t>D)  None of the above is guaranteed, it depends on the states f and g. </a:t>
            </a:r>
          </a:p>
          <a:p>
            <a:pPr marL="609600" indent="-609600">
              <a:buFontTx/>
              <a:buAutoNum type="alphaUcParenR"/>
            </a:pPr>
            <a:endParaRPr lang="en-US" baseline="30000">
              <a:latin typeface="Lucida Grande" charset="0"/>
              <a:ea typeface="ヒラギノ角ゴ Pro W3" charset="0"/>
              <a:cs typeface="ヒラギノ角ゴ Pro W3" charset="0"/>
            </a:endParaRPr>
          </a:p>
        </p:txBody>
      </p:sp>
      <p:sp>
        <p:nvSpPr>
          <p:cNvPr id="74756"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67</a:t>
            </a: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itle 1"/>
          <p:cNvSpPr>
            <a:spLocks noGrp="1"/>
          </p:cNvSpPr>
          <p:nvPr>
            <p:ph type="title" idx="4294967295"/>
          </p:nvPr>
        </p:nvSpPr>
        <p:spPr>
          <a:xfrm>
            <a:off x="195263" y="249238"/>
            <a:ext cx="8748712" cy="2225675"/>
          </a:xfrm>
        </p:spPr>
        <p:txBody>
          <a:bodyPr anchor="t"/>
          <a:lstStyle/>
          <a:p>
            <a:pPr algn="l"/>
            <a:r>
              <a:rPr lang="en-US" sz="3200" dirty="0">
                <a:solidFill>
                  <a:schemeClr val="tx1"/>
                </a:solidFill>
                <a:latin typeface="Arial" charset="0"/>
                <a:ea typeface="ヒラギノ角ゴ Pro W3" charset="0"/>
                <a:cs typeface="ヒラギノ角ゴ Pro W3" charset="0"/>
              </a:rPr>
              <a:t>In general, given </a:t>
            </a:r>
            <a:r>
              <a:rPr lang="en-US" sz="3200" dirty="0" err="1">
                <a:solidFill>
                  <a:schemeClr val="tx1"/>
                </a:solidFill>
                <a:latin typeface="Arial" charset="0"/>
                <a:ea typeface="ヒラギノ角ゴ Pro W3" charset="0"/>
                <a:cs typeface="ヒラギノ角ゴ Pro W3" charset="0"/>
              </a:rPr>
              <a:t>Hermitian</a:t>
            </a:r>
            <a:r>
              <a:rPr lang="en-US" sz="3200" dirty="0">
                <a:solidFill>
                  <a:schemeClr val="tx1"/>
                </a:solidFill>
                <a:latin typeface="Arial" charset="0"/>
                <a:ea typeface="ヒラギノ角ゴ Pro W3" charset="0"/>
                <a:cs typeface="ヒラギノ角ゴ Pro W3" charset="0"/>
              </a:rPr>
              <a:t> operators A and B,</a:t>
            </a:r>
            <a:br>
              <a:rPr lang="en-US" sz="3200" dirty="0">
                <a:solidFill>
                  <a:schemeClr val="tx1"/>
                </a:solidFill>
                <a:latin typeface="Arial" charset="0"/>
                <a:ea typeface="ヒラギノ角ゴ Pro W3" charset="0"/>
                <a:cs typeface="ヒラギノ角ゴ Pro W3" charset="0"/>
              </a:rPr>
            </a:br>
            <a:r>
              <a:rPr lang="en-US" sz="3200" dirty="0">
                <a:solidFill>
                  <a:schemeClr val="tx1"/>
                </a:solidFill>
                <a:latin typeface="Arial" charset="0"/>
                <a:ea typeface="ヒラギノ角ゴ Pro W3" charset="0"/>
                <a:cs typeface="ヒラギノ角ゴ Pro W3" charset="0"/>
              </a:rPr>
              <a:t>and a state </a:t>
            </a:r>
            <a:r>
              <a:rPr lang="en-US" sz="3200" dirty="0">
                <a:solidFill>
                  <a:schemeClr val="tx1"/>
                </a:solidFill>
                <a:latin typeface="Symbol" charset="0"/>
                <a:ea typeface="ＭＳ Ｐゴシック" charset="0"/>
              </a:rPr>
              <a:t>y</a:t>
            </a:r>
            <a:r>
              <a:rPr lang="en-US" sz="3200" dirty="0">
                <a:solidFill>
                  <a:schemeClr val="tx1"/>
                </a:solidFill>
                <a:latin typeface="Arial" charset="0"/>
                <a:ea typeface="ヒラギノ角ゴ Pro W3" charset="0"/>
                <a:cs typeface="ヒラギノ角ゴ Pro W3" charset="0"/>
              </a:rPr>
              <a:t>, (and with the usual notation &lt;A&gt;=&lt;</a:t>
            </a:r>
            <a:r>
              <a:rPr lang="en-US" sz="3200" dirty="0" err="1">
                <a:solidFill>
                  <a:schemeClr val="tx1"/>
                </a:solidFill>
                <a:latin typeface="Symbol" charset="0"/>
                <a:ea typeface="ヒラギノ角ゴ Pro W3" charset="0"/>
                <a:cs typeface="ヒラギノ角ゴ Pro W3" charset="0"/>
              </a:rPr>
              <a:t>y|A|y</a:t>
            </a:r>
            <a:r>
              <a:rPr lang="en-US" sz="3200" dirty="0">
                <a:solidFill>
                  <a:schemeClr val="tx1"/>
                </a:solidFill>
                <a:latin typeface="Symbol" charset="0"/>
                <a:ea typeface="ヒラギノ角ゴ Pro W3" charset="0"/>
                <a:cs typeface="ヒラギノ角ゴ Pro W3" charset="0"/>
              </a:rPr>
              <a:t>&gt;</a:t>
            </a:r>
            <a:r>
              <a:rPr lang="en-US" sz="3200" dirty="0">
                <a:solidFill>
                  <a:schemeClr val="tx1"/>
                </a:solidFill>
                <a:latin typeface="Arial" charset="0"/>
                <a:ea typeface="ヒラギノ角ゴ Pro W3" charset="0"/>
                <a:cs typeface="ヒラギノ角ゴ Pro W3" charset="0"/>
              </a:rPr>
              <a:t> what can you say about</a:t>
            </a:r>
            <a:r>
              <a:rPr lang="en-US" sz="3200" dirty="0">
                <a:latin typeface="Arial" charset="0"/>
                <a:ea typeface="ヒラギノ角ゴ Pro W3" charset="0"/>
                <a:cs typeface="ヒラギノ角ゴ Pro W3" charset="0"/>
              </a:rPr>
              <a:t/>
            </a:r>
            <a:br>
              <a:rPr lang="en-US" sz="3200" dirty="0">
                <a:latin typeface="Arial" charset="0"/>
                <a:ea typeface="ヒラギノ角ゴ Pro W3" charset="0"/>
                <a:cs typeface="ヒラギノ角ゴ Pro W3" charset="0"/>
              </a:rPr>
            </a:br>
            <a:r>
              <a:rPr lang="en-US" sz="3200" dirty="0">
                <a:latin typeface="Arial" charset="0"/>
                <a:ea typeface="ヒラギノ角ゴ Pro W3" charset="0"/>
                <a:cs typeface="ヒラギノ角ゴ Pro W3" charset="0"/>
              </a:rPr>
              <a:t>                    &lt;</a:t>
            </a:r>
            <a:r>
              <a:rPr lang="en-US" sz="3200" dirty="0">
                <a:latin typeface="Symbol" charset="0"/>
                <a:ea typeface="ヒラギノ角ゴ Pro W3" charset="0"/>
                <a:cs typeface="ヒラギノ角ゴ Pro W3" charset="0"/>
              </a:rPr>
              <a:t>y</a:t>
            </a:r>
            <a:r>
              <a:rPr lang="en-US" sz="3200" dirty="0">
                <a:latin typeface="Arial" charset="0"/>
                <a:ea typeface="ヒラギノ角ゴ Pro W3" charset="0"/>
                <a:cs typeface="ヒラギノ角ゴ Pro W3" charset="0"/>
              </a:rPr>
              <a:t>| &lt;A&gt; B |</a:t>
            </a:r>
            <a:r>
              <a:rPr lang="en-US" sz="3200" dirty="0">
                <a:latin typeface="Symbol" charset="0"/>
                <a:ea typeface="ヒラギノ角ゴ Pro W3" charset="0"/>
                <a:cs typeface="ヒラギノ角ゴ Pro W3" charset="0"/>
              </a:rPr>
              <a:t> y</a:t>
            </a:r>
            <a:r>
              <a:rPr lang="en-US" sz="3200" dirty="0">
                <a:latin typeface="Arial" charset="0"/>
                <a:ea typeface="ヒラギノ角ゴ Pro W3" charset="0"/>
                <a:cs typeface="ヒラギノ角ゴ Pro W3" charset="0"/>
              </a:rPr>
              <a:t>&gt; =?</a:t>
            </a:r>
          </a:p>
        </p:txBody>
      </p:sp>
      <p:sp>
        <p:nvSpPr>
          <p:cNvPr id="76803" name="Content Placeholder 2"/>
          <p:cNvSpPr>
            <a:spLocks noGrp="1"/>
          </p:cNvSpPr>
          <p:nvPr>
            <p:ph idx="4294967295"/>
          </p:nvPr>
        </p:nvSpPr>
        <p:spPr>
          <a:xfrm>
            <a:off x="95250" y="2827338"/>
            <a:ext cx="8716963" cy="3173412"/>
          </a:xfrm>
        </p:spPr>
        <p:txBody>
          <a:bodyPr/>
          <a:lstStyle/>
          <a:p>
            <a:pPr marL="609600" indent="-609600">
              <a:buFontTx/>
              <a:buAutoNum type="alphaUcParenR"/>
            </a:pPr>
            <a:r>
              <a:rPr lang="en-US">
                <a:latin typeface="Lucida Grande" charset="0"/>
                <a:ea typeface="ヒラギノ角ゴ Pro W3" charset="0"/>
                <a:cs typeface="ヒラギノ角ゴ Pro W3" charset="0"/>
              </a:rPr>
              <a:t>&lt;AB&gt;</a:t>
            </a:r>
          </a:p>
          <a:p>
            <a:pPr marL="609600" indent="-609600">
              <a:buFontTx/>
              <a:buAutoNum type="alphaUcParenR"/>
            </a:pPr>
            <a:r>
              <a:rPr lang="en-US">
                <a:latin typeface="Lucida Grande" charset="0"/>
                <a:ea typeface="ヒラギノ角ゴ Pro W3" charset="0"/>
                <a:cs typeface="ヒラギノ角ゴ Pro W3" charset="0"/>
              </a:rPr>
              <a:t>&lt;BA&gt;</a:t>
            </a:r>
          </a:p>
          <a:p>
            <a:pPr marL="609600" indent="-609600"/>
            <a:r>
              <a:rPr lang="en-US">
                <a:latin typeface="Lucida Grande" charset="0"/>
                <a:ea typeface="ヒラギノ角ゴ Pro W3" charset="0"/>
                <a:cs typeface="ヒラギノ角ゴ Pro W3" charset="0"/>
              </a:rPr>
              <a:t>C) &lt;B&gt;&lt;A&gt; </a:t>
            </a:r>
            <a:endParaRPr lang="en-US" baseline="30000">
              <a:latin typeface="Lucida Grande" charset="0"/>
              <a:ea typeface="ヒラギノ角ゴ Pro W3" charset="0"/>
              <a:cs typeface="ヒラギノ角ゴ Pro W3" charset="0"/>
            </a:endParaRPr>
          </a:p>
          <a:p>
            <a:pPr marL="609600" indent="-609600">
              <a:buFontTx/>
              <a:buAutoNum type="alphaUcParenR" startAt="4"/>
            </a:pPr>
            <a:r>
              <a:rPr lang="en-US">
                <a:latin typeface="Lucida Grande" charset="0"/>
                <a:ea typeface="ヒラギノ角ゴ Pro W3" charset="0"/>
                <a:cs typeface="ヒラギノ角ゴ Pro W3" charset="0"/>
              </a:rPr>
              <a:t>MORE than one of these is correct!</a:t>
            </a:r>
          </a:p>
          <a:p>
            <a:pPr marL="609600" indent="-609600">
              <a:buFontTx/>
              <a:buAutoNum type="alphaUcParenR" startAt="4"/>
            </a:pPr>
            <a:r>
              <a:rPr lang="en-US">
                <a:latin typeface="Lucida Grande" charset="0"/>
                <a:ea typeface="ヒラギノ角ゴ Pro W3" charset="0"/>
                <a:cs typeface="ヒラギノ角ゴ Pro W3" charset="0"/>
              </a:rPr>
              <a:t>NONE of these is, in general, correct!</a:t>
            </a:r>
          </a:p>
          <a:p>
            <a:pPr marL="609600" indent="-609600">
              <a:buFontTx/>
              <a:buAutoNum type="alphaUcParenR"/>
            </a:pPr>
            <a:endParaRPr lang="en-US" baseline="30000">
              <a:latin typeface="Lucida Grande" charset="0"/>
              <a:ea typeface="ヒラギノ角ゴ Pro W3" charset="0"/>
              <a:cs typeface="ヒラギノ角ゴ Pro W3" charset="0"/>
            </a:endParaRPr>
          </a:p>
        </p:txBody>
      </p:sp>
      <p:sp>
        <p:nvSpPr>
          <p:cNvPr id="76804"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67</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2" name="Content Placeholder 2"/>
          <p:cNvSpPr>
            <a:spLocks noGrp="1"/>
          </p:cNvSpPr>
          <p:nvPr>
            <p:ph idx="1"/>
          </p:nvPr>
        </p:nvSpPr>
        <p:spPr>
          <a:xfrm>
            <a:off x="293688" y="4806950"/>
            <a:ext cx="8164512" cy="1839913"/>
          </a:xfrm>
        </p:spPr>
        <p:txBody>
          <a:bodyPr/>
          <a:lstStyle/>
          <a:p>
            <a:pPr marL="514350" indent="-514350">
              <a:buFontTx/>
              <a:buAutoNum type="alphaUcParenR"/>
            </a:pPr>
            <a:r>
              <a:rPr lang="en-US">
                <a:latin typeface="Lucida Grande" charset="0"/>
                <a:ea typeface="ヒラギノ角ゴ Pro W3" charset="0"/>
                <a:cs typeface="ヒラギノ角ゴ Pro W3" charset="0"/>
              </a:rPr>
              <a:t>Yes</a:t>
            </a:r>
          </a:p>
          <a:p>
            <a:pPr marL="514350" indent="-514350">
              <a:buFontTx/>
              <a:buAutoNum type="alphaUcParenR"/>
            </a:pPr>
            <a:r>
              <a:rPr lang="en-US">
                <a:latin typeface="Lucida Grande" charset="0"/>
                <a:ea typeface="ヒラギノ角ゴ Pro W3" charset="0"/>
                <a:cs typeface="ヒラギノ角ゴ Pro W3" charset="0"/>
              </a:rPr>
              <a:t>No</a:t>
            </a:r>
          </a:p>
        </p:txBody>
      </p:sp>
      <p:graphicFrame>
        <p:nvGraphicFramePr>
          <p:cNvPr id="78850" name="Object 2"/>
          <p:cNvGraphicFramePr>
            <a:graphicFrameLocks noChangeAspect="1"/>
          </p:cNvGraphicFramePr>
          <p:nvPr/>
        </p:nvGraphicFramePr>
        <p:xfrm>
          <a:off x="806450" y="96838"/>
          <a:ext cx="7448550" cy="3027362"/>
        </p:xfrm>
        <a:graphic>
          <a:graphicData uri="http://schemas.openxmlformats.org/presentationml/2006/ole">
            <mc:AlternateContent xmlns:mc="http://schemas.openxmlformats.org/markup-compatibility/2006">
              <mc:Choice xmlns:v="urn:schemas-microsoft-com:vml" Requires="v">
                <p:oleObj spid="_x0000_s78876" name="Equation" r:id="rId4" imgW="2019300" imgH="838200" progId="Equation.3">
                  <p:embed/>
                </p:oleObj>
              </mc:Choice>
              <mc:Fallback>
                <p:oleObj name="Equation" r:id="rId4" imgW="2019300" imgH="8382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6450" y="96838"/>
                        <a:ext cx="7448550" cy="3027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78853"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92</a:t>
            </a:r>
          </a:p>
        </p:txBody>
      </p:sp>
      <p:graphicFrame>
        <p:nvGraphicFramePr>
          <p:cNvPr id="78851" name="Object 3"/>
          <p:cNvGraphicFramePr>
            <a:graphicFrameLocks noChangeAspect="1"/>
          </p:cNvGraphicFramePr>
          <p:nvPr/>
        </p:nvGraphicFramePr>
        <p:xfrm>
          <a:off x="1803400" y="3381375"/>
          <a:ext cx="5186363" cy="635000"/>
        </p:xfrm>
        <a:graphic>
          <a:graphicData uri="http://schemas.openxmlformats.org/presentationml/2006/ole">
            <mc:AlternateContent xmlns:mc="http://schemas.openxmlformats.org/markup-compatibility/2006">
              <mc:Choice xmlns:v="urn:schemas-microsoft-com:vml" Requires="v">
                <p:oleObj spid="_x0000_s78877" name="Equation" r:id="rId6" imgW="1727200" imgH="215900" progId="Equation.3">
                  <p:embed/>
                </p:oleObj>
              </mc:Choice>
              <mc:Fallback>
                <p:oleObj name="Equation" r:id="rId6" imgW="1727200" imgH="2159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03400" y="3381375"/>
                        <a:ext cx="5186363" cy="635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Content Placeholder 2"/>
          <p:cNvSpPr>
            <a:spLocks noGrp="1"/>
          </p:cNvSpPr>
          <p:nvPr>
            <p:ph idx="1"/>
          </p:nvPr>
        </p:nvSpPr>
        <p:spPr>
          <a:xfrm>
            <a:off x="0" y="4140200"/>
            <a:ext cx="8458200" cy="2506663"/>
          </a:xfrm>
        </p:spPr>
        <p:txBody>
          <a:bodyPr/>
          <a:lstStyle/>
          <a:p>
            <a:pPr marL="514350" indent="-514350">
              <a:buFontTx/>
              <a:buAutoNum type="alphaUcParenR"/>
            </a:pPr>
            <a:r>
              <a:rPr lang="en-US">
                <a:latin typeface="Lucida Grande" charset="0"/>
                <a:ea typeface="ヒラギノ角ゴ Pro W3" charset="0"/>
                <a:cs typeface="ヒラギノ角ゴ Pro W3" charset="0"/>
              </a:rPr>
              <a:t>Zero always</a:t>
            </a:r>
          </a:p>
          <a:p>
            <a:pPr marL="514350" indent="-514350">
              <a:buFontTx/>
              <a:buAutoNum type="alphaUcParenR"/>
            </a:pPr>
            <a:r>
              <a:rPr lang="en-US">
                <a:latin typeface="Lucida Grande" charset="0"/>
                <a:ea typeface="ヒラギノ角ゴ Pro W3" charset="0"/>
                <a:cs typeface="ヒラギノ角ゴ Pro W3" charset="0"/>
              </a:rPr>
              <a:t>Non-zero always</a:t>
            </a:r>
          </a:p>
          <a:p>
            <a:pPr marL="514350" indent="-514350">
              <a:buFontTx/>
              <a:buAutoNum type="alphaUcParenR"/>
            </a:pPr>
            <a:r>
              <a:rPr lang="en-US">
                <a:latin typeface="Lucida Grande" charset="0"/>
                <a:ea typeface="ヒラギノ角ゴ Pro W3" charset="0"/>
                <a:cs typeface="ヒラギノ角ゴ Pro W3" charset="0"/>
              </a:rPr>
              <a:t>Zero or non-zero depending on the details of the eigenfunction, </a:t>
            </a:r>
            <a:r>
              <a:rPr lang="en-US">
                <a:latin typeface="Symbol" charset="0"/>
                <a:ea typeface="ＭＳ Ｐゴシック" charset="0"/>
              </a:rPr>
              <a:t>Y</a:t>
            </a:r>
            <a:r>
              <a:rPr lang="en-US" baseline="-25000">
                <a:latin typeface="Lucida Grande" charset="0"/>
                <a:ea typeface="ヒラギノ角ゴ Pro W3" charset="0"/>
                <a:cs typeface="ヒラギノ角ゴ Pro W3" charset="0"/>
              </a:rPr>
              <a:t>1</a:t>
            </a:r>
          </a:p>
        </p:txBody>
      </p:sp>
      <p:graphicFrame>
        <p:nvGraphicFramePr>
          <p:cNvPr id="80898" name="Object 2"/>
          <p:cNvGraphicFramePr>
            <a:graphicFrameLocks noChangeAspect="1"/>
          </p:cNvGraphicFramePr>
          <p:nvPr/>
        </p:nvGraphicFramePr>
        <p:xfrm>
          <a:off x="344488" y="158750"/>
          <a:ext cx="7450137" cy="3851275"/>
        </p:xfrm>
        <a:graphic>
          <a:graphicData uri="http://schemas.openxmlformats.org/presentationml/2006/ole">
            <mc:AlternateContent xmlns:mc="http://schemas.openxmlformats.org/markup-compatibility/2006">
              <mc:Choice xmlns:v="urn:schemas-microsoft-com:vml" Requires="v">
                <p:oleObj spid="_x0000_s80913" name="Equation" r:id="rId4" imgW="2019300" imgH="1066800" progId="Equation.3">
                  <p:embed/>
                </p:oleObj>
              </mc:Choice>
              <mc:Fallback>
                <p:oleObj name="Equation" r:id="rId4" imgW="2019300" imgH="10668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4488" y="158750"/>
                        <a:ext cx="7450137" cy="385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80900"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90</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Content Placeholder 2"/>
          <p:cNvSpPr>
            <a:spLocks noGrp="1"/>
          </p:cNvSpPr>
          <p:nvPr>
            <p:ph idx="4294967295"/>
          </p:nvPr>
        </p:nvSpPr>
        <p:spPr>
          <a:xfrm>
            <a:off x="406400" y="3711575"/>
            <a:ext cx="8164513" cy="2935288"/>
          </a:xfrm>
        </p:spPr>
        <p:txBody>
          <a:bodyPr/>
          <a:lstStyle/>
          <a:p>
            <a:pPr marL="514350" indent="-514350">
              <a:buFontTx/>
              <a:buAutoNum type="alphaUcParenR"/>
            </a:pPr>
            <a:r>
              <a:rPr lang="en-US">
                <a:latin typeface="Lucida Grande" charset="0"/>
                <a:ea typeface="ＭＳ Ｐゴシック" charset="0"/>
              </a:rPr>
              <a:t>Zero</a:t>
            </a:r>
          </a:p>
          <a:p>
            <a:pPr marL="514350" indent="-514350">
              <a:buFontTx/>
              <a:buAutoNum type="alphaUcParenR"/>
            </a:pPr>
            <a:r>
              <a:rPr lang="en-US">
                <a:latin typeface="Lucida Grande" charset="0"/>
                <a:ea typeface="ＭＳ Ｐゴシック" charset="0"/>
              </a:rPr>
              <a:t>Non-zero</a:t>
            </a:r>
          </a:p>
          <a:p>
            <a:pPr marL="514350" indent="-514350">
              <a:buFontTx/>
              <a:buAutoNum type="alphaUcParenR"/>
            </a:pPr>
            <a:r>
              <a:rPr lang="en-US">
                <a:latin typeface="Lucida Grande" charset="0"/>
                <a:ea typeface="ＭＳ Ｐゴシック" charset="0"/>
              </a:rPr>
              <a:t>Zero or non-zero depending on details of the state function </a:t>
            </a:r>
            <a:r>
              <a:rPr lang="en-US">
                <a:latin typeface="Symbol" charset="0"/>
                <a:ea typeface="ＭＳ Ｐゴシック" charset="0"/>
              </a:rPr>
              <a:t>Y</a:t>
            </a:r>
            <a:r>
              <a:rPr lang="en-US">
                <a:latin typeface="Lucida Grande" charset="0"/>
                <a:ea typeface="ＭＳ Ｐゴシック" charset="0"/>
              </a:rPr>
              <a:t> used to compute </a:t>
            </a:r>
            <a:r>
              <a:rPr lang="en-US" i="1">
                <a:latin typeface="Lucida Grande" charset="0"/>
                <a:ea typeface="ＭＳ Ｐゴシック" charset="0"/>
              </a:rPr>
              <a:t>σ</a:t>
            </a:r>
            <a:r>
              <a:rPr lang="en-US" i="1" baseline="-25000">
                <a:latin typeface="Lucida Grande" charset="0"/>
                <a:ea typeface="ＭＳ Ｐゴシック" charset="0"/>
              </a:rPr>
              <a:t>A</a:t>
            </a:r>
            <a:r>
              <a:rPr lang="en-US" i="1">
                <a:latin typeface="Lucida Grande" charset="0"/>
                <a:ea typeface="ＭＳ Ｐゴシック" charset="0"/>
              </a:rPr>
              <a:t>σ</a:t>
            </a:r>
            <a:r>
              <a:rPr lang="en-US" i="1" baseline="-25000">
                <a:latin typeface="Lucida Grande" charset="0"/>
                <a:ea typeface="ＭＳ Ｐゴシック" charset="0"/>
              </a:rPr>
              <a:t>B</a:t>
            </a:r>
            <a:r>
              <a:rPr lang="en-US">
                <a:latin typeface="Lucida Grande" charset="0"/>
                <a:ea typeface="ＭＳ Ｐゴシック" charset="0"/>
              </a:rPr>
              <a:t> </a:t>
            </a:r>
          </a:p>
        </p:txBody>
      </p:sp>
      <p:graphicFrame>
        <p:nvGraphicFramePr>
          <p:cNvPr id="82946" name="Object 2"/>
          <p:cNvGraphicFramePr>
            <a:graphicFrameLocks noChangeAspect="1"/>
          </p:cNvGraphicFramePr>
          <p:nvPr/>
        </p:nvGraphicFramePr>
        <p:xfrm>
          <a:off x="479425" y="692150"/>
          <a:ext cx="8105775" cy="1835150"/>
        </p:xfrm>
        <a:graphic>
          <a:graphicData uri="http://schemas.openxmlformats.org/presentationml/2006/ole">
            <mc:AlternateContent xmlns:mc="http://schemas.openxmlformats.org/markup-compatibility/2006">
              <mc:Choice xmlns:v="urn:schemas-microsoft-com:vml" Requires="v">
                <p:oleObj spid="_x0000_s82962" name="Equation" r:id="rId4" imgW="2197100" imgH="508000" progId="Equation.3">
                  <p:embed/>
                </p:oleObj>
              </mc:Choice>
              <mc:Fallback>
                <p:oleObj name="Equation" r:id="rId4" imgW="2197100" imgH="5080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9425" y="692150"/>
                        <a:ext cx="8105775" cy="1835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82948"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91</a:t>
            </a:r>
          </a:p>
        </p:txBody>
      </p:sp>
      <p:sp>
        <p:nvSpPr>
          <p:cNvPr id="82949" name="TextBox 5"/>
          <p:cNvSpPr txBox="1">
            <a:spLocks noChangeArrowheads="1"/>
          </p:cNvSpPr>
          <p:nvPr/>
        </p:nvSpPr>
        <p:spPr bwMode="auto">
          <a:xfrm>
            <a:off x="485775" y="2725738"/>
            <a:ext cx="5702300"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800">
                <a:solidFill>
                  <a:srgbClr val="660066"/>
                </a:solidFill>
              </a:rPr>
              <a:t>Is </a:t>
            </a:r>
            <a:r>
              <a:rPr lang="en-US" sz="3800">
                <a:solidFill>
                  <a:srgbClr val="660066"/>
                </a:solidFill>
                <a:latin typeface="Symbol" charset="0"/>
              </a:rPr>
              <a:t>s</a:t>
            </a:r>
            <a:r>
              <a:rPr lang="en-US" sz="3800" baseline="-25000">
                <a:solidFill>
                  <a:srgbClr val="660066"/>
                </a:solidFill>
              </a:rPr>
              <a:t>A</a:t>
            </a:r>
            <a:r>
              <a:rPr lang="en-US" sz="3800">
                <a:solidFill>
                  <a:srgbClr val="660066"/>
                </a:solidFill>
                <a:latin typeface="Symbol" charset="0"/>
              </a:rPr>
              <a:t>s</a:t>
            </a:r>
            <a:r>
              <a:rPr lang="en-US" sz="3800" baseline="-25000">
                <a:solidFill>
                  <a:srgbClr val="660066"/>
                </a:solidFill>
              </a:rPr>
              <a:t>B</a:t>
            </a:r>
            <a:r>
              <a:rPr lang="en-US" sz="3800">
                <a:solidFill>
                  <a:srgbClr val="660066"/>
                </a:solidFill>
              </a:rPr>
              <a:t> zero or non-zero?</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itle 1"/>
          <p:cNvSpPr>
            <a:spLocks noGrp="1"/>
          </p:cNvSpPr>
          <p:nvPr>
            <p:ph type="title" idx="4294967295"/>
          </p:nvPr>
        </p:nvSpPr>
        <p:spPr>
          <a:xfrm>
            <a:off x="117475" y="1697038"/>
            <a:ext cx="8982075" cy="1314450"/>
          </a:xfrm>
        </p:spPr>
        <p:txBody>
          <a:bodyPr/>
          <a:lstStyle/>
          <a:p>
            <a:pPr algn="l"/>
            <a:r>
              <a:rPr lang="en-US" sz="4000">
                <a:latin typeface="Arial" charset="0"/>
                <a:ea typeface="ヒラギノ角ゴ Pro W3" charset="0"/>
                <a:cs typeface="ヒラギノ角ゴ Pro W3" charset="0"/>
              </a:rPr>
              <a:t/>
            </a:r>
            <a:br>
              <a:rPr lang="en-US" sz="4000">
                <a:latin typeface="Arial" charset="0"/>
                <a:ea typeface="ヒラギノ角ゴ Pro W3" charset="0"/>
                <a:cs typeface="ヒラギノ角ゴ Pro W3" charset="0"/>
              </a:rPr>
            </a:br>
            <a:r>
              <a:rPr lang="en-US" sz="4000">
                <a:latin typeface="Arial" charset="0"/>
                <a:ea typeface="ヒラギノ角ゴ Pro W3" charset="0"/>
                <a:cs typeface="ヒラギノ角ゴ Pro W3" charset="0"/>
              </a:rPr>
              <a:t/>
            </a:r>
            <a:br>
              <a:rPr lang="en-US" sz="4000">
                <a:latin typeface="Arial" charset="0"/>
                <a:ea typeface="ヒラギノ角ゴ Pro W3" charset="0"/>
                <a:cs typeface="ヒラギノ角ゴ Pro W3" charset="0"/>
              </a:rPr>
            </a:br>
            <a:r>
              <a:rPr lang="en-US" sz="4000">
                <a:solidFill>
                  <a:schemeClr val="tx1"/>
                </a:solidFill>
                <a:latin typeface="Arial" charset="0"/>
                <a:ea typeface="ＭＳ Ｐゴシック" charset="0"/>
              </a:rPr>
              <a:t/>
            </a:r>
            <a:br>
              <a:rPr lang="en-US" sz="4000">
                <a:solidFill>
                  <a:schemeClr val="tx1"/>
                </a:solidFill>
                <a:latin typeface="Arial" charset="0"/>
                <a:ea typeface="ＭＳ Ｐゴシック" charset="0"/>
              </a:rPr>
            </a:br>
            <a:r>
              <a:rPr lang="en-US" sz="3400">
                <a:solidFill>
                  <a:schemeClr val="tx1"/>
                </a:solidFill>
                <a:latin typeface="Arial" charset="0"/>
                <a:ea typeface="ＭＳ Ｐゴシック" charset="0"/>
              </a:rPr>
              <a:t>If we want the inner product of V with itself, &lt;</a:t>
            </a:r>
            <a:r>
              <a:rPr lang="en-US" sz="3400" b="1">
                <a:solidFill>
                  <a:schemeClr val="tx1"/>
                </a:solidFill>
                <a:latin typeface="Arial" charset="0"/>
                <a:ea typeface="ＭＳ Ｐゴシック" charset="0"/>
              </a:rPr>
              <a:t>V</a:t>
            </a:r>
            <a:r>
              <a:rPr lang="en-US" sz="3400">
                <a:solidFill>
                  <a:schemeClr val="tx1"/>
                </a:solidFill>
                <a:latin typeface="Arial" charset="0"/>
                <a:ea typeface="ＭＳ Ｐゴシック" charset="0"/>
              </a:rPr>
              <a:t>|</a:t>
            </a:r>
            <a:r>
              <a:rPr lang="en-US" sz="3400" b="1">
                <a:solidFill>
                  <a:schemeClr val="tx1"/>
                </a:solidFill>
                <a:latin typeface="Arial" charset="0"/>
                <a:ea typeface="ＭＳ Ｐゴシック" charset="0"/>
              </a:rPr>
              <a:t>V</a:t>
            </a:r>
            <a:r>
              <a:rPr lang="en-US" sz="3400">
                <a:solidFill>
                  <a:schemeClr val="tx1"/>
                </a:solidFill>
                <a:latin typeface="Arial" charset="0"/>
                <a:ea typeface="ＭＳ Ｐゴシック" charset="0"/>
              </a:rPr>
              <a:t>&gt;, to be positive (for nonzero </a:t>
            </a:r>
            <a:r>
              <a:rPr lang="en-US" sz="3400" b="1">
                <a:solidFill>
                  <a:schemeClr val="tx1"/>
                </a:solidFill>
                <a:latin typeface="Arial" charset="0"/>
                <a:ea typeface="ＭＳ Ｐゴシック" charset="0"/>
              </a:rPr>
              <a:t>V</a:t>
            </a:r>
            <a:r>
              <a:rPr lang="en-US" sz="3400">
                <a:solidFill>
                  <a:schemeClr val="tx1"/>
                </a:solidFill>
                <a:latin typeface="Arial" charset="0"/>
                <a:ea typeface="ＭＳ Ｐゴシック" charset="0"/>
              </a:rPr>
              <a:t>), </a:t>
            </a:r>
            <a:r>
              <a:rPr lang="en-US" sz="3400">
                <a:latin typeface="Arial" charset="0"/>
                <a:ea typeface="ＭＳ Ｐゴシック" charset="0"/>
              </a:rPr>
              <a:t/>
            </a:r>
            <a:br>
              <a:rPr lang="en-US" sz="3400">
                <a:latin typeface="Arial" charset="0"/>
                <a:ea typeface="ＭＳ Ｐゴシック" charset="0"/>
              </a:rPr>
            </a:br>
            <a:r>
              <a:rPr lang="en-US" sz="3400">
                <a:latin typeface="Arial" charset="0"/>
                <a:ea typeface="ＭＳ Ｐゴシック" charset="0"/>
              </a:rPr>
              <a:t>what should &lt;</a:t>
            </a:r>
            <a:r>
              <a:rPr lang="en-US" sz="3400" b="1">
                <a:latin typeface="Arial" charset="0"/>
                <a:ea typeface="ＭＳ Ｐゴシック" charset="0"/>
              </a:rPr>
              <a:t>A</a:t>
            </a:r>
            <a:r>
              <a:rPr lang="en-US" sz="3400">
                <a:latin typeface="Arial" charset="0"/>
                <a:ea typeface="ＭＳ Ｐゴシック" charset="0"/>
              </a:rPr>
              <a:t>|</a:t>
            </a:r>
            <a:r>
              <a:rPr lang="en-US" sz="3400" b="1">
                <a:latin typeface="Arial" charset="0"/>
                <a:ea typeface="ＭＳ Ｐゴシック" charset="0"/>
              </a:rPr>
              <a:t>B</a:t>
            </a:r>
            <a:r>
              <a:rPr lang="en-US" sz="3400">
                <a:latin typeface="Arial" charset="0"/>
                <a:ea typeface="ＭＳ Ｐゴシック" charset="0"/>
              </a:rPr>
              <a:t>&gt; be?   </a:t>
            </a:r>
            <a:endParaRPr lang="en-US" sz="3400">
              <a:latin typeface="Arial" charset="0"/>
              <a:ea typeface="ヒラギノ角ゴ Pro W3" charset="0"/>
              <a:cs typeface="ヒラギノ角ゴ Pro W3" charset="0"/>
            </a:endParaRPr>
          </a:p>
        </p:txBody>
      </p:sp>
      <p:sp>
        <p:nvSpPr>
          <p:cNvPr id="12292" name="Content Placeholder 2"/>
          <p:cNvSpPr>
            <a:spLocks noGrp="1"/>
          </p:cNvSpPr>
          <p:nvPr>
            <p:ph idx="4294967295"/>
          </p:nvPr>
        </p:nvSpPr>
        <p:spPr>
          <a:xfrm>
            <a:off x="0" y="4262438"/>
            <a:ext cx="8904288" cy="1314450"/>
          </a:xfrm>
        </p:spPr>
        <p:txBody>
          <a:bodyPr/>
          <a:lstStyle/>
          <a:p>
            <a:pPr marL="514350" indent="-514350" eaLnBrk="1" hangingPunct="1"/>
            <a:r>
              <a:rPr lang="en-US">
                <a:latin typeface="Lucida Grande" charset="0"/>
                <a:ea typeface="ＭＳ Ｐゴシック" charset="0"/>
              </a:rPr>
              <a:t>    A) A</a:t>
            </a:r>
            <a:r>
              <a:rPr lang="en-US" baseline="-25000">
                <a:latin typeface="Lucida Grande" charset="0"/>
                <a:ea typeface="ＭＳ Ｐゴシック" charset="0"/>
              </a:rPr>
              <a:t>1</a:t>
            </a:r>
            <a:r>
              <a:rPr lang="en-US">
                <a:latin typeface="Lucida Grande" charset="0"/>
                <a:ea typeface="ＭＳ Ｐゴシック" charset="0"/>
              </a:rPr>
              <a:t> B</a:t>
            </a:r>
            <a:r>
              <a:rPr lang="en-US" baseline="-25000">
                <a:latin typeface="Lucida Grande" charset="0"/>
                <a:ea typeface="ＭＳ Ｐゴシック" charset="0"/>
              </a:rPr>
              <a:t>1</a:t>
            </a:r>
            <a:r>
              <a:rPr lang="en-US">
                <a:latin typeface="Lucida Grande" charset="0"/>
                <a:ea typeface="ＭＳ Ｐゴシック" charset="0"/>
              </a:rPr>
              <a:t> +A</a:t>
            </a:r>
            <a:r>
              <a:rPr lang="en-US" baseline="-25000">
                <a:latin typeface="Lucida Grande" charset="0"/>
                <a:ea typeface="ＭＳ Ｐゴシック" charset="0"/>
              </a:rPr>
              <a:t>2</a:t>
            </a:r>
            <a:r>
              <a:rPr lang="en-US">
                <a:latin typeface="Lucida Grande" charset="0"/>
                <a:ea typeface="ＭＳ Ｐゴシック" charset="0"/>
              </a:rPr>
              <a:t> B</a:t>
            </a:r>
            <a:r>
              <a:rPr lang="en-US" baseline="-25000">
                <a:latin typeface="Lucida Grande" charset="0"/>
                <a:ea typeface="ＭＳ Ｐゴシック" charset="0"/>
              </a:rPr>
              <a:t>2</a:t>
            </a:r>
            <a:r>
              <a:rPr lang="en-US">
                <a:latin typeface="Lucida Grande" charset="0"/>
                <a:ea typeface="ヒラギノ角ゴ Pro W3" charset="0"/>
                <a:cs typeface="ヒラギノ角ゴ Pro W3" charset="0"/>
              </a:rPr>
              <a:t>            B)  </a:t>
            </a:r>
            <a:r>
              <a:rPr lang="en-US">
                <a:latin typeface="Lucida Grande" charset="0"/>
                <a:ea typeface="ＭＳ Ｐゴシック" charset="0"/>
              </a:rPr>
              <a:t>A*</a:t>
            </a:r>
            <a:r>
              <a:rPr lang="en-US" baseline="-25000">
                <a:latin typeface="Lucida Grande" charset="0"/>
                <a:ea typeface="ＭＳ Ｐゴシック" charset="0"/>
              </a:rPr>
              <a:t>1</a:t>
            </a:r>
            <a:r>
              <a:rPr lang="en-US">
                <a:latin typeface="Lucida Grande" charset="0"/>
                <a:ea typeface="ＭＳ Ｐゴシック" charset="0"/>
              </a:rPr>
              <a:t> B</a:t>
            </a:r>
            <a:r>
              <a:rPr lang="en-US" baseline="-25000">
                <a:latin typeface="Lucida Grande" charset="0"/>
                <a:ea typeface="ＭＳ Ｐゴシック" charset="0"/>
              </a:rPr>
              <a:t>1</a:t>
            </a:r>
            <a:r>
              <a:rPr lang="en-US">
                <a:latin typeface="Lucida Grande" charset="0"/>
                <a:ea typeface="ＭＳ Ｐゴシック" charset="0"/>
              </a:rPr>
              <a:t> +A*</a:t>
            </a:r>
            <a:r>
              <a:rPr lang="en-US" baseline="-25000">
                <a:latin typeface="Lucida Grande" charset="0"/>
                <a:ea typeface="ＭＳ Ｐゴシック" charset="0"/>
              </a:rPr>
              <a:t>2</a:t>
            </a:r>
            <a:r>
              <a:rPr lang="en-US">
                <a:latin typeface="Lucida Grande" charset="0"/>
                <a:ea typeface="ＭＳ Ｐゴシック" charset="0"/>
              </a:rPr>
              <a:t> B</a:t>
            </a:r>
            <a:r>
              <a:rPr lang="en-US" baseline="-25000">
                <a:latin typeface="Lucida Grande" charset="0"/>
                <a:ea typeface="ＭＳ Ｐゴシック" charset="0"/>
              </a:rPr>
              <a:t>2</a:t>
            </a:r>
            <a:r>
              <a:rPr lang="en-US">
                <a:latin typeface="Lucida Grande" charset="0"/>
                <a:ea typeface="ＭＳ Ｐゴシック" charset="0"/>
              </a:rPr>
              <a:t> </a:t>
            </a:r>
            <a:endParaRPr lang="en-US">
              <a:latin typeface="Lucida Grande" charset="0"/>
              <a:ea typeface="ヒラギノ角ゴ Pro W3" charset="0"/>
              <a:cs typeface="ヒラギノ角ゴ Pro W3" charset="0"/>
            </a:endParaRPr>
          </a:p>
          <a:p>
            <a:pPr marL="514350" indent="-514350" eaLnBrk="1" hangingPunct="1"/>
            <a:r>
              <a:rPr lang="en-US">
                <a:latin typeface="Lucida Grande" charset="0"/>
                <a:ea typeface="ヒラギノ角ゴ Pro W3" charset="0"/>
                <a:cs typeface="ヒラギノ角ゴ Pro W3" charset="0"/>
              </a:rPr>
              <a:t>    C)|</a:t>
            </a:r>
            <a:r>
              <a:rPr lang="en-US">
                <a:latin typeface="Lucida Grande" charset="0"/>
                <a:ea typeface="ＭＳ Ｐゴシック" charset="0"/>
              </a:rPr>
              <a:t>A</a:t>
            </a:r>
            <a:r>
              <a:rPr lang="en-US" baseline="-25000">
                <a:latin typeface="Lucida Grande" charset="0"/>
                <a:ea typeface="ＭＳ Ｐゴシック" charset="0"/>
              </a:rPr>
              <a:t>1</a:t>
            </a:r>
            <a:r>
              <a:rPr lang="en-US">
                <a:latin typeface="Lucida Grande" charset="0"/>
                <a:ea typeface="ＭＳ Ｐゴシック" charset="0"/>
              </a:rPr>
              <a:t> B</a:t>
            </a:r>
            <a:r>
              <a:rPr lang="en-US" baseline="-25000">
                <a:latin typeface="Lucida Grande" charset="0"/>
                <a:ea typeface="ＭＳ Ｐゴシック" charset="0"/>
              </a:rPr>
              <a:t>1</a:t>
            </a:r>
            <a:r>
              <a:rPr lang="en-US">
                <a:latin typeface="Lucida Grande" charset="0"/>
                <a:ea typeface="ＭＳ Ｐゴシック" charset="0"/>
              </a:rPr>
              <a:t> +A</a:t>
            </a:r>
            <a:r>
              <a:rPr lang="en-US" baseline="-25000">
                <a:latin typeface="Lucida Grande" charset="0"/>
                <a:ea typeface="ＭＳ Ｐゴシック" charset="0"/>
              </a:rPr>
              <a:t>2</a:t>
            </a:r>
            <a:r>
              <a:rPr lang="en-US">
                <a:latin typeface="Lucida Grande" charset="0"/>
                <a:ea typeface="ＭＳ Ｐゴシック" charset="0"/>
              </a:rPr>
              <a:t> B</a:t>
            </a:r>
            <a:r>
              <a:rPr lang="en-US" baseline="-25000">
                <a:latin typeface="Lucida Grande" charset="0"/>
                <a:ea typeface="ＭＳ Ｐゴシック" charset="0"/>
              </a:rPr>
              <a:t>2</a:t>
            </a:r>
            <a:r>
              <a:rPr lang="en-US">
                <a:latin typeface="Lucida Grande" charset="0"/>
                <a:ea typeface="ＭＳ Ｐゴシック" charset="0"/>
              </a:rPr>
              <a:t>|         </a:t>
            </a:r>
            <a:br>
              <a:rPr lang="en-US">
                <a:latin typeface="Lucida Grande" charset="0"/>
                <a:ea typeface="ＭＳ Ｐゴシック" charset="0"/>
              </a:rPr>
            </a:br>
            <a:r>
              <a:rPr lang="en-US">
                <a:latin typeface="Lucida Grande" charset="0"/>
                <a:ea typeface="ＭＳ Ｐゴシック" charset="0"/>
              </a:rPr>
              <a:t>D) More than one of these options </a:t>
            </a:r>
            <a:br>
              <a:rPr lang="en-US">
                <a:latin typeface="Lucida Grande" charset="0"/>
                <a:ea typeface="ＭＳ Ｐゴシック" charset="0"/>
              </a:rPr>
            </a:br>
            <a:r>
              <a:rPr lang="en-US">
                <a:latin typeface="Lucida Grande" charset="0"/>
                <a:ea typeface="ＭＳ Ｐゴシック" charset="0"/>
              </a:rPr>
              <a:t>E) </a:t>
            </a:r>
            <a:r>
              <a:rPr lang="en-US" i="1">
                <a:latin typeface="Lucida Grande" charset="0"/>
                <a:ea typeface="ＭＳ Ｐゴシック" charset="0"/>
              </a:rPr>
              <a:t>NONE</a:t>
            </a:r>
            <a:r>
              <a:rPr lang="en-US">
                <a:latin typeface="Lucida Grande" charset="0"/>
                <a:ea typeface="ＭＳ Ｐゴシック" charset="0"/>
              </a:rPr>
              <a:t> of these makes sense. </a:t>
            </a:r>
          </a:p>
        </p:txBody>
      </p:sp>
      <p:sp>
        <p:nvSpPr>
          <p:cNvPr id="12293"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a:t>
            </a:r>
          </a:p>
        </p:txBody>
      </p:sp>
      <p:sp>
        <p:nvSpPr>
          <p:cNvPr id="12294" name="TextBox 4"/>
          <p:cNvSpPr txBox="1">
            <a:spLocks noChangeArrowheads="1"/>
          </p:cNvSpPr>
          <p:nvPr/>
        </p:nvSpPr>
        <p:spPr bwMode="auto">
          <a:xfrm>
            <a:off x="174625" y="146050"/>
            <a:ext cx="8599488" cy="228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400"/>
              <a:t>Consider a complex vector </a:t>
            </a:r>
            <a:r>
              <a:rPr lang="en-US" sz="3400" b="1"/>
              <a:t>V</a:t>
            </a:r>
            <a:r>
              <a:rPr lang="en-US" sz="3400"/>
              <a:t>:</a:t>
            </a:r>
          </a:p>
          <a:p>
            <a:endParaRPr lang="en-US" sz="3400"/>
          </a:p>
          <a:p>
            <a:endParaRPr lang="en-US" sz="800"/>
          </a:p>
          <a:p>
            <a:r>
              <a:rPr lang="en-US" sz="3400"/>
              <a:t>Where V</a:t>
            </a:r>
            <a:r>
              <a:rPr lang="en-US" sz="3400" baseline="-25000"/>
              <a:t>1</a:t>
            </a:r>
            <a:r>
              <a:rPr lang="en-US" sz="3400"/>
              <a:t> and V</a:t>
            </a:r>
            <a:r>
              <a:rPr lang="en-US" sz="3400" baseline="-25000"/>
              <a:t>2</a:t>
            </a:r>
            <a:r>
              <a:rPr lang="en-US" sz="3400"/>
              <a:t> are complex numbers </a:t>
            </a:r>
            <a:br>
              <a:rPr lang="en-US" sz="3400"/>
            </a:br>
            <a:r>
              <a:rPr lang="en-US" sz="3400"/>
              <a:t>(they are the </a:t>
            </a:r>
            <a:r>
              <a:rPr lang="ja-JP" altLang="en-US" sz="3400"/>
              <a:t>“</a:t>
            </a:r>
            <a:r>
              <a:rPr lang="en-US" sz="3400"/>
              <a:t>components of </a:t>
            </a:r>
            <a:r>
              <a:rPr lang="en-US" sz="3400" b="1"/>
              <a:t>V</a:t>
            </a:r>
            <a:r>
              <a:rPr lang="ja-JP" altLang="en-US" sz="3400"/>
              <a:t>”</a:t>
            </a:r>
            <a:r>
              <a:rPr lang="en-US" sz="3400"/>
              <a:t>)</a:t>
            </a:r>
          </a:p>
        </p:txBody>
      </p:sp>
      <p:graphicFrame>
        <p:nvGraphicFramePr>
          <p:cNvPr id="12290" name="Object 2"/>
          <p:cNvGraphicFramePr>
            <a:graphicFrameLocks noChangeAspect="1"/>
          </p:cNvGraphicFramePr>
          <p:nvPr/>
        </p:nvGraphicFramePr>
        <p:xfrm>
          <a:off x="2293938" y="788988"/>
          <a:ext cx="2386012" cy="569912"/>
        </p:xfrm>
        <a:graphic>
          <a:graphicData uri="http://schemas.openxmlformats.org/presentationml/2006/ole">
            <mc:AlternateContent xmlns:mc="http://schemas.openxmlformats.org/markup-compatibility/2006">
              <mc:Choice xmlns:v="urn:schemas-microsoft-com:vml" Requires="v">
                <p:oleObj spid="_x0000_s12307" name="Equation" r:id="rId4" imgW="850900" imgH="203200" progId="Equation.3">
                  <p:embed/>
                </p:oleObj>
              </mc:Choice>
              <mc:Fallback>
                <p:oleObj name="Equation" r:id="rId4" imgW="850900" imgH="2032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93938" y="788988"/>
                        <a:ext cx="2386012" cy="5699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Title 1"/>
          <p:cNvSpPr>
            <a:spLocks noGrp="1"/>
          </p:cNvSpPr>
          <p:nvPr>
            <p:ph type="title" idx="4294967295"/>
          </p:nvPr>
        </p:nvSpPr>
        <p:spPr>
          <a:xfrm>
            <a:off x="314325" y="142875"/>
            <a:ext cx="8651875" cy="3884613"/>
          </a:xfrm>
        </p:spPr>
        <p:txBody>
          <a:bodyPr anchor="t"/>
          <a:lstStyle/>
          <a:p>
            <a:pPr algn="l"/>
            <a:r>
              <a:rPr lang="en-US">
                <a:latin typeface="Arial" charset="0"/>
                <a:ea typeface="ＭＳ Ｐゴシック" charset="0"/>
              </a:rPr>
              <a:t>Consider a Hamiltonian such as,</a:t>
            </a:r>
            <a:br>
              <a:rPr lang="en-US">
                <a:latin typeface="Arial" charset="0"/>
                <a:ea typeface="ＭＳ Ｐゴシック" charset="0"/>
              </a:rPr>
            </a:br>
            <a:r>
              <a:rPr lang="en-US">
                <a:latin typeface="Arial" charset="0"/>
                <a:ea typeface="ＭＳ Ｐゴシック" charset="0"/>
              </a:rPr>
              <a:t/>
            </a:r>
            <a:br>
              <a:rPr lang="en-US">
                <a:latin typeface="Arial" charset="0"/>
                <a:ea typeface="ＭＳ Ｐゴシック" charset="0"/>
              </a:rPr>
            </a:br>
            <a:r>
              <a:rPr lang="en-US">
                <a:latin typeface="Arial" charset="0"/>
                <a:ea typeface="ＭＳ Ｐゴシック" charset="0"/>
              </a:rPr>
              <a:t/>
            </a:r>
            <a:br>
              <a:rPr lang="en-US">
                <a:latin typeface="Arial" charset="0"/>
                <a:ea typeface="ＭＳ Ｐゴシック" charset="0"/>
              </a:rPr>
            </a:br>
            <a:r>
              <a:rPr lang="en-US">
                <a:latin typeface="Arial" charset="0"/>
                <a:ea typeface="ＭＳ Ｐゴシック" charset="0"/>
              </a:rPr>
              <a:t>What is the value of?</a:t>
            </a:r>
          </a:p>
        </p:txBody>
      </p:sp>
      <p:sp>
        <p:nvSpPr>
          <p:cNvPr id="84997" name="Content Placeholder 2"/>
          <p:cNvSpPr>
            <a:spLocks noGrp="1"/>
          </p:cNvSpPr>
          <p:nvPr>
            <p:ph idx="4294967295"/>
          </p:nvPr>
        </p:nvSpPr>
        <p:spPr>
          <a:xfrm>
            <a:off x="153988" y="4189413"/>
            <a:ext cx="8304212" cy="2457450"/>
          </a:xfrm>
        </p:spPr>
        <p:txBody>
          <a:bodyPr/>
          <a:lstStyle/>
          <a:p>
            <a:pPr marL="514350" indent="-514350">
              <a:buFontTx/>
              <a:buAutoNum type="alphaUcParenR"/>
            </a:pPr>
            <a:r>
              <a:rPr lang="en-US">
                <a:latin typeface="Lucida Grande" charset="0"/>
                <a:ea typeface="ＭＳ Ｐゴシック" charset="0"/>
              </a:rPr>
              <a:t>Zero always</a:t>
            </a:r>
          </a:p>
          <a:p>
            <a:pPr marL="514350" indent="-514350"/>
            <a:r>
              <a:rPr lang="en-US">
                <a:latin typeface="Lucida Grande" charset="0"/>
                <a:ea typeface="ＭＳ Ｐゴシック" charset="0"/>
              </a:rPr>
              <a:t>B) Non-zero always</a:t>
            </a:r>
          </a:p>
          <a:p>
            <a:pPr marL="514350" indent="-514350"/>
            <a:r>
              <a:rPr lang="en-US">
                <a:latin typeface="Lucida Grande" charset="0"/>
                <a:ea typeface="ＭＳ Ｐゴシック" charset="0"/>
              </a:rPr>
              <a:t>C) Zero or non-zero depending on </a:t>
            </a:r>
            <a:r>
              <a:rPr lang="en-US">
                <a:latin typeface="Symbol" charset="0"/>
                <a:ea typeface="ＭＳ Ｐゴシック" charset="0"/>
              </a:rPr>
              <a:t>Y</a:t>
            </a:r>
            <a:r>
              <a:rPr lang="en-US">
                <a:latin typeface="Lucida Grande" charset="0"/>
                <a:ea typeface="ＭＳ Ｐゴシック" charset="0"/>
              </a:rPr>
              <a:t>.</a:t>
            </a:r>
          </a:p>
        </p:txBody>
      </p:sp>
      <p:graphicFrame>
        <p:nvGraphicFramePr>
          <p:cNvPr id="84994" name="Object 2"/>
          <p:cNvGraphicFramePr>
            <a:graphicFrameLocks noChangeAspect="1"/>
          </p:cNvGraphicFramePr>
          <p:nvPr/>
        </p:nvGraphicFramePr>
        <p:xfrm>
          <a:off x="2074863" y="657225"/>
          <a:ext cx="3311525" cy="1323975"/>
        </p:xfrm>
        <a:graphic>
          <a:graphicData uri="http://schemas.openxmlformats.org/presentationml/2006/ole">
            <mc:AlternateContent xmlns:mc="http://schemas.openxmlformats.org/markup-compatibility/2006">
              <mc:Choice xmlns:v="urn:schemas-microsoft-com:vml" Requires="v">
                <p:oleObj spid="_x0000_s85021" name="Equation" r:id="rId4" imgW="965200" imgH="393700" progId="Equation.3">
                  <p:embed/>
                </p:oleObj>
              </mc:Choice>
              <mc:Fallback>
                <p:oleObj name="Equation" r:id="rId4" imgW="965200" imgH="3937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74863" y="657225"/>
                        <a:ext cx="3311525" cy="1323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84998"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87</a:t>
            </a:r>
          </a:p>
        </p:txBody>
      </p:sp>
      <p:graphicFrame>
        <p:nvGraphicFramePr>
          <p:cNvPr id="84995" name="Object 3"/>
          <p:cNvGraphicFramePr>
            <a:graphicFrameLocks noChangeAspect="1"/>
          </p:cNvGraphicFramePr>
          <p:nvPr/>
        </p:nvGraphicFramePr>
        <p:xfrm>
          <a:off x="1895475" y="2587625"/>
          <a:ext cx="4921250" cy="1414463"/>
        </p:xfrm>
        <a:graphic>
          <a:graphicData uri="http://schemas.openxmlformats.org/presentationml/2006/ole">
            <mc:AlternateContent xmlns:mc="http://schemas.openxmlformats.org/markup-compatibility/2006">
              <mc:Choice xmlns:v="urn:schemas-microsoft-com:vml" Requires="v">
                <p:oleObj spid="_x0000_s85022" name="Equation" r:id="rId6" imgW="1257300" imgH="368300" progId="Equation.3">
                  <p:embed/>
                </p:oleObj>
              </mc:Choice>
              <mc:Fallback>
                <p:oleObj name="Equation" r:id="rId6" imgW="1257300" imgH="3683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95475" y="2587625"/>
                        <a:ext cx="4921250" cy="1414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4" name="Title 1"/>
          <p:cNvSpPr>
            <a:spLocks noGrp="1"/>
          </p:cNvSpPr>
          <p:nvPr>
            <p:ph type="title"/>
          </p:nvPr>
        </p:nvSpPr>
        <p:spPr>
          <a:xfrm>
            <a:off x="314325" y="142875"/>
            <a:ext cx="8651875" cy="3884613"/>
          </a:xfrm>
        </p:spPr>
        <p:txBody>
          <a:bodyPr anchor="t"/>
          <a:lstStyle/>
          <a:p>
            <a:pPr algn="l"/>
            <a:r>
              <a:rPr lang="en-US">
                <a:latin typeface="Arial" charset="0"/>
                <a:ea typeface="ヒラギノ角ゴ Pro W3" charset="0"/>
                <a:cs typeface="ヒラギノ角ゴ Pro W3" charset="0"/>
              </a:rPr>
              <a:t>Consider a Hamiltonian such as,</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What is the value of?</a:t>
            </a:r>
          </a:p>
        </p:txBody>
      </p:sp>
      <p:sp>
        <p:nvSpPr>
          <p:cNvPr id="87045" name="Content Placeholder 2"/>
          <p:cNvSpPr>
            <a:spLocks noGrp="1"/>
          </p:cNvSpPr>
          <p:nvPr>
            <p:ph idx="1"/>
          </p:nvPr>
        </p:nvSpPr>
        <p:spPr>
          <a:xfrm>
            <a:off x="153988" y="4189413"/>
            <a:ext cx="8304212" cy="2457450"/>
          </a:xfrm>
        </p:spPr>
        <p:txBody>
          <a:bodyPr/>
          <a:lstStyle/>
          <a:p>
            <a:pPr marL="514350" indent="-514350">
              <a:buFontTx/>
              <a:buAutoNum type="alphaUcParenR"/>
            </a:pPr>
            <a:r>
              <a:rPr lang="en-US">
                <a:latin typeface="Lucida Grande" charset="0"/>
                <a:ea typeface="ヒラギノ角ゴ Pro W3" charset="0"/>
                <a:cs typeface="ヒラギノ角ゴ Pro W3" charset="0"/>
              </a:rPr>
              <a:t>Zero always</a:t>
            </a:r>
          </a:p>
          <a:p>
            <a:pPr marL="514350" indent="-514350"/>
            <a:r>
              <a:rPr lang="en-US">
                <a:latin typeface="Lucida Grande" charset="0"/>
                <a:ea typeface="ヒラギノ角ゴ Pro W3" charset="0"/>
                <a:cs typeface="ヒラギノ角ゴ Pro W3" charset="0"/>
              </a:rPr>
              <a:t>B) Non-zero always</a:t>
            </a:r>
          </a:p>
          <a:p>
            <a:pPr marL="514350" indent="-514350"/>
            <a:r>
              <a:rPr lang="en-US">
                <a:latin typeface="Lucida Grande" charset="0"/>
                <a:ea typeface="ヒラギノ角ゴ Pro W3" charset="0"/>
                <a:cs typeface="ヒラギノ角ゴ Pro W3" charset="0"/>
              </a:rPr>
              <a:t>C) Zero or non-zero depending on </a:t>
            </a:r>
            <a:r>
              <a:rPr lang="en-US">
                <a:latin typeface="Symbol" charset="0"/>
                <a:ea typeface="ＭＳ Ｐゴシック" charset="0"/>
              </a:rPr>
              <a:t>Y</a:t>
            </a:r>
            <a:r>
              <a:rPr lang="en-US">
                <a:latin typeface="Lucida Grande" charset="0"/>
                <a:ea typeface="ヒラギノ角ゴ Pro W3" charset="0"/>
                <a:cs typeface="ヒラギノ角ゴ Pro W3" charset="0"/>
              </a:rPr>
              <a:t>.</a:t>
            </a:r>
          </a:p>
        </p:txBody>
      </p:sp>
      <p:graphicFrame>
        <p:nvGraphicFramePr>
          <p:cNvPr id="87042" name="Object 2"/>
          <p:cNvGraphicFramePr>
            <a:graphicFrameLocks noChangeAspect="1"/>
          </p:cNvGraphicFramePr>
          <p:nvPr/>
        </p:nvGraphicFramePr>
        <p:xfrm>
          <a:off x="4035425" y="676275"/>
          <a:ext cx="3311525" cy="1323975"/>
        </p:xfrm>
        <a:graphic>
          <a:graphicData uri="http://schemas.openxmlformats.org/presentationml/2006/ole">
            <mc:AlternateContent xmlns:mc="http://schemas.openxmlformats.org/markup-compatibility/2006">
              <mc:Choice xmlns:v="urn:schemas-microsoft-com:vml" Requires="v">
                <p:oleObj spid="_x0000_s87069" name="Equation" r:id="rId4" imgW="965200" imgH="393700" progId="Equation.3">
                  <p:embed/>
                </p:oleObj>
              </mc:Choice>
              <mc:Fallback>
                <p:oleObj name="Equation" r:id="rId4" imgW="965200" imgH="3937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35425" y="676275"/>
                        <a:ext cx="3311525" cy="1323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87046"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87</a:t>
            </a:r>
          </a:p>
        </p:txBody>
      </p:sp>
      <p:graphicFrame>
        <p:nvGraphicFramePr>
          <p:cNvPr id="87043" name="Object 3"/>
          <p:cNvGraphicFramePr>
            <a:graphicFrameLocks noChangeAspect="1"/>
          </p:cNvGraphicFramePr>
          <p:nvPr/>
        </p:nvGraphicFramePr>
        <p:xfrm>
          <a:off x="2903538" y="2382838"/>
          <a:ext cx="4921250" cy="1414462"/>
        </p:xfrm>
        <a:graphic>
          <a:graphicData uri="http://schemas.openxmlformats.org/presentationml/2006/ole">
            <mc:AlternateContent xmlns:mc="http://schemas.openxmlformats.org/markup-compatibility/2006">
              <mc:Choice xmlns:v="urn:schemas-microsoft-com:vml" Requires="v">
                <p:oleObj spid="_x0000_s87070" name="Equation" r:id="rId6" imgW="1257300" imgH="368300" progId="Equation.3">
                  <p:embed/>
                </p:oleObj>
              </mc:Choice>
              <mc:Fallback>
                <p:oleObj name="Equation" r:id="rId6" imgW="1257300" imgH="3683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903538" y="2382838"/>
                        <a:ext cx="4921250" cy="14144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Title 1"/>
          <p:cNvSpPr>
            <a:spLocks noGrp="1"/>
          </p:cNvSpPr>
          <p:nvPr>
            <p:ph type="title"/>
          </p:nvPr>
        </p:nvSpPr>
        <p:spPr>
          <a:xfrm>
            <a:off x="314325" y="142875"/>
            <a:ext cx="8651875" cy="3643313"/>
          </a:xfrm>
        </p:spPr>
        <p:txBody>
          <a:bodyPr anchor="t"/>
          <a:lstStyle/>
          <a:p>
            <a:pPr algn="l">
              <a:spcAft>
                <a:spcPts val="3000"/>
              </a:spcAft>
            </a:pPr>
            <a:r>
              <a:rPr lang="en-US">
                <a:latin typeface="Arial" charset="0"/>
                <a:ea typeface="ヒラギノ角ゴ Pro W3" charset="0"/>
                <a:cs typeface="ヒラギノ角ゴ Pro W3" charset="0"/>
              </a:rPr>
              <a:t>What is the value of,</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where the operator is defined as</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for any wave function, </a:t>
            </a:r>
            <a:r>
              <a:rPr lang="en-US">
                <a:latin typeface="Symbol" charset="0"/>
                <a:ea typeface="ＭＳ Ｐゴシック" charset="0"/>
              </a:rPr>
              <a:t>Y</a:t>
            </a:r>
            <a:r>
              <a:rPr lang="en-US">
                <a:latin typeface="Arial" charset="0"/>
                <a:ea typeface="ヒラギノ角ゴ Pro W3" charset="0"/>
                <a:cs typeface="ヒラギノ角ゴ Pro W3" charset="0"/>
              </a:rPr>
              <a:t>.</a:t>
            </a:r>
          </a:p>
        </p:txBody>
      </p:sp>
      <p:sp>
        <p:nvSpPr>
          <p:cNvPr id="89093" name="Content Placeholder 2"/>
          <p:cNvSpPr>
            <a:spLocks noGrp="1"/>
          </p:cNvSpPr>
          <p:nvPr>
            <p:ph idx="1"/>
          </p:nvPr>
        </p:nvSpPr>
        <p:spPr>
          <a:xfrm>
            <a:off x="153988" y="4189413"/>
            <a:ext cx="8304212" cy="2457450"/>
          </a:xfrm>
        </p:spPr>
        <p:txBody>
          <a:bodyPr/>
          <a:lstStyle/>
          <a:p>
            <a:pPr marL="514350" indent="-514350">
              <a:buFontTx/>
              <a:buAutoNum type="alphaUcParenR"/>
            </a:pPr>
            <a:r>
              <a:rPr lang="en-US">
                <a:latin typeface="Lucida Grande" charset="0"/>
                <a:ea typeface="ヒラギノ角ゴ Pro W3" charset="0"/>
                <a:cs typeface="ヒラギノ角ゴ Pro W3" charset="0"/>
              </a:rPr>
              <a:t>Zero always</a:t>
            </a:r>
          </a:p>
          <a:p>
            <a:pPr marL="514350" indent="-514350"/>
            <a:r>
              <a:rPr lang="en-US">
                <a:latin typeface="Lucida Grande" charset="0"/>
                <a:ea typeface="ヒラギノ角ゴ Pro W3" charset="0"/>
                <a:cs typeface="ヒラギノ角ゴ Pro W3" charset="0"/>
              </a:rPr>
              <a:t>B) Non-zero always</a:t>
            </a:r>
          </a:p>
          <a:p>
            <a:pPr marL="514350" indent="-514350"/>
            <a:r>
              <a:rPr lang="en-US">
                <a:latin typeface="Lucida Grande" charset="0"/>
                <a:ea typeface="ヒラギノ角ゴ Pro W3" charset="0"/>
                <a:cs typeface="ヒラギノ角ゴ Pro W3" charset="0"/>
              </a:rPr>
              <a:t>C) Zero or non-zero depending on </a:t>
            </a:r>
            <a:r>
              <a:rPr lang="en-US">
                <a:latin typeface="Symbol" charset="0"/>
                <a:ea typeface="ＭＳ Ｐゴシック" charset="0"/>
              </a:rPr>
              <a:t>Y</a:t>
            </a:r>
            <a:r>
              <a:rPr lang="en-US">
                <a:latin typeface="Lucida Grande" charset="0"/>
                <a:ea typeface="ヒラギノ角ゴ Pro W3" charset="0"/>
                <a:cs typeface="ヒラギノ角ゴ Pro W3" charset="0"/>
              </a:rPr>
              <a:t>.</a:t>
            </a:r>
          </a:p>
        </p:txBody>
      </p:sp>
      <p:graphicFrame>
        <p:nvGraphicFramePr>
          <p:cNvPr id="89090" name="Object 2"/>
          <p:cNvGraphicFramePr>
            <a:graphicFrameLocks noChangeAspect="1"/>
          </p:cNvGraphicFramePr>
          <p:nvPr/>
        </p:nvGraphicFramePr>
        <p:xfrm>
          <a:off x="1636713" y="695325"/>
          <a:ext cx="6970712" cy="1238250"/>
        </p:xfrm>
        <a:graphic>
          <a:graphicData uri="http://schemas.openxmlformats.org/presentationml/2006/ole">
            <mc:AlternateContent xmlns:mc="http://schemas.openxmlformats.org/markup-compatibility/2006">
              <mc:Choice xmlns:v="urn:schemas-microsoft-com:vml" Requires="v">
                <p:oleObj spid="_x0000_s89117" name="Equation" r:id="rId4" imgW="2032000" imgH="368300" progId="Equation.3">
                  <p:embed/>
                </p:oleObj>
              </mc:Choice>
              <mc:Fallback>
                <p:oleObj name="Equation" r:id="rId4" imgW="2032000" imgH="3683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6713" y="695325"/>
                        <a:ext cx="6970712" cy="1238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89094"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88</a:t>
            </a:r>
          </a:p>
        </p:txBody>
      </p:sp>
      <p:graphicFrame>
        <p:nvGraphicFramePr>
          <p:cNvPr id="89091" name="Object 3"/>
          <p:cNvGraphicFramePr>
            <a:graphicFrameLocks noChangeAspect="1"/>
          </p:cNvGraphicFramePr>
          <p:nvPr/>
        </p:nvGraphicFramePr>
        <p:xfrm>
          <a:off x="441325" y="2320925"/>
          <a:ext cx="1938338" cy="682625"/>
        </p:xfrm>
        <a:graphic>
          <a:graphicData uri="http://schemas.openxmlformats.org/presentationml/2006/ole">
            <mc:AlternateContent xmlns:mc="http://schemas.openxmlformats.org/markup-compatibility/2006">
              <mc:Choice xmlns:v="urn:schemas-microsoft-com:vml" Requires="v">
                <p:oleObj spid="_x0000_s89118" name="Equation" r:id="rId6" imgW="495300" imgH="177800" progId="Equation.3">
                  <p:embed/>
                </p:oleObj>
              </mc:Choice>
              <mc:Fallback>
                <p:oleObj name="Equation" r:id="rId6" imgW="495300" imgH="1778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1325" y="2320925"/>
                        <a:ext cx="1938338" cy="682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Content Placeholder 2"/>
          <p:cNvSpPr>
            <a:spLocks noGrp="1"/>
          </p:cNvSpPr>
          <p:nvPr>
            <p:ph idx="1"/>
          </p:nvPr>
        </p:nvSpPr>
        <p:spPr>
          <a:xfrm>
            <a:off x="685800" y="4997450"/>
            <a:ext cx="7772400" cy="1649413"/>
          </a:xfrm>
        </p:spPr>
        <p:txBody>
          <a:bodyPr/>
          <a:lstStyle/>
          <a:p>
            <a:pPr marL="514350" indent="-514350">
              <a:buFontTx/>
              <a:buAutoNum type="alphaUcParenR"/>
            </a:pPr>
            <a:r>
              <a:rPr lang="en-US">
                <a:latin typeface="Lucida Grande" charset="0"/>
                <a:ea typeface="ヒラギノ角ゴ Pro W3" charset="0"/>
                <a:cs typeface="ヒラギノ角ゴ Pro W3" charset="0"/>
              </a:rPr>
              <a:t>Yes</a:t>
            </a:r>
          </a:p>
          <a:p>
            <a:pPr marL="514350" indent="-514350">
              <a:buFontTx/>
              <a:buAutoNum type="alphaUcParenR"/>
            </a:pPr>
            <a:r>
              <a:rPr lang="en-US">
                <a:latin typeface="Lucida Grande" charset="0"/>
                <a:ea typeface="ヒラギノ角ゴ Pro W3" charset="0"/>
                <a:cs typeface="ヒラギノ角ゴ Pro W3" charset="0"/>
              </a:rPr>
              <a:t>No</a:t>
            </a:r>
          </a:p>
        </p:txBody>
      </p:sp>
      <p:graphicFrame>
        <p:nvGraphicFramePr>
          <p:cNvPr id="91138" name="Object 2"/>
          <p:cNvGraphicFramePr>
            <a:graphicFrameLocks noChangeAspect="1"/>
          </p:cNvGraphicFramePr>
          <p:nvPr/>
        </p:nvGraphicFramePr>
        <p:xfrm>
          <a:off x="0" y="198438"/>
          <a:ext cx="9090025" cy="4311650"/>
        </p:xfrm>
        <a:graphic>
          <a:graphicData uri="http://schemas.openxmlformats.org/presentationml/2006/ole">
            <mc:AlternateContent xmlns:mc="http://schemas.openxmlformats.org/markup-compatibility/2006">
              <mc:Choice xmlns:v="urn:schemas-microsoft-com:vml" Requires="v">
                <p:oleObj spid="_x0000_s91153" name="Equation" r:id="rId4" imgW="2463800" imgH="1193800" progId="Equation.3">
                  <p:embed/>
                </p:oleObj>
              </mc:Choice>
              <mc:Fallback>
                <p:oleObj name="Equation" r:id="rId4" imgW="2463800" imgH="11938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98438"/>
                        <a:ext cx="9090025" cy="431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
        <p:nvSpPr>
          <p:cNvPr id="91140"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89</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7" name="Title 1"/>
          <p:cNvSpPr>
            <a:spLocks noGrp="1"/>
          </p:cNvSpPr>
          <p:nvPr>
            <p:ph type="title"/>
          </p:nvPr>
        </p:nvSpPr>
        <p:spPr>
          <a:xfrm>
            <a:off x="314325" y="142875"/>
            <a:ext cx="8651875" cy="3643313"/>
          </a:xfrm>
        </p:spPr>
        <p:txBody>
          <a:bodyPr anchor="t"/>
          <a:lstStyle/>
          <a:p>
            <a:pPr algn="l">
              <a:spcAft>
                <a:spcPts val="3000"/>
              </a:spcAft>
            </a:pPr>
            <a:r>
              <a:rPr lang="en-US">
                <a:latin typeface="Arial" charset="0"/>
                <a:ea typeface="ヒラギノ角ゴ Pro W3" charset="0"/>
                <a:cs typeface="ヒラギノ角ゴ Pro W3" charset="0"/>
              </a:rPr>
              <a:t>If you have a </a:t>
            </a:r>
            <a:r>
              <a:rPr lang="en-US" i="1">
                <a:latin typeface="Arial" charset="0"/>
                <a:ea typeface="ヒラギノ角ゴ Pro W3" charset="0"/>
                <a:cs typeface="ヒラギノ角ゴ Pro W3" charset="0"/>
              </a:rPr>
              <a:t>single</a:t>
            </a:r>
            <a:r>
              <a:rPr lang="en-US">
                <a:latin typeface="Arial" charset="0"/>
                <a:ea typeface="ヒラギノ角ゴ Pro W3" charset="0"/>
                <a:cs typeface="ヒラギノ角ゴ Pro W3" charset="0"/>
              </a:rPr>
              <a:t> physical system with an unknown wave function, </a:t>
            </a:r>
            <a:r>
              <a:rPr lang="en-US">
                <a:latin typeface="Symbol" charset="0"/>
                <a:ea typeface="ＭＳ Ｐゴシック" charset="0"/>
              </a:rPr>
              <a:t>Y</a:t>
            </a:r>
            <a:r>
              <a:rPr lang="en-US">
                <a:latin typeface="Arial" charset="0"/>
                <a:ea typeface="ヒラギノ角ゴ Pro W3" charset="0"/>
                <a:cs typeface="ヒラギノ角ゴ Pro W3" charset="0"/>
              </a:rPr>
              <a:t>, can you determine                     experimentally? </a:t>
            </a:r>
          </a:p>
        </p:txBody>
      </p:sp>
      <p:sp>
        <p:nvSpPr>
          <p:cNvPr id="93188" name="Content Placeholder 2"/>
          <p:cNvSpPr>
            <a:spLocks noGrp="1"/>
          </p:cNvSpPr>
          <p:nvPr>
            <p:ph idx="1"/>
          </p:nvPr>
        </p:nvSpPr>
        <p:spPr>
          <a:xfrm>
            <a:off x="153988" y="4189413"/>
            <a:ext cx="8304212" cy="2457450"/>
          </a:xfrm>
        </p:spPr>
        <p:txBody>
          <a:bodyPr/>
          <a:lstStyle/>
          <a:p>
            <a:pPr marL="514350" indent="-514350">
              <a:buFontTx/>
              <a:buAutoNum type="alphaUcParenR"/>
            </a:pPr>
            <a:r>
              <a:rPr lang="en-US">
                <a:latin typeface="Lucida Grande" charset="0"/>
                <a:ea typeface="ヒラギノ角ゴ Pro W3" charset="0"/>
                <a:cs typeface="ヒラギノ角ゴ Pro W3" charset="0"/>
              </a:rPr>
              <a:t>Yes</a:t>
            </a:r>
          </a:p>
          <a:p>
            <a:pPr marL="514350" indent="-514350">
              <a:buFontTx/>
              <a:buAutoNum type="alphaUcParenR"/>
            </a:pPr>
            <a:r>
              <a:rPr lang="en-US">
                <a:latin typeface="Lucida Grande" charset="0"/>
                <a:ea typeface="ヒラギノ角ゴ Pro W3" charset="0"/>
                <a:cs typeface="ヒラギノ角ゴ Pro W3" charset="0"/>
              </a:rPr>
              <a:t>No</a:t>
            </a:r>
          </a:p>
        </p:txBody>
      </p:sp>
      <p:sp>
        <p:nvSpPr>
          <p:cNvPr id="93189"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93</a:t>
            </a:r>
          </a:p>
        </p:txBody>
      </p:sp>
      <p:graphicFrame>
        <p:nvGraphicFramePr>
          <p:cNvPr id="93186" name="Object 2"/>
          <p:cNvGraphicFramePr>
            <a:graphicFrameLocks noChangeAspect="1"/>
          </p:cNvGraphicFramePr>
          <p:nvPr/>
        </p:nvGraphicFramePr>
        <p:xfrm>
          <a:off x="2671763" y="1271588"/>
          <a:ext cx="2438400" cy="735012"/>
        </p:xfrm>
        <a:graphic>
          <a:graphicData uri="http://schemas.openxmlformats.org/presentationml/2006/ole">
            <mc:AlternateContent xmlns:mc="http://schemas.openxmlformats.org/markup-compatibility/2006">
              <mc:Choice xmlns:v="urn:schemas-microsoft-com:vml" Requires="v">
                <p:oleObj spid="_x0000_s93202" name="Equation" r:id="rId4" imgW="927100" imgH="279400" progId="Equation.3">
                  <p:embed/>
                </p:oleObj>
              </mc:Choice>
              <mc:Fallback>
                <p:oleObj name="Equation" r:id="rId4" imgW="927100" imgH="2794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71763" y="1271588"/>
                        <a:ext cx="2438400" cy="735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le 1"/>
          <p:cNvSpPr>
            <a:spLocks noGrp="1"/>
          </p:cNvSpPr>
          <p:nvPr>
            <p:ph type="title" idx="4294967295"/>
          </p:nvPr>
        </p:nvSpPr>
        <p:spPr>
          <a:xfrm>
            <a:off x="314325" y="142875"/>
            <a:ext cx="8651875" cy="4011613"/>
          </a:xfrm>
        </p:spPr>
        <p:txBody>
          <a:bodyPr anchor="t"/>
          <a:lstStyle/>
          <a:p>
            <a:pPr algn="l">
              <a:spcAft>
                <a:spcPts val="3000"/>
              </a:spcAft>
            </a:pPr>
            <a:r>
              <a:rPr lang="en-US">
                <a:solidFill>
                  <a:schemeClr val="tx1"/>
                </a:solidFill>
                <a:latin typeface="Arial" charset="0"/>
                <a:ea typeface="ＭＳ Ｐゴシック" charset="0"/>
              </a:rPr>
              <a:t>If you have a system initially with some state function </a:t>
            </a:r>
            <a:r>
              <a:rPr lang="en-US">
                <a:solidFill>
                  <a:schemeClr val="tx1"/>
                </a:solidFill>
                <a:latin typeface="Symbol" charset="0"/>
                <a:ea typeface="ＭＳ Ｐゴシック" charset="0"/>
              </a:rPr>
              <a:t>Y</a:t>
            </a:r>
            <a:r>
              <a:rPr lang="en-US">
                <a:solidFill>
                  <a:schemeClr val="tx1"/>
                </a:solidFill>
                <a:latin typeface="Arial" charset="0"/>
                <a:ea typeface="ＭＳ Ｐゴシック" charset="0"/>
              </a:rPr>
              <a:t>, and then you make a measurement of the energy and find energy E</a:t>
            </a:r>
            <a:r>
              <a:rPr lang="en-US">
                <a:latin typeface="Arial" charset="0"/>
                <a:ea typeface="ＭＳ Ｐゴシック" charset="0"/>
              </a:rPr>
              <a:t>, how long will it take, after the energy measurement, for the expectation value of the position to change significantly?</a:t>
            </a:r>
          </a:p>
        </p:txBody>
      </p:sp>
      <p:sp>
        <p:nvSpPr>
          <p:cNvPr id="95235" name="Content Placeholder 2"/>
          <p:cNvSpPr>
            <a:spLocks noGrp="1"/>
          </p:cNvSpPr>
          <p:nvPr>
            <p:ph idx="4294967295"/>
          </p:nvPr>
        </p:nvSpPr>
        <p:spPr>
          <a:xfrm>
            <a:off x="153988" y="4416425"/>
            <a:ext cx="8304212" cy="2230438"/>
          </a:xfrm>
        </p:spPr>
        <p:txBody>
          <a:bodyPr/>
          <a:lstStyle/>
          <a:p>
            <a:pPr marL="514350" indent="-514350">
              <a:buFontTx/>
              <a:buAutoNum type="alphaUcParenR"/>
            </a:pPr>
            <a:r>
              <a:rPr lang="en-US">
                <a:latin typeface="Lucida Grande" charset="0"/>
                <a:ea typeface="ＭＳ Ｐゴシック" charset="0"/>
              </a:rPr>
              <a:t>Forever, &lt;x&gt; is a constant</a:t>
            </a:r>
          </a:p>
          <a:p>
            <a:pPr marL="514350" indent="-514350">
              <a:buFontTx/>
              <a:buAutoNum type="alphaUcParenR"/>
            </a:pPr>
            <a:r>
              <a:rPr lang="en-US">
                <a:latin typeface="Lucida Grande" charset="0"/>
                <a:ea typeface="ＭＳ Ｐゴシック" charset="0"/>
              </a:rPr>
              <a:t>ħ/E</a:t>
            </a:r>
          </a:p>
          <a:p>
            <a:pPr marL="514350" indent="-514350">
              <a:buFontTx/>
              <a:buAutoNum type="alphaUcParenR"/>
            </a:pPr>
            <a:r>
              <a:rPr lang="en-US">
                <a:latin typeface="Lucida Grande" charset="0"/>
                <a:ea typeface="ＭＳ Ｐゴシック" charset="0"/>
              </a:rPr>
              <a:t>neither of these</a:t>
            </a:r>
          </a:p>
        </p:txBody>
      </p:sp>
      <p:sp>
        <p:nvSpPr>
          <p:cNvPr id="95236"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94</a:t>
            </a:r>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Title 1"/>
          <p:cNvSpPr>
            <a:spLocks noGrp="1"/>
          </p:cNvSpPr>
          <p:nvPr>
            <p:ph type="title"/>
          </p:nvPr>
        </p:nvSpPr>
        <p:spPr>
          <a:xfrm>
            <a:off x="293688" y="152400"/>
            <a:ext cx="8542337" cy="2995613"/>
          </a:xfrm>
        </p:spPr>
        <p:txBody>
          <a:bodyPr/>
          <a:lstStyle/>
          <a:p>
            <a:pPr algn="l">
              <a:spcAft>
                <a:spcPts val="2400"/>
              </a:spcAft>
            </a:pPr>
            <a:r>
              <a:rPr lang="en-US">
                <a:solidFill>
                  <a:schemeClr val="tx1"/>
                </a:solidFill>
                <a:latin typeface="Arial" charset="0"/>
                <a:ea typeface="ヒラギノ角ゴ Pro W3" charset="0"/>
                <a:cs typeface="ヒラギノ角ゴ Pro W3" charset="0"/>
              </a:rPr>
              <a:t>Complex number </a:t>
            </a:r>
            <a:r>
              <a:rPr lang="en-US" sz="4000">
                <a:solidFill>
                  <a:schemeClr val="tx1"/>
                </a:solidFill>
                <a:latin typeface="Times New Roman" charset="0"/>
                <a:ea typeface="ＭＳ Ｐゴシック" charset="0"/>
                <a:cs typeface="Times New Roman" charset="0"/>
              </a:rPr>
              <a:t>z = a + ib</a:t>
            </a:r>
            <a:r>
              <a:rPr lang="en-US">
                <a:solidFill>
                  <a:schemeClr val="tx1"/>
                </a:solidFill>
                <a:latin typeface="Arial" charset="0"/>
                <a:ea typeface="ヒラギノ角ゴ Pro W3" charset="0"/>
                <a:cs typeface="ヒラギノ角ゴ Pro W3" charset="0"/>
              </a:rPr>
              <a:t>.</a:t>
            </a:r>
            <a:br>
              <a:rPr lang="en-US">
                <a:solidFill>
                  <a:schemeClr val="tx1"/>
                </a:solidFill>
                <a:latin typeface="Arial" charset="0"/>
                <a:ea typeface="ヒラギノ角ゴ Pro W3" charset="0"/>
                <a:cs typeface="ヒラギノ角ゴ Pro W3" charset="0"/>
              </a:rPr>
            </a:br>
            <a:r>
              <a:rPr lang="en-US">
                <a:solidFill>
                  <a:schemeClr val="tx1"/>
                </a:solidFill>
                <a:latin typeface="Arial" charset="0"/>
                <a:ea typeface="ヒラギノ角ゴ Pro W3" charset="0"/>
                <a:cs typeface="ヒラギノ角ゴ Pro W3" charset="0"/>
              </a:rPr>
              <a:t/>
            </a:r>
            <a:br>
              <a:rPr lang="en-US">
                <a:solidFill>
                  <a:schemeClr val="tx1"/>
                </a:solidFill>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What is the value of</a:t>
            </a:r>
          </a:p>
        </p:txBody>
      </p:sp>
      <p:sp>
        <p:nvSpPr>
          <p:cNvPr id="97284" name="Content Placeholder 2"/>
          <p:cNvSpPr>
            <a:spLocks noGrp="1"/>
          </p:cNvSpPr>
          <p:nvPr>
            <p:ph idx="1"/>
          </p:nvPr>
        </p:nvSpPr>
        <p:spPr>
          <a:xfrm>
            <a:off x="184150" y="3679825"/>
            <a:ext cx="8770938" cy="2967038"/>
          </a:xfrm>
        </p:spPr>
        <p:txBody>
          <a:bodyPr/>
          <a:lstStyle/>
          <a:p>
            <a:pPr marL="514350" indent="-514350">
              <a:buFontTx/>
              <a:buAutoNum type="alphaUcParenR"/>
            </a:pPr>
            <a:r>
              <a:rPr lang="en-US">
                <a:latin typeface="Times New Roman" charset="0"/>
                <a:ea typeface="ＭＳ Ｐゴシック" charset="0"/>
                <a:cs typeface="Times New Roman" charset="0"/>
              </a:rPr>
              <a:t>a</a:t>
            </a:r>
            <a:r>
              <a:rPr lang="en-US" baseline="30000">
                <a:latin typeface="Times New Roman" charset="0"/>
                <a:ea typeface="ＭＳ Ｐゴシック" charset="0"/>
                <a:cs typeface="Times New Roman" charset="0"/>
              </a:rPr>
              <a:t>2</a:t>
            </a:r>
            <a:r>
              <a:rPr lang="en-US">
                <a:latin typeface="Times New Roman" charset="0"/>
                <a:ea typeface="ＭＳ Ｐゴシック" charset="0"/>
                <a:cs typeface="Times New Roman" charset="0"/>
              </a:rPr>
              <a:t> + b</a:t>
            </a:r>
            <a:r>
              <a:rPr lang="en-US" baseline="30000">
                <a:latin typeface="Times New Roman" charset="0"/>
                <a:ea typeface="ＭＳ Ｐゴシック" charset="0"/>
                <a:cs typeface="Times New Roman" charset="0"/>
              </a:rPr>
              <a:t>2</a:t>
            </a:r>
          </a:p>
          <a:p>
            <a:pPr marL="514350" indent="-514350">
              <a:buFontTx/>
              <a:buAutoNum type="alphaUcParenR"/>
            </a:pPr>
            <a:r>
              <a:rPr lang="en-US">
                <a:latin typeface="Times New Roman" charset="0"/>
                <a:ea typeface="ＭＳ Ｐゴシック" charset="0"/>
                <a:cs typeface="Times New Roman" charset="0"/>
              </a:rPr>
              <a:t>a</a:t>
            </a:r>
          </a:p>
          <a:p>
            <a:pPr marL="514350" indent="-514350">
              <a:buFontTx/>
              <a:buAutoNum type="alphaUcParenR"/>
            </a:pPr>
            <a:r>
              <a:rPr lang="en-US">
                <a:latin typeface="Times New Roman" charset="0"/>
                <a:ea typeface="ＭＳ Ｐゴシック" charset="0"/>
                <a:cs typeface="Times New Roman" charset="0"/>
              </a:rPr>
              <a:t>b</a:t>
            </a:r>
          </a:p>
          <a:p>
            <a:pPr marL="514350" indent="-514350">
              <a:buFontTx/>
              <a:buAutoNum type="alphaUcParenR"/>
            </a:pPr>
            <a:r>
              <a:rPr lang="en-US">
                <a:latin typeface="Times New Roman" charset="0"/>
                <a:ea typeface="ＭＳ Ｐゴシック" charset="0"/>
                <a:cs typeface="Times New Roman" charset="0"/>
              </a:rPr>
              <a:t>1</a:t>
            </a:r>
          </a:p>
          <a:p>
            <a:pPr marL="514350" indent="-514350">
              <a:buFontTx/>
              <a:buAutoNum type="alphaUcParenR"/>
            </a:pPr>
            <a:r>
              <a:rPr lang="en-US">
                <a:latin typeface="Times New Roman" charset="0"/>
                <a:ea typeface="ＭＳ Ｐゴシック" charset="0"/>
                <a:cs typeface="Times New Roman" charset="0"/>
              </a:rPr>
              <a:t>0</a:t>
            </a:r>
          </a:p>
        </p:txBody>
      </p:sp>
      <p:sp>
        <p:nvSpPr>
          <p:cNvPr id="97285"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70</a:t>
            </a:r>
          </a:p>
        </p:txBody>
      </p:sp>
      <p:graphicFrame>
        <p:nvGraphicFramePr>
          <p:cNvPr id="97282" name="Object 2"/>
          <p:cNvGraphicFramePr>
            <a:graphicFrameLocks noChangeAspect="1"/>
          </p:cNvGraphicFramePr>
          <p:nvPr/>
        </p:nvGraphicFramePr>
        <p:xfrm>
          <a:off x="4583113" y="1441450"/>
          <a:ext cx="1919287" cy="1589088"/>
        </p:xfrm>
        <a:graphic>
          <a:graphicData uri="http://schemas.openxmlformats.org/presentationml/2006/ole">
            <mc:AlternateContent xmlns:mc="http://schemas.openxmlformats.org/markup-compatibility/2006">
              <mc:Choice xmlns:v="urn:schemas-microsoft-com:vml" Requires="v">
                <p:oleObj spid="_x0000_s97298" name="Equation" r:id="rId4" imgW="558800" imgH="469900" progId="Equation.3">
                  <p:embed/>
                </p:oleObj>
              </mc:Choice>
              <mc:Fallback>
                <p:oleObj name="Equation" r:id="rId4" imgW="558800" imgH="4699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83113" y="1441450"/>
                        <a:ext cx="1919287" cy="1589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ransition xmlns:p14="http://schemas.microsoft.com/office/powerpoint/2010/mai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title"/>
          </p:nvPr>
        </p:nvSpPr>
        <p:spPr>
          <a:xfrm>
            <a:off x="130175" y="0"/>
            <a:ext cx="8878888" cy="2368550"/>
          </a:xfrm>
        </p:spPr>
        <p:txBody>
          <a:bodyPr anchor="t"/>
          <a:lstStyle/>
          <a:p>
            <a:pPr algn="l"/>
            <a:r>
              <a:rPr lang="en-US">
                <a:solidFill>
                  <a:schemeClr val="tx1"/>
                </a:solidFill>
                <a:latin typeface="Arial" charset="0"/>
                <a:ea typeface="ヒラギノ角ゴ Pro W3" charset="0"/>
                <a:cs typeface="ヒラギノ角ゴ Pro W3" charset="0"/>
              </a:rPr>
              <a:t>The wave function </a:t>
            </a:r>
            <a:r>
              <a:rPr lang="en-US">
                <a:solidFill>
                  <a:schemeClr val="tx1"/>
                </a:solidFill>
                <a:latin typeface="Symbol" charset="0"/>
                <a:ea typeface="ＭＳ Ｐゴシック" charset="0"/>
              </a:rPr>
              <a:t>Ψ</a:t>
            </a:r>
            <a:r>
              <a:rPr lang="en-US">
                <a:solidFill>
                  <a:schemeClr val="tx1"/>
                </a:solidFill>
                <a:latin typeface="Arial" charset="0"/>
                <a:ea typeface="ヒラギノ角ゴ Pro W3" charset="0"/>
                <a:cs typeface="ヒラギノ角ゴ Pro W3" charset="0"/>
              </a:rPr>
              <a:t>(x,t) below is a solution to the time-independent Schrödinger equation for an infinite square well that goes from 0 to 1. </a:t>
            </a: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r>
              <a:rPr lang="en-US">
                <a:latin typeface="Arial" charset="0"/>
                <a:ea typeface="ヒラギノ角ゴ Pro W3" charset="0"/>
                <a:cs typeface="ヒラギノ角ゴ Pro W3" charset="0"/>
              </a:rPr>
              <a:t/>
            </a:r>
            <a:br>
              <a:rPr lang="en-US">
                <a:latin typeface="Arial" charset="0"/>
                <a:ea typeface="ヒラギノ角ゴ Pro W3" charset="0"/>
                <a:cs typeface="ヒラギノ角ゴ Pro W3" charset="0"/>
              </a:rPr>
            </a:br>
            <a:endParaRPr lang="en-US">
              <a:latin typeface="Arial" charset="0"/>
              <a:ea typeface="ヒラギノ角ゴ Pro W3" charset="0"/>
              <a:cs typeface="ヒラギノ角ゴ Pro W3" charset="0"/>
            </a:endParaRPr>
          </a:p>
        </p:txBody>
      </p:sp>
      <p:sp>
        <p:nvSpPr>
          <p:cNvPr id="99331" name="Content Placeholder 2"/>
          <p:cNvSpPr>
            <a:spLocks noGrp="1"/>
          </p:cNvSpPr>
          <p:nvPr>
            <p:ph idx="1"/>
          </p:nvPr>
        </p:nvSpPr>
        <p:spPr>
          <a:xfrm>
            <a:off x="130175" y="5530850"/>
            <a:ext cx="9013825" cy="1327150"/>
          </a:xfrm>
        </p:spPr>
        <p:txBody>
          <a:bodyPr/>
          <a:lstStyle/>
          <a:p>
            <a:pPr marL="514350" indent="-514350">
              <a:buFontTx/>
              <a:buAutoNum type="alphaUcParenR"/>
            </a:pPr>
            <a:r>
              <a:rPr lang="en-US" sz="3600">
                <a:latin typeface="Lucida Grande" charset="0"/>
                <a:ea typeface="ヒラギノ角ゴ Pro W3" charset="0"/>
                <a:cs typeface="ヒラギノ角ゴ Pro W3" charset="0"/>
              </a:rPr>
              <a:t>1  B) 2  C) 3 or more </a:t>
            </a:r>
          </a:p>
          <a:p>
            <a:pPr marL="514350" indent="-514350"/>
            <a:r>
              <a:rPr lang="en-US" sz="3600">
                <a:latin typeface="Lucida Grande" charset="0"/>
                <a:ea typeface="ヒラギノ角ゴ Pro W3" charset="0"/>
                <a:cs typeface="ヒラギノ角ゴ Pro W3" charset="0"/>
              </a:rPr>
              <a:t>D) Not enough info</a:t>
            </a:r>
          </a:p>
        </p:txBody>
      </p:sp>
      <p:sp>
        <p:nvSpPr>
          <p:cNvPr id="99332"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77</a:t>
            </a:r>
          </a:p>
        </p:txBody>
      </p:sp>
      <p:sp>
        <p:nvSpPr>
          <p:cNvPr id="99333" name="Title 1"/>
          <p:cNvSpPr txBox="1">
            <a:spLocks/>
          </p:cNvSpPr>
          <p:nvPr/>
        </p:nvSpPr>
        <p:spPr bwMode="auto">
          <a:xfrm>
            <a:off x="0" y="2332038"/>
            <a:ext cx="3968750" cy="3224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3600">
                <a:solidFill>
                  <a:schemeClr val="accent2"/>
                </a:solidFill>
              </a:rPr>
              <a:t>How many energy eigenstates of the system have non-zero amplitude?</a:t>
            </a:r>
          </a:p>
        </p:txBody>
      </p:sp>
      <p:pic>
        <p:nvPicPr>
          <p:cNvPr id="99334"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68750" y="2414588"/>
            <a:ext cx="5078413"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0" name="TextBox 4"/>
          <p:cNvSpPr txBox="1">
            <a:spLocks noChangeArrowheads="1"/>
          </p:cNvSpPr>
          <p:nvPr/>
        </p:nvSpPr>
        <p:spPr bwMode="auto">
          <a:xfrm>
            <a:off x="0" y="6607175"/>
            <a:ext cx="44926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122</a:t>
            </a:r>
          </a:p>
        </p:txBody>
      </p:sp>
      <p:sp>
        <p:nvSpPr>
          <p:cNvPr id="101381" name="Rectangle 3"/>
          <p:cNvSpPr>
            <a:spLocks noChangeArrowheads="1"/>
          </p:cNvSpPr>
          <p:nvPr/>
        </p:nvSpPr>
        <p:spPr bwMode="auto">
          <a:xfrm>
            <a:off x="0" y="3276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1382"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1383" name="Rectangle 5"/>
          <p:cNvSpPr>
            <a:spLocks noChangeArrowheads="1"/>
          </p:cNvSpPr>
          <p:nvPr/>
        </p:nvSpPr>
        <p:spPr bwMode="auto">
          <a:xfrm>
            <a:off x="0" y="30765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1384"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1385"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1386"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1387"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1388"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1389"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1390"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1391" name="Rectangle 53"/>
          <p:cNvSpPr>
            <a:spLocks noChangeArrowheads="1"/>
          </p:cNvSpPr>
          <p:nvPr/>
        </p:nvSpPr>
        <p:spPr bwMode="auto">
          <a:xfrm>
            <a:off x="0" y="742950"/>
            <a:ext cx="34702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solidFill>
                  <a:schemeClr val="accent2"/>
                </a:solidFill>
              </a:rPr>
              <a:t>Do the set of bras</a:t>
            </a:r>
            <a:r>
              <a:rPr lang="en-US">
                <a:solidFill>
                  <a:schemeClr val="accent2"/>
                </a:solidFill>
              </a:rPr>
              <a:t> </a:t>
            </a:r>
          </a:p>
        </p:txBody>
      </p:sp>
      <p:sp>
        <p:nvSpPr>
          <p:cNvPr id="101392" name="Rectangle 5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1378" name="Object 2"/>
          <p:cNvGraphicFramePr>
            <a:graphicFrameLocks noChangeAspect="1"/>
          </p:cNvGraphicFramePr>
          <p:nvPr/>
        </p:nvGraphicFramePr>
        <p:xfrm>
          <a:off x="3449638" y="561975"/>
          <a:ext cx="927100" cy="1030288"/>
        </p:xfrm>
        <a:graphic>
          <a:graphicData uri="http://schemas.openxmlformats.org/presentationml/2006/ole">
            <mc:AlternateContent xmlns:mc="http://schemas.openxmlformats.org/markup-compatibility/2006">
              <mc:Choice xmlns:v="urn:schemas-microsoft-com:vml" Requires="v">
                <p:oleObj spid="_x0000_s101419" r:id="rId4" imgW="228501" imgH="253890" progId="Equation.DSMT4">
                  <p:embed/>
                </p:oleObj>
              </mc:Choice>
              <mc:Fallback>
                <p:oleObj r:id="rId4" imgW="228501" imgH="25389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49638" y="561975"/>
                        <a:ext cx="927100" cy="10302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1393" name="Rectangle 56"/>
          <p:cNvSpPr>
            <a:spLocks noChangeArrowheads="1"/>
          </p:cNvSpPr>
          <p:nvPr/>
        </p:nvSpPr>
        <p:spPr bwMode="auto">
          <a:xfrm>
            <a:off x="4321175" y="706438"/>
            <a:ext cx="482282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solidFill>
                  <a:schemeClr val="accent2"/>
                </a:solidFill>
              </a:rPr>
              <a:t>corresponding to the kets</a:t>
            </a:r>
            <a:r>
              <a:rPr lang="en-US">
                <a:solidFill>
                  <a:schemeClr val="accent2"/>
                </a:solidFill>
              </a:rPr>
              <a:t> </a:t>
            </a:r>
          </a:p>
        </p:txBody>
      </p:sp>
      <p:sp>
        <p:nvSpPr>
          <p:cNvPr id="101394" name="Rectangle 58"/>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1379" name="Object 3"/>
          <p:cNvGraphicFramePr>
            <a:graphicFrameLocks noChangeAspect="1"/>
          </p:cNvGraphicFramePr>
          <p:nvPr/>
        </p:nvGraphicFramePr>
        <p:xfrm>
          <a:off x="225425" y="1462088"/>
          <a:ext cx="1049338" cy="1165225"/>
        </p:xfrm>
        <a:graphic>
          <a:graphicData uri="http://schemas.openxmlformats.org/presentationml/2006/ole">
            <mc:AlternateContent xmlns:mc="http://schemas.openxmlformats.org/markup-compatibility/2006">
              <mc:Choice xmlns:v="urn:schemas-microsoft-com:vml" Requires="v">
                <p:oleObj spid="_x0000_s101420" r:id="rId6" imgW="228501" imgH="253890" progId="Equation.DSMT4">
                  <p:embed/>
                </p:oleObj>
              </mc:Choice>
              <mc:Fallback>
                <p:oleObj r:id="rId6" imgW="228501" imgH="25389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5425" y="1462088"/>
                        <a:ext cx="1049338" cy="1165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1395" name="Rectangle 59"/>
          <p:cNvSpPr>
            <a:spLocks noChangeArrowheads="1"/>
          </p:cNvSpPr>
          <p:nvPr/>
        </p:nvSpPr>
        <p:spPr bwMode="auto">
          <a:xfrm>
            <a:off x="1289050" y="1662113"/>
            <a:ext cx="444341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solidFill>
                  <a:schemeClr val="accent2"/>
                </a:solidFill>
              </a:rPr>
              <a:t>form a vector space?</a:t>
            </a:r>
            <a:r>
              <a:rPr lang="en-US"/>
              <a:t> </a:t>
            </a:r>
          </a:p>
        </p:txBody>
      </p:sp>
      <p:sp>
        <p:nvSpPr>
          <p:cNvPr id="101396" name="Rectangle 60"/>
          <p:cNvSpPr>
            <a:spLocks noChangeArrowheads="1"/>
          </p:cNvSpPr>
          <p:nvPr/>
        </p:nvSpPr>
        <p:spPr bwMode="auto">
          <a:xfrm>
            <a:off x="331788" y="3265488"/>
            <a:ext cx="2546350" cy="155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457200" indent="-457200">
              <a:buFontTx/>
              <a:buAutoNum type="alphaUcParenR"/>
            </a:pPr>
            <a:r>
              <a:rPr lang="en-US" sz="3200"/>
              <a:t>Yes 	</a:t>
            </a:r>
          </a:p>
          <a:p>
            <a:pPr marL="457200" indent="-457200">
              <a:buFontTx/>
              <a:buAutoNum type="alphaUcParenR"/>
            </a:pPr>
            <a:endParaRPr lang="en-US" sz="3200"/>
          </a:p>
          <a:p>
            <a:pPr marL="457200" indent="-457200">
              <a:buFontTx/>
              <a:buAutoNum type="alphaUcParenR"/>
            </a:pPr>
            <a:r>
              <a:rPr lang="en-US" sz="3200"/>
              <a:t>No</a:t>
            </a:r>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7" name="TextBox 4"/>
          <p:cNvSpPr txBox="1">
            <a:spLocks noChangeArrowheads="1"/>
          </p:cNvSpPr>
          <p:nvPr/>
        </p:nvSpPr>
        <p:spPr bwMode="auto">
          <a:xfrm>
            <a:off x="0" y="6624638"/>
            <a:ext cx="447675"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123</a:t>
            </a:r>
          </a:p>
        </p:txBody>
      </p:sp>
      <p:sp>
        <p:nvSpPr>
          <p:cNvPr id="103428" name="Rectangle 3"/>
          <p:cNvSpPr>
            <a:spLocks noChangeArrowheads="1"/>
          </p:cNvSpPr>
          <p:nvPr/>
        </p:nvSpPr>
        <p:spPr bwMode="auto">
          <a:xfrm>
            <a:off x="0" y="3276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3429"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3430" name="Rectangle 5"/>
          <p:cNvSpPr>
            <a:spLocks noChangeArrowheads="1"/>
          </p:cNvSpPr>
          <p:nvPr/>
        </p:nvSpPr>
        <p:spPr bwMode="auto">
          <a:xfrm>
            <a:off x="0" y="30765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3431"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3432"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3433"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3434"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3435"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3436"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3437"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3438"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3439" name="Rectangle 17"/>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3440" name="Rectangle 21"/>
          <p:cNvSpPr>
            <a:spLocks noChangeArrowheads="1"/>
          </p:cNvSpPr>
          <p:nvPr/>
        </p:nvSpPr>
        <p:spPr bwMode="auto">
          <a:xfrm>
            <a:off x="0" y="0"/>
            <a:ext cx="9144000"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Consider the object formed by placing a ket to the </a:t>
            </a:r>
          </a:p>
          <a:p>
            <a:endParaRPr lang="en-US" sz="3200"/>
          </a:p>
          <a:p>
            <a:r>
              <a:rPr lang="en-US" sz="3200"/>
              <a:t>left of a bra like so:  </a:t>
            </a:r>
          </a:p>
        </p:txBody>
      </p:sp>
      <p:sp>
        <p:nvSpPr>
          <p:cNvPr id="103441" name="Rectangle 2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3426" name="Object 2"/>
          <p:cNvGraphicFramePr>
            <a:graphicFrameLocks noChangeAspect="1"/>
          </p:cNvGraphicFramePr>
          <p:nvPr/>
        </p:nvGraphicFramePr>
        <p:xfrm>
          <a:off x="3624263" y="735013"/>
          <a:ext cx="1782762" cy="1049337"/>
        </p:xfrm>
        <a:graphic>
          <a:graphicData uri="http://schemas.openxmlformats.org/presentationml/2006/ole">
            <mc:AlternateContent xmlns:mc="http://schemas.openxmlformats.org/markup-compatibility/2006">
              <mc:Choice xmlns:v="urn:schemas-microsoft-com:vml" Requires="v">
                <p:oleObj spid="_x0000_s103457" r:id="rId4" imgW="431613" imgH="253890" progId="Equation.DSMT4">
                  <p:embed/>
                </p:oleObj>
              </mc:Choice>
              <mc:Fallback>
                <p:oleObj r:id="rId4" imgW="431613" imgH="25389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24263" y="735013"/>
                        <a:ext cx="1782762" cy="1049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442" name="Rectangle 24"/>
          <p:cNvSpPr>
            <a:spLocks noChangeArrowheads="1"/>
          </p:cNvSpPr>
          <p:nvPr/>
        </p:nvSpPr>
        <p:spPr bwMode="auto">
          <a:xfrm>
            <a:off x="5294313" y="1044575"/>
            <a:ext cx="352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a:t>. </a:t>
            </a:r>
          </a:p>
        </p:txBody>
      </p:sp>
      <p:sp>
        <p:nvSpPr>
          <p:cNvPr id="103443" name="Rectangle 25"/>
          <p:cNvSpPr>
            <a:spLocks noChangeArrowheads="1"/>
          </p:cNvSpPr>
          <p:nvPr/>
        </p:nvSpPr>
        <p:spPr bwMode="auto">
          <a:xfrm>
            <a:off x="0" y="1778000"/>
            <a:ext cx="62293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solidFill>
                  <a:schemeClr val="accent2"/>
                </a:solidFill>
              </a:rPr>
              <a:t>This thing is best described as...</a:t>
            </a:r>
          </a:p>
        </p:txBody>
      </p:sp>
      <p:sp>
        <p:nvSpPr>
          <p:cNvPr id="103444" name="Rectangle 26"/>
          <p:cNvSpPr>
            <a:spLocks noChangeArrowheads="1"/>
          </p:cNvSpPr>
          <p:nvPr/>
        </p:nvSpPr>
        <p:spPr bwMode="auto">
          <a:xfrm>
            <a:off x="0" y="2590800"/>
            <a:ext cx="9144000" cy="399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457200" indent="-457200">
              <a:buFontTx/>
              <a:buAutoNum type="alphaUcParenR"/>
            </a:pPr>
            <a:r>
              <a:rPr lang="en-US" sz="3200"/>
              <a:t>nonsense.  This is a meaningless combination.</a:t>
            </a:r>
          </a:p>
          <a:p>
            <a:pPr marL="457200" indent="-457200"/>
            <a:r>
              <a:rPr lang="en-US" sz="3200"/>
              <a:t>B) a functional (transforms a function or ket into a number).</a:t>
            </a:r>
          </a:p>
          <a:p>
            <a:pPr marL="457200" indent="-457200"/>
            <a:r>
              <a:rPr lang="en-US" sz="3200"/>
              <a:t>C) a function (transforms a number into a number).</a:t>
            </a:r>
          </a:p>
          <a:p>
            <a:pPr marL="457200" indent="-457200"/>
            <a:r>
              <a:rPr lang="en-US" sz="3200"/>
              <a:t>D) an operator (transforms a function or ket into another function or ket).</a:t>
            </a:r>
          </a:p>
          <a:p>
            <a:pPr marL="457200" indent="-457200"/>
            <a:r>
              <a:rPr lang="en-US" sz="3200"/>
              <a:t>E) None of these.</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atin typeface="Arial" charset="0"/>
                <a:ea typeface="ヒラギノ角ゴ Pro W3" charset="0"/>
                <a:cs typeface="ヒラギノ角ゴ Pro W3" charset="0"/>
              </a:rPr>
              <a:t>If f(x) and g(x) are wave functions, and c is a constant, then </a:t>
            </a:r>
            <a:r>
              <a:rPr lang="en-US" sz="4400">
                <a:latin typeface="Arial" charset="0"/>
                <a:ea typeface="ヒラギノ角ゴ Pro W3" charset="0"/>
                <a:cs typeface="ヒラギノ角ゴ Pro W3" charset="0"/>
              </a:rPr>
              <a:t>&lt;</a:t>
            </a:r>
            <a:r>
              <a:rPr lang="en-US">
                <a:latin typeface="Arial" charset="0"/>
                <a:ea typeface="ヒラギノ角ゴ Pro W3" charset="0"/>
                <a:cs typeface="ヒラギノ角ゴ Pro W3" charset="0"/>
              </a:rPr>
              <a:t>c</a:t>
            </a:r>
            <a:r>
              <a:rPr lang="en-US" sz="2000" baseline="30000">
                <a:latin typeface="Wingdings" charset="0"/>
                <a:ea typeface="ＭＳ Ｐゴシック" charset="0"/>
              </a:rPr>
              <a:t></a:t>
            </a:r>
            <a:r>
              <a:rPr lang="en-US">
                <a:latin typeface="Arial" charset="0"/>
                <a:ea typeface="ＭＳ Ｐゴシック" charset="0"/>
              </a:rPr>
              <a:t>f|g</a:t>
            </a:r>
            <a:r>
              <a:rPr lang="en-US" sz="4400">
                <a:latin typeface="Arial" charset="0"/>
                <a:ea typeface="ＭＳ Ｐゴシック" charset="0"/>
              </a:rPr>
              <a:t>&gt;</a:t>
            </a:r>
            <a:r>
              <a:rPr lang="en-US">
                <a:latin typeface="Arial" charset="0"/>
                <a:ea typeface="ＭＳ Ｐゴシック" charset="0"/>
              </a:rPr>
              <a:t> = ?</a:t>
            </a:r>
            <a:endParaRPr lang="en-US">
              <a:latin typeface="Arial" charset="0"/>
              <a:ea typeface="ヒラギノ角ゴ Pro W3" charset="0"/>
              <a:cs typeface="ヒラギノ角ゴ Pro W3" charset="0"/>
            </a:endParaRPr>
          </a:p>
        </p:txBody>
      </p:sp>
      <p:sp>
        <p:nvSpPr>
          <p:cNvPr id="14339" name="Content Placeholder 2"/>
          <p:cNvSpPr>
            <a:spLocks noGrp="1"/>
          </p:cNvSpPr>
          <p:nvPr>
            <p:ph idx="1"/>
          </p:nvPr>
        </p:nvSpPr>
        <p:spPr>
          <a:xfrm>
            <a:off x="685800" y="2366963"/>
            <a:ext cx="7772400" cy="4279900"/>
          </a:xfrm>
        </p:spPr>
        <p:txBody>
          <a:bodyPr/>
          <a:lstStyle/>
          <a:p>
            <a:pPr marL="514350" indent="-514350">
              <a:buFontTx/>
              <a:buAutoNum type="alphaUcParenR"/>
            </a:pPr>
            <a:r>
              <a:rPr lang="en-US">
                <a:latin typeface="Lucida Grande" charset="0"/>
                <a:ea typeface="ヒラギノ角ゴ Pro W3" charset="0"/>
                <a:cs typeface="ヒラギノ角ゴ Pro W3" charset="0"/>
              </a:rPr>
              <a:t>c</a:t>
            </a:r>
            <a:r>
              <a:rPr lang="en-US" sz="3600">
                <a:latin typeface="Lucida Grande" charset="0"/>
                <a:ea typeface="ヒラギノ角ゴ Pro W3" charset="0"/>
                <a:cs typeface="ヒラギノ角ゴ Pro W3" charset="0"/>
              </a:rPr>
              <a:t>&lt;</a:t>
            </a:r>
            <a:r>
              <a:rPr lang="en-US">
                <a:latin typeface="Lucida Grande" charset="0"/>
                <a:ea typeface="ヒラギノ角ゴ Pro W3" charset="0"/>
                <a:cs typeface="ヒラギノ角ゴ Pro W3" charset="0"/>
              </a:rPr>
              <a:t>f|g</a:t>
            </a:r>
            <a:r>
              <a:rPr lang="en-US" sz="4000">
                <a:latin typeface="Lucida Grande" charset="0"/>
                <a:ea typeface="ヒラギノ角ゴ Pro W3" charset="0"/>
                <a:cs typeface="ヒラギノ角ゴ Pro W3" charset="0"/>
              </a:rPr>
              <a:t>&gt;</a:t>
            </a:r>
            <a:endParaRPr lang="en-US">
              <a:latin typeface="Lucida Grande" charset="0"/>
              <a:ea typeface="ヒラギノ角ゴ Pro W3" charset="0"/>
              <a:cs typeface="ヒラギノ角ゴ Pro W3" charset="0"/>
            </a:endParaRPr>
          </a:p>
          <a:p>
            <a:pPr marL="514350" indent="-514350">
              <a:buFontTx/>
              <a:buAutoNum type="alphaUcParenR"/>
            </a:pPr>
            <a:r>
              <a:rPr lang="en-US">
                <a:latin typeface="Lucida Grande" charset="0"/>
                <a:ea typeface="ヒラギノ角ゴ Pro W3" charset="0"/>
                <a:cs typeface="ヒラギノ角ゴ Pro W3" charset="0"/>
              </a:rPr>
              <a:t>c</a:t>
            </a:r>
            <a:r>
              <a:rPr lang="en-US" baseline="30000">
                <a:latin typeface="Lucida Grande" charset="0"/>
                <a:ea typeface="ヒラギノ角ゴ Pro W3" charset="0"/>
                <a:cs typeface="ヒラギノ角ゴ Pro W3" charset="0"/>
              </a:rPr>
              <a:t>*</a:t>
            </a:r>
            <a:r>
              <a:rPr lang="en-US" sz="3600">
                <a:latin typeface="Lucida Grande" charset="0"/>
                <a:ea typeface="ヒラギノ角ゴ Pro W3" charset="0"/>
                <a:cs typeface="ヒラギノ角ゴ Pro W3" charset="0"/>
              </a:rPr>
              <a:t>&lt;</a:t>
            </a:r>
            <a:r>
              <a:rPr lang="en-US">
                <a:latin typeface="Lucida Grande" charset="0"/>
                <a:ea typeface="ヒラギノ角ゴ Pro W3" charset="0"/>
                <a:cs typeface="ヒラギノ角ゴ Pro W3" charset="0"/>
              </a:rPr>
              <a:t>f|g</a:t>
            </a:r>
            <a:r>
              <a:rPr lang="en-US" sz="3600">
                <a:latin typeface="Lucida Grande" charset="0"/>
                <a:ea typeface="ヒラギノ角ゴ Pro W3" charset="0"/>
                <a:cs typeface="ヒラギノ角ゴ Pro W3" charset="0"/>
              </a:rPr>
              <a:t>&gt;</a:t>
            </a:r>
            <a:endParaRPr lang="en-US">
              <a:latin typeface="Lucida Grande" charset="0"/>
              <a:ea typeface="ヒラギノ角ゴ Pro W3" charset="0"/>
              <a:cs typeface="ヒラギノ角ゴ Pro W3" charset="0"/>
            </a:endParaRPr>
          </a:p>
          <a:p>
            <a:pPr marL="514350" indent="-514350">
              <a:buFontTx/>
              <a:buAutoNum type="alphaUcParenR"/>
            </a:pPr>
            <a:r>
              <a:rPr lang="en-US">
                <a:latin typeface="Lucida Grande" charset="0"/>
                <a:ea typeface="ヒラギノ角ゴ Pro W3" charset="0"/>
                <a:cs typeface="ヒラギノ角ゴ Pro W3" charset="0"/>
              </a:rPr>
              <a:t>|c|</a:t>
            </a:r>
            <a:r>
              <a:rPr lang="en-US" sz="3600">
                <a:latin typeface="Lucida Grande" charset="0"/>
                <a:ea typeface="ヒラギノ角ゴ Pro W3" charset="0"/>
                <a:cs typeface="ヒラギノ角ゴ Pro W3" charset="0"/>
              </a:rPr>
              <a:t>&lt;</a:t>
            </a:r>
            <a:r>
              <a:rPr lang="en-US">
                <a:latin typeface="Lucida Grande" charset="0"/>
                <a:ea typeface="ヒラギノ角ゴ Pro W3" charset="0"/>
                <a:cs typeface="ヒラギノ角ゴ Pro W3" charset="0"/>
              </a:rPr>
              <a:t>f|g</a:t>
            </a:r>
            <a:r>
              <a:rPr lang="en-US" sz="3600">
                <a:latin typeface="Lucida Grande" charset="0"/>
                <a:ea typeface="ヒラギノ角ゴ Pro W3" charset="0"/>
                <a:cs typeface="ヒラギノ角ゴ Pro W3" charset="0"/>
              </a:rPr>
              <a:t>&gt;</a:t>
            </a:r>
            <a:endParaRPr lang="en-US">
              <a:latin typeface="Lucida Grande" charset="0"/>
              <a:ea typeface="ヒラギノ角ゴ Pro W3" charset="0"/>
              <a:cs typeface="ヒラギノ角ゴ Pro W3" charset="0"/>
            </a:endParaRPr>
          </a:p>
          <a:p>
            <a:pPr marL="514350" indent="-514350">
              <a:buFontTx/>
              <a:buAutoNum type="alphaUcParenR"/>
            </a:pPr>
            <a:r>
              <a:rPr lang="en-US">
                <a:latin typeface="Lucida Grande" charset="0"/>
                <a:ea typeface="ヒラギノ角ゴ Pro W3" charset="0"/>
                <a:cs typeface="ヒラギノ角ゴ Pro W3" charset="0"/>
              </a:rPr>
              <a:t>c</a:t>
            </a:r>
            <a:r>
              <a:rPr lang="en-US" sz="3600">
                <a:latin typeface="Lucida Grande" charset="0"/>
                <a:ea typeface="ヒラギノ角ゴ Pro W3" charset="0"/>
                <a:cs typeface="ヒラギノ角ゴ Pro W3" charset="0"/>
              </a:rPr>
              <a:t>&lt;</a:t>
            </a:r>
            <a:r>
              <a:rPr lang="en-US">
                <a:latin typeface="Lucida Grande" charset="0"/>
                <a:ea typeface="ヒラギノ角ゴ Pro W3" charset="0"/>
                <a:cs typeface="ヒラギノ角ゴ Pro W3" charset="0"/>
              </a:rPr>
              <a:t>f</a:t>
            </a:r>
            <a:r>
              <a:rPr lang="en-US" baseline="30000">
                <a:latin typeface="Lucida Grande" charset="0"/>
                <a:ea typeface="ヒラギノ角ゴ Pro W3" charset="0"/>
                <a:cs typeface="ヒラギノ角ゴ Pro W3" charset="0"/>
              </a:rPr>
              <a:t>*</a:t>
            </a:r>
            <a:r>
              <a:rPr lang="en-US">
                <a:latin typeface="Lucida Grande" charset="0"/>
                <a:ea typeface="ヒラギノ角ゴ Pro W3" charset="0"/>
                <a:cs typeface="ヒラギノ角ゴ Pro W3" charset="0"/>
              </a:rPr>
              <a:t>|g</a:t>
            </a:r>
            <a:r>
              <a:rPr lang="en-US" sz="3600">
                <a:latin typeface="Lucida Grande" charset="0"/>
                <a:ea typeface="ヒラギノ角ゴ Pro W3" charset="0"/>
                <a:cs typeface="ヒラギノ角ゴ Pro W3" charset="0"/>
              </a:rPr>
              <a:t>&gt;</a:t>
            </a:r>
            <a:endParaRPr lang="en-US">
              <a:latin typeface="Lucida Grande" charset="0"/>
              <a:ea typeface="ヒラギノ角ゴ Pro W3" charset="0"/>
              <a:cs typeface="ヒラギノ角ゴ Pro W3" charset="0"/>
            </a:endParaRPr>
          </a:p>
          <a:p>
            <a:pPr marL="514350" indent="-514350">
              <a:buFontTx/>
              <a:buAutoNum type="alphaUcParenR"/>
            </a:pPr>
            <a:r>
              <a:rPr lang="en-US">
                <a:latin typeface="Lucida Grande" charset="0"/>
                <a:ea typeface="ヒラギノ角ゴ Pro W3" charset="0"/>
                <a:cs typeface="ヒラギノ角ゴ Pro W3" charset="0"/>
              </a:rPr>
              <a:t>None of these</a:t>
            </a:r>
          </a:p>
        </p:txBody>
      </p:sp>
      <p:sp>
        <p:nvSpPr>
          <p:cNvPr id="14340"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60</a:t>
            </a:r>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TextBox 4"/>
          <p:cNvSpPr txBox="1">
            <a:spLocks noChangeArrowheads="1"/>
          </p:cNvSpPr>
          <p:nvPr/>
        </p:nvSpPr>
        <p:spPr bwMode="auto">
          <a:xfrm>
            <a:off x="0" y="6607175"/>
            <a:ext cx="4127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124</a:t>
            </a:r>
          </a:p>
        </p:txBody>
      </p:sp>
      <p:sp>
        <p:nvSpPr>
          <p:cNvPr id="105476" name="Rectangle 3"/>
          <p:cNvSpPr>
            <a:spLocks noChangeArrowheads="1"/>
          </p:cNvSpPr>
          <p:nvPr/>
        </p:nvSpPr>
        <p:spPr bwMode="auto">
          <a:xfrm>
            <a:off x="0" y="3276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5477"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5478" name="Rectangle 5"/>
          <p:cNvSpPr>
            <a:spLocks noChangeArrowheads="1"/>
          </p:cNvSpPr>
          <p:nvPr/>
        </p:nvSpPr>
        <p:spPr bwMode="auto">
          <a:xfrm>
            <a:off x="0" y="30765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5479"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5480"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5481"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5482"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5483"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5484"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5485"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5486"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5487"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5488" name="Rectangle 1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5489" name="Rectangle 21"/>
          <p:cNvSpPr>
            <a:spLocks noChangeArrowheads="1"/>
          </p:cNvSpPr>
          <p:nvPr/>
        </p:nvSpPr>
        <p:spPr bwMode="auto">
          <a:xfrm>
            <a:off x="0" y="0"/>
            <a:ext cx="9144000" cy="155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Consider the object formed by placing a bra to  </a:t>
            </a:r>
          </a:p>
          <a:p>
            <a:endParaRPr lang="en-US" sz="3200"/>
          </a:p>
          <a:p>
            <a:r>
              <a:rPr lang="en-US" sz="3200"/>
              <a:t>the left of a operator like so:</a:t>
            </a:r>
            <a:r>
              <a:rPr lang="en-US"/>
              <a:t>  </a:t>
            </a:r>
          </a:p>
        </p:txBody>
      </p:sp>
      <p:sp>
        <p:nvSpPr>
          <p:cNvPr id="105490" name="Rectangle 2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5474" name="Object 2"/>
          <p:cNvGraphicFramePr>
            <a:graphicFrameLocks noChangeAspect="1"/>
          </p:cNvGraphicFramePr>
          <p:nvPr/>
        </p:nvGraphicFramePr>
        <p:xfrm>
          <a:off x="5243513" y="727075"/>
          <a:ext cx="1362075" cy="1020763"/>
        </p:xfrm>
        <a:graphic>
          <a:graphicData uri="http://schemas.openxmlformats.org/presentationml/2006/ole">
            <mc:AlternateContent xmlns:mc="http://schemas.openxmlformats.org/markup-compatibility/2006">
              <mc:Choice xmlns:v="urn:schemas-microsoft-com:vml" Requires="v">
                <p:oleObj spid="_x0000_s105506" r:id="rId4" imgW="355292" imgH="266469" progId="Equation.DSMT4">
                  <p:embed/>
                </p:oleObj>
              </mc:Choice>
              <mc:Fallback>
                <p:oleObj r:id="rId4" imgW="355292" imgH="266469"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43513" y="727075"/>
                        <a:ext cx="1362075" cy="1020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5491" name="Rectangle 24"/>
          <p:cNvSpPr>
            <a:spLocks noChangeArrowheads="1"/>
          </p:cNvSpPr>
          <p:nvPr/>
        </p:nvSpPr>
        <p:spPr bwMode="auto">
          <a:xfrm>
            <a:off x="6538913" y="1095375"/>
            <a:ext cx="6889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a:t> .    </a:t>
            </a:r>
          </a:p>
        </p:txBody>
      </p:sp>
      <p:sp>
        <p:nvSpPr>
          <p:cNvPr id="105492" name="Rectangle 25"/>
          <p:cNvSpPr>
            <a:spLocks noChangeArrowheads="1"/>
          </p:cNvSpPr>
          <p:nvPr/>
        </p:nvSpPr>
        <p:spPr bwMode="auto">
          <a:xfrm>
            <a:off x="0" y="1863725"/>
            <a:ext cx="59801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solidFill>
                  <a:schemeClr val="accent2"/>
                </a:solidFill>
              </a:rPr>
              <a:t>This thing is best described as...</a:t>
            </a:r>
          </a:p>
        </p:txBody>
      </p:sp>
      <p:sp>
        <p:nvSpPr>
          <p:cNvPr id="105493" name="Rectangle 26"/>
          <p:cNvSpPr>
            <a:spLocks noChangeArrowheads="1"/>
          </p:cNvSpPr>
          <p:nvPr/>
        </p:nvSpPr>
        <p:spPr bwMode="auto">
          <a:xfrm>
            <a:off x="0" y="2590800"/>
            <a:ext cx="9144000" cy="399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marL="457200" indent="-457200">
              <a:buFontTx/>
              <a:buAutoNum type="alphaUcParenR"/>
            </a:pPr>
            <a:r>
              <a:rPr lang="en-US" sz="3200"/>
              <a:t>nonsense.  This is a meaningless combination.</a:t>
            </a:r>
          </a:p>
          <a:p>
            <a:pPr marL="457200" indent="-457200"/>
            <a:r>
              <a:rPr lang="en-US" sz="3200"/>
              <a:t>B) a functional (transforms a function or ket into a number).</a:t>
            </a:r>
          </a:p>
          <a:p>
            <a:pPr marL="457200" indent="-457200"/>
            <a:r>
              <a:rPr lang="en-US" sz="3200"/>
              <a:t>C) a function (transforms a number into a number).</a:t>
            </a:r>
          </a:p>
          <a:p>
            <a:pPr marL="457200" indent="-457200"/>
            <a:r>
              <a:rPr lang="en-US" sz="3200"/>
              <a:t>D) an operator (transforms a function or ket into another function or ket).</a:t>
            </a:r>
          </a:p>
          <a:p>
            <a:pPr marL="457200" indent="-457200"/>
            <a:r>
              <a:rPr lang="en-US" sz="3200"/>
              <a:t>E) None of these.</a:t>
            </a:r>
          </a:p>
        </p:txBody>
      </p:sp>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37" name="TextBox 4"/>
          <p:cNvSpPr txBox="1">
            <a:spLocks noChangeArrowheads="1"/>
          </p:cNvSpPr>
          <p:nvPr/>
        </p:nvSpPr>
        <p:spPr bwMode="auto">
          <a:xfrm>
            <a:off x="0" y="6607175"/>
            <a:ext cx="41275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125</a:t>
            </a:r>
          </a:p>
        </p:txBody>
      </p:sp>
      <p:sp>
        <p:nvSpPr>
          <p:cNvPr id="107538" name="Rectangle 3"/>
          <p:cNvSpPr>
            <a:spLocks noChangeArrowheads="1"/>
          </p:cNvSpPr>
          <p:nvPr/>
        </p:nvSpPr>
        <p:spPr bwMode="auto">
          <a:xfrm>
            <a:off x="0" y="32766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7539"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7540" name="Rectangle 5"/>
          <p:cNvSpPr>
            <a:spLocks noChangeArrowheads="1"/>
          </p:cNvSpPr>
          <p:nvPr/>
        </p:nvSpPr>
        <p:spPr bwMode="auto">
          <a:xfrm>
            <a:off x="0" y="30765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7541"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7542"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7543"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7544"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7545"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7546"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7547"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7548"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7549"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7550" name="Rectangle 1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7551" name="Rectangle 17"/>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7522" name="Object 2"/>
          <p:cNvGraphicFramePr>
            <a:graphicFrameLocks noChangeAspect="1"/>
          </p:cNvGraphicFramePr>
          <p:nvPr/>
        </p:nvGraphicFramePr>
        <p:xfrm>
          <a:off x="7192963" y="0"/>
          <a:ext cx="523875" cy="646113"/>
        </p:xfrm>
        <a:graphic>
          <a:graphicData uri="http://schemas.openxmlformats.org/presentationml/2006/ole">
            <mc:AlternateContent xmlns:mc="http://schemas.openxmlformats.org/markup-compatibility/2006">
              <mc:Choice xmlns:v="urn:schemas-microsoft-com:vml" Requires="v">
                <p:oleObj spid="_x0000_s107726" r:id="rId4" imgW="164957" imgH="203024" progId="Equation.DSMT4">
                  <p:embed/>
                </p:oleObj>
              </mc:Choice>
              <mc:Fallback>
                <p:oleObj r:id="rId4" imgW="164957" imgH="203024"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92963" y="0"/>
                        <a:ext cx="523875" cy="646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7523" name="Object 3"/>
          <p:cNvGraphicFramePr>
            <a:graphicFrameLocks noChangeAspect="1"/>
          </p:cNvGraphicFramePr>
          <p:nvPr/>
        </p:nvGraphicFramePr>
        <p:xfrm>
          <a:off x="220663" y="498475"/>
          <a:ext cx="701675" cy="701675"/>
        </p:xfrm>
        <a:graphic>
          <a:graphicData uri="http://schemas.openxmlformats.org/presentationml/2006/ole">
            <mc:AlternateContent xmlns:mc="http://schemas.openxmlformats.org/markup-compatibility/2006">
              <mc:Choice xmlns:v="urn:schemas-microsoft-com:vml" Requires="v">
                <p:oleObj spid="_x0000_s107727" r:id="rId6" imgW="203024" imgH="203024" progId="Equation.DSMT4">
                  <p:embed/>
                </p:oleObj>
              </mc:Choice>
              <mc:Fallback>
                <p:oleObj r:id="rId6" imgW="203024" imgH="203024"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0663" y="498475"/>
                        <a:ext cx="701675" cy="7016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7552" name="Rectangle 24"/>
          <p:cNvSpPr>
            <a:spLocks noChangeArrowheads="1"/>
          </p:cNvSpPr>
          <p:nvPr/>
        </p:nvSpPr>
        <p:spPr bwMode="auto">
          <a:xfrm>
            <a:off x="0" y="0"/>
            <a:ext cx="9144000"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dirty="0">
                <a:cs typeface="Times New Roman" charset="0"/>
              </a:rPr>
              <a:t>The </a:t>
            </a:r>
            <a:r>
              <a:rPr lang="en-US" b="1" dirty="0" err="1" smtClean="0">
                <a:cs typeface="Times New Roman" charset="0"/>
              </a:rPr>
              <a:t>Hermitian</a:t>
            </a:r>
            <a:r>
              <a:rPr lang="en-US" b="1" dirty="0" smtClean="0">
                <a:cs typeface="Times New Roman" charset="0"/>
              </a:rPr>
              <a:t> </a:t>
            </a:r>
            <a:r>
              <a:rPr lang="en-US" b="1" dirty="0">
                <a:cs typeface="Times New Roman" charset="0"/>
              </a:rPr>
              <a:t>conjugate</a:t>
            </a:r>
            <a:r>
              <a:rPr lang="en-US" dirty="0">
                <a:cs typeface="Times New Roman" charset="0"/>
              </a:rPr>
              <a:t> or </a:t>
            </a:r>
            <a:r>
              <a:rPr lang="en-US" b="1" dirty="0" err="1">
                <a:cs typeface="Times New Roman" charset="0"/>
              </a:rPr>
              <a:t>adjoint</a:t>
            </a:r>
            <a:r>
              <a:rPr lang="en-US" dirty="0">
                <a:cs typeface="Times New Roman" charset="0"/>
              </a:rPr>
              <a:t> of an operator        , written</a:t>
            </a:r>
            <a:r>
              <a:rPr lang="en-US" sz="3000" dirty="0">
                <a:cs typeface="Times New Roman" charset="0"/>
              </a:rPr>
              <a:t> </a:t>
            </a:r>
            <a:endParaRPr lang="en-US" sz="3000" dirty="0"/>
          </a:p>
        </p:txBody>
      </p:sp>
      <p:sp>
        <p:nvSpPr>
          <p:cNvPr id="107553" name="Rectangle 26"/>
          <p:cNvSpPr>
            <a:spLocks noChangeArrowheads="1"/>
          </p:cNvSpPr>
          <p:nvPr/>
        </p:nvSpPr>
        <p:spPr bwMode="auto">
          <a:xfrm>
            <a:off x="806450" y="544513"/>
            <a:ext cx="3800475"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000" dirty="0">
                <a:cs typeface="Times New Roman" charset="0"/>
              </a:rPr>
              <a:t> </a:t>
            </a:r>
            <a:r>
              <a:rPr lang="en-US" dirty="0">
                <a:cs typeface="Times New Roman" charset="0"/>
              </a:rPr>
              <a:t>("A-dagger") is defined by</a:t>
            </a:r>
            <a:r>
              <a:rPr lang="en-US" sz="1100" dirty="0"/>
              <a:t> </a:t>
            </a:r>
            <a:endParaRPr lang="en-US" dirty="0"/>
          </a:p>
        </p:txBody>
      </p:sp>
      <p:sp>
        <p:nvSpPr>
          <p:cNvPr id="107554" name="Rectangle 2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7524" name="Object 4"/>
          <p:cNvGraphicFramePr>
            <a:graphicFrameLocks noChangeAspect="1"/>
          </p:cNvGraphicFramePr>
          <p:nvPr/>
        </p:nvGraphicFramePr>
        <p:xfrm>
          <a:off x="4554538" y="508000"/>
          <a:ext cx="3887787" cy="938213"/>
        </p:xfrm>
        <a:graphic>
          <a:graphicData uri="http://schemas.openxmlformats.org/presentationml/2006/ole">
            <mc:AlternateContent xmlns:mc="http://schemas.openxmlformats.org/markup-compatibility/2006">
              <mc:Choice xmlns:v="urn:schemas-microsoft-com:vml" Requires="v">
                <p:oleObj spid="_x0000_s107728" r:id="rId8" imgW="1244600" imgH="304800" progId="Equation.DSMT4">
                  <p:embed/>
                </p:oleObj>
              </mc:Choice>
              <mc:Fallback>
                <p:oleObj r:id="rId8" imgW="1244600" imgH="304800"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54538" y="508000"/>
                        <a:ext cx="3887787" cy="938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7555" name="Rectangle 30"/>
          <p:cNvSpPr>
            <a:spLocks noChangeArrowheads="1"/>
          </p:cNvSpPr>
          <p:nvPr/>
        </p:nvSpPr>
        <p:spPr bwMode="auto">
          <a:xfrm>
            <a:off x="0" y="1606550"/>
            <a:ext cx="1820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a:cs typeface="Times New Roman" charset="0"/>
              </a:rPr>
              <a:t>An operator</a:t>
            </a:r>
            <a:r>
              <a:rPr lang="en-US" sz="1200">
                <a:cs typeface="Times New Roman" charset="0"/>
              </a:rPr>
              <a:t> </a:t>
            </a:r>
            <a:endParaRPr lang="en-US"/>
          </a:p>
        </p:txBody>
      </p:sp>
      <p:graphicFrame>
        <p:nvGraphicFramePr>
          <p:cNvPr id="107525" name="Object 5"/>
          <p:cNvGraphicFramePr>
            <a:graphicFrameLocks noChangeAspect="1"/>
          </p:cNvGraphicFramePr>
          <p:nvPr/>
        </p:nvGraphicFramePr>
        <p:xfrm>
          <a:off x="1787525" y="1401763"/>
          <a:ext cx="476250" cy="754062"/>
        </p:xfrm>
        <a:graphic>
          <a:graphicData uri="http://schemas.openxmlformats.org/presentationml/2006/ole">
            <mc:AlternateContent xmlns:mc="http://schemas.openxmlformats.org/markup-compatibility/2006">
              <mc:Choice xmlns:v="urn:schemas-microsoft-com:vml" Requires="v">
                <p:oleObj spid="_x0000_s107729" r:id="rId10" imgW="152334" imgH="241195" progId="Equation.DSMT4">
                  <p:embed/>
                </p:oleObj>
              </mc:Choice>
              <mc:Fallback>
                <p:oleObj r:id="rId10" imgW="152334" imgH="241195" progId="Equation.DSMT4">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87525" y="1401763"/>
                        <a:ext cx="476250" cy="7540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7556" name="Rectangle 31"/>
          <p:cNvSpPr>
            <a:spLocks noChangeArrowheads="1"/>
          </p:cNvSpPr>
          <p:nvPr/>
        </p:nvSpPr>
        <p:spPr bwMode="auto">
          <a:xfrm>
            <a:off x="2338388" y="1552575"/>
            <a:ext cx="42894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1200" dirty="0">
                <a:cs typeface="Times New Roman" charset="0"/>
              </a:rPr>
              <a:t> </a:t>
            </a:r>
            <a:r>
              <a:rPr lang="en-US" dirty="0">
                <a:cs typeface="Times New Roman" charset="0"/>
              </a:rPr>
              <a:t>is </a:t>
            </a:r>
            <a:r>
              <a:rPr lang="en-US" b="1" dirty="0" err="1" smtClean="0">
                <a:cs typeface="Times New Roman" charset="0"/>
              </a:rPr>
              <a:t>Hermitian</a:t>
            </a:r>
            <a:r>
              <a:rPr lang="en-US" dirty="0" smtClean="0">
                <a:cs typeface="Times New Roman" charset="0"/>
              </a:rPr>
              <a:t> </a:t>
            </a:r>
            <a:r>
              <a:rPr lang="en-US" dirty="0">
                <a:cs typeface="Times New Roman" charset="0"/>
              </a:rPr>
              <a:t>or </a:t>
            </a:r>
            <a:r>
              <a:rPr lang="en-US" b="1" dirty="0">
                <a:cs typeface="Times New Roman" charset="0"/>
              </a:rPr>
              <a:t>self-</a:t>
            </a:r>
            <a:r>
              <a:rPr lang="en-US" b="1" dirty="0" err="1">
                <a:cs typeface="Times New Roman" charset="0"/>
              </a:rPr>
              <a:t>adjoint</a:t>
            </a:r>
            <a:r>
              <a:rPr lang="en-US" dirty="0">
                <a:cs typeface="Times New Roman" charset="0"/>
              </a:rPr>
              <a:t> if</a:t>
            </a:r>
            <a:endParaRPr lang="en-US" dirty="0"/>
          </a:p>
        </p:txBody>
      </p:sp>
      <p:sp>
        <p:nvSpPr>
          <p:cNvPr id="107557" name="Rectangle 33"/>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7526" name="Object 6"/>
          <p:cNvGraphicFramePr>
            <a:graphicFrameLocks noChangeAspect="1"/>
          </p:cNvGraphicFramePr>
          <p:nvPr/>
        </p:nvGraphicFramePr>
        <p:xfrm>
          <a:off x="0" y="2011363"/>
          <a:ext cx="3638550" cy="904875"/>
        </p:xfrm>
        <a:graphic>
          <a:graphicData uri="http://schemas.openxmlformats.org/presentationml/2006/ole">
            <mc:AlternateContent xmlns:mc="http://schemas.openxmlformats.org/markup-compatibility/2006">
              <mc:Choice xmlns:v="urn:schemas-microsoft-com:vml" Requires="v">
                <p:oleObj spid="_x0000_s107730" r:id="rId12" imgW="1205977" imgH="304668" progId="Equation.DSMT4">
                  <p:embed/>
                </p:oleObj>
              </mc:Choice>
              <mc:Fallback>
                <p:oleObj r:id="rId12" imgW="1205977" imgH="304668" progId="Equation.DSMT4">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2011363"/>
                        <a:ext cx="3638550" cy="904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7558" name="Rectangle 35"/>
          <p:cNvSpPr>
            <a:spLocks noChangeArrowheads="1"/>
          </p:cNvSpPr>
          <p:nvPr/>
        </p:nvSpPr>
        <p:spPr bwMode="auto">
          <a:xfrm>
            <a:off x="3475038" y="2176463"/>
            <a:ext cx="15287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a:r>
              <a:rPr lang="en-US">
                <a:cs typeface="Times New Roman" charset="0"/>
              </a:rPr>
              <a:t>, that is, if</a:t>
            </a:r>
            <a:r>
              <a:rPr lang="en-US" sz="1200">
                <a:cs typeface="Times New Roman" charset="0"/>
              </a:rPr>
              <a:t> </a:t>
            </a:r>
            <a:endParaRPr lang="en-US"/>
          </a:p>
        </p:txBody>
      </p:sp>
      <p:graphicFrame>
        <p:nvGraphicFramePr>
          <p:cNvPr id="107527" name="Object 7"/>
          <p:cNvGraphicFramePr>
            <a:graphicFrameLocks noChangeAspect="1"/>
          </p:cNvGraphicFramePr>
          <p:nvPr/>
        </p:nvGraphicFramePr>
        <p:xfrm>
          <a:off x="5070475" y="2025650"/>
          <a:ext cx="1754188" cy="823913"/>
        </p:xfrm>
        <a:graphic>
          <a:graphicData uri="http://schemas.openxmlformats.org/presentationml/2006/ole">
            <mc:AlternateContent xmlns:mc="http://schemas.openxmlformats.org/markup-compatibility/2006">
              <mc:Choice xmlns:v="urn:schemas-microsoft-com:vml" Requires="v">
                <p:oleObj spid="_x0000_s107731" r:id="rId14" imgW="508000" imgH="241300" progId="Equation.DSMT4">
                  <p:embed/>
                </p:oleObj>
              </mc:Choice>
              <mc:Fallback>
                <p:oleObj r:id="rId14" imgW="508000" imgH="241300" progId="Equation.DSMT4">
                  <p:embed/>
                  <p:pic>
                    <p:nvPicPr>
                      <p:cNvPr id="0"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070475" y="2025650"/>
                        <a:ext cx="1754188" cy="823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7559" name="Rectangle 36"/>
          <p:cNvSpPr>
            <a:spLocks noChangeArrowheads="1"/>
          </p:cNvSpPr>
          <p:nvPr/>
        </p:nvSpPr>
        <p:spPr bwMode="auto">
          <a:xfrm>
            <a:off x="6838950" y="2160588"/>
            <a:ext cx="29051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algn="ctr"/>
            <a:r>
              <a:rPr lang="en-US" sz="3000">
                <a:cs typeface="Times New Roman" charset="0"/>
              </a:rPr>
              <a:t>.</a:t>
            </a:r>
            <a:endParaRPr lang="en-US" sz="3000"/>
          </a:p>
        </p:txBody>
      </p:sp>
      <p:graphicFrame>
        <p:nvGraphicFramePr>
          <p:cNvPr id="107528" name="Object 8"/>
          <p:cNvGraphicFramePr>
            <a:graphicFrameLocks noChangeAspect="1"/>
          </p:cNvGraphicFramePr>
          <p:nvPr/>
        </p:nvGraphicFramePr>
        <p:xfrm>
          <a:off x="1347788" y="2921000"/>
          <a:ext cx="1485900" cy="620713"/>
        </p:xfrm>
        <a:graphic>
          <a:graphicData uri="http://schemas.openxmlformats.org/presentationml/2006/ole">
            <mc:AlternateContent xmlns:mc="http://schemas.openxmlformats.org/markup-compatibility/2006">
              <mc:Choice xmlns:v="urn:schemas-microsoft-com:vml" Requires="v">
                <p:oleObj spid="_x0000_s107732" r:id="rId16" imgW="571252" imgH="241195" progId="Equation.DSMT4">
                  <p:embed/>
                </p:oleObj>
              </mc:Choice>
              <mc:Fallback>
                <p:oleObj r:id="rId16" imgW="571252" imgH="241195" progId="Equation.DSMT4">
                  <p:embed/>
                  <p:pic>
                    <p:nvPicPr>
                      <p:cNvPr id="0" name="Object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347788" y="2921000"/>
                        <a:ext cx="1485900" cy="6207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7529" name="Object 9"/>
          <p:cNvGraphicFramePr>
            <a:graphicFrameLocks noChangeAspect="1"/>
          </p:cNvGraphicFramePr>
          <p:nvPr/>
        </p:nvGraphicFramePr>
        <p:xfrm>
          <a:off x="3830638" y="2816225"/>
          <a:ext cx="438150" cy="779463"/>
        </p:xfrm>
        <a:graphic>
          <a:graphicData uri="http://schemas.openxmlformats.org/presentationml/2006/ole">
            <mc:AlternateContent xmlns:mc="http://schemas.openxmlformats.org/markup-compatibility/2006">
              <mc:Choice xmlns:v="urn:schemas-microsoft-com:vml" Requires="v">
                <p:oleObj spid="_x0000_s107733" r:id="rId18" imgW="152334" imgH="241195" progId="Equation.DSMT4">
                  <p:embed/>
                </p:oleObj>
              </mc:Choice>
              <mc:Fallback>
                <p:oleObj r:id="rId18" imgW="152334" imgH="241195" progId="Equation.DSMT4">
                  <p:embed/>
                  <p:pic>
                    <p:nvPicPr>
                      <p:cNvPr id="0"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30638" y="2816225"/>
                        <a:ext cx="438150" cy="779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7530" name="Object 10"/>
          <p:cNvGraphicFramePr>
            <a:graphicFrameLocks noChangeAspect="1"/>
          </p:cNvGraphicFramePr>
          <p:nvPr/>
        </p:nvGraphicFramePr>
        <p:xfrm>
          <a:off x="7315200" y="2813050"/>
          <a:ext cx="650875" cy="650875"/>
        </p:xfrm>
        <a:graphic>
          <a:graphicData uri="http://schemas.openxmlformats.org/presentationml/2006/ole">
            <mc:AlternateContent xmlns:mc="http://schemas.openxmlformats.org/markup-compatibility/2006">
              <mc:Choice xmlns:v="urn:schemas-microsoft-com:vml" Requires="v">
                <p:oleObj spid="_x0000_s107734" r:id="rId19" imgW="203024" imgH="203024" progId="Equation.DSMT4">
                  <p:embed/>
                </p:oleObj>
              </mc:Choice>
              <mc:Fallback>
                <p:oleObj r:id="rId19" imgW="203024" imgH="203024" progId="Equation.DSMT4">
                  <p:embed/>
                  <p:pic>
                    <p:nvPicPr>
                      <p:cNvPr id="0" name="Object 10"/>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315200" y="2813050"/>
                        <a:ext cx="650875" cy="650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7531" name="Object 11"/>
          <p:cNvGraphicFramePr>
            <a:graphicFrameLocks noChangeAspect="1"/>
          </p:cNvGraphicFramePr>
          <p:nvPr/>
        </p:nvGraphicFramePr>
        <p:xfrm>
          <a:off x="1498600" y="3359150"/>
          <a:ext cx="512763" cy="679450"/>
        </p:xfrm>
        <a:graphic>
          <a:graphicData uri="http://schemas.openxmlformats.org/presentationml/2006/ole">
            <mc:AlternateContent xmlns:mc="http://schemas.openxmlformats.org/markup-compatibility/2006">
              <mc:Choice xmlns:v="urn:schemas-microsoft-com:vml" Requires="v">
                <p:oleObj spid="_x0000_s107735" r:id="rId21" imgW="164957" imgH="203024" progId="Equation.DSMT4">
                  <p:embed/>
                </p:oleObj>
              </mc:Choice>
              <mc:Fallback>
                <p:oleObj r:id="rId21" imgW="164957" imgH="203024" progId="Equation.DSMT4">
                  <p:embed/>
                  <p:pic>
                    <p:nvPicPr>
                      <p:cNvPr id="0" name="Object 11"/>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1498600" y="3359150"/>
                        <a:ext cx="512763" cy="6794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7560" name="Rectangle 41"/>
          <p:cNvSpPr>
            <a:spLocks noChangeArrowheads="1"/>
          </p:cNvSpPr>
          <p:nvPr/>
        </p:nvSpPr>
        <p:spPr bwMode="auto">
          <a:xfrm>
            <a:off x="0" y="3090863"/>
            <a:ext cx="15335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a:solidFill>
                  <a:schemeClr val="accent2"/>
                </a:solidFill>
                <a:cs typeface="Times New Roman" charset="0"/>
              </a:rPr>
              <a:t>Consider</a:t>
            </a:r>
            <a:r>
              <a:rPr lang="en-US">
                <a:cs typeface="Times New Roman" charset="0"/>
              </a:rPr>
              <a:t> </a:t>
            </a:r>
            <a:r>
              <a:rPr lang="en-US" sz="1200">
                <a:cs typeface="Times New Roman" charset="0"/>
              </a:rPr>
              <a:t> </a:t>
            </a:r>
            <a:endParaRPr lang="en-US"/>
          </a:p>
        </p:txBody>
      </p:sp>
      <p:sp>
        <p:nvSpPr>
          <p:cNvPr id="107561" name="Rectangle 42"/>
          <p:cNvSpPr>
            <a:spLocks noChangeArrowheads="1"/>
          </p:cNvSpPr>
          <p:nvPr/>
        </p:nvSpPr>
        <p:spPr bwMode="auto">
          <a:xfrm>
            <a:off x="2674938" y="3019425"/>
            <a:ext cx="1143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a:cs typeface="Times New Roman" charset="0"/>
              </a:rPr>
              <a:t> </a:t>
            </a:r>
            <a:r>
              <a:rPr lang="en-US">
                <a:solidFill>
                  <a:schemeClr val="accent2"/>
                </a:solidFill>
                <a:cs typeface="Times New Roman" charset="0"/>
              </a:rPr>
              <a:t>where</a:t>
            </a:r>
            <a:r>
              <a:rPr lang="en-US" sz="1200">
                <a:solidFill>
                  <a:schemeClr val="accent2"/>
                </a:solidFill>
                <a:cs typeface="Times New Roman" charset="0"/>
              </a:rPr>
              <a:t> </a:t>
            </a:r>
            <a:endParaRPr lang="en-US">
              <a:solidFill>
                <a:schemeClr val="accent2"/>
              </a:solidFill>
            </a:endParaRPr>
          </a:p>
        </p:txBody>
      </p:sp>
      <p:sp>
        <p:nvSpPr>
          <p:cNvPr id="107562" name="Rectangle 43"/>
          <p:cNvSpPr>
            <a:spLocks noChangeArrowheads="1"/>
          </p:cNvSpPr>
          <p:nvPr/>
        </p:nvSpPr>
        <p:spPr bwMode="auto">
          <a:xfrm>
            <a:off x="4141788" y="2934514"/>
            <a:ext cx="311339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000" dirty="0">
                <a:solidFill>
                  <a:schemeClr val="accent2"/>
                </a:solidFill>
                <a:cs typeface="Times New Roman" charset="0"/>
              </a:rPr>
              <a:t> </a:t>
            </a:r>
            <a:r>
              <a:rPr lang="en-US" dirty="0">
                <a:solidFill>
                  <a:schemeClr val="accent2"/>
                </a:solidFill>
                <a:cs typeface="Times New Roman" charset="0"/>
              </a:rPr>
              <a:t>is </a:t>
            </a:r>
            <a:r>
              <a:rPr lang="en-US" dirty="0" err="1" smtClean="0">
                <a:solidFill>
                  <a:schemeClr val="accent2"/>
                </a:solidFill>
                <a:cs typeface="Times New Roman" charset="0"/>
              </a:rPr>
              <a:t>Hermitian</a:t>
            </a:r>
            <a:r>
              <a:rPr lang="en-US" dirty="0">
                <a:solidFill>
                  <a:schemeClr val="accent2"/>
                </a:solidFill>
                <a:cs typeface="Times New Roman" charset="0"/>
              </a:rPr>
              <a:t>. What is</a:t>
            </a:r>
            <a:r>
              <a:rPr lang="en-US" sz="3000" dirty="0">
                <a:cs typeface="Times New Roman" charset="0"/>
              </a:rPr>
              <a:t> </a:t>
            </a:r>
            <a:endParaRPr lang="en-US" sz="3000" dirty="0"/>
          </a:p>
        </p:txBody>
      </p:sp>
      <p:sp>
        <p:nvSpPr>
          <p:cNvPr id="107563" name="Rectangle 44"/>
          <p:cNvSpPr>
            <a:spLocks noChangeArrowheads="1"/>
          </p:cNvSpPr>
          <p:nvPr/>
        </p:nvSpPr>
        <p:spPr bwMode="auto">
          <a:xfrm>
            <a:off x="0" y="3497263"/>
            <a:ext cx="1528763"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a:solidFill>
                  <a:schemeClr val="accent2"/>
                </a:solidFill>
                <a:cs typeface="Times New Roman" charset="0"/>
              </a:rPr>
              <a:t>adjoint of</a:t>
            </a:r>
            <a:r>
              <a:rPr lang="en-US" sz="3000">
                <a:cs typeface="Times New Roman" charset="0"/>
              </a:rPr>
              <a:t> </a:t>
            </a:r>
            <a:endParaRPr lang="en-US" sz="3000"/>
          </a:p>
        </p:txBody>
      </p:sp>
      <p:sp>
        <p:nvSpPr>
          <p:cNvPr id="107564" name="Rectangle 45"/>
          <p:cNvSpPr>
            <a:spLocks noChangeArrowheads="1"/>
          </p:cNvSpPr>
          <p:nvPr/>
        </p:nvSpPr>
        <p:spPr bwMode="auto">
          <a:xfrm>
            <a:off x="1830388" y="3573463"/>
            <a:ext cx="3540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a:solidFill>
                  <a:schemeClr val="accent2"/>
                </a:solidFill>
                <a:cs typeface="Times New Roman" charset="0"/>
              </a:rPr>
              <a:t>?</a:t>
            </a:r>
            <a:endParaRPr lang="en-US">
              <a:solidFill>
                <a:schemeClr val="accent2"/>
              </a:solidFill>
            </a:endParaRPr>
          </a:p>
        </p:txBody>
      </p:sp>
      <p:sp>
        <p:nvSpPr>
          <p:cNvPr id="107565" name="Text Box 46"/>
          <p:cNvSpPr txBox="1">
            <a:spLocks noChangeArrowheads="1"/>
          </p:cNvSpPr>
          <p:nvPr/>
        </p:nvSpPr>
        <p:spPr bwMode="auto">
          <a:xfrm>
            <a:off x="0" y="4141788"/>
            <a:ext cx="819467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dirty="0"/>
              <a:t>A) 		(R is </a:t>
            </a:r>
            <a:r>
              <a:rPr lang="en-US" dirty="0" err="1" smtClean="0"/>
              <a:t>Hermitian</a:t>
            </a:r>
            <a:r>
              <a:rPr lang="en-US" dirty="0"/>
              <a:t>)  B) </a:t>
            </a:r>
          </a:p>
          <a:p>
            <a:pPr>
              <a:spcBef>
                <a:spcPct val="50000"/>
              </a:spcBef>
            </a:pPr>
            <a:endParaRPr lang="en-US" dirty="0"/>
          </a:p>
          <a:p>
            <a:pPr>
              <a:spcBef>
                <a:spcPct val="50000"/>
              </a:spcBef>
            </a:pPr>
            <a:r>
              <a:rPr lang="en-US" dirty="0"/>
              <a:t>C)                                            D) None of these</a:t>
            </a:r>
          </a:p>
        </p:txBody>
      </p:sp>
      <p:sp>
        <p:nvSpPr>
          <p:cNvPr id="107566" name="Rectangle 48"/>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7532" name="Object 12"/>
          <p:cNvGraphicFramePr>
            <a:graphicFrameLocks noChangeAspect="1"/>
          </p:cNvGraphicFramePr>
          <p:nvPr/>
        </p:nvGraphicFramePr>
        <p:xfrm>
          <a:off x="4484688" y="3970338"/>
          <a:ext cx="979487" cy="730250"/>
        </p:xfrm>
        <a:graphic>
          <a:graphicData uri="http://schemas.openxmlformats.org/presentationml/2006/ole">
            <mc:AlternateContent xmlns:mc="http://schemas.openxmlformats.org/markup-compatibility/2006">
              <mc:Choice xmlns:v="urn:schemas-microsoft-com:vml" Requires="v">
                <p:oleObj spid="_x0000_s107736" r:id="rId23" imgW="317225" imgH="241091" progId="Equation.DSMT4">
                  <p:embed/>
                </p:oleObj>
              </mc:Choice>
              <mc:Fallback>
                <p:oleObj r:id="rId23" imgW="317225" imgH="241091" progId="Equation.DSMT4">
                  <p:embed/>
                  <p:pic>
                    <p:nvPicPr>
                      <p:cNvPr id="0" name="Object 12"/>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4484688" y="3970338"/>
                        <a:ext cx="979487" cy="730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7567" name="Rectangle 5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7568" name="Rectangle 52"/>
          <p:cNvSpPr>
            <a:spLocks noChangeArrowheads="1"/>
          </p:cNvSpPr>
          <p:nvPr/>
        </p:nvSpPr>
        <p:spPr bwMode="auto">
          <a:xfrm>
            <a:off x="0" y="3248025"/>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7533" name="Object 13"/>
          <p:cNvGraphicFramePr>
            <a:graphicFrameLocks noChangeAspect="1"/>
          </p:cNvGraphicFramePr>
          <p:nvPr/>
        </p:nvGraphicFramePr>
        <p:xfrm>
          <a:off x="584200" y="5041900"/>
          <a:ext cx="579438" cy="735013"/>
        </p:xfrm>
        <a:graphic>
          <a:graphicData uri="http://schemas.openxmlformats.org/presentationml/2006/ole">
            <mc:AlternateContent xmlns:mc="http://schemas.openxmlformats.org/markup-compatibility/2006">
              <mc:Choice xmlns:v="urn:schemas-microsoft-com:vml" Requires="v">
                <p:oleObj spid="_x0000_s107737" r:id="rId25" imgW="190417" imgH="241195" progId="Equation.DSMT4">
                  <p:embed/>
                </p:oleObj>
              </mc:Choice>
              <mc:Fallback>
                <p:oleObj r:id="rId25" imgW="190417" imgH="241195" progId="Equation.DSMT4">
                  <p:embed/>
                  <p:pic>
                    <p:nvPicPr>
                      <p:cNvPr id="0" name="Object 13"/>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584200" y="5041900"/>
                        <a:ext cx="579438" cy="735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7569" name="Rectangle 53"/>
          <p:cNvSpPr>
            <a:spLocks noChangeArrowheads="1"/>
          </p:cNvSpPr>
          <p:nvPr/>
        </p:nvSpPr>
        <p:spPr bwMode="auto">
          <a:xfrm>
            <a:off x="7773988" y="2992438"/>
            <a:ext cx="7762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solidFill>
                  <a:schemeClr val="accent2"/>
                </a:solidFill>
              </a:rPr>
              <a:t>, the</a:t>
            </a:r>
          </a:p>
        </p:txBody>
      </p:sp>
      <p:sp>
        <p:nvSpPr>
          <p:cNvPr id="107570" name="Rectangle 55"/>
          <p:cNvSpPr>
            <a:spLocks noChangeArrowheads="1"/>
          </p:cNvSpPr>
          <p:nvPr/>
        </p:nvSpPr>
        <p:spPr bwMode="auto">
          <a:xfrm flipV="1">
            <a:off x="0" y="2546350"/>
            <a:ext cx="9144000"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endParaRPr lang="en-US"/>
          </a:p>
        </p:txBody>
      </p:sp>
      <p:graphicFrame>
        <p:nvGraphicFramePr>
          <p:cNvPr id="107534" name="Object 14"/>
          <p:cNvGraphicFramePr>
            <a:graphicFrameLocks noChangeAspect="1"/>
          </p:cNvGraphicFramePr>
          <p:nvPr/>
        </p:nvGraphicFramePr>
        <p:xfrm>
          <a:off x="0" y="6124575"/>
          <a:ext cx="8801100" cy="733425"/>
        </p:xfrm>
        <a:graphic>
          <a:graphicData uri="http://schemas.openxmlformats.org/presentationml/2006/ole">
            <mc:AlternateContent xmlns:mc="http://schemas.openxmlformats.org/markup-compatibility/2006">
              <mc:Choice xmlns:v="urn:schemas-microsoft-com:vml" Requires="v">
                <p:oleObj spid="_x0000_s107738" r:id="rId27" imgW="3606800" imgH="304800" progId="Equation.DSMT4">
                  <p:embed/>
                </p:oleObj>
              </mc:Choice>
              <mc:Fallback>
                <p:oleObj r:id="rId27" imgW="3606800" imgH="304800" progId="Equation.DSMT4">
                  <p:embed/>
                  <p:pic>
                    <p:nvPicPr>
                      <p:cNvPr id="0" name="Object 14"/>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0" y="6124575"/>
                        <a:ext cx="8801100" cy="733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7571" name="Rectangle 56"/>
          <p:cNvSpPr>
            <a:spLocks noChangeArrowheads="1"/>
          </p:cNvSpPr>
          <p:nvPr/>
        </p:nvSpPr>
        <p:spPr bwMode="auto">
          <a:xfrm>
            <a:off x="0" y="5702300"/>
            <a:ext cx="51165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a:t>Hint: we are looking for the operator </a:t>
            </a:r>
          </a:p>
        </p:txBody>
      </p:sp>
      <p:sp>
        <p:nvSpPr>
          <p:cNvPr id="107572" name="Rectangle 58"/>
          <p:cNvSpPr>
            <a:spLocks noChangeArrowheads="1"/>
          </p:cNvSpPr>
          <p:nvPr/>
        </p:nvSpPr>
        <p:spPr bwMode="auto">
          <a:xfrm>
            <a:off x="0" y="34671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7535" name="Object 15"/>
          <p:cNvGraphicFramePr>
            <a:graphicFrameLocks noChangeAspect="1"/>
          </p:cNvGraphicFramePr>
          <p:nvPr/>
        </p:nvGraphicFramePr>
        <p:xfrm>
          <a:off x="4986338" y="5657850"/>
          <a:ext cx="547687" cy="547688"/>
        </p:xfrm>
        <a:graphic>
          <a:graphicData uri="http://schemas.openxmlformats.org/presentationml/2006/ole">
            <mc:AlternateContent xmlns:mc="http://schemas.openxmlformats.org/markup-compatibility/2006">
              <mc:Choice xmlns:v="urn:schemas-microsoft-com:vml" Requires="v">
                <p:oleObj spid="_x0000_s107739" r:id="rId29" imgW="203024" imgH="203024" progId="Equation.DSMT4">
                  <p:embed/>
                </p:oleObj>
              </mc:Choice>
              <mc:Fallback>
                <p:oleObj r:id="rId29" imgW="203024" imgH="203024" progId="Equation.DSMT4">
                  <p:embed/>
                  <p:pic>
                    <p:nvPicPr>
                      <p:cNvPr id="0" name="Object 15"/>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986338" y="5657850"/>
                        <a:ext cx="547687" cy="547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7573" name="Rectangle 59"/>
          <p:cNvSpPr>
            <a:spLocks noChangeArrowheads="1"/>
          </p:cNvSpPr>
          <p:nvPr/>
        </p:nvSpPr>
        <p:spPr bwMode="auto">
          <a:xfrm>
            <a:off x="5459413" y="5700713"/>
            <a:ext cx="15049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a:t>such that </a:t>
            </a:r>
          </a:p>
        </p:txBody>
      </p:sp>
      <p:graphicFrame>
        <p:nvGraphicFramePr>
          <p:cNvPr id="107536" name="Object 16"/>
          <p:cNvGraphicFramePr>
            <a:graphicFrameLocks noChangeAspect="1"/>
          </p:cNvGraphicFramePr>
          <p:nvPr/>
        </p:nvGraphicFramePr>
        <p:xfrm>
          <a:off x="534988" y="4146550"/>
          <a:ext cx="1322387" cy="557213"/>
        </p:xfrm>
        <a:graphic>
          <a:graphicData uri="http://schemas.openxmlformats.org/presentationml/2006/ole">
            <mc:AlternateContent xmlns:mc="http://schemas.openxmlformats.org/markup-compatibility/2006">
              <mc:Choice xmlns:v="urn:schemas-microsoft-com:vml" Requires="v">
                <p:oleObj spid="_x0000_s107740" name="Equation" r:id="rId30" imgW="482600" imgH="203200" progId="Equation.3">
                  <p:embed/>
                </p:oleObj>
              </mc:Choice>
              <mc:Fallback>
                <p:oleObj name="Equation" r:id="rId30" imgW="482600" imgH="203200" progId="Equation.3">
                  <p:embed/>
                  <p:pic>
                    <p:nvPicPr>
                      <p:cNvPr id="0" name="Object 16"/>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534988" y="4146550"/>
                        <a:ext cx="1322387" cy="557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7" name="TextBox 4"/>
          <p:cNvSpPr txBox="1">
            <a:spLocks noChangeArrowheads="1"/>
          </p:cNvSpPr>
          <p:nvPr/>
        </p:nvSpPr>
        <p:spPr bwMode="auto">
          <a:xfrm>
            <a:off x="0" y="6624638"/>
            <a:ext cx="430213"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126</a:t>
            </a:r>
          </a:p>
        </p:txBody>
      </p:sp>
      <p:sp>
        <p:nvSpPr>
          <p:cNvPr id="109578" name="Rectangle 3"/>
          <p:cNvSpPr>
            <a:spLocks noChangeArrowheads="1"/>
          </p:cNvSpPr>
          <p:nvPr/>
        </p:nvSpPr>
        <p:spPr bwMode="auto">
          <a:xfrm>
            <a:off x="0" y="32766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79"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80" name="Rectangle 5"/>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81"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82"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83"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84"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85"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86"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87"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88"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89"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90" name="Rectangle 1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91"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92" name="Rectangle 21"/>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93" name="Rectangle 26"/>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94" name="Rectangle 43"/>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95" name="Rectangle 51"/>
          <p:cNvSpPr>
            <a:spLocks noChangeArrowheads="1"/>
          </p:cNvSpPr>
          <p:nvPr/>
        </p:nvSpPr>
        <p:spPr bwMode="auto">
          <a:xfrm>
            <a:off x="0" y="34671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09596" name="Rectangle 54"/>
          <p:cNvSpPr>
            <a:spLocks noChangeArrowheads="1"/>
          </p:cNvSpPr>
          <p:nvPr/>
        </p:nvSpPr>
        <p:spPr bwMode="auto">
          <a:xfrm>
            <a:off x="0" y="207963"/>
            <a:ext cx="356076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Consider the state</a:t>
            </a:r>
            <a:r>
              <a:rPr lang="en-US"/>
              <a:t> </a:t>
            </a:r>
          </a:p>
        </p:txBody>
      </p:sp>
      <p:sp>
        <p:nvSpPr>
          <p:cNvPr id="109597" name="Rectangle 5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9570" name="Object 2"/>
          <p:cNvGraphicFramePr>
            <a:graphicFrameLocks noChangeAspect="1"/>
          </p:cNvGraphicFramePr>
          <p:nvPr/>
        </p:nvGraphicFramePr>
        <p:xfrm>
          <a:off x="3467100" y="0"/>
          <a:ext cx="4459288" cy="849313"/>
        </p:xfrm>
        <a:graphic>
          <a:graphicData uri="http://schemas.openxmlformats.org/presentationml/2006/ole">
            <mc:AlternateContent xmlns:mc="http://schemas.openxmlformats.org/markup-compatibility/2006">
              <mc:Choice xmlns:v="urn:schemas-microsoft-com:vml" Requires="v">
                <p:oleObj spid="_x0000_s109678" r:id="rId4" imgW="1333500" imgH="254000" progId="Equation.DSMT4">
                  <p:embed/>
                </p:oleObj>
              </mc:Choice>
              <mc:Fallback>
                <p:oleObj r:id="rId4" imgW="1333500" imgH="2540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7100" y="0"/>
                        <a:ext cx="4459288" cy="849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9598" name="Text Box 57"/>
          <p:cNvSpPr txBox="1">
            <a:spLocks noChangeArrowheads="1"/>
          </p:cNvSpPr>
          <p:nvPr/>
        </p:nvSpPr>
        <p:spPr bwMode="auto">
          <a:xfrm>
            <a:off x="7834313" y="260350"/>
            <a:ext cx="3794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a:t>.</a:t>
            </a:r>
          </a:p>
        </p:txBody>
      </p:sp>
      <p:sp>
        <p:nvSpPr>
          <p:cNvPr id="109599" name="Rectangle 58"/>
          <p:cNvSpPr>
            <a:spLocks noChangeArrowheads="1"/>
          </p:cNvSpPr>
          <p:nvPr/>
        </p:nvSpPr>
        <p:spPr bwMode="auto">
          <a:xfrm>
            <a:off x="0" y="1000125"/>
            <a:ext cx="16224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solidFill>
                  <a:schemeClr val="accent2"/>
                </a:solidFill>
              </a:rPr>
              <a:t>What is</a:t>
            </a:r>
            <a:r>
              <a:rPr lang="en-US"/>
              <a:t> </a:t>
            </a:r>
          </a:p>
        </p:txBody>
      </p:sp>
      <p:sp>
        <p:nvSpPr>
          <p:cNvPr id="109600" name="Rectangle 60"/>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9571" name="Object 3"/>
          <p:cNvGraphicFramePr>
            <a:graphicFrameLocks noChangeAspect="1"/>
          </p:cNvGraphicFramePr>
          <p:nvPr/>
        </p:nvGraphicFramePr>
        <p:xfrm>
          <a:off x="1604963" y="865188"/>
          <a:ext cx="1444625" cy="892175"/>
        </p:xfrm>
        <a:graphic>
          <a:graphicData uri="http://schemas.openxmlformats.org/presentationml/2006/ole">
            <mc:AlternateContent xmlns:mc="http://schemas.openxmlformats.org/markup-compatibility/2006">
              <mc:Choice xmlns:v="urn:schemas-microsoft-com:vml" Requires="v">
                <p:oleObj spid="_x0000_s109679" r:id="rId6" imgW="431425" imgH="266469" progId="Equation.DSMT4">
                  <p:embed/>
                </p:oleObj>
              </mc:Choice>
              <mc:Fallback>
                <p:oleObj r:id="rId6" imgW="431425" imgH="266469"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04963" y="865188"/>
                        <a:ext cx="1444625" cy="892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9601" name="Rectangle 61"/>
          <p:cNvSpPr>
            <a:spLocks noChangeArrowheads="1"/>
          </p:cNvSpPr>
          <p:nvPr/>
        </p:nvSpPr>
        <p:spPr bwMode="auto">
          <a:xfrm>
            <a:off x="2922588" y="1019175"/>
            <a:ext cx="16827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solidFill>
                  <a:schemeClr val="accent2"/>
                </a:solidFill>
              </a:rPr>
              <a:t>, where</a:t>
            </a:r>
            <a:r>
              <a:rPr lang="en-US"/>
              <a:t>  </a:t>
            </a:r>
          </a:p>
        </p:txBody>
      </p:sp>
      <p:sp>
        <p:nvSpPr>
          <p:cNvPr id="109602" name="Rectangle 6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9572" name="Object 4"/>
          <p:cNvGraphicFramePr>
            <a:graphicFrameLocks noChangeAspect="1"/>
          </p:cNvGraphicFramePr>
          <p:nvPr/>
        </p:nvGraphicFramePr>
        <p:xfrm>
          <a:off x="4537075" y="885825"/>
          <a:ext cx="2528888" cy="900113"/>
        </p:xfrm>
        <a:graphic>
          <a:graphicData uri="http://schemas.openxmlformats.org/presentationml/2006/ole">
            <mc:AlternateContent xmlns:mc="http://schemas.openxmlformats.org/markup-compatibility/2006">
              <mc:Choice xmlns:v="urn:schemas-microsoft-com:vml" Requires="v">
                <p:oleObj spid="_x0000_s109680" r:id="rId8" imgW="748975" imgH="266584" progId="Equation.DSMT4">
                  <p:embed/>
                </p:oleObj>
              </mc:Choice>
              <mc:Fallback>
                <p:oleObj r:id="rId8" imgW="748975" imgH="266584"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37075" y="885825"/>
                        <a:ext cx="2528888" cy="900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9603" name="Rectangle 64"/>
          <p:cNvSpPr>
            <a:spLocks noChangeArrowheads="1"/>
          </p:cNvSpPr>
          <p:nvPr/>
        </p:nvSpPr>
        <p:spPr bwMode="auto">
          <a:xfrm>
            <a:off x="0" y="1828800"/>
            <a:ext cx="81375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solidFill>
                  <a:schemeClr val="accent2"/>
                </a:solidFill>
              </a:rPr>
              <a:t>is the projection operator for the state</a:t>
            </a:r>
            <a:r>
              <a:rPr lang="en-US">
                <a:solidFill>
                  <a:schemeClr val="accent2"/>
                </a:solidFill>
              </a:rPr>
              <a:t>            </a:t>
            </a:r>
            <a:r>
              <a:rPr lang="en-US" sz="3200">
                <a:solidFill>
                  <a:schemeClr val="accent2"/>
                </a:solidFill>
              </a:rPr>
              <a:t>?</a:t>
            </a:r>
          </a:p>
        </p:txBody>
      </p:sp>
      <p:sp>
        <p:nvSpPr>
          <p:cNvPr id="109604" name="Rectangle 6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09573" name="Object 5"/>
          <p:cNvGraphicFramePr>
            <a:graphicFrameLocks noChangeAspect="1"/>
          </p:cNvGraphicFramePr>
          <p:nvPr/>
        </p:nvGraphicFramePr>
        <p:xfrm>
          <a:off x="6867525" y="1651000"/>
          <a:ext cx="884238" cy="884238"/>
        </p:xfrm>
        <a:graphic>
          <a:graphicData uri="http://schemas.openxmlformats.org/presentationml/2006/ole">
            <mc:AlternateContent xmlns:mc="http://schemas.openxmlformats.org/markup-compatibility/2006">
              <mc:Choice xmlns:v="urn:schemas-microsoft-com:vml" Requires="v">
                <p:oleObj spid="_x0000_s109681" r:id="rId10" imgW="253780" imgH="253780" progId="Equation.DSMT4">
                  <p:embed/>
                </p:oleObj>
              </mc:Choice>
              <mc:Fallback>
                <p:oleObj r:id="rId10" imgW="253780" imgH="253780" progId="Equation.DSMT4">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67525" y="1651000"/>
                        <a:ext cx="884238" cy="8842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9574" name="Object 6"/>
          <p:cNvGraphicFramePr>
            <a:graphicFrameLocks noChangeAspect="1"/>
          </p:cNvGraphicFramePr>
          <p:nvPr/>
        </p:nvGraphicFramePr>
        <p:xfrm>
          <a:off x="458788" y="3271838"/>
          <a:ext cx="777875" cy="777875"/>
        </p:xfrm>
        <a:graphic>
          <a:graphicData uri="http://schemas.openxmlformats.org/presentationml/2006/ole">
            <mc:AlternateContent xmlns:mc="http://schemas.openxmlformats.org/markup-compatibility/2006">
              <mc:Choice xmlns:v="urn:schemas-microsoft-com:vml" Requires="v">
                <p:oleObj spid="_x0000_s109682" r:id="rId12" imgW="253780" imgH="253780" progId="Equation.DSMT4">
                  <p:embed/>
                </p:oleObj>
              </mc:Choice>
              <mc:Fallback>
                <p:oleObj r:id="rId12" imgW="253780" imgH="253780" progId="Equation.DSMT4">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58788" y="3271838"/>
                        <a:ext cx="777875" cy="777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9575" name="Object 7"/>
          <p:cNvGraphicFramePr>
            <a:graphicFrameLocks noChangeAspect="1"/>
          </p:cNvGraphicFramePr>
          <p:nvPr/>
        </p:nvGraphicFramePr>
        <p:xfrm>
          <a:off x="614363" y="4178300"/>
          <a:ext cx="1317625" cy="798513"/>
        </p:xfrm>
        <a:graphic>
          <a:graphicData uri="http://schemas.openxmlformats.org/presentationml/2006/ole">
            <mc:AlternateContent xmlns:mc="http://schemas.openxmlformats.org/markup-compatibility/2006">
              <mc:Choice xmlns:v="urn:schemas-microsoft-com:vml" Requires="v">
                <p:oleObj spid="_x0000_s109683" r:id="rId14" imgW="418918" imgH="253890" progId="Equation.DSMT4">
                  <p:embed/>
                </p:oleObj>
              </mc:Choice>
              <mc:Fallback>
                <p:oleObj r:id="rId14" imgW="418918" imgH="253890" progId="Equation.DSMT4">
                  <p:embed/>
                  <p:pic>
                    <p:nvPicPr>
                      <p:cNvPr id="0"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14363" y="4178300"/>
                        <a:ext cx="1317625" cy="798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09576" name="Object 8"/>
          <p:cNvGraphicFramePr>
            <a:graphicFrameLocks noChangeAspect="1"/>
          </p:cNvGraphicFramePr>
          <p:nvPr/>
        </p:nvGraphicFramePr>
        <p:xfrm>
          <a:off x="595313" y="5137150"/>
          <a:ext cx="1577975" cy="809625"/>
        </p:xfrm>
        <a:graphic>
          <a:graphicData uri="http://schemas.openxmlformats.org/presentationml/2006/ole">
            <mc:AlternateContent xmlns:mc="http://schemas.openxmlformats.org/markup-compatibility/2006">
              <mc:Choice xmlns:v="urn:schemas-microsoft-com:vml" Requires="v">
                <p:oleObj spid="_x0000_s109684" r:id="rId16" imgW="494870" imgH="253780" progId="Equation.DSMT4">
                  <p:embed/>
                </p:oleObj>
              </mc:Choice>
              <mc:Fallback>
                <p:oleObj r:id="rId16" imgW="494870" imgH="253780" progId="Equation.DSMT4">
                  <p:embed/>
                  <p:pic>
                    <p:nvPicPr>
                      <p:cNvPr id="0" name="Object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95313" y="5137150"/>
                        <a:ext cx="1577975" cy="8096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9605" name="Rectangle 70"/>
          <p:cNvSpPr>
            <a:spLocks noChangeArrowheads="1"/>
          </p:cNvSpPr>
          <p:nvPr/>
        </p:nvSpPr>
        <p:spPr bwMode="auto">
          <a:xfrm>
            <a:off x="0" y="2379663"/>
            <a:ext cx="3971925" cy="447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marL="457200" indent="-457200"/>
            <a:r>
              <a:rPr lang="en-US" sz="3200">
                <a:cs typeface="Times New Roman" charset="0"/>
              </a:rPr>
              <a:t>A) c</a:t>
            </a:r>
            <a:r>
              <a:rPr lang="en-US" sz="3200" baseline="-30000">
                <a:cs typeface="Times New Roman" charset="0"/>
              </a:rPr>
              <a:t>2</a:t>
            </a:r>
            <a:r>
              <a:rPr lang="en-US" sz="3200">
                <a:cs typeface="Times New Roman" charset="0"/>
              </a:rPr>
              <a:t>		</a:t>
            </a:r>
          </a:p>
          <a:p>
            <a:pPr marL="457200" indent="-457200">
              <a:buFontTx/>
              <a:buChar char="•"/>
            </a:pPr>
            <a:endParaRPr lang="en-US" sz="3200">
              <a:cs typeface="Times New Roman" charset="0"/>
            </a:endParaRPr>
          </a:p>
          <a:p>
            <a:pPr marL="457200" indent="-457200"/>
            <a:r>
              <a:rPr lang="en-US" sz="3200">
                <a:cs typeface="Times New Roman" charset="0"/>
              </a:rPr>
              <a:t>B)                              </a:t>
            </a:r>
          </a:p>
          <a:p>
            <a:pPr marL="457200" indent="-457200"/>
            <a:endParaRPr lang="en-US" sz="3200">
              <a:cs typeface="Times New Roman" charset="0"/>
            </a:endParaRPr>
          </a:p>
          <a:p>
            <a:pPr marL="457200" indent="-457200"/>
            <a:r>
              <a:rPr lang="en-US" sz="3200"/>
              <a:t>C)</a:t>
            </a:r>
          </a:p>
          <a:p>
            <a:pPr marL="457200" indent="-457200"/>
            <a:endParaRPr lang="en-US" sz="3200"/>
          </a:p>
          <a:p>
            <a:pPr marL="457200" indent="-457200"/>
            <a:r>
              <a:rPr lang="en-US" sz="3200"/>
              <a:t>D)</a:t>
            </a:r>
          </a:p>
          <a:p>
            <a:pPr marL="457200" indent="-457200"/>
            <a:endParaRPr lang="en-US" sz="3200"/>
          </a:p>
          <a:p>
            <a:pPr marL="457200" indent="-457200"/>
            <a:r>
              <a:rPr lang="en-US" sz="3200"/>
              <a:t>E) 0</a:t>
            </a:r>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24" name="TextBox 4"/>
          <p:cNvSpPr txBox="1">
            <a:spLocks noChangeArrowheads="1"/>
          </p:cNvSpPr>
          <p:nvPr/>
        </p:nvSpPr>
        <p:spPr bwMode="auto">
          <a:xfrm>
            <a:off x="0" y="6591300"/>
            <a:ext cx="447675"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127</a:t>
            </a:r>
          </a:p>
        </p:txBody>
      </p:sp>
      <p:sp>
        <p:nvSpPr>
          <p:cNvPr id="111625" name="Rectangle 3"/>
          <p:cNvSpPr>
            <a:spLocks noChangeArrowheads="1"/>
          </p:cNvSpPr>
          <p:nvPr/>
        </p:nvSpPr>
        <p:spPr bwMode="auto">
          <a:xfrm>
            <a:off x="0" y="32766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26"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27" name="Rectangle 5"/>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28"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29"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30"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31"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32"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33"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34"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35"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36"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37" name="Rectangle 1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38"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39" name="Rectangle 17"/>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40" name="Rectangle 1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41"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42" name="Rectangle 20"/>
          <p:cNvSpPr>
            <a:spLocks noChangeArrowheads="1"/>
          </p:cNvSpPr>
          <p:nvPr/>
        </p:nvSpPr>
        <p:spPr bwMode="auto">
          <a:xfrm>
            <a:off x="0" y="34671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43" name="Rectangle 22"/>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44" name="Rectangle 2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45" name="Rectangle 29"/>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46" name="Rectangle 32"/>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1647" name="Rectangle 38"/>
          <p:cNvSpPr>
            <a:spLocks noChangeArrowheads="1"/>
          </p:cNvSpPr>
          <p:nvPr/>
        </p:nvSpPr>
        <p:spPr bwMode="auto">
          <a:xfrm>
            <a:off x="0" y="223838"/>
            <a:ext cx="8520113"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t>Consider the state                                          . </a:t>
            </a:r>
            <a:r>
              <a:rPr lang="en-US"/>
              <a:t> </a:t>
            </a:r>
          </a:p>
        </p:txBody>
      </p:sp>
      <p:sp>
        <p:nvSpPr>
          <p:cNvPr id="111648" name="Rectangle 40"/>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11618" name="Object 2"/>
          <p:cNvGraphicFramePr>
            <a:graphicFrameLocks noChangeAspect="1"/>
          </p:cNvGraphicFramePr>
          <p:nvPr/>
        </p:nvGraphicFramePr>
        <p:xfrm>
          <a:off x="3535363" y="0"/>
          <a:ext cx="4629150" cy="881063"/>
        </p:xfrm>
        <a:graphic>
          <a:graphicData uri="http://schemas.openxmlformats.org/presentationml/2006/ole">
            <mc:AlternateContent xmlns:mc="http://schemas.openxmlformats.org/markup-compatibility/2006">
              <mc:Choice xmlns:v="urn:schemas-microsoft-com:vml" Requires="v">
                <p:oleObj spid="_x0000_s111718" r:id="rId4" imgW="1333500" imgH="254000" progId="Equation.DSMT4">
                  <p:embed/>
                </p:oleObj>
              </mc:Choice>
              <mc:Fallback>
                <p:oleObj r:id="rId4" imgW="1333500" imgH="2540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35363" y="0"/>
                        <a:ext cx="4629150" cy="8810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1649" name="Rectangle 41"/>
          <p:cNvSpPr>
            <a:spLocks noChangeArrowheads="1"/>
          </p:cNvSpPr>
          <p:nvPr/>
        </p:nvSpPr>
        <p:spPr bwMode="auto">
          <a:xfrm>
            <a:off x="0" y="1103313"/>
            <a:ext cx="915193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3200">
                <a:solidFill>
                  <a:schemeClr val="accent2"/>
                </a:solidFill>
              </a:rPr>
              <a:t>What is             , where                                        ?</a:t>
            </a:r>
            <a:r>
              <a:rPr lang="en-US"/>
              <a:t> </a:t>
            </a:r>
          </a:p>
        </p:txBody>
      </p:sp>
      <p:sp>
        <p:nvSpPr>
          <p:cNvPr id="111650" name="Rectangle 4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11619" name="Object 3"/>
          <p:cNvGraphicFramePr>
            <a:graphicFrameLocks noChangeAspect="1"/>
          </p:cNvGraphicFramePr>
          <p:nvPr/>
        </p:nvGraphicFramePr>
        <p:xfrm>
          <a:off x="1501775" y="915988"/>
          <a:ext cx="1482725" cy="865187"/>
        </p:xfrm>
        <a:graphic>
          <a:graphicData uri="http://schemas.openxmlformats.org/presentationml/2006/ole">
            <mc:AlternateContent xmlns:mc="http://schemas.openxmlformats.org/markup-compatibility/2006">
              <mc:Choice xmlns:v="urn:schemas-microsoft-com:vml" Requires="v">
                <p:oleObj spid="_x0000_s111719" r:id="rId6" imgW="457002" imgH="266584" progId="Equation.DSMT4">
                  <p:embed/>
                </p:oleObj>
              </mc:Choice>
              <mc:Fallback>
                <p:oleObj r:id="rId6" imgW="457002" imgH="266584"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01775" y="915988"/>
                        <a:ext cx="1482725" cy="8651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1651" name="Rectangle 4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11620" name="Object 4"/>
          <p:cNvGraphicFramePr>
            <a:graphicFrameLocks noChangeAspect="1"/>
          </p:cNvGraphicFramePr>
          <p:nvPr/>
        </p:nvGraphicFramePr>
        <p:xfrm>
          <a:off x="4311650" y="969963"/>
          <a:ext cx="4383088" cy="852487"/>
        </p:xfrm>
        <a:graphic>
          <a:graphicData uri="http://schemas.openxmlformats.org/presentationml/2006/ole">
            <mc:AlternateContent xmlns:mc="http://schemas.openxmlformats.org/markup-compatibility/2006">
              <mc:Choice xmlns:v="urn:schemas-microsoft-com:vml" Requires="v">
                <p:oleObj spid="_x0000_s111720" r:id="rId8" imgW="1371600" imgH="266700" progId="Equation.DSMT4">
                  <p:embed/>
                </p:oleObj>
              </mc:Choice>
              <mc:Fallback>
                <p:oleObj r:id="rId8" imgW="1371600" imgH="266700"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11650" y="969963"/>
                        <a:ext cx="4383088" cy="852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1652" name="Text Box 47"/>
          <p:cNvSpPr txBox="1">
            <a:spLocks noChangeArrowheads="1"/>
          </p:cNvSpPr>
          <p:nvPr/>
        </p:nvSpPr>
        <p:spPr bwMode="auto">
          <a:xfrm>
            <a:off x="0" y="2605088"/>
            <a:ext cx="3278188" cy="3506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t>A)</a:t>
            </a:r>
          </a:p>
          <a:p>
            <a:pPr>
              <a:spcBef>
                <a:spcPct val="50000"/>
              </a:spcBef>
            </a:pPr>
            <a:r>
              <a:rPr lang="en-US" sz="3200"/>
              <a:t>B)</a:t>
            </a:r>
          </a:p>
          <a:p>
            <a:pPr>
              <a:spcBef>
                <a:spcPct val="50000"/>
              </a:spcBef>
            </a:pPr>
            <a:r>
              <a:rPr lang="en-US" sz="3200"/>
              <a:t>C) 0</a:t>
            </a:r>
          </a:p>
          <a:p>
            <a:pPr>
              <a:spcBef>
                <a:spcPct val="50000"/>
              </a:spcBef>
            </a:pPr>
            <a:r>
              <a:rPr lang="en-US" sz="3200"/>
              <a:t>D)</a:t>
            </a:r>
          </a:p>
          <a:p>
            <a:pPr>
              <a:spcBef>
                <a:spcPct val="50000"/>
              </a:spcBef>
            </a:pPr>
            <a:r>
              <a:rPr lang="en-US" sz="3200"/>
              <a:t>E) None of these </a:t>
            </a:r>
          </a:p>
        </p:txBody>
      </p:sp>
      <p:sp>
        <p:nvSpPr>
          <p:cNvPr id="111653" name="Rectangle 49"/>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11621" name="Object 5"/>
          <p:cNvGraphicFramePr>
            <a:graphicFrameLocks noChangeAspect="1"/>
          </p:cNvGraphicFramePr>
          <p:nvPr/>
        </p:nvGraphicFramePr>
        <p:xfrm>
          <a:off x="627063" y="4705350"/>
          <a:ext cx="4281487" cy="777875"/>
        </p:xfrm>
        <a:graphic>
          <a:graphicData uri="http://schemas.openxmlformats.org/presentationml/2006/ole">
            <mc:AlternateContent xmlns:mc="http://schemas.openxmlformats.org/markup-compatibility/2006">
              <mc:Choice xmlns:v="urn:schemas-microsoft-com:vml" Requires="v">
                <p:oleObj spid="_x0000_s111721" r:id="rId10" imgW="1396394" imgH="253890" progId="Equation.DSMT4">
                  <p:embed/>
                </p:oleObj>
              </mc:Choice>
              <mc:Fallback>
                <p:oleObj r:id="rId10" imgW="1396394" imgH="253890" progId="Equation.DSMT4">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27063" y="4705350"/>
                        <a:ext cx="4281487" cy="777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1654" name="Rectangle 5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11622" name="Object 6"/>
          <p:cNvGraphicFramePr>
            <a:graphicFrameLocks noChangeAspect="1"/>
          </p:cNvGraphicFramePr>
          <p:nvPr/>
        </p:nvGraphicFramePr>
        <p:xfrm>
          <a:off x="449263" y="3251200"/>
          <a:ext cx="1916112" cy="782638"/>
        </p:xfrm>
        <a:graphic>
          <a:graphicData uri="http://schemas.openxmlformats.org/presentationml/2006/ole">
            <mc:AlternateContent xmlns:mc="http://schemas.openxmlformats.org/markup-compatibility/2006">
              <mc:Choice xmlns:v="urn:schemas-microsoft-com:vml" Requires="v">
                <p:oleObj spid="_x0000_s111722" r:id="rId12" imgW="622030" imgH="253890" progId="Equation.DSMT4">
                  <p:embed/>
                </p:oleObj>
              </mc:Choice>
              <mc:Fallback>
                <p:oleObj r:id="rId12" imgW="622030" imgH="253890" progId="Equation.DSMT4">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49263" y="3251200"/>
                        <a:ext cx="1916112" cy="782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1655" name="Rectangle 5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11623" name="Object 7"/>
          <p:cNvGraphicFramePr>
            <a:graphicFrameLocks noChangeAspect="1"/>
          </p:cNvGraphicFramePr>
          <p:nvPr/>
        </p:nvGraphicFramePr>
        <p:xfrm>
          <a:off x="571500" y="2427288"/>
          <a:ext cx="3892550" cy="741362"/>
        </p:xfrm>
        <a:graphic>
          <a:graphicData uri="http://schemas.openxmlformats.org/presentationml/2006/ole">
            <mc:AlternateContent xmlns:mc="http://schemas.openxmlformats.org/markup-compatibility/2006">
              <mc:Choice xmlns:v="urn:schemas-microsoft-com:vml" Requires="v">
                <p:oleObj spid="_x0000_s111723" r:id="rId14" imgW="1333500" imgH="254000" progId="Equation.DSMT4">
                  <p:embed/>
                </p:oleObj>
              </mc:Choice>
              <mc:Fallback>
                <p:oleObj r:id="rId14" imgW="1333500" imgH="254000" progId="Equation.DSMT4">
                  <p:embed/>
                  <p:pic>
                    <p:nvPicPr>
                      <p:cNvPr id="0" name="Object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1500" y="2427288"/>
                        <a:ext cx="3892550" cy="741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70" name="TextBox 4"/>
          <p:cNvSpPr txBox="1">
            <a:spLocks noChangeArrowheads="1"/>
          </p:cNvSpPr>
          <p:nvPr/>
        </p:nvSpPr>
        <p:spPr bwMode="auto">
          <a:xfrm>
            <a:off x="0" y="6589713"/>
            <a:ext cx="465138"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128</a:t>
            </a:r>
          </a:p>
        </p:txBody>
      </p:sp>
      <p:sp>
        <p:nvSpPr>
          <p:cNvPr id="113671" name="Rectangle 3"/>
          <p:cNvSpPr>
            <a:spLocks noChangeArrowheads="1"/>
          </p:cNvSpPr>
          <p:nvPr/>
        </p:nvSpPr>
        <p:spPr bwMode="auto">
          <a:xfrm>
            <a:off x="0" y="32766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72"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73" name="Rectangle 5"/>
          <p:cNvSpPr>
            <a:spLocks noChangeArrowheads="1"/>
          </p:cNvSpPr>
          <p:nvPr/>
        </p:nvSpPr>
        <p:spPr bwMode="auto">
          <a:xfrm>
            <a:off x="0" y="305911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74" name="Rectangle 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75" name="Rectangle 7"/>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76" name="Rectangle 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77" name="Rectangle 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78" name="Rectangle 10"/>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79" name="Rectangle 11"/>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80" name="Rectangle 12"/>
          <p:cNvSpPr>
            <a:spLocks noChangeArrowheads="1"/>
          </p:cNvSpPr>
          <p:nvPr/>
        </p:nvSpPr>
        <p:spPr bwMode="auto">
          <a:xfrm>
            <a:off x="0" y="3252788"/>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81" name="Rectangle 13"/>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82" name="Rectangle 1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83" name="Rectangle 15"/>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84" name="Rectangle 16"/>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85" name="Rectangle 17"/>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86" name="Rectangle 18"/>
          <p:cNvSpPr>
            <a:spLocks noChangeArrowheads="1"/>
          </p:cNvSpPr>
          <p:nvPr/>
        </p:nvSpPr>
        <p:spPr bwMode="auto">
          <a:xfrm>
            <a:off x="0" y="32004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87" name="Rectangle 19"/>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88" name="Rectangle 20"/>
          <p:cNvSpPr>
            <a:spLocks noChangeArrowheads="1"/>
          </p:cNvSpPr>
          <p:nvPr/>
        </p:nvSpPr>
        <p:spPr bwMode="auto">
          <a:xfrm>
            <a:off x="0" y="3467100"/>
            <a:ext cx="9144000" cy="1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89" name="Rectangle 21"/>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90" name="Rectangle 22"/>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91" name="Rectangle 23"/>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92" name="Rectangle 2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93" name="Rectangle 2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94" name="Rectangle 29"/>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95" name="Rectangle 31"/>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96" name="Rectangle 34"/>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97" name="Rectangle 3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98" name="Rectangle 38"/>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3699" name="Rectangle 40"/>
          <p:cNvSpPr>
            <a:spLocks noChangeArrowheads="1"/>
          </p:cNvSpPr>
          <p:nvPr/>
        </p:nvSpPr>
        <p:spPr bwMode="auto">
          <a:xfrm>
            <a:off x="0" y="207963"/>
            <a:ext cx="9144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solidFill>
                  <a:schemeClr val="accent2"/>
                </a:solidFill>
              </a:rPr>
              <a:t>If the state                                         as well as</a:t>
            </a:r>
            <a:endParaRPr lang="en-US"/>
          </a:p>
        </p:txBody>
      </p:sp>
      <p:sp>
        <p:nvSpPr>
          <p:cNvPr id="113700" name="Rectangle 42"/>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13666" name="Object 2"/>
          <p:cNvGraphicFramePr>
            <a:graphicFrameLocks noChangeAspect="1"/>
          </p:cNvGraphicFramePr>
          <p:nvPr/>
        </p:nvGraphicFramePr>
        <p:xfrm>
          <a:off x="2051050" y="0"/>
          <a:ext cx="4533900" cy="863600"/>
        </p:xfrm>
        <a:graphic>
          <a:graphicData uri="http://schemas.openxmlformats.org/presentationml/2006/ole">
            <mc:AlternateContent xmlns:mc="http://schemas.openxmlformats.org/markup-compatibility/2006">
              <mc:Choice xmlns:v="urn:schemas-microsoft-com:vml" Requires="v">
                <p:oleObj spid="_x0000_s113749" r:id="rId4" imgW="1333500" imgH="254000" progId="Equation.DSMT4">
                  <p:embed/>
                </p:oleObj>
              </mc:Choice>
              <mc:Fallback>
                <p:oleObj r:id="rId4" imgW="1333500" imgH="254000"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1050" y="0"/>
                        <a:ext cx="4533900" cy="863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3701" name="Rectangle 44"/>
          <p:cNvSpPr>
            <a:spLocks noChangeArrowheads="1"/>
          </p:cNvSpPr>
          <p:nvPr/>
        </p:nvSpPr>
        <p:spPr bwMode="auto">
          <a:xfrm>
            <a:off x="0" y="857250"/>
            <a:ext cx="9067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a:solidFill>
                  <a:schemeClr val="accent2"/>
                </a:solidFill>
              </a:rPr>
              <a:t>the basis states       and        are normalized, then</a:t>
            </a:r>
          </a:p>
        </p:txBody>
      </p:sp>
      <p:sp>
        <p:nvSpPr>
          <p:cNvPr id="113702" name="Rectangle 46"/>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13667" name="Object 3"/>
          <p:cNvGraphicFramePr>
            <a:graphicFrameLocks noChangeAspect="1"/>
          </p:cNvGraphicFramePr>
          <p:nvPr/>
        </p:nvGraphicFramePr>
        <p:xfrm>
          <a:off x="3087688" y="628650"/>
          <a:ext cx="612775" cy="815975"/>
        </p:xfrm>
        <a:graphic>
          <a:graphicData uri="http://schemas.openxmlformats.org/presentationml/2006/ole">
            <mc:AlternateContent xmlns:mc="http://schemas.openxmlformats.org/markup-compatibility/2006">
              <mc:Choice xmlns:v="urn:schemas-microsoft-com:vml" Requires="v">
                <p:oleObj spid="_x0000_s113750" r:id="rId6" imgW="190417" imgH="253890" progId="Equation.DSMT4">
                  <p:embed/>
                </p:oleObj>
              </mc:Choice>
              <mc:Fallback>
                <p:oleObj r:id="rId6" imgW="190417" imgH="25389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87688" y="628650"/>
                        <a:ext cx="612775" cy="8159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3703" name="Rectangle 48"/>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13668" name="Object 4"/>
          <p:cNvGraphicFramePr>
            <a:graphicFrameLocks noChangeAspect="1"/>
          </p:cNvGraphicFramePr>
          <p:nvPr/>
        </p:nvGraphicFramePr>
        <p:xfrm>
          <a:off x="4572000" y="719138"/>
          <a:ext cx="612775" cy="720725"/>
        </p:xfrm>
        <a:graphic>
          <a:graphicData uri="http://schemas.openxmlformats.org/presentationml/2006/ole">
            <mc:AlternateContent xmlns:mc="http://schemas.openxmlformats.org/markup-compatibility/2006">
              <mc:Choice xmlns:v="urn:schemas-microsoft-com:vml" Requires="v">
                <p:oleObj spid="_x0000_s113751" r:id="rId8" imgW="215713" imgH="253780" progId="Equation.DSMT4">
                  <p:embed/>
                </p:oleObj>
              </mc:Choice>
              <mc:Fallback>
                <p:oleObj r:id="rId8" imgW="215713" imgH="253780"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72000" y="719138"/>
                        <a:ext cx="612775" cy="720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3704" name="Text Box 49"/>
          <p:cNvSpPr txBox="1">
            <a:spLocks noChangeArrowheads="1"/>
          </p:cNvSpPr>
          <p:nvPr/>
        </p:nvSpPr>
        <p:spPr bwMode="auto">
          <a:xfrm>
            <a:off x="0" y="1535113"/>
            <a:ext cx="914400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sz="3200">
                <a:solidFill>
                  <a:schemeClr val="accent2"/>
                </a:solidFill>
              </a:rPr>
              <a:t>the state                                                 is                                                                                 </a:t>
            </a:r>
          </a:p>
        </p:txBody>
      </p:sp>
      <p:sp>
        <p:nvSpPr>
          <p:cNvPr id="113705" name="Rectangle 51"/>
          <p:cNvSpPr>
            <a:spLocks noChangeArrowheads="1"/>
          </p:cNvSpPr>
          <p:nvPr/>
        </p:nvSpPr>
        <p:spPr bwMode="auto">
          <a:xfrm>
            <a:off x="0" y="32289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13669" name="Object 5"/>
          <p:cNvGraphicFramePr>
            <a:graphicFrameLocks noChangeAspect="1"/>
          </p:cNvGraphicFramePr>
          <p:nvPr/>
        </p:nvGraphicFramePr>
        <p:xfrm>
          <a:off x="1760538" y="1381125"/>
          <a:ext cx="5364162" cy="857250"/>
        </p:xfrm>
        <a:graphic>
          <a:graphicData uri="http://schemas.openxmlformats.org/presentationml/2006/ole">
            <mc:AlternateContent xmlns:mc="http://schemas.openxmlformats.org/markup-compatibility/2006">
              <mc:Choice xmlns:v="urn:schemas-microsoft-com:vml" Requires="v">
                <p:oleObj spid="_x0000_s113752" r:id="rId10" imgW="1662978" imgH="266584" progId="Equation.DSMT4">
                  <p:embed/>
                </p:oleObj>
              </mc:Choice>
              <mc:Fallback>
                <p:oleObj r:id="rId10" imgW="1662978" imgH="266584" progId="Equation.DSMT4">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60538" y="1381125"/>
                        <a:ext cx="5364162" cy="857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3706" name="Text Box 52"/>
          <p:cNvSpPr txBox="1">
            <a:spLocks noChangeArrowheads="1"/>
          </p:cNvSpPr>
          <p:nvPr/>
        </p:nvSpPr>
        <p:spPr bwMode="auto">
          <a:xfrm>
            <a:off x="225425" y="2967038"/>
            <a:ext cx="4381500"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buFontTx/>
              <a:buAutoNum type="alphaUcParenR"/>
            </a:pPr>
            <a:r>
              <a:rPr lang="en-US" sz="3200"/>
              <a:t>normalized.</a:t>
            </a:r>
          </a:p>
          <a:p>
            <a:pPr>
              <a:spcBef>
                <a:spcPct val="50000"/>
              </a:spcBef>
              <a:buFontTx/>
              <a:buAutoNum type="alphaUcParenR"/>
            </a:pPr>
            <a:r>
              <a:rPr lang="en-US" sz="3200"/>
              <a:t>not normalized.</a:t>
            </a:r>
          </a:p>
        </p:txBody>
      </p:sp>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20" name="TextBox 4"/>
          <p:cNvSpPr txBox="1">
            <a:spLocks noChangeArrowheads="1"/>
          </p:cNvSpPr>
          <p:nvPr/>
        </p:nvSpPr>
        <p:spPr bwMode="auto">
          <a:xfrm>
            <a:off x="0" y="6624638"/>
            <a:ext cx="396875"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119</a:t>
            </a:r>
          </a:p>
        </p:txBody>
      </p:sp>
      <p:sp>
        <p:nvSpPr>
          <p:cNvPr id="115721" name="Rectangle 3"/>
          <p:cNvSpPr>
            <a:spLocks noChangeArrowheads="1"/>
          </p:cNvSpPr>
          <p:nvPr/>
        </p:nvSpPr>
        <p:spPr bwMode="auto">
          <a:xfrm>
            <a:off x="0" y="32766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5722" name="Rectangle 4"/>
          <p:cNvSpPr>
            <a:spLocks noChangeArrowheads="1"/>
          </p:cNvSpPr>
          <p:nvPr/>
        </p:nvSpPr>
        <p:spPr bwMode="auto">
          <a:xfrm>
            <a:off x="0" y="32480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5723" name="Rectangle 5"/>
          <p:cNvSpPr>
            <a:spLocks noChangeArrowheads="1"/>
          </p:cNvSpPr>
          <p:nvPr/>
        </p:nvSpPr>
        <p:spPr bwMode="auto">
          <a:xfrm>
            <a:off x="0" y="30765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5724" name="Rectangle 8"/>
          <p:cNvSpPr>
            <a:spLocks noChangeArrowheads="1"/>
          </p:cNvSpPr>
          <p:nvPr/>
        </p:nvSpPr>
        <p:spPr bwMode="auto">
          <a:xfrm>
            <a:off x="0" y="323850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sp>
        <p:nvSpPr>
          <p:cNvPr id="115725" name="Rectangle 11"/>
          <p:cNvSpPr>
            <a:spLocks noChangeArrowheads="1"/>
          </p:cNvSpPr>
          <p:nvPr/>
        </p:nvSpPr>
        <p:spPr bwMode="auto">
          <a:xfrm>
            <a:off x="0" y="179388"/>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t>A particle in a 1D Harmonic oscillator is in the </a:t>
            </a:r>
          </a:p>
          <a:p>
            <a:r>
              <a:rPr lang="en-US" sz="3200"/>
              <a:t>state</a:t>
            </a:r>
            <a:r>
              <a:rPr lang="en-US"/>
              <a:t> </a:t>
            </a:r>
          </a:p>
        </p:txBody>
      </p:sp>
      <p:sp>
        <p:nvSpPr>
          <p:cNvPr id="115726" name="Rectangle 13"/>
          <p:cNvSpPr>
            <a:spLocks noChangeArrowheads="1"/>
          </p:cNvSpPr>
          <p:nvPr/>
        </p:nvSpPr>
        <p:spPr bwMode="auto">
          <a:xfrm>
            <a:off x="0" y="317182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15714" name="Object 2"/>
          <p:cNvGraphicFramePr>
            <a:graphicFrameLocks noChangeAspect="1"/>
          </p:cNvGraphicFramePr>
          <p:nvPr/>
        </p:nvGraphicFramePr>
        <p:xfrm>
          <a:off x="1017588" y="719138"/>
          <a:ext cx="4086225" cy="1138237"/>
        </p:xfrm>
        <a:graphic>
          <a:graphicData uri="http://schemas.openxmlformats.org/presentationml/2006/ole">
            <mc:AlternateContent xmlns:mc="http://schemas.openxmlformats.org/markup-compatibility/2006">
              <mc:Choice xmlns:v="urn:schemas-microsoft-com:vml" Requires="v">
                <p:oleObj spid="_x0000_s115799" r:id="rId4" imgW="1231366" imgH="342751" progId="Equation.DSMT4">
                  <p:embed/>
                </p:oleObj>
              </mc:Choice>
              <mc:Fallback>
                <p:oleObj r:id="rId4" imgW="1231366" imgH="342751" progId="Equation.DSMT4">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7588" y="719138"/>
                        <a:ext cx="4086225" cy="11382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5727" name="Rectangle 15"/>
          <p:cNvSpPr>
            <a:spLocks noChangeArrowheads="1"/>
          </p:cNvSpPr>
          <p:nvPr/>
        </p:nvSpPr>
        <p:spPr bwMode="auto">
          <a:xfrm>
            <a:off x="5148263" y="706438"/>
            <a:ext cx="3455987"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3200">
                <a:cs typeface="Times New Roman" charset="0"/>
              </a:rPr>
              <a:t>where u</a:t>
            </a:r>
            <a:r>
              <a:rPr lang="en-US" sz="3200" baseline="-30000">
                <a:cs typeface="Times New Roman" charset="0"/>
              </a:rPr>
              <a:t>n</a:t>
            </a:r>
            <a:r>
              <a:rPr lang="en-US" sz="3200">
                <a:cs typeface="Times New Roman" charset="0"/>
              </a:rPr>
              <a:t>(x) is the</a:t>
            </a:r>
            <a:endParaRPr lang="en-US"/>
          </a:p>
        </p:txBody>
      </p:sp>
      <p:graphicFrame>
        <p:nvGraphicFramePr>
          <p:cNvPr id="115715" name="Object 3"/>
          <p:cNvGraphicFramePr>
            <a:graphicFrameLocks noChangeAspect="1"/>
          </p:cNvGraphicFramePr>
          <p:nvPr/>
        </p:nvGraphicFramePr>
        <p:xfrm>
          <a:off x="3956050" y="1408113"/>
          <a:ext cx="3305175" cy="1001712"/>
        </p:xfrm>
        <a:graphic>
          <a:graphicData uri="http://schemas.openxmlformats.org/presentationml/2006/ole">
            <mc:AlternateContent xmlns:mc="http://schemas.openxmlformats.org/markup-compatibility/2006">
              <mc:Choice xmlns:v="urn:schemas-microsoft-com:vml" Requires="v">
                <p:oleObj spid="_x0000_s115800" r:id="rId6" imgW="837836" imgH="253890" progId="Equation.DSMT4">
                  <p:embed/>
                </p:oleObj>
              </mc:Choice>
              <mc:Fallback>
                <p:oleObj r:id="rId6" imgW="837836" imgH="253890"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56050" y="1408113"/>
                        <a:ext cx="3305175" cy="10017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5728" name="Rectangle 16"/>
          <p:cNvSpPr>
            <a:spLocks noChangeArrowheads="1"/>
          </p:cNvSpPr>
          <p:nvPr/>
        </p:nvSpPr>
        <p:spPr bwMode="auto">
          <a:xfrm>
            <a:off x="0" y="2435225"/>
            <a:ext cx="91440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sz="1200">
                <a:cs typeface="Times New Roman" charset="0"/>
              </a:rPr>
              <a:t> </a:t>
            </a:r>
            <a:r>
              <a:rPr lang="en-US" sz="3200">
                <a:cs typeface="Times New Roman" charset="0"/>
              </a:rPr>
              <a:t>A measurement of the energy is made. </a:t>
            </a:r>
          </a:p>
        </p:txBody>
      </p:sp>
      <p:sp>
        <p:nvSpPr>
          <p:cNvPr id="115729" name="Rectangle 17"/>
          <p:cNvSpPr>
            <a:spLocks noChangeArrowheads="1"/>
          </p:cNvSpPr>
          <p:nvPr/>
        </p:nvSpPr>
        <p:spPr bwMode="auto">
          <a:xfrm>
            <a:off x="0" y="1719263"/>
            <a:ext cx="405288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200"/>
              <a:t>n</a:t>
            </a:r>
            <a:r>
              <a:rPr lang="en-US" sz="3200" baseline="30000"/>
              <a:t>th</a:t>
            </a:r>
            <a:r>
              <a:rPr lang="en-US" sz="3200"/>
              <a:t> energy eigenstate</a:t>
            </a:r>
            <a:r>
              <a:rPr lang="en-US"/>
              <a:t> </a:t>
            </a:r>
          </a:p>
        </p:txBody>
      </p:sp>
      <p:sp>
        <p:nvSpPr>
          <p:cNvPr id="115730" name="Text Box 18"/>
          <p:cNvSpPr txBox="1">
            <a:spLocks noChangeArrowheads="1"/>
          </p:cNvSpPr>
          <p:nvPr/>
        </p:nvSpPr>
        <p:spPr bwMode="auto">
          <a:xfrm>
            <a:off x="7246938" y="1812925"/>
            <a:ext cx="5508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pPr>
            <a:r>
              <a:rPr lang="en-US"/>
              <a:t>.</a:t>
            </a:r>
          </a:p>
        </p:txBody>
      </p:sp>
      <p:sp>
        <p:nvSpPr>
          <p:cNvPr id="115731" name="Rectangle 19"/>
          <p:cNvSpPr>
            <a:spLocks noChangeArrowheads="1"/>
          </p:cNvSpPr>
          <p:nvPr/>
        </p:nvSpPr>
        <p:spPr bwMode="auto">
          <a:xfrm>
            <a:off x="0" y="3200400"/>
            <a:ext cx="91440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a:solidFill>
                  <a:schemeClr val="accent2"/>
                </a:solidFill>
              </a:rPr>
              <a:t>What is the probability that result of the measurement is the value E</a:t>
            </a:r>
            <a:r>
              <a:rPr lang="en-US" sz="3200" baseline="-25000">
                <a:solidFill>
                  <a:schemeClr val="accent2"/>
                </a:solidFill>
              </a:rPr>
              <a:t>m</a:t>
            </a:r>
            <a:r>
              <a:rPr lang="en-US" sz="3200">
                <a:solidFill>
                  <a:schemeClr val="accent2"/>
                </a:solidFill>
              </a:rPr>
              <a:t> ?</a:t>
            </a:r>
          </a:p>
        </p:txBody>
      </p:sp>
      <p:sp>
        <p:nvSpPr>
          <p:cNvPr id="115732" name="Text Box 20"/>
          <p:cNvSpPr txBox="1">
            <a:spLocks noChangeArrowheads="1"/>
          </p:cNvSpPr>
          <p:nvPr/>
        </p:nvSpPr>
        <p:spPr bwMode="auto">
          <a:xfrm>
            <a:off x="0" y="4398963"/>
            <a:ext cx="9144000" cy="204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Bef>
                <a:spcPct val="50000"/>
              </a:spcBef>
              <a:buFontTx/>
              <a:buAutoNum type="alphaUcParenR"/>
            </a:pPr>
            <a:r>
              <a:rPr lang="en-US" sz="3200"/>
              <a:t>                              B)  </a:t>
            </a:r>
          </a:p>
          <a:p>
            <a:pPr>
              <a:spcBef>
                <a:spcPct val="50000"/>
              </a:spcBef>
            </a:pPr>
            <a:r>
              <a:rPr lang="en-US" sz="3200"/>
              <a:t>                      </a:t>
            </a:r>
          </a:p>
          <a:p>
            <a:pPr>
              <a:spcBef>
                <a:spcPct val="50000"/>
              </a:spcBef>
            </a:pPr>
            <a:r>
              <a:rPr lang="en-US" sz="3200"/>
              <a:t>C)                              D)                            E) </a:t>
            </a:r>
            <a:r>
              <a:rPr lang="en-US"/>
              <a:t>c</a:t>
            </a:r>
            <a:r>
              <a:rPr lang="en-US" baseline="-25000"/>
              <a:t>m</a:t>
            </a:r>
            <a:r>
              <a:rPr lang="en-US"/>
              <a:t> </a:t>
            </a:r>
          </a:p>
        </p:txBody>
      </p:sp>
      <p:sp>
        <p:nvSpPr>
          <p:cNvPr id="115733" name="Rectangle 22"/>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15716" name="Object 4"/>
          <p:cNvGraphicFramePr>
            <a:graphicFrameLocks noChangeAspect="1"/>
          </p:cNvGraphicFramePr>
          <p:nvPr/>
        </p:nvGraphicFramePr>
        <p:xfrm>
          <a:off x="544513" y="4418013"/>
          <a:ext cx="2651125" cy="869950"/>
        </p:xfrm>
        <a:graphic>
          <a:graphicData uri="http://schemas.openxmlformats.org/presentationml/2006/ole">
            <mc:AlternateContent xmlns:mc="http://schemas.openxmlformats.org/markup-compatibility/2006">
              <mc:Choice xmlns:v="urn:schemas-microsoft-com:vml" Requires="v">
                <p:oleObj spid="_x0000_s115801" r:id="rId8" imgW="774364" imgH="253890" progId="Equation.DSMT4">
                  <p:embed/>
                </p:oleObj>
              </mc:Choice>
              <mc:Fallback>
                <p:oleObj r:id="rId8" imgW="774364" imgH="253890" progId="Equation.DSMT4">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4513" y="4418013"/>
                        <a:ext cx="2651125" cy="869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5734" name="Rectangle 24"/>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15717" name="Object 5"/>
          <p:cNvGraphicFramePr>
            <a:graphicFrameLocks noChangeAspect="1"/>
          </p:cNvGraphicFramePr>
          <p:nvPr/>
        </p:nvGraphicFramePr>
        <p:xfrm>
          <a:off x="4554538" y="4279900"/>
          <a:ext cx="3114675" cy="1098550"/>
        </p:xfrm>
        <a:graphic>
          <a:graphicData uri="http://schemas.openxmlformats.org/presentationml/2006/ole">
            <mc:AlternateContent xmlns:mc="http://schemas.openxmlformats.org/markup-compatibility/2006">
              <mc:Choice xmlns:v="urn:schemas-microsoft-com:vml" Requires="v">
                <p:oleObj spid="_x0000_s115802" r:id="rId10" imgW="863225" imgH="304668" progId="Equation.DSMT4">
                  <p:embed/>
                </p:oleObj>
              </mc:Choice>
              <mc:Fallback>
                <p:oleObj r:id="rId10" imgW="863225" imgH="304668" progId="Equation.DSMT4">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54538" y="4279900"/>
                        <a:ext cx="3114675" cy="1098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5735" name="Rectangle 26"/>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15718" name="Object 6"/>
          <p:cNvGraphicFramePr>
            <a:graphicFrameLocks noChangeAspect="1"/>
          </p:cNvGraphicFramePr>
          <p:nvPr/>
        </p:nvGraphicFramePr>
        <p:xfrm>
          <a:off x="4516438" y="5692775"/>
          <a:ext cx="2835275" cy="900113"/>
        </p:xfrm>
        <a:graphic>
          <a:graphicData uri="http://schemas.openxmlformats.org/presentationml/2006/ole">
            <mc:AlternateContent xmlns:mc="http://schemas.openxmlformats.org/markup-compatibility/2006">
              <mc:Choice xmlns:v="urn:schemas-microsoft-com:vml" Requires="v">
                <p:oleObj spid="_x0000_s115803" r:id="rId12" imgW="799753" imgH="253890" progId="Equation.DSMT4">
                  <p:embed/>
                </p:oleObj>
              </mc:Choice>
              <mc:Fallback>
                <p:oleObj r:id="rId12" imgW="799753" imgH="253890" progId="Equation.DSMT4">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516438" y="5692775"/>
                        <a:ext cx="2835275" cy="900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5736" name="Rectangle 28"/>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en-US"/>
          </a:p>
        </p:txBody>
      </p:sp>
      <p:graphicFrame>
        <p:nvGraphicFramePr>
          <p:cNvPr id="115719" name="Object 7"/>
          <p:cNvGraphicFramePr>
            <a:graphicFrameLocks noChangeAspect="1"/>
          </p:cNvGraphicFramePr>
          <p:nvPr/>
        </p:nvGraphicFramePr>
        <p:xfrm>
          <a:off x="571500" y="5622925"/>
          <a:ext cx="3016250" cy="949325"/>
        </p:xfrm>
        <a:graphic>
          <a:graphicData uri="http://schemas.openxmlformats.org/presentationml/2006/ole">
            <mc:AlternateContent xmlns:mc="http://schemas.openxmlformats.org/markup-compatibility/2006">
              <mc:Choice xmlns:v="urn:schemas-microsoft-com:vml" Requires="v">
                <p:oleObj spid="_x0000_s115804" r:id="rId14" imgW="889000" imgH="279400" progId="Equation.DSMT4">
                  <p:embed/>
                </p:oleObj>
              </mc:Choice>
              <mc:Fallback>
                <p:oleObj r:id="rId14" imgW="889000" imgH="279400" progId="Equation.DSMT4">
                  <p:embed/>
                  <p:pic>
                    <p:nvPicPr>
                      <p:cNvPr id="0"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71500" y="5622925"/>
                        <a:ext cx="3016250" cy="949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3" name="Title 1"/>
          <p:cNvSpPr>
            <a:spLocks noGrp="1"/>
          </p:cNvSpPr>
          <p:nvPr>
            <p:ph type="title"/>
          </p:nvPr>
        </p:nvSpPr>
        <p:spPr>
          <a:xfrm>
            <a:off x="141288" y="12700"/>
            <a:ext cx="8858250" cy="1866900"/>
          </a:xfrm>
        </p:spPr>
        <p:txBody>
          <a:bodyPr anchor="t"/>
          <a:lstStyle/>
          <a:p>
            <a:pPr algn="l"/>
            <a:r>
              <a:rPr lang="en-US" sz="2800">
                <a:solidFill>
                  <a:schemeClr val="tx1"/>
                </a:solidFill>
                <a:latin typeface="Arial" charset="0"/>
                <a:ea typeface="ヒラギノ角ゴ Pro W3" charset="0"/>
                <a:cs typeface="ヒラギノ角ゴ Pro W3" charset="0"/>
              </a:rPr>
              <a:t>A vector can be written as a column of its components; likewise a vector in Hilbert space (a wave function) can be written as an infinite column of its components in a basis of the </a:t>
            </a:r>
            <a:r>
              <a:rPr lang="en-US" sz="2800">
                <a:solidFill>
                  <a:schemeClr val="tx1"/>
                </a:solidFill>
                <a:latin typeface="Arial" charset="0"/>
                <a:ea typeface="ＭＳ Ｐゴシック" charset="0"/>
              </a:rPr>
              <a:t>u</a:t>
            </a:r>
            <a:r>
              <a:rPr lang="en-US" sz="2800" baseline="-25000">
                <a:solidFill>
                  <a:schemeClr val="tx1"/>
                </a:solidFill>
                <a:latin typeface="Arial" charset="0"/>
                <a:ea typeface="ヒラギノ角ゴ Pro W3" charset="0"/>
                <a:cs typeface="ヒラギノ角ゴ Pro W3" charset="0"/>
              </a:rPr>
              <a:t>n</a:t>
            </a:r>
            <a:r>
              <a:rPr lang="en-US" sz="2800">
                <a:solidFill>
                  <a:schemeClr val="tx1"/>
                </a:solidFill>
                <a:latin typeface="Arial" charset="0"/>
                <a:ea typeface="ヒラギノ角ゴ Pro W3" charset="0"/>
                <a:cs typeface="ヒラギノ角ゴ Pro W3" charset="0"/>
              </a:rPr>
              <a:t>s: </a:t>
            </a:r>
          </a:p>
        </p:txBody>
      </p:sp>
      <p:sp>
        <p:nvSpPr>
          <p:cNvPr id="16394" name="Content Placeholder 2"/>
          <p:cNvSpPr>
            <a:spLocks noGrp="1"/>
          </p:cNvSpPr>
          <p:nvPr>
            <p:ph idx="1"/>
          </p:nvPr>
        </p:nvSpPr>
        <p:spPr>
          <a:xfrm>
            <a:off x="152400" y="4751388"/>
            <a:ext cx="8305800" cy="1631950"/>
          </a:xfrm>
        </p:spPr>
        <p:txBody>
          <a:bodyPr/>
          <a:lstStyle/>
          <a:p>
            <a:pPr>
              <a:spcAft>
                <a:spcPts val="1800"/>
              </a:spcAft>
            </a:pPr>
            <a:r>
              <a:rPr lang="en-US" dirty="0">
                <a:latin typeface="Lucida Grande" charset="0"/>
                <a:ea typeface="ヒラギノ角ゴ Pro W3" charset="0"/>
                <a:cs typeface="ヒラギノ角ゴ Pro W3" charset="0"/>
              </a:rPr>
              <a:t>  A) 			B)                 </a:t>
            </a:r>
            <a:r>
              <a:rPr lang="en-US" dirty="0" smtClean="0">
                <a:latin typeface="Lucida Grande" charset="0"/>
                <a:ea typeface="ヒラギノ角ゴ Pro W3" charset="0"/>
                <a:cs typeface="ヒラギノ角ゴ Pro W3" charset="0"/>
              </a:rPr>
              <a:t>      C</a:t>
            </a:r>
            <a:r>
              <a:rPr lang="en-US" dirty="0">
                <a:latin typeface="Lucida Grande" charset="0"/>
                <a:ea typeface="ヒラギノ角ゴ Pro W3" charset="0"/>
                <a:cs typeface="ヒラギノ角ゴ Pro W3" charset="0"/>
              </a:rPr>
              <a:t>)</a:t>
            </a:r>
            <a:br>
              <a:rPr lang="en-US" dirty="0">
                <a:latin typeface="Lucida Grande" charset="0"/>
                <a:ea typeface="ヒラギノ角ゴ Pro W3" charset="0"/>
                <a:cs typeface="ヒラギノ角ゴ Pro W3" charset="0"/>
              </a:rPr>
            </a:br>
            <a:r>
              <a:rPr lang="en-US" dirty="0">
                <a:latin typeface="Lucida Grande" charset="0"/>
                <a:ea typeface="ヒラギノ角ゴ Pro W3" charset="0"/>
                <a:cs typeface="ヒラギノ角ゴ Pro W3" charset="0"/>
              </a:rPr>
              <a:t/>
            </a:r>
            <a:br>
              <a:rPr lang="en-US" dirty="0">
                <a:latin typeface="Lucida Grande" charset="0"/>
                <a:ea typeface="ヒラギノ角ゴ Pro W3" charset="0"/>
                <a:cs typeface="ヒラギノ角ゴ Pro W3" charset="0"/>
              </a:rPr>
            </a:br>
            <a:r>
              <a:rPr lang="en-US" dirty="0">
                <a:latin typeface="Lucida Grande" charset="0"/>
                <a:ea typeface="ヒラギノ角ゴ Pro W3" charset="0"/>
                <a:cs typeface="ヒラギノ角ゴ Pro W3" charset="0"/>
              </a:rPr>
              <a:t>D)				E) something else!</a:t>
            </a:r>
          </a:p>
        </p:txBody>
      </p:sp>
      <p:sp>
        <p:nvSpPr>
          <p:cNvPr id="16395"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59</a:t>
            </a:r>
          </a:p>
        </p:txBody>
      </p:sp>
      <p:graphicFrame>
        <p:nvGraphicFramePr>
          <p:cNvPr id="16386" name="Object 2"/>
          <p:cNvGraphicFramePr>
            <a:graphicFrameLocks noChangeAspect="1"/>
          </p:cNvGraphicFramePr>
          <p:nvPr/>
        </p:nvGraphicFramePr>
        <p:xfrm>
          <a:off x="419100" y="1874838"/>
          <a:ext cx="2498725" cy="2111375"/>
        </p:xfrm>
        <a:graphic>
          <a:graphicData uri="http://schemas.openxmlformats.org/presentationml/2006/ole">
            <mc:AlternateContent xmlns:mc="http://schemas.openxmlformats.org/markup-compatibility/2006">
              <mc:Choice xmlns:v="urn:schemas-microsoft-com:vml" Requires="v">
                <p:oleObj spid="_x0000_s16469" name="Equation" r:id="rId4" imgW="1308100" imgH="1117600" progId="Equation.3">
                  <p:embed/>
                </p:oleObj>
              </mc:Choice>
              <mc:Fallback>
                <p:oleObj name="Equation" r:id="rId4" imgW="1308100" imgH="11176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100" y="1874838"/>
                        <a:ext cx="2498725" cy="21113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6396" name="TextBox 5"/>
          <p:cNvSpPr txBox="1">
            <a:spLocks noChangeArrowheads="1"/>
          </p:cNvSpPr>
          <p:nvPr/>
        </p:nvSpPr>
        <p:spPr bwMode="auto">
          <a:xfrm>
            <a:off x="3071813" y="1962150"/>
            <a:ext cx="5905500"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Aft>
                <a:spcPts val="5400"/>
              </a:spcAft>
            </a:pPr>
            <a:r>
              <a:rPr lang="en-US"/>
              <a:t>The dot product of two vectors </a:t>
            </a:r>
            <a:r>
              <a:rPr lang="en-US" b="1"/>
              <a:t>A</a:t>
            </a:r>
            <a:r>
              <a:rPr lang="en-US"/>
              <a:t> and </a:t>
            </a:r>
            <a:r>
              <a:rPr lang="en-US" b="1"/>
              <a:t>B</a:t>
            </a:r>
            <a:r>
              <a:rPr lang="en-US"/>
              <a:t> is:</a:t>
            </a:r>
            <a:br>
              <a:rPr lang="en-US"/>
            </a:br>
            <a:r>
              <a:rPr lang="en-US"/>
              <a:t/>
            </a:r>
            <a:br>
              <a:rPr lang="en-US"/>
            </a:br>
            <a:r>
              <a:rPr lang="en-US"/>
              <a:t/>
            </a:r>
            <a:br>
              <a:rPr lang="en-US"/>
            </a:br>
            <a:r>
              <a:rPr lang="en-US"/>
              <a:t/>
            </a:r>
            <a:br>
              <a:rPr lang="en-US"/>
            </a:br>
            <a:r>
              <a:rPr lang="en-US">
                <a:solidFill>
                  <a:srgbClr val="0000FF"/>
                </a:solidFill>
              </a:rPr>
              <a:t>The inner product of two wavefunctions,</a:t>
            </a:r>
          </a:p>
        </p:txBody>
      </p:sp>
      <p:graphicFrame>
        <p:nvGraphicFramePr>
          <p:cNvPr id="16387" name="Object 3"/>
          <p:cNvGraphicFramePr>
            <a:graphicFrameLocks noChangeAspect="1"/>
          </p:cNvGraphicFramePr>
          <p:nvPr/>
        </p:nvGraphicFramePr>
        <p:xfrm>
          <a:off x="4330700" y="2460625"/>
          <a:ext cx="2457450" cy="927100"/>
        </p:xfrm>
        <a:graphic>
          <a:graphicData uri="http://schemas.openxmlformats.org/presentationml/2006/ole">
            <mc:AlternateContent xmlns:mc="http://schemas.openxmlformats.org/markup-compatibility/2006">
              <mc:Choice xmlns:v="urn:schemas-microsoft-com:vml" Requires="v">
                <p:oleObj spid="_x0000_s16470" name="Equation" r:id="rId6" imgW="965200" imgH="368300" progId="Equation.3">
                  <p:embed/>
                </p:oleObj>
              </mc:Choice>
              <mc:Fallback>
                <p:oleObj name="Equation" r:id="rId6" imgW="965200" imgH="3683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30700" y="2460625"/>
                        <a:ext cx="2457450" cy="9271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388" name="Object 4"/>
          <p:cNvGraphicFramePr>
            <a:graphicFrameLocks noChangeAspect="1"/>
          </p:cNvGraphicFramePr>
          <p:nvPr/>
        </p:nvGraphicFramePr>
        <p:xfrm>
          <a:off x="785813" y="3963988"/>
          <a:ext cx="7046912" cy="795337"/>
        </p:xfrm>
        <a:graphic>
          <a:graphicData uri="http://schemas.openxmlformats.org/presentationml/2006/ole">
            <mc:AlternateContent xmlns:mc="http://schemas.openxmlformats.org/markup-compatibility/2006">
              <mc:Choice xmlns:v="urn:schemas-microsoft-com:vml" Requires="v">
                <p:oleObj spid="_x0000_s16471" name="Equation" r:id="rId8" imgW="2997200" imgH="342900" progId="Equation.3">
                  <p:embed/>
                </p:oleObj>
              </mc:Choice>
              <mc:Fallback>
                <p:oleObj name="Equation" r:id="rId8" imgW="2997200" imgH="3429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85813" y="3963988"/>
                        <a:ext cx="7046912" cy="79533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389" name="Object 5"/>
          <p:cNvGraphicFramePr>
            <a:graphicFrameLocks noChangeAspect="1"/>
          </p:cNvGraphicFramePr>
          <p:nvPr/>
        </p:nvGraphicFramePr>
        <p:xfrm>
          <a:off x="1241425" y="4889500"/>
          <a:ext cx="950913" cy="666750"/>
        </p:xfrm>
        <a:graphic>
          <a:graphicData uri="http://schemas.openxmlformats.org/presentationml/2006/ole">
            <mc:AlternateContent xmlns:mc="http://schemas.openxmlformats.org/markup-compatibility/2006">
              <mc:Choice xmlns:v="urn:schemas-microsoft-com:vml" Requires="v">
                <p:oleObj spid="_x0000_s16472" name="Equation" r:id="rId10" imgW="482600" imgH="342900" progId="Equation.3">
                  <p:embed/>
                </p:oleObj>
              </mc:Choice>
              <mc:Fallback>
                <p:oleObj name="Equation" r:id="rId10" imgW="482600" imgH="342900"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41425" y="4889500"/>
                        <a:ext cx="950913" cy="666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390" name="Object 6"/>
          <p:cNvGraphicFramePr>
            <a:graphicFrameLocks noChangeAspect="1"/>
          </p:cNvGraphicFramePr>
          <p:nvPr>
            <p:extLst>
              <p:ext uri="{D42A27DB-BD31-4B8C-83A1-F6EECF244321}">
                <p14:modId xmlns:p14="http://schemas.microsoft.com/office/powerpoint/2010/main" val="1831362109"/>
              </p:ext>
            </p:extLst>
          </p:nvPr>
        </p:nvGraphicFramePr>
        <p:xfrm>
          <a:off x="3927176" y="4811365"/>
          <a:ext cx="1225550" cy="690563"/>
        </p:xfrm>
        <a:graphic>
          <a:graphicData uri="http://schemas.openxmlformats.org/presentationml/2006/ole">
            <mc:AlternateContent xmlns:mc="http://schemas.openxmlformats.org/markup-compatibility/2006">
              <mc:Choice xmlns:v="urn:schemas-microsoft-com:vml" Requires="v">
                <p:oleObj spid="_x0000_s16473" name="Equation" r:id="rId12" imgW="622300" imgH="355600" progId="Equation.3">
                  <p:embed/>
                </p:oleObj>
              </mc:Choice>
              <mc:Fallback>
                <p:oleObj name="Equation" r:id="rId12" imgW="622300" imgH="355600" progId="Equation.3">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27176" y="4811365"/>
                        <a:ext cx="1225550" cy="690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391" name="Object 7"/>
          <p:cNvGraphicFramePr>
            <a:graphicFrameLocks noChangeAspect="1"/>
          </p:cNvGraphicFramePr>
          <p:nvPr/>
        </p:nvGraphicFramePr>
        <p:xfrm>
          <a:off x="7067550" y="4733925"/>
          <a:ext cx="1325563" cy="741363"/>
        </p:xfrm>
        <a:graphic>
          <a:graphicData uri="http://schemas.openxmlformats.org/presentationml/2006/ole">
            <mc:AlternateContent xmlns:mc="http://schemas.openxmlformats.org/markup-compatibility/2006">
              <mc:Choice xmlns:v="urn:schemas-microsoft-com:vml" Requires="v">
                <p:oleObj spid="_x0000_s16474" name="Equation" r:id="rId14" imgW="673100" imgH="381000" progId="Equation.3">
                  <p:embed/>
                </p:oleObj>
              </mc:Choice>
              <mc:Fallback>
                <p:oleObj name="Equation" r:id="rId14" imgW="673100" imgH="381000" progId="Equation.3">
                  <p:embed/>
                  <p:pic>
                    <p:nvPicPr>
                      <p:cNvPr id="0"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067550" y="4733925"/>
                        <a:ext cx="1325563" cy="7413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6392" name="Object 8"/>
          <p:cNvGraphicFramePr>
            <a:graphicFrameLocks noChangeAspect="1"/>
          </p:cNvGraphicFramePr>
          <p:nvPr/>
        </p:nvGraphicFramePr>
        <p:xfrm>
          <a:off x="1004888" y="5708650"/>
          <a:ext cx="1825625" cy="715963"/>
        </p:xfrm>
        <a:graphic>
          <a:graphicData uri="http://schemas.openxmlformats.org/presentationml/2006/ole">
            <mc:AlternateContent xmlns:mc="http://schemas.openxmlformats.org/markup-compatibility/2006">
              <mc:Choice xmlns:v="urn:schemas-microsoft-com:vml" Requires="v">
                <p:oleObj spid="_x0000_s16475" name="Equation" r:id="rId16" imgW="927100" imgH="368300" progId="Equation.3">
                  <p:embed/>
                </p:oleObj>
              </mc:Choice>
              <mc:Fallback>
                <p:oleObj name="Equation" r:id="rId16" imgW="927100" imgH="368300" progId="Equation.3">
                  <p:embed/>
                  <p:pic>
                    <p:nvPicPr>
                      <p:cNvPr id="0" name="Object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004888" y="5708650"/>
                        <a:ext cx="1825625" cy="7159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2" name="Title 1"/>
          <p:cNvSpPr>
            <a:spLocks noGrp="1"/>
          </p:cNvSpPr>
          <p:nvPr>
            <p:ph type="title"/>
          </p:nvPr>
        </p:nvSpPr>
        <p:spPr>
          <a:xfrm>
            <a:off x="141288" y="130175"/>
            <a:ext cx="8858250" cy="1866900"/>
          </a:xfrm>
        </p:spPr>
        <p:txBody>
          <a:bodyPr anchor="t"/>
          <a:lstStyle/>
          <a:p>
            <a:r>
              <a:rPr lang="en-US" sz="2800">
                <a:solidFill>
                  <a:schemeClr val="tx1"/>
                </a:solidFill>
                <a:latin typeface="Arial" charset="0"/>
                <a:ea typeface="ヒラギノ角ゴ Pro W3" charset="0"/>
                <a:cs typeface="ヒラギノ角ゴ Pro W3" charset="0"/>
              </a:rPr>
              <a:t>A vector can be written as a column of its components in a basis           ; likewise a vector in Hilbert space (a wave function) can be written as an infinite column of its components in a basis of the </a:t>
            </a:r>
            <a:r>
              <a:rPr lang="en-US" sz="2800">
                <a:solidFill>
                  <a:schemeClr val="tx1"/>
                </a:solidFill>
                <a:latin typeface="Symbol" charset="0"/>
                <a:ea typeface="ＭＳ Ｐゴシック" charset="0"/>
              </a:rPr>
              <a:t>ψ</a:t>
            </a:r>
            <a:r>
              <a:rPr lang="en-US" sz="2800" baseline="-25000">
                <a:solidFill>
                  <a:schemeClr val="tx1"/>
                </a:solidFill>
                <a:latin typeface="Arial" charset="0"/>
                <a:ea typeface="ヒラギノ角ゴ Pro W3" charset="0"/>
                <a:cs typeface="ヒラギノ角ゴ Pro W3" charset="0"/>
              </a:rPr>
              <a:t>n</a:t>
            </a:r>
            <a:r>
              <a:rPr lang="en-US" sz="2800">
                <a:solidFill>
                  <a:schemeClr val="tx1"/>
                </a:solidFill>
                <a:latin typeface="Arial" charset="0"/>
                <a:ea typeface="ヒラギノ角ゴ Pro W3" charset="0"/>
                <a:cs typeface="ヒラギノ角ゴ Pro W3" charset="0"/>
              </a:rPr>
              <a:t>s: </a:t>
            </a:r>
          </a:p>
        </p:txBody>
      </p:sp>
      <p:sp>
        <p:nvSpPr>
          <p:cNvPr id="18443" name="Content Placeholder 2"/>
          <p:cNvSpPr>
            <a:spLocks noGrp="1"/>
          </p:cNvSpPr>
          <p:nvPr>
            <p:ph idx="1"/>
          </p:nvPr>
        </p:nvSpPr>
        <p:spPr>
          <a:xfrm>
            <a:off x="152400" y="5014913"/>
            <a:ext cx="8305800" cy="1631950"/>
          </a:xfrm>
        </p:spPr>
        <p:txBody>
          <a:bodyPr/>
          <a:lstStyle/>
          <a:p>
            <a:pPr>
              <a:spcAft>
                <a:spcPts val="1800"/>
              </a:spcAft>
            </a:pPr>
            <a:r>
              <a:rPr lang="en-US">
                <a:latin typeface="Lucida Grande" charset="0"/>
                <a:ea typeface="ヒラギノ角ゴ Pro W3" charset="0"/>
                <a:cs typeface="ヒラギノ角ゴ Pro W3" charset="0"/>
              </a:rPr>
              <a:t>A)			B)</a:t>
            </a:r>
          </a:p>
          <a:p>
            <a:pPr>
              <a:spcAft>
                <a:spcPts val="1800"/>
              </a:spcAft>
            </a:pPr>
            <a:r>
              <a:rPr lang="en-US">
                <a:latin typeface="Lucida Grande" charset="0"/>
                <a:ea typeface="ヒラギノ角ゴ Pro W3" charset="0"/>
                <a:cs typeface="ヒラギノ角ゴ Pro W3" charset="0"/>
              </a:rPr>
              <a:t>C)			D)				E) zero</a:t>
            </a:r>
          </a:p>
        </p:txBody>
      </p:sp>
      <p:sp>
        <p:nvSpPr>
          <p:cNvPr id="18444"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59</a:t>
            </a:r>
          </a:p>
        </p:txBody>
      </p:sp>
      <p:graphicFrame>
        <p:nvGraphicFramePr>
          <p:cNvPr id="18434" name="Object 2"/>
          <p:cNvGraphicFramePr>
            <a:graphicFrameLocks noChangeAspect="1"/>
          </p:cNvGraphicFramePr>
          <p:nvPr/>
        </p:nvGraphicFramePr>
        <p:xfrm>
          <a:off x="520700" y="1976438"/>
          <a:ext cx="2247900" cy="1898650"/>
        </p:xfrm>
        <a:graphic>
          <a:graphicData uri="http://schemas.openxmlformats.org/presentationml/2006/ole">
            <mc:AlternateContent xmlns:mc="http://schemas.openxmlformats.org/markup-compatibility/2006">
              <mc:Choice xmlns:v="urn:schemas-microsoft-com:vml" Requires="v">
                <p:oleObj spid="_x0000_s18528" name="Equation" r:id="rId4" imgW="1308100" imgH="1117600" progId="Equation.3">
                  <p:embed/>
                </p:oleObj>
              </mc:Choice>
              <mc:Fallback>
                <p:oleObj name="Equation" r:id="rId4" imgW="1308100" imgH="11176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0700" y="1976438"/>
                        <a:ext cx="2247900" cy="1898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8445" name="TextBox 5"/>
          <p:cNvSpPr txBox="1">
            <a:spLocks noChangeArrowheads="1"/>
          </p:cNvSpPr>
          <p:nvPr/>
        </p:nvSpPr>
        <p:spPr bwMode="auto">
          <a:xfrm>
            <a:off x="3071813" y="2181225"/>
            <a:ext cx="59055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spcAft>
                <a:spcPts val="5400"/>
              </a:spcAft>
            </a:pPr>
            <a:r>
              <a:rPr lang="en-US"/>
              <a:t>The dot product of two vectors </a:t>
            </a:r>
            <a:r>
              <a:rPr lang="en-US" b="1"/>
              <a:t>A</a:t>
            </a:r>
            <a:r>
              <a:rPr lang="en-US"/>
              <a:t> and </a:t>
            </a:r>
            <a:r>
              <a:rPr lang="en-US" b="1"/>
              <a:t>B</a:t>
            </a:r>
            <a:r>
              <a:rPr lang="en-US"/>
              <a:t> is:</a:t>
            </a:r>
          </a:p>
        </p:txBody>
      </p:sp>
      <p:graphicFrame>
        <p:nvGraphicFramePr>
          <p:cNvPr id="18435" name="Object 3"/>
          <p:cNvGraphicFramePr>
            <a:graphicFrameLocks noChangeAspect="1"/>
          </p:cNvGraphicFramePr>
          <p:nvPr/>
        </p:nvGraphicFramePr>
        <p:xfrm>
          <a:off x="1935163" y="650875"/>
          <a:ext cx="1101725" cy="423863"/>
        </p:xfrm>
        <a:graphic>
          <a:graphicData uri="http://schemas.openxmlformats.org/presentationml/2006/ole">
            <mc:AlternateContent xmlns:mc="http://schemas.openxmlformats.org/markup-compatibility/2006">
              <mc:Choice xmlns:v="urn:schemas-microsoft-com:vml" Requires="v">
                <p:oleObj spid="_x0000_s18529" name="Equation" r:id="rId6" imgW="457200" imgH="177800" progId="Equation.3">
                  <p:embed/>
                </p:oleObj>
              </mc:Choice>
              <mc:Fallback>
                <p:oleObj name="Equation" r:id="rId6" imgW="457200" imgH="177800"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35163" y="650875"/>
                        <a:ext cx="1101725" cy="4238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36" name="Object 4"/>
          <p:cNvGraphicFramePr>
            <a:graphicFrameLocks noChangeAspect="1"/>
          </p:cNvGraphicFramePr>
          <p:nvPr/>
        </p:nvGraphicFramePr>
        <p:xfrm>
          <a:off x="4330700" y="2679700"/>
          <a:ext cx="1903413" cy="717550"/>
        </p:xfrm>
        <a:graphic>
          <a:graphicData uri="http://schemas.openxmlformats.org/presentationml/2006/ole">
            <mc:AlternateContent xmlns:mc="http://schemas.openxmlformats.org/markup-compatibility/2006">
              <mc:Choice xmlns:v="urn:schemas-microsoft-com:vml" Requires="v">
                <p:oleObj spid="_x0000_s18530" name="Equation" r:id="rId8" imgW="965200" imgH="368300" progId="Equation.3">
                  <p:embed/>
                </p:oleObj>
              </mc:Choice>
              <mc:Fallback>
                <p:oleObj name="Equation" r:id="rId8" imgW="965200" imgH="368300"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330700" y="2679700"/>
                        <a:ext cx="1903413" cy="7175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37" name="Object 5"/>
          <p:cNvGraphicFramePr>
            <a:graphicFrameLocks noChangeAspect="1"/>
          </p:cNvGraphicFramePr>
          <p:nvPr/>
        </p:nvGraphicFramePr>
        <p:xfrm>
          <a:off x="144463" y="4024313"/>
          <a:ext cx="8845550" cy="563562"/>
        </p:xfrm>
        <a:graphic>
          <a:graphicData uri="http://schemas.openxmlformats.org/presentationml/2006/ole">
            <mc:AlternateContent xmlns:mc="http://schemas.openxmlformats.org/markup-compatibility/2006">
              <mc:Choice xmlns:v="urn:schemas-microsoft-com:vml" Requires="v">
                <p:oleObj spid="_x0000_s18531" name="Equation" r:id="rId10" imgW="5308600" imgH="342900" progId="Equation.3">
                  <p:embed/>
                </p:oleObj>
              </mc:Choice>
              <mc:Fallback>
                <p:oleObj name="Equation" r:id="rId10" imgW="5308600" imgH="342900"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4463" y="4024313"/>
                        <a:ext cx="8845550" cy="563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38" name="Object 6"/>
          <p:cNvGraphicFramePr>
            <a:graphicFrameLocks noChangeAspect="1"/>
          </p:cNvGraphicFramePr>
          <p:nvPr/>
        </p:nvGraphicFramePr>
        <p:xfrm>
          <a:off x="833438" y="5094288"/>
          <a:ext cx="950912" cy="666750"/>
        </p:xfrm>
        <a:graphic>
          <a:graphicData uri="http://schemas.openxmlformats.org/presentationml/2006/ole">
            <mc:AlternateContent xmlns:mc="http://schemas.openxmlformats.org/markup-compatibility/2006">
              <mc:Choice xmlns:v="urn:schemas-microsoft-com:vml" Requires="v">
                <p:oleObj spid="_x0000_s18532" name="Equation" r:id="rId12" imgW="482600" imgH="342900" progId="Equation.3">
                  <p:embed/>
                </p:oleObj>
              </mc:Choice>
              <mc:Fallback>
                <p:oleObj name="Equation" r:id="rId12" imgW="482600" imgH="342900" progId="Equation.3">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33438" y="5094288"/>
                        <a:ext cx="950912" cy="666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39" name="Object 7"/>
          <p:cNvGraphicFramePr>
            <a:graphicFrameLocks noChangeAspect="1"/>
          </p:cNvGraphicFramePr>
          <p:nvPr/>
        </p:nvGraphicFramePr>
        <p:xfrm>
          <a:off x="3427413" y="5070475"/>
          <a:ext cx="1225550" cy="690563"/>
        </p:xfrm>
        <a:graphic>
          <a:graphicData uri="http://schemas.openxmlformats.org/presentationml/2006/ole">
            <mc:AlternateContent xmlns:mc="http://schemas.openxmlformats.org/markup-compatibility/2006">
              <mc:Choice xmlns:v="urn:schemas-microsoft-com:vml" Requires="v">
                <p:oleObj spid="_x0000_s18533" name="Equation" r:id="rId14" imgW="622300" imgH="355600" progId="Equation.3">
                  <p:embed/>
                </p:oleObj>
              </mc:Choice>
              <mc:Fallback>
                <p:oleObj name="Equation" r:id="rId14" imgW="622300" imgH="355600" progId="Equation.3">
                  <p:embed/>
                  <p:pic>
                    <p:nvPicPr>
                      <p:cNvPr id="0"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427413" y="5070475"/>
                        <a:ext cx="1225550" cy="6905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40" name="Object 8"/>
          <p:cNvGraphicFramePr>
            <a:graphicFrameLocks noChangeAspect="1"/>
          </p:cNvGraphicFramePr>
          <p:nvPr/>
        </p:nvGraphicFramePr>
        <p:xfrm>
          <a:off x="833438" y="5843588"/>
          <a:ext cx="1325562" cy="741362"/>
        </p:xfrm>
        <a:graphic>
          <a:graphicData uri="http://schemas.openxmlformats.org/presentationml/2006/ole">
            <mc:AlternateContent xmlns:mc="http://schemas.openxmlformats.org/markup-compatibility/2006">
              <mc:Choice xmlns:v="urn:schemas-microsoft-com:vml" Requires="v">
                <p:oleObj spid="_x0000_s18534" name="Equation" r:id="rId16" imgW="673100" imgH="381000" progId="Equation.3">
                  <p:embed/>
                </p:oleObj>
              </mc:Choice>
              <mc:Fallback>
                <p:oleObj name="Equation" r:id="rId16" imgW="673100" imgH="381000" progId="Equation.3">
                  <p:embed/>
                  <p:pic>
                    <p:nvPicPr>
                      <p:cNvPr id="0" name="Object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833438" y="5843588"/>
                        <a:ext cx="1325562" cy="7413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441" name="Object 9"/>
          <p:cNvGraphicFramePr>
            <a:graphicFrameLocks noChangeAspect="1"/>
          </p:cNvGraphicFramePr>
          <p:nvPr/>
        </p:nvGraphicFramePr>
        <p:xfrm>
          <a:off x="3427413" y="5868988"/>
          <a:ext cx="1825625" cy="715962"/>
        </p:xfrm>
        <a:graphic>
          <a:graphicData uri="http://schemas.openxmlformats.org/presentationml/2006/ole">
            <mc:AlternateContent xmlns:mc="http://schemas.openxmlformats.org/markup-compatibility/2006">
              <mc:Choice xmlns:v="urn:schemas-microsoft-com:vml" Requires="v">
                <p:oleObj spid="_x0000_s18535" name="Equation" r:id="rId18" imgW="927100" imgH="368300" progId="Equation.3">
                  <p:embed/>
                </p:oleObj>
              </mc:Choice>
              <mc:Fallback>
                <p:oleObj name="Equation" r:id="rId18" imgW="927100" imgH="368300" progId="Equation.3">
                  <p:embed/>
                  <p:pic>
                    <p:nvPicPr>
                      <p:cNvPr id="0" name="Object 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427413" y="5868988"/>
                        <a:ext cx="1825625" cy="7159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xmlns:p14="http://schemas.microsoft.com/office/powerpoint/2010/mai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81013" y="271463"/>
            <a:ext cx="8458200" cy="1516062"/>
          </a:xfrm>
        </p:spPr>
        <p:txBody>
          <a:bodyPr/>
          <a:lstStyle/>
          <a:p>
            <a:pPr algn="l"/>
            <a:r>
              <a:rPr lang="en-US" sz="3200">
                <a:latin typeface="Arial" charset="0"/>
                <a:ea typeface="ＭＳ Ｐゴシック" charset="0"/>
              </a:rPr>
              <a:t>Do you plan to attend today</a:t>
            </a:r>
            <a:r>
              <a:rPr lang="ja-JP" altLang="en-US" sz="3200">
                <a:latin typeface="Arial" charset="0"/>
                <a:ea typeface="ＭＳ Ｐゴシック" charset="0"/>
              </a:rPr>
              <a:t>’</a:t>
            </a:r>
            <a:r>
              <a:rPr lang="en-US" sz="3200">
                <a:latin typeface="Arial" charset="0"/>
                <a:ea typeface="ＭＳ Ｐゴシック" charset="0"/>
              </a:rPr>
              <a:t>s Tutorial (on </a:t>
            </a:r>
            <a:r>
              <a:rPr lang="ja-JP" altLang="en-US" sz="3200">
                <a:latin typeface="Arial" charset="0"/>
                <a:ea typeface="ＭＳ Ｐゴシック" charset="0"/>
              </a:rPr>
              <a:t>“</a:t>
            </a:r>
            <a:r>
              <a:rPr lang="en-US" sz="3200">
                <a:latin typeface="Arial" charset="0"/>
                <a:ea typeface="ＭＳ Ｐゴシック" charset="0"/>
              </a:rPr>
              <a:t>functions as vectors</a:t>
            </a:r>
            <a:r>
              <a:rPr lang="ja-JP" altLang="en-US" sz="3200">
                <a:latin typeface="Arial" charset="0"/>
                <a:ea typeface="ＭＳ Ｐゴシック" charset="0"/>
              </a:rPr>
              <a:t>”</a:t>
            </a:r>
            <a:r>
              <a:rPr lang="en-US" sz="3200">
                <a:latin typeface="Arial" charset="0"/>
                <a:ea typeface="ＭＳ Ｐゴシック" charset="0"/>
              </a:rPr>
              <a:t>)</a:t>
            </a:r>
          </a:p>
        </p:txBody>
      </p:sp>
      <p:sp>
        <p:nvSpPr>
          <p:cNvPr id="20483" name="Content Placeholder 2"/>
          <p:cNvSpPr>
            <a:spLocks noGrp="1"/>
          </p:cNvSpPr>
          <p:nvPr>
            <p:ph idx="1"/>
          </p:nvPr>
        </p:nvSpPr>
        <p:spPr/>
        <p:txBody>
          <a:bodyPr/>
          <a:lstStyle/>
          <a:p>
            <a:pPr marL="514350" indent="-514350">
              <a:buFontTx/>
              <a:buAutoNum type="alphaUcParenR"/>
            </a:pPr>
            <a:r>
              <a:rPr lang="en-US">
                <a:latin typeface="Lucida Grande" charset="0"/>
                <a:ea typeface="ＭＳ Ｐゴシック" charset="0"/>
              </a:rPr>
              <a:t>Yes, at 3 pm</a:t>
            </a:r>
          </a:p>
          <a:p>
            <a:pPr marL="514350" indent="-514350">
              <a:buFontTx/>
              <a:buAutoNum type="alphaUcParenR"/>
            </a:pPr>
            <a:r>
              <a:rPr lang="en-US">
                <a:latin typeface="Lucida Grande" charset="0"/>
                <a:ea typeface="ＭＳ Ｐゴシック" charset="0"/>
              </a:rPr>
              <a:t>Yes, at 4 pm</a:t>
            </a:r>
          </a:p>
          <a:p>
            <a:pPr marL="514350" indent="-514350">
              <a:buFontTx/>
              <a:buAutoNum type="alphaUcParenR"/>
            </a:pPr>
            <a:r>
              <a:rPr lang="en-US">
                <a:latin typeface="Lucida Grande" charset="0"/>
                <a:ea typeface="ＭＳ Ｐゴシック" charset="0"/>
              </a:rPr>
              <a:t>Perhaps, more likely at 3</a:t>
            </a:r>
          </a:p>
          <a:p>
            <a:pPr marL="514350" indent="-514350">
              <a:buFontTx/>
              <a:buAutoNum type="alphaUcParenR"/>
            </a:pPr>
            <a:r>
              <a:rPr lang="en-US">
                <a:latin typeface="Lucida Grande" charset="0"/>
                <a:ea typeface="ＭＳ Ｐゴシック" charset="0"/>
              </a:rPr>
              <a:t>Perhaps, more likely at 4</a:t>
            </a:r>
          </a:p>
          <a:p>
            <a:pPr marL="514350" indent="-514350">
              <a:buFontTx/>
              <a:buAutoNum type="alphaUcParenR"/>
            </a:pPr>
            <a:r>
              <a:rPr lang="en-US">
                <a:latin typeface="Lucida Grande" charset="0"/>
                <a:ea typeface="ＭＳ Ｐゴシック" charset="0"/>
              </a:rPr>
              <a:t>No, can</a:t>
            </a:r>
            <a:r>
              <a:rPr lang="ja-JP" altLang="en-US">
                <a:latin typeface="Lucida Grande" charset="0"/>
                <a:ea typeface="ＭＳ Ｐゴシック" charset="0"/>
              </a:rPr>
              <a:t>’</a:t>
            </a:r>
            <a:r>
              <a:rPr lang="en-US">
                <a:latin typeface="Lucida Grande" charset="0"/>
                <a:ea typeface="ＭＳ Ｐゴシック" charset="0"/>
              </a:rPr>
              <a:t>t come/not planning on it.</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sz="4000">
                <a:latin typeface="Arial" charset="0"/>
                <a:ea typeface="ヒラギノ角ゴ Pro W3" charset="0"/>
                <a:cs typeface="ヒラギノ角ゴ Pro W3" charset="0"/>
              </a:rPr>
              <a:t>Do the set of all normalized wave functions form a vector space? </a:t>
            </a:r>
          </a:p>
        </p:txBody>
      </p:sp>
      <p:sp>
        <p:nvSpPr>
          <p:cNvPr id="21507" name="Content Placeholder 2"/>
          <p:cNvSpPr>
            <a:spLocks noGrp="1"/>
          </p:cNvSpPr>
          <p:nvPr>
            <p:ph idx="1"/>
          </p:nvPr>
        </p:nvSpPr>
        <p:spPr>
          <a:xfrm>
            <a:off x="685800" y="3116263"/>
            <a:ext cx="7772400" cy="3530600"/>
          </a:xfrm>
        </p:spPr>
        <p:txBody>
          <a:bodyPr/>
          <a:lstStyle/>
          <a:p>
            <a:pPr marL="514350" indent="-514350">
              <a:buFontTx/>
              <a:buAutoNum type="alphaUcParenR"/>
            </a:pPr>
            <a:r>
              <a:rPr lang="en-US">
                <a:latin typeface="Lucida Grande" charset="0"/>
                <a:ea typeface="ヒラギノ角ゴ Pro W3" charset="0"/>
                <a:cs typeface="ヒラギノ角ゴ Pro W3" charset="0"/>
              </a:rPr>
              <a:t>Yes</a:t>
            </a:r>
          </a:p>
          <a:p>
            <a:pPr marL="514350" indent="-514350">
              <a:buFontTx/>
              <a:buAutoNum type="alphaUcParenR"/>
            </a:pPr>
            <a:r>
              <a:rPr lang="en-US">
                <a:latin typeface="Lucida Grande" charset="0"/>
                <a:ea typeface="ヒラギノ角ゴ Pro W3" charset="0"/>
                <a:cs typeface="ヒラギノ角ゴ Pro W3" charset="0"/>
              </a:rPr>
              <a:t>No</a:t>
            </a:r>
          </a:p>
        </p:txBody>
      </p:sp>
      <p:sp>
        <p:nvSpPr>
          <p:cNvPr id="21508"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0"/>
                <a:cs typeface="ヒラギノ角ゴ Pro W3" charset="0"/>
              </a:defRPr>
            </a:lvl1pPr>
            <a:lvl2pPr marL="37931725" indent="-37474525">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74</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3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Blank Presentation">
      <a:majorFont>
        <a:latin typeface=""/>
        <a:ea typeface=""/>
        <a:cs typeface="ヒラギノ角ゴ Pro W3"/>
      </a:majorFont>
      <a:minorFont>
        <a:latin typeface="Lucida Grande"/>
        <a:ea typeface=""/>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5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52"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25739</TotalTime>
  <Words>8052</Words>
  <Application>Microsoft Macintosh PowerPoint</Application>
  <PresentationFormat>On-screen Show (4:3)</PresentationFormat>
  <Paragraphs>654</Paragraphs>
  <Slides>55</Slides>
  <Notes>55</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55</vt:i4>
      </vt:variant>
    </vt:vector>
  </HeadingPairs>
  <TitlesOfParts>
    <vt:vector size="58" baseType="lpstr">
      <vt:lpstr>3_Blank Presentation</vt:lpstr>
      <vt:lpstr>Equation</vt:lpstr>
      <vt:lpstr>Equation.DSMT4</vt:lpstr>
      <vt:lpstr>  Quantum I (PHYS 3220)</vt:lpstr>
      <vt:lpstr>Operators </vt:lpstr>
      <vt:lpstr>   Compared to the original y(x), the set of numbers {c1,c2,c3,….} contains:</vt:lpstr>
      <vt:lpstr>   If we want the inner product of V with itself, &lt;V|V&gt;, to be positive (for nonzero V),  what should &lt;A|B&gt; be?   </vt:lpstr>
      <vt:lpstr>If f(x) and g(x) are wave functions, and c is a constant, then &lt;cf|g&gt; = ?</vt:lpstr>
      <vt:lpstr>A vector can be written as a column of its components; likewise a vector in Hilbert space (a wave function) can be written as an infinite column of its components in a basis of the uns: </vt:lpstr>
      <vt:lpstr>A vector can be written as a column of its components in a basis           ; likewise a vector in Hilbert space (a wave function) can be written as an infinite column of its components in a basis of the ψns: </vt:lpstr>
      <vt:lpstr>Do you plan to attend today’s Tutorial (on “functions as vectors”)</vt:lpstr>
      <vt:lpstr>Do the set of all normalized wave functions form a vector space? </vt:lpstr>
      <vt:lpstr>   Viewing y(x) as a vector in Hilbert space, what role do the cn’s and un’s play?:</vt:lpstr>
      <vt:lpstr>   Viewing |y&gt; as a vector in Hilbert space, what role do the cn’s and |un&gt;’s play?:</vt:lpstr>
      <vt:lpstr>If a wave function, f(x) is square-integrable   does that mean that f(x) is always normalizable? That is, can we always find a number, A, such that)</vt:lpstr>
      <vt:lpstr>True (A) or False (B): The operator  i  (i.e. multiplying by the constant i = -1) is a Hermitian operator.</vt:lpstr>
      <vt:lpstr>PowerPoint Presentation</vt:lpstr>
      <vt:lpstr>True (A) or False (B): If f(x) is a wave function, then </vt:lpstr>
      <vt:lpstr>True Always (A), False Always (B) or True Sometimes (C):</vt:lpstr>
      <vt:lpstr>Given that Q is a Hermitian operator, what can you say about  &lt;Q2&gt;, i.e.                  ? </vt:lpstr>
      <vt:lpstr>Suppose  |f1&gt; and |f2&gt; are eigenvectors of operator Q, with eigenvalues q1 and q2 respectively. Is  a|f1&gt;+b|f2&gt;   an eigenvector of Q?</vt:lpstr>
      <vt:lpstr>In the simple harmonic oscillator, the eigenvalues of H are En=ħw(n+1/2),  and a measurement of energy will always observe one of these values.  What can we say about &lt;H&gt;?</vt:lpstr>
      <vt:lpstr>Postulate 3: A measurement of observable “O” can only result in one of the eigenvalues of Ô If we measure the momentum of a free particle in 1D, what outcomes are possible?</vt:lpstr>
      <vt:lpstr>WHITEBOARDS: Come up with two different normalized states,  ψ(x), for a particle in a harmonic oscillator potential, such that the probability of measuring E0 (ground state energy) is exactly 1/3.  For each state you come up with, what is &lt;H&gt;?   (To think about if you have time:   If I give you the value of &lt;H&gt;, is your ψ(x)  uniquely determined?  How does your state evolve with time, ψ(x,t)?   Given only that Prob(E0)=1/3, what is the range of all possible &lt;H&gt;’s? </vt:lpstr>
      <vt:lpstr>Suppose we take the particle in the state you came up with, measure H, and happen to get E0, (the energy of  the ground state.)   Sketch |ψ(x)|2 immediately after measurement. What happens as time goes by?   If you have time, resketch if…  … you had been given a particle, measured H, and happened to get E1 (the energy of the first excited state?)    … you had been given a particle, measured x, and happened to get x=0 (to high precision!)      </vt:lpstr>
      <vt:lpstr>Observable A is measured, and the value a1 is found. What is the system's state immediately after measurement? </vt:lpstr>
      <vt:lpstr>Immediately after the measurement of A, the observable B is measured. What is the probability that b1 will be found? </vt:lpstr>
      <vt:lpstr>If the grad student failed to measure B, but instead measured A for a second time, what is the probability that the second measurement will yield a1? </vt:lpstr>
      <vt:lpstr>A system is in a state which is a linear combination of the n=1 and n=2 energy eigenstates    What is the probability that a measurement of energy will yield energy E1?</vt:lpstr>
      <vt:lpstr>Which graph best represents |ψ(x)|^2 immediately after the measurement?</vt:lpstr>
      <vt:lpstr>If we change the potential V(x), do the eigenvectors of x change? (i.e., gx0(x)) How about the eigenvectors of p (i.e., fp0 (x))? </vt:lpstr>
      <vt:lpstr>Suppose Ψ(x,t) is known to be an energy eigenstate (state n):    Can that energy eigenstate be written as</vt:lpstr>
      <vt:lpstr>Do the set of delta-functions, d(x-x0) (for all values of x0), form a complete set? That is, can any function f(x) in the Hilbert Space be written as a linear combination of the delta function like so:</vt:lpstr>
      <vt:lpstr>An isolated system evolves with time according to the TDSE with V = V(x). The wave function Ψ = Ψ(x,t) depends on time. Does the expectation value of the energy &lt;Ĥ&gt; depend on time? </vt:lpstr>
      <vt:lpstr>A system (described by PE = V(x)) is in state Ψ(x,t) when a measure of the energy is made.  The probability that the measured energy will be the nth eigenvalue En is    Does the probability of finding the energy = En when the system is in state Ψ(x,t) depend on the time t of the measurement? </vt:lpstr>
      <vt:lpstr>Can the wave function Ψ(x,t) describing an arbitrary physical state always be written in the form     where un(x) and En are solutions of</vt:lpstr>
      <vt:lpstr>A system (described by PE = V(x)) is in state Ψ(x,t) when a measurement of the energy is made.  Does the probability of finding the energy = En depend on the time t of the measurement? </vt:lpstr>
      <vt:lpstr>Given two quantum states labeled |f&gt; and |g&gt;,  which relation below must be true?</vt:lpstr>
      <vt:lpstr>In general, given Hermitian operators A and B, and a state y, (and with the usual notation &lt;A&gt;=&lt;y|A|y&gt; what can you say about                     &lt;y| &lt;A&gt; B | y&gt; =?</vt:lpstr>
      <vt:lpstr>PowerPoint Presentation</vt:lpstr>
      <vt:lpstr>PowerPoint Presentation</vt:lpstr>
      <vt:lpstr>PowerPoint Presentation</vt:lpstr>
      <vt:lpstr>Consider a Hamiltonian such as,   What is the value of?</vt:lpstr>
      <vt:lpstr>Consider a Hamiltonian such as,   What is the value of?</vt:lpstr>
      <vt:lpstr>What is the value of,   where the operator is defined as      for any wave function, Y.</vt:lpstr>
      <vt:lpstr>PowerPoint Presentation</vt:lpstr>
      <vt:lpstr>If you have a single physical system with an unknown wave function, Y, can you determine                     experimentally? </vt:lpstr>
      <vt:lpstr>If you have a system initially with some state function Y, and then you make a measurement of the energy and find energy E, how long will it take, after the energy measurement, for the expectation value of the position to change significantly?</vt:lpstr>
      <vt:lpstr>Complex number z = a + ib.  What is the value of</vt:lpstr>
      <vt:lpstr>The wave function Ψ(x,t) below is a solution to the time-independent Schrödinger equation for an infinite square well that goes from 0 to 1.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CU Boulder</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3220 Concept Tests, part 3</dc:title>
  <dc:subject>Quantum Concept Tests</dc:subject>
  <dc:creator>Mike Dubson, Steve Pollock, Oliver DeWolfe</dc:creator>
  <cp:keywords/>
  <dc:description/>
  <cp:lastModifiedBy>Steve Goldhaber</cp:lastModifiedBy>
  <cp:revision>435</cp:revision>
  <dcterms:created xsi:type="dcterms:W3CDTF">2008-11-08T00:07:04Z</dcterms:created>
  <dcterms:modified xsi:type="dcterms:W3CDTF">2013-03-31T21:40:04Z</dcterms:modified>
  <cp:category/>
</cp:coreProperties>
</file>